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9" r:id="rId2"/>
  </p:sldMasterIdLst>
  <p:notesMasterIdLst>
    <p:notesMasterId r:id="rId41"/>
  </p:notesMasterIdLst>
  <p:sldIdLst>
    <p:sldId id="332" r:id="rId3"/>
    <p:sldId id="275" r:id="rId4"/>
    <p:sldId id="258" r:id="rId5"/>
    <p:sldId id="425" r:id="rId6"/>
    <p:sldId id="426" r:id="rId7"/>
    <p:sldId id="428" r:id="rId8"/>
    <p:sldId id="404" r:id="rId9"/>
    <p:sldId id="430" r:id="rId10"/>
    <p:sldId id="264" r:id="rId11"/>
    <p:sldId id="266" r:id="rId12"/>
    <p:sldId id="431" r:id="rId13"/>
    <p:sldId id="427" r:id="rId14"/>
    <p:sldId id="307" r:id="rId15"/>
    <p:sldId id="269" r:id="rId16"/>
    <p:sldId id="286" r:id="rId17"/>
    <p:sldId id="435" r:id="rId18"/>
    <p:sldId id="277" r:id="rId19"/>
    <p:sldId id="364" r:id="rId20"/>
    <p:sldId id="433" r:id="rId21"/>
    <p:sldId id="434" r:id="rId22"/>
    <p:sldId id="402" r:id="rId23"/>
    <p:sldId id="400" r:id="rId24"/>
    <p:sldId id="401" r:id="rId25"/>
    <p:sldId id="407" r:id="rId26"/>
    <p:sldId id="408" r:id="rId27"/>
    <p:sldId id="436" r:id="rId28"/>
    <p:sldId id="454" r:id="rId29"/>
    <p:sldId id="411" r:id="rId30"/>
    <p:sldId id="410" r:id="rId31"/>
    <p:sldId id="289" r:id="rId32"/>
    <p:sldId id="438" r:id="rId33"/>
    <p:sldId id="374" r:id="rId34"/>
    <p:sldId id="375" r:id="rId35"/>
    <p:sldId id="373" r:id="rId36"/>
    <p:sldId id="368" r:id="rId37"/>
    <p:sldId id="324" r:id="rId38"/>
    <p:sldId id="455" r:id="rId39"/>
    <p:sldId id="43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5A98"/>
    <a:srgbClr val="2F5597"/>
    <a:srgbClr val="CFE7F1"/>
    <a:srgbClr val="E7E6E6"/>
    <a:srgbClr val="000000"/>
    <a:srgbClr val="C2E2FE"/>
    <a:srgbClr val="5B9BD5"/>
    <a:srgbClr val="4F7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83"/>
    <p:restoredTop sz="87417"/>
  </p:normalViewPr>
  <p:slideViewPr>
    <p:cSldViewPr snapToGrid="0" snapToObjects="1">
      <p:cViewPr varScale="1">
        <p:scale>
          <a:sx n="109" d="100"/>
          <a:sy n="109" d="100"/>
        </p:scale>
        <p:origin x="3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IT Spend</c:v>
                </c:pt>
              </c:strCache>
            </c:strRef>
          </c:tx>
          <c:spPr>
            <a:ln w="101600">
              <a:solidFill>
                <a:srgbClr val="006990">
                  <a:lumMod val="75000"/>
                </a:srgbClr>
              </a:solidFill>
            </a:ln>
          </c:spPr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1.75</c:v>
                </c:pt>
                <c:pt idx="1">
                  <c:v>2</c:v>
                </c:pt>
                <c:pt idx="2">
                  <c:v>3</c:v>
                </c:pt>
                <c:pt idx="3">
                  <c:v>3.25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7F59-4F4E-8132-09B7593CA89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Security Spend</c:v>
                </c:pt>
              </c:strCache>
            </c:strRef>
          </c:tx>
          <c:spPr>
            <a:ln w="101600">
              <a:solidFill>
                <a:srgbClr val="0095D3">
                  <a:lumMod val="60000"/>
                  <a:lumOff val="40000"/>
                  <a:alpha val="67000"/>
                </a:srgbClr>
              </a:solidFill>
            </a:ln>
          </c:spPr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1</c:v>
                </c:pt>
                <c:pt idx="1">
                  <c:v>1.5</c:v>
                </c:pt>
                <c:pt idx="2">
                  <c:v>2.5</c:v>
                </c:pt>
                <c:pt idx="3">
                  <c:v>4.5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7F59-4F4E-8132-09B7593CA89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Security Breaches</c:v>
                </c:pt>
              </c:strCache>
            </c:strRef>
          </c:tx>
          <c:spPr>
            <a:ln w="76200" cmpd="sng">
              <a:solidFill>
                <a:srgbClr val="FF6600">
                  <a:alpha val="76000"/>
                </a:srgbClr>
              </a:solidFill>
            </a:ln>
          </c:spPr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0.5</c:v>
                </c:pt>
                <c:pt idx="1">
                  <c:v>1.5</c:v>
                </c:pt>
                <c:pt idx="2">
                  <c:v>3</c:v>
                </c:pt>
                <c:pt idx="3">
                  <c:v>5.5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7F59-4F4E-8132-09B7593CA8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097515720"/>
        <c:axId val="-2097512808"/>
      </c:lineChart>
      <c:catAx>
        <c:axId val="-20975157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097512808"/>
        <c:crosses val="autoZero"/>
        <c:auto val="1"/>
        <c:lblAlgn val="ctr"/>
        <c:lblOffset val="100"/>
        <c:noMultiLvlLbl val="0"/>
      </c:catAx>
      <c:valAx>
        <c:axId val="-2097512808"/>
        <c:scaling>
          <c:orientation val="minMax"/>
        </c:scaling>
        <c:delete val="1"/>
        <c:axPos val="l"/>
        <c:majorGridlines/>
        <c:numFmt formatCode="General" sourceLinked="1"/>
        <c:majorTickMark val="none"/>
        <c:minorTickMark val="none"/>
        <c:tickLblPos val="nextTo"/>
        <c:crossAx val="-209751572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4983481569635399E-2"/>
          <c:y val="0.90191536508756098"/>
          <c:w val="0.96177164935954795"/>
          <c:h val="7.6226711415171497E-2"/>
        </c:manualLayout>
      </c:layout>
      <c:overlay val="0"/>
      <c:txPr>
        <a:bodyPr/>
        <a:lstStyle/>
        <a:p>
          <a:pPr>
            <a:defRPr sz="1200">
              <a:solidFill>
                <a:srgbClr val="000000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9FC43-7065-F348-8836-4FD247176936}" type="datetimeFigureOut">
              <a:rPr lang="en-US" smtClean="0"/>
              <a:t>2/1/21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F58827-50F8-FA48-AA76-4283E737E7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166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CP is important; OF is a detail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40C5B-D50D-0A4F-8EE1-375A0F0A026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27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a logical</a:t>
            </a:r>
            <a:r>
              <a:rPr lang="en-US" baseline="0" dirty="0"/>
              <a:t> topology getting mapped from top to bottom with animation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4FBC3A-A12C-40F9-BB8D-BC30C7901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359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64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2"/>
                </a:solidFill>
              </a:rPr>
              <a:t>All Apps on a VLAN can communicate freely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2"/>
                </a:solidFill>
              </a:rPr>
              <a:t>Once one App is compromised, lateral movement cannot be restricted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2"/>
                </a:solidFill>
              </a:rPr>
              <a:t>Micro-segmentation can granularly control apps even on shared VLAN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157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58827-50F8-FA48-AA76-4283E737E7D7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534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Scale example – from NSX-</a:t>
            </a:r>
            <a:r>
              <a:rPr lang="en-AU" dirty="0" err="1"/>
              <a:t>mh</a:t>
            </a:r>
            <a:r>
              <a:rPr lang="en-AU" dirty="0"/>
              <a:t> to NSX-T (fewer hosts etc), API scale for NSX-T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58827-50F8-FA48-AA76-4283E737E7D7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7916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What do you think is next? – Fully automated networks?</a:t>
            </a:r>
          </a:p>
          <a:p>
            <a:r>
              <a:rPr lang="en-AU" dirty="0"/>
              <a:t>Does the innovation argument hold up?</a:t>
            </a:r>
          </a:p>
          <a:p>
            <a:r>
              <a:rPr lang="en-AU" dirty="0"/>
              <a:t>How does BGP play into this? Interdomain still seems broken.</a:t>
            </a:r>
          </a:p>
          <a:p>
            <a:endParaRPr lang="en-AU" dirty="0"/>
          </a:p>
          <a:p>
            <a:r>
              <a:rPr lang="en-AU" dirty="0"/>
              <a:t>Architecture papers are the exception. Networking people love protocols.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58827-50F8-FA48-AA76-4283E737E7D7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246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0513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mention MPLS as example of how hard innovation was pre SDN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6629-80D9-3B4A-A83F-682588FC94C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341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58827-50F8-FA48-AA76-4283E737E7D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542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Non intuitive: you need a model of the data plane to be able to separate it from control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58827-50F8-FA48-AA76-4283E737E7D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983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58827-50F8-FA48-AA76-4283E737E7D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324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FBC3A-A12C-40F9-BB8D-BC30C7901396}" type="slidenum">
              <a:rPr lang="en-US" smtClean="0">
                <a:solidFill>
                  <a:srgbClr val="717074"/>
                </a:solidFill>
                <a:latin typeface="Calibri"/>
              </a:rPr>
              <a:pPr/>
              <a:t>24</a:t>
            </a:fld>
            <a:endParaRPr lang="en-US">
              <a:solidFill>
                <a:srgbClr val="717074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9587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FBC3A-A12C-40F9-BB8D-BC30C7901396}" type="slidenum">
              <a:rPr lang="en-US" smtClean="0">
                <a:solidFill>
                  <a:srgbClr val="717074"/>
                </a:solidFill>
              </a:rPr>
              <a:pPr/>
              <a:t>25</a:t>
            </a:fld>
            <a:endParaRPr lang="en-US" dirty="0">
              <a:solidFill>
                <a:srgbClr val="7170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581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7400" y="609600"/>
            <a:ext cx="5283200" cy="2971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Hyperv</a:t>
            </a:r>
            <a:r>
              <a:rPr lang="en-US" dirty="0"/>
              <a:t> possible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79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E163-DB95-D24D-8C95-263DECB1FC34}" type="datetimeFigureOut">
              <a:rPr lang="en-US" smtClean="0"/>
              <a:t>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145C-B6CD-3A4D-90B9-B3933EEEBE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438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E163-DB95-D24D-8C95-263DECB1FC34}" type="datetimeFigureOut">
              <a:rPr lang="en-US" smtClean="0"/>
              <a:t>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145C-B6CD-3A4D-90B9-B3933EEEBE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656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E163-DB95-D24D-8C95-263DECB1FC34}" type="datetimeFigureOut">
              <a:rPr lang="en-US" smtClean="0"/>
              <a:t>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145C-B6CD-3A4D-90B9-B3933EEEBE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656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Line"/>
          <p:cNvSpPr/>
          <p:nvPr/>
        </p:nvSpPr>
        <p:spPr>
          <a:xfrm>
            <a:off x="476250" y="1524000"/>
            <a:ext cx="11247461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algn="l"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71" name="Line"/>
          <p:cNvSpPr/>
          <p:nvPr/>
        </p:nvSpPr>
        <p:spPr>
          <a:xfrm>
            <a:off x="476250" y="444500"/>
            <a:ext cx="11247461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algn="l"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501782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9900" y="786384"/>
            <a:ext cx="11180064" cy="5010912"/>
          </a:xfrm>
        </p:spPr>
        <p:txBody>
          <a:bodyPr/>
          <a:lstStyle>
            <a:lvl1pPr marL="233363" indent="-233363"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130626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10972801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06500"/>
            <a:ext cx="10972801" cy="304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9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951465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Metric 3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007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330200"/>
            <a:ext cx="10972801" cy="812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" y="4800600"/>
            <a:ext cx="12192000" cy="2057400"/>
          </a:xfrm>
          <a:prstGeom prst="rect">
            <a:avLst/>
          </a:prstGeom>
          <a:solidFill>
            <a:schemeClr val="bg1"/>
          </a:solidFill>
          <a:ln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99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106493" y="6464301"/>
            <a:ext cx="5181600" cy="149224"/>
          </a:xfrm>
          <a:prstGeom prst="rect">
            <a:avLst/>
          </a:prstGeom>
        </p:spPr>
        <p:txBody>
          <a:bodyPr lIns="91436" tIns="45719" rIns="91436" bIns="45719"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19200"/>
            <a:ext cx="10972801" cy="304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9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603514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SX_title_subtitle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33" y="0"/>
            <a:ext cx="12196233" cy="6895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3851"/>
            <a:ext cx="10972801" cy="812800"/>
          </a:xfrm>
          <a:prstGeom prst="rect">
            <a:avLst/>
          </a:prstGeom>
        </p:spPr>
        <p:txBody>
          <a:bodyPr/>
          <a:lstStyle>
            <a:lvl1pPr>
              <a:defRPr sz="3599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38251"/>
            <a:ext cx="10972801" cy="304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609600" y="6397094"/>
            <a:ext cx="1373446" cy="216433"/>
            <a:chOff x="-84138" y="5622925"/>
            <a:chExt cx="4330701" cy="682626"/>
          </a:xfrm>
          <a:solidFill>
            <a:schemeClr val="bg2"/>
          </a:solidFill>
        </p:grpSpPr>
        <p:sp>
          <p:nvSpPr>
            <p:cNvPr id="17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1"/>
              <a:endParaRPr lang="en-US" sz="1800" dirty="0">
                <a:solidFill>
                  <a:srgbClr val="717074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1"/>
              <a:endParaRPr lang="en-US" sz="1800" dirty="0">
                <a:solidFill>
                  <a:srgbClr val="717074"/>
                </a:solidFill>
              </a:endParaRPr>
            </a:p>
          </p:txBody>
        </p:sp>
        <p:sp>
          <p:nvSpPr>
            <p:cNvPr id="19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1"/>
              <a:endParaRPr lang="en-US" sz="1800" dirty="0">
                <a:solidFill>
                  <a:srgbClr val="717074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1"/>
              <a:endParaRPr lang="en-US" sz="1800" dirty="0">
                <a:solidFill>
                  <a:srgbClr val="717074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1"/>
              <a:endParaRPr lang="en-US" sz="1800" dirty="0">
                <a:solidFill>
                  <a:srgbClr val="717074"/>
                </a:solidFill>
              </a:endParaRPr>
            </a:p>
          </p:txBody>
        </p:sp>
        <p:sp>
          <p:nvSpPr>
            <p:cNvPr id="22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1"/>
              <a:endParaRPr lang="en-US" sz="1800" dirty="0">
                <a:solidFill>
                  <a:srgbClr val="717074"/>
                </a:solidFill>
              </a:endParaRPr>
            </a:p>
          </p:txBody>
        </p:sp>
        <p:sp>
          <p:nvSpPr>
            <p:cNvPr id="23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1"/>
              <a:endParaRPr lang="en-US" sz="1800" dirty="0">
                <a:solidFill>
                  <a:srgbClr val="7170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0753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SX_title_subtitle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33" y="0"/>
            <a:ext cx="12196233" cy="6885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3851"/>
            <a:ext cx="10972801" cy="812800"/>
          </a:xfrm>
          <a:prstGeom prst="rect">
            <a:avLst/>
          </a:prstGeom>
        </p:spPr>
        <p:txBody>
          <a:bodyPr/>
          <a:lstStyle>
            <a:lvl1pPr>
              <a:defRPr sz="3599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38251"/>
            <a:ext cx="10972801" cy="304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007843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E163-DB95-D24D-8C95-263DECB1FC34}" type="datetimeFigureOut">
              <a:rPr lang="en-US" smtClean="0"/>
              <a:t>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145C-B6CD-3A4D-90B9-B3933EEEBE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735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SX_title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12195176" cy="6880860"/>
            <a:chOff x="0" y="0"/>
            <a:chExt cx="12192000" cy="68808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8086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1" name="Rectangle 10"/>
            <p:cNvSpPr/>
            <p:nvPr/>
          </p:nvSpPr>
          <p:spPr>
            <a:xfrm flipH="1">
              <a:off x="0" y="0"/>
              <a:ext cx="6546850" cy="6869430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0">
                  <a:schemeClr val="lt1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44525"/>
            <a:ext cx="10972801" cy="812800"/>
          </a:xfrm>
          <a:prstGeom prst="rect">
            <a:avLst/>
          </a:prstGeom>
        </p:spPr>
        <p:txBody>
          <a:bodyPr anchor="t"/>
          <a:lstStyle>
            <a:lvl1pPr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015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E163-DB95-D24D-8C95-263DECB1FC34}" type="datetimeFigureOut">
              <a:rPr lang="en-US" smtClean="0"/>
              <a:t>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145C-B6CD-3A4D-90B9-B3933EEEBE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55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E163-DB95-D24D-8C95-263DECB1FC34}" type="datetimeFigureOut">
              <a:rPr lang="en-US" smtClean="0"/>
              <a:t>2/1/21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145C-B6CD-3A4D-90B9-B3933EEEBE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215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E163-DB95-D24D-8C95-263DECB1FC34}" type="datetimeFigureOut">
              <a:rPr lang="en-US" smtClean="0"/>
              <a:t>2/1/21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145C-B6CD-3A4D-90B9-B3933EEEBE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663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E163-DB95-D24D-8C95-263DECB1FC34}" type="datetimeFigureOut">
              <a:rPr lang="en-US" smtClean="0"/>
              <a:t>2/1/21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145C-B6CD-3A4D-90B9-B3933EEEBE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340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E163-DB95-D24D-8C95-263DECB1FC34}" type="datetimeFigureOut">
              <a:rPr lang="en-US" smtClean="0"/>
              <a:t>2/1/21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145C-B6CD-3A4D-90B9-B3933EEEBE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40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E163-DB95-D24D-8C95-263DECB1FC34}" type="datetimeFigureOut">
              <a:rPr lang="en-US" smtClean="0"/>
              <a:t>2/1/21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145C-B6CD-3A4D-90B9-B3933EEEBE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477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E163-DB95-D24D-8C95-263DECB1FC34}" type="datetimeFigureOut">
              <a:rPr lang="en-US" smtClean="0"/>
              <a:t>2/1/21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145C-B6CD-3A4D-90B9-B3933EEEBE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59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7E163-DB95-D24D-8C95-263DECB1FC34}" type="datetimeFigureOut">
              <a:rPr lang="en-US" smtClean="0"/>
              <a:t>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B145C-B6CD-3A4D-90B9-B3933EEEBE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1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7" r:id="rId12"/>
    <p:sldLayoutId id="2147483668" r:id="rId13"/>
    <p:sldLayoutId id="2147483678" r:id="rId14"/>
    <p:sldLayoutId id="2147483679" r:id="rId15"/>
    <p:sldLayoutId id="2147483680" r:id="rId16"/>
    <p:sldLayoutId id="2147483681" r:id="rId17"/>
    <p:sldLayoutId id="2147483692" r:id="rId18"/>
    <p:sldLayoutId id="2147483684" r:id="rId19"/>
    <p:sldLayoutId id="214748369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9878" y="171456"/>
            <a:ext cx="11298428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784231"/>
            <a:ext cx="11176000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>
            <a:off x="245536" y="635000"/>
            <a:ext cx="11700933" cy="0"/>
          </a:xfrm>
          <a:prstGeom prst="line">
            <a:avLst/>
          </a:prstGeom>
          <a:noFill/>
          <a:ln w="52197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>
            <a:off x="245536" y="635000"/>
            <a:ext cx="11700933" cy="0"/>
          </a:xfrm>
          <a:prstGeom prst="line">
            <a:avLst/>
          </a:prstGeom>
          <a:noFill/>
          <a:ln w="52197">
            <a:solidFill>
              <a:srgbClr val="003D79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7066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3356" y="5943600"/>
            <a:ext cx="1117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Aft>
                <a:spcPct val="0"/>
              </a:spcAft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white">
          <a:xfrm>
            <a:off x="605367" y="6446520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Aft>
                <a:spcPct val="0"/>
              </a:spcAft>
              <a:defRPr sz="10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A03F51-2955-4EA9-BE4E-42B6F90C747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275236"/>
      </p:ext>
    </p:extLst>
  </p:cSld>
  <p:clrMap bg1="lt1" tx1="dk1" bg2="lt2" tx2="dk2" accent1="accent1" accent2="accent2" accent3="accent3" accent4="accent4" accent5="accent5" accent6="accent6" hlink="hlink" folHlink="folHlink"/>
  <p:transition>
    <p:fade/>
  </p:transition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3D7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333333"/>
          </a:solidFill>
          <a:latin typeface="Arial" charset="0"/>
          <a:ea typeface="ＭＳ Ｐゴシック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333333"/>
          </a:solidFill>
          <a:latin typeface="Arial" charset="0"/>
          <a:ea typeface="ＭＳ Ｐゴシック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333333"/>
          </a:solidFill>
          <a:latin typeface="Arial" charset="0"/>
          <a:ea typeface="ＭＳ Ｐゴシック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333333"/>
          </a:solidFill>
          <a:latin typeface="Arial" charset="0"/>
          <a:ea typeface="ＭＳ Ｐゴシック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233363" indent="-233363" algn="l" rtl="0" eaLnBrk="0" fontAlgn="base" hangingPunct="0">
        <a:lnSpc>
          <a:spcPts val="2400"/>
        </a:lnSpc>
        <a:spcBef>
          <a:spcPts val="1000"/>
        </a:spcBef>
        <a:spcAft>
          <a:spcPct val="0"/>
        </a:spcAft>
        <a:buClr>
          <a:schemeClr val="accent1">
            <a:lumMod val="75000"/>
          </a:schemeClr>
        </a:buClr>
        <a:buSzPct val="115000"/>
        <a:buFont typeface="Wingdings" pitchFamily="2" charset="2"/>
        <a:buChar char="§"/>
        <a:defRPr sz="2000" b="1">
          <a:solidFill>
            <a:srgbClr val="333333"/>
          </a:solidFill>
          <a:latin typeface="+mn-lt"/>
          <a:ea typeface="+mn-ea"/>
          <a:cs typeface="+mn-cs"/>
        </a:defRPr>
      </a:lvl1pPr>
      <a:lvl2pPr marL="400050" indent="-171450" algn="l" rtl="0" eaLnBrk="0" fontAlgn="base" hangingPunct="0">
        <a:lnSpc>
          <a:spcPts val="2200"/>
        </a:lnSpc>
        <a:spcBef>
          <a:spcPts val="800"/>
        </a:spcBef>
        <a:spcAft>
          <a:spcPct val="0"/>
        </a:spcAft>
        <a:buClr>
          <a:schemeClr val="accent1">
            <a:lumMod val="75000"/>
          </a:schemeClr>
        </a:buClr>
        <a:buSzPct val="110000"/>
        <a:buFont typeface="Times" pitchFamily="18" charset="0"/>
        <a:buChar char="•"/>
        <a:defRPr>
          <a:solidFill>
            <a:srgbClr val="333333"/>
          </a:solidFill>
          <a:latin typeface="+mn-lt"/>
          <a:ea typeface="+mn-ea"/>
        </a:defRPr>
      </a:lvl2pPr>
      <a:lvl3pPr marL="628650" indent="-171450" algn="l" rtl="0" eaLnBrk="0" fontAlgn="base" hangingPunct="0">
        <a:lnSpc>
          <a:spcPts val="2000"/>
        </a:lnSpc>
        <a:spcBef>
          <a:spcPts val="600"/>
        </a:spcBef>
        <a:spcAft>
          <a:spcPct val="0"/>
        </a:spcAft>
        <a:buClr>
          <a:schemeClr val="accent1">
            <a:lumMod val="75000"/>
          </a:schemeClr>
        </a:buClr>
        <a:buSzPct val="110000"/>
        <a:buFont typeface="Arial" pitchFamily="34" charset="0"/>
        <a:buChar char="•"/>
        <a:defRPr sz="1600">
          <a:solidFill>
            <a:srgbClr val="333333"/>
          </a:solidFill>
          <a:latin typeface="+mn-lt"/>
          <a:ea typeface="+mn-ea"/>
        </a:defRPr>
      </a:lvl3pPr>
      <a:lvl4pPr marL="914400" indent="-171450" algn="l" rtl="0" eaLnBrk="0" fontAlgn="base" hangingPunct="0">
        <a:lnSpc>
          <a:spcPts val="2000"/>
        </a:lnSpc>
        <a:spcBef>
          <a:spcPts val="600"/>
        </a:spcBef>
        <a:spcAft>
          <a:spcPct val="0"/>
        </a:spcAft>
        <a:buClr>
          <a:schemeClr val="accent1">
            <a:lumMod val="75000"/>
          </a:schemeClr>
        </a:buClr>
        <a:buSzPct val="110000"/>
        <a:buFont typeface="Arial" pitchFamily="34" charset="0"/>
        <a:buChar char="•"/>
        <a:defRPr sz="1600">
          <a:solidFill>
            <a:srgbClr val="333333"/>
          </a:solidFill>
          <a:latin typeface="+mn-lt"/>
          <a:ea typeface="+mn-ea"/>
        </a:defRPr>
      </a:lvl4pPr>
      <a:lvl5pPr marL="1200150" indent="-171450" algn="l" rtl="0" eaLnBrk="0" fontAlgn="base" hangingPunct="0">
        <a:lnSpc>
          <a:spcPts val="2000"/>
        </a:lnSpc>
        <a:spcBef>
          <a:spcPts val="600"/>
        </a:spcBef>
        <a:spcAft>
          <a:spcPct val="0"/>
        </a:spcAft>
        <a:buClr>
          <a:schemeClr val="accent1">
            <a:lumMod val="75000"/>
          </a:schemeClr>
        </a:buClr>
        <a:buSzPct val="110000"/>
        <a:buFont typeface="Arial" pitchFamily="34" charset="0"/>
        <a:buChar char="•"/>
        <a:defRPr sz="1600">
          <a:solidFill>
            <a:srgbClr val="333333"/>
          </a:solidFill>
          <a:latin typeface="+mn-lt"/>
          <a:ea typeface="+mn-ea"/>
        </a:defRPr>
      </a:lvl5pPr>
      <a:lvl6pPr marL="1600200" indent="-171450" algn="l" rtl="0" fontAlgn="base">
        <a:spcBef>
          <a:spcPct val="0"/>
        </a:spcBef>
        <a:spcAft>
          <a:spcPct val="40000"/>
        </a:spcAft>
        <a:buClr>
          <a:schemeClr val="accent2"/>
        </a:buClr>
        <a:buFont typeface="Arial" charset="0"/>
        <a:buChar char="­"/>
        <a:defRPr sz="1600">
          <a:solidFill>
            <a:schemeClr val="tx1"/>
          </a:solidFill>
          <a:latin typeface="+mn-lt"/>
          <a:ea typeface="+mn-ea"/>
        </a:defRPr>
      </a:lvl6pPr>
      <a:lvl7pPr marL="2057400" indent="-171450" algn="l" rtl="0" fontAlgn="base">
        <a:spcBef>
          <a:spcPct val="0"/>
        </a:spcBef>
        <a:spcAft>
          <a:spcPct val="40000"/>
        </a:spcAft>
        <a:buClr>
          <a:schemeClr val="accent2"/>
        </a:buClr>
        <a:buFont typeface="Arial" charset="0"/>
        <a:buChar char="­"/>
        <a:defRPr sz="1600">
          <a:solidFill>
            <a:schemeClr val="tx1"/>
          </a:solidFill>
          <a:latin typeface="+mn-lt"/>
          <a:ea typeface="+mn-ea"/>
        </a:defRPr>
      </a:lvl7pPr>
      <a:lvl8pPr marL="2514600" indent="-171450" algn="l" rtl="0" fontAlgn="base">
        <a:spcBef>
          <a:spcPct val="0"/>
        </a:spcBef>
        <a:spcAft>
          <a:spcPct val="40000"/>
        </a:spcAft>
        <a:buClr>
          <a:schemeClr val="accent2"/>
        </a:buClr>
        <a:buFont typeface="Arial" charset="0"/>
        <a:buChar char="­"/>
        <a:defRPr sz="1600">
          <a:solidFill>
            <a:schemeClr val="tx1"/>
          </a:solidFill>
          <a:latin typeface="+mn-lt"/>
          <a:ea typeface="+mn-ea"/>
        </a:defRPr>
      </a:lvl8pPr>
      <a:lvl9pPr marL="2971800" indent="-171450" algn="l" rtl="0" fontAlgn="base">
        <a:spcBef>
          <a:spcPct val="0"/>
        </a:spcBef>
        <a:spcAft>
          <a:spcPct val="40000"/>
        </a:spcAft>
        <a:buClr>
          <a:schemeClr val="accent2"/>
        </a:buClr>
        <a:buFont typeface="Arial" charset="0"/>
        <a:buChar char="­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tiff"/><Relationship Id="rId4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1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chart" Target="../charts/char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tiff"/><Relationship Id="rId7" Type="http://schemas.openxmlformats.org/officeDocument/2006/relationships/image" Target="../media/image5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tiff"/><Relationship Id="rId5" Type="http://schemas.openxmlformats.org/officeDocument/2006/relationships/image" Target="../media/image51.png"/><Relationship Id="rId4" Type="http://schemas.openxmlformats.org/officeDocument/2006/relationships/image" Target="../media/image53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tiff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343407" y="3667020"/>
            <a:ext cx="9530678" cy="219721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04800" tIns="304800" rIns="304800" bIns="304800">
            <a:noAutofit/>
          </a:bodyPr>
          <a:lstStyle>
            <a:lvl1pPr marL="0" marR="0" indent="88900" algn="l" defTabSz="647700" rtl="0" eaLnBrk="1" latinLnBrk="0" hangingPunct="1">
              <a:lnSpc>
                <a:spcPts val="43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68400" algn="l"/>
              </a:tabLst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 charset="0"/>
                <a:ea typeface="Calibri" charset="0"/>
                <a:cs typeface="Calibri" charset="0"/>
                <a:sym typeface="Lucida Sans"/>
              </a:defRPr>
            </a:lvl1pPr>
            <a:lvl2pPr marL="760379" marR="0" indent="-303179" algn="l" defTabSz="647700" rtl="0" eaLnBrk="1" latinLnBrk="0" hangingPunct="1">
              <a:lnSpc>
                <a:spcPts val="4300"/>
              </a:lnSpc>
              <a:spcBef>
                <a:spcPts val="1800"/>
              </a:spcBef>
              <a:spcAft>
                <a:spcPts val="0"/>
              </a:spcAft>
              <a:buClrTx/>
              <a:buSzPct val="104428"/>
              <a:buFont typeface="Gill Sans"/>
              <a:buChar char="•"/>
              <a:tabLst>
                <a:tab pos="2476500" algn="l"/>
              </a:tabLst>
              <a:defRPr sz="4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 charset="0"/>
                <a:ea typeface="Calibri" charset="0"/>
                <a:cs typeface="Calibri" charset="0"/>
                <a:sym typeface="Lucida Sans"/>
              </a:defRPr>
            </a:lvl2pPr>
            <a:lvl3pPr marL="0" marR="0" indent="1422400" algn="l" defTabSz="647700" rtl="0" eaLnBrk="1" latinLnBrk="0" hangingPunct="1">
              <a:lnSpc>
                <a:spcPts val="43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035300" algn="l"/>
              </a:tabLst>
              <a:defRPr sz="40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 charset="0"/>
                <a:ea typeface="Calibri" charset="0"/>
                <a:cs typeface="Calibri" charset="0"/>
                <a:sym typeface="Lucida Sans"/>
              </a:defRPr>
            </a:lvl3pPr>
            <a:lvl4pPr marL="2004979" marR="0" indent="-341279" algn="l" defTabSz="647700" rtl="0" eaLnBrk="1" latinLnBrk="0" hangingPunct="1">
              <a:lnSpc>
                <a:spcPts val="4300"/>
              </a:lnSpc>
              <a:spcBef>
                <a:spcPts val="1800"/>
              </a:spcBef>
              <a:spcAft>
                <a:spcPts val="0"/>
              </a:spcAft>
              <a:buClrTx/>
              <a:buSzPct val="104428"/>
              <a:buFont typeface="Gill Sans"/>
              <a:buChar char="•"/>
              <a:tabLst>
                <a:tab pos="3721100" algn="l"/>
              </a:tabLst>
              <a:defRPr sz="4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 charset="0"/>
                <a:ea typeface="Calibri" charset="0"/>
                <a:cs typeface="Calibri" charset="0"/>
                <a:sym typeface="Lucida Sans"/>
              </a:defRPr>
            </a:lvl4pPr>
            <a:lvl5pPr marL="2462179" marR="0" indent="-341279" algn="l" defTabSz="647700" rtl="0" eaLnBrk="1" latinLnBrk="0" hangingPunct="1">
              <a:lnSpc>
                <a:spcPts val="4300"/>
              </a:lnSpc>
              <a:spcBef>
                <a:spcPts val="1800"/>
              </a:spcBef>
              <a:spcAft>
                <a:spcPts val="0"/>
              </a:spcAft>
              <a:buClrTx/>
              <a:buSzPct val="104428"/>
              <a:buFont typeface="Gill Sans"/>
              <a:buChar char="•"/>
              <a:tabLst>
                <a:tab pos="4368800" algn="l"/>
              </a:tabLst>
              <a:defRPr sz="4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 charset="0"/>
                <a:ea typeface="Calibri" charset="0"/>
                <a:cs typeface="Calibri" charset="0"/>
                <a:sym typeface="Lucida Sans"/>
              </a:defRPr>
            </a:lvl5pPr>
            <a:lvl6pPr marL="2817779" marR="0" indent="-341279" algn="l" defTabSz="647700" rtl="0" eaLnBrk="1" latinLnBrk="0" hangingPunct="1">
              <a:lnSpc>
                <a:spcPts val="4300"/>
              </a:lnSpc>
              <a:spcBef>
                <a:spcPts val="1800"/>
              </a:spcBef>
              <a:spcAft>
                <a:spcPts val="0"/>
              </a:spcAft>
              <a:buClrTx/>
              <a:buSzPct val="104428"/>
              <a:buFontTx/>
              <a:buChar char="•"/>
              <a:tabLst>
                <a:tab pos="1168400" algn="l"/>
              </a:tabLst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ucida Sans"/>
                <a:ea typeface="Lucida Sans"/>
                <a:cs typeface="Lucida Sans"/>
                <a:sym typeface="Lucida Sans"/>
              </a:defRPr>
            </a:lvl6pPr>
            <a:lvl7pPr marL="3173379" marR="0" indent="-341279" algn="l" defTabSz="647700" rtl="0" eaLnBrk="1" latinLnBrk="0" hangingPunct="1">
              <a:lnSpc>
                <a:spcPts val="4300"/>
              </a:lnSpc>
              <a:spcBef>
                <a:spcPts val="1800"/>
              </a:spcBef>
              <a:spcAft>
                <a:spcPts val="0"/>
              </a:spcAft>
              <a:buClrTx/>
              <a:buSzPct val="104428"/>
              <a:buFontTx/>
              <a:buChar char="•"/>
              <a:tabLst>
                <a:tab pos="1168400" algn="l"/>
              </a:tabLst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ucida Sans"/>
                <a:ea typeface="Lucida Sans"/>
                <a:cs typeface="Lucida Sans"/>
                <a:sym typeface="Lucida Sans"/>
              </a:defRPr>
            </a:lvl7pPr>
            <a:lvl8pPr marL="3528979" marR="0" indent="-341279" algn="l" defTabSz="647700" rtl="0" eaLnBrk="1" latinLnBrk="0" hangingPunct="1">
              <a:lnSpc>
                <a:spcPts val="4300"/>
              </a:lnSpc>
              <a:spcBef>
                <a:spcPts val="1800"/>
              </a:spcBef>
              <a:spcAft>
                <a:spcPts val="0"/>
              </a:spcAft>
              <a:buClrTx/>
              <a:buSzPct val="104428"/>
              <a:buFontTx/>
              <a:buChar char="•"/>
              <a:tabLst>
                <a:tab pos="1168400" algn="l"/>
              </a:tabLst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ucida Sans"/>
                <a:ea typeface="Lucida Sans"/>
                <a:cs typeface="Lucida Sans"/>
                <a:sym typeface="Lucida Sans"/>
              </a:defRPr>
            </a:lvl8pPr>
            <a:lvl9pPr marL="3884579" marR="0" indent="-341279" algn="l" defTabSz="647700" rtl="0" eaLnBrk="1" latinLnBrk="0" hangingPunct="1">
              <a:lnSpc>
                <a:spcPts val="4300"/>
              </a:lnSpc>
              <a:spcBef>
                <a:spcPts val="1800"/>
              </a:spcBef>
              <a:spcAft>
                <a:spcPts val="0"/>
              </a:spcAft>
              <a:buClrTx/>
              <a:buSzPct val="104428"/>
              <a:buFontTx/>
              <a:buChar char="•"/>
              <a:tabLst>
                <a:tab pos="1168400" algn="l"/>
              </a:tabLst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3200" dirty="0"/>
              <a:t>Bruce Davie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3200" i="1" dirty="0"/>
              <a:t>Systems Approach, LLC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317915" y="772810"/>
            <a:ext cx="9556170" cy="254023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04800" tIns="304800" rIns="304800" bIns="304800">
            <a:noAutofit/>
          </a:bodyPr>
          <a:lstStyle>
            <a:lvl1pPr marL="0" marR="0" indent="88900" algn="l" defTabSz="647700" rtl="0" eaLnBrk="1" latinLnBrk="0" hangingPunct="1">
              <a:lnSpc>
                <a:spcPts val="43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68400" algn="l"/>
              </a:tabLst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 charset="0"/>
                <a:ea typeface="Calibri" charset="0"/>
                <a:cs typeface="Calibri" charset="0"/>
                <a:sym typeface="Lucida Sans"/>
              </a:defRPr>
            </a:lvl1pPr>
            <a:lvl2pPr marL="760379" marR="0" indent="-303179" algn="l" defTabSz="647700" rtl="0" eaLnBrk="1" latinLnBrk="0" hangingPunct="1">
              <a:lnSpc>
                <a:spcPts val="4300"/>
              </a:lnSpc>
              <a:spcBef>
                <a:spcPts val="1800"/>
              </a:spcBef>
              <a:spcAft>
                <a:spcPts val="0"/>
              </a:spcAft>
              <a:buClrTx/>
              <a:buSzPct val="104428"/>
              <a:buFont typeface="Gill Sans"/>
              <a:buChar char="•"/>
              <a:tabLst>
                <a:tab pos="2476500" algn="l"/>
              </a:tabLst>
              <a:defRPr sz="4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 charset="0"/>
                <a:ea typeface="Calibri" charset="0"/>
                <a:cs typeface="Calibri" charset="0"/>
                <a:sym typeface="Lucida Sans"/>
              </a:defRPr>
            </a:lvl2pPr>
            <a:lvl3pPr marL="0" marR="0" indent="1422400" algn="l" defTabSz="647700" rtl="0" eaLnBrk="1" latinLnBrk="0" hangingPunct="1">
              <a:lnSpc>
                <a:spcPts val="43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035300" algn="l"/>
              </a:tabLst>
              <a:defRPr sz="40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 charset="0"/>
                <a:ea typeface="Calibri" charset="0"/>
                <a:cs typeface="Calibri" charset="0"/>
                <a:sym typeface="Lucida Sans"/>
              </a:defRPr>
            </a:lvl3pPr>
            <a:lvl4pPr marL="2004979" marR="0" indent="-341279" algn="l" defTabSz="647700" rtl="0" eaLnBrk="1" latinLnBrk="0" hangingPunct="1">
              <a:lnSpc>
                <a:spcPts val="4300"/>
              </a:lnSpc>
              <a:spcBef>
                <a:spcPts val="1800"/>
              </a:spcBef>
              <a:spcAft>
                <a:spcPts val="0"/>
              </a:spcAft>
              <a:buClrTx/>
              <a:buSzPct val="104428"/>
              <a:buFont typeface="Gill Sans"/>
              <a:buChar char="•"/>
              <a:tabLst>
                <a:tab pos="3721100" algn="l"/>
              </a:tabLst>
              <a:defRPr sz="4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 charset="0"/>
                <a:ea typeface="Calibri" charset="0"/>
                <a:cs typeface="Calibri" charset="0"/>
                <a:sym typeface="Lucida Sans"/>
              </a:defRPr>
            </a:lvl4pPr>
            <a:lvl5pPr marL="2462179" marR="0" indent="-341279" algn="l" defTabSz="647700" rtl="0" eaLnBrk="1" latinLnBrk="0" hangingPunct="1">
              <a:lnSpc>
                <a:spcPts val="4300"/>
              </a:lnSpc>
              <a:spcBef>
                <a:spcPts val="1800"/>
              </a:spcBef>
              <a:spcAft>
                <a:spcPts val="0"/>
              </a:spcAft>
              <a:buClrTx/>
              <a:buSzPct val="104428"/>
              <a:buFont typeface="Gill Sans"/>
              <a:buChar char="•"/>
              <a:tabLst>
                <a:tab pos="4368800" algn="l"/>
              </a:tabLst>
              <a:defRPr sz="4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 charset="0"/>
                <a:ea typeface="Calibri" charset="0"/>
                <a:cs typeface="Calibri" charset="0"/>
                <a:sym typeface="Lucida Sans"/>
              </a:defRPr>
            </a:lvl5pPr>
            <a:lvl6pPr marL="2817779" marR="0" indent="-341279" algn="l" defTabSz="647700" rtl="0" eaLnBrk="1" latinLnBrk="0" hangingPunct="1">
              <a:lnSpc>
                <a:spcPts val="4300"/>
              </a:lnSpc>
              <a:spcBef>
                <a:spcPts val="1800"/>
              </a:spcBef>
              <a:spcAft>
                <a:spcPts val="0"/>
              </a:spcAft>
              <a:buClrTx/>
              <a:buSzPct val="104428"/>
              <a:buFontTx/>
              <a:buChar char="•"/>
              <a:tabLst>
                <a:tab pos="1168400" algn="l"/>
              </a:tabLst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ucida Sans"/>
                <a:ea typeface="Lucida Sans"/>
                <a:cs typeface="Lucida Sans"/>
                <a:sym typeface="Lucida Sans"/>
              </a:defRPr>
            </a:lvl6pPr>
            <a:lvl7pPr marL="3173379" marR="0" indent="-341279" algn="l" defTabSz="647700" rtl="0" eaLnBrk="1" latinLnBrk="0" hangingPunct="1">
              <a:lnSpc>
                <a:spcPts val="4300"/>
              </a:lnSpc>
              <a:spcBef>
                <a:spcPts val="1800"/>
              </a:spcBef>
              <a:spcAft>
                <a:spcPts val="0"/>
              </a:spcAft>
              <a:buClrTx/>
              <a:buSzPct val="104428"/>
              <a:buFontTx/>
              <a:buChar char="•"/>
              <a:tabLst>
                <a:tab pos="1168400" algn="l"/>
              </a:tabLst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ucida Sans"/>
                <a:ea typeface="Lucida Sans"/>
                <a:cs typeface="Lucida Sans"/>
                <a:sym typeface="Lucida Sans"/>
              </a:defRPr>
            </a:lvl7pPr>
            <a:lvl8pPr marL="3528979" marR="0" indent="-341279" algn="l" defTabSz="647700" rtl="0" eaLnBrk="1" latinLnBrk="0" hangingPunct="1">
              <a:lnSpc>
                <a:spcPts val="4300"/>
              </a:lnSpc>
              <a:spcBef>
                <a:spcPts val="1800"/>
              </a:spcBef>
              <a:spcAft>
                <a:spcPts val="0"/>
              </a:spcAft>
              <a:buClrTx/>
              <a:buSzPct val="104428"/>
              <a:buFontTx/>
              <a:buChar char="•"/>
              <a:tabLst>
                <a:tab pos="1168400" algn="l"/>
              </a:tabLst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ucida Sans"/>
                <a:ea typeface="Lucida Sans"/>
                <a:cs typeface="Lucida Sans"/>
                <a:sym typeface="Lucida Sans"/>
              </a:defRPr>
            </a:lvl8pPr>
            <a:lvl9pPr marL="3884579" marR="0" indent="-341279" algn="l" defTabSz="647700" rtl="0" eaLnBrk="1" latinLnBrk="0" hangingPunct="1">
              <a:lnSpc>
                <a:spcPts val="4300"/>
              </a:lnSpc>
              <a:spcBef>
                <a:spcPts val="1800"/>
              </a:spcBef>
              <a:spcAft>
                <a:spcPts val="0"/>
              </a:spcAft>
              <a:buClrTx/>
              <a:buSzPct val="104428"/>
              <a:buFontTx/>
              <a:buChar char="•"/>
              <a:tabLst>
                <a:tab pos="1168400" algn="l"/>
              </a:tabLst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algn="r">
              <a:lnSpc>
                <a:spcPct val="100000"/>
              </a:lnSpc>
              <a:spcBef>
                <a:spcPts val="1000"/>
              </a:spcBef>
            </a:pPr>
            <a:r>
              <a:rPr lang="en-US" sz="6000" b="1" i="1" dirty="0">
                <a:solidFill>
                  <a:srgbClr val="2F5597"/>
                </a:solidFill>
              </a:rPr>
              <a:t>Software-Defined Networks</a:t>
            </a:r>
          </a:p>
          <a:p>
            <a:pPr algn="r">
              <a:lnSpc>
                <a:spcPct val="100000"/>
              </a:lnSpc>
              <a:spcBef>
                <a:spcPts val="1000"/>
              </a:spcBef>
            </a:pPr>
            <a:r>
              <a:rPr lang="en-US" i="1" dirty="0">
                <a:solidFill>
                  <a:srgbClr val="2F5597"/>
                </a:solidFill>
              </a:rPr>
              <a:t>A Systems Approach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238" y="2285999"/>
            <a:ext cx="3171169" cy="390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08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6" descr="48HD10Gb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109" y="4853247"/>
            <a:ext cx="3659716" cy="58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1" y="825910"/>
            <a:ext cx="6699251" cy="494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812800" y="2993851"/>
            <a:ext cx="2540000" cy="8737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864" tIns="60932" rIns="121864" bIns="60932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609251" eaLnBrk="1" hangingPunct="1">
              <a:defRPr/>
            </a:pPr>
            <a:r>
              <a:rPr lang="en-US" sz="2200" dirty="0"/>
              <a:t>Specialized</a:t>
            </a:r>
          </a:p>
          <a:p>
            <a:pPr algn="ctr" defTabSz="609251" eaLnBrk="1" hangingPunct="1">
              <a:defRPr/>
            </a:pPr>
            <a:r>
              <a:rPr lang="en-US" sz="2200" dirty="0"/>
              <a:t>OS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12800" y="4064746"/>
            <a:ext cx="2540000" cy="8919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864" tIns="60932" rIns="121864" bIns="60932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609251" eaLnBrk="1" hangingPunct="1">
              <a:defRPr/>
            </a:pPr>
            <a:r>
              <a:rPr lang="en-US" sz="2200" dirty="0"/>
              <a:t>Specialized</a:t>
            </a:r>
          </a:p>
          <a:p>
            <a:pPr algn="ctr" defTabSz="609251" eaLnBrk="1" hangingPunct="1">
              <a:defRPr/>
            </a:pPr>
            <a:r>
              <a:rPr lang="en-US" sz="2200" dirty="0"/>
              <a:t>Hardware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018532" y="1299233"/>
            <a:ext cx="4434360" cy="685800"/>
            <a:chOff x="6979268" y="1299233"/>
            <a:chExt cx="4434360" cy="685800"/>
          </a:xfrm>
        </p:grpSpPr>
        <p:sp>
          <p:nvSpPr>
            <p:cNvPr id="9" name="Rounded Rectangle 8"/>
            <p:cNvSpPr/>
            <p:nvPr/>
          </p:nvSpPr>
          <p:spPr bwMode="auto">
            <a:xfrm>
              <a:off x="10600828" y="1299233"/>
              <a:ext cx="812800" cy="6858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251">
                <a:defRPr/>
              </a:pPr>
              <a:r>
                <a:rPr lang="en-US" sz="2133" dirty="0">
                  <a:solidFill>
                    <a:schemeClr val="tx1"/>
                  </a:solidFill>
                  <a:latin typeface="Calibri"/>
                </a:rPr>
                <a:t>App</a:t>
              </a: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9876516" y="1299233"/>
              <a:ext cx="812800" cy="6858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251">
                <a:defRPr/>
              </a:pPr>
              <a:r>
                <a:rPr lang="en-US" sz="2133" dirty="0">
                  <a:solidFill>
                    <a:schemeClr val="tx1"/>
                  </a:solidFill>
                  <a:latin typeface="Calibri"/>
                </a:rPr>
                <a:t>App</a:t>
              </a: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9152204" y="1299233"/>
              <a:ext cx="812800" cy="6858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251">
                <a:defRPr/>
              </a:pPr>
              <a:r>
                <a:rPr lang="en-US" sz="2133" dirty="0">
                  <a:solidFill>
                    <a:schemeClr val="tx1"/>
                  </a:solidFill>
                  <a:latin typeface="Calibri"/>
                </a:rPr>
                <a:t>App</a:t>
              </a: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8427892" y="1299233"/>
              <a:ext cx="812800" cy="6858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251">
                <a:defRPr/>
              </a:pPr>
              <a:r>
                <a:rPr lang="en-US" sz="2133" dirty="0">
                  <a:solidFill>
                    <a:schemeClr val="tx1"/>
                  </a:solidFill>
                  <a:latin typeface="Calibri"/>
                </a:rPr>
                <a:t>App</a:t>
              </a: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7703580" y="1299233"/>
              <a:ext cx="812800" cy="6858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251">
                <a:defRPr/>
              </a:pPr>
              <a:r>
                <a:rPr lang="en-US" sz="2133" dirty="0">
                  <a:solidFill>
                    <a:schemeClr val="tx1"/>
                  </a:solidFill>
                  <a:latin typeface="Calibri"/>
                </a:rPr>
                <a:t>App</a:t>
              </a: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6979268" y="1299233"/>
              <a:ext cx="812800" cy="6858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251">
                <a:defRPr/>
              </a:pPr>
              <a:r>
                <a:rPr lang="en-US" sz="2133" dirty="0">
                  <a:solidFill>
                    <a:schemeClr val="tx1"/>
                  </a:solidFill>
                  <a:latin typeface="Calibri"/>
                </a:rPr>
                <a:t>App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812800" y="1881951"/>
            <a:ext cx="2540000" cy="89231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864" tIns="60932" rIns="121864" bIns="60932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609251" eaLnBrk="1" hangingPunct="1">
              <a:defRPr/>
            </a:pPr>
            <a:r>
              <a:rPr lang="en-US" sz="2200" dirty="0"/>
              <a:t>Specialized</a:t>
            </a:r>
          </a:p>
          <a:p>
            <a:pPr algn="ctr" defTabSz="609251" eaLnBrk="1" hangingPunct="1">
              <a:defRPr/>
            </a:pPr>
            <a:r>
              <a:rPr lang="en-US" sz="2200" dirty="0"/>
              <a:t>Applications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4978400" y="3299960"/>
            <a:ext cx="1524000" cy="762000"/>
          </a:xfrm>
          <a:prstGeom prst="rightArrow">
            <a:avLst>
              <a:gd name="adj1" fmla="val 50000"/>
              <a:gd name="adj2" fmla="val 68658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121864" tIns="60932" rIns="121864" bIns="60932" anchor="ctr"/>
          <a:lstStyle/>
          <a:p>
            <a:pPr algn="ctr" defTabSz="609251">
              <a:defRPr/>
            </a:pP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6" name="Group 51"/>
          <p:cNvGrpSpPr>
            <a:grpSpLocks/>
          </p:cNvGrpSpPr>
          <p:nvPr/>
        </p:nvGrpSpPr>
        <p:grpSpPr bwMode="auto">
          <a:xfrm>
            <a:off x="7508512" y="3596389"/>
            <a:ext cx="3454400" cy="461665"/>
            <a:chOff x="6019800" y="3200400"/>
            <a:chExt cx="2590800" cy="461524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6019800" y="3427343"/>
              <a:ext cx="25908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3"/>
            <p:cNvSpPr txBox="1">
              <a:spLocks noChangeArrowheads="1"/>
            </p:cNvSpPr>
            <p:nvPr/>
          </p:nvSpPr>
          <p:spPr bwMode="auto">
            <a:xfrm>
              <a:off x="6453791" y="3200400"/>
              <a:ext cx="1665360" cy="4615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defTabSz="609251" eaLnBrk="1" hangingPunct="1"/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Open Interface</a:t>
              </a:r>
            </a:p>
          </p:txBody>
        </p:sp>
      </p:grpSp>
      <p:grpSp>
        <p:nvGrpSpPr>
          <p:cNvPr id="35" name="Group 52"/>
          <p:cNvGrpSpPr>
            <a:grpSpLocks/>
          </p:cNvGrpSpPr>
          <p:nvPr/>
        </p:nvGrpSpPr>
        <p:grpSpPr bwMode="auto">
          <a:xfrm>
            <a:off x="7508512" y="2128746"/>
            <a:ext cx="3454400" cy="461665"/>
            <a:chOff x="6019800" y="3159759"/>
            <a:chExt cx="2590800" cy="461666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6019800" y="3427413"/>
              <a:ext cx="2590800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23"/>
            <p:cNvSpPr txBox="1">
              <a:spLocks noChangeArrowheads="1"/>
            </p:cNvSpPr>
            <p:nvPr/>
          </p:nvSpPr>
          <p:spPr bwMode="auto">
            <a:xfrm>
              <a:off x="6453791" y="3159759"/>
              <a:ext cx="1665360" cy="4616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defTabSz="609251" eaLnBrk="1" hangingPunct="1"/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Open Interface</a:t>
              </a:r>
            </a:p>
          </p:txBody>
        </p:sp>
      </p:grpSp>
      <p:sp>
        <p:nvSpPr>
          <p:cNvPr id="39" name="TextBox 47"/>
          <p:cNvSpPr txBox="1">
            <a:spLocks noChangeArrowheads="1"/>
          </p:cNvSpPr>
          <p:nvPr/>
        </p:nvSpPr>
        <p:spPr bwMode="auto">
          <a:xfrm>
            <a:off x="-309030" y="1881951"/>
            <a:ext cx="246173" cy="61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64" tIns="60932" rIns="121864" bIns="6093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609251" eaLnBrk="1" hangingPunct="1"/>
            <a:endParaRPr lang="en-US" sz="3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7711712" y="4118279"/>
            <a:ext cx="3048000" cy="8384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609251" eaLnBrk="1" hangingPunct="1">
              <a:defRPr/>
            </a:pPr>
            <a:r>
              <a:rPr lang="en-US" sz="2200" dirty="0">
                <a:solidFill>
                  <a:prstClr val="white"/>
                </a:solidFill>
                <a:latin typeface="+mn-lt"/>
              </a:rPr>
              <a:t>Merchant Silicon</a:t>
            </a:r>
          </a:p>
          <a:p>
            <a:pPr algn="ctr" defTabSz="609251" eaLnBrk="1" hangingPunct="1">
              <a:defRPr/>
            </a:pPr>
            <a:r>
              <a:rPr lang="en-US" sz="2200" dirty="0">
                <a:solidFill>
                  <a:prstClr val="white"/>
                </a:solidFill>
                <a:latin typeface="+mn-lt"/>
              </a:rPr>
              <a:t>Switching Chips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980196" y="2678884"/>
            <a:ext cx="4511032" cy="838199"/>
            <a:chOff x="6981124" y="2678884"/>
            <a:chExt cx="4511032" cy="838199"/>
          </a:xfrm>
        </p:grpSpPr>
        <p:sp>
          <p:nvSpPr>
            <p:cNvPr id="32" name="Rounded Rectangle 31"/>
            <p:cNvSpPr/>
            <p:nvPr/>
          </p:nvSpPr>
          <p:spPr bwMode="auto">
            <a:xfrm>
              <a:off x="6981124" y="2678884"/>
              <a:ext cx="1205824" cy="83819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609251">
                <a:defRPr/>
              </a:pPr>
              <a:r>
                <a:rPr lang="en-US" sz="2100" dirty="0">
                  <a:solidFill>
                    <a:schemeClr val="tx1"/>
                  </a:solidFill>
                  <a:latin typeface="Calibri"/>
                </a:rPr>
                <a:t>Network</a:t>
              </a:r>
            </a:p>
            <a:p>
              <a:pPr algn="ctr" defTabSz="609251">
                <a:defRPr/>
              </a:pPr>
              <a:r>
                <a:rPr lang="en-US" sz="2100" dirty="0">
                  <a:solidFill>
                    <a:schemeClr val="tx1"/>
                  </a:solidFill>
                  <a:latin typeface="Calibri"/>
                </a:rPr>
                <a:t>OS</a:t>
              </a:r>
            </a:p>
          </p:txBody>
        </p:sp>
        <p:sp>
          <p:nvSpPr>
            <p:cNvPr id="33" name="TextBox 23"/>
            <p:cNvSpPr txBox="1">
              <a:spLocks noChangeArrowheads="1"/>
            </p:cNvSpPr>
            <p:nvPr/>
          </p:nvSpPr>
          <p:spPr bwMode="auto">
            <a:xfrm>
              <a:off x="8191924" y="2867151"/>
              <a:ext cx="43633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defTabSz="609251" eaLnBrk="1" hangingPunct="1"/>
              <a:r>
                <a:rPr lang="en-US" sz="2200" dirty="0">
                  <a:solidFill>
                    <a:prstClr val="black"/>
                  </a:solidFill>
                  <a:latin typeface="Arial" charset="0"/>
                </a:rPr>
                <a:t>or</a:t>
              </a:r>
            </a:p>
          </p:txBody>
        </p:sp>
        <p:sp>
          <p:nvSpPr>
            <p:cNvPr id="34" name="TextBox 24"/>
            <p:cNvSpPr txBox="1">
              <a:spLocks noChangeArrowheads="1"/>
            </p:cNvSpPr>
            <p:nvPr/>
          </p:nvSpPr>
          <p:spPr bwMode="auto">
            <a:xfrm>
              <a:off x="9848656" y="2867151"/>
              <a:ext cx="43633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defTabSz="609251" eaLnBrk="1" hangingPunct="1"/>
              <a:r>
                <a:rPr lang="en-US" sz="2200" dirty="0">
                  <a:solidFill>
                    <a:prstClr val="black"/>
                  </a:solidFill>
                  <a:latin typeface="Arial" charset="0"/>
                </a:rPr>
                <a:t>or</a:t>
              </a:r>
            </a:p>
          </p:txBody>
        </p:sp>
        <p:sp>
          <p:nvSpPr>
            <p:cNvPr id="43" name="Rounded Rectangle 42"/>
            <p:cNvSpPr/>
            <p:nvPr/>
          </p:nvSpPr>
          <p:spPr bwMode="auto">
            <a:xfrm>
              <a:off x="8655680" y="2678884"/>
              <a:ext cx="1205824" cy="83819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251">
                <a:defRPr/>
              </a:pPr>
              <a:r>
                <a:rPr lang="en-US" sz="2100" dirty="0">
                  <a:solidFill>
                    <a:schemeClr val="tx1"/>
                  </a:solidFill>
                  <a:latin typeface="Calibri"/>
                </a:rPr>
                <a:t>Network</a:t>
              </a:r>
            </a:p>
            <a:p>
              <a:pPr algn="ctr" defTabSz="609251">
                <a:defRPr/>
              </a:pPr>
              <a:r>
                <a:rPr lang="en-US" sz="2100" dirty="0">
                  <a:solidFill>
                    <a:schemeClr val="tx1"/>
                  </a:solidFill>
                  <a:latin typeface="Calibri"/>
                </a:rPr>
                <a:t>OS</a:t>
              </a:r>
            </a:p>
          </p:txBody>
        </p:sp>
        <p:sp>
          <p:nvSpPr>
            <p:cNvPr id="44" name="Rounded Rectangle 43"/>
            <p:cNvSpPr/>
            <p:nvPr/>
          </p:nvSpPr>
          <p:spPr bwMode="auto">
            <a:xfrm>
              <a:off x="10286332" y="2678884"/>
              <a:ext cx="1205824" cy="83819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251">
                <a:defRPr/>
              </a:pPr>
              <a:r>
                <a:rPr lang="en-US" sz="2100" dirty="0">
                  <a:solidFill>
                    <a:schemeClr val="tx1"/>
                  </a:solidFill>
                  <a:latin typeface="Calibri"/>
                </a:rPr>
                <a:t>Network</a:t>
              </a:r>
            </a:p>
            <a:p>
              <a:pPr algn="ctr" defTabSz="609251">
                <a:defRPr/>
              </a:pPr>
              <a:r>
                <a:rPr lang="en-US" sz="2100" dirty="0">
                  <a:solidFill>
                    <a:schemeClr val="tx1"/>
                  </a:solidFill>
                  <a:latin typeface="Calibri"/>
                </a:rPr>
                <a:t>OS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525E315-C37F-2147-AF81-8F1078F01D89}"/>
              </a:ext>
            </a:extLst>
          </p:cNvPr>
          <p:cNvSpPr/>
          <p:nvPr/>
        </p:nvSpPr>
        <p:spPr>
          <a:xfrm>
            <a:off x="0" y="0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Disaggregation of networking Industry</a:t>
            </a:r>
          </a:p>
        </p:txBody>
      </p:sp>
    </p:spTree>
    <p:extLst>
      <p:ext uri="{BB962C8B-B14F-4D97-AF65-F5344CB8AC3E}">
        <p14:creationId xmlns:p14="http://schemas.microsoft.com/office/powerpoint/2010/main" val="315412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19FBC-FCC2-B049-891B-FC311F6F1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0D76-C962-2941-B5DB-EDA9B1E1F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Just because an idea has been tried before without success doesn’t mean it’s a bad idea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3E4112-8FBC-0E49-ADDF-8FE6A0562996}"/>
              </a:ext>
            </a:extLst>
          </p:cNvPr>
          <p:cNvSpPr/>
          <p:nvPr/>
        </p:nvSpPr>
        <p:spPr>
          <a:xfrm>
            <a:off x="0" y="0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600" dirty="0"/>
              <a:t>Random side observation</a:t>
            </a:r>
            <a:endParaRPr lang="en-US" sz="36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002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101D2-CE7A-4E49-AB2A-C0A84AE69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3C5A98"/>
                </a:solidFill>
              </a:rPr>
              <a:t>SDN Architecture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5865A-CE04-3245-876F-6318784AD9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5A4F00-6FA1-3E4C-A1FF-A10A5636D002}"/>
              </a:ext>
            </a:extLst>
          </p:cNvPr>
          <p:cNvSpPr/>
          <p:nvPr/>
        </p:nvSpPr>
        <p:spPr>
          <a:xfrm>
            <a:off x="0" y="0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364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2980601" y="2447831"/>
            <a:ext cx="1841933" cy="734958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Routing Table</a:t>
            </a:r>
          </a:p>
          <a:p>
            <a:pPr algn="ctr"/>
            <a:r>
              <a:rPr lang="en-US" b="1" dirty="0"/>
              <a:t>(RIB)</a:t>
            </a:r>
          </a:p>
        </p:txBody>
      </p:sp>
      <p:cxnSp>
        <p:nvCxnSpPr>
          <p:cNvPr id="6" name="Straight Arrow Connector 5"/>
          <p:cNvCxnSpPr>
            <a:stCxn id="23" idx="2"/>
            <a:endCxn id="17" idx="0"/>
          </p:cNvCxnSpPr>
          <p:nvPr/>
        </p:nvCxnSpPr>
        <p:spPr>
          <a:xfrm>
            <a:off x="3901568" y="3182789"/>
            <a:ext cx="0" cy="5636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980601" y="3746424"/>
            <a:ext cx="1841933" cy="734958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Forwarding Table</a:t>
            </a:r>
          </a:p>
          <a:p>
            <a:pPr algn="ctr"/>
            <a:r>
              <a:rPr lang="en-US" b="1" dirty="0"/>
              <a:t>(FIB)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564249" y="3463672"/>
            <a:ext cx="3874614" cy="93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988786" y="3929237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Plane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88786" y="2628777"/>
            <a:ext cx="1450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Control Plane</a:t>
            </a:r>
          </a:p>
        </p:txBody>
      </p:sp>
      <p:cxnSp>
        <p:nvCxnSpPr>
          <p:cNvPr id="29" name="Straight Arrow Connector 28"/>
          <p:cNvCxnSpPr>
            <a:endCxn id="23" idx="0"/>
          </p:cNvCxnSpPr>
          <p:nvPr/>
        </p:nvCxnSpPr>
        <p:spPr>
          <a:xfrm>
            <a:off x="3901567" y="1956740"/>
            <a:ext cx="1" cy="4910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525E315-C37F-2147-AF81-8F1078F01D89}"/>
              </a:ext>
            </a:extLst>
          </p:cNvPr>
          <p:cNvSpPr/>
          <p:nvPr/>
        </p:nvSpPr>
        <p:spPr>
          <a:xfrm>
            <a:off x="0" y="0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Traditional Control and Data Planes</a:t>
            </a:r>
          </a:p>
        </p:txBody>
      </p:sp>
      <p:sp>
        <p:nvSpPr>
          <p:cNvPr id="2" name="Rectangle 1"/>
          <p:cNvSpPr/>
          <p:nvPr/>
        </p:nvSpPr>
        <p:spPr>
          <a:xfrm>
            <a:off x="7359829" y="1811632"/>
            <a:ext cx="3898900" cy="330407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i="1" dirty="0">
                <a:solidFill>
                  <a:schemeClr val="tx1"/>
                </a:solidFill>
              </a:rPr>
              <a:t>Control Plane</a:t>
            </a:r>
          </a:p>
          <a:p>
            <a:pPr lvl="1" indent="-228600">
              <a:buClr>
                <a:schemeClr val="accent1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Protocols: BGP, OSPF, RIP</a:t>
            </a:r>
          </a:p>
          <a:p>
            <a:pPr lvl="1" indent="-228600">
              <a:buClr>
                <a:schemeClr val="accent1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RIB: Collection of Link/Path Attributes</a:t>
            </a:r>
          </a:p>
          <a:p>
            <a:pPr lvl="1" indent="-228600">
              <a:buClr>
                <a:schemeClr val="accent1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Northbound </a:t>
            </a:r>
            <a:r>
              <a:rPr lang="en-US" sz="1600" i="1" dirty="0">
                <a:solidFill>
                  <a:schemeClr val="tx1"/>
                </a:solidFill>
              </a:rPr>
              <a:t>Configuration</a:t>
            </a:r>
            <a:r>
              <a:rPr lang="en-US" sz="1600" dirty="0">
                <a:solidFill>
                  <a:schemeClr val="tx1"/>
                </a:solidFill>
              </a:rPr>
              <a:t> Interface</a:t>
            </a:r>
          </a:p>
          <a:p>
            <a:pPr marL="685800" lvl="2" indent="-228600">
              <a:buClr>
                <a:schemeClr val="accent1"/>
              </a:buClr>
              <a:buFont typeface=".AppleSystemUIFont" charset="0"/>
              <a:buChar char="−"/>
            </a:pPr>
            <a:r>
              <a:rPr lang="en-US" sz="1600" dirty="0">
                <a:solidFill>
                  <a:schemeClr val="tx1"/>
                </a:solidFill>
              </a:rPr>
              <a:t>e.g., Cisco CLI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sz="2000" i="1" dirty="0">
                <a:solidFill>
                  <a:schemeClr val="tx1"/>
                </a:solidFill>
              </a:rPr>
              <a:t>Data Plane</a:t>
            </a:r>
          </a:p>
          <a:p>
            <a:pPr lvl="1" indent="-228600">
              <a:buClr>
                <a:schemeClr val="accent1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Protocols: IP</a:t>
            </a:r>
          </a:p>
          <a:p>
            <a:pPr lvl="1" indent="-228600">
              <a:buClr>
                <a:schemeClr val="accent1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FIB: Optimized for Fast Lookup</a:t>
            </a:r>
          </a:p>
          <a:p>
            <a:pPr lvl="1" indent="-228600">
              <a:buClr>
                <a:schemeClr val="accent1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Northbound </a:t>
            </a:r>
            <a:r>
              <a:rPr lang="en-US" sz="1600" i="1" dirty="0">
                <a:solidFill>
                  <a:schemeClr val="tx1"/>
                </a:solidFill>
              </a:rPr>
              <a:t>Control</a:t>
            </a:r>
            <a:r>
              <a:rPr lang="en-US" sz="1600" dirty="0">
                <a:solidFill>
                  <a:schemeClr val="tx1"/>
                </a:solidFill>
              </a:rPr>
              <a:t> Interface</a:t>
            </a:r>
          </a:p>
          <a:p>
            <a:pPr marL="685800" lvl="2" indent="-228600">
              <a:buClr>
                <a:schemeClr val="accent1"/>
              </a:buClr>
              <a:buFont typeface=".AppleSystemUIFont" charset="0"/>
              <a:buChar char="−"/>
            </a:pPr>
            <a:r>
              <a:rPr lang="en-US" sz="1600" dirty="0">
                <a:solidFill>
                  <a:schemeClr val="tx1"/>
                </a:solidFill>
              </a:rPr>
              <a:t>Historically Private/Internal</a:t>
            </a:r>
          </a:p>
          <a:p>
            <a:pPr lvl="1" indent="-228600">
              <a:buClr>
                <a:schemeClr val="accent1"/>
              </a:buClr>
              <a:buFont typeface="Arial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88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/>
          <p:nvPr/>
        </p:nvCxnSpPr>
        <p:spPr>
          <a:xfrm flipH="1">
            <a:off x="3495368" y="3387861"/>
            <a:ext cx="8532" cy="1677637"/>
          </a:xfrm>
          <a:prstGeom prst="straightConnector1">
            <a:avLst/>
          </a:prstGeom>
          <a:ln w="190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903129" y="1427084"/>
            <a:ext cx="1163844" cy="791459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Control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App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15965" y="1722049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. . .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861851" y="4466897"/>
            <a:ext cx="1111248" cy="62129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3936112" y="5242604"/>
            <a:ext cx="843822" cy="7105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5562341" y="4525367"/>
            <a:ext cx="792959" cy="56535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772852" y="3341122"/>
            <a:ext cx="8532" cy="1677637"/>
          </a:xfrm>
          <a:prstGeom prst="straightConnector1">
            <a:avLst/>
          </a:prstGeom>
          <a:ln w="190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8412964" y="2439364"/>
            <a:ext cx="8532" cy="1677637"/>
          </a:xfrm>
          <a:prstGeom prst="straightConnector1">
            <a:avLst/>
          </a:prstGeom>
          <a:ln w="190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229760" y="2400591"/>
            <a:ext cx="8532" cy="1677637"/>
          </a:xfrm>
          <a:prstGeom prst="straightConnector1">
            <a:avLst/>
          </a:prstGeom>
          <a:ln w="190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483174" y="3729231"/>
            <a:ext cx="8548621" cy="13701"/>
          </a:xfrm>
          <a:prstGeom prst="line">
            <a:avLst/>
          </a:prstGeom>
          <a:ln w="952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674958" y="3342392"/>
            <a:ext cx="1450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Control Plane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932080" y="3754363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Plane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360986" y="4058067"/>
            <a:ext cx="1187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Flow Rules</a:t>
            </a: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7034982" y="4532045"/>
            <a:ext cx="1006282" cy="55614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5435531" y="5466604"/>
            <a:ext cx="1079823" cy="56486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4373216" y="1427084"/>
            <a:ext cx="1163844" cy="791459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Control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App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797294" y="1427084"/>
            <a:ext cx="1163844" cy="791459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Control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App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940320" y="1427084"/>
            <a:ext cx="1163844" cy="791459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Control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App</a:t>
            </a:r>
          </a:p>
        </p:txBody>
      </p:sp>
      <p:pic>
        <p:nvPicPr>
          <p:cNvPr id="40" name="Google Shape;1471;p153" descr="switch-icon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03036" y="10960606"/>
            <a:ext cx="2065966" cy="1952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1471;p153" descr="switch-icon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55436" y="11113006"/>
            <a:ext cx="2065966" cy="1952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463;p153" descr="switch-icon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20538" y="4906072"/>
            <a:ext cx="1159475" cy="74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463;p153" descr="switch-icon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5815" y="3939029"/>
            <a:ext cx="1159475" cy="74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463;p153" descr="switch-icon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11131" y="3975350"/>
            <a:ext cx="1159475" cy="74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463;p153" descr="switch-icon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21090" y="4857508"/>
            <a:ext cx="1159475" cy="74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463;p153" descr="switch-icon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88270" y="5776581"/>
            <a:ext cx="1159475" cy="7403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Arrow Connector 6"/>
          <p:cNvCxnSpPr/>
          <p:nvPr/>
        </p:nvCxnSpPr>
        <p:spPr>
          <a:xfrm flipH="1">
            <a:off x="5099591" y="3345698"/>
            <a:ext cx="17222" cy="2597279"/>
          </a:xfrm>
          <a:prstGeom prst="straightConnector1">
            <a:avLst/>
          </a:prstGeom>
          <a:ln w="190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2903129" y="2372954"/>
            <a:ext cx="6211402" cy="1212975"/>
            <a:chOff x="2903129" y="3021882"/>
            <a:chExt cx="6211402" cy="1212975"/>
          </a:xfrm>
        </p:grpSpPr>
        <p:sp>
          <p:nvSpPr>
            <p:cNvPr id="50" name="Rectangle 49"/>
            <p:cNvSpPr/>
            <p:nvPr/>
          </p:nvSpPr>
          <p:spPr>
            <a:xfrm>
              <a:off x="2903129" y="3021882"/>
              <a:ext cx="6185866" cy="1212975"/>
            </a:xfrm>
            <a:prstGeom prst="rect">
              <a:avLst/>
            </a:prstGeom>
            <a:solidFill>
              <a:srgbClr val="CFE7F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Network OS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7203221" y="3079799"/>
              <a:ext cx="1096671" cy="1083466"/>
              <a:chOff x="10279626" y="1055050"/>
              <a:chExt cx="1096671" cy="108346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10279626" y="1590548"/>
                <a:ext cx="250722" cy="26774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0682748" y="1870767"/>
                <a:ext cx="250722" cy="26774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0682748" y="1322799"/>
                <a:ext cx="250722" cy="26774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1125575" y="1055050"/>
                <a:ext cx="250722" cy="26774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1125575" y="1590547"/>
                <a:ext cx="250722" cy="26774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 flipV="1">
                <a:off x="10493631" y="1094261"/>
                <a:ext cx="845949" cy="53549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>
                <a:off x="10896753" y="1629758"/>
                <a:ext cx="442827" cy="2802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0719465" y="1362010"/>
                <a:ext cx="620115" cy="45707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0316343" y="1629759"/>
                <a:ext cx="580410" cy="46954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1250936" y="1322799"/>
                <a:ext cx="0" cy="26774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/>
            <p:cNvSpPr txBox="1"/>
            <p:nvPr/>
          </p:nvSpPr>
          <p:spPr>
            <a:xfrm>
              <a:off x="8120348" y="3034652"/>
              <a:ext cx="99418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Global </a:t>
              </a:r>
            </a:p>
            <a:p>
              <a:pPr algn="r"/>
              <a:r>
                <a:rPr lang="en-US" dirty="0"/>
                <a:t>Network</a:t>
              </a:r>
            </a:p>
            <a:p>
              <a:pPr algn="r"/>
              <a:r>
                <a:rPr lang="en-US" dirty="0"/>
                <a:t>Map</a:t>
              </a: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3525E315-C37F-2147-AF81-8F1078F01D89}"/>
              </a:ext>
            </a:extLst>
          </p:cNvPr>
          <p:cNvSpPr/>
          <p:nvPr/>
        </p:nvSpPr>
        <p:spPr>
          <a:xfrm>
            <a:off x="0" y="0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SDN Control and Data Planes</a:t>
            </a:r>
          </a:p>
        </p:txBody>
      </p:sp>
    </p:spTree>
    <p:extLst>
      <p:ext uri="{BB962C8B-B14F-4D97-AF65-F5344CB8AC3E}">
        <p14:creationId xmlns:p14="http://schemas.microsoft.com/office/powerpoint/2010/main" val="385451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64111" y="1304412"/>
            <a:ext cx="7974932" cy="2564381"/>
          </a:xfrm>
          <a:prstGeom prst="rect">
            <a:avLst/>
          </a:prstGeom>
          <a:solidFill>
            <a:srgbClr val="CFE7F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OpenFlow Switch</a:t>
            </a:r>
          </a:p>
        </p:txBody>
      </p:sp>
      <p:sp>
        <p:nvSpPr>
          <p:cNvPr id="2" name="Rectangle 1"/>
          <p:cNvSpPr/>
          <p:nvPr/>
        </p:nvSpPr>
        <p:spPr>
          <a:xfrm>
            <a:off x="2751232" y="2025243"/>
            <a:ext cx="855407" cy="1120878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Table</a:t>
            </a:r>
          </a:p>
          <a:p>
            <a:pPr algn="ctr"/>
            <a:r>
              <a:rPr lang="en-US" dirty="0"/>
              <a:t>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661153" y="2026163"/>
            <a:ext cx="855407" cy="1120878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Table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966160" y="2026163"/>
            <a:ext cx="855407" cy="1120878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Table</a:t>
            </a:r>
          </a:p>
          <a:p>
            <a:pPr algn="ctr"/>
            <a:r>
              <a:rPr lang="en-US" i="1" dirty="0"/>
              <a:t>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684495" y="2025243"/>
            <a:ext cx="946202" cy="1120877"/>
          </a:xfrm>
          <a:prstGeom prst="rect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Execute</a:t>
            </a:r>
          </a:p>
          <a:p>
            <a:pPr algn="ctr"/>
            <a:r>
              <a:rPr lang="en-US" dirty="0"/>
              <a:t>Action</a:t>
            </a:r>
          </a:p>
          <a:p>
            <a:pPr algn="ctr"/>
            <a:r>
              <a:rPr lang="en-US" dirty="0"/>
              <a:t>Set</a:t>
            </a:r>
          </a:p>
        </p:txBody>
      </p:sp>
      <p:cxnSp>
        <p:nvCxnSpPr>
          <p:cNvPr id="24" name="Straight Arrow Connector 23"/>
          <p:cNvCxnSpPr>
            <a:endCxn id="2" idx="1"/>
          </p:cNvCxnSpPr>
          <p:nvPr/>
        </p:nvCxnSpPr>
        <p:spPr>
          <a:xfrm>
            <a:off x="1251352" y="2582465"/>
            <a:ext cx="1499880" cy="321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" idx="3"/>
            <a:endCxn id="31" idx="1"/>
          </p:cNvCxnSpPr>
          <p:nvPr/>
        </p:nvCxnSpPr>
        <p:spPr>
          <a:xfrm>
            <a:off x="3606639" y="2585682"/>
            <a:ext cx="1054514" cy="9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1" idx="3"/>
          </p:cNvCxnSpPr>
          <p:nvPr/>
        </p:nvCxnSpPr>
        <p:spPr>
          <a:xfrm flipV="1">
            <a:off x="5516560" y="2582465"/>
            <a:ext cx="448552" cy="413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955464" y="2282664"/>
            <a:ext cx="567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. . .</a:t>
            </a:r>
          </a:p>
        </p:txBody>
      </p:sp>
      <p:cxnSp>
        <p:nvCxnSpPr>
          <p:cNvPr id="52" name="Straight Arrow Connector 51"/>
          <p:cNvCxnSpPr>
            <a:endCxn id="32" idx="1"/>
          </p:cNvCxnSpPr>
          <p:nvPr/>
        </p:nvCxnSpPr>
        <p:spPr>
          <a:xfrm>
            <a:off x="6516228" y="2582465"/>
            <a:ext cx="449932" cy="413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32" idx="3"/>
            <a:endCxn id="33" idx="1"/>
          </p:cNvCxnSpPr>
          <p:nvPr/>
        </p:nvCxnSpPr>
        <p:spPr>
          <a:xfrm flipV="1">
            <a:off x="7821567" y="2585682"/>
            <a:ext cx="862928" cy="9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33" idx="3"/>
          </p:cNvCxnSpPr>
          <p:nvPr/>
        </p:nvCxnSpPr>
        <p:spPr>
          <a:xfrm flipV="1">
            <a:off x="9630697" y="2582468"/>
            <a:ext cx="1263753" cy="321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251352" y="1936138"/>
            <a:ext cx="794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Packet</a:t>
            </a:r>
          </a:p>
          <a:p>
            <a:pPr algn="ctr"/>
            <a:r>
              <a:rPr lang="en-US" dirty="0"/>
              <a:t>In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0046771" y="1936134"/>
            <a:ext cx="794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Packet</a:t>
            </a:r>
          </a:p>
          <a:p>
            <a:pPr algn="ctr"/>
            <a:r>
              <a:rPr lang="en-US" dirty="0"/>
              <a:t>Out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009336" y="2620639"/>
            <a:ext cx="773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Action</a:t>
            </a:r>
          </a:p>
          <a:p>
            <a:pPr algn="r"/>
            <a:r>
              <a:rPr lang="en-US" sz="1600" dirty="0"/>
              <a:t>Set = {}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949461" y="2642922"/>
            <a:ext cx="721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Action</a:t>
            </a:r>
          </a:p>
          <a:p>
            <a:pPr algn="r"/>
            <a:r>
              <a:rPr lang="en-US" sz="1600" dirty="0"/>
              <a:t>Set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659354" y="1932879"/>
            <a:ext cx="992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Packet +</a:t>
            </a:r>
          </a:p>
          <a:p>
            <a:pPr algn="r"/>
            <a:r>
              <a:rPr lang="en-US" sz="1600" dirty="0"/>
              <a:t>Metadata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995432" y="2643663"/>
            <a:ext cx="721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Action</a:t>
            </a:r>
          </a:p>
          <a:p>
            <a:pPr algn="r"/>
            <a:r>
              <a:rPr lang="en-US" sz="1600" dirty="0"/>
              <a:t>Set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989661" y="2174943"/>
            <a:ext cx="727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/>
              <a:t>Packet</a:t>
            </a:r>
            <a:endParaRPr lang="en-US" sz="16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25E315-C37F-2147-AF81-8F1078F01D89}"/>
              </a:ext>
            </a:extLst>
          </p:cNvPr>
          <p:cNvSpPr/>
          <p:nvPr/>
        </p:nvSpPr>
        <p:spPr>
          <a:xfrm>
            <a:off x="0" y="0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OpenFlow-style data plane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23613" y="2766032"/>
            <a:ext cx="710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(MAC)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4701512" y="2766032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(VLAN)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7160466" y="2783458"/>
            <a:ext cx="466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(IP)</a:t>
            </a:r>
          </a:p>
        </p:txBody>
      </p:sp>
      <p:grpSp>
        <p:nvGrpSpPr>
          <p:cNvPr id="110" name="Group 109"/>
          <p:cNvGrpSpPr/>
          <p:nvPr/>
        </p:nvGrpSpPr>
        <p:grpSpPr>
          <a:xfrm>
            <a:off x="2108534" y="4025599"/>
            <a:ext cx="7974932" cy="2667275"/>
            <a:chOff x="507430" y="1769864"/>
            <a:chExt cx="11208780" cy="4271237"/>
          </a:xfrm>
        </p:grpSpPr>
        <p:sp>
          <p:nvSpPr>
            <p:cNvPr id="111" name="Rectangle 110"/>
            <p:cNvSpPr/>
            <p:nvPr/>
          </p:nvSpPr>
          <p:spPr>
            <a:xfrm>
              <a:off x="507431" y="2565607"/>
              <a:ext cx="9247239" cy="752168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cxnSp>
          <p:nvCxnSpPr>
            <p:cNvPr id="112" name="Straight Connector 111"/>
            <p:cNvCxnSpPr/>
            <p:nvPr/>
          </p:nvCxnSpPr>
          <p:spPr>
            <a:xfrm>
              <a:off x="1244859" y="2565607"/>
              <a:ext cx="0" cy="752168"/>
            </a:xfrm>
            <a:prstGeom prst="line">
              <a:avLst/>
            </a:prstGeom>
            <a:ln w="19050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2729530" y="2565607"/>
              <a:ext cx="0" cy="752168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ectangle 113"/>
            <p:cNvSpPr/>
            <p:nvPr/>
          </p:nvSpPr>
          <p:spPr>
            <a:xfrm>
              <a:off x="9429594" y="2565607"/>
              <a:ext cx="2286616" cy="752168"/>
            </a:xfrm>
            <a:prstGeom prst="rect">
              <a:avLst/>
            </a:prstGeom>
            <a:solidFill>
              <a:srgbClr val="CFE7F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939498" y="1769864"/>
              <a:ext cx="1361766" cy="603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100" dirty="0"/>
                <a:t>MAC</a:t>
              </a:r>
            </a:p>
            <a:p>
              <a:pPr algn="ctr">
                <a:lnSpc>
                  <a:spcPct val="80000"/>
                </a:lnSpc>
              </a:pPr>
              <a:r>
                <a:rPr lang="en-US" sz="1100" dirty="0"/>
                <a:t>Header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9776817" y="2726248"/>
              <a:ext cx="1600179" cy="511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r-IN" sz="1400" dirty="0"/>
                <a:t>…</a:t>
              </a:r>
              <a:r>
                <a:rPr lang="en-US" sz="1400" dirty="0"/>
                <a:t> Payload </a:t>
              </a:r>
              <a:r>
                <a:rPr lang="mr-IN" sz="1400" dirty="0"/>
                <a:t>…</a:t>
              </a:r>
              <a:endParaRPr lang="en-US" sz="1400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4285616" y="1769864"/>
              <a:ext cx="1361766" cy="603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100" dirty="0"/>
                <a:t>IP</a:t>
              </a:r>
            </a:p>
            <a:p>
              <a:pPr algn="ctr">
                <a:lnSpc>
                  <a:spcPct val="80000"/>
                </a:lnSpc>
              </a:pPr>
              <a:r>
                <a:rPr lang="en-US" sz="1100" dirty="0"/>
                <a:t>Header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635436" y="1769864"/>
              <a:ext cx="1361766" cy="603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100" dirty="0"/>
                <a:t>TCP/UDP</a:t>
              </a:r>
            </a:p>
            <a:p>
              <a:pPr algn="ctr">
                <a:lnSpc>
                  <a:spcPct val="80000"/>
                </a:lnSpc>
              </a:pPr>
              <a:r>
                <a:rPr lang="en-US" sz="1100" dirty="0"/>
                <a:t>Header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259471" y="2673926"/>
              <a:ext cx="710239" cy="603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100" dirty="0" err="1"/>
                <a:t>Src</a:t>
              </a:r>
              <a:endParaRPr lang="en-US" sz="1100" dirty="0"/>
            </a:p>
            <a:p>
              <a:pPr algn="ctr">
                <a:lnSpc>
                  <a:spcPct val="80000"/>
                </a:lnSpc>
              </a:pPr>
              <a:r>
                <a:rPr lang="en-US" sz="1100" dirty="0" err="1"/>
                <a:t>Addr</a:t>
              </a:r>
              <a:endParaRPr lang="en-US" sz="1100" dirty="0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534688" y="2673926"/>
              <a:ext cx="695492" cy="603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100" dirty="0" err="1"/>
                <a:t>Dst</a:t>
              </a:r>
              <a:endParaRPr lang="en-US" sz="1100" dirty="0"/>
            </a:p>
            <a:p>
              <a:pPr algn="ctr">
                <a:lnSpc>
                  <a:spcPct val="80000"/>
                </a:lnSpc>
              </a:pPr>
              <a:r>
                <a:rPr lang="en-US" sz="1100" dirty="0" err="1"/>
                <a:t>Addr</a:t>
              </a:r>
              <a:endParaRPr lang="en-US" sz="1100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991547" y="2784725"/>
              <a:ext cx="725627" cy="378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100" dirty="0"/>
                <a:t>Type</a:t>
              </a:r>
            </a:p>
          </p:txBody>
        </p:sp>
        <p:cxnSp>
          <p:nvCxnSpPr>
            <p:cNvPr id="122" name="Straight Connector 121"/>
            <p:cNvCxnSpPr/>
            <p:nvPr/>
          </p:nvCxnSpPr>
          <p:spPr>
            <a:xfrm>
              <a:off x="3476778" y="2565607"/>
              <a:ext cx="0" cy="752168"/>
            </a:xfrm>
            <a:prstGeom prst="line">
              <a:avLst/>
            </a:prstGeom>
            <a:ln w="19050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4219108" y="2565607"/>
              <a:ext cx="0" cy="752168"/>
            </a:xfrm>
            <a:prstGeom prst="line">
              <a:avLst/>
            </a:prstGeom>
            <a:ln w="19050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4976197" y="2565607"/>
              <a:ext cx="0" cy="752168"/>
            </a:xfrm>
            <a:prstGeom prst="line">
              <a:avLst/>
            </a:prstGeom>
            <a:ln w="19050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>
              <a:off x="4986033" y="2673926"/>
              <a:ext cx="710239" cy="603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100" dirty="0" err="1"/>
                <a:t>Src</a:t>
              </a:r>
              <a:endParaRPr lang="en-US" sz="1100" dirty="0"/>
            </a:p>
            <a:p>
              <a:pPr algn="ctr">
                <a:lnSpc>
                  <a:spcPct val="80000"/>
                </a:lnSpc>
              </a:pPr>
              <a:r>
                <a:rPr lang="en-US" sz="1100" dirty="0" err="1"/>
                <a:t>Addr</a:t>
              </a:r>
              <a:endParaRPr lang="en-US" sz="1100" dirty="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5743404" y="2673926"/>
              <a:ext cx="695492" cy="603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100" dirty="0" err="1"/>
                <a:t>Dst</a:t>
              </a:r>
              <a:endParaRPr lang="en-US" sz="1100" dirty="0"/>
            </a:p>
            <a:p>
              <a:pPr algn="ctr">
                <a:lnSpc>
                  <a:spcPct val="80000"/>
                </a:lnSpc>
              </a:pPr>
              <a:r>
                <a:rPr lang="en-US" sz="1100" dirty="0" err="1"/>
                <a:t>Addr</a:t>
              </a:r>
              <a:endParaRPr lang="en-US" sz="1100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489559" y="2784725"/>
              <a:ext cx="725627" cy="378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100" dirty="0"/>
                <a:t>Proto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771031" y="2784725"/>
              <a:ext cx="692968" cy="378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mr-IN" sz="1100"/>
                <a:t>…</a:t>
              </a:r>
              <a:endParaRPr lang="en-US" sz="1100" dirty="0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250787" y="2784725"/>
              <a:ext cx="692968" cy="378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mr-IN" sz="1100"/>
                <a:t>…</a:t>
              </a:r>
              <a:endParaRPr lang="en-US" sz="1100" dirty="0"/>
            </a:p>
          </p:txBody>
        </p:sp>
        <p:cxnSp>
          <p:nvCxnSpPr>
            <p:cNvPr id="130" name="Straight Connector 129"/>
            <p:cNvCxnSpPr/>
            <p:nvPr/>
          </p:nvCxnSpPr>
          <p:spPr>
            <a:xfrm>
              <a:off x="5718535" y="2565607"/>
              <a:ext cx="0" cy="752168"/>
            </a:xfrm>
            <a:prstGeom prst="line">
              <a:avLst/>
            </a:prstGeom>
            <a:ln w="19050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7198293" y="2565607"/>
              <a:ext cx="0" cy="752168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1987195" y="2565607"/>
              <a:ext cx="0" cy="752168"/>
            </a:xfrm>
            <a:prstGeom prst="line">
              <a:avLst/>
            </a:prstGeom>
            <a:ln w="19050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7940613" y="2565607"/>
              <a:ext cx="0" cy="752168"/>
            </a:xfrm>
            <a:prstGeom prst="line">
              <a:avLst/>
            </a:prstGeom>
            <a:ln w="19050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8682943" y="2565607"/>
              <a:ext cx="0" cy="752168"/>
            </a:xfrm>
            <a:prstGeom prst="line">
              <a:avLst/>
            </a:prstGeom>
            <a:ln w="19050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/>
            <p:cNvSpPr txBox="1"/>
            <p:nvPr/>
          </p:nvSpPr>
          <p:spPr>
            <a:xfrm>
              <a:off x="8709712" y="2784725"/>
              <a:ext cx="692968" cy="378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mr-IN" sz="1100"/>
                <a:t>…</a:t>
              </a:r>
              <a:endParaRPr lang="en-US" sz="1100" dirty="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7217952" y="2673926"/>
              <a:ext cx="710239" cy="603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100" dirty="0" err="1"/>
                <a:t>Src</a:t>
              </a:r>
              <a:endParaRPr lang="en-US" sz="1100" dirty="0"/>
            </a:p>
            <a:p>
              <a:pPr algn="ctr">
                <a:lnSpc>
                  <a:spcPct val="80000"/>
                </a:lnSpc>
              </a:pPr>
              <a:r>
                <a:rPr lang="en-US" sz="1100" dirty="0"/>
                <a:t>Port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7960287" y="2673926"/>
              <a:ext cx="710239" cy="603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100" dirty="0" err="1"/>
                <a:t>Dst</a:t>
              </a:r>
              <a:endParaRPr lang="en-US" sz="1100" dirty="0"/>
            </a:p>
            <a:p>
              <a:pPr algn="ctr">
                <a:lnSpc>
                  <a:spcPct val="80000"/>
                </a:lnSpc>
              </a:pPr>
              <a:r>
                <a:rPr lang="en-US" sz="1100" dirty="0"/>
                <a:t>Port</a:t>
              </a:r>
            </a:p>
          </p:txBody>
        </p:sp>
        <p:cxnSp>
          <p:nvCxnSpPr>
            <p:cNvPr id="138" name="Straight Connector 137"/>
            <p:cNvCxnSpPr/>
            <p:nvPr/>
          </p:nvCxnSpPr>
          <p:spPr>
            <a:xfrm>
              <a:off x="6453644" y="2565607"/>
              <a:ext cx="0" cy="752168"/>
            </a:xfrm>
            <a:prstGeom prst="line">
              <a:avLst/>
            </a:prstGeom>
            <a:ln w="19050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/>
            <p:cNvSpPr txBox="1"/>
            <p:nvPr/>
          </p:nvSpPr>
          <p:spPr>
            <a:xfrm>
              <a:off x="6482950" y="2784725"/>
              <a:ext cx="692968" cy="378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mr-IN" sz="1100"/>
                <a:t>…</a:t>
              </a:r>
              <a:endParaRPr lang="en-US" sz="1100" dirty="0"/>
            </a:p>
          </p:txBody>
        </p:sp>
        <p:sp>
          <p:nvSpPr>
            <p:cNvPr id="140" name="Right Brace 139"/>
            <p:cNvSpPr/>
            <p:nvPr/>
          </p:nvSpPr>
          <p:spPr>
            <a:xfrm rot="16200000">
              <a:off x="1496391" y="1288384"/>
              <a:ext cx="231822" cy="2209743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41" name="Right Brace 140"/>
            <p:cNvSpPr/>
            <p:nvPr/>
          </p:nvSpPr>
          <p:spPr>
            <a:xfrm rot="16200000">
              <a:off x="4854978" y="181392"/>
              <a:ext cx="224885" cy="4426630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42" name="Right Brace 141"/>
            <p:cNvSpPr/>
            <p:nvPr/>
          </p:nvSpPr>
          <p:spPr>
            <a:xfrm rot="16200000">
              <a:off x="8197078" y="1293301"/>
              <a:ext cx="231822" cy="2209743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cxnSp>
          <p:nvCxnSpPr>
            <p:cNvPr id="143" name="Straight Connector 142"/>
            <p:cNvCxnSpPr/>
            <p:nvPr/>
          </p:nvCxnSpPr>
          <p:spPr>
            <a:xfrm flipH="1">
              <a:off x="597506" y="3324974"/>
              <a:ext cx="1389690" cy="1093595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1987195" y="3324974"/>
              <a:ext cx="1233964" cy="107047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5" name="Group 144"/>
            <p:cNvGrpSpPr/>
            <p:nvPr/>
          </p:nvGrpSpPr>
          <p:grpSpPr>
            <a:xfrm>
              <a:off x="590357" y="4385615"/>
              <a:ext cx="2873641" cy="1655486"/>
              <a:chOff x="3529786" y="5279920"/>
              <a:chExt cx="2873641" cy="1655486"/>
            </a:xfrm>
          </p:grpSpPr>
          <p:sp>
            <p:nvSpPr>
              <p:cNvPr id="146" name="Rectangle 145"/>
              <p:cNvSpPr/>
              <p:nvPr/>
            </p:nvSpPr>
            <p:spPr>
              <a:xfrm>
                <a:off x="3529786" y="5289749"/>
                <a:ext cx="2630802" cy="752168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cxnSp>
            <p:nvCxnSpPr>
              <p:cNvPr id="147" name="Straight Connector 146"/>
              <p:cNvCxnSpPr/>
              <p:nvPr/>
            </p:nvCxnSpPr>
            <p:spPr>
              <a:xfrm>
                <a:off x="4918384" y="5289749"/>
                <a:ext cx="0" cy="752168"/>
              </a:xfrm>
              <a:prstGeom prst="line">
                <a:avLst/>
              </a:prstGeom>
              <a:ln w="19050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5296924" y="5279920"/>
                <a:ext cx="0" cy="752168"/>
              </a:xfrm>
              <a:prstGeom prst="line">
                <a:avLst/>
              </a:prstGeom>
              <a:ln w="19050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TextBox 148"/>
              <p:cNvSpPr txBox="1"/>
              <p:nvPr/>
            </p:nvSpPr>
            <p:spPr>
              <a:xfrm>
                <a:off x="5041661" y="5529281"/>
                <a:ext cx="1361766" cy="378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100"/>
                  <a:t>VLAN ID</a:t>
                </a:r>
                <a:endParaRPr lang="en-US" sz="1100" dirty="0"/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4613574" y="5523705"/>
                <a:ext cx="958632" cy="378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100"/>
                  <a:t>Ctl</a:t>
                </a:r>
                <a:endParaRPr lang="en-US" sz="1100" dirty="0"/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3536935" y="5516066"/>
                <a:ext cx="1361766" cy="378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100" dirty="0"/>
                  <a:t>Type</a:t>
                </a:r>
              </a:p>
            </p:txBody>
          </p:sp>
          <p:sp>
            <p:nvSpPr>
              <p:cNvPr id="152" name="Right Brace 151"/>
              <p:cNvSpPr/>
              <p:nvPr/>
            </p:nvSpPr>
            <p:spPr>
              <a:xfrm rot="5400000" flipV="1">
                <a:off x="4755257" y="4881893"/>
                <a:ext cx="187011" cy="2623655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3942733" y="6331470"/>
                <a:ext cx="1846146" cy="603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100" dirty="0"/>
                  <a:t>Optional 802.1Q VLAN Tag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653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8" grpId="0"/>
      <p:bldP spid="10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roup 198"/>
          <p:cNvGrpSpPr/>
          <p:nvPr/>
        </p:nvGrpSpPr>
        <p:grpSpPr>
          <a:xfrm>
            <a:off x="701165" y="2539679"/>
            <a:ext cx="1231257" cy="2258016"/>
            <a:chOff x="415635" y="2539679"/>
            <a:chExt cx="1231257" cy="2258016"/>
          </a:xfrm>
        </p:grpSpPr>
        <p:sp>
          <p:nvSpPr>
            <p:cNvPr id="135" name="Rectangle 134"/>
            <p:cNvSpPr/>
            <p:nvPr/>
          </p:nvSpPr>
          <p:spPr>
            <a:xfrm>
              <a:off x="415635" y="2539679"/>
              <a:ext cx="1231257" cy="225801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4" name="Curved Connector 173"/>
            <p:cNvCxnSpPr>
              <a:stCxn id="168" idx="0"/>
              <a:endCxn id="169" idx="0"/>
            </p:cNvCxnSpPr>
            <p:nvPr/>
          </p:nvCxnSpPr>
          <p:spPr>
            <a:xfrm rot="16200000" flipH="1">
              <a:off x="753136" y="2745841"/>
              <a:ext cx="441197" cy="508863"/>
            </a:xfrm>
            <a:prstGeom prst="curvedConnector3">
              <a:avLst>
                <a:gd name="adj1" fmla="val -20412"/>
              </a:avLst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urved Connector 179"/>
            <p:cNvCxnSpPr>
              <a:stCxn id="168" idx="4"/>
              <a:endCxn id="170" idx="0"/>
            </p:cNvCxnSpPr>
            <p:nvPr/>
          </p:nvCxnSpPr>
          <p:spPr>
            <a:xfrm rot="5400000">
              <a:off x="477502" y="3324478"/>
              <a:ext cx="481807" cy="1799"/>
            </a:xfrm>
            <a:prstGeom prst="curvedConnector3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urved Connector 181"/>
            <p:cNvCxnSpPr>
              <a:stCxn id="169" idx="6"/>
              <a:endCxn id="169" idx="5"/>
            </p:cNvCxnSpPr>
            <p:nvPr/>
          </p:nvCxnSpPr>
          <p:spPr>
            <a:xfrm flipH="1">
              <a:off x="1336566" y="3373271"/>
              <a:ext cx="44900" cy="107763"/>
            </a:xfrm>
            <a:prstGeom prst="curvedConnector4">
              <a:avLst>
                <a:gd name="adj1" fmla="val -416561"/>
                <a:gd name="adj2" fmla="val 250701"/>
              </a:avLst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urved Connector 189"/>
            <p:cNvCxnSpPr>
              <a:stCxn id="169" idx="4"/>
              <a:endCxn id="171" idx="7"/>
            </p:cNvCxnSpPr>
            <p:nvPr/>
          </p:nvCxnSpPr>
          <p:spPr>
            <a:xfrm rot="5400000">
              <a:off x="678867" y="3672709"/>
              <a:ext cx="696339" cy="402263"/>
            </a:xfrm>
            <a:prstGeom prst="curvedConnector3">
              <a:avLst>
                <a:gd name="adj1" fmla="val 50000"/>
              </a:avLst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urved Connector 192"/>
            <p:cNvCxnSpPr>
              <a:endCxn id="172" idx="0"/>
            </p:cNvCxnSpPr>
            <p:nvPr/>
          </p:nvCxnSpPr>
          <p:spPr>
            <a:xfrm rot="16200000" flipH="1">
              <a:off x="756487" y="3827412"/>
              <a:ext cx="616678" cy="388044"/>
            </a:xfrm>
            <a:prstGeom prst="curvedConnector3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urved Connector 194"/>
            <p:cNvCxnSpPr>
              <a:stCxn id="172" idx="2"/>
              <a:endCxn id="171" idx="6"/>
            </p:cNvCxnSpPr>
            <p:nvPr/>
          </p:nvCxnSpPr>
          <p:spPr>
            <a:xfrm rot="10800000">
              <a:off x="870804" y="4329773"/>
              <a:ext cx="234744" cy="152400"/>
            </a:xfrm>
            <a:prstGeom prst="curvedConnector3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/>
            <p:cNvSpPr/>
            <p:nvPr/>
          </p:nvSpPr>
          <p:spPr>
            <a:xfrm>
              <a:off x="566004" y="2779674"/>
              <a:ext cx="306599" cy="304800"/>
            </a:xfrm>
            <a:prstGeom prst="ellipse">
              <a:avLst/>
            </a:prstGeom>
            <a:noFill/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9" name="Oval 168"/>
            <p:cNvSpPr/>
            <p:nvPr/>
          </p:nvSpPr>
          <p:spPr>
            <a:xfrm>
              <a:off x="1074867" y="3220871"/>
              <a:ext cx="306599" cy="304800"/>
            </a:xfrm>
            <a:prstGeom prst="ellipse">
              <a:avLst/>
            </a:prstGeom>
            <a:noFill/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0" name="Oval 169"/>
            <p:cNvSpPr/>
            <p:nvPr/>
          </p:nvSpPr>
          <p:spPr>
            <a:xfrm>
              <a:off x="564205" y="3566281"/>
              <a:ext cx="306599" cy="304800"/>
            </a:xfrm>
            <a:prstGeom prst="ellipse">
              <a:avLst/>
            </a:prstGeom>
            <a:noFill/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" name="Oval 171"/>
            <p:cNvSpPr/>
            <p:nvPr/>
          </p:nvSpPr>
          <p:spPr>
            <a:xfrm>
              <a:off x="1105548" y="4329773"/>
              <a:ext cx="306599" cy="304800"/>
            </a:xfrm>
            <a:prstGeom prst="ellipse">
              <a:avLst/>
            </a:prstGeom>
            <a:noFill/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1" name="Oval 170"/>
            <p:cNvSpPr/>
            <p:nvPr/>
          </p:nvSpPr>
          <p:spPr>
            <a:xfrm>
              <a:off x="564205" y="4177373"/>
              <a:ext cx="306599" cy="304800"/>
            </a:xfrm>
            <a:prstGeom prst="ellipse">
              <a:avLst/>
            </a:prstGeom>
            <a:noFill/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304" name="Straight Arrow Connector 303"/>
          <p:cNvCxnSpPr>
            <a:stCxn id="135" idx="3"/>
            <a:endCxn id="418" idx="1"/>
          </p:cNvCxnSpPr>
          <p:nvPr/>
        </p:nvCxnSpPr>
        <p:spPr>
          <a:xfrm>
            <a:off x="1932422" y="3668687"/>
            <a:ext cx="409284" cy="0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Arrow Connector 304"/>
          <p:cNvCxnSpPr>
            <a:stCxn id="418" idx="3"/>
            <a:endCxn id="391" idx="1"/>
          </p:cNvCxnSpPr>
          <p:nvPr/>
        </p:nvCxnSpPr>
        <p:spPr>
          <a:xfrm>
            <a:off x="3890286" y="3668687"/>
            <a:ext cx="422017" cy="0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Arrow Connector 307"/>
          <p:cNvCxnSpPr/>
          <p:nvPr/>
        </p:nvCxnSpPr>
        <p:spPr>
          <a:xfrm>
            <a:off x="5860331" y="3668687"/>
            <a:ext cx="415374" cy="0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Arrow Connector 310"/>
          <p:cNvCxnSpPr>
            <a:endCxn id="39" idx="1"/>
          </p:cNvCxnSpPr>
          <p:nvPr/>
        </p:nvCxnSpPr>
        <p:spPr>
          <a:xfrm>
            <a:off x="7824285" y="3668687"/>
            <a:ext cx="415374" cy="0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Arrow Connector 313"/>
          <p:cNvCxnSpPr>
            <a:stCxn id="39" idx="3"/>
            <a:endCxn id="167" idx="1"/>
          </p:cNvCxnSpPr>
          <p:nvPr/>
        </p:nvCxnSpPr>
        <p:spPr>
          <a:xfrm>
            <a:off x="9788239" y="3668687"/>
            <a:ext cx="415374" cy="0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" name="TextBox 316"/>
          <p:cNvSpPr txBox="1"/>
          <p:nvPr/>
        </p:nvSpPr>
        <p:spPr>
          <a:xfrm>
            <a:off x="553462" y="1954904"/>
            <a:ext cx="1411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Programmable</a:t>
            </a:r>
          </a:p>
          <a:p>
            <a:pPr algn="ctr"/>
            <a:r>
              <a:rPr lang="en-US" sz="1600" dirty="0"/>
              <a:t>Parser</a:t>
            </a:r>
          </a:p>
        </p:txBody>
      </p:sp>
      <p:sp>
        <p:nvSpPr>
          <p:cNvPr id="318" name="TextBox 317"/>
          <p:cNvSpPr txBox="1"/>
          <p:nvPr/>
        </p:nvSpPr>
        <p:spPr>
          <a:xfrm>
            <a:off x="10113439" y="1954903"/>
            <a:ext cx="1411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Programmable</a:t>
            </a:r>
          </a:p>
          <a:p>
            <a:pPr algn="ctr"/>
            <a:r>
              <a:rPr lang="en-US" sz="1600" dirty="0"/>
              <a:t>Deparser</a:t>
            </a:r>
          </a:p>
        </p:txBody>
      </p:sp>
      <p:sp>
        <p:nvSpPr>
          <p:cNvPr id="320" name="Right Brace 319"/>
          <p:cNvSpPr/>
          <p:nvPr/>
        </p:nvSpPr>
        <p:spPr>
          <a:xfrm rot="16200000">
            <a:off x="5950780" y="-1339752"/>
            <a:ext cx="216737" cy="7422703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1" name="TextBox 320"/>
          <p:cNvSpPr txBox="1"/>
          <p:nvPr/>
        </p:nvSpPr>
        <p:spPr>
          <a:xfrm>
            <a:off x="4421900" y="1954903"/>
            <a:ext cx="3300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Programmable Match-Action Pipeline</a:t>
            </a:r>
          </a:p>
        </p:txBody>
      </p:sp>
      <p:grpSp>
        <p:nvGrpSpPr>
          <p:cNvPr id="339" name="Group 338"/>
          <p:cNvGrpSpPr/>
          <p:nvPr/>
        </p:nvGrpSpPr>
        <p:grpSpPr>
          <a:xfrm>
            <a:off x="382506" y="2595099"/>
            <a:ext cx="318659" cy="2133613"/>
            <a:chOff x="263236" y="2595099"/>
            <a:chExt cx="318659" cy="2133613"/>
          </a:xfrm>
        </p:grpSpPr>
        <p:cxnSp>
          <p:nvCxnSpPr>
            <p:cNvPr id="323" name="Straight Arrow Connector 322"/>
            <p:cNvCxnSpPr/>
            <p:nvPr/>
          </p:nvCxnSpPr>
          <p:spPr>
            <a:xfrm>
              <a:off x="263236" y="2595099"/>
              <a:ext cx="31865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Arrow Connector 323"/>
            <p:cNvCxnSpPr/>
            <p:nvPr/>
          </p:nvCxnSpPr>
          <p:spPr>
            <a:xfrm>
              <a:off x="263236" y="2747499"/>
              <a:ext cx="31865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Arrow Connector 324"/>
            <p:cNvCxnSpPr/>
            <p:nvPr/>
          </p:nvCxnSpPr>
          <p:spPr>
            <a:xfrm>
              <a:off x="263236" y="2899904"/>
              <a:ext cx="31865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Arrow Connector 325"/>
            <p:cNvCxnSpPr/>
            <p:nvPr/>
          </p:nvCxnSpPr>
          <p:spPr>
            <a:xfrm>
              <a:off x="263236" y="3052304"/>
              <a:ext cx="31865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Arrow Connector 326"/>
            <p:cNvCxnSpPr/>
            <p:nvPr/>
          </p:nvCxnSpPr>
          <p:spPr>
            <a:xfrm>
              <a:off x="263236" y="3204702"/>
              <a:ext cx="31865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Arrow Connector 327"/>
            <p:cNvCxnSpPr/>
            <p:nvPr/>
          </p:nvCxnSpPr>
          <p:spPr>
            <a:xfrm>
              <a:off x="263236" y="3357102"/>
              <a:ext cx="31865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Arrow Connector 328"/>
            <p:cNvCxnSpPr/>
            <p:nvPr/>
          </p:nvCxnSpPr>
          <p:spPr>
            <a:xfrm>
              <a:off x="263236" y="3509507"/>
              <a:ext cx="31865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Arrow Connector 329"/>
            <p:cNvCxnSpPr/>
            <p:nvPr/>
          </p:nvCxnSpPr>
          <p:spPr>
            <a:xfrm>
              <a:off x="263236" y="3661907"/>
              <a:ext cx="31865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Arrow Connector 330"/>
            <p:cNvCxnSpPr/>
            <p:nvPr/>
          </p:nvCxnSpPr>
          <p:spPr>
            <a:xfrm>
              <a:off x="263236" y="3814304"/>
              <a:ext cx="31865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Arrow Connector 331"/>
            <p:cNvCxnSpPr/>
            <p:nvPr/>
          </p:nvCxnSpPr>
          <p:spPr>
            <a:xfrm>
              <a:off x="263236" y="3966704"/>
              <a:ext cx="31865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Arrow Connector 332"/>
            <p:cNvCxnSpPr/>
            <p:nvPr/>
          </p:nvCxnSpPr>
          <p:spPr>
            <a:xfrm>
              <a:off x="263236" y="4119109"/>
              <a:ext cx="31865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Arrow Connector 333"/>
            <p:cNvCxnSpPr/>
            <p:nvPr/>
          </p:nvCxnSpPr>
          <p:spPr>
            <a:xfrm>
              <a:off x="263236" y="4271509"/>
              <a:ext cx="31865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Arrow Connector 334"/>
            <p:cNvCxnSpPr/>
            <p:nvPr/>
          </p:nvCxnSpPr>
          <p:spPr>
            <a:xfrm>
              <a:off x="263236" y="4423907"/>
              <a:ext cx="31865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Arrow Connector 335"/>
            <p:cNvCxnSpPr/>
            <p:nvPr/>
          </p:nvCxnSpPr>
          <p:spPr>
            <a:xfrm>
              <a:off x="263236" y="4576307"/>
              <a:ext cx="31865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Arrow Connector 336"/>
            <p:cNvCxnSpPr/>
            <p:nvPr/>
          </p:nvCxnSpPr>
          <p:spPr>
            <a:xfrm>
              <a:off x="263236" y="4728712"/>
              <a:ext cx="31865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0" name="Group 339"/>
          <p:cNvGrpSpPr/>
          <p:nvPr/>
        </p:nvGrpSpPr>
        <p:grpSpPr>
          <a:xfrm>
            <a:off x="11439322" y="2595098"/>
            <a:ext cx="318659" cy="2133613"/>
            <a:chOff x="263236" y="2595099"/>
            <a:chExt cx="318659" cy="2133613"/>
          </a:xfrm>
        </p:grpSpPr>
        <p:cxnSp>
          <p:nvCxnSpPr>
            <p:cNvPr id="341" name="Straight Arrow Connector 340"/>
            <p:cNvCxnSpPr/>
            <p:nvPr/>
          </p:nvCxnSpPr>
          <p:spPr>
            <a:xfrm>
              <a:off x="263236" y="2595099"/>
              <a:ext cx="31865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Arrow Connector 341"/>
            <p:cNvCxnSpPr/>
            <p:nvPr/>
          </p:nvCxnSpPr>
          <p:spPr>
            <a:xfrm>
              <a:off x="263236" y="2747499"/>
              <a:ext cx="31865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/>
            <p:cNvCxnSpPr/>
            <p:nvPr/>
          </p:nvCxnSpPr>
          <p:spPr>
            <a:xfrm>
              <a:off x="263236" y="2899904"/>
              <a:ext cx="31865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/>
            <p:cNvCxnSpPr/>
            <p:nvPr/>
          </p:nvCxnSpPr>
          <p:spPr>
            <a:xfrm>
              <a:off x="263236" y="3052304"/>
              <a:ext cx="31865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/>
            <p:cNvCxnSpPr/>
            <p:nvPr/>
          </p:nvCxnSpPr>
          <p:spPr>
            <a:xfrm>
              <a:off x="263236" y="3204702"/>
              <a:ext cx="31865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/>
            <p:cNvCxnSpPr/>
            <p:nvPr/>
          </p:nvCxnSpPr>
          <p:spPr>
            <a:xfrm>
              <a:off x="263236" y="3357102"/>
              <a:ext cx="31865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/>
            <p:cNvCxnSpPr/>
            <p:nvPr/>
          </p:nvCxnSpPr>
          <p:spPr>
            <a:xfrm>
              <a:off x="263236" y="3509507"/>
              <a:ext cx="31865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/>
            <p:cNvCxnSpPr/>
            <p:nvPr/>
          </p:nvCxnSpPr>
          <p:spPr>
            <a:xfrm>
              <a:off x="263236" y="3661907"/>
              <a:ext cx="31865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/>
            <p:cNvCxnSpPr/>
            <p:nvPr/>
          </p:nvCxnSpPr>
          <p:spPr>
            <a:xfrm>
              <a:off x="263236" y="3814304"/>
              <a:ext cx="31865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Arrow Connector 349"/>
            <p:cNvCxnSpPr/>
            <p:nvPr/>
          </p:nvCxnSpPr>
          <p:spPr>
            <a:xfrm>
              <a:off x="263236" y="3966704"/>
              <a:ext cx="31865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Arrow Connector 350"/>
            <p:cNvCxnSpPr/>
            <p:nvPr/>
          </p:nvCxnSpPr>
          <p:spPr>
            <a:xfrm>
              <a:off x="263236" y="4119109"/>
              <a:ext cx="31865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Arrow Connector 351"/>
            <p:cNvCxnSpPr/>
            <p:nvPr/>
          </p:nvCxnSpPr>
          <p:spPr>
            <a:xfrm>
              <a:off x="263236" y="4271509"/>
              <a:ext cx="31865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Arrow Connector 352"/>
            <p:cNvCxnSpPr/>
            <p:nvPr/>
          </p:nvCxnSpPr>
          <p:spPr>
            <a:xfrm>
              <a:off x="263236" y="4423907"/>
              <a:ext cx="31865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Arrow Connector 353"/>
            <p:cNvCxnSpPr/>
            <p:nvPr/>
          </p:nvCxnSpPr>
          <p:spPr>
            <a:xfrm>
              <a:off x="263236" y="4576307"/>
              <a:ext cx="31865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Arrow Connector 354"/>
            <p:cNvCxnSpPr/>
            <p:nvPr/>
          </p:nvCxnSpPr>
          <p:spPr>
            <a:xfrm>
              <a:off x="263236" y="4728712"/>
              <a:ext cx="31865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4" name="Group 253"/>
          <p:cNvGrpSpPr/>
          <p:nvPr/>
        </p:nvGrpSpPr>
        <p:grpSpPr>
          <a:xfrm>
            <a:off x="10203613" y="2539679"/>
            <a:ext cx="1231257" cy="2258016"/>
            <a:chOff x="10084343" y="2539679"/>
            <a:chExt cx="1231257" cy="2258016"/>
          </a:xfrm>
        </p:grpSpPr>
        <p:sp>
          <p:nvSpPr>
            <p:cNvPr id="167" name="Rectangle 166"/>
            <p:cNvSpPr/>
            <p:nvPr/>
          </p:nvSpPr>
          <p:spPr>
            <a:xfrm>
              <a:off x="10084343" y="2539679"/>
              <a:ext cx="1231257" cy="225801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9" name="Group 258"/>
            <p:cNvGrpSpPr/>
            <p:nvPr/>
          </p:nvGrpSpPr>
          <p:grpSpPr>
            <a:xfrm>
              <a:off x="10207800" y="4244921"/>
              <a:ext cx="1012335" cy="356853"/>
              <a:chOff x="10207800" y="4244921"/>
              <a:chExt cx="1012335" cy="356853"/>
            </a:xfrm>
          </p:grpSpPr>
          <p:cxnSp>
            <p:nvCxnSpPr>
              <p:cNvPr id="297" name="Elbow Connector 296"/>
              <p:cNvCxnSpPr/>
              <p:nvPr/>
            </p:nvCxnSpPr>
            <p:spPr>
              <a:xfrm>
                <a:off x="10227307" y="4249848"/>
                <a:ext cx="992828" cy="346999"/>
              </a:xfrm>
              <a:prstGeom prst="bentConnector3">
                <a:avLst>
                  <a:gd name="adj1" fmla="val 99314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/>
              <p:cNvCxnSpPr/>
              <p:nvPr/>
            </p:nvCxnSpPr>
            <p:spPr>
              <a:xfrm flipH="1">
                <a:off x="10207800" y="4596847"/>
                <a:ext cx="1012335" cy="4927"/>
              </a:xfrm>
              <a:prstGeom prst="lin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/>
              <p:cNvCxnSpPr/>
              <p:nvPr/>
            </p:nvCxnSpPr>
            <p:spPr>
              <a:xfrm flipV="1">
                <a:off x="11102347" y="4247750"/>
                <a:ext cx="0" cy="341766"/>
              </a:xfrm>
              <a:prstGeom prst="lin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/>
              <p:cNvCxnSpPr/>
              <p:nvPr/>
            </p:nvCxnSpPr>
            <p:spPr>
              <a:xfrm flipV="1">
                <a:off x="10991556" y="4244927"/>
                <a:ext cx="0" cy="341766"/>
              </a:xfrm>
              <a:prstGeom prst="lin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/>
              <p:cNvCxnSpPr/>
              <p:nvPr/>
            </p:nvCxnSpPr>
            <p:spPr>
              <a:xfrm flipV="1">
                <a:off x="10868454" y="4244921"/>
                <a:ext cx="0" cy="341766"/>
              </a:xfrm>
              <a:prstGeom prst="lin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7" name="Group 216"/>
            <p:cNvGrpSpPr/>
            <p:nvPr/>
          </p:nvGrpSpPr>
          <p:grpSpPr>
            <a:xfrm>
              <a:off x="10207800" y="3737857"/>
              <a:ext cx="1012335" cy="356853"/>
              <a:chOff x="10207800" y="4244921"/>
              <a:chExt cx="1012335" cy="356853"/>
            </a:xfrm>
          </p:grpSpPr>
          <p:cxnSp>
            <p:nvCxnSpPr>
              <p:cNvPr id="218" name="Elbow Connector 217"/>
              <p:cNvCxnSpPr/>
              <p:nvPr/>
            </p:nvCxnSpPr>
            <p:spPr>
              <a:xfrm>
                <a:off x="10227307" y="4249848"/>
                <a:ext cx="992828" cy="346999"/>
              </a:xfrm>
              <a:prstGeom prst="bentConnector3">
                <a:avLst>
                  <a:gd name="adj1" fmla="val 99314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H="1">
                <a:off x="10207800" y="4596847"/>
                <a:ext cx="1012335" cy="4927"/>
              </a:xfrm>
              <a:prstGeom prst="lin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flipV="1">
                <a:off x="11102347" y="4247750"/>
                <a:ext cx="0" cy="341766"/>
              </a:xfrm>
              <a:prstGeom prst="lin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flipV="1">
                <a:off x="10991556" y="4244927"/>
                <a:ext cx="0" cy="341766"/>
              </a:xfrm>
              <a:prstGeom prst="lin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 flipV="1">
                <a:off x="10868454" y="4244921"/>
                <a:ext cx="0" cy="341766"/>
              </a:xfrm>
              <a:prstGeom prst="lin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3" name="Group 222"/>
            <p:cNvGrpSpPr/>
            <p:nvPr/>
          </p:nvGrpSpPr>
          <p:grpSpPr>
            <a:xfrm>
              <a:off x="10207800" y="3227585"/>
              <a:ext cx="1012335" cy="356853"/>
              <a:chOff x="10207800" y="4244921"/>
              <a:chExt cx="1012335" cy="356853"/>
            </a:xfrm>
          </p:grpSpPr>
          <p:cxnSp>
            <p:nvCxnSpPr>
              <p:cNvPr id="224" name="Elbow Connector 223"/>
              <p:cNvCxnSpPr/>
              <p:nvPr/>
            </p:nvCxnSpPr>
            <p:spPr>
              <a:xfrm>
                <a:off x="10227307" y="4249848"/>
                <a:ext cx="992828" cy="346999"/>
              </a:xfrm>
              <a:prstGeom prst="bentConnector3">
                <a:avLst>
                  <a:gd name="adj1" fmla="val 99314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H="1">
                <a:off x="10207800" y="4596847"/>
                <a:ext cx="1012335" cy="4927"/>
              </a:xfrm>
              <a:prstGeom prst="lin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 flipV="1">
                <a:off x="11102347" y="4247750"/>
                <a:ext cx="0" cy="341766"/>
              </a:xfrm>
              <a:prstGeom prst="lin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 flipV="1">
                <a:off x="10991556" y="4244927"/>
                <a:ext cx="0" cy="341766"/>
              </a:xfrm>
              <a:prstGeom prst="lin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 flipV="1">
                <a:off x="10868454" y="4244921"/>
                <a:ext cx="0" cy="341766"/>
              </a:xfrm>
              <a:prstGeom prst="lin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9" name="Group 228"/>
            <p:cNvGrpSpPr/>
            <p:nvPr/>
          </p:nvGrpSpPr>
          <p:grpSpPr>
            <a:xfrm>
              <a:off x="10207800" y="2719283"/>
              <a:ext cx="1012335" cy="356853"/>
              <a:chOff x="10207800" y="4244921"/>
              <a:chExt cx="1012335" cy="356853"/>
            </a:xfrm>
          </p:grpSpPr>
          <p:cxnSp>
            <p:nvCxnSpPr>
              <p:cNvPr id="230" name="Elbow Connector 229"/>
              <p:cNvCxnSpPr/>
              <p:nvPr/>
            </p:nvCxnSpPr>
            <p:spPr>
              <a:xfrm>
                <a:off x="10227307" y="4249848"/>
                <a:ext cx="992828" cy="346999"/>
              </a:xfrm>
              <a:prstGeom prst="bentConnector3">
                <a:avLst>
                  <a:gd name="adj1" fmla="val 99314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H="1">
                <a:off x="10207800" y="4596847"/>
                <a:ext cx="1012335" cy="4927"/>
              </a:xfrm>
              <a:prstGeom prst="lin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 flipV="1">
                <a:off x="11102347" y="4247750"/>
                <a:ext cx="0" cy="341766"/>
              </a:xfrm>
              <a:prstGeom prst="lin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flipV="1">
                <a:off x="10991556" y="4244927"/>
                <a:ext cx="0" cy="341766"/>
              </a:xfrm>
              <a:prstGeom prst="lin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 flipV="1">
                <a:off x="10868454" y="4244921"/>
                <a:ext cx="0" cy="341766"/>
              </a:xfrm>
              <a:prstGeom prst="lin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5" name="Group 234"/>
          <p:cNvGrpSpPr/>
          <p:nvPr/>
        </p:nvGrpSpPr>
        <p:grpSpPr>
          <a:xfrm>
            <a:off x="8239659" y="2539679"/>
            <a:ext cx="1548580" cy="2258016"/>
            <a:chOff x="8120389" y="2539679"/>
            <a:chExt cx="1548580" cy="2258016"/>
          </a:xfrm>
        </p:grpSpPr>
        <p:grpSp>
          <p:nvGrpSpPr>
            <p:cNvPr id="38" name="Group 37"/>
            <p:cNvGrpSpPr/>
            <p:nvPr/>
          </p:nvGrpSpPr>
          <p:grpSpPr>
            <a:xfrm>
              <a:off x="8120389" y="2539679"/>
              <a:ext cx="1548580" cy="2258016"/>
              <a:chOff x="2782706" y="2539679"/>
              <a:chExt cx="1548580" cy="2258016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2782706" y="2539679"/>
                <a:ext cx="1548580" cy="225801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rgbClr val="5B9BD5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2858908" y="2612592"/>
                <a:ext cx="958021" cy="30050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Memory</a:t>
                </a: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2858908" y="2975789"/>
                <a:ext cx="958021" cy="30050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Memory</a:t>
                </a: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2858908" y="3346261"/>
                <a:ext cx="958021" cy="30050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Memory</a:t>
                </a: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2858908" y="3716733"/>
                <a:ext cx="958021" cy="30050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Memory</a:t>
                </a: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2858908" y="4082543"/>
                <a:ext cx="958021" cy="30050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Memory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2858908" y="4435522"/>
                <a:ext cx="958021" cy="30050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Memory</a:t>
                </a:r>
              </a:p>
            </p:txBody>
          </p:sp>
        </p:grpSp>
        <p:grpSp>
          <p:nvGrpSpPr>
            <p:cNvPr id="264" name="Group 263"/>
            <p:cNvGrpSpPr/>
            <p:nvPr/>
          </p:nvGrpSpPr>
          <p:grpSpPr>
            <a:xfrm>
              <a:off x="9169012" y="2618076"/>
              <a:ext cx="479010" cy="307777"/>
              <a:chOff x="9169012" y="2618076"/>
              <a:chExt cx="479010" cy="307777"/>
            </a:xfrm>
          </p:grpSpPr>
          <p:sp>
            <p:nvSpPr>
              <p:cNvPr id="260" name="Trapezoid 259"/>
              <p:cNvSpPr/>
              <p:nvPr/>
            </p:nvSpPr>
            <p:spPr>
              <a:xfrm rot="5400000">
                <a:off x="9265960" y="2575532"/>
                <a:ext cx="294560" cy="380564"/>
              </a:xfrm>
              <a:prstGeom prst="trapezoid">
                <a:avLst>
                  <a:gd name="adj" fmla="val 1831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2" name="TextBox 261"/>
              <p:cNvSpPr txBox="1"/>
              <p:nvPr/>
            </p:nvSpPr>
            <p:spPr>
              <a:xfrm>
                <a:off x="9169012" y="2618076"/>
                <a:ext cx="4790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ALU</a:t>
                </a:r>
              </a:p>
            </p:txBody>
          </p:sp>
        </p:grpSp>
        <p:grpSp>
          <p:nvGrpSpPr>
            <p:cNvPr id="255" name="Group 254"/>
            <p:cNvGrpSpPr/>
            <p:nvPr/>
          </p:nvGrpSpPr>
          <p:grpSpPr>
            <a:xfrm>
              <a:off x="9169012" y="2975714"/>
              <a:ext cx="479010" cy="307777"/>
              <a:chOff x="9169012" y="2618076"/>
              <a:chExt cx="479010" cy="307777"/>
            </a:xfrm>
          </p:grpSpPr>
          <p:sp>
            <p:nvSpPr>
              <p:cNvPr id="265" name="Trapezoid 264"/>
              <p:cNvSpPr/>
              <p:nvPr/>
            </p:nvSpPr>
            <p:spPr>
              <a:xfrm rot="5400000">
                <a:off x="9265960" y="2575532"/>
                <a:ext cx="294560" cy="380564"/>
              </a:xfrm>
              <a:prstGeom prst="trapezoid">
                <a:avLst>
                  <a:gd name="adj" fmla="val 1831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6" name="TextBox 265"/>
              <p:cNvSpPr txBox="1"/>
              <p:nvPr/>
            </p:nvSpPr>
            <p:spPr>
              <a:xfrm>
                <a:off x="9169012" y="2618076"/>
                <a:ext cx="4790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ALU</a:t>
                </a:r>
              </a:p>
            </p:txBody>
          </p:sp>
        </p:grpSp>
        <p:grpSp>
          <p:nvGrpSpPr>
            <p:cNvPr id="267" name="Group 266"/>
            <p:cNvGrpSpPr/>
            <p:nvPr/>
          </p:nvGrpSpPr>
          <p:grpSpPr>
            <a:xfrm>
              <a:off x="9169012" y="3350402"/>
              <a:ext cx="479010" cy="307777"/>
              <a:chOff x="9169012" y="2618076"/>
              <a:chExt cx="479010" cy="307777"/>
            </a:xfrm>
          </p:grpSpPr>
          <p:sp>
            <p:nvSpPr>
              <p:cNvPr id="268" name="Trapezoid 267"/>
              <p:cNvSpPr/>
              <p:nvPr/>
            </p:nvSpPr>
            <p:spPr>
              <a:xfrm rot="5400000">
                <a:off x="9265960" y="2575532"/>
                <a:ext cx="294560" cy="380564"/>
              </a:xfrm>
              <a:prstGeom prst="trapezoid">
                <a:avLst>
                  <a:gd name="adj" fmla="val 1831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9" name="TextBox 268"/>
              <p:cNvSpPr txBox="1"/>
              <p:nvPr/>
            </p:nvSpPr>
            <p:spPr>
              <a:xfrm>
                <a:off x="9169012" y="2618076"/>
                <a:ext cx="4790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ALU</a:t>
                </a:r>
              </a:p>
            </p:txBody>
          </p:sp>
        </p:grpSp>
        <p:grpSp>
          <p:nvGrpSpPr>
            <p:cNvPr id="270" name="Group 269"/>
            <p:cNvGrpSpPr/>
            <p:nvPr/>
          </p:nvGrpSpPr>
          <p:grpSpPr>
            <a:xfrm>
              <a:off x="9169012" y="3716658"/>
              <a:ext cx="479010" cy="307777"/>
              <a:chOff x="9169012" y="2618076"/>
              <a:chExt cx="479010" cy="307777"/>
            </a:xfrm>
          </p:grpSpPr>
          <p:sp>
            <p:nvSpPr>
              <p:cNvPr id="271" name="Trapezoid 270"/>
              <p:cNvSpPr/>
              <p:nvPr/>
            </p:nvSpPr>
            <p:spPr>
              <a:xfrm rot="5400000">
                <a:off x="9265960" y="2575532"/>
                <a:ext cx="294560" cy="380564"/>
              </a:xfrm>
              <a:prstGeom prst="trapezoid">
                <a:avLst>
                  <a:gd name="adj" fmla="val 1831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2" name="TextBox 271"/>
              <p:cNvSpPr txBox="1"/>
              <p:nvPr/>
            </p:nvSpPr>
            <p:spPr>
              <a:xfrm>
                <a:off x="9169012" y="2618076"/>
                <a:ext cx="4790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ALU</a:t>
                </a:r>
              </a:p>
            </p:txBody>
          </p:sp>
        </p:grpSp>
        <p:grpSp>
          <p:nvGrpSpPr>
            <p:cNvPr id="273" name="Group 272"/>
            <p:cNvGrpSpPr/>
            <p:nvPr/>
          </p:nvGrpSpPr>
          <p:grpSpPr>
            <a:xfrm>
              <a:off x="9169012" y="4074296"/>
              <a:ext cx="479010" cy="307777"/>
              <a:chOff x="9169012" y="2618076"/>
              <a:chExt cx="479010" cy="307777"/>
            </a:xfrm>
          </p:grpSpPr>
          <p:sp>
            <p:nvSpPr>
              <p:cNvPr id="274" name="Trapezoid 273"/>
              <p:cNvSpPr/>
              <p:nvPr/>
            </p:nvSpPr>
            <p:spPr>
              <a:xfrm rot="5400000">
                <a:off x="9265960" y="2575532"/>
                <a:ext cx="294560" cy="380564"/>
              </a:xfrm>
              <a:prstGeom prst="trapezoid">
                <a:avLst>
                  <a:gd name="adj" fmla="val 1831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5" name="TextBox 274"/>
              <p:cNvSpPr txBox="1"/>
              <p:nvPr/>
            </p:nvSpPr>
            <p:spPr>
              <a:xfrm>
                <a:off x="9169012" y="2618076"/>
                <a:ext cx="4790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ALU</a:t>
                </a:r>
              </a:p>
            </p:txBody>
          </p:sp>
        </p:grpSp>
        <p:grpSp>
          <p:nvGrpSpPr>
            <p:cNvPr id="276" name="Group 275"/>
            <p:cNvGrpSpPr/>
            <p:nvPr/>
          </p:nvGrpSpPr>
          <p:grpSpPr>
            <a:xfrm>
              <a:off x="9169012" y="4434584"/>
              <a:ext cx="479010" cy="307777"/>
              <a:chOff x="9169012" y="2618076"/>
              <a:chExt cx="479010" cy="307777"/>
            </a:xfrm>
          </p:grpSpPr>
          <p:sp>
            <p:nvSpPr>
              <p:cNvPr id="277" name="Trapezoid 276"/>
              <p:cNvSpPr/>
              <p:nvPr/>
            </p:nvSpPr>
            <p:spPr>
              <a:xfrm rot="5400000">
                <a:off x="9265960" y="2575532"/>
                <a:ext cx="294560" cy="380564"/>
              </a:xfrm>
              <a:prstGeom prst="trapezoid">
                <a:avLst>
                  <a:gd name="adj" fmla="val 1831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TextBox 278"/>
              <p:cNvSpPr txBox="1"/>
              <p:nvPr/>
            </p:nvSpPr>
            <p:spPr>
              <a:xfrm>
                <a:off x="9169012" y="2618076"/>
                <a:ext cx="4790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ALU</a:t>
                </a:r>
              </a:p>
            </p:txBody>
          </p:sp>
        </p:grpSp>
      </p:grpSp>
      <p:grpSp>
        <p:nvGrpSpPr>
          <p:cNvPr id="303" name="Group 302"/>
          <p:cNvGrpSpPr/>
          <p:nvPr/>
        </p:nvGrpSpPr>
        <p:grpSpPr>
          <a:xfrm>
            <a:off x="6276809" y="2539679"/>
            <a:ext cx="1548580" cy="2258016"/>
            <a:chOff x="8120389" y="2539679"/>
            <a:chExt cx="1548580" cy="2258016"/>
          </a:xfrm>
        </p:grpSpPr>
        <p:grpSp>
          <p:nvGrpSpPr>
            <p:cNvPr id="306" name="Group 305"/>
            <p:cNvGrpSpPr/>
            <p:nvPr/>
          </p:nvGrpSpPr>
          <p:grpSpPr>
            <a:xfrm>
              <a:off x="8120389" y="2539679"/>
              <a:ext cx="1548580" cy="2258016"/>
              <a:chOff x="2782706" y="2539679"/>
              <a:chExt cx="1548580" cy="2258016"/>
            </a:xfrm>
          </p:grpSpPr>
          <p:sp>
            <p:nvSpPr>
              <p:cNvPr id="364" name="Rectangle 363"/>
              <p:cNvSpPr/>
              <p:nvPr/>
            </p:nvSpPr>
            <p:spPr>
              <a:xfrm>
                <a:off x="2782706" y="2539679"/>
                <a:ext cx="1548580" cy="225801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rgbClr val="5B9BD5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5" name="Rectangle 364"/>
              <p:cNvSpPr/>
              <p:nvPr/>
            </p:nvSpPr>
            <p:spPr>
              <a:xfrm>
                <a:off x="2858908" y="2612592"/>
                <a:ext cx="958021" cy="30050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Memory</a:t>
                </a:r>
              </a:p>
            </p:txBody>
          </p:sp>
          <p:sp>
            <p:nvSpPr>
              <p:cNvPr id="366" name="Rectangle 365"/>
              <p:cNvSpPr/>
              <p:nvPr/>
            </p:nvSpPr>
            <p:spPr>
              <a:xfrm>
                <a:off x="2858908" y="2975789"/>
                <a:ext cx="958021" cy="30050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Memory</a:t>
                </a:r>
              </a:p>
            </p:txBody>
          </p:sp>
          <p:sp>
            <p:nvSpPr>
              <p:cNvPr id="367" name="Rectangle 366"/>
              <p:cNvSpPr/>
              <p:nvPr/>
            </p:nvSpPr>
            <p:spPr>
              <a:xfrm>
                <a:off x="2858908" y="3346261"/>
                <a:ext cx="958021" cy="30050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Memory</a:t>
                </a:r>
              </a:p>
            </p:txBody>
          </p:sp>
          <p:sp>
            <p:nvSpPr>
              <p:cNvPr id="368" name="Rectangle 367"/>
              <p:cNvSpPr/>
              <p:nvPr/>
            </p:nvSpPr>
            <p:spPr>
              <a:xfrm>
                <a:off x="2858908" y="3716733"/>
                <a:ext cx="958021" cy="30050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Memory</a:t>
                </a:r>
              </a:p>
            </p:txBody>
          </p:sp>
          <p:sp>
            <p:nvSpPr>
              <p:cNvPr id="369" name="Rectangle 368"/>
              <p:cNvSpPr/>
              <p:nvPr/>
            </p:nvSpPr>
            <p:spPr>
              <a:xfrm>
                <a:off x="2858908" y="4082543"/>
                <a:ext cx="958021" cy="30050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Memory</a:t>
                </a:r>
              </a:p>
            </p:txBody>
          </p:sp>
          <p:sp>
            <p:nvSpPr>
              <p:cNvPr id="370" name="Rectangle 369"/>
              <p:cNvSpPr/>
              <p:nvPr/>
            </p:nvSpPr>
            <p:spPr>
              <a:xfrm>
                <a:off x="2858908" y="4435522"/>
                <a:ext cx="958021" cy="30050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Memory</a:t>
                </a:r>
              </a:p>
            </p:txBody>
          </p:sp>
        </p:grpSp>
        <p:grpSp>
          <p:nvGrpSpPr>
            <p:cNvPr id="307" name="Group 306"/>
            <p:cNvGrpSpPr/>
            <p:nvPr/>
          </p:nvGrpSpPr>
          <p:grpSpPr>
            <a:xfrm>
              <a:off x="9169012" y="2618076"/>
              <a:ext cx="479010" cy="307777"/>
              <a:chOff x="9169012" y="2618076"/>
              <a:chExt cx="479010" cy="307777"/>
            </a:xfrm>
          </p:grpSpPr>
          <p:sp>
            <p:nvSpPr>
              <p:cNvPr id="362" name="Trapezoid 361"/>
              <p:cNvSpPr/>
              <p:nvPr/>
            </p:nvSpPr>
            <p:spPr>
              <a:xfrm rot="5400000">
                <a:off x="9265960" y="2575532"/>
                <a:ext cx="294560" cy="380564"/>
              </a:xfrm>
              <a:prstGeom prst="trapezoid">
                <a:avLst>
                  <a:gd name="adj" fmla="val 1831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3" name="TextBox 362"/>
              <p:cNvSpPr txBox="1"/>
              <p:nvPr/>
            </p:nvSpPr>
            <p:spPr>
              <a:xfrm>
                <a:off x="9169012" y="2618076"/>
                <a:ext cx="4790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ALU</a:t>
                </a:r>
              </a:p>
            </p:txBody>
          </p:sp>
        </p:grpSp>
        <p:grpSp>
          <p:nvGrpSpPr>
            <p:cNvPr id="309" name="Group 308"/>
            <p:cNvGrpSpPr/>
            <p:nvPr/>
          </p:nvGrpSpPr>
          <p:grpSpPr>
            <a:xfrm>
              <a:off x="9169012" y="2975714"/>
              <a:ext cx="479010" cy="307777"/>
              <a:chOff x="9169012" y="2618076"/>
              <a:chExt cx="479010" cy="307777"/>
            </a:xfrm>
          </p:grpSpPr>
          <p:sp>
            <p:nvSpPr>
              <p:cNvPr id="360" name="Trapezoid 359"/>
              <p:cNvSpPr/>
              <p:nvPr/>
            </p:nvSpPr>
            <p:spPr>
              <a:xfrm rot="5400000">
                <a:off x="9265960" y="2575532"/>
                <a:ext cx="294560" cy="380564"/>
              </a:xfrm>
              <a:prstGeom prst="trapezoid">
                <a:avLst>
                  <a:gd name="adj" fmla="val 1831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1" name="TextBox 360"/>
              <p:cNvSpPr txBox="1"/>
              <p:nvPr/>
            </p:nvSpPr>
            <p:spPr>
              <a:xfrm>
                <a:off x="9169012" y="2618076"/>
                <a:ext cx="4790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ALU</a:t>
                </a:r>
              </a:p>
            </p:txBody>
          </p:sp>
        </p:grpSp>
        <p:grpSp>
          <p:nvGrpSpPr>
            <p:cNvPr id="310" name="Group 309"/>
            <p:cNvGrpSpPr/>
            <p:nvPr/>
          </p:nvGrpSpPr>
          <p:grpSpPr>
            <a:xfrm>
              <a:off x="9169012" y="3350402"/>
              <a:ext cx="479010" cy="307777"/>
              <a:chOff x="9169012" y="2618076"/>
              <a:chExt cx="479010" cy="307777"/>
            </a:xfrm>
          </p:grpSpPr>
          <p:sp>
            <p:nvSpPr>
              <p:cNvPr id="358" name="Trapezoid 357"/>
              <p:cNvSpPr/>
              <p:nvPr/>
            </p:nvSpPr>
            <p:spPr>
              <a:xfrm rot="5400000">
                <a:off x="9265960" y="2575532"/>
                <a:ext cx="294560" cy="380564"/>
              </a:xfrm>
              <a:prstGeom prst="trapezoid">
                <a:avLst>
                  <a:gd name="adj" fmla="val 1831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9" name="TextBox 358"/>
              <p:cNvSpPr txBox="1"/>
              <p:nvPr/>
            </p:nvSpPr>
            <p:spPr>
              <a:xfrm>
                <a:off x="9169012" y="2618076"/>
                <a:ext cx="4790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ALU</a:t>
                </a:r>
              </a:p>
            </p:txBody>
          </p:sp>
        </p:grpSp>
        <p:grpSp>
          <p:nvGrpSpPr>
            <p:cNvPr id="312" name="Group 311"/>
            <p:cNvGrpSpPr/>
            <p:nvPr/>
          </p:nvGrpSpPr>
          <p:grpSpPr>
            <a:xfrm>
              <a:off x="9169012" y="3716658"/>
              <a:ext cx="479010" cy="307777"/>
              <a:chOff x="9169012" y="2618076"/>
              <a:chExt cx="479010" cy="307777"/>
            </a:xfrm>
          </p:grpSpPr>
          <p:sp>
            <p:nvSpPr>
              <p:cNvPr id="356" name="Trapezoid 355"/>
              <p:cNvSpPr/>
              <p:nvPr/>
            </p:nvSpPr>
            <p:spPr>
              <a:xfrm rot="5400000">
                <a:off x="9265960" y="2575532"/>
                <a:ext cx="294560" cy="380564"/>
              </a:xfrm>
              <a:prstGeom prst="trapezoid">
                <a:avLst>
                  <a:gd name="adj" fmla="val 1831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7" name="TextBox 356"/>
              <p:cNvSpPr txBox="1"/>
              <p:nvPr/>
            </p:nvSpPr>
            <p:spPr>
              <a:xfrm>
                <a:off x="9169012" y="2618076"/>
                <a:ext cx="4790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ALU</a:t>
                </a:r>
              </a:p>
            </p:txBody>
          </p:sp>
        </p:grpSp>
        <p:grpSp>
          <p:nvGrpSpPr>
            <p:cNvPr id="313" name="Group 312"/>
            <p:cNvGrpSpPr/>
            <p:nvPr/>
          </p:nvGrpSpPr>
          <p:grpSpPr>
            <a:xfrm>
              <a:off x="9169012" y="4074296"/>
              <a:ext cx="479010" cy="307777"/>
              <a:chOff x="9169012" y="2618076"/>
              <a:chExt cx="479010" cy="307777"/>
            </a:xfrm>
          </p:grpSpPr>
          <p:sp>
            <p:nvSpPr>
              <p:cNvPr id="322" name="Trapezoid 321"/>
              <p:cNvSpPr/>
              <p:nvPr/>
            </p:nvSpPr>
            <p:spPr>
              <a:xfrm rot="5400000">
                <a:off x="9265960" y="2575532"/>
                <a:ext cx="294560" cy="380564"/>
              </a:xfrm>
              <a:prstGeom prst="trapezoid">
                <a:avLst>
                  <a:gd name="adj" fmla="val 1831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8" name="TextBox 337"/>
              <p:cNvSpPr txBox="1"/>
              <p:nvPr/>
            </p:nvSpPr>
            <p:spPr>
              <a:xfrm>
                <a:off x="9169012" y="2618076"/>
                <a:ext cx="4790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ALU</a:t>
                </a:r>
              </a:p>
            </p:txBody>
          </p:sp>
        </p:grpSp>
        <p:grpSp>
          <p:nvGrpSpPr>
            <p:cNvPr id="315" name="Group 314"/>
            <p:cNvGrpSpPr/>
            <p:nvPr/>
          </p:nvGrpSpPr>
          <p:grpSpPr>
            <a:xfrm>
              <a:off x="9169012" y="4434584"/>
              <a:ext cx="479010" cy="307777"/>
              <a:chOff x="9169012" y="2618076"/>
              <a:chExt cx="479010" cy="307777"/>
            </a:xfrm>
          </p:grpSpPr>
          <p:sp>
            <p:nvSpPr>
              <p:cNvPr id="316" name="Trapezoid 315"/>
              <p:cNvSpPr/>
              <p:nvPr/>
            </p:nvSpPr>
            <p:spPr>
              <a:xfrm rot="5400000">
                <a:off x="9265960" y="2575532"/>
                <a:ext cx="294560" cy="380564"/>
              </a:xfrm>
              <a:prstGeom prst="trapezoid">
                <a:avLst>
                  <a:gd name="adj" fmla="val 1831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9" name="TextBox 318"/>
              <p:cNvSpPr txBox="1"/>
              <p:nvPr/>
            </p:nvSpPr>
            <p:spPr>
              <a:xfrm>
                <a:off x="9169012" y="2618076"/>
                <a:ext cx="4790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ALU</a:t>
                </a:r>
              </a:p>
            </p:txBody>
          </p:sp>
        </p:grpSp>
      </p:grpSp>
      <p:grpSp>
        <p:nvGrpSpPr>
          <p:cNvPr id="371" name="Group 370"/>
          <p:cNvGrpSpPr/>
          <p:nvPr/>
        </p:nvGrpSpPr>
        <p:grpSpPr>
          <a:xfrm>
            <a:off x="4312303" y="2539679"/>
            <a:ext cx="1548580" cy="2258016"/>
            <a:chOff x="8120389" y="2539679"/>
            <a:chExt cx="1548580" cy="2258016"/>
          </a:xfrm>
        </p:grpSpPr>
        <p:grpSp>
          <p:nvGrpSpPr>
            <p:cNvPr id="372" name="Group 371"/>
            <p:cNvGrpSpPr/>
            <p:nvPr/>
          </p:nvGrpSpPr>
          <p:grpSpPr>
            <a:xfrm>
              <a:off x="8120389" y="2539679"/>
              <a:ext cx="1548580" cy="2258016"/>
              <a:chOff x="2782706" y="2539679"/>
              <a:chExt cx="1548580" cy="2258016"/>
            </a:xfrm>
          </p:grpSpPr>
          <p:sp>
            <p:nvSpPr>
              <p:cNvPr id="391" name="Rectangle 390"/>
              <p:cNvSpPr/>
              <p:nvPr/>
            </p:nvSpPr>
            <p:spPr>
              <a:xfrm>
                <a:off x="2782706" y="2539679"/>
                <a:ext cx="1548580" cy="225801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rgbClr val="5B9BD5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2" name="Rectangle 391"/>
              <p:cNvSpPr/>
              <p:nvPr/>
            </p:nvSpPr>
            <p:spPr>
              <a:xfrm>
                <a:off x="2858908" y="2612592"/>
                <a:ext cx="958021" cy="30050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Memory</a:t>
                </a:r>
              </a:p>
            </p:txBody>
          </p:sp>
          <p:sp>
            <p:nvSpPr>
              <p:cNvPr id="393" name="Rectangle 392"/>
              <p:cNvSpPr/>
              <p:nvPr/>
            </p:nvSpPr>
            <p:spPr>
              <a:xfrm>
                <a:off x="2858908" y="2975789"/>
                <a:ext cx="958021" cy="30050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Memory</a:t>
                </a:r>
              </a:p>
            </p:txBody>
          </p:sp>
          <p:sp>
            <p:nvSpPr>
              <p:cNvPr id="394" name="Rectangle 393"/>
              <p:cNvSpPr/>
              <p:nvPr/>
            </p:nvSpPr>
            <p:spPr>
              <a:xfrm>
                <a:off x="2858908" y="3346261"/>
                <a:ext cx="958021" cy="30050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Memory</a:t>
                </a:r>
              </a:p>
            </p:txBody>
          </p:sp>
          <p:sp>
            <p:nvSpPr>
              <p:cNvPr id="395" name="Rectangle 394"/>
              <p:cNvSpPr/>
              <p:nvPr/>
            </p:nvSpPr>
            <p:spPr>
              <a:xfrm>
                <a:off x="2858908" y="3716733"/>
                <a:ext cx="958021" cy="30050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Memory</a:t>
                </a:r>
              </a:p>
            </p:txBody>
          </p:sp>
          <p:sp>
            <p:nvSpPr>
              <p:cNvPr id="396" name="Rectangle 395"/>
              <p:cNvSpPr/>
              <p:nvPr/>
            </p:nvSpPr>
            <p:spPr>
              <a:xfrm>
                <a:off x="2858908" y="4082543"/>
                <a:ext cx="958021" cy="30050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Memory</a:t>
                </a:r>
              </a:p>
            </p:txBody>
          </p:sp>
          <p:sp>
            <p:nvSpPr>
              <p:cNvPr id="397" name="Rectangle 396"/>
              <p:cNvSpPr/>
              <p:nvPr/>
            </p:nvSpPr>
            <p:spPr>
              <a:xfrm>
                <a:off x="2858908" y="4435522"/>
                <a:ext cx="958021" cy="30050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Memory</a:t>
                </a:r>
              </a:p>
            </p:txBody>
          </p:sp>
        </p:grpSp>
        <p:grpSp>
          <p:nvGrpSpPr>
            <p:cNvPr id="373" name="Group 372"/>
            <p:cNvGrpSpPr/>
            <p:nvPr/>
          </p:nvGrpSpPr>
          <p:grpSpPr>
            <a:xfrm>
              <a:off x="9169012" y="2618076"/>
              <a:ext cx="479010" cy="307777"/>
              <a:chOff x="9169012" y="2618076"/>
              <a:chExt cx="479010" cy="307777"/>
            </a:xfrm>
          </p:grpSpPr>
          <p:sp>
            <p:nvSpPr>
              <p:cNvPr id="389" name="Trapezoid 388"/>
              <p:cNvSpPr/>
              <p:nvPr/>
            </p:nvSpPr>
            <p:spPr>
              <a:xfrm rot="5400000">
                <a:off x="9265960" y="2575532"/>
                <a:ext cx="294560" cy="380564"/>
              </a:xfrm>
              <a:prstGeom prst="trapezoid">
                <a:avLst>
                  <a:gd name="adj" fmla="val 1831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0" name="TextBox 389"/>
              <p:cNvSpPr txBox="1"/>
              <p:nvPr/>
            </p:nvSpPr>
            <p:spPr>
              <a:xfrm>
                <a:off x="9169012" y="2618076"/>
                <a:ext cx="4790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ALU</a:t>
                </a:r>
              </a:p>
            </p:txBody>
          </p:sp>
        </p:grpSp>
        <p:grpSp>
          <p:nvGrpSpPr>
            <p:cNvPr id="374" name="Group 373"/>
            <p:cNvGrpSpPr/>
            <p:nvPr/>
          </p:nvGrpSpPr>
          <p:grpSpPr>
            <a:xfrm>
              <a:off x="9169012" y="2975714"/>
              <a:ext cx="479010" cy="307777"/>
              <a:chOff x="9169012" y="2618076"/>
              <a:chExt cx="479010" cy="307777"/>
            </a:xfrm>
          </p:grpSpPr>
          <p:sp>
            <p:nvSpPr>
              <p:cNvPr id="387" name="Trapezoid 386"/>
              <p:cNvSpPr/>
              <p:nvPr/>
            </p:nvSpPr>
            <p:spPr>
              <a:xfrm rot="5400000">
                <a:off x="9265960" y="2575532"/>
                <a:ext cx="294560" cy="380564"/>
              </a:xfrm>
              <a:prstGeom prst="trapezoid">
                <a:avLst>
                  <a:gd name="adj" fmla="val 1831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8" name="TextBox 387"/>
              <p:cNvSpPr txBox="1"/>
              <p:nvPr/>
            </p:nvSpPr>
            <p:spPr>
              <a:xfrm>
                <a:off x="9169012" y="2618076"/>
                <a:ext cx="4790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ALU</a:t>
                </a:r>
              </a:p>
            </p:txBody>
          </p:sp>
        </p:grpSp>
        <p:grpSp>
          <p:nvGrpSpPr>
            <p:cNvPr id="375" name="Group 374"/>
            <p:cNvGrpSpPr/>
            <p:nvPr/>
          </p:nvGrpSpPr>
          <p:grpSpPr>
            <a:xfrm>
              <a:off x="9169012" y="3350402"/>
              <a:ext cx="479010" cy="307777"/>
              <a:chOff x="9169012" y="2618076"/>
              <a:chExt cx="479010" cy="307777"/>
            </a:xfrm>
          </p:grpSpPr>
          <p:sp>
            <p:nvSpPr>
              <p:cNvPr id="385" name="Trapezoid 384"/>
              <p:cNvSpPr/>
              <p:nvPr/>
            </p:nvSpPr>
            <p:spPr>
              <a:xfrm rot="5400000">
                <a:off x="9265960" y="2575532"/>
                <a:ext cx="294560" cy="380564"/>
              </a:xfrm>
              <a:prstGeom prst="trapezoid">
                <a:avLst>
                  <a:gd name="adj" fmla="val 1831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6" name="TextBox 385"/>
              <p:cNvSpPr txBox="1"/>
              <p:nvPr/>
            </p:nvSpPr>
            <p:spPr>
              <a:xfrm>
                <a:off x="9169012" y="2618076"/>
                <a:ext cx="4790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ALU</a:t>
                </a:r>
              </a:p>
            </p:txBody>
          </p:sp>
        </p:grpSp>
        <p:grpSp>
          <p:nvGrpSpPr>
            <p:cNvPr id="376" name="Group 375"/>
            <p:cNvGrpSpPr/>
            <p:nvPr/>
          </p:nvGrpSpPr>
          <p:grpSpPr>
            <a:xfrm>
              <a:off x="9169012" y="3716658"/>
              <a:ext cx="479010" cy="307777"/>
              <a:chOff x="9169012" y="2618076"/>
              <a:chExt cx="479010" cy="307777"/>
            </a:xfrm>
          </p:grpSpPr>
          <p:sp>
            <p:nvSpPr>
              <p:cNvPr id="383" name="Trapezoid 382"/>
              <p:cNvSpPr/>
              <p:nvPr/>
            </p:nvSpPr>
            <p:spPr>
              <a:xfrm rot="5400000">
                <a:off x="9265960" y="2575532"/>
                <a:ext cx="294560" cy="380564"/>
              </a:xfrm>
              <a:prstGeom prst="trapezoid">
                <a:avLst>
                  <a:gd name="adj" fmla="val 1831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4" name="TextBox 383"/>
              <p:cNvSpPr txBox="1"/>
              <p:nvPr/>
            </p:nvSpPr>
            <p:spPr>
              <a:xfrm>
                <a:off x="9169012" y="2618076"/>
                <a:ext cx="4790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ALU</a:t>
                </a:r>
              </a:p>
            </p:txBody>
          </p:sp>
        </p:grpSp>
        <p:grpSp>
          <p:nvGrpSpPr>
            <p:cNvPr id="377" name="Group 376"/>
            <p:cNvGrpSpPr/>
            <p:nvPr/>
          </p:nvGrpSpPr>
          <p:grpSpPr>
            <a:xfrm>
              <a:off x="9169012" y="4074296"/>
              <a:ext cx="479010" cy="307777"/>
              <a:chOff x="9169012" y="2618076"/>
              <a:chExt cx="479010" cy="307777"/>
            </a:xfrm>
          </p:grpSpPr>
          <p:sp>
            <p:nvSpPr>
              <p:cNvPr id="381" name="Trapezoid 380"/>
              <p:cNvSpPr/>
              <p:nvPr/>
            </p:nvSpPr>
            <p:spPr>
              <a:xfrm rot="5400000">
                <a:off x="9265960" y="2575532"/>
                <a:ext cx="294560" cy="380564"/>
              </a:xfrm>
              <a:prstGeom prst="trapezoid">
                <a:avLst>
                  <a:gd name="adj" fmla="val 1831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2" name="TextBox 381"/>
              <p:cNvSpPr txBox="1"/>
              <p:nvPr/>
            </p:nvSpPr>
            <p:spPr>
              <a:xfrm>
                <a:off x="9169012" y="2618076"/>
                <a:ext cx="4790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ALU</a:t>
                </a:r>
              </a:p>
            </p:txBody>
          </p:sp>
        </p:grpSp>
        <p:grpSp>
          <p:nvGrpSpPr>
            <p:cNvPr id="378" name="Group 377"/>
            <p:cNvGrpSpPr/>
            <p:nvPr/>
          </p:nvGrpSpPr>
          <p:grpSpPr>
            <a:xfrm>
              <a:off x="9169012" y="4434584"/>
              <a:ext cx="479010" cy="307777"/>
              <a:chOff x="9169012" y="2618076"/>
              <a:chExt cx="479010" cy="307777"/>
            </a:xfrm>
          </p:grpSpPr>
          <p:sp>
            <p:nvSpPr>
              <p:cNvPr id="379" name="Trapezoid 378"/>
              <p:cNvSpPr/>
              <p:nvPr/>
            </p:nvSpPr>
            <p:spPr>
              <a:xfrm rot="5400000">
                <a:off x="9265960" y="2575532"/>
                <a:ext cx="294560" cy="380564"/>
              </a:xfrm>
              <a:prstGeom prst="trapezoid">
                <a:avLst>
                  <a:gd name="adj" fmla="val 1831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0" name="TextBox 379"/>
              <p:cNvSpPr txBox="1"/>
              <p:nvPr/>
            </p:nvSpPr>
            <p:spPr>
              <a:xfrm>
                <a:off x="9169012" y="2618076"/>
                <a:ext cx="4790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ALU</a:t>
                </a:r>
              </a:p>
            </p:txBody>
          </p:sp>
        </p:grpSp>
      </p:grpSp>
      <p:grpSp>
        <p:nvGrpSpPr>
          <p:cNvPr id="398" name="Group 397"/>
          <p:cNvGrpSpPr/>
          <p:nvPr/>
        </p:nvGrpSpPr>
        <p:grpSpPr>
          <a:xfrm>
            <a:off x="2341706" y="2539679"/>
            <a:ext cx="1548580" cy="2258016"/>
            <a:chOff x="8120389" y="2539679"/>
            <a:chExt cx="1548580" cy="2258016"/>
          </a:xfrm>
        </p:grpSpPr>
        <p:grpSp>
          <p:nvGrpSpPr>
            <p:cNvPr id="399" name="Group 398"/>
            <p:cNvGrpSpPr/>
            <p:nvPr/>
          </p:nvGrpSpPr>
          <p:grpSpPr>
            <a:xfrm>
              <a:off x="8120389" y="2539679"/>
              <a:ext cx="1548580" cy="2258016"/>
              <a:chOff x="2782706" y="2539679"/>
              <a:chExt cx="1548580" cy="2258016"/>
            </a:xfrm>
          </p:grpSpPr>
          <p:sp>
            <p:nvSpPr>
              <p:cNvPr id="418" name="Rectangle 417"/>
              <p:cNvSpPr/>
              <p:nvPr/>
            </p:nvSpPr>
            <p:spPr>
              <a:xfrm>
                <a:off x="2782706" y="2539679"/>
                <a:ext cx="1548580" cy="225801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rgbClr val="5B9BD5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9" name="Rectangle 418"/>
              <p:cNvSpPr/>
              <p:nvPr/>
            </p:nvSpPr>
            <p:spPr>
              <a:xfrm>
                <a:off x="2858908" y="2612592"/>
                <a:ext cx="958021" cy="30050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Memory</a:t>
                </a:r>
              </a:p>
            </p:txBody>
          </p:sp>
          <p:sp>
            <p:nvSpPr>
              <p:cNvPr id="420" name="Rectangle 419"/>
              <p:cNvSpPr/>
              <p:nvPr/>
            </p:nvSpPr>
            <p:spPr>
              <a:xfrm>
                <a:off x="2858908" y="2975789"/>
                <a:ext cx="958021" cy="30050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Memory</a:t>
                </a:r>
              </a:p>
            </p:txBody>
          </p:sp>
          <p:sp>
            <p:nvSpPr>
              <p:cNvPr id="421" name="Rectangle 420"/>
              <p:cNvSpPr/>
              <p:nvPr/>
            </p:nvSpPr>
            <p:spPr>
              <a:xfrm>
                <a:off x="2858908" y="3346261"/>
                <a:ext cx="958021" cy="30050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Memory</a:t>
                </a:r>
              </a:p>
            </p:txBody>
          </p:sp>
          <p:sp>
            <p:nvSpPr>
              <p:cNvPr id="422" name="Rectangle 421"/>
              <p:cNvSpPr/>
              <p:nvPr/>
            </p:nvSpPr>
            <p:spPr>
              <a:xfrm>
                <a:off x="2858908" y="3716733"/>
                <a:ext cx="958021" cy="30050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Memory</a:t>
                </a:r>
              </a:p>
            </p:txBody>
          </p:sp>
          <p:sp>
            <p:nvSpPr>
              <p:cNvPr id="423" name="Rectangle 422"/>
              <p:cNvSpPr/>
              <p:nvPr/>
            </p:nvSpPr>
            <p:spPr>
              <a:xfrm>
                <a:off x="2858908" y="4082543"/>
                <a:ext cx="958021" cy="30050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Memory</a:t>
                </a:r>
              </a:p>
            </p:txBody>
          </p:sp>
          <p:sp>
            <p:nvSpPr>
              <p:cNvPr id="424" name="Rectangle 423"/>
              <p:cNvSpPr/>
              <p:nvPr/>
            </p:nvSpPr>
            <p:spPr>
              <a:xfrm>
                <a:off x="2858908" y="4435522"/>
                <a:ext cx="958021" cy="30050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Memory</a:t>
                </a:r>
              </a:p>
            </p:txBody>
          </p:sp>
        </p:grpSp>
        <p:grpSp>
          <p:nvGrpSpPr>
            <p:cNvPr id="400" name="Group 399"/>
            <p:cNvGrpSpPr/>
            <p:nvPr/>
          </p:nvGrpSpPr>
          <p:grpSpPr>
            <a:xfrm>
              <a:off x="9169012" y="2618076"/>
              <a:ext cx="479010" cy="307777"/>
              <a:chOff x="9169012" y="2618076"/>
              <a:chExt cx="479010" cy="307777"/>
            </a:xfrm>
          </p:grpSpPr>
          <p:sp>
            <p:nvSpPr>
              <p:cNvPr id="416" name="Trapezoid 415"/>
              <p:cNvSpPr/>
              <p:nvPr/>
            </p:nvSpPr>
            <p:spPr>
              <a:xfrm rot="5400000">
                <a:off x="9265960" y="2575532"/>
                <a:ext cx="294560" cy="380564"/>
              </a:xfrm>
              <a:prstGeom prst="trapezoid">
                <a:avLst>
                  <a:gd name="adj" fmla="val 1831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7" name="TextBox 416"/>
              <p:cNvSpPr txBox="1"/>
              <p:nvPr/>
            </p:nvSpPr>
            <p:spPr>
              <a:xfrm>
                <a:off x="9169012" y="2618076"/>
                <a:ext cx="4790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ALU</a:t>
                </a:r>
              </a:p>
            </p:txBody>
          </p:sp>
        </p:grpSp>
        <p:grpSp>
          <p:nvGrpSpPr>
            <p:cNvPr id="401" name="Group 400"/>
            <p:cNvGrpSpPr/>
            <p:nvPr/>
          </p:nvGrpSpPr>
          <p:grpSpPr>
            <a:xfrm>
              <a:off x="9169012" y="2975714"/>
              <a:ext cx="479010" cy="307777"/>
              <a:chOff x="9169012" y="2618076"/>
              <a:chExt cx="479010" cy="307777"/>
            </a:xfrm>
          </p:grpSpPr>
          <p:sp>
            <p:nvSpPr>
              <p:cNvPr id="414" name="Trapezoid 413"/>
              <p:cNvSpPr/>
              <p:nvPr/>
            </p:nvSpPr>
            <p:spPr>
              <a:xfrm rot="5400000">
                <a:off x="9265960" y="2575532"/>
                <a:ext cx="294560" cy="380564"/>
              </a:xfrm>
              <a:prstGeom prst="trapezoid">
                <a:avLst>
                  <a:gd name="adj" fmla="val 1831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5" name="TextBox 414"/>
              <p:cNvSpPr txBox="1"/>
              <p:nvPr/>
            </p:nvSpPr>
            <p:spPr>
              <a:xfrm>
                <a:off x="9169012" y="2618076"/>
                <a:ext cx="4790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ALU</a:t>
                </a:r>
              </a:p>
            </p:txBody>
          </p:sp>
        </p:grpSp>
        <p:grpSp>
          <p:nvGrpSpPr>
            <p:cNvPr id="402" name="Group 401"/>
            <p:cNvGrpSpPr/>
            <p:nvPr/>
          </p:nvGrpSpPr>
          <p:grpSpPr>
            <a:xfrm>
              <a:off x="9169012" y="3350402"/>
              <a:ext cx="479010" cy="307777"/>
              <a:chOff x="9169012" y="2618076"/>
              <a:chExt cx="479010" cy="307777"/>
            </a:xfrm>
          </p:grpSpPr>
          <p:sp>
            <p:nvSpPr>
              <p:cNvPr id="412" name="Trapezoid 411"/>
              <p:cNvSpPr/>
              <p:nvPr/>
            </p:nvSpPr>
            <p:spPr>
              <a:xfrm rot="5400000">
                <a:off x="9265960" y="2575532"/>
                <a:ext cx="294560" cy="380564"/>
              </a:xfrm>
              <a:prstGeom prst="trapezoid">
                <a:avLst>
                  <a:gd name="adj" fmla="val 1831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3" name="TextBox 412"/>
              <p:cNvSpPr txBox="1"/>
              <p:nvPr/>
            </p:nvSpPr>
            <p:spPr>
              <a:xfrm>
                <a:off x="9169012" y="2618076"/>
                <a:ext cx="4790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ALU</a:t>
                </a:r>
              </a:p>
            </p:txBody>
          </p:sp>
        </p:grpSp>
        <p:grpSp>
          <p:nvGrpSpPr>
            <p:cNvPr id="403" name="Group 402"/>
            <p:cNvGrpSpPr/>
            <p:nvPr/>
          </p:nvGrpSpPr>
          <p:grpSpPr>
            <a:xfrm>
              <a:off x="9169012" y="3716658"/>
              <a:ext cx="479010" cy="307777"/>
              <a:chOff x="9169012" y="2618076"/>
              <a:chExt cx="479010" cy="307777"/>
            </a:xfrm>
          </p:grpSpPr>
          <p:sp>
            <p:nvSpPr>
              <p:cNvPr id="410" name="Trapezoid 409"/>
              <p:cNvSpPr/>
              <p:nvPr/>
            </p:nvSpPr>
            <p:spPr>
              <a:xfrm rot="5400000">
                <a:off x="9265960" y="2575532"/>
                <a:ext cx="294560" cy="380564"/>
              </a:xfrm>
              <a:prstGeom prst="trapezoid">
                <a:avLst>
                  <a:gd name="adj" fmla="val 1831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1" name="TextBox 410"/>
              <p:cNvSpPr txBox="1"/>
              <p:nvPr/>
            </p:nvSpPr>
            <p:spPr>
              <a:xfrm>
                <a:off x="9169012" y="2618076"/>
                <a:ext cx="4790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ALU</a:t>
                </a:r>
              </a:p>
            </p:txBody>
          </p:sp>
        </p:grpSp>
        <p:grpSp>
          <p:nvGrpSpPr>
            <p:cNvPr id="404" name="Group 403"/>
            <p:cNvGrpSpPr/>
            <p:nvPr/>
          </p:nvGrpSpPr>
          <p:grpSpPr>
            <a:xfrm>
              <a:off x="9169012" y="4074296"/>
              <a:ext cx="479010" cy="307777"/>
              <a:chOff x="9169012" y="2618076"/>
              <a:chExt cx="479010" cy="307777"/>
            </a:xfrm>
          </p:grpSpPr>
          <p:sp>
            <p:nvSpPr>
              <p:cNvPr id="408" name="Trapezoid 407"/>
              <p:cNvSpPr/>
              <p:nvPr/>
            </p:nvSpPr>
            <p:spPr>
              <a:xfrm rot="5400000">
                <a:off x="9265960" y="2575532"/>
                <a:ext cx="294560" cy="380564"/>
              </a:xfrm>
              <a:prstGeom prst="trapezoid">
                <a:avLst>
                  <a:gd name="adj" fmla="val 1831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9" name="TextBox 408"/>
              <p:cNvSpPr txBox="1"/>
              <p:nvPr/>
            </p:nvSpPr>
            <p:spPr>
              <a:xfrm>
                <a:off x="9169012" y="2618076"/>
                <a:ext cx="4790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ALU</a:t>
                </a:r>
              </a:p>
            </p:txBody>
          </p:sp>
        </p:grpSp>
        <p:grpSp>
          <p:nvGrpSpPr>
            <p:cNvPr id="405" name="Group 404"/>
            <p:cNvGrpSpPr/>
            <p:nvPr/>
          </p:nvGrpSpPr>
          <p:grpSpPr>
            <a:xfrm>
              <a:off x="9169012" y="4434584"/>
              <a:ext cx="479010" cy="307777"/>
              <a:chOff x="9169012" y="2618076"/>
              <a:chExt cx="479010" cy="307777"/>
            </a:xfrm>
          </p:grpSpPr>
          <p:sp>
            <p:nvSpPr>
              <p:cNvPr id="406" name="Trapezoid 405"/>
              <p:cNvSpPr/>
              <p:nvPr/>
            </p:nvSpPr>
            <p:spPr>
              <a:xfrm rot="5400000">
                <a:off x="9265960" y="2575532"/>
                <a:ext cx="294560" cy="380564"/>
              </a:xfrm>
              <a:prstGeom prst="trapezoid">
                <a:avLst>
                  <a:gd name="adj" fmla="val 1831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7" name="TextBox 406"/>
              <p:cNvSpPr txBox="1"/>
              <p:nvPr/>
            </p:nvSpPr>
            <p:spPr>
              <a:xfrm>
                <a:off x="9169012" y="2618076"/>
                <a:ext cx="4790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ALU</a:t>
                </a:r>
              </a:p>
            </p:txBody>
          </p:sp>
        </p:grpSp>
      </p:grpSp>
      <p:sp>
        <p:nvSpPr>
          <p:cNvPr id="191" name="Rectangle 190">
            <a:extLst>
              <a:ext uri="{FF2B5EF4-FFF2-40B4-BE49-F238E27FC236}">
                <a16:creationId xmlns:a16="http://schemas.microsoft.com/office/drawing/2014/main" id="{3525E315-C37F-2147-AF81-8F1078F01D89}"/>
              </a:ext>
            </a:extLst>
          </p:cNvPr>
          <p:cNvSpPr/>
          <p:nvPr/>
        </p:nvSpPr>
        <p:spPr>
          <a:xfrm>
            <a:off x="0" y="0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PISA: Protocol Independent Switching Architecture</a:t>
            </a:r>
          </a:p>
        </p:txBody>
      </p:sp>
    </p:spTree>
    <p:extLst>
      <p:ext uri="{BB962C8B-B14F-4D97-AF65-F5344CB8AC3E}">
        <p14:creationId xmlns:p14="http://schemas.microsoft.com/office/powerpoint/2010/main" val="3761620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661428" y="4454013"/>
            <a:ext cx="3049088" cy="1681316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Programmable Switch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661428" y="4454013"/>
            <a:ext cx="3049088" cy="23105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API</a:t>
            </a:r>
          </a:p>
        </p:txBody>
      </p:sp>
      <p:sp>
        <p:nvSpPr>
          <p:cNvPr id="3" name="Rectangle 2"/>
          <p:cNvSpPr/>
          <p:nvPr/>
        </p:nvSpPr>
        <p:spPr>
          <a:xfrm>
            <a:off x="4004687" y="5324165"/>
            <a:ext cx="2382239" cy="3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Merchant Silicon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62683" y="38050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6349556" y="4384875"/>
            <a:ext cx="4965821" cy="806871"/>
            <a:chOff x="6349556" y="4384875"/>
            <a:chExt cx="4965821" cy="806871"/>
          </a:xfrm>
        </p:grpSpPr>
        <p:grpSp>
          <p:nvGrpSpPr>
            <p:cNvPr id="50" name="Group 49"/>
            <p:cNvGrpSpPr/>
            <p:nvPr/>
          </p:nvGrpSpPr>
          <p:grpSpPr>
            <a:xfrm>
              <a:off x="6377092" y="4822414"/>
              <a:ext cx="2844279" cy="369332"/>
              <a:chOff x="5521686" y="2978863"/>
              <a:chExt cx="2844279" cy="369332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6792008" y="2978863"/>
                <a:ext cx="15739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Stratum</a:t>
                </a:r>
                <a:r>
                  <a:rPr lang="en-US" dirty="0"/>
                  <a:t> </a:t>
                </a:r>
                <a:r>
                  <a:rPr lang="en-US" b="1" dirty="0"/>
                  <a:t>+ ONL</a:t>
                </a:r>
              </a:p>
            </p:txBody>
          </p:sp>
          <p:cxnSp>
            <p:nvCxnSpPr>
              <p:cNvPr id="52" name="Straight Arrow Connector 51"/>
              <p:cNvCxnSpPr/>
              <p:nvPr/>
            </p:nvCxnSpPr>
            <p:spPr>
              <a:xfrm flipV="1">
                <a:off x="5521686" y="3163529"/>
                <a:ext cx="1270322" cy="737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/>
            <p:cNvGrpSpPr/>
            <p:nvPr/>
          </p:nvGrpSpPr>
          <p:grpSpPr>
            <a:xfrm>
              <a:off x="6349556" y="4384875"/>
              <a:ext cx="4965821" cy="369332"/>
              <a:chOff x="5521686" y="2978863"/>
              <a:chExt cx="4965821" cy="369332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6792008" y="2978863"/>
                <a:ext cx="36954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gNMI + gNOI + P4Runtime/OpenFlow</a:t>
                </a:r>
              </a:p>
            </p:txBody>
          </p:sp>
          <p:cxnSp>
            <p:nvCxnSpPr>
              <p:cNvPr id="55" name="Straight Arrow Connector 54"/>
              <p:cNvCxnSpPr/>
              <p:nvPr/>
            </p:nvCxnSpPr>
            <p:spPr>
              <a:xfrm flipV="1">
                <a:off x="5521686" y="3163529"/>
                <a:ext cx="1270322" cy="7374"/>
              </a:xfrm>
              <a:prstGeom prst="straightConnector1">
                <a:avLst/>
              </a:prstGeom>
              <a:ln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oup 55"/>
          <p:cNvGrpSpPr/>
          <p:nvPr/>
        </p:nvGrpSpPr>
        <p:grpSpPr>
          <a:xfrm>
            <a:off x="6377092" y="5338602"/>
            <a:ext cx="3668671" cy="646331"/>
            <a:chOff x="5521686" y="2978863"/>
            <a:chExt cx="3668671" cy="646331"/>
          </a:xfrm>
        </p:grpSpPr>
        <p:sp>
          <p:nvSpPr>
            <p:cNvPr id="57" name="TextBox 56"/>
            <p:cNvSpPr txBox="1"/>
            <p:nvPr/>
          </p:nvSpPr>
          <p:spPr>
            <a:xfrm>
              <a:off x="6792008" y="2978863"/>
              <a:ext cx="23983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Tofino (Barefoot), </a:t>
              </a:r>
            </a:p>
            <a:p>
              <a:r>
                <a:rPr lang="en-US" dirty="0"/>
                <a:t>Tomahawk (Broadcom) 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V="1">
              <a:off x="5521686" y="3163529"/>
              <a:ext cx="1270322" cy="73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1524452" y="2753031"/>
            <a:ext cx="2136976" cy="2541640"/>
            <a:chOff x="1524452" y="2753031"/>
            <a:chExt cx="2136976" cy="2541640"/>
          </a:xfrm>
        </p:grpSpPr>
        <p:sp>
          <p:nvSpPr>
            <p:cNvPr id="79" name="Document 78"/>
            <p:cNvSpPr/>
            <p:nvPr/>
          </p:nvSpPr>
          <p:spPr>
            <a:xfrm>
              <a:off x="1524452" y="2753031"/>
              <a:ext cx="1384809" cy="771829"/>
            </a:xfrm>
            <a:prstGeom prst="flowChartDocumen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forward.p4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arch.p4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524452" y="3910457"/>
              <a:ext cx="1384809" cy="648929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P4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Compiler</a:t>
              </a:r>
            </a:p>
          </p:txBody>
        </p:sp>
        <p:cxnSp>
          <p:nvCxnSpPr>
            <p:cNvPr id="83" name="Straight Arrow Connector 82"/>
            <p:cNvCxnSpPr>
              <a:stCxn id="79" idx="2"/>
              <a:endCxn id="81" idx="0"/>
            </p:cNvCxnSpPr>
            <p:nvPr/>
          </p:nvCxnSpPr>
          <p:spPr>
            <a:xfrm>
              <a:off x="2216857" y="3473834"/>
              <a:ext cx="0" cy="43662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Elbow Connector 84"/>
            <p:cNvCxnSpPr>
              <a:stCxn id="81" idx="3"/>
              <a:endCxn id="37" idx="1"/>
            </p:cNvCxnSpPr>
            <p:nvPr/>
          </p:nvCxnSpPr>
          <p:spPr>
            <a:xfrm flipV="1">
              <a:off x="2909261" y="3163529"/>
              <a:ext cx="752167" cy="1071393"/>
            </a:xfrm>
            <a:prstGeom prst="bentConnector3">
              <a:avLst/>
            </a:prstGeom>
            <a:ln w="28575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Elbow Connector 86"/>
            <p:cNvCxnSpPr>
              <a:stCxn id="81" idx="3"/>
              <a:endCxn id="17" idx="1"/>
            </p:cNvCxnSpPr>
            <p:nvPr/>
          </p:nvCxnSpPr>
          <p:spPr>
            <a:xfrm>
              <a:off x="2909261" y="4234922"/>
              <a:ext cx="752167" cy="1059749"/>
            </a:xfrm>
            <a:prstGeom prst="bentConnector3">
              <a:avLst/>
            </a:prstGeom>
            <a:ln w="28575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3529787" y="1231486"/>
            <a:ext cx="3180729" cy="1290488"/>
            <a:chOff x="3529787" y="1231486"/>
            <a:chExt cx="3180729" cy="1290488"/>
          </a:xfrm>
        </p:grpSpPr>
        <p:sp>
          <p:nvSpPr>
            <p:cNvPr id="59" name="Rectangle 58"/>
            <p:cNvSpPr/>
            <p:nvPr/>
          </p:nvSpPr>
          <p:spPr>
            <a:xfrm>
              <a:off x="3661428" y="1231487"/>
              <a:ext cx="895823" cy="879989"/>
            </a:xfrm>
            <a:prstGeom prst="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Control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738060" y="1231486"/>
              <a:ext cx="895823" cy="879989"/>
            </a:xfrm>
            <a:prstGeom prst="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Control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814693" y="1236400"/>
              <a:ext cx="895823" cy="879989"/>
            </a:xfrm>
            <a:prstGeom prst="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Control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App</a:t>
              </a:r>
            </a:p>
          </p:txBody>
        </p:sp>
        <p:cxnSp>
          <p:nvCxnSpPr>
            <p:cNvPr id="65" name="Straight Arrow Connector 64"/>
            <p:cNvCxnSpPr>
              <a:stCxn id="59" idx="2"/>
            </p:cNvCxnSpPr>
            <p:nvPr/>
          </p:nvCxnSpPr>
          <p:spPr>
            <a:xfrm flipH="1">
              <a:off x="4109339" y="2111476"/>
              <a:ext cx="1" cy="40558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>
              <a:stCxn id="61" idx="2"/>
              <a:endCxn id="37" idx="0"/>
            </p:cNvCxnSpPr>
            <p:nvPr/>
          </p:nvCxnSpPr>
          <p:spPr>
            <a:xfrm>
              <a:off x="5185972" y="2111475"/>
              <a:ext cx="0" cy="41049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stCxn id="62" idx="2"/>
            </p:cNvCxnSpPr>
            <p:nvPr/>
          </p:nvCxnSpPr>
          <p:spPr>
            <a:xfrm flipH="1">
              <a:off x="6262603" y="2116389"/>
              <a:ext cx="2" cy="40558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3529787" y="2143437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gRPC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843252" y="1231486"/>
            <a:ext cx="1517598" cy="879989"/>
            <a:chOff x="6843252" y="1231486"/>
            <a:chExt cx="1517598" cy="879989"/>
          </a:xfrm>
        </p:grpSpPr>
        <p:grpSp>
          <p:nvGrpSpPr>
            <p:cNvPr id="74" name="Group 73"/>
            <p:cNvGrpSpPr/>
            <p:nvPr/>
          </p:nvGrpSpPr>
          <p:grpSpPr>
            <a:xfrm>
              <a:off x="7049729" y="1486814"/>
              <a:ext cx="1311121" cy="369332"/>
              <a:chOff x="6221859" y="2978863"/>
              <a:chExt cx="1311121" cy="369332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6792008" y="2978863"/>
                <a:ext cx="7409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Trellis</a:t>
                </a:r>
              </a:p>
            </p:txBody>
          </p:sp>
          <p:cxnSp>
            <p:nvCxnSpPr>
              <p:cNvPr id="76" name="Straight Arrow Connector 75"/>
              <p:cNvCxnSpPr>
                <a:stCxn id="100" idx="1"/>
              </p:cNvCxnSpPr>
              <p:nvPr/>
            </p:nvCxnSpPr>
            <p:spPr>
              <a:xfrm>
                <a:off x="6221859" y="3163530"/>
                <a:ext cx="57014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0" name="Right Brace 99"/>
            <p:cNvSpPr/>
            <p:nvPr/>
          </p:nvSpPr>
          <p:spPr>
            <a:xfrm>
              <a:off x="6843252" y="1231486"/>
              <a:ext cx="206477" cy="879989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661428" y="2521974"/>
            <a:ext cx="3049088" cy="1932039"/>
            <a:chOff x="3661428" y="2521974"/>
            <a:chExt cx="3049088" cy="1932039"/>
          </a:xfrm>
        </p:grpSpPr>
        <p:sp>
          <p:nvSpPr>
            <p:cNvPr id="37" name="Rectangle 36"/>
            <p:cNvSpPr/>
            <p:nvPr/>
          </p:nvSpPr>
          <p:spPr>
            <a:xfrm>
              <a:off x="3661428" y="2521974"/>
              <a:ext cx="3049088" cy="1283110"/>
            </a:xfrm>
            <a:prstGeom prst="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Network Operating System</a:t>
              </a:r>
            </a:p>
          </p:txBody>
        </p:sp>
        <p:cxnSp>
          <p:nvCxnSpPr>
            <p:cNvPr id="64" name="Straight Arrow Connector 63"/>
            <p:cNvCxnSpPr>
              <a:stCxn id="37" idx="2"/>
              <a:endCxn id="17" idx="0"/>
            </p:cNvCxnSpPr>
            <p:nvPr/>
          </p:nvCxnSpPr>
          <p:spPr>
            <a:xfrm>
              <a:off x="5185972" y="3805084"/>
              <a:ext cx="0" cy="64892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4630991" y="3937819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gRPC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661428" y="2521974"/>
              <a:ext cx="3049088" cy="231057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API</a:t>
              </a:r>
            </a:p>
          </p:txBody>
        </p:sp>
      </p:grpSp>
      <p:sp>
        <p:nvSpPr>
          <p:cNvPr id="124" name="Rectangle 123"/>
          <p:cNvSpPr/>
          <p:nvPr/>
        </p:nvSpPr>
        <p:spPr>
          <a:xfrm>
            <a:off x="4004687" y="4827629"/>
            <a:ext cx="2382239" cy="3985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Switch OS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377092" y="2455296"/>
            <a:ext cx="4302370" cy="878156"/>
            <a:chOff x="6377092" y="2455296"/>
            <a:chExt cx="4302370" cy="878156"/>
          </a:xfrm>
        </p:grpSpPr>
        <p:grpSp>
          <p:nvGrpSpPr>
            <p:cNvPr id="46" name="Group 45"/>
            <p:cNvGrpSpPr/>
            <p:nvPr/>
          </p:nvGrpSpPr>
          <p:grpSpPr>
            <a:xfrm>
              <a:off x="6377092" y="2964120"/>
              <a:ext cx="2027260" cy="369332"/>
              <a:chOff x="5521686" y="2978863"/>
              <a:chExt cx="2027260" cy="369332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6792008" y="2978863"/>
                <a:ext cx="7569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ONOS</a:t>
                </a:r>
              </a:p>
            </p:txBody>
          </p:sp>
          <p:cxnSp>
            <p:nvCxnSpPr>
              <p:cNvPr id="42" name="Straight Arrow Connector 41"/>
              <p:cNvCxnSpPr>
                <a:endCxn id="40" idx="1"/>
              </p:cNvCxnSpPr>
              <p:nvPr/>
            </p:nvCxnSpPr>
            <p:spPr>
              <a:xfrm flipV="1">
                <a:off x="5521686" y="3163529"/>
                <a:ext cx="1270322" cy="7374"/>
              </a:xfrm>
              <a:prstGeom prst="straightConnector1">
                <a:avLst/>
              </a:prstGeom>
              <a:ln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/>
            <p:cNvGrpSpPr/>
            <p:nvPr/>
          </p:nvGrpSpPr>
          <p:grpSpPr>
            <a:xfrm>
              <a:off x="6377092" y="2455296"/>
              <a:ext cx="4302370" cy="369332"/>
              <a:chOff x="5521686" y="2978863"/>
              <a:chExt cx="4302370" cy="369332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6792008" y="2978863"/>
                <a:ext cx="30320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gNMI + gNOI + FlowObjectives</a:t>
                </a:r>
              </a:p>
            </p:txBody>
          </p:sp>
          <p:cxnSp>
            <p:nvCxnSpPr>
              <p:cNvPr id="49" name="Straight Arrow Connector 48"/>
              <p:cNvCxnSpPr/>
              <p:nvPr/>
            </p:nvCxnSpPr>
            <p:spPr>
              <a:xfrm flipV="1">
                <a:off x="5521686" y="3163529"/>
                <a:ext cx="1270322" cy="7374"/>
              </a:xfrm>
              <a:prstGeom prst="straightConnector1">
                <a:avLst/>
              </a:prstGeom>
              <a:ln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3525E315-C37F-2147-AF81-8F1078F01D89}"/>
              </a:ext>
            </a:extLst>
          </p:cNvPr>
          <p:cNvSpPr/>
          <p:nvPr/>
        </p:nvSpPr>
        <p:spPr>
          <a:xfrm>
            <a:off x="0" y="0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SDN Software Stack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9285" y="3933614"/>
            <a:ext cx="564327" cy="352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3497822" y="2205627"/>
            <a:ext cx="564327" cy="2520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0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24" grpId="0" animBg="1"/>
      <p:bldP spid="9" grpId="0" animBg="1"/>
      <p:bldP spid="6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25E315-C37F-2147-AF81-8F1078F01D89}"/>
              </a:ext>
            </a:extLst>
          </p:cNvPr>
          <p:cNvSpPr/>
          <p:nvPr/>
        </p:nvSpPr>
        <p:spPr>
          <a:xfrm>
            <a:off x="0" y="0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Scaling the Central Control Plane</a:t>
            </a: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AB4CE6B1-01C8-E84C-B2F5-19E8A1F3FD8B}"/>
              </a:ext>
            </a:extLst>
          </p:cNvPr>
          <p:cNvSpPr/>
          <p:nvPr/>
        </p:nvSpPr>
        <p:spPr>
          <a:xfrm>
            <a:off x="4748754" y="3782424"/>
            <a:ext cx="923544" cy="1161739"/>
          </a:xfrm>
          <a:prstGeom prst="roundRect">
            <a:avLst/>
          </a:prstGeom>
          <a:gradFill rotWithShape="1">
            <a:gsLst>
              <a:gs pos="0">
                <a:srgbClr val="89CBDF">
                  <a:tint val="50000"/>
                  <a:satMod val="300000"/>
                </a:srgbClr>
              </a:gs>
              <a:gs pos="35000">
                <a:srgbClr val="89CBDF">
                  <a:tint val="37000"/>
                  <a:satMod val="300000"/>
                </a:srgbClr>
              </a:gs>
              <a:gs pos="100000">
                <a:srgbClr val="89CBDF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9CBDF">
                <a:shade val="95000"/>
                <a:satMod val="105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t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ＭＳ Ｐゴシック"/>
                <a:cs typeface="Calibri"/>
              </a:rPr>
              <a:t>Controller</a:t>
            </a: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0F832445-8B45-B24A-8C8C-734AF9091035}"/>
              </a:ext>
            </a:extLst>
          </p:cNvPr>
          <p:cNvSpPr/>
          <p:nvPr/>
        </p:nvSpPr>
        <p:spPr>
          <a:xfrm>
            <a:off x="5722396" y="3782424"/>
            <a:ext cx="923544" cy="1161739"/>
          </a:xfrm>
          <a:prstGeom prst="roundRect">
            <a:avLst/>
          </a:prstGeom>
          <a:gradFill rotWithShape="1">
            <a:gsLst>
              <a:gs pos="0">
                <a:srgbClr val="89CBDF">
                  <a:tint val="50000"/>
                  <a:satMod val="300000"/>
                </a:srgbClr>
              </a:gs>
              <a:gs pos="35000">
                <a:srgbClr val="89CBDF">
                  <a:tint val="37000"/>
                  <a:satMod val="300000"/>
                </a:srgbClr>
              </a:gs>
              <a:gs pos="100000">
                <a:srgbClr val="89CBDF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9CBDF">
                <a:shade val="95000"/>
                <a:satMod val="105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t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ＭＳ Ｐゴシック"/>
                <a:cs typeface="Calibri"/>
              </a:rPr>
              <a:t>Controller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A5FBABF2-3260-2641-8635-63E22EF91E00}"/>
              </a:ext>
            </a:extLst>
          </p:cNvPr>
          <p:cNvSpPr/>
          <p:nvPr/>
        </p:nvSpPr>
        <p:spPr>
          <a:xfrm>
            <a:off x="6681339" y="3782424"/>
            <a:ext cx="923544" cy="1161739"/>
          </a:xfrm>
          <a:prstGeom prst="roundRect">
            <a:avLst/>
          </a:prstGeom>
          <a:gradFill rotWithShape="1">
            <a:gsLst>
              <a:gs pos="0">
                <a:srgbClr val="89CBDF">
                  <a:tint val="50000"/>
                  <a:satMod val="300000"/>
                </a:srgbClr>
              </a:gs>
              <a:gs pos="35000">
                <a:srgbClr val="89CBDF">
                  <a:tint val="37000"/>
                  <a:satMod val="300000"/>
                </a:srgbClr>
              </a:gs>
              <a:gs pos="100000">
                <a:srgbClr val="89CBDF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9CBDF">
                <a:shade val="95000"/>
                <a:satMod val="105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t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ＭＳ Ｐゴシック"/>
                <a:cs typeface="Calibri"/>
              </a:rPr>
              <a:t>Controller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34E84822-F297-6D40-978D-B37A2B8034BC}"/>
              </a:ext>
            </a:extLst>
          </p:cNvPr>
          <p:cNvSpPr/>
          <p:nvPr/>
        </p:nvSpPr>
        <p:spPr>
          <a:xfrm>
            <a:off x="7645498" y="3782424"/>
            <a:ext cx="923544" cy="1161739"/>
          </a:xfrm>
          <a:prstGeom prst="roundRect">
            <a:avLst/>
          </a:prstGeom>
          <a:gradFill rotWithShape="1">
            <a:gsLst>
              <a:gs pos="0">
                <a:srgbClr val="89CBDF">
                  <a:tint val="50000"/>
                  <a:satMod val="300000"/>
                </a:srgbClr>
              </a:gs>
              <a:gs pos="35000">
                <a:srgbClr val="89CBDF">
                  <a:tint val="37000"/>
                  <a:satMod val="300000"/>
                </a:srgbClr>
              </a:gs>
              <a:gs pos="100000">
                <a:srgbClr val="89CBDF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9CBDF">
                <a:shade val="95000"/>
                <a:satMod val="105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t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ＭＳ Ｐゴシック"/>
                <a:cs typeface="Calibri"/>
              </a:rPr>
              <a:t>Controller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18D534E5-B53E-904B-858F-939FB373203C}"/>
              </a:ext>
            </a:extLst>
          </p:cNvPr>
          <p:cNvSpPr/>
          <p:nvPr/>
        </p:nvSpPr>
        <p:spPr>
          <a:xfrm>
            <a:off x="3787366" y="3782424"/>
            <a:ext cx="924217" cy="1161739"/>
          </a:xfrm>
          <a:prstGeom prst="roundRect">
            <a:avLst/>
          </a:prstGeom>
          <a:gradFill rotWithShape="1">
            <a:gsLst>
              <a:gs pos="0">
                <a:srgbClr val="89CBDF">
                  <a:tint val="50000"/>
                  <a:satMod val="300000"/>
                </a:srgbClr>
              </a:gs>
              <a:gs pos="35000">
                <a:srgbClr val="89CBDF">
                  <a:tint val="37000"/>
                  <a:satMod val="300000"/>
                </a:srgbClr>
              </a:gs>
              <a:gs pos="100000">
                <a:srgbClr val="89CBDF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9CBDF">
                <a:shade val="95000"/>
                <a:satMod val="105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t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ＭＳ Ｐゴシック"/>
                <a:cs typeface="Calibri"/>
              </a:rPr>
              <a:t>Controller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16132A1-94FE-7049-BE36-3A9CD9BE7FA6}"/>
              </a:ext>
            </a:extLst>
          </p:cNvPr>
          <p:cNvSpPr/>
          <p:nvPr/>
        </p:nvSpPr>
        <p:spPr>
          <a:xfrm>
            <a:off x="3286626" y="2013284"/>
            <a:ext cx="960120" cy="1002792"/>
          </a:xfrm>
          <a:prstGeom prst="rect">
            <a:avLst/>
          </a:prstGeom>
          <a:solidFill>
            <a:srgbClr val="D9541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76FA942-8BCA-A642-BF65-50A2E7B894E6}"/>
              </a:ext>
            </a:extLst>
          </p:cNvPr>
          <p:cNvSpPr/>
          <p:nvPr/>
        </p:nvSpPr>
        <p:spPr>
          <a:xfrm>
            <a:off x="7858626" y="2013284"/>
            <a:ext cx="960120" cy="1002792"/>
          </a:xfrm>
          <a:prstGeom prst="rect">
            <a:avLst/>
          </a:prstGeom>
          <a:solidFill>
            <a:srgbClr val="6DB33F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F1416628-7D8E-284C-888A-9F2E2A447FB8}"/>
              </a:ext>
            </a:extLst>
          </p:cNvPr>
          <p:cNvSpPr/>
          <p:nvPr/>
        </p:nvSpPr>
        <p:spPr>
          <a:xfrm>
            <a:off x="4810626" y="2013284"/>
            <a:ext cx="960120" cy="1002792"/>
          </a:xfrm>
          <a:prstGeom prst="rect">
            <a:avLst/>
          </a:prstGeom>
          <a:solidFill>
            <a:srgbClr val="003D79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BAF41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584DE720-8922-944B-BFD5-50013A8DAE88}"/>
              </a:ext>
            </a:extLst>
          </p:cNvPr>
          <p:cNvGrpSpPr/>
          <p:nvPr/>
        </p:nvGrpSpPr>
        <p:grpSpPr>
          <a:xfrm>
            <a:off x="7744327" y="4680283"/>
            <a:ext cx="514350" cy="597932"/>
            <a:chOff x="6705600" y="3733800"/>
            <a:chExt cx="685800" cy="597932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06DCDEF2-2155-014B-AFF9-E12135F34F97}"/>
                </a:ext>
              </a:extLst>
            </p:cNvPr>
            <p:cNvGrpSpPr/>
            <p:nvPr/>
          </p:nvGrpSpPr>
          <p:grpSpPr>
            <a:xfrm>
              <a:off x="6705600" y="3733800"/>
              <a:ext cx="685800" cy="228600"/>
              <a:chOff x="6705600" y="3733800"/>
              <a:chExt cx="685800" cy="228600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92AEFDD4-493C-CC47-9B31-6D80406AF626}"/>
                  </a:ext>
                </a:extLst>
              </p:cNvPr>
              <p:cNvSpPr/>
              <p:nvPr/>
            </p:nvSpPr>
            <p:spPr>
              <a:xfrm>
                <a:off x="7162800" y="3733800"/>
                <a:ext cx="228600" cy="228600"/>
              </a:xfrm>
              <a:prstGeom prst="rect">
                <a:avLst/>
              </a:prstGeom>
              <a:solidFill>
                <a:srgbClr val="0095D3">
                  <a:lumMod val="60000"/>
                  <a:lumOff val="40000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A030B092-7A51-3042-8147-05E935985F66}"/>
                  </a:ext>
                </a:extLst>
              </p:cNvPr>
              <p:cNvSpPr/>
              <p:nvPr/>
            </p:nvSpPr>
            <p:spPr>
              <a:xfrm>
                <a:off x="6705600" y="3733800"/>
                <a:ext cx="228600" cy="228600"/>
              </a:xfrm>
              <a:prstGeom prst="rect">
                <a:avLst/>
              </a:prstGeom>
              <a:solidFill>
                <a:srgbClr val="003D79">
                  <a:lumMod val="60000"/>
                  <a:lumOff val="40000"/>
                </a:srgbClr>
              </a:solidFill>
              <a:ln w="9525" cap="flat" cmpd="sng" algn="ctr">
                <a:solidFill>
                  <a:srgbClr val="333333"/>
                </a:solidFill>
                <a:prstDash val="solid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47BF5C90-2420-A34D-A148-A5B1781C3C86}"/>
                </a:ext>
              </a:extLst>
            </p:cNvPr>
            <p:cNvSpPr txBox="1"/>
            <p:nvPr/>
          </p:nvSpPr>
          <p:spPr>
            <a:xfrm>
              <a:off x="6781801" y="3962400"/>
              <a:ext cx="609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charset="0"/>
                  <a:cs typeface="Arial" charset="0"/>
                </a:rPr>
                <a:t>Node5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381280E-A1CE-9946-A890-B6959E4ED37C}"/>
              </a:ext>
            </a:extLst>
          </p:cNvPr>
          <p:cNvGrpSpPr/>
          <p:nvPr/>
        </p:nvGrpSpPr>
        <p:grpSpPr>
          <a:xfrm>
            <a:off x="6829927" y="4680283"/>
            <a:ext cx="514350" cy="597932"/>
            <a:chOff x="5486400" y="3733800"/>
            <a:chExt cx="685800" cy="597932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CD4FFB22-EFB0-1045-9D87-5AFA7E9EE24F}"/>
                </a:ext>
              </a:extLst>
            </p:cNvPr>
            <p:cNvGrpSpPr/>
            <p:nvPr/>
          </p:nvGrpSpPr>
          <p:grpSpPr>
            <a:xfrm>
              <a:off x="5486400" y="3733800"/>
              <a:ext cx="685800" cy="228600"/>
              <a:chOff x="5486400" y="3733800"/>
              <a:chExt cx="685800" cy="228600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E82C96A5-1969-EF40-A007-6AA24F3D4809}"/>
                  </a:ext>
                </a:extLst>
              </p:cNvPr>
              <p:cNvSpPr/>
              <p:nvPr/>
            </p:nvSpPr>
            <p:spPr>
              <a:xfrm>
                <a:off x="5943600" y="3733800"/>
                <a:ext cx="228600" cy="228600"/>
              </a:xfrm>
              <a:prstGeom prst="rect">
                <a:avLst/>
              </a:prstGeom>
              <a:solidFill>
                <a:srgbClr val="0095D3">
                  <a:lumMod val="60000"/>
                  <a:lumOff val="40000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E8142D06-AF3A-9D46-9CD2-F00A2C314DF6}"/>
                  </a:ext>
                </a:extLst>
              </p:cNvPr>
              <p:cNvSpPr/>
              <p:nvPr/>
            </p:nvSpPr>
            <p:spPr>
              <a:xfrm>
                <a:off x="5486400" y="3733800"/>
                <a:ext cx="228600" cy="228600"/>
              </a:xfrm>
              <a:prstGeom prst="rect">
                <a:avLst/>
              </a:prstGeom>
              <a:solidFill>
                <a:srgbClr val="003D79">
                  <a:lumMod val="60000"/>
                  <a:lumOff val="40000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36908D3B-8A11-9646-95AB-9C75D6EEE705}"/>
                </a:ext>
              </a:extLst>
            </p:cNvPr>
            <p:cNvSpPr txBox="1"/>
            <p:nvPr/>
          </p:nvSpPr>
          <p:spPr>
            <a:xfrm>
              <a:off x="5486400" y="3962400"/>
              <a:ext cx="609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charset="0"/>
                  <a:cs typeface="Arial" charset="0"/>
                </a:rPr>
                <a:t>Node4</a:t>
              </a:r>
            </a:p>
          </p:txBody>
        </p:sp>
      </p:grpSp>
      <p:sp>
        <p:nvSpPr>
          <p:cNvPr id="96" name="Rectangle 95">
            <a:extLst>
              <a:ext uri="{FF2B5EF4-FFF2-40B4-BE49-F238E27FC236}">
                <a16:creationId xmlns:a16="http://schemas.microsoft.com/office/drawing/2014/main" id="{F954B352-D371-F545-8EA7-2606B41DAD90}"/>
              </a:ext>
            </a:extLst>
          </p:cNvPr>
          <p:cNvSpPr/>
          <p:nvPr/>
        </p:nvSpPr>
        <p:spPr>
          <a:xfrm>
            <a:off x="3343776" y="2089484"/>
            <a:ext cx="171450" cy="228600"/>
          </a:xfrm>
          <a:prstGeom prst="rect">
            <a:avLst/>
          </a:prstGeom>
          <a:solidFill>
            <a:srgbClr val="D9541E"/>
          </a:solidFill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14E1F57E-09BB-7F42-A55B-2FA6852C090C}"/>
              </a:ext>
            </a:extLst>
          </p:cNvPr>
          <p:cNvSpPr/>
          <p:nvPr/>
        </p:nvSpPr>
        <p:spPr>
          <a:xfrm>
            <a:off x="3972426" y="2241884"/>
            <a:ext cx="171450" cy="228600"/>
          </a:xfrm>
          <a:prstGeom prst="rect">
            <a:avLst/>
          </a:prstGeom>
          <a:solidFill>
            <a:srgbClr val="D9541E"/>
          </a:solidFill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0A89BC77-7AF8-AE48-82BB-59344C390AC8}"/>
              </a:ext>
            </a:extLst>
          </p:cNvPr>
          <p:cNvSpPr/>
          <p:nvPr/>
        </p:nvSpPr>
        <p:spPr>
          <a:xfrm>
            <a:off x="7896726" y="2089484"/>
            <a:ext cx="171450" cy="228600"/>
          </a:xfrm>
          <a:prstGeom prst="rect">
            <a:avLst/>
          </a:prstGeom>
          <a:solidFill>
            <a:srgbClr val="6DB33F">
              <a:lumMod val="60000"/>
              <a:lumOff val="40000"/>
            </a:srgbClr>
          </a:solidFill>
          <a:ln w="9525" cap="flat" cmpd="sng" algn="ctr">
            <a:solidFill>
              <a:srgbClr val="333333"/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6CD83CC5-9FA1-A048-973D-1997EAA26CF5}"/>
              </a:ext>
            </a:extLst>
          </p:cNvPr>
          <p:cNvSpPr/>
          <p:nvPr/>
        </p:nvSpPr>
        <p:spPr>
          <a:xfrm>
            <a:off x="7896726" y="2699084"/>
            <a:ext cx="171450" cy="228600"/>
          </a:xfrm>
          <a:prstGeom prst="rect">
            <a:avLst/>
          </a:prstGeom>
          <a:solidFill>
            <a:srgbClr val="6DB33F">
              <a:lumMod val="60000"/>
              <a:lumOff val="40000"/>
            </a:srgbClr>
          </a:solidFill>
          <a:ln w="9525" cap="flat" cmpd="sng" algn="ctr">
            <a:solidFill>
              <a:srgbClr val="333333"/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F0D46514-04F2-7B49-87B0-D0796F8D8D86}"/>
              </a:ext>
            </a:extLst>
          </p:cNvPr>
          <p:cNvSpPr/>
          <p:nvPr/>
        </p:nvSpPr>
        <p:spPr>
          <a:xfrm>
            <a:off x="4372476" y="4680284"/>
            <a:ext cx="171450" cy="228600"/>
          </a:xfrm>
          <a:prstGeom prst="rect">
            <a:avLst/>
          </a:prstGeom>
          <a:solidFill>
            <a:srgbClr val="0095D3">
              <a:lumMod val="60000"/>
              <a:lumOff val="40000"/>
            </a:srgbClr>
          </a:solidFill>
          <a:ln w="9525" cap="flat" cmpd="sng" algn="ctr">
            <a:solidFill>
              <a:srgbClr val="000000"/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Calibri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90DF0A51-DCB7-B94B-BBC7-F03E8E02DF9D}"/>
              </a:ext>
            </a:extLst>
          </p:cNvPr>
          <p:cNvSpPr/>
          <p:nvPr/>
        </p:nvSpPr>
        <p:spPr>
          <a:xfrm>
            <a:off x="4029576" y="4680284"/>
            <a:ext cx="171450" cy="228600"/>
          </a:xfrm>
          <a:prstGeom prst="rect">
            <a:avLst/>
          </a:prstGeom>
          <a:solidFill>
            <a:srgbClr val="003D79">
              <a:lumMod val="60000"/>
              <a:lumOff val="40000"/>
            </a:srgbClr>
          </a:solidFill>
          <a:ln w="9525" cap="flat" cmpd="sng" algn="ctr">
            <a:solidFill>
              <a:srgbClr val="333333"/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Calibri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836B8354-1676-3B4B-8F84-C0C7962592D6}"/>
              </a:ext>
            </a:extLst>
          </p:cNvPr>
          <p:cNvSpPr/>
          <p:nvPr/>
        </p:nvSpPr>
        <p:spPr>
          <a:xfrm>
            <a:off x="5344026" y="4680284"/>
            <a:ext cx="171450" cy="228600"/>
          </a:xfrm>
          <a:prstGeom prst="rect">
            <a:avLst/>
          </a:prstGeom>
          <a:solidFill>
            <a:srgbClr val="0095D3">
              <a:lumMod val="60000"/>
              <a:lumOff val="40000"/>
            </a:srgbClr>
          </a:solidFill>
          <a:ln w="9525" cap="flat" cmpd="sng" algn="ctr">
            <a:solidFill>
              <a:srgbClr val="000000"/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Calibri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54CC1DE5-CCE3-054B-B6E0-164E0B643E68}"/>
              </a:ext>
            </a:extLst>
          </p:cNvPr>
          <p:cNvSpPr/>
          <p:nvPr/>
        </p:nvSpPr>
        <p:spPr>
          <a:xfrm>
            <a:off x="5001126" y="4680284"/>
            <a:ext cx="171450" cy="228600"/>
          </a:xfrm>
          <a:prstGeom prst="rect">
            <a:avLst/>
          </a:prstGeom>
          <a:solidFill>
            <a:srgbClr val="003D79">
              <a:lumMod val="60000"/>
              <a:lumOff val="40000"/>
            </a:srgbClr>
          </a:solidFill>
          <a:ln w="9525" cap="flat" cmpd="sng" algn="ctr">
            <a:solidFill>
              <a:srgbClr val="333333"/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Calibri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23C8C066-B7F7-E04F-BD09-94E08320A7F5}"/>
              </a:ext>
            </a:extLst>
          </p:cNvPr>
          <p:cNvSpPr/>
          <p:nvPr/>
        </p:nvSpPr>
        <p:spPr>
          <a:xfrm>
            <a:off x="6258426" y="4680284"/>
            <a:ext cx="171450" cy="228600"/>
          </a:xfrm>
          <a:prstGeom prst="rect">
            <a:avLst/>
          </a:prstGeom>
          <a:solidFill>
            <a:srgbClr val="0095D3">
              <a:lumMod val="60000"/>
              <a:lumOff val="40000"/>
            </a:srgbClr>
          </a:solidFill>
          <a:ln w="9525" cap="flat" cmpd="sng" algn="ctr">
            <a:solidFill>
              <a:srgbClr val="000000"/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Calibri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609DA38D-EFED-0440-997E-8E46134290E0}"/>
              </a:ext>
            </a:extLst>
          </p:cNvPr>
          <p:cNvSpPr/>
          <p:nvPr/>
        </p:nvSpPr>
        <p:spPr>
          <a:xfrm>
            <a:off x="5915526" y="4680284"/>
            <a:ext cx="171450" cy="228600"/>
          </a:xfrm>
          <a:prstGeom prst="rect">
            <a:avLst/>
          </a:prstGeom>
          <a:solidFill>
            <a:srgbClr val="003D79">
              <a:lumMod val="60000"/>
              <a:lumOff val="40000"/>
            </a:srgbClr>
          </a:solidFill>
          <a:ln w="9525" cap="flat" cmpd="sng" algn="ctr">
            <a:solidFill>
              <a:srgbClr val="000000"/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Calibri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17B7C847-FA31-C948-B270-7590E6D017FF}"/>
              </a:ext>
            </a:extLst>
          </p:cNvPr>
          <p:cNvSpPr/>
          <p:nvPr/>
        </p:nvSpPr>
        <p:spPr>
          <a:xfrm>
            <a:off x="3343776" y="2394284"/>
            <a:ext cx="171450" cy="228600"/>
          </a:xfrm>
          <a:prstGeom prst="rect">
            <a:avLst/>
          </a:prstGeom>
          <a:solidFill>
            <a:srgbClr val="D9541E"/>
          </a:solidFill>
          <a:ln w="9525" cap="flat" cmpd="sng" algn="ctr">
            <a:solidFill>
              <a:srgbClr val="333333"/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AA0E6E5-0A60-8F4D-9134-F6A73EE61976}"/>
              </a:ext>
            </a:extLst>
          </p:cNvPr>
          <p:cNvSpPr txBox="1"/>
          <p:nvPr/>
        </p:nvSpPr>
        <p:spPr>
          <a:xfrm>
            <a:off x="4810627" y="2241891"/>
            <a:ext cx="971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err="1">
                <a:solidFill>
                  <a:srgbClr val="000000"/>
                </a:solidFill>
                <a:ea typeface="ＭＳ Ｐゴシック" charset="0"/>
                <a:cs typeface="Arial" charset="0"/>
              </a:rPr>
              <a:t>WebService</a:t>
            </a:r>
            <a:br>
              <a:rPr lang="en-US" sz="1100" dirty="0">
                <a:solidFill>
                  <a:srgbClr val="000000"/>
                </a:solidFill>
                <a:ea typeface="ＭＳ Ｐゴシック" charset="0"/>
                <a:cs typeface="Arial" charset="0"/>
              </a:rPr>
            </a:br>
            <a:r>
              <a:rPr lang="en-US" sz="1100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API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F8634B5-B9BF-AE4B-AB3F-C35185563FC4}"/>
              </a:ext>
            </a:extLst>
          </p:cNvPr>
          <p:cNvSpPr/>
          <p:nvPr/>
        </p:nvSpPr>
        <p:spPr>
          <a:xfrm>
            <a:off x="6315576" y="2013284"/>
            <a:ext cx="960120" cy="1002792"/>
          </a:xfrm>
          <a:prstGeom prst="rect">
            <a:avLst/>
          </a:prstGeom>
          <a:solidFill>
            <a:srgbClr val="0095D3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B0A29ED-9385-2446-B241-67DE330EF264}"/>
              </a:ext>
            </a:extLst>
          </p:cNvPr>
          <p:cNvSpPr txBox="1"/>
          <p:nvPr/>
        </p:nvSpPr>
        <p:spPr>
          <a:xfrm>
            <a:off x="6315576" y="2241891"/>
            <a:ext cx="971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Persistent</a:t>
            </a:r>
            <a:br>
              <a:rPr lang="en-US" sz="1100" dirty="0">
                <a:solidFill>
                  <a:srgbClr val="000000"/>
                </a:solidFill>
                <a:ea typeface="ＭＳ Ｐゴシック" charset="0"/>
                <a:cs typeface="Arial" charset="0"/>
              </a:rPr>
            </a:br>
            <a:r>
              <a:rPr lang="en-US" sz="1100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Storage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A337431C-CDED-134E-9B3C-75A0F9AE39B9}"/>
              </a:ext>
            </a:extLst>
          </p:cNvPr>
          <p:cNvSpPr/>
          <p:nvPr/>
        </p:nvSpPr>
        <p:spPr>
          <a:xfrm>
            <a:off x="3515226" y="2546684"/>
            <a:ext cx="171450" cy="228600"/>
          </a:xfrm>
          <a:prstGeom prst="rect">
            <a:avLst/>
          </a:prstGeom>
          <a:solidFill>
            <a:srgbClr val="D9541E"/>
          </a:solidFill>
          <a:ln w="9525" cap="flat" cmpd="sng" algn="ctr">
            <a:solidFill>
              <a:srgbClr val="333333"/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9C275903-DD93-5341-AEFE-ADA928A8AA63}"/>
              </a:ext>
            </a:extLst>
          </p:cNvPr>
          <p:cNvSpPr/>
          <p:nvPr/>
        </p:nvSpPr>
        <p:spPr>
          <a:xfrm>
            <a:off x="3800976" y="2546684"/>
            <a:ext cx="171450" cy="228600"/>
          </a:xfrm>
          <a:prstGeom prst="rect">
            <a:avLst/>
          </a:prstGeom>
          <a:solidFill>
            <a:srgbClr val="D9541E"/>
          </a:solidFill>
          <a:ln w="9525" cap="flat" cmpd="sng" algn="ctr">
            <a:solidFill>
              <a:srgbClr val="333333"/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F8BE135-E137-F246-8C04-831076E2241B}"/>
              </a:ext>
            </a:extLst>
          </p:cNvPr>
          <p:cNvSpPr/>
          <p:nvPr/>
        </p:nvSpPr>
        <p:spPr>
          <a:xfrm>
            <a:off x="3572376" y="2699084"/>
            <a:ext cx="171450" cy="228600"/>
          </a:xfrm>
          <a:prstGeom prst="rect">
            <a:avLst/>
          </a:prstGeom>
          <a:solidFill>
            <a:srgbClr val="D9541E"/>
          </a:solidFill>
          <a:ln w="9525" cap="flat" cmpd="sng" algn="ctr">
            <a:solidFill>
              <a:srgbClr val="333333"/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F47E8802-5C64-144B-8388-C0209E56515F}"/>
              </a:ext>
            </a:extLst>
          </p:cNvPr>
          <p:cNvSpPr/>
          <p:nvPr/>
        </p:nvSpPr>
        <p:spPr>
          <a:xfrm>
            <a:off x="3743826" y="2394284"/>
            <a:ext cx="171450" cy="228600"/>
          </a:xfrm>
          <a:prstGeom prst="rect">
            <a:avLst/>
          </a:prstGeom>
          <a:solidFill>
            <a:srgbClr val="D9541E"/>
          </a:solidFill>
          <a:ln w="9525" cap="flat" cmpd="sng" algn="ctr">
            <a:solidFill>
              <a:srgbClr val="333333"/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5A7B8B7B-6B17-6947-B2B4-8C83E1468693}"/>
              </a:ext>
            </a:extLst>
          </p:cNvPr>
          <p:cNvSpPr/>
          <p:nvPr/>
        </p:nvSpPr>
        <p:spPr>
          <a:xfrm>
            <a:off x="3972426" y="2089484"/>
            <a:ext cx="171450" cy="228600"/>
          </a:xfrm>
          <a:prstGeom prst="rect">
            <a:avLst/>
          </a:prstGeom>
          <a:solidFill>
            <a:srgbClr val="D9541E"/>
          </a:solidFill>
          <a:ln w="9525" cap="flat" cmpd="sng" algn="ctr">
            <a:solidFill>
              <a:srgbClr val="333333"/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5370602E-F0E9-E545-910C-CF79725D719A}"/>
              </a:ext>
            </a:extLst>
          </p:cNvPr>
          <p:cNvSpPr/>
          <p:nvPr/>
        </p:nvSpPr>
        <p:spPr>
          <a:xfrm>
            <a:off x="8011026" y="2241884"/>
            <a:ext cx="171450" cy="228600"/>
          </a:xfrm>
          <a:prstGeom prst="rect">
            <a:avLst/>
          </a:prstGeom>
          <a:solidFill>
            <a:srgbClr val="6DB33F">
              <a:lumMod val="60000"/>
              <a:lumOff val="40000"/>
            </a:srgbClr>
          </a:solidFill>
          <a:ln w="9525" cap="flat" cmpd="sng" algn="ctr">
            <a:solidFill>
              <a:srgbClr val="333333"/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F740FBB8-FE90-8645-A70C-4D7DA6F2168C}"/>
              </a:ext>
            </a:extLst>
          </p:cNvPr>
          <p:cNvSpPr/>
          <p:nvPr/>
        </p:nvSpPr>
        <p:spPr>
          <a:xfrm>
            <a:off x="8125326" y="2394284"/>
            <a:ext cx="171450" cy="228600"/>
          </a:xfrm>
          <a:prstGeom prst="rect">
            <a:avLst/>
          </a:prstGeom>
          <a:solidFill>
            <a:srgbClr val="6DB33F">
              <a:lumMod val="60000"/>
              <a:lumOff val="40000"/>
            </a:srgbClr>
          </a:solidFill>
          <a:ln w="9525" cap="flat" cmpd="sng" algn="ctr">
            <a:solidFill>
              <a:srgbClr val="333333"/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45C75B96-CFC5-2B44-BF2A-42E418921135}"/>
              </a:ext>
            </a:extLst>
          </p:cNvPr>
          <p:cNvSpPr/>
          <p:nvPr/>
        </p:nvSpPr>
        <p:spPr>
          <a:xfrm>
            <a:off x="8315826" y="2394284"/>
            <a:ext cx="171450" cy="228600"/>
          </a:xfrm>
          <a:prstGeom prst="rect">
            <a:avLst/>
          </a:prstGeom>
          <a:solidFill>
            <a:srgbClr val="6DB33F">
              <a:lumMod val="60000"/>
              <a:lumOff val="40000"/>
            </a:srgbClr>
          </a:solidFill>
          <a:ln w="9525" cap="flat" cmpd="sng" algn="ctr">
            <a:solidFill>
              <a:srgbClr val="333333"/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32F85860-7CC5-F248-B355-55CB9F8DC748}"/>
              </a:ext>
            </a:extLst>
          </p:cNvPr>
          <p:cNvSpPr/>
          <p:nvPr/>
        </p:nvSpPr>
        <p:spPr>
          <a:xfrm>
            <a:off x="8353926" y="2699084"/>
            <a:ext cx="171450" cy="228600"/>
          </a:xfrm>
          <a:prstGeom prst="rect">
            <a:avLst/>
          </a:prstGeom>
          <a:solidFill>
            <a:srgbClr val="6DB33F">
              <a:lumMod val="60000"/>
              <a:lumOff val="40000"/>
            </a:srgbClr>
          </a:solidFill>
          <a:ln w="9525" cap="flat" cmpd="sng" algn="ctr">
            <a:solidFill>
              <a:srgbClr val="333333"/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21CD113F-6343-8543-ACE1-293607D57AF6}"/>
              </a:ext>
            </a:extLst>
          </p:cNvPr>
          <p:cNvSpPr/>
          <p:nvPr/>
        </p:nvSpPr>
        <p:spPr>
          <a:xfrm>
            <a:off x="8258676" y="2089484"/>
            <a:ext cx="171450" cy="228600"/>
          </a:xfrm>
          <a:prstGeom prst="rect">
            <a:avLst/>
          </a:prstGeom>
          <a:solidFill>
            <a:srgbClr val="6DB33F">
              <a:lumMod val="60000"/>
              <a:lumOff val="40000"/>
            </a:srgbClr>
          </a:solidFill>
          <a:ln w="9525" cap="flat" cmpd="sng" algn="ctr">
            <a:solidFill>
              <a:srgbClr val="333333"/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E3D3848A-61F9-5D4B-9BD9-D8E6B87AD366}"/>
              </a:ext>
            </a:extLst>
          </p:cNvPr>
          <p:cNvSpPr/>
          <p:nvPr/>
        </p:nvSpPr>
        <p:spPr>
          <a:xfrm>
            <a:off x="8601576" y="2699084"/>
            <a:ext cx="171450" cy="228600"/>
          </a:xfrm>
          <a:prstGeom prst="rect">
            <a:avLst/>
          </a:prstGeom>
          <a:solidFill>
            <a:srgbClr val="6DB33F">
              <a:lumMod val="60000"/>
              <a:lumOff val="40000"/>
            </a:srgbClr>
          </a:solidFill>
          <a:ln w="9525" cap="flat" cmpd="sng" algn="ctr">
            <a:solidFill>
              <a:srgbClr val="333333"/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5D9CD092-DD54-FF4A-8996-CA465272C133}"/>
              </a:ext>
            </a:extLst>
          </p:cNvPr>
          <p:cNvSpPr/>
          <p:nvPr/>
        </p:nvSpPr>
        <p:spPr>
          <a:xfrm>
            <a:off x="8601576" y="2318084"/>
            <a:ext cx="171450" cy="228600"/>
          </a:xfrm>
          <a:prstGeom prst="rect">
            <a:avLst/>
          </a:prstGeom>
          <a:solidFill>
            <a:srgbClr val="6DB33F">
              <a:lumMod val="60000"/>
              <a:lumOff val="40000"/>
            </a:srgbClr>
          </a:solidFill>
          <a:ln w="9525" cap="flat" cmpd="sng" algn="ctr">
            <a:solidFill>
              <a:srgbClr val="333333"/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63CF4FF3-0746-E547-9256-487F23E49920}"/>
              </a:ext>
            </a:extLst>
          </p:cNvPr>
          <p:cNvSpPr/>
          <p:nvPr/>
        </p:nvSpPr>
        <p:spPr>
          <a:xfrm>
            <a:off x="8544426" y="2089484"/>
            <a:ext cx="171450" cy="228600"/>
          </a:xfrm>
          <a:prstGeom prst="rect">
            <a:avLst/>
          </a:prstGeom>
          <a:solidFill>
            <a:srgbClr val="6DB33F">
              <a:lumMod val="60000"/>
              <a:lumOff val="40000"/>
            </a:srgbClr>
          </a:solidFill>
          <a:ln w="9525" cap="flat" cmpd="sng" algn="ctr">
            <a:solidFill>
              <a:srgbClr val="333333"/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DE2167AF-4B90-DB46-B6B3-F219C4FDD7F3}"/>
              </a:ext>
            </a:extLst>
          </p:cNvPr>
          <p:cNvSpPr/>
          <p:nvPr/>
        </p:nvSpPr>
        <p:spPr>
          <a:xfrm>
            <a:off x="3629526" y="2165684"/>
            <a:ext cx="171450" cy="228600"/>
          </a:xfrm>
          <a:prstGeom prst="rect">
            <a:avLst/>
          </a:prstGeom>
          <a:solidFill>
            <a:srgbClr val="D9541E"/>
          </a:solidFill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5CA25783-4F3D-914E-A32A-A268673EFC64}"/>
              </a:ext>
            </a:extLst>
          </p:cNvPr>
          <p:cNvSpPr/>
          <p:nvPr/>
        </p:nvSpPr>
        <p:spPr>
          <a:xfrm>
            <a:off x="3858126" y="2546684"/>
            <a:ext cx="171450" cy="228600"/>
          </a:xfrm>
          <a:prstGeom prst="rect">
            <a:avLst/>
          </a:prstGeom>
          <a:solidFill>
            <a:srgbClr val="D9541E"/>
          </a:solidFill>
          <a:ln w="9525" cap="flat" cmpd="sng" algn="ctr">
            <a:solidFill>
              <a:srgbClr val="333333"/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AA9B038-D4CA-1346-94BB-119C9BCAA42B}"/>
              </a:ext>
            </a:extLst>
          </p:cNvPr>
          <p:cNvGrpSpPr/>
          <p:nvPr/>
        </p:nvGrpSpPr>
        <p:grpSpPr>
          <a:xfrm>
            <a:off x="3286627" y="2013284"/>
            <a:ext cx="5543550" cy="1011936"/>
            <a:chOff x="762000" y="1066800"/>
            <a:chExt cx="7391400" cy="1011936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87CB64BE-DA8D-1C4F-8864-2C1BA2FDD343}"/>
                </a:ext>
              </a:extLst>
            </p:cNvPr>
            <p:cNvGrpSpPr/>
            <p:nvPr/>
          </p:nvGrpSpPr>
          <p:grpSpPr>
            <a:xfrm>
              <a:off x="762000" y="1066800"/>
              <a:ext cx="1295400" cy="1011936"/>
              <a:chOff x="762000" y="1066800"/>
              <a:chExt cx="1295400" cy="1011936"/>
            </a:xfrm>
          </p:grpSpPr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97258F43-961B-FD43-A237-E92FBF77808E}"/>
                  </a:ext>
                </a:extLst>
              </p:cNvPr>
              <p:cNvCxnSpPr/>
              <p:nvPr/>
            </p:nvCxnSpPr>
            <p:spPr>
              <a:xfrm>
                <a:off x="762000" y="1371600"/>
                <a:ext cx="1295400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333333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3537D98E-F079-E640-A4DA-834DFEE0454D}"/>
                  </a:ext>
                </a:extLst>
              </p:cNvPr>
              <p:cNvCxnSpPr/>
              <p:nvPr/>
            </p:nvCxnSpPr>
            <p:spPr>
              <a:xfrm>
                <a:off x="762000" y="1752600"/>
                <a:ext cx="1295400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333333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58588F53-9B84-4043-A4A0-5C40DDE01F95}"/>
                  </a:ext>
                </a:extLst>
              </p:cNvPr>
              <p:cNvCxnSpPr/>
              <p:nvPr/>
            </p:nvCxnSpPr>
            <p:spPr>
              <a:xfrm flipV="1">
                <a:off x="1143000" y="1066800"/>
                <a:ext cx="0" cy="1011936"/>
              </a:xfrm>
              <a:prstGeom prst="line">
                <a:avLst/>
              </a:prstGeom>
              <a:noFill/>
              <a:ln w="3175" cap="flat" cmpd="sng" algn="ctr">
                <a:solidFill>
                  <a:srgbClr val="333333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1B98E290-9224-EB4F-B287-BF3369DB682D}"/>
                  </a:ext>
                </a:extLst>
              </p:cNvPr>
              <p:cNvCxnSpPr/>
              <p:nvPr/>
            </p:nvCxnSpPr>
            <p:spPr>
              <a:xfrm flipV="1">
                <a:off x="1676400" y="1066800"/>
                <a:ext cx="0" cy="1005840"/>
              </a:xfrm>
              <a:prstGeom prst="line">
                <a:avLst/>
              </a:prstGeom>
              <a:noFill/>
              <a:ln w="3175" cap="flat" cmpd="sng" algn="ctr">
                <a:solidFill>
                  <a:srgbClr val="333333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1879C221-CA17-8E42-B0D6-06A887CB7E18}"/>
                </a:ext>
              </a:extLst>
            </p:cNvPr>
            <p:cNvGrpSpPr/>
            <p:nvPr/>
          </p:nvGrpSpPr>
          <p:grpSpPr>
            <a:xfrm>
              <a:off x="2794000" y="1066800"/>
              <a:ext cx="1295400" cy="1011936"/>
              <a:chOff x="762000" y="1066800"/>
              <a:chExt cx="1295400" cy="1011936"/>
            </a:xfrm>
          </p:grpSpPr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E2AD9D9D-F237-FF43-A352-0ED0CB2C5133}"/>
                  </a:ext>
                </a:extLst>
              </p:cNvPr>
              <p:cNvCxnSpPr/>
              <p:nvPr/>
            </p:nvCxnSpPr>
            <p:spPr>
              <a:xfrm>
                <a:off x="762000" y="1371600"/>
                <a:ext cx="1295400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333333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45B8326F-DE0C-974B-A964-4174CB9B6579}"/>
                  </a:ext>
                </a:extLst>
              </p:cNvPr>
              <p:cNvCxnSpPr/>
              <p:nvPr/>
            </p:nvCxnSpPr>
            <p:spPr>
              <a:xfrm>
                <a:off x="762000" y="1752600"/>
                <a:ext cx="1295400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333333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C1CCD749-88E8-2B4B-BFF6-20D9AE4E4590}"/>
                  </a:ext>
                </a:extLst>
              </p:cNvPr>
              <p:cNvCxnSpPr/>
              <p:nvPr/>
            </p:nvCxnSpPr>
            <p:spPr>
              <a:xfrm flipV="1">
                <a:off x="1143000" y="1066800"/>
                <a:ext cx="0" cy="1011936"/>
              </a:xfrm>
              <a:prstGeom prst="line">
                <a:avLst/>
              </a:prstGeom>
              <a:noFill/>
              <a:ln w="3175" cap="flat" cmpd="sng" algn="ctr">
                <a:solidFill>
                  <a:srgbClr val="333333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645B05E2-873E-2440-8D8B-95A01CB5C9E3}"/>
                  </a:ext>
                </a:extLst>
              </p:cNvPr>
              <p:cNvCxnSpPr/>
              <p:nvPr/>
            </p:nvCxnSpPr>
            <p:spPr>
              <a:xfrm flipV="1">
                <a:off x="1676400" y="1066800"/>
                <a:ext cx="0" cy="1005840"/>
              </a:xfrm>
              <a:prstGeom prst="line">
                <a:avLst/>
              </a:prstGeom>
              <a:noFill/>
              <a:ln w="3175" cap="flat" cmpd="sng" algn="ctr">
                <a:solidFill>
                  <a:srgbClr val="333333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48A2B2B9-9FC6-8642-B257-5AA9D96CBE5F}"/>
                </a:ext>
              </a:extLst>
            </p:cNvPr>
            <p:cNvGrpSpPr/>
            <p:nvPr/>
          </p:nvGrpSpPr>
          <p:grpSpPr>
            <a:xfrm>
              <a:off x="4826000" y="1066800"/>
              <a:ext cx="1295400" cy="1011936"/>
              <a:chOff x="762000" y="1066800"/>
              <a:chExt cx="1295400" cy="1011936"/>
            </a:xfrm>
          </p:grpSpPr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CE118E84-9A30-F44D-8862-723D843EB142}"/>
                  </a:ext>
                </a:extLst>
              </p:cNvPr>
              <p:cNvCxnSpPr/>
              <p:nvPr/>
            </p:nvCxnSpPr>
            <p:spPr>
              <a:xfrm>
                <a:off x="762000" y="1371600"/>
                <a:ext cx="1295400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333333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B3F925FB-C67F-7049-9685-13EAE7BAFC64}"/>
                  </a:ext>
                </a:extLst>
              </p:cNvPr>
              <p:cNvCxnSpPr/>
              <p:nvPr/>
            </p:nvCxnSpPr>
            <p:spPr>
              <a:xfrm>
                <a:off x="762000" y="1752600"/>
                <a:ext cx="1295400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333333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FF610AA1-F537-0049-88E3-A66E808B6BA9}"/>
                  </a:ext>
                </a:extLst>
              </p:cNvPr>
              <p:cNvCxnSpPr/>
              <p:nvPr/>
            </p:nvCxnSpPr>
            <p:spPr>
              <a:xfrm flipV="1">
                <a:off x="1143000" y="1066800"/>
                <a:ext cx="0" cy="1011936"/>
              </a:xfrm>
              <a:prstGeom prst="line">
                <a:avLst/>
              </a:prstGeom>
              <a:noFill/>
              <a:ln w="3175" cap="flat" cmpd="sng" algn="ctr">
                <a:solidFill>
                  <a:srgbClr val="333333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A4F8AD52-38EF-1B40-B244-6DBBBDE458B7}"/>
                  </a:ext>
                </a:extLst>
              </p:cNvPr>
              <p:cNvCxnSpPr/>
              <p:nvPr/>
            </p:nvCxnSpPr>
            <p:spPr>
              <a:xfrm flipV="1">
                <a:off x="1676400" y="1066800"/>
                <a:ext cx="0" cy="1005840"/>
              </a:xfrm>
              <a:prstGeom prst="line">
                <a:avLst/>
              </a:prstGeom>
              <a:noFill/>
              <a:ln w="3175" cap="flat" cmpd="sng" algn="ctr">
                <a:solidFill>
                  <a:srgbClr val="333333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FB39A09E-5A31-424E-9EEA-B85469003947}"/>
                </a:ext>
              </a:extLst>
            </p:cNvPr>
            <p:cNvGrpSpPr/>
            <p:nvPr/>
          </p:nvGrpSpPr>
          <p:grpSpPr>
            <a:xfrm>
              <a:off x="6858000" y="1066800"/>
              <a:ext cx="1295400" cy="1011936"/>
              <a:chOff x="762000" y="1066800"/>
              <a:chExt cx="1295400" cy="1011936"/>
            </a:xfrm>
          </p:grpSpPr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5B6A14CD-45D8-F546-AA32-1C3769D30463}"/>
                  </a:ext>
                </a:extLst>
              </p:cNvPr>
              <p:cNvCxnSpPr/>
              <p:nvPr/>
            </p:nvCxnSpPr>
            <p:spPr>
              <a:xfrm>
                <a:off x="762000" y="1371600"/>
                <a:ext cx="1295400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333333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B6D6C52-B341-8C4B-9823-BCD8E7477634}"/>
                  </a:ext>
                </a:extLst>
              </p:cNvPr>
              <p:cNvCxnSpPr/>
              <p:nvPr/>
            </p:nvCxnSpPr>
            <p:spPr>
              <a:xfrm>
                <a:off x="762000" y="1752600"/>
                <a:ext cx="1295400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333333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1E117D16-E337-3045-8EE7-F9CFA3A1E5FE}"/>
                  </a:ext>
                </a:extLst>
              </p:cNvPr>
              <p:cNvCxnSpPr/>
              <p:nvPr/>
            </p:nvCxnSpPr>
            <p:spPr>
              <a:xfrm flipV="1">
                <a:off x="1143000" y="1066800"/>
                <a:ext cx="0" cy="1011936"/>
              </a:xfrm>
              <a:prstGeom prst="line">
                <a:avLst/>
              </a:prstGeom>
              <a:noFill/>
              <a:ln w="3175" cap="flat" cmpd="sng" algn="ctr">
                <a:solidFill>
                  <a:srgbClr val="333333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45E4C4D6-4FCB-0748-9A33-6EE567E9FF3B}"/>
                  </a:ext>
                </a:extLst>
              </p:cNvPr>
              <p:cNvCxnSpPr/>
              <p:nvPr/>
            </p:nvCxnSpPr>
            <p:spPr>
              <a:xfrm flipV="1">
                <a:off x="1676400" y="1066800"/>
                <a:ext cx="0" cy="1005840"/>
              </a:xfrm>
              <a:prstGeom prst="line">
                <a:avLst/>
              </a:prstGeom>
              <a:noFill/>
              <a:ln w="3175" cap="flat" cmpd="sng" algn="ctr">
                <a:solidFill>
                  <a:srgbClr val="333333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37255504-7E1C-934F-AC8D-9A8CB2BA9127}"/>
              </a:ext>
            </a:extLst>
          </p:cNvPr>
          <p:cNvSpPr txBox="1"/>
          <p:nvPr/>
        </p:nvSpPr>
        <p:spPr>
          <a:xfrm>
            <a:off x="7858627" y="2241891"/>
            <a:ext cx="971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Logical </a:t>
            </a:r>
            <a:br>
              <a:rPr lang="en-US" sz="1100" dirty="0">
                <a:solidFill>
                  <a:srgbClr val="000000"/>
                </a:solidFill>
                <a:ea typeface="ＭＳ Ｐゴシック" charset="0"/>
                <a:cs typeface="Arial" charset="0"/>
              </a:rPr>
            </a:br>
            <a:r>
              <a:rPr lang="en-US" sz="1100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Network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892A3B77-EF27-B040-B89D-A12F82443401}"/>
              </a:ext>
            </a:extLst>
          </p:cNvPr>
          <p:cNvSpPr txBox="1"/>
          <p:nvPr/>
        </p:nvSpPr>
        <p:spPr>
          <a:xfrm>
            <a:off x="3283741" y="2241891"/>
            <a:ext cx="971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Transport </a:t>
            </a:r>
            <a:br>
              <a:rPr lang="en-US" sz="1100" dirty="0">
                <a:solidFill>
                  <a:srgbClr val="000000"/>
                </a:solidFill>
                <a:ea typeface="ＭＳ Ｐゴシック" charset="0"/>
                <a:cs typeface="Arial" charset="0"/>
              </a:rPr>
            </a:br>
            <a:r>
              <a:rPr lang="en-US" sz="1100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Network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76830FC7-390A-5D4D-A746-E97751C80001}"/>
              </a:ext>
            </a:extLst>
          </p:cNvPr>
          <p:cNvSpPr txBox="1"/>
          <p:nvPr/>
        </p:nvSpPr>
        <p:spPr>
          <a:xfrm>
            <a:off x="4086726" y="490888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Node1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435F6619-0C5E-D246-8D6C-25680E72A502}"/>
              </a:ext>
            </a:extLst>
          </p:cNvPr>
          <p:cNvSpPr txBox="1"/>
          <p:nvPr/>
        </p:nvSpPr>
        <p:spPr>
          <a:xfrm>
            <a:off x="5058276" y="490888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Node2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A4768E07-A2D5-3C4C-986F-FD2E4CEDAC39}"/>
              </a:ext>
            </a:extLst>
          </p:cNvPr>
          <p:cNvSpPr txBox="1"/>
          <p:nvPr/>
        </p:nvSpPr>
        <p:spPr>
          <a:xfrm>
            <a:off x="5972676" y="490888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Node3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4E702C8C-3C12-524D-9972-293F203FEE36}"/>
              </a:ext>
            </a:extLst>
          </p:cNvPr>
          <p:cNvSpPr txBox="1"/>
          <p:nvPr/>
        </p:nvSpPr>
        <p:spPr>
          <a:xfrm>
            <a:off x="2979822" y="4052610"/>
            <a:ext cx="763319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40000"/>
              </a:spcAft>
            </a:pPr>
            <a:r>
              <a:rPr lang="en-US" sz="1100" dirty="0">
                <a:solidFill>
                  <a:srgbClr val="0095D3"/>
                </a:solidFill>
                <a:ea typeface="ＭＳ Ｐゴシック" pitchFamily="34" charset="-128"/>
                <a:cs typeface="Calibri"/>
              </a:rPr>
              <a:t>Controller</a:t>
            </a:r>
          </a:p>
          <a:p>
            <a:pPr algn="ctr" fontAlgn="base">
              <a:spcBef>
                <a:spcPct val="0"/>
              </a:spcBef>
              <a:spcAft>
                <a:spcPct val="40000"/>
              </a:spcAft>
            </a:pPr>
            <a:r>
              <a:rPr lang="en-US" sz="1100" dirty="0">
                <a:solidFill>
                  <a:srgbClr val="0095D3"/>
                </a:solidFill>
                <a:ea typeface="ＭＳ Ｐゴシック" pitchFamily="34" charset="-128"/>
                <a:cs typeface="Calibri"/>
              </a:rPr>
              <a:t>Cluster</a:t>
            </a:r>
          </a:p>
        </p:txBody>
      </p:sp>
    </p:spTree>
    <p:extLst>
      <p:ext uri="{BB962C8B-B14F-4D97-AF65-F5344CB8AC3E}">
        <p14:creationId xmlns:p14="http://schemas.microsoft.com/office/powerpoint/2010/main" val="3594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1024E-7 -0.01111 L 0.12079 0.305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0" y="1583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.0974 0.2979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1488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7 -0.0294 L -0.30638 0.276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4" y="1527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1111 L -0.2767 0.1747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41" y="817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19271 0.255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1277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23086 0.331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1655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3.92311E-6 L 0.07707 0.2387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" y="1192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-0.00555 L 0.17494 0.2445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2" y="1250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2798E-7 -4.72563E-6 L 0.18327 0.2333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3" y="116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0.18933 0.3458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66" y="1729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99 -0.05162 L -0.33359 0.2539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1527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34062 0.2611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1305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-0.34271 0.2921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1460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22682 0.2340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41" y="1169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31459 0.3111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63" y="1613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2586 0.2215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1106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8855 0.258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27" y="1289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28438 0.3104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19" y="1550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81481E-6 L 0.09922 0.2671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1335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8362E-6 3.69298E-6 L 0.18327 0.2889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3" y="144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83 0.26111 L 0.41016 0.2685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-27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84 0.23889 L 0.3099 0.2652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1319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836 0.28217 L 0.36328 0.2870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23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6 0.24445 L 0.37265 0.2666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9" y="111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6 0.33333 L -0.09479 0.2863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0" y="-2361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261 0.26435 L -0.0711 0.3013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76" y="185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571 0.21667 L -0.0677 0.1974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3" y="-97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571 0.27228 L -0.06248 0.283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2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95 0.28958 L -0.35404 0.2944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231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72 0.26528 L 0.07083 0.27223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4" y="347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78 0.28217 L 0.20403 0.3166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4" y="171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12 0.24468 L -0.18463 0.2388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26" y="-301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95 0.25 L -0.34571 0.25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94" y="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42 0.26806 L 0.25182 0.2680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" y="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1" grpId="1" animBg="1"/>
      <p:bldP spid="96" grpId="0" animBg="1"/>
      <p:bldP spid="97" grpId="0" animBg="1"/>
      <p:bldP spid="98" grpId="0" animBg="1"/>
      <p:bldP spid="98" grpId="1" animBg="1"/>
      <p:bldP spid="99" grpId="0" animBg="1"/>
      <p:bldP spid="106" grpId="0" animBg="1"/>
      <p:bldP spid="106" grpId="1" animBg="1"/>
      <p:bldP spid="106" grpId="2" animBg="1"/>
      <p:bldP spid="110" grpId="0" animBg="1"/>
      <p:bldP spid="110" grpId="1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6" grpId="1" animBg="1"/>
      <p:bldP spid="117" grpId="0" animBg="1"/>
      <p:bldP spid="118" grpId="0" animBg="1"/>
      <p:bldP spid="118" grpId="1" animBg="1"/>
      <p:bldP spid="119" grpId="0" animBg="1"/>
      <p:bldP spid="120" grpId="0" animBg="1"/>
      <p:bldP spid="120" grpId="1" animBg="1"/>
      <p:bldP spid="120" grpId="2" animBg="1"/>
      <p:bldP spid="121" grpId="0" animBg="1"/>
      <p:bldP spid="121" grpId="1" animBg="1"/>
      <p:bldP spid="121" grpId="2" animBg="1"/>
      <p:bldP spid="122" grpId="0" animBg="1"/>
      <p:bldP spid="123" grpId="0" animBg="1"/>
      <p:bldP spid="123" grpId="1" animBg="1"/>
      <p:bldP spid="123" grpId="2" animBg="1"/>
      <p:bldP spid="124" grpId="0" animBg="1"/>
      <p:bldP spid="124" grpId="1" animBg="1"/>
      <p:bldP spid="124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25E315-C37F-2147-AF81-8F1078F01D89}"/>
              </a:ext>
            </a:extLst>
          </p:cNvPr>
          <p:cNvSpPr/>
          <p:nvPr/>
        </p:nvSpPr>
        <p:spPr>
          <a:xfrm>
            <a:off x="0" y="0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Summary</a:t>
            </a:r>
          </a:p>
        </p:txBody>
      </p:sp>
      <p:sp>
        <p:nvSpPr>
          <p:cNvPr id="3" name="Rectangle 2"/>
          <p:cNvSpPr/>
          <p:nvPr/>
        </p:nvSpPr>
        <p:spPr>
          <a:xfrm>
            <a:off x="1154400" y="1233177"/>
            <a:ext cx="9883201" cy="4149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Definition of SDN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A network in which the control plane is physically separate from the forwarding plane, and a single control plane controls several forwarding devices. </a:t>
            </a:r>
            <a:r>
              <a:rPr lang="mr-IN" sz="2000" dirty="0"/>
              <a:t>–</a:t>
            </a:r>
            <a:r>
              <a:rPr lang="en-US" sz="2000" dirty="0"/>
              <a:t> </a:t>
            </a:r>
            <a:r>
              <a:rPr lang="en-US" sz="2000" i="1" dirty="0"/>
              <a:t>Nick McKeown (2013)</a:t>
            </a:r>
            <a:endParaRPr lang="en-US" sz="2400" dirty="0"/>
          </a:p>
          <a:p>
            <a:pPr>
              <a:spcBef>
                <a:spcPts val="1000"/>
              </a:spcBef>
            </a:pPr>
            <a:r>
              <a:rPr lang="en-US" sz="2400" i="1" dirty="0"/>
              <a:t>Dimensions</a:t>
            </a:r>
          </a:p>
          <a:p>
            <a:pPr lvl="1" indent="-228600">
              <a:spcBef>
                <a:spcPts val="2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en-US" sz="2000" dirty="0"/>
              <a:t>Disaggregated Control and Data planes</a:t>
            </a:r>
          </a:p>
          <a:p>
            <a:pPr lvl="1" indent="-228600">
              <a:spcBef>
                <a:spcPts val="2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en-US" sz="2000" dirty="0"/>
              <a:t>Centralized vs Decentralized Control Plane</a:t>
            </a:r>
          </a:p>
          <a:p>
            <a:pPr lvl="1" indent="-228600">
              <a:spcBef>
                <a:spcPts val="2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en-US" sz="2000" dirty="0"/>
              <a:t>Fixed-Function vs Programmable Data Plane</a:t>
            </a:r>
          </a:p>
          <a:p>
            <a:pPr indent="-228600">
              <a:spcBef>
                <a:spcPts val="1000"/>
              </a:spcBef>
              <a:buClr>
                <a:schemeClr val="accent1"/>
              </a:buClr>
            </a:pPr>
            <a:r>
              <a:rPr lang="en-US" sz="2400" i="1" dirty="0"/>
              <a:t>Phases of SDN</a:t>
            </a:r>
          </a:p>
          <a:p>
            <a:pPr marL="571500" lvl="1" indent="-342900">
              <a:spcBef>
                <a:spcPts val="2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en-US" sz="2000" dirty="0"/>
              <a:t>Phase 1: Network operators took ownership of the control plane.</a:t>
            </a:r>
          </a:p>
          <a:p>
            <a:pPr marL="571500" lvl="1" indent="-342900">
              <a:spcBef>
                <a:spcPts val="2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en-US" sz="2000" dirty="0"/>
              <a:t>Phase 1a: Non-traditional entrants to the networking business (via disaggregation)</a:t>
            </a:r>
          </a:p>
          <a:p>
            <a:pPr marL="571500" lvl="1" indent="-342900">
              <a:spcBef>
                <a:spcPts val="2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en-US" sz="2000" dirty="0"/>
              <a:t>Phase 2: Network operators are taking ownership of the data plane.</a:t>
            </a:r>
          </a:p>
        </p:txBody>
      </p:sp>
    </p:spTree>
    <p:extLst>
      <p:ext uri="{BB962C8B-B14F-4D97-AF65-F5344CB8AC3E}">
        <p14:creationId xmlns:p14="http://schemas.microsoft.com/office/powerpoint/2010/main" val="137486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E33FD8F9-2365-7E43-BB16-A48AEA5C0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There’s a simple answer:</a:t>
            </a:r>
          </a:p>
          <a:p>
            <a:pPr lvl="1"/>
            <a:r>
              <a:rPr lang="en-US" dirty="0"/>
              <a:t>SDN (software-defined networking) is the separation of control and data planes</a:t>
            </a:r>
          </a:p>
          <a:p>
            <a:pPr lvl="1"/>
            <a:r>
              <a:rPr lang="en-US" dirty="0"/>
              <a:t>The separation allows control topology to be independent of physical network topology</a:t>
            </a:r>
          </a:p>
          <a:p>
            <a:r>
              <a:rPr lang="en-US" dirty="0"/>
              <a:t>The more interesting question is: </a:t>
            </a:r>
          </a:p>
          <a:p>
            <a:pPr lvl="1"/>
            <a:r>
              <a:rPr lang="en-US" dirty="0"/>
              <a:t>Why would anyone want to do this?</a:t>
            </a:r>
          </a:p>
          <a:p>
            <a:pPr lvl="1"/>
            <a:r>
              <a:rPr lang="en-US" dirty="0"/>
              <a:t>That question has a lot of answers…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7106327" y="4363386"/>
            <a:ext cx="3799379" cy="1770714"/>
            <a:chOff x="3668294" y="3606572"/>
            <a:chExt cx="4379912" cy="2472769"/>
          </a:xfrm>
        </p:grpSpPr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3841863" y="3717309"/>
              <a:ext cx="4156256" cy="2362032"/>
              <a:chOff x="611188" y="2646363"/>
              <a:chExt cx="7559675" cy="3952875"/>
            </a:xfrm>
          </p:grpSpPr>
          <p:cxnSp>
            <p:nvCxnSpPr>
              <p:cNvPr id="5" name="Straight Connector 4"/>
              <p:cNvCxnSpPr/>
              <p:nvPr/>
            </p:nvCxnSpPr>
            <p:spPr>
              <a:xfrm flipV="1">
                <a:off x="1983431" y="4206566"/>
                <a:ext cx="1666431" cy="127669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>
                <a:off x="3860539" y="4074743"/>
                <a:ext cx="1322895" cy="83969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flipV="1">
                <a:off x="3964927" y="5483259"/>
                <a:ext cx="1537368" cy="84511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1351402" y="6026803"/>
                <a:ext cx="1674023" cy="30156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flipV="1">
                <a:off x="5946424" y="4636344"/>
                <a:ext cx="1432980" cy="56521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16200000" flipH="1">
                <a:off x="-452911" y="4035017"/>
                <a:ext cx="2777306" cy="0"/>
              </a:xfrm>
              <a:prstGeom prst="line">
                <a:avLst/>
              </a:prstGeom>
              <a:ln w="25400" cap="flat" cmpd="sng" algn="ctr">
                <a:solidFill>
                  <a:schemeClr val="accent1"/>
                </a:solidFill>
                <a:prstDash val="dot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rot="5400000">
                <a:off x="2837163" y="3140200"/>
                <a:ext cx="989573" cy="1899"/>
              </a:xfrm>
              <a:prstGeom prst="line">
                <a:avLst/>
              </a:prstGeom>
              <a:ln w="25400" cap="flat" cmpd="sng" algn="ctr">
                <a:solidFill>
                  <a:schemeClr val="accent1"/>
                </a:solidFill>
                <a:prstDash val="dot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rot="5400000">
                <a:off x="4369208" y="3779450"/>
                <a:ext cx="2268073" cy="1899"/>
              </a:xfrm>
              <a:prstGeom prst="line">
                <a:avLst/>
              </a:prstGeom>
              <a:ln w="25400" cap="flat" cmpd="sng" algn="ctr">
                <a:solidFill>
                  <a:schemeClr val="accent1"/>
                </a:solidFill>
                <a:prstDash val="dot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6666116" y="3361456"/>
                <a:ext cx="1426575" cy="0"/>
              </a:xfrm>
              <a:prstGeom prst="line">
                <a:avLst/>
              </a:prstGeom>
              <a:ln w="25400" cap="flat" cmpd="sng" algn="ctr">
                <a:solidFill>
                  <a:schemeClr val="accent1"/>
                </a:solidFill>
                <a:prstDash val="dot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AutoShape 7"/>
              <p:cNvSpPr>
                <a:spLocks noChangeArrowheads="1"/>
              </p:cNvSpPr>
              <p:nvPr/>
            </p:nvSpPr>
            <p:spPr bwMode="auto">
              <a:xfrm>
                <a:off x="611188" y="5264759"/>
                <a:ext cx="1372243" cy="762044"/>
              </a:xfrm>
              <a:prstGeom prst="can">
                <a:avLst>
                  <a:gd name="adj" fmla="val 43620"/>
                </a:avLst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AutoShape 7"/>
              <p:cNvSpPr>
                <a:spLocks noChangeArrowheads="1"/>
              </p:cNvSpPr>
              <p:nvPr/>
            </p:nvSpPr>
            <p:spPr bwMode="auto">
              <a:xfrm>
                <a:off x="2799564" y="5837194"/>
                <a:ext cx="1372244" cy="762044"/>
              </a:xfrm>
              <a:prstGeom prst="can">
                <a:avLst>
                  <a:gd name="adj" fmla="val 43620"/>
                </a:avLst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AutoShape 7"/>
              <p:cNvSpPr>
                <a:spLocks noChangeArrowheads="1"/>
              </p:cNvSpPr>
              <p:nvPr/>
            </p:nvSpPr>
            <p:spPr bwMode="auto">
              <a:xfrm>
                <a:off x="2645828" y="3635936"/>
                <a:ext cx="1372243" cy="762044"/>
              </a:xfrm>
              <a:prstGeom prst="can">
                <a:avLst>
                  <a:gd name="adj" fmla="val 43620"/>
                </a:avLst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AutoShape 7"/>
              <p:cNvSpPr>
                <a:spLocks noChangeArrowheads="1"/>
              </p:cNvSpPr>
              <p:nvPr/>
            </p:nvSpPr>
            <p:spPr bwMode="auto">
              <a:xfrm>
                <a:off x="4817124" y="4883737"/>
                <a:ext cx="1372243" cy="762044"/>
              </a:xfrm>
              <a:prstGeom prst="can">
                <a:avLst>
                  <a:gd name="adj" fmla="val 43620"/>
                </a:avLst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AutoShape 7"/>
              <p:cNvSpPr>
                <a:spLocks noChangeArrowheads="1"/>
              </p:cNvSpPr>
              <p:nvPr/>
            </p:nvSpPr>
            <p:spPr bwMode="auto">
              <a:xfrm>
                <a:off x="6798620" y="4016957"/>
                <a:ext cx="1372243" cy="762044"/>
              </a:xfrm>
              <a:prstGeom prst="can">
                <a:avLst>
                  <a:gd name="adj" fmla="val 43620"/>
                </a:avLst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Rounded Rectangle 18"/>
            <p:cNvSpPr/>
            <p:nvPr/>
          </p:nvSpPr>
          <p:spPr>
            <a:xfrm>
              <a:off x="3668294" y="3606572"/>
              <a:ext cx="4379912" cy="556383"/>
            </a:xfrm>
            <a:prstGeom prst="roundRect">
              <a:avLst/>
            </a:prstGeom>
            <a:solidFill>
              <a:schemeClr val="tx1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Logically centralized control plane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498076" y="5412490"/>
              <a:ext cx="1384437" cy="386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Data Plane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154258" y="4398565"/>
              <a:ext cx="1303352" cy="644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e.g. OpenFlow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rot="5400000" flipH="1" flipV="1">
              <a:off x="6413154" y="4280760"/>
              <a:ext cx="23561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endCxn id="17" idx="1"/>
            </p:cNvCxnSpPr>
            <p:nvPr/>
          </p:nvCxnSpPr>
          <p:spPr>
            <a:xfrm rot="5400000">
              <a:off x="6373180" y="4895424"/>
              <a:ext cx="317126" cy="52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AD34F028-90FE-0149-A41A-11D0873EA4D4}"/>
              </a:ext>
            </a:extLst>
          </p:cNvPr>
          <p:cNvSpPr/>
          <p:nvPr/>
        </p:nvSpPr>
        <p:spPr>
          <a:xfrm>
            <a:off x="0" y="0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What is SDN?</a:t>
            </a:r>
          </a:p>
        </p:txBody>
      </p:sp>
    </p:spTree>
    <p:extLst>
      <p:ext uri="{BB962C8B-B14F-4D97-AF65-F5344CB8AC3E}">
        <p14:creationId xmlns:p14="http://schemas.microsoft.com/office/powerpoint/2010/main" val="3533780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6BA0C7-5ECD-7A4D-B1AC-6F95A89A1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solidFill>
                  <a:srgbClr val="3C5A98"/>
                </a:solidFill>
              </a:rPr>
              <a:t>Network Virtualization</a:t>
            </a:r>
          </a:p>
          <a:p>
            <a:r>
              <a:rPr lang="en-AU" dirty="0">
                <a:solidFill>
                  <a:srgbClr val="3C5A98"/>
                </a:solidFill>
              </a:rPr>
              <a:t>SD-WAN</a:t>
            </a:r>
          </a:p>
          <a:p>
            <a:r>
              <a:rPr lang="en-AU" dirty="0">
                <a:solidFill>
                  <a:srgbClr val="3C5A98"/>
                </a:solidFill>
              </a:rPr>
              <a:t>Traffic Engineering</a:t>
            </a:r>
          </a:p>
          <a:p>
            <a:r>
              <a:rPr lang="en-AU" dirty="0">
                <a:solidFill>
                  <a:srgbClr val="3C5A98"/>
                </a:solidFill>
              </a:rPr>
              <a:t>Bare Metal Switching</a:t>
            </a:r>
          </a:p>
          <a:p>
            <a:r>
              <a:rPr lang="en-AU" dirty="0" err="1">
                <a:solidFill>
                  <a:srgbClr val="3C5A98"/>
                </a:solidFill>
              </a:rPr>
              <a:t>Inband</a:t>
            </a:r>
            <a:r>
              <a:rPr lang="en-AU" dirty="0">
                <a:solidFill>
                  <a:srgbClr val="3C5A98"/>
                </a:solidFill>
              </a:rPr>
              <a:t> Network Telemetry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269887-FE21-EB47-9D4F-FE1A2393D8CB}"/>
              </a:ext>
            </a:extLst>
          </p:cNvPr>
          <p:cNvSpPr/>
          <p:nvPr/>
        </p:nvSpPr>
        <p:spPr>
          <a:xfrm>
            <a:off x="0" y="0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600" dirty="0"/>
              <a:t>Use Cases</a:t>
            </a:r>
            <a:endParaRPr lang="en-US" sz="36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778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34645" y="4102300"/>
            <a:ext cx="1556998" cy="1502767"/>
            <a:chOff x="2376385" y="2550186"/>
            <a:chExt cx="1168053" cy="1502767"/>
          </a:xfrm>
        </p:grpSpPr>
        <p:pic>
          <p:nvPicPr>
            <p:cNvPr id="5" name="Picture 4" descr="cpu_icon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6385" y="3182753"/>
              <a:ext cx="1168053" cy="870200"/>
            </a:xfrm>
            <a:prstGeom prst="rect">
              <a:avLst/>
            </a:prstGeom>
          </p:spPr>
        </p:pic>
        <p:pic>
          <p:nvPicPr>
            <p:cNvPr id="6" name="Picture 5" descr="Memory-Module-icon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1914" y="2550186"/>
              <a:ext cx="942524" cy="942524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182907" y="5605045"/>
            <a:ext cx="3424760" cy="446201"/>
          </a:xfrm>
          <a:prstGeom prst="rect">
            <a:avLst/>
          </a:prstGeom>
          <a:noFill/>
        </p:spPr>
        <p:txBody>
          <a:bodyPr wrap="none" lIns="121845" tIns="60923" rIns="121845" bIns="60923" rtlCol="0">
            <a:spAutoFit/>
          </a:bodyPr>
          <a:lstStyle/>
          <a:p>
            <a:pPr algn="ctr"/>
            <a:r>
              <a:rPr lang="en-US" sz="2100" dirty="0">
                <a:solidFill>
                  <a:srgbClr val="333333"/>
                </a:solidFill>
              </a:rPr>
              <a:t>Physical Compute &amp; Memory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26173" y="3281089"/>
            <a:ext cx="4345351" cy="270528"/>
            <a:chOff x="452356" y="4375398"/>
            <a:chExt cx="8472952" cy="270528"/>
          </a:xfrm>
        </p:grpSpPr>
        <p:sp>
          <p:nvSpPr>
            <p:cNvPr id="9" name="Rectangle 8"/>
            <p:cNvSpPr/>
            <p:nvPr/>
          </p:nvSpPr>
          <p:spPr>
            <a:xfrm>
              <a:off x="452356" y="4375398"/>
              <a:ext cx="8472952" cy="270528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452356" y="4375398"/>
              <a:ext cx="847295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52356" y="4645926"/>
              <a:ext cx="847295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1754945" y="3198195"/>
            <a:ext cx="2214478" cy="415476"/>
          </a:xfrm>
          <a:prstGeom prst="rect">
            <a:avLst/>
          </a:prstGeom>
          <a:noFill/>
        </p:spPr>
        <p:txBody>
          <a:bodyPr wrap="square" lIns="121845" tIns="60923" rIns="121845" bIns="60923" rtlCol="0">
            <a:spAutoFit/>
          </a:bodyPr>
          <a:lstStyle/>
          <a:p>
            <a:pPr algn="ctr"/>
            <a:r>
              <a:rPr lang="en-US" b="1" dirty="0">
                <a:solidFill>
                  <a:srgbClr val="115C84"/>
                </a:solidFill>
              </a:rPr>
              <a:t>Hypervisor</a:t>
            </a:r>
          </a:p>
        </p:txBody>
      </p:sp>
      <p:sp>
        <p:nvSpPr>
          <p:cNvPr id="13" name="Down Arrow 12"/>
          <p:cNvSpPr/>
          <p:nvPr/>
        </p:nvSpPr>
        <p:spPr>
          <a:xfrm rot="10800000">
            <a:off x="1591137" y="3832865"/>
            <a:ext cx="2533357" cy="603877"/>
          </a:xfrm>
          <a:prstGeom prst="downArrow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bg1">
                  <a:lumMod val="85000"/>
                </a:schemeClr>
              </a:gs>
              <a:gs pos="100000">
                <a:schemeClr val="bg1">
                  <a:lumMod val="65000"/>
                  <a:alpha val="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21845" tIns="60923" rIns="121845" bIns="60923"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18897" y="3553747"/>
            <a:ext cx="3453500" cy="369332"/>
          </a:xfrm>
          <a:prstGeom prst="rect">
            <a:avLst/>
          </a:prstGeom>
          <a:noFill/>
        </p:spPr>
        <p:txBody>
          <a:bodyPr wrap="square" lIns="121845" tIns="60923" rIns="121845" bIns="60923" rtlCol="0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</a:rPr>
              <a:t>Requirement: x86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20900" y="2697689"/>
            <a:ext cx="1259745" cy="479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23" rIns="121845" bIns="60923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</a:rPr>
              <a:t>Virtual Machine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270920" y="2697689"/>
            <a:ext cx="1259745" cy="479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23" rIns="121845" bIns="60923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</a:rPr>
              <a:t>Virtual Machine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720940" y="2697689"/>
            <a:ext cx="1259745" cy="479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23" rIns="121845" bIns="60923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</a:rPr>
              <a:t>Virtual Machine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48838" y="1340397"/>
            <a:ext cx="1259745" cy="4795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1845" tIns="60923" rIns="121845" bIns="60923" rtlCol="0" anchor="ctr"/>
          <a:lstStyle/>
          <a:p>
            <a:pPr algn="ctr"/>
            <a:r>
              <a:rPr lang="en-US" sz="1300" b="1" dirty="0">
                <a:solidFill>
                  <a:schemeClr val="bg2">
                    <a:lumMod val="50000"/>
                  </a:schemeClr>
                </a:solidFill>
              </a:rPr>
              <a:t>Application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272253" y="1340397"/>
            <a:ext cx="1259745" cy="4795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1845" tIns="60923" rIns="121845" bIns="60923" rtlCol="0" anchor="ctr"/>
          <a:lstStyle/>
          <a:p>
            <a:pPr algn="ctr"/>
            <a:r>
              <a:rPr lang="en-US" sz="1300" b="1" dirty="0">
                <a:solidFill>
                  <a:schemeClr val="bg2">
                    <a:lumMod val="50000"/>
                  </a:schemeClr>
                </a:solidFill>
              </a:rPr>
              <a:t>Application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795668" y="1340397"/>
            <a:ext cx="1259745" cy="4795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1845" tIns="60923" rIns="121845" bIns="60923" rtlCol="0" anchor="ctr"/>
          <a:lstStyle/>
          <a:p>
            <a:pPr algn="ctr"/>
            <a:r>
              <a:rPr lang="en-US" sz="1300" b="1" dirty="0">
                <a:solidFill>
                  <a:schemeClr val="bg2">
                    <a:lumMod val="50000"/>
                  </a:schemeClr>
                </a:solidFill>
              </a:rPr>
              <a:t>Application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26173" y="2335105"/>
            <a:ext cx="4345351" cy="27052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845" tIns="60923" rIns="121845" bIns="60923"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791618" y="2298283"/>
            <a:ext cx="1866513" cy="400035"/>
          </a:xfrm>
          <a:prstGeom prst="rect">
            <a:avLst/>
          </a:prstGeom>
          <a:noFill/>
        </p:spPr>
        <p:txBody>
          <a:bodyPr wrap="none" lIns="121845" tIns="60923" rIns="121845" bIns="60923" rtlCol="0">
            <a:spAutoFit/>
          </a:bodyPr>
          <a:lstStyle/>
          <a:p>
            <a:r>
              <a:rPr lang="en-US" b="1" dirty="0">
                <a:solidFill>
                  <a:srgbClr val="115C84"/>
                </a:solidFill>
              </a:rPr>
              <a:t>x86 Environment</a:t>
            </a:r>
          </a:p>
        </p:txBody>
      </p:sp>
      <p:sp>
        <p:nvSpPr>
          <p:cNvPr id="23" name="Down Arrow 22"/>
          <p:cNvSpPr/>
          <p:nvPr/>
        </p:nvSpPr>
        <p:spPr>
          <a:xfrm>
            <a:off x="883867" y="1694405"/>
            <a:ext cx="999092" cy="603877"/>
          </a:xfrm>
          <a:prstGeom prst="downArrow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bg1">
                  <a:lumMod val="85000"/>
                </a:schemeClr>
              </a:gs>
              <a:gs pos="100000">
                <a:schemeClr val="bg1">
                  <a:lumMod val="65000"/>
                  <a:alpha val="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21845" tIns="60923" rIns="121845" bIns="60923" rtlCol="0" anchor="ctr"/>
          <a:lstStyle/>
          <a:p>
            <a:pPr algn="ctr"/>
            <a:endParaRPr lang="en-US" dirty="0"/>
          </a:p>
        </p:txBody>
      </p:sp>
      <p:sp>
        <p:nvSpPr>
          <p:cNvPr id="24" name="Down Arrow 23"/>
          <p:cNvSpPr/>
          <p:nvPr/>
        </p:nvSpPr>
        <p:spPr>
          <a:xfrm>
            <a:off x="2435259" y="1694405"/>
            <a:ext cx="999092" cy="603877"/>
          </a:xfrm>
          <a:prstGeom prst="downArrow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bg1">
                  <a:lumMod val="85000"/>
                </a:schemeClr>
              </a:gs>
              <a:gs pos="100000">
                <a:schemeClr val="bg1">
                  <a:lumMod val="65000"/>
                  <a:alpha val="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21845" tIns="60923" rIns="121845" bIns="60923" rtlCol="0" anchor="ctr"/>
          <a:lstStyle/>
          <a:p>
            <a:pPr algn="ctr"/>
            <a:endParaRPr lang="en-US" dirty="0"/>
          </a:p>
        </p:txBody>
      </p:sp>
      <p:sp>
        <p:nvSpPr>
          <p:cNvPr id="25" name="Down Arrow 24"/>
          <p:cNvSpPr/>
          <p:nvPr/>
        </p:nvSpPr>
        <p:spPr>
          <a:xfrm>
            <a:off x="3986651" y="1694405"/>
            <a:ext cx="999092" cy="603877"/>
          </a:xfrm>
          <a:prstGeom prst="downArrow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bg1">
                  <a:lumMod val="85000"/>
                </a:schemeClr>
              </a:gs>
              <a:gs pos="100000">
                <a:schemeClr val="bg1">
                  <a:lumMod val="65000"/>
                  <a:alpha val="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21845" tIns="60923" rIns="121845" bIns="60923" rtlCol="0" anchor="ctr"/>
          <a:lstStyle/>
          <a:p>
            <a:pPr algn="ctr"/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6836543" y="1340408"/>
            <a:ext cx="4345351" cy="4680153"/>
            <a:chOff x="5302755" y="1413437"/>
            <a:chExt cx="3259862" cy="4680151"/>
          </a:xfrm>
        </p:grpSpPr>
        <p:sp>
          <p:nvSpPr>
            <p:cNvPr id="28" name="TextBox 27"/>
            <p:cNvSpPr txBox="1"/>
            <p:nvPr/>
          </p:nvSpPr>
          <p:spPr>
            <a:xfrm>
              <a:off x="6147395" y="5678090"/>
              <a:ext cx="154245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>
                  <a:solidFill>
                    <a:srgbClr val="333333"/>
                  </a:solidFill>
                </a:rPr>
                <a:t>Physical Network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5302755" y="3356257"/>
              <a:ext cx="3259862" cy="270528"/>
              <a:chOff x="452356" y="4375398"/>
              <a:chExt cx="8472952" cy="270528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452356" y="4375398"/>
                <a:ext cx="8472952" cy="270528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452356" y="4375398"/>
                <a:ext cx="847295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452356" y="4645926"/>
                <a:ext cx="847295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/>
            <p:cNvSpPr txBox="1"/>
            <p:nvPr/>
          </p:nvSpPr>
          <p:spPr>
            <a:xfrm>
              <a:off x="5514576" y="3284874"/>
              <a:ext cx="2433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115C84"/>
                  </a:solidFill>
                </a:rPr>
                <a:t>Network Virtualization Platform</a:t>
              </a:r>
            </a:p>
          </p:txBody>
        </p:sp>
        <p:sp>
          <p:nvSpPr>
            <p:cNvPr id="31" name="Down Arrow 30"/>
            <p:cNvSpPr/>
            <p:nvPr/>
          </p:nvSpPr>
          <p:spPr>
            <a:xfrm rot="10800000">
              <a:off x="6013796" y="3905905"/>
              <a:ext cx="1900513" cy="603877"/>
            </a:xfrm>
            <a:prstGeom prst="downArrow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951630" y="3628905"/>
              <a:ext cx="20824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333333"/>
                  </a:solidFill>
                </a:rPr>
                <a:t>Requirement: IP Transport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5345257" y="2770730"/>
              <a:ext cx="945055" cy="4795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</a:rPr>
                <a:t>Virtual Network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6433055" y="2770730"/>
              <a:ext cx="945055" cy="4795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</a:rPr>
                <a:t>Virtual Network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7520853" y="2770730"/>
              <a:ext cx="945055" cy="4795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</a:rPr>
                <a:t>Virtual Network</a:t>
              </a: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5319741" y="1413437"/>
              <a:ext cx="945055" cy="47954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solidFill>
                    <a:schemeClr val="bg2">
                      <a:lumMod val="50000"/>
                    </a:schemeClr>
                  </a:solidFill>
                </a:rPr>
                <a:t>Workload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6462600" y="1413437"/>
              <a:ext cx="945055" cy="47954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solidFill>
                    <a:schemeClr val="bg2">
                      <a:lumMod val="50000"/>
                    </a:schemeClr>
                  </a:solidFill>
                </a:rPr>
                <a:t>Workload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7605459" y="1413437"/>
              <a:ext cx="945055" cy="47954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solidFill>
                    <a:schemeClr val="bg2">
                      <a:lumMod val="50000"/>
                    </a:schemeClr>
                  </a:solidFill>
                </a:rPr>
                <a:t>Workload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302755" y="2408152"/>
              <a:ext cx="3259862" cy="270528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520123" y="2370903"/>
              <a:ext cx="22166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115C84"/>
                  </a:solidFill>
                </a:rPr>
                <a:t>L2, L3, L4-7 Network Services</a:t>
              </a:r>
            </a:p>
          </p:txBody>
        </p:sp>
        <p:sp>
          <p:nvSpPr>
            <p:cNvPr id="41" name="Down Arrow 40"/>
            <p:cNvSpPr/>
            <p:nvPr/>
          </p:nvSpPr>
          <p:spPr>
            <a:xfrm>
              <a:off x="5421058" y="1767445"/>
              <a:ext cx="749514" cy="603877"/>
            </a:xfrm>
            <a:prstGeom prst="downArrow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Down Arrow 41"/>
            <p:cNvSpPr/>
            <p:nvPr/>
          </p:nvSpPr>
          <p:spPr>
            <a:xfrm>
              <a:off x="6584905" y="1767445"/>
              <a:ext cx="749514" cy="603877"/>
            </a:xfrm>
            <a:prstGeom prst="downArrow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Down Arrow 42"/>
            <p:cNvSpPr/>
            <p:nvPr/>
          </p:nvSpPr>
          <p:spPr>
            <a:xfrm>
              <a:off x="7748752" y="1767445"/>
              <a:ext cx="749514" cy="603877"/>
            </a:xfrm>
            <a:prstGeom prst="downArrow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9" name="Down Arrow 48"/>
          <p:cNvSpPr/>
          <p:nvPr/>
        </p:nvSpPr>
        <p:spPr>
          <a:xfrm>
            <a:off x="5515668" y="3555865"/>
            <a:ext cx="999092" cy="603877"/>
          </a:xfrm>
          <a:prstGeom prst="downArrow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bg1">
                  <a:lumMod val="85000"/>
                </a:schemeClr>
              </a:gs>
              <a:gs pos="100000">
                <a:schemeClr val="bg1">
                  <a:lumMod val="65000"/>
                  <a:alpha val="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21845" tIns="60923" rIns="121845" bIns="60923" rtlCol="0" anchor="ctr"/>
          <a:lstStyle/>
          <a:p>
            <a:pPr algn="ctr"/>
            <a:endParaRPr lang="en-US" dirty="0"/>
          </a:p>
        </p:txBody>
      </p:sp>
      <p:sp>
        <p:nvSpPr>
          <p:cNvPr id="50" name="Down Arrow 49"/>
          <p:cNvSpPr/>
          <p:nvPr/>
        </p:nvSpPr>
        <p:spPr>
          <a:xfrm rot="10800000">
            <a:off x="5515668" y="2605641"/>
            <a:ext cx="999092" cy="603877"/>
          </a:xfrm>
          <a:prstGeom prst="downArrow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bg1">
                  <a:lumMod val="85000"/>
                </a:schemeClr>
              </a:gs>
              <a:gs pos="100000">
                <a:schemeClr val="bg1">
                  <a:lumMod val="65000"/>
                  <a:alpha val="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21845" tIns="60923" rIns="121845" bIns="60923" rtlCol="0" anchor="ctr"/>
          <a:lstStyle/>
          <a:p>
            <a:pPr algn="ctr"/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5252627" y="3248092"/>
            <a:ext cx="1267631" cy="400035"/>
          </a:xfrm>
          <a:prstGeom prst="rect">
            <a:avLst/>
          </a:prstGeom>
          <a:noFill/>
        </p:spPr>
        <p:txBody>
          <a:bodyPr wrap="none" lIns="121845" tIns="60923" rIns="121845" bIns="60923" rtlCol="0">
            <a:spAutoFit/>
          </a:bodyPr>
          <a:lstStyle/>
          <a:p>
            <a:r>
              <a:rPr lang="en-US" b="1" dirty="0"/>
              <a:t>Decoupled</a:t>
            </a:r>
          </a:p>
        </p:txBody>
      </p:sp>
      <p:pic>
        <p:nvPicPr>
          <p:cNvPr id="52" name="Picture 20" descr="ICON_NetSwitch_LG_Q4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61779" y="4445001"/>
            <a:ext cx="2386978" cy="117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20" descr="ICON_NetSwitch_LG_Q4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22751" y="4140201"/>
            <a:ext cx="2386978" cy="117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DE172405-3688-0B4B-BB58-127297F02ADE}"/>
              </a:ext>
            </a:extLst>
          </p:cNvPr>
          <p:cNvSpPr/>
          <p:nvPr/>
        </p:nvSpPr>
        <p:spPr>
          <a:xfrm>
            <a:off x="-24482" y="0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Network Virtualization – An Analogy</a:t>
            </a:r>
            <a:endParaRPr lang="en-US" sz="36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05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 descr="msft-vl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2" y="1219200"/>
            <a:ext cx="10833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25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 descr="BI-launch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00" y="1206501"/>
            <a:ext cx="11417301" cy="4660900"/>
          </a:xfrm>
          <a:prstGeom prst="rect">
            <a:avLst/>
          </a:prstGeom>
        </p:spPr>
      </p:pic>
      <p:pic>
        <p:nvPicPr>
          <p:cNvPr id="6" name="Picture 5" descr="launch par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295400"/>
            <a:ext cx="7562128" cy="304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3396560"/>
            <a:ext cx="1609254" cy="1251641"/>
          </a:xfrm>
          <a:prstGeom prst="rect">
            <a:avLst/>
          </a:prstGeom>
        </p:spPr>
      </p:pic>
      <p:pic>
        <p:nvPicPr>
          <p:cNvPr id="7" name="Picture 6" descr="vmware-analog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153" y="4476422"/>
            <a:ext cx="14881154" cy="123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6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/>
          <p:cNvSpPr/>
          <p:nvPr/>
        </p:nvSpPr>
        <p:spPr>
          <a:xfrm>
            <a:off x="1587" y="1705429"/>
            <a:ext cx="5152572" cy="5152572"/>
          </a:xfrm>
          <a:prstGeom prst="rtTriangle">
            <a:avLst/>
          </a:prstGeom>
          <a:solidFill>
            <a:schemeClr val="bg1"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8" name="Rectangle 207"/>
          <p:cNvSpPr/>
          <p:nvPr/>
        </p:nvSpPr>
        <p:spPr>
          <a:xfrm>
            <a:off x="3135287" y="5223923"/>
            <a:ext cx="3414228" cy="339868"/>
          </a:xfrm>
          <a:prstGeom prst="rect">
            <a:avLst/>
          </a:prstGeom>
          <a:noFill/>
          <a:ln w="127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t"/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717074"/>
                </a:solidFill>
              </a:rPr>
              <a:t>Network, storage, compute</a:t>
            </a:r>
          </a:p>
        </p:txBody>
      </p:sp>
      <p:sp>
        <p:nvSpPr>
          <p:cNvPr id="229" name="Right Triangle 228"/>
          <p:cNvSpPr/>
          <p:nvPr/>
        </p:nvSpPr>
        <p:spPr>
          <a:xfrm rot="5400000">
            <a:off x="2760476" y="5305596"/>
            <a:ext cx="180805" cy="180805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035847" y="2359440"/>
            <a:ext cx="5714240" cy="5008574"/>
            <a:chOff x="6475121" y="2226342"/>
            <a:chExt cx="5094864" cy="4465686"/>
          </a:xfrm>
        </p:grpSpPr>
        <p:sp>
          <p:nvSpPr>
            <p:cNvPr id="21" name="Rectangle 20"/>
            <p:cNvSpPr/>
            <p:nvPr/>
          </p:nvSpPr>
          <p:spPr>
            <a:xfrm>
              <a:off x="6892956" y="2340330"/>
              <a:ext cx="4238818" cy="4238818"/>
            </a:xfrm>
            <a:prstGeom prst="rect">
              <a:avLst/>
            </a:prstGeom>
            <a:solidFill>
              <a:schemeClr val="bg1">
                <a:lumMod val="65000"/>
                <a:alpha val="33000"/>
              </a:schemeClr>
            </a:solidFill>
            <a:ln>
              <a:noFill/>
            </a:ln>
            <a:effectLst/>
            <a:scene3d>
              <a:camera prst="isometricTopUp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7857519" y="3764568"/>
              <a:ext cx="1737290" cy="990546"/>
            </a:xfrm>
            <a:prstGeom prst="line">
              <a:avLst/>
            </a:prstGeom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9175009" y="4532595"/>
              <a:ext cx="1737290" cy="990546"/>
            </a:xfrm>
            <a:prstGeom prst="line">
              <a:avLst/>
            </a:prstGeom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8542549" y="4143975"/>
              <a:ext cx="1737290" cy="990546"/>
            </a:xfrm>
            <a:prstGeom prst="line">
              <a:avLst/>
            </a:prstGeom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7254769" y="3321015"/>
              <a:ext cx="1737290" cy="990546"/>
            </a:xfrm>
            <a:prstGeom prst="line">
              <a:avLst/>
            </a:prstGeom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6779522" y="2226342"/>
              <a:ext cx="4465686" cy="4465686"/>
            </a:xfrm>
            <a:prstGeom prst="rect">
              <a:avLst/>
            </a:prstGeom>
            <a:noFill/>
            <a:ln w="34925" cap="rnd">
              <a:solidFill>
                <a:schemeClr val="accent1"/>
              </a:solidFill>
            </a:ln>
            <a:effectLst/>
            <a:scene3d>
              <a:camera prst="isometricTopUp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7398899" y="3274971"/>
              <a:ext cx="3523746" cy="2172669"/>
              <a:chOff x="2626778" y="-378466"/>
              <a:chExt cx="3523746" cy="2172669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2626778" y="-378466"/>
                <a:ext cx="3523746" cy="2172669"/>
                <a:chOff x="1754798" y="1700584"/>
                <a:chExt cx="3523746" cy="2172669"/>
              </a:xfrm>
            </p:grpSpPr>
            <p:grpSp>
              <p:nvGrpSpPr>
                <p:cNvPr id="73" name="Group 72"/>
                <p:cNvGrpSpPr/>
                <p:nvPr/>
              </p:nvGrpSpPr>
              <p:grpSpPr>
                <a:xfrm>
                  <a:off x="3717816" y="2926760"/>
                  <a:ext cx="1560728" cy="946493"/>
                  <a:chOff x="4549082" y="3589196"/>
                  <a:chExt cx="1560728" cy="946493"/>
                </a:xfrm>
              </p:grpSpPr>
              <p:pic>
                <p:nvPicPr>
                  <p:cNvPr id="83" name="Picture 20" descr="ICON_NetSwitch_LG_Q408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49082" y="3929756"/>
                    <a:ext cx="931189" cy="6059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84" name="Picture 83" descr="ICON_NetSwitch_LG_Q408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78621" y="3589196"/>
                    <a:ext cx="931189" cy="6059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74" name="Group 73"/>
                <p:cNvGrpSpPr/>
                <p:nvPr/>
              </p:nvGrpSpPr>
              <p:grpSpPr>
                <a:xfrm>
                  <a:off x="3055419" y="2510981"/>
                  <a:ext cx="1560728" cy="946493"/>
                  <a:chOff x="4549082" y="3589196"/>
                  <a:chExt cx="1560728" cy="946493"/>
                </a:xfrm>
              </p:grpSpPr>
              <p:pic>
                <p:nvPicPr>
                  <p:cNvPr id="81" name="Picture 20" descr="ICON_NetSwitch_LG_Q408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49082" y="3929756"/>
                    <a:ext cx="931189" cy="6059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82" name="Picture 81" descr="ICON_NetSwitch_LG_Q408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78621" y="3589196"/>
                    <a:ext cx="931189" cy="6059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75" name="Group 74"/>
                <p:cNvGrpSpPr/>
                <p:nvPr/>
              </p:nvGrpSpPr>
              <p:grpSpPr>
                <a:xfrm>
                  <a:off x="2403909" y="2101975"/>
                  <a:ext cx="1560728" cy="946493"/>
                  <a:chOff x="4549082" y="3589196"/>
                  <a:chExt cx="1560728" cy="946493"/>
                </a:xfrm>
              </p:grpSpPr>
              <p:pic>
                <p:nvPicPr>
                  <p:cNvPr id="79" name="Picture 20" descr="ICON_NetSwitch_LG_Q408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49082" y="3929756"/>
                    <a:ext cx="931189" cy="6059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80" name="Picture 79" descr="ICON_NetSwitch_LG_Q408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78621" y="3589196"/>
                    <a:ext cx="931189" cy="6059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76" name="Group 75"/>
                <p:cNvGrpSpPr/>
                <p:nvPr/>
              </p:nvGrpSpPr>
              <p:grpSpPr>
                <a:xfrm>
                  <a:off x="1754798" y="1700584"/>
                  <a:ext cx="1560728" cy="946493"/>
                  <a:chOff x="4549082" y="3589196"/>
                  <a:chExt cx="1560728" cy="946493"/>
                </a:xfrm>
              </p:grpSpPr>
              <p:pic>
                <p:nvPicPr>
                  <p:cNvPr id="77" name="Picture 20" descr="ICON_NetSwitch_LG_Q408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49082" y="3929756"/>
                    <a:ext cx="931189" cy="6059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78" name="Picture 77" descr="ICON_NetSwitch_LG_Q408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78621" y="3589196"/>
                    <a:ext cx="931189" cy="6059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grpSp>
            <p:nvGrpSpPr>
              <p:cNvPr id="29" name="Group 28"/>
              <p:cNvGrpSpPr/>
              <p:nvPr/>
            </p:nvGrpSpPr>
            <p:grpSpPr>
              <a:xfrm>
                <a:off x="4834817" y="909638"/>
                <a:ext cx="1129846" cy="713463"/>
                <a:chOff x="4834817" y="909638"/>
                <a:chExt cx="1129846" cy="713463"/>
              </a:xfrm>
            </p:grpSpPr>
            <p:grpSp>
              <p:nvGrpSpPr>
                <p:cNvPr id="63" name="Group 62"/>
                <p:cNvGrpSpPr/>
                <p:nvPr/>
              </p:nvGrpSpPr>
              <p:grpSpPr>
                <a:xfrm>
                  <a:off x="5466509" y="909638"/>
                  <a:ext cx="498154" cy="373138"/>
                  <a:chOff x="6957612" y="-446913"/>
                  <a:chExt cx="555710" cy="488309"/>
                </a:xfrm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scene3d>
                  <a:camera prst="isometricBottomDown"/>
                  <a:lightRig rig="threePt" dir="t"/>
                </a:scene3d>
              </p:grpSpPr>
              <p:sp>
                <p:nvSpPr>
                  <p:cNvPr id="69" name="Down Arrow 68"/>
                  <p:cNvSpPr/>
                  <p:nvPr/>
                </p:nvSpPr>
                <p:spPr>
                  <a:xfrm rot="10800000">
                    <a:off x="7363634" y="-446913"/>
                    <a:ext cx="149688" cy="488309"/>
                  </a:xfrm>
                  <a:prstGeom prst="downArrow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0" name="Down Arrow 69"/>
                  <p:cNvSpPr/>
                  <p:nvPr/>
                </p:nvSpPr>
                <p:spPr>
                  <a:xfrm>
                    <a:off x="7228293" y="-446913"/>
                    <a:ext cx="149688" cy="488309"/>
                  </a:xfrm>
                  <a:prstGeom prst="downArrow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1" name="Down Arrow 70"/>
                  <p:cNvSpPr/>
                  <p:nvPr/>
                </p:nvSpPr>
                <p:spPr>
                  <a:xfrm rot="10800000">
                    <a:off x="7092950" y="-446913"/>
                    <a:ext cx="149688" cy="488309"/>
                  </a:xfrm>
                  <a:prstGeom prst="downArrow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2" name="Down Arrow 71"/>
                  <p:cNvSpPr/>
                  <p:nvPr/>
                </p:nvSpPr>
                <p:spPr>
                  <a:xfrm>
                    <a:off x="6957612" y="-446913"/>
                    <a:ext cx="149688" cy="488309"/>
                  </a:xfrm>
                  <a:prstGeom prst="downArrow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4" name="Group 63"/>
                <p:cNvGrpSpPr/>
                <p:nvPr/>
              </p:nvGrpSpPr>
              <p:grpSpPr>
                <a:xfrm>
                  <a:off x="4834817" y="1249963"/>
                  <a:ext cx="498154" cy="373138"/>
                  <a:chOff x="6957612" y="-446913"/>
                  <a:chExt cx="555710" cy="488309"/>
                </a:xfrm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scene3d>
                  <a:camera prst="isometricBottomDown"/>
                  <a:lightRig rig="threePt" dir="t"/>
                </a:scene3d>
              </p:grpSpPr>
              <p:sp>
                <p:nvSpPr>
                  <p:cNvPr id="65" name="Down Arrow 64"/>
                  <p:cNvSpPr/>
                  <p:nvPr/>
                </p:nvSpPr>
                <p:spPr>
                  <a:xfrm rot="10800000">
                    <a:off x="7363634" y="-446913"/>
                    <a:ext cx="149688" cy="488309"/>
                  </a:xfrm>
                  <a:prstGeom prst="downArrow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6" name="Down Arrow 65"/>
                  <p:cNvSpPr/>
                  <p:nvPr/>
                </p:nvSpPr>
                <p:spPr>
                  <a:xfrm>
                    <a:off x="7228293" y="-446913"/>
                    <a:ext cx="149688" cy="488309"/>
                  </a:xfrm>
                  <a:prstGeom prst="downArrow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Down Arrow 66"/>
                  <p:cNvSpPr/>
                  <p:nvPr/>
                </p:nvSpPr>
                <p:spPr>
                  <a:xfrm rot="10800000">
                    <a:off x="7092950" y="-446913"/>
                    <a:ext cx="149688" cy="488309"/>
                  </a:xfrm>
                  <a:prstGeom prst="downArrow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8" name="Down Arrow 67"/>
                  <p:cNvSpPr/>
                  <p:nvPr/>
                </p:nvSpPr>
                <p:spPr>
                  <a:xfrm>
                    <a:off x="6957612" y="-446913"/>
                    <a:ext cx="149688" cy="488309"/>
                  </a:xfrm>
                  <a:prstGeom prst="downArrow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30" name="Group 29"/>
              <p:cNvGrpSpPr/>
              <p:nvPr/>
            </p:nvGrpSpPr>
            <p:grpSpPr>
              <a:xfrm>
                <a:off x="4165278" y="488230"/>
                <a:ext cx="1129846" cy="713463"/>
                <a:chOff x="4834817" y="909638"/>
                <a:chExt cx="1129846" cy="713463"/>
              </a:xfrm>
            </p:grpSpPr>
            <p:grpSp>
              <p:nvGrpSpPr>
                <p:cNvPr id="53" name="Group 52"/>
                <p:cNvGrpSpPr/>
                <p:nvPr/>
              </p:nvGrpSpPr>
              <p:grpSpPr>
                <a:xfrm>
                  <a:off x="5466509" y="909638"/>
                  <a:ext cx="498154" cy="373138"/>
                  <a:chOff x="6957612" y="-446913"/>
                  <a:chExt cx="555710" cy="488309"/>
                </a:xfrm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scene3d>
                  <a:camera prst="isometricBottomDown"/>
                  <a:lightRig rig="threePt" dir="t"/>
                </a:scene3d>
              </p:grpSpPr>
              <p:sp>
                <p:nvSpPr>
                  <p:cNvPr id="59" name="Down Arrow 58"/>
                  <p:cNvSpPr/>
                  <p:nvPr/>
                </p:nvSpPr>
                <p:spPr>
                  <a:xfrm rot="10800000">
                    <a:off x="7363634" y="-446913"/>
                    <a:ext cx="149688" cy="488309"/>
                  </a:xfrm>
                  <a:prstGeom prst="downArrow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0" name="Down Arrow 59"/>
                  <p:cNvSpPr/>
                  <p:nvPr/>
                </p:nvSpPr>
                <p:spPr>
                  <a:xfrm>
                    <a:off x="7228293" y="-446913"/>
                    <a:ext cx="149688" cy="488309"/>
                  </a:xfrm>
                  <a:prstGeom prst="downArrow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1" name="Down Arrow 60"/>
                  <p:cNvSpPr/>
                  <p:nvPr/>
                </p:nvSpPr>
                <p:spPr>
                  <a:xfrm rot="10800000">
                    <a:off x="7092950" y="-446913"/>
                    <a:ext cx="149688" cy="488309"/>
                  </a:xfrm>
                  <a:prstGeom prst="downArrow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2" name="Down Arrow 61"/>
                  <p:cNvSpPr/>
                  <p:nvPr/>
                </p:nvSpPr>
                <p:spPr>
                  <a:xfrm>
                    <a:off x="6957612" y="-446913"/>
                    <a:ext cx="149688" cy="488309"/>
                  </a:xfrm>
                  <a:prstGeom prst="downArrow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4" name="Group 53"/>
                <p:cNvGrpSpPr/>
                <p:nvPr/>
              </p:nvGrpSpPr>
              <p:grpSpPr>
                <a:xfrm>
                  <a:off x="4834817" y="1249963"/>
                  <a:ext cx="498154" cy="373138"/>
                  <a:chOff x="6957612" y="-446913"/>
                  <a:chExt cx="555710" cy="488309"/>
                </a:xfrm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scene3d>
                  <a:camera prst="isometricBottomDown"/>
                  <a:lightRig rig="threePt" dir="t"/>
                </a:scene3d>
              </p:grpSpPr>
              <p:sp>
                <p:nvSpPr>
                  <p:cNvPr id="55" name="Down Arrow 54"/>
                  <p:cNvSpPr/>
                  <p:nvPr/>
                </p:nvSpPr>
                <p:spPr>
                  <a:xfrm rot="10800000">
                    <a:off x="7363634" y="-446913"/>
                    <a:ext cx="149688" cy="488309"/>
                  </a:xfrm>
                  <a:prstGeom prst="downArrow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6" name="Down Arrow 55"/>
                  <p:cNvSpPr/>
                  <p:nvPr/>
                </p:nvSpPr>
                <p:spPr>
                  <a:xfrm>
                    <a:off x="7228293" y="-446913"/>
                    <a:ext cx="149688" cy="488309"/>
                  </a:xfrm>
                  <a:prstGeom prst="downArrow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Down Arrow 56"/>
                  <p:cNvSpPr/>
                  <p:nvPr/>
                </p:nvSpPr>
                <p:spPr>
                  <a:xfrm rot="10800000">
                    <a:off x="7092950" y="-446913"/>
                    <a:ext cx="149688" cy="488309"/>
                  </a:xfrm>
                  <a:prstGeom prst="downArrow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8" name="Down Arrow 57"/>
                  <p:cNvSpPr/>
                  <p:nvPr/>
                </p:nvSpPr>
                <p:spPr>
                  <a:xfrm>
                    <a:off x="6957612" y="-446913"/>
                    <a:ext cx="149688" cy="488309"/>
                  </a:xfrm>
                  <a:prstGeom prst="downArrow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31" name="Group 30"/>
              <p:cNvGrpSpPr/>
              <p:nvPr/>
            </p:nvGrpSpPr>
            <p:grpSpPr>
              <a:xfrm>
                <a:off x="3520118" y="83141"/>
                <a:ext cx="1129846" cy="713463"/>
                <a:chOff x="4834817" y="909638"/>
                <a:chExt cx="1129846" cy="713463"/>
              </a:xfrm>
            </p:grpSpPr>
            <p:grpSp>
              <p:nvGrpSpPr>
                <p:cNvPr id="43" name="Group 42"/>
                <p:cNvGrpSpPr/>
                <p:nvPr/>
              </p:nvGrpSpPr>
              <p:grpSpPr>
                <a:xfrm>
                  <a:off x="5466509" y="909638"/>
                  <a:ext cx="498154" cy="373138"/>
                  <a:chOff x="6957612" y="-446913"/>
                  <a:chExt cx="555710" cy="488309"/>
                </a:xfrm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scene3d>
                  <a:camera prst="isometricBottomDown"/>
                  <a:lightRig rig="threePt" dir="t"/>
                </a:scene3d>
              </p:grpSpPr>
              <p:sp>
                <p:nvSpPr>
                  <p:cNvPr id="49" name="Down Arrow 48"/>
                  <p:cNvSpPr/>
                  <p:nvPr/>
                </p:nvSpPr>
                <p:spPr>
                  <a:xfrm rot="10800000">
                    <a:off x="7363634" y="-446913"/>
                    <a:ext cx="149688" cy="488309"/>
                  </a:xfrm>
                  <a:prstGeom prst="downArrow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0" name="Down Arrow 49"/>
                  <p:cNvSpPr/>
                  <p:nvPr/>
                </p:nvSpPr>
                <p:spPr>
                  <a:xfrm>
                    <a:off x="7228293" y="-446913"/>
                    <a:ext cx="149688" cy="488309"/>
                  </a:xfrm>
                  <a:prstGeom prst="downArrow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1" name="Down Arrow 50"/>
                  <p:cNvSpPr/>
                  <p:nvPr/>
                </p:nvSpPr>
                <p:spPr>
                  <a:xfrm rot="10800000">
                    <a:off x="7092950" y="-446913"/>
                    <a:ext cx="149688" cy="488309"/>
                  </a:xfrm>
                  <a:prstGeom prst="downArrow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2" name="Down Arrow 51"/>
                  <p:cNvSpPr/>
                  <p:nvPr/>
                </p:nvSpPr>
                <p:spPr>
                  <a:xfrm>
                    <a:off x="6957612" y="-446913"/>
                    <a:ext cx="149688" cy="488309"/>
                  </a:xfrm>
                  <a:prstGeom prst="downArrow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4" name="Group 43"/>
                <p:cNvGrpSpPr/>
                <p:nvPr/>
              </p:nvGrpSpPr>
              <p:grpSpPr>
                <a:xfrm>
                  <a:off x="4834817" y="1249963"/>
                  <a:ext cx="498154" cy="373138"/>
                  <a:chOff x="6957612" y="-446913"/>
                  <a:chExt cx="555710" cy="488309"/>
                </a:xfrm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scene3d>
                  <a:camera prst="isometricBottomDown"/>
                  <a:lightRig rig="threePt" dir="t"/>
                </a:scene3d>
              </p:grpSpPr>
              <p:sp>
                <p:nvSpPr>
                  <p:cNvPr id="45" name="Down Arrow 44"/>
                  <p:cNvSpPr/>
                  <p:nvPr/>
                </p:nvSpPr>
                <p:spPr>
                  <a:xfrm rot="10800000">
                    <a:off x="7363634" y="-446913"/>
                    <a:ext cx="149688" cy="488309"/>
                  </a:xfrm>
                  <a:prstGeom prst="downArrow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" name="Down Arrow 45"/>
                  <p:cNvSpPr/>
                  <p:nvPr/>
                </p:nvSpPr>
                <p:spPr>
                  <a:xfrm>
                    <a:off x="7228293" y="-446913"/>
                    <a:ext cx="149688" cy="488309"/>
                  </a:xfrm>
                  <a:prstGeom prst="downArrow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" name="Down Arrow 46"/>
                  <p:cNvSpPr/>
                  <p:nvPr/>
                </p:nvSpPr>
                <p:spPr>
                  <a:xfrm rot="10800000">
                    <a:off x="7092950" y="-446913"/>
                    <a:ext cx="149688" cy="488309"/>
                  </a:xfrm>
                  <a:prstGeom prst="downArrow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" name="Down Arrow 47"/>
                  <p:cNvSpPr/>
                  <p:nvPr/>
                </p:nvSpPr>
                <p:spPr>
                  <a:xfrm>
                    <a:off x="6957612" y="-446913"/>
                    <a:ext cx="149688" cy="488309"/>
                  </a:xfrm>
                  <a:prstGeom prst="downArrow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32" name="Group 31"/>
              <p:cNvGrpSpPr/>
              <p:nvPr/>
            </p:nvGrpSpPr>
            <p:grpSpPr>
              <a:xfrm>
                <a:off x="2864285" y="-315397"/>
                <a:ext cx="1129846" cy="713463"/>
                <a:chOff x="4834817" y="909638"/>
                <a:chExt cx="1129846" cy="713463"/>
              </a:xfrm>
            </p:grpSpPr>
            <p:grpSp>
              <p:nvGrpSpPr>
                <p:cNvPr id="33" name="Group 32"/>
                <p:cNvGrpSpPr/>
                <p:nvPr/>
              </p:nvGrpSpPr>
              <p:grpSpPr>
                <a:xfrm>
                  <a:off x="5466509" y="909638"/>
                  <a:ext cx="498154" cy="373138"/>
                  <a:chOff x="6957612" y="-446913"/>
                  <a:chExt cx="555710" cy="488309"/>
                </a:xfrm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scene3d>
                  <a:camera prst="isometricBottomDown"/>
                  <a:lightRig rig="threePt" dir="t"/>
                </a:scene3d>
              </p:grpSpPr>
              <p:sp>
                <p:nvSpPr>
                  <p:cNvPr id="39" name="Down Arrow 38"/>
                  <p:cNvSpPr/>
                  <p:nvPr/>
                </p:nvSpPr>
                <p:spPr>
                  <a:xfrm rot="10800000">
                    <a:off x="7363634" y="-446913"/>
                    <a:ext cx="149688" cy="488309"/>
                  </a:xfrm>
                  <a:prstGeom prst="downArrow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" name="Down Arrow 39"/>
                  <p:cNvSpPr/>
                  <p:nvPr/>
                </p:nvSpPr>
                <p:spPr>
                  <a:xfrm>
                    <a:off x="7228293" y="-446913"/>
                    <a:ext cx="149688" cy="488309"/>
                  </a:xfrm>
                  <a:prstGeom prst="downArrow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" name="Down Arrow 40"/>
                  <p:cNvSpPr/>
                  <p:nvPr/>
                </p:nvSpPr>
                <p:spPr>
                  <a:xfrm rot="10800000">
                    <a:off x="7092950" y="-446913"/>
                    <a:ext cx="149688" cy="488309"/>
                  </a:xfrm>
                  <a:prstGeom prst="downArrow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" name="Down Arrow 41"/>
                  <p:cNvSpPr/>
                  <p:nvPr/>
                </p:nvSpPr>
                <p:spPr>
                  <a:xfrm>
                    <a:off x="6957612" y="-446913"/>
                    <a:ext cx="149688" cy="488309"/>
                  </a:xfrm>
                  <a:prstGeom prst="downArrow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4" name="Group 33"/>
                <p:cNvGrpSpPr/>
                <p:nvPr/>
              </p:nvGrpSpPr>
              <p:grpSpPr>
                <a:xfrm>
                  <a:off x="4834817" y="1249963"/>
                  <a:ext cx="498154" cy="373138"/>
                  <a:chOff x="6957612" y="-446913"/>
                  <a:chExt cx="555710" cy="488309"/>
                </a:xfrm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scene3d>
                  <a:camera prst="isometricBottomDown"/>
                  <a:lightRig rig="threePt" dir="t"/>
                </a:scene3d>
              </p:grpSpPr>
              <p:sp>
                <p:nvSpPr>
                  <p:cNvPr id="35" name="Down Arrow 34"/>
                  <p:cNvSpPr/>
                  <p:nvPr/>
                </p:nvSpPr>
                <p:spPr>
                  <a:xfrm rot="10800000">
                    <a:off x="7363634" y="-446913"/>
                    <a:ext cx="149688" cy="488309"/>
                  </a:xfrm>
                  <a:prstGeom prst="downArrow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" name="Down Arrow 35"/>
                  <p:cNvSpPr/>
                  <p:nvPr/>
                </p:nvSpPr>
                <p:spPr>
                  <a:xfrm>
                    <a:off x="7228293" y="-446913"/>
                    <a:ext cx="149688" cy="488309"/>
                  </a:xfrm>
                  <a:prstGeom prst="downArrow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" name="Down Arrow 36"/>
                  <p:cNvSpPr/>
                  <p:nvPr/>
                </p:nvSpPr>
                <p:spPr>
                  <a:xfrm rot="10800000">
                    <a:off x="7092950" y="-446913"/>
                    <a:ext cx="149688" cy="488309"/>
                  </a:xfrm>
                  <a:prstGeom prst="downArrow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" name="Down Arrow 37"/>
                  <p:cNvSpPr/>
                  <p:nvPr/>
                </p:nvSpPr>
                <p:spPr>
                  <a:xfrm>
                    <a:off x="6957612" y="-446913"/>
                    <a:ext cx="149688" cy="488309"/>
                  </a:xfrm>
                  <a:prstGeom prst="downArrow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pic>
          <p:nvPicPr>
            <p:cNvPr id="126" name="Picture 22" descr="ICON_StorageArray_Q408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5121" y="4082486"/>
              <a:ext cx="883877" cy="730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7" name="Picture 384" descr="ICON_Server_Rack_Q308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0773" y="3875958"/>
              <a:ext cx="862303" cy="657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4" name="Picture 22" descr="ICON_StorageArray_Q408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1310" y="4485415"/>
              <a:ext cx="883877" cy="730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5" name="Picture 384" descr="ICON_Server_Rack_Q308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6962" y="4278887"/>
              <a:ext cx="862303" cy="657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" name="Picture 22" descr="ICON_StorageArray_Q408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7076" y="4888460"/>
              <a:ext cx="883877" cy="730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" name="Picture 384" descr="ICON_Server_Rack_Q308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728" y="4681932"/>
              <a:ext cx="862303" cy="657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" name="Picture 22" descr="ICON_StorageArray_Q408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2595" y="5278608"/>
              <a:ext cx="883877" cy="730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1" name="Picture 384" descr="ICON_Server_Rack_Q308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8247" y="5072080"/>
              <a:ext cx="862303" cy="657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9" name="Picture 22" descr="ICON_StorageArray_Q408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4556" y="2806449"/>
              <a:ext cx="883877" cy="730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0" name="Picture 384" descr="ICON_Server_Rack_Q308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0208" y="2599921"/>
              <a:ext cx="862303" cy="657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" name="Picture 22" descr="ICON_StorageArray_Q408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0745" y="3209378"/>
              <a:ext cx="883877" cy="730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8" name="Picture 384" descr="ICON_Server_Rack_Q308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6397" y="3002850"/>
              <a:ext cx="862303" cy="657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22" descr="ICON_StorageArray_Q408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6511" y="3612423"/>
              <a:ext cx="883877" cy="730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6" name="Picture 384" descr="ICON_Server_Rack_Q308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2163" y="3405895"/>
              <a:ext cx="862303" cy="657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" name="Picture 22" descr="ICON_StorageArray_Q408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2030" y="4002571"/>
              <a:ext cx="883877" cy="730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" name="Picture 384" descr="ICON_Server_Rack_Q308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7682" y="3796043"/>
              <a:ext cx="862303" cy="657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1" name="Group 280"/>
          <p:cNvGrpSpPr/>
          <p:nvPr/>
        </p:nvGrpSpPr>
        <p:grpSpPr>
          <a:xfrm>
            <a:off x="7065422" y="2254988"/>
            <a:ext cx="5673714" cy="3878748"/>
            <a:chOff x="6502500" y="2060657"/>
            <a:chExt cx="5058729" cy="3458325"/>
          </a:xfrm>
        </p:grpSpPr>
        <p:grpSp>
          <p:nvGrpSpPr>
            <p:cNvPr id="282" name="Group 281"/>
            <p:cNvGrpSpPr/>
            <p:nvPr/>
          </p:nvGrpSpPr>
          <p:grpSpPr>
            <a:xfrm>
              <a:off x="6502500" y="3336694"/>
              <a:ext cx="851820" cy="986166"/>
              <a:chOff x="6502500" y="3336694"/>
              <a:chExt cx="851820" cy="986166"/>
            </a:xfrm>
          </p:grpSpPr>
          <p:pic>
            <p:nvPicPr>
              <p:cNvPr id="360" name="Picture 3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02500" y="3336694"/>
                <a:ext cx="851820" cy="986166"/>
              </a:xfrm>
              <a:prstGeom prst="rect">
                <a:avLst/>
              </a:prstGeom>
              <a:noFill/>
            </p:spPr>
          </p:pic>
          <p:grpSp>
            <p:nvGrpSpPr>
              <p:cNvPr id="361" name="Group 360"/>
              <p:cNvGrpSpPr/>
              <p:nvPr/>
            </p:nvGrpSpPr>
            <p:grpSpPr>
              <a:xfrm>
                <a:off x="6625626" y="3518526"/>
                <a:ext cx="619676" cy="673923"/>
                <a:chOff x="7051859" y="953047"/>
                <a:chExt cx="1296536" cy="1412800"/>
              </a:xfrm>
            </p:grpSpPr>
            <p:pic>
              <p:nvPicPr>
                <p:cNvPr id="368" name="Picture 8" descr="C:\Users\Abject-3D\Desktop\VMWare Files\FINAL diagrams\Basic Virtualization\3D PNGs\ICON_ThinApp_3D_Q408_Comm_5.png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53834" y="1364026"/>
                  <a:ext cx="1294561" cy="100182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69" name="Picture 9" descr="C:\Users\Abject-3D\Desktop\VMWare Files\FINAL diagrams\Basic Virtualization\3D PNGs\ICON_ThinApp_3D_Q408_Comm_6.png"/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51859" y="953047"/>
                  <a:ext cx="1296535" cy="1078171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362" name="Group 361"/>
              <p:cNvGrpSpPr/>
              <p:nvPr/>
            </p:nvGrpSpPr>
            <p:grpSpPr>
              <a:xfrm>
                <a:off x="6519105" y="3579002"/>
                <a:ext cx="828438" cy="680509"/>
                <a:chOff x="938108" y="3181121"/>
                <a:chExt cx="2569090" cy="1716120"/>
              </a:xfrm>
            </p:grpSpPr>
            <p:cxnSp>
              <p:nvCxnSpPr>
                <p:cNvPr id="365" name="Straight Connector 364"/>
                <p:cNvCxnSpPr/>
                <p:nvPr/>
              </p:nvCxnSpPr>
              <p:spPr bwMode="auto">
                <a:xfrm flipV="1">
                  <a:off x="2226194" y="3181121"/>
                  <a:ext cx="1281004" cy="576633"/>
                </a:xfrm>
                <a:prstGeom prst="line">
                  <a:avLst/>
                </a:prstGeom>
                <a:solidFill>
                  <a:srgbClr val="0095D3"/>
                </a:solidFill>
                <a:ln w="1270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66" name="Straight Connector 365"/>
                <p:cNvCxnSpPr/>
                <p:nvPr/>
              </p:nvCxnSpPr>
              <p:spPr bwMode="auto">
                <a:xfrm flipH="1" flipV="1">
                  <a:off x="938108" y="3181121"/>
                  <a:ext cx="1275387" cy="576633"/>
                </a:xfrm>
                <a:prstGeom prst="line">
                  <a:avLst/>
                </a:prstGeom>
                <a:solidFill>
                  <a:srgbClr val="0095D3"/>
                </a:solidFill>
                <a:ln w="1270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67" name="Straight Connector 366"/>
                <p:cNvCxnSpPr/>
                <p:nvPr/>
              </p:nvCxnSpPr>
              <p:spPr bwMode="auto">
                <a:xfrm flipH="1">
                  <a:off x="2222336" y="3747062"/>
                  <a:ext cx="3858" cy="1150179"/>
                </a:xfrm>
                <a:prstGeom prst="line">
                  <a:avLst/>
                </a:prstGeom>
                <a:solidFill>
                  <a:srgbClr val="0095D3"/>
                </a:solidFill>
                <a:ln w="12700" cap="flat" cmpd="sng" algn="ctr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alpha val="4000"/>
                        </a:schemeClr>
                      </a:gs>
                      <a:gs pos="48000">
                        <a:schemeClr val="bg1"/>
                      </a:gs>
                    </a:gsLst>
                    <a:lin ang="5400000" scaled="0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363" name="TextBox 362"/>
              <p:cNvSpPr txBox="1"/>
              <p:nvPr/>
            </p:nvSpPr>
            <p:spPr>
              <a:xfrm>
                <a:off x="6532406" y="3762187"/>
                <a:ext cx="556267" cy="178371"/>
              </a:xfrm>
              <a:prstGeom prst="rect">
                <a:avLst/>
              </a:prstGeom>
              <a:noFill/>
              <a:scene3d>
                <a:camera prst="orthographicFront">
                  <a:rot lat="2400000" lon="2520000" rev="0"/>
                </a:camera>
                <a:lightRig rig="threePt" dir="t"/>
              </a:scene3d>
              <a:sp3d z="38100"/>
            </p:spPr>
            <p:txBody>
              <a:bodyPr wrap="square" rtlCol="0">
                <a:spAutoFit/>
                <a:scene3d>
                  <a:camera prst="isometricOffAxis2Top">
                    <a:rot lat="18075715" lon="2520000" rev="18141449"/>
                  </a:camera>
                  <a:lightRig rig="threePt" dir="t"/>
                </a:scene3d>
              </a:bodyPr>
              <a:lstStyle/>
              <a:p>
                <a:pPr algn="ctr"/>
                <a:r>
                  <a:rPr lang="en-US" sz="700" b="1" dirty="0">
                    <a:solidFill>
                      <a:prstClr val="white"/>
                    </a:solidFill>
                  </a:rPr>
                  <a:t>vSwitch</a:t>
                </a:r>
              </a:p>
            </p:txBody>
          </p:sp>
          <p:sp>
            <p:nvSpPr>
              <p:cNvPr id="364" name="TextBox 363"/>
              <p:cNvSpPr txBox="1"/>
              <p:nvPr/>
            </p:nvSpPr>
            <p:spPr>
              <a:xfrm>
                <a:off x="6503135" y="3935586"/>
                <a:ext cx="608460" cy="178371"/>
              </a:xfrm>
              <a:prstGeom prst="rect">
                <a:avLst/>
              </a:prstGeom>
              <a:noFill/>
              <a:scene3d>
                <a:camera prst="orthographicFront">
                  <a:rot lat="2400000" lon="2520000" rev="0"/>
                </a:camera>
                <a:lightRig rig="threePt" dir="t"/>
              </a:scene3d>
              <a:sp3d z="38100"/>
            </p:spPr>
            <p:txBody>
              <a:bodyPr wrap="square" rtlCol="0">
                <a:spAutoFit/>
                <a:scene3d>
                  <a:camera prst="isometricOffAxis2Top">
                    <a:rot lat="18075715" lon="2520000" rev="18141449"/>
                  </a:camera>
                  <a:lightRig rig="threePt" dir="t"/>
                </a:scene3d>
              </a:bodyPr>
              <a:lstStyle/>
              <a:p>
                <a:pPr algn="ctr"/>
                <a:r>
                  <a:rPr lang="en-US" sz="700" b="1" dirty="0">
                    <a:solidFill>
                      <a:prstClr val="white"/>
                    </a:solidFill>
                  </a:rPr>
                  <a:t>Hypervisor</a:t>
                </a:r>
              </a:p>
            </p:txBody>
          </p:sp>
        </p:grpSp>
        <p:grpSp>
          <p:nvGrpSpPr>
            <p:cNvPr id="283" name="Group 282"/>
            <p:cNvGrpSpPr/>
            <p:nvPr/>
          </p:nvGrpSpPr>
          <p:grpSpPr>
            <a:xfrm>
              <a:off x="7158689" y="3739623"/>
              <a:ext cx="851820" cy="986166"/>
              <a:chOff x="7158689" y="3739623"/>
              <a:chExt cx="851820" cy="986166"/>
            </a:xfrm>
          </p:grpSpPr>
          <p:pic>
            <p:nvPicPr>
              <p:cNvPr id="350" name="Picture 3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58689" y="3739623"/>
                <a:ext cx="851820" cy="986166"/>
              </a:xfrm>
              <a:prstGeom prst="rect">
                <a:avLst/>
              </a:prstGeom>
              <a:noFill/>
            </p:spPr>
          </p:pic>
          <p:grpSp>
            <p:nvGrpSpPr>
              <p:cNvPr id="351" name="Group 350"/>
              <p:cNvGrpSpPr/>
              <p:nvPr/>
            </p:nvGrpSpPr>
            <p:grpSpPr>
              <a:xfrm>
                <a:off x="7281815" y="3921455"/>
                <a:ext cx="619676" cy="673923"/>
                <a:chOff x="7051859" y="953047"/>
                <a:chExt cx="1296536" cy="1412800"/>
              </a:xfrm>
            </p:grpSpPr>
            <p:pic>
              <p:nvPicPr>
                <p:cNvPr id="358" name="Picture 8" descr="C:\Users\Abject-3D\Desktop\VMWare Files\FINAL diagrams\Basic Virtualization\3D PNGs\ICON_ThinApp_3D_Q408_Comm_5.png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53834" y="1364026"/>
                  <a:ext cx="1294561" cy="100182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59" name="Picture 9" descr="C:\Users\Abject-3D\Desktop\VMWare Files\FINAL diagrams\Basic Virtualization\3D PNGs\ICON_ThinApp_3D_Q408_Comm_6.png"/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51859" y="953047"/>
                  <a:ext cx="1296535" cy="1078171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352" name="Group 351"/>
              <p:cNvGrpSpPr/>
              <p:nvPr/>
            </p:nvGrpSpPr>
            <p:grpSpPr>
              <a:xfrm>
                <a:off x="7175294" y="3981931"/>
                <a:ext cx="828438" cy="680509"/>
                <a:chOff x="938108" y="3181121"/>
                <a:chExt cx="2569090" cy="1716120"/>
              </a:xfrm>
            </p:grpSpPr>
            <p:cxnSp>
              <p:nvCxnSpPr>
                <p:cNvPr id="355" name="Straight Connector 354"/>
                <p:cNvCxnSpPr/>
                <p:nvPr/>
              </p:nvCxnSpPr>
              <p:spPr bwMode="auto">
                <a:xfrm flipV="1">
                  <a:off x="2226194" y="3181121"/>
                  <a:ext cx="1281004" cy="576633"/>
                </a:xfrm>
                <a:prstGeom prst="line">
                  <a:avLst/>
                </a:prstGeom>
                <a:solidFill>
                  <a:srgbClr val="0095D3"/>
                </a:solidFill>
                <a:ln w="1270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56" name="Straight Connector 355"/>
                <p:cNvCxnSpPr/>
                <p:nvPr/>
              </p:nvCxnSpPr>
              <p:spPr bwMode="auto">
                <a:xfrm flipH="1" flipV="1">
                  <a:off x="938108" y="3181121"/>
                  <a:ext cx="1275387" cy="576633"/>
                </a:xfrm>
                <a:prstGeom prst="line">
                  <a:avLst/>
                </a:prstGeom>
                <a:solidFill>
                  <a:srgbClr val="0095D3"/>
                </a:solidFill>
                <a:ln w="1270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57" name="Straight Connector 356"/>
                <p:cNvCxnSpPr/>
                <p:nvPr/>
              </p:nvCxnSpPr>
              <p:spPr bwMode="auto">
                <a:xfrm flipH="1">
                  <a:off x="2222336" y="3747062"/>
                  <a:ext cx="3858" cy="1150179"/>
                </a:xfrm>
                <a:prstGeom prst="line">
                  <a:avLst/>
                </a:prstGeom>
                <a:solidFill>
                  <a:srgbClr val="0095D3"/>
                </a:solidFill>
                <a:ln w="12700" cap="flat" cmpd="sng" algn="ctr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alpha val="4000"/>
                        </a:schemeClr>
                      </a:gs>
                      <a:gs pos="48000">
                        <a:schemeClr val="bg1"/>
                      </a:gs>
                    </a:gsLst>
                    <a:lin ang="5400000" scaled="0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353" name="TextBox 352"/>
              <p:cNvSpPr txBox="1"/>
              <p:nvPr/>
            </p:nvSpPr>
            <p:spPr>
              <a:xfrm>
                <a:off x="7188595" y="4165116"/>
                <a:ext cx="556267" cy="178371"/>
              </a:xfrm>
              <a:prstGeom prst="rect">
                <a:avLst/>
              </a:prstGeom>
              <a:noFill/>
              <a:scene3d>
                <a:camera prst="orthographicFront">
                  <a:rot lat="2400000" lon="2520000" rev="0"/>
                </a:camera>
                <a:lightRig rig="threePt" dir="t"/>
              </a:scene3d>
              <a:sp3d z="38100"/>
            </p:spPr>
            <p:txBody>
              <a:bodyPr wrap="square" rtlCol="0">
                <a:spAutoFit/>
                <a:scene3d>
                  <a:camera prst="isometricOffAxis2Top">
                    <a:rot lat="18075715" lon="2520000" rev="18141449"/>
                  </a:camera>
                  <a:lightRig rig="threePt" dir="t"/>
                </a:scene3d>
              </a:bodyPr>
              <a:lstStyle/>
              <a:p>
                <a:pPr algn="ctr"/>
                <a:r>
                  <a:rPr lang="en-US" sz="700" b="1" dirty="0">
                    <a:solidFill>
                      <a:prstClr val="white"/>
                    </a:solidFill>
                  </a:rPr>
                  <a:t>vSwitch</a:t>
                </a:r>
              </a:p>
            </p:txBody>
          </p:sp>
          <p:sp>
            <p:nvSpPr>
              <p:cNvPr id="354" name="TextBox 353"/>
              <p:cNvSpPr txBox="1"/>
              <p:nvPr/>
            </p:nvSpPr>
            <p:spPr>
              <a:xfrm>
                <a:off x="7159324" y="4338515"/>
                <a:ext cx="608460" cy="178371"/>
              </a:xfrm>
              <a:prstGeom prst="rect">
                <a:avLst/>
              </a:prstGeom>
              <a:noFill/>
              <a:scene3d>
                <a:camera prst="orthographicFront">
                  <a:rot lat="2400000" lon="2520000" rev="0"/>
                </a:camera>
                <a:lightRig rig="threePt" dir="t"/>
              </a:scene3d>
              <a:sp3d z="38100"/>
            </p:spPr>
            <p:txBody>
              <a:bodyPr wrap="square" rtlCol="0">
                <a:spAutoFit/>
                <a:scene3d>
                  <a:camera prst="isometricOffAxis2Top">
                    <a:rot lat="18075715" lon="2520000" rev="18141449"/>
                  </a:camera>
                  <a:lightRig rig="threePt" dir="t"/>
                </a:scene3d>
              </a:bodyPr>
              <a:lstStyle/>
              <a:p>
                <a:pPr algn="ctr"/>
                <a:r>
                  <a:rPr lang="en-US" sz="700" b="1" dirty="0">
                    <a:solidFill>
                      <a:prstClr val="white"/>
                    </a:solidFill>
                  </a:rPr>
                  <a:t>Hypervisor</a:t>
                </a:r>
              </a:p>
            </p:txBody>
          </p:sp>
        </p:grpSp>
        <p:grpSp>
          <p:nvGrpSpPr>
            <p:cNvPr id="284" name="Group 283"/>
            <p:cNvGrpSpPr/>
            <p:nvPr/>
          </p:nvGrpSpPr>
          <p:grpSpPr>
            <a:xfrm>
              <a:off x="7814455" y="4142668"/>
              <a:ext cx="851820" cy="986166"/>
              <a:chOff x="7814455" y="4142668"/>
              <a:chExt cx="851820" cy="986166"/>
            </a:xfrm>
          </p:grpSpPr>
          <p:pic>
            <p:nvPicPr>
              <p:cNvPr id="340" name="Picture 3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14455" y="4142668"/>
                <a:ext cx="851820" cy="986166"/>
              </a:xfrm>
              <a:prstGeom prst="rect">
                <a:avLst/>
              </a:prstGeom>
              <a:noFill/>
            </p:spPr>
          </p:pic>
          <p:grpSp>
            <p:nvGrpSpPr>
              <p:cNvPr id="341" name="Group 340"/>
              <p:cNvGrpSpPr/>
              <p:nvPr/>
            </p:nvGrpSpPr>
            <p:grpSpPr>
              <a:xfrm>
                <a:off x="7937581" y="4324500"/>
                <a:ext cx="619676" cy="673923"/>
                <a:chOff x="7051859" y="953047"/>
                <a:chExt cx="1296536" cy="1412800"/>
              </a:xfrm>
            </p:grpSpPr>
            <p:pic>
              <p:nvPicPr>
                <p:cNvPr id="348" name="Picture 8" descr="C:\Users\Abject-3D\Desktop\VMWare Files\FINAL diagrams\Basic Virtualization\3D PNGs\ICON_ThinApp_3D_Q408_Comm_5.png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53834" y="1364026"/>
                  <a:ext cx="1294561" cy="100182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49" name="Picture 9" descr="C:\Users\Abject-3D\Desktop\VMWare Files\FINAL diagrams\Basic Virtualization\3D PNGs\ICON_ThinApp_3D_Q408_Comm_6.png"/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51859" y="953047"/>
                  <a:ext cx="1296535" cy="1078171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342" name="Group 341"/>
              <p:cNvGrpSpPr/>
              <p:nvPr/>
            </p:nvGrpSpPr>
            <p:grpSpPr>
              <a:xfrm>
                <a:off x="7831060" y="4384976"/>
                <a:ext cx="828438" cy="680509"/>
                <a:chOff x="938108" y="3181121"/>
                <a:chExt cx="2569090" cy="1716120"/>
              </a:xfrm>
            </p:grpSpPr>
            <p:cxnSp>
              <p:nvCxnSpPr>
                <p:cNvPr id="345" name="Straight Connector 344"/>
                <p:cNvCxnSpPr/>
                <p:nvPr/>
              </p:nvCxnSpPr>
              <p:spPr bwMode="auto">
                <a:xfrm flipV="1">
                  <a:off x="2226194" y="3181121"/>
                  <a:ext cx="1281004" cy="576633"/>
                </a:xfrm>
                <a:prstGeom prst="line">
                  <a:avLst/>
                </a:prstGeom>
                <a:solidFill>
                  <a:srgbClr val="0095D3"/>
                </a:solidFill>
                <a:ln w="1270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46" name="Straight Connector 345"/>
                <p:cNvCxnSpPr/>
                <p:nvPr/>
              </p:nvCxnSpPr>
              <p:spPr bwMode="auto">
                <a:xfrm flipH="1" flipV="1">
                  <a:off x="938108" y="3181121"/>
                  <a:ext cx="1275387" cy="576633"/>
                </a:xfrm>
                <a:prstGeom prst="line">
                  <a:avLst/>
                </a:prstGeom>
                <a:solidFill>
                  <a:srgbClr val="0095D3"/>
                </a:solidFill>
                <a:ln w="1270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47" name="Straight Connector 346"/>
                <p:cNvCxnSpPr/>
                <p:nvPr/>
              </p:nvCxnSpPr>
              <p:spPr bwMode="auto">
                <a:xfrm flipH="1">
                  <a:off x="2222336" y="3747062"/>
                  <a:ext cx="3858" cy="1150179"/>
                </a:xfrm>
                <a:prstGeom prst="line">
                  <a:avLst/>
                </a:prstGeom>
                <a:solidFill>
                  <a:srgbClr val="0095D3"/>
                </a:solidFill>
                <a:ln w="12700" cap="flat" cmpd="sng" algn="ctr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alpha val="4000"/>
                        </a:schemeClr>
                      </a:gs>
                      <a:gs pos="48000">
                        <a:schemeClr val="bg1"/>
                      </a:gs>
                    </a:gsLst>
                    <a:lin ang="5400000" scaled="0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343" name="TextBox 342"/>
              <p:cNvSpPr txBox="1"/>
              <p:nvPr/>
            </p:nvSpPr>
            <p:spPr>
              <a:xfrm>
                <a:off x="7844361" y="4568161"/>
                <a:ext cx="556267" cy="178371"/>
              </a:xfrm>
              <a:prstGeom prst="rect">
                <a:avLst/>
              </a:prstGeom>
              <a:noFill/>
              <a:scene3d>
                <a:camera prst="orthographicFront">
                  <a:rot lat="2400000" lon="2520000" rev="0"/>
                </a:camera>
                <a:lightRig rig="threePt" dir="t"/>
              </a:scene3d>
              <a:sp3d z="38100"/>
            </p:spPr>
            <p:txBody>
              <a:bodyPr wrap="square" rtlCol="0">
                <a:spAutoFit/>
                <a:scene3d>
                  <a:camera prst="isometricOffAxis2Top">
                    <a:rot lat="18075715" lon="2520000" rev="18141449"/>
                  </a:camera>
                  <a:lightRig rig="threePt" dir="t"/>
                </a:scene3d>
              </a:bodyPr>
              <a:lstStyle/>
              <a:p>
                <a:pPr algn="ctr"/>
                <a:r>
                  <a:rPr lang="en-US" sz="700" b="1" dirty="0">
                    <a:solidFill>
                      <a:prstClr val="white"/>
                    </a:solidFill>
                  </a:rPr>
                  <a:t>vSwitch</a:t>
                </a:r>
              </a:p>
            </p:txBody>
          </p:sp>
          <p:sp>
            <p:nvSpPr>
              <p:cNvPr id="344" name="TextBox 343"/>
              <p:cNvSpPr txBox="1"/>
              <p:nvPr/>
            </p:nvSpPr>
            <p:spPr>
              <a:xfrm>
                <a:off x="7815090" y="4741560"/>
                <a:ext cx="608460" cy="178371"/>
              </a:xfrm>
              <a:prstGeom prst="rect">
                <a:avLst/>
              </a:prstGeom>
              <a:noFill/>
              <a:scene3d>
                <a:camera prst="orthographicFront">
                  <a:rot lat="2400000" lon="2520000" rev="0"/>
                </a:camera>
                <a:lightRig rig="threePt" dir="t"/>
              </a:scene3d>
              <a:sp3d z="38100"/>
            </p:spPr>
            <p:txBody>
              <a:bodyPr wrap="square" rtlCol="0">
                <a:spAutoFit/>
                <a:scene3d>
                  <a:camera prst="isometricOffAxis2Top">
                    <a:rot lat="18075715" lon="2520000" rev="18141449"/>
                  </a:camera>
                  <a:lightRig rig="threePt" dir="t"/>
                </a:scene3d>
              </a:bodyPr>
              <a:lstStyle/>
              <a:p>
                <a:pPr algn="ctr"/>
                <a:r>
                  <a:rPr lang="en-US" sz="700" b="1" dirty="0">
                    <a:solidFill>
                      <a:prstClr val="white"/>
                    </a:solidFill>
                  </a:rPr>
                  <a:t>Hypervisor</a:t>
                </a:r>
              </a:p>
            </p:txBody>
          </p:sp>
        </p:grpSp>
        <p:grpSp>
          <p:nvGrpSpPr>
            <p:cNvPr id="285" name="Group 284"/>
            <p:cNvGrpSpPr/>
            <p:nvPr/>
          </p:nvGrpSpPr>
          <p:grpSpPr>
            <a:xfrm>
              <a:off x="8499974" y="4532816"/>
              <a:ext cx="851820" cy="986166"/>
              <a:chOff x="8499974" y="4532816"/>
              <a:chExt cx="851820" cy="986166"/>
            </a:xfrm>
          </p:grpSpPr>
          <p:pic>
            <p:nvPicPr>
              <p:cNvPr id="330" name="Picture 3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99974" y="4532816"/>
                <a:ext cx="851820" cy="986166"/>
              </a:xfrm>
              <a:prstGeom prst="rect">
                <a:avLst/>
              </a:prstGeom>
              <a:noFill/>
            </p:spPr>
          </p:pic>
          <p:grpSp>
            <p:nvGrpSpPr>
              <p:cNvPr id="331" name="Group 330"/>
              <p:cNvGrpSpPr/>
              <p:nvPr/>
            </p:nvGrpSpPr>
            <p:grpSpPr>
              <a:xfrm>
                <a:off x="8623100" y="4714648"/>
                <a:ext cx="619676" cy="673923"/>
                <a:chOff x="7051859" y="953047"/>
                <a:chExt cx="1296536" cy="1412800"/>
              </a:xfrm>
            </p:grpSpPr>
            <p:pic>
              <p:nvPicPr>
                <p:cNvPr id="338" name="Picture 8" descr="C:\Users\Abject-3D\Desktop\VMWare Files\FINAL diagrams\Basic Virtualization\3D PNGs\ICON_ThinApp_3D_Q408_Comm_5.png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53834" y="1364026"/>
                  <a:ext cx="1294561" cy="100182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39" name="Picture 9" descr="C:\Users\Abject-3D\Desktop\VMWare Files\FINAL diagrams\Basic Virtualization\3D PNGs\ICON_ThinApp_3D_Q408_Comm_6.png"/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51859" y="953047"/>
                  <a:ext cx="1296535" cy="1078171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332" name="Group 331"/>
              <p:cNvGrpSpPr/>
              <p:nvPr/>
            </p:nvGrpSpPr>
            <p:grpSpPr>
              <a:xfrm>
                <a:off x="8516579" y="4775124"/>
                <a:ext cx="828438" cy="680509"/>
                <a:chOff x="938108" y="3181121"/>
                <a:chExt cx="2569090" cy="1716120"/>
              </a:xfrm>
            </p:grpSpPr>
            <p:cxnSp>
              <p:nvCxnSpPr>
                <p:cNvPr id="335" name="Straight Connector 334"/>
                <p:cNvCxnSpPr/>
                <p:nvPr/>
              </p:nvCxnSpPr>
              <p:spPr bwMode="auto">
                <a:xfrm flipV="1">
                  <a:off x="2226194" y="3181121"/>
                  <a:ext cx="1281004" cy="576633"/>
                </a:xfrm>
                <a:prstGeom prst="line">
                  <a:avLst/>
                </a:prstGeom>
                <a:solidFill>
                  <a:srgbClr val="0095D3"/>
                </a:solidFill>
                <a:ln w="1270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36" name="Straight Connector 335"/>
                <p:cNvCxnSpPr/>
                <p:nvPr/>
              </p:nvCxnSpPr>
              <p:spPr bwMode="auto">
                <a:xfrm flipH="1" flipV="1">
                  <a:off x="938108" y="3181121"/>
                  <a:ext cx="1275387" cy="576633"/>
                </a:xfrm>
                <a:prstGeom prst="line">
                  <a:avLst/>
                </a:prstGeom>
                <a:solidFill>
                  <a:srgbClr val="0095D3"/>
                </a:solidFill>
                <a:ln w="1270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37" name="Straight Connector 336"/>
                <p:cNvCxnSpPr/>
                <p:nvPr/>
              </p:nvCxnSpPr>
              <p:spPr bwMode="auto">
                <a:xfrm flipH="1">
                  <a:off x="2222336" y="3747062"/>
                  <a:ext cx="3858" cy="1150179"/>
                </a:xfrm>
                <a:prstGeom prst="line">
                  <a:avLst/>
                </a:prstGeom>
                <a:solidFill>
                  <a:srgbClr val="0095D3"/>
                </a:solidFill>
                <a:ln w="12700" cap="flat" cmpd="sng" algn="ctr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alpha val="4000"/>
                        </a:schemeClr>
                      </a:gs>
                      <a:gs pos="48000">
                        <a:schemeClr val="bg1"/>
                      </a:gs>
                    </a:gsLst>
                    <a:lin ang="5400000" scaled="0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333" name="TextBox 332"/>
              <p:cNvSpPr txBox="1"/>
              <p:nvPr/>
            </p:nvSpPr>
            <p:spPr>
              <a:xfrm>
                <a:off x="8529880" y="4958309"/>
                <a:ext cx="556267" cy="178371"/>
              </a:xfrm>
              <a:prstGeom prst="rect">
                <a:avLst/>
              </a:prstGeom>
              <a:noFill/>
              <a:scene3d>
                <a:camera prst="orthographicFront">
                  <a:rot lat="2400000" lon="2520000" rev="0"/>
                </a:camera>
                <a:lightRig rig="threePt" dir="t"/>
              </a:scene3d>
              <a:sp3d z="38100"/>
            </p:spPr>
            <p:txBody>
              <a:bodyPr wrap="square" rtlCol="0">
                <a:spAutoFit/>
                <a:scene3d>
                  <a:camera prst="isometricOffAxis2Top">
                    <a:rot lat="18075715" lon="2520000" rev="18141449"/>
                  </a:camera>
                  <a:lightRig rig="threePt" dir="t"/>
                </a:scene3d>
              </a:bodyPr>
              <a:lstStyle/>
              <a:p>
                <a:pPr algn="ctr"/>
                <a:r>
                  <a:rPr lang="en-US" sz="700" b="1" dirty="0">
                    <a:solidFill>
                      <a:prstClr val="white"/>
                    </a:solidFill>
                  </a:rPr>
                  <a:t>vSwitch</a:t>
                </a:r>
              </a:p>
            </p:txBody>
          </p:sp>
          <p:sp>
            <p:nvSpPr>
              <p:cNvPr id="334" name="TextBox 333"/>
              <p:cNvSpPr txBox="1"/>
              <p:nvPr/>
            </p:nvSpPr>
            <p:spPr>
              <a:xfrm>
                <a:off x="8500609" y="5131708"/>
                <a:ext cx="608460" cy="178371"/>
              </a:xfrm>
              <a:prstGeom prst="rect">
                <a:avLst/>
              </a:prstGeom>
              <a:noFill/>
              <a:scene3d>
                <a:camera prst="orthographicFront">
                  <a:rot lat="2400000" lon="2520000" rev="0"/>
                </a:camera>
                <a:lightRig rig="threePt" dir="t"/>
              </a:scene3d>
              <a:sp3d z="38100"/>
            </p:spPr>
            <p:txBody>
              <a:bodyPr wrap="square" rtlCol="0">
                <a:spAutoFit/>
                <a:scene3d>
                  <a:camera prst="isometricOffAxis2Top">
                    <a:rot lat="18075715" lon="2520000" rev="18141449"/>
                  </a:camera>
                  <a:lightRig rig="threePt" dir="t"/>
                </a:scene3d>
              </a:bodyPr>
              <a:lstStyle/>
              <a:p>
                <a:pPr algn="ctr"/>
                <a:r>
                  <a:rPr lang="en-US" sz="700" b="1" dirty="0">
                    <a:solidFill>
                      <a:prstClr val="white"/>
                    </a:solidFill>
                  </a:rPr>
                  <a:t>Hypervisor</a:t>
                </a:r>
              </a:p>
            </p:txBody>
          </p:sp>
        </p:grpSp>
        <p:grpSp>
          <p:nvGrpSpPr>
            <p:cNvPr id="286" name="Group 285"/>
            <p:cNvGrpSpPr/>
            <p:nvPr/>
          </p:nvGrpSpPr>
          <p:grpSpPr>
            <a:xfrm>
              <a:off x="8711935" y="2060657"/>
              <a:ext cx="851820" cy="986166"/>
              <a:chOff x="8711935" y="2060657"/>
              <a:chExt cx="851820" cy="986166"/>
            </a:xfrm>
          </p:grpSpPr>
          <p:pic>
            <p:nvPicPr>
              <p:cNvPr id="320" name="Picture 3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1935" y="2060657"/>
                <a:ext cx="851820" cy="986166"/>
              </a:xfrm>
              <a:prstGeom prst="rect">
                <a:avLst/>
              </a:prstGeom>
              <a:noFill/>
            </p:spPr>
          </p:pic>
          <p:grpSp>
            <p:nvGrpSpPr>
              <p:cNvPr id="321" name="Group 320"/>
              <p:cNvGrpSpPr/>
              <p:nvPr/>
            </p:nvGrpSpPr>
            <p:grpSpPr>
              <a:xfrm>
                <a:off x="8835061" y="2242489"/>
                <a:ext cx="619676" cy="673923"/>
                <a:chOff x="7051859" y="953047"/>
                <a:chExt cx="1296536" cy="1412800"/>
              </a:xfrm>
            </p:grpSpPr>
            <p:pic>
              <p:nvPicPr>
                <p:cNvPr id="328" name="Picture 8" descr="C:\Users\Abject-3D\Desktop\VMWare Files\FINAL diagrams\Basic Virtualization\3D PNGs\ICON_ThinApp_3D_Q408_Comm_5.png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53834" y="1364026"/>
                  <a:ext cx="1294561" cy="100182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29" name="Picture 9" descr="C:\Users\Abject-3D\Desktop\VMWare Files\FINAL diagrams\Basic Virtualization\3D PNGs\ICON_ThinApp_3D_Q408_Comm_6.png"/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51859" y="953047"/>
                  <a:ext cx="1296535" cy="1078171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322" name="Group 321"/>
              <p:cNvGrpSpPr/>
              <p:nvPr/>
            </p:nvGrpSpPr>
            <p:grpSpPr>
              <a:xfrm>
                <a:off x="8728540" y="2302965"/>
                <a:ext cx="828438" cy="680509"/>
                <a:chOff x="938108" y="3181121"/>
                <a:chExt cx="2569090" cy="1716120"/>
              </a:xfrm>
            </p:grpSpPr>
            <p:cxnSp>
              <p:nvCxnSpPr>
                <p:cNvPr id="325" name="Straight Connector 324"/>
                <p:cNvCxnSpPr/>
                <p:nvPr/>
              </p:nvCxnSpPr>
              <p:spPr bwMode="auto">
                <a:xfrm flipV="1">
                  <a:off x="2226194" y="3181121"/>
                  <a:ext cx="1281004" cy="576633"/>
                </a:xfrm>
                <a:prstGeom prst="line">
                  <a:avLst/>
                </a:prstGeom>
                <a:solidFill>
                  <a:srgbClr val="0095D3"/>
                </a:solidFill>
                <a:ln w="1270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26" name="Straight Connector 325"/>
                <p:cNvCxnSpPr/>
                <p:nvPr/>
              </p:nvCxnSpPr>
              <p:spPr bwMode="auto">
                <a:xfrm flipH="1" flipV="1">
                  <a:off x="938108" y="3181121"/>
                  <a:ext cx="1275387" cy="576633"/>
                </a:xfrm>
                <a:prstGeom prst="line">
                  <a:avLst/>
                </a:prstGeom>
                <a:solidFill>
                  <a:srgbClr val="0095D3"/>
                </a:solidFill>
                <a:ln w="1270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27" name="Straight Connector 326"/>
                <p:cNvCxnSpPr/>
                <p:nvPr/>
              </p:nvCxnSpPr>
              <p:spPr bwMode="auto">
                <a:xfrm flipH="1">
                  <a:off x="2222336" y="3747062"/>
                  <a:ext cx="3858" cy="1150179"/>
                </a:xfrm>
                <a:prstGeom prst="line">
                  <a:avLst/>
                </a:prstGeom>
                <a:solidFill>
                  <a:srgbClr val="0095D3"/>
                </a:solidFill>
                <a:ln w="12700" cap="flat" cmpd="sng" algn="ctr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alpha val="4000"/>
                        </a:schemeClr>
                      </a:gs>
                      <a:gs pos="48000">
                        <a:schemeClr val="bg1"/>
                      </a:gs>
                    </a:gsLst>
                    <a:lin ang="5400000" scaled="0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323" name="TextBox 322"/>
              <p:cNvSpPr txBox="1"/>
              <p:nvPr/>
            </p:nvSpPr>
            <p:spPr>
              <a:xfrm>
                <a:off x="8741841" y="2486150"/>
                <a:ext cx="556267" cy="178371"/>
              </a:xfrm>
              <a:prstGeom prst="rect">
                <a:avLst/>
              </a:prstGeom>
              <a:noFill/>
              <a:scene3d>
                <a:camera prst="orthographicFront">
                  <a:rot lat="2400000" lon="2520000" rev="0"/>
                </a:camera>
                <a:lightRig rig="threePt" dir="t"/>
              </a:scene3d>
              <a:sp3d z="38100"/>
            </p:spPr>
            <p:txBody>
              <a:bodyPr wrap="square" rtlCol="0">
                <a:spAutoFit/>
                <a:scene3d>
                  <a:camera prst="isometricOffAxis2Top">
                    <a:rot lat="18075715" lon="2520000" rev="18141449"/>
                  </a:camera>
                  <a:lightRig rig="threePt" dir="t"/>
                </a:scene3d>
              </a:bodyPr>
              <a:lstStyle/>
              <a:p>
                <a:pPr algn="ctr"/>
                <a:r>
                  <a:rPr lang="en-US" sz="700" b="1" dirty="0">
                    <a:solidFill>
                      <a:prstClr val="white"/>
                    </a:solidFill>
                  </a:rPr>
                  <a:t>vSwitch</a:t>
                </a:r>
              </a:p>
            </p:txBody>
          </p:sp>
          <p:sp>
            <p:nvSpPr>
              <p:cNvPr id="324" name="TextBox 323"/>
              <p:cNvSpPr txBox="1"/>
              <p:nvPr/>
            </p:nvSpPr>
            <p:spPr>
              <a:xfrm>
                <a:off x="8712570" y="2659549"/>
                <a:ext cx="608460" cy="178371"/>
              </a:xfrm>
              <a:prstGeom prst="rect">
                <a:avLst/>
              </a:prstGeom>
              <a:noFill/>
              <a:scene3d>
                <a:camera prst="orthographicFront">
                  <a:rot lat="2400000" lon="2520000" rev="0"/>
                </a:camera>
                <a:lightRig rig="threePt" dir="t"/>
              </a:scene3d>
              <a:sp3d z="38100"/>
            </p:spPr>
            <p:txBody>
              <a:bodyPr wrap="square" rtlCol="0">
                <a:spAutoFit/>
                <a:scene3d>
                  <a:camera prst="isometricOffAxis2Top">
                    <a:rot lat="18075715" lon="2520000" rev="18141449"/>
                  </a:camera>
                  <a:lightRig rig="threePt" dir="t"/>
                </a:scene3d>
              </a:bodyPr>
              <a:lstStyle/>
              <a:p>
                <a:pPr algn="ctr"/>
                <a:r>
                  <a:rPr lang="en-US" sz="700" b="1" dirty="0">
                    <a:solidFill>
                      <a:prstClr val="white"/>
                    </a:solidFill>
                  </a:rPr>
                  <a:t>Hypervisor</a:t>
                </a:r>
              </a:p>
            </p:txBody>
          </p:sp>
        </p:grpSp>
        <p:grpSp>
          <p:nvGrpSpPr>
            <p:cNvPr id="287" name="Group 286"/>
            <p:cNvGrpSpPr/>
            <p:nvPr/>
          </p:nvGrpSpPr>
          <p:grpSpPr>
            <a:xfrm>
              <a:off x="9368124" y="2463586"/>
              <a:ext cx="851820" cy="986166"/>
              <a:chOff x="9368124" y="2463586"/>
              <a:chExt cx="851820" cy="986166"/>
            </a:xfrm>
          </p:grpSpPr>
          <p:pic>
            <p:nvPicPr>
              <p:cNvPr id="310" name="Picture 3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68124" y="2463586"/>
                <a:ext cx="851820" cy="986166"/>
              </a:xfrm>
              <a:prstGeom prst="rect">
                <a:avLst/>
              </a:prstGeom>
              <a:noFill/>
            </p:spPr>
          </p:pic>
          <p:grpSp>
            <p:nvGrpSpPr>
              <p:cNvPr id="311" name="Group 310"/>
              <p:cNvGrpSpPr/>
              <p:nvPr/>
            </p:nvGrpSpPr>
            <p:grpSpPr>
              <a:xfrm>
                <a:off x="9491250" y="2645418"/>
                <a:ext cx="619676" cy="673923"/>
                <a:chOff x="7051859" y="953047"/>
                <a:chExt cx="1296536" cy="1412800"/>
              </a:xfrm>
            </p:grpSpPr>
            <p:pic>
              <p:nvPicPr>
                <p:cNvPr id="318" name="Picture 8" descr="C:\Users\Abject-3D\Desktop\VMWare Files\FINAL diagrams\Basic Virtualization\3D PNGs\ICON_ThinApp_3D_Q408_Comm_5.png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53834" y="1364026"/>
                  <a:ext cx="1294561" cy="100182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19" name="Picture 9" descr="C:\Users\Abject-3D\Desktop\VMWare Files\FINAL diagrams\Basic Virtualization\3D PNGs\ICON_ThinApp_3D_Q408_Comm_6.png"/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51859" y="953047"/>
                  <a:ext cx="1296535" cy="1078171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312" name="Group 311"/>
              <p:cNvGrpSpPr/>
              <p:nvPr/>
            </p:nvGrpSpPr>
            <p:grpSpPr>
              <a:xfrm>
                <a:off x="9384729" y="2705894"/>
                <a:ext cx="828438" cy="680509"/>
                <a:chOff x="938108" y="3181121"/>
                <a:chExt cx="2569090" cy="1716120"/>
              </a:xfrm>
            </p:grpSpPr>
            <p:cxnSp>
              <p:nvCxnSpPr>
                <p:cNvPr id="315" name="Straight Connector 314"/>
                <p:cNvCxnSpPr/>
                <p:nvPr/>
              </p:nvCxnSpPr>
              <p:spPr bwMode="auto">
                <a:xfrm flipV="1">
                  <a:off x="2226194" y="3181121"/>
                  <a:ext cx="1281004" cy="576633"/>
                </a:xfrm>
                <a:prstGeom prst="line">
                  <a:avLst/>
                </a:prstGeom>
                <a:solidFill>
                  <a:srgbClr val="0095D3"/>
                </a:solidFill>
                <a:ln w="1270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6" name="Straight Connector 315"/>
                <p:cNvCxnSpPr/>
                <p:nvPr/>
              </p:nvCxnSpPr>
              <p:spPr bwMode="auto">
                <a:xfrm flipH="1" flipV="1">
                  <a:off x="938108" y="3181121"/>
                  <a:ext cx="1275387" cy="576633"/>
                </a:xfrm>
                <a:prstGeom prst="line">
                  <a:avLst/>
                </a:prstGeom>
                <a:solidFill>
                  <a:srgbClr val="0095D3"/>
                </a:solidFill>
                <a:ln w="1270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7" name="Straight Connector 316"/>
                <p:cNvCxnSpPr/>
                <p:nvPr/>
              </p:nvCxnSpPr>
              <p:spPr bwMode="auto">
                <a:xfrm flipH="1">
                  <a:off x="2222336" y="3747062"/>
                  <a:ext cx="3858" cy="1150179"/>
                </a:xfrm>
                <a:prstGeom prst="line">
                  <a:avLst/>
                </a:prstGeom>
                <a:solidFill>
                  <a:srgbClr val="0095D3"/>
                </a:solidFill>
                <a:ln w="12700" cap="flat" cmpd="sng" algn="ctr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alpha val="4000"/>
                        </a:schemeClr>
                      </a:gs>
                      <a:gs pos="48000">
                        <a:schemeClr val="bg1"/>
                      </a:gs>
                    </a:gsLst>
                    <a:lin ang="5400000" scaled="0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313" name="TextBox 312"/>
              <p:cNvSpPr txBox="1"/>
              <p:nvPr/>
            </p:nvSpPr>
            <p:spPr>
              <a:xfrm>
                <a:off x="9398030" y="2889079"/>
                <a:ext cx="556267" cy="178371"/>
              </a:xfrm>
              <a:prstGeom prst="rect">
                <a:avLst/>
              </a:prstGeom>
              <a:noFill/>
              <a:scene3d>
                <a:camera prst="orthographicFront">
                  <a:rot lat="2400000" lon="2520000" rev="0"/>
                </a:camera>
                <a:lightRig rig="threePt" dir="t"/>
              </a:scene3d>
              <a:sp3d z="38100"/>
            </p:spPr>
            <p:txBody>
              <a:bodyPr wrap="square" rtlCol="0">
                <a:spAutoFit/>
                <a:scene3d>
                  <a:camera prst="isometricOffAxis2Top">
                    <a:rot lat="18075715" lon="2520000" rev="18141449"/>
                  </a:camera>
                  <a:lightRig rig="threePt" dir="t"/>
                </a:scene3d>
              </a:bodyPr>
              <a:lstStyle/>
              <a:p>
                <a:pPr algn="ctr"/>
                <a:r>
                  <a:rPr lang="en-US" sz="700" b="1" dirty="0">
                    <a:solidFill>
                      <a:prstClr val="white"/>
                    </a:solidFill>
                  </a:rPr>
                  <a:t>vSwitch</a:t>
                </a:r>
              </a:p>
            </p:txBody>
          </p:sp>
          <p:sp>
            <p:nvSpPr>
              <p:cNvPr id="314" name="TextBox 313"/>
              <p:cNvSpPr txBox="1"/>
              <p:nvPr/>
            </p:nvSpPr>
            <p:spPr>
              <a:xfrm>
                <a:off x="9368759" y="3062478"/>
                <a:ext cx="608460" cy="178371"/>
              </a:xfrm>
              <a:prstGeom prst="rect">
                <a:avLst/>
              </a:prstGeom>
              <a:noFill/>
              <a:scene3d>
                <a:camera prst="orthographicFront">
                  <a:rot lat="2400000" lon="2520000" rev="0"/>
                </a:camera>
                <a:lightRig rig="threePt" dir="t"/>
              </a:scene3d>
              <a:sp3d z="38100"/>
            </p:spPr>
            <p:txBody>
              <a:bodyPr wrap="square" rtlCol="0">
                <a:spAutoFit/>
                <a:scene3d>
                  <a:camera prst="isometricOffAxis2Top">
                    <a:rot lat="18075715" lon="2520000" rev="18141449"/>
                  </a:camera>
                  <a:lightRig rig="threePt" dir="t"/>
                </a:scene3d>
              </a:bodyPr>
              <a:lstStyle/>
              <a:p>
                <a:pPr algn="ctr"/>
                <a:r>
                  <a:rPr lang="en-US" sz="700" b="1" dirty="0">
                    <a:solidFill>
                      <a:prstClr val="white"/>
                    </a:solidFill>
                  </a:rPr>
                  <a:t>Hypervisor</a:t>
                </a:r>
              </a:p>
            </p:txBody>
          </p:sp>
        </p:grpSp>
        <p:grpSp>
          <p:nvGrpSpPr>
            <p:cNvPr id="288" name="Group 287"/>
            <p:cNvGrpSpPr/>
            <p:nvPr/>
          </p:nvGrpSpPr>
          <p:grpSpPr>
            <a:xfrm>
              <a:off x="10023890" y="2866631"/>
              <a:ext cx="851820" cy="986166"/>
              <a:chOff x="10023890" y="2866631"/>
              <a:chExt cx="851820" cy="986166"/>
            </a:xfrm>
          </p:grpSpPr>
          <p:pic>
            <p:nvPicPr>
              <p:cNvPr id="300" name="Picture 3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23890" y="2866631"/>
                <a:ext cx="851820" cy="986166"/>
              </a:xfrm>
              <a:prstGeom prst="rect">
                <a:avLst/>
              </a:prstGeom>
              <a:noFill/>
            </p:spPr>
          </p:pic>
          <p:grpSp>
            <p:nvGrpSpPr>
              <p:cNvPr id="301" name="Group 300"/>
              <p:cNvGrpSpPr/>
              <p:nvPr/>
            </p:nvGrpSpPr>
            <p:grpSpPr>
              <a:xfrm>
                <a:off x="10147016" y="3048463"/>
                <a:ext cx="619676" cy="673923"/>
                <a:chOff x="7051859" y="953047"/>
                <a:chExt cx="1296536" cy="1412800"/>
              </a:xfrm>
            </p:grpSpPr>
            <p:pic>
              <p:nvPicPr>
                <p:cNvPr id="308" name="Picture 8" descr="C:\Users\Abject-3D\Desktop\VMWare Files\FINAL diagrams\Basic Virtualization\3D PNGs\ICON_ThinApp_3D_Q408_Comm_5.png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53834" y="1364026"/>
                  <a:ext cx="1294561" cy="100182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09" name="Picture 9" descr="C:\Users\Abject-3D\Desktop\VMWare Files\FINAL diagrams\Basic Virtualization\3D PNGs\ICON_ThinApp_3D_Q408_Comm_6.png"/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51859" y="953047"/>
                  <a:ext cx="1296535" cy="1078171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302" name="Group 301"/>
              <p:cNvGrpSpPr/>
              <p:nvPr/>
            </p:nvGrpSpPr>
            <p:grpSpPr>
              <a:xfrm>
                <a:off x="10040495" y="3108939"/>
                <a:ext cx="828438" cy="680509"/>
                <a:chOff x="938108" y="3181121"/>
                <a:chExt cx="2569090" cy="1716120"/>
              </a:xfrm>
            </p:grpSpPr>
            <p:cxnSp>
              <p:nvCxnSpPr>
                <p:cNvPr id="305" name="Straight Connector 304"/>
                <p:cNvCxnSpPr/>
                <p:nvPr/>
              </p:nvCxnSpPr>
              <p:spPr bwMode="auto">
                <a:xfrm flipV="1">
                  <a:off x="2226194" y="3181121"/>
                  <a:ext cx="1281004" cy="576633"/>
                </a:xfrm>
                <a:prstGeom prst="line">
                  <a:avLst/>
                </a:prstGeom>
                <a:solidFill>
                  <a:srgbClr val="0095D3"/>
                </a:solidFill>
                <a:ln w="1270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6" name="Straight Connector 305"/>
                <p:cNvCxnSpPr/>
                <p:nvPr/>
              </p:nvCxnSpPr>
              <p:spPr bwMode="auto">
                <a:xfrm flipH="1" flipV="1">
                  <a:off x="938108" y="3181121"/>
                  <a:ext cx="1275387" cy="576633"/>
                </a:xfrm>
                <a:prstGeom prst="line">
                  <a:avLst/>
                </a:prstGeom>
                <a:solidFill>
                  <a:srgbClr val="0095D3"/>
                </a:solidFill>
                <a:ln w="1270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7" name="Straight Connector 306"/>
                <p:cNvCxnSpPr/>
                <p:nvPr/>
              </p:nvCxnSpPr>
              <p:spPr bwMode="auto">
                <a:xfrm flipH="1">
                  <a:off x="2222336" y="3747062"/>
                  <a:ext cx="3858" cy="1150179"/>
                </a:xfrm>
                <a:prstGeom prst="line">
                  <a:avLst/>
                </a:prstGeom>
                <a:solidFill>
                  <a:srgbClr val="0095D3"/>
                </a:solidFill>
                <a:ln w="12700" cap="flat" cmpd="sng" algn="ctr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alpha val="4000"/>
                        </a:schemeClr>
                      </a:gs>
                      <a:gs pos="48000">
                        <a:schemeClr val="bg1"/>
                      </a:gs>
                    </a:gsLst>
                    <a:lin ang="5400000" scaled="0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303" name="TextBox 302"/>
              <p:cNvSpPr txBox="1"/>
              <p:nvPr/>
            </p:nvSpPr>
            <p:spPr>
              <a:xfrm>
                <a:off x="10053796" y="3292124"/>
                <a:ext cx="556267" cy="178371"/>
              </a:xfrm>
              <a:prstGeom prst="rect">
                <a:avLst/>
              </a:prstGeom>
              <a:noFill/>
              <a:scene3d>
                <a:camera prst="orthographicFront">
                  <a:rot lat="2400000" lon="2520000" rev="0"/>
                </a:camera>
                <a:lightRig rig="threePt" dir="t"/>
              </a:scene3d>
              <a:sp3d z="38100"/>
            </p:spPr>
            <p:txBody>
              <a:bodyPr wrap="square" rtlCol="0">
                <a:spAutoFit/>
                <a:scene3d>
                  <a:camera prst="isometricOffAxis2Top">
                    <a:rot lat="18075715" lon="2520000" rev="18141449"/>
                  </a:camera>
                  <a:lightRig rig="threePt" dir="t"/>
                </a:scene3d>
              </a:bodyPr>
              <a:lstStyle/>
              <a:p>
                <a:pPr algn="ctr"/>
                <a:r>
                  <a:rPr lang="en-US" sz="700" b="1" dirty="0">
                    <a:solidFill>
                      <a:prstClr val="white"/>
                    </a:solidFill>
                  </a:rPr>
                  <a:t>vSwitch</a:t>
                </a:r>
              </a:p>
            </p:txBody>
          </p:sp>
          <p:sp>
            <p:nvSpPr>
              <p:cNvPr id="304" name="TextBox 303"/>
              <p:cNvSpPr txBox="1"/>
              <p:nvPr/>
            </p:nvSpPr>
            <p:spPr>
              <a:xfrm>
                <a:off x="10024525" y="3465523"/>
                <a:ext cx="608460" cy="178371"/>
              </a:xfrm>
              <a:prstGeom prst="rect">
                <a:avLst/>
              </a:prstGeom>
              <a:noFill/>
              <a:scene3d>
                <a:camera prst="orthographicFront">
                  <a:rot lat="2400000" lon="2520000" rev="0"/>
                </a:camera>
                <a:lightRig rig="threePt" dir="t"/>
              </a:scene3d>
              <a:sp3d z="38100"/>
            </p:spPr>
            <p:txBody>
              <a:bodyPr wrap="square" rtlCol="0">
                <a:spAutoFit/>
                <a:scene3d>
                  <a:camera prst="isometricOffAxis2Top">
                    <a:rot lat="18075715" lon="2520000" rev="18141449"/>
                  </a:camera>
                  <a:lightRig rig="threePt" dir="t"/>
                </a:scene3d>
              </a:bodyPr>
              <a:lstStyle/>
              <a:p>
                <a:pPr algn="ctr"/>
                <a:r>
                  <a:rPr lang="en-US" sz="700" b="1" dirty="0">
                    <a:solidFill>
                      <a:prstClr val="white"/>
                    </a:solidFill>
                  </a:rPr>
                  <a:t>Hypervisor</a:t>
                </a:r>
              </a:p>
            </p:txBody>
          </p:sp>
        </p:grpSp>
        <p:grpSp>
          <p:nvGrpSpPr>
            <p:cNvPr id="289" name="Group 288"/>
            <p:cNvGrpSpPr/>
            <p:nvPr/>
          </p:nvGrpSpPr>
          <p:grpSpPr>
            <a:xfrm>
              <a:off x="10709409" y="3256779"/>
              <a:ext cx="851820" cy="986166"/>
              <a:chOff x="10709409" y="3256779"/>
              <a:chExt cx="851820" cy="986166"/>
            </a:xfrm>
          </p:grpSpPr>
          <p:pic>
            <p:nvPicPr>
              <p:cNvPr id="290" name="Picture 3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09409" y="3256779"/>
                <a:ext cx="851820" cy="986166"/>
              </a:xfrm>
              <a:prstGeom prst="rect">
                <a:avLst/>
              </a:prstGeom>
              <a:noFill/>
            </p:spPr>
          </p:pic>
          <p:grpSp>
            <p:nvGrpSpPr>
              <p:cNvPr id="291" name="Group 290"/>
              <p:cNvGrpSpPr/>
              <p:nvPr/>
            </p:nvGrpSpPr>
            <p:grpSpPr>
              <a:xfrm>
                <a:off x="10832535" y="3438611"/>
                <a:ext cx="619676" cy="673923"/>
                <a:chOff x="7051859" y="953047"/>
                <a:chExt cx="1296536" cy="1412800"/>
              </a:xfrm>
            </p:grpSpPr>
            <p:pic>
              <p:nvPicPr>
                <p:cNvPr id="298" name="Picture 8" descr="C:\Users\Abject-3D\Desktop\VMWare Files\FINAL diagrams\Basic Virtualization\3D PNGs\ICON_ThinApp_3D_Q408_Comm_5.png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53834" y="1364026"/>
                  <a:ext cx="1294561" cy="1001821"/>
                </a:xfrm>
                <a:prstGeom prst="rect">
                  <a:avLst/>
                </a:prstGeom>
                <a:noFill/>
              </p:spPr>
            </p:pic>
            <p:pic>
              <p:nvPicPr>
                <p:cNvPr id="299" name="Picture 9" descr="C:\Users\Abject-3D\Desktop\VMWare Files\FINAL diagrams\Basic Virtualization\3D PNGs\ICON_ThinApp_3D_Q408_Comm_6.png"/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51859" y="953047"/>
                  <a:ext cx="1296535" cy="1078171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292" name="Group 291"/>
              <p:cNvGrpSpPr/>
              <p:nvPr/>
            </p:nvGrpSpPr>
            <p:grpSpPr>
              <a:xfrm>
                <a:off x="10726014" y="3499087"/>
                <a:ext cx="828438" cy="680509"/>
                <a:chOff x="938108" y="3181121"/>
                <a:chExt cx="2569090" cy="1716120"/>
              </a:xfrm>
            </p:grpSpPr>
            <p:cxnSp>
              <p:nvCxnSpPr>
                <p:cNvPr id="295" name="Straight Connector 294"/>
                <p:cNvCxnSpPr/>
                <p:nvPr/>
              </p:nvCxnSpPr>
              <p:spPr bwMode="auto">
                <a:xfrm flipV="1">
                  <a:off x="2226194" y="3181121"/>
                  <a:ext cx="1281004" cy="576633"/>
                </a:xfrm>
                <a:prstGeom prst="line">
                  <a:avLst/>
                </a:prstGeom>
                <a:solidFill>
                  <a:srgbClr val="0095D3"/>
                </a:solidFill>
                <a:ln w="1270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96" name="Straight Connector 295"/>
                <p:cNvCxnSpPr/>
                <p:nvPr/>
              </p:nvCxnSpPr>
              <p:spPr bwMode="auto">
                <a:xfrm flipH="1" flipV="1">
                  <a:off x="938108" y="3181121"/>
                  <a:ext cx="1275387" cy="576633"/>
                </a:xfrm>
                <a:prstGeom prst="line">
                  <a:avLst/>
                </a:prstGeom>
                <a:solidFill>
                  <a:srgbClr val="0095D3"/>
                </a:solidFill>
                <a:ln w="1270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97" name="Straight Connector 296"/>
                <p:cNvCxnSpPr/>
                <p:nvPr/>
              </p:nvCxnSpPr>
              <p:spPr bwMode="auto">
                <a:xfrm flipH="1">
                  <a:off x="2222336" y="3747062"/>
                  <a:ext cx="3858" cy="1150179"/>
                </a:xfrm>
                <a:prstGeom prst="line">
                  <a:avLst/>
                </a:prstGeom>
                <a:solidFill>
                  <a:srgbClr val="0095D3"/>
                </a:solidFill>
                <a:ln w="12700" cap="flat" cmpd="sng" algn="ctr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alpha val="4000"/>
                        </a:schemeClr>
                      </a:gs>
                      <a:gs pos="48000">
                        <a:schemeClr val="bg1"/>
                      </a:gs>
                    </a:gsLst>
                    <a:lin ang="5400000" scaled="0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293" name="TextBox 292"/>
              <p:cNvSpPr txBox="1"/>
              <p:nvPr/>
            </p:nvSpPr>
            <p:spPr>
              <a:xfrm>
                <a:off x="10739315" y="3682272"/>
                <a:ext cx="556267" cy="178371"/>
              </a:xfrm>
              <a:prstGeom prst="rect">
                <a:avLst/>
              </a:prstGeom>
              <a:noFill/>
              <a:scene3d>
                <a:camera prst="orthographicFront">
                  <a:rot lat="2400000" lon="2520000" rev="0"/>
                </a:camera>
                <a:lightRig rig="threePt" dir="t"/>
              </a:scene3d>
              <a:sp3d z="38100"/>
            </p:spPr>
            <p:txBody>
              <a:bodyPr wrap="square" rtlCol="0">
                <a:spAutoFit/>
                <a:scene3d>
                  <a:camera prst="isometricOffAxis2Top">
                    <a:rot lat="18075715" lon="2520000" rev="18141449"/>
                  </a:camera>
                  <a:lightRig rig="threePt" dir="t"/>
                </a:scene3d>
              </a:bodyPr>
              <a:lstStyle/>
              <a:p>
                <a:pPr algn="ctr"/>
                <a:r>
                  <a:rPr lang="en-US" sz="700" b="1" dirty="0">
                    <a:solidFill>
                      <a:prstClr val="white"/>
                    </a:solidFill>
                  </a:rPr>
                  <a:t>vSwitch</a:t>
                </a:r>
              </a:p>
            </p:txBody>
          </p:sp>
          <p:sp>
            <p:nvSpPr>
              <p:cNvPr id="294" name="TextBox 293"/>
              <p:cNvSpPr txBox="1"/>
              <p:nvPr/>
            </p:nvSpPr>
            <p:spPr>
              <a:xfrm>
                <a:off x="10710044" y="3855671"/>
                <a:ext cx="608460" cy="178371"/>
              </a:xfrm>
              <a:prstGeom prst="rect">
                <a:avLst/>
              </a:prstGeom>
              <a:noFill/>
              <a:scene3d>
                <a:camera prst="orthographicFront">
                  <a:rot lat="2400000" lon="2520000" rev="0"/>
                </a:camera>
                <a:lightRig rig="threePt" dir="t"/>
              </a:scene3d>
              <a:sp3d z="38100"/>
            </p:spPr>
            <p:txBody>
              <a:bodyPr wrap="square" rtlCol="0">
                <a:spAutoFit/>
                <a:scene3d>
                  <a:camera prst="isometricOffAxis2Top">
                    <a:rot lat="18075715" lon="2520000" rev="18141449"/>
                  </a:camera>
                  <a:lightRig rig="threePt" dir="t"/>
                </a:scene3d>
              </a:bodyPr>
              <a:lstStyle/>
              <a:p>
                <a:pPr algn="ctr"/>
                <a:r>
                  <a:rPr lang="en-US" sz="700" b="1" dirty="0">
                    <a:solidFill>
                      <a:prstClr val="white"/>
                    </a:solidFill>
                  </a:rPr>
                  <a:t>Hypervisor</a:t>
                </a:r>
              </a:p>
            </p:txBody>
          </p:sp>
        </p:grpSp>
      </p:grpSp>
      <p:sp>
        <p:nvSpPr>
          <p:cNvPr id="217" name="Rectangle 216"/>
          <p:cNvSpPr/>
          <p:nvPr/>
        </p:nvSpPr>
        <p:spPr>
          <a:xfrm>
            <a:off x="3135287" y="4537563"/>
            <a:ext cx="3414228" cy="339868"/>
          </a:xfrm>
          <a:prstGeom prst="rect">
            <a:avLst/>
          </a:prstGeom>
          <a:noFill/>
          <a:ln w="127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t"/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717074"/>
                </a:solidFill>
              </a:rPr>
              <a:t>Virtualization layer</a:t>
            </a:r>
          </a:p>
        </p:txBody>
      </p:sp>
      <p:sp>
        <p:nvSpPr>
          <p:cNvPr id="218" name="Right Triangle 217"/>
          <p:cNvSpPr/>
          <p:nvPr/>
        </p:nvSpPr>
        <p:spPr>
          <a:xfrm rot="5400000">
            <a:off x="2760476" y="4611641"/>
            <a:ext cx="180805" cy="180805"/>
          </a:xfrm>
          <a:prstGeom prst="rtTriangl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2E097FDD-652F-3547-81D6-33596923F8C2}"/>
              </a:ext>
            </a:extLst>
          </p:cNvPr>
          <p:cNvSpPr/>
          <p:nvPr/>
        </p:nvSpPr>
        <p:spPr>
          <a:xfrm>
            <a:off x="0" y="5969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Virtual Machines to Virtual Networks</a:t>
            </a:r>
            <a:endParaRPr lang="en-US" sz="36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26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/>
      <p:bldP spid="229" grpId="0" animBg="1"/>
      <p:bldP spid="217" grpId="0"/>
      <p:bldP spid="2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73" y="933"/>
            <a:ext cx="1218895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688" name="Group 1687"/>
          <p:cNvGrpSpPr/>
          <p:nvPr/>
        </p:nvGrpSpPr>
        <p:grpSpPr>
          <a:xfrm>
            <a:off x="7028092" y="2159903"/>
            <a:ext cx="5714240" cy="5209018"/>
            <a:chOff x="-2095269" y="2311396"/>
            <a:chExt cx="5714240" cy="5209018"/>
          </a:xfrm>
        </p:grpSpPr>
        <p:grpSp>
          <p:nvGrpSpPr>
            <p:cNvPr id="1689" name="Group 1688"/>
            <p:cNvGrpSpPr/>
            <p:nvPr/>
          </p:nvGrpSpPr>
          <p:grpSpPr>
            <a:xfrm>
              <a:off x="-2095269" y="2407388"/>
              <a:ext cx="5349981" cy="5113026"/>
              <a:chOff x="-2247669" y="2254988"/>
              <a:chExt cx="5349981" cy="5113026"/>
            </a:xfrm>
          </p:grpSpPr>
          <p:sp>
            <p:nvSpPr>
              <p:cNvPr id="1792" name="Rectangle 1791"/>
              <p:cNvSpPr/>
              <p:nvPr/>
            </p:nvSpPr>
            <p:spPr>
              <a:xfrm>
                <a:off x="-1771418" y="2487285"/>
                <a:ext cx="4754126" cy="4754126"/>
              </a:xfrm>
              <a:prstGeom prst="rect">
                <a:avLst/>
              </a:prstGeom>
              <a:solidFill>
                <a:schemeClr val="bg1">
                  <a:lumMod val="65000"/>
                  <a:alpha val="33000"/>
                </a:schemeClr>
              </a:solidFill>
              <a:ln>
                <a:noFill/>
              </a:ln>
              <a:effectLst/>
              <a:scene3d>
                <a:camera prst="isometricTop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793" name="Straight Connector 1792"/>
              <p:cNvCxnSpPr/>
              <p:nvPr/>
            </p:nvCxnSpPr>
            <p:spPr>
              <a:xfrm flipV="1">
                <a:off x="-697215" y="4084666"/>
                <a:ext cx="1948490" cy="1110965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4" name="Straight Connector 1793"/>
              <p:cNvCxnSpPr/>
              <p:nvPr/>
            </p:nvCxnSpPr>
            <p:spPr>
              <a:xfrm flipV="1">
                <a:off x="780441" y="4946061"/>
                <a:ext cx="1948490" cy="1110965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5" name="Straight Connector 1794"/>
              <p:cNvCxnSpPr/>
              <p:nvPr/>
            </p:nvCxnSpPr>
            <p:spPr>
              <a:xfrm flipV="1">
                <a:off x="71094" y="4510197"/>
                <a:ext cx="1948490" cy="1110965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6" name="Straight Connector 1795"/>
              <p:cNvCxnSpPr/>
              <p:nvPr/>
            </p:nvCxnSpPr>
            <p:spPr>
              <a:xfrm flipV="1">
                <a:off x="-1373240" y="3587191"/>
                <a:ext cx="1948490" cy="1110965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7" name="Rectangle 1796"/>
              <p:cNvSpPr/>
              <p:nvPr/>
            </p:nvSpPr>
            <p:spPr>
              <a:xfrm>
                <a:off x="-1906262" y="2359440"/>
                <a:ext cx="5008574" cy="5008574"/>
              </a:xfrm>
              <a:prstGeom prst="rect">
                <a:avLst/>
              </a:prstGeom>
              <a:noFill/>
              <a:ln w="34925" cap="rnd">
                <a:solidFill>
                  <a:schemeClr val="accent1"/>
                </a:solidFill>
              </a:ln>
              <a:effectLst/>
              <a:scene3d>
                <a:camera prst="isometricTop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798" name="Group 1797"/>
              <p:cNvGrpSpPr/>
              <p:nvPr/>
            </p:nvGrpSpPr>
            <p:grpSpPr>
              <a:xfrm>
                <a:off x="-1211589" y="3535550"/>
                <a:ext cx="3952123" cy="2436798"/>
                <a:chOff x="2626778" y="-378466"/>
                <a:chExt cx="3523746" cy="2172669"/>
              </a:xfrm>
            </p:grpSpPr>
            <p:grpSp>
              <p:nvGrpSpPr>
                <p:cNvPr id="1890" name="Group 1889"/>
                <p:cNvGrpSpPr/>
                <p:nvPr/>
              </p:nvGrpSpPr>
              <p:grpSpPr>
                <a:xfrm>
                  <a:off x="2626778" y="-378466"/>
                  <a:ext cx="3523746" cy="2172669"/>
                  <a:chOff x="1754798" y="1700584"/>
                  <a:chExt cx="3523746" cy="2172669"/>
                </a:xfrm>
              </p:grpSpPr>
              <p:grpSp>
                <p:nvGrpSpPr>
                  <p:cNvPr id="1935" name="Group 1934"/>
                  <p:cNvGrpSpPr/>
                  <p:nvPr/>
                </p:nvGrpSpPr>
                <p:grpSpPr>
                  <a:xfrm>
                    <a:off x="3717816" y="2926760"/>
                    <a:ext cx="1560728" cy="946493"/>
                    <a:chOff x="4549082" y="3589196"/>
                    <a:chExt cx="1560728" cy="946493"/>
                  </a:xfrm>
                </p:grpSpPr>
                <p:pic>
                  <p:nvPicPr>
                    <p:cNvPr id="1945" name="Picture 20" descr="ICON_NetSwitch_LG_Q4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549082" y="3929756"/>
                      <a:ext cx="931189" cy="60593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946" name="Picture 1945" descr="ICON_NetSwitch_LG_Q4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78621" y="3589196"/>
                      <a:ext cx="931189" cy="60593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grpSp>
                <p:nvGrpSpPr>
                  <p:cNvPr id="1936" name="Group 1935"/>
                  <p:cNvGrpSpPr/>
                  <p:nvPr/>
                </p:nvGrpSpPr>
                <p:grpSpPr>
                  <a:xfrm>
                    <a:off x="3055419" y="2510981"/>
                    <a:ext cx="1560728" cy="946493"/>
                    <a:chOff x="4549082" y="3589196"/>
                    <a:chExt cx="1560728" cy="946493"/>
                  </a:xfrm>
                </p:grpSpPr>
                <p:pic>
                  <p:nvPicPr>
                    <p:cNvPr id="1943" name="Picture 20" descr="ICON_NetSwitch_LG_Q4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549082" y="3929756"/>
                      <a:ext cx="931189" cy="60593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944" name="Picture 1943" descr="ICON_NetSwitch_LG_Q4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78621" y="3589196"/>
                      <a:ext cx="931189" cy="60593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grpSp>
                <p:nvGrpSpPr>
                  <p:cNvPr id="1937" name="Group 1936"/>
                  <p:cNvGrpSpPr/>
                  <p:nvPr/>
                </p:nvGrpSpPr>
                <p:grpSpPr>
                  <a:xfrm>
                    <a:off x="2403909" y="2101975"/>
                    <a:ext cx="1560728" cy="946493"/>
                    <a:chOff x="4549082" y="3589196"/>
                    <a:chExt cx="1560728" cy="946493"/>
                  </a:xfrm>
                </p:grpSpPr>
                <p:pic>
                  <p:nvPicPr>
                    <p:cNvPr id="1941" name="Picture 20" descr="ICON_NetSwitch_LG_Q4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549082" y="3929756"/>
                      <a:ext cx="931189" cy="60593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942" name="Picture 1941" descr="ICON_NetSwitch_LG_Q4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78621" y="3589196"/>
                      <a:ext cx="931189" cy="60593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grpSp>
                <p:nvGrpSpPr>
                  <p:cNvPr id="1938" name="Group 1937"/>
                  <p:cNvGrpSpPr/>
                  <p:nvPr/>
                </p:nvGrpSpPr>
                <p:grpSpPr>
                  <a:xfrm>
                    <a:off x="1754798" y="1700584"/>
                    <a:ext cx="1560728" cy="946493"/>
                    <a:chOff x="4549082" y="3589196"/>
                    <a:chExt cx="1560728" cy="946493"/>
                  </a:xfrm>
                </p:grpSpPr>
                <p:pic>
                  <p:nvPicPr>
                    <p:cNvPr id="1939" name="Picture 20" descr="ICON_NetSwitch_LG_Q4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549082" y="3929756"/>
                      <a:ext cx="931189" cy="60593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940" name="Picture 1939" descr="ICON_NetSwitch_LG_Q4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78621" y="3589196"/>
                      <a:ext cx="931189" cy="60593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</p:grpSp>
            <p:grpSp>
              <p:nvGrpSpPr>
                <p:cNvPr id="1891" name="Group 1890"/>
                <p:cNvGrpSpPr/>
                <p:nvPr/>
              </p:nvGrpSpPr>
              <p:grpSpPr>
                <a:xfrm>
                  <a:off x="4834817" y="909638"/>
                  <a:ext cx="1129846" cy="713463"/>
                  <a:chOff x="4834817" y="909638"/>
                  <a:chExt cx="1129846" cy="713463"/>
                </a:xfrm>
              </p:grpSpPr>
              <p:grpSp>
                <p:nvGrpSpPr>
                  <p:cNvPr id="1925" name="Group 1924"/>
                  <p:cNvGrpSpPr/>
                  <p:nvPr/>
                </p:nvGrpSpPr>
                <p:grpSpPr>
                  <a:xfrm>
                    <a:off x="5466509" y="909638"/>
                    <a:ext cx="498154" cy="373138"/>
                    <a:chOff x="6957612" y="-446913"/>
                    <a:chExt cx="555710" cy="488309"/>
                  </a:xfrm>
                  <a:solidFill>
                    <a:schemeClr val="bg1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BottomDown"/>
                    <a:lightRig rig="threePt" dir="t"/>
                  </a:scene3d>
                </p:grpSpPr>
                <p:sp>
                  <p:nvSpPr>
                    <p:cNvPr id="1931" name="Down Arrow 1930"/>
                    <p:cNvSpPr/>
                    <p:nvPr/>
                  </p:nvSpPr>
                  <p:spPr>
                    <a:xfrm rot="10800000">
                      <a:off x="7363634" y="-446913"/>
                      <a:ext cx="149688" cy="488309"/>
                    </a:xfrm>
                    <a:prstGeom prst="downArrow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932" name="Down Arrow 1931"/>
                    <p:cNvSpPr/>
                    <p:nvPr/>
                  </p:nvSpPr>
                  <p:spPr>
                    <a:xfrm>
                      <a:off x="7228293" y="-446913"/>
                      <a:ext cx="149688" cy="488309"/>
                    </a:xfrm>
                    <a:prstGeom prst="downArrow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933" name="Down Arrow 1932"/>
                    <p:cNvSpPr/>
                    <p:nvPr/>
                  </p:nvSpPr>
                  <p:spPr>
                    <a:xfrm rot="10800000">
                      <a:off x="7092950" y="-446913"/>
                      <a:ext cx="149688" cy="488309"/>
                    </a:xfrm>
                    <a:prstGeom prst="downArrow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934" name="Down Arrow 1933"/>
                    <p:cNvSpPr/>
                    <p:nvPr/>
                  </p:nvSpPr>
                  <p:spPr>
                    <a:xfrm>
                      <a:off x="6957612" y="-446913"/>
                      <a:ext cx="149688" cy="488309"/>
                    </a:xfrm>
                    <a:prstGeom prst="downArrow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1926" name="Group 1925"/>
                  <p:cNvGrpSpPr/>
                  <p:nvPr/>
                </p:nvGrpSpPr>
                <p:grpSpPr>
                  <a:xfrm>
                    <a:off x="4834817" y="1249963"/>
                    <a:ext cx="498154" cy="373138"/>
                    <a:chOff x="6957612" y="-446913"/>
                    <a:chExt cx="555710" cy="488309"/>
                  </a:xfrm>
                  <a:solidFill>
                    <a:schemeClr val="bg1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BottomDown"/>
                    <a:lightRig rig="threePt" dir="t"/>
                  </a:scene3d>
                </p:grpSpPr>
                <p:sp>
                  <p:nvSpPr>
                    <p:cNvPr id="1927" name="Down Arrow 1926"/>
                    <p:cNvSpPr/>
                    <p:nvPr/>
                  </p:nvSpPr>
                  <p:spPr>
                    <a:xfrm rot="10800000">
                      <a:off x="7363634" y="-446913"/>
                      <a:ext cx="149688" cy="488309"/>
                    </a:xfrm>
                    <a:prstGeom prst="downArrow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928" name="Down Arrow 1927"/>
                    <p:cNvSpPr/>
                    <p:nvPr/>
                  </p:nvSpPr>
                  <p:spPr>
                    <a:xfrm>
                      <a:off x="7228293" y="-446913"/>
                      <a:ext cx="149688" cy="488309"/>
                    </a:xfrm>
                    <a:prstGeom prst="downArrow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929" name="Down Arrow 1928"/>
                    <p:cNvSpPr/>
                    <p:nvPr/>
                  </p:nvSpPr>
                  <p:spPr>
                    <a:xfrm rot="10800000">
                      <a:off x="7092950" y="-446913"/>
                      <a:ext cx="149688" cy="488309"/>
                    </a:xfrm>
                    <a:prstGeom prst="downArrow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930" name="Down Arrow 1929"/>
                    <p:cNvSpPr/>
                    <p:nvPr/>
                  </p:nvSpPr>
                  <p:spPr>
                    <a:xfrm>
                      <a:off x="6957612" y="-446913"/>
                      <a:ext cx="149688" cy="488309"/>
                    </a:xfrm>
                    <a:prstGeom prst="downArrow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892" name="Group 1891"/>
                <p:cNvGrpSpPr/>
                <p:nvPr/>
              </p:nvGrpSpPr>
              <p:grpSpPr>
                <a:xfrm>
                  <a:off x="4165278" y="488230"/>
                  <a:ext cx="1129846" cy="713463"/>
                  <a:chOff x="4834817" y="909638"/>
                  <a:chExt cx="1129846" cy="713463"/>
                </a:xfrm>
              </p:grpSpPr>
              <p:grpSp>
                <p:nvGrpSpPr>
                  <p:cNvPr id="1915" name="Group 1914"/>
                  <p:cNvGrpSpPr/>
                  <p:nvPr/>
                </p:nvGrpSpPr>
                <p:grpSpPr>
                  <a:xfrm>
                    <a:off x="5466509" y="909638"/>
                    <a:ext cx="498154" cy="373138"/>
                    <a:chOff x="6957612" y="-446913"/>
                    <a:chExt cx="555710" cy="488309"/>
                  </a:xfrm>
                  <a:solidFill>
                    <a:schemeClr val="bg1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BottomDown"/>
                    <a:lightRig rig="threePt" dir="t"/>
                  </a:scene3d>
                </p:grpSpPr>
                <p:sp>
                  <p:nvSpPr>
                    <p:cNvPr id="1921" name="Down Arrow 1920"/>
                    <p:cNvSpPr/>
                    <p:nvPr/>
                  </p:nvSpPr>
                  <p:spPr>
                    <a:xfrm rot="10800000">
                      <a:off x="7363634" y="-446913"/>
                      <a:ext cx="149688" cy="488309"/>
                    </a:xfrm>
                    <a:prstGeom prst="downArrow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922" name="Down Arrow 1921"/>
                    <p:cNvSpPr/>
                    <p:nvPr/>
                  </p:nvSpPr>
                  <p:spPr>
                    <a:xfrm>
                      <a:off x="7228293" y="-446913"/>
                      <a:ext cx="149688" cy="488309"/>
                    </a:xfrm>
                    <a:prstGeom prst="downArrow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923" name="Down Arrow 1922"/>
                    <p:cNvSpPr/>
                    <p:nvPr/>
                  </p:nvSpPr>
                  <p:spPr>
                    <a:xfrm rot="10800000">
                      <a:off x="7092950" y="-446913"/>
                      <a:ext cx="149688" cy="488309"/>
                    </a:xfrm>
                    <a:prstGeom prst="downArrow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924" name="Down Arrow 1923"/>
                    <p:cNvSpPr/>
                    <p:nvPr/>
                  </p:nvSpPr>
                  <p:spPr>
                    <a:xfrm>
                      <a:off x="6957612" y="-446913"/>
                      <a:ext cx="149688" cy="488309"/>
                    </a:xfrm>
                    <a:prstGeom prst="downArrow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1916" name="Group 1915"/>
                  <p:cNvGrpSpPr/>
                  <p:nvPr/>
                </p:nvGrpSpPr>
                <p:grpSpPr>
                  <a:xfrm>
                    <a:off x="4834817" y="1249963"/>
                    <a:ext cx="498154" cy="373138"/>
                    <a:chOff x="6957612" y="-446913"/>
                    <a:chExt cx="555710" cy="488309"/>
                  </a:xfrm>
                  <a:solidFill>
                    <a:schemeClr val="bg1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BottomDown"/>
                    <a:lightRig rig="threePt" dir="t"/>
                  </a:scene3d>
                </p:grpSpPr>
                <p:sp>
                  <p:nvSpPr>
                    <p:cNvPr id="1917" name="Down Arrow 1916"/>
                    <p:cNvSpPr/>
                    <p:nvPr/>
                  </p:nvSpPr>
                  <p:spPr>
                    <a:xfrm rot="10800000">
                      <a:off x="7363634" y="-446913"/>
                      <a:ext cx="149688" cy="488309"/>
                    </a:xfrm>
                    <a:prstGeom prst="downArrow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918" name="Down Arrow 1917"/>
                    <p:cNvSpPr/>
                    <p:nvPr/>
                  </p:nvSpPr>
                  <p:spPr>
                    <a:xfrm>
                      <a:off x="7228293" y="-446913"/>
                      <a:ext cx="149688" cy="488309"/>
                    </a:xfrm>
                    <a:prstGeom prst="downArrow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919" name="Down Arrow 1918"/>
                    <p:cNvSpPr/>
                    <p:nvPr/>
                  </p:nvSpPr>
                  <p:spPr>
                    <a:xfrm rot="10800000">
                      <a:off x="7092950" y="-446913"/>
                      <a:ext cx="149688" cy="488309"/>
                    </a:xfrm>
                    <a:prstGeom prst="downArrow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920" name="Down Arrow 1919"/>
                    <p:cNvSpPr/>
                    <p:nvPr/>
                  </p:nvSpPr>
                  <p:spPr>
                    <a:xfrm>
                      <a:off x="6957612" y="-446913"/>
                      <a:ext cx="149688" cy="488309"/>
                    </a:xfrm>
                    <a:prstGeom prst="downArrow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893" name="Group 1892"/>
                <p:cNvGrpSpPr/>
                <p:nvPr/>
              </p:nvGrpSpPr>
              <p:grpSpPr>
                <a:xfrm>
                  <a:off x="3520118" y="83141"/>
                  <a:ext cx="1129846" cy="713463"/>
                  <a:chOff x="4834817" y="909638"/>
                  <a:chExt cx="1129846" cy="713463"/>
                </a:xfrm>
              </p:grpSpPr>
              <p:grpSp>
                <p:nvGrpSpPr>
                  <p:cNvPr id="1905" name="Group 1904"/>
                  <p:cNvGrpSpPr/>
                  <p:nvPr/>
                </p:nvGrpSpPr>
                <p:grpSpPr>
                  <a:xfrm>
                    <a:off x="5466509" y="909638"/>
                    <a:ext cx="498154" cy="373138"/>
                    <a:chOff x="6957612" y="-446913"/>
                    <a:chExt cx="555710" cy="488309"/>
                  </a:xfrm>
                  <a:solidFill>
                    <a:schemeClr val="bg1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BottomDown"/>
                    <a:lightRig rig="threePt" dir="t"/>
                  </a:scene3d>
                </p:grpSpPr>
                <p:sp>
                  <p:nvSpPr>
                    <p:cNvPr id="1911" name="Down Arrow 1910"/>
                    <p:cNvSpPr/>
                    <p:nvPr/>
                  </p:nvSpPr>
                  <p:spPr>
                    <a:xfrm rot="10800000">
                      <a:off x="7363634" y="-446913"/>
                      <a:ext cx="149688" cy="488309"/>
                    </a:xfrm>
                    <a:prstGeom prst="downArrow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912" name="Down Arrow 1911"/>
                    <p:cNvSpPr/>
                    <p:nvPr/>
                  </p:nvSpPr>
                  <p:spPr>
                    <a:xfrm>
                      <a:off x="7228293" y="-446913"/>
                      <a:ext cx="149688" cy="488309"/>
                    </a:xfrm>
                    <a:prstGeom prst="downArrow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913" name="Down Arrow 1912"/>
                    <p:cNvSpPr/>
                    <p:nvPr/>
                  </p:nvSpPr>
                  <p:spPr>
                    <a:xfrm rot="10800000">
                      <a:off x="7092950" y="-446913"/>
                      <a:ext cx="149688" cy="488309"/>
                    </a:xfrm>
                    <a:prstGeom prst="downArrow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914" name="Down Arrow 1913"/>
                    <p:cNvSpPr/>
                    <p:nvPr/>
                  </p:nvSpPr>
                  <p:spPr>
                    <a:xfrm>
                      <a:off x="6957612" y="-446913"/>
                      <a:ext cx="149688" cy="488309"/>
                    </a:xfrm>
                    <a:prstGeom prst="downArrow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1906" name="Group 1905"/>
                  <p:cNvGrpSpPr/>
                  <p:nvPr/>
                </p:nvGrpSpPr>
                <p:grpSpPr>
                  <a:xfrm>
                    <a:off x="4834817" y="1249963"/>
                    <a:ext cx="498154" cy="373138"/>
                    <a:chOff x="6957612" y="-446913"/>
                    <a:chExt cx="555710" cy="488309"/>
                  </a:xfrm>
                  <a:solidFill>
                    <a:schemeClr val="bg1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BottomDown"/>
                    <a:lightRig rig="threePt" dir="t"/>
                  </a:scene3d>
                </p:grpSpPr>
                <p:sp>
                  <p:nvSpPr>
                    <p:cNvPr id="1907" name="Down Arrow 1906"/>
                    <p:cNvSpPr/>
                    <p:nvPr/>
                  </p:nvSpPr>
                  <p:spPr>
                    <a:xfrm rot="10800000">
                      <a:off x="7363634" y="-446913"/>
                      <a:ext cx="149688" cy="488309"/>
                    </a:xfrm>
                    <a:prstGeom prst="downArrow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908" name="Down Arrow 1907"/>
                    <p:cNvSpPr/>
                    <p:nvPr/>
                  </p:nvSpPr>
                  <p:spPr>
                    <a:xfrm>
                      <a:off x="7228293" y="-446913"/>
                      <a:ext cx="149688" cy="488309"/>
                    </a:xfrm>
                    <a:prstGeom prst="downArrow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909" name="Down Arrow 1908"/>
                    <p:cNvSpPr/>
                    <p:nvPr/>
                  </p:nvSpPr>
                  <p:spPr>
                    <a:xfrm rot="10800000">
                      <a:off x="7092950" y="-446913"/>
                      <a:ext cx="149688" cy="488309"/>
                    </a:xfrm>
                    <a:prstGeom prst="downArrow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910" name="Down Arrow 1909"/>
                    <p:cNvSpPr/>
                    <p:nvPr/>
                  </p:nvSpPr>
                  <p:spPr>
                    <a:xfrm>
                      <a:off x="6957612" y="-446913"/>
                      <a:ext cx="149688" cy="488309"/>
                    </a:xfrm>
                    <a:prstGeom prst="downArrow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894" name="Group 1893"/>
                <p:cNvGrpSpPr/>
                <p:nvPr/>
              </p:nvGrpSpPr>
              <p:grpSpPr>
                <a:xfrm>
                  <a:off x="2864285" y="-315397"/>
                  <a:ext cx="1129846" cy="713463"/>
                  <a:chOff x="4834817" y="909638"/>
                  <a:chExt cx="1129846" cy="713463"/>
                </a:xfrm>
              </p:grpSpPr>
              <p:grpSp>
                <p:nvGrpSpPr>
                  <p:cNvPr id="1895" name="Group 1894"/>
                  <p:cNvGrpSpPr/>
                  <p:nvPr/>
                </p:nvGrpSpPr>
                <p:grpSpPr>
                  <a:xfrm>
                    <a:off x="5466509" y="909638"/>
                    <a:ext cx="498154" cy="373138"/>
                    <a:chOff x="6957612" y="-446913"/>
                    <a:chExt cx="555710" cy="488309"/>
                  </a:xfrm>
                  <a:solidFill>
                    <a:schemeClr val="bg1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BottomDown"/>
                    <a:lightRig rig="threePt" dir="t"/>
                  </a:scene3d>
                </p:grpSpPr>
                <p:sp>
                  <p:nvSpPr>
                    <p:cNvPr id="1901" name="Down Arrow 1900"/>
                    <p:cNvSpPr/>
                    <p:nvPr/>
                  </p:nvSpPr>
                  <p:spPr>
                    <a:xfrm rot="10800000">
                      <a:off x="7363634" y="-446913"/>
                      <a:ext cx="149688" cy="488309"/>
                    </a:xfrm>
                    <a:prstGeom prst="downArrow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902" name="Down Arrow 1901"/>
                    <p:cNvSpPr/>
                    <p:nvPr/>
                  </p:nvSpPr>
                  <p:spPr>
                    <a:xfrm>
                      <a:off x="7228293" y="-446913"/>
                      <a:ext cx="149688" cy="488309"/>
                    </a:xfrm>
                    <a:prstGeom prst="downArrow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903" name="Down Arrow 1902"/>
                    <p:cNvSpPr/>
                    <p:nvPr/>
                  </p:nvSpPr>
                  <p:spPr>
                    <a:xfrm rot="10800000">
                      <a:off x="7092950" y="-446913"/>
                      <a:ext cx="149688" cy="488309"/>
                    </a:xfrm>
                    <a:prstGeom prst="downArrow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904" name="Down Arrow 1903"/>
                    <p:cNvSpPr/>
                    <p:nvPr/>
                  </p:nvSpPr>
                  <p:spPr>
                    <a:xfrm>
                      <a:off x="6957612" y="-446913"/>
                      <a:ext cx="149688" cy="488309"/>
                    </a:xfrm>
                    <a:prstGeom prst="downArrow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1896" name="Group 1895"/>
                  <p:cNvGrpSpPr/>
                  <p:nvPr/>
                </p:nvGrpSpPr>
                <p:grpSpPr>
                  <a:xfrm>
                    <a:off x="4834817" y="1249963"/>
                    <a:ext cx="498154" cy="373138"/>
                    <a:chOff x="6957612" y="-446913"/>
                    <a:chExt cx="555710" cy="488309"/>
                  </a:xfrm>
                  <a:solidFill>
                    <a:schemeClr val="bg1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BottomDown"/>
                    <a:lightRig rig="threePt" dir="t"/>
                  </a:scene3d>
                </p:grpSpPr>
                <p:sp>
                  <p:nvSpPr>
                    <p:cNvPr id="1897" name="Down Arrow 1896"/>
                    <p:cNvSpPr/>
                    <p:nvPr/>
                  </p:nvSpPr>
                  <p:spPr>
                    <a:xfrm rot="10800000">
                      <a:off x="7363634" y="-446913"/>
                      <a:ext cx="149688" cy="488309"/>
                    </a:xfrm>
                    <a:prstGeom prst="downArrow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898" name="Down Arrow 1897"/>
                    <p:cNvSpPr/>
                    <p:nvPr/>
                  </p:nvSpPr>
                  <p:spPr>
                    <a:xfrm>
                      <a:off x="7228293" y="-446913"/>
                      <a:ext cx="149688" cy="488309"/>
                    </a:xfrm>
                    <a:prstGeom prst="downArrow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899" name="Down Arrow 1898"/>
                    <p:cNvSpPr/>
                    <p:nvPr/>
                  </p:nvSpPr>
                  <p:spPr>
                    <a:xfrm rot="10800000">
                      <a:off x="7092950" y="-446913"/>
                      <a:ext cx="149688" cy="488309"/>
                    </a:xfrm>
                    <a:prstGeom prst="downArrow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900" name="Down Arrow 1899"/>
                    <p:cNvSpPr/>
                    <p:nvPr/>
                  </p:nvSpPr>
                  <p:spPr>
                    <a:xfrm>
                      <a:off x="6957612" y="-446913"/>
                      <a:ext cx="149688" cy="488309"/>
                    </a:xfrm>
                    <a:prstGeom prst="downArrow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pic>
            <p:nvPicPr>
              <p:cNvPr id="1799" name="Picture 22" descr="ICON_StorageArray_Q408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247669" y="4441233"/>
                <a:ext cx="991329" cy="8197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00" name="Picture 384" descr="ICON_Server_Rack_Q308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218899" y="4209598"/>
                <a:ext cx="967132" cy="736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01" name="Picture 22" descr="ICON_StorageArray_Q408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511708" y="4893146"/>
                <a:ext cx="991329" cy="8197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02" name="Picture 384" descr="ICON_Server_Rack_Q308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82937" y="4661510"/>
                <a:ext cx="967132" cy="736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03" name="Picture 22" descr="ICON_StorageArray_Q408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76221" y="5345188"/>
                <a:ext cx="991329" cy="8197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04" name="Picture 384" descr="ICON_Server_Rack_Q308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451" y="5113553"/>
                <a:ext cx="967132" cy="736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05" name="Picture 22" descr="ICON_StorageArray_Q408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365" y="5782766"/>
                <a:ext cx="991329" cy="8197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06" name="Picture 384" descr="ICON_Server_Rack_Q308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06" y="5551131"/>
                <a:ext cx="967132" cy="736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07" name="Picture 22" descr="ICON_StorageArray_Q408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364" y="3010070"/>
                <a:ext cx="991329" cy="8197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08" name="Picture 384" descr="ICON_Server_Rack_Q308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135" y="2778435"/>
                <a:ext cx="967132" cy="736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09" name="Picture 22" descr="ICON_StorageArray_Q408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6325" y="3461982"/>
                <a:ext cx="991329" cy="8197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10" name="Picture 384" descr="ICON_Server_Rack_Q308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096" y="3230347"/>
                <a:ext cx="967132" cy="736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11" name="Picture 22" descr="ICON_StorageArray_Q408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01812" y="3914025"/>
                <a:ext cx="991329" cy="8197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12" name="Picture 384" descr="ICON_Server_Rack_Q308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0582" y="3682390"/>
                <a:ext cx="967132" cy="736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813" name="Group 1812"/>
              <p:cNvGrpSpPr/>
              <p:nvPr/>
            </p:nvGrpSpPr>
            <p:grpSpPr>
              <a:xfrm>
                <a:off x="-2218094" y="3686151"/>
                <a:ext cx="955375" cy="1106053"/>
                <a:chOff x="6502500" y="3336694"/>
                <a:chExt cx="851820" cy="986166"/>
              </a:xfrm>
            </p:grpSpPr>
            <p:pic>
              <p:nvPicPr>
                <p:cNvPr id="1880" name="Picture 3" descr="C:\Users\Abject-3D\Desktop\VMWare Files\FINAL diagrams\Basic Virtualization\3D PNGs\ICON_ThinApp_3D_Q408_Comm_0.png"/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02500" y="3336694"/>
                  <a:ext cx="851820" cy="986166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1881" name="Group 1880"/>
                <p:cNvGrpSpPr/>
                <p:nvPr/>
              </p:nvGrpSpPr>
              <p:grpSpPr>
                <a:xfrm>
                  <a:off x="6625626" y="3518526"/>
                  <a:ext cx="619676" cy="673923"/>
                  <a:chOff x="7051859" y="953047"/>
                  <a:chExt cx="1296536" cy="1412800"/>
                </a:xfrm>
              </p:grpSpPr>
              <p:pic>
                <p:nvPicPr>
                  <p:cNvPr id="1888" name="Picture 8" descr="C:\Users\Abject-3D\Desktop\VMWare Files\FINAL diagrams\Basic Virtualization\3D PNGs\ICON_ThinApp_3D_Q408_Comm_5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053834" y="1364026"/>
                    <a:ext cx="1294561" cy="1001821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889" name="Picture 9" descr="C:\Users\Abject-3D\Desktop\VMWare Files\FINAL diagrams\Basic Virtualization\3D PNGs\ICON_ThinApp_3D_Q408_Comm_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051859" y="953047"/>
                    <a:ext cx="1296535" cy="1078171"/>
                  </a:xfrm>
                  <a:prstGeom prst="rect">
                    <a:avLst/>
                  </a:prstGeom>
                  <a:noFill/>
                </p:spPr>
              </p:pic>
            </p:grpSp>
            <p:grpSp>
              <p:nvGrpSpPr>
                <p:cNvPr id="1882" name="Group 1881"/>
                <p:cNvGrpSpPr/>
                <p:nvPr/>
              </p:nvGrpSpPr>
              <p:grpSpPr>
                <a:xfrm>
                  <a:off x="6519105" y="3579002"/>
                  <a:ext cx="828438" cy="680509"/>
                  <a:chOff x="938108" y="3181121"/>
                  <a:chExt cx="2569090" cy="1716120"/>
                </a:xfrm>
              </p:grpSpPr>
              <p:cxnSp>
                <p:nvCxnSpPr>
                  <p:cNvPr id="1885" name="Straight Connector 1884"/>
                  <p:cNvCxnSpPr/>
                  <p:nvPr/>
                </p:nvCxnSpPr>
                <p:spPr bwMode="auto">
                  <a:xfrm flipV="1">
                    <a:off x="2226194" y="3181121"/>
                    <a:ext cx="1281004" cy="576633"/>
                  </a:xfrm>
                  <a:prstGeom prst="line">
                    <a:avLst/>
                  </a:prstGeom>
                  <a:solidFill>
                    <a:srgbClr val="0095D3"/>
                  </a:solidFill>
                  <a:ln w="1270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86" name="Straight Connector 1885"/>
                  <p:cNvCxnSpPr/>
                  <p:nvPr/>
                </p:nvCxnSpPr>
                <p:spPr bwMode="auto">
                  <a:xfrm flipH="1" flipV="1">
                    <a:off x="938108" y="3181121"/>
                    <a:ext cx="1275387" cy="576633"/>
                  </a:xfrm>
                  <a:prstGeom prst="line">
                    <a:avLst/>
                  </a:prstGeom>
                  <a:solidFill>
                    <a:srgbClr val="0095D3"/>
                  </a:solidFill>
                  <a:ln w="1270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87" name="Straight Connector 1886"/>
                  <p:cNvCxnSpPr/>
                  <p:nvPr/>
                </p:nvCxnSpPr>
                <p:spPr bwMode="auto">
                  <a:xfrm flipH="1">
                    <a:off x="2222336" y="3747062"/>
                    <a:ext cx="3858" cy="1150179"/>
                  </a:xfrm>
                  <a:prstGeom prst="line">
                    <a:avLst/>
                  </a:prstGeom>
                  <a:solidFill>
                    <a:srgbClr val="0095D3"/>
                  </a:solidFill>
                  <a:ln w="12700" cap="flat" cmpd="sng" algn="ctr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4000"/>
                          </a:schemeClr>
                        </a:gs>
                        <a:gs pos="48000">
                          <a:schemeClr val="bg1"/>
                        </a:gs>
                      </a:gsLst>
                      <a:lin ang="5400000" scaled="0"/>
                      <a:tileRect/>
                    </a:gra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1883" name="TextBox 1882"/>
                <p:cNvSpPr txBox="1"/>
                <p:nvPr/>
              </p:nvSpPr>
              <p:spPr>
                <a:xfrm>
                  <a:off x="6532406" y="3762187"/>
                  <a:ext cx="556267" cy="178371"/>
                </a:xfrm>
                <a:prstGeom prst="rect">
                  <a:avLst/>
                </a:prstGeom>
                <a:noFill/>
                <a:scene3d>
                  <a:camera prst="orthographicFront">
                    <a:rot lat="2400000" lon="2520000" rev="0"/>
                  </a:camera>
                  <a:lightRig rig="threePt" dir="t"/>
                </a:scene3d>
                <a:sp3d z="38100"/>
              </p:spPr>
              <p:txBody>
                <a:bodyPr wrap="square" rtlCol="0">
                  <a:spAutoFit/>
                  <a:scene3d>
                    <a:camera prst="isometricOffAxis2Top">
                      <a:rot lat="18075715" lon="2520000" rev="18141449"/>
                    </a:camera>
                    <a:lightRig rig="threePt" dir="t"/>
                  </a:scene3d>
                </a:bodyPr>
                <a:lstStyle/>
                <a:p>
                  <a:pPr algn="ctr"/>
                  <a:r>
                    <a:rPr lang="en-US" sz="700" b="1" dirty="0">
                      <a:solidFill>
                        <a:prstClr val="white"/>
                      </a:solidFill>
                    </a:rPr>
                    <a:t>vSwitch</a:t>
                  </a:r>
                </a:p>
              </p:txBody>
            </p:sp>
            <p:sp>
              <p:nvSpPr>
                <p:cNvPr id="1884" name="TextBox 1883"/>
                <p:cNvSpPr txBox="1"/>
                <p:nvPr/>
              </p:nvSpPr>
              <p:spPr>
                <a:xfrm>
                  <a:off x="6503135" y="3935586"/>
                  <a:ext cx="608460" cy="178371"/>
                </a:xfrm>
                <a:prstGeom prst="rect">
                  <a:avLst/>
                </a:prstGeom>
                <a:noFill/>
                <a:scene3d>
                  <a:camera prst="orthographicFront">
                    <a:rot lat="2400000" lon="2520000" rev="0"/>
                  </a:camera>
                  <a:lightRig rig="threePt" dir="t"/>
                </a:scene3d>
                <a:sp3d z="38100"/>
              </p:spPr>
              <p:txBody>
                <a:bodyPr wrap="square" rtlCol="0">
                  <a:spAutoFit/>
                  <a:scene3d>
                    <a:camera prst="isometricOffAxis2Top">
                      <a:rot lat="18075715" lon="2520000" rev="18141449"/>
                    </a:camera>
                    <a:lightRig rig="threePt" dir="t"/>
                  </a:scene3d>
                </a:bodyPr>
                <a:lstStyle/>
                <a:p>
                  <a:pPr algn="ctr"/>
                  <a:r>
                    <a:rPr lang="en-US" sz="700" b="1" dirty="0">
                      <a:solidFill>
                        <a:prstClr val="white"/>
                      </a:solidFill>
                    </a:rPr>
                    <a:t>Hypervisor</a:t>
                  </a:r>
                </a:p>
              </p:txBody>
            </p:sp>
          </p:grpSp>
          <p:grpSp>
            <p:nvGrpSpPr>
              <p:cNvPr id="1814" name="Group 1813"/>
              <p:cNvGrpSpPr/>
              <p:nvPr/>
            </p:nvGrpSpPr>
            <p:grpSpPr>
              <a:xfrm>
                <a:off x="-1482133" y="4138063"/>
                <a:ext cx="955375" cy="1106053"/>
                <a:chOff x="7158689" y="3739623"/>
                <a:chExt cx="851820" cy="986166"/>
              </a:xfrm>
            </p:grpSpPr>
            <p:pic>
              <p:nvPicPr>
                <p:cNvPr id="1870" name="Picture 3" descr="C:\Users\Abject-3D\Desktop\VMWare Files\FINAL diagrams\Basic Virtualization\3D PNGs\ICON_ThinApp_3D_Q408_Comm_0.png"/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58689" y="3739623"/>
                  <a:ext cx="851820" cy="986166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1871" name="Group 1870"/>
                <p:cNvGrpSpPr/>
                <p:nvPr/>
              </p:nvGrpSpPr>
              <p:grpSpPr>
                <a:xfrm>
                  <a:off x="7281815" y="3921455"/>
                  <a:ext cx="619676" cy="673923"/>
                  <a:chOff x="7051859" y="953047"/>
                  <a:chExt cx="1296536" cy="1412800"/>
                </a:xfrm>
              </p:grpSpPr>
              <p:pic>
                <p:nvPicPr>
                  <p:cNvPr id="1878" name="Picture 8" descr="C:\Users\Abject-3D\Desktop\VMWare Files\FINAL diagrams\Basic Virtualization\3D PNGs\ICON_ThinApp_3D_Q408_Comm_5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053834" y="1364026"/>
                    <a:ext cx="1294561" cy="1001821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879" name="Picture 9" descr="C:\Users\Abject-3D\Desktop\VMWare Files\FINAL diagrams\Basic Virtualization\3D PNGs\ICON_ThinApp_3D_Q408_Comm_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051859" y="953047"/>
                    <a:ext cx="1296535" cy="1078171"/>
                  </a:xfrm>
                  <a:prstGeom prst="rect">
                    <a:avLst/>
                  </a:prstGeom>
                  <a:noFill/>
                </p:spPr>
              </p:pic>
            </p:grpSp>
            <p:grpSp>
              <p:nvGrpSpPr>
                <p:cNvPr id="1872" name="Group 1871"/>
                <p:cNvGrpSpPr/>
                <p:nvPr/>
              </p:nvGrpSpPr>
              <p:grpSpPr>
                <a:xfrm>
                  <a:off x="7175294" y="3981931"/>
                  <a:ext cx="828438" cy="680509"/>
                  <a:chOff x="938108" y="3181121"/>
                  <a:chExt cx="2569090" cy="1716120"/>
                </a:xfrm>
              </p:grpSpPr>
              <p:cxnSp>
                <p:nvCxnSpPr>
                  <p:cNvPr id="1875" name="Straight Connector 1874"/>
                  <p:cNvCxnSpPr/>
                  <p:nvPr/>
                </p:nvCxnSpPr>
                <p:spPr bwMode="auto">
                  <a:xfrm flipV="1">
                    <a:off x="2226194" y="3181121"/>
                    <a:ext cx="1281004" cy="576633"/>
                  </a:xfrm>
                  <a:prstGeom prst="line">
                    <a:avLst/>
                  </a:prstGeom>
                  <a:solidFill>
                    <a:srgbClr val="0095D3"/>
                  </a:solidFill>
                  <a:ln w="1270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76" name="Straight Connector 1875"/>
                  <p:cNvCxnSpPr/>
                  <p:nvPr/>
                </p:nvCxnSpPr>
                <p:spPr bwMode="auto">
                  <a:xfrm flipH="1" flipV="1">
                    <a:off x="938108" y="3181121"/>
                    <a:ext cx="1275387" cy="576633"/>
                  </a:xfrm>
                  <a:prstGeom prst="line">
                    <a:avLst/>
                  </a:prstGeom>
                  <a:solidFill>
                    <a:srgbClr val="0095D3"/>
                  </a:solidFill>
                  <a:ln w="1270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77" name="Straight Connector 1876"/>
                  <p:cNvCxnSpPr/>
                  <p:nvPr/>
                </p:nvCxnSpPr>
                <p:spPr bwMode="auto">
                  <a:xfrm flipH="1">
                    <a:off x="2222336" y="3747062"/>
                    <a:ext cx="3858" cy="1150179"/>
                  </a:xfrm>
                  <a:prstGeom prst="line">
                    <a:avLst/>
                  </a:prstGeom>
                  <a:solidFill>
                    <a:srgbClr val="0095D3"/>
                  </a:solidFill>
                  <a:ln w="12700" cap="flat" cmpd="sng" algn="ctr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4000"/>
                          </a:schemeClr>
                        </a:gs>
                        <a:gs pos="48000">
                          <a:schemeClr val="bg1"/>
                        </a:gs>
                      </a:gsLst>
                      <a:lin ang="5400000" scaled="0"/>
                      <a:tileRect/>
                    </a:gra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1873" name="TextBox 1872"/>
                <p:cNvSpPr txBox="1"/>
                <p:nvPr/>
              </p:nvSpPr>
              <p:spPr>
                <a:xfrm>
                  <a:off x="7188595" y="4165116"/>
                  <a:ext cx="556267" cy="178371"/>
                </a:xfrm>
                <a:prstGeom prst="rect">
                  <a:avLst/>
                </a:prstGeom>
                <a:noFill/>
                <a:scene3d>
                  <a:camera prst="orthographicFront">
                    <a:rot lat="2400000" lon="2520000" rev="0"/>
                  </a:camera>
                  <a:lightRig rig="threePt" dir="t"/>
                </a:scene3d>
                <a:sp3d z="38100"/>
              </p:spPr>
              <p:txBody>
                <a:bodyPr wrap="square" rtlCol="0">
                  <a:spAutoFit/>
                  <a:scene3d>
                    <a:camera prst="isometricOffAxis2Top">
                      <a:rot lat="18075715" lon="2520000" rev="18141449"/>
                    </a:camera>
                    <a:lightRig rig="threePt" dir="t"/>
                  </a:scene3d>
                </a:bodyPr>
                <a:lstStyle/>
                <a:p>
                  <a:pPr algn="ctr"/>
                  <a:r>
                    <a:rPr lang="en-US" sz="700" b="1" dirty="0">
                      <a:solidFill>
                        <a:prstClr val="white"/>
                      </a:solidFill>
                    </a:rPr>
                    <a:t>vSwitch</a:t>
                  </a:r>
                </a:p>
              </p:txBody>
            </p:sp>
            <p:sp>
              <p:nvSpPr>
                <p:cNvPr id="1874" name="TextBox 1873"/>
                <p:cNvSpPr txBox="1"/>
                <p:nvPr/>
              </p:nvSpPr>
              <p:spPr>
                <a:xfrm>
                  <a:off x="7159324" y="4338515"/>
                  <a:ext cx="608460" cy="178371"/>
                </a:xfrm>
                <a:prstGeom prst="rect">
                  <a:avLst/>
                </a:prstGeom>
                <a:noFill/>
                <a:scene3d>
                  <a:camera prst="orthographicFront">
                    <a:rot lat="2400000" lon="2520000" rev="0"/>
                  </a:camera>
                  <a:lightRig rig="threePt" dir="t"/>
                </a:scene3d>
                <a:sp3d z="38100"/>
              </p:spPr>
              <p:txBody>
                <a:bodyPr wrap="square" rtlCol="0">
                  <a:spAutoFit/>
                  <a:scene3d>
                    <a:camera prst="isometricOffAxis2Top">
                      <a:rot lat="18075715" lon="2520000" rev="18141449"/>
                    </a:camera>
                    <a:lightRig rig="threePt" dir="t"/>
                  </a:scene3d>
                </a:bodyPr>
                <a:lstStyle/>
                <a:p>
                  <a:pPr algn="ctr"/>
                  <a:r>
                    <a:rPr lang="en-US" sz="700" b="1" dirty="0">
                      <a:solidFill>
                        <a:prstClr val="white"/>
                      </a:solidFill>
                    </a:rPr>
                    <a:t>Hypervisor</a:t>
                  </a:r>
                </a:p>
              </p:txBody>
            </p:sp>
          </p:grpSp>
          <p:grpSp>
            <p:nvGrpSpPr>
              <p:cNvPr id="1815" name="Group 1814"/>
              <p:cNvGrpSpPr/>
              <p:nvPr/>
            </p:nvGrpSpPr>
            <p:grpSpPr>
              <a:xfrm>
                <a:off x="-746646" y="4590106"/>
                <a:ext cx="955375" cy="1106053"/>
                <a:chOff x="7814455" y="4142668"/>
                <a:chExt cx="851820" cy="986166"/>
              </a:xfrm>
            </p:grpSpPr>
            <p:pic>
              <p:nvPicPr>
                <p:cNvPr id="1860" name="Picture 3" descr="C:\Users\Abject-3D\Desktop\VMWare Files\FINAL diagrams\Basic Virtualization\3D PNGs\ICON_ThinApp_3D_Q408_Comm_0.png"/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14455" y="4142668"/>
                  <a:ext cx="851820" cy="986166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1861" name="Group 1860"/>
                <p:cNvGrpSpPr/>
                <p:nvPr/>
              </p:nvGrpSpPr>
              <p:grpSpPr>
                <a:xfrm>
                  <a:off x="7937581" y="4324500"/>
                  <a:ext cx="619676" cy="673923"/>
                  <a:chOff x="7051859" y="953047"/>
                  <a:chExt cx="1296536" cy="1412800"/>
                </a:xfrm>
              </p:grpSpPr>
              <p:pic>
                <p:nvPicPr>
                  <p:cNvPr id="1868" name="Picture 8" descr="C:\Users\Abject-3D\Desktop\VMWare Files\FINAL diagrams\Basic Virtualization\3D PNGs\ICON_ThinApp_3D_Q408_Comm_5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053834" y="1364026"/>
                    <a:ext cx="1294561" cy="1001821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869" name="Picture 9" descr="C:\Users\Abject-3D\Desktop\VMWare Files\FINAL diagrams\Basic Virtualization\3D PNGs\ICON_ThinApp_3D_Q408_Comm_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051859" y="953047"/>
                    <a:ext cx="1296535" cy="1078171"/>
                  </a:xfrm>
                  <a:prstGeom prst="rect">
                    <a:avLst/>
                  </a:prstGeom>
                  <a:noFill/>
                </p:spPr>
              </p:pic>
            </p:grpSp>
            <p:grpSp>
              <p:nvGrpSpPr>
                <p:cNvPr id="1862" name="Group 1861"/>
                <p:cNvGrpSpPr/>
                <p:nvPr/>
              </p:nvGrpSpPr>
              <p:grpSpPr>
                <a:xfrm>
                  <a:off x="7831060" y="4384976"/>
                  <a:ext cx="828438" cy="680509"/>
                  <a:chOff x="938108" y="3181121"/>
                  <a:chExt cx="2569090" cy="1716120"/>
                </a:xfrm>
              </p:grpSpPr>
              <p:cxnSp>
                <p:nvCxnSpPr>
                  <p:cNvPr id="1865" name="Straight Connector 1864"/>
                  <p:cNvCxnSpPr/>
                  <p:nvPr/>
                </p:nvCxnSpPr>
                <p:spPr bwMode="auto">
                  <a:xfrm flipV="1">
                    <a:off x="2226194" y="3181121"/>
                    <a:ext cx="1281004" cy="576633"/>
                  </a:xfrm>
                  <a:prstGeom prst="line">
                    <a:avLst/>
                  </a:prstGeom>
                  <a:solidFill>
                    <a:srgbClr val="0095D3"/>
                  </a:solidFill>
                  <a:ln w="1270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66" name="Straight Connector 1865"/>
                  <p:cNvCxnSpPr/>
                  <p:nvPr/>
                </p:nvCxnSpPr>
                <p:spPr bwMode="auto">
                  <a:xfrm flipH="1" flipV="1">
                    <a:off x="938108" y="3181121"/>
                    <a:ext cx="1275387" cy="576633"/>
                  </a:xfrm>
                  <a:prstGeom prst="line">
                    <a:avLst/>
                  </a:prstGeom>
                  <a:solidFill>
                    <a:srgbClr val="0095D3"/>
                  </a:solidFill>
                  <a:ln w="1270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67" name="Straight Connector 1866"/>
                  <p:cNvCxnSpPr/>
                  <p:nvPr/>
                </p:nvCxnSpPr>
                <p:spPr bwMode="auto">
                  <a:xfrm flipH="1">
                    <a:off x="2222336" y="3747062"/>
                    <a:ext cx="3858" cy="1150179"/>
                  </a:xfrm>
                  <a:prstGeom prst="line">
                    <a:avLst/>
                  </a:prstGeom>
                  <a:solidFill>
                    <a:srgbClr val="0095D3"/>
                  </a:solidFill>
                  <a:ln w="12700" cap="flat" cmpd="sng" algn="ctr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4000"/>
                          </a:schemeClr>
                        </a:gs>
                        <a:gs pos="48000">
                          <a:schemeClr val="bg1"/>
                        </a:gs>
                      </a:gsLst>
                      <a:lin ang="5400000" scaled="0"/>
                      <a:tileRect/>
                    </a:gra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1863" name="TextBox 1862"/>
                <p:cNvSpPr txBox="1"/>
                <p:nvPr/>
              </p:nvSpPr>
              <p:spPr>
                <a:xfrm>
                  <a:off x="7844361" y="4568161"/>
                  <a:ext cx="556267" cy="178371"/>
                </a:xfrm>
                <a:prstGeom prst="rect">
                  <a:avLst/>
                </a:prstGeom>
                <a:noFill/>
                <a:scene3d>
                  <a:camera prst="orthographicFront">
                    <a:rot lat="2400000" lon="2520000" rev="0"/>
                  </a:camera>
                  <a:lightRig rig="threePt" dir="t"/>
                </a:scene3d>
                <a:sp3d z="38100"/>
              </p:spPr>
              <p:txBody>
                <a:bodyPr wrap="square" rtlCol="0">
                  <a:spAutoFit/>
                  <a:scene3d>
                    <a:camera prst="isometricOffAxis2Top">
                      <a:rot lat="18075715" lon="2520000" rev="18141449"/>
                    </a:camera>
                    <a:lightRig rig="threePt" dir="t"/>
                  </a:scene3d>
                </a:bodyPr>
                <a:lstStyle/>
                <a:p>
                  <a:pPr algn="ctr"/>
                  <a:r>
                    <a:rPr lang="en-US" sz="700" b="1" dirty="0">
                      <a:solidFill>
                        <a:prstClr val="white"/>
                      </a:solidFill>
                    </a:rPr>
                    <a:t>vSwitch</a:t>
                  </a:r>
                </a:p>
              </p:txBody>
            </p:sp>
            <p:sp>
              <p:nvSpPr>
                <p:cNvPr id="1864" name="TextBox 1863"/>
                <p:cNvSpPr txBox="1"/>
                <p:nvPr/>
              </p:nvSpPr>
              <p:spPr>
                <a:xfrm>
                  <a:off x="7815090" y="4741560"/>
                  <a:ext cx="608460" cy="178371"/>
                </a:xfrm>
                <a:prstGeom prst="rect">
                  <a:avLst/>
                </a:prstGeom>
                <a:noFill/>
                <a:scene3d>
                  <a:camera prst="orthographicFront">
                    <a:rot lat="2400000" lon="2520000" rev="0"/>
                  </a:camera>
                  <a:lightRig rig="threePt" dir="t"/>
                </a:scene3d>
                <a:sp3d z="38100"/>
              </p:spPr>
              <p:txBody>
                <a:bodyPr wrap="square" rtlCol="0">
                  <a:spAutoFit/>
                  <a:scene3d>
                    <a:camera prst="isometricOffAxis2Top">
                      <a:rot lat="18075715" lon="2520000" rev="18141449"/>
                    </a:camera>
                    <a:lightRig rig="threePt" dir="t"/>
                  </a:scene3d>
                </a:bodyPr>
                <a:lstStyle/>
                <a:p>
                  <a:pPr algn="ctr"/>
                  <a:r>
                    <a:rPr lang="en-US" sz="700" b="1" dirty="0">
                      <a:solidFill>
                        <a:prstClr val="white"/>
                      </a:solidFill>
                    </a:rPr>
                    <a:t>Hypervisor</a:t>
                  </a:r>
                </a:p>
              </p:txBody>
            </p:sp>
          </p:grpSp>
          <p:grpSp>
            <p:nvGrpSpPr>
              <p:cNvPr id="1816" name="Group 1815"/>
              <p:cNvGrpSpPr/>
              <p:nvPr/>
            </p:nvGrpSpPr>
            <p:grpSpPr>
              <a:xfrm>
                <a:off x="22211" y="5027683"/>
                <a:ext cx="955375" cy="1106053"/>
                <a:chOff x="8499974" y="4532816"/>
                <a:chExt cx="851820" cy="986166"/>
              </a:xfrm>
            </p:grpSpPr>
            <p:pic>
              <p:nvPicPr>
                <p:cNvPr id="1850" name="Picture 3" descr="C:\Users\Abject-3D\Desktop\VMWare Files\FINAL diagrams\Basic Virtualization\3D PNGs\ICON_ThinApp_3D_Q408_Comm_0.png"/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99974" y="4532816"/>
                  <a:ext cx="851820" cy="986166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1851" name="Group 1850"/>
                <p:cNvGrpSpPr/>
                <p:nvPr/>
              </p:nvGrpSpPr>
              <p:grpSpPr>
                <a:xfrm>
                  <a:off x="8623100" y="4714648"/>
                  <a:ext cx="619676" cy="673923"/>
                  <a:chOff x="7051859" y="953047"/>
                  <a:chExt cx="1296536" cy="1412800"/>
                </a:xfrm>
              </p:grpSpPr>
              <p:pic>
                <p:nvPicPr>
                  <p:cNvPr id="1858" name="Picture 8" descr="C:\Users\Abject-3D\Desktop\VMWare Files\FINAL diagrams\Basic Virtualization\3D PNGs\ICON_ThinApp_3D_Q408_Comm_5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053834" y="1364026"/>
                    <a:ext cx="1294561" cy="1001821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859" name="Picture 9" descr="C:\Users\Abject-3D\Desktop\VMWare Files\FINAL diagrams\Basic Virtualization\3D PNGs\ICON_ThinApp_3D_Q408_Comm_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051859" y="953047"/>
                    <a:ext cx="1296535" cy="1078171"/>
                  </a:xfrm>
                  <a:prstGeom prst="rect">
                    <a:avLst/>
                  </a:prstGeom>
                  <a:noFill/>
                </p:spPr>
              </p:pic>
            </p:grpSp>
            <p:grpSp>
              <p:nvGrpSpPr>
                <p:cNvPr id="1852" name="Group 1851"/>
                <p:cNvGrpSpPr/>
                <p:nvPr/>
              </p:nvGrpSpPr>
              <p:grpSpPr>
                <a:xfrm>
                  <a:off x="8516579" y="4775124"/>
                  <a:ext cx="828438" cy="680509"/>
                  <a:chOff x="938108" y="3181121"/>
                  <a:chExt cx="2569090" cy="1716120"/>
                </a:xfrm>
              </p:grpSpPr>
              <p:cxnSp>
                <p:nvCxnSpPr>
                  <p:cNvPr id="1855" name="Straight Connector 1854"/>
                  <p:cNvCxnSpPr/>
                  <p:nvPr/>
                </p:nvCxnSpPr>
                <p:spPr bwMode="auto">
                  <a:xfrm flipV="1">
                    <a:off x="2226194" y="3181121"/>
                    <a:ext cx="1281004" cy="576633"/>
                  </a:xfrm>
                  <a:prstGeom prst="line">
                    <a:avLst/>
                  </a:prstGeom>
                  <a:solidFill>
                    <a:srgbClr val="0095D3"/>
                  </a:solidFill>
                  <a:ln w="1270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56" name="Straight Connector 1855"/>
                  <p:cNvCxnSpPr/>
                  <p:nvPr/>
                </p:nvCxnSpPr>
                <p:spPr bwMode="auto">
                  <a:xfrm flipH="1" flipV="1">
                    <a:off x="938108" y="3181121"/>
                    <a:ext cx="1275387" cy="576633"/>
                  </a:xfrm>
                  <a:prstGeom prst="line">
                    <a:avLst/>
                  </a:prstGeom>
                  <a:solidFill>
                    <a:srgbClr val="0095D3"/>
                  </a:solidFill>
                  <a:ln w="1270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57" name="Straight Connector 1856"/>
                  <p:cNvCxnSpPr/>
                  <p:nvPr/>
                </p:nvCxnSpPr>
                <p:spPr bwMode="auto">
                  <a:xfrm flipH="1">
                    <a:off x="2222336" y="3747062"/>
                    <a:ext cx="3858" cy="1150179"/>
                  </a:xfrm>
                  <a:prstGeom prst="line">
                    <a:avLst/>
                  </a:prstGeom>
                  <a:solidFill>
                    <a:srgbClr val="0095D3"/>
                  </a:solidFill>
                  <a:ln w="12700" cap="flat" cmpd="sng" algn="ctr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4000"/>
                          </a:schemeClr>
                        </a:gs>
                        <a:gs pos="48000">
                          <a:schemeClr val="bg1"/>
                        </a:gs>
                      </a:gsLst>
                      <a:lin ang="5400000" scaled="0"/>
                      <a:tileRect/>
                    </a:gra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1853" name="TextBox 1852"/>
                <p:cNvSpPr txBox="1"/>
                <p:nvPr/>
              </p:nvSpPr>
              <p:spPr>
                <a:xfrm>
                  <a:off x="8529880" y="4958309"/>
                  <a:ext cx="556267" cy="178371"/>
                </a:xfrm>
                <a:prstGeom prst="rect">
                  <a:avLst/>
                </a:prstGeom>
                <a:noFill/>
                <a:scene3d>
                  <a:camera prst="orthographicFront">
                    <a:rot lat="2400000" lon="2520000" rev="0"/>
                  </a:camera>
                  <a:lightRig rig="threePt" dir="t"/>
                </a:scene3d>
                <a:sp3d z="38100"/>
              </p:spPr>
              <p:txBody>
                <a:bodyPr wrap="square" rtlCol="0">
                  <a:spAutoFit/>
                  <a:scene3d>
                    <a:camera prst="isometricOffAxis2Top">
                      <a:rot lat="18075715" lon="2520000" rev="18141449"/>
                    </a:camera>
                    <a:lightRig rig="threePt" dir="t"/>
                  </a:scene3d>
                </a:bodyPr>
                <a:lstStyle/>
                <a:p>
                  <a:pPr algn="ctr"/>
                  <a:r>
                    <a:rPr lang="en-US" sz="700" b="1" dirty="0">
                      <a:solidFill>
                        <a:prstClr val="white"/>
                      </a:solidFill>
                    </a:rPr>
                    <a:t>vSwitch</a:t>
                  </a:r>
                </a:p>
              </p:txBody>
            </p:sp>
            <p:sp>
              <p:nvSpPr>
                <p:cNvPr id="1854" name="TextBox 1853"/>
                <p:cNvSpPr txBox="1"/>
                <p:nvPr/>
              </p:nvSpPr>
              <p:spPr>
                <a:xfrm>
                  <a:off x="8500609" y="5131708"/>
                  <a:ext cx="608460" cy="178371"/>
                </a:xfrm>
                <a:prstGeom prst="rect">
                  <a:avLst/>
                </a:prstGeom>
                <a:noFill/>
                <a:scene3d>
                  <a:camera prst="orthographicFront">
                    <a:rot lat="2400000" lon="2520000" rev="0"/>
                  </a:camera>
                  <a:lightRig rig="threePt" dir="t"/>
                </a:scene3d>
                <a:sp3d z="38100"/>
              </p:spPr>
              <p:txBody>
                <a:bodyPr wrap="square" rtlCol="0">
                  <a:spAutoFit/>
                  <a:scene3d>
                    <a:camera prst="isometricOffAxis2Top">
                      <a:rot lat="18075715" lon="2520000" rev="18141449"/>
                    </a:camera>
                    <a:lightRig rig="threePt" dir="t"/>
                  </a:scene3d>
                </a:bodyPr>
                <a:lstStyle/>
                <a:p>
                  <a:pPr algn="ctr"/>
                  <a:r>
                    <a:rPr lang="en-US" sz="700" b="1" dirty="0">
                      <a:solidFill>
                        <a:prstClr val="white"/>
                      </a:solidFill>
                    </a:rPr>
                    <a:t>Hypervisor</a:t>
                  </a:r>
                </a:p>
              </p:txBody>
            </p:sp>
          </p:grpSp>
          <p:grpSp>
            <p:nvGrpSpPr>
              <p:cNvPr id="1817" name="Group 1816"/>
              <p:cNvGrpSpPr/>
              <p:nvPr/>
            </p:nvGrpSpPr>
            <p:grpSpPr>
              <a:xfrm>
                <a:off x="259940" y="2254988"/>
                <a:ext cx="955375" cy="1106053"/>
                <a:chOff x="8711935" y="2060657"/>
                <a:chExt cx="851820" cy="986166"/>
              </a:xfrm>
            </p:grpSpPr>
            <p:pic>
              <p:nvPicPr>
                <p:cNvPr id="1840" name="Picture 3" descr="C:\Users\Abject-3D\Desktop\VMWare Files\FINAL diagrams\Basic Virtualization\3D PNGs\ICON_ThinApp_3D_Q408_Comm_0.png"/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11935" y="2060657"/>
                  <a:ext cx="851820" cy="986166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1841" name="Group 1840"/>
                <p:cNvGrpSpPr/>
                <p:nvPr/>
              </p:nvGrpSpPr>
              <p:grpSpPr>
                <a:xfrm>
                  <a:off x="8835061" y="2242489"/>
                  <a:ext cx="619676" cy="673923"/>
                  <a:chOff x="7051859" y="953047"/>
                  <a:chExt cx="1296536" cy="1412800"/>
                </a:xfrm>
              </p:grpSpPr>
              <p:pic>
                <p:nvPicPr>
                  <p:cNvPr id="1848" name="Picture 8" descr="C:\Users\Abject-3D\Desktop\VMWare Files\FINAL diagrams\Basic Virtualization\3D PNGs\ICON_ThinApp_3D_Q408_Comm_5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053834" y="1364026"/>
                    <a:ext cx="1294561" cy="1001821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849" name="Picture 9" descr="C:\Users\Abject-3D\Desktop\VMWare Files\FINAL diagrams\Basic Virtualization\3D PNGs\ICON_ThinApp_3D_Q408_Comm_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051859" y="953047"/>
                    <a:ext cx="1296535" cy="1078171"/>
                  </a:xfrm>
                  <a:prstGeom prst="rect">
                    <a:avLst/>
                  </a:prstGeom>
                  <a:noFill/>
                </p:spPr>
              </p:pic>
            </p:grpSp>
            <p:grpSp>
              <p:nvGrpSpPr>
                <p:cNvPr id="1842" name="Group 1841"/>
                <p:cNvGrpSpPr/>
                <p:nvPr/>
              </p:nvGrpSpPr>
              <p:grpSpPr>
                <a:xfrm>
                  <a:off x="8728540" y="2302965"/>
                  <a:ext cx="828438" cy="680509"/>
                  <a:chOff x="938108" y="3181121"/>
                  <a:chExt cx="2569090" cy="1716120"/>
                </a:xfrm>
              </p:grpSpPr>
              <p:cxnSp>
                <p:nvCxnSpPr>
                  <p:cNvPr id="1845" name="Straight Connector 1844"/>
                  <p:cNvCxnSpPr/>
                  <p:nvPr/>
                </p:nvCxnSpPr>
                <p:spPr bwMode="auto">
                  <a:xfrm flipV="1">
                    <a:off x="2226194" y="3181121"/>
                    <a:ext cx="1281004" cy="576633"/>
                  </a:xfrm>
                  <a:prstGeom prst="line">
                    <a:avLst/>
                  </a:prstGeom>
                  <a:solidFill>
                    <a:srgbClr val="0095D3"/>
                  </a:solidFill>
                  <a:ln w="1270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46" name="Straight Connector 1845"/>
                  <p:cNvCxnSpPr/>
                  <p:nvPr/>
                </p:nvCxnSpPr>
                <p:spPr bwMode="auto">
                  <a:xfrm flipH="1" flipV="1">
                    <a:off x="938108" y="3181121"/>
                    <a:ext cx="1275387" cy="576633"/>
                  </a:xfrm>
                  <a:prstGeom prst="line">
                    <a:avLst/>
                  </a:prstGeom>
                  <a:solidFill>
                    <a:srgbClr val="0095D3"/>
                  </a:solidFill>
                  <a:ln w="1270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47" name="Straight Connector 1846"/>
                  <p:cNvCxnSpPr/>
                  <p:nvPr/>
                </p:nvCxnSpPr>
                <p:spPr bwMode="auto">
                  <a:xfrm flipH="1">
                    <a:off x="2222336" y="3747062"/>
                    <a:ext cx="3858" cy="1150179"/>
                  </a:xfrm>
                  <a:prstGeom prst="line">
                    <a:avLst/>
                  </a:prstGeom>
                  <a:solidFill>
                    <a:srgbClr val="0095D3"/>
                  </a:solidFill>
                  <a:ln w="12700" cap="flat" cmpd="sng" algn="ctr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4000"/>
                          </a:schemeClr>
                        </a:gs>
                        <a:gs pos="48000">
                          <a:schemeClr val="bg1"/>
                        </a:gs>
                      </a:gsLst>
                      <a:lin ang="5400000" scaled="0"/>
                      <a:tileRect/>
                    </a:gra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1843" name="TextBox 1842"/>
                <p:cNvSpPr txBox="1"/>
                <p:nvPr/>
              </p:nvSpPr>
              <p:spPr>
                <a:xfrm>
                  <a:off x="8741841" y="2486150"/>
                  <a:ext cx="556267" cy="178371"/>
                </a:xfrm>
                <a:prstGeom prst="rect">
                  <a:avLst/>
                </a:prstGeom>
                <a:noFill/>
                <a:scene3d>
                  <a:camera prst="orthographicFront">
                    <a:rot lat="2400000" lon="2520000" rev="0"/>
                  </a:camera>
                  <a:lightRig rig="threePt" dir="t"/>
                </a:scene3d>
                <a:sp3d z="38100"/>
              </p:spPr>
              <p:txBody>
                <a:bodyPr wrap="square" rtlCol="0">
                  <a:spAutoFit/>
                  <a:scene3d>
                    <a:camera prst="isometricOffAxis2Top">
                      <a:rot lat="18075715" lon="2520000" rev="18141449"/>
                    </a:camera>
                    <a:lightRig rig="threePt" dir="t"/>
                  </a:scene3d>
                </a:bodyPr>
                <a:lstStyle/>
                <a:p>
                  <a:pPr algn="ctr"/>
                  <a:r>
                    <a:rPr lang="en-US" sz="700" b="1" dirty="0">
                      <a:solidFill>
                        <a:prstClr val="white"/>
                      </a:solidFill>
                    </a:rPr>
                    <a:t>vSwitch</a:t>
                  </a:r>
                </a:p>
              </p:txBody>
            </p:sp>
            <p:sp>
              <p:nvSpPr>
                <p:cNvPr id="1844" name="TextBox 1843"/>
                <p:cNvSpPr txBox="1"/>
                <p:nvPr/>
              </p:nvSpPr>
              <p:spPr>
                <a:xfrm>
                  <a:off x="8712570" y="2659549"/>
                  <a:ext cx="608460" cy="171510"/>
                </a:xfrm>
                <a:prstGeom prst="rect">
                  <a:avLst/>
                </a:prstGeom>
                <a:noFill/>
                <a:scene3d>
                  <a:camera prst="orthographicFront">
                    <a:rot lat="2400000" lon="2520000" rev="0"/>
                  </a:camera>
                  <a:lightRig rig="threePt" dir="t"/>
                </a:scene3d>
                <a:sp3d z="38100"/>
              </p:spPr>
              <p:txBody>
                <a:bodyPr wrap="square" rtlCol="0">
                  <a:spAutoFit/>
                  <a:scene3d>
                    <a:camera prst="isometricOffAxis2Top">
                      <a:rot lat="18075715" lon="2520000" rev="18141449"/>
                    </a:camera>
                    <a:lightRig rig="threePt" dir="t"/>
                  </a:scene3d>
                </a:bodyPr>
                <a:lstStyle/>
                <a:p>
                  <a:pPr algn="ctr"/>
                  <a:r>
                    <a:rPr lang="en-US" sz="650" b="1" dirty="0">
                      <a:solidFill>
                        <a:prstClr val="white"/>
                      </a:solidFill>
                    </a:rPr>
                    <a:t>Hypervisor</a:t>
                  </a:r>
                </a:p>
              </p:txBody>
            </p:sp>
          </p:grpSp>
          <p:grpSp>
            <p:nvGrpSpPr>
              <p:cNvPr id="1818" name="Group 1817"/>
              <p:cNvGrpSpPr/>
              <p:nvPr/>
            </p:nvGrpSpPr>
            <p:grpSpPr>
              <a:xfrm>
                <a:off x="995901" y="2706900"/>
                <a:ext cx="955375" cy="1106053"/>
                <a:chOff x="9368124" y="2463586"/>
                <a:chExt cx="851820" cy="986166"/>
              </a:xfrm>
            </p:grpSpPr>
            <p:pic>
              <p:nvPicPr>
                <p:cNvPr id="1830" name="Picture 3" descr="C:\Users\Abject-3D\Desktop\VMWare Files\FINAL diagrams\Basic Virtualization\3D PNGs\ICON_ThinApp_3D_Q408_Comm_0.png"/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68124" y="2463586"/>
                  <a:ext cx="851820" cy="986166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1831" name="Group 1830"/>
                <p:cNvGrpSpPr/>
                <p:nvPr/>
              </p:nvGrpSpPr>
              <p:grpSpPr>
                <a:xfrm>
                  <a:off x="9491250" y="2645418"/>
                  <a:ext cx="619676" cy="673923"/>
                  <a:chOff x="7051859" y="953047"/>
                  <a:chExt cx="1296536" cy="1412800"/>
                </a:xfrm>
              </p:grpSpPr>
              <p:pic>
                <p:nvPicPr>
                  <p:cNvPr id="1838" name="Picture 8" descr="C:\Users\Abject-3D\Desktop\VMWare Files\FINAL diagrams\Basic Virtualization\3D PNGs\ICON_ThinApp_3D_Q408_Comm_5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053834" y="1364026"/>
                    <a:ext cx="1294561" cy="1001821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839" name="Picture 9" descr="C:\Users\Abject-3D\Desktop\VMWare Files\FINAL diagrams\Basic Virtualization\3D PNGs\ICON_ThinApp_3D_Q408_Comm_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051859" y="953047"/>
                    <a:ext cx="1296535" cy="1078171"/>
                  </a:xfrm>
                  <a:prstGeom prst="rect">
                    <a:avLst/>
                  </a:prstGeom>
                  <a:noFill/>
                </p:spPr>
              </p:pic>
            </p:grpSp>
            <p:grpSp>
              <p:nvGrpSpPr>
                <p:cNvPr id="1832" name="Group 1831"/>
                <p:cNvGrpSpPr/>
                <p:nvPr/>
              </p:nvGrpSpPr>
              <p:grpSpPr>
                <a:xfrm>
                  <a:off x="9384729" y="2705894"/>
                  <a:ext cx="828438" cy="680509"/>
                  <a:chOff x="938108" y="3181121"/>
                  <a:chExt cx="2569090" cy="1716120"/>
                </a:xfrm>
              </p:grpSpPr>
              <p:cxnSp>
                <p:nvCxnSpPr>
                  <p:cNvPr id="1835" name="Straight Connector 1834"/>
                  <p:cNvCxnSpPr/>
                  <p:nvPr/>
                </p:nvCxnSpPr>
                <p:spPr bwMode="auto">
                  <a:xfrm flipV="1">
                    <a:off x="2226194" y="3181121"/>
                    <a:ext cx="1281004" cy="576633"/>
                  </a:xfrm>
                  <a:prstGeom prst="line">
                    <a:avLst/>
                  </a:prstGeom>
                  <a:solidFill>
                    <a:srgbClr val="0095D3"/>
                  </a:solidFill>
                  <a:ln w="1270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36" name="Straight Connector 1835"/>
                  <p:cNvCxnSpPr/>
                  <p:nvPr/>
                </p:nvCxnSpPr>
                <p:spPr bwMode="auto">
                  <a:xfrm flipH="1" flipV="1">
                    <a:off x="938108" y="3181121"/>
                    <a:ext cx="1275387" cy="576633"/>
                  </a:xfrm>
                  <a:prstGeom prst="line">
                    <a:avLst/>
                  </a:prstGeom>
                  <a:solidFill>
                    <a:srgbClr val="0095D3"/>
                  </a:solidFill>
                  <a:ln w="1270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37" name="Straight Connector 1836"/>
                  <p:cNvCxnSpPr/>
                  <p:nvPr/>
                </p:nvCxnSpPr>
                <p:spPr bwMode="auto">
                  <a:xfrm flipH="1">
                    <a:off x="2222336" y="3747062"/>
                    <a:ext cx="3858" cy="1150179"/>
                  </a:xfrm>
                  <a:prstGeom prst="line">
                    <a:avLst/>
                  </a:prstGeom>
                  <a:solidFill>
                    <a:srgbClr val="0095D3"/>
                  </a:solidFill>
                  <a:ln w="12700" cap="flat" cmpd="sng" algn="ctr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4000"/>
                          </a:schemeClr>
                        </a:gs>
                        <a:gs pos="48000">
                          <a:schemeClr val="bg1"/>
                        </a:gs>
                      </a:gsLst>
                      <a:lin ang="5400000" scaled="0"/>
                      <a:tileRect/>
                    </a:gra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1833" name="TextBox 1832"/>
                <p:cNvSpPr txBox="1"/>
                <p:nvPr/>
              </p:nvSpPr>
              <p:spPr>
                <a:xfrm>
                  <a:off x="9398030" y="2889079"/>
                  <a:ext cx="556267" cy="178371"/>
                </a:xfrm>
                <a:prstGeom prst="rect">
                  <a:avLst/>
                </a:prstGeom>
                <a:noFill/>
                <a:scene3d>
                  <a:camera prst="orthographicFront">
                    <a:rot lat="2400000" lon="2520000" rev="0"/>
                  </a:camera>
                  <a:lightRig rig="threePt" dir="t"/>
                </a:scene3d>
                <a:sp3d z="38100"/>
              </p:spPr>
              <p:txBody>
                <a:bodyPr wrap="square" rtlCol="0">
                  <a:spAutoFit/>
                  <a:scene3d>
                    <a:camera prst="isometricOffAxis2Top">
                      <a:rot lat="18075715" lon="2520000" rev="18141449"/>
                    </a:camera>
                    <a:lightRig rig="threePt" dir="t"/>
                  </a:scene3d>
                </a:bodyPr>
                <a:lstStyle/>
                <a:p>
                  <a:pPr algn="ctr"/>
                  <a:r>
                    <a:rPr lang="en-US" sz="700" b="1" dirty="0">
                      <a:solidFill>
                        <a:prstClr val="white"/>
                      </a:solidFill>
                    </a:rPr>
                    <a:t>vSwitch</a:t>
                  </a:r>
                </a:p>
              </p:txBody>
            </p:sp>
            <p:sp>
              <p:nvSpPr>
                <p:cNvPr id="1834" name="TextBox 1833"/>
                <p:cNvSpPr txBox="1"/>
                <p:nvPr/>
              </p:nvSpPr>
              <p:spPr>
                <a:xfrm>
                  <a:off x="9368759" y="3062478"/>
                  <a:ext cx="608460" cy="171510"/>
                </a:xfrm>
                <a:prstGeom prst="rect">
                  <a:avLst/>
                </a:prstGeom>
                <a:noFill/>
                <a:scene3d>
                  <a:camera prst="orthographicFront">
                    <a:rot lat="2400000" lon="2520000" rev="0"/>
                  </a:camera>
                  <a:lightRig rig="threePt" dir="t"/>
                </a:scene3d>
                <a:sp3d z="38100"/>
              </p:spPr>
              <p:txBody>
                <a:bodyPr wrap="square" rtlCol="0">
                  <a:spAutoFit/>
                  <a:scene3d>
                    <a:camera prst="isometricOffAxis2Top">
                      <a:rot lat="18075715" lon="2520000" rev="18141449"/>
                    </a:camera>
                    <a:lightRig rig="threePt" dir="t"/>
                  </a:scene3d>
                </a:bodyPr>
                <a:lstStyle/>
                <a:p>
                  <a:pPr algn="ctr"/>
                  <a:r>
                    <a:rPr lang="en-US" sz="650" b="1" dirty="0">
                      <a:solidFill>
                        <a:prstClr val="white"/>
                      </a:solidFill>
                    </a:rPr>
                    <a:t>Hypervisor</a:t>
                  </a:r>
                </a:p>
              </p:txBody>
            </p:sp>
          </p:grpSp>
          <p:grpSp>
            <p:nvGrpSpPr>
              <p:cNvPr id="1819" name="Group 1818"/>
              <p:cNvGrpSpPr/>
              <p:nvPr/>
            </p:nvGrpSpPr>
            <p:grpSpPr>
              <a:xfrm>
                <a:off x="1731388" y="3158943"/>
                <a:ext cx="955375" cy="1106053"/>
                <a:chOff x="10023890" y="2866631"/>
                <a:chExt cx="851820" cy="986166"/>
              </a:xfrm>
            </p:grpSpPr>
            <p:pic>
              <p:nvPicPr>
                <p:cNvPr id="1820" name="Picture 3" descr="C:\Users\Abject-3D\Desktop\VMWare Files\FINAL diagrams\Basic Virtualization\3D PNGs\ICON_ThinApp_3D_Q408_Comm_0.png"/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023890" y="2866631"/>
                  <a:ext cx="851820" cy="986166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1821" name="Group 1820"/>
                <p:cNvGrpSpPr/>
                <p:nvPr/>
              </p:nvGrpSpPr>
              <p:grpSpPr>
                <a:xfrm>
                  <a:off x="10147016" y="3048463"/>
                  <a:ext cx="619676" cy="673923"/>
                  <a:chOff x="7051859" y="953047"/>
                  <a:chExt cx="1296536" cy="1412800"/>
                </a:xfrm>
              </p:grpSpPr>
              <p:pic>
                <p:nvPicPr>
                  <p:cNvPr id="1828" name="Picture 8" descr="C:\Users\Abject-3D\Desktop\VMWare Files\FINAL diagrams\Basic Virtualization\3D PNGs\ICON_ThinApp_3D_Q408_Comm_5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053834" y="1364026"/>
                    <a:ext cx="1294561" cy="1001821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829" name="Picture 9" descr="C:\Users\Abject-3D\Desktop\VMWare Files\FINAL diagrams\Basic Virtualization\3D PNGs\ICON_ThinApp_3D_Q408_Comm_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051859" y="953047"/>
                    <a:ext cx="1296535" cy="1078171"/>
                  </a:xfrm>
                  <a:prstGeom prst="rect">
                    <a:avLst/>
                  </a:prstGeom>
                  <a:noFill/>
                </p:spPr>
              </p:pic>
            </p:grpSp>
            <p:grpSp>
              <p:nvGrpSpPr>
                <p:cNvPr id="1822" name="Group 1821"/>
                <p:cNvGrpSpPr/>
                <p:nvPr/>
              </p:nvGrpSpPr>
              <p:grpSpPr>
                <a:xfrm>
                  <a:off x="10040495" y="3108939"/>
                  <a:ext cx="828438" cy="680509"/>
                  <a:chOff x="938108" y="3181121"/>
                  <a:chExt cx="2569090" cy="1716120"/>
                </a:xfrm>
              </p:grpSpPr>
              <p:cxnSp>
                <p:nvCxnSpPr>
                  <p:cNvPr id="1825" name="Straight Connector 1824"/>
                  <p:cNvCxnSpPr/>
                  <p:nvPr/>
                </p:nvCxnSpPr>
                <p:spPr bwMode="auto">
                  <a:xfrm flipV="1">
                    <a:off x="2226194" y="3181121"/>
                    <a:ext cx="1281004" cy="576633"/>
                  </a:xfrm>
                  <a:prstGeom prst="line">
                    <a:avLst/>
                  </a:prstGeom>
                  <a:solidFill>
                    <a:srgbClr val="0095D3"/>
                  </a:solidFill>
                  <a:ln w="1270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26" name="Straight Connector 1825"/>
                  <p:cNvCxnSpPr/>
                  <p:nvPr/>
                </p:nvCxnSpPr>
                <p:spPr bwMode="auto">
                  <a:xfrm flipH="1" flipV="1">
                    <a:off x="938108" y="3181121"/>
                    <a:ext cx="1275387" cy="576633"/>
                  </a:xfrm>
                  <a:prstGeom prst="line">
                    <a:avLst/>
                  </a:prstGeom>
                  <a:solidFill>
                    <a:srgbClr val="0095D3"/>
                  </a:solidFill>
                  <a:ln w="1270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27" name="Straight Connector 1826"/>
                  <p:cNvCxnSpPr/>
                  <p:nvPr/>
                </p:nvCxnSpPr>
                <p:spPr bwMode="auto">
                  <a:xfrm flipH="1">
                    <a:off x="2222336" y="3747062"/>
                    <a:ext cx="3858" cy="1150179"/>
                  </a:xfrm>
                  <a:prstGeom prst="line">
                    <a:avLst/>
                  </a:prstGeom>
                  <a:solidFill>
                    <a:srgbClr val="0095D3"/>
                  </a:solidFill>
                  <a:ln w="12700" cap="flat" cmpd="sng" algn="ctr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4000"/>
                          </a:schemeClr>
                        </a:gs>
                        <a:gs pos="48000">
                          <a:schemeClr val="bg1"/>
                        </a:gs>
                      </a:gsLst>
                      <a:lin ang="5400000" scaled="0"/>
                      <a:tileRect/>
                    </a:gra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1823" name="TextBox 1822"/>
                <p:cNvSpPr txBox="1"/>
                <p:nvPr/>
              </p:nvSpPr>
              <p:spPr>
                <a:xfrm>
                  <a:off x="10053796" y="3292124"/>
                  <a:ext cx="556267" cy="178371"/>
                </a:xfrm>
                <a:prstGeom prst="rect">
                  <a:avLst/>
                </a:prstGeom>
                <a:noFill/>
                <a:scene3d>
                  <a:camera prst="orthographicFront">
                    <a:rot lat="2400000" lon="2520000" rev="0"/>
                  </a:camera>
                  <a:lightRig rig="threePt" dir="t"/>
                </a:scene3d>
                <a:sp3d z="38100"/>
              </p:spPr>
              <p:txBody>
                <a:bodyPr wrap="square" rtlCol="0">
                  <a:spAutoFit/>
                  <a:scene3d>
                    <a:camera prst="isometricOffAxis2Top">
                      <a:rot lat="18075715" lon="2520000" rev="18141449"/>
                    </a:camera>
                    <a:lightRig rig="threePt" dir="t"/>
                  </a:scene3d>
                </a:bodyPr>
                <a:lstStyle/>
                <a:p>
                  <a:pPr algn="ctr"/>
                  <a:r>
                    <a:rPr lang="en-US" sz="700" b="1" dirty="0">
                      <a:solidFill>
                        <a:prstClr val="white"/>
                      </a:solidFill>
                    </a:rPr>
                    <a:t>vSwitch</a:t>
                  </a:r>
                </a:p>
              </p:txBody>
            </p:sp>
            <p:sp>
              <p:nvSpPr>
                <p:cNvPr id="1824" name="TextBox 1823"/>
                <p:cNvSpPr txBox="1"/>
                <p:nvPr/>
              </p:nvSpPr>
              <p:spPr>
                <a:xfrm>
                  <a:off x="10024525" y="3465523"/>
                  <a:ext cx="608460" cy="171510"/>
                </a:xfrm>
                <a:prstGeom prst="rect">
                  <a:avLst/>
                </a:prstGeom>
                <a:noFill/>
                <a:scene3d>
                  <a:camera prst="orthographicFront">
                    <a:rot lat="2400000" lon="2520000" rev="0"/>
                  </a:camera>
                  <a:lightRig rig="threePt" dir="t"/>
                </a:scene3d>
                <a:sp3d z="38100"/>
              </p:spPr>
              <p:txBody>
                <a:bodyPr wrap="square" rtlCol="0">
                  <a:spAutoFit/>
                  <a:scene3d>
                    <a:camera prst="isometricOffAxis2Top">
                      <a:rot lat="18075715" lon="2520000" rev="18141449"/>
                    </a:camera>
                    <a:lightRig rig="threePt" dir="t"/>
                  </a:scene3d>
                </a:bodyPr>
                <a:lstStyle/>
                <a:p>
                  <a:pPr algn="ctr"/>
                  <a:r>
                    <a:rPr lang="en-US" sz="650" b="1" dirty="0">
                      <a:solidFill>
                        <a:prstClr val="white"/>
                      </a:solidFill>
                    </a:rPr>
                    <a:t>Hypervisor</a:t>
                  </a:r>
                </a:p>
              </p:txBody>
            </p:sp>
          </p:grpSp>
        </p:grpSp>
        <p:grpSp>
          <p:nvGrpSpPr>
            <p:cNvPr id="1690" name="Group 1689"/>
            <p:cNvGrpSpPr/>
            <p:nvPr/>
          </p:nvGrpSpPr>
          <p:grpSpPr>
            <a:xfrm>
              <a:off x="2623068" y="3748921"/>
              <a:ext cx="995903" cy="1574871"/>
              <a:chOff x="2470668" y="3596521"/>
              <a:chExt cx="995903" cy="1574871"/>
            </a:xfrm>
          </p:grpSpPr>
          <p:pic>
            <p:nvPicPr>
              <p:cNvPr id="1779" name="Picture 22" descr="ICON_StorageArray_Q408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0668" y="4351603"/>
                <a:ext cx="991329" cy="8197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0" name="Picture 384" descr="ICON_Server_Rack_Q308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9439" y="4119968"/>
                <a:ext cx="967132" cy="736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781" name="Group 1780"/>
              <p:cNvGrpSpPr/>
              <p:nvPr/>
            </p:nvGrpSpPr>
            <p:grpSpPr>
              <a:xfrm>
                <a:off x="2500245" y="3596521"/>
                <a:ext cx="955375" cy="1106053"/>
                <a:chOff x="10709409" y="3256779"/>
                <a:chExt cx="851820" cy="986166"/>
              </a:xfrm>
            </p:grpSpPr>
            <p:pic>
              <p:nvPicPr>
                <p:cNvPr id="1782" name="Picture 3" descr="C:\Users\Abject-3D\Desktop\VMWare Files\FINAL diagrams\Basic Virtualization\3D PNGs\ICON_ThinApp_3D_Q408_Comm_0.png"/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09409" y="3256779"/>
                  <a:ext cx="851820" cy="986166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1783" name="Group 1782"/>
                <p:cNvGrpSpPr/>
                <p:nvPr/>
              </p:nvGrpSpPr>
              <p:grpSpPr>
                <a:xfrm>
                  <a:off x="10832535" y="3438611"/>
                  <a:ext cx="619676" cy="673923"/>
                  <a:chOff x="7051859" y="953047"/>
                  <a:chExt cx="1296536" cy="1412800"/>
                </a:xfrm>
              </p:grpSpPr>
              <p:pic>
                <p:nvPicPr>
                  <p:cNvPr id="1790" name="Picture 8" descr="C:\Users\Abject-3D\Desktop\VMWare Files\FINAL diagrams\Basic Virtualization\3D PNGs\ICON_ThinApp_3D_Q408_Comm_5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053834" y="1364026"/>
                    <a:ext cx="1294561" cy="1001821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791" name="Picture 9" descr="C:\Users\Abject-3D\Desktop\VMWare Files\FINAL diagrams\Basic Virtualization\3D PNGs\ICON_ThinApp_3D_Q408_Comm_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051859" y="953047"/>
                    <a:ext cx="1296535" cy="1078171"/>
                  </a:xfrm>
                  <a:prstGeom prst="rect">
                    <a:avLst/>
                  </a:prstGeom>
                  <a:noFill/>
                </p:spPr>
              </p:pic>
            </p:grpSp>
            <p:grpSp>
              <p:nvGrpSpPr>
                <p:cNvPr id="1784" name="Group 1783"/>
                <p:cNvGrpSpPr/>
                <p:nvPr/>
              </p:nvGrpSpPr>
              <p:grpSpPr>
                <a:xfrm>
                  <a:off x="10726014" y="3499087"/>
                  <a:ext cx="828438" cy="680509"/>
                  <a:chOff x="938108" y="3181121"/>
                  <a:chExt cx="2569090" cy="1716120"/>
                </a:xfrm>
              </p:grpSpPr>
              <p:cxnSp>
                <p:nvCxnSpPr>
                  <p:cNvPr id="1787" name="Straight Connector 1786"/>
                  <p:cNvCxnSpPr/>
                  <p:nvPr/>
                </p:nvCxnSpPr>
                <p:spPr bwMode="auto">
                  <a:xfrm flipV="1">
                    <a:off x="2226194" y="3181121"/>
                    <a:ext cx="1281004" cy="576633"/>
                  </a:xfrm>
                  <a:prstGeom prst="line">
                    <a:avLst/>
                  </a:prstGeom>
                  <a:solidFill>
                    <a:srgbClr val="0095D3"/>
                  </a:solidFill>
                  <a:ln w="1270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88" name="Straight Connector 1787"/>
                  <p:cNvCxnSpPr/>
                  <p:nvPr/>
                </p:nvCxnSpPr>
                <p:spPr bwMode="auto">
                  <a:xfrm flipH="1" flipV="1">
                    <a:off x="938108" y="3181121"/>
                    <a:ext cx="1275387" cy="576633"/>
                  </a:xfrm>
                  <a:prstGeom prst="line">
                    <a:avLst/>
                  </a:prstGeom>
                  <a:solidFill>
                    <a:srgbClr val="0095D3"/>
                  </a:solidFill>
                  <a:ln w="1270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89" name="Straight Connector 1788"/>
                  <p:cNvCxnSpPr/>
                  <p:nvPr/>
                </p:nvCxnSpPr>
                <p:spPr bwMode="auto">
                  <a:xfrm flipH="1">
                    <a:off x="2222336" y="3747062"/>
                    <a:ext cx="3858" cy="1150179"/>
                  </a:xfrm>
                  <a:prstGeom prst="line">
                    <a:avLst/>
                  </a:prstGeom>
                  <a:solidFill>
                    <a:srgbClr val="0095D3"/>
                  </a:solidFill>
                  <a:ln w="12700" cap="flat" cmpd="sng" algn="ctr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4000"/>
                          </a:schemeClr>
                        </a:gs>
                        <a:gs pos="48000">
                          <a:schemeClr val="bg1"/>
                        </a:gs>
                      </a:gsLst>
                      <a:lin ang="5400000" scaled="0"/>
                      <a:tileRect/>
                    </a:gra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1785" name="TextBox 1784"/>
                <p:cNvSpPr txBox="1"/>
                <p:nvPr/>
              </p:nvSpPr>
              <p:spPr>
                <a:xfrm>
                  <a:off x="10739315" y="3682272"/>
                  <a:ext cx="556267" cy="178371"/>
                </a:xfrm>
                <a:prstGeom prst="rect">
                  <a:avLst/>
                </a:prstGeom>
                <a:noFill/>
                <a:scene3d>
                  <a:camera prst="orthographicFront">
                    <a:rot lat="2400000" lon="2520000" rev="0"/>
                  </a:camera>
                  <a:lightRig rig="threePt" dir="t"/>
                </a:scene3d>
                <a:sp3d z="38100"/>
              </p:spPr>
              <p:txBody>
                <a:bodyPr wrap="square" rtlCol="0">
                  <a:spAutoFit/>
                  <a:scene3d>
                    <a:camera prst="isometricOffAxis2Top">
                      <a:rot lat="18075715" lon="2520000" rev="18141449"/>
                    </a:camera>
                    <a:lightRig rig="threePt" dir="t"/>
                  </a:scene3d>
                </a:bodyPr>
                <a:lstStyle/>
                <a:p>
                  <a:pPr algn="ctr"/>
                  <a:r>
                    <a:rPr lang="en-US" sz="700" b="1" dirty="0">
                      <a:solidFill>
                        <a:prstClr val="white"/>
                      </a:solidFill>
                    </a:rPr>
                    <a:t>vSwitch</a:t>
                  </a:r>
                </a:p>
              </p:txBody>
            </p:sp>
            <p:sp>
              <p:nvSpPr>
                <p:cNvPr id="1786" name="TextBox 1785"/>
                <p:cNvSpPr txBox="1"/>
                <p:nvPr/>
              </p:nvSpPr>
              <p:spPr>
                <a:xfrm>
                  <a:off x="10710044" y="3855671"/>
                  <a:ext cx="608460" cy="171510"/>
                </a:xfrm>
                <a:prstGeom prst="rect">
                  <a:avLst/>
                </a:prstGeom>
                <a:noFill/>
                <a:scene3d>
                  <a:camera prst="orthographicFront">
                    <a:rot lat="2400000" lon="2520000" rev="0"/>
                  </a:camera>
                  <a:lightRig rig="threePt" dir="t"/>
                </a:scene3d>
                <a:sp3d z="38100"/>
              </p:spPr>
              <p:txBody>
                <a:bodyPr wrap="square" rtlCol="0">
                  <a:spAutoFit/>
                  <a:scene3d>
                    <a:camera prst="isometricOffAxis2Top">
                      <a:rot lat="18075715" lon="2520000" rev="18141449"/>
                    </a:camera>
                    <a:lightRig rig="threePt" dir="t"/>
                  </a:scene3d>
                </a:bodyPr>
                <a:lstStyle/>
                <a:p>
                  <a:pPr algn="ctr"/>
                  <a:r>
                    <a:rPr lang="en-US" sz="650" b="1" dirty="0">
                      <a:solidFill>
                        <a:prstClr val="white"/>
                      </a:solidFill>
                    </a:rPr>
                    <a:t>Hypervisor</a:t>
                  </a:r>
                </a:p>
              </p:txBody>
            </p:sp>
          </p:grpSp>
        </p:grpSp>
        <p:grpSp>
          <p:nvGrpSpPr>
            <p:cNvPr id="1691" name="Group 1690"/>
            <p:cNvGrpSpPr/>
            <p:nvPr/>
          </p:nvGrpSpPr>
          <p:grpSpPr>
            <a:xfrm>
              <a:off x="2674229" y="3654425"/>
              <a:ext cx="932230" cy="1131903"/>
              <a:chOff x="3883905" y="3502025"/>
              <a:chExt cx="932230" cy="1131903"/>
            </a:xfrm>
          </p:grpSpPr>
          <p:pic>
            <p:nvPicPr>
              <p:cNvPr id="1769" name="Picture 1768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59303" y="3783383"/>
                <a:ext cx="314291" cy="314374"/>
              </a:xfrm>
              <a:prstGeom prst="rect">
                <a:avLst/>
              </a:prstGeom>
              <a:effectLst/>
            </p:spPr>
          </p:pic>
          <p:pic>
            <p:nvPicPr>
              <p:cNvPr id="1770" name="Picture 1769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04843" y="3668968"/>
                <a:ext cx="292048" cy="292123"/>
              </a:xfrm>
              <a:prstGeom prst="rect">
                <a:avLst/>
              </a:prstGeom>
              <a:effectLst/>
            </p:spPr>
          </p:pic>
          <p:pic>
            <p:nvPicPr>
              <p:cNvPr id="1771" name="Picture 1770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35127" y="3799479"/>
                <a:ext cx="339698" cy="339786"/>
              </a:xfrm>
              <a:prstGeom prst="rect">
                <a:avLst/>
              </a:prstGeom>
              <a:effectLst/>
            </p:spPr>
          </p:pic>
          <p:pic>
            <p:nvPicPr>
              <p:cNvPr id="1772" name="Picture 1771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91933" y="3919837"/>
                <a:ext cx="344185" cy="344274"/>
              </a:xfrm>
              <a:prstGeom prst="rect">
                <a:avLst/>
              </a:prstGeom>
              <a:effectLst/>
            </p:spPr>
          </p:pic>
          <p:grpSp>
            <p:nvGrpSpPr>
              <p:cNvPr id="1773" name="Group 1772"/>
              <p:cNvGrpSpPr/>
              <p:nvPr/>
            </p:nvGrpSpPr>
            <p:grpSpPr>
              <a:xfrm>
                <a:off x="3883905" y="3502025"/>
                <a:ext cx="932230" cy="1131903"/>
                <a:chOff x="5217107" y="1656183"/>
                <a:chExt cx="1868967" cy="2269277"/>
              </a:xfrm>
            </p:grpSpPr>
            <p:grpSp>
              <p:nvGrpSpPr>
                <p:cNvPr id="1774" name="Group 1773"/>
                <p:cNvGrpSpPr/>
                <p:nvPr/>
              </p:nvGrpSpPr>
              <p:grpSpPr>
                <a:xfrm>
                  <a:off x="5217107" y="2378854"/>
                  <a:ext cx="1868967" cy="1546606"/>
                  <a:chOff x="5374789" y="2529843"/>
                  <a:chExt cx="1868967" cy="1546606"/>
                </a:xfrm>
              </p:grpSpPr>
              <p:cxnSp>
                <p:nvCxnSpPr>
                  <p:cNvPr id="1776" name="Straight Connector 1775"/>
                  <p:cNvCxnSpPr/>
                  <p:nvPr/>
                </p:nvCxnSpPr>
                <p:spPr bwMode="auto">
                  <a:xfrm flipV="1">
                    <a:off x="6310776" y="2529843"/>
                    <a:ext cx="932980" cy="528391"/>
                  </a:xfrm>
                  <a:prstGeom prst="line">
                    <a:avLst/>
                  </a:prstGeom>
                  <a:solidFill>
                    <a:srgbClr val="0095D3"/>
                  </a:solidFill>
                  <a:ln w="1905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77" name="Straight Connector 1776"/>
                  <p:cNvCxnSpPr/>
                  <p:nvPr/>
                </p:nvCxnSpPr>
                <p:spPr bwMode="auto">
                  <a:xfrm flipH="1" flipV="1">
                    <a:off x="5374789" y="2542970"/>
                    <a:ext cx="926759" cy="515264"/>
                  </a:xfrm>
                  <a:prstGeom prst="line">
                    <a:avLst/>
                  </a:prstGeom>
                  <a:solidFill>
                    <a:srgbClr val="0095D3"/>
                  </a:solidFill>
                  <a:ln w="1905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78" name="Straight Connector 1777"/>
                  <p:cNvCxnSpPr/>
                  <p:nvPr/>
                </p:nvCxnSpPr>
                <p:spPr bwMode="auto">
                  <a:xfrm flipH="1">
                    <a:off x="6307972" y="3048679"/>
                    <a:ext cx="2803" cy="1027770"/>
                  </a:xfrm>
                  <a:prstGeom prst="line">
                    <a:avLst/>
                  </a:prstGeom>
                  <a:solidFill>
                    <a:srgbClr val="0095D3"/>
                  </a:solidFill>
                  <a:ln w="19050" cap="flat" cmpd="sng" algn="ctr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4000"/>
                          </a:schemeClr>
                        </a:gs>
                        <a:gs pos="48000">
                          <a:schemeClr val="bg1"/>
                        </a:gs>
                      </a:gsLst>
                      <a:lin ang="5400000" scaled="0"/>
                      <a:tileRect/>
                    </a:gra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1775" name="Rectangle 1774"/>
                <p:cNvSpPr/>
                <p:nvPr/>
              </p:nvSpPr>
              <p:spPr>
                <a:xfrm>
                  <a:off x="5446140" y="1656183"/>
                  <a:ext cx="1437260" cy="1362040"/>
                </a:xfrm>
                <a:prstGeom prst="rect">
                  <a:avLst/>
                </a:prstGeom>
                <a:solidFill>
                  <a:schemeClr val="bg1">
                    <a:alpha val="42000"/>
                  </a:schemeClr>
                </a:solidFill>
                <a:ln>
                  <a:noFill/>
                  <a:prstDash val="dash"/>
                </a:ln>
                <a:effectLst/>
                <a:scene3d>
                  <a:camera prst="isometricTopUp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692" name="Group 1691"/>
            <p:cNvGrpSpPr/>
            <p:nvPr/>
          </p:nvGrpSpPr>
          <p:grpSpPr>
            <a:xfrm>
              <a:off x="1905879" y="3216275"/>
              <a:ext cx="932230" cy="1131903"/>
              <a:chOff x="3883905" y="3502025"/>
              <a:chExt cx="932230" cy="1131903"/>
            </a:xfrm>
          </p:grpSpPr>
          <p:pic>
            <p:nvPicPr>
              <p:cNvPr id="1759" name="Picture 1758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59303" y="3783383"/>
                <a:ext cx="314291" cy="314374"/>
              </a:xfrm>
              <a:prstGeom prst="rect">
                <a:avLst/>
              </a:prstGeom>
              <a:effectLst/>
            </p:spPr>
          </p:pic>
          <p:pic>
            <p:nvPicPr>
              <p:cNvPr id="1760" name="Picture 1759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04843" y="3668968"/>
                <a:ext cx="292048" cy="292123"/>
              </a:xfrm>
              <a:prstGeom prst="rect">
                <a:avLst/>
              </a:prstGeom>
              <a:effectLst/>
            </p:spPr>
          </p:pic>
          <p:pic>
            <p:nvPicPr>
              <p:cNvPr id="1761" name="Picture 1760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35127" y="3799479"/>
                <a:ext cx="339698" cy="339786"/>
              </a:xfrm>
              <a:prstGeom prst="rect">
                <a:avLst/>
              </a:prstGeom>
              <a:effectLst/>
            </p:spPr>
          </p:pic>
          <p:pic>
            <p:nvPicPr>
              <p:cNvPr id="1762" name="Picture 1761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91933" y="3919837"/>
                <a:ext cx="344185" cy="344274"/>
              </a:xfrm>
              <a:prstGeom prst="rect">
                <a:avLst/>
              </a:prstGeom>
              <a:effectLst/>
            </p:spPr>
          </p:pic>
          <p:grpSp>
            <p:nvGrpSpPr>
              <p:cNvPr id="1763" name="Group 1762"/>
              <p:cNvGrpSpPr/>
              <p:nvPr/>
            </p:nvGrpSpPr>
            <p:grpSpPr>
              <a:xfrm>
                <a:off x="3883905" y="3502025"/>
                <a:ext cx="932230" cy="1131903"/>
                <a:chOff x="5217107" y="1656183"/>
                <a:chExt cx="1868967" cy="2269277"/>
              </a:xfrm>
            </p:grpSpPr>
            <p:grpSp>
              <p:nvGrpSpPr>
                <p:cNvPr id="1764" name="Group 1763"/>
                <p:cNvGrpSpPr/>
                <p:nvPr/>
              </p:nvGrpSpPr>
              <p:grpSpPr>
                <a:xfrm>
                  <a:off x="5217107" y="2378854"/>
                  <a:ext cx="1868967" cy="1546606"/>
                  <a:chOff x="5374789" y="2529843"/>
                  <a:chExt cx="1868967" cy="1546606"/>
                </a:xfrm>
              </p:grpSpPr>
              <p:cxnSp>
                <p:nvCxnSpPr>
                  <p:cNvPr id="1766" name="Straight Connector 1765"/>
                  <p:cNvCxnSpPr/>
                  <p:nvPr/>
                </p:nvCxnSpPr>
                <p:spPr bwMode="auto">
                  <a:xfrm flipV="1">
                    <a:off x="6310776" y="2529843"/>
                    <a:ext cx="932980" cy="528391"/>
                  </a:xfrm>
                  <a:prstGeom prst="line">
                    <a:avLst/>
                  </a:prstGeom>
                  <a:solidFill>
                    <a:srgbClr val="0095D3"/>
                  </a:solidFill>
                  <a:ln w="1905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67" name="Straight Connector 1766"/>
                  <p:cNvCxnSpPr/>
                  <p:nvPr/>
                </p:nvCxnSpPr>
                <p:spPr bwMode="auto">
                  <a:xfrm flipH="1" flipV="1">
                    <a:off x="5374789" y="2542970"/>
                    <a:ext cx="926759" cy="515264"/>
                  </a:xfrm>
                  <a:prstGeom prst="line">
                    <a:avLst/>
                  </a:prstGeom>
                  <a:solidFill>
                    <a:srgbClr val="0095D3"/>
                  </a:solidFill>
                  <a:ln w="1905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68" name="Straight Connector 1767"/>
                  <p:cNvCxnSpPr/>
                  <p:nvPr/>
                </p:nvCxnSpPr>
                <p:spPr bwMode="auto">
                  <a:xfrm flipH="1">
                    <a:off x="6307972" y="3048679"/>
                    <a:ext cx="2803" cy="1027770"/>
                  </a:xfrm>
                  <a:prstGeom prst="line">
                    <a:avLst/>
                  </a:prstGeom>
                  <a:solidFill>
                    <a:srgbClr val="0095D3"/>
                  </a:solidFill>
                  <a:ln w="19050" cap="flat" cmpd="sng" algn="ctr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4000"/>
                          </a:schemeClr>
                        </a:gs>
                        <a:gs pos="48000">
                          <a:schemeClr val="bg1"/>
                        </a:gs>
                      </a:gsLst>
                      <a:lin ang="5400000" scaled="0"/>
                      <a:tileRect/>
                    </a:gra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1765" name="Rectangle 1764"/>
                <p:cNvSpPr/>
                <p:nvPr/>
              </p:nvSpPr>
              <p:spPr>
                <a:xfrm>
                  <a:off x="5446140" y="1656183"/>
                  <a:ext cx="1437260" cy="1362040"/>
                </a:xfrm>
                <a:prstGeom prst="rect">
                  <a:avLst/>
                </a:prstGeom>
                <a:solidFill>
                  <a:schemeClr val="bg1">
                    <a:alpha val="42000"/>
                  </a:schemeClr>
                </a:solidFill>
                <a:ln>
                  <a:noFill/>
                  <a:prstDash val="dash"/>
                </a:ln>
                <a:effectLst/>
                <a:scene3d>
                  <a:camera prst="isometricTopUp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693" name="Group 1692"/>
            <p:cNvGrpSpPr/>
            <p:nvPr/>
          </p:nvGrpSpPr>
          <p:grpSpPr>
            <a:xfrm>
              <a:off x="1166104" y="2768600"/>
              <a:ext cx="932230" cy="1131903"/>
              <a:chOff x="3883905" y="3502025"/>
              <a:chExt cx="932230" cy="1131903"/>
            </a:xfrm>
          </p:grpSpPr>
          <p:pic>
            <p:nvPicPr>
              <p:cNvPr id="1749" name="Picture 1748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59303" y="3783383"/>
                <a:ext cx="314291" cy="314374"/>
              </a:xfrm>
              <a:prstGeom prst="rect">
                <a:avLst/>
              </a:prstGeom>
              <a:effectLst/>
            </p:spPr>
          </p:pic>
          <p:pic>
            <p:nvPicPr>
              <p:cNvPr id="1750" name="Picture 1749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04843" y="3668968"/>
                <a:ext cx="292048" cy="292123"/>
              </a:xfrm>
              <a:prstGeom prst="rect">
                <a:avLst/>
              </a:prstGeom>
              <a:effectLst/>
            </p:spPr>
          </p:pic>
          <p:pic>
            <p:nvPicPr>
              <p:cNvPr id="1751" name="Picture 1750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35127" y="3799479"/>
                <a:ext cx="339698" cy="339786"/>
              </a:xfrm>
              <a:prstGeom prst="rect">
                <a:avLst/>
              </a:prstGeom>
              <a:effectLst/>
            </p:spPr>
          </p:pic>
          <p:pic>
            <p:nvPicPr>
              <p:cNvPr id="1752" name="Picture 1751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91933" y="3919837"/>
                <a:ext cx="344185" cy="344274"/>
              </a:xfrm>
              <a:prstGeom prst="rect">
                <a:avLst/>
              </a:prstGeom>
              <a:effectLst/>
            </p:spPr>
          </p:pic>
          <p:grpSp>
            <p:nvGrpSpPr>
              <p:cNvPr id="1753" name="Group 1752"/>
              <p:cNvGrpSpPr/>
              <p:nvPr/>
            </p:nvGrpSpPr>
            <p:grpSpPr>
              <a:xfrm>
                <a:off x="3883905" y="3502025"/>
                <a:ext cx="932230" cy="1131903"/>
                <a:chOff x="5217107" y="1656183"/>
                <a:chExt cx="1868967" cy="2269277"/>
              </a:xfrm>
            </p:grpSpPr>
            <p:grpSp>
              <p:nvGrpSpPr>
                <p:cNvPr id="1754" name="Group 1753"/>
                <p:cNvGrpSpPr/>
                <p:nvPr/>
              </p:nvGrpSpPr>
              <p:grpSpPr>
                <a:xfrm>
                  <a:off x="5217107" y="2378854"/>
                  <a:ext cx="1868967" cy="1546606"/>
                  <a:chOff x="5374789" y="2529843"/>
                  <a:chExt cx="1868967" cy="1546606"/>
                </a:xfrm>
              </p:grpSpPr>
              <p:cxnSp>
                <p:nvCxnSpPr>
                  <p:cNvPr id="1756" name="Straight Connector 1755"/>
                  <p:cNvCxnSpPr/>
                  <p:nvPr/>
                </p:nvCxnSpPr>
                <p:spPr bwMode="auto">
                  <a:xfrm flipV="1">
                    <a:off x="6310776" y="2529843"/>
                    <a:ext cx="932980" cy="528391"/>
                  </a:xfrm>
                  <a:prstGeom prst="line">
                    <a:avLst/>
                  </a:prstGeom>
                  <a:solidFill>
                    <a:srgbClr val="0095D3"/>
                  </a:solidFill>
                  <a:ln w="1905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57" name="Straight Connector 1756"/>
                  <p:cNvCxnSpPr/>
                  <p:nvPr/>
                </p:nvCxnSpPr>
                <p:spPr bwMode="auto">
                  <a:xfrm flipH="1" flipV="1">
                    <a:off x="5374789" y="2542970"/>
                    <a:ext cx="926759" cy="515264"/>
                  </a:xfrm>
                  <a:prstGeom prst="line">
                    <a:avLst/>
                  </a:prstGeom>
                  <a:solidFill>
                    <a:srgbClr val="0095D3"/>
                  </a:solidFill>
                  <a:ln w="1905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58" name="Straight Connector 1757"/>
                  <p:cNvCxnSpPr/>
                  <p:nvPr/>
                </p:nvCxnSpPr>
                <p:spPr bwMode="auto">
                  <a:xfrm flipH="1">
                    <a:off x="6307972" y="3048679"/>
                    <a:ext cx="2803" cy="1027770"/>
                  </a:xfrm>
                  <a:prstGeom prst="line">
                    <a:avLst/>
                  </a:prstGeom>
                  <a:solidFill>
                    <a:srgbClr val="0095D3"/>
                  </a:solidFill>
                  <a:ln w="19050" cap="flat" cmpd="sng" algn="ctr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4000"/>
                          </a:schemeClr>
                        </a:gs>
                        <a:gs pos="48000">
                          <a:schemeClr val="bg1"/>
                        </a:gs>
                      </a:gsLst>
                      <a:lin ang="5400000" scaled="0"/>
                      <a:tileRect/>
                    </a:gra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1755" name="Rectangle 1754"/>
                <p:cNvSpPr/>
                <p:nvPr/>
              </p:nvSpPr>
              <p:spPr>
                <a:xfrm>
                  <a:off x="5446140" y="1656183"/>
                  <a:ext cx="1437260" cy="1362040"/>
                </a:xfrm>
                <a:prstGeom prst="rect">
                  <a:avLst/>
                </a:prstGeom>
                <a:solidFill>
                  <a:schemeClr val="bg1">
                    <a:alpha val="42000"/>
                  </a:schemeClr>
                </a:solidFill>
                <a:ln>
                  <a:noFill/>
                  <a:prstDash val="dash"/>
                </a:ln>
                <a:effectLst/>
                <a:scene3d>
                  <a:camera prst="isometricTopUp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694" name="Group 1693"/>
            <p:cNvGrpSpPr/>
            <p:nvPr/>
          </p:nvGrpSpPr>
          <p:grpSpPr>
            <a:xfrm>
              <a:off x="432679" y="2311396"/>
              <a:ext cx="932230" cy="1131903"/>
              <a:chOff x="3883905" y="3502025"/>
              <a:chExt cx="932230" cy="1131903"/>
            </a:xfrm>
          </p:grpSpPr>
          <p:pic>
            <p:nvPicPr>
              <p:cNvPr id="1739" name="Picture 1738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59303" y="3783383"/>
                <a:ext cx="314291" cy="314374"/>
              </a:xfrm>
              <a:prstGeom prst="rect">
                <a:avLst/>
              </a:prstGeom>
              <a:effectLst/>
            </p:spPr>
          </p:pic>
          <p:pic>
            <p:nvPicPr>
              <p:cNvPr id="1740" name="Picture 1739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04843" y="3668968"/>
                <a:ext cx="292048" cy="292123"/>
              </a:xfrm>
              <a:prstGeom prst="rect">
                <a:avLst/>
              </a:prstGeom>
              <a:effectLst/>
            </p:spPr>
          </p:pic>
          <p:pic>
            <p:nvPicPr>
              <p:cNvPr id="1741" name="Picture 1740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35127" y="3799479"/>
                <a:ext cx="339698" cy="339786"/>
              </a:xfrm>
              <a:prstGeom prst="rect">
                <a:avLst/>
              </a:prstGeom>
              <a:effectLst/>
            </p:spPr>
          </p:pic>
          <p:pic>
            <p:nvPicPr>
              <p:cNvPr id="1742" name="Picture 1741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91933" y="3919837"/>
                <a:ext cx="344185" cy="344274"/>
              </a:xfrm>
              <a:prstGeom prst="rect">
                <a:avLst/>
              </a:prstGeom>
              <a:effectLst/>
            </p:spPr>
          </p:pic>
          <p:grpSp>
            <p:nvGrpSpPr>
              <p:cNvPr id="1743" name="Group 1742"/>
              <p:cNvGrpSpPr/>
              <p:nvPr/>
            </p:nvGrpSpPr>
            <p:grpSpPr>
              <a:xfrm>
                <a:off x="3883905" y="3502025"/>
                <a:ext cx="932230" cy="1131903"/>
                <a:chOff x="5217107" y="1656183"/>
                <a:chExt cx="1868967" cy="2269277"/>
              </a:xfrm>
            </p:grpSpPr>
            <p:grpSp>
              <p:nvGrpSpPr>
                <p:cNvPr id="1744" name="Group 1743"/>
                <p:cNvGrpSpPr/>
                <p:nvPr/>
              </p:nvGrpSpPr>
              <p:grpSpPr>
                <a:xfrm>
                  <a:off x="5217107" y="2378854"/>
                  <a:ext cx="1868967" cy="1546606"/>
                  <a:chOff x="5374789" y="2529843"/>
                  <a:chExt cx="1868967" cy="1546606"/>
                </a:xfrm>
              </p:grpSpPr>
              <p:cxnSp>
                <p:nvCxnSpPr>
                  <p:cNvPr id="1746" name="Straight Connector 1745"/>
                  <p:cNvCxnSpPr/>
                  <p:nvPr/>
                </p:nvCxnSpPr>
                <p:spPr bwMode="auto">
                  <a:xfrm flipV="1">
                    <a:off x="6310776" y="2529843"/>
                    <a:ext cx="932980" cy="528391"/>
                  </a:xfrm>
                  <a:prstGeom prst="line">
                    <a:avLst/>
                  </a:prstGeom>
                  <a:solidFill>
                    <a:srgbClr val="0095D3"/>
                  </a:solidFill>
                  <a:ln w="1905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47" name="Straight Connector 1746"/>
                  <p:cNvCxnSpPr/>
                  <p:nvPr/>
                </p:nvCxnSpPr>
                <p:spPr bwMode="auto">
                  <a:xfrm flipH="1" flipV="1">
                    <a:off x="5374789" y="2542970"/>
                    <a:ext cx="926759" cy="515264"/>
                  </a:xfrm>
                  <a:prstGeom prst="line">
                    <a:avLst/>
                  </a:prstGeom>
                  <a:solidFill>
                    <a:srgbClr val="0095D3"/>
                  </a:solidFill>
                  <a:ln w="1905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48" name="Straight Connector 1747"/>
                  <p:cNvCxnSpPr/>
                  <p:nvPr/>
                </p:nvCxnSpPr>
                <p:spPr bwMode="auto">
                  <a:xfrm flipH="1">
                    <a:off x="6307972" y="3048679"/>
                    <a:ext cx="2803" cy="1027770"/>
                  </a:xfrm>
                  <a:prstGeom prst="line">
                    <a:avLst/>
                  </a:prstGeom>
                  <a:solidFill>
                    <a:srgbClr val="0095D3"/>
                  </a:solidFill>
                  <a:ln w="19050" cap="flat" cmpd="sng" algn="ctr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4000"/>
                          </a:schemeClr>
                        </a:gs>
                        <a:gs pos="48000">
                          <a:schemeClr val="bg1"/>
                        </a:gs>
                      </a:gsLst>
                      <a:lin ang="5400000" scaled="0"/>
                      <a:tileRect/>
                    </a:gra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1745" name="Rectangle 1744"/>
                <p:cNvSpPr/>
                <p:nvPr/>
              </p:nvSpPr>
              <p:spPr>
                <a:xfrm>
                  <a:off x="5446140" y="1656183"/>
                  <a:ext cx="1437260" cy="1362040"/>
                </a:xfrm>
                <a:prstGeom prst="rect">
                  <a:avLst/>
                </a:prstGeom>
                <a:solidFill>
                  <a:schemeClr val="bg1">
                    <a:alpha val="42000"/>
                  </a:schemeClr>
                </a:solidFill>
                <a:ln>
                  <a:noFill/>
                  <a:prstDash val="dash"/>
                </a:ln>
                <a:effectLst/>
                <a:scene3d>
                  <a:camera prst="isometricTopUp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695" name="Group 1694"/>
            <p:cNvGrpSpPr/>
            <p:nvPr/>
          </p:nvGrpSpPr>
          <p:grpSpPr>
            <a:xfrm>
              <a:off x="199158" y="5140046"/>
              <a:ext cx="932230" cy="1080747"/>
              <a:chOff x="3883905" y="3553181"/>
              <a:chExt cx="932230" cy="1080747"/>
            </a:xfrm>
          </p:grpSpPr>
          <p:pic>
            <p:nvPicPr>
              <p:cNvPr id="1729" name="Picture 1728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59303" y="3783383"/>
                <a:ext cx="314291" cy="314374"/>
              </a:xfrm>
              <a:prstGeom prst="rect">
                <a:avLst/>
              </a:prstGeom>
              <a:effectLst/>
            </p:spPr>
          </p:pic>
          <p:pic>
            <p:nvPicPr>
              <p:cNvPr id="1730" name="Picture 1729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04843" y="3668968"/>
                <a:ext cx="292048" cy="292123"/>
              </a:xfrm>
              <a:prstGeom prst="rect">
                <a:avLst/>
              </a:prstGeom>
              <a:effectLst/>
            </p:spPr>
          </p:pic>
          <p:pic>
            <p:nvPicPr>
              <p:cNvPr id="1731" name="Picture 1730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35127" y="3799479"/>
                <a:ext cx="339698" cy="339786"/>
              </a:xfrm>
              <a:prstGeom prst="rect">
                <a:avLst/>
              </a:prstGeom>
              <a:effectLst/>
            </p:spPr>
          </p:pic>
          <p:pic>
            <p:nvPicPr>
              <p:cNvPr id="1732" name="Picture 1731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91933" y="3919837"/>
                <a:ext cx="344185" cy="344274"/>
              </a:xfrm>
              <a:prstGeom prst="rect">
                <a:avLst/>
              </a:prstGeom>
              <a:effectLst/>
            </p:spPr>
          </p:pic>
          <p:grpSp>
            <p:nvGrpSpPr>
              <p:cNvPr id="1733" name="Group 1732"/>
              <p:cNvGrpSpPr/>
              <p:nvPr/>
            </p:nvGrpSpPr>
            <p:grpSpPr>
              <a:xfrm>
                <a:off x="3883905" y="3553181"/>
                <a:ext cx="932230" cy="1080747"/>
                <a:chOff x="5217107" y="1758742"/>
                <a:chExt cx="1868967" cy="2166718"/>
              </a:xfrm>
            </p:grpSpPr>
            <p:grpSp>
              <p:nvGrpSpPr>
                <p:cNvPr id="1734" name="Group 1733"/>
                <p:cNvGrpSpPr/>
                <p:nvPr/>
              </p:nvGrpSpPr>
              <p:grpSpPr>
                <a:xfrm>
                  <a:off x="5217107" y="2378854"/>
                  <a:ext cx="1868967" cy="1546606"/>
                  <a:chOff x="5374789" y="2529843"/>
                  <a:chExt cx="1868967" cy="1546606"/>
                </a:xfrm>
              </p:grpSpPr>
              <p:cxnSp>
                <p:nvCxnSpPr>
                  <p:cNvPr id="1736" name="Straight Connector 1735"/>
                  <p:cNvCxnSpPr/>
                  <p:nvPr/>
                </p:nvCxnSpPr>
                <p:spPr bwMode="auto">
                  <a:xfrm flipV="1">
                    <a:off x="6310776" y="2529843"/>
                    <a:ext cx="932980" cy="528391"/>
                  </a:xfrm>
                  <a:prstGeom prst="line">
                    <a:avLst/>
                  </a:prstGeom>
                  <a:solidFill>
                    <a:srgbClr val="0095D3"/>
                  </a:solidFill>
                  <a:ln w="1905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37" name="Straight Connector 1736"/>
                  <p:cNvCxnSpPr/>
                  <p:nvPr/>
                </p:nvCxnSpPr>
                <p:spPr bwMode="auto">
                  <a:xfrm flipH="1" flipV="1">
                    <a:off x="5374789" y="2542970"/>
                    <a:ext cx="926759" cy="515264"/>
                  </a:xfrm>
                  <a:prstGeom prst="line">
                    <a:avLst/>
                  </a:prstGeom>
                  <a:solidFill>
                    <a:srgbClr val="0095D3"/>
                  </a:solidFill>
                  <a:ln w="1905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38" name="Straight Connector 1737"/>
                  <p:cNvCxnSpPr/>
                  <p:nvPr/>
                </p:nvCxnSpPr>
                <p:spPr bwMode="auto">
                  <a:xfrm flipH="1">
                    <a:off x="6307972" y="3048679"/>
                    <a:ext cx="2803" cy="1027770"/>
                  </a:xfrm>
                  <a:prstGeom prst="line">
                    <a:avLst/>
                  </a:prstGeom>
                  <a:solidFill>
                    <a:srgbClr val="0095D3"/>
                  </a:solidFill>
                  <a:ln w="19050" cap="flat" cmpd="sng" algn="ctr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4000"/>
                          </a:schemeClr>
                        </a:gs>
                        <a:gs pos="48000">
                          <a:schemeClr val="bg1"/>
                        </a:gs>
                      </a:gsLst>
                      <a:lin ang="5400000" scaled="0"/>
                      <a:tileRect/>
                    </a:gra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1735" name="Rectangle 1734"/>
                <p:cNvSpPr/>
                <p:nvPr/>
              </p:nvSpPr>
              <p:spPr>
                <a:xfrm>
                  <a:off x="5446139" y="1758742"/>
                  <a:ext cx="1329035" cy="1259478"/>
                </a:xfrm>
                <a:prstGeom prst="rect">
                  <a:avLst/>
                </a:prstGeom>
                <a:solidFill>
                  <a:schemeClr val="bg1">
                    <a:alpha val="42000"/>
                  </a:schemeClr>
                </a:solidFill>
                <a:ln>
                  <a:noFill/>
                  <a:prstDash val="dash"/>
                </a:ln>
                <a:effectLst/>
                <a:scene3d>
                  <a:camera prst="isometricTopUp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696" name="Group 1695"/>
            <p:cNvGrpSpPr/>
            <p:nvPr/>
          </p:nvGrpSpPr>
          <p:grpSpPr>
            <a:xfrm>
              <a:off x="-569192" y="4700588"/>
              <a:ext cx="932230" cy="1082055"/>
              <a:chOff x="3883905" y="3551873"/>
              <a:chExt cx="932230" cy="1082055"/>
            </a:xfrm>
          </p:grpSpPr>
          <p:pic>
            <p:nvPicPr>
              <p:cNvPr id="1719" name="Picture 1718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59303" y="3783383"/>
                <a:ext cx="314291" cy="314374"/>
              </a:xfrm>
              <a:prstGeom prst="rect">
                <a:avLst/>
              </a:prstGeom>
              <a:effectLst/>
            </p:spPr>
          </p:pic>
          <p:pic>
            <p:nvPicPr>
              <p:cNvPr id="1720" name="Picture 1719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04843" y="3668968"/>
                <a:ext cx="292048" cy="292123"/>
              </a:xfrm>
              <a:prstGeom prst="rect">
                <a:avLst/>
              </a:prstGeom>
              <a:effectLst/>
            </p:spPr>
          </p:pic>
          <p:pic>
            <p:nvPicPr>
              <p:cNvPr id="1721" name="Picture 1720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35127" y="3799479"/>
                <a:ext cx="339698" cy="339786"/>
              </a:xfrm>
              <a:prstGeom prst="rect">
                <a:avLst/>
              </a:prstGeom>
              <a:effectLst/>
            </p:spPr>
          </p:pic>
          <p:pic>
            <p:nvPicPr>
              <p:cNvPr id="1722" name="Picture 1721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91933" y="3919837"/>
                <a:ext cx="344185" cy="344274"/>
              </a:xfrm>
              <a:prstGeom prst="rect">
                <a:avLst/>
              </a:prstGeom>
              <a:effectLst/>
            </p:spPr>
          </p:pic>
          <p:grpSp>
            <p:nvGrpSpPr>
              <p:cNvPr id="1723" name="Group 1722"/>
              <p:cNvGrpSpPr/>
              <p:nvPr/>
            </p:nvGrpSpPr>
            <p:grpSpPr>
              <a:xfrm>
                <a:off x="3883905" y="3551873"/>
                <a:ext cx="932230" cy="1082055"/>
                <a:chOff x="5217107" y="1756120"/>
                <a:chExt cx="1868967" cy="2169340"/>
              </a:xfrm>
            </p:grpSpPr>
            <p:grpSp>
              <p:nvGrpSpPr>
                <p:cNvPr id="1724" name="Group 1723"/>
                <p:cNvGrpSpPr/>
                <p:nvPr/>
              </p:nvGrpSpPr>
              <p:grpSpPr>
                <a:xfrm>
                  <a:off x="5217107" y="2378854"/>
                  <a:ext cx="1868967" cy="1546606"/>
                  <a:chOff x="5374789" y="2529843"/>
                  <a:chExt cx="1868967" cy="1546606"/>
                </a:xfrm>
              </p:grpSpPr>
              <p:cxnSp>
                <p:nvCxnSpPr>
                  <p:cNvPr id="1726" name="Straight Connector 1725"/>
                  <p:cNvCxnSpPr/>
                  <p:nvPr/>
                </p:nvCxnSpPr>
                <p:spPr bwMode="auto">
                  <a:xfrm flipV="1">
                    <a:off x="6310776" y="2529843"/>
                    <a:ext cx="932980" cy="528391"/>
                  </a:xfrm>
                  <a:prstGeom prst="line">
                    <a:avLst/>
                  </a:prstGeom>
                  <a:solidFill>
                    <a:srgbClr val="0095D3"/>
                  </a:solidFill>
                  <a:ln w="1905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27" name="Straight Connector 1726"/>
                  <p:cNvCxnSpPr/>
                  <p:nvPr/>
                </p:nvCxnSpPr>
                <p:spPr bwMode="auto">
                  <a:xfrm flipH="1" flipV="1">
                    <a:off x="5374789" y="2542970"/>
                    <a:ext cx="926759" cy="515264"/>
                  </a:xfrm>
                  <a:prstGeom prst="line">
                    <a:avLst/>
                  </a:prstGeom>
                  <a:solidFill>
                    <a:srgbClr val="0095D3"/>
                  </a:solidFill>
                  <a:ln w="1905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28" name="Straight Connector 1727"/>
                  <p:cNvCxnSpPr/>
                  <p:nvPr/>
                </p:nvCxnSpPr>
                <p:spPr bwMode="auto">
                  <a:xfrm flipH="1">
                    <a:off x="6307972" y="3048679"/>
                    <a:ext cx="2803" cy="1027770"/>
                  </a:xfrm>
                  <a:prstGeom prst="line">
                    <a:avLst/>
                  </a:prstGeom>
                  <a:solidFill>
                    <a:srgbClr val="0095D3"/>
                  </a:solidFill>
                  <a:ln w="19050" cap="flat" cmpd="sng" algn="ctr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4000"/>
                          </a:schemeClr>
                        </a:gs>
                        <a:gs pos="48000">
                          <a:schemeClr val="bg1"/>
                        </a:gs>
                      </a:gsLst>
                      <a:lin ang="5400000" scaled="0"/>
                      <a:tileRect/>
                    </a:gra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1725" name="Rectangle 1724"/>
                <p:cNvSpPr/>
                <p:nvPr/>
              </p:nvSpPr>
              <p:spPr>
                <a:xfrm>
                  <a:off x="5446141" y="1756120"/>
                  <a:ext cx="1331804" cy="1262103"/>
                </a:xfrm>
                <a:prstGeom prst="rect">
                  <a:avLst/>
                </a:prstGeom>
                <a:solidFill>
                  <a:schemeClr val="bg1">
                    <a:alpha val="42000"/>
                  </a:schemeClr>
                </a:solidFill>
                <a:ln>
                  <a:noFill/>
                  <a:prstDash val="dash"/>
                </a:ln>
                <a:effectLst/>
                <a:scene3d>
                  <a:camera prst="isometricTopUp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697" name="Group 1696"/>
            <p:cNvGrpSpPr/>
            <p:nvPr/>
          </p:nvGrpSpPr>
          <p:grpSpPr>
            <a:xfrm>
              <a:off x="-1308967" y="4251213"/>
              <a:ext cx="932230" cy="1083755"/>
              <a:chOff x="3883905" y="3550173"/>
              <a:chExt cx="932230" cy="1083755"/>
            </a:xfrm>
          </p:grpSpPr>
          <p:pic>
            <p:nvPicPr>
              <p:cNvPr id="1709" name="Picture 1708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59303" y="3783383"/>
                <a:ext cx="314291" cy="314374"/>
              </a:xfrm>
              <a:prstGeom prst="rect">
                <a:avLst/>
              </a:prstGeom>
              <a:effectLst/>
            </p:spPr>
          </p:pic>
          <p:pic>
            <p:nvPicPr>
              <p:cNvPr id="1710" name="Picture 1709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04843" y="3668968"/>
                <a:ext cx="292048" cy="292123"/>
              </a:xfrm>
              <a:prstGeom prst="rect">
                <a:avLst/>
              </a:prstGeom>
              <a:effectLst/>
            </p:spPr>
          </p:pic>
          <p:pic>
            <p:nvPicPr>
              <p:cNvPr id="1711" name="Picture 1710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35127" y="3799479"/>
                <a:ext cx="339698" cy="339786"/>
              </a:xfrm>
              <a:prstGeom prst="rect">
                <a:avLst/>
              </a:prstGeom>
              <a:effectLst/>
            </p:spPr>
          </p:pic>
          <p:pic>
            <p:nvPicPr>
              <p:cNvPr id="1712" name="Picture 1711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91933" y="3919837"/>
                <a:ext cx="344185" cy="344274"/>
              </a:xfrm>
              <a:prstGeom prst="rect">
                <a:avLst/>
              </a:prstGeom>
              <a:effectLst/>
            </p:spPr>
          </p:pic>
          <p:grpSp>
            <p:nvGrpSpPr>
              <p:cNvPr id="1713" name="Group 1712"/>
              <p:cNvGrpSpPr/>
              <p:nvPr/>
            </p:nvGrpSpPr>
            <p:grpSpPr>
              <a:xfrm>
                <a:off x="3883905" y="3550173"/>
                <a:ext cx="932230" cy="1083755"/>
                <a:chOff x="5217107" y="1752712"/>
                <a:chExt cx="1868967" cy="2172748"/>
              </a:xfrm>
            </p:grpSpPr>
            <p:grpSp>
              <p:nvGrpSpPr>
                <p:cNvPr id="1714" name="Group 1713"/>
                <p:cNvGrpSpPr/>
                <p:nvPr/>
              </p:nvGrpSpPr>
              <p:grpSpPr>
                <a:xfrm>
                  <a:off x="5217107" y="2378854"/>
                  <a:ext cx="1868967" cy="1546606"/>
                  <a:chOff x="5374789" y="2529843"/>
                  <a:chExt cx="1868967" cy="1546606"/>
                </a:xfrm>
              </p:grpSpPr>
              <p:cxnSp>
                <p:nvCxnSpPr>
                  <p:cNvPr id="1716" name="Straight Connector 1715"/>
                  <p:cNvCxnSpPr/>
                  <p:nvPr/>
                </p:nvCxnSpPr>
                <p:spPr bwMode="auto">
                  <a:xfrm flipV="1">
                    <a:off x="6310776" y="2529843"/>
                    <a:ext cx="932980" cy="528391"/>
                  </a:xfrm>
                  <a:prstGeom prst="line">
                    <a:avLst/>
                  </a:prstGeom>
                  <a:solidFill>
                    <a:srgbClr val="0095D3"/>
                  </a:solidFill>
                  <a:ln w="1905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17" name="Straight Connector 1716"/>
                  <p:cNvCxnSpPr/>
                  <p:nvPr/>
                </p:nvCxnSpPr>
                <p:spPr bwMode="auto">
                  <a:xfrm flipH="1" flipV="1">
                    <a:off x="5374789" y="2542970"/>
                    <a:ext cx="926759" cy="515264"/>
                  </a:xfrm>
                  <a:prstGeom prst="line">
                    <a:avLst/>
                  </a:prstGeom>
                  <a:solidFill>
                    <a:srgbClr val="0095D3"/>
                  </a:solidFill>
                  <a:ln w="1905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18" name="Straight Connector 1717"/>
                  <p:cNvCxnSpPr/>
                  <p:nvPr/>
                </p:nvCxnSpPr>
                <p:spPr bwMode="auto">
                  <a:xfrm flipH="1">
                    <a:off x="6307972" y="3048679"/>
                    <a:ext cx="2803" cy="1027770"/>
                  </a:xfrm>
                  <a:prstGeom prst="line">
                    <a:avLst/>
                  </a:prstGeom>
                  <a:solidFill>
                    <a:srgbClr val="0095D3"/>
                  </a:solidFill>
                  <a:ln w="19050" cap="flat" cmpd="sng" algn="ctr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4000"/>
                          </a:schemeClr>
                        </a:gs>
                        <a:gs pos="48000">
                          <a:schemeClr val="bg1"/>
                        </a:gs>
                      </a:gsLst>
                      <a:lin ang="5400000" scaled="0"/>
                      <a:tileRect/>
                    </a:gra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1715" name="Rectangle 1714"/>
                <p:cNvSpPr/>
                <p:nvPr/>
              </p:nvSpPr>
              <p:spPr>
                <a:xfrm>
                  <a:off x="5446139" y="1752712"/>
                  <a:ext cx="1335398" cy="1265509"/>
                </a:xfrm>
                <a:prstGeom prst="rect">
                  <a:avLst/>
                </a:prstGeom>
                <a:solidFill>
                  <a:schemeClr val="bg1">
                    <a:alpha val="42000"/>
                  </a:schemeClr>
                </a:solidFill>
                <a:ln>
                  <a:noFill/>
                  <a:prstDash val="dash"/>
                </a:ln>
                <a:effectLst/>
                <a:scene3d>
                  <a:camera prst="isometricTopUp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698" name="Group 1697"/>
            <p:cNvGrpSpPr/>
            <p:nvPr/>
          </p:nvGrpSpPr>
          <p:grpSpPr>
            <a:xfrm>
              <a:off x="-2042392" y="3791630"/>
              <a:ext cx="932230" cy="1083755"/>
              <a:chOff x="3883905" y="3550173"/>
              <a:chExt cx="932230" cy="1083755"/>
            </a:xfrm>
          </p:grpSpPr>
          <p:pic>
            <p:nvPicPr>
              <p:cNvPr id="1699" name="Picture 1698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59303" y="3783383"/>
                <a:ext cx="314291" cy="314374"/>
              </a:xfrm>
              <a:prstGeom prst="rect">
                <a:avLst/>
              </a:prstGeom>
              <a:effectLst/>
            </p:spPr>
          </p:pic>
          <p:pic>
            <p:nvPicPr>
              <p:cNvPr id="1700" name="Picture 1699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04843" y="3668968"/>
                <a:ext cx="292048" cy="292123"/>
              </a:xfrm>
              <a:prstGeom prst="rect">
                <a:avLst/>
              </a:prstGeom>
              <a:effectLst/>
            </p:spPr>
          </p:pic>
          <p:pic>
            <p:nvPicPr>
              <p:cNvPr id="1701" name="Picture 1700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35127" y="3799479"/>
                <a:ext cx="339698" cy="339786"/>
              </a:xfrm>
              <a:prstGeom prst="rect">
                <a:avLst/>
              </a:prstGeom>
              <a:effectLst/>
            </p:spPr>
          </p:pic>
          <p:pic>
            <p:nvPicPr>
              <p:cNvPr id="1702" name="Picture 1701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91933" y="3919837"/>
                <a:ext cx="344185" cy="344274"/>
              </a:xfrm>
              <a:prstGeom prst="rect">
                <a:avLst/>
              </a:prstGeom>
              <a:effectLst/>
            </p:spPr>
          </p:pic>
          <p:grpSp>
            <p:nvGrpSpPr>
              <p:cNvPr id="1703" name="Group 1702"/>
              <p:cNvGrpSpPr/>
              <p:nvPr/>
            </p:nvGrpSpPr>
            <p:grpSpPr>
              <a:xfrm>
                <a:off x="3883905" y="3550173"/>
                <a:ext cx="932230" cy="1083755"/>
                <a:chOff x="5217107" y="1752712"/>
                <a:chExt cx="1868967" cy="2172748"/>
              </a:xfrm>
            </p:grpSpPr>
            <p:grpSp>
              <p:nvGrpSpPr>
                <p:cNvPr id="1704" name="Group 1703"/>
                <p:cNvGrpSpPr/>
                <p:nvPr/>
              </p:nvGrpSpPr>
              <p:grpSpPr>
                <a:xfrm>
                  <a:off x="5217107" y="2378854"/>
                  <a:ext cx="1868967" cy="1546606"/>
                  <a:chOff x="5374789" y="2529843"/>
                  <a:chExt cx="1868967" cy="1546606"/>
                </a:xfrm>
              </p:grpSpPr>
              <p:cxnSp>
                <p:nvCxnSpPr>
                  <p:cNvPr id="1706" name="Straight Connector 1705"/>
                  <p:cNvCxnSpPr/>
                  <p:nvPr/>
                </p:nvCxnSpPr>
                <p:spPr bwMode="auto">
                  <a:xfrm flipV="1">
                    <a:off x="6310776" y="2529843"/>
                    <a:ext cx="932980" cy="528391"/>
                  </a:xfrm>
                  <a:prstGeom prst="line">
                    <a:avLst/>
                  </a:prstGeom>
                  <a:solidFill>
                    <a:srgbClr val="0095D3"/>
                  </a:solidFill>
                  <a:ln w="1905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07" name="Straight Connector 1706"/>
                  <p:cNvCxnSpPr/>
                  <p:nvPr/>
                </p:nvCxnSpPr>
                <p:spPr bwMode="auto">
                  <a:xfrm flipH="1" flipV="1">
                    <a:off x="5374789" y="2542970"/>
                    <a:ext cx="926759" cy="515264"/>
                  </a:xfrm>
                  <a:prstGeom prst="line">
                    <a:avLst/>
                  </a:prstGeom>
                  <a:solidFill>
                    <a:srgbClr val="0095D3"/>
                  </a:solidFill>
                  <a:ln w="1905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08" name="Straight Connector 1707"/>
                  <p:cNvCxnSpPr/>
                  <p:nvPr/>
                </p:nvCxnSpPr>
                <p:spPr bwMode="auto">
                  <a:xfrm flipH="1">
                    <a:off x="6307972" y="3048679"/>
                    <a:ext cx="2803" cy="1027770"/>
                  </a:xfrm>
                  <a:prstGeom prst="line">
                    <a:avLst/>
                  </a:prstGeom>
                  <a:solidFill>
                    <a:srgbClr val="0095D3"/>
                  </a:solidFill>
                  <a:ln w="19050" cap="flat" cmpd="sng" algn="ctr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4000"/>
                          </a:schemeClr>
                        </a:gs>
                        <a:gs pos="48000">
                          <a:schemeClr val="bg1"/>
                        </a:gs>
                      </a:gsLst>
                      <a:lin ang="5400000" scaled="0"/>
                      <a:tileRect/>
                    </a:gra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1705" name="Rectangle 1704"/>
                <p:cNvSpPr/>
                <p:nvPr/>
              </p:nvSpPr>
              <p:spPr>
                <a:xfrm>
                  <a:off x="5446139" y="1752712"/>
                  <a:ext cx="1335398" cy="1265509"/>
                </a:xfrm>
                <a:prstGeom prst="rect">
                  <a:avLst/>
                </a:prstGeom>
                <a:solidFill>
                  <a:schemeClr val="bg1">
                    <a:alpha val="42000"/>
                  </a:schemeClr>
                </a:solidFill>
                <a:ln>
                  <a:noFill/>
                  <a:prstDash val="dash"/>
                </a:ln>
                <a:effectLst/>
                <a:scene3d>
                  <a:camera prst="isometricTopUp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 dirty="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pic>
        <p:nvPicPr>
          <p:cNvPr id="1533" name="Picture 1532" descr="NetworkHypervisor.png"/>
          <p:cNvPicPr>
            <a:picLocks noChangeAspect="1"/>
          </p:cNvPicPr>
          <p:nvPr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6911" y="1289064"/>
            <a:ext cx="7065234" cy="4262634"/>
          </a:xfrm>
          <a:prstGeom prst="rect">
            <a:avLst/>
          </a:prstGeom>
          <a:effectLst>
            <a:outerShdw blurRad="469900" dist="609600" dir="5400000" sx="96000" sy="96000" algn="tl" rotWithShape="0">
              <a:srgbClr val="000000">
                <a:alpha val="43000"/>
              </a:srgbClr>
            </a:outerShdw>
          </a:effectLst>
        </p:spPr>
      </p:pic>
      <p:sp>
        <p:nvSpPr>
          <p:cNvPr id="811" name="Rectangle 810"/>
          <p:cNvSpPr/>
          <p:nvPr/>
        </p:nvSpPr>
        <p:spPr>
          <a:xfrm>
            <a:off x="3135287" y="5223923"/>
            <a:ext cx="3414228" cy="339868"/>
          </a:xfrm>
          <a:prstGeom prst="rect">
            <a:avLst/>
          </a:prstGeom>
          <a:noFill/>
          <a:ln w="127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t"/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717074"/>
                </a:solidFill>
              </a:rPr>
              <a:t>Network, storage, compute</a:t>
            </a:r>
          </a:p>
        </p:txBody>
      </p:sp>
      <p:sp>
        <p:nvSpPr>
          <p:cNvPr id="812" name="Right Triangle 811"/>
          <p:cNvSpPr/>
          <p:nvPr/>
        </p:nvSpPr>
        <p:spPr>
          <a:xfrm rot="5400000">
            <a:off x="2760476" y="5305596"/>
            <a:ext cx="180805" cy="180805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813" name="Rectangle 812"/>
          <p:cNvSpPr/>
          <p:nvPr/>
        </p:nvSpPr>
        <p:spPr>
          <a:xfrm>
            <a:off x="3135287" y="4537563"/>
            <a:ext cx="3414228" cy="339868"/>
          </a:xfrm>
          <a:prstGeom prst="rect">
            <a:avLst/>
          </a:prstGeom>
          <a:noFill/>
          <a:ln w="127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t"/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717074"/>
                </a:solidFill>
              </a:rPr>
              <a:t>Virtualization layer</a:t>
            </a:r>
          </a:p>
        </p:txBody>
      </p:sp>
      <p:sp>
        <p:nvSpPr>
          <p:cNvPr id="814" name="Right Triangle 813"/>
          <p:cNvSpPr/>
          <p:nvPr/>
        </p:nvSpPr>
        <p:spPr>
          <a:xfrm rot="5400000">
            <a:off x="2760476" y="4611641"/>
            <a:ext cx="180805" cy="180805"/>
          </a:xfrm>
          <a:prstGeom prst="rtTriangl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815" name="Rectangle 814"/>
          <p:cNvSpPr/>
          <p:nvPr/>
        </p:nvSpPr>
        <p:spPr>
          <a:xfrm>
            <a:off x="3135287" y="3843184"/>
            <a:ext cx="3414228" cy="339868"/>
          </a:xfrm>
          <a:prstGeom prst="rect">
            <a:avLst/>
          </a:prstGeom>
          <a:noFill/>
          <a:ln w="127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t"/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717074"/>
                </a:solidFill>
              </a:rPr>
              <a:t>“Network hypervisor”</a:t>
            </a:r>
          </a:p>
        </p:txBody>
      </p:sp>
      <p:sp>
        <p:nvSpPr>
          <p:cNvPr id="816" name="Right Triangle 815"/>
          <p:cNvSpPr/>
          <p:nvPr/>
        </p:nvSpPr>
        <p:spPr>
          <a:xfrm rot="5400000">
            <a:off x="2760476" y="3917685"/>
            <a:ext cx="180805" cy="180805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817" name="Rectangle 816"/>
          <p:cNvSpPr/>
          <p:nvPr/>
        </p:nvSpPr>
        <p:spPr>
          <a:xfrm>
            <a:off x="3135287" y="3137571"/>
            <a:ext cx="3065925" cy="339868"/>
          </a:xfrm>
          <a:prstGeom prst="rect">
            <a:avLst/>
          </a:prstGeom>
          <a:noFill/>
          <a:ln w="127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t"/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717074"/>
                </a:solidFill>
              </a:rPr>
              <a:t>Virtual Data Centers</a:t>
            </a:r>
          </a:p>
        </p:txBody>
      </p:sp>
      <p:sp>
        <p:nvSpPr>
          <p:cNvPr id="818" name="Right Triangle 817"/>
          <p:cNvSpPr/>
          <p:nvPr/>
        </p:nvSpPr>
        <p:spPr>
          <a:xfrm rot="5400000">
            <a:off x="2760476" y="3223729"/>
            <a:ext cx="180805" cy="180805"/>
          </a:xfrm>
          <a:prstGeom prst="rtTriangle">
            <a:avLst/>
          </a:prstGeom>
          <a:solidFill>
            <a:srgbClr val="D56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</a:endParaRPr>
          </a:p>
        </p:txBody>
      </p:sp>
      <p:grpSp>
        <p:nvGrpSpPr>
          <p:cNvPr id="290" name="Group 289"/>
          <p:cNvGrpSpPr/>
          <p:nvPr/>
        </p:nvGrpSpPr>
        <p:grpSpPr>
          <a:xfrm>
            <a:off x="8772077" y="492841"/>
            <a:ext cx="2060927" cy="2323090"/>
            <a:chOff x="9629923" y="901012"/>
            <a:chExt cx="2060927" cy="2323090"/>
          </a:xfrm>
        </p:grpSpPr>
        <p:grpSp>
          <p:nvGrpSpPr>
            <p:cNvPr id="291" name="Group 290"/>
            <p:cNvGrpSpPr/>
            <p:nvPr/>
          </p:nvGrpSpPr>
          <p:grpSpPr>
            <a:xfrm>
              <a:off x="9629923" y="901012"/>
              <a:ext cx="2060927" cy="2323090"/>
              <a:chOff x="8990012" y="1219200"/>
              <a:chExt cx="2589633" cy="1829527"/>
            </a:xfrm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grpSpPr>
          <p:pic>
            <p:nvPicPr>
              <p:cNvPr id="300" name="Picture 299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8990012" y="1219200"/>
                <a:ext cx="2589633" cy="1829527"/>
              </a:xfrm>
              <a:prstGeom prst="rect">
                <a:avLst/>
              </a:prstGeom>
              <a:noFill/>
            </p:spPr>
          </p:pic>
          <p:pic>
            <p:nvPicPr>
              <p:cNvPr id="301" name="Picture 300" descr="03_ISO_Icon_NSX_Switch_G.png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58927" y="2110793"/>
                <a:ext cx="1318319" cy="800509"/>
              </a:xfrm>
              <a:prstGeom prst="rect">
                <a:avLst/>
              </a:prstGeom>
            </p:spPr>
          </p:pic>
          <p:pic>
            <p:nvPicPr>
              <p:cNvPr id="302" name="Picture 301" descr="02_ISO_Icon_NSX_Router_G.png"/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90675" y="2249096"/>
                <a:ext cx="980854" cy="520770"/>
              </a:xfrm>
              <a:prstGeom prst="rect">
                <a:avLst/>
              </a:prstGeom>
            </p:spPr>
          </p:pic>
          <p:pic>
            <p:nvPicPr>
              <p:cNvPr id="303" name="Picture 302" descr="04_ISO_Icon_NSX_Firewall_G.png"/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54449" y="1749185"/>
                <a:ext cx="1352065" cy="763845"/>
              </a:xfrm>
              <a:prstGeom prst="rect">
                <a:avLst/>
              </a:prstGeom>
            </p:spPr>
          </p:pic>
          <p:pic>
            <p:nvPicPr>
              <p:cNvPr id="304" name="Picture 303" descr="05_ISO_Icon_NSX_LoadBalancer_G.png"/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62372" y="1731088"/>
                <a:ext cx="1169283" cy="693242"/>
              </a:xfrm>
              <a:prstGeom prst="rect">
                <a:avLst/>
              </a:prstGeom>
            </p:spPr>
          </p:pic>
          <p:cxnSp>
            <p:nvCxnSpPr>
              <p:cNvPr id="305" name="Straight Connector 304"/>
              <p:cNvCxnSpPr/>
              <p:nvPr/>
            </p:nvCxnSpPr>
            <p:spPr bwMode="auto">
              <a:xfrm>
                <a:off x="10295871" y="2087845"/>
                <a:ext cx="0" cy="907665"/>
              </a:xfrm>
              <a:prstGeom prst="line">
                <a:avLst/>
              </a:prstGeom>
              <a:solidFill>
                <a:srgbClr val="0095D3"/>
              </a:solidFill>
              <a:ln w="285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6" name="Straight Connector 305"/>
              <p:cNvCxnSpPr/>
              <p:nvPr/>
            </p:nvCxnSpPr>
            <p:spPr bwMode="auto">
              <a:xfrm flipV="1">
                <a:off x="10294804" y="1685897"/>
                <a:ext cx="1191708" cy="401946"/>
              </a:xfrm>
              <a:prstGeom prst="line">
                <a:avLst/>
              </a:prstGeom>
              <a:solidFill>
                <a:srgbClr val="0095D3"/>
              </a:solidFill>
              <a:ln w="285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7" name="Straight Connector 306"/>
              <p:cNvCxnSpPr/>
              <p:nvPr/>
            </p:nvCxnSpPr>
            <p:spPr bwMode="auto">
              <a:xfrm flipH="1" flipV="1">
                <a:off x="9015305" y="1646739"/>
                <a:ext cx="1268706" cy="441104"/>
              </a:xfrm>
              <a:prstGeom prst="line">
                <a:avLst/>
              </a:prstGeom>
              <a:solidFill>
                <a:srgbClr val="0095D3"/>
              </a:solidFill>
              <a:ln w="285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pic>
          <p:nvPicPr>
            <p:cNvPr id="292" name="Picture 2" descr="C:\Users\testuser\AppData\Local\Temp\VMwareDnD\e084455a\ICON_VM_detailed_Q408.png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1138" y="970716"/>
              <a:ext cx="519437" cy="601561"/>
            </a:xfrm>
            <a:prstGeom prst="rect">
              <a:avLst/>
            </a:prstGeom>
            <a:noFill/>
          </p:spPr>
        </p:pic>
        <p:pic>
          <p:nvPicPr>
            <p:cNvPr id="293" name="Picture 2" descr="C:\Users\testuser\AppData\Local\Temp\VMwareDnD\e084455a\ICON_VM_detailed_Q408.png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4580" y="1340225"/>
              <a:ext cx="519437" cy="601561"/>
            </a:xfrm>
            <a:prstGeom prst="rect">
              <a:avLst/>
            </a:prstGeom>
            <a:noFill/>
          </p:spPr>
        </p:pic>
        <p:pic>
          <p:nvPicPr>
            <p:cNvPr id="294" name="Picture 2" descr="C:\Users\testuser\AppData\Local\Temp\VMwareDnD\e084455a\ICON_VM_detailed_Q408.png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7978" y="1274671"/>
              <a:ext cx="519437" cy="601561"/>
            </a:xfrm>
            <a:prstGeom prst="rect">
              <a:avLst/>
            </a:prstGeom>
            <a:noFill/>
          </p:spPr>
        </p:pic>
        <p:pic>
          <p:nvPicPr>
            <p:cNvPr id="295" name="Picture 2" descr="C:\Users\testuser\AppData\Local\Temp\VMwareDnD\e084455a\ICON_VM_detailed_Q408.png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2232" y="1198259"/>
              <a:ext cx="519437" cy="601561"/>
            </a:xfrm>
            <a:prstGeom prst="rect">
              <a:avLst/>
            </a:prstGeom>
            <a:noFill/>
          </p:spPr>
        </p:pic>
        <p:pic>
          <p:nvPicPr>
            <p:cNvPr id="296" name="Picture 2" descr="C:\Users\testuser\AppData\Local\Temp\VMwareDnD\e084455a\ICON_VM_detailed_Q408.png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6535" y="1633747"/>
              <a:ext cx="519437" cy="601561"/>
            </a:xfrm>
            <a:prstGeom prst="rect">
              <a:avLst/>
            </a:prstGeom>
            <a:noFill/>
          </p:spPr>
        </p:pic>
        <p:cxnSp>
          <p:nvCxnSpPr>
            <p:cNvPr id="297" name="Straight Connector 296"/>
            <p:cNvCxnSpPr/>
            <p:nvPr/>
          </p:nvCxnSpPr>
          <p:spPr>
            <a:xfrm>
              <a:off x="9736948" y="1487214"/>
              <a:ext cx="936427" cy="501594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>
              <a:endCxn id="300" idx="2"/>
            </p:cNvCxnSpPr>
            <p:nvPr/>
          </p:nvCxnSpPr>
          <p:spPr>
            <a:xfrm flipH="1">
              <a:off x="10660387" y="1977949"/>
              <a:ext cx="23843" cy="1246153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flipH="1">
              <a:off x="10703045" y="1465501"/>
              <a:ext cx="966096" cy="531922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8" name="Group 307"/>
          <p:cNvGrpSpPr/>
          <p:nvPr/>
        </p:nvGrpSpPr>
        <p:grpSpPr>
          <a:xfrm>
            <a:off x="10563585" y="1481118"/>
            <a:ext cx="2060927" cy="2323090"/>
            <a:chOff x="9629923" y="901012"/>
            <a:chExt cx="2060927" cy="2323090"/>
          </a:xfrm>
        </p:grpSpPr>
        <p:grpSp>
          <p:nvGrpSpPr>
            <p:cNvPr id="309" name="Group 308"/>
            <p:cNvGrpSpPr/>
            <p:nvPr/>
          </p:nvGrpSpPr>
          <p:grpSpPr>
            <a:xfrm>
              <a:off x="9629923" y="901012"/>
              <a:ext cx="2060927" cy="2323090"/>
              <a:chOff x="8990012" y="1219200"/>
              <a:chExt cx="2589633" cy="1829527"/>
            </a:xfrm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grpSpPr>
          <p:pic>
            <p:nvPicPr>
              <p:cNvPr id="318" name="Picture 317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8990012" y="1219200"/>
                <a:ext cx="2589633" cy="1829527"/>
              </a:xfrm>
              <a:prstGeom prst="rect">
                <a:avLst/>
              </a:prstGeom>
              <a:noFill/>
            </p:spPr>
          </p:pic>
          <p:pic>
            <p:nvPicPr>
              <p:cNvPr id="319" name="Picture 318" descr="03_ISO_Icon_NSX_Switch_G.png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58927" y="2110793"/>
                <a:ext cx="1318319" cy="800509"/>
              </a:xfrm>
              <a:prstGeom prst="rect">
                <a:avLst/>
              </a:prstGeom>
            </p:spPr>
          </p:pic>
          <p:pic>
            <p:nvPicPr>
              <p:cNvPr id="320" name="Picture 319" descr="02_ISO_Icon_NSX_Router_G.png"/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90675" y="2249096"/>
                <a:ext cx="980854" cy="520770"/>
              </a:xfrm>
              <a:prstGeom prst="rect">
                <a:avLst/>
              </a:prstGeom>
            </p:spPr>
          </p:pic>
          <p:pic>
            <p:nvPicPr>
              <p:cNvPr id="321" name="Picture 320" descr="04_ISO_Icon_NSX_Firewall_G.png"/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54449" y="1749185"/>
                <a:ext cx="1352065" cy="763845"/>
              </a:xfrm>
              <a:prstGeom prst="rect">
                <a:avLst/>
              </a:prstGeom>
            </p:spPr>
          </p:pic>
          <p:pic>
            <p:nvPicPr>
              <p:cNvPr id="322" name="Picture 321" descr="05_ISO_Icon_NSX_LoadBalancer_G.png"/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62372" y="1731088"/>
                <a:ext cx="1169283" cy="693242"/>
              </a:xfrm>
              <a:prstGeom prst="rect">
                <a:avLst/>
              </a:prstGeom>
            </p:spPr>
          </p:pic>
          <p:cxnSp>
            <p:nvCxnSpPr>
              <p:cNvPr id="323" name="Straight Connector 322"/>
              <p:cNvCxnSpPr/>
              <p:nvPr/>
            </p:nvCxnSpPr>
            <p:spPr bwMode="auto">
              <a:xfrm>
                <a:off x="10295871" y="2087845"/>
                <a:ext cx="0" cy="907665"/>
              </a:xfrm>
              <a:prstGeom prst="line">
                <a:avLst/>
              </a:prstGeom>
              <a:solidFill>
                <a:srgbClr val="0095D3"/>
              </a:solidFill>
              <a:ln w="285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4" name="Straight Connector 323"/>
              <p:cNvCxnSpPr/>
              <p:nvPr/>
            </p:nvCxnSpPr>
            <p:spPr bwMode="auto">
              <a:xfrm flipV="1">
                <a:off x="10294804" y="1685897"/>
                <a:ext cx="1191708" cy="401946"/>
              </a:xfrm>
              <a:prstGeom prst="line">
                <a:avLst/>
              </a:prstGeom>
              <a:solidFill>
                <a:srgbClr val="0095D3"/>
              </a:solidFill>
              <a:ln w="285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5" name="Straight Connector 324"/>
              <p:cNvCxnSpPr/>
              <p:nvPr/>
            </p:nvCxnSpPr>
            <p:spPr bwMode="auto">
              <a:xfrm flipH="1" flipV="1">
                <a:off x="9015305" y="1646739"/>
                <a:ext cx="1268706" cy="441104"/>
              </a:xfrm>
              <a:prstGeom prst="line">
                <a:avLst/>
              </a:prstGeom>
              <a:solidFill>
                <a:srgbClr val="0095D3"/>
              </a:solidFill>
              <a:ln w="285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pic>
          <p:nvPicPr>
            <p:cNvPr id="310" name="Picture 2" descr="C:\Users\testuser\AppData\Local\Temp\VMwareDnD\e084455a\ICON_VM_detailed_Q408.png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1138" y="970716"/>
              <a:ext cx="519437" cy="601561"/>
            </a:xfrm>
            <a:prstGeom prst="rect">
              <a:avLst/>
            </a:prstGeom>
            <a:noFill/>
          </p:spPr>
        </p:pic>
        <p:pic>
          <p:nvPicPr>
            <p:cNvPr id="311" name="Picture 2" descr="C:\Users\testuser\AppData\Local\Temp\VMwareDnD\e084455a\ICON_VM_detailed_Q408.png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4580" y="1340225"/>
              <a:ext cx="519437" cy="601561"/>
            </a:xfrm>
            <a:prstGeom prst="rect">
              <a:avLst/>
            </a:prstGeom>
            <a:noFill/>
          </p:spPr>
        </p:pic>
        <p:pic>
          <p:nvPicPr>
            <p:cNvPr id="312" name="Picture 2" descr="C:\Users\testuser\AppData\Local\Temp\VMwareDnD\e084455a\ICON_VM_detailed_Q408.png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7978" y="1274671"/>
              <a:ext cx="519437" cy="601561"/>
            </a:xfrm>
            <a:prstGeom prst="rect">
              <a:avLst/>
            </a:prstGeom>
            <a:noFill/>
          </p:spPr>
        </p:pic>
        <p:pic>
          <p:nvPicPr>
            <p:cNvPr id="313" name="Picture 2" descr="C:\Users\testuser\AppData\Local\Temp\VMwareDnD\e084455a\ICON_VM_detailed_Q408.png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2232" y="1198259"/>
              <a:ext cx="519437" cy="601561"/>
            </a:xfrm>
            <a:prstGeom prst="rect">
              <a:avLst/>
            </a:prstGeom>
            <a:noFill/>
          </p:spPr>
        </p:pic>
        <p:pic>
          <p:nvPicPr>
            <p:cNvPr id="314" name="Picture 2" descr="C:\Users\testuser\AppData\Local\Temp\VMwareDnD\e084455a\ICON_VM_detailed_Q408.png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6535" y="1633747"/>
              <a:ext cx="519437" cy="601561"/>
            </a:xfrm>
            <a:prstGeom prst="rect">
              <a:avLst/>
            </a:prstGeom>
            <a:noFill/>
          </p:spPr>
        </p:pic>
        <p:cxnSp>
          <p:nvCxnSpPr>
            <p:cNvPr id="315" name="Straight Connector 314"/>
            <p:cNvCxnSpPr/>
            <p:nvPr/>
          </p:nvCxnSpPr>
          <p:spPr>
            <a:xfrm>
              <a:off x="9736948" y="1487214"/>
              <a:ext cx="936427" cy="501594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/>
            <p:cNvCxnSpPr>
              <a:endCxn id="318" idx="2"/>
            </p:cNvCxnSpPr>
            <p:nvPr/>
          </p:nvCxnSpPr>
          <p:spPr>
            <a:xfrm flipH="1">
              <a:off x="10660387" y="1977949"/>
              <a:ext cx="23843" cy="1246153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/>
            <p:nvPr/>
          </p:nvCxnSpPr>
          <p:spPr>
            <a:xfrm flipH="1">
              <a:off x="10703045" y="1465501"/>
              <a:ext cx="966096" cy="531922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6" name="Group 325"/>
          <p:cNvGrpSpPr/>
          <p:nvPr/>
        </p:nvGrpSpPr>
        <p:grpSpPr>
          <a:xfrm>
            <a:off x="7079555" y="1524962"/>
            <a:ext cx="2060927" cy="2323090"/>
            <a:chOff x="9629923" y="901012"/>
            <a:chExt cx="2060927" cy="2323090"/>
          </a:xfrm>
        </p:grpSpPr>
        <p:grpSp>
          <p:nvGrpSpPr>
            <p:cNvPr id="327" name="Group 326"/>
            <p:cNvGrpSpPr/>
            <p:nvPr/>
          </p:nvGrpSpPr>
          <p:grpSpPr>
            <a:xfrm>
              <a:off x="9629923" y="901012"/>
              <a:ext cx="2060927" cy="2323090"/>
              <a:chOff x="8990012" y="1219200"/>
              <a:chExt cx="2589633" cy="1829527"/>
            </a:xfrm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grpSpPr>
          <p:pic>
            <p:nvPicPr>
              <p:cNvPr id="336" name="Picture 335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8990012" y="1219200"/>
                <a:ext cx="2589633" cy="1829527"/>
              </a:xfrm>
              <a:prstGeom prst="rect">
                <a:avLst/>
              </a:prstGeom>
              <a:noFill/>
            </p:spPr>
          </p:pic>
          <p:pic>
            <p:nvPicPr>
              <p:cNvPr id="337" name="Picture 336" descr="03_ISO_Icon_NSX_Switch_G.png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58927" y="2110793"/>
                <a:ext cx="1318319" cy="800509"/>
              </a:xfrm>
              <a:prstGeom prst="rect">
                <a:avLst/>
              </a:prstGeom>
            </p:spPr>
          </p:pic>
          <p:pic>
            <p:nvPicPr>
              <p:cNvPr id="338" name="Picture 337" descr="02_ISO_Icon_NSX_Router_G.png"/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90675" y="2249096"/>
                <a:ext cx="980854" cy="520770"/>
              </a:xfrm>
              <a:prstGeom prst="rect">
                <a:avLst/>
              </a:prstGeom>
            </p:spPr>
          </p:pic>
          <p:pic>
            <p:nvPicPr>
              <p:cNvPr id="339" name="Picture 338" descr="04_ISO_Icon_NSX_Firewall_G.png"/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54449" y="1749185"/>
                <a:ext cx="1352065" cy="763845"/>
              </a:xfrm>
              <a:prstGeom prst="rect">
                <a:avLst/>
              </a:prstGeom>
            </p:spPr>
          </p:pic>
          <p:pic>
            <p:nvPicPr>
              <p:cNvPr id="340" name="Picture 339" descr="05_ISO_Icon_NSX_LoadBalancer_G.png"/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62372" y="1731088"/>
                <a:ext cx="1169283" cy="693242"/>
              </a:xfrm>
              <a:prstGeom prst="rect">
                <a:avLst/>
              </a:prstGeom>
            </p:spPr>
          </p:pic>
          <p:cxnSp>
            <p:nvCxnSpPr>
              <p:cNvPr id="341" name="Straight Connector 340"/>
              <p:cNvCxnSpPr/>
              <p:nvPr/>
            </p:nvCxnSpPr>
            <p:spPr bwMode="auto">
              <a:xfrm>
                <a:off x="10295871" y="2087845"/>
                <a:ext cx="0" cy="907665"/>
              </a:xfrm>
              <a:prstGeom prst="line">
                <a:avLst/>
              </a:prstGeom>
              <a:solidFill>
                <a:srgbClr val="0095D3"/>
              </a:solidFill>
              <a:ln w="285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2" name="Straight Connector 341"/>
              <p:cNvCxnSpPr/>
              <p:nvPr/>
            </p:nvCxnSpPr>
            <p:spPr bwMode="auto">
              <a:xfrm flipV="1">
                <a:off x="10294804" y="1685897"/>
                <a:ext cx="1191708" cy="401946"/>
              </a:xfrm>
              <a:prstGeom prst="line">
                <a:avLst/>
              </a:prstGeom>
              <a:solidFill>
                <a:srgbClr val="0095D3"/>
              </a:solidFill>
              <a:ln w="285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3" name="Straight Connector 342"/>
              <p:cNvCxnSpPr/>
              <p:nvPr/>
            </p:nvCxnSpPr>
            <p:spPr bwMode="auto">
              <a:xfrm flipH="1" flipV="1">
                <a:off x="9015305" y="1646739"/>
                <a:ext cx="1268706" cy="441104"/>
              </a:xfrm>
              <a:prstGeom prst="line">
                <a:avLst/>
              </a:prstGeom>
              <a:solidFill>
                <a:srgbClr val="0095D3"/>
              </a:solidFill>
              <a:ln w="285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pic>
          <p:nvPicPr>
            <p:cNvPr id="328" name="Picture 2" descr="C:\Users\testuser\AppData\Local\Temp\VMwareDnD\e084455a\ICON_VM_detailed_Q408.png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1138" y="970716"/>
              <a:ext cx="519437" cy="601561"/>
            </a:xfrm>
            <a:prstGeom prst="rect">
              <a:avLst/>
            </a:prstGeom>
            <a:noFill/>
          </p:spPr>
        </p:pic>
        <p:pic>
          <p:nvPicPr>
            <p:cNvPr id="329" name="Picture 2" descr="C:\Users\testuser\AppData\Local\Temp\VMwareDnD\e084455a\ICON_VM_detailed_Q408.png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4580" y="1340225"/>
              <a:ext cx="519437" cy="601561"/>
            </a:xfrm>
            <a:prstGeom prst="rect">
              <a:avLst/>
            </a:prstGeom>
            <a:noFill/>
          </p:spPr>
        </p:pic>
        <p:pic>
          <p:nvPicPr>
            <p:cNvPr id="330" name="Picture 2" descr="C:\Users\testuser\AppData\Local\Temp\VMwareDnD\e084455a\ICON_VM_detailed_Q408.png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7978" y="1274671"/>
              <a:ext cx="519437" cy="601561"/>
            </a:xfrm>
            <a:prstGeom prst="rect">
              <a:avLst/>
            </a:prstGeom>
            <a:noFill/>
          </p:spPr>
        </p:pic>
        <p:pic>
          <p:nvPicPr>
            <p:cNvPr id="331" name="Picture 2" descr="C:\Users\testuser\AppData\Local\Temp\VMwareDnD\e084455a\ICON_VM_detailed_Q408.png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2232" y="1198259"/>
              <a:ext cx="519437" cy="601561"/>
            </a:xfrm>
            <a:prstGeom prst="rect">
              <a:avLst/>
            </a:prstGeom>
            <a:noFill/>
          </p:spPr>
        </p:pic>
        <p:pic>
          <p:nvPicPr>
            <p:cNvPr id="332" name="Picture 2" descr="C:\Users\testuser\AppData\Local\Temp\VMwareDnD\e084455a\ICON_VM_detailed_Q408.png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6535" y="1633747"/>
              <a:ext cx="519437" cy="601561"/>
            </a:xfrm>
            <a:prstGeom prst="rect">
              <a:avLst/>
            </a:prstGeom>
            <a:noFill/>
          </p:spPr>
        </p:pic>
        <p:cxnSp>
          <p:nvCxnSpPr>
            <p:cNvPr id="333" name="Straight Connector 332"/>
            <p:cNvCxnSpPr/>
            <p:nvPr/>
          </p:nvCxnSpPr>
          <p:spPr>
            <a:xfrm>
              <a:off x="9736948" y="1487214"/>
              <a:ext cx="936427" cy="501594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/>
            <p:cNvCxnSpPr>
              <a:endCxn id="336" idx="2"/>
            </p:cNvCxnSpPr>
            <p:nvPr/>
          </p:nvCxnSpPr>
          <p:spPr>
            <a:xfrm flipH="1">
              <a:off x="10660387" y="1977949"/>
              <a:ext cx="23843" cy="1246153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/>
            <p:cNvCxnSpPr/>
            <p:nvPr/>
          </p:nvCxnSpPr>
          <p:spPr>
            <a:xfrm flipH="1">
              <a:off x="10703045" y="1465501"/>
              <a:ext cx="966096" cy="531922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4" name="Group 343"/>
          <p:cNvGrpSpPr/>
          <p:nvPr/>
        </p:nvGrpSpPr>
        <p:grpSpPr>
          <a:xfrm>
            <a:off x="8784223" y="2458962"/>
            <a:ext cx="2060927" cy="2323090"/>
            <a:chOff x="9629923" y="901012"/>
            <a:chExt cx="2060927" cy="2323090"/>
          </a:xfrm>
        </p:grpSpPr>
        <p:grpSp>
          <p:nvGrpSpPr>
            <p:cNvPr id="345" name="Group 344"/>
            <p:cNvGrpSpPr/>
            <p:nvPr/>
          </p:nvGrpSpPr>
          <p:grpSpPr>
            <a:xfrm>
              <a:off x="9629923" y="901012"/>
              <a:ext cx="2060927" cy="2323090"/>
              <a:chOff x="8990012" y="1219200"/>
              <a:chExt cx="2589633" cy="1829527"/>
            </a:xfrm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grpSpPr>
          <p:pic>
            <p:nvPicPr>
              <p:cNvPr id="354" name="Picture 353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8990012" y="1219200"/>
                <a:ext cx="2589633" cy="1829527"/>
              </a:xfrm>
              <a:prstGeom prst="rect">
                <a:avLst/>
              </a:prstGeom>
              <a:noFill/>
            </p:spPr>
          </p:pic>
          <p:pic>
            <p:nvPicPr>
              <p:cNvPr id="355" name="Picture 354" descr="03_ISO_Icon_NSX_Switch_G.png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58927" y="2110793"/>
                <a:ext cx="1318319" cy="800509"/>
              </a:xfrm>
              <a:prstGeom prst="rect">
                <a:avLst/>
              </a:prstGeom>
            </p:spPr>
          </p:pic>
          <p:pic>
            <p:nvPicPr>
              <p:cNvPr id="356" name="Picture 355" descr="02_ISO_Icon_NSX_Router_G.png"/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90675" y="2249096"/>
                <a:ext cx="980854" cy="520770"/>
              </a:xfrm>
              <a:prstGeom prst="rect">
                <a:avLst/>
              </a:prstGeom>
            </p:spPr>
          </p:pic>
          <p:pic>
            <p:nvPicPr>
              <p:cNvPr id="357" name="Picture 356" descr="04_ISO_Icon_NSX_Firewall_G.png"/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54449" y="1749185"/>
                <a:ext cx="1352065" cy="763845"/>
              </a:xfrm>
              <a:prstGeom prst="rect">
                <a:avLst/>
              </a:prstGeom>
            </p:spPr>
          </p:pic>
          <p:pic>
            <p:nvPicPr>
              <p:cNvPr id="358" name="Picture 357" descr="05_ISO_Icon_NSX_LoadBalancer_G.png"/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62372" y="1731088"/>
                <a:ext cx="1169283" cy="693242"/>
              </a:xfrm>
              <a:prstGeom prst="rect">
                <a:avLst/>
              </a:prstGeom>
            </p:spPr>
          </p:pic>
          <p:cxnSp>
            <p:nvCxnSpPr>
              <p:cNvPr id="359" name="Straight Connector 358"/>
              <p:cNvCxnSpPr/>
              <p:nvPr/>
            </p:nvCxnSpPr>
            <p:spPr bwMode="auto">
              <a:xfrm>
                <a:off x="10295871" y="2087845"/>
                <a:ext cx="0" cy="907665"/>
              </a:xfrm>
              <a:prstGeom prst="line">
                <a:avLst/>
              </a:prstGeom>
              <a:solidFill>
                <a:srgbClr val="0095D3"/>
              </a:solidFill>
              <a:ln w="285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0" name="Straight Connector 359"/>
              <p:cNvCxnSpPr/>
              <p:nvPr/>
            </p:nvCxnSpPr>
            <p:spPr bwMode="auto">
              <a:xfrm flipV="1">
                <a:off x="10294804" y="1685897"/>
                <a:ext cx="1191708" cy="401946"/>
              </a:xfrm>
              <a:prstGeom prst="line">
                <a:avLst/>
              </a:prstGeom>
              <a:solidFill>
                <a:srgbClr val="0095D3"/>
              </a:solidFill>
              <a:ln w="285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1" name="Straight Connector 360"/>
              <p:cNvCxnSpPr/>
              <p:nvPr/>
            </p:nvCxnSpPr>
            <p:spPr bwMode="auto">
              <a:xfrm flipH="1" flipV="1">
                <a:off x="9015305" y="1646739"/>
                <a:ext cx="1268706" cy="441104"/>
              </a:xfrm>
              <a:prstGeom prst="line">
                <a:avLst/>
              </a:prstGeom>
              <a:solidFill>
                <a:srgbClr val="0095D3"/>
              </a:solidFill>
              <a:ln w="285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pic>
          <p:nvPicPr>
            <p:cNvPr id="346" name="Picture 2" descr="C:\Users\testuser\AppData\Local\Temp\VMwareDnD\e084455a\ICON_VM_detailed_Q408.png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1138" y="970716"/>
              <a:ext cx="519437" cy="601561"/>
            </a:xfrm>
            <a:prstGeom prst="rect">
              <a:avLst/>
            </a:prstGeom>
            <a:noFill/>
          </p:spPr>
        </p:pic>
        <p:pic>
          <p:nvPicPr>
            <p:cNvPr id="347" name="Picture 2" descr="C:\Users\testuser\AppData\Local\Temp\VMwareDnD\e084455a\ICON_VM_detailed_Q408.png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4580" y="1340225"/>
              <a:ext cx="519437" cy="601561"/>
            </a:xfrm>
            <a:prstGeom prst="rect">
              <a:avLst/>
            </a:prstGeom>
            <a:noFill/>
          </p:spPr>
        </p:pic>
        <p:pic>
          <p:nvPicPr>
            <p:cNvPr id="348" name="Picture 2" descr="C:\Users\testuser\AppData\Local\Temp\VMwareDnD\e084455a\ICON_VM_detailed_Q408.png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7978" y="1274671"/>
              <a:ext cx="519437" cy="601561"/>
            </a:xfrm>
            <a:prstGeom prst="rect">
              <a:avLst/>
            </a:prstGeom>
            <a:noFill/>
          </p:spPr>
        </p:pic>
        <p:pic>
          <p:nvPicPr>
            <p:cNvPr id="349" name="Picture 2" descr="C:\Users\testuser\AppData\Local\Temp\VMwareDnD\e084455a\ICON_VM_detailed_Q408.png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2232" y="1198259"/>
              <a:ext cx="519437" cy="601561"/>
            </a:xfrm>
            <a:prstGeom prst="rect">
              <a:avLst/>
            </a:prstGeom>
            <a:noFill/>
          </p:spPr>
        </p:pic>
        <p:pic>
          <p:nvPicPr>
            <p:cNvPr id="350" name="Picture 2" descr="C:\Users\testuser\AppData\Local\Temp\VMwareDnD\e084455a\ICON_VM_detailed_Q408.png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6535" y="1633747"/>
              <a:ext cx="519437" cy="601561"/>
            </a:xfrm>
            <a:prstGeom prst="rect">
              <a:avLst/>
            </a:prstGeom>
            <a:noFill/>
          </p:spPr>
        </p:pic>
        <p:cxnSp>
          <p:nvCxnSpPr>
            <p:cNvPr id="351" name="Straight Connector 350"/>
            <p:cNvCxnSpPr/>
            <p:nvPr/>
          </p:nvCxnSpPr>
          <p:spPr>
            <a:xfrm>
              <a:off x="9736948" y="1487214"/>
              <a:ext cx="936427" cy="501594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/>
            <p:cNvCxnSpPr>
              <a:endCxn id="354" idx="2"/>
            </p:cNvCxnSpPr>
            <p:nvPr/>
          </p:nvCxnSpPr>
          <p:spPr>
            <a:xfrm flipH="1">
              <a:off x="10660387" y="1977949"/>
              <a:ext cx="23843" cy="1246153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/>
            <p:nvPr/>
          </p:nvCxnSpPr>
          <p:spPr>
            <a:xfrm flipH="1">
              <a:off x="10703045" y="1465501"/>
              <a:ext cx="966096" cy="531922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4" name="Rectangle 363">
            <a:extLst>
              <a:ext uri="{FF2B5EF4-FFF2-40B4-BE49-F238E27FC236}">
                <a16:creationId xmlns:a16="http://schemas.microsoft.com/office/drawing/2014/main" id="{FF145E7A-05C2-104F-B7E8-9546A68EE8DF}"/>
              </a:ext>
            </a:extLst>
          </p:cNvPr>
          <p:cNvSpPr/>
          <p:nvPr/>
        </p:nvSpPr>
        <p:spPr>
          <a:xfrm>
            <a:off x="0" y="14014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Virtual Machines to Virtual Networks</a:t>
            </a:r>
            <a:endParaRPr lang="en-US" sz="36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94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5" grpId="0"/>
      <p:bldP spid="816" grpId="0" animBg="1"/>
      <p:bldP spid="817" grpId="0"/>
      <p:bldP spid="8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623" y="2210387"/>
            <a:ext cx="730296" cy="728879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1828800" y="1595609"/>
            <a:ext cx="3078190" cy="323163"/>
          </a:xfrm>
          <a:prstGeom prst="rect">
            <a:avLst/>
          </a:prstGeom>
          <a:noFill/>
        </p:spPr>
        <p:txBody>
          <a:bodyPr wrap="square" lIns="91431" tIns="45717" rIns="91431" bIns="45717" rtlCol="0" anchor="ctr">
            <a:spAutoFit/>
          </a:bodyPr>
          <a:lstStyle/>
          <a:p>
            <a:r>
              <a:rPr lang="en-US" sz="1500" b="1" dirty="0">
                <a:solidFill>
                  <a:srgbClr val="333333"/>
                </a:solidFill>
                <a:latin typeface="Arial"/>
                <a:ea typeface="ＭＳ Ｐゴシック"/>
              </a:rPr>
              <a:t>Cloud Consumption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828800" y="2446848"/>
            <a:ext cx="3057430" cy="323163"/>
          </a:xfrm>
          <a:prstGeom prst="rect">
            <a:avLst/>
          </a:prstGeom>
          <a:noFill/>
        </p:spPr>
        <p:txBody>
          <a:bodyPr wrap="square" lIns="91431" tIns="45717" rIns="91431" bIns="45717" rtlCol="0" anchor="ctr">
            <a:spAutoFit/>
          </a:bodyPr>
          <a:lstStyle/>
          <a:p>
            <a:r>
              <a:rPr lang="en-US" sz="1500" b="1" dirty="0">
                <a:solidFill>
                  <a:srgbClr val="333333"/>
                </a:solidFill>
                <a:latin typeface="Arial"/>
                <a:ea typeface="ＭＳ Ｐゴシック"/>
              </a:rPr>
              <a:t>Manager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828803" y="3298098"/>
            <a:ext cx="3156225" cy="323163"/>
          </a:xfrm>
          <a:prstGeom prst="rect">
            <a:avLst/>
          </a:prstGeom>
          <a:noFill/>
        </p:spPr>
        <p:txBody>
          <a:bodyPr wrap="square" lIns="91431" tIns="45717" rIns="91431" bIns="45717" rtlCol="0" anchor="ctr">
            <a:spAutoFit/>
          </a:bodyPr>
          <a:lstStyle/>
          <a:p>
            <a:r>
              <a:rPr lang="en-US" sz="1500" b="1" dirty="0">
                <a:solidFill>
                  <a:srgbClr val="333333"/>
                </a:solidFill>
                <a:latin typeface="Arial"/>
                <a:ea typeface="ＭＳ Ｐゴシック"/>
              </a:rPr>
              <a:t>Controller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828803" y="4149362"/>
            <a:ext cx="3156225" cy="323163"/>
          </a:xfrm>
          <a:prstGeom prst="rect">
            <a:avLst/>
          </a:prstGeom>
          <a:noFill/>
        </p:spPr>
        <p:txBody>
          <a:bodyPr wrap="square" lIns="91431" tIns="45717" rIns="91431" bIns="45717" rtlCol="0" anchor="ctr">
            <a:spAutoFit/>
          </a:bodyPr>
          <a:lstStyle/>
          <a:p>
            <a:r>
              <a:rPr lang="en-US" sz="1500" b="1" dirty="0">
                <a:solidFill>
                  <a:schemeClr val="accent3"/>
                </a:solidFill>
                <a:latin typeface="Arial"/>
                <a:ea typeface="ＭＳ Ｐゴシック"/>
              </a:rPr>
              <a:t>Data Plane</a:t>
            </a:r>
          </a:p>
        </p:txBody>
      </p:sp>
      <p:cxnSp>
        <p:nvCxnSpPr>
          <p:cNvPr id="59" name="Straight Connector 58"/>
          <p:cNvCxnSpPr/>
          <p:nvPr/>
        </p:nvCxnSpPr>
        <p:spPr bwMode="auto">
          <a:xfrm flipH="1">
            <a:off x="1068230" y="2182808"/>
            <a:ext cx="8685370" cy="0"/>
          </a:xfrm>
          <a:prstGeom prst="line">
            <a:avLst/>
          </a:prstGeom>
          <a:solidFill>
            <a:srgbClr val="0095D3"/>
          </a:solidFill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 flipH="1">
            <a:off x="1068231" y="3008647"/>
            <a:ext cx="9447370" cy="0"/>
          </a:xfrm>
          <a:prstGeom prst="line">
            <a:avLst/>
          </a:prstGeom>
          <a:solidFill>
            <a:srgbClr val="0095D3"/>
          </a:solidFill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 flipH="1">
            <a:off x="1068231" y="3962400"/>
            <a:ext cx="10289356" cy="0"/>
          </a:xfrm>
          <a:prstGeom prst="line">
            <a:avLst/>
          </a:prstGeom>
          <a:solidFill>
            <a:srgbClr val="0095D3"/>
          </a:solidFill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Rectangle 61"/>
          <p:cNvSpPr/>
          <p:nvPr/>
        </p:nvSpPr>
        <p:spPr>
          <a:xfrm>
            <a:off x="5030122" y="1639674"/>
            <a:ext cx="4952078" cy="461663"/>
          </a:xfrm>
          <a:prstGeom prst="rect">
            <a:avLst/>
          </a:prstGeom>
        </p:spPr>
        <p:txBody>
          <a:bodyPr wrap="square" lIns="91431" tIns="45717" rIns="91431" bIns="45717">
            <a:spAutoFit/>
          </a:bodyPr>
          <a:lstStyle/>
          <a:p>
            <a:pPr marL="285719" indent="-285719" defTabSz="457152">
              <a:buFont typeface="Arial"/>
              <a:buChar char="•"/>
              <a:defRPr/>
            </a:pPr>
            <a:r>
              <a:rPr lang="en-US" sz="1200" dirty="0"/>
              <a:t>Self Service Portal</a:t>
            </a:r>
          </a:p>
          <a:p>
            <a:pPr marL="285719" indent="-285719" defTabSz="457152">
              <a:buFont typeface="Arial"/>
              <a:buChar char="•"/>
              <a:defRPr/>
            </a:pPr>
            <a:r>
              <a:rPr lang="en-US" sz="1200" dirty="0"/>
              <a:t>OpenStack, Kubernetes, </a:t>
            </a:r>
            <a:r>
              <a:rPr lang="en-US" sz="1200" dirty="0" err="1"/>
              <a:t>etc</a:t>
            </a:r>
            <a:endParaRPr lang="en-US" sz="1200" dirty="0"/>
          </a:p>
        </p:txBody>
      </p:sp>
      <p:sp>
        <p:nvSpPr>
          <p:cNvPr id="63" name="Rectangle 62"/>
          <p:cNvSpPr/>
          <p:nvPr/>
        </p:nvSpPr>
        <p:spPr>
          <a:xfrm>
            <a:off x="5030124" y="4080111"/>
            <a:ext cx="4572000" cy="461665"/>
          </a:xfrm>
          <a:prstGeom prst="rect">
            <a:avLst/>
          </a:prstGeom>
        </p:spPr>
        <p:txBody>
          <a:bodyPr wrap="square" lIns="91431" tIns="45717" rIns="91431" bIns="45717">
            <a:spAutoFit/>
          </a:bodyPr>
          <a:lstStyle/>
          <a:p>
            <a:pPr marL="285719" indent="-285719" defTabSz="457152">
              <a:buFont typeface="Arial"/>
              <a:buChar char="•"/>
              <a:defRPr/>
            </a:pPr>
            <a:r>
              <a:rPr lang="en-US" sz="1200" dirty="0">
                <a:solidFill>
                  <a:schemeClr val="accent3"/>
                </a:solidFill>
              </a:rPr>
              <a:t>High–Performance Data Plane</a:t>
            </a:r>
          </a:p>
          <a:p>
            <a:pPr marL="285719" indent="-285719" defTabSz="457152">
              <a:buFont typeface="Arial"/>
              <a:buChar char="•"/>
              <a:defRPr/>
            </a:pPr>
            <a:r>
              <a:rPr lang="en-US" sz="1200" dirty="0">
                <a:solidFill>
                  <a:schemeClr val="accent3"/>
                </a:solidFill>
              </a:rPr>
              <a:t>Scale-out Distributed Forwarding Model</a:t>
            </a:r>
          </a:p>
        </p:txBody>
      </p:sp>
      <p:sp>
        <p:nvSpPr>
          <p:cNvPr id="64" name="Rectangle 63"/>
          <p:cNvSpPr/>
          <p:nvPr/>
        </p:nvSpPr>
        <p:spPr>
          <a:xfrm>
            <a:off x="5033895" y="2372969"/>
            <a:ext cx="4572000" cy="461665"/>
          </a:xfrm>
          <a:prstGeom prst="rect">
            <a:avLst/>
          </a:prstGeom>
        </p:spPr>
        <p:txBody>
          <a:bodyPr wrap="square" lIns="91431" tIns="45717" rIns="91431" bIns="45717">
            <a:spAutoFit/>
          </a:bodyPr>
          <a:lstStyle/>
          <a:p>
            <a:pPr marL="285719" indent="-285719" defTabSz="457152">
              <a:buFont typeface="Arial"/>
              <a:buChar char="•"/>
              <a:defRPr/>
            </a:pPr>
            <a:r>
              <a:rPr lang="en-US" sz="1200" dirty="0"/>
              <a:t>Single configuration portal</a:t>
            </a:r>
          </a:p>
          <a:p>
            <a:pPr marL="285719" indent="-285719" defTabSz="457152">
              <a:buFont typeface="Arial"/>
              <a:buChar char="•"/>
              <a:defRPr/>
            </a:pPr>
            <a:r>
              <a:rPr lang="en-US" sz="1200" dirty="0"/>
              <a:t>REST API entry-point</a:t>
            </a:r>
          </a:p>
        </p:txBody>
      </p:sp>
      <p:sp>
        <p:nvSpPr>
          <p:cNvPr id="65" name="Rectangle 64"/>
          <p:cNvSpPr/>
          <p:nvPr/>
        </p:nvSpPr>
        <p:spPr>
          <a:xfrm>
            <a:off x="5030124" y="3040649"/>
            <a:ext cx="4572000" cy="830995"/>
          </a:xfrm>
          <a:prstGeom prst="rect">
            <a:avLst/>
          </a:prstGeom>
        </p:spPr>
        <p:txBody>
          <a:bodyPr wrap="square" lIns="91431" tIns="45717" rIns="91431" bIns="45717">
            <a:spAutoFit/>
          </a:bodyPr>
          <a:lstStyle/>
          <a:p>
            <a:pPr marL="285719" indent="-285719" defTabSz="457152">
              <a:buFont typeface="Arial"/>
              <a:buChar char="•"/>
              <a:defRPr/>
            </a:pPr>
            <a:r>
              <a:rPr lang="en-US" sz="1200" dirty="0"/>
              <a:t>Manages Logical networks</a:t>
            </a:r>
          </a:p>
          <a:p>
            <a:pPr marL="285719" indent="-285719" defTabSz="457152">
              <a:buFont typeface="Arial"/>
              <a:buChar char="•"/>
              <a:defRPr/>
            </a:pPr>
            <a:r>
              <a:rPr lang="en-US" sz="1200" dirty="0"/>
              <a:t>Run-time state</a:t>
            </a:r>
          </a:p>
          <a:p>
            <a:pPr marL="285719" indent="-285719" defTabSz="457152">
              <a:buFont typeface="Arial"/>
              <a:buChar char="•"/>
              <a:defRPr/>
            </a:pPr>
            <a:r>
              <a:rPr lang="en-US" sz="1200" dirty="0"/>
              <a:t>Scale out, HA</a:t>
            </a:r>
          </a:p>
          <a:p>
            <a:pPr marL="285719" indent="-285719" defTabSz="457152">
              <a:buFont typeface="Arial"/>
              <a:buChar char="•"/>
              <a:defRPr/>
            </a:pPr>
            <a:r>
              <a:rPr lang="en-US" sz="1200" dirty="0"/>
              <a:t>Separation of Control and Data Plane 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799040" y="4553549"/>
            <a:ext cx="1202508" cy="1717755"/>
            <a:chOff x="5300975" y="1808583"/>
            <a:chExt cx="1956317" cy="2794556"/>
          </a:xfrm>
        </p:grpSpPr>
        <p:grpSp>
          <p:nvGrpSpPr>
            <p:cNvPr id="67" name="Group 66"/>
            <p:cNvGrpSpPr/>
            <p:nvPr/>
          </p:nvGrpSpPr>
          <p:grpSpPr>
            <a:xfrm>
              <a:off x="5300975" y="1996945"/>
              <a:ext cx="1956317" cy="2606194"/>
              <a:chOff x="5148575" y="1829305"/>
              <a:chExt cx="1956317" cy="2606194"/>
            </a:xfrm>
          </p:grpSpPr>
          <p:pic>
            <p:nvPicPr>
              <p:cNvPr id="81" name="Picture 80" descr="ICON_Server_Rack_Q308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5671" y="2954809"/>
                <a:ext cx="1919221" cy="14806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9" name="Group 88"/>
              <p:cNvGrpSpPr/>
              <p:nvPr/>
            </p:nvGrpSpPr>
            <p:grpSpPr>
              <a:xfrm>
                <a:off x="5148575" y="1829305"/>
                <a:ext cx="1955913" cy="2222257"/>
                <a:chOff x="10693259" y="3256779"/>
                <a:chExt cx="867972" cy="986166"/>
              </a:xfrm>
            </p:grpSpPr>
            <p:pic>
              <p:nvPicPr>
                <p:cNvPr id="92" name="Picture 91" descr="C:\Users\Abject-3D\Desktop\VMWare Files\FINAL diagrams\Basic Virtualization\3D PNGs\ICON_ThinApp_3D_Q408_Comm_0.png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09411" y="3256779"/>
                  <a:ext cx="851820" cy="986166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93" name="Group 92"/>
                <p:cNvGrpSpPr/>
                <p:nvPr/>
              </p:nvGrpSpPr>
              <p:grpSpPr>
                <a:xfrm>
                  <a:off x="10832535" y="3438611"/>
                  <a:ext cx="619676" cy="673923"/>
                  <a:chOff x="7051859" y="953047"/>
                  <a:chExt cx="1296536" cy="1412800"/>
                </a:xfrm>
              </p:grpSpPr>
              <p:pic>
                <p:nvPicPr>
                  <p:cNvPr id="102" name="Picture 101" descr="C:\Users\Abject-3D\Desktop\VMWare Files\FINAL diagrams\Basic Virtualization\3D PNGs\ICON_ThinApp_3D_Q408_Comm_5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053834" y="1364026"/>
                    <a:ext cx="1294561" cy="1001821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03" name="Picture 102" descr="C:\Users\Abject-3D\Desktop\VMWare Files\FINAL diagrams\Basic Virtualization\3D PNGs\ICON_ThinApp_3D_Q408_Comm_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051859" y="953047"/>
                    <a:ext cx="1296535" cy="1078171"/>
                  </a:xfrm>
                  <a:prstGeom prst="rect">
                    <a:avLst/>
                  </a:prstGeom>
                  <a:noFill/>
                </p:spPr>
              </p:pic>
            </p:grpSp>
            <p:grpSp>
              <p:nvGrpSpPr>
                <p:cNvPr id="94" name="Group 93"/>
                <p:cNvGrpSpPr/>
                <p:nvPr/>
              </p:nvGrpSpPr>
              <p:grpSpPr>
                <a:xfrm>
                  <a:off x="10726014" y="3493263"/>
                  <a:ext cx="829389" cy="234483"/>
                  <a:chOff x="938108" y="3166431"/>
                  <a:chExt cx="2572035" cy="591323"/>
                </a:xfrm>
              </p:grpSpPr>
              <p:cxnSp>
                <p:nvCxnSpPr>
                  <p:cNvPr id="100" name="Straight Connector 99"/>
                  <p:cNvCxnSpPr/>
                  <p:nvPr/>
                </p:nvCxnSpPr>
                <p:spPr bwMode="auto">
                  <a:xfrm flipV="1">
                    <a:off x="2226195" y="3166431"/>
                    <a:ext cx="1283948" cy="591323"/>
                  </a:xfrm>
                  <a:prstGeom prst="line">
                    <a:avLst/>
                  </a:prstGeom>
                  <a:solidFill>
                    <a:srgbClr val="0095D3"/>
                  </a:solidFill>
                  <a:ln w="2540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01" name="Straight Connector 100"/>
                  <p:cNvCxnSpPr/>
                  <p:nvPr/>
                </p:nvCxnSpPr>
                <p:spPr bwMode="auto">
                  <a:xfrm flipH="1" flipV="1">
                    <a:off x="938108" y="3181121"/>
                    <a:ext cx="1275387" cy="576633"/>
                  </a:xfrm>
                  <a:prstGeom prst="line">
                    <a:avLst/>
                  </a:prstGeom>
                  <a:solidFill>
                    <a:srgbClr val="0095D3"/>
                  </a:solidFill>
                  <a:ln w="2540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95" name="TextBox 231"/>
                <p:cNvSpPr txBox="1"/>
                <p:nvPr/>
              </p:nvSpPr>
              <p:spPr>
                <a:xfrm>
                  <a:off x="10728405" y="3695874"/>
                  <a:ext cx="556267" cy="155540"/>
                </a:xfrm>
                <a:prstGeom prst="rect">
                  <a:avLst/>
                </a:prstGeom>
                <a:noFill/>
                <a:scene3d>
                  <a:camera prst="orthographicFront">
                    <a:rot lat="2400000" lon="2520000" rev="0"/>
                  </a:camera>
                  <a:lightRig rig="threePt" dir="t"/>
                </a:scene3d>
                <a:sp3d z="38100"/>
              </p:spPr>
              <p:txBody>
                <a:bodyPr wrap="square" rtlCol="0">
                  <a:spAutoFit/>
                  <a:scene3d>
                    <a:camera prst="isometricOffAxis2Top">
                      <a:rot lat="18075715" lon="2520000" rev="18141449"/>
                    </a:camera>
                    <a:lightRig rig="threePt" dir="t"/>
                  </a:scene3d>
                </a:bodyPr>
                <a:lstStyle>
                  <a:defPPr>
                    <a:defRPr lang="en-US"/>
                  </a:defPPr>
                  <a:lvl1pPr marL="0" algn="l" defTabSz="9140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000" algn="l" defTabSz="9140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000" algn="l" defTabSz="9140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000" algn="l" defTabSz="9140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001" algn="l" defTabSz="9140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001" algn="l" defTabSz="9140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002" algn="l" defTabSz="9140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199002" algn="l" defTabSz="9140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6003" algn="l" defTabSz="9140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800" b="1" dirty="0">
                      <a:solidFill>
                        <a:prstClr val="white"/>
                      </a:solidFill>
                    </a:rPr>
                    <a:t>vSwitch</a:t>
                  </a:r>
                </a:p>
              </p:txBody>
            </p:sp>
            <p:sp>
              <p:nvSpPr>
                <p:cNvPr id="99" name="TextBox 232"/>
                <p:cNvSpPr txBox="1"/>
                <p:nvPr/>
              </p:nvSpPr>
              <p:spPr>
                <a:xfrm>
                  <a:off x="10693259" y="3867869"/>
                  <a:ext cx="608460" cy="144430"/>
                </a:xfrm>
                <a:prstGeom prst="rect">
                  <a:avLst/>
                </a:prstGeom>
                <a:noFill/>
                <a:scene3d>
                  <a:camera prst="orthographicFront">
                    <a:rot lat="2400000" lon="2520000" rev="0"/>
                  </a:camera>
                  <a:lightRig rig="threePt" dir="t"/>
                </a:scene3d>
                <a:sp3d z="38100"/>
              </p:spPr>
              <p:txBody>
                <a:bodyPr wrap="square" rtlCol="0">
                  <a:spAutoFit/>
                  <a:scene3d>
                    <a:camera prst="isometricOffAxis2Top">
                      <a:rot lat="18075715" lon="2520000" rev="18141449"/>
                    </a:camera>
                    <a:lightRig rig="threePt" dir="t"/>
                  </a:scene3d>
                </a:bodyPr>
                <a:lstStyle>
                  <a:defPPr>
                    <a:defRPr lang="en-US"/>
                  </a:defPPr>
                  <a:lvl1pPr marL="0" algn="l" defTabSz="9140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000" algn="l" defTabSz="9140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000" algn="l" defTabSz="9140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000" algn="l" defTabSz="9140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001" algn="l" defTabSz="9140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001" algn="l" defTabSz="9140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002" algn="l" defTabSz="9140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199002" algn="l" defTabSz="9140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6003" algn="l" defTabSz="9140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700" b="1" dirty="0">
                      <a:solidFill>
                        <a:prstClr val="white"/>
                      </a:solidFill>
                    </a:rPr>
                    <a:t>Hypervisor</a:t>
                  </a:r>
                </a:p>
              </p:txBody>
            </p:sp>
          </p:grpSp>
        </p:grp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0668" y="2372660"/>
              <a:ext cx="630102" cy="630267"/>
            </a:xfrm>
            <a:prstGeom prst="rect">
              <a:avLst/>
            </a:prstGeom>
            <a:effectLst/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2936" y="2143276"/>
              <a:ext cx="585508" cy="585659"/>
            </a:xfrm>
            <a:prstGeom prst="rect">
              <a:avLst/>
            </a:prstGeom>
            <a:effectLst/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4617" y="2404929"/>
              <a:ext cx="681039" cy="681214"/>
            </a:xfrm>
            <a:prstGeom prst="rect">
              <a:avLst/>
            </a:prstGeom>
            <a:effectLst/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7054" y="2646227"/>
              <a:ext cx="690035" cy="690213"/>
            </a:xfrm>
            <a:prstGeom prst="rect">
              <a:avLst/>
            </a:prstGeom>
            <a:effectLst/>
          </p:spPr>
        </p:pic>
        <p:grpSp>
          <p:nvGrpSpPr>
            <p:cNvPr id="72" name="Group 71"/>
            <p:cNvGrpSpPr/>
            <p:nvPr/>
          </p:nvGrpSpPr>
          <p:grpSpPr>
            <a:xfrm>
              <a:off x="5369507" y="1808583"/>
              <a:ext cx="1868967" cy="2258487"/>
              <a:chOff x="5217107" y="1656183"/>
              <a:chExt cx="1868967" cy="2258487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5217107" y="2378854"/>
                <a:ext cx="1868967" cy="1535816"/>
                <a:chOff x="5374789" y="2529843"/>
                <a:chExt cx="1868967" cy="1535816"/>
              </a:xfrm>
            </p:grpSpPr>
            <p:cxnSp>
              <p:nvCxnSpPr>
                <p:cNvPr id="75" name="Straight Connector 74"/>
                <p:cNvCxnSpPr/>
                <p:nvPr/>
              </p:nvCxnSpPr>
              <p:spPr bwMode="auto">
                <a:xfrm flipV="1">
                  <a:off x="6310776" y="2529843"/>
                  <a:ext cx="932980" cy="528391"/>
                </a:xfrm>
                <a:prstGeom prst="line">
                  <a:avLst/>
                </a:prstGeom>
                <a:solidFill>
                  <a:srgbClr val="0095D3"/>
                </a:solidFill>
                <a:ln w="190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76" name="Straight Connector 75"/>
                <p:cNvCxnSpPr/>
                <p:nvPr/>
              </p:nvCxnSpPr>
              <p:spPr bwMode="auto">
                <a:xfrm flipH="1" flipV="1">
                  <a:off x="5374789" y="2542970"/>
                  <a:ext cx="926759" cy="515264"/>
                </a:xfrm>
                <a:prstGeom prst="line">
                  <a:avLst/>
                </a:prstGeom>
                <a:solidFill>
                  <a:srgbClr val="0095D3"/>
                </a:solidFill>
                <a:ln w="190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78" name="Straight Connector 77"/>
                <p:cNvCxnSpPr/>
                <p:nvPr/>
              </p:nvCxnSpPr>
              <p:spPr bwMode="auto">
                <a:xfrm flipH="1">
                  <a:off x="6305213" y="3037890"/>
                  <a:ext cx="2803" cy="1027769"/>
                </a:xfrm>
                <a:prstGeom prst="line">
                  <a:avLst/>
                </a:prstGeom>
                <a:solidFill>
                  <a:srgbClr val="0095D3"/>
                </a:solidFill>
                <a:ln w="19050" cap="flat" cmpd="sng" algn="ctr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alpha val="4000"/>
                        </a:schemeClr>
                      </a:gs>
                      <a:gs pos="48000">
                        <a:schemeClr val="bg1"/>
                      </a:gs>
                    </a:gsLst>
                    <a:lin ang="5400000" scaled="0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74" name="Rectangle 73"/>
              <p:cNvSpPr/>
              <p:nvPr/>
            </p:nvSpPr>
            <p:spPr>
              <a:xfrm>
                <a:off x="5446140" y="1656183"/>
                <a:ext cx="1437260" cy="1362040"/>
              </a:xfrm>
              <a:prstGeom prst="rect">
                <a:avLst/>
              </a:prstGeom>
              <a:solidFill>
                <a:schemeClr val="bg1">
                  <a:alpha val="42000"/>
                </a:schemeClr>
              </a:solidFill>
              <a:ln>
                <a:noFill/>
                <a:prstDash val="dash"/>
              </a:ln>
              <a:effectLst/>
              <a:scene3d>
                <a:camera prst="isometricTop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0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000" algn="l" defTabSz="9140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000" algn="l" defTabSz="9140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000" algn="l" defTabSz="9140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001" algn="l" defTabSz="9140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001" algn="l" defTabSz="9140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2002" algn="l" defTabSz="9140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199002" algn="l" defTabSz="9140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6003" algn="l" defTabSz="9140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dirty="0"/>
              </a:p>
            </p:txBody>
          </p:sp>
        </p:grpSp>
      </p:grpSp>
      <p:grpSp>
        <p:nvGrpSpPr>
          <p:cNvPr id="104" name="Group 103"/>
          <p:cNvGrpSpPr/>
          <p:nvPr/>
        </p:nvGrpSpPr>
        <p:grpSpPr>
          <a:xfrm>
            <a:off x="2335097" y="4773994"/>
            <a:ext cx="2313345" cy="1302357"/>
            <a:chOff x="2333507" y="4773991"/>
            <a:chExt cx="2313345" cy="1302357"/>
          </a:xfrm>
        </p:grpSpPr>
        <p:sp>
          <p:nvSpPr>
            <p:cNvPr id="105" name="TextBox 104"/>
            <p:cNvSpPr txBox="1"/>
            <p:nvPr/>
          </p:nvSpPr>
          <p:spPr>
            <a:xfrm>
              <a:off x="2511589" y="5876295"/>
              <a:ext cx="1612744" cy="200053"/>
            </a:xfrm>
            <a:prstGeom prst="rect">
              <a:avLst/>
            </a:prstGeom>
            <a:noFill/>
          </p:spPr>
          <p:txBody>
            <a:bodyPr wrap="square" lIns="91435" tIns="45719" rIns="91435" bIns="45719" rtlCol="0">
              <a:spAutoFit/>
            </a:bodyPr>
            <a:lstStyle/>
            <a:p>
              <a:endParaRPr lang="en-US" sz="700" dirty="0">
                <a:solidFill>
                  <a:schemeClr val="accent3"/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2333507" y="4773991"/>
              <a:ext cx="2313345" cy="276997"/>
            </a:xfrm>
            <a:prstGeom prst="rect">
              <a:avLst/>
            </a:prstGeom>
            <a:noFill/>
          </p:spPr>
          <p:txBody>
            <a:bodyPr wrap="square" lIns="91435" tIns="45719" rIns="91435" bIns="45719" rtlCol="0">
              <a:spAutoFit/>
            </a:bodyPr>
            <a:lstStyle/>
            <a:p>
              <a:r>
                <a:rPr lang="en-US" sz="1200" b="1" dirty="0">
                  <a:solidFill>
                    <a:schemeClr val="accent3"/>
                  </a:solidFill>
                </a:rPr>
                <a:t>Distributed Services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2511589" y="5000775"/>
              <a:ext cx="1842161" cy="884856"/>
            </a:xfrm>
            <a:prstGeom prst="rect">
              <a:avLst/>
            </a:prstGeom>
            <a:noFill/>
          </p:spPr>
          <p:txBody>
            <a:bodyPr wrap="none" lIns="91435" tIns="45719" rIns="91435" bIns="45719" rtlCol="0">
              <a:spAutoFit/>
            </a:bodyPr>
            <a:lstStyle/>
            <a:p>
              <a:pPr marL="171443" indent="-171443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chemeClr val="accent3"/>
                  </a:solidFill>
                </a:rPr>
                <a:t>Logical Switch</a:t>
              </a:r>
            </a:p>
            <a:p>
              <a:pPr marL="171443" indent="-171443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chemeClr val="accent3"/>
                  </a:solidFill>
                </a:rPr>
                <a:t>Distributed Logical Router</a:t>
              </a:r>
            </a:p>
            <a:p>
              <a:pPr marL="171443" indent="-171443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chemeClr val="accent3"/>
                  </a:solidFill>
                </a:rPr>
                <a:t>Firewall</a:t>
              </a:r>
            </a:p>
            <a:p>
              <a:pPr marL="171443" indent="-171443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chemeClr val="accent3"/>
                  </a:solidFill>
                </a:rPr>
                <a:t>Load Balancer</a:t>
              </a:r>
            </a:p>
          </p:txBody>
        </p:sp>
      </p:grpSp>
      <p:pic>
        <p:nvPicPr>
          <p:cNvPr id="108" name="Picture 10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389" y="1375285"/>
            <a:ext cx="728466" cy="72846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971801"/>
            <a:ext cx="689021" cy="689020"/>
          </a:xfrm>
          <a:prstGeom prst="rect">
            <a:avLst/>
          </a:prstGeom>
        </p:spPr>
      </p:pic>
      <p:grpSp>
        <p:nvGrpSpPr>
          <p:cNvPr id="127" name="Group 126"/>
          <p:cNvGrpSpPr/>
          <p:nvPr/>
        </p:nvGrpSpPr>
        <p:grpSpPr>
          <a:xfrm>
            <a:off x="5282994" y="4764048"/>
            <a:ext cx="1041607" cy="1352531"/>
            <a:chOff x="4495733" y="4764047"/>
            <a:chExt cx="1041607" cy="1352530"/>
          </a:xfrm>
        </p:grpSpPr>
        <p:sp>
          <p:nvSpPr>
            <p:cNvPr id="140" name="TextBox 139"/>
            <p:cNvSpPr txBox="1"/>
            <p:nvPr/>
          </p:nvSpPr>
          <p:spPr>
            <a:xfrm>
              <a:off x="4544023" y="4764047"/>
              <a:ext cx="993317" cy="276997"/>
            </a:xfrm>
            <a:prstGeom prst="rect">
              <a:avLst/>
            </a:prstGeom>
            <a:noFill/>
          </p:spPr>
          <p:txBody>
            <a:bodyPr wrap="square" lIns="91435" tIns="45719" rIns="91435" bIns="45719" rtlCol="0">
              <a:spAutoFit/>
            </a:bodyPr>
            <a:lstStyle/>
            <a:p>
              <a:r>
                <a:rPr lang="en-US" sz="1200" b="1" dirty="0">
                  <a:solidFill>
                    <a:schemeClr val="accent3"/>
                  </a:solidFill>
                </a:rPr>
                <a:t>Virtual Edge </a:t>
              </a:r>
            </a:p>
          </p:txBody>
        </p:sp>
        <p:grpSp>
          <p:nvGrpSpPr>
            <p:cNvPr id="141" name="Group 140"/>
            <p:cNvGrpSpPr/>
            <p:nvPr/>
          </p:nvGrpSpPr>
          <p:grpSpPr>
            <a:xfrm>
              <a:off x="4495733" y="5063701"/>
              <a:ext cx="1025953" cy="1052876"/>
              <a:chOff x="8934235" y="5111749"/>
              <a:chExt cx="1025953" cy="1052876"/>
            </a:xfrm>
          </p:grpSpPr>
          <p:pic>
            <p:nvPicPr>
              <p:cNvPr id="142" name="Picture 141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34235" y="5138672"/>
                <a:ext cx="1025953" cy="1025953"/>
              </a:xfrm>
              <a:prstGeom prst="rect">
                <a:avLst/>
              </a:prstGeom>
            </p:spPr>
          </p:pic>
          <p:pic>
            <p:nvPicPr>
              <p:cNvPr id="143" name="Shape 299"/>
              <p:cNvPicPr preferRelativeResize="0"/>
              <p:nvPr/>
            </p:nvPicPr>
            <p:blipFill rotWithShape="1">
              <a:blip r:embed="rId1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051061" y="5111749"/>
                <a:ext cx="780520" cy="907693"/>
              </a:xfrm>
              <a:prstGeom prst="rect">
                <a:avLst/>
              </a:prstGeom>
              <a:noFill/>
              <a:ln>
                <a:noFill/>
              </a:ln>
              <a:scene3d>
                <a:camera prst="isometricBottomDown"/>
                <a:lightRig rig="threePt" dir="t"/>
              </a:scene3d>
            </p:spPr>
          </p:pic>
        </p:grpSp>
      </p:grpSp>
      <p:sp>
        <p:nvSpPr>
          <p:cNvPr id="5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98915" y="6464301"/>
            <a:ext cx="450733" cy="149224"/>
          </a:xfrm>
        </p:spPr>
        <p:txBody>
          <a:bodyPr/>
          <a:lstStyle/>
          <a:p>
            <a:fld id="{6EA6D8CF-3CDE-4807-BCD2-C9F2B831AAA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1" y="3124201"/>
            <a:ext cx="689021" cy="68902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1" y="3273381"/>
            <a:ext cx="689021" cy="68902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D7DA051B-2E19-5C41-9F42-BC4A7A51A661}"/>
              </a:ext>
            </a:extLst>
          </p:cNvPr>
          <p:cNvSpPr/>
          <p:nvPr/>
        </p:nvSpPr>
        <p:spPr>
          <a:xfrm>
            <a:off x="0" y="5969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Network Virtualization Components</a:t>
            </a:r>
            <a:endParaRPr lang="en-US" sz="36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802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6679E-6 -4.44444E-6 L -0.04884 -4.44444E-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62" grpId="0"/>
      <p:bldP spid="63" grpId="0"/>
      <p:bldP spid="64" grpId="0"/>
      <p:bldP spid="6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arallelogram 258"/>
          <p:cNvSpPr/>
          <p:nvPr/>
        </p:nvSpPr>
        <p:spPr>
          <a:xfrm>
            <a:off x="3236742" y="5248618"/>
            <a:ext cx="6172200" cy="730920"/>
          </a:xfrm>
          <a:prstGeom prst="parallelogram">
            <a:avLst>
              <a:gd name="adj" fmla="val 100190"/>
            </a:avLst>
          </a:prstGeom>
          <a:solidFill>
            <a:srgbClr val="AAA9AC"/>
          </a:solidFill>
          <a:ln>
            <a:noFill/>
          </a:ln>
          <a:effectLst>
            <a:outerShdw dist="152400" dir="5400000" algn="t" rotWithShape="0">
              <a:prstClr val="black">
                <a:alpha val="11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arallelogram 259"/>
          <p:cNvSpPr/>
          <p:nvPr/>
        </p:nvSpPr>
        <p:spPr>
          <a:xfrm>
            <a:off x="4379171" y="3921095"/>
            <a:ext cx="3888304" cy="730920"/>
          </a:xfrm>
          <a:prstGeom prst="parallelogram">
            <a:avLst>
              <a:gd name="adj" fmla="val 100190"/>
            </a:avLst>
          </a:prstGeom>
          <a:solidFill>
            <a:schemeClr val="accent4"/>
          </a:solidFill>
          <a:ln>
            <a:noFill/>
          </a:ln>
          <a:effectLst>
            <a:outerShdw dist="152400" dir="5400000" algn="t" rotWithShape="0">
              <a:prstClr val="black">
                <a:alpha val="11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arallelogram 260"/>
          <p:cNvSpPr/>
          <p:nvPr/>
        </p:nvSpPr>
        <p:spPr>
          <a:xfrm>
            <a:off x="4379171" y="2658024"/>
            <a:ext cx="3888304" cy="730920"/>
          </a:xfrm>
          <a:prstGeom prst="parallelogram">
            <a:avLst>
              <a:gd name="adj" fmla="val 100190"/>
            </a:avLst>
          </a:prstGeom>
          <a:solidFill>
            <a:schemeClr val="accent1"/>
          </a:solidFill>
          <a:ln>
            <a:noFill/>
          </a:ln>
          <a:effectLst>
            <a:outerShdw dist="152400" dir="5400000" algn="t" rotWithShape="0">
              <a:prstClr val="black">
                <a:alpha val="11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TextBox 261"/>
          <p:cNvSpPr txBox="1"/>
          <p:nvPr/>
        </p:nvSpPr>
        <p:spPr>
          <a:xfrm>
            <a:off x="1960046" y="2489298"/>
            <a:ext cx="1738068" cy="788057"/>
          </a:xfrm>
          <a:prstGeom prst="rect">
            <a:avLst/>
          </a:prstGeom>
          <a:noFill/>
        </p:spPr>
        <p:txBody>
          <a:bodyPr wrap="square" lIns="91440" tIns="91440" rIns="91440" bIns="9144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0095D3"/>
                </a:solidFill>
                <a:latin typeface="Arial"/>
              </a:rPr>
              <a:t>MANAGEMENT 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0095D3"/>
                </a:solidFill>
                <a:latin typeface="Arial"/>
              </a:rPr>
              <a:t>PLANE</a:t>
            </a:r>
          </a:p>
        </p:txBody>
      </p:sp>
      <p:sp>
        <p:nvSpPr>
          <p:cNvPr id="263" name="TextBox 262"/>
          <p:cNvSpPr txBox="1"/>
          <p:nvPr/>
        </p:nvSpPr>
        <p:spPr>
          <a:xfrm>
            <a:off x="1960046" y="3717222"/>
            <a:ext cx="1738068" cy="788057"/>
          </a:xfrm>
          <a:prstGeom prst="rect">
            <a:avLst/>
          </a:prstGeom>
          <a:noFill/>
        </p:spPr>
        <p:txBody>
          <a:bodyPr wrap="square" lIns="91440" tIns="91440" rIns="91440" bIns="9144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6DB33F"/>
                </a:solidFill>
                <a:latin typeface="Arial"/>
              </a:rPr>
              <a:t>CONTROL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6DB33F"/>
                </a:solidFill>
                <a:latin typeface="Arial"/>
              </a:rPr>
              <a:t>PLANE</a:t>
            </a:r>
          </a:p>
        </p:txBody>
      </p:sp>
      <p:sp>
        <p:nvSpPr>
          <p:cNvPr id="264" name="TextBox 263"/>
          <p:cNvSpPr txBox="1"/>
          <p:nvPr/>
        </p:nvSpPr>
        <p:spPr>
          <a:xfrm>
            <a:off x="1960046" y="5085078"/>
            <a:ext cx="1738068" cy="788057"/>
          </a:xfrm>
          <a:prstGeom prst="rect">
            <a:avLst/>
          </a:prstGeom>
          <a:noFill/>
        </p:spPr>
        <p:txBody>
          <a:bodyPr wrap="square" lIns="91440" tIns="91440" rIns="91440" bIns="9144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717074"/>
                </a:solidFill>
                <a:latin typeface="Arial"/>
              </a:rPr>
              <a:t>DATA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717074"/>
                </a:solidFill>
                <a:latin typeface="Arial"/>
              </a:rPr>
              <a:t>PLANE</a:t>
            </a:r>
          </a:p>
        </p:txBody>
      </p:sp>
      <p:cxnSp>
        <p:nvCxnSpPr>
          <p:cNvPr id="265" name="Straight Connector 264"/>
          <p:cNvCxnSpPr/>
          <p:nvPr/>
        </p:nvCxnSpPr>
        <p:spPr>
          <a:xfrm flipV="1">
            <a:off x="4800600" y="4831184"/>
            <a:ext cx="304800" cy="340268"/>
          </a:xfrm>
          <a:prstGeom prst="line">
            <a:avLst/>
          </a:prstGeom>
          <a:ln w="25400" cap="sq">
            <a:solidFill>
              <a:schemeClr val="tx1"/>
            </a:solidFill>
            <a:bevel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7656320" y="4852084"/>
            <a:ext cx="243788" cy="312857"/>
          </a:xfrm>
          <a:prstGeom prst="line">
            <a:avLst/>
          </a:prstGeom>
          <a:ln w="25400" cap="sq">
            <a:solidFill>
              <a:schemeClr val="tx1"/>
            </a:solidFill>
            <a:bevel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>
            <a:off x="6323323" y="2229894"/>
            <a:ext cx="0" cy="355697"/>
          </a:xfrm>
          <a:prstGeom prst="line">
            <a:avLst/>
          </a:prstGeom>
          <a:ln w="25400" cap="sq">
            <a:solidFill>
              <a:schemeClr val="tx1"/>
            </a:solidFill>
            <a:bevel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1" name="Group 630"/>
          <p:cNvGrpSpPr/>
          <p:nvPr/>
        </p:nvGrpSpPr>
        <p:grpSpPr>
          <a:xfrm>
            <a:off x="5659229" y="1169406"/>
            <a:ext cx="1380492" cy="920304"/>
            <a:chOff x="7269789" y="293083"/>
            <a:chExt cx="1056954" cy="704617"/>
          </a:xfrm>
        </p:grpSpPr>
        <p:grpSp>
          <p:nvGrpSpPr>
            <p:cNvPr id="632" name="Group 631"/>
            <p:cNvGrpSpPr>
              <a:grpSpLocks noChangeAspect="1"/>
            </p:cNvGrpSpPr>
            <p:nvPr/>
          </p:nvGrpSpPr>
          <p:grpSpPr>
            <a:xfrm>
              <a:off x="7658271" y="722841"/>
              <a:ext cx="274955" cy="274859"/>
              <a:chOff x="12923838" y="1187450"/>
              <a:chExt cx="4484688" cy="4483101"/>
            </a:xfrm>
          </p:grpSpPr>
          <p:sp>
            <p:nvSpPr>
              <p:cNvPr id="669" name="Freeform 136"/>
              <p:cNvSpPr>
                <a:spLocks/>
              </p:cNvSpPr>
              <p:nvPr/>
            </p:nvSpPr>
            <p:spPr bwMode="auto">
              <a:xfrm>
                <a:off x="12923838" y="1187450"/>
                <a:ext cx="4484688" cy="4483100"/>
              </a:xfrm>
              <a:custGeom>
                <a:avLst/>
                <a:gdLst>
                  <a:gd name="T0" fmla="*/ 1034 w 1193"/>
                  <a:gd name="T1" fmla="*/ 162 h 1193"/>
                  <a:gd name="T2" fmla="*/ 645 w 1193"/>
                  <a:gd name="T3" fmla="*/ 0 h 1193"/>
                  <a:gd name="T4" fmla="*/ 259 w 1193"/>
                  <a:gd name="T5" fmla="*/ 159 h 1193"/>
                  <a:gd name="T6" fmla="*/ 258 w 1193"/>
                  <a:gd name="T7" fmla="*/ 159 h 1193"/>
                  <a:gd name="T8" fmla="*/ 159 w 1193"/>
                  <a:gd name="T9" fmla="*/ 258 h 1193"/>
                  <a:gd name="T10" fmla="*/ 160 w 1193"/>
                  <a:gd name="T11" fmla="*/ 258 h 1193"/>
                  <a:gd name="T12" fmla="*/ 0 w 1193"/>
                  <a:gd name="T13" fmla="*/ 645 h 1193"/>
                  <a:gd name="T14" fmla="*/ 163 w 1193"/>
                  <a:gd name="T15" fmla="*/ 1034 h 1193"/>
                  <a:gd name="T16" fmla="*/ 548 w 1193"/>
                  <a:gd name="T17" fmla="*/ 1193 h 1193"/>
                  <a:gd name="T18" fmla="*/ 940 w 1193"/>
                  <a:gd name="T19" fmla="*/ 1028 h 1193"/>
                  <a:gd name="T20" fmla="*/ 1053 w 1193"/>
                  <a:gd name="T21" fmla="*/ 913 h 1193"/>
                  <a:gd name="T22" fmla="*/ 1193 w 1193"/>
                  <a:gd name="T23" fmla="*/ 548 h 1193"/>
                  <a:gd name="T24" fmla="*/ 1034 w 1193"/>
                  <a:gd name="T25" fmla="*/ 162 h 1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93" h="1193">
                    <a:moveTo>
                      <a:pt x="1034" y="162"/>
                    </a:moveTo>
                    <a:cubicBezTo>
                      <a:pt x="935" y="62"/>
                      <a:pt x="797" y="0"/>
                      <a:pt x="645" y="0"/>
                    </a:cubicBezTo>
                    <a:cubicBezTo>
                      <a:pt x="494" y="0"/>
                      <a:pt x="358" y="61"/>
                      <a:pt x="259" y="159"/>
                    </a:cubicBezTo>
                    <a:cubicBezTo>
                      <a:pt x="258" y="159"/>
                      <a:pt x="258" y="159"/>
                      <a:pt x="258" y="159"/>
                    </a:cubicBezTo>
                    <a:cubicBezTo>
                      <a:pt x="159" y="258"/>
                      <a:pt x="159" y="258"/>
                      <a:pt x="159" y="258"/>
                    </a:cubicBezTo>
                    <a:cubicBezTo>
                      <a:pt x="160" y="258"/>
                      <a:pt x="160" y="258"/>
                      <a:pt x="160" y="258"/>
                    </a:cubicBezTo>
                    <a:cubicBezTo>
                      <a:pt x="61" y="357"/>
                      <a:pt x="0" y="494"/>
                      <a:pt x="0" y="645"/>
                    </a:cubicBezTo>
                    <a:cubicBezTo>
                      <a:pt x="0" y="797"/>
                      <a:pt x="62" y="935"/>
                      <a:pt x="163" y="1034"/>
                    </a:cubicBezTo>
                    <a:cubicBezTo>
                      <a:pt x="262" y="1132"/>
                      <a:pt x="398" y="1193"/>
                      <a:pt x="548" y="1193"/>
                    </a:cubicBezTo>
                    <a:cubicBezTo>
                      <a:pt x="702" y="1193"/>
                      <a:pt x="840" y="1130"/>
                      <a:pt x="940" y="1028"/>
                    </a:cubicBezTo>
                    <a:cubicBezTo>
                      <a:pt x="1053" y="913"/>
                      <a:pt x="1053" y="913"/>
                      <a:pt x="1053" y="913"/>
                    </a:cubicBezTo>
                    <a:cubicBezTo>
                      <a:pt x="1140" y="816"/>
                      <a:pt x="1193" y="688"/>
                      <a:pt x="1193" y="548"/>
                    </a:cubicBezTo>
                    <a:cubicBezTo>
                      <a:pt x="1193" y="398"/>
                      <a:pt x="1132" y="261"/>
                      <a:pt x="1034" y="162"/>
                    </a:cubicBez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670" name="Freeform 137"/>
              <p:cNvSpPr>
                <a:spLocks/>
              </p:cNvSpPr>
              <p:nvPr/>
            </p:nvSpPr>
            <p:spPr bwMode="auto">
              <a:xfrm>
                <a:off x="12923838" y="1187450"/>
                <a:ext cx="3887788" cy="3886200"/>
              </a:xfrm>
              <a:custGeom>
                <a:avLst/>
                <a:gdLst>
                  <a:gd name="T0" fmla="*/ 645 w 1034"/>
                  <a:gd name="T1" fmla="*/ 0 h 1034"/>
                  <a:gd name="T2" fmla="*/ 259 w 1034"/>
                  <a:gd name="T3" fmla="*/ 159 h 1034"/>
                  <a:gd name="T4" fmla="*/ 258 w 1034"/>
                  <a:gd name="T5" fmla="*/ 159 h 1034"/>
                  <a:gd name="T6" fmla="*/ 159 w 1034"/>
                  <a:gd name="T7" fmla="*/ 258 h 1034"/>
                  <a:gd name="T8" fmla="*/ 160 w 1034"/>
                  <a:gd name="T9" fmla="*/ 258 h 1034"/>
                  <a:gd name="T10" fmla="*/ 0 w 1034"/>
                  <a:gd name="T11" fmla="*/ 645 h 1034"/>
                  <a:gd name="T12" fmla="*/ 163 w 1034"/>
                  <a:gd name="T13" fmla="*/ 1034 h 1034"/>
                  <a:gd name="T14" fmla="*/ 1034 w 1034"/>
                  <a:gd name="T15" fmla="*/ 162 h 1034"/>
                  <a:gd name="T16" fmla="*/ 645 w 1034"/>
                  <a:gd name="T17" fmla="*/ 0 h 1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34" h="1034">
                    <a:moveTo>
                      <a:pt x="645" y="0"/>
                    </a:moveTo>
                    <a:cubicBezTo>
                      <a:pt x="494" y="0"/>
                      <a:pt x="358" y="61"/>
                      <a:pt x="259" y="159"/>
                    </a:cubicBezTo>
                    <a:cubicBezTo>
                      <a:pt x="258" y="159"/>
                      <a:pt x="258" y="159"/>
                      <a:pt x="258" y="159"/>
                    </a:cubicBezTo>
                    <a:cubicBezTo>
                      <a:pt x="159" y="258"/>
                      <a:pt x="159" y="258"/>
                      <a:pt x="159" y="258"/>
                    </a:cubicBezTo>
                    <a:cubicBezTo>
                      <a:pt x="160" y="258"/>
                      <a:pt x="160" y="258"/>
                      <a:pt x="160" y="258"/>
                    </a:cubicBezTo>
                    <a:cubicBezTo>
                      <a:pt x="61" y="357"/>
                      <a:pt x="0" y="494"/>
                      <a:pt x="0" y="645"/>
                    </a:cubicBezTo>
                    <a:cubicBezTo>
                      <a:pt x="0" y="797"/>
                      <a:pt x="62" y="935"/>
                      <a:pt x="163" y="1034"/>
                    </a:cubicBezTo>
                    <a:cubicBezTo>
                      <a:pt x="1034" y="162"/>
                      <a:pt x="1034" y="162"/>
                      <a:pt x="1034" y="162"/>
                    </a:cubicBezTo>
                    <a:cubicBezTo>
                      <a:pt x="935" y="62"/>
                      <a:pt x="797" y="0"/>
                      <a:pt x="645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671" name="Freeform 138"/>
              <p:cNvSpPr>
                <a:spLocks/>
              </p:cNvSpPr>
              <p:nvPr/>
            </p:nvSpPr>
            <p:spPr bwMode="auto">
              <a:xfrm>
                <a:off x="13536613" y="1795463"/>
                <a:ext cx="3871913" cy="3875088"/>
              </a:xfrm>
              <a:custGeom>
                <a:avLst/>
                <a:gdLst>
                  <a:gd name="T0" fmla="*/ 0 w 1030"/>
                  <a:gd name="T1" fmla="*/ 872 h 1031"/>
                  <a:gd name="T2" fmla="*/ 385 w 1030"/>
                  <a:gd name="T3" fmla="*/ 1031 h 1031"/>
                  <a:gd name="T4" fmla="*/ 777 w 1030"/>
                  <a:gd name="T5" fmla="*/ 866 h 1031"/>
                  <a:gd name="T6" fmla="*/ 890 w 1030"/>
                  <a:gd name="T7" fmla="*/ 751 h 1031"/>
                  <a:gd name="T8" fmla="*/ 1021 w 1030"/>
                  <a:gd name="T9" fmla="*/ 483 h 1031"/>
                  <a:gd name="T10" fmla="*/ 1030 w 1030"/>
                  <a:gd name="T11" fmla="*/ 386 h 1031"/>
                  <a:gd name="T12" fmla="*/ 871 w 1030"/>
                  <a:gd name="T13" fmla="*/ 0 h 1031"/>
                  <a:gd name="T14" fmla="*/ 0 w 1030"/>
                  <a:gd name="T15" fmla="*/ 872 h 10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0" h="1031">
                    <a:moveTo>
                      <a:pt x="0" y="872"/>
                    </a:moveTo>
                    <a:cubicBezTo>
                      <a:pt x="99" y="970"/>
                      <a:pt x="235" y="1031"/>
                      <a:pt x="385" y="1031"/>
                    </a:cubicBezTo>
                    <a:cubicBezTo>
                      <a:pt x="539" y="1031"/>
                      <a:pt x="677" y="968"/>
                      <a:pt x="777" y="866"/>
                    </a:cubicBezTo>
                    <a:cubicBezTo>
                      <a:pt x="890" y="751"/>
                      <a:pt x="890" y="751"/>
                      <a:pt x="890" y="751"/>
                    </a:cubicBezTo>
                    <a:cubicBezTo>
                      <a:pt x="956" y="677"/>
                      <a:pt x="1003" y="585"/>
                      <a:pt x="1021" y="483"/>
                    </a:cubicBezTo>
                    <a:cubicBezTo>
                      <a:pt x="1027" y="451"/>
                      <a:pt x="1030" y="419"/>
                      <a:pt x="1030" y="386"/>
                    </a:cubicBezTo>
                    <a:cubicBezTo>
                      <a:pt x="1030" y="236"/>
                      <a:pt x="969" y="99"/>
                      <a:pt x="871" y="0"/>
                    </a:cubicBezTo>
                    <a:lnTo>
                      <a:pt x="0" y="872"/>
                    </a:lnTo>
                    <a:close/>
                  </a:path>
                </a:pathLst>
              </a:custGeom>
              <a:solidFill>
                <a:srgbClr val="9D9D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672" name="Freeform 139"/>
              <p:cNvSpPr>
                <a:spLocks/>
              </p:cNvSpPr>
              <p:nvPr/>
            </p:nvSpPr>
            <p:spPr bwMode="auto">
              <a:xfrm>
                <a:off x="12923838" y="1550988"/>
                <a:ext cx="4121150" cy="4119563"/>
              </a:xfrm>
              <a:custGeom>
                <a:avLst/>
                <a:gdLst>
                  <a:gd name="T0" fmla="*/ 1096 w 1096"/>
                  <a:gd name="T1" fmla="*/ 548 h 1096"/>
                  <a:gd name="T2" fmla="*/ 646 w 1096"/>
                  <a:gd name="T3" fmla="*/ 1087 h 1096"/>
                  <a:gd name="T4" fmla="*/ 548 w 1096"/>
                  <a:gd name="T5" fmla="*/ 1096 h 1096"/>
                  <a:gd name="T6" fmla="*/ 0 w 1096"/>
                  <a:gd name="T7" fmla="*/ 548 h 1096"/>
                  <a:gd name="T8" fmla="*/ 548 w 1096"/>
                  <a:gd name="T9" fmla="*/ 0 h 1096"/>
                  <a:gd name="T10" fmla="*/ 1096 w 1096"/>
                  <a:gd name="T11" fmla="*/ 548 h 10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96" h="1096">
                    <a:moveTo>
                      <a:pt x="1096" y="548"/>
                    </a:moveTo>
                    <a:cubicBezTo>
                      <a:pt x="1096" y="817"/>
                      <a:pt x="902" y="1041"/>
                      <a:pt x="646" y="1087"/>
                    </a:cubicBezTo>
                    <a:cubicBezTo>
                      <a:pt x="614" y="1093"/>
                      <a:pt x="581" y="1096"/>
                      <a:pt x="548" y="1096"/>
                    </a:cubicBezTo>
                    <a:cubicBezTo>
                      <a:pt x="246" y="1096"/>
                      <a:pt x="0" y="850"/>
                      <a:pt x="0" y="548"/>
                    </a:cubicBezTo>
                    <a:cubicBezTo>
                      <a:pt x="0" y="245"/>
                      <a:pt x="246" y="0"/>
                      <a:pt x="548" y="0"/>
                    </a:cubicBezTo>
                    <a:cubicBezTo>
                      <a:pt x="851" y="0"/>
                      <a:pt x="1096" y="245"/>
                      <a:pt x="1096" y="548"/>
                    </a:cubicBez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673" name="Freeform 140"/>
              <p:cNvSpPr>
                <a:spLocks/>
              </p:cNvSpPr>
              <p:nvPr/>
            </p:nvSpPr>
            <p:spPr bwMode="auto">
              <a:xfrm>
                <a:off x="14439900" y="2058988"/>
                <a:ext cx="1093788" cy="1233488"/>
              </a:xfrm>
              <a:custGeom>
                <a:avLst/>
                <a:gdLst>
                  <a:gd name="T0" fmla="*/ 229 w 689"/>
                  <a:gd name="T1" fmla="*/ 777 h 777"/>
                  <a:gd name="T2" fmla="*/ 229 w 689"/>
                  <a:gd name="T3" fmla="*/ 346 h 777"/>
                  <a:gd name="T4" fmla="*/ 0 w 689"/>
                  <a:gd name="T5" fmla="*/ 346 h 777"/>
                  <a:gd name="T6" fmla="*/ 343 w 689"/>
                  <a:gd name="T7" fmla="*/ 0 h 777"/>
                  <a:gd name="T8" fmla="*/ 689 w 689"/>
                  <a:gd name="T9" fmla="*/ 346 h 777"/>
                  <a:gd name="T10" fmla="*/ 459 w 689"/>
                  <a:gd name="T11" fmla="*/ 346 h 777"/>
                  <a:gd name="T12" fmla="*/ 459 w 689"/>
                  <a:gd name="T13" fmla="*/ 777 h 777"/>
                  <a:gd name="T14" fmla="*/ 229 w 689"/>
                  <a:gd name="T15" fmla="*/ 777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9" h="777">
                    <a:moveTo>
                      <a:pt x="229" y="777"/>
                    </a:moveTo>
                    <a:lnTo>
                      <a:pt x="229" y="346"/>
                    </a:lnTo>
                    <a:lnTo>
                      <a:pt x="0" y="346"/>
                    </a:lnTo>
                    <a:lnTo>
                      <a:pt x="343" y="0"/>
                    </a:lnTo>
                    <a:lnTo>
                      <a:pt x="689" y="346"/>
                    </a:lnTo>
                    <a:lnTo>
                      <a:pt x="459" y="346"/>
                    </a:lnTo>
                    <a:lnTo>
                      <a:pt x="459" y="777"/>
                    </a:lnTo>
                    <a:lnTo>
                      <a:pt x="229" y="777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674" name="Freeform 141"/>
              <p:cNvSpPr>
                <a:spLocks/>
              </p:cNvSpPr>
              <p:nvPr/>
            </p:nvSpPr>
            <p:spPr bwMode="auto">
              <a:xfrm>
                <a:off x="14439900" y="3927475"/>
                <a:ext cx="1093788" cy="1231900"/>
              </a:xfrm>
              <a:custGeom>
                <a:avLst/>
                <a:gdLst>
                  <a:gd name="T0" fmla="*/ 0 w 689"/>
                  <a:gd name="T1" fmla="*/ 433 h 776"/>
                  <a:gd name="T2" fmla="*/ 229 w 689"/>
                  <a:gd name="T3" fmla="*/ 433 h 776"/>
                  <a:gd name="T4" fmla="*/ 229 w 689"/>
                  <a:gd name="T5" fmla="*/ 0 h 776"/>
                  <a:gd name="T6" fmla="*/ 459 w 689"/>
                  <a:gd name="T7" fmla="*/ 0 h 776"/>
                  <a:gd name="T8" fmla="*/ 459 w 689"/>
                  <a:gd name="T9" fmla="*/ 433 h 776"/>
                  <a:gd name="T10" fmla="*/ 689 w 689"/>
                  <a:gd name="T11" fmla="*/ 433 h 776"/>
                  <a:gd name="T12" fmla="*/ 343 w 689"/>
                  <a:gd name="T13" fmla="*/ 776 h 776"/>
                  <a:gd name="T14" fmla="*/ 0 w 689"/>
                  <a:gd name="T15" fmla="*/ 433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9" h="776">
                    <a:moveTo>
                      <a:pt x="0" y="433"/>
                    </a:moveTo>
                    <a:lnTo>
                      <a:pt x="229" y="433"/>
                    </a:lnTo>
                    <a:lnTo>
                      <a:pt x="229" y="0"/>
                    </a:lnTo>
                    <a:lnTo>
                      <a:pt x="459" y="0"/>
                    </a:lnTo>
                    <a:lnTo>
                      <a:pt x="459" y="433"/>
                    </a:lnTo>
                    <a:lnTo>
                      <a:pt x="689" y="433"/>
                    </a:lnTo>
                    <a:lnTo>
                      <a:pt x="343" y="776"/>
                    </a:lnTo>
                    <a:lnTo>
                      <a:pt x="0" y="433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675" name="Freeform 142"/>
              <p:cNvSpPr>
                <a:spLocks/>
              </p:cNvSpPr>
              <p:nvPr/>
            </p:nvSpPr>
            <p:spPr bwMode="auto">
              <a:xfrm>
                <a:off x="13465175" y="3062288"/>
                <a:ext cx="1233488" cy="1093788"/>
              </a:xfrm>
              <a:custGeom>
                <a:avLst/>
                <a:gdLst>
                  <a:gd name="T0" fmla="*/ 434 w 777"/>
                  <a:gd name="T1" fmla="*/ 459 h 689"/>
                  <a:gd name="T2" fmla="*/ 0 w 777"/>
                  <a:gd name="T3" fmla="*/ 459 h 689"/>
                  <a:gd name="T4" fmla="*/ 0 w 777"/>
                  <a:gd name="T5" fmla="*/ 230 h 689"/>
                  <a:gd name="T6" fmla="*/ 434 w 777"/>
                  <a:gd name="T7" fmla="*/ 230 h 689"/>
                  <a:gd name="T8" fmla="*/ 434 w 777"/>
                  <a:gd name="T9" fmla="*/ 0 h 689"/>
                  <a:gd name="T10" fmla="*/ 777 w 777"/>
                  <a:gd name="T11" fmla="*/ 346 h 689"/>
                  <a:gd name="T12" fmla="*/ 434 w 777"/>
                  <a:gd name="T13" fmla="*/ 689 h 689"/>
                  <a:gd name="T14" fmla="*/ 434 w 777"/>
                  <a:gd name="T15" fmla="*/ 459 h 6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7" h="689">
                    <a:moveTo>
                      <a:pt x="434" y="459"/>
                    </a:moveTo>
                    <a:lnTo>
                      <a:pt x="0" y="459"/>
                    </a:lnTo>
                    <a:lnTo>
                      <a:pt x="0" y="230"/>
                    </a:lnTo>
                    <a:lnTo>
                      <a:pt x="434" y="230"/>
                    </a:lnTo>
                    <a:lnTo>
                      <a:pt x="434" y="0"/>
                    </a:lnTo>
                    <a:lnTo>
                      <a:pt x="777" y="346"/>
                    </a:lnTo>
                    <a:lnTo>
                      <a:pt x="434" y="689"/>
                    </a:lnTo>
                    <a:lnTo>
                      <a:pt x="434" y="459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676" name="Freeform 143"/>
              <p:cNvSpPr>
                <a:spLocks/>
              </p:cNvSpPr>
              <p:nvPr/>
            </p:nvSpPr>
            <p:spPr bwMode="auto">
              <a:xfrm>
                <a:off x="15270163" y="3062288"/>
                <a:ext cx="1236663" cy="1093788"/>
              </a:xfrm>
              <a:custGeom>
                <a:avLst/>
                <a:gdLst>
                  <a:gd name="T0" fmla="*/ 0 w 779"/>
                  <a:gd name="T1" fmla="*/ 346 h 689"/>
                  <a:gd name="T2" fmla="*/ 346 w 779"/>
                  <a:gd name="T3" fmla="*/ 0 h 689"/>
                  <a:gd name="T4" fmla="*/ 346 w 779"/>
                  <a:gd name="T5" fmla="*/ 230 h 689"/>
                  <a:gd name="T6" fmla="*/ 779 w 779"/>
                  <a:gd name="T7" fmla="*/ 230 h 689"/>
                  <a:gd name="T8" fmla="*/ 779 w 779"/>
                  <a:gd name="T9" fmla="*/ 459 h 689"/>
                  <a:gd name="T10" fmla="*/ 346 w 779"/>
                  <a:gd name="T11" fmla="*/ 459 h 689"/>
                  <a:gd name="T12" fmla="*/ 346 w 779"/>
                  <a:gd name="T13" fmla="*/ 689 h 689"/>
                  <a:gd name="T14" fmla="*/ 0 w 779"/>
                  <a:gd name="T15" fmla="*/ 346 h 6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9" h="689">
                    <a:moveTo>
                      <a:pt x="0" y="346"/>
                    </a:moveTo>
                    <a:lnTo>
                      <a:pt x="346" y="0"/>
                    </a:lnTo>
                    <a:lnTo>
                      <a:pt x="346" y="230"/>
                    </a:lnTo>
                    <a:lnTo>
                      <a:pt x="779" y="230"/>
                    </a:lnTo>
                    <a:lnTo>
                      <a:pt x="779" y="459"/>
                    </a:lnTo>
                    <a:lnTo>
                      <a:pt x="346" y="459"/>
                    </a:lnTo>
                    <a:lnTo>
                      <a:pt x="346" y="689"/>
                    </a:lnTo>
                    <a:lnTo>
                      <a:pt x="0" y="346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</p:grpSp>
        <p:grpSp>
          <p:nvGrpSpPr>
            <p:cNvPr id="633" name="Group 632"/>
            <p:cNvGrpSpPr>
              <a:grpSpLocks noChangeAspect="1"/>
            </p:cNvGrpSpPr>
            <p:nvPr/>
          </p:nvGrpSpPr>
          <p:grpSpPr>
            <a:xfrm>
              <a:off x="7269789" y="722841"/>
              <a:ext cx="282503" cy="274859"/>
              <a:chOff x="12815888" y="1557338"/>
              <a:chExt cx="3989387" cy="3881437"/>
            </a:xfrm>
          </p:grpSpPr>
          <p:sp>
            <p:nvSpPr>
              <p:cNvPr id="661" name="Freeform 318"/>
              <p:cNvSpPr>
                <a:spLocks/>
              </p:cNvSpPr>
              <p:nvPr/>
            </p:nvSpPr>
            <p:spPr bwMode="auto">
              <a:xfrm>
                <a:off x="12815888" y="1557338"/>
                <a:ext cx="3989387" cy="3881437"/>
              </a:xfrm>
              <a:custGeom>
                <a:avLst/>
                <a:gdLst>
                  <a:gd name="T0" fmla="*/ 254 w 2513"/>
                  <a:gd name="T1" fmla="*/ 0 h 2445"/>
                  <a:gd name="T2" fmla="*/ 0 w 2513"/>
                  <a:gd name="T3" fmla="*/ 254 h 2445"/>
                  <a:gd name="T4" fmla="*/ 0 w 2513"/>
                  <a:gd name="T5" fmla="*/ 2445 h 2445"/>
                  <a:gd name="T6" fmla="*/ 2264 w 2513"/>
                  <a:gd name="T7" fmla="*/ 2445 h 2445"/>
                  <a:gd name="T8" fmla="*/ 2513 w 2513"/>
                  <a:gd name="T9" fmla="*/ 2192 h 2445"/>
                  <a:gd name="T10" fmla="*/ 2513 w 2513"/>
                  <a:gd name="T11" fmla="*/ 0 h 2445"/>
                  <a:gd name="T12" fmla="*/ 254 w 2513"/>
                  <a:gd name="T13" fmla="*/ 0 h 2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13" h="2445">
                    <a:moveTo>
                      <a:pt x="254" y="0"/>
                    </a:moveTo>
                    <a:lnTo>
                      <a:pt x="0" y="254"/>
                    </a:lnTo>
                    <a:lnTo>
                      <a:pt x="0" y="2445"/>
                    </a:lnTo>
                    <a:lnTo>
                      <a:pt x="2264" y="2445"/>
                    </a:lnTo>
                    <a:lnTo>
                      <a:pt x="2513" y="2192"/>
                    </a:lnTo>
                    <a:lnTo>
                      <a:pt x="2513" y="0"/>
                    </a:lnTo>
                    <a:lnTo>
                      <a:pt x="254" y="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662" name="Freeform 319"/>
              <p:cNvSpPr>
                <a:spLocks/>
              </p:cNvSpPr>
              <p:nvPr/>
            </p:nvSpPr>
            <p:spPr bwMode="auto">
              <a:xfrm>
                <a:off x="12815888" y="1557338"/>
                <a:ext cx="3989387" cy="403225"/>
              </a:xfrm>
              <a:custGeom>
                <a:avLst/>
                <a:gdLst>
                  <a:gd name="T0" fmla="*/ 2513 w 2513"/>
                  <a:gd name="T1" fmla="*/ 0 h 254"/>
                  <a:gd name="T2" fmla="*/ 2264 w 2513"/>
                  <a:gd name="T3" fmla="*/ 254 h 254"/>
                  <a:gd name="T4" fmla="*/ 0 w 2513"/>
                  <a:gd name="T5" fmla="*/ 254 h 254"/>
                  <a:gd name="T6" fmla="*/ 254 w 2513"/>
                  <a:gd name="T7" fmla="*/ 0 h 254"/>
                  <a:gd name="T8" fmla="*/ 1255 w 2513"/>
                  <a:gd name="T9" fmla="*/ 0 h 254"/>
                  <a:gd name="T10" fmla="*/ 2513 w 2513"/>
                  <a:gd name="T11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3" h="254">
                    <a:moveTo>
                      <a:pt x="2513" y="0"/>
                    </a:moveTo>
                    <a:lnTo>
                      <a:pt x="2264" y="254"/>
                    </a:lnTo>
                    <a:lnTo>
                      <a:pt x="0" y="254"/>
                    </a:lnTo>
                    <a:lnTo>
                      <a:pt x="254" y="0"/>
                    </a:lnTo>
                    <a:lnTo>
                      <a:pt x="1255" y="0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663" name="Freeform 320"/>
              <p:cNvSpPr>
                <a:spLocks/>
              </p:cNvSpPr>
              <p:nvPr/>
            </p:nvSpPr>
            <p:spPr bwMode="auto">
              <a:xfrm>
                <a:off x="12815888" y="1960563"/>
                <a:ext cx="3594100" cy="3478212"/>
              </a:xfrm>
              <a:custGeom>
                <a:avLst/>
                <a:gdLst>
                  <a:gd name="T0" fmla="*/ 2264 w 2264"/>
                  <a:gd name="T1" fmla="*/ 2191 h 2191"/>
                  <a:gd name="T2" fmla="*/ 1258 w 2264"/>
                  <a:gd name="T3" fmla="*/ 2191 h 2191"/>
                  <a:gd name="T4" fmla="*/ 0 w 2264"/>
                  <a:gd name="T5" fmla="*/ 2191 h 2191"/>
                  <a:gd name="T6" fmla="*/ 0 w 2264"/>
                  <a:gd name="T7" fmla="*/ 1016 h 2191"/>
                  <a:gd name="T8" fmla="*/ 0 w 2264"/>
                  <a:gd name="T9" fmla="*/ 0 h 2191"/>
                  <a:gd name="T10" fmla="*/ 2264 w 2264"/>
                  <a:gd name="T11" fmla="*/ 0 h 2191"/>
                  <a:gd name="T12" fmla="*/ 2264 w 2264"/>
                  <a:gd name="T13" fmla="*/ 2191 h 2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64" h="2191">
                    <a:moveTo>
                      <a:pt x="2264" y="2191"/>
                    </a:moveTo>
                    <a:lnTo>
                      <a:pt x="1258" y="2191"/>
                    </a:lnTo>
                    <a:lnTo>
                      <a:pt x="0" y="2191"/>
                    </a:lnTo>
                    <a:lnTo>
                      <a:pt x="0" y="1016"/>
                    </a:lnTo>
                    <a:lnTo>
                      <a:pt x="0" y="0"/>
                    </a:lnTo>
                    <a:lnTo>
                      <a:pt x="2264" y="0"/>
                    </a:lnTo>
                    <a:lnTo>
                      <a:pt x="2264" y="2191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664" name="Freeform 321"/>
              <p:cNvSpPr>
                <a:spLocks/>
              </p:cNvSpPr>
              <p:nvPr/>
            </p:nvSpPr>
            <p:spPr bwMode="auto">
              <a:xfrm>
                <a:off x="16409988" y="1557338"/>
                <a:ext cx="395287" cy="3881437"/>
              </a:xfrm>
              <a:custGeom>
                <a:avLst/>
                <a:gdLst>
                  <a:gd name="T0" fmla="*/ 0 w 249"/>
                  <a:gd name="T1" fmla="*/ 2445 h 2445"/>
                  <a:gd name="T2" fmla="*/ 249 w 249"/>
                  <a:gd name="T3" fmla="*/ 2192 h 2445"/>
                  <a:gd name="T4" fmla="*/ 249 w 249"/>
                  <a:gd name="T5" fmla="*/ 1270 h 2445"/>
                  <a:gd name="T6" fmla="*/ 249 w 249"/>
                  <a:gd name="T7" fmla="*/ 0 h 2445"/>
                  <a:gd name="T8" fmla="*/ 0 w 249"/>
                  <a:gd name="T9" fmla="*/ 254 h 2445"/>
                  <a:gd name="T10" fmla="*/ 0 w 249"/>
                  <a:gd name="T11" fmla="*/ 2445 h 2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9" h="2445">
                    <a:moveTo>
                      <a:pt x="0" y="2445"/>
                    </a:moveTo>
                    <a:lnTo>
                      <a:pt x="249" y="2192"/>
                    </a:lnTo>
                    <a:lnTo>
                      <a:pt x="249" y="1270"/>
                    </a:lnTo>
                    <a:lnTo>
                      <a:pt x="249" y="0"/>
                    </a:lnTo>
                    <a:lnTo>
                      <a:pt x="0" y="254"/>
                    </a:lnTo>
                    <a:lnTo>
                      <a:pt x="0" y="2445"/>
                    </a:lnTo>
                    <a:close/>
                  </a:path>
                </a:pathLst>
              </a:custGeom>
              <a:solidFill>
                <a:srgbClr val="9D9D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665" name="Freeform 322"/>
              <p:cNvSpPr>
                <a:spLocks/>
              </p:cNvSpPr>
              <p:nvPr/>
            </p:nvSpPr>
            <p:spPr bwMode="auto">
              <a:xfrm>
                <a:off x="13376275" y="2309813"/>
                <a:ext cx="2544762" cy="703262"/>
              </a:xfrm>
              <a:custGeom>
                <a:avLst/>
                <a:gdLst>
                  <a:gd name="T0" fmla="*/ 1383 w 1603"/>
                  <a:gd name="T1" fmla="*/ 296 h 443"/>
                  <a:gd name="T2" fmla="*/ 0 w 1603"/>
                  <a:gd name="T3" fmla="*/ 296 h 443"/>
                  <a:gd name="T4" fmla="*/ 0 w 1603"/>
                  <a:gd name="T5" fmla="*/ 149 h 443"/>
                  <a:gd name="T6" fmla="*/ 1383 w 1603"/>
                  <a:gd name="T7" fmla="*/ 149 h 443"/>
                  <a:gd name="T8" fmla="*/ 1383 w 1603"/>
                  <a:gd name="T9" fmla="*/ 0 h 443"/>
                  <a:gd name="T10" fmla="*/ 1603 w 1603"/>
                  <a:gd name="T11" fmla="*/ 223 h 443"/>
                  <a:gd name="T12" fmla="*/ 1383 w 1603"/>
                  <a:gd name="T13" fmla="*/ 443 h 443"/>
                  <a:gd name="T14" fmla="*/ 1383 w 1603"/>
                  <a:gd name="T15" fmla="*/ 296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03" h="443">
                    <a:moveTo>
                      <a:pt x="1383" y="296"/>
                    </a:moveTo>
                    <a:lnTo>
                      <a:pt x="0" y="296"/>
                    </a:lnTo>
                    <a:lnTo>
                      <a:pt x="0" y="149"/>
                    </a:lnTo>
                    <a:lnTo>
                      <a:pt x="1383" y="149"/>
                    </a:lnTo>
                    <a:lnTo>
                      <a:pt x="1383" y="0"/>
                    </a:lnTo>
                    <a:lnTo>
                      <a:pt x="1603" y="223"/>
                    </a:lnTo>
                    <a:lnTo>
                      <a:pt x="1383" y="443"/>
                    </a:lnTo>
                    <a:lnTo>
                      <a:pt x="1383" y="296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666" name="Freeform 323"/>
              <p:cNvSpPr>
                <a:spLocks/>
              </p:cNvSpPr>
              <p:nvPr/>
            </p:nvSpPr>
            <p:spPr bwMode="auto">
              <a:xfrm>
                <a:off x="13376275" y="2994025"/>
                <a:ext cx="2544762" cy="703262"/>
              </a:xfrm>
              <a:custGeom>
                <a:avLst/>
                <a:gdLst>
                  <a:gd name="T0" fmla="*/ 220 w 1603"/>
                  <a:gd name="T1" fmla="*/ 147 h 443"/>
                  <a:gd name="T2" fmla="*/ 1603 w 1603"/>
                  <a:gd name="T3" fmla="*/ 147 h 443"/>
                  <a:gd name="T4" fmla="*/ 1603 w 1603"/>
                  <a:gd name="T5" fmla="*/ 294 h 443"/>
                  <a:gd name="T6" fmla="*/ 220 w 1603"/>
                  <a:gd name="T7" fmla="*/ 294 h 443"/>
                  <a:gd name="T8" fmla="*/ 220 w 1603"/>
                  <a:gd name="T9" fmla="*/ 443 h 443"/>
                  <a:gd name="T10" fmla="*/ 0 w 1603"/>
                  <a:gd name="T11" fmla="*/ 220 h 443"/>
                  <a:gd name="T12" fmla="*/ 220 w 1603"/>
                  <a:gd name="T13" fmla="*/ 0 h 443"/>
                  <a:gd name="T14" fmla="*/ 220 w 1603"/>
                  <a:gd name="T15" fmla="*/ 147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03" h="443">
                    <a:moveTo>
                      <a:pt x="220" y="147"/>
                    </a:moveTo>
                    <a:lnTo>
                      <a:pt x="1603" y="147"/>
                    </a:lnTo>
                    <a:lnTo>
                      <a:pt x="1603" y="294"/>
                    </a:lnTo>
                    <a:lnTo>
                      <a:pt x="220" y="294"/>
                    </a:lnTo>
                    <a:lnTo>
                      <a:pt x="220" y="443"/>
                    </a:lnTo>
                    <a:lnTo>
                      <a:pt x="0" y="220"/>
                    </a:lnTo>
                    <a:lnTo>
                      <a:pt x="220" y="0"/>
                    </a:lnTo>
                    <a:lnTo>
                      <a:pt x="220" y="147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667" name="Freeform 324"/>
              <p:cNvSpPr>
                <a:spLocks/>
              </p:cNvSpPr>
              <p:nvPr/>
            </p:nvSpPr>
            <p:spPr bwMode="auto">
              <a:xfrm>
                <a:off x="13376275" y="3678238"/>
                <a:ext cx="2544762" cy="700087"/>
              </a:xfrm>
              <a:custGeom>
                <a:avLst/>
                <a:gdLst>
                  <a:gd name="T0" fmla="*/ 1383 w 1603"/>
                  <a:gd name="T1" fmla="*/ 294 h 441"/>
                  <a:gd name="T2" fmla="*/ 0 w 1603"/>
                  <a:gd name="T3" fmla="*/ 294 h 441"/>
                  <a:gd name="T4" fmla="*/ 0 w 1603"/>
                  <a:gd name="T5" fmla="*/ 147 h 441"/>
                  <a:gd name="T6" fmla="*/ 1383 w 1603"/>
                  <a:gd name="T7" fmla="*/ 147 h 441"/>
                  <a:gd name="T8" fmla="*/ 1383 w 1603"/>
                  <a:gd name="T9" fmla="*/ 0 h 441"/>
                  <a:gd name="T10" fmla="*/ 1603 w 1603"/>
                  <a:gd name="T11" fmla="*/ 221 h 441"/>
                  <a:gd name="T12" fmla="*/ 1383 w 1603"/>
                  <a:gd name="T13" fmla="*/ 441 h 441"/>
                  <a:gd name="T14" fmla="*/ 1383 w 1603"/>
                  <a:gd name="T15" fmla="*/ 294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03" h="441">
                    <a:moveTo>
                      <a:pt x="1383" y="294"/>
                    </a:moveTo>
                    <a:lnTo>
                      <a:pt x="0" y="294"/>
                    </a:lnTo>
                    <a:lnTo>
                      <a:pt x="0" y="147"/>
                    </a:lnTo>
                    <a:lnTo>
                      <a:pt x="1383" y="147"/>
                    </a:lnTo>
                    <a:lnTo>
                      <a:pt x="1383" y="0"/>
                    </a:lnTo>
                    <a:lnTo>
                      <a:pt x="1603" y="221"/>
                    </a:lnTo>
                    <a:lnTo>
                      <a:pt x="1383" y="441"/>
                    </a:lnTo>
                    <a:lnTo>
                      <a:pt x="1383" y="29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668" name="Freeform 325"/>
              <p:cNvSpPr>
                <a:spLocks/>
              </p:cNvSpPr>
              <p:nvPr/>
            </p:nvSpPr>
            <p:spPr bwMode="auto">
              <a:xfrm>
                <a:off x="13376275" y="4362450"/>
                <a:ext cx="2544762" cy="700087"/>
              </a:xfrm>
              <a:custGeom>
                <a:avLst/>
                <a:gdLst>
                  <a:gd name="T0" fmla="*/ 220 w 1603"/>
                  <a:gd name="T1" fmla="*/ 147 h 441"/>
                  <a:gd name="T2" fmla="*/ 1603 w 1603"/>
                  <a:gd name="T3" fmla="*/ 147 h 441"/>
                  <a:gd name="T4" fmla="*/ 1603 w 1603"/>
                  <a:gd name="T5" fmla="*/ 294 h 441"/>
                  <a:gd name="T6" fmla="*/ 220 w 1603"/>
                  <a:gd name="T7" fmla="*/ 294 h 441"/>
                  <a:gd name="T8" fmla="*/ 220 w 1603"/>
                  <a:gd name="T9" fmla="*/ 441 h 441"/>
                  <a:gd name="T10" fmla="*/ 0 w 1603"/>
                  <a:gd name="T11" fmla="*/ 221 h 441"/>
                  <a:gd name="T12" fmla="*/ 220 w 1603"/>
                  <a:gd name="T13" fmla="*/ 0 h 441"/>
                  <a:gd name="T14" fmla="*/ 220 w 1603"/>
                  <a:gd name="T15" fmla="*/ 147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03" h="441">
                    <a:moveTo>
                      <a:pt x="220" y="147"/>
                    </a:moveTo>
                    <a:lnTo>
                      <a:pt x="1603" y="147"/>
                    </a:lnTo>
                    <a:lnTo>
                      <a:pt x="1603" y="294"/>
                    </a:lnTo>
                    <a:lnTo>
                      <a:pt x="220" y="294"/>
                    </a:lnTo>
                    <a:lnTo>
                      <a:pt x="220" y="441"/>
                    </a:lnTo>
                    <a:lnTo>
                      <a:pt x="0" y="221"/>
                    </a:lnTo>
                    <a:lnTo>
                      <a:pt x="220" y="0"/>
                    </a:lnTo>
                    <a:lnTo>
                      <a:pt x="220" y="147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</p:grpSp>
        <p:grpSp>
          <p:nvGrpSpPr>
            <p:cNvPr id="634" name="Group 633"/>
            <p:cNvGrpSpPr>
              <a:grpSpLocks noChangeAspect="1"/>
            </p:cNvGrpSpPr>
            <p:nvPr/>
          </p:nvGrpSpPr>
          <p:grpSpPr>
            <a:xfrm>
              <a:off x="8040567" y="722841"/>
              <a:ext cx="282503" cy="274859"/>
              <a:chOff x="12815888" y="1557338"/>
              <a:chExt cx="3989387" cy="3881437"/>
            </a:xfrm>
          </p:grpSpPr>
          <p:sp>
            <p:nvSpPr>
              <p:cNvPr id="653" name="Freeform 318"/>
              <p:cNvSpPr>
                <a:spLocks/>
              </p:cNvSpPr>
              <p:nvPr/>
            </p:nvSpPr>
            <p:spPr bwMode="auto">
              <a:xfrm>
                <a:off x="12815888" y="1557338"/>
                <a:ext cx="3989387" cy="3881437"/>
              </a:xfrm>
              <a:custGeom>
                <a:avLst/>
                <a:gdLst>
                  <a:gd name="T0" fmla="*/ 254 w 2513"/>
                  <a:gd name="T1" fmla="*/ 0 h 2445"/>
                  <a:gd name="T2" fmla="*/ 0 w 2513"/>
                  <a:gd name="T3" fmla="*/ 254 h 2445"/>
                  <a:gd name="T4" fmla="*/ 0 w 2513"/>
                  <a:gd name="T5" fmla="*/ 2445 h 2445"/>
                  <a:gd name="T6" fmla="*/ 2264 w 2513"/>
                  <a:gd name="T7" fmla="*/ 2445 h 2445"/>
                  <a:gd name="T8" fmla="*/ 2513 w 2513"/>
                  <a:gd name="T9" fmla="*/ 2192 h 2445"/>
                  <a:gd name="T10" fmla="*/ 2513 w 2513"/>
                  <a:gd name="T11" fmla="*/ 0 h 2445"/>
                  <a:gd name="T12" fmla="*/ 254 w 2513"/>
                  <a:gd name="T13" fmla="*/ 0 h 2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13" h="2445">
                    <a:moveTo>
                      <a:pt x="254" y="0"/>
                    </a:moveTo>
                    <a:lnTo>
                      <a:pt x="0" y="254"/>
                    </a:lnTo>
                    <a:lnTo>
                      <a:pt x="0" y="2445"/>
                    </a:lnTo>
                    <a:lnTo>
                      <a:pt x="2264" y="2445"/>
                    </a:lnTo>
                    <a:lnTo>
                      <a:pt x="2513" y="2192"/>
                    </a:lnTo>
                    <a:lnTo>
                      <a:pt x="2513" y="0"/>
                    </a:lnTo>
                    <a:lnTo>
                      <a:pt x="254" y="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654" name="Freeform 319"/>
              <p:cNvSpPr>
                <a:spLocks/>
              </p:cNvSpPr>
              <p:nvPr/>
            </p:nvSpPr>
            <p:spPr bwMode="auto">
              <a:xfrm>
                <a:off x="12815888" y="1557338"/>
                <a:ext cx="3989387" cy="403225"/>
              </a:xfrm>
              <a:custGeom>
                <a:avLst/>
                <a:gdLst>
                  <a:gd name="T0" fmla="*/ 2513 w 2513"/>
                  <a:gd name="T1" fmla="*/ 0 h 254"/>
                  <a:gd name="T2" fmla="*/ 2264 w 2513"/>
                  <a:gd name="T3" fmla="*/ 254 h 254"/>
                  <a:gd name="T4" fmla="*/ 0 w 2513"/>
                  <a:gd name="T5" fmla="*/ 254 h 254"/>
                  <a:gd name="T6" fmla="*/ 254 w 2513"/>
                  <a:gd name="T7" fmla="*/ 0 h 254"/>
                  <a:gd name="T8" fmla="*/ 1255 w 2513"/>
                  <a:gd name="T9" fmla="*/ 0 h 254"/>
                  <a:gd name="T10" fmla="*/ 2513 w 2513"/>
                  <a:gd name="T11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3" h="254">
                    <a:moveTo>
                      <a:pt x="2513" y="0"/>
                    </a:moveTo>
                    <a:lnTo>
                      <a:pt x="2264" y="254"/>
                    </a:lnTo>
                    <a:lnTo>
                      <a:pt x="0" y="254"/>
                    </a:lnTo>
                    <a:lnTo>
                      <a:pt x="254" y="0"/>
                    </a:lnTo>
                    <a:lnTo>
                      <a:pt x="1255" y="0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655" name="Freeform 320"/>
              <p:cNvSpPr>
                <a:spLocks/>
              </p:cNvSpPr>
              <p:nvPr/>
            </p:nvSpPr>
            <p:spPr bwMode="auto">
              <a:xfrm>
                <a:off x="12815888" y="1960563"/>
                <a:ext cx="3594100" cy="3478212"/>
              </a:xfrm>
              <a:custGeom>
                <a:avLst/>
                <a:gdLst>
                  <a:gd name="T0" fmla="*/ 2264 w 2264"/>
                  <a:gd name="T1" fmla="*/ 2191 h 2191"/>
                  <a:gd name="T2" fmla="*/ 1258 w 2264"/>
                  <a:gd name="T3" fmla="*/ 2191 h 2191"/>
                  <a:gd name="T4" fmla="*/ 0 w 2264"/>
                  <a:gd name="T5" fmla="*/ 2191 h 2191"/>
                  <a:gd name="T6" fmla="*/ 0 w 2264"/>
                  <a:gd name="T7" fmla="*/ 1016 h 2191"/>
                  <a:gd name="T8" fmla="*/ 0 w 2264"/>
                  <a:gd name="T9" fmla="*/ 0 h 2191"/>
                  <a:gd name="T10" fmla="*/ 2264 w 2264"/>
                  <a:gd name="T11" fmla="*/ 0 h 2191"/>
                  <a:gd name="T12" fmla="*/ 2264 w 2264"/>
                  <a:gd name="T13" fmla="*/ 2191 h 2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64" h="2191">
                    <a:moveTo>
                      <a:pt x="2264" y="2191"/>
                    </a:moveTo>
                    <a:lnTo>
                      <a:pt x="1258" y="2191"/>
                    </a:lnTo>
                    <a:lnTo>
                      <a:pt x="0" y="2191"/>
                    </a:lnTo>
                    <a:lnTo>
                      <a:pt x="0" y="1016"/>
                    </a:lnTo>
                    <a:lnTo>
                      <a:pt x="0" y="0"/>
                    </a:lnTo>
                    <a:lnTo>
                      <a:pt x="2264" y="0"/>
                    </a:lnTo>
                    <a:lnTo>
                      <a:pt x="2264" y="2191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656" name="Freeform 321"/>
              <p:cNvSpPr>
                <a:spLocks/>
              </p:cNvSpPr>
              <p:nvPr/>
            </p:nvSpPr>
            <p:spPr bwMode="auto">
              <a:xfrm>
                <a:off x="16409988" y="1557338"/>
                <a:ext cx="395287" cy="3881437"/>
              </a:xfrm>
              <a:custGeom>
                <a:avLst/>
                <a:gdLst>
                  <a:gd name="T0" fmla="*/ 0 w 249"/>
                  <a:gd name="T1" fmla="*/ 2445 h 2445"/>
                  <a:gd name="T2" fmla="*/ 249 w 249"/>
                  <a:gd name="T3" fmla="*/ 2192 h 2445"/>
                  <a:gd name="T4" fmla="*/ 249 w 249"/>
                  <a:gd name="T5" fmla="*/ 1270 h 2445"/>
                  <a:gd name="T6" fmla="*/ 249 w 249"/>
                  <a:gd name="T7" fmla="*/ 0 h 2445"/>
                  <a:gd name="T8" fmla="*/ 0 w 249"/>
                  <a:gd name="T9" fmla="*/ 254 h 2445"/>
                  <a:gd name="T10" fmla="*/ 0 w 249"/>
                  <a:gd name="T11" fmla="*/ 2445 h 2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9" h="2445">
                    <a:moveTo>
                      <a:pt x="0" y="2445"/>
                    </a:moveTo>
                    <a:lnTo>
                      <a:pt x="249" y="2192"/>
                    </a:lnTo>
                    <a:lnTo>
                      <a:pt x="249" y="1270"/>
                    </a:lnTo>
                    <a:lnTo>
                      <a:pt x="249" y="0"/>
                    </a:lnTo>
                    <a:lnTo>
                      <a:pt x="0" y="254"/>
                    </a:lnTo>
                    <a:lnTo>
                      <a:pt x="0" y="2445"/>
                    </a:lnTo>
                    <a:close/>
                  </a:path>
                </a:pathLst>
              </a:custGeom>
              <a:solidFill>
                <a:srgbClr val="9D9D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657" name="Freeform 322"/>
              <p:cNvSpPr>
                <a:spLocks/>
              </p:cNvSpPr>
              <p:nvPr/>
            </p:nvSpPr>
            <p:spPr bwMode="auto">
              <a:xfrm>
                <a:off x="13376275" y="2309813"/>
                <a:ext cx="2544762" cy="703262"/>
              </a:xfrm>
              <a:custGeom>
                <a:avLst/>
                <a:gdLst>
                  <a:gd name="T0" fmla="*/ 1383 w 1603"/>
                  <a:gd name="T1" fmla="*/ 296 h 443"/>
                  <a:gd name="T2" fmla="*/ 0 w 1603"/>
                  <a:gd name="T3" fmla="*/ 296 h 443"/>
                  <a:gd name="T4" fmla="*/ 0 w 1603"/>
                  <a:gd name="T5" fmla="*/ 149 h 443"/>
                  <a:gd name="T6" fmla="*/ 1383 w 1603"/>
                  <a:gd name="T7" fmla="*/ 149 h 443"/>
                  <a:gd name="T8" fmla="*/ 1383 w 1603"/>
                  <a:gd name="T9" fmla="*/ 0 h 443"/>
                  <a:gd name="T10" fmla="*/ 1603 w 1603"/>
                  <a:gd name="T11" fmla="*/ 223 h 443"/>
                  <a:gd name="T12" fmla="*/ 1383 w 1603"/>
                  <a:gd name="T13" fmla="*/ 443 h 443"/>
                  <a:gd name="T14" fmla="*/ 1383 w 1603"/>
                  <a:gd name="T15" fmla="*/ 296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03" h="443">
                    <a:moveTo>
                      <a:pt x="1383" y="296"/>
                    </a:moveTo>
                    <a:lnTo>
                      <a:pt x="0" y="296"/>
                    </a:lnTo>
                    <a:lnTo>
                      <a:pt x="0" y="149"/>
                    </a:lnTo>
                    <a:lnTo>
                      <a:pt x="1383" y="149"/>
                    </a:lnTo>
                    <a:lnTo>
                      <a:pt x="1383" y="0"/>
                    </a:lnTo>
                    <a:lnTo>
                      <a:pt x="1603" y="223"/>
                    </a:lnTo>
                    <a:lnTo>
                      <a:pt x="1383" y="443"/>
                    </a:lnTo>
                    <a:lnTo>
                      <a:pt x="1383" y="296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658" name="Freeform 323"/>
              <p:cNvSpPr>
                <a:spLocks/>
              </p:cNvSpPr>
              <p:nvPr/>
            </p:nvSpPr>
            <p:spPr bwMode="auto">
              <a:xfrm>
                <a:off x="13376275" y="2994025"/>
                <a:ext cx="2544762" cy="703262"/>
              </a:xfrm>
              <a:custGeom>
                <a:avLst/>
                <a:gdLst>
                  <a:gd name="T0" fmla="*/ 220 w 1603"/>
                  <a:gd name="T1" fmla="*/ 147 h 443"/>
                  <a:gd name="T2" fmla="*/ 1603 w 1603"/>
                  <a:gd name="T3" fmla="*/ 147 h 443"/>
                  <a:gd name="T4" fmla="*/ 1603 w 1603"/>
                  <a:gd name="T5" fmla="*/ 294 h 443"/>
                  <a:gd name="T6" fmla="*/ 220 w 1603"/>
                  <a:gd name="T7" fmla="*/ 294 h 443"/>
                  <a:gd name="T8" fmla="*/ 220 w 1603"/>
                  <a:gd name="T9" fmla="*/ 443 h 443"/>
                  <a:gd name="T10" fmla="*/ 0 w 1603"/>
                  <a:gd name="T11" fmla="*/ 220 h 443"/>
                  <a:gd name="T12" fmla="*/ 220 w 1603"/>
                  <a:gd name="T13" fmla="*/ 0 h 443"/>
                  <a:gd name="T14" fmla="*/ 220 w 1603"/>
                  <a:gd name="T15" fmla="*/ 147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03" h="443">
                    <a:moveTo>
                      <a:pt x="220" y="147"/>
                    </a:moveTo>
                    <a:lnTo>
                      <a:pt x="1603" y="147"/>
                    </a:lnTo>
                    <a:lnTo>
                      <a:pt x="1603" y="294"/>
                    </a:lnTo>
                    <a:lnTo>
                      <a:pt x="220" y="294"/>
                    </a:lnTo>
                    <a:lnTo>
                      <a:pt x="220" y="443"/>
                    </a:lnTo>
                    <a:lnTo>
                      <a:pt x="0" y="220"/>
                    </a:lnTo>
                    <a:lnTo>
                      <a:pt x="220" y="0"/>
                    </a:lnTo>
                    <a:lnTo>
                      <a:pt x="220" y="147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659" name="Freeform 324"/>
              <p:cNvSpPr>
                <a:spLocks/>
              </p:cNvSpPr>
              <p:nvPr/>
            </p:nvSpPr>
            <p:spPr bwMode="auto">
              <a:xfrm>
                <a:off x="13376275" y="3678238"/>
                <a:ext cx="2544762" cy="700087"/>
              </a:xfrm>
              <a:custGeom>
                <a:avLst/>
                <a:gdLst>
                  <a:gd name="T0" fmla="*/ 1383 w 1603"/>
                  <a:gd name="T1" fmla="*/ 294 h 441"/>
                  <a:gd name="T2" fmla="*/ 0 w 1603"/>
                  <a:gd name="T3" fmla="*/ 294 h 441"/>
                  <a:gd name="T4" fmla="*/ 0 w 1603"/>
                  <a:gd name="T5" fmla="*/ 147 h 441"/>
                  <a:gd name="T6" fmla="*/ 1383 w 1603"/>
                  <a:gd name="T7" fmla="*/ 147 h 441"/>
                  <a:gd name="T8" fmla="*/ 1383 w 1603"/>
                  <a:gd name="T9" fmla="*/ 0 h 441"/>
                  <a:gd name="T10" fmla="*/ 1603 w 1603"/>
                  <a:gd name="T11" fmla="*/ 221 h 441"/>
                  <a:gd name="T12" fmla="*/ 1383 w 1603"/>
                  <a:gd name="T13" fmla="*/ 441 h 441"/>
                  <a:gd name="T14" fmla="*/ 1383 w 1603"/>
                  <a:gd name="T15" fmla="*/ 294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03" h="441">
                    <a:moveTo>
                      <a:pt x="1383" y="294"/>
                    </a:moveTo>
                    <a:lnTo>
                      <a:pt x="0" y="294"/>
                    </a:lnTo>
                    <a:lnTo>
                      <a:pt x="0" y="147"/>
                    </a:lnTo>
                    <a:lnTo>
                      <a:pt x="1383" y="147"/>
                    </a:lnTo>
                    <a:lnTo>
                      <a:pt x="1383" y="0"/>
                    </a:lnTo>
                    <a:lnTo>
                      <a:pt x="1603" y="221"/>
                    </a:lnTo>
                    <a:lnTo>
                      <a:pt x="1383" y="441"/>
                    </a:lnTo>
                    <a:lnTo>
                      <a:pt x="1383" y="29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660" name="Freeform 325"/>
              <p:cNvSpPr>
                <a:spLocks/>
              </p:cNvSpPr>
              <p:nvPr/>
            </p:nvSpPr>
            <p:spPr bwMode="auto">
              <a:xfrm>
                <a:off x="13376275" y="4362450"/>
                <a:ext cx="2544762" cy="700087"/>
              </a:xfrm>
              <a:custGeom>
                <a:avLst/>
                <a:gdLst>
                  <a:gd name="T0" fmla="*/ 220 w 1603"/>
                  <a:gd name="T1" fmla="*/ 147 h 441"/>
                  <a:gd name="T2" fmla="*/ 1603 w 1603"/>
                  <a:gd name="T3" fmla="*/ 147 h 441"/>
                  <a:gd name="T4" fmla="*/ 1603 w 1603"/>
                  <a:gd name="T5" fmla="*/ 294 h 441"/>
                  <a:gd name="T6" fmla="*/ 220 w 1603"/>
                  <a:gd name="T7" fmla="*/ 294 h 441"/>
                  <a:gd name="T8" fmla="*/ 220 w 1603"/>
                  <a:gd name="T9" fmla="*/ 441 h 441"/>
                  <a:gd name="T10" fmla="*/ 0 w 1603"/>
                  <a:gd name="T11" fmla="*/ 221 h 441"/>
                  <a:gd name="T12" fmla="*/ 220 w 1603"/>
                  <a:gd name="T13" fmla="*/ 0 h 441"/>
                  <a:gd name="T14" fmla="*/ 220 w 1603"/>
                  <a:gd name="T15" fmla="*/ 147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03" h="441">
                    <a:moveTo>
                      <a:pt x="220" y="147"/>
                    </a:moveTo>
                    <a:lnTo>
                      <a:pt x="1603" y="147"/>
                    </a:lnTo>
                    <a:lnTo>
                      <a:pt x="1603" y="294"/>
                    </a:lnTo>
                    <a:lnTo>
                      <a:pt x="220" y="294"/>
                    </a:lnTo>
                    <a:lnTo>
                      <a:pt x="220" y="441"/>
                    </a:lnTo>
                    <a:lnTo>
                      <a:pt x="0" y="221"/>
                    </a:lnTo>
                    <a:lnTo>
                      <a:pt x="220" y="0"/>
                    </a:lnTo>
                    <a:lnTo>
                      <a:pt x="220" y="147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</p:grpSp>
        <p:grpSp>
          <p:nvGrpSpPr>
            <p:cNvPr id="635" name="Group 634"/>
            <p:cNvGrpSpPr>
              <a:grpSpLocks noChangeAspect="1"/>
            </p:cNvGrpSpPr>
            <p:nvPr/>
          </p:nvGrpSpPr>
          <p:grpSpPr>
            <a:xfrm>
              <a:off x="7269789" y="293083"/>
              <a:ext cx="282717" cy="274859"/>
              <a:chOff x="6859929" y="2884174"/>
              <a:chExt cx="498485" cy="484632"/>
            </a:xfrm>
          </p:grpSpPr>
          <p:sp>
            <p:nvSpPr>
              <p:cNvPr id="647" name="Freeform 646"/>
              <p:cNvSpPr>
                <a:spLocks/>
              </p:cNvSpPr>
              <p:nvPr/>
            </p:nvSpPr>
            <p:spPr bwMode="auto">
              <a:xfrm>
                <a:off x="6859929" y="2884174"/>
                <a:ext cx="498485" cy="484632"/>
              </a:xfrm>
              <a:custGeom>
                <a:avLst/>
                <a:gdLst>
                  <a:gd name="T0" fmla="*/ 3076 w 6153"/>
                  <a:gd name="T1" fmla="*/ 0 h 5982"/>
                  <a:gd name="T2" fmla="*/ 621 w 6153"/>
                  <a:gd name="T3" fmla="*/ 0 h 5982"/>
                  <a:gd name="T4" fmla="*/ 0 w 6153"/>
                  <a:gd name="T5" fmla="*/ 623 h 5982"/>
                  <a:gd name="T6" fmla="*/ 0 w 6153"/>
                  <a:gd name="T7" fmla="*/ 2993 h 5982"/>
                  <a:gd name="T8" fmla="*/ 0 w 6153"/>
                  <a:gd name="T9" fmla="*/ 5982 h 5982"/>
                  <a:gd name="T10" fmla="*/ 3076 w 6153"/>
                  <a:gd name="T11" fmla="*/ 5982 h 5982"/>
                  <a:gd name="T12" fmla="*/ 5543 w 6153"/>
                  <a:gd name="T13" fmla="*/ 5982 h 5982"/>
                  <a:gd name="T14" fmla="*/ 6153 w 6153"/>
                  <a:gd name="T15" fmla="*/ 5360 h 5982"/>
                  <a:gd name="T16" fmla="*/ 6153 w 6153"/>
                  <a:gd name="T17" fmla="*/ 2993 h 5982"/>
                  <a:gd name="T18" fmla="*/ 6153 w 6153"/>
                  <a:gd name="T19" fmla="*/ 0 h 5982"/>
                  <a:gd name="T20" fmla="*/ 3076 w 6153"/>
                  <a:gd name="T21" fmla="*/ 0 h 5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53" h="5982">
                    <a:moveTo>
                      <a:pt x="3076" y="0"/>
                    </a:moveTo>
                    <a:lnTo>
                      <a:pt x="621" y="0"/>
                    </a:lnTo>
                    <a:lnTo>
                      <a:pt x="0" y="623"/>
                    </a:lnTo>
                    <a:lnTo>
                      <a:pt x="0" y="2993"/>
                    </a:lnTo>
                    <a:lnTo>
                      <a:pt x="0" y="5982"/>
                    </a:lnTo>
                    <a:lnTo>
                      <a:pt x="3076" y="5982"/>
                    </a:lnTo>
                    <a:lnTo>
                      <a:pt x="5543" y="5982"/>
                    </a:lnTo>
                    <a:lnTo>
                      <a:pt x="6153" y="5360"/>
                    </a:lnTo>
                    <a:lnTo>
                      <a:pt x="6153" y="2993"/>
                    </a:lnTo>
                    <a:lnTo>
                      <a:pt x="6153" y="0"/>
                    </a:lnTo>
                    <a:lnTo>
                      <a:pt x="3076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648" name="Freeform 647"/>
              <p:cNvSpPr>
                <a:spLocks/>
              </p:cNvSpPr>
              <p:nvPr/>
            </p:nvSpPr>
            <p:spPr bwMode="auto">
              <a:xfrm>
                <a:off x="6859929" y="2884174"/>
                <a:ext cx="498485" cy="50472"/>
              </a:xfrm>
              <a:custGeom>
                <a:avLst/>
                <a:gdLst>
                  <a:gd name="T0" fmla="*/ 6153 w 6153"/>
                  <a:gd name="T1" fmla="*/ 0 h 623"/>
                  <a:gd name="T2" fmla="*/ 5543 w 6153"/>
                  <a:gd name="T3" fmla="*/ 623 h 623"/>
                  <a:gd name="T4" fmla="*/ 0 w 6153"/>
                  <a:gd name="T5" fmla="*/ 623 h 623"/>
                  <a:gd name="T6" fmla="*/ 621 w 6153"/>
                  <a:gd name="T7" fmla="*/ 0 h 623"/>
                  <a:gd name="T8" fmla="*/ 3076 w 6153"/>
                  <a:gd name="T9" fmla="*/ 0 h 623"/>
                  <a:gd name="T10" fmla="*/ 6153 w 6153"/>
                  <a:gd name="T11" fmla="*/ 0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53" h="623">
                    <a:moveTo>
                      <a:pt x="6153" y="0"/>
                    </a:moveTo>
                    <a:lnTo>
                      <a:pt x="5543" y="623"/>
                    </a:lnTo>
                    <a:lnTo>
                      <a:pt x="0" y="623"/>
                    </a:lnTo>
                    <a:lnTo>
                      <a:pt x="621" y="0"/>
                    </a:lnTo>
                    <a:lnTo>
                      <a:pt x="3076" y="0"/>
                    </a:lnTo>
                    <a:lnTo>
                      <a:pt x="6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649" name="Freeform 648"/>
              <p:cNvSpPr>
                <a:spLocks/>
              </p:cNvSpPr>
              <p:nvPr/>
            </p:nvSpPr>
            <p:spPr bwMode="auto">
              <a:xfrm>
                <a:off x="6859929" y="2934646"/>
                <a:ext cx="449066" cy="434160"/>
              </a:xfrm>
              <a:custGeom>
                <a:avLst/>
                <a:gdLst>
                  <a:gd name="T0" fmla="*/ 5543 w 5543"/>
                  <a:gd name="T1" fmla="*/ 5359 h 5359"/>
                  <a:gd name="T2" fmla="*/ 3076 w 5543"/>
                  <a:gd name="T3" fmla="*/ 5359 h 5359"/>
                  <a:gd name="T4" fmla="*/ 0 w 5543"/>
                  <a:gd name="T5" fmla="*/ 5359 h 5359"/>
                  <a:gd name="T6" fmla="*/ 0 w 5543"/>
                  <a:gd name="T7" fmla="*/ 2370 h 5359"/>
                  <a:gd name="T8" fmla="*/ 0 w 5543"/>
                  <a:gd name="T9" fmla="*/ 0 h 5359"/>
                  <a:gd name="T10" fmla="*/ 5543 w 5543"/>
                  <a:gd name="T11" fmla="*/ 0 h 5359"/>
                  <a:gd name="T12" fmla="*/ 5543 w 5543"/>
                  <a:gd name="T13" fmla="*/ 5359 h 5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43" h="5359">
                    <a:moveTo>
                      <a:pt x="5543" y="5359"/>
                    </a:moveTo>
                    <a:lnTo>
                      <a:pt x="3076" y="5359"/>
                    </a:lnTo>
                    <a:lnTo>
                      <a:pt x="0" y="5359"/>
                    </a:lnTo>
                    <a:lnTo>
                      <a:pt x="0" y="2370"/>
                    </a:lnTo>
                    <a:lnTo>
                      <a:pt x="0" y="0"/>
                    </a:lnTo>
                    <a:lnTo>
                      <a:pt x="5543" y="0"/>
                    </a:lnTo>
                    <a:lnTo>
                      <a:pt x="5543" y="5359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650" name="Freeform 649"/>
              <p:cNvSpPr>
                <a:spLocks/>
              </p:cNvSpPr>
              <p:nvPr/>
            </p:nvSpPr>
            <p:spPr bwMode="auto">
              <a:xfrm>
                <a:off x="7308995" y="2884174"/>
                <a:ext cx="49419" cy="484632"/>
              </a:xfrm>
              <a:custGeom>
                <a:avLst/>
                <a:gdLst>
                  <a:gd name="T0" fmla="*/ 0 w 610"/>
                  <a:gd name="T1" fmla="*/ 5982 h 5982"/>
                  <a:gd name="T2" fmla="*/ 610 w 610"/>
                  <a:gd name="T3" fmla="*/ 5360 h 5982"/>
                  <a:gd name="T4" fmla="*/ 610 w 610"/>
                  <a:gd name="T5" fmla="*/ 2993 h 5982"/>
                  <a:gd name="T6" fmla="*/ 610 w 610"/>
                  <a:gd name="T7" fmla="*/ 0 h 5982"/>
                  <a:gd name="T8" fmla="*/ 0 w 610"/>
                  <a:gd name="T9" fmla="*/ 623 h 5982"/>
                  <a:gd name="T10" fmla="*/ 0 w 610"/>
                  <a:gd name="T11" fmla="*/ 5982 h 5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0" h="5982">
                    <a:moveTo>
                      <a:pt x="0" y="5982"/>
                    </a:moveTo>
                    <a:lnTo>
                      <a:pt x="610" y="5360"/>
                    </a:lnTo>
                    <a:lnTo>
                      <a:pt x="610" y="2993"/>
                    </a:lnTo>
                    <a:lnTo>
                      <a:pt x="610" y="0"/>
                    </a:lnTo>
                    <a:lnTo>
                      <a:pt x="0" y="623"/>
                    </a:lnTo>
                    <a:lnTo>
                      <a:pt x="0" y="5982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651" name="Freeform 650"/>
              <p:cNvSpPr>
                <a:spLocks/>
              </p:cNvSpPr>
              <p:nvPr/>
            </p:nvSpPr>
            <p:spPr bwMode="auto">
              <a:xfrm>
                <a:off x="6940782" y="3086388"/>
                <a:ext cx="132540" cy="133189"/>
              </a:xfrm>
              <a:custGeom>
                <a:avLst/>
                <a:gdLst>
                  <a:gd name="T0" fmla="*/ 0 w 1636"/>
                  <a:gd name="T1" fmla="*/ 0 h 1644"/>
                  <a:gd name="T2" fmla="*/ 397 w 1636"/>
                  <a:gd name="T3" fmla="*/ 0 h 1644"/>
                  <a:gd name="T4" fmla="*/ 823 w 1636"/>
                  <a:gd name="T5" fmla="*/ 1149 h 1644"/>
                  <a:gd name="T6" fmla="*/ 1248 w 1636"/>
                  <a:gd name="T7" fmla="*/ 0 h 1644"/>
                  <a:gd name="T8" fmla="*/ 1636 w 1636"/>
                  <a:gd name="T9" fmla="*/ 0 h 1644"/>
                  <a:gd name="T10" fmla="*/ 976 w 1636"/>
                  <a:gd name="T11" fmla="*/ 1644 h 1644"/>
                  <a:gd name="T12" fmla="*/ 659 w 1636"/>
                  <a:gd name="T13" fmla="*/ 1644 h 1644"/>
                  <a:gd name="T14" fmla="*/ 0 w 1636"/>
                  <a:gd name="T15" fmla="*/ 0 h 1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36" h="1644">
                    <a:moveTo>
                      <a:pt x="0" y="0"/>
                    </a:moveTo>
                    <a:lnTo>
                      <a:pt x="397" y="0"/>
                    </a:lnTo>
                    <a:lnTo>
                      <a:pt x="823" y="1149"/>
                    </a:lnTo>
                    <a:lnTo>
                      <a:pt x="1248" y="0"/>
                    </a:lnTo>
                    <a:lnTo>
                      <a:pt x="1636" y="0"/>
                    </a:lnTo>
                    <a:lnTo>
                      <a:pt x="976" y="1644"/>
                    </a:lnTo>
                    <a:lnTo>
                      <a:pt x="659" y="16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652" name="Freeform 651"/>
              <p:cNvSpPr>
                <a:spLocks/>
              </p:cNvSpPr>
              <p:nvPr/>
            </p:nvSpPr>
            <p:spPr bwMode="auto">
              <a:xfrm>
                <a:off x="7093657" y="3086388"/>
                <a:ext cx="131973" cy="132217"/>
              </a:xfrm>
              <a:custGeom>
                <a:avLst/>
                <a:gdLst>
                  <a:gd name="T0" fmla="*/ 0 w 1629"/>
                  <a:gd name="T1" fmla="*/ 0 h 1632"/>
                  <a:gd name="T2" fmla="*/ 385 w 1629"/>
                  <a:gd name="T3" fmla="*/ 0 h 1632"/>
                  <a:gd name="T4" fmla="*/ 816 w 1629"/>
                  <a:gd name="T5" fmla="*/ 691 h 1632"/>
                  <a:gd name="T6" fmla="*/ 1244 w 1629"/>
                  <a:gd name="T7" fmla="*/ 0 h 1632"/>
                  <a:gd name="T8" fmla="*/ 1629 w 1629"/>
                  <a:gd name="T9" fmla="*/ 0 h 1632"/>
                  <a:gd name="T10" fmla="*/ 1629 w 1629"/>
                  <a:gd name="T11" fmla="*/ 1632 h 1632"/>
                  <a:gd name="T12" fmla="*/ 1277 w 1629"/>
                  <a:gd name="T13" fmla="*/ 1632 h 1632"/>
                  <a:gd name="T14" fmla="*/ 1277 w 1629"/>
                  <a:gd name="T15" fmla="*/ 568 h 1632"/>
                  <a:gd name="T16" fmla="*/ 818 w 1629"/>
                  <a:gd name="T17" fmla="*/ 1263 h 1632"/>
                  <a:gd name="T18" fmla="*/ 809 w 1629"/>
                  <a:gd name="T19" fmla="*/ 1263 h 1632"/>
                  <a:gd name="T20" fmla="*/ 354 w 1629"/>
                  <a:gd name="T21" fmla="*/ 575 h 1632"/>
                  <a:gd name="T22" fmla="*/ 354 w 1629"/>
                  <a:gd name="T23" fmla="*/ 1632 h 1632"/>
                  <a:gd name="T24" fmla="*/ 0 w 1629"/>
                  <a:gd name="T25" fmla="*/ 1632 h 1632"/>
                  <a:gd name="T26" fmla="*/ 0 w 1629"/>
                  <a:gd name="T27" fmla="*/ 0 h 1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29" h="1632">
                    <a:moveTo>
                      <a:pt x="0" y="0"/>
                    </a:moveTo>
                    <a:lnTo>
                      <a:pt x="385" y="0"/>
                    </a:lnTo>
                    <a:lnTo>
                      <a:pt x="816" y="691"/>
                    </a:lnTo>
                    <a:lnTo>
                      <a:pt x="1244" y="0"/>
                    </a:lnTo>
                    <a:lnTo>
                      <a:pt x="1629" y="0"/>
                    </a:lnTo>
                    <a:lnTo>
                      <a:pt x="1629" y="1632"/>
                    </a:lnTo>
                    <a:lnTo>
                      <a:pt x="1277" y="1632"/>
                    </a:lnTo>
                    <a:lnTo>
                      <a:pt x="1277" y="568"/>
                    </a:lnTo>
                    <a:lnTo>
                      <a:pt x="818" y="1263"/>
                    </a:lnTo>
                    <a:lnTo>
                      <a:pt x="809" y="1263"/>
                    </a:lnTo>
                    <a:lnTo>
                      <a:pt x="354" y="575"/>
                    </a:lnTo>
                    <a:lnTo>
                      <a:pt x="354" y="1632"/>
                    </a:lnTo>
                    <a:lnTo>
                      <a:pt x="0" y="16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</p:grpSp>
        <p:cxnSp>
          <p:nvCxnSpPr>
            <p:cNvPr id="636" name="Straight Connector 635"/>
            <p:cNvCxnSpPr/>
            <p:nvPr/>
          </p:nvCxnSpPr>
          <p:spPr>
            <a:xfrm flipH="1">
              <a:off x="7410872" y="567942"/>
              <a:ext cx="252" cy="154899"/>
            </a:xfrm>
            <a:prstGeom prst="line">
              <a:avLst/>
            </a:prstGeom>
            <a:ln w="19050">
              <a:solidFill>
                <a:schemeClr val="bg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8" name="Straight Connector 637"/>
            <p:cNvCxnSpPr/>
            <p:nvPr/>
          </p:nvCxnSpPr>
          <p:spPr>
            <a:xfrm>
              <a:off x="7552292" y="865611"/>
              <a:ext cx="123616" cy="0"/>
            </a:xfrm>
            <a:prstGeom prst="line">
              <a:avLst/>
            </a:prstGeom>
            <a:ln w="19050">
              <a:solidFill>
                <a:schemeClr val="bg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9" name="Straight Connector 638"/>
            <p:cNvCxnSpPr/>
            <p:nvPr/>
          </p:nvCxnSpPr>
          <p:spPr>
            <a:xfrm flipH="1">
              <a:off x="7889827" y="865610"/>
              <a:ext cx="150740" cy="393"/>
            </a:xfrm>
            <a:prstGeom prst="line">
              <a:avLst/>
            </a:prstGeom>
            <a:ln w="19050">
              <a:solidFill>
                <a:schemeClr val="bg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0" name="Group 639"/>
            <p:cNvGrpSpPr>
              <a:grpSpLocks noChangeAspect="1"/>
            </p:cNvGrpSpPr>
            <p:nvPr/>
          </p:nvGrpSpPr>
          <p:grpSpPr>
            <a:xfrm>
              <a:off x="8040567" y="297585"/>
              <a:ext cx="286176" cy="278221"/>
              <a:chOff x="15084425" y="-6992938"/>
              <a:chExt cx="9767888" cy="9496426"/>
            </a:xfrm>
          </p:grpSpPr>
          <p:sp>
            <p:nvSpPr>
              <p:cNvPr id="641" name="Freeform 640"/>
              <p:cNvSpPr>
                <a:spLocks/>
              </p:cNvSpPr>
              <p:nvPr/>
            </p:nvSpPr>
            <p:spPr bwMode="auto">
              <a:xfrm>
                <a:off x="15084425" y="-6992938"/>
                <a:ext cx="9767888" cy="9496426"/>
              </a:xfrm>
              <a:custGeom>
                <a:avLst/>
                <a:gdLst>
                  <a:gd name="T0" fmla="*/ 3076 w 6153"/>
                  <a:gd name="T1" fmla="*/ 0 h 5982"/>
                  <a:gd name="T2" fmla="*/ 621 w 6153"/>
                  <a:gd name="T3" fmla="*/ 0 h 5982"/>
                  <a:gd name="T4" fmla="*/ 0 w 6153"/>
                  <a:gd name="T5" fmla="*/ 623 h 5982"/>
                  <a:gd name="T6" fmla="*/ 0 w 6153"/>
                  <a:gd name="T7" fmla="*/ 2993 h 5982"/>
                  <a:gd name="T8" fmla="*/ 0 w 6153"/>
                  <a:gd name="T9" fmla="*/ 5982 h 5982"/>
                  <a:gd name="T10" fmla="*/ 3076 w 6153"/>
                  <a:gd name="T11" fmla="*/ 5982 h 5982"/>
                  <a:gd name="T12" fmla="*/ 5543 w 6153"/>
                  <a:gd name="T13" fmla="*/ 5982 h 5982"/>
                  <a:gd name="T14" fmla="*/ 6153 w 6153"/>
                  <a:gd name="T15" fmla="*/ 5360 h 5982"/>
                  <a:gd name="T16" fmla="*/ 6153 w 6153"/>
                  <a:gd name="T17" fmla="*/ 2993 h 5982"/>
                  <a:gd name="T18" fmla="*/ 6153 w 6153"/>
                  <a:gd name="T19" fmla="*/ 0 h 5982"/>
                  <a:gd name="T20" fmla="*/ 3076 w 6153"/>
                  <a:gd name="T21" fmla="*/ 0 h 5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53" h="5982">
                    <a:moveTo>
                      <a:pt x="3076" y="0"/>
                    </a:moveTo>
                    <a:lnTo>
                      <a:pt x="621" y="0"/>
                    </a:lnTo>
                    <a:lnTo>
                      <a:pt x="0" y="623"/>
                    </a:lnTo>
                    <a:lnTo>
                      <a:pt x="0" y="2993"/>
                    </a:lnTo>
                    <a:lnTo>
                      <a:pt x="0" y="5982"/>
                    </a:lnTo>
                    <a:lnTo>
                      <a:pt x="3076" y="5982"/>
                    </a:lnTo>
                    <a:lnTo>
                      <a:pt x="5543" y="5982"/>
                    </a:lnTo>
                    <a:lnTo>
                      <a:pt x="6153" y="5360"/>
                    </a:lnTo>
                    <a:lnTo>
                      <a:pt x="6153" y="2993"/>
                    </a:lnTo>
                    <a:lnTo>
                      <a:pt x="6153" y="0"/>
                    </a:lnTo>
                    <a:lnTo>
                      <a:pt x="3076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642" name="Freeform 641"/>
              <p:cNvSpPr>
                <a:spLocks/>
              </p:cNvSpPr>
              <p:nvPr/>
            </p:nvSpPr>
            <p:spPr bwMode="auto">
              <a:xfrm>
                <a:off x="15084425" y="-6992938"/>
                <a:ext cx="9767888" cy="989013"/>
              </a:xfrm>
              <a:custGeom>
                <a:avLst/>
                <a:gdLst>
                  <a:gd name="T0" fmla="*/ 6153 w 6153"/>
                  <a:gd name="T1" fmla="*/ 0 h 623"/>
                  <a:gd name="T2" fmla="*/ 5543 w 6153"/>
                  <a:gd name="T3" fmla="*/ 623 h 623"/>
                  <a:gd name="T4" fmla="*/ 0 w 6153"/>
                  <a:gd name="T5" fmla="*/ 623 h 623"/>
                  <a:gd name="T6" fmla="*/ 621 w 6153"/>
                  <a:gd name="T7" fmla="*/ 0 h 623"/>
                  <a:gd name="T8" fmla="*/ 3076 w 6153"/>
                  <a:gd name="T9" fmla="*/ 0 h 623"/>
                  <a:gd name="T10" fmla="*/ 6153 w 6153"/>
                  <a:gd name="T11" fmla="*/ 0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53" h="623">
                    <a:moveTo>
                      <a:pt x="6153" y="0"/>
                    </a:moveTo>
                    <a:lnTo>
                      <a:pt x="5543" y="623"/>
                    </a:lnTo>
                    <a:lnTo>
                      <a:pt x="0" y="623"/>
                    </a:lnTo>
                    <a:lnTo>
                      <a:pt x="621" y="0"/>
                    </a:lnTo>
                    <a:lnTo>
                      <a:pt x="3076" y="0"/>
                    </a:lnTo>
                    <a:lnTo>
                      <a:pt x="6153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643" name="Freeform 642"/>
              <p:cNvSpPr>
                <a:spLocks/>
              </p:cNvSpPr>
              <p:nvPr/>
            </p:nvSpPr>
            <p:spPr bwMode="auto">
              <a:xfrm>
                <a:off x="15084425" y="-6003928"/>
                <a:ext cx="8799503" cy="8507416"/>
              </a:xfrm>
              <a:custGeom>
                <a:avLst/>
                <a:gdLst>
                  <a:gd name="T0" fmla="*/ 5543 w 5543"/>
                  <a:gd name="T1" fmla="*/ 5359 h 5359"/>
                  <a:gd name="T2" fmla="*/ 3076 w 5543"/>
                  <a:gd name="T3" fmla="*/ 5359 h 5359"/>
                  <a:gd name="T4" fmla="*/ 0 w 5543"/>
                  <a:gd name="T5" fmla="*/ 5359 h 5359"/>
                  <a:gd name="T6" fmla="*/ 0 w 5543"/>
                  <a:gd name="T7" fmla="*/ 2370 h 5359"/>
                  <a:gd name="T8" fmla="*/ 0 w 5543"/>
                  <a:gd name="T9" fmla="*/ 0 h 5359"/>
                  <a:gd name="T10" fmla="*/ 5543 w 5543"/>
                  <a:gd name="T11" fmla="*/ 0 h 5359"/>
                  <a:gd name="T12" fmla="*/ 5543 w 5543"/>
                  <a:gd name="T13" fmla="*/ 5359 h 5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43" h="5359">
                    <a:moveTo>
                      <a:pt x="5543" y="5359"/>
                    </a:moveTo>
                    <a:lnTo>
                      <a:pt x="3076" y="5359"/>
                    </a:lnTo>
                    <a:lnTo>
                      <a:pt x="0" y="5359"/>
                    </a:lnTo>
                    <a:lnTo>
                      <a:pt x="0" y="2370"/>
                    </a:lnTo>
                    <a:lnTo>
                      <a:pt x="0" y="0"/>
                    </a:lnTo>
                    <a:lnTo>
                      <a:pt x="5543" y="0"/>
                    </a:lnTo>
                    <a:lnTo>
                      <a:pt x="5543" y="5359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644" name="Freeform 643"/>
              <p:cNvSpPr>
                <a:spLocks/>
              </p:cNvSpPr>
              <p:nvPr/>
            </p:nvSpPr>
            <p:spPr bwMode="auto">
              <a:xfrm>
                <a:off x="23883938" y="-6992938"/>
                <a:ext cx="968375" cy="9496426"/>
              </a:xfrm>
              <a:custGeom>
                <a:avLst/>
                <a:gdLst>
                  <a:gd name="T0" fmla="*/ 0 w 610"/>
                  <a:gd name="T1" fmla="*/ 5982 h 5982"/>
                  <a:gd name="T2" fmla="*/ 610 w 610"/>
                  <a:gd name="T3" fmla="*/ 5360 h 5982"/>
                  <a:gd name="T4" fmla="*/ 610 w 610"/>
                  <a:gd name="T5" fmla="*/ 2993 h 5982"/>
                  <a:gd name="T6" fmla="*/ 610 w 610"/>
                  <a:gd name="T7" fmla="*/ 0 h 5982"/>
                  <a:gd name="T8" fmla="*/ 0 w 610"/>
                  <a:gd name="T9" fmla="*/ 623 h 5982"/>
                  <a:gd name="T10" fmla="*/ 0 w 610"/>
                  <a:gd name="T11" fmla="*/ 5982 h 5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0" h="5982">
                    <a:moveTo>
                      <a:pt x="0" y="5982"/>
                    </a:moveTo>
                    <a:lnTo>
                      <a:pt x="610" y="5360"/>
                    </a:lnTo>
                    <a:lnTo>
                      <a:pt x="610" y="2993"/>
                    </a:lnTo>
                    <a:lnTo>
                      <a:pt x="610" y="0"/>
                    </a:lnTo>
                    <a:lnTo>
                      <a:pt x="0" y="623"/>
                    </a:lnTo>
                    <a:lnTo>
                      <a:pt x="0" y="5982"/>
                    </a:lnTo>
                    <a:close/>
                  </a:path>
                </a:pathLst>
              </a:custGeom>
              <a:solidFill>
                <a:srgbClr val="9D9D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645" name="Freeform 644"/>
              <p:cNvSpPr>
                <a:spLocks/>
              </p:cNvSpPr>
              <p:nvPr/>
            </p:nvSpPr>
            <p:spPr bwMode="auto">
              <a:xfrm>
                <a:off x="16668750" y="-3030538"/>
                <a:ext cx="2597150" cy="2609850"/>
              </a:xfrm>
              <a:custGeom>
                <a:avLst/>
                <a:gdLst>
                  <a:gd name="T0" fmla="*/ 0 w 1636"/>
                  <a:gd name="T1" fmla="*/ 0 h 1644"/>
                  <a:gd name="T2" fmla="*/ 397 w 1636"/>
                  <a:gd name="T3" fmla="*/ 0 h 1644"/>
                  <a:gd name="T4" fmla="*/ 823 w 1636"/>
                  <a:gd name="T5" fmla="*/ 1149 h 1644"/>
                  <a:gd name="T6" fmla="*/ 1248 w 1636"/>
                  <a:gd name="T7" fmla="*/ 0 h 1644"/>
                  <a:gd name="T8" fmla="*/ 1636 w 1636"/>
                  <a:gd name="T9" fmla="*/ 0 h 1644"/>
                  <a:gd name="T10" fmla="*/ 976 w 1636"/>
                  <a:gd name="T11" fmla="*/ 1644 h 1644"/>
                  <a:gd name="T12" fmla="*/ 659 w 1636"/>
                  <a:gd name="T13" fmla="*/ 1644 h 1644"/>
                  <a:gd name="T14" fmla="*/ 0 w 1636"/>
                  <a:gd name="T15" fmla="*/ 0 h 1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36" h="1644">
                    <a:moveTo>
                      <a:pt x="0" y="0"/>
                    </a:moveTo>
                    <a:lnTo>
                      <a:pt x="397" y="0"/>
                    </a:lnTo>
                    <a:lnTo>
                      <a:pt x="823" y="1149"/>
                    </a:lnTo>
                    <a:lnTo>
                      <a:pt x="1248" y="0"/>
                    </a:lnTo>
                    <a:lnTo>
                      <a:pt x="1636" y="0"/>
                    </a:lnTo>
                    <a:lnTo>
                      <a:pt x="976" y="1644"/>
                    </a:lnTo>
                    <a:lnTo>
                      <a:pt x="659" y="16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81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646" name="Freeform 645"/>
              <p:cNvSpPr>
                <a:spLocks/>
              </p:cNvSpPr>
              <p:nvPr/>
            </p:nvSpPr>
            <p:spPr bwMode="auto">
              <a:xfrm>
                <a:off x="19664363" y="-3030538"/>
                <a:ext cx="2586038" cy="2590800"/>
              </a:xfrm>
              <a:custGeom>
                <a:avLst/>
                <a:gdLst>
                  <a:gd name="T0" fmla="*/ 0 w 1629"/>
                  <a:gd name="T1" fmla="*/ 0 h 1632"/>
                  <a:gd name="T2" fmla="*/ 385 w 1629"/>
                  <a:gd name="T3" fmla="*/ 0 h 1632"/>
                  <a:gd name="T4" fmla="*/ 816 w 1629"/>
                  <a:gd name="T5" fmla="*/ 691 h 1632"/>
                  <a:gd name="T6" fmla="*/ 1244 w 1629"/>
                  <a:gd name="T7" fmla="*/ 0 h 1632"/>
                  <a:gd name="T8" fmla="*/ 1629 w 1629"/>
                  <a:gd name="T9" fmla="*/ 0 h 1632"/>
                  <a:gd name="T10" fmla="*/ 1629 w 1629"/>
                  <a:gd name="T11" fmla="*/ 1632 h 1632"/>
                  <a:gd name="T12" fmla="*/ 1277 w 1629"/>
                  <a:gd name="T13" fmla="*/ 1632 h 1632"/>
                  <a:gd name="T14" fmla="*/ 1277 w 1629"/>
                  <a:gd name="T15" fmla="*/ 568 h 1632"/>
                  <a:gd name="T16" fmla="*/ 818 w 1629"/>
                  <a:gd name="T17" fmla="*/ 1263 h 1632"/>
                  <a:gd name="T18" fmla="*/ 809 w 1629"/>
                  <a:gd name="T19" fmla="*/ 1263 h 1632"/>
                  <a:gd name="T20" fmla="*/ 354 w 1629"/>
                  <a:gd name="T21" fmla="*/ 575 h 1632"/>
                  <a:gd name="T22" fmla="*/ 354 w 1629"/>
                  <a:gd name="T23" fmla="*/ 1632 h 1632"/>
                  <a:gd name="T24" fmla="*/ 0 w 1629"/>
                  <a:gd name="T25" fmla="*/ 1632 h 1632"/>
                  <a:gd name="T26" fmla="*/ 0 w 1629"/>
                  <a:gd name="T27" fmla="*/ 0 h 1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29" h="1632">
                    <a:moveTo>
                      <a:pt x="0" y="0"/>
                    </a:moveTo>
                    <a:lnTo>
                      <a:pt x="385" y="0"/>
                    </a:lnTo>
                    <a:lnTo>
                      <a:pt x="816" y="691"/>
                    </a:lnTo>
                    <a:lnTo>
                      <a:pt x="1244" y="0"/>
                    </a:lnTo>
                    <a:lnTo>
                      <a:pt x="1629" y="0"/>
                    </a:lnTo>
                    <a:lnTo>
                      <a:pt x="1629" y="1632"/>
                    </a:lnTo>
                    <a:lnTo>
                      <a:pt x="1277" y="1632"/>
                    </a:lnTo>
                    <a:lnTo>
                      <a:pt x="1277" y="568"/>
                    </a:lnTo>
                    <a:lnTo>
                      <a:pt x="818" y="1263"/>
                    </a:lnTo>
                    <a:lnTo>
                      <a:pt x="809" y="1263"/>
                    </a:lnTo>
                    <a:lnTo>
                      <a:pt x="354" y="575"/>
                    </a:lnTo>
                    <a:lnTo>
                      <a:pt x="354" y="1632"/>
                    </a:lnTo>
                    <a:lnTo>
                      <a:pt x="0" y="16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81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</p:grpSp>
        <p:cxnSp>
          <p:nvCxnSpPr>
            <p:cNvPr id="290" name="Straight Connector 289"/>
            <p:cNvCxnSpPr/>
            <p:nvPr/>
          </p:nvCxnSpPr>
          <p:spPr>
            <a:xfrm flipH="1">
              <a:off x="8178635" y="567942"/>
              <a:ext cx="252" cy="154899"/>
            </a:xfrm>
            <a:prstGeom prst="line">
              <a:avLst/>
            </a:prstGeom>
            <a:ln w="19050">
              <a:solidFill>
                <a:schemeClr val="bg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92" name="Straight Connector 891"/>
          <p:cNvCxnSpPr/>
          <p:nvPr/>
        </p:nvCxnSpPr>
        <p:spPr>
          <a:xfrm>
            <a:off x="2050495" y="5733939"/>
            <a:ext cx="1179342" cy="0"/>
          </a:xfrm>
          <a:prstGeom prst="line">
            <a:avLst/>
          </a:prstGeom>
          <a:ln w="19050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8064247" y="4838902"/>
            <a:ext cx="1111168" cy="207666"/>
            <a:chOff x="8926594" y="4375170"/>
            <a:chExt cx="1599849" cy="280496"/>
          </a:xfrm>
          <a:noFill/>
        </p:grpSpPr>
        <p:sp>
          <p:nvSpPr>
            <p:cNvPr id="72" name="Rectangle 71"/>
            <p:cNvSpPr/>
            <p:nvPr/>
          </p:nvSpPr>
          <p:spPr>
            <a:xfrm>
              <a:off x="8926594" y="4375170"/>
              <a:ext cx="1599849" cy="27461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926595" y="4441017"/>
              <a:ext cx="1599848" cy="214649"/>
            </a:xfrm>
            <a:prstGeom prst="rect">
              <a:avLst/>
            </a:prstGeom>
            <a:grp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>
                  <a:solidFill>
                    <a:srgbClr val="006990"/>
                  </a:solidFill>
                  <a:latin typeface="Arial"/>
                </a:rPr>
                <a:t>Translated </a:t>
              </a:r>
              <a:r>
                <a:rPr lang="en-US" sz="1400" dirty="0">
                  <a:solidFill>
                    <a:srgbClr val="006990"/>
                  </a:solidFill>
                  <a:latin typeface="Arial"/>
                </a:rPr>
                <a:t>State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475049" y="4852851"/>
            <a:ext cx="1064982" cy="203311"/>
            <a:chOff x="4032732" y="4375170"/>
            <a:chExt cx="1680243" cy="274614"/>
          </a:xfrm>
          <a:noFill/>
        </p:grpSpPr>
        <p:sp>
          <p:nvSpPr>
            <p:cNvPr id="73" name="Rectangle 72"/>
            <p:cNvSpPr/>
            <p:nvPr/>
          </p:nvSpPr>
          <p:spPr>
            <a:xfrm>
              <a:off x="4032732" y="4375170"/>
              <a:ext cx="1680243" cy="27461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53359" y="4447215"/>
              <a:ext cx="1626360" cy="194888"/>
            </a:xfrm>
            <a:prstGeom prst="rect">
              <a:avLst/>
            </a:prstGeom>
            <a:grp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>
                  <a:solidFill>
                    <a:srgbClr val="006990"/>
                  </a:solidFill>
                  <a:latin typeface="Arial"/>
                </a:rPr>
                <a:t>Discovered </a:t>
              </a:r>
              <a:r>
                <a:rPr lang="en-US" sz="1400" dirty="0">
                  <a:solidFill>
                    <a:srgbClr val="006990"/>
                  </a:solidFill>
                  <a:latin typeface="Arial"/>
                </a:rPr>
                <a:t>State</a:t>
              </a:r>
            </a:p>
          </p:txBody>
        </p:sp>
      </p:grpSp>
      <p:sp>
        <p:nvSpPr>
          <p:cNvPr id="236" name="Rectangle 235"/>
          <p:cNvSpPr/>
          <p:nvPr/>
        </p:nvSpPr>
        <p:spPr>
          <a:xfrm>
            <a:off x="10108001" y="1089645"/>
            <a:ext cx="1855281" cy="680936"/>
          </a:xfrm>
          <a:prstGeom prst="rect">
            <a:avLst/>
          </a:prstGeom>
          <a:noFill/>
          <a:ln w="127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1" rIns="91360" bIns="45681" rtlCol="0" anchor="t"/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717074"/>
                </a:solidFill>
                <a:latin typeface="Arial"/>
              </a:rPr>
              <a:t>Network topology request</a:t>
            </a:r>
          </a:p>
        </p:txBody>
      </p:sp>
      <p:cxnSp>
        <p:nvCxnSpPr>
          <p:cNvPr id="242" name="Straight Connector 241"/>
          <p:cNvCxnSpPr/>
          <p:nvPr/>
        </p:nvCxnSpPr>
        <p:spPr>
          <a:xfrm flipH="1">
            <a:off x="7422545" y="1393436"/>
            <a:ext cx="2636715" cy="0"/>
          </a:xfrm>
          <a:prstGeom prst="line">
            <a:avLst/>
          </a:prstGeom>
          <a:ln w="19050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8121137" y="3945843"/>
            <a:ext cx="1871874" cy="413953"/>
            <a:chOff x="8119549" y="3945842"/>
            <a:chExt cx="1871874" cy="413953"/>
          </a:xfrm>
        </p:grpSpPr>
        <p:cxnSp>
          <p:nvCxnSpPr>
            <p:cNvPr id="246" name="Straight Connector 245"/>
            <p:cNvCxnSpPr/>
            <p:nvPr/>
          </p:nvCxnSpPr>
          <p:spPr>
            <a:xfrm flipV="1">
              <a:off x="8847007" y="3945842"/>
              <a:ext cx="410989" cy="410990"/>
            </a:xfrm>
            <a:prstGeom prst="line">
              <a:avLst/>
            </a:prstGeom>
            <a:ln w="15875">
              <a:solidFill>
                <a:schemeClr val="bg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flipH="1">
              <a:off x="8119549" y="4359795"/>
              <a:ext cx="733425" cy="0"/>
            </a:xfrm>
            <a:prstGeom prst="line">
              <a:avLst/>
            </a:prstGeom>
            <a:ln w="19050">
              <a:solidFill>
                <a:schemeClr val="bg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flipH="1">
              <a:off x="9253024" y="3950220"/>
              <a:ext cx="738399" cy="0"/>
            </a:xfrm>
            <a:prstGeom prst="line">
              <a:avLst/>
            </a:prstGeom>
            <a:ln w="19050">
              <a:solidFill>
                <a:schemeClr val="bg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8187385" y="2319602"/>
            <a:ext cx="1871875" cy="846087"/>
            <a:chOff x="8185796" y="2278037"/>
            <a:chExt cx="1871875" cy="846087"/>
          </a:xfrm>
        </p:grpSpPr>
        <p:grpSp>
          <p:nvGrpSpPr>
            <p:cNvPr id="243" name="Group 242"/>
            <p:cNvGrpSpPr/>
            <p:nvPr/>
          </p:nvGrpSpPr>
          <p:grpSpPr>
            <a:xfrm>
              <a:off x="8185796" y="2278037"/>
              <a:ext cx="1573545" cy="846087"/>
              <a:chOff x="6867525" y="2264569"/>
              <a:chExt cx="1573545" cy="846087"/>
            </a:xfrm>
          </p:grpSpPr>
          <p:cxnSp>
            <p:nvCxnSpPr>
              <p:cNvPr id="244" name="Straight Connector 243"/>
              <p:cNvCxnSpPr/>
              <p:nvPr/>
            </p:nvCxnSpPr>
            <p:spPr>
              <a:xfrm flipV="1">
                <a:off x="7594983" y="2264569"/>
                <a:ext cx="846087" cy="846087"/>
              </a:xfrm>
              <a:prstGeom prst="line">
                <a:avLst/>
              </a:prstGeom>
              <a:ln w="15875">
                <a:solidFill>
                  <a:schemeClr val="bg2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 flipH="1">
                <a:off x="6867525" y="3110655"/>
                <a:ext cx="733425" cy="0"/>
              </a:xfrm>
              <a:prstGeom prst="line">
                <a:avLst/>
              </a:prstGeom>
              <a:ln w="19050">
                <a:solidFill>
                  <a:schemeClr val="bg2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9" name="Straight Connector 248"/>
            <p:cNvCxnSpPr/>
            <p:nvPr/>
          </p:nvCxnSpPr>
          <p:spPr>
            <a:xfrm flipH="1">
              <a:off x="9755040" y="2278656"/>
              <a:ext cx="302631" cy="0"/>
            </a:xfrm>
            <a:prstGeom prst="line">
              <a:avLst/>
            </a:prstGeom>
            <a:ln w="19050">
              <a:solidFill>
                <a:schemeClr val="bg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0" name="Straight Connector 249"/>
          <p:cNvCxnSpPr/>
          <p:nvPr/>
        </p:nvCxnSpPr>
        <p:spPr>
          <a:xfrm flipH="1">
            <a:off x="9254613" y="5682995"/>
            <a:ext cx="738399" cy="0"/>
          </a:xfrm>
          <a:prstGeom prst="line">
            <a:avLst/>
          </a:prstGeom>
          <a:ln w="19050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Rectangle 251"/>
          <p:cNvSpPr/>
          <p:nvPr/>
        </p:nvSpPr>
        <p:spPr>
          <a:xfrm>
            <a:off x="10108000" y="2003338"/>
            <a:ext cx="1904022" cy="938822"/>
          </a:xfrm>
          <a:prstGeom prst="rect">
            <a:avLst/>
          </a:prstGeom>
          <a:noFill/>
          <a:ln w="127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1" rIns="91360" bIns="45681" rtlCol="0" anchor="t"/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717074"/>
                </a:solidFill>
                <a:latin typeface="Arial"/>
              </a:rPr>
              <a:t>Request stored and acknowledged </a:t>
            </a:r>
          </a:p>
        </p:txBody>
      </p:sp>
      <p:sp>
        <p:nvSpPr>
          <p:cNvPr id="253" name="Rectangle 252"/>
          <p:cNvSpPr/>
          <p:nvPr/>
        </p:nvSpPr>
        <p:spPr>
          <a:xfrm>
            <a:off x="10108001" y="3630481"/>
            <a:ext cx="1855281" cy="938822"/>
          </a:xfrm>
          <a:prstGeom prst="rect">
            <a:avLst/>
          </a:prstGeom>
          <a:noFill/>
          <a:ln w="127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1" rIns="91360" bIns="45681" rtlCol="0" anchor="t"/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717074"/>
                </a:solidFill>
                <a:latin typeface="Arial"/>
              </a:rPr>
              <a:t>Calculate data plane state</a:t>
            </a:r>
          </a:p>
        </p:txBody>
      </p:sp>
      <p:sp>
        <p:nvSpPr>
          <p:cNvPr id="254" name="Rectangle 253"/>
          <p:cNvSpPr/>
          <p:nvPr/>
        </p:nvSpPr>
        <p:spPr>
          <a:xfrm>
            <a:off x="10108001" y="5410937"/>
            <a:ext cx="1855281" cy="938822"/>
          </a:xfrm>
          <a:prstGeom prst="rect">
            <a:avLst/>
          </a:prstGeom>
          <a:noFill/>
          <a:ln w="127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1" rIns="91360" bIns="45681" rtlCol="0" anchor="t"/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717074"/>
                </a:solidFill>
                <a:latin typeface="Arial"/>
              </a:rPr>
              <a:t>Identify data plane resources</a:t>
            </a:r>
          </a:p>
        </p:txBody>
      </p:sp>
      <p:grpSp>
        <p:nvGrpSpPr>
          <p:cNvPr id="258" name="Group 257"/>
          <p:cNvGrpSpPr/>
          <p:nvPr/>
        </p:nvGrpSpPr>
        <p:grpSpPr>
          <a:xfrm>
            <a:off x="6558804" y="3573632"/>
            <a:ext cx="943254" cy="207667"/>
            <a:chOff x="8926594" y="4375170"/>
            <a:chExt cx="1599849" cy="280497"/>
          </a:xfrm>
          <a:noFill/>
        </p:grpSpPr>
        <p:sp>
          <p:nvSpPr>
            <p:cNvPr id="269" name="Rectangle 268"/>
            <p:cNvSpPr/>
            <p:nvPr/>
          </p:nvSpPr>
          <p:spPr>
            <a:xfrm>
              <a:off x="8926594" y="4375170"/>
              <a:ext cx="1599849" cy="27461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70" name="TextBox 269"/>
            <p:cNvSpPr txBox="1"/>
            <p:nvPr/>
          </p:nvSpPr>
          <p:spPr>
            <a:xfrm>
              <a:off x="8926595" y="4441018"/>
              <a:ext cx="1599848" cy="214649"/>
            </a:xfrm>
            <a:prstGeom prst="rect">
              <a:avLst/>
            </a:prstGeom>
            <a:grp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>
                  <a:solidFill>
                    <a:srgbClr val="006990"/>
                  </a:solidFill>
                  <a:latin typeface="Arial"/>
                </a:rPr>
                <a:t>Desired </a:t>
              </a:r>
              <a:r>
                <a:rPr lang="en-US" sz="1400" dirty="0">
                  <a:solidFill>
                    <a:srgbClr val="006990"/>
                  </a:solidFill>
                  <a:latin typeface="Arial"/>
                </a:rPr>
                <a:t>State</a:t>
              </a:r>
            </a:p>
          </p:txBody>
        </p:sp>
      </p:grpSp>
      <p:grpSp>
        <p:nvGrpSpPr>
          <p:cNvPr id="274" name="Group 273"/>
          <p:cNvGrpSpPr/>
          <p:nvPr/>
        </p:nvGrpSpPr>
        <p:grpSpPr>
          <a:xfrm>
            <a:off x="5659229" y="6245591"/>
            <a:ext cx="1126528" cy="207666"/>
            <a:chOff x="8926594" y="4375170"/>
            <a:chExt cx="1599849" cy="280496"/>
          </a:xfrm>
          <a:noFill/>
        </p:grpSpPr>
        <p:sp>
          <p:nvSpPr>
            <p:cNvPr id="275" name="Rectangle 274"/>
            <p:cNvSpPr/>
            <p:nvPr/>
          </p:nvSpPr>
          <p:spPr>
            <a:xfrm>
              <a:off x="8926594" y="4375170"/>
              <a:ext cx="1599849" cy="27461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8926595" y="4441017"/>
              <a:ext cx="1599848" cy="214649"/>
            </a:xfrm>
            <a:prstGeom prst="rect">
              <a:avLst/>
            </a:prstGeom>
            <a:grp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>
                  <a:solidFill>
                    <a:srgbClr val="006990"/>
                  </a:solidFill>
                  <a:latin typeface="Arial"/>
                </a:rPr>
                <a:t>Realized </a:t>
              </a:r>
              <a:r>
                <a:rPr lang="en-US" sz="1400" dirty="0">
                  <a:solidFill>
                    <a:srgbClr val="006990"/>
                  </a:solidFill>
                  <a:latin typeface="Arial"/>
                </a:rPr>
                <a:t>State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936969" y="2769361"/>
            <a:ext cx="770639" cy="452530"/>
            <a:chOff x="5117821" y="2769361"/>
            <a:chExt cx="770639" cy="452530"/>
          </a:xfrm>
        </p:grpSpPr>
        <p:sp>
          <p:nvSpPr>
            <p:cNvPr id="289" name="Parallelogram 288"/>
            <p:cNvSpPr/>
            <p:nvPr/>
          </p:nvSpPr>
          <p:spPr>
            <a:xfrm>
              <a:off x="5117821" y="3145626"/>
              <a:ext cx="770639" cy="76265"/>
            </a:xfrm>
            <a:prstGeom prst="parallelogram">
              <a:avLst>
                <a:gd name="adj" fmla="val 100190"/>
              </a:avLst>
            </a:prstGeom>
            <a:solidFill>
              <a:schemeClr val="tx2">
                <a:alpha val="16000"/>
              </a:schemeClr>
            </a:solidFill>
            <a:ln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807" name="Group 806"/>
            <p:cNvGrpSpPr/>
            <p:nvPr/>
          </p:nvGrpSpPr>
          <p:grpSpPr>
            <a:xfrm>
              <a:off x="5210034" y="2769361"/>
              <a:ext cx="596348" cy="397554"/>
              <a:chOff x="7269789" y="293083"/>
              <a:chExt cx="1056954" cy="704617"/>
            </a:xfrm>
          </p:grpSpPr>
          <p:grpSp>
            <p:nvGrpSpPr>
              <p:cNvPr id="808" name="Group 807"/>
              <p:cNvGrpSpPr>
                <a:grpSpLocks noChangeAspect="1"/>
              </p:cNvGrpSpPr>
              <p:nvPr/>
            </p:nvGrpSpPr>
            <p:grpSpPr>
              <a:xfrm>
                <a:off x="7658271" y="722841"/>
                <a:ext cx="274955" cy="274859"/>
                <a:chOff x="12923838" y="1187450"/>
                <a:chExt cx="4484688" cy="4483101"/>
              </a:xfrm>
            </p:grpSpPr>
            <p:sp>
              <p:nvSpPr>
                <p:cNvPr id="845" name="Freeform 136"/>
                <p:cNvSpPr>
                  <a:spLocks/>
                </p:cNvSpPr>
                <p:nvPr/>
              </p:nvSpPr>
              <p:spPr bwMode="auto">
                <a:xfrm>
                  <a:off x="12923838" y="1187450"/>
                  <a:ext cx="4484688" cy="4483100"/>
                </a:xfrm>
                <a:custGeom>
                  <a:avLst/>
                  <a:gdLst>
                    <a:gd name="T0" fmla="*/ 1034 w 1193"/>
                    <a:gd name="T1" fmla="*/ 162 h 1193"/>
                    <a:gd name="T2" fmla="*/ 645 w 1193"/>
                    <a:gd name="T3" fmla="*/ 0 h 1193"/>
                    <a:gd name="T4" fmla="*/ 259 w 1193"/>
                    <a:gd name="T5" fmla="*/ 159 h 1193"/>
                    <a:gd name="T6" fmla="*/ 258 w 1193"/>
                    <a:gd name="T7" fmla="*/ 159 h 1193"/>
                    <a:gd name="T8" fmla="*/ 159 w 1193"/>
                    <a:gd name="T9" fmla="*/ 258 h 1193"/>
                    <a:gd name="T10" fmla="*/ 160 w 1193"/>
                    <a:gd name="T11" fmla="*/ 258 h 1193"/>
                    <a:gd name="T12" fmla="*/ 0 w 1193"/>
                    <a:gd name="T13" fmla="*/ 645 h 1193"/>
                    <a:gd name="T14" fmla="*/ 163 w 1193"/>
                    <a:gd name="T15" fmla="*/ 1034 h 1193"/>
                    <a:gd name="T16" fmla="*/ 548 w 1193"/>
                    <a:gd name="T17" fmla="*/ 1193 h 1193"/>
                    <a:gd name="T18" fmla="*/ 940 w 1193"/>
                    <a:gd name="T19" fmla="*/ 1028 h 1193"/>
                    <a:gd name="T20" fmla="*/ 1053 w 1193"/>
                    <a:gd name="T21" fmla="*/ 913 h 1193"/>
                    <a:gd name="T22" fmla="*/ 1193 w 1193"/>
                    <a:gd name="T23" fmla="*/ 548 h 1193"/>
                    <a:gd name="T24" fmla="*/ 1034 w 1193"/>
                    <a:gd name="T25" fmla="*/ 162 h 1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93" h="1193">
                      <a:moveTo>
                        <a:pt x="1034" y="162"/>
                      </a:moveTo>
                      <a:cubicBezTo>
                        <a:pt x="935" y="62"/>
                        <a:pt x="797" y="0"/>
                        <a:pt x="645" y="0"/>
                      </a:cubicBezTo>
                      <a:cubicBezTo>
                        <a:pt x="494" y="0"/>
                        <a:pt x="358" y="61"/>
                        <a:pt x="259" y="159"/>
                      </a:cubicBezTo>
                      <a:cubicBezTo>
                        <a:pt x="258" y="159"/>
                        <a:pt x="258" y="159"/>
                        <a:pt x="258" y="159"/>
                      </a:cubicBezTo>
                      <a:cubicBezTo>
                        <a:pt x="159" y="258"/>
                        <a:pt x="159" y="258"/>
                        <a:pt x="159" y="258"/>
                      </a:cubicBezTo>
                      <a:cubicBezTo>
                        <a:pt x="160" y="258"/>
                        <a:pt x="160" y="258"/>
                        <a:pt x="160" y="258"/>
                      </a:cubicBezTo>
                      <a:cubicBezTo>
                        <a:pt x="61" y="357"/>
                        <a:pt x="0" y="494"/>
                        <a:pt x="0" y="645"/>
                      </a:cubicBezTo>
                      <a:cubicBezTo>
                        <a:pt x="0" y="797"/>
                        <a:pt x="62" y="935"/>
                        <a:pt x="163" y="1034"/>
                      </a:cubicBezTo>
                      <a:cubicBezTo>
                        <a:pt x="262" y="1132"/>
                        <a:pt x="398" y="1193"/>
                        <a:pt x="548" y="1193"/>
                      </a:cubicBezTo>
                      <a:cubicBezTo>
                        <a:pt x="702" y="1193"/>
                        <a:pt x="840" y="1130"/>
                        <a:pt x="940" y="1028"/>
                      </a:cubicBezTo>
                      <a:cubicBezTo>
                        <a:pt x="1053" y="913"/>
                        <a:pt x="1053" y="913"/>
                        <a:pt x="1053" y="913"/>
                      </a:cubicBezTo>
                      <a:cubicBezTo>
                        <a:pt x="1140" y="816"/>
                        <a:pt x="1193" y="688"/>
                        <a:pt x="1193" y="548"/>
                      </a:cubicBezTo>
                      <a:cubicBezTo>
                        <a:pt x="1193" y="398"/>
                        <a:pt x="1132" y="261"/>
                        <a:pt x="1034" y="162"/>
                      </a:cubicBezTo>
                      <a:close/>
                    </a:path>
                  </a:pathLst>
                </a:custGeom>
                <a:solidFill>
                  <a:srgbClr val="C6C6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846" name="Freeform 137"/>
                <p:cNvSpPr>
                  <a:spLocks/>
                </p:cNvSpPr>
                <p:nvPr/>
              </p:nvSpPr>
              <p:spPr bwMode="auto">
                <a:xfrm>
                  <a:off x="12923838" y="1187450"/>
                  <a:ext cx="3887788" cy="3886200"/>
                </a:xfrm>
                <a:custGeom>
                  <a:avLst/>
                  <a:gdLst>
                    <a:gd name="T0" fmla="*/ 645 w 1034"/>
                    <a:gd name="T1" fmla="*/ 0 h 1034"/>
                    <a:gd name="T2" fmla="*/ 259 w 1034"/>
                    <a:gd name="T3" fmla="*/ 159 h 1034"/>
                    <a:gd name="T4" fmla="*/ 258 w 1034"/>
                    <a:gd name="T5" fmla="*/ 159 h 1034"/>
                    <a:gd name="T6" fmla="*/ 159 w 1034"/>
                    <a:gd name="T7" fmla="*/ 258 h 1034"/>
                    <a:gd name="T8" fmla="*/ 160 w 1034"/>
                    <a:gd name="T9" fmla="*/ 258 h 1034"/>
                    <a:gd name="T10" fmla="*/ 0 w 1034"/>
                    <a:gd name="T11" fmla="*/ 645 h 1034"/>
                    <a:gd name="T12" fmla="*/ 163 w 1034"/>
                    <a:gd name="T13" fmla="*/ 1034 h 1034"/>
                    <a:gd name="T14" fmla="*/ 1034 w 1034"/>
                    <a:gd name="T15" fmla="*/ 162 h 1034"/>
                    <a:gd name="T16" fmla="*/ 645 w 1034"/>
                    <a:gd name="T17" fmla="*/ 0 h 10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34" h="1034">
                      <a:moveTo>
                        <a:pt x="645" y="0"/>
                      </a:moveTo>
                      <a:cubicBezTo>
                        <a:pt x="494" y="0"/>
                        <a:pt x="358" y="61"/>
                        <a:pt x="259" y="159"/>
                      </a:cubicBezTo>
                      <a:cubicBezTo>
                        <a:pt x="258" y="159"/>
                        <a:pt x="258" y="159"/>
                        <a:pt x="258" y="159"/>
                      </a:cubicBezTo>
                      <a:cubicBezTo>
                        <a:pt x="159" y="258"/>
                        <a:pt x="159" y="258"/>
                        <a:pt x="159" y="258"/>
                      </a:cubicBezTo>
                      <a:cubicBezTo>
                        <a:pt x="160" y="258"/>
                        <a:pt x="160" y="258"/>
                        <a:pt x="160" y="258"/>
                      </a:cubicBezTo>
                      <a:cubicBezTo>
                        <a:pt x="61" y="357"/>
                        <a:pt x="0" y="494"/>
                        <a:pt x="0" y="645"/>
                      </a:cubicBezTo>
                      <a:cubicBezTo>
                        <a:pt x="0" y="797"/>
                        <a:pt x="62" y="935"/>
                        <a:pt x="163" y="1034"/>
                      </a:cubicBezTo>
                      <a:cubicBezTo>
                        <a:pt x="1034" y="162"/>
                        <a:pt x="1034" y="162"/>
                        <a:pt x="1034" y="162"/>
                      </a:cubicBezTo>
                      <a:cubicBezTo>
                        <a:pt x="935" y="62"/>
                        <a:pt x="797" y="0"/>
                        <a:pt x="645" y="0"/>
                      </a:cubicBez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847" name="Freeform 138"/>
                <p:cNvSpPr>
                  <a:spLocks/>
                </p:cNvSpPr>
                <p:nvPr/>
              </p:nvSpPr>
              <p:spPr bwMode="auto">
                <a:xfrm>
                  <a:off x="13536613" y="1795463"/>
                  <a:ext cx="3871913" cy="3875088"/>
                </a:xfrm>
                <a:custGeom>
                  <a:avLst/>
                  <a:gdLst>
                    <a:gd name="T0" fmla="*/ 0 w 1030"/>
                    <a:gd name="T1" fmla="*/ 872 h 1031"/>
                    <a:gd name="T2" fmla="*/ 385 w 1030"/>
                    <a:gd name="T3" fmla="*/ 1031 h 1031"/>
                    <a:gd name="T4" fmla="*/ 777 w 1030"/>
                    <a:gd name="T5" fmla="*/ 866 h 1031"/>
                    <a:gd name="T6" fmla="*/ 890 w 1030"/>
                    <a:gd name="T7" fmla="*/ 751 h 1031"/>
                    <a:gd name="T8" fmla="*/ 1021 w 1030"/>
                    <a:gd name="T9" fmla="*/ 483 h 1031"/>
                    <a:gd name="T10" fmla="*/ 1030 w 1030"/>
                    <a:gd name="T11" fmla="*/ 386 h 1031"/>
                    <a:gd name="T12" fmla="*/ 871 w 1030"/>
                    <a:gd name="T13" fmla="*/ 0 h 1031"/>
                    <a:gd name="T14" fmla="*/ 0 w 1030"/>
                    <a:gd name="T15" fmla="*/ 872 h 10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30" h="1031">
                      <a:moveTo>
                        <a:pt x="0" y="872"/>
                      </a:moveTo>
                      <a:cubicBezTo>
                        <a:pt x="99" y="970"/>
                        <a:pt x="235" y="1031"/>
                        <a:pt x="385" y="1031"/>
                      </a:cubicBezTo>
                      <a:cubicBezTo>
                        <a:pt x="539" y="1031"/>
                        <a:pt x="677" y="968"/>
                        <a:pt x="777" y="866"/>
                      </a:cubicBezTo>
                      <a:cubicBezTo>
                        <a:pt x="890" y="751"/>
                        <a:pt x="890" y="751"/>
                        <a:pt x="890" y="751"/>
                      </a:cubicBezTo>
                      <a:cubicBezTo>
                        <a:pt x="956" y="677"/>
                        <a:pt x="1003" y="585"/>
                        <a:pt x="1021" y="483"/>
                      </a:cubicBezTo>
                      <a:cubicBezTo>
                        <a:pt x="1027" y="451"/>
                        <a:pt x="1030" y="419"/>
                        <a:pt x="1030" y="386"/>
                      </a:cubicBezTo>
                      <a:cubicBezTo>
                        <a:pt x="1030" y="236"/>
                        <a:pt x="969" y="99"/>
                        <a:pt x="871" y="0"/>
                      </a:cubicBezTo>
                      <a:lnTo>
                        <a:pt x="0" y="872"/>
                      </a:lnTo>
                      <a:close/>
                    </a:path>
                  </a:pathLst>
                </a:custGeom>
                <a:solidFill>
                  <a:srgbClr val="9D9D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848" name="Freeform 139"/>
                <p:cNvSpPr>
                  <a:spLocks/>
                </p:cNvSpPr>
                <p:nvPr/>
              </p:nvSpPr>
              <p:spPr bwMode="auto">
                <a:xfrm>
                  <a:off x="12923838" y="1550988"/>
                  <a:ext cx="4121150" cy="4119563"/>
                </a:xfrm>
                <a:custGeom>
                  <a:avLst/>
                  <a:gdLst>
                    <a:gd name="T0" fmla="*/ 1096 w 1096"/>
                    <a:gd name="T1" fmla="*/ 548 h 1096"/>
                    <a:gd name="T2" fmla="*/ 646 w 1096"/>
                    <a:gd name="T3" fmla="*/ 1087 h 1096"/>
                    <a:gd name="T4" fmla="*/ 548 w 1096"/>
                    <a:gd name="T5" fmla="*/ 1096 h 1096"/>
                    <a:gd name="T6" fmla="*/ 0 w 1096"/>
                    <a:gd name="T7" fmla="*/ 548 h 1096"/>
                    <a:gd name="T8" fmla="*/ 548 w 1096"/>
                    <a:gd name="T9" fmla="*/ 0 h 1096"/>
                    <a:gd name="T10" fmla="*/ 1096 w 1096"/>
                    <a:gd name="T11" fmla="*/ 548 h 10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96" h="1096">
                      <a:moveTo>
                        <a:pt x="1096" y="548"/>
                      </a:moveTo>
                      <a:cubicBezTo>
                        <a:pt x="1096" y="817"/>
                        <a:pt x="902" y="1041"/>
                        <a:pt x="646" y="1087"/>
                      </a:cubicBezTo>
                      <a:cubicBezTo>
                        <a:pt x="614" y="1093"/>
                        <a:pt x="581" y="1096"/>
                        <a:pt x="548" y="1096"/>
                      </a:cubicBezTo>
                      <a:cubicBezTo>
                        <a:pt x="246" y="1096"/>
                        <a:pt x="0" y="850"/>
                        <a:pt x="0" y="548"/>
                      </a:cubicBezTo>
                      <a:cubicBezTo>
                        <a:pt x="0" y="245"/>
                        <a:pt x="246" y="0"/>
                        <a:pt x="548" y="0"/>
                      </a:cubicBezTo>
                      <a:cubicBezTo>
                        <a:pt x="851" y="0"/>
                        <a:pt x="1096" y="245"/>
                        <a:pt x="1096" y="548"/>
                      </a:cubicBezTo>
                      <a:close/>
                    </a:path>
                  </a:pathLst>
                </a:custGeom>
                <a:solidFill>
                  <a:srgbClr val="C6C6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849" name="Freeform 140"/>
                <p:cNvSpPr>
                  <a:spLocks/>
                </p:cNvSpPr>
                <p:nvPr/>
              </p:nvSpPr>
              <p:spPr bwMode="auto">
                <a:xfrm>
                  <a:off x="14439900" y="2058988"/>
                  <a:ext cx="1093788" cy="1233488"/>
                </a:xfrm>
                <a:custGeom>
                  <a:avLst/>
                  <a:gdLst>
                    <a:gd name="T0" fmla="*/ 229 w 689"/>
                    <a:gd name="T1" fmla="*/ 777 h 777"/>
                    <a:gd name="T2" fmla="*/ 229 w 689"/>
                    <a:gd name="T3" fmla="*/ 346 h 777"/>
                    <a:gd name="T4" fmla="*/ 0 w 689"/>
                    <a:gd name="T5" fmla="*/ 346 h 777"/>
                    <a:gd name="T6" fmla="*/ 343 w 689"/>
                    <a:gd name="T7" fmla="*/ 0 h 777"/>
                    <a:gd name="T8" fmla="*/ 689 w 689"/>
                    <a:gd name="T9" fmla="*/ 346 h 777"/>
                    <a:gd name="T10" fmla="*/ 459 w 689"/>
                    <a:gd name="T11" fmla="*/ 346 h 777"/>
                    <a:gd name="T12" fmla="*/ 459 w 689"/>
                    <a:gd name="T13" fmla="*/ 777 h 777"/>
                    <a:gd name="T14" fmla="*/ 229 w 689"/>
                    <a:gd name="T15" fmla="*/ 777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89" h="777">
                      <a:moveTo>
                        <a:pt x="229" y="777"/>
                      </a:moveTo>
                      <a:lnTo>
                        <a:pt x="229" y="346"/>
                      </a:lnTo>
                      <a:lnTo>
                        <a:pt x="0" y="346"/>
                      </a:lnTo>
                      <a:lnTo>
                        <a:pt x="343" y="0"/>
                      </a:lnTo>
                      <a:lnTo>
                        <a:pt x="689" y="346"/>
                      </a:lnTo>
                      <a:lnTo>
                        <a:pt x="459" y="346"/>
                      </a:lnTo>
                      <a:lnTo>
                        <a:pt x="459" y="777"/>
                      </a:lnTo>
                      <a:lnTo>
                        <a:pt x="229" y="777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850" name="Freeform 141"/>
                <p:cNvSpPr>
                  <a:spLocks/>
                </p:cNvSpPr>
                <p:nvPr/>
              </p:nvSpPr>
              <p:spPr bwMode="auto">
                <a:xfrm>
                  <a:off x="14439900" y="3927475"/>
                  <a:ext cx="1093788" cy="1231900"/>
                </a:xfrm>
                <a:custGeom>
                  <a:avLst/>
                  <a:gdLst>
                    <a:gd name="T0" fmla="*/ 0 w 689"/>
                    <a:gd name="T1" fmla="*/ 433 h 776"/>
                    <a:gd name="T2" fmla="*/ 229 w 689"/>
                    <a:gd name="T3" fmla="*/ 433 h 776"/>
                    <a:gd name="T4" fmla="*/ 229 w 689"/>
                    <a:gd name="T5" fmla="*/ 0 h 776"/>
                    <a:gd name="T6" fmla="*/ 459 w 689"/>
                    <a:gd name="T7" fmla="*/ 0 h 776"/>
                    <a:gd name="T8" fmla="*/ 459 w 689"/>
                    <a:gd name="T9" fmla="*/ 433 h 776"/>
                    <a:gd name="T10" fmla="*/ 689 w 689"/>
                    <a:gd name="T11" fmla="*/ 433 h 776"/>
                    <a:gd name="T12" fmla="*/ 343 w 689"/>
                    <a:gd name="T13" fmla="*/ 776 h 776"/>
                    <a:gd name="T14" fmla="*/ 0 w 689"/>
                    <a:gd name="T15" fmla="*/ 433 h 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89" h="776">
                      <a:moveTo>
                        <a:pt x="0" y="433"/>
                      </a:moveTo>
                      <a:lnTo>
                        <a:pt x="229" y="433"/>
                      </a:lnTo>
                      <a:lnTo>
                        <a:pt x="229" y="0"/>
                      </a:lnTo>
                      <a:lnTo>
                        <a:pt x="459" y="0"/>
                      </a:lnTo>
                      <a:lnTo>
                        <a:pt x="459" y="433"/>
                      </a:lnTo>
                      <a:lnTo>
                        <a:pt x="689" y="433"/>
                      </a:lnTo>
                      <a:lnTo>
                        <a:pt x="343" y="776"/>
                      </a:lnTo>
                      <a:lnTo>
                        <a:pt x="0" y="433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851" name="Freeform 142"/>
                <p:cNvSpPr>
                  <a:spLocks/>
                </p:cNvSpPr>
                <p:nvPr/>
              </p:nvSpPr>
              <p:spPr bwMode="auto">
                <a:xfrm>
                  <a:off x="13465175" y="3062288"/>
                  <a:ext cx="1233488" cy="1093788"/>
                </a:xfrm>
                <a:custGeom>
                  <a:avLst/>
                  <a:gdLst>
                    <a:gd name="T0" fmla="*/ 434 w 777"/>
                    <a:gd name="T1" fmla="*/ 459 h 689"/>
                    <a:gd name="T2" fmla="*/ 0 w 777"/>
                    <a:gd name="T3" fmla="*/ 459 h 689"/>
                    <a:gd name="T4" fmla="*/ 0 w 777"/>
                    <a:gd name="T5" fmla="*/ 230 h 689"/>
                    <a:gd name="T6" fmla="*/ 434 w 777"/>
                    <a:gd name="T7" fmla="*/ 230 h 689"/>
                    <a:gd name="T8" fmla="*/ 434 w 777"/>
                    <a:gd name="T9" fmla="*/ 0 h 689"/>
                    <a:gd name="T10" fmla="*/ 777 w 777"/>
                    <a:gd name="T11" fmla="*/ 346 h 689"/>
                    <a:gd name="T12" fmla="*/ 434 w 777"/>
                    <a:gd name="T13" fmla="*/ 689 h 689"/>
                    <a:gd name="T14" fmla="*/ 434 w 777"/>
                    <a:gd name="T15" fmla="*/ 459 h 6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77" h="689">
                      <a:moveTo>
                        <a:pt x="434" y="459"/>
                      </a:moveTo>
                      <a:lnTo>
                        <a:pt x="0" y="459"/>
                      </a:lnTo>
                      <a:lnTo>
                        <a:pt x="0" y="230"/>
                      </a:lnTo>
                      <a:lnTo>
                        <a:pt x="434" y="230"/>
                      </a:lnTo>
                      <a:lnTo>
                        <a:pt x="434" y="0"/>
                      </a:lnTo>
                      <a:lnTo>
                        <a:pt x="777" y="346"/>
                      </a:lnTo>
                      <a:lnTo>
                        <a:pt x="434" y="689"/>
                      </a:lnTo>
                      <a:lnTo>
                        <a:pt x="434" y="459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852" name="Freeform 143"/>
                <p:cNvSpPr>
                  <a:spLocks/>
                </p:cNvSpPr>
                <p:nvPr/>
              </p:nvSpPr>
              <p:spPr bwMode="auto">
                <a:xfrm>
                  <a:off x="15270163" y="3062288"/>
                  <a:ext cx="1236663" cy="1093788"/>
                </a:xfrm>
                <a:custGeom>
                  <a:avLst/>
                  <a:gdLst>
                    <a:gd name="T0" fmla="*/ 0 w 779"/>
                    <a:gd name="T1" fmla="*/ 346 h 689"/>
                    <a:gd name="T2" fmla="*/ 346 w 779"/>
                    <a:gd name="T3" fmla="*/ 0 h 689"/>
                    <a:gd name="T4" fmla="*/ 346 w 779"/>
                    <a:gd name="T5" fmla="*/ 230 h 689"/>
                    <a:gd name="T6" fmla="*/ 779 w 779"/>
                    <a:gd name="T7" fmla="*/ 230 h 689"/>
                    <a:gd name="T8" fmla="*/ 779 w 779"/>
                    <a:gd name="T9" fmla="*/ 459 h 689"/>
                    <a:gd name="T10" fmla="*/ 346 w 779"/>
                    <a:gd name="T11" fmla="*/ 459 h 689"/>
                    <a:gd name="T12" fmla="*/ 346 w 779"/>
                    <a:gd name="T13" fmla="*/ 689 h 689"/>
                    <a:gd name="T14" fmla="*/ 0 w 779"/>
                    <a:gd name="T15" fmla="*/ 346 h 6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79" h="689">
                      <a:moveTo>
                        <a:pt x="0" y="346"/>
                      </a:moveTo>
                      <a:lnTo>
                        <a:pt x="346" y="0"/>
                      </a:lnTo>
                      <a:lnTo>
                        <a:pt x="346" y="230"/>
                      </a:lnTo>
                      <a:lnTo>
                        <a:pt x="779" y="230"/>
                      </a:lnTo>
                      <a:lnTo>
                        <a:pt x="779" y="459"/>
                      </a:lnTo>
                      <a:lnTo>
                        <a:pt x="346" y="459"/>
                      </a:lnTo>
                      <a:lnTo>
                        <a:pt x="346" y="689"/>
                      </a:lnTo>
                      <a:lnTo>
                        <a:pt x="0" y="346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809" name="Group 808"/>
              <p:cNvGrpSpPr>
                <a:grpSpLocks noChangeAspect="1"/>
              </p:cNvGrpSpPr>
              <p:nvPr/>
            </p:nvGrpSpPr>
            <p:grpSpPr>
              <a:xfrm>
                <a:off x="7269789" y="722841"/>
                <a:ext cx="282503" cy="274859"/>
                <a:chOff x="12815888" y="1557338"/>
                <a:chExt cx="3989387" cy="3881437"/>
              </a:xfrm>
            </p:grpSpPr>
            <p:sp>
              <p:nvSpPr>
                <p:cNvPr id="837" name="Freeform 318"/>
                <p:cNvSpPr>
                  <a:spLocks/>
                </p:cNvSpPr>
                <p:nvPr/>
              </p:nvSpPr>
              <p:spPr bwMode="auto">
                <a:xfrm>
                  <a:off x="12815888" y="1557338"/>
                  <a:ext cx="3989387" cy="3881437"/>
                </a:xfrm>
                <a:custGeom>
                  <a:avLst/>
                  <a:gdLst>
                    <a:gd name="T0" fmla="*/ 254 w 2513"/>
                    <a:gd name="T1" fmla="*/ 0 h 2445"/>
                    <a:gd name="T2" fmla="*/ 0 w 2513"/>
                    <a:gd name="T3" fmla="*/ 254 h 2445"/>
                    <a:gd name="T4" fmla="*/ 0 w 2513"/>
                    <a:gd name="T5" fmla="*/ 2445 h 2445"/>
                    <a:gd name="T6" fmla="*/ 2264 w 2513"/>
                    <a:gd name="T7" fmla="*/ 2445 h 2445"/>
                    <a:gd name="T8" fmla="*/ 2513 w 2513"/>
                    <a:gd name="T9" fmla="*/ 2192 h 2445"/>
                    <a:gd name="T10" fmla="*/ 2513 w 2513"/>
                    <a:gd name="T11" fmla="*/ 0 h 2445"/>
                    <a:gd name="T12" fmla="*/ 254 w 2513"/>
                    <a:gd name="T13" fmla="*/ 0 h 24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13" h="2445">
                      <a:moveTo>
                        <a:pt x="254" y="0"/>
                      </a:moveTo>
                      <a:lnTo>
                        <a:pt x="0" y="254"/>
                      </a:lnTo>
                      <a:lnTo>
                        <a:pt x="0" y="2445"/>
                      </a:lnTo>
                      <a:lnTo>
                        <a:pt x="2264" y="2445"/>
                      </a:lnTo>
                      <a:lnTo>
                        <a:pt x="2513" y="2192"/>
                      </a:lnTo>
                      <a:lnTo>
                        <a:pt x="2513" y="0"/>
                      </a:lnTo>
                      <a:lnTo>
                        <a:pt x="254" y="0"/>
                      </a:lnTo>
                      <a:close/>
                    </a:path>
                  </a:pathLst>
                </a:custGeom>
                <a:solidFill>
                  <a:srgbClr val="C6C6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838" name="Freeform 319"/>
                <p:cNvSpPr>
                  <a:spLocks/>
                </p:cNvSpPr>
                <p:nvPr/>
              </p:nvSpPr>
              <p:spPr bwMode="auto">
                <a:xfrm>
                  <a:off x="12815888" y="1557338"/>
                  <a:ext cx="3989387" cy="403225"/>
                </a:xfrm>
                <a:custGeom>
                  <a:avLst/>
                  <a:gdLst>
                    <a:gd name="T0" fmla="*/ 2513 w 2513"/>
                    <a:gd name="T1" fmla="*/ 0 h 254"/>
                    <a:gd name="T2" fmla="*/ 2264 w 2513"/>
                    <a:gd name="T3" fmla="*/ 254 h 254"/>
                    <a:gd name="T4" fmla="*/ 0 w 2513"/>
                    <a:gd name="T5" fmla="*/ 254 h 254"/>
                    <a:gd name="T6" fmla="*/ 254 w 2513"/>
                    <a:gd name="T7" fmla="*/ 0 h 254"/>
                    <a:gd name="T8" fmla="*/ 1255 w 2513"/>
                    <a:gd name="T9" fmla="*/ 0 h 254"/>
                    <a:gd name="T10" fmla="*/ 2513 w 2513"/>
                    <a:gd name="T11" fmla="*/ 0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513" h="254">
                      <a:moveTo>
                        <a:pt x="2513" y="0"/>
                      </a:moveTo>
                      <a:lnTo>
                        <a:pt x="2264" y="254"/>
                      </a:lnTo>
                      <a:lnTo>
                        <a:pt x="0" y="254"/>
                      </a:lnTo>
                      <a:lnTo>
                        <a:pt x="254" y="0"/>
                      </a:lnTo>
                      <a:lnTo>
                        <a:pt x="1255" y="0"/>
                      </a:lnTo>
                      <a:lnTo>
                        <a:pt x="2513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839" name="Freeform 320"/>
                <p:cNvSpPr>
                  <a:spLocks/>
                </p:cNvSpPr>
                <p:nvPr/>
              </p:nvSpPr>
              <p:spPr bwMode="auto">
                <a:xfrm>
                  <a:off x="12815888" y="1960563"/>
                  <a:ext cx="3594100" cy="3478212"/>
                </a:xfrm>
                <a:custGeom>
                  <a:avLst/>
                  <a:gdLst>
                    <a:gd name="T0" fmla="*/ 2264 w 2264"/>
                    <a:gd name="T1" fmla="*/ 2191 h 2191"/>
                    <a:gd name="T2" fmla="*/ 1258 w 2264"/>
                    <a:gd name="T3" fmla="*/ 2191 h 2191"/>
                    <a:gd name="T4" fmla="*/ 0 w 2264"/>
                    <a:gd name="T5" fmla="*/ 2191 h 2191"/>
                    <a:gd name="T6" fmla="*/ 0 w 2264"/>
                    <a:gd name="T7" fmla="*/ 1016 h 2191"/>
                    <a:gd name="T8" fmla="*/ 0 w 2264"/>
                    <a:gd name="T9" fmla="*/ 0 h 2191"/>
                    <a:gd name="T10" fmla="*/ 2264 w 2264"/>
                    <a:gd name="T11" fmla="*/ 0 h 2191"/>
                    <a:gd name="T12" fmla="*/ 2264 w 2264"/>
                    <a:gd name="T13" fmla="*/ 2191 h 21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64" h="2191">
                      <a:moveTo>
                        <a:pt x="2264" y="2191"/>
                      </a:moveTo>
                      <a:lnTo>
                        <a:pt x="1258" y="2191"/>
                      </a:lnTo>
                      <a:lnTo>
                        <a:pt x="0" y="2191"/>
                      </a:lnTo>
                      <a:lnTo>
                        <a:pt x="0" y="1016"/>
                      </a:lnTo>
                      <a:lnTo>
                        <a:pt x="0" y="0"/>
                      </a:lnTo>
                      <a:lnTo>
                        <a:pt x="2264" y="0"/>
                      </a:lnTo>
                      <a:lnTo>
                        <a:pt x="2264" y="2191"/>
                      </a:lnTo>
                      <a:close/>
                    </a:path>
                  </a:pathLst>
                </a:custGeom>
                <a:solidFill>
                  <a:srgbClr val="C6C6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840" name="Freeform 321"/>
                <p:cNvSpPr>
                  <a:spLocks/>
                </p:cNvSpPr>
                <p:nvPr/>
              </p:nvSpPr>
              <p:spPr bwMode="auto">
                <a:xfrm>
                  <a:off x="16409988" y="1557338"/>
                  <a:ext cx="395287" cy="3881437"/>
                </a:xfrm>
                <a:custGeom>
                  <a:avLst/>
                  <a:gdLst>
                    <a:gd name="T0" fmla="*/ 0 w 249"/>
                    <a:gd name="T1" fmla="*/ 2445 h 2445"/>
                    <a:gd name="T2" fmla="*/ 249 w 249"/>
                    <a:gd name="T3" fmla="*/ 2192 h 2445"/>
                    <a:gd name="T4" fmla="*/ 249 w 249"/>
                    <a:gd name="T5" fmla="*/ 1270 h 2445"/>
                    <a:gd name="T6" fmla="*/ 249 w 249"/>
                    <a:gd name="T7" fmla="*/ 0 h 2445"/>
                    <a:gd name="T8" fmla="*/ 0 w 249"/>
                    <a:gd name="T9" fmla="*/ 254 h 2445"/>
                    <a:gd name="T10" fmla="*/ 0 w 249"/>
                    <a:gd name="T11" fmla="*/ 2445 h 24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49" h="2445">
                      <a:moveTo>
                        <a:pt x="0" y="2445"/>
                      </a:moveTo>
                      <a:lnTo>
                        <a:pt x="249" y="2192"/>
                      </a:lnTo>
                      <a:lnTo>
                        <a:pt x="249" y="1270"/>
                      </a:lnTo>
                      <a:lnTo>
                        <a:pt x="249" y="0"/>
                      </a:lnTo>
                      <a:lnTo>
                        <a:pt x="0" y="254"/>
                      </a:lnTo>
                      <a:lnTo>
                        <a:pt x="0" y="2445"/>
                      </a:lnTo>
                      <a:close/>
                    </a:path>
                  </a:pathLst>
                </a:custGeom>
                <a:solidFill>
                  <a:srgbClr val="9D9D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841" name="Freeform 322"/>
                <p:cNvSpPr>
                  <a:spLocks/>
                </p:cNvSpPr>
                <p:nvPr/>
              </p:nvSpPr>
              <p:spPr bwMode="auto">
                <a:xfrm>
                  <a:off x="13376275" y="2309813"/>
                  <a:ext cx="2544762" cy="703262"/>
                </a:xfrm>
                <a:custGeom>
                  <a:avLst/>
                  <a:gdLst>
                    <a:gd name="T0" fmla="*/ 1383 w 1603"/>
                    <a:gd name="T1" fmla="*/ 296 h 443"/>
                    <a:gd name="T2" fmla="*/ 0 w 1603"/>
                    <a:gd name="T3" fmla="*/ 296 h 443"/>
                    <a:gd name="T4" fmla="*/ 0 w 1603"/>
                    <a:gd name="T5" fmla="*/ 149 h 443"/>
                    <a:gd name="T6" fmla="*/ 1383 w 1603"/>
                    <a:gd name="T7" fmla="*/ 149 h 443"/>
                    <a:gd name="T8" fmla="*/ 1383 w 1603"/>
                    <a:gd name="T9" fmla="*/ 0 h 443"/>
                    <a:gd name="T10" fmla="*/ 1603 w 1603"/>
                    <a:gd name="T11" fmla="*/ 223 h 443"/>
                    <a:gd name="T12" fmla="*/ 1383 w 1603"/>
                    <a:gd name="T13" fmla="*/ 443 h 443"/>
                    <a:gd name="T14" fmla="*/ 1383 w 1603"/>
                    <a:gd name="T15" fmla="*/ 296 h 4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03" h="443">
                      <a:moveTo>
                        <a:pt x="1383" y="296"/>
                      </a:moveTo>
                      <a:lnTo>
                        <a:pt x="0" y="296"/>
                      </a:lnTo>
                      <a:lnTo>
                        <a:pt x="0" y="149"/>
                      </a:lnTo>
                      <a:lnTo>
                        <a:pt x="1383" y="149"/>
                      </a:lnTo>
                      <a:lnTo>
                        <a:pt x="1383" y="0"/>
                      </a:lnTo>
                      <a:lnTo>
                        <a:pt x="1603" y="223"/>
                      </a:lnTo>
                      <a:lnTo>
                        <a:pt x="1383" y="443"/>
                      </a:lnTo>
                      <a:lnTo>
                        <a:pt x="1383" y="296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842" name="Freeform 323"/>
                <p:cNvSpPr>
                  <a:spLocks/>
                </p:cNvSpPr>
                <p:nvPr/>
              </p:nvSpPr>
              <p:spPr bwMode="auto">
                <a:xfrm>
                  <a:off x="13376275" y="2994025"/>
                  <a:ext cx="2544762" cy="703262"/>
                </a:xfrm>
                <a:custGeom>
                  <a:avLst/>
                  <a:gdLst>
                    <a:gd name="T0" fmla="*/ 220 w 1603"/>
                    <a:gd name="T1" fmla="*/ 147 h 443"/>
                    <a:gd name="T2" fmla="*/ 1603 w 1603"/>
                    <a:gd name="T3" fmla="*/ 147 h 443"/>
                    <a:gd name="T4" fmla="*/ 1603 w 1603"/>
                    <a:gd name="T5" fmla="*/ 294 h 443"/>
                    <a:gd name="T6" fmla="*/ 220 w 1603"/>
                    <a:gd name="T7" fmla="*/ 294 h 443"/>
                    <a:gd name="T8" fmla="*/ 220 w 1603"/>
                    <a:gd name="T9" fmla="*/ 443 h 443"/>
                    <a:gd name="T10" fmla="*/ 0 w 1603"/>
                    <a:gd name="T11" fmla="*/ 220 h 443"/>
                    <a:gd name="T12" fmla="*/ 220 w 1603"/>
                    <a:gd name="T13" fmla="*/ 0 h 443"/>
                    <a:gd name="T14" fmla="*/ 220 w 1603"/>
                    <a:gd name="T15" fmla="*/ 147 h 4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03" h="443">
                      <a:moveTo>
                        <a:pt x="220" y="147"/>
                      </a:moveTo>
                      <a:lnTo>
                        <a:pt x="1603" y="147"/>
                      </a:lnTo>
                      <a:lnTo>
                        <a:pt x="1603" y="294"/>
                      </a:lnTo>
                      <a:lnTo>
                        <a:pt x="220" y="294"/>
                      </a:lnTo>
                      <a:lnTo>
                        <a:pt x="220" y="443"/>
                      </a:lnTo>
                      <a:lnTo>
                        <a:pt x="0" y="220"/>
                      </a:lnTo>
                      <a:lnTo>
                        <a:pt x="220" y="0"/>
                      </a:lnTo>
                      <a:lnTo>
                        <a:pt x="220" y="147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843" name="Freeform 324"/>
                <p:cNvSpPr>
                  <a:spLocks/>
                </p:cNvSpPr>
                <p:nvPr/>
              </p:nvSpPr>
              <p:spPr bwMode="auto">
                <a:xfrm>
                  <a:off x="13376275" y="3678238"/>
                  <a:ext cx="2544762" cy="700087"/>
                </a:xfrm>
                <a:custGeom>
                  <a:avLst/>
                  <a:gdLst>
                    <a:gd name="T0" fmla="*/ 1383 w 1603"/>
                    <a:gd name="T1" fmla="*/ 294 h 441"/>
                    <a:gd name="T2" fmla="*/ 0 w 1603"/>
                    <a:gd name="T3" fmla="*/ 294 h 441"/>
                    <a:gd name="T4" fmla="*/ 0 w 1603"/>
                    <a:gd name="T5" fmla="*/ 147 h 441"/>
                    <a:gd name="T6" fmla="*/ 1383 w 1603"/>
                    <a:gd name="T7" fmla="*/ 147 h 441"/>
                    <a:gd name="T8" fmla="*/ 1383 w 1603"/>
                    <a:gd name="T9" fmla="*/ 0 h 441"/>
                    <a:gd name="T10" fmla="*/ 1603 w 1603"/>
                    <a:gd name="T11" fmla="*/ 221 h 441"/>
                    <a:gd name="T12" fmla="*/ 1383 w 1603"/>
                    <a:gd name="T13" fmla="*/ 441 h 441"/>
                    <a:gd name="T14" fmla="*/ 1383 w 1603"/>
                    <a:gd name="T15" fmla="*/ 294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03" h="441">
                      <a:moveTo>
                        <a:pt x="1383" y="294"/>
                      </a:moveTo>
                      <a:lnTo>
                        <a:pt x="0" y="294"/>
                      </a:lnTo>
                      <a:lnTo>
                        <a:pt x="0" y="147"/>
                      </a:lnTo>
                      <a:lnTo>
                        <a:pt x="1383" y="147"/>
                      </a:lnTo>
                      <a:lnTo>
                        <a:pt x="1383" y="0"/>
                      </a:lnTo>
                      <a:lnTo>
                        <a:pt x="1603" y="221"/>
                      </a:lnTo>
                      <a:lnTo>
                        <a:pt x="1383" y="441"/>
                      </a:lnTo>
                      <a:lnTo>
                        <a:pt x="1383" y="29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844" name="Freeform 325"/>
                <p:cNvSpPr>
                  <a:spLocks/>
                </p:cNvSpPr>
                <p:nvPr/>
              </p:nvSpPr>
              <p:spPr bwMode="auto">
                <a:xfrm>
                  <a:off x="13376275" y="4362450"/>
                  <a:ext cx="2544762" cy="700087"/>
                </a:xfrm>
                <a:custGeom>
                  <a:avLst/>
                  <a:gdLst>
                    <a:gd name="T0" fmla="*/ 220 w 1603"/>
                    <a:gd name="T1" fmla="*/ 147 h 441"/>
                    <a:gd name="T2" fmla="*/ 1603 w 1603"/>
                    <a:gd name="T3" fmla="*/ 147 h 441"/>
                    <a:gd name="T4" fmla="*/ 1603 w 1603"/>
                    <a:gd name="T5" fmla="*/ 294 h 441"/>
                    <a:gd name="T6" fmla="*/ 220 w 1603"/>
                    <a:gd name="T7" fmla="*/ 294 h 441"/>
                    <a:gd name="T8" fmla="*/ 220 w 1603"/>
                    <a:gd name="T9" fmla="*/ 441 h 441"/>
                    <a:gd name="T10" fmla="*/ 0 w 1603"/>
                    <a:gd name="T11" fmla="*/ 221 h 441"/>
                    <a:gd name="T12" fmla="*/ 220 w 1603"/>
                    <a:gd name="T13" fmla="*/ 0 h 441"/>
                    <a:gd name="T14" fmla="*/ 220 w 1603"/>
                    <a:gd name="T15" fmla="*/ 147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03" h="441">
                      <a:moveTo>
                        <a:pt x="220" y="147"/>
                      </a:moveTo>
                      <a:lnTo>
                        <a:pt x="1603" y="147"/>
                      </a:lnTo>
                      <a:lnTo>
                        <a:pt x="1603" y="294"/>
                      </a:lnTo>
                      <a:lnTo>
                        <a:pt x="220" y="294"/>
                      </a:lnTo>
                      <a:lnTo>
                        <a:pt x="220" y="441"/>
                      </a:lnTo>
                      <a:lnTo>
                        <a:pt x="0" y="221"/>
                      </a:lnTo>
                      <a:lnTo>
                        <a:pt x="220" y="0"/>
                      </a:lnTo>
                      <a:lnTo>
                        <a:pt x="220" y="147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810" name="Group 809"/>
              <p:cNvGrpSpPr>
                <a:grpSpLocks noChangeAspect="1"/>
              </p:cNvGrpSpPr>
              <p:nvPr/>
            </p:nvGrpSpPr>
            <p:grpSpPr>
              <a:xfrm>
                <a:off x="8040567" y="722841"/>
                <a:ext cx="282503" cy="274859"/>
                <a:chOff x="12815888" y="1557338"/>
                <a:chExt cx="3989387" cy="3881437"/>
              </a:xfrm>
            </p:grpSpPr>
            <p:sp>
              <p:nvSpPr>
                <p:cNvPr id="829" name="Freeform 318"/>
                <p:cNvSpPr>
                  <a:spLocks/>
                </p:cNvSpPr>
                <p:nvPr/>
              </p:nvSpPr>
              <p:spPr bwMode="auto">
                <a:xfrm>
                  <a:off x="12815888" y="1557338"/>
                  <a:ext cx="3989387" cy="3881437"/>
                </a:xfrm>
                <a:custGeom>
                  <a:avLst/>
                  <a:gdLst>
                    <a:gd name="T0" fmla="*/ 254 w 2513"/>
                    <a:gd name="T1" fmla="*/ 0 h 2445"/>
                    <a:gd name="T2" fmla="*/ 0 w 2513"/>
                    <a:gd name="T3" fmla="*/ 254 h 2445"/>
                    <a:gd name="T4" fmla="*/ 0 w 2513"/>
                    <a:gd name="T5" fmla="*/ 2445 h 2445"/>
                    <a:gd name="T6" fmla="*/ 2264 w 2513"/>
                    <a:gd name="T7" fmla="*/ 2445 h 2445"/>
                    <a:gd name="T8" fmla="*/ 2513 w 2513"/>
                    <a:gd name="T9" fmla="*/ 2192 h 2445"/>
                    <a:gd name="T10" fmla="*/ 2513 w 2513"/>
                    <a:gd name="T11" fmla="*/ 0 h 2445"/>
                    <a:gd name="T12" fmla="*/ 254 w 2513"/>
                    <a:gd name="T13" fmla="*/ 0 h 24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13" h="2445">
                      <a:moveTo>
                        <a:pt x="254" y="0"/>
                      </a:moveTo>
                      <a:lnTo>
                        <a:pt x="0" y="254"/>
                      </a:lnTo>
                      <a:lnTo>
                        <a:pt x="0" y="2445"/>
                      </a:lnTo>
                      <a:lnTo>
                        <a:pt x="2264" y="2445"/>
                      </a:lnTo>
                      <a:lnTo>
                        <a:pt x="2513" y="2192"/>
                      </a:lnTo>
                      <a:lnTo>
                        <a:pt x="2513" y="0"/>
                      </a:lnTo>
                      <a:lnTo>
                        <a:pt x="254" y="0"/>
                      </a:lnTo>
                      <a:close/>
                    </a:path>
                  </a:pathLst>
                </a:custGeom>
                <a:solidFill>
                  <a:srgbClr val="C6C6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830" name="Freeform 319"/>
                <p:cNvSpPr>
                  <a:spLocks/>
                </p:cNvSpPr>
                <p:nvPr/>
              </p:nvSpPr>
              <p:spPr bwMode="auto">
                <a:xfrm>
                  <a:off x="12815888" y="1557338"/>
                  <a:ext cx="3989387" cy="403225"/>
                </a:xfrm>
                <a:custGeom>
                  <a:avLst/>
                  <a:gdLst>
                    <a:gd name="T0" fmla="*/ 2513 w 2513"/>
                    <a:gd name="T1" fmla="*/ 0 h 254"/>
                    <a:gd name="T2" fmla="*/ 2264 w 2513"/>
                    <a:gd name="T3" fmla="*/ 254 h 254"/>
                    <a:gd name="T4" fmla="*/ 0 w 2513"/>
                    <a:gd name="T5" fmla="*/ 254 h 254"/>
                    <a:gd name="T6" fmla="*/ 254 w 2513"/>
                    <a:gd name="T7" fmla="*/ 0 h 254"/>
                    <a:gd name="T8" fmla="*/ 1255 w 2513"/>
                    <a:gd name="T9" fmla="*/ 0 h 254"/>
                    <a:gd name="T10" fmla="*/ 2513 w 2513"/>
                    <a:gd name="T11" fmla="*/ 0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513" h="254">
                      <a:moveTo>
                        <a:pt x="2513" y="0"/>
                      </a:moveTo>
                      <a:lnTo>
                        <a:pt x="2264" y="254"/>
                      </a:lnTo>
                      <a:lnTo>
                        <a:pt x="0" y="254"/>
                      </a:lnTo>
                      <a:lnTo>
                        <a:pt x="254" y="0"/>
                      </a:lnTo>
                      <a:lnTo>
                        <a:pt x="1255" y="0"/>
                      </a:lnTo>
                      <a:lnTo>
                        <a:pt x="2513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831" name="Freeform 320"/>
                <p:cNvSpPr>
                  <a:spLocks/>
                </p:cNvSpPr>
                <p:nvPr/>
              </p:nvSpPr>
              <p:spPr bwMode="auto">
                <a:xfrm>
                  <a:off x="12815888" y="1960563"/>
                  <a:ext cx="3594100" cy="3478212"/>
                </a:xfrm>
                <a:custGeom>
                  <a:avLst/>
                  <a:gdLst>
                    <a:gd name="T0" fmla="*/ 2264 w 2264"/>
                    <a:gd name="T1" fmla="*/ 2191 h 2191"/>
                    <a:gd name="T2" fmla="*/ 1258 w 2264"/>
                    <a:gd name="T3" fmla="*/ 2191 h 2191"/>
                    <a:gd name="T4" fmla="*/ 0 w 2264"/>
                    <a:gd name="T5" fmla="*/ 2191 h 2191"/>
                    <a:gd name="T6" fmla="*/ 0 w 2264"/>
                    <a:gd name="T7" fmla="*/ 1016 h 2191"/>
                    <a:gd name="T8" fmla="*/ 0 w 2264"/>
                    <a:gd name="T9" fmla="*/ 0 h 2191"/>
                    <a:gd name="T10" fmla="*/ 2264 w 2264"/>
                    <a:gd name="T11" fmla="*/ 0 h 2191"/>
                    <a:gd name="T12" fmla="*/ 2264 w 2264"/>
                    <a:gd name="T13" fmla="*/ 2191 h 21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64" h="2191">
                      <a:moveTo>
                        <a:pt x="2264" y="2191"/>
                      </a:moveTo>
                      <a:lnTo>
                        <a:pt x="1258" y="2191"/>
                      </a:lnTo>
                      <a:lnTo>
                        <a:pt x="0" y="2191"/>
                      </a:lnTo>
                      <a:lnTo>
                        <a:pt x="0" y="1016"/>
                      </a:lnTo>
                      <a:lnTo>
                        <a:pt x="0" y="0"/>
                      </a:lnTo>
                      <a:lnTo>
                        <a:pt x="2264" y="0"/>
                      </a:lnTo>
                      <a:lnTo>
                        <a:pt x="2264" y="2191"/>
                      </a:lnTo>
                      <a:close/>
                    </a:path>
                  </a:pathLst>
                </a:custGeom>
                <a:solidFill>
                  <a:srgbClr val="C6C6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832" name="Freeform 321"/>
                <p:cNvSpPr>
                  <a:spLocks/>
                </p:cNvSpPr>
                <p:nvPr/>
              </p:nvSpPr>
              <p:spPr bwMode="auto">
                <a:xfrm>
                  <a:off x="16409988" y="1557338"/>
                  <a:ext cx="395287" cy="3881437"/>
                </a:xfrm>
                <a:custGeom>
                  <a:avLst/>
                  <a:gdLst>
                    <a:gd name="T0" fmla="*/ 0 w 249"/>
                    <a:gd name="T1" fmla="*/ 2445 h 2445"/>
                    <a:gd name="T2" fmla="*/ 249 w 249"/>
                    <a:gd name="T3" fmla="*/ 2192 h 2445"/>
                    <a:gd name="T4" fmla="*/ 249 w 249"/>
                    <a:gd name="T5" fmla="*/ 1270 h 2445"/>
                    <a:gd name="T6" fmla="*/ 249 w 249"/>
                    <a:gd name="T7" fmla="*/ 0 h 2445"/>
                    <a:gd name="T8" fmla="*/ 0 w 249"/>
                    <a:gd name="T9" fmla="*/ 254 h 2445"/>
                    <a:gd name="T10" fmla="*/ 0 w 249"/>
                    <a:gd name="T11" fmla="*/ 2445 h 24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49" h="2445">
                      <a:moveTo>
                        <a:pt x="0" y="2445"/>
                      </a:moveTo>
                      <a:lnTo>
                        <a:pt x="249" y="2192"/>
                      </a:lnTo>
                      <a:lnTo>
                        <a:pt x="249" y="1270"/>
                      </a:lnTo>
                      <a:lnTo>
                        <a:pt x="249" y="0"/>
                      </a:lnTo>
                      <a:lnTo>
                        <a:pt x="0" y="254"/>
                      </a:lnTo>
                      <a:lnTo>
                        <a:pt x="0" y="2445"/>
                      </a:lnTo>
                      <a:close/>
                    </a:path>
                  </a:pathLst>
                </a:custGeom>
                <a:solidFill>
                  <a:srgbClr val="9D9D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833" name="Freeform 322"/>
                <p:cNvSpPr>
                  <a:spLocks/>
                </p:cNvSpPr>
                <p:nvPr/>
              </p:nvSpPr>
              <p:spPr bwMode="auto">
                <a:xfrm>
                  <a:off x="13376275" y="2309813"/>
                  <a:ext cx="2544762" cy="703262"/>
                </a:xfrm>
                <a:custGeom>
                  <a:avLst/>
                  <a:gdLst>
                    <a:gd name="T0" fmla="*/ 1383 w 1603"/>
                    <a:gd name="T1" fmla="*/ 296 h 443"/>
                    <a:gd name="T2" fmla="*/ 0 w 1603"/>
                    <a:gd name="T3" fmla="*/ 296 h 443"/>
                    <a:gd name="T4" fmla="*/ 0 w 1603"/>
                    <a:gd name="T5" fmla="*/ 149 h 443"/>
                    <a:gd name="T6" fmla="*/ 1383 w 1603"/>
                    <a:gd name="T7" fmla="*/ 149 h 443"/>
                    <a:gd name="T8" fmla="*/ 1383 w 1603"/>
                    <a:gd name="T9" fmla="*/ 0 h 443"/>
                    <a:gd name="T10" fmla="*/ 1603 w 1603"/>
                    <a:gd name="T11" fmla="*/ 223 h 443"/>
                    <a:gd name="T12" fmla="*/ 1383 w 1603"/>
                    <a:gd name="T13" fmla="*/ 443 h 443"/>
                    <a:gd name="T14" fmla="*/ 1383 w 1603"/>
                    <a:gd name="T15" fmla="*/ 296 h 4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03" h="443">
                      <a:moveTo>
                        <a:pt x="1383" y="296"/>
                      </a:moveTo>
                      <a:lnTo>
                        <a:pt x="0" y="296"/>
                      </a:lnTo>
                      <a:lnTo>
                        <a:pt x="0" y="149"/>
                      </a:lnTo>
                      <a:lnTo>
                        <a:pt x="1383" y="149"/>
                      </a:lnTo>
                      <a:lnTo>
                        <a:pt x="1383" y="0"/>
                      </a:lnTo>
                      <a:lnTo>
                        <a:pt x="1603" y="223"/>
                      </a:lnTo>
                      <a:lnTo>
                        <a:pt x="1383" y="443"/>
                      </a:lnTo>
                      <a:lnTo>
                        <a:pt x="1383" y="296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834" name="Freeform 323"/>
                <p:cNvSpPr>
                  <a:spLocks/>
                </p:cNvSpPr>
                <p:nvPr/>
              </p:nvSpPr>
              <p:spPr bwMode="auto">
                <a:xfrm>
                  <a:off x="13376275" y="2994025"/>
                  <a:ext cx="2544762" cy="703262"/>
                </a:xfrm>
                <a:custGeom>
                  <a:avLst/>
                  <a:gdLst>
                    <a:gd name="T0" fmla="*/ 220 w 1603"/>
                    <a:gd name="T1" fmla="*/ 147 h 443"/>
                    <a:gd name="T2" fmla="*/ 1603 w 1603"/>
                    <a:gd name="T3" fmla="*/ 147 h 443"/>
                    <a:gd name="T4" fmla="*/ 1603 w 1603"/>
                    <a:gd name="T5" fmla="*/ 294 h 443"/>
                    <a:gd name="T6" fmla="*/ 220 w 1603"/>
                    <a:gd name="T7" fmla="*/ 294 h 443"/>
                    <a:gd name="T8" fmla="*/ 220 w 1603"/>
                    <a:gd name="T9" fmla="*/ 443 h 443"/>
                    <a:gd name="T10" fmla="*/ 0 w 1603"/>
                    <a:gd name="T11" fmla="*/ 220 h 443"/>
                    <a:gd name="T12" fmla="*/ 220 w 1603"/>
                    <a:gd name="T13" fmla="*/ 0 h 443"/>
                    <a:gd name="T14" fmla="*/ 220 w 1603"/>
                    <a:gd name="T15" fmla="*/ 147 h 4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03" h="443">
                      <a:moveTo>
                        <a:pt x="220" y="147"/>
                      </a:moveTo>
                      <a:lnTo>
                        <a:pt x="1603" y="147"/>
                      </a:lnTo>
                      <a:lnTo>
                        <a:pt x="1603" y="294"/>
                      </a:lnTo>
                      <a:lnTo>
                        <a:pt x="220" y="294"/>
                      </a:lnTo>
                      <a:lnTo>
                        <a:pt x="220" y="443"/>
                      </a:lnTo>
                      <a:lnTo>
                        <a:pt x="0" y="220"/>
                      </a:lnTo>
                      <a:lnTo>
                        <a:pt x="220" y="0"/>
                      </a:lnTo>
                      <a:lnTo>
                        <a:pt x="220" y="147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835" name="Freeform 324"/>
                <p:cNvSpPr>
                  <a:spLocks/>
                </p:cNvSpPr>
                <p:nvPr/>
              </p:nvSpPr>
              <p:spPr bwMode="auto">
                <a:xfrm>
                  <a:off x="13376275" y="3678238"/>
                  <a:ext cx="2544762" cy="700087"/>
                </a:xfrm>
                <a:custGeom>
                  <a:avLst/>
                  <a:gdLst>
                    <a:gd name="T0" fmla="*/ 1383 w 1603"/>
                    <a:gd name="T1" fmla="*/ 294 h 441"/>
                    <a:gd name="T2" fmla="*/ 0 w 1603"/>
                    <a:gd name="T3" fmla="*/ 294 h 441"/>
                    <a:gd name="T4" fmla="*/ 0 w 1603"/>
                    <a:gd name="T5" fmla="*/ 147 h 441"/>
                    <a:gd name="T6" fmla="*/ 1383 w 1603"/>
                    <a:gd name="T7" fmla="*/ 147 h 441"/>
                    <a:gd name="T8" fmla="*/ 1383 w 1603"/>
                    <a:gd name="T9" fmla="*/ 0 h 441"/>
                    <a:gd name="T10" fmla="*/ 1603 w 1603"/>
                    <a:gd name="T11" fmla="*/ 221 h 441"/>
                    <a:gd name="T12" fmla="*/ 1383 w 1603"/>
                    <a:gd name="T13" fmla="*/ 441 h 441"/>
                    <a:gd name="T14" fmla="*/ 1383 w 1603"/>
                    <a:gd name="T15" fmla="*/ 294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03" h="441">
                      <a:moveTo>
                        <a:pt x="1383" y="294"/>
                      </a:moveTo>
                      <a:lnTo>
                        <a:pt x="0" y="294"/>
                      </a:lnTo>
                      <a:lnTo>
                        <a:pt x="0" y="147"/>
                      </a:lnTo>
                      <a:lnTo>
                        <a:pt x="1383" y="147"/>
                      </a:lnTo>
                      <a:lnTo>
                        <a:pt x="1383" y="0"/>
                      </a:lnTo>
                      <a:lnTo>
                        <a:pt x="1603" y="221"/>
                      </a:lnTo>
                      <a:lnTo>
                        <a:pt x="1383" y="441"/>
                      </a:lnTo>
                      <a:lnTo>
                        <a:pt x="1383" y="29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836" name="Freeform 325"/>
                <p:cNvSpPr>
                  <a:spLocks/>
                </p:cNvSpPr>
                <p:nvPr/>
              </p:nvSpPr>
              <p:spPr bwMode="auto">
                <a:xfrm>
                  <a:off x="13376275" y="4362450"/>
                  <a:ext cx="2544762" cy="700087"/>
                </a:xfrm>
                <a:custGeom>
                  <a:avLst/>
                  <a:gdLst>
                    <a:gd name="T0" fmla="*/ 220 w 1603"/>
                    <a:gd name="T1" fmla="*/ 147 h 441"/>
                    <a:gd name="T2" fmla="*/ 1603 w 1603"/>
                    <a:gd name="T3" fmla="*/ 147 h 441"/>
                    <a:gd name="T4" fmla="*/ 1603 w 1603"/>
                    <a:gd name="T5" fmla="*/ 294 h 441"/>
                    <a:gd name="T6" fmla="*/ 220 w 1603"/>
                    <a:gd name="T7" fmla="*/ 294 h 441"/>
                    <a:gd name="T8" fmla="*/ 220 w 1603"/>
                    <a:gd name="T9" fmla="*/ 441 h 441"/>
                    <a:gd name="T10" fmla="*/ 0 w 1603"/>
                    <a:gd name="T11" fmla="*/ 221 h 441"/>
                    <a:gd name="T12" fmla="*/ 220 w 1603"/>
                    <a:gd name="T13" fmla="*/ 0 h 441"/>
                    <a:gd name="T14" fmla="*/ 220 w 1603"/>
                    <a:gd name="T15" fmla="*/ 147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03" h="441">
                      <a:moveTo>
                        <a:pt x="220" y="147"/>
                      </a:moveTo>
                      <a:lnTo>
                        <a:pt x="1603" y="147"/>
                      </a:lnTo>
                      <a:lnTo>
                        <a:pt x="1603" y="294"/>
                      </a:lnTo>
                      <a:lnTo>
                        <a:pt x="220" y="294"/>
                      </a:lnTo>
                      <a:lnTo>
                        <a:pt x="220" y="441"/>
                      </a:lnTo>
                      <a:lnTo>
                        <a:pt x="0" y="221"/>
                      </a:lnTo>
                      <a:lnTo>
                        <a:pt x="220" y="0"/>
                      </a:lnTo>
                      <a:lnTo>
                        <a:pt x="220" y="147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811" name="Group 810"/>
              <p:cNvGrpSpPr>
                <a:grpSpLocks noChangeAspect="1"/>
              </p:cNvGrpSpPr>
              <p:nvPr/>
            </p:nvGrpSpPr>
            <p:grpSpPr>
              <a:xfrm>
                <a:off x="7269789" y="293083"/>
                <a:ext cx="282717" cy="274859"/>
                <a:chOff x="6859929" y="2884174"/>
                <a:chExt cx="498485" cy="484632"/>
              </a:xfrm>
            </p:grpSpPr>
            <p:sp>
              <p:nvSpPr>
                <p:cNvPr id="823" name="Freeform 822"/>
                <p:cNvSpPr>
                  <a:spLocks/>
                </p:cNvSpPr>
                <p:nvPr/>
              </p:nvSpPr>
              <p:spPr bwMode="auto">
                <a:xfrm>
                  <a:off x="6859929" y="2884174"/>
                  <a:ext cx="498485" cy="484632"/>
                </a:xfrm>
                <a:custGeom>
                  <a:avLst/>
                  <a:gdLst>
                    <a:gd name="T0" fmla="*/ 3076 w 6153"/>
                    <a:gd name="T1" fmla="*/ 0 h 5982"/>
                    <a:gd name="T2" fmla="*/ 621 w 6153"/>
                    <a:gd name="T3" fmla="*/ 0 h 5982"/>
                    <a:gd name="T4" fmla="*/ 0 w 6153"/>
                    <a:gd name="T5" fmla="*/ 623 h 5982"/>
                    <a:gd name="T6" fmla="*/ 0 w 6153"/>
                    <a:gd name="T7" fmla="*/ 2993 h 5982"/>
                    <a:gd name="T8" fmla="*/ 0 w 6153"/>
                    <a:gd name="T9" fmla="*/ 5982 h 5982"/>
                    <a:gd name="T10" fmla="*/ 3076 w 6153"/>
                    <a:gd name="T11" fmla="*/ 5982 h 5982"/>
                    <a:gd name="T12" fmla="*/ 5543 w 6153"/>
                    <a:gd name="T13" fmla="*/ 5982 h 5982"/>
                    <a:gd name="T14" fmla="*/ 6153 w 6153"/>
                    <a:gd name="T15" fmla="*/ 5360 h 5982"/>
                    <a:gd name="T16" fmla="*/ 6153 w 6153"/>
                    <a:gd name="T17" fmla="*/ 2993 h 5982"/>
                    <a:gd name="T18" fmla="*/ 6153 w 6153"/>
                    <a:gd name="T19" fmla="*/ 0 h 5982"/>
                    <a:gd name="T20" fmla="*/ 3076 w 6153"/>
                    <a:gd name="T21" fmla="*/ 0 h 59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153" h="5982">
                      <a:moveTo>
                        <a:pt x="3076" y="0"/>
                      </a:moveTo>
                      <a:lnTo>
                        <a:pt x="621" y="0"/>
                      </a:lnTo>
                      <a:lnTo>
                        <a:pt x="0" y="623"/>
                      </a:lnTo>
                      <a:lnTo>
                        <a:pt x="0" y="2993"/>
                      </a:lnTo>
                      <a:lnTo>
                        <a:pt x="0" y="5982"/>
                      </a:lnTo>
                      <a:lnTo>
                        <a:pt x="3076" y="5982"/>
                      </a:lnTo>
                      <a:lnTo>
                        <a:pt x="5543" y="5982"/>
                      </a:lnTo>
                      <a:lnTo>
                        <a:pt x="6153" y="5360"/>
                      </a:lnTo>
                      <a:lnTo>
                        <a:pt x="6153" y="2993"/>
                      </a:lnTo>
                      <a:lnTo>
                        <a:pt x="6153" y="0"/>
                      </a:lnTo>
                      <a:lnTo>
                        <a:pt x="3076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824" name="Freeform 823"/>
                <p:cNvSpPr>
                  <a:spLocks/>
                </p:cNvSpPr>
                <p:nvPr/>
              </p:nvSpPr>
              <p:spPr bwMode="auto">
                <a:xfrm>
                  <a:off x="6859929" y="2884174"/>
                  <a:ext cx="498485" cy="50472"/>
                </a:xfrm>
                <a:custGeom>
                  <a:avLst/>
                  <a:gdLst>
                    <a:gd name="T0" fmla="*/ 6153 w 6153"/>
                    <a:gd name="T1" fmla="*/ 0 h 623"/>
                    <a:gd name="T2" fmla="*/ 5543 w 6153"/>
                    <a:gd name="T3" fmla="*/ 623 h 623"/>
                    <a:gd name="T4" fmla="*/ 0 w 6153"/>
                    <a:gd name="T5" fmla="*/ 623 h 623"/>
                    <a:gd name="T6" fmla="*/ 621 w 6153"/>
                    <a:gd name="T7" fmla="*/ 0 h 623"/>
                    <a:gd name="T8" fmla="*/ 3076 w 6153"/>
                    <a:gd name="T9" fmla="*/ 0 h 623"/>
                    <a:gd name="T10" fmla="*/ 6153 w 6153"/>
                    <a:gd name="T11" fmla="*/ 0 h 6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53" h="623">
                      <a:moveTo>
                        <a:pt x="6153" y="0"/>
                      </a:moveTo>
                      <a:lnTo>
                        <a:pt x="5543" y="623"/>
                      </a:lnTo>
                      <a:lnTo>
                        <a:pt x="0" y="623"/>
                      </a:lnTo>
                      <a:lnTo>
                        <a:pt x="621" y="0"/>
                      </a:lnTo>
                      <a:lnTo>
                        <a:pt x="3076" y="0"/>
                      </a:lnTo>
                      <a:lnTo>
                        <a:pt x="615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825" name="Freeform 824"/>
                <p:cNvSpPr>
                  <a:spLocks/>
                </p:cNvSpPr>
                <p:nvPr/>
              </p:nvSpPr>
              <p:spPr bwMode="auto">
                <a:xfrm>
                  <a:off x="6859929" y="2934646"/>
                  <a:ext cx="449066" cy="434160"/>
                </a:xfrm>
                <a:custGeom>
                  <a:avLst/>
                  <a:gdLst>
                    <a:gd name="T0" fmla="*/ 5543 w 5543"/>
                    <a:gd name="T1" fmla="*/ 5359 h 5359"/>
                    <a:gd name="T2" fmla="*/ 3076 w 5543"/>
                    <a:gd name="T3" fmla="*/ 5359 h 5359"/>
                    <a:gd name="T4" fmla="*/ 0 w 5543"/>
                    <a:gd name="T5" fmla="*/ 5359 h 5359"/>
                    <a:gd name="T6" fmla="*/ 0 w 5543"/>
                    <a:gd name="T7" fmla="*/ 2370 h 5359"/>
                    <a:gd name="T8" fmla="*/ 0 w 5543"/>
                    <a:gd name="T9" fmla="*/ 0 h 5359"/>
                    <a:gd name="T10" fmla="*/ 5543 w 5543"/>
                    <a:gd name="T11" fmla="*/ 0 h 5359"/>
                    <a:gd name="T12" fmla="*/ 5543 w 5543"/>
                    <a:gd name="T13" fmla="*/ 5359 h 5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43" h="5359">
                      <a:moveTo>
                        <a:pt x="5543" y="5359"/>
                      </a:moveTo>
                      <a:lnTo>
                        <a:pt x="3076" y="5359"/>
                      </a:lnTo>
                      <a:lnTo>
                        <a:pt x="0" y="5359"/>
                      </a:lnTo>
                      <a:lnTo>
                        <a:pt x="0" y="2370"/>
                      </a:lnTo>
                      <a:lnTo>
                        <a:pt x="0" y="0"/>
                      </a:lnTo>
                      <a:lnTo>
                        <a:pt x="5543" y="0"/>
                      </a:lnTo>
                      <a:lnTo>
                        <a:pt x="5543" y="5359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826" name="Freeform 825"/>
                <p:cNvSpPr>
                  <a:spLocks/>
                </p:cNvSpPr>
                <p:nvPr/>
              </p:nvSpPr>
              <p:spPr bwMode="auto">
                <a:xfrm>
                  <a:off x="7308995" y="2884174"/>
                  <a:ext cx="49419" cy="484632"/>
                </a:xfrm>
                <a:custGeom>
                  <a:avLst/>
                  <a:gdLst>
                    <a:gd name="T0" fmla="*/ 0 w 610"/>
                    <a:gd name="T1" fmla="*/ 5982 h 5982"/>
                    <a:gd name="T2" fmla="*/ 610 w 610"/>
                    <a:gd name="T3" fmla="*/ 5360 h 5982"/>
                    <a:gd name="T4" fmla="*/ 610 w 610"/>
                    <a:gd name="T5" fmla="*/ 2993 h 5982"/>
                    <a:gd name="T6" fmla="*/ 610 w 610"/>
                    <a:gd name="T7" fmla="*/ 0 h 5982"/>
                    <a:gd name="T8" fmla="*/ 0 w 610"/>
                    <a:gd name="T9" fmla="*/ 623 h 5982"/>
                    <a:gd name="T10" fmla="*/ 0 w 610"/>
                    <a:gd name="T11" fmla="*/ 5982 h 59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0" h="5982">
                      <a:moveTo>
                        <a:pt x="0" y="5982"/>
                      </a:moveTo>
                      <a:lnTo>
                        <a:pt x="610" y="5360"/>
                      </a:lnTo>
                      <a:lnTo>
                        <a:pt x="610" y="2993"/>
                      </a:lnTo>
                      <a:lnTo>
                        <a:pt x="610" y="0"/>
                      </a:lnTo>
                      <a:lnTo>
                        <a:pt x="0" y="623"/>
                      </a:lnTo>
                      <a:lnTo>
                        <a:pt x="0" y="5982"/>
                      </a:ln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827" name="Freeform 826"/>
                <p:cNvSpPr>
                  <a:spLocks/>
                </p:cNvSpPr>
                <p:nvPr/>
              </p:nvSpPr>
              <p:spPr bwMode="auto">
                <a:xfrm>
                  <a:off x="6940782" y="3086388"/>
                  <a:ext cx="132540" cy="133189"/>
                </a:xfrm>
                <a:custGeom>
                  <a:avLst/>
                  <a:gdLst>
                    <a:gd name="T0" fmla="*/ 0 w 1636"/>
                    <a:gd name="T1" fmla="*/ 0 h 1644"/>
                    <a:gd name="T2" fmla="*/ 397 w 1636"/>
                    <a:gd name="T3" fmla="*/ 0 h 1644"/>
                    <a:gd name="T4" fmla="*/ 823 w 1636"/>
                    <a:gd name="T5" fmla="*/ 1149 h 1644"/>
                    <a:gd name="T6" fmla="*/ 1248 w 1636"/>
                    <a:gd name="T7" fmla="*/ 0 h 1644"/>
                    <a:gd name="T8" fmla="*/ 1636 w 1636"/>
                    <a:gd name="T9" fmla="*/ 0 h 1644"/>
                    <a:gd name="T10" fmla="*/ 976 w 1636"/>
                    <a:gd name="T11" fmla="*/ 1644 h 1644"/>
                    <a:gd name="T12" fmla="*/ 659 w 1636"/>
                    <a:gd name="T13" fmla="*/ 1644 h 1644"/>
                    <a:gd name="T14" fmla="*/ 0 w 1636"/>
                    <a:gd name="T15" fmla="*/ 0 h 16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36" h="1644">
                      <a:moveTo>
                        <a:pt x="0" y="0"/>
                      </a:moveTo>
                      <a:lnTo>
                        <a:pt x="397" y="0"/>
                      </a:lnTo>
                      <a:lnTo>
                        <a:pt x="823" y="1149"/>
                      </a:lnTo>
                      <a:lnTo>
                        <a:pt x="1248" y="0"/>
                      </a:lnTo>
                      <a:lnTo>
                        <a:pt x="1636" y="0"/>
                      </a:lnTo>
                      <a:lnTo>
                        <a:pt x="976" y="1644"/>
                      </a:lnTo>
                      <a:lnTo>
                        <a:pt x="659" y="1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828" name="Freeform 827"/>
                <p:cNvSpPr>
                  <a:spLocks/>
                </p:cNvSpPr>
                <p:nvPr/>
              </p:nvSpPr>
              <p:spPr bwMode="auto">
                <a:xfrm>
                  <a:off x="7093657" y="3086388"/>
                  <a:ext cx="131973" cy="132217"/>
                </a:xfrm>
                <a:custGeom>
                  <a:avLst/>
                  <a:gdLst>
                    <a:gd name="T0" fmla="*/ 0 w 1629"/>
                    <a:gd name="T1" fmla="*/ 0 h 1632"/>
                    <a:gd name="T2" fmla="*/ 385 w 1629"/>
                    <a:gd name="T3" fmla="*/ 0 h 1632"/>
                    <a:gd name="T4" fmla="*/ 816 w 1629"/>
                    <a:gd name="T5" fmla="*/ 691 h 1632"/>
                    <a:gd name="T6" fmla="*/ 1244 w 1629"/>
                    <a:gd name="T7" fmla="*/ 0 h 1632"/>
                    <a:gd name="T8" fmla="*/ 1629 w 1629"/>
                    <a:gd name="T9" fmla="*/ 0 h 1632"/>
                    <a:gd name="T10" fmla="*/ 1629 w 1629"/>
                    <a:gd name="T11" fmla="*/ 1632 h 1632"/>
                    <a:gd name="T12" fmla="*/ 1277 w 1629"/>
                    <a:gd name="T13" fmla="*/ 1632 h 1632"/>
                    <a:gd name="T14" fmla="*/ 1277 w 1629"/>
                    <a:gd name="T15" fmla="*/ 568 h 1632"/>
                    <a:gd name="T16" fmla="*/ 818 w 1629"/>
                    <a:gd name="T17" fmla="*/ 1263 h 1632"/>
                    <a:gd name="T18" fmla="*/ 809 w 1629"/>
                    <a:gd name="T19" fmla="*/ 1263 h 1632"/>
                    <a:gd name="T20" fmla="*/ 354 w 1629"/>
                    <a:gd name="T21" fmla="*/ 575 h 1632"/>
                    <a:gd name="T22" fmla="*/ 354 w 1629"/>
                    <a:gd name="T23" fmla="*/ 1632 h 1632"/>
                    <a:gd name="T24" fmla="*/ 0 w 1629"/>
                    <a:gd name="T25" fmla="*/ 1632 h 1632"/>
                    <a:gd name="T26" fmla="*/ 0 w 1629"/>
                    <a:gd name="T27" fmla="*/ 0 h 1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29" h="1632">
                      <a:moveTo>
                        <a:pt x="0" y="0"/>
                      </a:moveTo>
                      <a:lnTo>
                        <a:pt x="385" y="0"/>
                      </a:lnTo>
                      <a:lnTo>
                        <a:pt x="816" y="691"/>
                      </a:lnTo>
                      <a:lnTo>
                        <a:pt x="1244" y="0"/>
                      </a:lnTo>
                      <a:lnTo>
                        <a:pt x="1629" y="0"/>
                      </a:lnTo>
                      <a:lnTo>
                        <a:pt x="1629" y="1632"/>
                      </a:lnTo>
                      <a:lnTo>
                        <a:pt x="1277" y="1632"/>
                      </a:lnTo>
                      <a:lnTo>
                        <a:pt x="1277" y="568"/>
                      </a:lnTo>
                      <a:lnTo>
                        <a:pt x="818" y="1263"/>
                      </a:lnTo>
                      <a:lnTo>
                        <a:pt x="809" y="1263"/>
                      </a:lnTo>
                      <a:lnTo>
                        <a:pt x="354" y="575"/>
                      </a:lnTo>
                      <a:lnTo>
                        <a:pt x="354" y="1632"/>
                      </a:lnTo>
                      <a:lnTo>
                        <a:pt x="0" y="16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</p:grpSp>
          <p:cxnSp>
            <p:nvCxnSpPr>
              <p:cNvPr id="812" name="Straight Connector 811"/>
              <p:cNvCxnSpPr/>
              <p:nvPr/>
            </p:nvCxnSpPr>
            <p:spPr>
              <a:xfrm flipH="1">
                <a:off x="7410872" y="567942"/>
                <a:ext cx="252" cy="154899"/>
              </a:xfrm>
              <a:prstGeom prst="line">
                <a:avLst/>
              </a:prstGeom>
              <a:ln w="19050">
                <a:solidFill>
                  <a:schemeClr val="bg2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3" name="Straight Connector 812"/>
              <p:cNvCxnSpPr/>
              <p:nvPr/>
            </p:nvCxnSpPr>
            <p:spPr>
              <a:xfrm flipH="1">
                <a:off x="8181650" y="575806"/>
                <a:ext cx="1982" cy="147035"/>
              </a:xfrm>
              <a:prstGeom prst="line">
                <a:avLst/>
              </a:prstGeom>
              <a:ln w="19050">
                <a:solidFill>
                  <a:schemeClr val="bg2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4" name="Straight Connector 813"/>
              <p:cNvCxnSpPr/>
              <p:nvPr/>
            </p:nvCxnSpPr>
            <p:spPr>
              <a:xfrm>
                <a:off x="7552292" y="865610"/>
                <a:ext cx="105979" cy="5804"/>
              </a:xfrm>
              <a:prstGeom prst="line">
                <a:avLst/>
              </a:prstGeom>
              <a:ln w="19050">
                <a:solidFill>
                  <a:schemeClr val="bg2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5" name="Straight Connector 814"/>
              <p:cNvCxnSpPr/>
              <p:nvPr/>
            </p:nvCxnSpPr>
            <p:spPr>
              <a:xfrm flipH="1">
                <a:off x="7931152" y="865610"/>
                <a:ext cx="109415" cy="5809"/>
              </a:xfrm>
              <a:prstGeom prst="line">
                <a:avLst/>
              </a:prstGeom>
              <a:ln w="19050">
                <a:solidFill>
                  <a:schemeClr val="bg2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16" name="Group 815"/>
              <p:cNvGrpSpPr>
                <a:grpSpLocks noChangeAspect="1"/>
              </p:cNvGrpSpPr>
              <p:nvPr/>
            </p:nvGrpSpPr>
            <p:grpSpPr>
              <a:xfrm>
                <a:off x="8040567" y="297585"/>
                <a:ext cx="286176" cy="278221"/>
                <a:chOff x="15084425" y="-6992938"/>
                <a:chExt cx="9767888" cy="9496426"/>
              </a:xfrm>
            </p:grpSpPr>
            <p:sp>
              <p:nvSpPr>
                <p:cNvPr id="817" name="Freeform 816"/>
                <p:cNvSpPr>
                  <a:spLocks/>
                </p:cNvSpPr>
                <p:nvPr/>
              </p:nvSpPr>
              <p:spPr bwMode="auto">
                <a:xfrm>
                  <a:off x="15084425" y="-6992938"/>
                  <a:ext cx="9767888" cy="9496426"/>
                </a:xfrm>
                <a:custGeom>
                  <a:avLst/>
                  <a:gdLst>
                    <a:gd name="T0" fmla="*/ 3076 w 6153"/>
                    <a:gd name="T1" fmla="*/ 0 h 5982"/>
                    <a:gd name="T2" fmla="*/ 621 w 6153"/>
                    <a:gd name="T3" fmla="*/ 0 h 5982"/>
                    <a:gd name="T4" fmla="*/ 0 w 6153"/>
                    <a:gd name="T5" fmla="*/ 623 h 5982"/>
                    <a:gd name="T6" fmla="*/ 0 w 6153"/>
                    <a:gd name="T7" fmla="*/ 2993 h 5982"/>
                    <a:gd name="T8" fmla="*/ 0 w 6153"/>
                    <a:gd name="T9" fmla="*/ 5982 h 5982"/>
                    <a:gd name="T10" fmla="*/ 3076 w 6153"/>
                    <a:gd name="T11" fmla="*/ 5982 h 5982"/>
                    <a:gd name="T12" fmla="*/ 5543 w 6153"/>
                    <a:gd name="T13" fmla="*/ 5982 h 5982"/>
                    <a:gd name="T14" fmla="*/ 6153 w 6153"/>
                    <a:gd name="T15" fmla="*/ 5360 h 5982"/>
                    <a:gd name="T16" fmla="*/ 6153 w 6153"/>
                    <a:gd name="T17" fmla="*/ 2993 h 5982"/>
                    <a:gd name="T18" fmla="*/ 6153 w 6153"/>
                    <a:gd name="T19" fmla="*/ 0 h 5982"/>
                    <a:gd name="T20" fmla="*/ 3076 w 6153"/>
                    <a:gd name="T21" fmla="*/ 0 h 59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153" h="5982">
                      <a:moveTo>
                        <a:pt x="3076" y="0"/>
                      </a:moveTo>
                      <a:lnTo>
                        <a:pt x="621" y="0"/>
                      </a:lnTo>
                      <a:lnTo>
                        <a:pt x="0" y="623"/>
                      </a:lnTo>
                      <a:lnTo>
                        <a:pt x="0" y="2993"/>
                      </a:lnTo>
                      <a:lnTo>
                        <a:pt x="0" y="5982"/>
                      </a:lnTo>
                      <a:lnTo>
                        <a:pt x="3076" y="5982"/>
                      </a:lnTo>
                      <a:lnTo>
                        <a:pt x="5543" y="5982"/>
                      </a:lnTo>
                      <a:lnTo>
                        <a:pt x="6153" y="5360"/>
                      </a:lnTo>
                      <a:lnTo>
                        <a:pt x="6153" y="2993"/>
                      </a:lnTo>
                      <a:lnTo>
                        <a:pt x="6153" y="0"/>
                      </a:lnTo>
                      <a:lnTo>
                        <a:pt x="3076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818" name="Freeform 817"/>
                <p:cNvSpPr>
                  <a:spLocks/>
                </p:cNvSpPr>
                <p:nvPr/>
              </p:nvSpPr>
              <p:spPr bwMode="auto">
                <a:xfrm>
                  <a:off x="15084425" y="-6992938"/>
                  <a:ext cx="9767888" cy="989013"/>
                </a:xfrm>
                <a:custGeom>
                  <a:avLst/>
                  <a:gdLst>
                    <a:gd name="T0" fmla="*/ 6153 w 6153"/>
                    <a:gd name="T1" fmla="*/ 0 h 623"/>
                    <a:gd name="T2" fmla="*/ 5543 w 6153"/>
                    <a:gd name="T3" fmla="*/ 623 h 623"/>
                    <a:gd name="T4" fmla="*/ 0 w 6153"/>
                    <a:gd name="T5" fmla="*/ 623 h 623"/>
                    <a:gd name="T6" fmla="*/ 621 w 6153"/>
                    <a:gd name="T7" fmla="*/ 0 h 623"/>
                    <a:gd name="T8" fmla="*/ 3076 w 6153"/>
                    <a:gd name="T9" fmla="*/ 0 h 623"/>
                    <a:gd name="T10" fmla="*/ 6153 w 6153"/>
                    <a:gd name="T11" fmla="*/ 0 h 6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53" h="623">
                      <a:moveTo>
                        <a:pt x="6153" y="0"/>
                      </a:moveTo>
                      <a:lnTo>
                        <a:pt x="5543" y="623"/>
                      </a:lnTo>
                      <a:lnTo>
                        <a:pt x="0" y="623"/>
                      </a:lnTo>
                      <a:lnTo>
                        <a:pt x="621" y="0"/>
                      </a:lnTo>
                      <a:lnTo>
                        <a:pt x="3076" y="0"/>
                      </a:lnTo>
                      <a:lnTo>
                        <a:pt x="6153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819" name="Freeform 818"/>
                <p:cNvSpPr>
                  <a:spLocks/>
                </p:cNvSpPr>
                <p:nvPr/>
              </p:nvSpPr>
              <p:spPr bwMode="auto">
                <a:xfrm>
                  <a:off x="15084425" y="-6003925"/>
                  <a:ext cx="8799513" cy="8507413"/>
                </a:xfrm>
                <a:custGeom>
                  <a:avLst/>
                  <a:gdLst>
                    <a:gd name="T0" fmla="*/ 5543 w 5543"/>
                    <a:gd name="T1" fmla="*/ 5359 h 5359"/>
                    <a:gd name="T2" fmla="*/ 3076 w 5543"/>
                    <a:gd name="T3" fmla="*/ 5359 h 5359"/>
                    <a:gd name="T4" fmla="*/ 0 w 5543"/>
                    <a:gd name="T5" fmla="*/ 5359 h 5359"/>
                    <a:gd name="T6" fmla="*/ 0 w 5543"/>
                    <a:gd name="T7" fmla="*/ 2370 h 5359"/>
                    <a:gd name="T8" fmla="*/ 0 w 5543"/>
                    <a:gd name="T9" fmla="*/ 0 h 5359"/>
                    <a:gd name="T10" fmla="*/ 5543 w 5543"/>
                    <a:gd name="T11" fmla="*/ 0 h 5359"/>
                    <a:gd name="T12" fmla="*/ 5543 w 5543"/>
                    <a:gd name="T13" fmla="*/ 5359 h 5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43" h="5359">
                      <a:moveTo>
                        <a:pt x="5543" y="5359"/>
                      </a:moveTo>
                      <a:lnTo>
                        <a:pt x="3076" y="5359"/>
                      </a:lnTo>
                      <a:lnTo>
                        <a:pt x="0" y="5359"/>
                      </a:lnTo>
                      <a:lnTo>
                        <a:pt x="0" y="2370"/>
                      </a:lnTo>
                      <a:lnTo>
                        <a:pt x="0" y="0"/>
                      </a:lnTo>
                      <a:lnTo>
                        <a:pt x="5543" y="0"/>
                      </a:lnTo>
                      <a:lnTo>
                        <a:pt x="5543" y="5359"/>
                      </a:lnTo>
                      <a:close/>
                    </a:path>
                  </a:pathLst>
                </a:custGeom>
                <a:solidFill>
                  <a:srgbClr val="C6C6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820" name="Freeform 819"/>
                <p:cNvSpPr>
                  <a:spLocks/>
                </p:cNvSpPr>
                <p:nvPr/>
              </p:nvSpPr>
              <p:spPr bwMode="auto">
                <a:xfrm>
                  <a:off x="23883938" y="-6992938"/>
                  <a:ext cx="968375" cy="9496426"/>
                </a:xfrm>
                <a:custGeom>
                  <a:avLst/>
                  <a:gdLst>
                    <a:gd name="T0" fmla="*/ 0 w 610"/>
                    <a:gd name="T1" fmla="*/ 5982 h 5982"/>
                    <a:gd name="T2" fmla="*/ 610 w 610"/>
                    <a:gd name="T3" fmla="*/ 5360 h 5982"/>
                    <a:gd name="T4" fmla="*/ 610 w 610"/>
                    <a:gd name="T5" fmla="*/ 2993 h 5982"/>
                    <a:gd name="T6" fmla="*/ 610 w 610"/>
                    <a:gd name="T7" fmla="*/ 0 h 5982"/>
                    <a:gd name="T8" fmla="*/ 0 w 610"/>
                    <a:gd name="T9" fmla="*/ 623 h 5982"/>
                    <a:gd name="T10" fmla="*/ 0 w 610"/>
                    <a:gd name="T11" fmla="*/ 5982 h 59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0" h="5982">
                      <a:moveTo>
                        <a:pt x="0" y="5982"/>
                      </a:moveTo>
                      <a:lnTo>
                        <a:pt x="610" y="5360"/>
                      </a:lnTo>
                      <a:lnTo>
                        <a:pt x="610" y="2993"/>
                      </a:lnTo>
                      <a:lnTo>
                        <a:pt x="610" y="0"/>
                      </a:lnTo>
                      <a:lnTo>
                        <a:pt x="0" y="623"/>
                      </a:lnTo>
                      <a:lnTo>
                        <a:pt x="0" y="5982"/>
                      </a:lnTo>
                      <a:close/>
                    </a:path>
                  </a:pathLst>
                </a:custGeom>
                <a:solidFill>
                  <a:srgbClr val="9D9D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821" name="Freeform 820"/>
                <p:cNvSpPr>
                  <a:spLocks/>
                </p:cNvSpPr>
                <p:nvPr/>
              </p:nvSpPr>
              <p:spPr bwMode="auto">
                <a:xfrm>
                  <a:off x="16668750" y="-3030538"/>
                  <a:ext cx="2597150" cy="2609850"/>
                </a:xfrm>
                <a:custGeom>
                  <a:avLst/>
                  <a:gdLst>
                    <a:gd name="T0" fmla="*/ 0 w 1636"/>
                    <a:gd name="T1" fmla="*/ 0 h 1644"/>
                    <a:gd name="T2" fmla="*/ 397 w 1636"/>
                    <a:gd name="T3" fmla="*/ 0 h 1644"/>
                    <a:gd name="T4" fmla="*/ 823 w 1636"/>
                    <a:gd name="T5" fmla="*/ 1149 h 1644"/>
                    <a:gd name="T6" fmla="*/ 1248 w 1636"/>
                    <a:gd name="T7" fmla="*/ 0 h 1644"/>
                    <a:gd name="T8" fmla="*/ 1636 w 1636"/>
                    <a:gd name="T9" fmla="*/ 0 h 1644"/>
                    <a:gd name="T10" fmla="*/ 976 w 1636"/>
                    <a:gd name="T11" fmla="*/ 1644 h 1644"/>
                    <a:gd name="T12" fmla="*/ 659 w 1636"/>
                    <a:gd name="T13" fmla="*/ 1644 h 1644"/>
                    <a:gd name="T14" fmla="*/ 0 w 1636"/>
                    <a:gd name="T15" fmla="*/ 0 h 16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36" h="1644">
                      <a:moveTo>
                        <a:pt x="0" y="0"/>
                      </a:moveTo>
                      <a:lnTo>
                        <a:pt x="397" y="0"/>
                      </a:lnTo>
                      <a:lnTo>
                        <a:pt x="823" y="1149"/>
                      </a:lnTo>
                      <a:lnTo>
                        <a:pt x="1248" y="0"/>
                      </a:lnTo>
                      <a:lnTo>
                        <a:pt x="1636" y="0"/>
                      </a:lnTo>
                      <a:lnTo>
                        <a:pt x="976" y="1644"/>
                      </a:lnTo>
                      <a:lnTo>
                        <a:pt x="659" y="1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481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822" name="Freeform 821"/>
                <p:cNvSpPr>
                  <a:spLocks/>
                </p:cNvSpPr>
                <p:nvPr/>
              </p:nvSpPr>
              <p:spPr bwMode="auto">
                <a:xfrm>
                  <a:off x="19664363" y="-3030538"/>
                  <a:ext cx="2586038" cy="2590800"/>
                </a:xfrm>
                <a:custGeom>
                  <a:avLst/>
                  <a:gdLst>
                    <a:gd name="T0" fmla="*/ 0 w 1629"/>
                    <a:gd name="T1" fmla="*/ 0 h 1632"/>
                    <a:gd name="T2" fmla="*/ 385 w 1629"/>
                    <a:gd name="T3" fmla="*/ 0 h 1632"/>
                    <a:gd name="T4" fmla="*/ 816 w 1629"/>
                    <a:gd name="T5" fmla="*/ 691 h 1632"/>
                    <a:gd name="T6" fmla="*/ 1244 w 1629"/>
                    <a:gd name="T7" fmla="*/ 0 h 1632"/>
                    <a:gd name="T8" fmla="*/ 1629 w 1629"/>
                    <a:gd name="T9" fmla="*/ 0 h 1632"/>
                    <a:gd name="T10" fmla="*/ 1629 w 1629"/>
                    <a:gd name="T11" fmla="*/ 1632 h 1632"/>
                    <a:gd name="T12" fmla="*/ 1277 w 1629"/>
                    <a:gd name="T13" fmla="*/ 1632 h 1632"/>
                    <a:gd name="T14" fmla="*/ 1277 w 1629"/>
                    <a:gd name="T15" fmla="*/ 568 h 1632"/>
                    <a:gd name="T16" fmla="*/ 818 w 1629"/>
                    <a:gd name="T17" fmla="*/ 1263 h 1632"/>
                    <a:gd name="T18" fmla="*/ 809 w 1629"/>
                    <a:gd name="T19" fmla="*/ 1263 h 1632"/>
                    <a:gd name="T20" fmla="*/ 354 w 1629"/>
                    <a:gd name="T21" fmla="*/ 575 h 1632"/>
                    <a:gd name="T22" fmla="*/ 354 w 1629"/>
                    <a:gd name="T23" fmla="*/ 1632 h 1632"/>
                    <a:gd name="T24" fmla="*/ 0 w 1629"/>
                    <a:gd name="T25" fmla="*/ 1632 h 1632"/>
                    <a:gd name="T26" fmla="*/ 0 w 1629"/>
                    <a:gd name="T27" fmla="*/ 0 h 1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29" h="1632">
                      <a:moveTo>
                        <a:pt x="0" y="0"/>
                      </a:moveTo>
                      <a:lnTo>
                        <a:pt x="385" y="0"/>
                      </a:lnTo>
                      <a:lnTo>
                        <a:pt x="816" y="691"/>
                      </a:lnTo>
                      <a:lnTo>
                        <a:pt x="1244" y="0"/>
                      </a:lnTo>
                      <a:lnTo>
                        <a:pt x="1629" y="0"/>
                      </a:lnTo>
                      <a:lnTo>
                        <a:pt x="1629" y="1632"/>
                      </a:lnTo>
                      <a:lnTo>
                        <a:pt x="1277" y="1632"/>
                      </a:lnTo>
                      <a:lnTo>
                        <a:pt x="1277" y="568"/>
                      </a:lnTo>
                      <a:lnTo>
                        <a:pt x="818" y="1263"/>
                      </a:lnTo>
                      <a:lnTo>
                        <a:pt x="809" y="1263"/>
                      </a:lnTo>
                      <a:lnTo>
                        <a:pt x="354" y="575"/>
                      </a:lnTo>
                      <a:lnTo>
                        <a:pt x="354" y="1632"/>
                      </a:lnTo>
                      <a:lnTo>
                        <a:pt x="0" y="16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481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</p:grpSp>
        </p:grpSp>
      </p:grpSp>
      <p:grpSp>
        <p:nvGrpSpPr>
          <p:cNvPr id="9" name="Group 8"/>
          <p:cNvGrpSpPr/>
          <p:nvPr/>
        </p:nvGrpSpPr>
        <p:grpSpPr>
          <a:xfrm>
            <a:off x="4007540" y="5392835"/>
            <a:ext cx="1257750" cy="418935"/>
            <a:chOff x="4005952" y="5392834"/>
            <a:chExt cx="1257750" cy="418935"/>
          </a:xfrm>
        </p:grpSpPr>
        <p:sp>
          <p:nvSpPr>
            <p:cNvPr id="291" name="Parallelogram 290"/>
            <p:cNvSpPr/>
            <p:nvPr/>
          </p:nvSpPr>
          <p:spPr>
            <a:xfrm>
              <a:off x="4005952" y="5742969"/>
              <a:ext cx="1257750" cy="68800"/>
            </a:xfrm>
            <a:prstGeom prst="parallelogram">
              <a:avLst>
                <a:gd name="adj" fmla="val 100190"/>
              </a:avLst>
            </a:prstGeom>
            <a:solidFill>
              <a:schemeClr val="tx2">
                <a:alpha val="16000"/>
              </a:schemeClr>
            </a:solidFill>
            <a:ln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853" name="Group 852"/>
            <p:cNvGrpSpPr>
              <a:grpSpLocks noChangeAspect="1"/>
            </p:cNvGrpSpPr>
            <p:nvPr/>
          </p:nvGrpSpPr>
          <p:grpSpPr>
            <a:xfrm>
              <a:off x="4120308" y="5392834"/>
              <a:ext cx="411984" cy="400534"/>
              <a:chOff x="15084425" y="-6992938"/>
              <a:chExt cx="9767888" cy="9496426"/>
            </a:xfrm>
          </p:grpSpPr>
          <p:sp>
            <p:nvSpPr>
              <p:cNvPr id="854" name="Freeform 853"/>
              <p:cNvSpPr>
                <a:spLocks/>
              </p:cNvSpPr>
              <p:nvPr/>
            </p:nvSpPr>
            <p:spPr bwMode="auto">
              <a:xfrm>
                <a:off x="15084425" y="-6992938"/>
                <a:ext cx="9767888" cy="9496426"/>
              </a:xfrm>
              <a:custGeom>
                <a:avLst/>
                <a:gdLst>
                  <a:gd name="T0" fmla="*/ 3076 w 6153"/>
                  <a:gd name="T1" fmla="*/ 0 h 5982"/>
                  <a:gd name="T2" fmla="*/ 621 w 6153"/>
                  <a:gd name="T3" fmla="*/ 0 h 5982"/>
                  <a:gd name="T4" fmla="*/ 0 w 6153"/>
                  <a:gd name="T5" fmla="*/ 623 h 5982"/>
                  <a:gd name="T6" fmla="*/ 0 w 6153"/>
                  <a:gd name="T7" fmla="*/ 2993 h 5982"/>
                  <a:gd name="T8" fmla="*/ 0 w 6153"/>
                  <a:gd name="T9" fmla="*/ 5982 h 5982"/>
                  <a:gd name="T10" fmla="*/ 3076 w 6153"/>
                  <a:gd name="T11" fmla="*/ 5982 h 5982"/>
                  <a:gd name="T12" fmla="*/ 5543 w 6153"/>
                  <a:gd name="T13" fmla="*/ 5982 h 5982"/>
                  <a:gd name="T14" fmla="*/ 6153 w 6153"/>
                  <a:gd name="T15" fmla="*/ 5360 h 5982"/>
                  <a:gd name="T16" fmla="*/ 6153 w 6153"/>
                  <a:gd name="T17" fmla="*/ 2993 h 5982"/>
                  <a:gd name="T18" fmla="*/ 6153 w 6153"/>
                  <a:gd name="T19" fmla="*/ 0 h 5982"/>
                  <a:gd name="T20" fmla="*/ 3076 w 6153"/>
                  <a:gd name="T21" fmla="*/ 0 h 5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53" h="5982">
                    <a:moveTo>
                      <a:pt x="3076" y="0"/>
                    </a:moveTo>
                    <a:lnTo>
                      <a:pt x="621" y="0"/>
                    </a:lnTo>
                    <a:lnTo>
                      <a:pt x="0" y="623"/>
                    </a:lnTo>
                    <a:lnTo>
                      <a:pt x="0" y="2993"/>
                    </a:lnTo>
                    <a:lnTo>
                      <a:pt x="0" y="5982"/>
                    </a:lnTo>
                    <a:lnTo>
                      <a:pt x="3076" y="5982"/>
                    </a:lnTo>
                    <a:lnTo>
                      <a:pt x="5543" y="5982"/>
                    </a:lnTo>
                    <a:lnTo>
                      <a:pt x="6153" y="5360"/>
                    </a:lnTo>
                    <a:lnTo>
                      <a:pt x="6153" y="2993"/>
                    </a:lnTo>
                    <a:lnTo>
                      <a:pt x="6153" y="0"/>
                    </a:lnTo>
                    <a:lnTo>
                      <a:pt x="3076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855" name="Freeform 854"/>
              <p:cNvSpPr>
                <a:spLocks/>
              </p:cNvSpPr>
              <p:nvPr/>
            </p:nvSpPr>
            <p:spPr bwMode="auto">
              <a:xfrm>
                <a:off x="15084425" y="-6992938"/>
                <a:ext cx="9767888" cy="989013"/>
              </a:xfrm>
              <a:custGeom>
                <a:avLst/>
                <a:gdLst>
                  <a:gd name="T0" fmla="*/ 6153 w 6153"/>
                  <a:gd name="T1" fmla="*/ 0 h 623"/>
                  <a:gd name="T2" fmla="*/ 5543 w 6153"/>
                  <a:gd name="T3" fmla="*/ 623 h 623"/>
                  <a:gd name="T4" fmla="*/ 0 w 6153"/>
                  <a:gd name="T5" fmla="*/ 623 h 623"/>
                  <a:gd name="T6" fmla="*/ 621 w 6153"/>
                  <a:gd name="T7" fmla="*/ 0 h 623"/>
                  <a:gd name="T8" fmla="*/ 3076 w 6153"/>
                  <a:gd name="T9" fmla="*/ 0 h 623"/>
                  <a:gd name="T10" fmla="*/ 6153 w 6153"/>
                  <a:gd name="T11" fmla="*/ 0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53" h="623">
                    <a:moveTo>
                      <a:pt x="6153" y="0"/>
                    </a:moveTo>
                    <a:lnTo>
                      <a:pt x="5543" y="623"/>
                    </a:lnTo>
                    <a:lnTo>
                      <a:pt x="0" y="623"/>
                    </a:lnTo>
                    <a:lnTo>
                      <a:pt x="621" y="0"/>
                    </a:lnTo>
                    <a:lnTo>
                      <a:pt x="3076" y="0"/>
                    </a:lnTo>
                    <a:lnTo>
                      <a:pt x="6153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856" name="Freeform 855"/>
              <p:cNvSpPr>
                <a:spLocks/>
              </p:cNvSpPr>
              <p:nvPr/>
            </p:nvSpPr>
            <p:spPr bwMode="auto">
              <a:xfrm>
                <a:off x="15084425" y="-6003925"/>
                <a:ext cx="8799513" cy="8507413"/>
              </a:xfrm>
              <a:custGeom>
                <a:avLst/>
                <a:gdLst>
                  <a:gd name="T0" fmla="*/ 5543 w 5543"/>
                  <a:gd name="T1" fmla="*/ 5359 h 5359"/>
                  <a:gd name="T2" fmla="*/ 3076 w 5543"/>
                  <a:gd name="T3" fmla="*/ 5359 h 5359"/>
                  <a:gd name="T4" fmla="*/ 0 w 5543"/>
                  <a:gd name="T5" fmla="*/ 5359 h 5359"/>
                  <a:gd name="T6" fmla="*/ 0 w 5543"/>
                  <a:gd name="T7" fmla="*/ 2370 h 5359"/>
                  <a:gd name="T8" fmla="*/ 0 w 5543"/>
                  <a:gd name="T9" fmla="*/ 0 h 5359"/>
                  <a:gd name="T10" fmla="*/ 5543 w 5543"/>
                  <a:gd name="T11" fmla="*/ 0 h 5359"/>
                  <a:gd name="T12" fmla="*/ 5543 w 5543"/>
                  <a:gd name="T13" fmla="*/ 5359 h 5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43" h="5359">
                    <a:moveTo>
                      <a:pt x="5543" y="5359"/>
                    </a:moveTo>
                    <a:lnTo>
                      <a:pt x="3076" y="5359"/>
                    </a:lnTo>
                    <a:lnTo>
                      <a:pt x="0" y="5359"/>
                    </a:lnTo>
                    <a:lnTo>
                      <a:pt x="0" y="2370"/>
                    </a:lnTo>
                    <a:lnTo>
                      <a:pt x="0" y="0"/>
                    </a:lnTo>
                    <a:lnTo>
                      <a:pt x="5543" y="0"/>
                    </a:lnTo>
                    <a:lnTo>
                      <a:pt x="5543" y="5359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857" name="Freeform 856"/>
              <p:cNvSpPr>
                <a:spLocks/>
              </p:cNvSpPr>
              <p:nvPr/>
            </p:nvSpPr>
            <p:spPr bwMode="auto">
              <a:xfrm>
                <a:off x="23883938" y="-6992938"/>
                <a:ext cx="968375" cy="9496426"/>
              </a:xfrm>
              <a:custGeom>
                <a:avLst/>
                <a:gdLst>
                  <a:gd name="T0" fmla="*/ 0 w 610"/>
                  <a:gd name="T1" fmla="*/ 5982 h 5982"/>
                  <a:gd name="T2" fmla="*/ 610 w 610"/>
                  <a:gd name="T3" fmla="*/ 5360 h 5982"/>
                  <a:gd name="T4" fmla="*/ 610 w 610"/>
                  <a:gd name="T5" fmla="*/ 2993 h 5982"/>
                  <a:gd name="T6" fmla="*/ 610 w 610"/>
                  <a:gd name="T7" fmla="*/ 0 h 5982"/>
                  <a:gd name="T8" fmla="*/ 0 w 610"/>
                  <a:gd name="T9" fmla="*/ 623 h 5982"/>
                  <a:gd name="T10" fmla="*/ 0 w 610"/>
                  <a:gd name="T11" fmla="*/ 5982 h 5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0" h="5982">
                    <a:moveTo>
                      <a:pt x="0" y="5982"/>
                    </a:moveTo>
                    <a:lnTo>
                      <a:pt x="610" y="5360"/>
                    </a:lnTo>
                    <a:lnTo>
                      <a:pt x="610" y="2993"/>
                    </a:lnTo>
                    <a:lnTo>
                      <a:pt x="610" y="0"/>
                    </a:lnTo>
                    <a:lnTo>
                      <a:pt x="0" y="623"/>
                    </a:lnTo>
                    <a:lnTo>
                      <a:pt x="0" y="5982"/>
                    </a:lnTo>
                    <a:close/>
                  </a:path>
                </a:pathLst>
              </a:custGeom>
              <a:solidFill>
                <a:srgbClr val="9D9D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858" name="Freeform 857"/>
              <p:cNvSpPr>
                <a:spLocks/>
              </p:cNvSpPr>
              <p:nvPr/>
            </p:nvSpPr>
            <p:spPr bwMode="auto">
              <a:xfrm>
                <a:off x="16668750" y="-3030538"/>
                <a:ext cx="2597150" cy="2609850"/>
              </a:xfrm>
              <a:custGeom>
                <a:avLst/>
                <a:gdLst>
                  <a:gd name="T0" fmla="*/ 0 w 1636"/>
                  <a:gd name="T1" fmla="*/ 0 h 1644"/>
                  <a:gd name="T2" fmla="*/ 397 w 1636"/>
                  <a:gd name="T3" fmla="*/ 0 h 1644"/>
                  <a:gd name="T4" fmla="*/ 823 w 1636"/>
                  <a:gd name="T5" fmla="*/ 1149 h 1644"/>
                  <a:gd name="T6" fmla="*/ 1248 w 1636"/>
                  <a:gd name="T7" fmla="*/ 0 h 1644"/>
                  <a:gd name="T8" fmla="*/ 1636 w 1636"/>
                  <a:gd name="T9" fmla="*/ 0 h 1644"/>
                  <a:gd name="T10" fmla="*/ 976 w 1636"/>
                  <a:gd name="T11" fmla="*/ 1644 h 1644"/>
                  <a:gd name="T12" fmla="*/ 659 w 1636"/>
                  <a:gd name="T13" fmla="*/ 1644 h 1644"/>
                  <a:gd name="T14" fmla="*/ 0 w 1636"/>
                  <a:gd name="T15" fmla="*/ 0 h 1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36" h="1644">
                    <a:moveTo>
                      <a:pt x="0" y="0"/>
                    </a:moveTo>
                    <a:lnTo>
                      <a:pt x="397" y="0"/>
                    </a:lnTo>
                    <a:lnTo>
                      <a:pt x="823" y="1149"/>
                    </a:lnTo>
                    <a:lnTo>
                      <a:pt x="1248" y="0"/>
                    </a:lnTo>
                    <a:lnTo>
                      <a:pt x="1636" y="0"/>
                    </a:lnTo>
                    <a:lnTo>
                      <a:pt x="976" y="1644"/>
                    </a:lnTo>
                    <a:lnTo>
                      <a:pt x="659" y="16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81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859" name="Freeform 858"/>
              <p:cNvSpPr>
                <a:spLocks/>
              </p:cNvSpPr>
              <p:nvPr/>
            </p:nvSpPr>
            <p:spPr bwMode="auto">
              <a:xfrm>
                <a:off x="19664363" y="-3030538"/>
                <a:ext cx="2586038" cy="2590800"/>
              </a:xfrm>
              <a:custGeom>
                <a:avLst/>
                <a:gdLst>
                  <a:gd name="T0" fmla="*/ 0 w 1629"/>
                  <a:gd name="T1" fmla="*/ 0 h 1632"/>
                  <a:gd name="T2" fmla="*/ 385 w 1629"/>
                  <a:gd name="T3" fmla="*/ 0 h 1632"/>
                  <a:gd name="T4" fmla="*/ 816 w 1629"/>
                  <a:gd name="T5" fmla="*/ 691 h 1632"/>
                  <a:gd name="T6" fmla="*/ 1244 w 1629"/>
                  <a:gd name="T7" fmla="*/ 0 h 1632"/>
                  <a:gd name="T8" fmla="*/ 1629 w 1629"/>
                  <a:gd name="T9" fmla="*/ 0 h 1632"/>
                  <a:gd name="T10" fmla="*/ 1629 w 1629"/>
                  <a:gd name="T11" fmla="*/ 1632 h 1632"/>
                  <a:gd name="T12" fmla="*/ 1277 w 1629"/>
                  <a:gd name="T13" fmla="*/ 1632 h 1632"/>
                  <a:gd name="T14" fmla="*/ 1277 w 1629"/>
                  <a:gd name="T15" fmla="*/ 568 h 1632"/>
                  <a:gd name="T16" fmla="*/ 818 w 1629"/>
                  <a:gd name="T17" fmla="*/ 1263 h 1632"/>
                  <a:gd name="T18" fmla="*/ 809 w 1629"/>
                  <a:gd name="T19" fmla="*/ 1263 h 1632"/>
                  <a:gd name="T20" fmla="*/ 354 w 1629"/>
                  <a:gd name="T21" fmla="*/ 575 h 1632"/>
                  <a:gd name="T22" fmla="*/ 354 w 1629"/>
                  <a:gd name="T23" fmla="*/ 1632 h 1632"/>
                  <a:gd name="T24" fmla="*/ 0 w 1629"/>
                  <a:gd name="T25" fmla="*/ 1632 h 1632"/>
                  <a:gd name="T26" fmla="*/ 0 w 1629"/>
                  <a:gd name="T27" fmla="*/ 0 h 1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29" h="1632">
                    <a:moveTo>
                      <a:pt x="0" y="0"/>
                    </a:moveTo>
                    <a:lnTo>
                      <a:pt x="385" y="0"/>
                    </a:lnTo>
                    <a:lnTo>
                      <a:pt x="816" y="691"/>
                    </a:lnTo>
                    <a:lnTo>
                      <a:pt x="1244" y="0"/>
                    </a:lnTo>
                    <a:lnTo>
                      <a:pt x="1629" y="0"/>
                    </a:lnTo>
                    <a:lnTo>
                      <a:pt x="1629" y="1632"/>
                    </a:lnTo>
                    <a:lnTo>
                      <a:pt x="1277" y="1632"/>
                    </a:lnTo>
                    <a:lnTo>
                      <a:pt x="1277" y="568"/>
                    </a:lnTo>
                    <a:lnTo>
                      <a:pt x="818" y="1263"/>
                    </a:lnTo>
                    <a:lnTo>
                      <a:pt x="809" y="1263"/>
                    </a:lnTo>
                    <a:lnTo>
                      <a:pt x="354" y="575"/>
                    </a:lnTo>
                    <a:lnTo>
                      <a:pt x="354" y="1632"/>
                    </a:lnTo>
                    <a:lnTo>
                      <a:pt x="0" y="16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81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</p:grpSp>
        <p:grpSp>
          <p:nvGrpSpPr>
            <p:cNvPr id="860" name="Group 859"/>
            <p:cNvGrpSpPr>
              <a:grpSpLocks noChangeAspect="1"/>
            </p:cNvGrpSpPr>
            <p:nvPr/>
          </p:nvGrpSpPr>
          <p:grpSpPr>
            <a:xfrm>
              <a:off x="4726686" y="5402950"/>
              <a:ext cx="416230" cy="380302"/>
              <a:chOff x="614362" y="785813"/>
              <a:chExt cx="754064" cy="688975"/>
            </a:xfrm>
          </p:grpSpPr>
          <p:sp>
            <p:nvSpPr>
              <p:cNvPr id="861" name="Freeform 5"/>
              <p:cNvSpPr>
                <a:spLocks/>
              </p:cNvSpPr>
              <p:nvPr/>
            </p:nvSpPr>
            <p:spPr bwMode="auto">
              <a:xfrm>
                <a:off x="614362" y="785813"/>
                <a:ext cx="754063" cy="688975"/>
              </a:xfrm>
              <a:custGeom>
                <a:avLst/>
                <a:gdLst>
                  <a:gd name="T0" fmla="*/ 56 w 683"/>
                  <a:gd name="T1" fmla="*/ 0 h 624"/>
                  <a:gd name="T2" fmla="*/ 59 w 683"/>
                  <a:gd name="T3" fmla="*/ 0 h 624"/>
                  <a:gd name="T4" fmla="*/ 519 w 683"/>
                  <a:gd name="T5" fmla="*/ 0 h 624"/>
                  <a:gd name="T6" fmla="*/ 522 w 683"/>
                  <a:gd name="T7" fmla="*/ 0 h 624"/>
                  <a:gd name="T8" fmla="*/ 522 w 683"/>
                  <a:gd name="T9" fmla="*/ 0 h 624"/>
                  <a:gd name="T10" fmla="*/ 531 w 683"/>
                  <a:gd name="T11" fmla="*/ 1 h 624"/>
                  <a:gd name="T12" fmla="*/ 577 w 683"/>
                  <a:gd name="T13" fmla="*/ 58 h 624"/>
                  <a:gd name="T14" fmla="*/ 577 w 683"/>
                  <a:gd name="T15" fmla="*/ 332 h 624"/>
                  <a:gd name="T16" fmla="*/ 577 w 683"/>
                  <a:gd name="T17" fmla="*/ 508 h 624"/>
                  <a:gd name="T18" fmla="*/ 625 w 683"/>
                  <a:gd name="T19" fmla="*/ 508 h 624"/>
                  <a:gd name="T20" fmla="*/ 627 w 683"/>
                  <a:gd name="T21" fmla="*/ 508 h 624"/>
                  <a:gd name="T22" fmla="*/ 627 w 683"/>
                  <a:gd name="T23" fmla="*/ 508 h 624"/>
                  <a:gd name="T24" fmla="*/ 636 w 683"/>
                  <a:gd name="T25" fmla="*/ 509 h 624"/>
                  <a:gd name="T26" fmla="*/ 683 w 683"/>
                  <a:gd name="T27" fmla="*/ 566 h 624"/>
                  <a:gd name="T28" fmla="*/ 636 w 683"/>
                  <a:gd name="T29" fmla="*/ 623 h 624"/>
                  <a:gd name="T30" fmla="*/ 627 w 683"/>
                  <a:gd name="T31" fmla="*/ 624 h 624"/>
                  <a:gd name="T32" fmla="*/ 627 w 683"/>
                  <a:gd name="T33" fmla="*/ 624 h 624"/>
                  <a:gd name="T34" fmla="*/ 625 w 683"/>
                  <a:gd name="T35" fmla="*/ 624 h 624"/>
                  <a:gd name="T36" fmla="*/ 164 w 683"/>
                  <a:gd name="T37" fmla="*/ 624 h 624"/>
                  <a:gd name="T38" fmla="*/ 161 w 683"/>
                  <a:gd name="T39" fmla="*/ 624 h 624"/>
                  <a:gd name="T40" fmla="*/ 161 w 683"/>
                  <a:gd name="T41" fmla="*/ 624 h 624"/>
                  <a:gd name="T42" fmla="*/ 152 w 683"/>
                  <a:gd name="T43" fmla="*/ 623 h 624"/>
                  <a:gd name="T44" fmla="*/ 106 w 683"/>
                  <a:gd name="T45" fmla="*/ 566 h 624"/>
                  <a:gd name="T46" fmla="*/ 106 w 683"/>
                  <a:gd name="T47" fmla="*/ 332 h 624"/>
                  <a:gd name="T48" fmla="*/ 106 w 683"/>
                  <a:gd name="T49" fmla="*/ 116 h 624"/>
                  <a:gd name="T50" fmla="*/ 59 w 683"/>
                  <a:gd name="T51" fmla="*/ 116 h 624"/>
                  <a:gd name="T52" fmla="*/ 56 w 683"/>
                  <a:gd name="T53" fmla="*/ 116 h 624"/>
                  <a:gd name="T54" fmla="*/ 56 w 683"/>
                  <a:gd name="T55" fmla="*/ 116 h 624"/>
                  <a:gd name="T56" fmla="*/ 47 w 683"/>
                  <a:gd name="T57" fmla="*/ 115 h 624"/>
                  <a:gd name="T58" fmla="*/ 0 w 683"/>
                  <a:gd name="T59" fmla="*/ 58 h 624"/>
                  <a:gd name="T60" fmla="*/ 47 w 683"/>
                  <a:gd name="T61" fmla="*/ 1 h 624"/>
                  <a:gd name="T62" fmla="*/ 56 w 683"/>
                  <a:gd name="T63" fmla="*/ 0 h 624"/>
                  <a:gd name="T64" fmla="*/ 56 w 683"/>
                  <a:gd name="T65" fmla="*/ 0 h 624"/>
                  <a:gd name="T66" fmla="*/ 56 w 683"/>
                  <a:gd name="T67" fmla="*/ 0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83" h="624">
                    <a:moveTo>
                      <a:pt x="56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19" y="0"/>
                      <a:pt x="519" y="0"/>
                      <a:pt x="519" y="0"/>
                    </a:cubicBezTo>
                    <a:cubicBezTo>
                      <a:pt x="522" y="0"/>
                      <a:pt x="522" y="0"/>
                      <a:pt x="522" y="0"/>
                    </a:cubicBezTo>
                    <a:cubicBezTo>
                      <a:pt x="522" y="0"/>
                      <a:pt x="522" y="0"/>
                      <a:pt x="522" y="0"/>
                    </a:cubicBezTo>
                    <a:cubicBezTo>
                      <a:pt x="531" y="1"/>
                      <a:pt x="531" y="1"/>
                      <a:pt x="531" y="1"/>
                    </a:cubicBezTo>
                    <a:cubicBezTo>
                      <a:pt x="557" y="6"/>
                      <a:pt x="577" y="30"/>
                      <a:pt x="577" y="58"/>
                    </a:cubicBezTo>
                    <a:cubicBezTo>
                      <a:pt x="577" y="332"/>
                      <a:pt x="577" y="332"/>
                      <a:pt x="577" y="332"/>
                    </a:cubicBezTo>
                    <a:cubicBezTo>
                      <a:pt x="577" y="508"/>
                      <a:pt x="577" y="508"/>
                      <a:pt x="577" y="508"/>
                    </a:cubicBezTo>
                    <a:cubicBezTo>
                      <a:pt x="625" y="508"/>
                      <a:pt x="625" y="508"/>
                      <a:pt x="625" y="508"/>
                    </a:cubicBezTo>
                    <a:cubicBezTo>
                      <a:pt x="627" y="508"/>
                      <a:pt x="627" y="508"/>
                      <a:pt x="627" y="508"/>
                    </a:cubicBezTo>
                    <a:cubicBezTo>
                      <a:pt x="627" y="508"/>
                      <a:pt x="627" y="508"/>
                      <a:pt x="627" y="508"/>
                    </a:cubicBezTo>
                    <a:cubicBezTo>
                      <a:pt x="636" y="509"/>
                      <a:pt x="636" y="509"/>
                      <a:pt x="636" y="509"/>
                    </a:cubicBezTo>
                    <a:cubicBezTo>
                      <a:pt x="663" y="514"/>
                      <a:pt x="683" y="538"/>
                      <a:pt x="683" y="566"/>
                    </a:cubicBezTo>
                    <a:cubicBezTo>
                      <a:pt x="683" y="594"/>
                      <a:pt x="663" y="618"/>
                      <a:pt x="636" y="623"/>
                    </a:cubicBezTo>
                    <a:cubicBezTo>
                      <a:pt x="627" y="624"/>
                      <a:pt x="627" y="624"/>
                      <a:pt x="627" y="624"/>
                    </a:cubicBezTo>
                    <a:cubicBezTo>
                      <a:pt x="627" y="624"/>
                      <a:pt x="627" y="624"/>
                      <a:pt x="627" y="624"/>
                    </a:cubicBezTo>
                    <a:cubicBezTo>
                      <a:pt x="625" y="624"/>
                      <a:pt x="625" y="624"/>
                      <a:pt x="625" y="624"/>
                    </a:cubicBezTo>
                    <a:cubicBezTo>
                      <a:pt x="164" y="624"/>
                      <a:pt x="164" y="624"/>
                      <a:pt x="164" y="624"/>
                    </a:cubicBezTo>
                    <a:cubicBezTo>
                      <a:pt x="161" y="624"/>
                      <a:pt x="161" y="624"/>
                      <a:pt x="161" y="624"/>
                    </a:cubicBezTo>
                    <a:cubicBezTo>
                      <a:pt x="161" y="624"/>
                      <a:pt x="161" y="624"/>
                      <a:pt x="161" y="624"/>
                    </a:cubicBezTo>
                    <a:cubicBezTo>
                      <a:pt x="152" y="623"/>
                      <a:pt x="152" y="623"/>
                      <a:pt x="152" y="623"/>
                    </a:cubicBezTo>
                    <a:cubicBezTo>
                      <a:pt x="126" y="618"/>
                      <a:pt x="106" y="594"/>
                      <a:pt x="106" y="566"/>
                    </a:cubicBezTo>
                    <a:cubicBezTo>
                      <a:pt x="106" y="332"/>
                      <a:pt x="106" y="332"/>
                      <a:pt x="106" y="332"/>
                    </a:cubicBezTo>
                    <a:cubicBezTo>
                      <a:pt x="106" y="116"/>
                      <a:pt x="106" y="116"/>
                      <a:pt x="106" y="116"/>
                    </a:cubicBezTo>
                    <a:cubicBezTo>
                      <a:pt x="59" y="116"/>
                      <a:pt x="59" y="116"/>
                      <a:pt x="59" y="116"/>
                    </a:cubicBezTo>
                    <a:cubicBezTo>
                      <a:pt x="56" y="116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ubicBezTo>
                      <a:pt x="47" y="115"/>
                      <a:pt x="47" y="115"/>
                      <a:pt x="47" y="115"/>
                    </a:cubicBezTo>
                    <a:cubicBezTo>
                      <a:pt x="20" y="110"/>
                      <a:pt x="0" y="86"/>
                      <a:pt x="0" y="58"/>
                    </a:cubicBezTo>
                    <a:cubicBezTo>
                      <a:pt x="0" y="30"/>
                      <a:pt x="20" y="6"/>
                      <a:pt x="47" y="1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0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rgbClr val="C6C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862" name="Freeform 6"/>
              <p:cNvSpPr>
                <a:spLocks/>
              </p:cNvSpPr>
              <p:nvPr/>
            </p:nvSpPr>
            <p:spPr bwMode="auto">
              <a:xfrm>
                <a:off x="1252538" y="1344613"/>
                <a:ext cx="115888" cy="65088"/>
              </a:xfrm>
              <a:custGeom>
                <a:avLst/>
                <a:gdLst>
                  <a:gd name="T0" fmla="*/ 0 w 105"/>
                  <a:gd name="T1" fmla="*/ 0 h 58"/>
                  <a:gd name="T2" fmla="*/ 47 w 105"/>
                  <a:gd name="T3" fmla="*/ 0 h 58"/>
                  <a:gd name="T4" fmla="*/ 50 w 105"/>
                  <a:gd name="T5" fmla="*/ 0 h 58"/>
                  <a:gd name="T6" fmla="*/ 50 w 105"/>
                  <a:gd name="T7" fmla="*/ 0 h 58"/>
                  <a:gd name="T8" fmla="*/ 59 w 105"/>
                  <a:gd name="T9" fmla="*/ 1 h 58"/>
                  <a:gd name="T10" fmla="*/ 105 w 105"/>
                  <a:gd name="T11" fmla="*/ 58 h 58"/>
                  <a:gd name="T12" fmla="*/ 0 w 105"/>
                  <a:gd name="T13" fmla="*/ 58 h 58"/>
                  <a:gd name="T14" fmla="*/ 0 w 105"/>
                  <a:gd name="T15" fmla="*/ 0 h 58"/>
                  <a:gd name="T16" fmla="*/ 0 w 105"/>
                  <a:gd name="T17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5" h="58">
                    <a:moveTo>
                      <a:pt x="0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9" y="1"/>
                      <a:pt x="59" y="1"/>
                      <a:pt x="59" y="1"/>
                    </a:cubicBezTo>
                    <a:cubicBezTo>
                      <a:pt x="85" y="7"/>
                      <a:pt x="105" y="30"/>
                      <a:pt x="105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170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863" name="Freeform 7"/>
              <p:cNvSpPr>
                <a:spLocks/>
              </p:cNvSpPr>
              <p:nvPr/>
            </p:nvSpPr>
            <p:spPr bwMode="auto">
              <a:xfrm>
                <a:off x="733425" y="912813"/>
                <a:ext cx="515938" cy="82550"/>
              </a:xfrm>
              <a:custGeom>
                <a:avLst/>
                <a:gdLst>
                  <a:gd name="T0" fmla="*/ 0 w 325"/>
                  <a:gd name="T1" fmla="*/ 0 h 52"/>
                  <a:gd name="T2" fmla="*/ 52 w 325"/>
                  <a:gd name="T3" fmla="*/ 0 h 52"/>
                  <a:gd name="T4" fmla="*/ 325 w 325"/>
                  <a:gd name="T5" fmla="*/ 0 h 52"/>
                  <a:gd name="T6" fmla="*/ 325 w 325"/>
                  <a:gd name="T7" fmla="*/ 52 h 52"/>
                  <a:gd name="T8" fmla="*/ 52 w 325"/>
                  <a:gd name="T9" fmla="*/ 52 h 52"/>
                  <a:gd name="T10" fmla="*/ 0 w 325"/>
                  <a:gd name="T11" fmla="*/ 0 h 52"/>
                  <a:gd name="T12" fmla="*/ 0 w 325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5" h="52">
                    <a:moveTo>
                      <a:pt x="0" y="0"/>
                    </a:moveTo>
                    <a:lnTo>
                      <a:pt x="52" y="0"/>
                    </a:lnTo>
                    <a:lnTo>
                      <a:pt x="325" y="0"/>
                    </a:lnTo>
                    <a:lnTo>
                      <a:pt x="325" y="52"/>
                    </a:lnTo>
                    <a:lnTo>
                      <a:pt x="52" y="5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70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864" name="Freeform 8"/>
              <p:cNvSpPr>
                <a:spLocks/>
              </p:cNvSpPr>
              <p:nvPr/>
            </p:nvSpPr>
            <p:spPr bwMode="auto">
              <a:xfrm>
                <a:off x="614362" y="785813"/>
                <a:ext cx="638175" cy="65088"/>
              </a:xfrm>
              <a:custGeom>
                <a:avLst/>
                <a:gdLst>
                  <a:gd name="T0" fmla="*/ 56 w 578"/>
                  <a:gd name="T1" fmla="*/ 0 h 58"/>
                  <a:gd name="T2" fmla="*/ 59 w 578"/>
                  <a:gd name="T3" fmla="*/ 0 h 58"/>
                  <a:gd name="T4" fmla="*/ 331 w 578"/>
                  <a:gd name="T5" fmla="*/ 0 h 58"/>
                  <a:gd name="T6" fmla="*/ 520 w 578"/>
                  <a:gd name="T7" fmla="*/ 0 h 58"/>
                  <a:gd name="T8" fmla="*/ 523 w 578"/>
                  <a:gd name="T9" fmla="*/ 0 h 58"/>
                  <a:gd name="T10" fmla="*/ 523 w 578"/>
                  <a:gd name="T11" fmla="*/ 0 h 58"/>
                  <a:gd name="T12" fmla="*/ 532 w 578"/>
                  <a:gd name="T13" fmla="*/ 1 h 58"/>
                  <a:gd name="T14" fmla="*/ 578 w 578"/>
                  <a:gd name="T15" fmla="*/ 58 h 58"/>
                  <a:gd name="T16" fmla="*/ 0 w 578"/>
                  <a:gd name="T17" fmla="*/ 58 h 58"/>
                  <a:gd name="T18" fmla="*/ 47 w 578"/>
                  <a:gd name="T19" fmla="*/ 1 h 58"/>
                  <a:gd name="T20" fmla="*/ 56 w 578"/>
                  <a:gd name="T21" fmla="*/ 0 h 58"/>
                  <a:gd name="T22" fmla="*/ 56 w 578"/>
                  <a:gd name="T2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8" h="58">
                    <a:moveTo>
                      <a:pt x="56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331" y="0"/>
                      <a:pt x="331" y="0"/>
                      <a:pt x="331" y="0"/>
                    </a:cubicBezTo>
                    <a:cubicBezTo>
                      <a:pt x="520" y="0"/>
                      <a:pt x="520" y="0"/>
                      <a:pt x="520" y="0"/>
                    </a:cubicBezTo>
                    <a:cubicBezTo>
                      <a:pt x="523" y="0"/>
                      <a:pt x="523" y="0"/>
                      <a:pt x="523" y="0"/>
                    </a:cubicBezTo>
                    <a:cubicBezTo>
                      <a:pt x="523" y="0"/>
                      <a:pt x="523" y="0"/>
                      <a:pt x="523" y="0"/>
                    </a:cubicBezTo>
                    <a:cubicBezTo>
                      <a:pt x="532" y="1"/>
                      <a:pt x="532" y="1"/>
                      <a:pt x="532" y="1"/>
                    </a:cubicBezTo>
                    <a:cubicBezTo>
                      <a:pt x="558" y="6"/>
                      <a:pt x="578" y="30"/>
                      <a:pt x="578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30"/>
                      <a:pt x="20" y="6"/>
                      <a:pt x="47" y="1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0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rgbClr val="DDD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865" name="Freeform 9"/>
              <p:cNvSpPr>
                <a:spLocks/>
              </p:cNvSpPr>
              <p:nvPr/>
            </p:nvSpPr>
            <p:spPr bwMode="auto">
              <a:xfrm>
                <a:off x="730250" y="1412875"/>
                <a:ext cx="638175" cy="61913"/>
              </a:xfrm>
              <a:custGeom>
                <a:avLst/>
                <a:gdLst>
                  <a:gd name="T0" fmla="*/ 522 w 578"/>
                  <a:gd name="T1" fmla="*/ 57 h 57"/>
                  <a:gd name="T2" fmla="*/ 520 w 578"/>
                  <a:gd name="T3" fmla="*/ 57 h 57"/>
                  <a:gd name="T4" fmla="*/ 226 w 578"/>
                  <a:gd name="T5" fmla="*/ 57 h 57"/>
                  <a:gd name="T6" fmla="*/ 58 w 578"/>
                  <a:gd name="T7" fmla="*/ 57 h 57"/>
                  <a:gd name="T8" fmla="*/ 55 w 578"/>
                  <a:gd name="T9" fmla="*/ 57 h 57"/>
                  <a:gd name="T10" fmla="*/ 55 w 578"/>
                  <a:gd name="T11" fmla="*/ 57 h 57"/>
                  <a:gd name="T12" fmla="*/ 46 w 578"/>
                  <a:gd name="T13" fmla="*/ 56 h 57"/>
                  <a:gd name="T14" fmla="*/ 0 w 578"/>
                  <a:gd name="T15" fmla="*/ 0 h 57"/>
                  <a:gd name="T16" fmla="*/ 578 w 578"/>
                  <a:gd name="T17" fmla="*/ 0 h 57"/>
                  <a:gd name="T18" fmla="*/ 531 w 578"/>
                  <a:gd name="T19" fmla="*/ 56 h 57"/>
                  <a:gd name="T20" fmla="*/ 522 w 578"/>
                  <a:gd name="T21" fmla="*/ 57 h 57"/>
                  <a:gd name="T22" fmla="*/ 522 w 578"/>
                  <a:gd name="T23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8" h="57">
                    <a:moveTo>
                      <a:pt x="522" y="57"/>
                    </a:moveTo>
                    <a:cubicBezTo>
                      <a:pt x="520" y="57"/>
                      <a:pt x="520" y="57"/>
                      <a:pt x="520" y="57"/>
                    </a:cubicBezTo>
                    <a:cubicBezTo>
                      <a:pt x="226" y="57"/>
                      <a:pt x="226" y="57"/>
                      <a:pt x="226" y="57"/>
                    </a:cubicBezTo>
                    <a:cubicBezTo>
                      <a:pt x="58" y="57"/>
                      <a:pt x="58" y="57"/>
                      <a:pt x="58" y="57"/>
                    </a:cubicBezTo>
                    <a:cubicBezTo>
                      <a:pt x="55" y="57"/>
                      <a:pt x="55" y="57"/>
                      <a:pt x="55" y="57"/>
                    </a:cubicBezTo>
                    <a:cubicBezTo>
                      <a:pt x="55" y="57"/>
                      <a:pt x="55" y="57"/>
                      <a:pt x="55" y="57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20" y="51"/>
                      <a:pt x="0" y="28"/>
                      <a:pt x="0" y="0"/>
                    </a:cubicBezTo>
                    <a:cubicBezTo>
                      <a:pt x="578" y="0"/>
                      <a:pt x="578" y="0"/>
                      <a:pt x="578" y="0"/>
                    </a:cubicBezTo>
                    <a:cubicBezTo>
                      <a:pt x="578" y="28"/>
                      <a:pt x="558" y="51"/>
                      <a:pt x="531" y="56"/>
                    </a:cubicBezTo>
                    <a:cubicBezTo>
                      <a:pt x="522" y="57"/>
                      <a:pt x="522" y="57"/>
                      <a:pt x="522" y="57"/>
                    </a:cubicBezTo>
                    <a:cubicBezTo>
                      <a:pt x="522" y="57"/>
                      <a:pt x="522" y="57"/>
                      <a:pt x="522" y="57"/>
                    </a:cubicBezTo>
                    <a:close/>
                  </a:path>
                </a:pathLst>
              </a:custGeom>
              <a:solidFill>
                <a:srgbClr val="DDD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866" name="Freeform 10"/>
              <p:cNvSpPr>
                <a:spLocks/>
              </p:cNvSpPr>
              <p:nvPr/>
            </p:nvSpPr>
            <p:spPr bwMode="auto">
              <a:xfrm>
                <a:off x="823913" y="1025525"/>
                <a:ext cx="376238" cy="26988"/>
              </a:xfrm>
              <a:custGeom>
                <a:avLst/>
                <a:gdLst>
                  <a:gd name="T0" fmla="*/ 0 w 237"/>
                  <a:gd name="T1" fmla="*/ 0 h 17"/>
                  <a:gd name="T2" fmla="*/ 0 w 237"/>
                  <a:gd name="T3" fmla="*/ 17 h 17"/>
                  <a:gd name="T4" fmla="*/ 237 w 237"/>
                  <a:gd name="T5" fmla="*/ 17 h 17"/>
                  <a:gd name="T6" fmla="*/ 237 w 237"/>
                  <a:gd name="T7" fmla="*/ 0 h 17"/>
                  <a:gd name="T8" fmla="*/ 0 w 237"/>
                  <a:gd name="T9" fmla="*/ 0 h 17"/>
                  <a:gd name="T10" fmla="*/ 0 w 237"/>
                  <a:gd name="T11" fmla="*/ 0 h 17"/>
                  <a:gd name="T12" fmla="*/ 0 w 237"/>
                  <a:gd name="T1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7" h="17">
                    <a:moveTo>
                      <a:pt x="0" y="0"/>
                    </a:moveTo>
                    <a:lnTo>
                      <a:pt x="0" y="17"/>
                    </a:lnTo>
                    <a:lnTo>
                      <a:pt x="237" y="17"/>
                    </a:lnTo>
                    <a:lnTo>
                      <a:pt x="237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867" name="Freeform 11"/>
              <p:cNvSpPr>
                <a:spLocks/>
              </p:cNvSpPr>
              <p:nvPr/>
            </p:nvSpPr>
            <p:spPr bwMode="auto">
              <a:xfrm>
                <a:off x="758825" y="1085850"/>
                <a:ext cx="441325" cy="25400"/>
              </a:xfrm>
              <a:custGeom>
                <a:avLst/>
                <a:gdLst>
                  <a:gd name="T0" fmla="*/ 0 w 278"/>
                  <a:gd name="T1" fmla="*/ 0 h 16"/>
                  <a:gd name="T2" fmla="*/ 0 w 278"/>
                  <a:gd name="T3" fmla="*/ 16 h 16"/>
                  <a:gd name="T4" fmla="*/ 278 w 278"/>
                  <a:gd name="T5" fmla="*/ 16 h 16"/>
                  <a:gd name="T6" fmla="*/ 278 w 278"/>
                  <a:gd name="T7" fmla="*/ 0 h 16"/>
                  <a:gd name="T8" fmla="*/ 0 w 278"/>
                  <a:gd name="T9" fmla="*/ 0 h 16"/>
                  <a:gd name="T10" fmla="*/ 0 w 278"/>
                  <a:gd name="T11" fmla="*/ 0 h 16"/>
                  <a:gd name="T12" fmla="*/ 0 w 278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8" h="16">
                    <a:moveTo>
                      <a:pt x="0" y="0"/>
                    </a:moveTo>
                    <a:lnTo>
                      <a:pt x="0" y="16"/>
                    </a:lnTo>
                    <a:lnTo>
                      <a:pt x="278" y="16"/>
                    </a:lnTo>
                    <a:lnTo>
                      <a:pt x="27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868" name="Freeform 12"/>
              <p:cNvSpPr>
                <a:spLocks/>
              </p:cNvSpPr>
              <p:nvPr/>
            </p:nvSpPr>
            <p:spPr bwMode="auto">
              <a:xfrm>
                <a:off x="758825" y="1139825"/>
                <a:ext cx="441325" cy="26988"/>
              </a:xfrm>
              <a:custGeom>
                <a:avLst/>
                <a:gdLst>
                  <a:gd name="T0" fmla="*/ 0 w 278"/>
                  <a:gd name="T1" fmla="*/ 0 h 17"/>
                  <a:gd name="T2" fmla="*/ 0 w 278"/>
                  <a:gd name="T3" fmla="*/ 17 h 17"/>
                  <a:gd name="T4" fmla="*/ 278 w 278"/>
                  <a:gd name="T5" fmla="*/ 17 h 17"/>
                  <a:gd name="T6" fmla="*/ 278 w 278"/>
                  <a:gd name="T7" fmla="*/ 0 h 17"/>
                  <a:gd name="T8" fmla="*/ 0 w 278"/>
                  <a:gd name="T9" fmla="*/ 0 h 17"/>
                  <a:gd name="T10" fmla="*/ 0 w 278"/>
                  <a:gd name="T11" fmla="*/ 0 h 17"/>
                  <a:gd name="T12" fmla="*/ 0 w 278"/>
                  <a:gd name="T1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8" h="17">
                    <a:moveTo>
                      <a:pt x="0" y="0"/>
                    </a:moveTo>
                    <a:lnTo>
                      <a:pt x="0" y="17"/>
                    </a:lnTo>
                    <a:lnTo>
                      <a:pt x="278" y="17"/>
                    </a:lnTo>
                    <a:lnTo>
                      <a:pt x="27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869" name="Freeform 13"/>
              <p:cNvSpPr>
                <a:spLocks/>
              </p:cNvSpPr>
              <p:nvPr/>
            </p:nvSpPr>
            <p:spPr bwMode="auto">
              <a:xfrm>
                <a:off x="758825" y="1195388"/>
                <a:ext cx="441325" cy="26988"/>
              </a:xfrm>
              <a:custGeom>
                <a:avLst/>
                <a:gdLst>
                  <a:gd name="T0" fmla="*/ 0 w 278"/>
                  <a:gd name="T1" fmla="*/ 0 h 17"/>
                  <a:gd name="T2" fmla="*/ 0 w 278"/>
                  <a:gd name="T3" fmla="*/ 17 h 17"/>
                  <a:gd name="T4" fmla="*/ 278 w 278"/>
                  <a:gd name="T5" fmla="*/ 17 h 17"/>
                  <a:gd name="T6" fmla="*/ 278 w 278"/>
                  <a:gd name="T7" fmla="*/ 0 h 17"/>
                  <a:gd name="T8" fmla="*/ 0 w 278"/>
                  <a:gd name="T9" fmla="*/ 0 h 17"/>
                  <a:gd name="T10" fmla="*/ 0 w 278"/>
                  <a:gd name="T11" fmla="*/ 0 h 17"/>
                  <a:gd name="T12" fmla="*/ 0 w 278"/>
                  <a:gd name="T1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8" h="17">
                    <a:moveTo>
                      <a:pt x="0" y="0"/>
                    </a:moveTo>
                    <a:lnTo>
                      <a:pt x="0" y="17"/>
                    </a:lnTo>
                    <a:lnTo>
                      <a:pt x="278" y="17"/>
                    </a:lnTo>
                    <a:lnTo>
                      <a:pt x="27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870" name="Freeform 14"/>
              <p:cNvSpPr>
                <a:spLocks/>
              </p:cNvSpPr>
              <p:nvPr/>
            </p:nvSpPr>
            <p:spPr bwMode="auto">
              <a:xfrm>
                <a:off x="823913" y="1263650"/>
                <a:ext cx="376238" cy="26988"/>
              </a:xfrm>
              <a:custGeom>
                <a:avLst/>
                <a:gdLst>
                  <a:gd name="T0" fmla="*/ 0 w 237"/>
                  <a:gd name="T1" fmla="*/ 0 h 17"/>
                  <a:gd name="T2" fmla="*/ 0 w 237"/>
                  <a:gd name="T3" fmla="*/ 17 h 17"/>
                  <a:gd name="T4" fmla="*/ 237 w 237"/>
                  <a:gd name="T5" fmla="*/ 17 h 17"/>
                  <a:gd name="T6" fmla="*/ 237 w 237"/>
                  <a:gd name="T7" fmla="*/ 0 h 17"/>
                  <a:gd name="T8" fmla="*/ 0 w 237"/>
                  <a:gd name="T9" fmla="*/ 0 h 17"/>
                  <a:gd name="T10" fmla="*/ 0 w 237"/>
                  <a:gd name="T11" fmla="*/ 0 h 17"/>
                  <a:gd name="T12" fmla="*/ 0 w 237"/>
                  <a:gd name="T1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7" h="17">
                    <a:moveTo>
                      <a:pt x="0" y="0"/>
                    </a:moveTo>
                    <a:lnTo>
                      <a:pt x="0" y="17"/>
                    </a:lnTo>
                    <a:lnTo>
                      <a:pt x="237" y="17"/>
                    </a:lnTo>
                    <a:lnTo>
                      <a:pt x="237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871" name="Freeform 15"/>
              <p:cNvSpPr>
                <a:spLocks/>
              </p:cNvSpPr>
              <p:nvPr/>
            </p:nvSpPr>
            <p:spPr bwMode="auto">
              <a:xfrm>
                <a:off x="758825" y="1322388"/>
                <a:ext cx="441325" cy="28575"/>
              </a:xfrm>
              <a:custGeom>
                <a:avLst/>
                <a:gdLst>
                  <a:gd name="T0" fmla="*/ 0 w 278"/>
                  <a:gd name="T1" fmla="*/ 0 h 18"/>
                  <a:gd name="T2" fmla="*/ 0 w 278"/>
                  <a:gd name="T3" fmla="*/ 18 h 18"/>
                  <a:gd name="T4" fmla="*/ 278 w 278"/>
                  <a:gd name="T5" fmla="*/ 18 h 18"/>
                  <a:gd name="T6" fmla="*/ 278 w 278"/>
                  <a:gd name="T7" fmla="*/ 0 h 18"/>
                  <a:gd name="T8" fmla="*/ 0 w 278"/>
                  <a:gd name="T9" fmla="*/ 0 h 18"/>
                  <a:gd name="T10" fmla="*/ 0 w 278"/>
                  <a:gd name="T11" fmla="*/ 0 h 18"/>
                  <a:gd name="T12" fmla="*/ 0 w 278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8" h="18">
                    <a:moveTo>
                      <a:pt x="0" y="0"/>
                    </a:moveTo>
                    <a:lnTo>
                      <a:pt x="0" y="18"/>
                    </a:lnTo>
                    <a:lnTo>
                      <a:pt x="278" y="18"/>
                    </a:lnTo>
                    <a:lnTo>
                      <a:pt x="27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7278413" y="5385407"/>
            <a:ext cx="1257750" cy="426362"/>
            <a:chOff x="7276825" y="5385407"/>
            <a:chExt cx="1257750" cy="426362"/>
          </a:xfrm>
        </p:grpSpPr>
        <p:sp>
          <p:nvSpPr>
            <p:cNvPr id="292" name="Parallelogram 291"/>
            <p:cNvSpPr/>
            <p:nvPr/>
          </p:nvSpPr>
          <p:spPr>
            <a:xfrm>
              <a:off x="7276825" y="5742969"/>
              <a:ext cx="1257750" cy="68800"/>
            </a:xfrm>
            <a:prstGeom prst="parallelogram">
              <a:avLst>
                <a:gd name="adj" fmla="val 100190"/>
              </a:avLst>
            </a:prstGeom>
            <a:solidFill>
              <a:schemeClr val="tx2">
                <a:alpha val="16000"/>
              </a:schemeClr>
            </a:solidFill>
            <a:ln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872" name="Group 871"/>
            <p:cNvGrpSpPr>
              <a:grpSpLocks noChangeAspect="1"/>
            </p:cNvGrpSpPr>
            <p:nvPr/>
          </p:nvGrpSpPr>
          <p:grpSpPr>
            <a:xfrm>
              <a:off x="7407026" y="5385407"/>
              <a:ext cx="411984" cy="400534"/>
              <a:chOff x="6859929" y="2884174"/>
              <a:chExt cx="498485" cy="484632"/>
            </a:xfrm>
          </p:grpSpPr>
          <p:sp>
            <p:nvSpPr>
              <p:cNvPr id="873" name="Freeform 872"/>
              <p:cNvSpPr>
                <a:spLocks/>
              </p:cNvSpPr>
              <p:nvPr/>
            </p:nvSpPr>
            <p:spPr bwMode="auto">
              <a:xfrm>
                <a:off x="6859929" y="2884174"/>
                <a:ext cx="498485" cy="484632"/>
              </a:xfrm>
              <a:custGeom>
                <a:avLst/>
                <a:gdLst>
                  <a:gd name="T0" fmla="*/ 3076 w 6153"/>
                  <a:gd name="T1" fmla="*/ 0 h 5982"/>
                  <a:gd name="T2" fmla="*/ 621 w 6153"/>
                  <a:gd name="T3" fmla="*/ 0 h 5982"/>
                  <a:gd name="T4" fmla="*/ 0 w 6153"/>
                  <a:gd name="T5" fmla="*/ 623 h 5982"/>
                  <a:gd name="T6" fmla="*/ 0 w 6153"/>
                  <a:gd name="T7" fmla="*/ 2993 h 5982"/>
                  <a:gd name="T8" fmla="*/ 0 w 6153"/>
                  <a:gd name="T9" fmla="*/ 5982 h 5982"/>
                  <a:gd name="T10" fmla="*/ 3076 w 6153"/>
                  <a:gd name="T11" fmla="*/ 5982 h 5982"/>
                  <a:gd name="T12" fmla="*/ 5543 w 6153"/>
                  <a:gd name="T13" fmla="*/ 5982 h 5982"/>
                  <a:gd name="T14" fmla="*/ 6153 w 6153"/>
                  <a:gd name="T15" fmla="*/ 5360 h 5982"/>
                  <a:gd name="T16" fmla="*/ 6153 w 6153"/>
                  <a:gd name="T17" fmla="*/ 2993 h 5982"/>
                  <a:gd name="T18" fmla="*/ 6153 w 6153"/>
                  <a:gd name="T19" fmla="*/ 0 h 5982"/>
                  <a:gd name="T20" fmla="*/ 3076 w 6153"/>
                  <a:gd name="T21" fmla="*/ 0 h 5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53" h="5982">
                    <a:moveTo>
                      <a:pt x="3076" y="0"/>
                    </a:moveTo>
                    <a:lnTo>
                      <a:pt x="621" y="0"/>
                    </a:lnTo>
                    <a:lnTo>
                      <a:pt x="0" y="623"/>
                    </a:lnTo>
                    <a:lnTo>
                      <a:pt x="0" y="2993"/>
                    </a:lnTo>
                    <a:lnTo>
                      <a:pt x="0" y="5982"/>
                    </a:lnTo>
                    <a:lnTo>
                      <a:pt x="3076" y="5982"/>
                    </a:lnTo>
                    <a:lnTo>
                      <a:pt x="5543" y="5982"/>
                    </a:lnTo>
                    <a:lnTo>
                      <a:pt x="6153" y="5360"/>
                    </a:lnTo>
                    <a:lnTo>
                      <a:pt x="6153" y="2993"/>
                    </a:lnTo>
                    <a:lnTo>
                      <a:pt x="6153" y="0"/>
                    </a:lnTo>
                    <a:lnTo>
                      <a:pt x="3076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874" name="Freeform 873"/>
              <p:cNvSpPr>
                <a:spLocks/>
              </p:cNvSpPr>
              <p:nvPr/>
            </p:nvSpPr>
            <p:spPr bwMode="auto">
              <a:xfrm>
                <a:off x="6859929" y="2884174"/>
                <a:ext cx="498485" cy="50472"/>
              </a:xfrm>
              <a:custGeom>
                <a:avLst/>
                <a:gdLst>
                  <a:gd name="T0" fmla="*/ 6153 w 6153"/>
                  <a:gd name="T1" fmla="*/ 0 h 623"/>
                  <a:gd name="T2" fmla="*/ 5543 w 6153"/>
                  <a:gd name="T3" fmla="*/ 623 h 623"/>
                  <a:gd name="T4" fmla="*/ 0 w 6153"/>
                  <a:gd name="T5" fmla="*/ 623 h 623"/>
                  <a:gd name="T6" fmla="*/ 621 w 6153"/>
                  <a:gd name="T7" fmla="*/ 0 h 623"/>
                  <a:gd name="T8" fmla="*/ 3076 w 6153"/>
                  <a:gd name="T9" fmla="*/ 0 h 623"/>
                  <a:gd name="T10" fmla="*/ 6153 w 6153"/>
                  <a:gd name="T11" fmla="*/ 0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53" h="623">
                    <a:moveTo>
                      <a:pt x="6153" y="0"/>
                    </a:moveTo>
                    <a:lnTo>
                      <a:pt x="5543" y="623"/>
                    </a:lnTo>
                    <a:lnTo>
                      <a:pt x="0" y="623"/>
                    </a:lnTo>
                    <a:lnTo>
                      <a:pt x="621" y="0"/>
                    </a:lnTo>
                    <a:lnTo>
                      <a:pt x="3076" y="0"/>
                    </a:lnTo>
                    <a:lnTo>
                      <a:pt x="6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875" name="Freeform 874"/>
              <p:cNvSpPr>
                <a:spLocks/>
              </p:cNvSpPr>
              <p:nvPr/>
            </p:nvSpPr>
            <p:spPr bwMode="auto">
              <a:xfrm>
                <a:off x="6859929" y="2934646"/>
                <a:ext cx="449066" cy="434160"/>
              </a:xfrm>
              <a:custGeom>
                <a:avLst/>
                <a:gdLst>
                  <a:gd name="T0" fmla="*/ 5543 w 5543"/>
                  <a:gd name="T1" fmla="*/ 5359 h 5359"/>
                  <a:gd name="T2" fmla="*/ 3076 w 5543"/>
                  <a:gd name="T3" fmla="*/ 5359 h 5359"/>
                  <a:gd name="T4" fmla="*/ 0 w 5543"/>
                  <a:gd name="T5" fmla="*/ 5359 h 5359"/>
                  <a:gd name="T6" fmla="*/ 0 w 5543"/>
                  <a:gd name="T7" fmla="*/ 2370 h 5359"/>
                  <a:gd name="T8" fmla="*/ 0 w 5543"/>
                  <a:gd name="T9" fmla="*/ 0 h 5359"/>
                  <a:gd name="T10" fmla="*/ 5543 w 5543"/>
                  <a:gd name="T11" fmla="*/ 0 h 5359"/>
                  <a:gd name="T12" fmla="*/ 5543 w 5543"/>
                  <a:gd name="T13" fmla="*/ 5359 h 5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43" h="5359">
                    <a:moveTo>
                      <a:pt x="5543" y="5359"/>
                    </a:moveTo>
                    <a:lnTo>
                      <a:pt x="3076" y="5359"/>
                    </a:lnTo>
                    <a:lnTo>
                      <a:pt x="0" y="5359"/>
                    </a:lnTo>
                    <a:lnTo>
                      <a:pt x="0" y="2370"/>
                    </a:lnTo>
                    <a:lnTo>
                      <a:pt x="0" y="0"/>
                    </a:lnTo>
                    <a:lnTo>
                      <a:pt x="5543" y="0"/>
                    </a:lnTo>
                    <a:lnTo>
                      <a:pt x="5543" y="5359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876" name="Freeform 875"/>
              <p:cNvSpPr>
                <a:spLocks/>
              </p:cNvSpPr>
              <p:nvPr/>
            </p:nvSpPr>
            <p:spPr bwMode="auto">
              <a:xfrm>
                <a:off x="7308995" y="2884174"/>
                <a:ext cx="49419" cy="484632"/>
              </a:xfrm>
              <a:custGeom>
                <a:avLst/>
                <a:gdLst>
                  <a:gd name="T0" fmla="*/ 0 w 610"/>
                  <a:gd name="T1" fmla="*/ 5982 h 5982"/>
                  <a:gd name="T2" fmla="*/ 610 w 610"/>
                  <a:gd name="T3" fmla="*/ 5360 h 5982"/>
                  <a:gd name="T4" fmla="*/ 610 w 610"/>
                  <a:gd name="T5" fmla="*/ 2993 h 5982"/>
                  <a:gd name="T6" fmla="*/ 610 w 610"/>
                  <a:gd name="T7" fmla="*/ 0 h 5982"/>
                  <a:gd name="T8" fmla="*/ 0 w 610"/>
                  <a:gd name="T9" fmla="*/ 623 h 5982"/>
                  <a:gd name="T10" fmla="*/ 0 w 610"/>
                  <a:gd name="T11" fmla="*/ 5982 h 5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0" h="5982">
                    <a:moveTo>
                      <a:pt x="0" y="5982"/>
                    </a:moveTo>
                    <a:lnTo>
                      <a:pt x="610" y="5360"/>
                    </a:lnTo>
                    <a:lnTo>
                      <a:pt x="610" y="2993"/>
                    </a:lnTo>
                    <a:lnTo>
                      <a:pt x="610" y="0"/>
                    </a:lnTo>
                    <a:lnTo>
                      <a:pt x="0" y="623"/>
                    </a:lnTo>
                    <a:lnTo>
                      <a:pt x="0" y="5982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877" name="Freeform 876"/>
              <p:cNvSpPr>
                <a:spLocks/>
              </p:cNvSpPr>
              <p:nvPr/>
            </p:nvSpPr>
            <p:spPr bwMode="auto">
              <a:xfrm>
                <a:off x="6940782" y="3086388"/>
                <a:ext cx="132540" cy="133189"/>
              </a:xfrm>
              <a:custGeom>
                <a:avLst/>
                <a:gdLst>
                  <a:gd name="T0" fmla="*/ 0 w 1636"/>
                  <a:gd name="T1" fmla="*/ 0 h 1644"/>
                  <a:gd name="T2" fmla="*/ 397 w 1636"/>
                  <a:gd name="T3" fmla="*/ 0 h 1644"/>
                  <a:gd name="T4" fmla="*/ 823 w 1636"/>
                  <a:gd name="T5" fmla="*/ 1149 h 1644"/>
                  <a:gd name="T6" fmla="*/ 1248 w 1636"/>
                  <a:gd name="T7" fmla="*/ 0 h 1644"/>
                  <a:gd name="T8" fmla="*/ 1636 w 1636"/>
                  <a:gd name="T9" fmla="*/ 0 h 1644"/>
                  <a:gd name="T10" fmla="*/ 976 w 1636"/>
                  <a:gd name="T11" fmla="*/ 1644 h 1644"/>
                  <a:gd name="T12" fmla="*/ 659 w 1636"/>
                  <a:gd name="T13" fmla="*/ 1644 h 1644"/>
                  <a:gd name="T14" fmla="*/ 0 w 1636"/>
                  <a:gd name="T15" fmla="*/ 0 h 1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36" h="1644">
                    <a:moveTo>
                      <a:pt x="0" y="0"/>
                    </a:moveTo>
                    <a:lnTo>
                      <a:pt x="397" y="0"/>
                    </a:lnTo>
                    <a:lnTo>
                      <a:pt x="823" y="1149"/>
                    </a:lnTo>
                    <a:lnTo>
                      <a:pt x="1248" y="0"/>
                    </a:lnTo>
                    <a:lnTo>
                      <a:pt x="1636" y="0"/>
                    </a:lnTo>
                    <a:lnTo>
                      <a:pt x="976" y="1644"/>
                    </a:lnTo>
                    <a:lnTo>
                      <a:pt x="659" y="16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878" name="Freeform 877"/>
              <p:cNvSpPr>
                <a:spLocks/>
              </p:cNvSpPr>
              <p:nvPr/>
            </p:nvSpPr>
            <p:spPr bwMode="auto">
              <a:xfrm>
                <a:off x="7093657" y="3086388"/>
                <a:ext cx="131973" cy="132217"/>
              </a:xfrm>
              <a:custGeom>
                <a:avLst/>
                <a:gdLst>
                  <a:gd name="T0" fmla="*/ 0 w 1629"/>
                  <a:gd name="T1" fmla="*/ 0 h 1632"/>
                  <a:gd name="T2" fmla="*/ 385 w 1629"/>
                  <a:gd name="T3" fmla="*/ 0 h 1632"/>
                  <a:gd name="T4" fmla="*/ 816 w 1629"/>
                  <a:gd name="T5" fmla="*/ 691 h 1632"/>
                  <a:gd name="T6" fmla="*/ 1244 w 1629"/>
                  <a:gd name="T7" fmla="*/ 0 h 1632"/>
                  <a:gd name="T8" fmla="*/ 1629 w 1629"/>
                  <a:gd name="T9" fmla="*/ 0 h 1632"/>
                  <a:gd name="T10" fmla="*/ 1629 w 1629"/>
                  <a:gd name="T11" fmla="*/ 1632 h 1632"/>
                  <a:gd name="T12" fmla="*/ 1277 w 1629"/>
                  <a:gd name="T13" fmla="*/ 1632 h 1632"/>
                  <a:gd name="T14" fmla="*/ 1277 w 1629"/>
                  <a:gd name="T15" fmla="*/ 568 h 1632"/>
                  <a:gd name="T16" fmla="*/ 818 w 1629"/>
                  <a:gd name="T17" fmla="*/ 1263 h 1632"/>
                  <a:gd name="T18" fmla="*/ 809 w 1629"/>
                  <a:gd name="T19" fmla="*/ 1263 h 1632"/>
                  <a:gd name="T20" fmla="*/ 354 w 1629"/>
                  <a:gd name="T21" fmla="*/ 575 h 1632"/>
                  <a:gd name="T22" fmla="*/ 354 w 1629"/>
                  <a:gd name="T23" fmla="*/ 1632 h 1632"/>
                  <a:gd name="T24" fmla="*/ 0 w 1629"/>
                  <a:gd name="T25" fmla="*/ 1632 h 1632"/>
                  <a:gd name="T26" fmla="*/ 0 w 1629"/>
                  <a:gd name="T27" fmla="*/ 0 h 1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29" h="1632">
                    <a:moveTo>
                      <a:pt x="0" y="0"/>
                    </a:moveTo>
                    <a:lnTo>
                      <a:pt x="385" y="0"/>
                    </a:lnTo>
                    <a:lnTo>
                      <a:pt x="816" y="691"/>
                    </a:lnTo>
                    <a:lnTo>
                      <a:pt x="1244" y="0"/>
                    </a:lnTo>
                    <a:lnTo>
                      <a:pt x="1629" y="0"/>
                    </a:lnTo>
                    <a:lnTo>
                      <a:pt x="1629" y="1632"/>
                    </a:lnTo>
                    <a:lnTo>
                      <a:pt x="1277" y="1632"/>
                    </a:lnTo>
                    <a:lnTo>
                      <a:pt x="1277" y="568"/>
                    </a:lnTo>
                    <a:lnTo>
                      <a:pt x="818" y="1263"/>
                    </a:lnTo>
                    <a:lnTo>
                      <a:pt x="809" y="1263"/>
                    </a:lnTo>
                    <a:lnTo>
                      <a:pt x="354" y="575"/>
                    </a:lnTo>
                    <a:lnTo>
                      <a:pt x="354" y="1632"/>
                    </a:lnTo>
                    <a:lnTo>
                      <a:pt x="0" y="16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</p:grpSp>
        <p:grpSp>
          <p:nvGrpSpPr>
            <p:cNvPr id="224" name="Group 223"/>
            <p:cNvGrpSpPr>
              <a:grpSpLocks noChangeAspect="1"/>
            </p:cNvGrpSpPr>
            <p:nvPr/>
          </p:nvGrpSpPr>
          <p:grpSpPr>
            <a:xfrm>
              <a:off x="7993735" y="5387915"/>
              <a:ext cx="448479" cy="409769"/>
              <a:chOff x="4689476" y="785813"/>
              <a:chExt cx="754062" cy="688975"/>
            </a:xfrm>
          </p:grpSpPr>
          <p:sp>
            <p:nvSpPr>
              <p:cNvPr id="225" name="Freeform 33"/>
              <p:cNvSpPr>
                <a:spLocks/>
              </p:cNvSpPr>
              <p:nvPr/>
            </p:nvSpPr>
            <p:spPr bwMode="auto">
              <a:xfrm>
                <a:off x="4689476" y="785813"/>
                <a:ext cx="754062" cy="688975"/>
              </a:xfrm>
              <a:custGeom>
                <a:avLst/>
                <a:gdLst>
                  <a:gd name="T0" fmla="*/ 56 w 683"/>
                  <a:gd name="T1" fmla="*/ 0 h 624"/>
                  <a:gd name="T2" fmla="*/ 59 w 683"/>
                  <a:gd name="T3" fmla="*/ 0 h 624"/>
                  <a:gd name="T4" fmla="*/ 519 w 683"/>
                  <a:gd name="T5" fmla="*/ 0 h 624"/>
                  <a:gd name="T6" fmla="*/ 522 w 683"/>
                  <a:gd name="T7" fmla="*/ 0 h 624"/>
                  <a:gd name="T8" fmla="*/ 522 w 683"/>
                  <a:gd name="T9" fmla="*/ 0 h 624"/>
                  <a:gd name="T10" fmla="*/ 531 w 683"/>
                  <a:gd name="T11" fmla="*/ 1 h 624"/>
                  <a:gd name="T12" fmla="*/ 577 w 683"/>
                  <a:gd name="T13" fmla="*/ 58 h 624"/>
                  <a:gd name="T14" fmla="*/ 577 w 683"/>
                  <a:gd name="T15" fmla="*/ 332 h 624"/>
                  <a:gd name="T16" fmla="*/ 577 w 683"/>
                  <a:gd name="T17" fmla="*/ 508 h 624"/>
                  <a:gd name="T18" fmla="*/ 625 w 683"/>
                  <a:gd name="T19" fmla="*/ 508 h 624"/>
                  <a:gd name="T20" fmla="*/ 627 w 683"/>
                  <a:gd name="T21" fmla="*/ 508 h 624"/>
                  <a:gd name="T22" fmla="*/ 627 w 683"/>
                  <a:gd name="T23" fmla="*/ 508 h 624"/>
                  <a:gd name="T24" fmla="*/ 636 w 683"/>
                  <a:gd name="T25" fmla="*/ 509 h 624"/>
                  <a:gd name="T26" fmla="*/ 683 w 683"/>
                  <a:gd name="T27" fmla="*/ 566 h 624"/>
                  <a:gd name="T28" fmla="*/ 636 w 683"/>
                  <a:gd name="T29" fmla="*/ 623 h 624"/>
                  <a:gd name="T30" fmla="*/ 627 w 683"/>
                  <a:gd name="T31" fmla="*/ 624 h 624"/>
                  <a:gd name="T32" fmla="*/ 627 w 683"/>
                  <a:gd name="T33" fmla="*/ 624 h 624"/>
                  <a:gd name="T34" fmla="*/ 625 w 683"/>
                  <a:gd name="T35" fmla="*/ 624 h 624"/>
                  <a:gd name="T36" fmla="*/ 164 w 683"/>
                  <a:gd name="T37" fmla="*/ 624 h 624"/>
                  <a:gd name="T38" fmla="*/ 161 w 683"/>
                  <a:gd name="T39" fmla="*/ 624 h 624"/>
                  <a:gd name="T40" fmla="*/ 161 w 683"/>
                  <a:gd name="T41" fmla="*/ 624 h 624"/>
                  <a:gd name="T42" fmla="*/ 152 w 683"/>
                  <a:gd name="T43" fmla="*/ 623 h 624"/>
                  <a:gd name="T44" fmla="*/ 106 w 683"/>
                  <a:gd name="T45" fmla="*/ 566 h 624"/>
                  <a:gd name="T46" fmla="*/ 106 w 683"/>
                  <a:gd name="T47" fmla="*/ 332 h 624"/>
                  <a:gd name="T48" fmla="*/ 106 w 683"/>
                  <a:gd name="T49" fmla="*/ 116 h 624"/>
                  <a:gd name="T50" fmla="*/ 59 w 683"/>
                  <a:gd name="T51" fmla="*/ 116 h 624"/>
                  <a:gd name="T52" fmla="*/ 56 w 683"/>
                  <a:gd name="T53" fmla="*/ 116 h 624"/>
                  <a:gd name="T54" fmla="*/ 56 w 683"/>
                  <a:gd name="T55" fmla="*/ 116 h 624"/>
                  <a:gd name="T56" fmla="*/ 47 w 683"/>
                  <a:gd name="T57" fmla="*/ 115 h 624"/>
                  <a:gd name="T58" fmla="*/ 0 w 683"/>
                  <a:gd name="T59" fmla="*/ 58 h 624"/>
                  <a:gd name="T60" fmla="*/ 47 w 683"/>
                  <a:gd name="T61" fmla="*/ 1 h 624"/>
                  <a:gd name="T62" fmla="*/ 56 w 683"/>
                  <a:gd name="T63" fmla="*/ 0 h 624"/>
                  <a:gd name="T64" fmla="*/ 56 w 683"/>
                  <a:gd name="T65" fmla="*/ 0 h 624"/>
                  <a:gd name="T66" fmla="*/ 56 w 683"/>
                  <a:gd name="T67" fmla="*/ 0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83" h="624">
                    <a:moveTo>
                      <a:pt x="56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19" y="0"/>
                      <a:pt x="519" y="0"/>
                      <a:pt x="519" y="0"/>
                    </a:cubicBezTo>
                    <a:cubicBezTo>
                      <a:pt x="522" y="0"/>
                      <a:pt x="522" y="0"/>
                      <a:pt x="522" y="0"/>
                    </a:cubicBezTo>
                    <a:cubicBezTo>
                      <a:pt x="522" y="0"/>
                      <a:pt x="522" y="0"/>
                      <a:pt x="522" y="0"/>
                    </a:cubicBezTo>
                    <a:cubicBezTo>
                      <a:pt x="531" y="1"/>
                      <a:pt x="531" y="1"/>
                      <a:pt x="531" y="1"/>
                    </a:cubicBezTo>
                    <a:cubicBezTo>
                      <a:pt x="557" y="6"/>
                      <a:pt x="577" y="30"/>
                      <a:pt x="577" y="58"/>
                    </a:cubicBezTo>
                    <a:cubicBezTo>
                      <a:pt x="577" y="332"/>
                      <a:pt x="577" y="332"/>
                      <a:pt x="577" y="332"/>
                    </a:cubicBezTo>
                    <a:cubicBezTo>
                      <a:pt x="577" y="508"/>
                      <a:pt x="577" y="508"/>
                      <a:pt x="577" y="508"/>
                    </a:cubicBezTo>
                    <a:cubicBezTo>
                      <a:pt x="625" y="508"/>
                      <a:pt x="625" y="508"/>
                      <a:pt x="625" y="508"/>
                    </a:cubicBezTo>
                    <a:cubicBezTo>
                      <a:pt x="627" y="508"/>
                      <a:pt x="627" y="508"/>
                      <a:pt x="627" y="508"/>
                    </a:cubicBezTo>
                    <a:cubicBezTo>
                      <a:pt x="627" y="508"/>
                      <a:pt x="627" y="508"/>
                      <a:pt x="627" y="508"/>
                    </a:cubicBezTo>
                    <a:cubicBezTo>
                      <a:pt x="636" y="509"/>
                      <a:pt x="636" y="509"/>
                      <a:pt x="636" y="509"/>
                    </a:cubicBezTo>
                    <a:cubicBezTo>
                      <a:pt x="663" y="514"/>
                      <a:pt x="683" y="538"/>
                      <a:pt x="683" y="566"/>
                    </a:cubicBezTo>
                    <a:cubicBezTo>
                      <a:pt x="683" y="594"/>
                      <a:pt x="663" y="618"/>
                      <a:pt x="636" y="623"/>
                    </a:cubicBezTo>
                    <a:cubicBezTo>
                      <a:pt x="627" y="624"/>
                      <a:pt x="627" y="624"/>
                      <a:pt x="627" y="624"/>
                    </a:cubicBezTo>
                    <a:cubicBezTo>
                      <a:pt x="627" y="624"/>
                      <a:pt x="627" y="624"/>
                      <a:pt x="627" y="624"/>
                    </a:cubicBezTo>
                    <a:cubicBezTo>
                      <a:pt x="625" y="624"/>
                      <a:pt x="625" y="624"/>
                      <a:pt x="625" y="624"/>
                    </a:cubicBezTo>
                    <a:cubicBezTo>
                      <a:pt x="164" y="624"/>
                      <a:pt x="164" y="624"/>
                      <a:pt x="164" y="624"/>
                    </a:cubicBezTo>
                    <a:cubicBezTo>
                      <a:pt x="161" y="624"/>
                      <a:pt x="161" y="624"/>
                      <a:pt x="161" y="624"/>
                    </a:cubicBezTo>
                    <a:cubicBezTo>
                      <a:pt x="161" y="624"/>
                      <a:pt x="161" y="624"/>
                      <a:pt x="161" y="624"/>
                    </a:cubicBezTo>
                    <a:cubicBezTo>
                      <a:pt x="152" y="623"/>
                      <a:pt x="152" y="623"/>
                      <a:pt x="152" y="623"/>
                    </a:cubicBezTo>
                    <a:cubicBezTo>
                      <a:pt x="126" y="618"/>
                      <a:pt x="106" y="594"/>
                      <a:pt x="106" y="566"/>
                    </a:cubicBezTo>
                    <a:cubicBezTo>
                      <a:pt x="106" y="332"/>
                      <a:pt x="106" y="332"/>
                      <a:pt x="106" y="332"/>
                    </a:cubicBezTo>
                    <a:cubicBezTo>
                      <a:pt x="106" y="116"/>
                      <a:pt x="106" y="116"/>
                      <a:pt x="106" y="116"/>
                    </a:cubicBezTo>
                    <a:cubicBezTo>
                      <a:pt x="59" y="116"/>
                      <a:pt x="59" y="116"/>
                      <a:pt x="59" y="116"/>
                    </a:cubicBezTo>
                    <a:cubicBezTo>
                      <a:pt x="56" y="116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ubicBezTo>
                      <a:pt x="47" y="115"/>
                      <a:pt x="47" y="115"/>
                      <a:pt x="47" y="115"/>
                    </a:cubicBezTo>
                    <a:cubicBezTo>
                      <a:pt x="20" y="110"/>
                      <a:pt x="0" y="86"/>
                      <a:pt x="0" y="58"/>
                    </a:cubicBezTo>
                    <a:cubicBezTo>
                      <a:pt x="0" y="30"/>
                      <a:pt x="20" y="6"/>
                      <a:pt x="47" y="1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0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rgbClr val="289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226" name="Freeform 34"/>
              <p:cNvSpPr>
                <a:spLocks/>
              </p:cNvSpPr>
              <p:nvPr/>
            </p:nvSpPr>
            <p:spPr bwMode="auto">
              <a:xfrm>
                <a:off x="5327650" y="1344613"/>
                <a:ext cx="115887" cy="65088"/>
              </a:xfrm>
              <a:custGeom>
                <a:avLst/>
                <a:gdLst>
                  <a:gd name="T0" fmla="*/ 0 w 105"/>
                  <a:gd name="T1" fmla="*/ 0 h 58"/>
                  <a:gd name="T2" fmla="*/ 47 w 105"/>
                  <a:gd name="T3" fmla="*/ 0 h 58"/>
                  <a:gd name="T4" fmla="*/ 50 w 105"/>
                  <a:gd name="T5" fmla="*/ 0 h 58"/>
                  <a:gd name="T6" fmla="*/ 50 w 105"/>
                  <a:gd name="T7" fmla="*/ 0 h 58"/>
                  <a:gd name="T8" fmla="*/ 59 w 105"/>
                  <a:gd name="T9" fmla="*/ 1 h 58"/>
                  <a:gd name="T10" fmla="*/ 105 w 105"/>
                  <a:gd name="T11" fmla="*/ 58 h 58"/>
                  <a:gd name="T12" fmla="*/ 0 w 105"/>
                  <a:gd name="T13" fmla="*/ 58 h 58"/>
                  <a:gd name="T14" fmla="*/ 0 w 105"/>
                  <a:gd name="T15" fmla="*/ 0 h 58"/>
                  <a:gd name="T16" fmla="*/ 0 w 105"/>
                  <a:gd name="T17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5" h="58">
                    <a:moveTo>
                      <a:pt x="0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9" y="1"/>
                      <a:pt x="59" y="1"/>
                      <a:pt x="59" y="1"/>
                    </a:cubicBezTo>
                    <a:cubicBezTo>
                      <a:pt x="85" y="7"/>
                      <a:pt x="105" y="30"/>
                      <a:pt x="105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2481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227" name="Freeform 35"/>
              <p:cNvSpPr>
                <a:spLocks/>
              </p:cNvSpPr>
              <p:nvPr/>
            </p:nvSpPr>
            <p:spPr bwMode="auto">
              <a:xfrm>
                <a:off x="4808538" y="912813"/>
                <a:ext cx="515937" cy="82550"/>
              </a:xfrm>
              <a:custGeom>
                <a:avLst/>
                <a:gdLst>
                  <a:gd name="T0" fmla="*/ 0 w 325"/>
                  <a:gd name="T1" fmla="*/ 0 h 52"/>
                  <a:gd name="T2" fmla="*/ 52 w 325"/>
                  <a:gd name="T3" fmla="*/ 0 h 52"/>
                  <a:gd name="T4" fmla="*/ 325 w 325"/>
                  <a:gd name="T5" fmla="*/ 0 h 52"/>
                  <a:gd name="T6" fmla="*/ 325 w 325"/>
                  <a:gd name="T7" fmla="*/ 52 h 52"/>
                  <a:gd name="T8" fmla="*/ 52 w 325"/>
                  <a:gd name="T9" fmla="*/ 52 h 52"/>
                  <a:gd name="T10" fmla="*/ 0 w 325"/>
                  <a:gd name="T11" fmla="*/ 0 h 52"/>
                  <a:gd name="T12" fmla="*/ 0 w 325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5" h="52">
                    <a:moveTo>
                      <a:pt x="0" y="0"/>
                    </a:moveTo>
                    <a:lnTo>
                      <a:pt x="52" y="0"/>
                    </a:lnTo>
                    <a:lnTo>
                      <a:pt x="325" y="0"/>
                    </a:lnTo>
                    <a:lnTo>
                      <a:pt x="325" y="52"/>
                    </a:lnTo>
                    <a:lnTo>
                      <a:pt x="52" y="5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81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228" name="Freeform 36"/>
              <p:cNvSpPr>
                <a:spLocks/>
              </p:cNvSpPr>
              <p:nvPr/>
            </p:nvSpPr>
            <p:spPr bwMode="auto">
              <a:xfrm>
                <a:off x="4689476" y="785813"/>
                <a:ext cx="638175" cy="65088"/>
              </a:xfrm>
              <a:custGeom>
                <a:avLst/>
                <a:gdLst>
                  <a:gd name="T0" fmla="*/ 56 w 578"/>
                  <a:gd name="T1" fmla="*/ 0 h 58"/>
                  <a:gd name="T2" fmla="*/ 59 w 578"/>
                  <a:gd name="T3" fmla="*/ 0 h 58"/>
                  <a:gd name="T4" fmla="*/ 331 w 578"/>
                  <a:gd name="T5" fmla="*/ 0 h 58"/>
                  <a:gd name="T6" fmla="*/ 520 w 578"/>
                  <a:gd name="T7" fmla="*/ 0 h 58"/>
                  <a:gd name="T8" fmla="*/ 523 w 578"/>
                  <a:gd name="T9" fmla="*/ 0 h 58"/>
                  <a:gd name="T10" fmla="*/ 523 w 578"/>
                  <a:gd name="T11" fmla="*/ 0 h 58"/>
                  <a:gd name="T12" fmla="*/ 532 w 578"/>
                  <a:gd name="T13" fmla="*/ 1 h 58"/>
                  <a:gd name="T14" fmla="*/ 578 w 578"/>
                  <a:gd name="T15" fmla="*/ 58 h 58"/>
                  <a:gd name="T16" fmla="*/ 0 w 578"/>
                  <a:gd name="T17" fmla="*/ 58 h 58"/>
                  <a:gd name="T18" fmla="*/ 47 w 578"/>
                  <a:gd name="T19" fmla="*/ 1 h 58"/>
                  <a:gd name="T20" fmla="*/ 56 w 578"/>
                  <a:gd name="T21" fmla="*/ 0 h 58"/>
                  <a:gd name="T22" fmla="*/ 56 w 578"/>
                  <a:gd name="T2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8" h="58">
                    <a:moveTo>
                      <a:pt x="56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331" y="0"/>
                      <a:pt x="331" y="0"/>
                      <a:pt x="331" y="0"/>
                    </a:cubicBezTo>
                    <a:cubicBezTo>
                      <a:pt x="520" y="0"/>
                      <a:pt x="520" y="0"/>
                      <a:pt x="520" y="0"/>
                    </a:cubicBezTo>
                    <a:cubicBezTo>
                      <a:pt x="523" y="0"/>
                      <a:pt x="523" y="0"/>
                      <a:pt x="523" y="0"/>
                    </a:cubicBezTo>
                    <a:cubicBezTo>
                      <a:pt x="523" y="0"/>
                      <a:pt x="523" y="0"/>
                      <a:pt x="523" y="0"/>
                    </a:cubicBezTo>
                    <a:cubicBezTo>
                      <a:pt x="532" y="1"/>
                      <a:pt x="532" y="1"/>
                      <a:pt x="532" y="1"/>
                    </a:cubicBezTo>
                    <a:cubicBezTo>
                      <a:pt x="558" y="6"/>
                      <a:pt x="578" y="30"/>
                      <a:pt x="578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30"/>
                      <a:pt x="20" y="6"/>
                      <a:pt x="47" y="1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0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rgbClr val="4FB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229" name="Freeform 37"/>
              <p:cNvSpPr>
                <a:spLocks/>
              </p:cNvSpPr>
              <p:nvPr/>
            </p:nvSpPr>
            <p:spPr bwMode="auto">
              <a:xfrm>
                <a:off x="4805363" y="1412875"/>
                <a:ext cx="638175" cy="61913"/>
              </a:xfrm>
              <a:custGeom>
                <a:avLst/>
                <a:gdLst>
                  <a:gd name="T0" fmla="*/ 522 w 578"/>
                  <a:gd name="T1" fmla="*/ 57 h 57"/>
                  <a:gd name="T2" fmla="*/ 519 w 578"/>
                  <a:gd name="T3" fmla="*/ 57 h 57"/>
                  <a:gd name="T4" fmla="*/ 226 w 578"/>
                  <a:gd name="T5" fmla="*/ 57 h 57"/>
                  <a:gd name="T6" fmla="*/ 58 w 578"/>
                  <a:gd name="T7" fmla="*/ 57 h 57"/>
                  <a:gd name="T8" fmla="*/ 55 w 578"/>
                  <a:gd name="T9" fmla="*/ 57 h 57"/>
                  <a:gd name="T10" fmla="*/ 55 w 578"/>
                  <a:gd name="T11" fmla="*/ 57 h 57"/>
                  <a:gd name="T12" fmla="*/ 46 w 578"/>
                  <a:gd name="T13" fmla="*/ 56 h 57"/>
                  <a:gd name="T14" fmla="*/ 0 w 578"/>
                  <a:gd name="T15" fmla="*/ 0 h 57"/>
                  <a:gd name="T16" fmla="*/ 578 w 578"/>
                  <a:gd name="T17" fmla="*/ 0 h 57"/>
                  <a:gd name="T18" fmla="*/ 531 w 578"/>
                  <a:gd name="T19" fmla="*/ 56 h 57"/>
                  <a:gd name="T20" fmla="*/ 522 w 578"/>
                  <a:gd name="T21" fmla="*/ 57 h 57"/>
                  <a:gd name="T22" fmla="*/ 522 w 578"/>
                  <a:gd name="T23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8" h="57">
                    <a:moveTo>
                      <a:pt x="522" y="57"/>
                    </a:moveTo>
                    <a:cubicBezTo>
                      <a:pt x="519" y="57"/>
                      <a:pt x="519" y="57"/>
                      <a:pt x="519" y="57"/>
                    </a:cubicBezTo>
                    <a:cubicBezTo>
                      <a:pt x="226" y="57"/>
                      <a:pt x="226" y="57"/>
                      <a:pt x="226" y="57"/>
                    </a:cubicBezTo>
                    <a:cubicBezTo>
                      <a:pt x="58" y="57"/>
                      <a:pt x="58" y="57"/>
                      <a:pt x="58" y="57"/>
                    </a:cubicBezTo>
                    <a:cubicBezTo>
                      <a:pt x="55" y="57"/>
                      <a:pt x="55" y="57"/>
                      <a:pt x="55" y="57"/>
                    </a:cubicBezTo>
                    <a:cubicBezTo>
                      <a:pt x="55" y="57"/>
                      <a:pt x="55" y="57"/>
                      <a:pt x="55" y="57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20" y="51"/>
                      <a:pt x="0" y="28"/>
                      <a:pt x="0" y="0"/>
                    </a:cubicBezTo>
                    <a:cubicBezTo>
                      <a:pt x="578" y="0"/>
                      <a:pt x="578" y="0"/>
                      <a:pt x="578" y="0"/>
                    </a:cubicBezTo>
                    <a:cubicBezTo>
                      <a:pt x="578" y="28"/>
                      <a:pt x="558" y="51"/>
                      <a:pt x="531" y="56"/>
                    </a:cubicBezTo>
                    <a:cubicBezTo>
                      <a:pt x="522" y="57"/>
                      <a:pt x="522" y="57"/>
                      <a:pt x="522" y="57"/>
                    </a:cubicBezTo>
                    <a:cubicBezTo>
                      <a:pt x="522" y="57"/>
                      <a:pt x="522" y="57"/>
                      <a:pt x="522" y="57"/>
                    </a:cubicBezTo>
                    <a:close/>
                  </a:path>
                </a:pathLst>
              </a:custGeom>
              <a:solidFill>
                <a:srgbClr val="4FB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230" name="Freeform 38"/>
              <p:cNvSpPr>
                <a:spLocks/>
              </p:cNvSpPr>
              <p:nvPr/>
            </p:nvSpPr>
            <p:spPr bwMode="auto">
              <a:xfrm>
                <a:off x="4899025" y="1025525"/>
                <a:ext cx="376237" cy="26988"/>
              </a:xfrm>
              <a:custGeom>
                <a:avLst/>
                <a:gdLst>
                  <a:gd name="T0" fmla="*/ 0 w 237"/>
                  <a:gd name="T1" fmla="*/ 0 h 17"/>
                  <a:gd name="T2" fmla="*/ 0 w 237"/>
                  <a:gd name="T3" fmla="*/ 17 h 17"/>
                  <a:gd name="T4" fmla="*/ 237 w 237"/>
                  <a:gd name="T5" fmla="*/ 17 h 17"/>
                  <a:gd name="T6" fmla="*/ 237 w 237"/>
                  <a:gd name="T7" fmla="*/ 0 h 17"/>
                  <a:gd name="T8" fmla="*/ 0 w 237"/>
                  <a:gd name="T9" fmla="*/ 0 h 17"/>
                  <a:gd name="T10" fmla="*/ 0 w 237"/>
                  <a:gd name="T11" fmla="*/ 0 h 17"/>
                  <a:gd name="T12" fmla="*/ 0 w 237"/>
                  <a:gd name="T1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7" h="17">
                    <a:moveTo>
                      <a:pt x="0" y="0"/>
                    </a:moveTo>
                    <a:lnTo>
                      <a:pt x="0" y="17"/>
                    </a:lnTo>
                    <a:lnTo>
                      <a:pt x="237" y="17"/>
                    </a:lnTo>
                    <a:lnTo>
                      <a:pt x="237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231" name="Freeform 39"/>
              <p:cNvSpPr>
                <a:spLocks/>
              </p:cNvSpPr>
              <p:nvPr/>
            </p:nvSpPr>
            <p:spPr bwMode="auto">
              <a:xfrm>
                <a:off x="4833938" y="1085850"/>
                <a:ext cx="441325" cy="25400"/>
              </a:xfrm>
              <a:custGeom>
                <a:avLst/>
                <a:gdLst>
                  <a:gd name="T0" fmla="*/ 0 w 278"/>
                  <a:gd name="T1" fmla="*/ 0 h 16"/>
                  <a:gd name="T2" fmla="*/ 0 w 278"/>
                  <a:gd name="T3" fmla="*/ 16 h 16"/>
                  <a:gd name="T4" fmla="*/ 278 w 278"/>
                  <a:gd name="T5" fmla="*/ 16 h 16"/>
                  <a:gd name="T6" fmla="*/ 278 w 278"/>
                  <a:gd name="T7" fmla="*/ 0 h 16"/>
                  <a:gd name="T8" fmla="*/ 0 w 278"/>
                  <a:gd name="T9" fmla="*/ 0 h 16"/>
                  <a:gd name="T10" fmla="*/ 0 w 278"/>
                  <a:gd name="T11" fmla="*/ 0 h 16"/>
                  <a:gd name="T12" fmla="*/ 0 w 278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8" h="16">
                    <a:moveTo>
                      <a:pt x="0" y="0"/>
                    </a:moveTo>
                    <a:lnTo>
                      <a:pt x="0" y="16"/>
                    </a:lnTo>
                    <a:lnTo>
                      <a:pt x="278" y="16"/>
                    </a:lnTo>
                    <a:lnTo>
                      <a:pt x="27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232" name="Freeform 40"/>
              <p:cNvSpPr>
                <a:spLocks/>
              </p:cNvSpPr>
              <p:nvPr/>
            </p:nvSpPr>
            <p:spPr bwMode="auto">
              <a:xfrm>
                <a:off x="4833938" y="1139825"/>
                <a:ext cx="441325" cy="26988"/>
              </a:xfrm>
              <a:custGeom>
                <a:avLst/>
                <a:gdLst>
                  <a:gd name="T0" fmla="*/ 0 w 278"/>
                  <a:gd name="T1" fmla="*/ 0 h 17"/>
                  <a:gd name="T2" fmla="*/ 0 w 278"/>
                  <a:gd name="T3" fmla="*/ 17 h 17"/>
                  <a:gd name="T4" fmla="*/ 278 w 278"/>
                  <a:gd name="T5" fmla="*/ 17 h 17"/>
                  <a:gd name="T6" fmla="*/ 278 w 278"/>
                  <a:gd name="T7" fmla="*/ 0 h 17"/>
                  <a:gd name="T8" fmla="*/ 0 w 278"/>
                  <a:gd name="T9" fmla="*/ 0 h 17"/>
                  <a:gd name="T10" fmla="*/ 0 w 278"/>
                  <a:gd name="T11" fmla="*/ 0 h 17"/>
                  <a:gd name="T12" fmla="*/ 0 w 278"/>
                  <a:gd name="T1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8" h="17">
                    <a:moveTo>
                      <a:pt x="0" y="0"/>
                    </a:moveTo>
                    <a:lnTo>
                      <a:pt x="0" y="17"/>
                    </a:lnTo>
                    <a:lnTo>
                      <a:pt x="278" y="17"/>
                    </a:lnTo>
                    <a:lnTo>
                      <a:pt x="27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233" name="Freeform 41"/>
              <p:cNvSpPr>
                <a:spLocks/>
              </p:cNvSpPr>
              <p:nvPr/>
            </p:nvSpPr>
            <p:spPr bwMode="auto">
              <a:xfrm>
                <a:off x="4833938" y="1195388"/>
                <a:ext cx="441325" cy="26988"/>
              </a:xfrm>
              <a:custGeom>
                <a:avLst/>
                <a:gdLst>
                  <a:gd name="T0" fmla="*/ 0 w 278"/>
                  <a:gd name="T1" fmla="*/ 0 h 17"/>
                  <a:gd name="T2" fmla="*/ 0 w 278"/>
                  <a:gd name="T3" fmla="*/ 17 h 17"/>
                  <a:gd name="T4" fmla="*/ 278 w 278"/>
                  <a:gd name="T5" fmla="*/ 17 h 17"/>
                  <a:gd name="T6" fmla="*/ 278 w 278"/>
                  <a:gd name="T7" fmla="*/ 0 h 17"/>
                  <a:gd name="T8" fmla="*/ 0 w 278"/>
                  <a:gd name="T9" fmla="*/ 0 h 17"/>
                  <a:gd name="T10" fmla="*/ 0 w 278"/>
                  <a:gd name="T11" fmla="*/ 0 h 17"/>
                  <a:gd name="T12" fmla="*/ 0 w 278"/>
                  <a:gd name="T1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8" h="17">
                    <a:moveTo>
                      <a:pt x="0" y="0"/>
                    </a:moveTo>
                    <a:lnTo>
                      <a:pt x="0" y="17"/>
                    </a:lnTo>
                    <a:lnTo>
                      <a:pt x="278" y="17"/>
                    </a:lnTo>
                    <a:lnTo>
                      <a:pt x="27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234" name="Freeform 42"/>
              <p:cNvSpPr>
                <a:spLocks/>
              </p:cNvSpPr>
              <p:nvPr/>
            </p:nvSpPr>
            <p:spPr bwMode="auto">
              <a:xfrm>
                <a:off x="4899025" y="1263650"/>
                <a:ext cx="376237" cy="26988"/>
              </a:xfrm>
              <a:custGeom>
                <a:avLst/>
                <a:gdLst>
                  <a:gd name="T0" fmla="*/ 0 w 237"/>
                  <a:gd name="T1" fmla="*/ 0 h 17"/>
                  <a:gd name="T2" fmla="*/ 0 w 237"/>
                  <a:gd name="T3" fmla="*/ 17 h 17"/>
                  <a:gd name="T4" fmla="*/ 237 w 237"/>
                  <a:gd name="T5" fmla="*/ 17 h 17"/>
                  <a:gd name="T6" fmla="*/ 237 w 237"/>
                  <a:gd name="T7" fmla="*/ 0 h 17"/>
                  <a:gd name="T8" fmla="*/ 0 w 237"/>
                  <a:gd name="T9" fmla="*/ 0 h 17"/>
                  <a:gd name="T10" fmla="*/ 0 w 237"/>
                  <a:gd name="T11" fmla="*/ 0 h 17"/>
                  <a:gd name="T12" fmla="*/ 0 w 237"/>
                  <a:gd name="T1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7" h="17">
                    <a:moveTo>
                      <a:pt x="0" y="0"/>
                    </a:moveTo>
                    <a:lnTo>
                      <a:pt x="0" y="17"/>
                    </a:lnTo>
                    <a:lnTo>
                      <a:pt x="237" y="17"/>
                    </a:lnTo>
                    <a:lnTo>
                      <a:pt x="237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  <p:sp>
            <p:nvSpPr>
              <p:cNvPr id="235" name="Freeform 43"/>
              <p:cNvSpPr>
                <a:spLocks/>
              </p:cNvSpPr>
              <p:nvPr/>
            </p:nvSpPr>
            <p:spPr bwMode="auto">
              <a:xfrm>
                <a:off x="4833938" y="1322388"/>
                <a:ext cx="441325" cy="28575"/>
              </a:xfrm>
              <a:custGeom>
                <a:avLst/>
                <a:gdLst>
                  <a:gd name="T0" fmla="*/ 0 w 278"/>
                  <a:gd name="T1" fmla="*/ 0 h 18"/>
                  <a:gd name="T2" fmla="*/ 0 w 278"/>
                  <a:gd name="T3" fmla="*/ 18 h 18"/>
                  <a:gd name="T4" fmla="*/ 278 w 278"/>
                  <a:gd name="T5" fmla="*/ 18 h 18"/>
                  <a:gd name="T6" fmla="*/ 278 w 278"/>
                  <a:gd name="T7" fmla="*/ 0 h 18"/>
                  <a:gd name="T8" fmla="*/ 0 w 278"/>
                  <a:gd name="T9" fmla="*/ 0 h 18"/>
                  <a:gd name="T10" fmla="*/ 0 w 278"/>
                  <a:gd name="T11" fmla="*/ 0 h 18"/>
                  <a:gd name="T12" fmla="*/ 0 w 278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8" h="18">
                    <a:moveTo>
                      <a:pt x="0" y="0"/>
                    </a:moveTo>
                    <a:lnTo>
                      <a:pt x="0" y="18"/>
                    </a:lnTo>
                    <a:lnTo>
                      <a:pt x="278" y="18"/>
                    </a:lnTo>
                    <a:lnTo>
                      <a:pt x="27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717074"/>
                  </a:solidFill>
                  <a:latin typeface="Arial"/>
                </a:endParaRPr>
              </a:p>
            </p:txBody>
          </p:sp>
        </p:grpSp>
      </p:grpSp>
      <p:cxnSp>
        <p:nvCxnSpPr>
          <p:cNvPr id="237" name="Straight Connector 236"/>
          <p:cNvCxnSpPr/>
          <p:nvPr/>
        </p:nvCxnSpPr>
        <p:spPr>
          <a:xfrm>
            <a:off x="6323323" y="3504515"/>
            <a:ext cx="0" cy="355697"/>
          </a:xfrm>
          <a:prstGeom prst="line">
            <a:avLst/>
          </a:prstGeom>
          <a:ln w="25400" cap="sq">
            <a:solidFill>
              <a:schemeClr val="tx1"/>
            </a:solidFill>
            <a:bevel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8" name="Group 237"/>
          <p:cNvGrpSpPr/>
          <p:nvPr/>
        </p:nvGrpSpPr>
        <p:grpSpPr>
          <a:xfrm>
            <a:off x="5936969" y="4064761"/>
            <a:ext cx="770639" cy="452530"/>
            <a:chOff x="5117821" y="2769361"/>
            <a:chExt cx="770639" cy="452530"/>
          </a:xfrm>
        </p:grpSpPr>
        <p:sp>
          <p:nvSpPr>
            <p:cNvPr id="239" name="Parallelogram 238"/>
            <p:cNvSpPr/>
            <p:nvPr/>
          </p:nvSpPr>
          <p:spPr>
            <a:xfrm>
              <a:off x="5117821" y="3145626"/>
              <a:ext cx="770639" cy="76265"/>
            </a:xfrm>
            <a:prstGeom prst="parallelogram">
              <a:avLst>
                <a:gd name="adj" fmla="val 100190"/>
              </a:avLst>
            </a:prstGeom>
            <a:solidFill>
              <a:schemeClr val="tx2">
                <a:alpha val="16000"/>
              </a:schemeClr>
            </a:solidFill>
            <a:ln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240" name="Group 239"/>
            <p:cNvGrpSpPr/>
            <p:nvPr/>
          </p:nvGrpSpPr>
          <p:grpSpPr>
            <a:xfrm>
              <a:off x="5210034" y="2769361"/>
              <a:ext cx="596348" cy="397554"/>
              <a:chOff x="7269789" y="293083"/>
              <a:chExt cx="1056954" cy="704617"/>
            </a:xfrm>
          </p:grpSpPr>
          <p:grpSp>
            <p:nvGrpSpPr>
              <p:cNvPr id="241" name="Group 240"/>
              <p:cNvGrpSpPr>
                <a:grpSpLocks noChangeAspect="1"/>
              </p:cNvGrpSpPr>
              <p:nvPr/>
            </p:nvGrpSpPr>
            <p:grpSpPr>
              <a:xfrm>
                <a:off x="7658271" y="722841"/>
                <a:ext cx="274955" cy="274859"/>
                <a:chOff x="12923838" y="1187450"/>
                <a:chExt cx="4484688" cy="4483101"/>
              </a:xfrm>
            </p:grpSpPr>
            <p:sp>
              <p:nvSpPr>
                <p:cNvPr id="309" name="Freeform 136"/>
                <p:cNvSpPr>
                  <a:spLocks/>
                </p:cNvSpPr>
                <p:nvPr/>
              </p:nvSpPr>
              <p:spPr bwMode="auto">
                <a:xfrm>
                  <a:off x="12923838" y="1187450"/>
                  <a:ext cx="4484688" cy="4483100"/>
                </a:xfrm>
                <a:custGeom>
                  <a:avLst/>
                  <a:gdLst>
                    <a:gd name="T0" fmla="*/ 1034 w 1193"/>
                    <a:gd name="T1" fmla="*/ 162 h 1193"/>
                    <a:gd name="T2" fmla="*/ 645 w 1193"/>
                    <a:gd name="T3" fmla="*/ 0 h 1193"/>
                    <a:gd name="T4" fmla="*/ 259 w 1193"/>
                    <a:gd name="T5" fmla="*/ 159 h 1193"/>
                    <a:gd name="T6" fmla="*/ 258 w 1193"/>
                    <a:gd name="T7" fmla="*/ 159 h 1193"/>
                    <a:gd name="T8" fmla="*/ 159 w 1193"/>
                    <a:gd name="T9" fmla="*/ 258 h 1193"/>
                    <a:gd name="T10" fmla="*/ 160 w 1193"/>
                    <a:gd name="T11" fmla="*/ 258 h 1193"/>
                    <a:gd name="T12" fmla="*/ 0 w 1193"/>
                    <a:gd name="T13" fmla="*/ 645 h 1193"/>
                    <a:gd name="T14" fmla="*/ 163 w 1193"/>
                    <a:gd name="T15" fmla="*/ 1034 h 1193"/>
                    <a:gd name="T16" fmla="*/ 548 w 1193"/>
                    <a:gd name="T17" fmla="*/ 1193 h 1193"/>
                    <a:gd name="T18" fmla="*/ 940 w 1193"/>
                    <a:gd name="T19" fmla="*/ 1028 h 1193"/>
                    <a:gd name="T20" fmla="*/ 1053 w 1193"/>
                    <a:gd name="T21" fmla="*/ 913 h 1193"/>
                    <a:gd name="T22" fmla="*/ 1193 w 1193"/>
                    <a:gd name="T23" fmla="*/ 548 h 1193"/>
                    <a:gd name="T24" fmla="*/ 1034 w 1193"/>
                    <a:gd name="T25" fmla="*/ 162 h 1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93" h="1193">
                      <a:moveTo>
                        <a:pt x="1034" y="162"/>
                      </a:moveTo>
                      <a:cubicBezTo>
                        <a:pt x="935" y="62"/>
                        <a:pt x="797" y="0"/>
                        <a:pt x="645" y="0"/>
                      </a:cubicBezTo>
                      <a:cubicBezTo>
                        <a:pt x="494" y="0"/>
                        <a:pt x="358" y="61"/>
                        <a:pt x="259" y="159"/>
                      </a:cubicBezTo>
                      <a:cubicBezTo>
                        <a:pt x="258" y="159"/>
                        <a:pt x="258" y="159"/>
                        <a:pt x="258" y="159"/>
                      </a:cubicBezTo>
                      <a:cubicBezTo>
                        <a:pt x="159" y="258"/>
                        <a:pt x="159" y="258"/>
                        <a:pt x="159" y="258"/>
                      </a:cubicBezTo>
                      <a:cubicBezTo>
                        <a:pt x="160" y="258"/>
                        <a:pt x="160" y="258"/>
                        <a:pt x="160" y="258"/>
                      </a:cubicBezTo>
                      <a:cubicBezTo>
                        <a:pt x="61" y="357"/>
                        <a:pt x="0" y="494"/>
                        <a:pt x="0" y="645"/>
                      </a:cubicBezTo>
                      <a:cubicBezTo>
                        <a:pt x="0" y="797"/>
                        <a:pt x="62" y="935"/>
                        <a:pt x="163" y="1034"/>
                      </a:cubicBezTo>
                      <a:cubicBezTo>
                        <a:pt x="262" y="1132"/>
                        <a:pt x="398" y="1193"/>
                        <a:pt x="548" y="1193"/>
                      </a:cubicBezTo>
                      <a:cubicBezTo>
                        <a:pt x="702" y="1193"/>
                        <a:pt x="840" y="1130"/>
                        <a:pt x="940" y="1028"/>
                      </a:cubicBezTo>
                      <a:cubicBezTo>
                        <a:pt x="1053" y="913"/>
                        <a:pt x="1053" y="913"/>
                        <a:pt x="1053" y="913"/>
                      </a:cubicBezTo>
                      <a:cubicBezTo>
                        <a:pt x="1140" y="816"/>
                        <a:pt x="1193" y="688"/>
                        <a:pt x="1193" y="548"/>
                      </a:cubicBezTo>
                      <a:cubicBezTo>
                        <a:pt x="1193" y="398"/>
                        <a:pt x="1132" y="261"/>
                        <a:pt x="1034" y="162"/>
                      </a:cubicBezTo>
                      <a:close/>
                    </a:path>
                  </a:pathLst>
                </a:custGeom>
                <a:solidFill>
                  <a:srgbClr val="C6C6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310" name="Freeform 137"/>
                <p:cNvSpPr>
                  <a:spLocks/>
                </p:cNvSpPr>
                <p:nvPr/>
              </p:nvSpPr>
              <p:spPr bwMode="auto">
                <a:xfrm>
                  <a:off x="12923838" y="1187450"/>
                  <a:ext cx="3887788" cy="3886200"/>
                </a:xfrm>
                <a:custGeom>
                  <a:avLst/>
                  <a:gdLst>
                    <a:gd name="T0" fmla="*/ 645 w 1034"/>
                    <a:gd name="T1" fmla="*/ 0 h 1034"/>
                    <a:gd name="T2" fmla="*/ 259 w 1034"/>
                    <a:gd name="T3" fmla="*/ 159 h 1034"/>
                    <a:gd name="T4" fmla="*/ 258 w 1034"/>
                    <a:gd name="T5" fmla="*/ 159 h 1034"/>
                    <a:gd name="T6" fmla="*/ 159 w 1034"/>
                    <a:gd name="T7" fmla="*/ 258 h 1034"/>
                    <a:gd name="T8" fmla="*/ 160 w 1034"/>
                    <a:gd name="T9" fmla="*/ 258 h 1034"/>
                    <a:gd name="T10" fmla="*/ 0 w 1034"/>
                    <a:gd name="T11" fmla="*/ 645 h 1034"/>
                    <a:gd name="T12" fmla="*/ 163 w 1034"/>
                    <a:gd name="T13" fmla="*/ 1034 h 1034"/>
                    <a:gd name="T14" fmla="*/ 1034 w 1034"/>
                    <a:gd name="T15" fmla="*/ 162 h 1034"/>
                    <a:gd name="T16" fmla="*/ 645 w 1034"/>
                    <a:gd name="T17" fmla="*/ 0 h 10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34" h="1034">
                      <a:moveTo>
                        <a:pt x="645" y="0"/>
                      </a:moveTo>
                      <a:cubicBezTo>
                        <a:pt x="494" y="0"/>
                        <a:pt x="358" y="61"/>
                        <a:pt x="259" y="159"/>
                      </a:cubicBezTo>
                      <a:cubicBezTo>
                        <a:pt x="258" y="159"/>
                        <a:pt x="258" y="159"/>
                        <a:pt x="258" y="159"/>
                      </a:cubicBezTo>
                      <a:cubicBezTo>
                        <a:pt x="159" y="258"/>
                        <a:pt x="159" y="258"/>
                        <a:pt x="159" y="258"/>
                      </a:cubicBezTo>
                      <a:cubicBezTo>
                        <a:pt x="160" y="258"/>
                        <a:pt x="160" y="258"/>
                        <a:pt x="160" y="258"/>
                      </a:cubicBezTo>
                      <a:cubicBezTo>
                        <a:pt x="61" y="357"/>
                        <a:pt x="0" y="494"/>
                        <a:pt x="0" y="645"/>
                      </a:cubicBezTo>
                      <a:cubicBezTo>
                        <a:pt x="0" y="797"/>
                        <a:pt x="62" y="935"/>
                        <a:pt x="163" y="1034"/>
                      </a:cubicBezTo>
                      <a:cubicBezTo>
                        <a:pt x="1034" y="162"/>
                        <a:pt x="1034" y="162"/>
                        <a:pt x="1034" y="162"/>
                      </a:cubicBezTo>
                      <a:cubicBezTo>
                        <a:pt x="935" y="62"/>
                        <a:pt x="797" y="0"/>
                        <a:pt x="645" y="0"/>
                      </a:cubicBez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311" name="Freeform 138"/>
                <p:cNvSpPr>
                  <a:spLocks/>
                </p:cNvSpPr>
                <p:nvPr/>
              </p:nvSpPr>
              <p:spPr bwMode="auto">
                <a:xfrm>
                  <a:off x="13536613" y="1795463"/>
                  <a:ext cx="3871913" cy="3875088"/>
                </a:xfrm>
                <a:custGeom>
                  <a:avLst/>
                  <a:gdLst>
                    <a:gd name="T0" fmla="*/ 0 w 1030"/>
                    <a:gd name="T1" fmla="*/ 872 h 1031"/>
                    <a:gd name="T2" fmla="*/ 385 w 1030"/>
                    <a:gd name="T3" fmla="*/ 1031 h 1031"/>
                    <a:gd name="T4" fmla="*/ 777 w 1030"/>
                    <a:gd name="T5" fmla="*/ 866 h 1031"/>
                    <a:gd name="T6" fmla="*/ 890 w 1030"/>
                    <a:gd name="T7" fmla="*/ 751 h 1031"/>
                    <a:gd name="T8" fmla="*/ 1021 w 1030"/>
                    <a:gd name="T9" fmla="*/ 483 h 1031"/>
                    <a:gd name="T10" fmla="*/ 1030 w 1030"/>
                    <a:gd name="T11" fmla="*/ 386 h 1031"/>
                    <a:gd name="T12" fmla="*/ 871 w 1030"/>
                    <a:gd name="T13" fmla="*/ 0 h 1031"/>
                    <a:gd name="T14" fmla="*/ 0 w 1030"/>
                    <a:gd name="T15" fmla="*/ 872 h 10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30" h="1031">
                      <a:moveTo>
                        <a:pt x="0" y="872"/>
                      </a:moveTo>
                      <a:cubicBezTo>
                        <a:pt x="99" y="970"/>
                        <a:pt x="235" y="1031"/>
                        <a:pt x="385" y="1031"/>
                      </a:cubicBezTo>
                      <a:cubicBezTo>
                        <a:pt x="539" y="1031"/>
                        <a:pt x="677" y="968"/>
                        <a:pt x="777" y="866"/>
                      </a:cubicBezTo>
                      <a:cubicBezTo>
                        <a:pt x="890" y="751"/>
                        <a:pt x="890" y="751"/>
                        <a:pt x="890" y="751"/>
                      </a:cubicBezTo>
                      <a:cubicBezTo>
                        <a:pt x="956" y="677"/>
                        <a:pt x="1003" y="585"/>
                        <a:pt x="1021" y="483"/>
                      </a:cubicBezTo>
                      <a:cubicBezTo>
                        <a:pt x="1027" y="451"/>
                        <a:pt x="1030" y="419"/>
                        <a:pt x="1030" y="386"/>
                      </a:cubicBezTo>
                      <a:cubicBezTo>
                        <a:pt x="1030" y="236"/>
                        <a:pt x="969" y="99"/>
                        <a:pt x="871" y="0"/>
                      </a:cubicBezTo>
                      <a:lnTo>
                        <a:pt x="0" y="872"/>
                      </a:lnTo>
                      <a:close/>
                    </a:path>
                  </a:pathLst>
                </a:custGeom>
                <a:solidFill>
                  <a:srgbClr val="9D9D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312" name="Freeform 139"/>
                <p:cNvSpPr>
                  <a:spLocks/>
                </p:cNvSpPr>
                <p:nvPr/>
              </p:nvSpPr>
              <p:spPr bwMode="auto">
                <a:xfrm>
                  <a:off x="12923838" y="1550988"/>
                  <a:ext cx="4121150" cy="4119563"/>
                </a:xfrm>
                <a:custGeom>
                  <a:avLst/>
                  <a:gdLst>
                    <a:gd name="T0" fmla="*/ 1096 w 1096"/>
                    <a:gd name="T1" fmla="*/ 548 h 1096"/>
                    <a:gd name="T2" fmla="*/ 646 w 1096"/>
                    <a:gd name="T3" fmla="*/ 1087 h 1096"/>
                    <a:gd name="T4" fmla="*/ 548 w 1096"/>
                    <a:gd name="T5" fmla="*/ 1096 h 1096"/>
                    <a:gd name="T6" fmla="*/ 0 w 1096"/>
                    <a:gd name="T7" fmla="*/ 548 h 1096"/>
                    <a:gd name="T8" fmla="*/ 548 w 1096"/>
                    <a:gd name="T9" fmla="*/ 0 h 1096"/>
                    <a:gd name="T10" fmla="*/ 1096 w 1096"/>
                    <a:gd name="T11" fmla="*/ 548 h 10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96" h="1096">
                      <a:moveTo>
                        <a:pt x="1096" y="548"/>
                      </a:moveTo>
                      <a:cubicBezTo>
                        <a:pt x="1096" y="817"/>
                        <a:pt x="902" y="1041"/>
                        <a:pt x="646" y="1087"/>
                      </a:cubicBezTo>
                      <a:cubicBezTo>
                        <a:pt x="614" y="1093"/>
                        <a:pt x="581" y="1096"/>
                        <a:pt x="548" y="1096"/>
                      </a:cubicBezTo>
                      <a:cubicBezTo>
                        <a:pt x="246" y="1096"/>
                        <a:pt x="0" y="850"/>
                        <a:pt x="0" y="548"/>
                      </a:cubicBezTo>
                      <a:cubicBezTo>
                        <a:pt x="0" y="245"/>
                        <a:pt x="246" y="0"/>
                        <a:pt x="548" y="0"/>
                      </a:cubicBezTo>
                      <a:cubicBezTo>
                        <a:pt x="851" y="0"/>
                        <a:pt x="1096" y="245"/>
                        <a:pt x="1096" y="548"/>
                      </a:cubicBezTo>
                      <a:close/>
                    </a:path>
                  </a:pathLst>
                </a:custGeom>
                <a:solidFill>
                  <a:srgbClr val="C6C6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313" name="Freeform 140"/>
                <p:cNvSpPr>
                  <a:spLocks/>
                </p:cNvSpPr>
                <p:nvPr/>
              </p:nvSpPr>
              <p:spPr bwMode="auto">
                <a:xfrm>
                  <a:off x="14439900" y="2058988"/>
                  <a:ext cx="1093788" cy="1233488"/>
                </a:xfrm>
                <a:custGeom>
                  <a:avLst/>
                  <a:gdLst>
                    <a:gd name="T0" fmla="*/ 229 w 689"/>
                    <a:gd name="T1" fmla="*/ 777 h 777"/>
                    <a:gd name="T2" fmla="*/ 229 w 689"/>
                    <a:gd name="T3" fmla="*/ 346 h 777"/>
                    <a:gd name="T4" fmla="*/ 0 w 689"/>
                    <a:gd name="T5" fmla="*/ 346 h 777"/>
                    <a:gd name="T6" fmla="*/ 343 w 689"/>
                    <a:gd name="T7" fmla="*/ 0 h 777"/>
                    <a:gd name="T8" fmla="*/ 689 w 689"/>
                    <a:gd name="T9" fmla="*/ 346 h 777"/>
                    <a:gd name="T10" fmla="*/ 459 w 689"/>
                    <a:gd name="T11" fmla="*/ 346 h 777"/>
                    <a:gd name="T12" fmla="*/ 459 w 689"/>
                    <a:gd name="T13" fmla="*/ 777 h 777"/>
                    <a:gd name="T14" fmla="*/ 229 w 689"/>
                    <a:gd name="T15" fmla="*/ 777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89" h="777">
                      <a:moveTo>
                        <a:pt x="229" y="777"/>
                      </a:moveTo>
                      <a:lnTo>
                        <a:pt x="229" y="346"/>
                      </a:lnTo>
                      <a:lnTo>
                        <a:pt x="0" y="346"/>
                      </a:lnTo>
                      <a:lnTo>
                        <a:pt x="343" y="0"/>
                      </a:lnTo>
                      <a:lnTo>
                        <a:pt x="689" y="346"/>
                      </a:lnTo>
                      <a:lnTo>
                        <a:pt x="459" y="346"/>
                      </a:lnTo>
                      <a:lnTo>
                        <a:pt x="459" y="777"/>
                      </a:lnTo>
                      <a:lnTo>
                        <a:pt x="229" y="777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314" name="Freeform 141"/>
                <p:cNvSpPr>
                  <a:spLocks/>
                </p:cNvSpPr>
                <p:nvPr/>
              </p:nvSpPr>
              <p:spPr bwMode="auto">
                <a:xfrm>
                  <a:off x="14439900" y="3927475"/>
                  <a:ext cx="1093788" cy="1231900"/>
                </a:xfrm>
                <a:custGeom>
                  <a:avLst/>
                  <a:gdLst>
                    <a:gd name="T0" fmla="*/ 0 w 689"/>
                    <a:gd name="T1" fmla="*/ 433 h 776"/>
                    <a:gd name="T2" fmla="*/ 229 w 689"/>
                    <a:gd name="T3" fmla="*/ 433 h 776"/>
                    <a:gd name="T4" fmla="*/ 229 w 689"/>
                    <a:gd name="T5" fmla="*/ 0 h 776"/>
                    <a:gd name="T6" fmla="*/ 459 w 689"/>
                    <a:gd name="T7" fmla="*/ 0 h 776"/>
                    <a:gd name="T8" fmla="*/ 459 w 689"/>
                    <a:gd name="T9" fmla="*/ 433 h 776"/>
                    <a:gd name="T10" fmla="*/ 689 w 689"/>
                    <a:gd name="T11" fmla="*/ 433 h 776"/>
                    <a:gd name="T12" fmla="*/ 343 w 689"/>
                    <a:gd name="T13" fmla="*/ 776 h 776"/>
                    <a:gd name="T14" fmla="*/ 0 w 689"/>
                    <a:gd name="T15" fmla="*/ 433 h 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89" h="776">
                      <a:moveTo>
                        <a:pt x="0" y="433"/>
                      </a:moveTo>
                      <a:lnTo>
                        <a:pt x="229" y="433"/>
                      </a:lnTo>
                      <a:lnTo>
                        <a:pt x="229" y="0"/>
                      </a:lnTo>
                      <a:lnTo>
                        <a:pt x="459" y="0"/>
                      </a:lnTo>
                      <a:lnTo>
                        <a:pt x="459" y="433"/>
                      </a:lnTo>
                      <a:lnTo>
                        <a:pt x="689" y="433"/>
                      </a:lnTo>
                      <a:lnTo>
                        <a:pt x="343" y="776"/>
                      </a:lnTo>
                      <a:lnTo>
                        <a:pt x="0" y="433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315" name="Freeform 142"/>
                <p:cNvSpPr>
                  <a:spLocks/>
                </p:cNvSpPr>
                <p:nvPr/>
              </p:nvSpPr>
              <p:spPr bwMode="auto">
                <a:xfrm>
                  <a:off x="13465175" y="3062288"/>
                  <a:ext cx="1233488" cy="1093788"/>
                </a:xfrm>
                <a:custGeom>
                  <a:avLst/>
                  <a:gdLst>
                    <a:gd name="T0" fmla="*/ 434 w 777"/>
                    <a:gd name="T1" fmla="*/ 459 h 689"/>
                    <a:gd name="T2" fmla="*/ 0 w 777"/>
                    <a:gd name="T3" fmla="*/ 459 h 689"/>
                    <a:gd name="T4" fmla="*/ 0 w 777"/>
                    <a:gd name="T5" fmla="*/ 230 h 689"/>
                    <a:gd name="T6" fmla="*/ 434 w 777"/>
                    <a:gd name="T7" fmla="*/ 230 h 689"/>
                    <a:gd name="T8" fmla="*/ 434 w 777"/>
                    <a:gd name="T9" fmla="*/ 0 h 689"/>
                    <a:gd name="T10" fmla="*/ 777 w 777"/>
                    <a:gd name="T11" fmla="*/ 346 h 689"/>
                    <a:gd name="T12" fmla="*/ 434 w 777"/>
                    <a:gd name="T13" fmla="*/ 689 h 689"/>
                    <a:gd name="T14" fmla="*/ 434 w 777"/>
                    <a:gd name="T15" fmla="*/ 459 h 6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77" h="689">
                      <a:moveTo>
                        <a:pt x="434" y="459"/>
                      </a:moveTo>
                      <a:lnTo>
                        <a:pt x="0" y="459"/>
                      </a:lnTo>
                      <a:lnTo>
                        <a:pt x="0" y="230"/>
                      </a:lnTo>
                      <a:lnTo>
                        <a:pt x="434" y="230"/>
                      </a:lnTo>
                      <a:lnTo>
                        <a:pt x="434" y="0"/>
                      </a:lnTo>
                      <a:lnTo>
                        <a:pt x="777" y="346"/>
                      </a:lnTo>
                      <a:lnTo>
                        <a:pt x="434" y="689"/>
                      </a:lnTo>
                      <a:lnTo>
                        <a:pt x="434" y="459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316" name="Freeform 143"/>
                <p:cNvSpPr>
                  <a:spLocks/>
                </p:cNvSpPr>
                <p:nvPr/>
              </p:nvSpPr>
              <p:spPr bwMode="auto">
                <a:xfrm>
                  <a:off x="15270163" y="3062288"/>
                  <a:ext cx="1236663" cy="1093788"/>
                </a:xfrm>
                <a:custGeom>
                  <a:avLst/>
                  <a:gdLst>
                    <a:gd name="T0" fmla="*/ 0 w 779"/>
                    <a:gd name="T1" fmla="*/ 346 h 689"/>
                    <a:gd name="T2" fmla="*/ 346 w 779"/>
                    <a:gd name="T3" fmla="*/ 0 h 689"/>
                    <a:gd name="T4" fmla="*/ 346 w 779"/>
                    <a:gd name="T5" fmla="*/ 230 h 689"/>
                    <a:gd name="T6" fmla="*/ 779 w 779"/>
                    <a:gd name="T7" fmla="*/ 230 h 689"/>
                    <a:gd name="T8" fmla="*/ 779 w 779"/>
                    <a:gd name="T9" fmla="*/ 459 h 689"/>
                    <a:gd name="T10" fmla="*/ 346 w 779"/>
                    <a:gd name="T11" fmla="*/ 459 h 689"/>
                    <a:gd name="T12" fmla="*/ 346 w 779"/>
                    <a:gd name="T13" fmla="*/ 689 h 689"/>
                    <a:gd name="T14" fmla="*/ 0 w 779"/>
                    <a:gd name="T15" fmla="*/ 346 h 6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79" h="689">
                      <a:moveTo>
                        <a:pt x="0" y="346"/>
                      </a:moveTo>
                      <a:lnTo>
                        <a:pt x="346" y="0"/>
                      </a:lnTo>
                      <a:lnTo>
                        <a:pt x="346" y="230"/>
                      </a:lnTo>
                      <a:lnTo>
                        <a:pt x="779" y="230"/>
                      </a:lnTo>
                      <a:lnTo>
                        <a:pt x="779" y="459"/>
                      </a:lnTo>
                      <a:lnTo>
                        <a:pt x="346" y="459"/>
                      </a:lnTo>
                      <a:lnTo>
                        <a:pt x="346" y="689"/>
                      </a:lnTo>
                      <a:lnTo>
                        <a:pt x="0" y="346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251" name="Group 250"/>
              <p:cNvGrpSpPr>
                <a:grpSpLocks noChangeAspect="1"/>
              </p:cNvGrpSpPr>
              <p:nvPr/>
            </p:nvGrpSpPr>
            <p:grpSpPr>
              <a:xfrm>
                <a:off x="7269789" y="722841"/>
                <a:ext cx="282503" cy="274859"/>
                <a:chOff x="12815888" y="1557338"/>
                <a:chExt cx="3989387" cy="3881437"/>
              </a:xfrm>
            </p:grpSpPr>
            <p:sp>
              <p:nvSpPr>
                <p:cNvPr id="301" name="Freeform 318"/>
                <p:cNvSpPr>
                  <a:spLocks/>
                </p:cNvSpPr>
                <p:nvPr/>
              </p:nvSpPr>
              <p:spPr bwMode="auto">
                <a:xfrm>
                  <a:off x="12815888" y="1557338"/>
                  <a:ext cx="3989387" cy="3881437"/>
                </a:xfrm>
                <a:custGeom>
                  <a:avLst/>
                  <a:gdLst>
                    <a:gd name="T0" fmla="*/ 254 w 2513"/>
                    <a:gd name="T1" fmla="*/ 0 h 2445"/>
                    <a:gd name="T2" fmla="*/ 0 w 2513"/>
                    <a:gd name="T3" fmla="*/ 254 h 2445"/>
                    <a:gd name="T4" fmla="*/ 0 w 2513"/>
                    <a:gd name="T5" fmla="*/ 2445 h 2445"/>
                    <a:gd name="T6" fmla="*/ 2264 w 2513"/>
                    <a:gd name="T7" fmla="*/ 2445 h 2445"/>
                    <a:gd name="T8" fmla="*/ 2513 w 2513"/>
                    <a:gd name="T9" fmla="*/ 2192 h 2445"/>
                    <a:gd name="T10" fmla="*/ 2513 w 2513"/>
                    <a:gd name="T11" fmla="*/ 0 h 2445"/>
                    <a:gd name="T12" fmla="*/ 254 w 2513"/>
                    <a:gd name="T13" fmla="*/ 0 h 24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13" h="2445">
                      <a:moveTo>
                        <a:pt x="254" y="0"/>
                      </a:moveTo>
                      <a:lnTo>
                        <a:pt x="0" y="254"/>
                      </a:lnTo>
                      <a:lnTo>
                        <a:pt x="0" y="2445"/>
                      </a:lnTo>
                      <a:lnTo>
                        <a:pt x="2264" y="2445"/>
                      </a:lnTo>
                      <a:lnTo>
                        <a:pt x="2513" y="2192"/>
                      </a:lnTo>
                      <a:lnTo>
                        <a:pt x="2513" y="0"/>
                      </a:lnTo>
                      <a:lnTo>
                        <a:pt x="254" y="0"/>
                      </a:lnTo>
                      <a:close/>
                    </a:path>
                  </a:pathLst>
                </a:custGeom>
                <a:solidFill>
                  <a:srgbClr val="C6C6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302" name="Freeform 319"/>
                <p:cNvSpPr>
                  <a:spLocks/>
                </p:cNvSpPr>
                <p:nvPr/>
              </p:nvSpPr>
              <p:spPr bwMode="auto">
                <a:xfrm>
                  <a:off x="12815888" y="1557338"/>
                  <a:ext cx="3989387" cy="403225"/>
                </a:xfrm>
                <a:custGeom>
                  <a:avLst/>
                  <a:gdLst>
                    <a:gd name="T0" fmla="*/ 2513 w 2513"/>
                    <a:gd name="T1" fmla="*/ 0 h 254"/>
                    <a:gd name="T2" fmla="*/ 2264 w 2513"/>
                    <a:gd name="T3" fmla="*/ 254 h 254"/>
                    <a:gd name="T4" fmla="*/ 0 w 2513"/>
                    <a:gd name="T5" fmla="*/ 254 h 254"/>
                    <a:gd name="T6" fmla="*/ 254 w 2513"/>
                    <a:gd name="T7" fmla="*/ 0 h 254"/>
                    <a:gd name="T8" fmla="*/ 1255 w 2513"/>
                    <a:gd name="T9" fmla="*/ 0 h 254"/>
                    <a:gd name="T10" fmla="*/ 2513 w 2513"/>
                    <a:gd name="T11" fmla="*/ 0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513" h="254">
                      <a:moveTo>
                        <a:pt x="2513" y="0"/>
                      </a:moveTo>
                      <a:lnTo>
                        <a:pt x="2264" y="254"/>
                      </a:lnTo>
                      <a:lnTo>
                        <a:pt x="0" y="254"/>
                      </a:lnTo>
                      <a:lnTo>
                        <a:pt x="254" y="0"/>
                      </a:lnTo>
                      <a:lnTo>
                        <a:pt x="1255" y="0"/>
                      </a:lnTo>
                      <a:lnTo>
                        <a:pt x="2513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303" name="Freeform 320"/>
                <p:cNvSpPr>
                  <a:spLocks/>
                </p:cNvSpPr>
                <p:nvPr/>
              </p:nvSpPr>
              <p:spPr bwMode="auto">
                <a:xfrm>
                  <a:off x="12815888" y="1960563"/>
                  <a:ext cx="3594100" cy="3478212"/>
                </a:xfrm>
                <a:custGeom>
                  <a:avLst/>
                  <a:gdLst>
                    <a:gd name="T0" fmla="*/ 2264 w 2264"/>
                    <a:gd name="T1" fmla="*/ 2191 h 2191"/>
                    <a:gd name="T2" fmla="*/ 1258 w 2264"/>
                    <a:gd name="T3" fmla="*/ 2191 h 2191"/>
                    <a:gd name="T4" fmla="*/ 0 w 2264"/>
                    <a:gd name="T5" fmla="*/ 2191 h 2191"/>
                    <a:gd name="T6" fmla="*/ 0 w 2264"/>
                    <a:gd name="T7" fmla="*/ 1016 h 2191"/>
                    <a:gd name="T8" fmla="*/ 0 w 2264"/>
                    <a:gd name="T9" fmla="*/ 0 h 2191"/>
                    <a:gd name="T10" fmla="*/ 2264 w 2264"/>
                    <a:gd name="T11" fmla="*/ 0 h 2191"/>
                    <a:gd name="T12" fmla="*/ 2264 w 2264"/>
                    <a:gd name="T13" fmla="*/ 2191 h 21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64" h="2191">
                      <a:moveTo>
                        <a:pt x="2264" y="2191"/>
                      </a:moveTo>
                      <a:lnTo>
                        <a:pt x="1258" y="2191"/>
                      </a:lnTo>
                      <a:lnTo>
                        <a:pt x="0" y="2191"/>
                      </a:lnTo>
                      <a:lnTo>
                        <a:pt x="0" y="1016"/>
                      </a:lnTo>
                      <a:lnTo>
                        <a:pt x="0" y="0"/>
                      </a:lnTo>
                      <a:lnTo>
                        <a:pt x="2264" y="0"/>
                      </a:lnTo>
                      <a:lnTo>
                        <a:pt x="2264" y="2191"/>
                      </a:lnTo>
                      <a:close/>
                    </a:path>
                  </a:pathLst>
                </a:custGeom>
                <a:solidFill>
                  <a:srgbClr val="C6C6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304" name="Freeform 321"/>
                <p:cNvSpPr>
                  <a:spLocks/>
                </p:cNvSpPr>
                <p:nvPr/>
              </p:nvSpPr>
              <p:spPr bwMode="auto">
                <a:xfrm>
                  <a:off x="16409988" y="1557338"/>
                  <a:ext cx="395287" cy="3881437"/>
                </a:xfrm>
                <a:custGeom>
                  <a:avLst/>
                  <a:gdLst>
                    <a:gd name="T0" fmla="*/ 0 w 249"/>
                    <a:gd name="T1" fmla="*/ 2445 h 2445"/>
                    <a:gd name="T2" fmla="*/ 249 w 249"/>
                    <a:gd name="T3" fmla="*/ 2192 h 2445"/>
                    <a:gd name="T4" fmla="*/ 249 w 249"/>
                    <a:gd name="T5" fmla="*/ 1270 h 2445"/>
                    <a:gd name="T6" fmla="*/ 249 w 249"/>
                    <a:gd name="T7" fmla="*/ 0 h 2445"/>
                    <a:gd name="T8" fmla="*/ 0 w 249"/>
                    <a:gd name="T9" fmla="*/ 254 h 2445"/>
                    <a:gd name="T10" fmla="*/ 0 w 249"/>
                    <a:gd name="T11" fmla="*/ 2445 h 24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49" h="2445">
                      <a:moveTo>
                        <a:pt x="0" y="2445"/>
                      </a:moveTo>
                      <a:lnTo>
                        <a:pt x="249" y="2192"/>
                      </a:lnTo>
                      <a:lnTo>
                        <a:pt x="249" y="1270"/>
                      </a:lnTo>
                      <a:lnTo>
                        <a:pt x="249" y="0"/>
                      </a:lnTo>
                      <a:lnTo>
                        <a:pt x="0" y="254"/>
                      </a:lnTo>
                      <a:lnTo>
                        <a:pt x="0" y="2445"/>
                      </a:lnTo>
                      <a:close/>
                    </a:path>
                  </a:pathLst>
                </a:custGeom>
                <a:solidFill>
                  <a:srgbClr val="9D9D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305" name="Freeform 322"/>
                <p:cNvSpPr>
                  <a:spLocks/>
                </p:cNvSpPr>
                <p:nvPr/>
              </p:nvSpPr>
              <p:spPr bwMode="auto">
                <a:xfrm>
                  <a:off x="13376275" y="2309813"/>
                  <a:ext cx="2544762" cy="703262"/>
                </a:xfrm>
                <a:custGeom>
                  <a:avLst/>
                  <a:gdLst>
                    <a:gd name="T0" fmla="*/ 1383 w 1603"/>
                    <a:gd name="T1" fmla="*/ 296 h 443"/>
                    <a:gd name="T2" fmla="*/ 0 w 1603"/>
                    <a:gd name="T3" fmla="*/ 296 h 443"/>
                    <a:gd name="T4" fmla="*/ 0 w 1603"/>
                    <a:gd name="T5" fmla="*/ 149 h 443"/>
                    <a:gd name="T6" fmla="*/ 1383 w 1603"/>
                    <a:gd name="T7" fmla="*/ 149 h 443"/>
                    <a:gd name="T8" fmla="*/ 1383 w 1603"/>
                    <a:gd name="T9" fmla="*/ 0 h 443"/>
                    <a:gd name="T10" fmla="*/ 1603 w 1603"/>
                    <a:gd name="T11" fmla="*/ 223 h 443"/>
                    <a:gd name="T12" fmla="*/ 1383 w 1603"/>
                    <a:gd name="T13" fmla="*/ 443 h 443"/>
                    <a:gd name="T14" fmla="*/ 1383 w 1603"/>
                    <a:gd name="T15" fmla="*/ 296 h 4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03" h="443">
                      <a:moveTo>
                        <a:pt x="1383" y="296"/>
                      </a:moveTo>
                      <a:lnTo>
                        <a:pt x="0" y="296"/>
                      </a:lnTo>
                      <a:lnTo>
                        <a:pt x="0" y="149"/>
                      </a:lnTo>
                      <a:lnTo>
                        <a:pt x="1383" y="149"/>
                      </a:lnTo>
                      <a:lnTo>
                        <a:pt x="1383" y="0"/>
                      </a:lnTo>
                      <a:lnTo>
                        <a:pt x="1603" y="223"/>
                      </a:lnTo>
                      <a:lnTo>
                        <a:pt x="1383" y="443"/>
                      </a:lnTo>
                      <a:lnTo>
                        <a:pt x="1383" y="296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306" name="Freeform 323"/>
                <p:cNvSpPr>
                  <a:spLocks/>
                </p:cNvSpPr>
                <p:nvPr/>
              </p:nvSpPr>
              <p:spPr bwMode="auto">
                <a:xfrm>
                  <a:off x="13376275" y="2994025"/>
                  <a:ext cx="2544762" cy="703262"/>
                </a:xfrm>
                <a:custGeom>
                  <a:avLst/>
                  <a:gdLst>
                    <a:gd name="T0" fmla="*/ 220 w 1603"/>
                    <a:gd name="T1" fmla="*/ 147 h 443"/>
                    <a:gd name="T2" fmla="*/ 1603 w 1603"/>
                    <a:gd name="T3" fmla="*/ 147 h 443"/>
                    <a:gd name="T4" fmla="*/ 1603 w 1603"/>
                    <a:gd name="T5" fmla="*/ 294 h 443"/>
                    <a:gd name="T6" fmla="*/ 220 w 1603"/>
                    <a:gd name="T7" fmla="*/ 294 h 443"/>
                    <a:gd name="T8" fmla="*/ 220 w 1603"/>
                    <a:gd name="T9" fmla="*/ 443 h 443"/>
                    <a:gd name="T10" fmla="*/ 0 w 1603"/>
                    <a:gd name="T11" fmla="*/ 220 h 443"/>
                    <a:gd name="T12" fmla="*/ 220 w 1603"/>
                    <a:gd name="T13" fmla="*/ 0 h 443"/>
                    <a:gd name="T14" fmla="*/ 220 w 1603"/>
                    <a:gd name="T15" fmla="*/ 147 h 4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03" h="443">
                      <a:moveTo>
                        <a:pt x="220" y="147"/>
                      </a:moveTo>
                      <a:lnTo>
                        <a:pt x="1603" y="147"/>
                      </a:lnTo>
                      <a:lnTo>
                        <a:pt x="1603" y="294"/>
                      </a:lnTo>
                      <a:lnTo>
                        <a:pt x="220" y="294"/>
                      </a:lnTo>
                      <a:lnTo>
                        <a:pt x="220" y="443"/>
                      </a:lnTo>
                      <a:lnTo>
                        <a:pt x="0" y="220"/>
                      </a:lnTo>
                      <a:lnTo>
                        <a:pt x="220" y="0"/>
                      </a:lnTo>
                      <a:lnTo>
                        <a:pt x="220" y="147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307" name="Freeform 324"/>
                <p:cNvSpPr>
                  <a:spLocks/>
                </p:cNvSpPr>
                <p:nvPr/>
              </p:nvSpPr>
              <p:spPr bwMode="auto">
                <a:xfrm>
                  <a:off x="13376275" y="3678238"/>
                  <a:ext cx="2544762" cy="700087"/>
                </a:xfrm>
                <a:custGeom>
                  <a:avLst/>
                  <a:gdLst>
                    <a:gd name="T0" fmla="*/ 1383 w 1603"/>
                    <a:gd name="T1" fmla="*/ 294 h 441"/>
                    <a:gd name="T2" fmla="*/ 0 w 1603"/>
                    <a:gd name="T3" fmla="*/ 294 h 441"/>
                    <a:gd name="T4" fmla="*/ 0 w 1603"/>
                    <a:gd name="T5" fmla="*/ 147 h 441"/>
                    <a:gd name="T6" fmla="*/ 1383 w 1603"/>
                    <a:gd name="T7" fmla="*/ 147 h 441"/>
                    <a:gd name="T8" fmla="*/ 1383 w 1603"/>
                    <a:gd name="T9" fmla="*/ 0 h 441"/>
                    <a:gd name="T10" fmla="*/ 1603 w 1603"/>
                    <a:gd name="T11" fmla="*/ 221 h 441"/>
                    <a:gd name="T12" fmla="*/ 1383 w 1603"/>
                    <a:gd name="T13" fmla="*/ 441 h 441"/>
                    <a:gd name="T14" fmla="*/ 1383 w 1603"/>
                    <a:gd name="T15" fmla="*/ 294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03" h="441">
                      <a:moveTo>
                        <a:pt x="1383" y="294"/>
                      </a:moveTo>
                      <a:lnTo>
                        <a:pt x="0" y="294"/>
                      </a:lnTo>
                      <a:lnTo>
                        <a:pt x="0" y="147"/>
                      </a:lnTo>
                      <a:lnTo>
                        <a:pt x="1383" y="147"/>
                      </a:lnTo>
                      <a:lnTo>
                        <a:pt x="1383" y="0"/>
                      </a:lnTo>
                      <a:lnTo>
                        <a:pt x="1603" y="221"/>
                      </a:lnTo>
                      <a:lnTo>
                        <a:pt x="1383" y="441"/>
                      </a:lnTo>
                      <a:lnTo>
                        <a:pt x="1383" y="29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308" name="Freeform 325"/>
                <p:cNvSpPr>
                  <a:spLocks/>
                </p:cNvSpPr>
                <p:nvPr/>
              </p:nvSpPr>
              <p:spPr bwMode="auto">
                <a:xfrm>
                  <a:off x="13376275" y="4362450"/>
                  <a:ext cx="2544762" cy="700087"/>
                </a:xfrm>
                <a:custGeom>
                  <a:avLst/>
                  <a:gdLst>
                    <a:gd name="T0" fmla="*/ 220 w 1603"/>
                    <a:gd name="T1" fmla="*/ 147 h 441"/>
                    <a:gd name="T2" fmla="*/ 1603 w 1603"/>
                    <a:gd name="T3" fmla="*/ 147 h 441"/>
                    <a:gd name="T4" fmla="*/ 1603 w 1603"/>
                    <a:gd name="T5" fmla="*/ 294 h 441"/>
                    <a:gd name="T6" fmla="*/ 220 w 1603"/>
                    <a:gd name="T7" fmla="*/ 294 h 441"/>
                    <a:gd name="T8" fmla="*/ 220 w 1603"/>
                    <a:gd name="T9" fmla="*/ 441 h 441"/>
                    <a:gd name="T10" fmla="*/ 0 w 1603"/>
                    <a:gd name="T11" fmla="*/ 221 h 441"/>
                    <a:gd name="T12" fmla="*/ 220 w 1603"/>
                    <a:gd name="T13" fmla="*/ 0 h 441"/>
                    <a:gd name="T14" fmla="*/ 220 w 1603"/>
                    <a:gd name="T15" fmla="*/ 147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03" h="441">
                      <a:moveTo>
                        <a:pt x="220" y="147"/>
                      </a:moveTo>
                      <a:lnTo>
                        <a:pt x="1603" y="147"/>
                      </a:lnTo>
                      <a:lnTo>
                        <a:pt x="1603" y="294"/>
                      </a:lnTo>
                      <a:lnTo>
                        <a:pt x="220" y="294"/>
                      </a:lnTo>
                      <a:lnTo>
                        <a:pt x="220" y="441"/>
                      </a:lnTo>
                      <a:lnTo>
                        <a:pt x="0" y="221"/>
                      </a:lnTo>
                      <a:lnTo>
                        <a:pt x="220" y="0"/>
                      </a:lnTo>
                      <a:lnTo>
                        <a:pt x="220" y="147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255" name="Group 254"/>
              <p:cNvGrpSpPr>
                <a:grpSpLocks noChangeAspect="1"/>
              </p:cNvGrpSpPr>
              <p:nvPr/>
            </p:nvGrpSpPr>
            <p:grpSpPr>
              <a:xfrm>
                <a:off x="8040567" y="722841"/>
                <a:ext cx="282503" cy="274859"/>
                <a:chOff x="12815888" y="1557338"/>
                <a:chExt cx="3989387" cy="3881437"/>
              </a:xfrm>
            </p:grpSpPr>
            <p:sp>
              <p:nvSpPr>
                <p:cNvPr id="293" name="Freeform 318"/>
                <p:cNvSpPr>
                  <a:spLocks/>
                </p:cNvSpPr>
                <p:nvPr/>
              </p:nvSpPr>
              <p:spPr bwMode="auto">
                <a:xfrm>
                  <a:off x="12815888" y="1557338"/>
                  <a:ext cx="3989387" cy="3881437"/>
                </a:xfrm>
                <a:custGeom>
                  <a:avLst/>
                  <a:gdLst>
                    <a:gd name="T0" fmla="*/ 254 w 2513"/>
                    <a:gd name="T1" fmla="*/ 0 h 2445"/>
                    <a:gd name="T2" fmla="*/ 0 w 2513"/>
                    <a:gd name="T3" fmla="*/ 254 h 2445"/>
                    <a:gd name="T4" fmla="*/ 0 w 2513"/>
                    <a:gd name="T5" fmla="*/ 2445 h 2445"/>
                    <a:gd name="T6" fmla="*/ 2264 w 2513"/>
                    <a:gd name="T7" fmla="*/ 2445 h 2445"/>
                    <a:gd name="T8" fmla="*/ 2513 w 2513"/>
                    <a:gd name="T9" fmla="*/ 2192 h 2445"/>
                    <a:gd name="T10" fmla="*/ 2513 w 2513"/>
                    <a:gd name="T11" fmla="*/ 0 h 2445"/>
                    <a:gd name="T12" fmla="*/ 254 w 2513"/>
                    <a:gd name="T13" fmla="*/ 0 h 24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13" h="2445">
                      <a:moveTo>
                        <a:pt x="254" y="0"/>
                      </a:moveTo>
                      <a:lnTo>
                        <a:pt x="0" y="254"/>
                      </a:lnTo>
                      <a:lnTo>
                        <a:pt x="0" y="2445"/>
                      </a:lnTo>
                      <a:lnTo>
                        <a:pt x="2264" y="2445"/>
                      </a:lnTo>
                      <a:lnTo>
                        <a:pt x="2513" y="2192"/>
                      </a:lnTo>
                      <a:lnTo>
                        <a:pt x="2513" y="0"/>
                      </a:lnTo>
                      <a:lnTo>
                        <a:pt x="254" y="0"/>
                      </a:lnTo>
                      <a:close/>
                    </a:path>
                  </a:pathLst>
                </a:custGeom>
                <a:solidFill>
                  <a:srgbClr val="C6C6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294" name="Freeform 319"/>
                <p:cNvSpPr>
                  <a:spLocks/>
                </p:cNvSpPr>
                <p:nvPr/>
              </p:nvSpPr>
              <p:spPr bwMode="auto">
                <a:xfrm>
                  <a:off x="12815888" y="1557338"/>
                  <a:ext cx="3989387" cy="403225"/>
                </a:xfrm>
                <a:custGeom>
                  <a:avLst/>
                  <a:gdLst>
                    <a:gd name="T0" fmla="*/ 2513 w 2513"/>
                    <a:gd name="T1" fmla="*/ 0 h 254"/>
                    <a:gd name="T2" fmla="*/ 2264 w 2513"/>
                    <a:gd name="T3" fmla="*/ 254 h 254"/>
                    <a:gd name="T4" fmla="*/ 0 w 2513"/>
                    <a:gd name="T5" fmla="*/ 254 h 254"/>
                    <a:gd name="T6" fmla="*/ 254 w 2513"/>
                    <a:gd name="T7" fmla="*/ 0 h 254"/>
                    <a:gd name="T8" fmla="*/ 1255 w 2513"/>
                    <a:gd name="T9" fmla="*/ 0 h 254"/>
                    <a:gd name="T10" fmla="*/ 2513 w 2513"/>
                    <a:gd name="T11" fmla="*/ 0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513" h="254">
                      <a:moveTo>
                        <a:pt x="2513" y="0"/>
                      </a:moveTo>
                      <a:lnTo>
                        <a:pt x="2264" y="254"/>
                      </a:lnTo>
                      <a:lnTo>
                        <a:pt x="0" y="254"/>
                      </a:lnTo>
                      <a:lnTo>
                        <a:pt x="254" y="0"/>
                      </a:lnTo>
                      <a:lnTo>
                        <a:pt x="1255" y="0"/>
                      </a:lnTo>
                      <a:lnTo>
                        <a:pt x="2513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295" name="Freeform 320"/>
                <p:cNvSpPr>
                  <a:spLocks/>
                </p:cNvSpPr>
                <p:nvPr/>
              </p:nvSpPr>
              <p:spPr bwMode="auto">
                <a:xfrm>
                  <a:off x="12815888" y="1960563"/>
                  <a:ext cx="3594100" cy="3478212"/>
                </a:xfrm>
                <a:custGeom>
                  <a:avLst/>
                  <a:gdLst>
                    <a:gd name="T0" fmla="*/ 2264 w 2264"/>
                    <a:gd name="T1" fmla="*/ 2191 h 2191"/>
                    <a:gd name="T2" fmla="*/ 1258 w 2264"/>
                    <a:gd name="T3" fmla="*/ 2191 h 2191"/>
                    <a:gd name="T4" fmla="*/ 0 w 2264"/>
                    <a:gd name="T5" fmla="*/ 2191 h 2191"/>
                    <a:gd name="T6" fmla="*/ 0 w 2264"/>
                    <a:gd name="T7" fmla="*/ 1016 h 2191"/>
                    <a:gd name="T8" fmla="*/ 0 w 2264"/>
                    <a:gd name="T9" fmla="*/ 0 h 2191"/>
                    <a:gd name="T10" fmla="*/ 2264 w 2264"/>
                    <a:gd name="T11" fmla="*/ 0 h 2191"/>
                    <a:gd name="T12" fmla="*/ 2264 w 2264"/>
                    <a:gd name="T13" fmla="*/ 2191 h 21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64" h="2191">
                      <a:moveTo>
                        <a:pt x="2264" y="2191"/>
                      </a:moveTo>
                      <a:lnTo>
                        <a:pt x="1258" y="2191"/>
                      </a:lnTo>
                      <a:lnTo>
                        <a:pt x="0" y="2191"/>
                      </a:lnTo>
                      <a:lnTo>
                        <a:pt x="0" y="1016"/>
                      </a:lnTo>
                      <a:lnTo>
                        <a:pt x="0" y="0"/>
                      </a:lnTo>
                      <a:lnTo>
                        <a:pt x="2264" y="0"/>
                      </a:lnTo>
                      <a:lnTo>
                        <a:pt x="2264" y="2191"/>
                      </a:lnTo>
                      <a:close/>
                    </a:path>
                  </a:pathLst>
                </a:custGeom>
                <a:solidFill>
                  <a:srgbClr val="C6C6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296" name="Freeform 321"/>
                <p:cNvSpPr>
                  <a:spLocks/>
                </p:cNvSpPr>
                <p:nvPr/>
              </p:nvSpPr>
              <p:spPr bwMode="auto">
                <a:xfrm>
                  <a:off x="16409988" y="1557338"/>
                  <a:ext cx="395287" cy="3881437"/>
                </a:xfrm>
                <a:custGeom>
                  <a:avLst/>
                  <a:gdLst>
                    <a:gd name="T0" fmla="*/ 0 w 249"/>
                    <a:gd name="T1" fmla="*/ 2445 h 2445"/>
                    <a:gd name="T2" fmla="*/ 249 w 249"/>
                    <a:gd name="T3" fmla="*/ 2192 h 2445"/>
                    <a:gd name="T4" fmla="*/ 249 w 249"/>
                    <a:gd name="T5" fmla="*/ 1270 h 2445"/>
                    <a:gd name="T6" fmla="*/ 249 w 249"/>
                    <a:gd name="T7" fmla="*/ 0 h 2445"/>
                    <a:gd name="T8" fmla="*/ 0 w 249"/>
                    <a:gd name="T9" fmla="*/ 254 h 2445"/>
                    <a:gd name="T10" fmla="*/ 0 w 249"/>
                    <a:gd name="T11" fmla="*/ 2445 h 24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49" h="2445">
                      <a:moveTo>
                        <a:pt x="0" y="2445"/>
                      </a:moveTo>
                      <a:lnTo>
                        <a:pt x="249" y="2192"/>
                      </a:lnTo>
                      <a:lnTo>
                        <a:pt x="249" y="1270"/>
                      </a:lnTo>
                      <a:lnTo>
                        <a:pt x="249" y="0"/>
                      </a:lnTo>
                      <a:lnTo>
                        <a:pt x="0" y="254"/>
                      </a:lnTo>
                      <a:lnTo>
                        <a:pt x="0" y="2445"/>
                      </a:lnTo>
                      <a:close/>
                    </a:path>
                  </a:pathLst>
                </a:custGeom>
                <a:solidFill>
                  <a:srgbClr val="9D9D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297" name="Freeform 322"/>
                <p:cNvSpPr>
                  <a:spLocks/>
                </p:cNvSpPr>
                <p:nvPr/>
              </p:nvSpPr>
              <p:spPr bwMode="auto">
                <a:xfrm>
                  <a:off x="13376275" y="2309813"/>
                  <a:ext cx="2544762" cy="703262"/>
                </a:xfrm>
                <a:custGeom>
                  <a:avLst/>
                  <a:gdLst>
                    <a:gd name="T0" fmla="*/ 1383 w 1603"/>
                    <a:gd name="T1" fmla="*/ 296 h 443"/>
                    <a:gd name="T2" fmla="*/ 0 w 1603"/>
                    <a:gd name="T3" fmla="*/ 296 h 443"/>
                    <a:gd name="T4" fmla="*/ 0 w 1603"/>
                    <a:gd name="T5" fmla="*/ 149 h 443"/>
                    <a:gd name="T6" fmla="*/ 1383 w 1603"/>
                    <a:gd name="T7" fmla="*/ 149 h 443"/>
                    <a:gd name="T8" fmla="*/ 1383 w 1603"/>
                    <a:gd name="T9" fmla="*/ 0 h 443"/>
                    <a:gd name="T10" fmla="*/ 1603 w 1603"/>
                    <a:gd name="T11" fmla="*/ 223 h 443"/>
                    <a:gd name="T12" fmla="*/ 1383 w 1603"/>
                    <a:gd name="T13" fmla="*/ 443 h 443"/>
                    <a:gd name="T14" fmla="*/ 1383 w 1603"/>
                    <a:gd name="T15" fmla="*/ 296 h 4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03" h="443">
                      <a:moveTo>
                        <a:pt x="1383" y="296"/>
                      </a:moveTo>
                      <a:lnTo>
                        <a:pt x="0" y="296"/>
                      </a:lnTo>
                      <a:lnTo>
                        <a:pt x="0" y="149"/>
                      </a:lnTo>
                      <a:lnTo>
                        <a:pt x="1383" y="149"/>
                      </a:lnTo>
                      <a:lnTo>
                        <a:pt x="1383" y="0"/>
                      </a:lnTo>
                      <a:lnTo>
                        <a:pt x="1603" y="223"/>
                      </a:lnTo>
                      <a:lnTo>
                        <a:pt x="1383" y="443"/>
                      </a:lnTo>
                      <a:lnTo>
                        <a:pt x="1383" y="296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298" name="Freeform 323"/>
                <p:cNvSpPr>
                  <a:spLocks/>
                </p:cNvSpPr>
                <p:nvPr/>
              </p:nvSpPr>
              <p:spPr bwMode="auto">
                <a:xfrm>
                  <a:off x="13376275" y="2994025"/>
                  <a:ext cx="2544762" cy="703262"/>
                </a:xfrm>
                <a:custGeom>
                  <a:avLst/>
                  <a:gdLst>
                    <a:gd name="T0" fmla="*/ 220 w 1603"/>
                    <a:gd name="T1" fmla="*/ 147 h 443"/>
                    <a:gd name="T2" fmla="*/ 1603 w 1603"/>
                    <a:gd name="T3" fmla="*/ 147 h 443"/>
                    <a:gd name="T4" fmla="*/ 1603 w 1603"/>
                    <a:gd name="T5" fmla="*/ 294 h 443"/>
                    <a:gd name="T6" fmla="*/ 220 w 1603"/>
                    <a:gd name="T7" fmla="*/ 294 h 443"/>
                    <a:gd name="T8" fmla="*/ 220 w 1603"/>
                    <a:gd name="T9" fmla="*/ 443 h 443"/>
                    <a:gd name="T10" fmla="*/ 0 w 1603"/>
                    <a:gd name="T11" fmla="*/ 220 h 443"/>
                    <a:gd name="T12" fmla="*/ 220 w 1603"/>
                    <a:gd name="T13" fmla="*/ 0 h 443"/>
                    <a:gd name="T14" fmla="*/ 220 w 1603"/>
                    <a:gd name="T15" fmla="*/ 147 h 4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03" h="443">
                      <a:moveTo>
                        <a:pt x="220" y="147"/>
                      </a:moveTo>
                      <a:lnTo>
                        <a:pt x="1603" y="147"/>
                      </a:lnTo>
                      <a:lnTo>
                        <a:pt x="1603" y="294"/>
                      </a:lnTo>
                      <a:lnTo>
                        <a:pt x="220" y="294"/>
                      </a:lnTo>
                      <a:lnTo>
                        <a:pt x="220" y="443"/>
                      </a:lnTo>
                      <a:lnTo>
                        <a:pt x="0" y="220"/>
                      </a:lnTo>
                      <a:lnTo>
                        <a:pt x="220" y="0"/>
                      </a:lnTo>
                      <a:lnTo>
                        <a:pt x="220" y="147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299" name="Freeform 324"/>
                <p:cNvSpPr>
                  <a:spLocks/>
                </p:cNvSpPr>
                <p:nvPr/>
              </p:nvSpPr>
              <p:spPr bwMode="auto">
                <a:xfrm>
                  <a:off x="13376275" y="3678238"/>
                  <a:ext cx="2544762" cy="700087"/>
                </a:xfrm>
                <a:custGeom>
                  <a:avLst/>
                  <a:gdLst>
                    <a:gd name="T0" fmla="*/ 1383 w 1603"/>
                    <a:gd name="T1" fmla="*/ 294 h 441"/>
                    <a:gd name="T2" fmla="*/ 0 w 1603"/>
                    <a:gd name="T3" fmla="*/ 294 h 441"/>
                    <a:gd name="T4" fmla="*/ 0 w 1603"/>
                    <a:gd name="T5" fmla="*/ 147 h 441"/>
                    <a:gd name="T6" fmla="*/ 1383 w 1603"/>
                    <a:gd name="T7" fmla="*/ 147 h 441"/>
                    <a:gd name="T8" fmla="*/ 1383 w 1603"/>
                    <a:gd name="T9" fmla="*/ 0 h 441"/>
                    <a:gd name="T10" fmla="*/ 1603 w 1603"/>
                    <a:gd name="T11" fmla="*/ 221 h 441"/>
                    <a:gd name="T12" fmla="*/ 1383 w 1603"/>
                    <a:gd name="T13" fmla="*/ 441 h 441"/>
                    <a:gd name="T14" fmla="*/ 1383 w 1603"/>
                    <a:gd name="T15" fmla="*/ 294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03" h="441">
                      <a:moveTo>
                        <a:pt x="1383" y="294"/>
                      </a:moveTo>
                      <a:lnTo>
                        <a:pt x="0" y="294"/>
                      </a:lnTo>
                      <a:lnTo>
                        <a:pt x="0" y="147"/>
                      </a:lnTo>
                      <a:lnTo>
                        <a:pt x="1383" y="147"/>
                      </a:lnTo>
                      <a:lnTo>
                        <a:pt x="1383" y="0"/>
                      </a:lnTo>
                      <a:lnTo>
                        <a:pt x="1603" y="221"/>
                      </a:lnTo>
                      <a:lnTo>
                        <a:pt x="1383" y="441"/>
                      </a:lnTo>
                      <a:lnTo>
                        <a:pt x="1383" y="29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300" name="Freeform 325"/>
                <p:cNvSpPr>
                  <a:spLocks/>
                </p:cNvSpPr>
                <p:nvPr/>
              </p:nvSpPr>
              <p:spPr bwMode="auto">
                <a:xfrm>
                  <a:off x="13376275" y="4362450"/>
                  <a:ext cx="2544762" cy="700087"/>
                </a:xfrm>
                <a:custGeom>
                  <a:avLst/>
                  <a:gdLst>
                    <a:gd name="T0" fmla="*/ 220 w 1603"/>
                    <a:gd name="T1" fmla="*/ 147 h 441"/>
                    <a:gd name="T2" fmla="*/ 1603 w 1603"/>
                    <a:gd name="T3" fmla="*/ 147 h 441"/>
                    <a:gd name="T4" fmla="*/ 1603 w 1603"/>
                    <a:gd name="T5" fmla="*/ 294 h 441"/>
                    <a:gd name="T6" fmla="*/ 220 w 1603"/>
                    <a:gd name="T7" fmla="*/ 294 h 441"/>
                    <a:gd name="T8" fmla="*/ 220 w 1603"/>
                    <a:gd name="T9" fmla="*/ 441 h 441"/>
                    <a:gd name="T10" fmla="*/ 0 w 1603"/>
                    <a:gd name="T11" fmla="*/ 221 h 441"/>
                    <a:gd name="T12" fmla="*/ 220 w 1603"/>
                    <a:gd name="T13" fmla="*/ 0 h 441"/>
                    <a:gd name="T14" fmla="*/ 220 w 1603"/>
                    <a:gd name="T15" fmla="*/ 147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03" h="441">
                      <a:moveTo>
                        <a:pt x="220" y="147"/>
                      </a:moveTo>
                      <a:lnTo>
                        <a:pt x="1603" y="147"/>
                      </a:lnTo>
                      <a:lnTo>
                        <a:pt x="1603" y="294"/>
                      </a:lnTo>
                      <a:lnTo>
                        <a:pt x="220" y="294"/>
                      </a:lnTo>
                      <a:lnTo>
                        <a:pt x="220" y="441"/>
                      </a:lnTo>
                      <a:lnTo>
                        <a:pt x="0" y="221"/>
                      </a:lnTo>
                      <a:lnTo>
                        <a:pt x="220" y="0"/>
                      </a:lnTo>
                      <a:lnTo>
                        <a:pt x="220" y="147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256" name="Group 255"/>
              <p:cNvGrpSpPr>
                <a:grpSpLocks noChangeAspect="1"/>
              </p:cNvGrpSpPr>
              <p:nvPr/>
            </p:nvGrpSpPr>
            <p:grpSpPr>
              <a:xfrm>
                <a:off x="7269789" y="293083"/>
                <a:ext cx="282717" cy="274859"/>
                <a:chOff x="6859929" y="2884174"/>
                <a:chExt cx="498485" cy="484632"/>
              </a:xfrm>
            </p:grpSpPr>
            <p:sp>
              <p:nvSpPr>
                <p:cNvPr id="283" name="Freeform 282"/>
                <p:cNvSpPr>
                  <a:spLocks/>
                </p:cNvSpPr>
                <p:nvPr/>
              </p:nvSpPr>
              <p:spPr bwMode="auto">
                <a:xfrm>
                  <a:off x="6859929" y="2884174"/>
                  <a:ext cx="498485" cy="484632"/>
                </a:xfrm>
                <a:custGeom>
                  <a:avLst/>
                  <a:gdLst>
                    <a:gd name="T0" fmla="*/ 3076 w 6153"/>
                    <a:gd name="T1" fmla="*/ 0 h 5982"/>
                    <a:gd name="T2" fmla="*/ 621 w 6153"/>
                    <a:gd name="T3" fmla="*/ 0 h 5982"/>
                    <a:gd name="T4" fmla="*/ 0 w 6153"/>
                    <a:gd name="T5" fmla="*/ 623 h 5982"/>
                    <a:gd name="T6" fmla="*/ 0 w 6153"/>
                    <a:gd name="T7" fmla="*/ 2993 h 5982"/>
                    <a:gd name="T8" fmla="*/ 0 w 6153"/>
                    <a:gd name="T9" fmla="*/ 5982 h 5982"/>
                    <a:gd name="T10" fmla="*/ 3076 w 6153"/>
                    <a:gd name="T11" fmla="*/ 5982 h 5982"/>
                    <a:gd name="T12" fmla="*/ 5543 w 6153"/>
                    <a:gd name="T13" fmla="*/ 5982 h 5982"/>
                    <a:gd name="T14" fmla="*/ 6153 w 6153"/>
                    <a:gd name="T15" fmla="*/ 5360 h 5982"/>
                    <a:gd name="T16" fmla="*/ 6153 w 6153"/>
                    <a:gd name="T17" fmla="*/ 2993 h 5982"/>
                    <a:gd name="T18" fmla="*/ 6153 w 6153"/>
                    <a:gd name="T19" fmla="*/ 0 h 5982"/>
                    <a:gd name="T20" fmla="*/ 3076 w 6153"/>
                    <a:gd name="T21" fmla="*/ 0 h 59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153" h="5982">
                      <a:moveTo>
                        <a:pt x="3076" y="0"/>
                      </a:moveTo>
                      <a:lnTo>
                        <a:pt x="621" y="0"/>
                      </a:lnTo>
                      <a:lnTo>
                        <a:pt x="0" y="623"/>
                      </a:lnTo>
                      <a:lnTo>
                        <a:pt x="0" y="2993"/>
                      </a:lnTo>
                      <a:lnTo>
                        <a:pt x="0" y="5982"/>
                      </a:lnTo>
                      <a:lnTo>
                        <a:pt x="3076" y="5982"/>
                      </a:lnTo>
                      <a:lnTo>
                        <a:pt x="5543" y="5982"/>
                      </a:lnTo>
                      <a:lnTo>
                        <a:pt x="6153" y="5360"/>
                      </a:lnTo>
                      <a:lnTo>
                        <a:pt x="6153" y="2993"/>
                      </a:lnTo>
                      <a:lnTo>
                        <a:pt x="6153" y="0"/>
                      </a:lnTo>
                      <a:lnTo>
                        <a:pt x="3076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284" name="Freeform 283"/>
                <p:cNvSpPr>
                  <a:spLocks/>
                </p:cNvSpPr>
                <p:nvPr/>
              </p:nvSpPr>
              <p:spPr bwMode="auto">
                <a:xfrm>
                  <a:off x="6859929" y="2884174"/>
                  <a:ext cx="498485" cy="50472"/>
                </a:xfrm>
                <a:custGeom>
                  <a:avLst/>
                  <a:gdLst>
                    <a:gd name="T0" fmla="*/ 6153 w 6153"/>
                    <a:gd name="T1" fmla="*/ 0 h 623"/>
                    <a:gd name="T2" fmla="*/ 5543 w 6153"/>
                    <a:gd name="T3" fmla="*/ 623 h 623"/>
                    <a:gd name="T4" fmla="*/ 0 w 6153"/>
                    <a:gd name="T5" fmla="*/ 623 h 623"/>
                    <a:gd name="T6" fmla="*/ 621 w 6153"/>
                    <a:gd name="T7" fmla="*/ 0 h 623"/>
                    <a:gd name="T8" fmla="*/ 3076 w 6153"/>
                    <a:gd name="T9" fmla="*/ 0 h 623"/>
                    <a:gd name="T10" fmla="*/ 6153 w 6153"/>
                    <a:gd name="T11" fmla="*/ 0 h 6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53" h="623">
                      <a:moveTo>
                        <a:pt x="6153" y="0"/>
                      </a:moveTo>
                      <a:lnTo>
                        <a:pt x="5543" y="623"/>
                      </a:lnTo>
                      <a:lnTo>
                        <a:pt x="0" y="623"/>
                      </a:lnTo>
                      <a:lnTo>
                        <a:pt x="621" y="0"/>
                      </a:lnTo>
                      <a:lnTo>
                        <a:pt x="3076" y="0"/>
                      </a:lnTo>
                      <a:lnTo>
                        <a:pt x="615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285" name="Freeform 284"/>
                <p:cNvSpPr>
                  <a:spLocks/>
                </p:cNvSpPr>
                <p:nvPr/>
              </p:nvSpPr>
              <p:spPr bwMode="auto">
                <a:xfrm>
                  <a:off x="6859929" y="2934646"/>
                  <a:ext cx="449066" cy="434160"/>
                </a:xfrm>
                <a:custGeom>
                  <a:avLst/>
                  <a:gdLst>
                    <a:gd name="T0" fmla="*/ 5543 w 5543"/>
                    <a:gd name="T1" fmla="*/ 5359 h 5359"/>
                    <a:gd name="T2" fmla="*/ 3076 w 5543"/>
                    <a:gd name="T3" fmla="*/ 5359 h 5359"/>
                    <a:gd name="T4" fmla="*/ 0 w 5543"/>
                    <a:gd name="T5" fmla="*/ 5359 h 5359"/>
                    <a:gd name="T6" fmla="*/ 0 w 5543"/>
                    <a:gd name="T7" fmla="*/ 2370 h 5359"/>
                    <a:gd name="T8" fmla="*/ 0 w 5543"/>
                    <a:gd name="T9" fmla="*/ 0 h 5359"/>
                    <a:gd name="T10" fmla="*/ 5543 w 5543"/>
                    <a:gd name="T11" fmla="*/ 0 h 5359"/>
                    <a:gd name="T12" fmla="*/ 5543 w 5543"/>
                    <a:gd name="T13" fmla="*/ 5359 h 5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43" h="5359">
                      <a:moveTo>
                        <a:pt x="5543" y="5359"/>
                      </a:moveTo>
                      <a:lnTo>
                        <a:pt x="3076" y="5359"/>
                      </a:lnTo>
                      <a:lnTo>
                        <a:pt x="0" y="5359"/>
                      </a:lnTo>
                      <a:lnTo>
                        <a:pt x="0" y="2370"/>
                      </a:lnTo>
                      <a:lnTo>
                        <a:pt x="0" y="0"/>
                      </a:lnTo>
                      <a:lnTo>
                        <a:pt x="5543" y="0"/>
                      </a:lnTo>
                      <a:lnTo>
                        <a:pt x="5543" y="5359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286" name="Freeform 285"/>
                <p:cNvSpPr>
                  <a:spLocks/>
                </p:cNvSpPr>
                <p:nvPr/>
              </p:nvSpPr>
              <p:spPr bwMode="auto">
                <a:xfrm>
                  <a:off x="7308995" y="2884174"/>
                  <a:ext cx="49419" cy="484632"/>
                </a:xfrm>
                <a:custGeom>
                  <a:avLst/>
                  <a:gdLst>
                    <a:gd name="T0" fmla="*/ 0 w 610"/>
                    <a:gd name="T1" fmla="*/ 5982 h 5982"/>
                    <a:gd name="T2" fmla="*/ 610 w 610"/>
                    <a:gd name="T3" fmla="*/ 5360 h 5982"/>
                    <a:gd name="T4" fmla="*/ 610 w 610"/>
                    <a:gd name="T5" fmla="*/ 2993 h 5982"/>
                    <a:gd name="T6" fmla="*/ 610 w 610"/>
                    <a:gd name="T7" fmla="*/ 0 h 5982"/>
                    <a:gd name="T8" fmla="*/ 0 w 610"/>
                    <a:gd name="T9" fmla="*/ 623 h 5982"/>
                    <a:gd name="T10" fmla="*/ 0 w 610"/>
                    <a:gd name="T11" fmla="*/ 5982 h 59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0" h="5982">
                      <a:moveTo>
                        <a:pt x="0" y="5982"/>
                      </a:moveTo>
                      <a:lnTo>
                        <a:pt x="610" y="5360"/>
                      </a:lnTo>
                      <a:lnTo>
                        <a:pt x="610" y="2993"/>
                      </a:lnTo>
                      <a:lnTo>
                        <a:pt x="610" y="0"/>
                      </a:lnTo>
                      <a:lnTo>
                        <a:pt x="0" y="623"/>
                      </a:lnTo>
                      <a:lnTo>
                        <a:pt x="0" y="5982"/>
                      </a:ln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287" name="Freeform 286"/>
                <p:cNvSpPr>
                  <a:spLocks/>
                </p:cNvSpPr>
                <p:nvPr/>
              </p:nvSpPr>
              <p:spPr bwMode="auto">
                <a:xfrm>
                  <a:off x="6940782" y="3086388"/>
                  <a:ext cx="132540" cy="133189"/>
                </a:xfrm>
                <a:custGeom>
                  <a:avLst/>
                  <a:gdLst>
                    <a:gd name="T0" fmla="*/ 0 w 1636"/>
                    <a:gd name="T1" fmla="*/ 0 h 1644"/>
                    <a:gd name="T2" fmla="*/ 397 w 1636"/>
                    <a:gd name="T3" fmla="*/ 0 h 1644"/>
                    <a:gd name="T4" fmla="*/ 823 w 1636"/>
                    <a:gd name="T5" fmla="*/ 1149 h 1644"/>
                    <a:gd name="T6" fmla="*/ 1248 w 1636"/>
                    <a:gd name="T7" fmla="*/ 0 h 1644"/>
                    <a:gd name="T8" fmla="*/ 1636 w 1636"/>
                    <a:gd name="T9" fmla="*/ 0 h 1644"/>
                    <a:gd name="T10" fmla="*/ 976 w 1636"/>
                    <a:gd name="T11" fmla="*/ 1644 h 1644"/>
                    <a:gd name="T12" fmla="*/ 659 w 1636"/>
                    <a:gd name="T13" fmla="*/ 1644 h 1644"/>
                    <a:gd name="T14" fmla="*/ 0 w 1636"/>
                    <a:gd name="T15" fmla="*/ 0 h 16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36" h="1644">
                      <a:moveTo>
                        <a:pt x="0" y="0"/>
                      </a:moveTo>
                      <a:lnTo>
                        <a:pt x="397" y="0"/>
                      </a:lnTo>
                      <a:lnTo>
                        <a:pt x="823" y="1149"/>
                      </a:lnTo>
                      <a:lnTo>
                        <a:pt x="1248" y="0"/>
                      </a:lnTo>
                      <a:lnTo>
                        <a:pt x="1636" y="0"/>
                      </a:lnTo>
                      <a:lnTo>
                        <a:pt x="976" y="1644"/>
                      </a:lnTo>
                      <a:lnTo>
                        <a:pt x="659" y="1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288" name="Freeform 287"/>
                <p:cNvSpPr>
                  <a:spLocks/>
                </p:cNvSpPr>
                <p:nvPr/>
              </p:nvSpPr>
              <p:spPr bwMode="auto">
                <a:xfrm>
                  <a:off x="7093657" y="3086388"/>
                  <a:ext cx="131973" cy="132217"/>
                </a:xfrm>
                <a:custGeom>
                  <a:avLst/>
                  <a:gdLst>
                    <a:gd name="T0" fmla="*/ 0 w 1629"/>
                    <a:gd name="T1" fmla="*/ 0 h 1632"/>
                    <a:gd name="T2" fmla="*/ 385 w 1629"/>
                    <a:gd name="T3" fmla="*/ 0 h 1632"/>
                    <a:gd name="T4" fmla="*/ 816 w 1629"/>
                    <a:gd name="T5" fmla="*/ 691 h 1632"/>
                    <a:gd name="T6" fmla="*/ 1244 w 1629"/>
                    <a:gd name="T7" fmla="*/ 0 h 1632"/>
                    <a:gd name="T8" fmla="*/ 1629 w 1629"/>
                    <a:gd name="T9" fmla="*/ 0 h 1632"/>
                    <a:gd name="T10" fmla="*/ 1629 w 1629"/>
                    <a:gd name="T11" fmla="*/ 1632 h 1632"/>
                    <a:gd name="T12" fmla="*/ 1277 w 1629"/>
                    <a:gd name="T13" fmla="*/ 1632 h 1632"/>
                    <a:gd name="T14" fmla="*/ 1277 w 1629"/>
                    <a:gd name="T15" fmla="*/ 568 h 1632"/>
                    <a:gd name="T16" fmla="*/ 818 w 1629"/>
                    <a:gd name="T17" fmla="*/ 1263 h 1632"/>
                    <a:gd name="T18" fmla="*/ 809 w 1629"/>
                    <a:gd name="T19" fmla="*/ 1263 h 1632"/>
                    <a:gd name="T20" fmla="*/ 354 w 1629"/>
                    <a:gd name="T21" fmla="*/ 575 h 1632"/>
                    <a:gd name="T22" fmla="*/ 354 w 1629"/>
                    <a:gd name="T23" fmla="*/ 1632 h 1632"/>
                    <a:gd name="T24" fmla="*/ 0 w 1629"/>
                    <a:gd name="T25" fmla="*/ 1632 h 1632"/>
                    <a:gd name="T26" fmla="*/ 0 w 1629"/>
                    <a:gd name="T27" fmla="*/ 0 h 1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29" h="1632">
                      <a:moveTo>
                        <a:pt x="0" y="0"/>
                      </a:moveTo>
                      <a:lnTo>
                        <a:pt x="385" y="0"/>
                      </a:lnTo>
                      <a:lnTo>
                        <a:pt x="816" y="691"/>
                      </a:lnTo>
                      <a:lnTo>
                        <a:pt x="1244" y="0"/>
                      </a:lnTo>
                      <a:lnTo>
                        <a:pt x="1629" y="0"/>
                      </a:lnTo>
                      <a:lnTo>
                        <a:pt x="1629" y="1632"/>
                      </a:lnTo>
                      <a:lnTo>
                        <a:pt x="1277" y="1632"/>
                      </a:lnTo>
                      <a:lnTo>
                        <a:pt x="1277" y="568"/>
                      </a:lnTo>
                      <a:lnTo>
                        <a:pt x="818" y="1263"/>
                      </a:lnTo>
                      <a:lnTo>
                        <a:pt x="809" y="1263"/>
                      </a:lnTo>
                      <a:lnTo>
                        <a:pt x="354" y="575"/>
                      </a:lnTo>
                      <a:lnTo>
                        <a:pt x="354" y="1632"/>
                      </a:lnTo>
                      <a:lnTo>
                        <a:pt x="0" y="16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</p:grpSp>
          <p:cxnSp>
            <p:nvCxnSpPr>
              <p:cNvPr id="257" name="Straight Connector 256"/>
              <p:cNvCxnSpPr/>
              <p:nvPr/>
            </p:nvCxnSpPr>
            <p:spPr>
              <a:xfrm flipH="1">
                <a:off x="7410872" y="567942"/>
                <a:ext cx="252" cy="154899"/>
              </a:xfrm>
              <a:prstGeom prst="line">
                <a:avLst/>
              </a:prstGeom>
              <a:ln w="19050">
                <a:solidFill>
                  <a:schemeClr val="bg2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/>
              <p:cNvCxnSpPr/>
              <p:nvPr/>
            </p:nvCxnSpPr>
            <p:spPr>
              <a:xfrm flipH="1">
                <a:off x="8181650" y="575806"/>
                <a:ext cx="1982" cy="147035"/>
              </a:xfrm>
              <a:prstGeom prst="line">
                <a:avLst/>
              </a:prstGeom>
              <a:ln w="19050">
                <a:solidFill>
                  <a:schemeClr val="bg2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>
                <a:off x="7552292" y="865610"/>
                <a:ext cx="105979" cy="5804"/>
              </a:xfrm>
              <a:prstGeom prst="line">
                <a:avLst/>
              </a:prstGeom>
              <a:ln w="19050">
                <a:solidFill>
                  <a:schemeClr val="bg2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/>
              <p:nvPr/>
            </p:nvCxnSpPr>
            <p:spPr>
              <a:xfrm flipH="1">
                <a:off x="7931152" y="865610"/>
                <a:ext cx="109415" cy="5809"/>
              </a:xfrm>
              <a:prstGeom prst="line">
                <a:avLst/>
              </a:prstGeom>
              <a:ln w="19050">
                <a:solidFill>
                  <a:schemeClr val="bg2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3" name="Group 272"/>
              <p:cNvGrpSpPr>
                <a:grpSpLocks noChangeAspect="1"/>
              </p:cNvGrpSpPr>
              <p:nvPr/>
            </p:nvGrpSpPr>
            <p:grpSpPr>
              <a:xfrm>
                <a:off x="8040567" y="297585"/>
                <a:ext cx="286176" cy="278221"/>
                <a:chOff x="15084425" y="-6992938"/>
                <a:chExt cx="9767888" cy="9496426"/>
              </a:xfrm>
            </p:grpSpPr>
            <p:sp>
              <p:nvSpPr>
                <p:cNvPr id="277" name="Freeform 276"/>
                <p:cNvSpPr>
                  <a:spLocks/>
                </p:cNvSpPr>
                <p:nvPr/>
              </p:nvSpPr>
              <p:spPr bwMode="auto">
                <a:xfrm>
                  <a:off x="15084425" y="-6992938"/>
                  <a:ext cx="9767888" cy="9496426"/>
                </a:xfrm>
                <a:custGeom>
                  <a:avLst/>
                  <a:gdLst>
                    <a:gd name="T0" fmla="*/ 3076 w 6153"/>
                    <a:gd name="T1" fmla="*/ 0 h 5982"/>
                    <a:gd name="T2" fmla="*/ 621 w 6153"/>
                    <a:gd name="T3" fmla="*/ 0 h 5982"/>
                    <a:gd name="T4" fmla="*/ 0 w 6153"/>
                    <a:gd name="T5" fmla="*/ 623 h 5982"/>
                    <a:gd name="T6" fmla="*/ 0 w 6153"/>
                    <a:gd name="T7" fmla="*/ 2993 h 5982"/>
                    <a:gd name="T8" fmla="*/ 0 w 6153"/>
                    <a:gd name="T9" fmla="*/ 5982 h 5982"/>
                    <a:gd name="T10" fmla="*/ 3076 w 6153"/>
                    <a:gd name="T11" fmla="*/ 5982 h 5982"/>
                    <a:gd name="T12" fmla="*/ 5543 w 6153"/>
                    <a:gd name="T13" fmla="*/ 5982 h 5982"/>
                    <a:gd name="T14" fmla="*/ 6153 w 6153"/>
                    <a:gd name="T15" fmla="*/ 5360 h 5982"/>
                    <a:gd name="T16" fmla="*/ 6153 w 6153"/>
                    <a:gd name="T17" fmla="*/ 2993 h 5982"/>
                    <a:gd name="T18" fmla="*/ 6153 w 6153"/>
                    <a:gd name="T19" fmla="*/ 0 h 5982"/>
                    <a:gd name="T20" fmla="*/ 3076 w 6153"/>
                    <a:gd name="T21" fmla="*/ 0 h 59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153" h="5982">
                      <a:moveTo>
                        <a:pt x="3076" y="0"/>
                      </a:moveTo>
                      <a:lnTo>
                        <a:pt x="621" y="0"/>
                      </a:lnTo>
                      <a:lnTo>
                        <a:pt x="0" y="623"/>
                      </a:lnTo>
                      <a:lnTo>
                        <a:pt x="0" y="2993"/>
                      </a:lnTo>
                      <a:lnTo>
                        <a:pt x="0" y="5982"/>
                      </a:lnTo>
                      <a:lnTo>
                        <a:pt x="3076" y="5982"/>
                      </a:lnTo>
                      <a:lnTo>
                        <a:pt x="5543" y="5982"/>
                      </a:lnTo>
                      <a:lnTo>
                        <a:pt x="6153" y="5360"/>
                      </a:lnTo>
                      <a:lnTo>
                        <a:pt x="6153" y="2993"/>
                      </a:lnTo>
                      <a:lnTo>
                        <a:pt x="6153" y="0"/>
                      </a:lnTo>
                      <a:lnTo>
                        <a:pt x="3076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278" name="Freeform 277"/>
                <p:cNvSpPr>
                  <a:spLocks/>
                </p:cNvSpPr>
                <p:nvPr/>
              </p:nvSpPr>
              <p:spPr bwMode="auto">
                <a:xfrm>
                  <a:off x="15084425" y="-6992938"/>
                  <a:ext cx="9767888" cy="989013"/>
                </a:xfrm>
                <a:custGeom>
                  <a:avLst/>
                  <a:gdLst>
                    <a:gd name="T0" fmla="*/ 6153 w 6153"/>
                    <a:gd name="T1" fmla="*/ 0 h 623"/>
                    <a:gd name="T2" fmla="*/ 5543 w 6153"/>
                    <a:gd name="T3" fmla="*/ 623 h 623"/>
                    <a:gd name="T4" fmla="*/ 0 w 6153"/>
                    <a:gd name="T5" fmla="*/ 623 h 623"/>
                    <a:gd name="T6" fmla="*/ 621 w 6153"/>
                    <a:gd name="T7" fmla="*/ 0 h 623"/>
                    <a:gd name="T8" fmla="*/ 3076 w 6153"/>
                    <a:gd name="T9" fmla="*/ 0 h 623"/>
                    <a:gd name="T10" fmla="*/ 6153 w 6153"/>
                    <a:gd name="T11" fmla="*/ 0 h 6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53" h="623">
                      <a:moveTo>
                        <a:pt x="6153" y="0"/>
                      </a:moveTo>
                      <a:lnTo>
                        <a:pt x="5543" y="623"/>
                      </a:lnTo>
                      <a:lnTo>
                        <a:pt x="0" y="623"/>
                      </a:lnTo>
                      <a:lnTo>
                        <a:pt x="621" y="0"/>
                      </a:lnTo>
                      <a:lnTo>
                        <a:pt x="3076" y="0"/>
                      </a:lnTo>
                      <a:lnTo>
                        <a:pt x="6153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279" name="Freeform 278"/>
                <p:cNvSpPr>
                  <a:spLocks/>
                </p:cNvSpPr>
                <p:nvPr/>
              </p:nvSpPr>
              <p:spPr bwMode="auto">
                <a:xfrm>
                  <a:off x="15084425" y="-6003925"/>
                  <a:ext cx="8799513" cy="8507413"/>
                </a:xfrm>
                <a:custGeom>
                  <a:avLst/>
                  <a:gdLst>
                    <a:gd name="T0" fmla="*/ 5543 w 5543"/>
                    <a:gd name="T1" fmla="*/ 5359 h 5359"/>
                    <a:gd name="T2" fmla="*/ 3076 w 5543"/>
                    <a:gd name="T3" fmla="*/ 5359 h 5359"/>
                    <a:gd name="T4" fmla="*/ 0 w 5543"/>
                    <a:gd name="T5" fmla="*/ 5359 h 5359"/>
                    <a:gd name="T6" fmla="*/ 0 w 5543"/>
                    <a:gd name="T7" fmla="*/ 2370 h 5359"/>
                    <a:gd name="T8" fmla="*/ 0 w 5543"/>
                    <a:gd name="T9" fmla="*/ 0 h 5359"/>
                    <a:gd name="T10" fmla="*/ 5543 w 5543"/>
                    <a:gd name="T11" fmla="*/ 0 h 5359"/>
                    <a:gd name="T12" fmla="*/ 5543 w 5543"/>
                    <a:gd name="T13" fmla="*/ 5359 h 5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43" h="5359">
                      <a:moveTo>
                        <a:pt x="5543" y="5359"/>
                      </a:moveTo>
                      <a:lnTo>
                        <a:pt x="3076" y="5359"/>
                      </a:lnTo>
                      <a:lnTo>
                        <a:pt x="0" y="5359"/>
                      </a:lnTo>
                      <a:lnTo>
                        <a:pt x="0" y="2370"/>
                      </a:lnTo>
                      <a:lnTo>
                        <a:pt x="0" y="0"/>
                      </a:lnTo>
                      <a:lnTo>
                        <a:pt x="5543" y="0"/>
                      </a:lnTo>
                      <a:lnTo>
                        <a:pt x="5543" y="5359"/>
                      </a:lnTo>
                      <a:close/>
                    </a:path>
                  </a:pathLst>
                </a:custGeom>
                <a:solidFill>
                  <a:srgbClr val="C6C6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280" name="Freeform 279"/>
                <p:cNvSpPr>
                  <a:spLocks/>
                </p:cNvSpPr>
                <p:nvPr/>
              </p:nvSpPr>
              <p:spPr bwMode="auto">
                <a:xfrm>
                  <a:off x="23883938" y="-6992938"/>
                  <a:ext cx="968375" cy="9496426"/>
                </a:xfrm>
                <a:custGeom>
                  <a:avLst/>
                  <a:gdLst>
                    <a:gd name="T0" fmla="*/ 0 w 610"/>
                    <a:gd name="T1" fmla="*/ 5982 h 5982"/>
                    <a:gd name="T2" fmla="*/ 610 w 610"/>
                    <a:gd name="T3" fmla="*/ 5360 h 5982"/>
                    <a:gd name="T4" fmla="*/ 610 w 610"/>
                    <a:gd name="T5" fmla="*/ 2993 h 5982"/>
                    <a:gd name="T6" fmla="*/ 610 w 610"/>
                    <a:gd name="T7" fmla="*/ 0 h 5982"/>
                    <a:gd name="T8" fmla="*/ 0 w 610"/>
                    <a:gd name="T9" fmla="*/ 623 h 5982"/>
                    <a:gd name="T10" fmla="*/ 0 w 610"/>
                    <a:gd name="T11" fmla="*/ 5982 h 59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0" h="5982">
                      <a:moveTo>
                        <a:pt x="0" y="5982"/>
                      </a:moveTo>
                      <a:lnTo>
                        <a:pt x="610" y="5360"/>
                      </a:lnTo>
                      <a:lnTo>
                        <a:pt x="610" y="2993"/>
                      </a:lnTo>
                      <a:lnTo>
                        <a:pt x="610" y="0"/>
                      </a:lnTo>
                      <a:lnTo>
                        <a:pt x="0" y="623"/>
                      </a:lnTo>
                      <a:lnTo>
                        <a:pt x="0" y="5982"/>
                      </a:lnTo>
                      <a:close/>
                    </a:path>
                  </a:pathLst>
                </a:custGeom>
                <a:solidFill>
                  <a:srgbClr val="9D9D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281" name="Freeform 280"/>
                <p:cNvSpPr>
                  <a:spLocks/>
                </p:cNvSpPr>
                <p:nvPr/>
              </p:nvSpPr>
              <p:spPr bwMode="auto">
                <a:xfrm>
                  <a:off x="16668750" y="-3030538"/>
                  <a:ext cx="2597150" cy="2609850"/>
                </a:xfrm>
                <a:custGeom>
                  <a:avLst/>
                  <a:gdLst>
                    <a:gd name="T0" fmla="*/ 0 w 1636"/>
                    <a:gd name="T1" fmla="*/ 0 h 1644"/>
                    <a:gd name="T2" fmla="*/ 397 w 1636"/>
                    <a:gd name="T3" fmla="*/ 0 h 1644"/>
                    <a:gd name="T4" fmla="*/ 823 w 1636"/>
                    <a:gd name="T5" fmla="*/ 1149 h 1644"/>
                    <a:gd name="T6" fmla="*/ 1248 w 1636"/>
                    <a:gd name="T7" fmla="*/ 0 h 1644"/>
                    <a:gd name="T8" fmla="*/ 1636 w 1636"/>
                    <a:gd name="T9" fmla="*/ 0 h 1644"/>
                    <a:gd name="T10" fmla="*/ 976 w 1636"/>
                    <a:gd name="T11" fmla="*/ 1644 h 1644"/>
                    <a:gd name="T12" fmla="*/ 659 w 1636"/>
                    <a:gd name="T13" fmla="*/ 1644 h 1644"/>
                    <a:gd name="T14" fmla="*/ 0 w 1636"/>
                    <a:gd name="T15" fmla="*/ 0 h 16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36" h="1644">
                      <a:moveTo>
                        <a:pt x="0" y="0"/>
                      </a:moveTo>
                      <a:lnTo>
                        <a:pt x="397" y="0"/>
                      </a:lnTo>
                      <a:lnTo>
                        <a:pt x="823" y="1149"/>
                      </a:lnTo>
                      <a:lnTo>
                        <a:pt x="1248" y="0"/>
                      </a:lnTo>
                      <a:lnTo>
                        <a:pt x="1636" y="0"/>
                      </a:lnTo>
                      <a:lnTo>
                        <a:pt x="976" y="1644"/>
                      </a:lnTo>
                      <a:lnTo>
                        <a:pt x="659" y="1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481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  <p:sp>
              <p:nvSpPr>
                <p:cNvPr id="282" name="Freeform 281"/>
                <p:cNvSpPr>
                  <a:spLocks/>
                </p:cNvSpPr>
                <p:nvPr/>
              </p:nvSpPr>
              <p:spPr bwMode="auto">
                <a:xfrm>
                  <a:off x="19664363" y="-3030538"/>
                  <a:ext cx="2586038" cy="2590800"/>
                </a:xfrm>
                <a:custGeom>
                  <a:avLst/>
                  <a:gdLst>
                    <a:gd name="T0" fmla="*/ 0 w 1629"/>
                    <a:gd name="T1" fmla="*/ 0 h 1632"/>
                    <a:gd name="T2" fmla="*/ 385 w 1629"/>
                    <a:gd name="T3" fmla="*/ 0 h 1632"/>
                    <a:gd name="T4" fmla="*/ 816 w 1629"/>
                    <a:gd name="T5" fmla="*/ 691 h 1632"/>
                    <a:gd name="T6" fmla="*/ 1244 w 1629"/>
                    <a:gd name="T7" fmla="*/ 0 h 1632"/>
                    <a:gd name="T8" fmla="*/ 1629 w 1629"/>
                    <a:gd name="T9" fmla="*/ 0 h 1632"/>
                    <a:gd name="T10" fmla="*/ 1629 w 1629"/>
                    <a:gd name="T11" fmla="*/ 1632 h 1632"/>
                    <a:gd name="T12" fmla="*/ 1277 w 1629"/>
                    <a:gd name="T13" fmla="*/ 1632 h 1632"/>
                    <a:gd name="T14" fmla="*/ 1277 w 1629"/>
                    <a:gd name="T15" fmla="*/ 568 h 1632"/>
                    <a:gd name="T16" fmla="*/ 818 w 1629"/>
                    <a:gd name="T17" fmla="*/ 1263 h 1632"/>
                    <a:gd name="T18" fmla="*/ 809 w 1629"/>
                    <a:gd name="T19" fmla="*/ 1263 h 1632"/>
                    <a:gd name="T20" fmla="*/ 354 w 1629"/>
                    <a:gd name="T21" fmla="*/ 575 h 1632"/>
                    <a:gd name="T22" fmla="*/ 354 w 1629"/>
                    <a:gd name="T23" fmla="*/ 1632 h 1632"/>
                    <a:gd name="T24" fmla="*/ 0 w 1629"/>
                    <a:gd name="T25" fmla="*/ 1632 h 1632"/>
                    <a:gd name="T26" fmla="*/ 0 w 1629"/>
                    <a:gd name="T27" fmla="*/ 0 h 1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29" h="1632">
                      <a:moveTo>
                        <a:pt x="0" y="0"/>
                      </a:moveTo>
                      <a:lnTo>
                        <a:pt x="385" y="0"/>
                      </a:lnTo>
                      <a:lnTo>
                        <a:pt x="816" y="691"/>
                      </a:lnTo>
                      <a:lnTo>
                        <a:pt x="1244" y="0"/>
                      </a:lnTo>
                      <a:lnTo>
                        <a:pt x="1629" y="0"/>
                      </a:lnTo>
                      <a:lnTo>
                        <a:pt x="1629" y="1632"/>
                      </a:lnTo>
                      <a:lnTo>
                        <a:pt x="1277" y="1632"/>
                      </a:lnTo>
                      <a:lnTo>
                        <a:pt x="1277" y="568"/>
                      </a:lnTo>
                      <a:lnTo>
                        <a:pt x="818" y="1263"/>
                      </a:lnTo>
                      <a:lnTo>
                        <a:pt x="809" y="1263"/>
                      </a:lnTo>
                      <a:lnTo>
                        <a:pt x="354" y="575"/>
                      </a:lnTo>
                      <a:lnTo>
                        <a:pt x="354" y="1632"/>
                      </a:lnTo>
                      <a:lnTo>
                        <a:pt x="0" y="16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481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717074"/>
                    </a:solidFill>
                    <a:latin typeface="Arial"/>
                  </a:endParaRPr>
                </a:p>
              </p:txBody>
            </p:sp>
          </p:grpSp>
        </p:grpSp>
      </p:grpSp>
      <p:cxnSp>
        <p:nvCxnSpPr>
          <p:cNvPr id="319" name="Straight Connector 318"/>
          <p:cNvCxnSpPr/>
          <p:nvPr/>
        </p:nvCxnSpPr>
        <p:spPr>
          <a:xfrm>
            <a:off x="2052824" y="3153558"/>
            <a:ext cx="2165164" cy="0"/>
          </a:xfrm>
          <a:prstGeom prst="line">
            <a:avLst/>
          </a:prstGeom>
          <a:ln w="19050">
            <a:solidFill>
              <a:schemeClr val="accent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/>
          <p:nvPr/>
        </p:nvCxnSpPr>
        <p:spPr>
          <a:xfrm>
            <a:off x="2052824" y="4377697"/>
            <a:ext cx="2196914" cy="0"/>
          </a:xfrm>
          <a:prstGeom prst="line">
            <a:avLst/>
          </a:prstGeom>
          <a:ln w="19050">
            <a:solidFill>
              <a:schemeClr val="accent4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" name="Rectangle 316">
            <a:extLst>
              <a:ext uri="{FF2B5EF4-FFF2-40B4-BE49-F238E27FC236}">
                <a16:creationId xmlns:a16="http://schemas.microsoft.com/office/drawing/2014/main" id="{973ADE98-3776-0247-8296-C0A8594A5C63}"/>
              </a:ext>
            </a:extLst>
          </p:cNvPr>
          <p:cNvSpPr/>
          <p:nvPr/>
        </p:nvSpPr>
        <p:spPr>
          <a:xfrm>
            <a:off x="0" y="5969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Management, Control and Data Planes</a:t>
            </a:r>
            <a:endParaRPr lang="en-US" sz="36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831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8216E-6 -0.0375 L 1.48216E-6 0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2774 -3.33333E-6 L -3.64157E-6 -3.33333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67 3.33333E-6 L 2.48242E-6 3.33333E-6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9958E-6 4.44444E-6 L -4.39958E-6 0.18703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5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008 4.81481E-6 L -4.61058E-6 4.81481E-6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67 2.59259E-6 L -3.64157E-6 2.59259E-6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/>
      <p:bldP spid="236" grpId="1"/>
      <p:bldP spid="252" grpId="0"/>
      <p:bldP spid="252" grpId="1"/>
      <p:bldP spid="253" grpId="0"/>
      <p:bldP spid="253" grpId="1"/>
      <p:bldP spid="254" grpId="0"/>
      <p:bldP spid="25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6309" y="1828800"/>
            <a:ext cx="5688118" cy="358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Perimeter-centric network security has proven insufficient</a:t>
            </a:r>
          </a:p>
        </p:txBody>
      </p:sp>
      <p:sp>
        <p:nvSpPr>
          <p:cNvPr id="57" name="TextBox 56"/>
          <p:cNvSpPr txBox="1"/>
          <p:nvPr/>
        </p:nvSpPr>
        <p:spPr>
          <a:xfrm rot="5400000">
            <a:off x="1374578" y="1342012"/>
            <a:ext cx="3384755" cy="4636062"/>
          </a:xfrm>
          <a:prstGeom prst="rect">
            <a:avLst/>
          </a:prstGeom>
          <a:noFill/>
        </p:spPr>
        <p:txBody>
          <a:bodyPr spcFirstLastPara="1" wrap="none" lIns="0" tIns="0" rIns="0" bIns="0" numCol="1" rtlCol="0">
            <a:prstTxWarp prst="textArchUp">
              <a:avLst>
                <a:gd name="adj" fmla="val 14189522"/>
              </a:avLst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717074"/>
                </a:solidFill>
                <a:latin typeface="Arial"/>
              </a:rPr>
              <a:t>Data Center Perimeter</a:t>
            </a:r>
          </a:p>
        </p:txBody>
      </p:sp>
      <p:sp>
        <p:nvSpPr>
          <p:cNvPr id="58" name="Oval 57"/>
          <p:cNvSpPr/>
          <p:nvPr/>
        </p:nvSpPr>
        <p:spPr>
          <a:xfrm>
            <a:off x="964387" y="2104103"/>
            <a:ext cx="4264048" cy="3119284"/>
          </a:xfrm>
          <a:prstGeom prst="ellipse">
            <a:avLst/>
          </a:prstGeom>
          <a:ln w="76200" cmpd="sng">
            <a:solidFill>
              <a:srgbClr val="8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17074"/>
              </a:solidFill>
              <a:latin typeface="Arial"/>
            </a:endParaRPr>
          </a:p>
        </p:txBody>
      </p:sp>
      <p:pic>
        <p:nvPicPr>
          <p:cNvPr id="59" name="Picture 58" descr="ICON_Cloud_Q308"/>
          <p:cNvPicPr>
            <a:picLocks noChangeAspect="1" noChangeArrowheads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042" y="1905002"/>
            <a:ext cx="1191019" cy="566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" name="TextBox 59"/>
          <p:cNvSpPr txBox="1"/>
          <p:nvPr/>
        </p:nvSpPr>
        <p:spPr>
          <a:xfrm>
            <a:off x="641000" y="2088730"/>
            <a:ext cx="706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dirty="0">
                <a:solidFill>
                  <a:srgbClr val="FFFFFF">
                    <a:lumMod val="50000"/>
                  </a:srgbClr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Internet</a:t>
            </a:r>
          </a:p>
        </p:txBody>
      </p:sp>
      <p:pic>
        <p:nvPicPr>
          <p:cNvPr id="61" name="Picture 60" descr="firewall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560" y="2170473"/>
            <a:ext cx="1088692" cy="796413"/>
          </a:xfrm>
          <a:prstGeom prst="rect">
            <a:avLst/>
          </a:prstGeom>
        </p:spPr>
      </p:pic>
      <p:pic>
        <p:nvPicPr>
          <p:cNvPr id="80" name="Picture 79" descr="firewall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387" y="2236841"/>
            <a:ext cx="1088692" cy="79641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35777" y="2895600"/>
            <a:ext cx="3414369" cy="1611512"/>
            <a:chOff x="638956" y="3951088"/>
            <a:chExt cx="2561444" cy="1611512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1019956" y="4868718"/>
              <a:ext cx="297730" cy="377770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934356" y="4865488"/>
              <a:ext cx="457200" cy="304800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981855" y="4827387"/>
              <a:ext cx="838202" cy="3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42" idx="3"/>
            </p:cNvCxnSpPr>
            <p:nvPr/>
          </p:nvCxnSpPr>
          <p:spPr>
            <a:xfrm flipV="1">
              <a:off x="1676400" y="5317032"/>
              <a:ext cx="606251" cy="11312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934356" y="4255888"/>
              <a:ext cx="457200" cy="381000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2086756" y="4636888"/>
              <a:ext cx="609600" cy="76200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91356" y="4789288"/>
              <a:ext cx="838200" cy="0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36" idx="2"/>
            </p:cNvCxnSpPr>
            <p:nvPr/>
          </p:nvCxnSpPr>
          <p:spPr>
            <a:xfrm flipH="1" flipV="1">
              <a:off x="2398626" y="4419600"/>
              <a:ext cx="32705" cy="750688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1477156" y="4941688"/>
              <a:ext cx="381000" cy="228600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99"/>
            <p:cNvGrpSpPr/>
            <p:nvPr/>
          </p:nvGrpSpPr>
          <p:grpSpPr>
            <a:xfrm>
              <a:off x="638956" y="4473176"/>
              <a:ext cx="580244" cy="468512"/>
              <a:chOff x="7145366" y="973852"/>
              <a:chExt cx="580244" cy="468512"/>
            </a:xfrm>
            <a:effectLst>
              <a:glow rad="101600">
                <a:srgbClr val="EA9922">
                  <a:alpha val="75000"/>
                </a:srgbClr>
              </a:glow>
            </a:effectLst>
          </p:grpSpPr>
          <p:pic>
            <p:nvPicPr>
              <p:cNvPr id="44" name="Picture 3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alphaModFix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8861" y="973852"/>
                <a:ext cx="536749" cy="468512"/>
              </a:xfrm>
              <a:prstGeom prst="rect">
                <a:avLst/>
              </a:prstGeom>
              <a:noFill/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7145366" y="1158714"/>
                <a:ext cx="33855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>
                    <a:rot lat="1802011" lon="2459900" rev="21565380"/>
                  </a:camera>
                  <a:lightRig rig="threePt" dir="t"/>
                </a:scene3d>
              </a:bodyPr>
              <a:lstStyle/>
              <a:p>
                <a:r>
                  <a:rPr lang="en-US" sz="800" b="1" dirty="0">
                    <a:solidFill>
                      <a:srgbClr val="3A3A3A"/>
                    </a:solidFill>
                    <a:latin typeface="Arial"/>
                    <a:ea typeface="ＭＳ Ｐゴシック"/>
                  </a:rPr>
                  <a:t>VM</a:t>
                </a:r>
              </a:p>
            </p:txBody>
          </p:sp>
        </p:grpSp>
        <p:pic>
          <p:nvPicPr>
            <p:cNvPr id="25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5" cstate="screen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356" y="4484488"/>
              <a:ext cx="536749" cy="468512"/>
            </a:xfrm>
            <a:prstGeom prst="rect">
              <a:avLst/>
            </a:prstGeom>
            <a:noFill/>
            <a:effectLst/>
          </p:spPr>
        </p:pic>
        <p:sp>
          <p:nvSpPr>
            <p:cNvPr id="26" name="TextBox 25"/>
            <p:cNvSpPr txBox="1"/>
            <p:nvPr/>
          </p:nvSpPr>
          <p:spPr>
            <a:xfrm>
              <a:off x="1519602" y="4658508"/>
              <a:ext cx="3385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r>
                <a:rPr lang="en-US" sz="800" b="1" dirty="0">
                  <a:solidFill>
                    <a:srgbClr val="3A3A3A"/>
                  </a:solidFill>
                  <a:latin typeface="Arial"/>
                  <a:ea typeface="ＭＳ Ｐゴシック"/>
                </a:rPr>
                <a:t>VM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1096156" y="5094088"/>
              <a:ext cx="580244" cy="468512"/>
              <a:chOff x="1096156" y="5094088"/>
              <a:chExt cx="580244" cy="468512"/>
            </a:xfrm>
          </p:grpSpPr>
          <p:pic>
            <p:nvPicPr>
              <p:cNvPr id="42" name="Picture 3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9651" y="5094088"/>
                <a:ext cx="536749" cy="468512"/>
              </a:xfrm>
              <a:prstGeom prst="rect">
                <a:avLst/>
              </a:prstGeom>
              <a:noFill/>
              <a:effectLst/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1096156" y="5278950"/>
                <a:ext cx="33855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>
                    <a:rot lat="1802011" lon="2459900" rev="21565380"/>
                  </a:camera>
                  <a:lightRig rig="threePt" dir="t"/>
                </a:scene3d>
              </a:bodyPr>
              <a:lstStyle/>
              <a:p>
                <a:r>
                  <a:rPr lang="en-US" sz="800" b="1" dirty="0">
                    <a:solidFill>
                      <a:srgbClr val="3A3A3A"/>
                    </a:solidFill>
                    <a:latin typeface="Arial"/>
                    <a:ea typeface="ＭＳ Ｐゴシック"/>
                  </a:rPr>
                  <a:t>VM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1096156" y="3951088"/>
              <a:ext cx="580244" cy="468512"/>
              <a:chOff x="1096156" y="3951088"/>
              <a:chExt cx="580244" cy="468512"/>
            </a:xfrm>
          </p:grpSpPr>
          <p:pic>
            <p:nvPicPr>
              <p:cNvPr id="40" name="Picture 3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alphaModFix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9651" y="3951088"/>
                <a:ext cx="536749" cy="468512"/>
              </a:xfrm>
              <a:prstGeom prst="rect">
                <a:avLst/>
              </a:prstGeom>
              <a:noFill/>
              <a:effectLst/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1096156" y="4135950"/>
                <a:ext cx="33855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>
                    <a:rot lat="1802011" lon="2459900" rev="21565380"/>
                  </a:camera>
                  <a:lightRig rig="threePt" dir="t"/>
                </a:scene3d>
              </a:bodyPr>
              <a:lstStyle/>
              <a:p>
                <a:r>
                  <a:rPr lang="en-US" sz="800" b="1" dirty="0">
                    <a:solidFill>
                      <a:srgbClr val="3A3A3A"/>
                    </a:solidFill>
                    <a:latin typeface="Arial"/>
                    <a:ea typeface="ＭＳ Ｐゴシック"/>
                  </a:rPr>
                  <a:t>VM</a:t>
                </a: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2620156" y="4408288"/>
              <a:ext cx="580244" cy="468512"/>
              <a:chOff x="2620156" y="4408288"/>
              <a:chExt cx="580244" cy="468512"/>
            </a:xfrm>
          </p:grpSpPr>
          <p:pic>
            <p:nvPicPr>
              <p:cNvPr id="38" name="Picture 3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3651" y="4408288"/>
                <a:ext cx="536749" cy="468512"/>
              </a:xfrm>
              <a:prstGeom prst="rect">
                <a:avLst/>
              </a:prstGeom>
              <a:noFill/>
              <a:effectLst/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2620156" y="4593150"/>
                <a:ext cx="338554" cy="21544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  <a:scene3d>
                  <a:camera prst="orthographicFront">
                    <a:rot lat="1802011" lon="2459900" rev="21565380"/>
                  </a:camera>
                  <a:lightRig rig="threePt" dir="t"/>
                </a:scene3d>
              </a:bodyPr>
              <a:lstStyle/>
              <a:p>
                <a:r>
                  <a:rPr lang="en-US" sz="800" b="1" dirty="0">
                    <a:solidFill>
                      <a:srgbClr val="3A3A3A"/>
                    </a:solidFill>
                    <a:latin typeface="Arial"/>
                    <a:ea typeface="ＭＳ Ｐゴシック"/>
                  </a:rPr>
                  <a:t>VM</a:t>
                </a:r>
              </a:p>
            </p:txBody>
          </p:sp>
        </p:grpSp>
        <p:cxnSp>
          <p:nvCxnSpPr>
            <p:cNvPr id="30" name="Straight Connector 29"/>
            <p:cNvCxnSpPr>
              <a:stCxn id="40" idx="3"/>
              <a:endCxn id="37" idx="0"/>
            </p:cNvCxnSpPr>
            <p:nvPr/>
          </p:nvCxnSpPr>
          <p:spPr>
            <a:xfrm flipV="1">
              <a:off x="1676400" y="4135950"/>
              <a:ext cx="579633" cy="49394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90"/>
            <p:cNvGrpSpPr/>
            <p:nvPr/>
          </p:nvGrpSpPr>
          <p:grpSpPr>
            <a:xfrm>
              <a:off x="2086756" y="3951088"/>
              <a:ext cx="580244" cy="468512"/>
              <a:chOff x="7145366" y="973852"/>
              <a:chExt cx="580244" cy="468512"/>
            </a:xfrm>
            <a:effectLst>
              <a:glow rad="101600">
                <a:srgbClr val="EA9922">
                  <a:alpha val="75000"/>
                </a:srgbClr>
              </a:glow>
            </a:effectLst>
          </p:grpSpPr>
          <p:pic>
            <p:nvPicPr>
              <p:cNvPr id="36" name="Picture 3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alphaModFix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8861" y="973852"/>
                <a:ext cx="536749" cy="468512"/>
              </a:xfrm>
              <a:prstGeom prst="rect">
                <a:avLst/>
              </a:prstGeom>
              <a:noFill/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7145366" y="1158714"/>
                <a:ext cx="33855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>
                    <a:rot lat="1802011" lon="2459900" rev="21565380"/>
                  </a:camera>
                  <a:lightRig rig="threePt" dir="t"/>
                </a:scene3d>
              </a:bodyPr>
              <a:lstStyle/>
              <a:p>
                <a:r>
                  <a:rPr lang="en-US" sz="800" b="1" dirty="0">
                    <a:solidFill>
                      <a:srgbClr val="3A3A3A"/>
                    </a:solidFill>
                    <a:latin typeface="Arial"/>
                    <a:ea typeface="ＭＳ Ｐゴシック"/>
                  </a:rPr>
                  <a:t>VM</a:t>
                </a:r>
              </a:p>
            </p:txBody>
          </p:sp>
        </p:grpSp>
        <p:grpSp>
          <p:nvGrpSpPr>
            <p:cNvPr id="32" name="Group 105"/>
            <p:cNvGrpSpPr/>
            <p:nvPr/>
          </p:nvGrpSpPr>
          <p:grpSpPr>
            <a:xfrm>
              <a:off x="2239156" y="5094088"/>
              <a:ext cx="580244" cy="468512"/>
              <a:chOff x="7145366" y="973852"/>
              <a:chExt cx="580244" cy="468512"/>
            </a:xfrm>
            <a:effectLst>
              <a:glow rad="101600">
                <a:srgbClr val="EA9922">
                  <a:alpha val="75000"/>
                </a:srgbClr>
              </a:glow>
            </a:effectLst>
          </p:grpSpPr>
          <p:pic>
            <p:nvPicPr>
              <p:cNvPr id="34" name="Picture 3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alphaModFix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8861" y="973852"/>
                <a:ext cx="536749" cy="468512"/>
              </a:xfrm>
              <a:prstGeom prst="rect">
                <a:avLst/>
              </a:prstGeom>
              <a:noFill/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7145366" y="1158714"/>
                <a:ext cx="33855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>
                    <a:rot lat="1802011" lon="2459900" rev="21565380"/>
                  </a:camera>
                  <a:lightRig rig="threePt" dir="t"/>
                </a:scene3d>
              </a:bodyPr>
              <a:lstStyle/>
              <a:p>
                <a:r>
                  <a:rPr lang="en-US" sz="800" b="1" dirty="0">
                    <a:solidFill>
                      <a:srgbClr val="3A3A3A"/>
                    </a:solidFill>
                    <a:latin typeface="Arial"/>
                    <a:ea typeface="ＭＳ Ｐゴシック"/>
                  </a:rPr>
                  <a:t>VM</a:t>
                </a:r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814177" y="5486400"/>
            <a:ext cx="4773956" cy="533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Today’s security model focuses on perimeter defense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34090" y="1828800"/>
            <a:ext cx="6056322" cy="4191000"/>
            <a:chOff x="6132502" y="1828800"/>
            <a:chExt cx="6056322" cy="4191000"/>
          </a:xfrm>
        </p:grpSpPr>
        <p:sp>
          <p:nvSpPr>
            <p:cNvPr id="47" name="Rectangle 46"/>
            <p:cNvSpPr/>
            <p:nvPr/>
          </p:nvSpPr>
          <p:spPr>
            <a:xfrm>
              <a:off x="6297560" y="1828800"/>
              <a:ext cx="5688118" cy="3581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aphicFrame>
          <p:nvGraphicFramePr>
            <p:cNvPr id="52" name="Content Placeholder 5"/>
            <p:cNvGraphicFramePr>
              <a:graphicFrameLocks/>
            </p:cNvGraphicFramePr>
            <p:nvPr>
              <p:extLst/>
            </p:nvPr>
          </p:nvGraphicFramePr>
          <p:xfrm>
            <a:off x="6132502" y="2362200"/>
            <a:ext cx="6056322" cy="2819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54" name="TextBox 53"/>
            <p:cNvSpPr txBox="1"/>
            <p:nvPr/>
          </p:nvSpPr>
          <p:spPr>
            <a:xfrm>
              <a:off x="7008575" y="5486400"/>
              <a:ext cx="4773956" cy="533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But continued security breaches show this model is not enough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36D41262-72BF-A945-9390-DC39B6A754CA}"/>
              </a:ext>
            </a:extLst>
          </p:cNvPr>
          <p:cNvSpPr/>
          <p:nvPr/>
        </p:nvSpPr>
        <p:spPr>
          <a:xfrm>
            <a:off x="0" y="0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Problem: Data Center Network Security</a:t>
            </a:r>
            <a:endParaRPr lang="en-US" sz="36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42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Box 228"/>
          <p:cNvSpPr txBox="1"/>
          <p:nvPr/>
        </p:nvSpPr>
        <p:spPr>
          <a:xfrm>
            <a:off x="1144272" y="2819400"/>
            <a:ext cx="772969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schemeClr val="accent6"/>
                </a:solidFill>
              </a:rPr>
              <a:t>App VLAN</a:t>
            </a:r>
          </a:p>
        </p:txBody>
      </p:sp>
      <p:sp>
        <p:nvSpPr>
          <p:cNvPr id="203" name="Rounded Rectangle 202"/>
          <p:cNvSpPr/>
          <p:nvPr/>
        </p:nvSpPr>
        <p:spPr>
          <a:xfrm>
            <a:off x="6400800" y="1981200"/>
            <a:ext cx="1676400" cy="3352800"/>
          </a:xfrm>
          <a:prstGeom prst="roundRect">
            <a:avLst>
              <a:gd name="adj" fmla="val 7018"/>
            </a:avLst>
          </a:prstGeom>
          <a:solidFill>
            <a:schemeClr val="bg1">
              <a:lumMod val="85000"/>
            </a:schemeClr>
          </a:solidFill>
          <a:ln w="19050" cmpd="sng">
            <a:solidFill>
              <a:srgbClr val="FF8000"/>
            </a:solidFill>
            <a:prstDash val="dash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2" name="Rounded Rectangle 201"/>
          <p:cNvSpPr/>
          <p:nvPr/>
        </p:nvSpPr>
        <p:spPr>
          <a:xfrm>
            <a:off x="4267200" y="1981200"/>
            <a:ext cx="1676401" cy="3352800"/>
          </a:xfrm>
          <a:prstGeom prst="roundRect">
            <a:avLst>
              <a:gd name="adj" fmla="val 7018"/>
            </a:avLst>
          </a:prstGeom>
          <a:solidFill>
            <a:schemeClr val="bg1">
              <a:lumMod val="85000"/>
            </a:schemeClr>
          </a:solidFill>
          <a:ln w="19050" cmpd="sng">
            <a:solidFill>
              <a:srgbClr val="8000FF"/>
            </a:solidFill>
            <a:prstDash val="dash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030" y="152400"/>
            <a:ext cx="10969943" cy="8128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cxnSp>
        <p:nvCxnSpPr>
          <p:cNvPr id="208" name="Straight Connector 207"/>
          <p:cNvCxnSpPr/>
          <p:nvPr/>
        </p:nvCxnSpPr>
        <p:spPr bwMode="auto">
          <a:xfrm flipH="1">
            <a:off x="1211589" y="1790700"/>
            <a:ext cx="0" cy="1295400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0084A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7" name="TextBox 226"/>
          <p:cNvSpPr txBox="1"/>
          <p:nvPr/>
        </p:nvSpPr>
        <p:spPr>
          <a:xfrm>
            <a:off x="1143001" y="2176790"/>
            <a:ext cx="8162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schemeClr val="accent1"/>
                </a:solidFill>
              </a:rPr>
              <a:t>DMZ VLAN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1981200" y="1981200"/>
            <a:ext cx="1676400" cy="3352800"/>
          </a:xfrm>
          <a:prstGeom prst="roundRect">
            <a:avLst>
              <a:gd name="adj" fmla="val 7018"/>
            </a:avLst>
          </a:prstGeom>
          <a:solidFill>
            <a:schemeClr val="bg1">
              <a:lumMod val="85000"/>
            </a:schemeClr>
          </a:solidFill>
          <a:ln w="19050" cmpd="sng">
            <a:solidFill>
              <a:srgbClr val="0000FF"/>
            </a:solidFill>
            <a:prstDash val="dash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0" name="TextBox 229"/>
          <p:cNvSpPr txBox="1"/>
          <p:nvPr/>
        </p:nvSpPr>
        <p:spPr>
          <a:xfrm>
            <a:off x="687071" y="5224790"/>
            <a:ext cx="12192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D12D29"/>
                </a:solidFill>
              </a:rPr>
              <a:t>Services VLAN</a:t>
            </a:r>
          </a:p>
        </p:txBody>
      </p:sp>
      <p:sp>
        <p:nvSpPr>
          <p:cNvPr id="324" name="TextBox 323"/>
          <p:cNvSpPr txBox="1"/>
          <p:nvPr/>
        </p:nvSpPr>
        <p:spPr>
          <a:xfrm>
            <a:off x="1169598" y="4081790"/>
            <a:ext cx="704039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srgbClr val="FF6600"/>
                </a:solidFill>
              </a:rPr>
              <a:t>DB VLAN</a:t>
            </a:r>
          </a:p>
        </p:txBody>
      </p:sp>
      <p:pic>
        <p:nvPicPr>
          <p:cNvPr id="238" name="Picture 237" descr="15_ISO_Icon_Generic_PhysicalFirewall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23" y="1536342"/>
            <a:ext cx="1117309" cy="597259"/>
          </a:xfrm>
          <a:prstGeom prst="rect">
            <a:avLst/>
          </a:prstGeom>
        </p:spPr>
      </p:pic>
      <p:cxnSp>
        <p:nvCxnSpPr>
          <p:cNvPr id="245" name="Straight Connector 244"/>
          <p:cNvCxnSpPr/>
          <p:nvPr/>
        </p:nvCxnSpPr>
        <p:spPr bwMode="auto">
          <a:xfrm flipH="1">
            <a:off x="1215008" y="2209800"/>
            <a:ext cx="6682053" cy="0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0084A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7" name="Picture 156" descr="15_ISO_Icon_Generic_PhysicalFirewall.t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007" y="3009900"/>
            <a:ext cx="1151167" cy="61535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71967" y="1931314"/>
            <a:ext cx="7713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rgbClr val="5C3F80"/>
                </a:solidFill>
              </a:defRPr>
            </a:lvl1pPr>
          </a:lstStyle>
          <a:p>
            <a:r>
              <a:rPr lang="en-US" dirty="0">
                <a:solidFill>
                  <a:srgbClr val="717074"/>
                </a:solidFill>
              </a:rPr>
              <a:t>Perimeter</a:t>
            </a:r>
            <a:br>
              <a:rPr lang="en-US" dirty="0">
                <a:solidFill>
                  <a:srgbClr val="717074"/>
                </a:solidFill>
              </a:rPr>
            </a:br>
            <a:r>
              <a:rPr lang="en-US" dirty="0">
                <a:solidFill>
                  <a:srgbClr val="717074"/>
                </a:solidFill>
              </a:rPr>
              <a:t>firewall</a:t>
            </a:r>
          </a:p>
        </p:txBody>
      </p:sp>
      <p:sp>
        <p:nvSpPr>
          <p:cNvPr id="248" name="TextBox 247"/>
          <p:cNvSpPr txBox="1"/>
          <p:nvPr/>
        </p:nvSpPr>
        <p:spPr>
          <a:xfrm>
            <a:off x="280664" y="2819401"/>
            <a:ext cx="6303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rgbClr val="5C3F80"/>
                </a:solidFill>
              </a:defRPr>
            </a:lvl1pPr>
          </a:lstStyle>
          <a:p>
            <a:r>
              <a:rPr lang="en-US" dirty="0">
                <a:solidFill>
                  <a:srgbClr val="717074"/>
                </a:solidFill>
              </a:rPr>
              <a:t>Inside</a:t>
            </a:r>
          </a:p>
          <a:p>
            <a:r>
              <a:rPr lang="en-US" dirty="0">
                <a:solidFill>
                  <a:srgbClr val="717074"/>
                </a:solidFill>
              </a:rPr>
              <a:t>firewall</a:t>
            </a:r>
          </a:p>
        </p:txBody>
      </p:sp>
      <p:cxnSp>
        <p:nvCxnSpPr>
          <p:cNvPr id="82" name="Straight Connector 81"/>
          <p:cNvCxnSpPr/>
          <p:nvPr/>
        </p:nvCxnSpPr>
        <p:spPr bwMode="auto">
          <a:xfrm flipH="1">
            <a:off x="1752602" y="3276600"/>
            <a:ext cx="6118859" cy="0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/>
          <p:cNvCxnSpPr/>
          <p:nvPr/>
        </p:nvCxnSpPr>
        <p:spPr bwMode="auto">
          <a:xfrm flipH="1">
            <a:off x="1192531" y="4343400"/>
            <a:ext cx="6705601" cy="0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>
          <a:xfrm flipH="1" flipV="1">
            <a:off x="1211590" y="3625258"/>
            <a:ext cx="7610" cy="718142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 flipH="1">
            <a:off x="632460" y="5486400"/>
            <a:ext cx="7292340" cy="0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/>
          <p:nvPr/>
        </p:nvCxnSpPr>
        <p:spPr>
          <a:xfrm flipV="1">
            <a:off x="693410" y="3352800"/>
            <a:ext cx="0" cy="2133600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25" name="Group 224"/>
          <p:cNvGrpSpPr/>
          <p:nvPr/>
        </p:nvGrpSpPr>
        <p:grpSpPr>
          <a:xfrm>
            <a:off x="2027721" y="2209800"/>
            <a:ext cx="1577898" cy="865832"/>
            <a:chOff x="4570412" y="2209800"/>
            <a:chExt cx="1577898" cy="865832"/>
          </a:xfrm>
        </p:grpSpPr>
        <p:cxnSp>
          <p:nvCxnSpPr>
            <p:cNvPr id="116" name="Straight Connector 115"/>
            <p:cNvCxnSpPr/>
            <p:nvPr/>
          </p:nvCxnSpPr>
          <p:spPr bwMode="auto">
            <a:xfrm flipH="1">
              <a:off x="5789612" y="2209800"/>
              <a:ext cx="0" cy="281917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0084A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/>
            <p:cNvCxnSpPr/>
            <p:nvPr/>
          </p:nvCxnSpPr>
          <p:spPr bwMode="auto">
            <a:xfrm flipH="1">
              <a:off x="5027612" y="2218587"/>
              <a:ext cx="0" cy="281917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0084A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3" name="TextBox 112"/>
            <p:cNvSpPr txBox="1"/>
            <p:nvPr/>
          </p:nvSpPr>
          <p:spPr>
            <a:xfrm>
              <a:off x="4942848" y="2844800"/>
              <a:ext cx="55496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900" b="1" dirty="0">
                  <a:solidFill>
                    <a:schemeClr val="accent1"/>
                  </a:solidFill>
                </a:rPr>
                <a:t>Finance</a:t>
              </a:r>
              <a:endParaRPr lang="en-US" sz="900" b="1" dirty="0" err="1">
                <a:solidFill>
                  <a:schemeClr val="accent1"/>
                </a:solidFill>
              </a:endParaRPr>
            </a:p>
          </p:txBody>
        </p:sp>
        <p:grpSp>
          <p:nvGrpSpPr>
            <p:cNvPr id="119" name="Group 118"/>
            <p:cNvGrpSpPr/>
            <p:nvPr/>
          </p:nvGrpSpPr>
          <p:grpSpPr>
            <a:xfrm>
              <a:off x="4570412" y="2438400"/>
              <a:ext cx="773457" cy="468512"/>
              <a:chOff x="7145366" y="973852"/>
              <a:chExt cx="580244" cy="468512"/>
            </a:xfrm>
          </p:grpSpPr>
          <p:pic>
            <p:nvPicPr>
              <p:cNvPr id="120" name="Picture 3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alphaModFix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8861" y="973852"/>
                <a:ext cx="536749" cy="468512"/>
              </a:xfrm>
              <a:prstGeom prst="rect">
                <a:avLst/>
              </a:prstGeom>
              <a:noFill/>
            </p:spPr>
          </p:pic>
          <p:sp>
            <p:nvSpPr>
              <p:cNvPr id="121" name="TextBox 120"/>
              <p:cNvSpPr txBox="1"/>
              <p:nvPr/>
            </p:nvSpPr>
            <p:spPr>
              <a:xfrm>
                <a:off x="7145366" y="1158714"/>
                <a:ext cx="33855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>
                    <a:rot lat="1802011" lon="2459900" rev="21565380"/>
                  </a:camera>
                  <a:lightRig rig="threePt" dir="t"/>
                </a:scene3d>
              </a:bodyPr>
              <a:lstStyle/>
              <a:p>
                <a:r>
                  <a:rPr lang="en-US" sz="800" b="1" dirty="0">
                    <a:solidFill>
                      <a:srgbClr val="3A3A3A"/>
                    </a:solidFill>
                    <a:latin typeface="Arial"/>
                    <a:ea typeface="ＭＳ Ｐゴシック"/>
                  </a:rPr>
                  <a:t>VM</a:t>
                </a:r>
              </a:p>
            </p:txBody>
          </p:sp>
        </p:grpSp>
        <p:grpSp>
          <p:nvGrpSpPr>
            <p:cNvPr id="130" name="Group 129"/>
            <p:cNvGrpSpPr/>
            <p:nvPr/>
          </p:nvGrpSpPr>
          <p:grpSpPr>
            <a:xfrm>
              <a:off x="5374853" y="2438400"/>
              <a:ext cx="773457" cy="468512"/>
              <a:chOff x="7145366" y="973852"/>
              <a:chExt cx="580244" cy="468512"/>
            </a:xfrm>
          </p:grpSpPr>
          <p:pic>
            <p:nvPicPr>
              <p:cNvPr id="132" name="Picture 3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alphaModFix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8861" y="973852"/>
                <a:ext cx="536749" cy="468512"/>
              </a:xfrm>
              <a:prstGeom prst="rect">
                <a:avLst/>
              </a:prstGeom>
              <a:noFill/>
            </p:spPr>
          </p:pic>
          <p:sp>
            <p:nvSpPr>
              <p:cNvPr id="133" name="TextBox 132"/>
              <p:cNvSpPr txBox="1"/>
              <p:nvPr/>
            </p:nvSpPr>
            <p:spPr>
              <a:xfrm>
                <a:off x="7145366" y="1158714"/>
                <a:ext cx="33855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>
                    <a:rot lat="1802011" lon="2459900" rev="21565380"/>
                  </a:camera>
                  <a:lightRig rig="threePt" dir="t"/>
                </a:scene3d>
              </a:bodyPr>
              <a:lstStyle/>
              <a:p>
                <a:r>
                  <a:rPr lang="en-US" sz="800" b="1" dirty="0">
                    <a:solidFill>
                      <a:srgbClr val="3A3A3A"/>
                    </a:solidFill>
                    <a:latin typeface="Arial"/>
                    <a:ea typeface="ＭＳ Ｐゴシック"/>
                  </a:rPr>
                  <a:t>VM</a:t>
                </a:r>
              </a:p>
            </p:txBody>
          </p:sp>
        </p:grpSp>
      </p:grpSp>
      <p:grpSp>
        <p:nvGrpSpPr>
          <p:cNvPr id="228" name="Group 227"/>
          <p:cNvGrpSpPr/>
          <p:nvPr/>
        </p:nvGrpSpPr>
        <p:grpSpPr>
          <a:xfrm>
            <a:off x="2027721" y="3276600"/>
            <a:ext cx="1577898" cy="865832"/>
            <a:chOff x="4540733" y="3276600"/>
            <a:chExt cx="1577898" cy="865832"/>
          </a:xfrm>
        </p:grpSpPr>
        <p:cxnSp>
          <p:nvCxnSpPr>
            <p:cNvPr id="125" name="Straight Connector 124"/>
            <p:cNvCxnSpPr/>
            <p:nvPr/>
          </p:nvCxnSpPr>
          <p:spPr bwMode="auto">
            <a:xfrm flipH="1">
              <a:off x="5759933" y="3276600"/>
              <a:ext cx="0" cy="281917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387C2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" name="Straight Connector 125"/>
            <p:cNvCxnSpPr/>
            <p:nvPr/>
          </p:nvCxnSpPr>
          <p:spPr bwMode="auto">
            <a:xfrm flipH="1">
              <a:off x="4997933" y="3285387"/>
              <a:ext cx="0" cy="281917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387C2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7" name="TextBox 136"/>
            <p:cNvSpPr txBox="1"/>
            <p:nvPr/>
          </p:nvSpPr>
          <p:spPr>
            <a:xfrm>
              <a:off x="4913169" y="3911600"/>
              <a:ext cx="55496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900" b="1" dirty="0">
                  <a:solidFill>
                    <a:schemeClr val="accent1"/>
                  </a:solidFill>
                </a:rPr>
                <a:t>Finance</a:t>
              </a:r>
              <a:endParaRPr lang="en-US" sz="900" b="1" dirty="0" err="1">
                <a:solidFill>
                  <a:schemeClr val="accent1"/>
                </a:solidFill>
              </a:endParaRPr>
            </a:p>
          </p:txBody>
        </p:sp>
        <p:grpSp>
          <p:nvGrpSpPr>
            <p:cNvPr id="138" name="Group 137"/>
            <p:cNvGrpSpPr/>
            <p:nvPr/>
          </p:nvGrpSpPr>
          <p:grpSpPr>
            <a:xfrm>
              <a:off x="4540733" y="3505200"/>
              <a:ext cx="773457" cy="468512"/>
              <a:chOff x="7145366" y="973852"/>
              <a:chExt cx="580244" cy="468512"/>
            </a:xfrm>
          </p:grpSpPr>
          <p:pic>
            <p:nvPicPr>
              <p:cNvPr id="146" name="Picture 3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alphaModFix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8861" y="973852"/>
                <a:ext cx="536749" cy="468512"/>
              </a:xfrm>
              <a:prstGeom prst="rect">
                <a:avLst/>
              </a:prstGeom>
              <a:noFill/>
            </p:spPr>
          </p:pic>
          <p:sp>
            <p:nvSpPr>
              <p:cNvPr id="147" name="TextBox 146"/>
              <p:cNvSpPr txBox="1"/>
              <p:nvPr/>
            </p:nvSpPr>
            <p:spPr>
              <a:xfrm>
                <a:off x="7145366" y="1158714"/>
                <a:ext cx="33855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>
                    <a:rot lat="1802011" lon="2459900" rev="21565380"/>
                  </a:camera>
                  <a:lightRig rig="threePt" dir="t"/>
                </a:scene3d>
              </a:bodyPr>
              <a:lstStyle/>
              <a:p>
                <a:r>
                  <a:rPr lang="en-US" sz="800" b="1" dirty="0">
                    <a:solidFill>
                      <a:srgbClr val="3A3A3A"/>
                    </a:solidFill>
                    <a:latin typeface="Arial"/>
                    <a:ea typeface="ＭＳ Ｐゴシック"/>
                  </a:rPr>
                  <a:t>VM</a:t>
                </a:r>
              </a:p>
            </p:txBody>
          </p:sp>
        </p:grpSp>
        <p:grpSp>
          <p:nvGrpSpPr>
            <p:cNvPr id="139" name="Group 138"/>
            <p:cNvGrpSpPr/>
            <p:nvPr/>
          </p:nvGrpSpPr>
          <p:grpSpPr>
            <a:xfrm>
              <a:off x="5345174" y="3505200"/>
              <a:ext cx="773457" cy="468512"/>
              <a:chOff x="7145366" y="973852"/>
              <a:chExt cx="580244" cy="468512"/>
            </a:xfrm>
          </p:grpSpPr>
          <p:pic>
            <p:nvPicPr>
              <p:cNvPr id="144" name="Picture 3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alphaModFix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8861" y="973852"/>
                <a:ext cx="536749" cy="468512"/>
              </a:xfrm>
              <a:prstGeom prst="rect">
                <a:avLst/>
              </a:prstGeom>
              <a:noFill/>
            </p:spPr>
          </p:pic>
          <p:sp>
            <p:nvSpPr>
              <p:cNvPr id="145" name="TextBox 144"/>
              <p:cNvSpPr txBox="1"/>
              <p:nvPr/>
            </p:nvSpPr>
            <p:spPr>
              <a:xfrm>
                <a:off x="7145366" y="1158714"/>
                <a:ext cx="33855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>
                    <a:rot lat="1802011" lon="2459900" rev="21565380"/>
                  </a:camera>
                  <a:lightRig rig="threePt" dir="t"/>
                </a:scene3d>
              </a:bodyPr>
              <a:lstStyle/>
              <a:p>
                <a:r>
                  <a:rPr lang="en-US" sz="800" b="1" dirty="0">
                    <a:solidFill>
                      <a:srgbClr val="3A3A3A"/>
                    </a:solidFill>
                    <a:latin typeface="Arial"/>
                    <a:ea typeface="ＭＳ Ｐゴシック"/>
                  </a:rPr>
                  <a:t>VM</a:t>
                </a:r>
              </a:p>
            </p:txBody>
          </p:sp>
        </p:grpSp>
      </p:grpSp>
      <p:grpSp>
        <p:nvGrpSpPr>
          <p:cNvPr id="231" name="Group 230"/>
          <p:cNvGrpSpPr/>
          <p:nvPr/>
        </p:nvGrpSpPr>
        <p:grpSpPr>
          <a:xfrm>
            <a:off x="2027721" y="4343400"/>
            <a:ext cx="1577898" cy="865832"/>
            <a:chOff x="4570412" y="4343400"/>
            <a:chExt cx="1577898" cy="865832"/>
          </a:xfrm>
        </p:grpSpPr>
        <p:cxnSp>
          <p:nvCxnSpPr>
            <p:cNvPr id="153" name="Straight Connector 152"/>
            <p:cNvCxnSpPr/>
            <p:nvPr/>
          </p:nvCxnSpPr>
          <p:spPr bwMode="auto">
            <a:xfrm flipH="1">
              <a:off x="5789612" y="4343400"/>
              <a:ext cx="0" cy="281917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4" name="Straight Connector 153"/>
            <p:cNvCxnSpPr/>
            <p:nvPr/>
          </p:nvCxnSpPr>
          <p:spPr bwMode="auto">
            <a:xfrm flipH="1">
              <a:off x="5027612" y="4352187"/>
              <a:ext cx="0" cy="281917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3" name="TextBox 162"/>
            <p:cNvSpPr txBox="1"/>
            <p:nvPr/>
          </p:nvSpPr>
          <p:spPr>
            <a:xfrm>
              <a:off x="4942848" y="4978400"/>
              <a:ext cx="55496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900" b="1" dirty="0">
                  <a:solidFill>
                    <a:schemeClr val="accent1"/>
                  </a:solidFill>
                </a:rPr>
                <a:t>Finance</a:t>
              </a:r>
              <a:endParaRPr lang="en-US" sz="900" b="1" dirty="0" err="1">
                <a:solidFill>
                  <a:schemeClr val="accent1"/>
                </a:solidFill>
              </a:endParaRPr>
            </a:p>
          </p:txBody>
        </p:sp>
        <p:grpSp>
          <p:nvGrpSpPr>
            <p:cNvPr id="164" name="Group 163"/>
            <p:cNvGrpSpPr/>
            <p:nvPr/>
          </p:nvGrpSpPr>
          <p:grpSpPr>
            <a:xfrm>
              <a:off x="4570412" y="4572000"/>
              <a:ext cx="773457" cy="468512"/>
              <a:chOff x="7145366" y="973852"/>
              <a:chExt cx="580244" cy="468512"/>
            </a:xfrm>
          </p:grpSpPr>
          <p:pic>
            <p:nvPicPr>
              <p:cNvPr id="186" name="Picture 3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alphaModFix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8861" y="973852"/>
                <a:ext cx="536749" cy="468512"/>
              </a:xfrm>
              <a:prstGeom prst="rect">
                <a:avLst/>
              </a:prstGeom>
              <a:noFill/>
            </p:spPr>
          </p:pic>
          <p:sp>
            <p:nvSpPr>
              <p:cNvPr id="187" name="TextBox 186"/>
              <p:cNvSpPr txBox="1"/>
              <p:nvPr/>
            </p:nvSpPr>
            <p:spPr>
              <a:xfrm>
                <a:off x="7145366" y="1158714"/>
                <a:ext cx="33855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>
                    <a:rot lat="1802011" lon="2459900" rev="21565380"/>
                  </a:camera>
                  <a:lightRig rig="threePt" dir="t"/>
                </a:scene3d>
              </a:bodyPr>
              <a:lstStyle/>
              <a:p>
                <a:r>
                  <a:rPr lang="en-US" sz="800" b="1" dirty="0">
                    <a:solidFill>
                      <a:srgbClr val="3A3A3A"/>
                    </a:solidFill>
                    <a:latin typeface="Arial"/>
                    <a:ea typeface="ＭＳ Ｐゴシック"/>
                  </a:rPr>
                  <a:t>VM</a:t>
                </a:r>
              </a:p>
            </p:txBody>
          </p:sp>
        </p:grpSp>
        <p:grpSp>
          <p:nvGrpSpPr>
            <p:cNvPr id="165" name="Group 164"/>
            <p:cNvGrpSpPr/>
            <p:nvPr/>
          </p:nvGrpSpPr>
          <p:grpSpPr>
            <a:xfrm>
              <a:off x="5374853" y="4572000"/>
              <a:ext cx="773457" cy="468512"/>
              <a:chOff x="7145366" y="973852"/>
              <a:chExt cx="580244" cy="468512"/>
            </a:xfrm>
          </p:grpSpPr>
          <p:pic>
            <p:nvPicPr>
              <p:cNvPr id="172" name="Picture 3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alphaModFix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8861" y="973852"/>
                <a:ext cx="536749" cy="468512"/>
              </a:xfrm>
              <a:prstGeom prst="rect">
                <a:avLst/>
              </a:prstGeom>
              <a:noFill/>
            </p:spPr>
          </p:pic>
          <p:sp>
            <p:nvSpPr>
              <p:cNvPr id="173" name="TextBox 172"/>
              <p:cNvSpPr txBox="1"/>
              <p:nvPr/>
            </p:nvSpPr>
            <p:spPr>
              <a:xfrm>
                <a:off x="7145366" y="1158714"/>
                <a:ext cx="33855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>
                    <a:rot lat="1802011" lon="2459900" rev="21565380"/>
                  </a:camera>
                  <a:lightRig rig="threePt" dir="t"/>
                </a:scene3d>
              </a:bodyPr>
              <a:lstStyle/>
              <a:p>
                <a:r>
                  <a:rPr lang="en-US" sz="800" b="1" dirty="0">
                    <a:solidFill>
                      <a:srgbClr val="3A3A3A"/>
                    </a:solidFill>
                    <a:latin typeface="Arial"/>
                    <a:ea typeface="ＭＳ Ｐゴシック"/>
                  </a:rPr>
                  <a:t>VM</a:t>
                </a:r>
              </a:p>
            </p:txBody>
          </p:sp>
        </p:grpSp>
      </p:grpSp>
      <p:grpSp>
        <p:nvGrpSpPr>
          <p:cNvPr id="232" name="Group 231"/>
          <p:cNvGrpSpPr/>
          <p:nvPr/>
        </p:nvGrpSpPr>
        <p:grpSpPr>
          <a:xfrm>
            <a:off x="4313720" y="2209800"/>
            <a:ext cx="1498042" cy="827732"/>
            <a:chOff x="6399212" y="2209800"/>
            <a:chExt cx="1498042" cy="827732"/>
          </a:xfrm>
        </p:grpSpPr>
        <p:grpSp>
          <p:nvGrpSpPr>
            <p:cNvPr id="220" name="Group 95"/>
            <p:cNvGrpSpPr/>
            <p:nvPr/>
          </p:nvGrpSpPr>
          <p:grpSpPr>
            <a:xfrm>
              <a:off x="6399212" y="2438400"/>
              <a:ext cx="1498042" cy="465418"/>
              <a:chOff x="1847976" y="3632200"/>
              <a:chExt cx="1123824" cy="465418"/>
            </a:xfrm>
          </p:grpSpPr>
          <p:pic>
            <p:nvPicPr>
              <p:cNvPr id="233" name="Picture 232" descr="apptiercube.tif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1866900" y="3632200"/>
                <a:ext cx="533400" cy="465418"/>
              </a:xfrm>
              <a:prstGeom prst="rect">
                <a:avLst/>
              </a:prstGeom>
            </p:spPr>
          </p:pic>
          <p:sp>
            <p:nvSpPr>
              <p:cNvPr id="235" name="TextBox 234"/>
              <p:cNvSpPr txBox="1"/>
              <p:nvPr/>
            </p:nvSpPr>
            <p:spPr>
              <a:xfrm>
                <a:off x="1847976" y="3821294"/>
                <a:ext cx="33855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>
                    <a:rot lat="1802011" lon="2459900" rev="21565380"/>
                  </a:camera>
                  <a:lightRig rig="threePt" dir="t"/>
                </a:scene3d>
              </a:bodyPr>
              <a:lstStyle/>
              <a:p>
                <a:r>
                  <a:rPr lang="en-US" sz="800" b="1" dirty="0">
                    <a:solidFill>
                      <a:srgbClr val="3A3A3A"/>
                    </a:solidFill>
                    <a:latin typeface="Arial"/>
                    <a:ea typeface="ＭＳ Ｐゴシック"/>
                  </a:rPr>
                  <a:t>VM</a:t>
                </a:r>
              </a:p>
            </p:txBody>
          </p:sp>
          <p:pic>
            <p:nvPicPr>
              <p:cNvPr id="236" name="Picture 235" descr="apptiercube.tif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2438400" y="3632200"/>
                <a:ext cx="533400" cy="465418"/>
              </a:xfrm>
              <a:prstGeom prst="rect">
                <a:avLst/>
              </a:prstGeom>
            </p:spPr>
          </p:pic>
          <p:sp>
            <p:nvSpPr>
              <p:cNvPr id="237" name="TextBox 236"/>
              <p:cNvSpPr txBox="1"/>
              <p:nvPr/>
            </p:nvSpPr>
            <p:spPr>
              <a:xfrm>
                <a:off x="2400300" y="3808594"/>
                <a:ext cx="33855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>
                    <a:rot lat="1802011" lon="2459900" rev="21565380"/>
                  </a:camera>
                  <a:lightRig rig="threePt" dir="t"/>
                </a:scene3d>
              </a:bodyPr>
              <a:lstStyle/>
              <a:p>
                <a:r>
                  <a:rPr lang="en-US" sz="800" b="1" dirty="0">
                    <a:solidFill>
                      <a:srgbClr val="3A3A3A"/>
                    </a:solidFill>
                    <a:latin typeface="Arial"/>
                    <a:ea typeface="ＭＳ Ｐゴシック"/>
                  </a:rPr>
                  <a:t>VM</a:t>
                </a:r>
              </a:p>
            </p:txBody>
          </p:sp>
        </p:grpSp>
        <p:sp>
          <p:nvSpPr>
            <p:cNvPr id="224" name="TextBox 223"/>
            <p:cNvSpPr txBox="1"/>
            <p:nvPr/>
          </p:nvSpPr>
          <p:spPr>
            <a:xfrm>
              <a:off x="6962246" y="2806700"/>
              <a:ext cx="32252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900" b="1" dirty="0">
                  <a:solidFill>
                    <a:srgbClr val="5C3F80"/>
                  </a:solidFill>
                </a:rPr>
                <a:t>HR</a:t>
              </a:r>
              <a:endParaRPr lang="en-US" sz="900" b="1" dirty="0" err="1">
                <a:solidFill>
                  <a:srgbClr val="5C3F80"/>
                </a:solidFill>
              </a:endParaRPr>
            </a:p>
          </p:txBody>
        </p:sp>
        <p:cxnSp>
          <p:nvCxnSpPr>
            <p:cNvPr id="117" name="Straight Connector 116"/>
            <p:cNvCxnSpPr/>
            <p:nvPr/>
          </p:nvCxnSpPr>
          <p:spPr bwMode="auto">
            <a:xfrm flipH="1">
              <a:off x="6780212" y="2209800"/>
              <a:ext cx="0" cy="281917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0084A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/>
            <p:cNvCxnSpPr/>
            <p:nvPr/>
          </p:nvCxnSpPr>
          <p:spPr bwMode="auto">
            <a:xfrm flipH="1">
              <a:off x="7542212" y="2209800"/>
              <a:ext cx="0" cy="281917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0084A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34" name="Group 233"/>
          <p:cNvGrpSpPr/>
          <p:nvPr/>
        </p:nvGrpSpPr>
        <p:grpSpPr>
          <a:xfrm>
            <a:off x="4313720" y="3276600"/>
            <a:ext cx="1498042" cy="827732"/>
            <a:chOff x="6369533" y="3276600"/>
            <a:chExt cx="1498042" cy="827732"/>
          </a:xfrm>
        </p:grpSpPr>
        <p:grpSp>
          <p:nvGrpSpPr>
            <p:cNvPr id="127" name="Group 95"/>
            <p:cNvGrpSpPr/>
            <p:nvPr/>
          </p:nvGrpSpPr>
          <p:grpSpPr>
            <a:xfrm>
              <a:off x="6369533" y="3505200"/>
              <a:ext cx="1498042" cy="465418"/>
              <a:chOff x="1847976" y="3632200"/>
              <a:chExt cx="1123824" cy="465418"/>
            </a:xfrm>
          </p:grpSpPr>
          <p:pic>
            <p:nvPicPr>
              <p:cNvPr id="148" name="Picture 147" descr="apptiercube.tif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1866900" y="3632200"/>
                <a:ext cx="533400" cy="465418"/>
              </a:xfrm>
              <a:prstGeom prst="rect">
                <a:avLst/>
              </a:prstGeom>
            </p:spPr>
          </p:pic>
          <p:sp>
            <p:nvSpPr>
              <p:cNvPr id="149" name="TextBox 148"/>
              <p:cNvSpPr txBox="1"/>
              <p:nvPr/>
            </p:nvSpPr>
            <p:spPr>
              <a:xfrm>
                <a:off x="1847976" y="3821294"/>
                <a:ext cx="33855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>
                    <a:rot lat="1802011" lon="2459900" rev="21565380"/>
                  </a:camera>
                  <a:lightRig rig="threePt" dir="t"/>
                </a:scene3d>
              </a:bodyPr>
              <a:lstStyle/>
              <a:p>
                <a:r>
                  <a:rPr lang="en-US" sz="800" b="1" dirty="0">
                    <a:solidFill>
                      <a:srgbClr val="3A3A3A"/>
                    </a:solidFill>
                    <a:latin typeface="Arial"/>
                    <a:ea typeface="ＭＳ Ｐゴシック"/>
                  </a:rPr>
                  <a:t>VM</a:t>
                </a:r>
              </a:p>
            </p:txBody>
          </p:sp>
          <p:pic>
            <p:nvPicPr>
              <p:cNvPr id="150" name="Picture 149" descr="apptiercube.tif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2438400" y="3632200"/>
                <a:ext cx="533400" cy="465418"/>
              </a:xfrm>
              <a:prstGeom prst="rect">
                <a:avLst/>
              </a:prstGeom>
            </p:spPr>
          </p:pic>
          <p:sp>
            <p:nvSpPr>
              <p:cNvPr id="151" name="TextBox 150"/>
              <p:cNvSpPr txBox="1"/>
              <p:nvPr/>
            </p:nvSpPr>
            <p:spPr>
              <a:xfrm>
                <a:off x="2400300" y="3808594"/>
                <a:ext cx="33855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>
                    <a:rot lat="1802011" lon="2459900" rev="21565380"/>
                  </a:camera>
                  <a:lightRig rig="threePt" dir="t"/>
                </a:scene3d>
              </a:bodyPr>
              <a:lstStyle/>
              <a:p>
                <a:r>
                  <a:rPr lang="en-US" sz="800" b="1" dirty="0">
                    <a:solidFill>
                      <a:srgbClr val="3A3A3A"/>
                    </a:solidFill>
                    <a:latin typeface="Arial"/>
                    <a:ea typeface="ＭＳ Ｐゴシック"/>
                  </a:rPr>
                  <a:t>VM</a:t>
                </a:r>
              </a:p>
            </p:txBody>
          </p:sp>
        </p:grpSp>
        <p:sp>
          <p:nvSpPr>
            <p:cNvPr id="128" name="TextBox 127"/>
            <p:cNvSpPr txBox="1"/>
            <p:nvPr/>
          </p:nvSpPr>
          <p:spPr>
            <a:xfrm>
              <a:off x="6932567" y="3873500"/>
              <a:ext cx="32252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900" b="1" dirty="0">
                  <a:solidFill>
                    <a:srgbClr val="5C3F80"/>
                  </a:solidFill>
                </a:rPr>
                <a:t>HR</a:t>
              </a:r>
              <a:endParaRPr lang="en-US" sz="900" b="1" dirty="0" err="1">
                <a:solidFill>
                  <a:srgbClr val="5C3F80"/>
                </a:solidFill>
              </a:endParaRPr>
            </a:p>
          </p:txBody>
        </p:sp>
        <p:cxnSp>
          <p:nvCxnSpPr>
            <p:cNvPr id="140" name="Straight Connector 139"/>
            <p:cNvCxnSpPr/>
            <p:nvPr/>
          </p:nvCxnSpPr>
          <p:spPr bwMode="auto">
            <a:xfrm flipH="1">
              <a:off x="6750533" y="3276600"/>
              <a:ext cx="0" cy="281917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387C2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" name="Straight Connector 140"/>
            <p:cNvCxnSpPr/>
            <p:nvPr/>
          </p:nvCxnSpPr>
          <p:spPr bwMode="auto">
            <a:xfrm flipH="1">
              <a:off x="7512533" y="3276600"/>
              <a:ext cx="0" cy="281917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387C2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39" name="Group 238"/>
          <p:cNvGrpSpPr/>
          <p:nvPr/>
        </p:nvGrpSpPr>
        <p:grpSpPr>
          <a:xfrm>
            <a:off x="4313720" y="4343400"/>
            <a:ext cx="1498042" cy="827732"/>
            <a:chOff x="6399212" y="4343400"/>
            <a:chExt cx="1498042" cy="827732"/>
          </a:xfrm>
        </p:grpSpPr>
        <p:grpSp>
          <p:nvGrpSpPr>
            <p:cNvPr id="155" name="Group 95"/>
            <p:cNvGrpSpPr/>
            <p:nvPr/>
          </p:nvGrpSpPr>
          <p:grpSpPr>
            <a:xfrm>
              <a:off x="6399212" y="4572000"/>
              <a:ext cx="1498042" cy="465418"/>
              <a:chOff x="1847976" y="3632200"/>
              <a:chExt cx="1123824" cy="465418"/>
            </a:xfrm>
          </p:grpSpPr>
          <p:pic>
            <p:nvPicPr>
              <p:cNvPr id="188" name="Picture 187" descr="apptiercube.tif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1866900" y="3632200"/>
                <a:ext cx="533400" cy="465418"/>
              </a:xfrm>
              <a:prstGeom prst="rect">
                <a:avLst/>
              </a:prstGeom>
            </p:spPr>
          </p:pic>
          <p:sp>
            <p:nvSpPr>
              <p:cNvPr id="189" name="TextBox 188"/>
              <p:cNvSpPr txBox="1"/>
              <p:nvPr/>
            </p:nvSpPr>
            <p:spPr>
              <a:xfrm>
                <a:off x="1847976" y="3821294"/>
                <a:ext cx="33855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>
                    <a:rot lat="1802011" lon="2459900" rev="21565380"/>
                  </a:camera>
                  <a:lightRig rig="threePt" dir="t"/>
                </a:scene3d>
              </a:bodyPr>
              <a:lstStyle/>
              <a:p>
                <a:r>
                  <a:rPr lang="en-US" sz="800" b="1" dirty="0">
                    <a:solidFill>
                      <a:srgbClr val="3A3A3A"/>
                    </a:solidFill>
                    <a:latin typeface="Arial"/>
                    <a:ea typeface="ＭＳ Ｐゴシック"/>
                  </a:rPr>
                  <a:t>VM</a:t>
                </a:r>
              </a:p>
            </p:txBody>
          </p:sp>
          <p:pic>
            <p:nvPicPr>
              <p:cNvPr id="190" name="Picture 189" descr="apptiercube.tif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2438400" y="3632200"/>
                <a:ext cx="533400" cy="465418"/>
              </a:xfrm>
              <a:prstGeom prst="rect">
                <a:avLst/>
              </a:prstGeom>
            </p:spPr>
          </p:pic>
          <p:sp>
            <p:nvSpPr>
              <p:cNvPr id="191" name="TextBox 190"/>
              <p:cNvSpPr txBox="1"/>
              <p:nvPr/>
            </p:nvSpPr>
            <p:spPr>
              <a:xfrm>
                <a:off x="2400300" y="3808594"/>
                <a:ext cx="33855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>
                    <a:rot lat="1802011" lon="2459900" rev="21565380"/>
                  </a:camera>
                  <a:lightRig rig="threePt" dir="t"/>
                </a:scene3d>
              </a:bodyPr>
              <a:lstStyle/>
              <a:p>
                <a:r>
                  <a:rPr lang="en-US" sz="800" b="1" dirty="0">
                    <a:solidFill>
                      <a:srgbClr val="3A3A3A"/>
                    </a:solidFill>
                    <a:latin typeface="Arial"/>
                    <a:ea typeface="ＭＳ Ｐゴシック"/>
                  </a:rPr>
                  <a:t>VM</a:t>
                </a:r>
              </a:p>
            </p:txBody>
          </p:sp>
        </p:grpSp>
        <p:sp>
          <p:nvSpPr>
            <p:cNvPr id="156" name="TextBox 155"/>
            <p:cNvSpPr txBox="1"/>
            <p:nvPr/>
          </p:nvSpPr>
          <p:spPr>
            <a:xfrm>
              <a:off x="6962246" y="4940300"/>
              <a:ext cx="32252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900" b="1" dirty="0">
                  <a:solidFill>
                    <a:srgbClr val="5C3F80"/>
                  </a:solidFill>
                </a:rPr>
                <a:t>HR</a:t>
              </a:r>
              <a:endParaRPr lang="en-US" sz="900" b="1" dirty="0" err="1">
                <a:solidFill>
                  <a:srgbClr val="5C3F80"/>
                </a:solidFill>
              </a:endParaRPr>
            </a:p>
          </p:txBody>
        </p:sp>
        <p:cxnSp>
          <p:nvCxnSpPr>
            <p:cNvPr id="166" name="Straight Connector 165"/>
            <p:cNvCxnSpPr/>
            <p:nvPr/>
          </p:nvCxnSpPr>
          <p:spPr bwMode="auto">
            <a:xfrm flipH="1">
              <a:off x="6780212" y="4343400"/>
              <a:ext cx="0" cy="281917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9" name="Straight Connector 168"/>
            <p:cNvCxnSpPr/>
            <p:nvPr/>
          </p:nvCxnSpPr>
          <p:spPr bwMode="auto">
            <a:xfrm flipH="1">
              <a:off x="7542212" y="4343400"/>
              <a:ext cx="0" cy="281917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6" name="Group 245"/>
          <p:cNvGrpSpPr/>
          <p:nvPr/>
        </p:nvGrpSpPr>
        <p:grpSpPr>
          <a:xfrm>
            <a:off x="6456666" y="2209800"/>
            <a:ext cx="1505496" cy="838200"/>
            <a:chOff x="8123795" y="2209800"/>
            <a:chExt cx="1505496" cy="838200"/>
          </a:xfrm>
        </p:grpSpPr>
        <p:sp>
          <p:nvSpPr>
            <p:cNvPr id="328" name="TextBox 327"/>
            <p:cNvSpPr txBox="1"/>
            <p:nvPr/>
          </p:nvSpPr>
          <p:spPr>
            <a:xfrm>
              <a:off x="8761412" y="2817168"/>
              <a:ext cx="27283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900" b="1" dirty="0">
                  <a:solidFill>
                    <a:srgbClr val="FF6600"/>
                  </a:solidFill>
                </a:rPr>
                <a:t>IT</a:t>
              </a:r>
              <a:endParaRPr lang="en-US" sz="900" b="1" dirty="0" err="1">
                <a:solidFill>
                  <a:srgbClr val="FF6600"/>
                </a:solidFill>
              </a:endParaRPr>
            </a:p>
          </p:txBody>
        </p:sp>
        <p:pic>
          <p:nvPicPr>
            <p:cNvPr id="336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5" cstate="screen">
              <a:alphaModFix/>
              <a:duotone>
                <a:prstClr val="black"/>
                <a:srgbClr val="FF711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6368" y="2438400"/>
              <a:ext cx="715479" cy="468512"/>
            </a:xfrm>
            <a:prstGeom prst="rect">
              <a:avLst/>
            </a:prstGeom>
            <a:noFill/>
          </p:spPr>
        </p:pic>
        <p:sp>
          <p:nvSpPr>
            <p:cNvPr id="337" name="TextBox 336"/>
            <p:cNvSpPr txBox="1"/>
            <p:nvPr/>
          </p:nvSpPr>
          <p:spPr>
            <a:xfrm>
              <a:off x="8123795" y="2629357"/>
              <a:ext cx="45128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r>
                <a:rPr lang="en-US" sz="800" b="1" dirty="0">
                  <a:solidFill>
                    <a:srgbClr val="3A3A3A"/>
                  </a:solidFill>
                  <a:latin typeface="Arial"/>
                  <a:ea typeface="ＭＳ Ｐゴシック"/>
                </a:rPr>
                <a:t>VM</a:t>
              </a:r>
            </a:p>
          </p:txBody>
        </p:sp>
        <p:pic>
          <p:nvPicPr>
            <p:cNvPr id="334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5" cstate="screen">
              <a:alphaModFix/>
              <a:duotone>
                <a:prstClr val="black"/>
                <a:srgbClr val="FF711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3812" y="2438400"/>
              <a:ext cx="715479" cy="468512"/>
            </a:xfrm>
            <a:prstGeom prst="rect">
              <a:avLst/>
            </a:prstGeom>
            <a:noFill/>
          </p:spPr>
        </p:pic>
        <p:sp>
          <p:nvSpPr>
            <p:cNvPr id="335" name="TextBox 334"/>
            <p:cNvSpPr txBox="1"/>
            <p:nvPr/>
          </p:nvSpPr>
          <p:spPr>
            <a:xfrm>
              <a:off x="8891239" y="2629357"/>
              <a:ext cx="45128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r>
                <a:rPr lang="en-US" sz="800" b="1" dirty="0">
                  <a:solidFill>
                    <a:srgbClr val="3A3A3A"/>
                  </a:solidFill>
                  <a:latin typeface="Arial"/>
                  <a:ea typeface="ＭＳ Ｐゴシック"/>
                </a:rPr>
                <a:t>VM</a:t>
              </a:r>
            </a:p>
          </p:txBody>
        </p:sp>
        <p:cxnSp>
          <p:nvCxnSpPr>
            <p:cNvPr id="122" name="Straight Connector 121"/>
            <p:cNvCxnSpPr/>
            <p:nvPr/>
          </p:nvCxnSpPr>
          <p:spPr bwMode="auto">
            <a:xfrm flipH="1">
              <a:off x="8456612" y="2209800"/>
              <a:ext cx="0" cy="281917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0084A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 flipH="1">
              <a:off x="9294812" y="2209800"/>
              <a:ext cx="0" cy="281917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0084A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7" name="Group 246"/>
          <p:cNvGrpSpPr/>
          <p:nvPr/>
        </p:nvGrpSpPr>
        <p:grpSpPr>
          <a:xfrm>
            <a:off x="6456666" y="3276600"/>
            <a:ext cx="1505496" cy="838200"/>
            <a:chOff x="8094116" y="3276600"/>
            <a:chExt cx="1505496" cy="838200"/>
          </a:xfrm>
        </p:grpSpPr>
        <p:sp>
          <p:nvSpPr>
            <p:cNvPr id="129" name="TextBox 128"/>
            <p:cNvSpPr txBox="1"/>
            <p:nvPr/>
          </p:nvSpPr>
          <p:spPr>
            <a:xfrm>
              <a:off x="8731733" y="3883968"/>
              <a:ext cx="27283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900" b="1" dirty="0">
                  <a:solidFill>
                    <a:srgbClr val="FF6600"/>
                  </a:solidFill>
                </a:rPr>
                <a:t>IT</a:t>
              </a:r>
              <a:endParaRPr lang="en-US" sz="900" b="1" dirty="0" err="1">
                <a:solidFill>
                  <a:srgbClr val="FF6600"/>
                </a:solidFill>
              </a:endParaRPr>
            </a:p>
          </p:txBody>
        </p:sp>
        <p:pic>
          <p:nvPicPr>
            <p:cNvPr id="131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5" cstate="screen">
              <a:alphaModFix/>
              <a:duotone>
                <a:prstClr val="black"/>
                <a:srgbClr val="FF711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6689" y="3505200"/>
              <a:ext cx="715479" cy="468512"/>
            </a:xfrm>
            <a:prstGeom prst="rect">
              <a:avLst/>
            </a:prstGeom>
            <a:noFill/>
          </p:spPr>
        </p:pic>
        <p:sp>
          <p:nvSpPr>
            <p:cNvPr id="134" name="TextBox 133"/>
            <p:cNvSpPr txBox="1"/>
            <p:nvPr/>
          </p:nvSpPr>
          <p:spPr>
            <a:xfrm>
              <a:off x="8094116" y="3696157"/>
              <a:ext cx="45128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r>
                <a:rPr lang="en-US" sz="800" b="1" dirty="0">
                  <a:solidFill>
                    <a:srgbClr val="3A3A3A"/>
                  </a:solidFill>
                  <a:latin typeface="Arial"/>
                  <a:ea typeface="ＭＳ Ｐゴシック"/>
                </a:rPr>
                <a:t>VM</a:t>
              </a:r>
            </a:p>
          </p:txBody>
        </p:sp>
        <p:pic>
          <p:nvPicPr>
            <p:cNvPr id="135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5" cstate="screen">
              <a:alphaModFix/>
              <a:duotone>
                <a:prstClr val="black"/>
                <a:srgbClr val="FF711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4133" y="3505200"/>
              <a:ext cx="715479" cy="468512"/>
            </a:xfrm>
            <a:prstGeom prst="rect">
              <a:avLst/>
            </a:prstGeom>
            <a:noFill/>
          </p:spPr>
        </p:pic>
        <p:sp>
          <p:nvSpPr>
            <p:cNvPr id="136" name="TextBox 135"/>
            <p:cNvSpPr txBox="1"/>
            <p:nvPr/>
          </p:nvSpPr>
          <p:spPr>
            <a:xfrm>
              <a:off x="8861560" y="3696157"/>
              <a:ext cx="45128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r>
                <a:rPr lang="en-US" sz="800" b="1" dirty="0">
                  <a:solidFill>
                    <a:srgbClr val="3A3A3A"/>
                  </a:solidFill>
                  <a:latin typeface="Arial"/>
                  <a:ea typeface="ＭＳ Ｐゴシック"/>
                </a:rPr>
                <a:t>VM</a:t>
              </a:r>
            </a:p>
          </p:txBody>
        </p:sp>
        <p:cxnSp>
          <p:nvCxnSpPr>
            <p:cNvPr id="142" name="Straight Connector 141"/>
            <p:cNvCxnSpPr/>
            <p:nvPr/>
          </p:nvCxnSpPr>
          <p:spPr bwMode="auto">
            <a:xfrm flipH="1">
              <a:off x="8426933" y="3276600"/>
              <a:ext cx="0" cy="281917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387C2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 bwMode="auto">
            <a:xfrm flipH="1">
              <a:off x="9265133" y="3276600"/>
              <a:ext cx="0" cy="281917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387C2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9" name="Group 248"/>
          <p:cNvGrpSpPr/>
          <p:nvPr/>
        </p:nvGrpSpPr>
        <p:grpSpPr>
          <a:xfrm>
            <a:off x="6456666" y="4343400"/>
            <a:ext cx="1505496" cy="838200"/>
            <a:chOff x="8123795" y="4343400"/>
            <a:chExt cx="1505496" cy="838200"/>
          </a:xfrm>
        </p:grpSpPr>
        <p:sp>
          <p:nvSpPr>
            <p:cNvPr id="158" name="TextBox 157"/>
            <p:cNvSpPr txBox="1"/>
            <p:nvPr/>
          </p:nvSpPr>
          <p:spPr>
            <a:xfrm>
              <a:off x="8761412" y="4950768"/>
              <a:ext cx="27283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900" b="1" dirty="0">
                  <a:solidFill>
                    <a:srgbClr val="FF6600"/>
                  </a:solidFill>
                </a:rPr>
                <a:t>IT</a:t>
              </a:r>
              <a:endParaRPr lang="en-US" sz="900" b="1" dirty="0" err="1">
                <a:solidFill>
                  <a:srgbClr val="FF6600"/>
                </a:solidFill>
              </a:endParaRPr>
            </a:p>
          </p:txBody>
        </p:sp>
        <p:pic>
          <p:nvPicPr>
            <p:cNvPr id="159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5" cstate="screen">
              <a:alphaModFix/>
              <a:duotone>
                <a:prstClr val="black"/>
                <a:srgbClr val="FF711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6368" y="4572000"/>
              <a:ext cx="715479" cy="468512"/>
            </a:xfrm>
            <a:prstGeom prst="rect">
              <a:avLst/>
            </a:prstGeom>
            <a:noFill/>
          </p:spPr>
        </p:pic>
        <p:sp>
          <p:nvSpPr>
            <p:cNvPr id="160" name="TextBox 159"/>
            <p:cNvSpPr txBox="1"/>
            <p:nvPr/>
          </p:nvSpPr>
          <p:spPr>
            <a:xfrm>
              <a:off x="8123795" y="4762957"/>
              <a:ext cx="45128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r>
                <a:rPr lang="en-US" sz="800" b="1" dirty="0">
                  <a:solidFill>
                    <a:srgbClr val="3A3A3A"/>
                  </a:solidFill>
                  <a:latin typeface="Arial"/>
                  <a:ea typeface="ＭＳ Ｐゴシック"/>
                </a:rPr>
                <a:t>VM</a:t>
              </a:r>
            </a:p>
          </p:txBody>
        </p:sp>
        <p:pic>
          <p:nvPicPr>
            <p:cNvPr id="161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5" cstate="screen">
              <a:alphaModFix/>
              <a:duotone>
                <a:prstClr val="black"/>
                <a:srgbClr val="FF711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3812" y="4572000"/>
              <a:ext cx="715479" cy="468512"/>
            </a:xfrm>
            <a:prstGeom prst="rect">
              <a:avLst/>
            </a:prstGeom>
            <a:noFill/>
          </p:spPr>
        </p:pic>
        <p:sp>
          <p:nvSpPr>
            <p:cNvPr id="162" name="TextBox 161"/>
            <p:cNvSpPr txBox="1"/>
            <p:nvPr/>
          </p:nvSpPr>
          <p:spPr>
            <a:xfrm>
              <a:off x="8891239" y="4762957"/>
              <a:ext cx="45128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r>
                <a:rPr lang="en-US" sz="800" b="1" dirty="0">
                  <a:solidFill>
                    <a:srgbClr val="3A3A3A"/>
                  </a:solidFill>
                  <a:latin typeface="Arial"/>
                  <a:ea typeface="ＭＳ Ｐゴシック"/>
                </a:rPr>
                <a:t>VM</a:t>
              </a:r>
            </a:p>
          </p:txBody>
        </p:sp>
        <p:cxnSp>
          <p:nvCxnSpPr>
            <p:cNvPr id="170" name="Straight Connector 169"/>
            <p:cNvCxnSpPr/>
            <p:nvPr/>
          </p:nvCxnSpPr>
          <p:spPr bwMode="auto">
            <a:xfrm flipH="1">
              <a:off x="8456612" y="4343400"/>
              <a:ext cx="0" cy="281917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1" name="Straight Connector 170"/>
            <p:cNvCxnSpPr/>
            <p:nvPr/>
          </p:nvCxnSpPr>
          <p:spPr bwMode="auto">
            <a:xfrm flipH="1">
              <a:off x="9294812" y="4343400"/>
              <a:ext cx="0" cy="281917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5" name="Group 24"/>
          <p:cNvGrpSpPr/>
          <p:nvPr/>
        </p:nvGrpSpPr>
        <p:grpSpPr>
          <a:xfrm>
            <a:off x="2286000" y="5486400"/>
            <a:ext cx="4648200" cy="1066800"/>
            <a:chOff x="4799012" y="5486400"/>
            <a:chExt cx="4648200" cy="1066800"/>
          </a:xfrm>
        </p:grpSpPr>
        <p:sp>
          <p:nvSpPr>
            <p:cNvPr id="360" name="Rounded Rectangle 359"/>
            <p:cNvSpPr/>
            <p:nvPr/>
          </p:nvSpPr>
          <p:spPr>
            <a:xfrm>
              <a:off x="4799012" y="5867400"/>
              <a:ext cx="4648200" cy="685800"/>
            </a:xfrm>
            <a:prstGeom prst="roundRect">
              <a:avLst>
                <a:gd name="adj" fmla="val 7018"/>
              </a:avLst>
            </a:prstGeom>
            <a:solidFill>
              <a:srgbClr val="FFFFFF">
                <a:alpha val="40000"/>
              </a:srgbClr>
            </a:solidFill>
            <a:ln>
              <a:solidFill>
                <a:srgbClr val="C6C6C8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072720" y="5913736"/>
              <a:ext cx="795659" cy="637232"/>
              <a:chOff x="4158320" y="5918200"/>
              <a:chExt cx="795659" cy="637232"/>
            </a:xfrm>
          </p:grpSpPr>
          <p:sp>
            <p:nvSpPr>
              <p:cNvPr id="362" name="TextBox 361"/>
              <p:cNvSpPr txBox="1"/>
              <p:nvPr/>
            </p:nvSpPr>
            <p:spPr>
              <a:xfrm>
                <a:off x="4447646" y="6324600"/>
                <a:ext cx="32733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b="1" dirty="0">
                    <a:solidFill>
                      <a:srgbClr val="D12D29"/>
                    </a:solidFill>
                  </a:rPr>
                  <a:t>AD</a:t>
                </a:r>
                <a:endParaRPr lang="en-US" sz="900" b="1" dirty="0" err="1">
                  <a:solidFill>
                    <a:srgbClr val="D12D29"/>
                  </a:solidFill>
                </a:endParaRPr>
              </a:p>
            </p:txBody>
          </p:sp>
          <p:grpSp>
            <p:nvGrpSpPr>
              <p:cNvPr id="364" name="Group 363"/>
              <p:cNvGrpSpPr/>
              <p:nvPr/>
            </p:nvGrpSpPr>
            <p:grpSpPr>
              <a:xfrm>
                <a:off x="4158320" y="5918200"/>
                <a:ext cx="795659" cy="467791"/>
                <a:chOff x="4216400" y="2984500"/>
                <a:chExt cx="596900" cy="467791"/>
              </a:xfrm>
            </p:grpSpPr>
            <p:pic>
              <p:nvPicPr>
                <p:cNvPr id="365" name="Picture 364" descr="redvm.tif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79900" y="2984500"/>
                  <a:ext cx="533400" cy="467791"/>
                </a:xfrm>
                <a:prstGeom prst="rect">
                  <a:avLst/>
                </a:prstGeom>
              </p:spPr>
            </p:pic>
            <p:sp>
              <p:nvSpPr>
                <p:cNvPr id="366" name="TextBox 365"/>
                <p:cNvSpPr txBox="1"/>
                <p:nvPr/>
              </p:nvSpPr>
              <p:spPr>
                <a:xfrm>
                  <a:off x="4216400" y="3188157"/>
                  <a:ext cx="338554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>
                      <a:rot lat="1802011" lon="2459900" rev="21565380"/>
                    </a:camera>
                    <a:lightRig rig="threePt" dir="t"/>
                  </a:scene3d>
                </a:bodyPr>
                <a:lstStyle/>
                <a:p>
                  <a:r>
                    <a:rPr lang="en-US" sz="800" b="1" dirty="0">
                      <a:solidFill>
                        <a:srgbClr val="3A3A3A"/>
                      </a:solidFill>
                      <a:latin typeface="Arial"/>
                      <a:ea typeface="ＭＳ Ｐゴシック"/>
                    </a:rPr>
                    <a:t>VM</a:t>
                  </a:r>
                </a:p>
              </p:txBody>
            </p:sp>
          </p:grpSp>
        </p:grpSp>
        <p:grpSp>
          <p:nvGrpSpPr>
            <p:cNvPr id="17" name="Group 16"/>
            <p:cNvGrpSpPr/>
            <p:nvPr/>
          </p:nvGrpSpPr>
          <p:grpSpPr>
            <a:xfrm>
              <a:off x="5834522" y="5913736"/>
              <a:ext cx="795659" cy="639464"/>
              <a:chOff x="4920122" y="5918200"/>
              <a:chExt cx="795659" cy="639464"/>
            </a:xfrm>
          </p:grpSpPr>
          <p:grpSp>
            <p:nvGrpSpPr>
              <p:cNvPr id="363" name="Group 362"/>
              <p:cNvGrpSpPr/>
              <p:nvPr/>
            </p:nvGrpSpPr>
            <p:grpSpPr>
              <a:xfrm>
                <a:off x="4920122" y="5918200"/>
                <a:ext cx="795659" cy="467791"/>
                <a:chOff x="4216400" y="2984500"/>
                <a:chExt cx="596900" cy="467791"/>
              </a:xfrm>
            </p:grpSpPr>
            <p:pic>
              <p:nvPicPr>
                <p:cNvPr id="368" name="Picture 367" descr="redvm.tif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79900" y="2984500"/>
                  <a:ext cx="533400" cy="467791"/>
                </a:xfrm>
                <a:prstGeom prst="rect">
                  <a:avLst/>
                </a:prstGeom>
              </p:spPr>
            </p:pic>
            <p:sp>
              <p:nvSpPr>
                <p:cNvPr id="369" name="TextBox 368"/>
                <p:cNvSpPr txBox="1"/>
                <p:nvPr/>
              </p:nvSpPr>
              <p:spPr>
                <a:xfrm>
                  <a:off x="4216400" y="3188157"/>
                  <a:ext cx="338554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>
                      <a:rot lat="1802011" lon="2459900" rev="21565380"/>
                    </a:camera>
                    <a:lightRig rig="threePt" dir="t"/>
                  </a:scene3d>
                </a:bodyPr>
                <a:lstStyle/>
                <a:p>
                  <a:r>
                    <a:rPr lang="en-US" sz="800" b="1" dirty="0">
                      <a:solidFill>
                        <a:srgbClr val="3A3A3A"/>
                      </a:solidFill>
                      <a:latin typeface="Arial"/>
                      <a:ea typeface="ＭＳ Ｐゴシック"/>
                    </a:rPr>
                    <a:t>VM</a:t>
                  </a:r>
                </a:p>
              </p:txBody>
            </p:sp>
          </p:grpSp>
          <p:sp>
            <p:nvSpPr>
              <p:cNvPr id="226" name="TextBox 225"/>
              <p:cNvSpPr txBox="1"/>
              <p:nvPr/>
            </p:nvSpPr>
            <p:spPr>
              <a:xfrm>
                <a:off x="5147599" y="6326832"/>
                <a:ext cx="37863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b="1" dirty="0">
                    <a:solidFill>
                      <a:srgbClr val="D12D29"/>
                    </a:solidFill>
                  </a:rPr>
                  <a:t>NTP</a:t>
                </a:r>
                <a:endParaRPr lang="en-US" sz="900" b="1" dirty="0" err="1">
                  <a:solidFill>
                    <a:srgbClr val="D12D29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6627812" y="5913736"/>
              <a:ext cx="795659" cy="639464"/>
              <a:chOff x="5713412" y="5913736"/>
              <a:chExt cx="795659" cy="639464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5713412" y="5913736"/>
                <a:ext cx="795659" cy="467791"/>
                <a:chOff x="4216400" y="2984500"/>
                <a:chExt cx="596900" cy="467791"/>
              </a:xfrm>
            </p:grpSpPr>
            <p:pic>
              <p:nvPicPr>
                <p:cNvPr id="101" name="Picture 100" descr="redvm.tif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79900" y="2984500"/>
                  <a:ext cx="533400" cy="467791"/>
                </a:xfrm>
                <a:prstGeom prst="rect">
                  <a:avLst/>
                </a:prstGeom>
              </p:spPr>
            </p:pic>
            <p:sp>
              <p:nvSpPr>
                <p:cNvPr id="102" name="TextBox 101"/>
                <p:cNvSpPr txBox="1"/>
                <p:nvPr/>
              </p:nvSpPr>
              <p:spPr>
                <a:xfrm>
                  <a:off x="4216400" y="3188157"/>
                  <a:ext cx="338554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>
                      <a:rot lat="1802011" lon="2459900" rev="21565380"/>
                    </a:camera>
                    <a:lightRig rig="threePt" dir="t"/>
                  </a:scene3d>
                </a:bodyPr>
                <a:lstStyle/>
                <a:p>
                  <a:r>
                    <a:rPr lang="en-US" sz="800" b="1" dirty="0">
                      <a:solidFill>
                        <a:srgbClr val="3A3A3A"/>
                      </a:solidFill>
                      <a:latin typeface="Arial"/>
                      <a:ea typeface="ＭＳ Ｐゴシック"/>
                    </a:rPr>
                    <a:t>VM</a:t>
                  </a:r>
                </a:p>
              </p:txBody>
            </p:sp>
          </p:grpSp>
          <p:sp>
            <p:nvSpPr>
              <p:cNvPr id="103" name="TextBox 102"/>
              <p:cNvSpPr txBox="1"/>
              <p:nvPr/>
            </p:nvSpPr>
            <p:spPr>
              <a:xfrm>
                <a:off x="5820664" y="6322368"/>
                <a:ext cx="45076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b="1" dirty="0">
                    <a:solidFill>
                      <a:srgbClr val="D12D29"/>
                    </a:solidFill>
                  </a:rPr>
                  <a:t>DHCP</a:t>
                </a:r>
                <a:endParaRPr lang="en-US" sz="900" b="1" dirty="0" err="1">
                  <a:solidFill>
                    <a:srgbClr val="D12D29"/>
                  </a:solidFill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7466012" y="5913736"/>
              <a:ext cx="795659" cy="639464"/>
              <a:chOff x="6551612" y="5913736"/>
              <a:chExt cx="795659" cy="639464"/>
            </a:xfrm>
          </p:grpSpPr>
          <p:grpSp>
            <p:nvGrpSpPr>
              <p:cNvPr id="104" name="Group 103"/>
              <p:cNvGrpSpPr/>
              <p:nvPr/>
            </p:nvGrpSpPr>
            <p:grpSpPr>
              <a:xfrm>
                <a:off x="6551612" y="5913736"/>
                <a:ext cx="795659" cy="467791"/>
                <a:chOff x="4216400" y="2984500"/>
                <a:chExt cx="596900" cy="467791"/>
              </a:xfrm>
            </p:grpSpPr>
            <p:pic>
              <p:nvPicPr>
                <p:cNvPr id="106" name="Picture 105" descr="redvm.tif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79900" y="2984500"/>
                  <a:ext cx="533400" cy="467791"/>
                </a:xfrm>
                <a:prstGeom prst="rect">
                  <a:avLst/>
                </a:prstGeom>
              </p:spPr>
            </p:pic>
            <p:sp>
              <p:nvSpPr>
                <p:cNvPr id="107" name="TextBox 106"/>
                <p:cNvSpPr txBox="1"/>
                <p:nvPr/>
              </p:nvSpPr>
              <p:spPr>
                <a:xfrm>
                  <a:off x="4216400" y="3188157"/>
                  <a:ext cx="338554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>
                      <a:rot lat="1802011" lon="2459900" rev="21565380"/>
                    </a:camera>
                    <a:lightRig rig="threePt" dir="t"/>
                  </a:scene3d>
                </a:bodyPr>
                <a:lstStyle/>
                <a:p>
                  <a:r>
                    <a:rPr lang="en-US" sz="800" b="1" dirty="0">
                      <a:solidFill>
                        <a:srgbClr val="3A3A3A"/>
                      </a:solidFill>
                      <a:latin typeface="Arial"/>
                      <a:ea typeface="ＭＳ Ｐゴシック"/>
                    </a:rPr>
                    <a:t>VM</a:t>
                  </a:r>
                </a:p>
              </p:txBody>
            </p:sp>
          </p:grpSp>
          <p:sp>
            <p:nvSpPr>
              <p:cNvPr id="108" name="TextBox 107"/>
              <p:cNvSpPr txBox="1"/>
              <p:nvPr/>
            </p:nvSpPr>
            <p:spPr>
              <a:xfrm>
                <a:off x="6658864" y="6322368"/>
                <a:ext cx="38664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b="1" dirty="0">
                    <a:solidFill>
                      <a:srgbClr val="D12D29"/>
                    </a:solidFill>
                  </a:rPr>
                  <a:t>DNS</a:t>
                </a:r>
                <a:endParaRPr lang="en-US" sz="900" b="1" dirty="0" err="1">
                  <a:solidFill>
                    <a:srgbClr val="D12D29"/>
                  </a:solidFill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8270553" y="5913736"/>
              <a:ext cx="795659" cy="639464"/>
              <a:chOff x="7356153" y="5943600"/>
              <a:chExt cx="795659" cy="639464"/>
            </a:xfrm>
          </p:grpSpPr>
          <p:grpSp>
            <p:nvGrpSpPr>
              <p:cNvPr id="109" name="Group 108"/>
              <p:cNvGrpSpPr/>
              <p:nvPr/>
            </p:nvGrpSpPr>
            <p:grpSpPr>
              <a:xfrm>
                <a:off x="7356153" y="5943600"/>
                <a:ext cx="795659" cy="467791"/>
                <a:chOff x="4216400" y="2984500"/>
                <a:chExt cx="596900" cy="467791"/>
              </a:xfrm>
            </p:grpSpPr>
            <p:pic>
              <p:nvPicPr>
                <p:cNvPr id="110" name="Picture 109" descr="redvm.tif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79900" y="2984500"/>
                  <a:ext cx="533400" cy="467791"/>
                </a:xfrm>
                <a:prstGeom prst="rect">
                  <a:avLst/>
                </a:prstGeom>
              </p:spPr>
            </p:pic>
            <p:sp>
              <p:nvSpPr>
                <p:cNvPr id="111" name="TextBox 110"/>
                <p:cNvSpPr txBox="1"/>
                <p:nvPr/>
              </p:nvSpPr>
              <p:spPr>
                <a:xfrm>
                  <a:off x="4216400" y="3188157"/>
                  <a:ext cx="338554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>
                      <a:rot lat="1802011" lon="2459900" rev="21565380"/>
                    </a:camera>
                    <a:lightRig rig="threePt" dir="t"/>
                  </a:scene3d>
                </a:bodyPr>
                <a:lstStyle/>
                <a:p>
                  <a:r>
                    <a:rPr lang="en-US" sz="800" b="1" dirty="0">
                      <a:solidFill>
                        <a:srgbClr val="3A3A3A"/>
                      </a:solidFill>
                      <a:latin typeface="Arial"/>
                      <a:ea typeface="ＭＳ Ｐゴシック"/>
                    </a:rPr>
                    <a:t>VM</a:t>
                  </a:r>
                </a:p>
              </p:txBody>
            </p:sp>
          </p:grpSp>
          <p:sp>
            <p:nvSpPr>
              <p:cNvPr id="112" name="TextBox 111"/>
              <p:cNvSpPr txBox="1"/>
              <p:nvPr/>
            </p:nvSpPr>
            <p:spPr>
              <a:xfrm>
                <a:off x="7463405" y="6352232"/>
                <a:ext cx="42511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b="1" dirty="0">
                    <a:solidFill>
                      <a:srgbClr val="D12D29"/>
                    </a:solidFill>
                  </a:rPr>
                  <a:t>CERT</a:t>
                </a:r>
                <a:endParaRPr lang="en-US" sz="900" b="1" dirty="0" err="1">
                  <a:solidFill>
                    <a:srgbClr val="D12D29"/>
                  </a:solidFill>
                </a:endParaRPr>
              </a:p>
            </p:txBody>
          </p:sp>
        </p:grpSp>
        <p:cxnSp>
          <p:nvCxnSpPr>
            <p:cNvPr id="192" name="Straight Connector 191"/>
            <p:cNvCxnSpPr/>
            <p:nvPr/>
          </p:nvCxnSpPr>
          <p:spPr bwMode="auto">
            <a:xfrm flipH="1">
              <a:off x="5561012" y="5486400"/>
              <a:ext cx="0" cy="412755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3" name="Straight Connector 192"/>
            <p:cNvCxnSpPr/>
            <p:nvPr/>
          </p:nvCxnSpPr>
          <p:spPr bwMode="auto">
            <a:xfrm flipH="1">
              <a:off x="6246812" y="5486400"/>
              <a:ext cx="0" cy="412755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4" name="Straight Connector 193"/>
            <p:cNvCxnSpPr/>
            <p:nvPr/>
          </p:nvCxnSpPr>
          <p:spPr bwMode="auto">
            <a:xfrm flipH="1">
              <a:off x="7085012" y="5486400"/>
              <a:ext cx="0" cy="412755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5" name="Straight Connector 194"/>
            <p:cNvCxnSpPr/>
            <p:nvPr/>
          </p:nvCxnSpPr>
          <p:spPr bwMode="auto">
            <a:xfrm flipH="1">
              <a:off x="7923212" y="5486400"/>
              <a:ext cx="0" cy="412755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6" name="Straight Connector 195"/>
            <p:cNvCxnSpPr/>
            <p:nvPr/>
          </p:nvCxnSpPr>
          <p:spPr bwMode="auto">
            <a:xfrm flipH="1">
              <a:off x="8685212" y="5486400"/>
              <a:ext cx="0" cy="412755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4" name="Group 63"/>
          <p:cNvGrpSpPr/>
          <p:nvPr/>
        </p:nvGrpSpPr>
        <p:grpSpPr>
          <a:xfrm>
            <a:off x="2286000" y="2057400"/>
            <a:ext cx="5562600" cy="2411098"/>
            <a:chOff x="4799012" y="2057400"/>
            <a:chExt cx="5562600" cy="2411098"/>
          </a:xfrm>
        </p:grpSpPr>
        <p:pic>
          <p:nvPicPr>
            <p:cNvPr id="275" name="Picture 274" descr="04_ISO_Icon_NSX_Firewall_RO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9012" y="2057400"/>
              <a:ext cx="389907" cy="27749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76" name="Picture 275" descr="04_ISO_Icon_NSX_Firewall_RO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9012" y="3124200"/>
              <a:ext cx="389907" cy="27749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77" name="Picture 276" descr="04_ISO_Icon_NSX_Firewall_RO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9012" y="4191000"/>
              <a:ext cx="389907" cy="27749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78" name="Picture 277" descr="04_ISO_Icon_NSX_Firewall_RO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2105" y="2057400"/>
              <a:ext cx="389907" cy="27749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79" name="Picture 278" descr="04_ISO_Icon_NSX_Firewall_RO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2105" y="3124200"/>
              <a:ext cx="389907" cy="27749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81" name="Picture 280" descr="04_ISO_Icon_NSX_Firewall_RO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2105" y="4191000"/>
              <a:ext cx="389907" cy="27749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82" name="Picture 281" descr="04_ISO_Icon_NSX_Firewall_RO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9905" y="2057400"/>
              <a:ext cx="389907" cy="27749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83" name="Picture 282" descr="04_ISO_Icon_NSX_Firewall_RO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9905" y="3124200"/>
              <a:ext cx="389907" cy="27749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84" name="Picture 283" descr="04_ISO_Icon_NSX_Firewall_RO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9905" y="4191000"/>
              <a:ext cx="389907" cy="27749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85" name="Picture 284" descr="04_ISO_Icon_NSX_Firewall_RO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61905" y="2057400"/>
              <a:ext cx="389907" cy="27749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86" name="Picture 285" descr="04_ISO_Icon_NSX_Firewall_RO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61905" y="3124200"/>
              <a:ext cx="389907" cy="27749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87" name="Picture 286" descr="04_ISO_Icon_NSX_Firewall_RO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61905" y="4191000"/>
              <a:ext cx="389907" cy="27749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88" name="Picture 287" descr="04_ISO_Icon_NSX_Firewall_RO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33505" y="2057400"/>
              <a:ext cx="389907" cy="27749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89" name="Picture 288" descr="04_ISO_Icon_NSX_Firewall_RO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33505" y="3124200"/>
              <a:ext cx="389907" cy="27749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90" name="Picture 289" descr="04_ISO_Icon_NSX_Firewall_RO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33505" y="4191000"/>
              <a:ext cx="389907" cy="27749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91" name="Picture 290" descr="04_ISO_Icon_NSX_Firewall_RO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71705" y="2057400"/>
              <a:ext cx="389907" cy="27749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92" name="Picture 291" descr="04_ISO_Icon_NSX_Firewall_RO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71705" y="3124200"/>
              <a:ext cx="389907" cy="27749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93" name="Picture 292" descr="04_ISO_Icon_NSX_Firewall_RO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71705" y="4191000"/>
              <a:ext cx="389907" cy="27749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167" name="Rectangle 166">
            <a:extLst>
              <a:ext uri="{FF2B5EF4-FFF2-40B4-BE49-F238E27FC236}">
                <a16:creationId xmlns:a16="http://schemas.microsoft.com/office/drawing/2014/main" id="{54642D7A-39FB-CC44-B526-9ED4A8E9E589}"/>
              </a:ext>
            </a:extLst>
          </p:cNvPr>
          <p:cNvSpPr/>
          <p:nvPr/>
        </p:nvSpPr>
        <p:spPr>
          <a:xfrm>
            <a:off x="0" y="0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Microsegmentation and Zero Trust</a:t>
            </a:r>
            <a:endParaRPr lang="en-US" sz="36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9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 animBg="1"/>
      <p:bldP spid="202" grpId="0" animBg="1"/>
      <p:bldP spid="17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4F145BF-EAD1-6948-AE9F-ED7907680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44" name="1988: We need SmartNICs!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History of SDN</a:t>
            </a:r>
          </a:p>
          <a:p>
            <a:pPr lvl="1"/>
            <a:r>
              <a:rPr lang="en-US" dirty="0"/>
              <a:t>Challenges faced by IP networks</a:t>
            </a:r>
            <a:endParaRPr dirty="0"/>
          </a:p>
          <a:p>
            <a:r>
              <a:rPr lang="en-US" dirty="0"/>
              <a:t>SDN architecture</a:t>
            </a:r>
          </a:p>
          <a:p>
            <a:r>
              <a:rPr lang="en-US" dirty="0"/>
              <a:t>Case Studies:</a:t>
            </a:r>
          </a:p>
          <a:p>
            <a:pPr lvl="1"/>
            <a:r>
              <a:rPr lang="en-US" dirty="0"/>
              <a:t>Network Virtualization</a:t>
            </a:r>
          </a:p>
          <a:p>
            <a:pPr lvl="1"/>
            <a:r>
              <a:rPr lang="en-US" dirty="0"/>
              <a:t>Traffic Engineering</a:t>
            </a:r>
          </a:p>
          <a:p>
            <a:pPr lvl="1"/>
            <a:r>
              <a:rPr lang="en-US" dirty="0"/>
              <a:t>SD-WAN</a:t>
            </a:r>
          </a:p>
          <a:p>
            <a:pPr lvl="1"/>
            <a:r>
              <a:rPr lang="en-US" dirty="0"/>
              <a:t>Bare metal switching</a:t>
            </a:r>
          </a:p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A4FDD0-3B51-9A45-BB77-67736E26AE2F}"/>
              </a:ext>
            </a:extLst>
          </p:cNvPr>
          <p:cNvSpPr/>
          <p:nvPr/>
        </p:nvSpPr>
        <p:spPr>
          <a:xfrm>
            <a:off x="0" y="0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420366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05968" y="1502613"/>
            <a:ext cx="11180064" cy="5010912"/>
          </a:xfrm>
        </p:spPr>
        <p:txBody>
          <a:bodyPr/>
          <a:lstStyle/>
          <a:p>
            <a:r>
              <a:rPr lang="en-US" dirty="0"/>
              <a:t>Historically challenging to troubleshoot connectivity between VMs</a:t>
            </a:r>
          </a:p>
          <a:p>
            <a:pPr lvl="1"/>
            <a:r>
              <a:rPr lang="en-US" dirty="0"/>
              <a:t>Is the problem in </a:t>
            </a:r>
            <a:r>
              <a:rPr lang="en-US" dirty="0" err="1"/>
              <a:t>vswitch</a:t>
            </a:r>
            <a:r>
              <a:rPr lang="en-US" dirty="0"/>
              <a:t> or physical network?</a:t>
            </a:r>
          </a:p>
          <a:p>
            <a:pPr lvl="1"/>
            <a:r>
              <a:rPr lang="en-US" dirty="0"/>
              <a:t>What’s the path through the physical network?</a:t>
            </a:r>
          </a:p>
          <a:p>
            <a:pPr lvl="1"/>
            <a:r>
              <a:rPr lang="en-US" dirty="0"/>
              <a:t>Is there a (misconfigured) </a:t>
            </a:r>
            <a:r>
              <a:rPr lang="en-US" dirty="0" err="1"/>
              <a:t>middlebox</a:t>
            </a:r>
            <a:r>
              <a:rPr lang="en-US" dirty="0"/>
              <a:t> in the path?</a:t>
            </a:r>
          </a:p>
          <a:p>
            <a:r>
              <a:rPr lang="en-US" dirty="0"/>
              <a:t>Network virtualization gives us tools to handle this:</a:t>
            </a:r>
          </a:p>
          <a:p>
            <a:pPr lvl="1"/>
            <a:r>
              <a:rPr lang="en-US" dirty="0"/>
              <a:t>Decomposition: separate the physical from the virtual</a:t>
            </a:r>
          </a:p>
          <a:p>
            <a:pPr lvl="1"/>
            <a:r>
              <a:rPr lang="en-US" dirty="0"/>
              <a:t>Global view: see all the logical network state (port stats, drops, etc.) and tunnel health from the controller API</a:t>
            </a:r>
          </a:p>
          <a:p>
            <a:pPr lvl="1"/>
            <a:r>
              <a:rPr lang="en-US" dirty="0"/>
              <a:t>Synthetic traffic: insert packets at </a:t>
            </a:r>
            <a:r>
              <a:rPr lang="en-US" dirty="0" err="1"/>
              <a:t>vswitch</a:t>
            </a:r>
            <a:r>
              <a:rPr lang="en-US" dirty="0"/>
              <a:t> </a:t>
            </a:r>
            <a:r>
              <a:rPr lang="en-US" b="1" dirty="0"/>
              <a:t>as if</a:t>
            </a:r>
            <a:r>
              <a:rPr lang="en-US" dirty="0"/>
              <a:t> the VM generated them</a:t>
            </a:r>
          </a:p>
        </p:txBody>
      </p:sp>
      <p:pic>
        <p:nvPicPr>
          <p:cNvPr id="4" name="Picture 3" descr="trubs_transport.27.3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546" y="4068885"/>
            <a:ext cx="6572250" cy="2400300"/>
          </a:xfrm>
          <a:prstGeom prst="rect">
            <a:avLst/>
          </a:prstGeom>
        </p:spPr>
      </p:pic>
      <p:pic>
        <p:nvPicPr>
          <p:cNvPr id="6" name="Picture 5" descr="trubs_logical.26.6.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854" y="2615226"/>
            <a:ext cx="6572250" cy="40671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FB6775-1C83-EC47-A066-4192E01A6204}"/>
              </a:ext>
            </a:extLst>
          </p:cNvPr>
          <p:cNvSpPr/>
          <p:nvPr/>
        </p:nvSpPr>
        <p:spPr>
          <a:xfrm>
            <a:off x="0" y="0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Visibility: changing the laws of physics</a:t>
            </a:r>
            <a:endParaRPr lang="en-US" sz="36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202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EB11A-8B25-2946-940C-51B985A4A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BF7D2-DA33-834C-9B75-44ED53D7E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90% of Fortune 100 have deployed network virtualization</a:t>
            </a:r>
          </a:p>
          <a:p>
            <a:r>
              <a:rPr lang="en-AU" dirty="0"/>
              <a:t>Foundational to hyperscale data </a:t>
            </a:r>
            <a:r>
              <a:rPr lang="en-AU" dirty="0" err="1"/>
              <a:t>centers</a:t>
            </a:r>
            <a:endParaRPr lang="en-AU" dirty="0"/>
          </a:p>
          <a:p>
            <a:r>
              <a:rPr lang="en-AU" dirty="0"/>
              <a:t>Network configuration no longer the “long pole”</a:t>
            </a:r>
          </a:p>
          <a:p>
            <a:r>
              <a:rPr lang="en-AU" dirty="0"/>
              <a:t>A key step towards better network security (but much work remains)</a:t>
            </a:r>
          </a:p>
          <a:p>
            <a:r>
              <a:rPr lang="en-AU" dirty="0"/>
              <a:t>Increasingly important for microservices, </a:t>
            </a:r>
            <a:r>
              <a:rPr lang="en-AU" dirty="0" err="1"/>
              <a:t>kubernetes</a:t>
            </a:r>
            <a:r>
              <a:rPr lang="en-AU" dirty="0"/>
              <a:t> etc.</a:t>
            </a:r>
          </a:p>
          <a:p>
            <a:r>
              <a:rPr lang="en-AU" dirty="0"/>
              <a:t>Commodifying effect on physical networking</a:t>
            </a:r>
          </a:p>
          <a:p>
            <a:r>
              <a:rPr lang="en-AU" dirty="0"/>
              <a:t>Service Mesh can be viewed as a form of Network Virtualization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2284F6-436F-AF43-B1C6-A6AB103948DD}"/>
              </a:ext>
            </a:extLst>
          </p:cNvPr>
          <p:cNvSpPr/>
          <p:nvPr/>
        </p:nvSpPr>
        <p:spPr>
          <a:xfrm>
            <a:off x="0" y="0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Network Virtualization – Discussion</a:t>
            </a:r>
          </a:p>
        </p:txBody>
      </p:sp>
    </p:spTree>
    <p:extLst>
      <p:ext uri="{BB962C8B-B14F-4D97-AF65-F5344CB8AC3E}">
        <p14:creationId xmlns:p14="http://schemas.microsoft.com/office/powerpoint/2010/main" val="299830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3525E315-C37F-2147-AF81-8F1078F01D89}"/>
              </a:ext>
            </a:extLst>
          </p:cNvPr>
          <p:cNvSpPr/>
          <p:nvPr/>
        </p:nvSpPr>
        <p:spPr>
          <a:xfrm>
            <a:off x="0" y="0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SD-WAN</a:t>
            </a:r>
          </a:p>
        </p:txBody>
      </p:sp>
      <p:grpSp>
        <p:nvGrpSpPr>
          <p:cNvPr id="104" name="Group 103"/>
          <p:cNvGrpSpPr/>
          <p:nvPr/>
        </p:nvGrpSpPr>
        <p:grpSpPr>
          <a:xfrm>
            <a:off x="1375918" y="931333"/>
            <a:ext cx="9440165" cy="5468604"/>
            <a:chOff x="1397168" y="313177"/>
            <a:chExt cx="9805551" cy="6086760"/>
          </a:xfrm>
        </p:grpSpPr>
        <p:grpSp>
          <p:nvGrpSpPr>
            <p:cNvPr id="105" name="Group 104"/>
            <p:cNvGrpSpPr/>
            <p:nvPr/>
          </p:nvGrpSpPr>
          <p:grpSpPr>
            <a:xfrm>
              <a:off x="9047662" y="3566718"/>
              <a:ext cx="1354732" cy="1339575"/>
              <a:chOff x="2157822" y="1314134"/>
              <a:chExt cx="1354732" cy="1339575"/>
            </a:xfrm>
          </p:grpSpPr>
          <p:sp>
            <p:nvSpPr>
              <p:cNvPr id="138" name="Oval 137"/>
              <p:cNvSpPr/>
              <p:nvPr/>
            </p:nvSpPr>
            <p:spPr>
              <a:xfrm>
                <a:off x="2172704" y="1314134"/>
                <a:ext cx="1339850" cy="133957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9" name="Picture 1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7822" y="1461985"/>
                <a:ext cx="1272041" cy="957221"/>
              </a:xfrm>
              <a:prstGeom prst="rect">
                <a:avLst/>
              </a:prstGeom>
            </p:spPr>
          </p:pic>
        </p:grpSp>
        <p:grpSp>
          <p:nvGrpSpPr>
            <p:cNvPr id="106" name="Group 105"/>
            <p:cNvGrpSpPr/>
            <p:nvPr/>
          </p:nvGrpSpPr>
          <p:grpSpPr>
            <a:xfrm>
              <a:off x="7181316" y="5060362"/>
              <a:ext cx="1354732" cy="1339575"/>
              <a:chOff x="2157822" y="1314134"/>
              <a:chExt cx="1354732" cy="1339575"/>
            </a:xfrm>
          </p:grpSpPr>
          <p:sp>
            <p:nvSpPr>
              <p:cNvPr id="136" name="Oval 135"/>
              <p:cNvSpPr/>
              <p:nvPr/>
            </p:nvSpPr>
            <p:spPr>
              <a:xfrm>
                <a:off x="2172704" y="1314134"/>
                <a:ext cx="1339850" cy="133957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7" name="Picture 1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7822" y="1461985"/>
                <a:ext cx="1272041" cy="957221"/>
              </a:xfrm>
              <a:prstGeom prst="rect">
                <a:avLst/>
              </a:prstGeom>
            </p:spPr>
          </p:pic>
        </p:grpSp>
        <p:grpSp>
          <p:nvGrpSpPr>
            <p:cNvPr id="107" name="Group 106"/>
            <p:cNvGrpSpPr/>
            <p:nvPr/>
          </p:nvGrpSpPr>
          <p:grpSpPr>
            <a:xfrm>
              <a:off x="1775355" y="3566718"/>
              <a:ext cx="1354732" cy="1339575"/>
              <a:chOff x="2157822" y="1314134"/>
              <a:chExt cx="1354732" cy="1339575"/>
            </a:xfrm>
          </p:grpSpPr>
          <p:sp>
            <p:nvSpPr>
              <p:cNvPr id="134" name="Oval 133"/>
              <p:cNvSpPr/>
              <p:nvPr/>
            </p:nvSpPr>
            <p:spPr>
              <a:xfrm>
                <a:off x="2172704" y="1314134"/>
                <a:ext cx="1339850" cy="133957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5" name="Picture 1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7822" y="1461985"/>
                <a:ext cx="1272041" cy="957221"/>
              </a:xfrm>
              <a:prstGeom prst="rect">
                <a:avLst/>
              </a:prstGeom>
            </p:spPr>
          </p:pic>
        </p:grp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D6FF71FB-BF72-ED43-992E-738385F4F289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441921" y="4257772"/>
              <a:ext cx="1112911" cy="1677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A5F18FF-151E-D849-B448-C4DAE92ACC3A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7044709" y="4213060"/>
              <a:ext cx="1410035" cy="17605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9527482E-587B-BE45-8184-3F5DB420F07F}"/>
                </a:ext>
              </a:extLst>
            </p:cNvPr>
            <p:cNvSpPr/>
            <p:nvPr/>
          </p:nvSpPr>
          <p:spPr>
            <a:xfrm>
              <a:off x="6769210" y="2224059"/>
              <a:ext cx="15408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17406D"/>
                  </a:solidFill>
                  <a:effectLst/>
                  <a:uLnTx/>
                  <a:uFillTx/>
                </a:rPr>
                <a:t>Cloud Services</a:t>
              </a:r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CDC75C9C-3A12-644A-B53B-EF7861B424E3}"/>
                </a:ext>
              </a:extLst>
            </p:cNvPr>
            <p:cNvCxnSpPr>
              <a:cxnSpLocks/>
              <a:stCxn id="139" idx="2"/>
              <a:endCxn id="137" idx="0"/>
            </p:cNvCxnSpPr>
            <p:nvPr/>
          </p:nvCxnSpPr>
          <p:spPr bwMode="gray">
            <a:xfrm flipH="1">
              <a:off x="3441921" y="1676238"/>
              <a:ext cx="2873692" cy="2164702"/>
            </a:xfrm>
            <a:prstGeom prst="straightConnector1">
              <a:avLst/>
            </a:prstGeom>
            <a:ln w="19050">
              <a:prstDash val="sysDot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2" name="Freeform 5">
              <a:extLst>
                <a:ext uri="{FF2B5EF4-FFF2-40B4-BE49-F238E27FC236}">
                  <a16:creationId xmlns:a16="http://schemas.microsoft.com/office/drawing/2014/main" id="{0D9304AB-A3DD-E34C-9E3E-372F3998FA3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548348" y="3501456"/>
              <a:ext cx="2502845" cy="1170572"/>
            </a:xfrm>
            <a:custGeom>
              <a:avLst/>
              <a:gdLst>
                <a:gd name="T0" fmla="*/ 242 w 386"/>
                <a:gd name="T1" fmla="*/ 244 h 244"/>
                <a:gd name="T2" fmla="*/ 241 w 386"/>
                <a:gd name="T3" fmla="*/ 244 h 244"/>
                <a:gd name="T4" fmla="*/ 196 w 386"/>
                <a:gd name="T5" fmla="*/ 226 h 244"/>
                <a:gd name="T6" fmla="*/ 146 w 386"/>
                <a:gd name="T7" fmla="*/ 238 h 244"/>
                <a:gd name="T8" fmla="*/ 86 w 386"/>
                <a:gd name="T9" fmla="*/ 216 h 244"/>
                <a:gd name="T10" fmla="*/ 62 w 386"/>
                <a:gd name="T11" fmla="*/ 220 h 244"/>
                <a:gd name="T12" fmla="*/ 1 w 386"/>
                <a:gd name="T13" fmla="*/ 158 h 244"/>
                <a:gd name="T14" fmla="*/ 65 w 386"/>
                <a:gd name="T15" fmla="*/ 98 h 244"/>
                <a:gd name="T16" fmla="*/ 72 w 386"/>
                <a:gd name="T17" fmla="*/ 99 h 244"/>
                <a:gd name="T18" fmla="*/ 146 w 386"/>
                <a:gd name="T19" fmla="*/ 47 h 244"/>
                <a:gd name="T20" fmla="*/ 169 w 386"/>
                <a:gd name="T21" fmla="*/ 51 h 244"/>
                <a:gd name="T22" fmla="*/ 249 w 386"/>
                <a:gd name="T23" fmla="*/ 1 h 244"/>
                <a:gd name="T24" fmla="*/ 333 w 386"/>
                <a:gd name="T25" fmla="*/ 79 h 244"/>
                <a:gd name="T26" fmla="*/ 385 w 386"/>
                <a:gd name="T27" fmla="*/ 152 h 244"/>
                <a:gd name="T28" fmla="*/ 362 w 386"/>
                <a:gd name="T29" fmla="*/ 205 h 244"/>
                <a:gd name="T30" fmla="*/ 319 w 386"/>
                <a:gd name="T31" fmla="*/ 222 h 244"/>
                <a:gd name="T32" fmla="*/ 298 w 386"/>
                <a:gd name="T33" fmla="*/ 217 h 244"/>
                <a:gd name="T34" fmla="*/ 242 w 386"/>
                <a:gd name="T35" fmla="*/ 244 h 244"/>
                <a:gd name="T36" fmla="*/ 199 w 386"/>
                <a:gd name="T37" fmla="*/ 206 h 244"/>
                <a:gd name="T38" fmla="*/ 203 w 386"/>
                <a:gd name="T39" fmla="*/ 211 h 244"/>
                <a:gd name="T40" fmla="*/ 241 w 386"/>
                <a:gd name="T41" fmla="*/ 228 h 244"/>
                <a:gd name="T42" fmla="*/ 288 w 386"/>
                <a:gd name="T43" fmla="*/ 203 h 244"/>
                <a:gd name="T44" fmla="*/ 293 w 386"/>
                <a:gd name="T45" fmla="*/ 196 h 244"/>
                <a:gd name="T46" fmla="*/ 299 w 386"/>
                <a:gd name="T47" fmla="*/ 200 h 244"/>
                <a:gd name="T48" fmla="*/ 320 w 386"/>
                <a:gd name="T49" fmla="*/ 206 h 244"/>
                <a:gd name="T50" fmla="*/ 351 w 386"/>
                <a:gd name="T51" fmla="*/ 193 h 244"/>
                <a:gd name="T52" fmla="*/ 369 w 386"/>
                <a:gd name="T53" fmla="*/ 151 h 244"/>
                <a:gd name="T54" fmla="*/ 325 w 386"/>
                <a:gd name="T55" fmla="*/ 94 h 244"/>
                <a:gd name="T56" fmla="*/ 319 w 386"/>
                <a:gd name="T57" fmla="*/ 93 h 244"/>
                <a:gd name="T58" fmla="*/ 318 w 386"/>
                <a:gd name="T59" fmla="*/ 87 h 244"/>
                <a:gd name="T60" fmla="*/ 248 w 386"/>
                <a:gd name="T61" fmla="*/ 17 h 244"/>
                <a:gd name="T62" fmla="*/ 248 w 386"/>
                <a:gd name="T63" fmla="*/ 17 h 244"/>
                <a:gd name="T64" fmla="*/ 181 w 386"/>
                <a:gd name="T65" fmla="*/ 64 h 244"/>
                <a:gd name="T66" fmla="*/ 177 w 386"/>
                <a:gd name="T67" fmla="*/ 72 h 244"/>
                <a:gd name="T68" fmla="*/ 170 w 386"/>
                <a:gd name="T69" fmla="*/ 69 h 244"/>
                <a:gd name="T70" fmla="*/ 145 w 386"/>
                <a:gd name="T71" fmla="*/ 63 h 244"/>
                <a:gd name="T72" fmla="*/ 85 w 386"/>
                <a:gd name="T73" fmla="*/ 110 h 244"/>
                <a:gd name="T74" fmla="*/ 84 w 386"/>
                <a:gd name="T75" fmla="*/ 118 h 244"/>
                <a:gd name="T76" fmla="*/ 76 w 386"/>
                <a:gd name="T77" fmla="*/ 116 h 244"/>
                <a:gd name="T78" fmla="*/ 64 w 386"/>
                <a:gd name="T79" fmla="*/ 114 h 244"/>
                <a:gd name="T80" fmla="*/ 17 w 386"/>
                <a:gd name="T81" fmla="*/ 158 h 244"/>
                <a:gd name="T82" fmla="*/ 62 w 386"/>
                <a:gd name="T83" fmla="*/ 204 h 244"/>
                <a:gd name="T84" fmla="*/ 84 w 386"/>
                <a:gd name="T85" fmla="*/ 199 h 244"/>
                <a:gd name="T86" fmla="*/ 89 w 386"/>
                <a:gd name="T87" fmla="*/ 197 h 244"/>
                <a:gd name="T88" fmla="*/ 94 w 386"/>
                <a:gd name="T89" fmla="*/ 201 h 244"/>
                <a:gd name="T90" fmla="*/ 147 w 386"/>
                <a:gd name="T91" fmla="*/ 222 h 244"/>
                <a:gd name="T92" fmla="*/ 193 w 386"/>
                <a:gd name="T93" fmla="*/ 210 h 244"/>
                <a:gd name="T94" fmla="*/ 199 w 386"/>
                <a:gd name="T95" fmla="*/ 206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86" h="244">
                  <a:moveTo>
                    <a:pt x="242" y="244"/>
                  </a:moveTo>
                  <a:cubicBezTo>
                    <a:pt x="242" y="244"/>
                    <a:pt x="241" y="244"/>
                    <a:pt x="241" y="244"/>
                  </a:cubicBezTo>
                  <a:cubicBezTo>
                    <a:pt x="224" y="244"/>
                    <a:pt x="208" y="238"/>
                    <a:pt x="196" y="226"/>
                  </a:cubicBezTo>
                  <a:cubicBezTo>
                    <a:pt x="182" y="234"/>
                    <a:pt x="164" y="238"/>
                    <a:pt x="146" y="238"/>
                  </a:cubicBezTo>
                  <a:cubicBezTo>
                    <a:pt x="123" y="237"/>
                    <a:pt x="101" y="229"/>
                    <a:pt x="86" y="216"/>
                  </a:cubicBezTo>
                  <a:cubicBezTo>
                    <a:pt x="79" y="219"/>
                    <a:pt x="70" y="220"/>
                    <a:pt x="62" y="220"/>
                  </a:cubicBezTo>
                  <a:cubicBezTo>
                    <a:pt x="27" y="219"/>
                    <a:pt x="0" y="191"/>
                    <a:pt x="1" y="158"/>
                  </a:cubicBezTo>
                  <a:cubicBezTo>
                    <a:pt x="2" y="124"/>
                    <a:pt x="30" y="97"/>
                    <a:pt x="65" y="98"/>
                  </a:cubicBezTo>
                  <a:cubicBezTo>
                    <a:pt x="67" y="98"/>
                    <a:pt x="70" y="98"/>
                    <a:pt x="72" y="99"/>
                  </a:cubicBezTo>
                  <a:cubicBezTo>
                    <a:pt x="82" y="67"/>
                    <a:pt x="112" y="46"/>
                    <a:pt x="146" y="47"/>
                  </a:cubicBezTo>
                  <a:cubicBezTo>
                    <a:pt x="154" y="47"/>
                    <a:pt x="162" y="49"/>
                    <a:pt x="169" y="51"/>
                  </a:cubicBezTo>
                  <a:cubicBezTo>
                    <a:pt x="184" y="19"/>
                    <a:pt x="215" y="0"/>
                    <a:pt x="249" y="1"/>
                  </a:cubicBezTo>
                  <a:cubicBezTo>
                    <a:pt x="291" y="2"/>
                    <a:pt x="326" y="35"/>
                    <a:pt x="333" y="79"/>
                  </a:cubicBezTo>
                  <a:cubicBezTo>
                    <a:pt x="364" y="85"/>
                    <a:pt x="386" y="116"/>
                    <a:pt x="385" y="152"/>
                  </a:cubicBezTo>
                  <a:cubicBezTo>
                    <a:pt x="385" y="172"/>
                    <a:pt x="376" y="192"/>
                    <a:pt x="362" y="205"/>
                  </a:cubicBezTo>
                  <a:cubicBezTo>
                    <a:pt x="350" y="216"/>
                    <a:pt x="335" y="222"/>
                    <a:pt x="319" y="222"/>
                  </a:cubicBezTo>
                  <a:cubicBezTo>
                    <a:pt x="312" y="222"/>
                    <a:pt x="305" y="220"/>
                    <a:pt x="298" y="217"/>
                  </a:cubicBezTo>
                  <a:cubicBezTo>
                    <a:pt x="285" y="234"/>
                    <a:pt x="264" y="244"/>
                    <a:pt x="242" y="244"/>
                  </a:cubicBezTo>
                  <a:close/>
                  <a:moveTo>
                    <a:pt x="199" y="206"/>
                  </a:moveTo>
                  <a:cubicBezTo>
                    <a:pt x="203" y="211"/>
                    <a:pt x="203" y="211"/>
                    <a:pt x="203" y="211"/>
                  </a:cubicBezTo>
                  <a:cubicBezTo>
                    <a:pt x="213" y="222"/>
                    <a:pt x="227" y="228"/>
                    <a:pt x="241" y="228"/>
                  </a:cubicBezTo>
                  <a:cubicBezTo>
                    <a:pt x="260" y="229"/>
                    <a:pt x="278" y="219"/>
                    <a:pt x="288" y="203"/>
                  </a:cubicBezTo>
                  <a:cubicBezTo>
                    <a:pt x="293" y="196"/>
                    <a:pt x="293" y="196"/>
                    <a:pt x="293" y="196"/>
                  </a:cubicBezTo>
                  <a:cubicBezTo>
                    <a:pt x="299" y="200"/>
                    <a:pt x="299" y="200"/>
                    <a:pt x="299" y="200"/>
                  </a:cubicBezTo>
                  <a:cubicBezTo>
                    <a:pt x="306" y="204"/>
                    <a:pt x="313" y="206"/>
                    <a:pt x="320" y="206"/>
                  </a:cubicBezTo>
                  <a:cubicBezTo>
                    <a:pt x="331" y="206"/>
                    <a:pt x="342" y="202"/>
                    <a:pt x="351" y="193"/>
                  </a:cubicBezTo>
                  <a:cubicBezTo>
                    <a:pt x="362" y="183"/>
                    <a:pt x="369" y="168"/>
                    <a:pt x="369" y="151"/>
                  </a:cubicBezTo>
                  <a:cubicBezTo>
                    <a:pt x="370" y="121"/>
                    <a:pt x="351" y="96"/>
                    <a:pt x="325" y="94"/>
                  </a:cubicBezTo>
                  <a:cubicBezTo>
                    <a:pt x="319" y="93"/>
                    <a:pt x="319" y="93"/>
                    <a:pt x="319" y="93"/>
                  </a:cubicBezTo>
                  <a:cubicBezTo>
                    <a:pt x="318" y="87"/>
                    <a:pt x="318" y="87"/>
                    <a:pt x="318" y="87"/>
                  </a:cubicBezTo>
                  <a:cubicBezTo>
                    <a:pt x="315" y="48"/>
                    <a:pt x="285" y="18"/>
                    <a:pt x="248" y="17"/>
                  </a:cubicBezTo>
                  <a:cubicBezTo>
                    <a:pt x="248" y="17"/>
                    <a:pt x="248" y="17"/>
                    <a:pt x="248" y="17"/>
                  </a:cubicBezTo>
                  <a:cubicBezTo>
                    <a:pt x="219" y="16"/>
                    <a:pt x="192" y="35"/>
                    <a:pt x="181" y="64"/>
                  </a:cubicBezTo>
                  <a:cubicBezTo>
                    <a:pt x="177" y="72"/>
                    <a:pt x="177" y="72"/>
                    <a:pt x="177" y="72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62" y="65"/>
                    <a:pt x="154" y="63"/>
                    <a:pt x="145" y="63"/>
                  </a:cubicBezTo>
                  <a:cubicBezTo>
                    <a:pt x="117" y="62"/>
                    <a:pt x="92" y="82"/>
                    <a:pt x="85" y="110"/>
                  </a:cubicBezTo>
                  <a:cubicBezTo>
                    <a:pt x="84" y="118"/>
                    <a:pt x="84" y="118"/>
                    <a:pt x="84" y="118"/>
                  </a:cubicBezTo>
                  <a:cubicBezTo>
                    <a:pt x="76" y="116"/>
                    <a:pt x="76" y="116"/>
                    <a:pt x="76" y="116"/>
                  </a:cubicBezTo>
                  <a:cubicBezTo>
                    <a:pt x="72" y="115"/>
                    <a:pt x="68" y="114"/>
                    <a:pt x="64" y="114"/>
                  </a:cubicBezTo>
                  <a:cubicBezTo>
                    <a:pt x="39" y="114"/>
                    <a:pt x="18" y="133"/>
                    <a:pt x="17" y="158"/>
                  </a:cubicBezTo>
                  <a:cubicBezTo>
                    <a:pt x="17" y="183"/>
                    <a:pt x="37" y="204"/>
                    <a:pt x="62" y="204"/>
                  </a:cubicBezTo>
                  <a:cubicBezTo>
                    <a:pt x="70" y="204"/>
                    <a:pt x="78" y="203"/>
                    <a:pt x="84" y="199"/>
                  </a:cubicBezTo>
                  <a:cubicBezTo>
                    <a:pt x="89" y="197"/>
                    <a:pt x="89" y="197"/>
                    <a:pt x="89" y="197"/>
                  </a:cubicBezTo>
                  <a:cubicBezTo>
                    <a:pt x="94" y="201"/>
                    <a:pt x="94" y="201"/>
                    <a:pt x="94" y="201"/>
                  </a:cubicBezTo>
                  <a:cubicBezTo>
                    <a:pt x="106" y="213"/>
                    <a:pt x="125" y="221"/>
                    <a:pt x="147" y="222"/>
                  </a:cubicBezTo>
                  <a:cubicBezTo>
                    <a:pt x="164" y="222"/>
                    <a:pt x="180" y="218"/>
                    <a:pt x="193" y="210"/>
                  </a:cubicBezTo>
                  <a:lnTo>
                    <a:pt x="199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3F02613E-6BC7-1D46-B587-B3A573D00339}"/>
                </a:ext>
              </a:extLst>
            </p:cNvPr>
            <p:cNvSpPr txBox="1"/>
            <p:nvPr/>
          </p:nvSpPr>
          <p:spPr>
            <a:xfrm>
              <a:off x="10154355" y="3254610"/>
              <a:ext cx="1048364" cy="443198"/>
            </a:xfrm>
            <a:prstGeom prst="rect">
              <a:avLst/>
            </a:prstGeom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Corporate</a:t>
              </a:r>
            </a:p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Datacenter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E3830A6-82B1-4144-801B-F827902F09A3}"/>
                </a:ext>
              </a:extLst>
            </p:cNvPr>
            <p:cNvSpPr txBox="1"/>
            <p:nvPr/>
          </p:nvSpPr>
          <p:spPr>
            <a:xfrm>
              <a:off x="1397168" y="3420809"/>
              <a:ext cx="657231" cy="276999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Branch</a:t>
              </a:r>
            </a:p>
          </p:txBody>
        </p:sp>
        <p:pic>
          <p:nvPicPr>
            <p:cNvPr id="115" name="Google Shape;1463;p153" descr="switch-icon.png">
              <a:extLst>
                <a:ext uri="{FF2B5EF4-FFF2-40B4-BE49-F238E27FC236}">
                  <a16:creationId xmlns:a16="http://schemas.microsoft.com/office/drawing/2014/main" id="{50BFE77A-6E07-0942-A8C6-0C46B730EE4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984190" y="3840940"/>
              <a:ext cx="915462" cy="7364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463;p153" descr="switch-icon.png">
              <a:extLst>
                <a:ext uri="{FF2B5EF4-FFF2-40B4-BE49-F238E27FC236}">
                  <a16:creationId xmlns:a16="http://schemas.microsoft.com/office/drawing/2014/main" id="{205A5F32-982B-4245-9DAB-43174AEB436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454744" y="3844834"/>
              <a:ext cx="915462" cy="736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BD35DF8F-05D7-E941-A7EC-CAC29472D175}"/>
                </a:ext>
              </a:extLst>
            </p:cNvPr>
            <p:cNvSpPr/>
            <p:nvPr/>
          </p:nvSpPr>
          <p:spPr>
            <a:xfrm>
              <a:off x="4671744" y="981743"/>
              <a:ext cx="3287738" cy="69449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2000" dirty="0">
                  <a:solidFill>
                    <a:prstClr val="white"/>
                  </a:solidFill>
                  <a:latin typeface="Calibri" panose="020F0502020204030204"/>
                </a:rPr>
                <a:t>SD-WAN Controller</a:t>
              </a:r>
            </a:p>
          </p:txBody>
        </p: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97350CD-1171-D841-92BF-D1054A37599B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6117489" y="4672028"/>
              <a:ext cx="690757" cy="944704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E2011CB7-906D-3B43-A101-D768C029CD5E}"/>
                </a:ext>
              </a:extLst>
            </p:cNvPr>
            <p:cNvSpPr txBox="1"/>
            <p:nvPr/>
          </p:nvSpPr>
          <p:spPr>
            <a:xfrm>
              <a:off x="8515400" y="5939878"/>
              <a:ext cx="1094852" cy="276999"/>
            </a:xfrm>
            <a:prstGeom prst="rect">
              <a:avLst/>
            </a:prstGeom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Main Office</a:t>
              </a:r>
            </a:p>
          </p:txBody>
        </p:sp>
        <p:pic>
          <p:nvPicPr>
            <p:cNvPr id="120" name="Google Shape;1463;p153" descr="switch-icon.png">
              <a:extLst>
                <a:ext uri="{FF2B5EF4-FFF2-40B4-BE49-F238E27FC236}">
                  <a16:creationId xmlns:a16="http://schemas.microsoft.com/office/drawing/2014/main" id="{A3E69FF0-F97D-0D4F-9818-69ECC725C0E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592034" y="5310027"/>
              <a:ext cx="915462" cy="73645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9A5507CB-7D0D-4546-B2D9-63A5C881359E}"/>
                </a:ext>
              </a:extLst>
            </p:cNvPr>
            <p:cNvCxnSpPr>
              <a:cxnSpLocks/>
              <a:stCxn id="139" idx="2"/>
              <a:endCxn id="138" idx="0"/>
            </p:cNvCxnSpPr>
            <p:nvPr/>
          </p:nvCxnSpPr>
          <p:spPr bwMode="gray">
            <a:xfrm>
              <a:off x="6315613" y="1676238"/>
              <a:ext cx="2596862" cy="2168596"/>
            </a:xfrm>
            <a:prstGeom prst="straightConnector1">
              <a:avLst/>
            </a:prstGeom>
            <a:ln w="19050">
              <a:prstDash val="sysDot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57E4AC2C-6EC6-9E4C-9815-CA702E027D50}"/>
                </a:ext>
              </a:extLst>
            </p:cNvPr>
            <p:cNvCxnSpPr/>
            <p:nvPr/>
          </p:nvCxnSpPr>
          <p:spPr>
            <a:xfrm flipV="1">
              <a:off x="3899652" y="4025921"/>
              <a:ext cx="4421825" cy="37279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3F8AA42-B6AE-7244-AFC2-65B6AF0BBABC}"/>
                </a:ext>
              </a:extLst>
            </p:cNvPr>
            <p:cNvCxnSpPr>
              <a:cxnSpLocks/>
            </p:cNvCxnSpPr>
            <p:nvPr/>
          </p:nvCxnSpPr>
          <p:spPr>
            <a:xfrm>
              <a:off x="3899652" y="4402330"/>
              <a:ext cx="2512478" cy="127592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50FA859-F6DB-2F42-8806-A40C15FA70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53987" y="4395178"/>
              <a:ext cx="951818" cy="88567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CD355321-342B-7347-850B-E5759F8C8939}"/>
                </a:ext>
              </a:extLst>
            </p:cNvPr>
            <p:cNvSpPr/>
            <p:nvPr/>
          </p:nvSpPr>
          <p:spPr>
            <a:xfrm>
              <a:off x="5660986" y="5863536"/>
              <a:ext cx="15023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SD-WAN Edge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A63D567D-00C8-BE42-939B-C1FDD27A6BAE}"/>
                </a:ext>
              </a:extLst>
            </p:cNvPr>
            <p:cNvSpPr/>
            <p:nvPr/>
          </p:nvSpPr>
          <p:spPr>
            <a:xfrm>
              <a:off x="3845409" y="5104670"/>
              <a:ext cx="16033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Overlay Tunnel</a:t>
              </a:r>
            </a:p>
          </p:txBody>
        </p: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F43A6A29-410D-624C-AC3E-B49BEE4D5F32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3633508" y="2860912"/>
              <a:ext cx="2395166" cy="961758"/>
            </a:xfrm>
            <a:prstGeom prst="straightConnector1">
              <a:avLst/>
            </a:prstGeom>
            <a:noFill/>
            <a:ln w="19050" cap="flat" cmpd="sng" algn="ctr">
              <a:solidFill>
                <a:schemeClr val="accent1"/>
              </a:solidFill>
              <a:prstDash val="lgDash"/>
              <a:miter lim="800000"/>
              <a:tailEnd type="triangle"/>
            </a:ln>
            <a:effectLst/>
          </p:spPr>
        </p:cxn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AAB2973C-52BC-BA4C-B332-AF77186F1E42}"/>
                </a:ext>
              </a:extLst>
            </p:cNvPr>
            <p:cNvSpPr/>
            <p:nvPr/>
          </p:nvSpPr>
          <p:spPr>
            <a:xfrm>
              <a:off x="5436183" y="313177"/>
              <a:ext cx="17524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Network Policies</a:t>
              </a:r>
            </a:p>
          </p:txBody>
        </p: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93C47145-F5EE-6142-BB6D-2C15C04869B8}"/>
                </a:ext>
              </a:extLst>
            </p:cNvPr>
            <p:cNvCxnSpPr>
              <a:endCxn id="139" idx="0"/>
            </p:cNvCxnSpPr>
            <p:nvPr/>
          </p:nvCxnSpPr>
          <p:spPr>
            <a:xfrm>
              <a:off x="6312385" y="682509"/>
              <a:ext cx="3228" cy="299234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0" name="Group 129"/>
            <p:cNvGrpSpPr/>
            <p:nvPr/>
          </p:nvGrpSpPr>
          <p:grpSpPr>
            <a:xfrm>
              <a:off x="6021320" y="2327598"/>
              <a:ext cx="1026807" cy="635079"/>
              <a:chOff x="9601195" y="1875940"/>
              <a:chExt cx="1026807" cy="635079"/>
            </a:xfrm>
          </p:grpSpPr>
          <p:pic>
            <p:nvPicPr>
              <p:cNvPr id="132" name="Picture 131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2D8E48CB-715A-D747-AEFA-A860AAE5AF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 bright="70000" contrast="-70000"/>
              </a:blip>
              <a:stretch>
                <a:fillRect/>
              </a:stretch>
            </p:blipFill>
            <p:spPr>
              <a:xfrm>
                <a:off x="9601195" y="1947547"/>
                <a:ext cx="1026807" cy="56347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33" name="Picture 132">
                <a:extLst>
                  <a:ext uri="{FF2B5EF4-FFF2-40B4-BE49-F238E27FC236}">
                    <a16:creationId xmlns:a16="http://schemas.microsoft.com/office/drawing/2014/main" id="{5835D984-5449-7D47-B769-339B997681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01640" y="1875940"/>
                <a:ext cx="449610" cy="3958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1D1908FD-68FE-BA4C-A5D8-AA874AECA9BB}"/>
                </a:ext>
              </a:extLst>
            </p:cNvPr>
            <p:cNvCxnSpPr>
              <a:cxnSpLocks/>
              <a:stCxn id="139" idx="2"/>
            </p:cNvCxnSpPr>
            <p:nvPr/>
          </p:nvCxnSpPr>
          <p:spPr bwMode="gray">
            <a:xfrm>
              <a:off x="6315613" y="1676238"/>
              <a:ext cx="734152" cy="3633789"/>
            </a:xfrm>
            <a:prstGeom prst="straightConnector1">
              <a:avLst/>
            </a:prstGeom>
            <a:ln w="19050">
              <a:prstDash val="sysDot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31624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6FF71FB-BF72-ED43-992E-738385F4F289}"/>
              </a:ext>
            </a:extLst>
          </p:cNvPr>
          <p:cNvCxnSpPr>
            <a:cxnSpLocks/>
          </p:cNvCxnSpPr>
          <p:nvPr/>
        </p:nvCxnSpPr>
        <p:spPr bwMode="gray">
          <a:xfrm flipV="1">
            <a:off x="2810933" y="3937074"/>
            <a:ext cx="1780250" cy="25327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7350CD-1171-D841-92BF-D1054A37599B}"/>
              </a:ext>
            </a:extLst>
          </p:cNvPr>
          <p:cNvCxnSpPr>
            <a:cxnSpLocks/>
            <a:stCxn id="17" idx="0"/>
          </p:cNvCxnSpPr>
          <p:nvPr/>
        </p:nvCxnSpPr>
        <p:spPr bwMode="gray">
          <a:xfrm>
            <a:off x="6352963" y="4600836"/>
            <a:ext cx="217170" cy="1054897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A5F18FF-151E-D849-B448-C4DAE92ACC3A}"/>
              </a:ext>
            </a:extLst>
          </p:cNvPr>
          <p:cNvCxnSpPr>
            <a:cxnSpLocks/>
          </p:cNvCxnSpPr>
          <p:nvPr/>
        </p:nvCxnSpPr>
        <p:spPr bwMode="gray">
          <a:xfrm flipV="1">
            <a:off x="7347390" y="3877733"/>
            <a:ext cx="1610343" cy="9449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grpSp>
        <p:nvGrpSpPr>
          <p:cNvPr id="48" name="Group 47"/>
          <p:cNvGrpSpPr/>
          <p:nvPr/>
        </p:nvGrpSpPr>
        <p:grpSpPr>
          <a:xfrm>
            <a:off x="5632259" y="5465464"/>
            <a:ext cx="1936941" cy="1027569"/>
            <a:chOff x="8883458" y="3856797"/>
            <a:chExt cx="1936941" cy="1027569"/>
          </a:xfrm>
        </p:grpSpPr>
        <p:pic>
          <p:nvPicPr>
            <p:cNvPr id="50" name="Picture 49" descr="A close up of a logo&#10;&#10;Description automatically generated">
              <a:extLst>
                <a:ext uri="{FF2B5EF4-FFF2-40B4-BE49-F238E27FC236}">
                  <a16:creationId xmlns:a16="http://schemas.microsoft.com/office/drawing/2014/main" id="{2D8E48CB-715A-D747-AEFA-A860AAE5A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</a:blip>
            <a:stretch>
              <a:fillRect/>
            </a:stretch>
          </p:blipFill>
          <p:spPr>
            <a:xfrm>
              <a:off x="8883458" y="3856797"/>
              <a:ext cx="1936941" cy="102756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F02613E-6BC7-1D46-B587-B3A573D00339}"/>
                </a:ext>
              </a:extLst>
            </p:cNvPr>
            <p:cNvSpPr txBox="1"/>
            <p:nvPr/>
          </p:nvSpPr>
          <p:spPr>
            <a:xfrm>
              <a:off x="9247609" y="4385733"/>
              <a:ext cx="1350649" cy="2215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Datacenter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510925" y="3501204"/>
            <a:ext cx="1936941" cy="1027569"/>
            <a:chOff x="8883458" y="3856797"/>
            <a:chExt cx="1936941" cy="1027569"/>
          </a:xfrm>
        </p:grpSpPr>
        <p:pic>
          <p:nvPicPr>
            <p:cNvPr id="46" name="Picture 45" descr="A close up of a logo&#10;&#10;Description automatically generated">
              <a:extLst>
                <a:ext uri="{FF2B5EF4-FFF2-40B4-BE49-F238E27FC236}">
                  <a16:creationId xmlns:a16="http://schemas.microsoft.com/office/drawing/2014/main" id="{2D8E48CB-715A-D747-AEFA-A860AAE5A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</a:blip>
            <a:stretch>
              <a:fillRect/>
            </a:stretch>
          </p:blipFill>
          <p:spPr>
            <a:xfrm>
              <a:off x="8883458" y="3856797"/>
              <a:ext cx="1936941" cy="102756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02613E-6BC7-1D46-B587-B3A573D00339}"/>
                </a:ext>
              </a:extLst>
            </p:cNvPr>
            <p:cNvSpPr txBox="1"/>
            <p:nvPr/>
          </p:nvSpPr>
          <p:spPr>
            <a:xfrm>
              <a:off x="9247609" y="4385733"/>
              <a:ext cx="1350649" cy="2215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Datacenter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297325" y="3552003"/>
            <a:ext cx="1936941" cy="1027569"/>
            <a:chOff x="8883458" y="3856797"/>
            <a:chExt cx="1936941" cy="1027569"/>
          </a:xfrm>
        </p:grpSpPr>
        <p:pic>
          <p:nvPicPr>
            <p:cNvPr id="53" name="Picture 52" descr="A close up of a logo&#10;&#10;Description automatically generated">
              <a:extLst>
                <a:ext uri="{FF2B5EF4-FFF2-40B4-BE49-F238E27FC236}">
                  <a16:creationId xmlns:a16="http://schemas.microsoft.com/office/drawing/2014/main" id="{2D8E48CB-715A-D747-AEFA-A860AAE5A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</a:blip>
            <a:stretch>
              <a:fillRect/>
            </a:stretch>
          </p:blipFill>
          <p:spPr>
            <a:xfrm>
              <a:off x="8883458" y="3856797"/>
              <a:ext cx="1936941" cy="102756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F02613E-6BC7-1D46-B587-B3A573D00339}"/>
                </a:ext>
              </a:extLst>
            </p:cNvPr>
            <p:cNvSpPr txBox="1"/>
            <p:nvPr/>
          </p:nvSpPr>
          <p:spPr>
            <a:xfrm>
              <a:off x="9247609" y="4385733"/>
              <a:ext cx="1350649" cy="2215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Datacenter</a:t>
              </a: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3525E315-C37F-2147-AF81-8F1078F01D89}"/>
              </a:ext>
            </a:extLst>
          </p:cNvPr>
          <p:cNvSpPr/>
          <p:nvPr/>
        </p:nvSpPr>
        <p:spPr>
          <a:xfrm>
            <a:off x="0" y="0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Traffic Engineering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DC75C9C-3A12-644A-B53B-EF7861B424E3}"/>
              </a:ext>
            </a:extLst>
          </p:cNvPr>
          <p:cNvCxnSpPr>
            <a:cxnSpLocks/>
            <a:stCxn id="22" idx="2"/>
            <a:endCxn id="59" idx="0"/>
          </p:cNvCxnSpPr>
          <p:nvPr/>
        </p:nvCxnSpPr>
        <p:spPr bwMode="gray">
          <a:xfrm flipH="1">
            <a:off x="5554085" y="2146616"/>
            <a:ext cx="556568" cy="1316964"/>
          </a:xfrm>
          <a:prstGeom prst="straightConnector1">
            <a:avLst/>
          </a:prstGeom>
          <a:ln w="19050"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Freeform 5">
            <a:extLst>
              <a:ext uri="{FF2B5EF4-FFF2-40B4-BE49-F238E27FC236}">
                <a16:creationId xmlns:a16="http://schemas.microsoft.com/office/drawing/2014/main" id="{0D9304AB-A3DD-E34C-9E3E-372F3998FA3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458071" y="2861733"/>
            <a:ext cx="3022431" cy="1739103"/>
          </a:xfrm>
          <a:custGeom>
            <a:avLst/>
            <a:gdLst>
              <a:gd name="T0" fmla="*/ 242 w 386"/>
              <a:gd name="T1" fmla="*/ 244 h 244"/>
              <a:gd name="T2" fmla="*/ 241 w 386"/>
              <a:gd name="T3" fmla="*/ 244 h 244"/>
              <a:gd name="T4" fmla="*/ 196 w 386"/>
              <a:gd name="T5" fmla="*/ 226 h 244"/>
              <a:gd name="T6" fmla="*/ 146 w 386"/>
              <a:gd name="T7" fmla="*/ 238 h 244"/>
              <a:gd name="T8" fmla="*/ 86 w 386"/>
              <a:gd name="T9" fmla="*/ 216 h 244"/>
              <a:gd name="T10" fmla="*/ 62 w 386"/>
              <a:gd name="T11" fmla="*/ 220 h 244"/>
              <a:gd name="T12" fmla="*/ 1 w 386"/>
              <a:gd name="T13" fmla="*/ 158 h 244"/>
              <a:gd name="T14" fmla="*/ 65 w 386"/>
              <a:gd name="T15" fmla="*/ 98 h 244"/>
              <a:gd name="T16" fmla="*/ 72 w 386"/>
              <a:gd name="T17" fmla="*/ 99 h 244"/>
              <a:gd name="T18" fmla="*/ 146 w 386"/>
              <a:gd name="T19" fmla="*/ 47 h 244"/>
              <a:gd name="T20" fmla="*/ 169 w 386"/>
              <a:gd name="T21" fmla="*/ 51 h 244"/>
              <a:gd name="T22" fmla="*/ 249 w 386"/>
              <a:gd name="T23" fmla="*/ 1 h 244"/>
              <a:gd name="T24" fmla="*/ 333 w 386"/>
              <a:gd name="T25" fmla="*/ 79 h 244"/>
              <a:gd name="T26" fmla="*/ 385 w 386"/>
              <a:gd name="T27" fmla="*/ 152 h 244"/>
              <a:gd name="T28" fmla="*/ 362 w 386"/>
              <a:gd name="T29" fmla="*/ 205 h 244"/>
              <a:gd name="T30" fmla="*/ 319 w 386"/>
              <a:gd name="T31" fmla="*/ 222 h 244"/>
              <a:gd name="T32" fmla="*/ 298 w 386"/>
              <a:gd name="T33" fmla="*/ 217 h 244"/>
              <a:gd name="T34" fmla="*/ 242 w 386"/>
              <a:gd name="T35" fmla="*/ 244 h 244"/>
              <a:gd name="T36" fmla="*/ 199 w 386"/>
              <a:gd name="T37" fmla="*/ 206 h 244"/>
              <a:gd name="T38" fmla="*/ 203 w 386"/>
              <a:gd name="T39" fmla="*/ 211 h 244"/>
              <a:gd name="T40" fmla="*/ 241 w 386"/>
              <a:gd name="T41" fmla="*/ 228 h 244"/>
              <a:gd name="T42" fmla="*/ 288 w 386"/>
              <a:gd name="T43" fmla="*/ 203 h 244"/>
              <a:gd name="T44" fmla="*/ 293 w 386"/>
              <a:gd name="T45" fmla="*/ 196 h 244"/>
              <a:gd name="T46" fmla="*/ 299 w 386"/>
              <a:gd name="T47" fmla="*/ 200 h 244"/>
              <a:gd name="T48" fmla="*/ 320 w 386"/>
              <a:gd name="T49" fmla="*/ 206 h 244"/>
              <a:gd name="T50" fmla="*/ 351 w 386"/>
              <a:gd name="T51" fmla="*/ 193 h 244"/>
              <a:gd name="T52" fmla="*/ 369 w 386"/>
              <a:gd name="T53" fmla="*/ 151 h 244"/>
              <a:gd name="T54" fmla="*/ 325 w 386"/>
              <a:gd name="T55" fmla="*/ 94 h 244"/>
              <a:gd name="T56" fmla="*/ 319 w 386"/>
              <a:gd name="T57" fmla="*/ 93 h 244"/>
              <a:gd name="T58" fmla="*/ 318 w 386"/>
              <a:gd name="T59" fmla="*/ 87 h 244"/>
              <a:gd name="T60" fmla="*/ 248 w 386"/>
              <a:gd name="T61" fmla="*/ 17 h 244"/>
              <a:gd name="T62" fmla="*/ 248 w 386"/>
              <a:gd name="T63" fmla="*/ 17 h 244"/>
              <a:gd name="T64" fmla="*/ 181 w 386"/>
              <a:gd name="T65" fmla="*/ 64 h 244"/>
              <a:gd name="T66" fmla="*/ 177 w 386"/>
              <a:gd name="T67" fmla="*/ 72 h 244"/>
              <a:gd name="T68" fmla="*/ 170 w 386"/>
              <a:gd name="T69" fmla="*/ 69 h 244"/>
              <a:gd name="T70" fmla="*/ 145 w 386"/>
              <a:gd name="T71" fmla="*/ 63 h 244"/>
              <a:gd name="T72" fmla="*/ 85 w 386"/>
              <a:gd name="T73" fmla="*/ 110 h 244"/>
              <a:gd name="T74" fmla="*/ 84 w 386"/>
              <a:gd name="T75" fmla="*/ 118 h 244"/>
              <a:gd name="T76" fmla="*/ 76 w 386"/>
              <a:gd name="T77" fmla="*/ 116 h 244"/>
              <a:gd name="T78" fmla="*/ 64 w 386"/>
              <a:gd name="T79" fmla="*/ 114 h 244"/>
              <a:gd name="T80" fmla="*/ 17 w 386"/>
              <a:gd name="T81" fmla="*/ 158 h 244"/>
              <a:gd name="T82" fmla="*/ 62 w 386"/>
              <a:gd name="T83" fmla="*/ 204 h 244"/>
              <a:gd name="T84" fmla="*/ 84 w 386"/>
              <a:gd name="T85" fmla="*/ 199 h 244"/>
              <a:gd name="T86" fmla="*/ 89 w 386"/>
              <a:gd name="T87" fmla="*/ 197 h 244"/>
              <a:gd name="T88" fmla="*/ 94 w 386"/>
              <a:gd name="T89" fmla="*/ 201 h 244"/>
              <a:gd name="T90" fmla="*/ 147 w 386"/>
              <a:gd name="T91" fmla="*/ 222 h 244"/>
              <a:gd name="T92" fmla="*/ 193 w 386"/>
              <a:gd name="T93" fmla="*/ 210 h 244"/>
              <a:gd name="T94" fmla="*/ 199 w 386"/>
              <a:gd name="T95" fmla="*/ 206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86" h="244">
                <a:moveTo>
                  <a:pt x="242" y="244"/>
                </a:moveTo>
                <a:cubicBezTo>
                  <a:pt x="242" y="244"/>
                  <a:pt x="241" y="244"/>
                  <a:pt x="241" y="244"/>
                </a:cubicBezTo>
                <a:cubicBezTo>
                  <a:pt x="224" y="244"/>
                  <a:pt x="208" y="238"/>
                  <a:pt x="196" y="226"/>
                </a:cubicBezTo>
                <a:cubicBezTo>
                  <a:pt x="182" y="234"/>
                  <a:pt x="164" y="238"/>
                  <a:pt x="146" y="238"/>
                </a:cubicBezTo>
                <a:cubicBezTo>
                  <a:pt x="123" y="237"/>
                  <a:pt x="101" y="229"/>
                  <a:pt x="86" y="216"/>
                </a:cubicBezTo>
                <a:cubicBezTo>
                  <a:pt x="79" y="219"/>
                  <a:pt x="70" y="220"/>
                  <a:pt x="62" y="220"/>
                </a:cubicBezTo>
                <a:cubicBezTo>
                  <a:pt x="27" y="219"/>
                  <a:pt x="0" y="191"/>
                  <a:pt x="1" y="158"/>
                </a:cubicBezTo>
                <a:cubicBezTo>
                  <a:pt x="2" y="124"/>
                  <a:pt x="30" y="97"/>
                  <a:pt x="65" y="98"/>
                </a:cubicBezTo>
                <a:cubicBezTo>
                  <a:pt x="67" y="98"/>
                  <a:pt x="70" y="98"/>
                  <a:pt x="72" y="99"/>
                </a:cubicBezTo>
                <a:cubicBezTo>
                  <a:pt x="82" y="67"/>
                  <a:pt x="112" y="46"/>
                  <a:pt x="146" y="47"/>
                </a:cubicBezTo>
                <a:cubicBezTo>
                  <a:pt x="154" y="47"/>
                  <a:pt x="162" y="49"/>
                  <a:pt x="169" y="51"/>
                </a:cubicBezTo>
                <a:cubicBezTo>
                  <a:pt x="184" y="19"/>
                  <a:pt x="215" y="0"/>
                  <a:pt x="249" y="1"/>
                </a:cubicBezTo>
                <a:cubicBezTo>
                  <a:pt x="291" y="2"/>
                  <a:pt x="326" y="35"/>
                  <a:pt x="333" y="79"/>
                </a:cubicBezTo>
                <a:cubicBezTo>
                  <a:pt x="364" y="85"/>
                  <a:pt x="386" y="116"/>
                  <a:pt x="385" y="152"/>
                </a:cubicBezTo>
                <a:cubicBezTo>
                  <a:pt x="385" y="172"/>
                  <a:pt x="376" y="192"/>
                  <a:pt x="362" y="205"/>
                </a:cubicBezTo>
                <a:cubicBezTo>
                  <a:pt x="350" y="216"/>
                  <a:pt x="335" y="222"/>
                  <a:pt x="319" y="222"/>
                </a:cubicBezTo>
                <a:cubicBezTo>
                  <a:pt x="312" y="222"/>
                  <a:pt x="305" y="220"/>
                  <a:pt x="298" y="217"/>
                </a:cubicBezTo>
                <a:cubicBezTo>
                  <a:pt x="285" y="234"/>
                  <a:pt x="264" y="244"/>
                  <a:pt x="242" y="244"/>
                </a:cubicBezTo>
                <a:close/>
                <a:moveTo>
                  <a:pt x="199" y="206"/>
                </a:moveTo>
                <a:cubicBezTo>
                  <a:pt x="203" y="211"/>
                  <a:pt x="203" y="211"/>
                  <a:pt x="203" y="211"/>
                </a:cubicBezTo>
                <a:cubicBezTo>
                  <a:pt x="213" y="222"/>
                  <a:pt x="227" y="228"/>
                  <a:pt x="241" y="228"/>
                </a:cubicBezTo>
                <a:cubicBezTo>
                  <a:pt x="260" y="229"/>
                  <a:pt x="278" y="219"/>
                  <a:pt x="288" y="203"/>
                </a:cubicBezTo>
                <a:cubicBezTo>
                  <a:pt x="293" y="196"/>
                  <a:pt x="293" y="196"/>
                  <a:pt x="293" y="196"/>
                </a:cubicBezTo>
                <a:cubicBezTo>
                  <a:pt x="299" y="200"/>
                  <a:pt x="299" y="200"/>
                  <a:pt x="299" y="200"/>
                </a:cubicBezTo>
                <a:cubicBezTo>
                  <a:pt x="306" y="204"/>
                  <a:pt x="313" y="206"/>
                  <a:pt x="320" y="206"/>
                </a:cubicBezTo>
                <a:cubicBezTo>
                  <a:pt x="331" y="206"/>
                  <a:pt x="342" y="202"/>
                  <a:pt x="351" y="193"/>
                </a:cubicBezTo>
                <a:cubicBezTo>
                  <a:pt x="362" y="183"/>
                  <a:pt x="369" y="168"/>
                  <a:pt x="369" y="151"/>
                </a:cubicBezTo>
                <a:cubicBezTo>
                  <a:pt x="370" y="121"/>
                  <a:pt x="351" y="96"/>
                  <a:pt x="325" y="94"/>
                </a:cubicBezTo>
                <a:cubicBezTo>
                  <a:pt x="319" y="93"/>
                  <a:pt x="319" y="93"/>
                  <a:pt x="319" y="93"/>
                </a:cubicBezTo>
                <a:cubicBezTo>
                  <a:pt x="318" y="87"/>
                  <a:pt x="318" y="87"/>
                  <a:pt x="318" y="87"/>
                </a:cubicBezTo>
                <a:cubicBezTo>
                  <a:pt x="315" y="48"/>
                  <a:pt x="285" y="18"/>
                  <a:pt x="248" y="17"/>
                </a:cubicBezTo>
                <a:cubicBezTo>
                  <a:pt x="248" y="17"/>
                  <a:pt x="248" y="17"/>
                  <a:pt x="248" y="17"/>
                </a:cubicBezTo>
                <a:cubicBezTo>
                  <a:pt x="219" y="16"/>
                  <a:pt x="192" y="35"/>
                  <a:pt x="181" y="64"/>
                </a:cubicBezTo>
                <a:cubicBezTo>
                  <a:pt x="177" y="72"/>
                  <a:pt x="177" y="72"/>
                  <a:pt x="177" y="72"/>
                </a:cubicBezTo>
                <a:cubicBezTo>
                  <a:pt x="170" y="69"/>
                  <a:pt x="170" y="69"/>
                  <a:pt x="170" y="69"/>
                </a:cubicBezTo>
                <a:cubicBezTo>
                  <a:pt x="162" y="65"/>
                  <a:pt x="154" y="63"/>
                  <a:pt x="145" y="63"/>
                </a:cubicBezTo>
                <a:cubicBezTo>
                  <a:pt x="117" y="62"/>
                  <a:pt x="92" y="82"/>
                  <a:pt x="85" y="110"/>
                </a:cubicBezTo>
                <a:cubicBezTo>
                  <a:pt x="84" y="118"/>
                  <a:pt x="84" y="118"/>
                  <a:pt x="84" y="118"/>
                </a:cubicBezTo>
                <a:cubicBezTo>
                  <a:pt x="76" y="116"/>
                  <a:pt x="76" y="116"/>
                  <a:pt x="76" y="116"/>
                </a:cubicBezTo>
                <a:cubicBezTo>
                  <a:pt x="72" y="115"/>
                  <a:pt x="68" y="114"/>
                  <a:pt x="64" y="114"/>
                </a:cubicBezTo>
                <a:cubicBezTo>
                  <a:pt x="39" y="114"/>
                  <a:pt x="18" y="133"/>
                  <a:pt x="17" y="158"/>
                </a:cubicBezTo>
                <a:cubicBezTo>
                  <a:pt x="17" y="183"/>
                  <a:pt x="37" y="204"/>
                  <a:pt x="62" y="204"/>
                </a:cubicBezTo>
                <a:cubicBezTo>
                  <a:pt x="70" y="204"/>
                  <a:pt x="78" y="203"/>
                  <a:pt x="84" y="199"/>
                </a:cubicBezTo>
                <a:cubicBezTo>
                  <a:pt x="89" y="197"/>
                  <a:pt x="89" y="197"/>
                  <a:pt x="89" y="197"/>
                </a:cubicBezTo>
                <a:cubicBezTo>
                  <a:pt x="94" y="201"/>
                  <a:pt x="94" y="201"/>
                  <a:pt x="94" y="201"/>
                </a:cubicBezTo>
                <a:cubicBezTo>
                  <a:pt x="106" y="213"/>
                  <a:pt x="125" y="221"/>
                  <a:pt x="147" y="222"/>
                </a:cubicBezTo>
                <a:cubicBezTo>
                  <a:pt x="164" y="222"/>
                  <a:pt x="180" y="218"/>
                  <a:pt x="193" y="210"/>
                </a:cubicBezTo>
                <a:lnTo>
                  <a:pt x="199" y="20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717074"/>
              </a:solidFill>
              <a:effectLst/>
              <a:uLnTx/>
              <a:uFillTx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D35DF8F-05D7-E941-A7EC-CAC29472D175}"/>
              </a:ext>
            </a:extLst>
          </p:cNvPr>
          <p:cNvSpPr/>
          <p:nvPr/>
        </p:nvSpPr>
        <p:spPr>
          <a:xfrm>
            <a:off x="4573461" y="1518788"/>
            <a:ext cx="3074384" cy="6278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Controller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A5507CB-7D0D-4546-B2D9-63A5C881359E}"/>
              </a:ext>
            </a:extLst>
          </p:cNvPr>
          <p:cNvCxnSpPr>
            <a:cxnSpLocks/>
            <a:stCxn id="22" idx="2"/>
            <a:endCxn id="65" idx="0"/>
          </p:cNvCxnSpPr>
          <p:nvPr/>
        </p:nvCxnSpPr>
        <p:spPr bwMode="gray">
          <a:xfrm>
            <a:off x="6110653" y="2146616"/>
            <a:ext cx="391701" cy="1029096"/>
          </a:xfrm>
          <a:prstGeom prst="straightConnector1">
            <a:avLst/>
          </a:prstGeom>
          <a:ln w="19050"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7E4AC2C-6EC6-9E4C-9815-CA702E027D50}"/>
              </a:ext>
            </a:extLst>
          </p:cNvPr>
          <p:cNvCxnSpPr>
            <a:stCxn id="53" idx="3"/>
            <a:endCxn id="46" idx="1"/>
          </p:cNvCxnSpPr>
          <p:nvPr/>
        </p:nvCxnSpPr>
        <p:spPr>
          <a:xfrm flipV="1">
            <a:off x="3234266" y="4014989"/>
            <a:ext cx="5276659" cy="5079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3F8AA42-B6AE-7244-AFC2-65B6AF0BBABC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3200400" y="4555067"/>
            <a:ext cx="2431859" cy="142418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50FA859-F6DB-2F42-8806-A40C15FA70D0}"/>
              </a:ext>
            </a:extLst>
          </p:cNvPr>
          <p:cNvCxnSpPr>
            <a:cxnSpLocks/>
          </p:cNvCxnSpPr>
          <p:nvPr/>
        </p:nvCxnSpPr>
        <p:spPr>
          <a:xfrm flipV="1">
            <a:off x="7196667" y="4487334"/>
            <a:ext cx="1405466" cy="111759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AAB2973C-52BC-BA4C-B332-AF77186F1E42}"/>
              </a:ext>
            </a:extLst>
          </p:cNvPr>
          <p:cNvSpPr/>
          <p:nvPr/>
        </p:nvSpPr>
        <p:spPr>
          <a:xfrm>
            <a:off x="5288292" y="914400"/>
            <a:ext cx="1638683" cy="3338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Network Policies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3C47145-F5EE-6142-BB6D-2C15C04869B8}"/>
              </a:ext>
            </a:extLst>
          </p:cNvPr>
          <p:cNvCxnSpPr/>
          <p:nvPr/>
        </p:nvCxnSpPr>
        <p:spPr>
          <a:xfrm>
            <a:off x="6107634" y="1248279"/>
            <a:ext cx="3019" cy="270509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D1908FD-68FE-BA4C-A5D8-AA874AECA9BB}"/>
              </a:ext>
            </a:extLst>
          </p:cNvPr>
          <p:cNvCxnSpPr>
            <a:cxnSpLocks/>
            <a:stCxn id="22" idx="2"/>
            <a:endCxn id="66" idx="0"/>
          </p:cNvCxnSpPr>
          <p:nvPr/>
        </p:nvCxnSpPr>
        <p:spPr bwMode="gray">
          <a:xfrm flipH="1">
            <a:off x="6079020" y="2146616"/>
            <a:ext cx="31633" cy="1418562"/>
          </a:xfrm>
          <a:prstGeom prst="straightConnector1">
            <a:avLst/>
          </a:prstGeom>
          <a:ln w="19050"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9" name="Google Shape;1463;p153" descr="switch-icon.png">
            <a:extLst>
              <a:ext uri="{FF2B5EF4-FFF2-40B4-BE49-F238E27FC236}">
                <a16:creationId xmlns:a16="http://schemas.microsoft.com/office/drawing/2014/main" id="{205A5F32-982B-4245-9DAB-43174AEB43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7769" y="3463580"/>
            <a:ext cx="372632" cy="363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463;p153" descr="switch-icon.png">
            <a:extLst>
              <a:ext uri="{FF2B5EF4-FFF2-40B4-BE49-F238E27FC236}">
                <a16:creationId xmlns:a16="http://schemas.microsoft.com/office/drawing/2014/main" id="{205A5F32-982B-4245-9DAB-43174AEB43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22435" y="3615980"/>
            <a:ext cx="372632" cy="363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463;p153" descr="switch-icon.png">
            <a:extLst>
              <a:ext uri="{FF2B5EF4-FFF2-40B4-BE49-F238E27FC236}">
                <a16:creationId xmlns:a16="http://schemas.microsoft.com/office/drawing/2014/main" id="{205A5F32-982B-4245-9DAB-43174AEB43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2435" y="4090114"/>
            <a:ext cx="372632" cy="363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463;p153" descr="switch-icon.png">
            <a:extLst>
              <a:ext uri="{FF2B5EF4-FFF2-40B4-BE49-F238E27FC236}">
                <a16:creationId xmlns:a16="http://schemas.microsoft.com/office/drawing/2014/main" id="{205A5F32-982B-4245-9DAB-43174AEB43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16038" y="3175712"/>
            <a:ext cx="372632" cy="363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1463;p153" descr="switch-icon.png">
            <a:extLst>
              <a:ext uri="{FF2B5EF4-FFF2-40B4-BE49-F238E27FC236}">
                <a16:creationId xmlns:a16="http://schemas.microsoft.com/office/drawing/2014/main" id="{205A5F32-982B-4245-9DAB-43174AEB43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92704" y="3565178"/>
            <a:ext cx="372632" cy="363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1463;p153" descr="switch-icon.png">
            <a:extLst>
              <a:ext uri="{FF2B5EF4-FFF2-40B4-BE49-F238E27FC236}">
                <a16:creationId xmlns:a16="http://schemas.microsoft.com/office/drawing/2014/main" id="{205A5F32-982B-4245-9DAB-43174AEB43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97505" y="4039311"/>
            <a:ext cx="372632" cy="3633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DC75C9C-3A12-644A-B53B-EF7861B424E3}"/>
              </a:ext>
            </a:extLst>
          </p:cNvPr>
          <p:cNvCxnSpPr>
            <a:cxnSpLocks/>
            <a:stCxn id="22" idx="2"/>
            <a:endCxn id="64" idx="0"/>
          </p:cNvCxnSpPr>
          <p:nvPr/>
        </p:nvCxnSpPr>
        <p:spPr bwMode="gray">
          <a:xfrm flipH="1">
            <a:off x="5638751" y="2146616"/>
            <a:ext cx="471902" cy="1943498"/>
          </a:xfrm>
          <a:prstGeom prst="straightConnector1">
            <a:avLst/>
          </a:prstGeom>
          <a:ln w="19050"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9A5507CB-7D0D-4546-B2D9-63A5C881359E}"/>
              </a:ext>
            </a:extLst>
          </p:cNvPr>
          <p:cNvCxnSpPr>
            <a:cxnSpLocks/>
            <a:stCxn id="22" idx="2"/>
            <a:endCxn id="63" idx="0"/>
          </p:cNvCxnSpPr>
          <p:nvPr/>
        </p:nvCxnSpPr>
        <p:spPr bwMode="gray">
          <a:xfrm>
            <a:off x="6110653" y="2146616"/>
            <a:ext cx="798098" cy="1469364"/>
          </a:xfrm>
          <a:prstGeom prst="straightConnector1">
            <a:avLst/>
          </a:prstGeom>
          <a:ln w="19050"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1D1908FD-68FE-BA4C-A5D8-AA874AECA9BB}"/>
              </a:ext>
            </a:extLst>
          </p:cNvPr>
          <p:cNvCxnSpPr>
            <a:cxnSpLocks/>
            <a:stCxn id="22" idx="2"/>
            <a:endCxn id="77" idx="0"/>
          </p:cNvCxnSpPr>
          <p:nvPr/>
        </p:nvCxnSpPr>
        <p:spPr bwMode="gray">
          <a:xfrm>
            <a:off x="6110653" y="2146616"/>
            <a:ext cx="273168" cy="1892695"/>
          </a:xfrm>
          <a:prstGeom prst="straightConnector1">
            <a:avLst/>
          </a:prstGeom>
          <a:ln w="19050"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0" name="Google Shape;1463;p153" descr="switch-icon.png">
            <a:extLst>
              <a:ext uri="{FF2B5EF4-FFF2-40B4-BE49-F238E27FC236}">
                <a16:creationId xmlns:a16="http://schemas.microsoft.com/office/drawing/2014/main" id="{205A5F32-982B-4245-9DAB-43174AEB43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6703" y="3836114"/>
            <a:ext cx="372632" cy="3633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CDC75C9C-3A12-644A-B53B-EF7861B424E3}"/>
              </a:ext>
            </a:extLst>
          </p:cNvPr>
          <p:cNvCxnSpPr>
            <a:cxnSpLocks/>
            <a:stCxn id="22" idx="2"/>
            <a:endCxn id="100" idx="0"/>
          </p:cNvCxnSpPr>
          <p:nvPr/>
        </p:nvCxnSpPr>
        <p:spPr bwMode="gray">
          <a:xfrm flipH="1">
            <a:off x="5063019" y="2146616"/>
            <a:ext cx="1047634" cy="1689498"/>
          </a:xfrm>
          <a:prstGeom prst="straightConnector1">
            <a:avLst/>
          </a:prstGeom>
          <a:ln w="19050"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940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61650" y="4142263"/>
            <a:ext cx="1149927" cy="2202875"/>
            <a:chOff x="2382980" y="3602179"/>
            <a:chExt cx="1149927" cy="2202875"/>
          </a:xfrm>
        </p:grpSpPr>
        <p:sp>
          <p:nvSpPr>
            <p:cNvPr id="4" name="Rounded Rectangle 3"/>
            <p:cNvSpPr/>
            <p:nvPr/>
          </p:nvSpPr>
          <p:spPr>
            <a:xfrm>
              <a:off x="2382980" y="4696690"/>
              <a:ext cx="1149927" cy="2770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382980" y="4973781"/>
              <a:ext cx="1149927" cy="2770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382980" y="5250872"/>
              <a:ext cx="1149927" cy="2770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382980" y="5527963"/>
              <a:ext cx="1149927" cy="2770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382980" y="3602179"/>
              <a:ext cx="1149927" cy="2770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382980" y="3879270"/>
              <a:ext cx="1149927" cy="2770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382980" y="4156361"/>
              <a:ext cx="1149927" cy="2770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382980" y="4433452"/>
              <a:ext cx="1149927" cy="2770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48887" y="4135336"/>
            <a:ext cx="1149927" cy="2202875"/>
            <a:chOff x="2382980" y="3602179"/>
            <a:chExt cx="1149927" cy="2202875"/>
          </a:xfrm>
        </p:grpSpPr>
        <p:sp>
          <p:nvSpPr>
            <p:cNvPr id="14" name="Rounded Rectangle 13"/>
            <p:cNvSpPr/>
            <p:nvPr/>
          </p:nvSpPr>
          <p:spPr>
            <a:xfrm>
              <a:off x="2382980" y="4696690"/>
              <a:ext cx="1149927" cy="2770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382980" y="4973781"/>
              <a:ext cx="1149927" cy="2770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382980" y="5250872"/>
              <a:ext cx="1149927" cy="2770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382980" y="5527963"/>
              <a:ext cx="1149927" cy="2770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382980" y="3602179"/>
              <a:ext cx="1149927" cy="2770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382980" y="3879270"/>
              <a:ext cx="1149927" cy="2770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382980" y="4156361"/>
              <a:ext cx="1149927" cy="2770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2382980" y="4433452"/>
              <a:ext cx="1149927" cy="2770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136124" y="4135336"/>
            <a:ext cx="1149927" cy="2202875"/>
            <a:chOff x="2382980" y="3602179"/>
            <a:chExt cx="1149927" cy="2202875"/>
          </a:xfrm>
        </p:grpSpPr>
        <p:sp>
          <p:nvSpPr>
            <p:cNvPr id="23" name="Rounded Rectangle 22"/>
            <p:cNvSpPr/>
            <p:nvPr/>
          </p:nvSpPr>
          <p:spPr>
            <a:xfrm>
              <a:off x="2382980" y="4696690"/>
              <a:ext cx="1149927" cy="2770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382980" y="4973781"/>
              <a:ext cx="1149927" cy="2770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382980" y="5250872"/>
              <a:ext cx="1149927" cy="2770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382980" y="5527963"/>
              <a:ext cx="1149927" cy="2770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382980" y="3602179"/>
              <a:ext cx="1149927" cy="2770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382980" y="3879270"/>
              <a:ext cx="1149927" cy="2770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382980" y="4156361"/>
              <a:ext cx="1149927" cy="2770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382980" y="4433452"/>
              <a:ext cx="1149927" cy="2770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923361" y="4135336"/>
            <a:ext cx="1149927" cy="2202875"/>
            <a:chOff x="2382980" y="3602179"/>
            <a:chExt cx="1149927" cy="2202875"/>
          </a:xfrm>
        </p:grpSpPr>
        <p:sp>
          <p:nvSpPr>
            <p:cNvPr id="32" name="Rounded Rectangle 31"/>
            <p:cNvSpPr/>
            <p:nvPr/>
          </p:nvSpPr>
          <p:spPr>
            <a:xfrm>
              <a:off x="2382980" y="4696690"/>
              <a:ext cx="1149927" cy="2770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2382980" y="4973781"/>
              <a:ext cx="1149927" cy="2770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82980" y="5250872"/>
              <a:ext cx="1149927" cy="2770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382980" y="5527963"/>
              <a:ext cx="1149927" cy="2770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2382980" y="3602179"/>
              <a:ext cx="1149927" cy="2770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82980" y="3879270"/>
              <a:ext cx="1149927" cy="2770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2382980" y="4156361"/>
              <a:ext cx="1149927" cy="2770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382980" y="4433452"/>
              <a:ext cx="1149927" cy="2770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0" name="Rounded Rectangle 39"/>
          <p:cNvSpPr/>
          <p:nvPr/>
        </p:nvSpPr>
        <p:spPr>
          <a:xfrm>
            <a:off x="561650" y="3629650"/>
            <a:ext cx="1149927" cy="44333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Leaf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2348886" y="3615795"/>
            <a:ext cx="1149927" cy="44333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Leaf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36122" y="3615795"/>
            <a:ext cx="1149927" cy="44333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Leaf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923358" y="3615795"/>
            <a:ext cx="1149927" cy="44333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Leaf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4953540" y="2264981"/>
            <a:ext cx="1149927" cy="443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Spine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420631" y="2264981"/>
            <a:ext cx="1149927" cy="443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Spine</a:t>
            </a:r>
          </a:p>
        </p:txBody>
      </p:sp>
      <p:cxnSp>
        <p:nvCxnSpPr>
          <p:cNvPr id="48" name="Straight Connector 47"/>
          <p:cNvCxnSpPr>
            <a:stCxn id="46" idx="2"/>
            <a:endCxn id="40" idx="0"/>
          </p:cNvCxnSpPr>
          <p:nvPr/>
        </p:nvCxnSpPr>
        <p:spPr>
          <a:xfrm flipH="1">
            <a:off x="1136614" y="2708320"/>
            <a:ext cx="858981" cy="9213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46" idx="2"/>
            <a:endCxn id="42" idx="0"/>
          </p:cNvCxnSpPr>
          <p:nvPr/>
        </p:nvCxnSpPr>
        <p:spPr>
          <a:xfrm>
            <a:off x="1995595" y="2708320"/>
            <a:ext cx="928255" cy="907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42" idx="0"/>
            <a:endCxn id="45" idx="2"/>
          </p:cNvCxnSpPr>
          <p:nvPr/>
        </p:nvCxnSpPr>
        <p:spPr>
          <a:xfrm flipV="1">
            <a:off x="2923850" y="2708320"/>
            <a:ext cx="2604654" cy="907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/>
          <p:cNvSpPr/>
          <p:nvPr/>
        </p:nvSpPr>
        <p:spPr>
          <a:xfrm>
            <a:off x="3256355" y="2264980"/>
            <a:ext cx="1149927" cy="443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Spine</a:t>
            </a:r>
          </a:p>
        </p:txBody>
      </p:sp>
      <p:cxnSp>
        <p:nvCxnSpPr>
          <p:cNvPr id="55" name="Straight Connector 54"/>
          <p:cNvCxnSpPr>
            <a:stCxn id="40" idx="0"/>
            <a:endCxn id="53" idx="2"/>
          </p:cNvCxnSpPr>
          <p:nvPr/>
        </p:nvCxnSpPr>
        <p:spPr>
          <a:xfrm flipV="1">
            <a:off x="1136614" y="2708319"/>
            <a:ext cx="2694705" cy="9213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53" idx="2"/>
            <a:endCxn id="42" idx="0"/>
          </p:cNvCxnSpPr>
          <p:nvPr/>
        </p:nvCxnSpPr>
        <p:spPr>
          <a:xfrm flipH="1">
            <a:off x="2923850" y="2708319"/>
            <a:ext cx="907469" cy="9074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53" idx="2"/>
            <a:endCxn id="43" idx="0"/>
          </p:cNvCxnSpPr>
          <p:nvPr/>
        </p:nvCxnSpPr>
        <p:spPr>
          <a:xfrm>
            <a:off x="3831319" y="2708319"/>
            <a:ext cx="879767" cy="9074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53" idx="2"/>
            <a:endCxn id="44" idx="0"/>
          </p:cNvCxnSpPr>
          <p:nvPr/>
        </p:nvCxnSpPr>
        <p:spPr>
          <a:xfrm>
            <a:off x="3831319" y="2708319"/>
            <a:ext cx="2667003" cy="9074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45" idx="2"/>
            <a:endCxn id="44" idx="0"/>
          </p:cNvCxnSpPr>
          <p:nvPr/>
        </p:nvCxnSpPr>
        <p:spPr>
          <a:xfrm>
            <a:off x="5528504" y="2708320"/>
            <a:ext cx="969818" cy="907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46" idx="2"/>
            <a:endCxn id="43" idx="0"/>
          </p:cNvCxnSpPr>
          <p:nvPr/>
        </p:nvCxnSpPr>
        <p:spPr>
          <a:xfrm>
            <a:off x="1995595" y="2708320"/>
            <a:ext cx="2715491" cy="907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46" idx="2"/>
            <a:endCxn id="44" idx="0"/>
          </p:cNvCxnSpPr>
          <p:nvPr/>
        </p:nvCxnSpPr>
        <p:spPr>
          <a:xfrm>
            <a:off x="1995595" y="2708320"/>
            <a:ext cx="4502727" cy="907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45" idx="2"/>
            <a:endCxn id="43" idx="0"/>
          </p:cNvCxnSpPr>
          <p:nvPr/>
        </p:nvCxnSpPr>
        <p:spPr>
          <a:xfrm flipH="1">
            <a:off x="4711086" y="2708320"/>
            <a:ext cx="817418" cy="907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45" idx="2"/>
            <a:endCxn id="40" idx="0"/>
          </p:cNvCxnSpPr>
          <p:nvPr/>
        </p:nvCxnSpPr>
        <p:spPr>
          <a:xfrm flipH="1">
            <a:off x="1136614" y="2708320"/>
            <a:ext cx="4391890" cy="9213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3525E315-C37F-2147-AF81-8F1078F01D89}"/>
              </a:ext>
            </a:extLst>
          </p:cNvPr>
          <p:cNvSpPr/>
          <p:nvPr/>
        </p:nvSpPr>
        <p:spPr>
          <a:xfrm>
            <a:off x="0" y="0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Datacenter Switching Fabric</a:t>
            </a:r>
          </a:p>
        </p:txBody>
      </p:sp>
      <p:sp>
        <p:nvSpPr>
          <p:cNvPr id="60" name="Rectangle 59"/>
          <p:cNvSpPr/>
          <p:nvPr/>
        </p:nvSpPr>
        <p:spPr>
          <a:xfrm>
            <a:off x="7710594" y="1680025"/>
            <a:ext cx="4132537" cy="267239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i="1" dirty="0">
                <a:solidFill>
                  <a:schemeClr val="tx1"/>
                </a:solidFill>
              </a:rPr>
              <a:t>Leaf-Spine Topology</a:t>
            </a:r>
          </a:p>
          <a:p>
            <a:pPr lvl="1" indent="-228600">
              <a:buClr>
                <a:schemeClr val="accent1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Leaf Switches = Top-of-Rack (ToR)</a:t>
            </a:r>
          </a:p>
          <a:p>
            <a:pPr lvl="1" indent="-228600">
              <a:buClr>
                <a:schemeClr val="accent1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Optimized for East-West Traffic</a:t>
            </a:r>
          </a:p>
          <a:p>
            <a:pPr lvl="1" indent="-228600">
              <a:buClr>
                <a:schemeClr val="accent1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Built-in Redundancy (not shown)</a:t>
            </a:r>
          </a:p>
          <a:p>
            <a:pPr lvl="1" indent="-228600">
              <a:buClr>
                <a:schemeClr val="accent1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Scale with additional layers</a:t>
            </a:r>
          </a:p>
          <a:p>
            <a:pPr lvl="1" indent="-228600">
              <a:buClr>
                <a:schemeClr val="accent1"/>
              </a:buClr>
              <a:buFont typeface="Arial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r>
              <a:rPr lang="en-US" sz="2000" i="1" dirty="0">
                <a:solidFill>
                  <a:schemeClr val="tx1"/>
                </a:solidFill>
              </a:rPr>
              <a:t>Well-Established in Commodity Clouds</a:t>
            </a:r>
          </a:p>
          <a:p>
            <a:pPr lvl="1" indent="-228600">
              <a:buClr>
                <a:schemeClr val="accent1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Bare-Metal Switches</a:t>
            </a:r>
          </a:p>
          <a:p>
            <a:pPr lvl="1" indent="-228600">
              <a:buClr>
                <a:schemeClr val="accent1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Control Plane running in the cloud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1995595" y="800249"/>
            <a:ext cx="3532909" cy="1464732"/>
            <a:chOff x="1995595" y="800249"/>
            <a:chExt cx="3532909" cy="1464732"/>
          </a:xfrm>
        </p:grpSpPr>
        <p:cxnSp>
          <p:nvCxnSpPr>
            <p:cNvPr id="64" name="Straight Connector 63"/>
            <p:cNvCxnSpPr>
              <a:endCxn id="46" idx="0"/>
            </p:cNvCxnSpPr>
            <p:nvPr/>
          </p:nvCxnSpPr>
          <p:spPr>
            <a:xfrm flipH="1">
              <a:off x="1995595" y="1577299"/>
              <a:ext cx="1830438" cy="6876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endCxn id="53" idx="0"/>
            </p:cNvCxnSpPr>
            <p:nvPr/>
          </p:nvCxnSpPr>
          <p:spPr>
            <a:xfrm flipH="1">
              <a:off x="3831319" y="1586026"/>
              <a:ext cx="4282" cy="6789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endCxn id="45" idx="0"/>
            </p:cNvCxnSpPr>
            <p:nvPr/>
          </p:nvCxnSpPr>
          <p:spPr>
            <a:xfrm>
              <a:off x="3845171" y="1586026"/>
              <a:ext cx="1683333" cy="6789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 flipV="1">
              <a:off x="3826034" y="1147547"/>
              <a:ext cx="5284" cy="285577"/>
            </a:xfrm>
            <a:prstGeom prst="line">
              <a:avLst/>
            </a:prstGeom>
            <a:ln w="1905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3353340" y="800249"/>
              <a:ext cx="945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Internet</a:t>
              </a:r>
            </a:p>
          </p:txBody>
        </p:sp>
        <p:pic>
          <p:nvPicPr>
            <p:cNvPr id="62" name="Picture 42">
              <a:extLst>
                <a:ext uri="{FF2B5EF4-FFF2-40B4-BE49-F238E27FC236}">
                  <a16:creationId xmlns:a16="http://schemas.microsoft.com/office/drawing/2014/main" id="{B2140209-D5EE-9844-AD11-21C48DC8A1C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6740" y="1422107"/>
              <a:ext cx="989156" cy="547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489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3525E315-C37F-2147-AF81-8F1078F01D89}"/>
              </a:ext>
            </a:extLst>
          </p:cNvPr>
          <p:cNvSpPr/>
          <p:nvPr/>
        </p:nvSpPr>
        <p:spPr>
          <a:xfrm>
            <a:off x="0" y="0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Leaf-Spine Switching Fabric</a:t>
            </a:r>
          </a:p>
        </p:txBody>
      </p:sp>
      <p:sp>
        <p:nvSpPr>
          <p:cNvPr id="60" name="Rectangle 59"/>
          <p:cNvSpPr/>
          <p:nvPr/>
        </p:nvSpPr>
        <p:spPr>
          <a:xfrm>
            <a:off x="7710594" y="1629363"/>
            <a:ext cx="4132537" cy="324195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i="1" dirty="0">
                <a:solidFill>
                  <a:schemeClr val="tx1"/>
                </a:solidFill>
              </a:rPr>
              <a:t>Trellis Design</a:t>
            </a:r>
          </a:p>
          <a:p>
            <a:pPr lvl="1" indent="-228600">
              <a:buClr>
                <a:schemeClr val="accent1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Intra-Rack: L2 Domain within L3 Subnet</a:t>
            </a:r>
          </a:p>
          <a:p>
            <a:pPr lvl="1" indent="-228600">
              <a:buClr>
                <a:schemeClr val="accent1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Inter-Rack: L3 Routing between Subnets</a:t>
            </a:r>
          </a:p>
          <a:p>
            <a:pPr lvl="1" indent="-228600">
              <a:buClr>
                <a:schemeClr val="accent1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Segment Routing across Fabric</a:t>
            </a:r>
          </a:p>
          <a:p>
            <a:r>
              <a:rPr lang="en-US" sz="2000" i="1" dirty="0">
                <a:solidFill>
                  <a:schemeClr val="tx1"/>
                </a:solidFill>
              </a:rPr>
              <a:t>Trellis Features</a:t>
            </a:r>
          </a:p>
          <a:p>
            <a:pPr lvl="1" indent="-228600">
              <a:buClr>
                <a:schemeClr val="accent1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VLANs / </a:t>
            </a:r>
            <a:r>
              <a:rPr lang="en-US" sz="1600" dirty="0" err="1">
                <a:solidFill>
                  <a:schemeClr val="tx1"/>
                </a:solidFill>
              </a:rPr>
              <a:t>QinQ</a:t>
            </a:r>
            <a:endParaRPr lang="en-US" sz="1600" dirty="0">
              <a:solidFill>
                <a:schemeClr val="tx1"/>
              </a:solidFill>
            </a:endParaRPr>
          </a:p>
          <a:p>
            <a:pPr lvl="1" indent="-228600">
              <a:buClr>
                <a:schemeClr val="accent1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End-to-End L2 Tunnels</a:t>
            </a:r>
          </a:p>
          <a:p>
            <a:pPr lvl="1" indent="-228600">
              <a:buClr>
                <a:schemeClr val="accent1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IPv4 / IPv6 Routing</a:t>
            </a:r>
          </a:p>
          <a:p>
            <a:pPr lvl="1" indent="-228600">
              <a:buClr>
                <a:schemeClr val="accent1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Multicast (with IGMP)</a:t>
            </a:r>
          </a:p>
          <a:p>
            <a:pPr lvl="1" indent="-228600">
              <a:buClr>
                <a:schemeClr val="accent1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ARP (IPv4) / NDP (IPv6)</a:t>
            </a:r>
          </a:p>
          <a:p>
            <a:pPr lvl="1" indent="-228600">
              <a:buClr>
                <a:schemeClr val="accent1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DHCPv4 / DHCPv6</a:t>
            </a:r>
          </a:p>
          <a:p>
            <a:pPr lvl="1" indent="-228600">
              <a:buClr>
                <a:schemeClr val="accent1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High Availability</a:t>
            </a:r>
          </a:p>
          <a:p>
            <a:pPr lvl="1" indent="-228600">
              <a:buClr>
                <a:schemeClr val="accent1"/>
              </a:buClr>
              <a:buFont typeface="Arial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561650" y="1629363"/>
            <a:ext cx="6511638" cy="4080158"/>
            <a:chOff x="561650" y="2264980"/>
            <a:chExt cx="6511638" cy="4080158"/>
          </a:xfrm>
        </p:grpSpPr>
        <p:grpSp>
          <p:nvGrpSpPr>
            <p:cNvPr id="64" name="Group 63"/>
            <p:cNvGrpSpPr/>
            <p:nvPr/>
          </p:nvGrpSpPr>
          <p:grpSpPr>
            <a:xfrm>
              <a:off x="561650" y="4142263"/>
              <a:ext cx="1149927" cy="2202875"/>
              <a:chOff x="2382980" y="3602179"/>
              <a:chExt cx="1149927" cy="2202875"/>
            </a:xfrm>
          </p:grpSpPr>
          <p:sp>
            <p:nvSpPr>
              <p:cNvPr id="115" name="Rounded Rectangle 114"/>
              <p:cNvSpPr/>
              <p:nvPr/>
            </p:nvSpPr>
            <p:spPr>
              <a:xfrm>
                <a:off x="2382980" y="4696690"/>
                <a:ext cx="1149927" cy="27709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6" name="Rounded Rectangle 115"/>
              <p:cNvSpPr/>
              <p:nvPr/>
            </p:nvSpPr>
            <p:spPr>
              <a:xfrm>
                <a:off x="2382980" y="4973781"/>
                <a:ext cx="1149927" cy="27709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7" name="Rounded Rectangle 116"/>
              <p:cNvSpPr/>
              <p:nvPr/>
            </p:nvSpPr>
            <p:spPr>
              <a:xfrm>
                <a:off x="2382980" y="5250872"/>
                <a:ext cx="1149927" cy="27709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8" name="Rounded Rectangle 117"/>
              <p:cNvSpPr/>
              <p:nvPr/>
            </p:nvSpPr>
            <p:spPr>
              <a:xfrm>
                <a:off x="2382980" y="5527963"/>
                <a:ext cx="1149927" cy="27709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" name="Rounded Rectangle 118"/>
              <p:cNvSpPr/>
              <p:nvPr/>
            </p:nvSpPr>
            <p:spPr>
              <a:xfrm>
                <a:off x="2382980" y="3602179"/>
                <a:ext cx="1149927" cy="27709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" name="Rounded Rectangle 119"/>
              <p:cNvSpPr/>
              <p:nvPr/>
            </p:nvSpPr>
            <p:spPr>
              <a:xfrm>
                <a:off x="2382980" y="3879270"/>
                <a:ext cx="1149927" cy="27709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" name="Rounded Rectangle 120"/>
              <p:cNvSpPr/>
              <p:nvPr/>
            </p:nvSpPr>
            <p:spPr>
              <a:xfrm>
                <a:off x="2382980" y="4156361"/>
                <a:ext cx="1149927" cy="27709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" name="Rounded Rectangle 121"/>
              <p:cNvSpPr/>
              <p:nvPr/>
            </p:nvSpPr>
            <p:spPr>
              <a:xfrm>
                <a:off x="2382980" y="4433452"/>
                <a:ext cx="1149927" cy="27709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2348887" y="4135336"/>
              <a:ext cx="1149927" cy="2202875"/>
              <a:chOff x="2382980" y="3602179"/>
              <a:chExt cx="1149927" cy="2202875"/>
            </a:xfrm>
          </p:grpSpPr>
          <p:sp>
            <p:nvSpPr>
              <p:cNvPr id="107" name="Rounded Rectangle 106"/>
              <p:cNvSpPr/>
              <p:nvPr/>
            </p:nvSpPr>
            <p:spPr>
              <a:xfrm>
                <a:off x="2382980" y="4696690"/>
                <a:ext cx="1149927" cy="27709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Rounded Rectangle 107"/>
              <p:cNvSpPr/>
              <p:nvPr/>
            </p:nvSpPr>
            <p:spPr>
              <a:xfrm>
                <a:off x="2382980" y="4973781"/>
                <a:ext cx="1149927" cy="27709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Rounded Rectangle 108"/>
              <p:cNvSpPr/>
              <p:nvPr/>
            </p:nvSpPr>
            <p:spPr>
              <a:xfrm>
                <a:off x="2382980" y="5250872"/>
                <a:ext cx="1149927" cy="27709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Rounded Rectangle 109"/>
              <p:cNvSpPr/>
              <p:nvPr/>
            </p:nvSpPr>
            <p:spPr>
              <a:xfrm>
                <a:off x="2382980" y="5527963"/>
                <a:ext cx="1149927" cy="27709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Rounded Rectangle 110"/>
              <p:cNvSpPr/>
              <p:nvPr/>
            </p:nvSpPr>
            <p:spPr>
              <a:xfrm>
                <a:off x="2382980" y="3602179"/>
                <a:ext cx="1149927" cy="27709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" name="Rounded Rectangle 111"/>
              <p:cNvSpPr/>
              <p:nvPr/>
            </p:nvSpPr>
            <p:spPr>
              <a:xfrm>
                <a:off x="2382980" y="3879270"/>
                <a:ext cx="1149927" cy="27709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" name="Rounded Rectangle 112"/>
              <p:cNvSpPr/>
              <p:nvPr/>
            </p:nvSpPr>
            <p:spPr>
              <a:xfrm>
                <a:off x="2382980" y="4156361"/>
                <a:ext cx="1149927" cy="27709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Rounded Rectangle 113"/>
              <p:cNvSpPr/>
              <p:nvPr/>
            </p:nvSpPr>
            <p:spPr>
              <a:xfrm>
                <a:off x="2382980" y="4433452"/>
                <a:ext cx="1149927" cy="27709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4136124" y="4135336"/>
              <a:ext cx="1149927" cy="2202875"/>
              <a:chOff x="2382980" y="3602179"/>
              <a:chExt cx="1149927" cy="2202875"/>
            </a:xfrm>
          </p:grpSpPr>
          <p:sp>
            <p:nvSpPr>
              <p:cNvPr id="99" name="Rounded Rectangle 98"/>
              <p:cNvSpPr/>
              <p:nvPr/>
            </p:nvSpPr>
            <p:spPr>
              <a:xfrm>
                <a:off x="2382980" y="4696690"/>
                <a:ext cx="1149927" cy="27709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" name="Rounded Rectangle 99"/>
              <p:cNvSpPr/>
              <p:nvPr/>
            </p:nvSpPr>
            <p:spPr>
              <a:xfrm>
                <a:off x="2382980" y="4973781"/>
                <a:ext cx="1149927" cy="27709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" name="Rounded Rectangle 100"/>
              <p:cNvSpPr/>
              <p:nvPr/>
            </p:nvSpPr>
            <p:spPr>
              <a:xfrm>
                <a:off x="2382980" y="5250872"/>
                <a:ext cx="1149927" cy="27709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2" name="Rounded Rectangle 101"/>
              <p:cNvSpPr/>
              <p:nvPr/>
            </p:nvSpPr>
            <p:spPr>
              <a:xfrm>
                <a:off x="2382980" y="5527963"/>
                <a:ext cx="1149927" cy="27709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>
                <a:off x="2382980" y="3602179"/>
                <a:ext cx="1149927" cy="27709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>
                <a:off x="2382980" y="3879270"/>
                <a:ext cx="1149927" cy="27709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ounded Rectangle 104"/>
              <p:cNvSpPr/>
              <p:nvPr/>
            </p:nvSpPr>
            <p:spPr>
              <a:xfrm>
                <a:off x="2382980" y="4156361"/>
                <a:ext cx="1149927" cy="27709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ounded Rectangle 105"/>
              <p:cNvSpPr/>
              <p:nvPr/>
            </p:nvSpPr>
            <p:spPr>
              <a:xfrm>
                <a:off x="2382980" y="4433452"/>
                <a:ext cx="1149927" cy="27709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5923361" y="4135336"/>
              <a:ext cx="1149927" cy="2202875"/>
              <a:chOff x="2382980" y="3602179"/>
              <a:chExt cx="1149927" cy="2202875"/>
            </a:xfrm>
          </p:grpSpPr>
          <p:sp>
            <p:nvSpPr>
              <p:cNvPr id="91" name="Rounded Rectangle 90"/>
              <p:cNvSpPr/>
              <p:nvPr/>
            </p:nvSpPr>
            <p:spPr>
              <a:xfrm>
                <a:off x="2382980" y="4696690"/>
                <a:ext cx="1149927" cy="27709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Rounded Rectangle 91"/>
              <p:cNvSpPr/>
              <p:nvPr/>
            </p:nvSpPr>
            <p:spPr>
              <a:xfrm>
                <a:off x="2382980" y="4973781"/>
                <a:ext cx="1149927" cy="27709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" name="Rounded Rectangle 92"/>
              <p:cNvSpPr/>
              <p:nvPr/>
            </p:nvSpPr>
            <p:spPr>
              <a:xfrm>
                <a:off x="2382980" y="5250872"/>
                <a:ext cx="1149927" cy="27709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Rounded Rectangle 93"/>
              <p:cNvSpPr/>
              <p:nvPr/>
            </p:nvSpPr>
            <p:spPr>
              <a:xfrm>
                <a:off x="2382980" y="5527963"/>
                <a:ext cx="1149927" cy="27709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Rounded Rectangle 94"/>
              <p:cNvSpPr/>
              <p:nvPr/>
            </p:nvSpPr>
            <p:spPr>
              <a:xfrm>
                <a:off x="2382980" y="3602179"/>
                <a:ext cx="1149927" cy="27709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Rounded Rectangle 95"/>
              <p:cNvSpPr/>
              <p:nvPr/>
            </p:nvSpPr>
            <p:spPr>
              <a:xfrm>
                <a:off x="2382980" y="3879270"/>
                <a:ext cx="1149927" cy="27709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Rounded Rectangle 96"/>
              <p:cNvSpPr/>
              <p:nvPr/>
            </p:nvSpPr>
            <p:spPr>
              <a:xfrm>
                <a:off x="2382980" y="4156361"/>
                <a:ext cx="1149927" cy="27709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>
                <a:off x="2382980" y="4433452"/>
                <a:ext cx="1149927" cy="27709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2" name="Rounded Rectangle 71"/>
            <p:cNvSpPr/>
            <p:nvPr/>
          </p:nvSpPr>
          <p:spPr>
            <a:xfrm>
              <a:off x="561650" y="3629650"/>
              <a:ext cx="1149927" cy="44333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Leaf</a:t>
              </a:r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2348886" y="3615795"/>
              <a:ext cx="1149927" cy="44333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Leaf</a:t>
              </a: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4136122" y="3615795"/>
              <a:ext cx="1149927" cy="44333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Leaf</a:t>
              </a:r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5923358" y="3615795"/>
              <a:ext cx="1149927" cy="44333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Leaf</a:t>
              </a:r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4953540" y="2264981"/>
              <a:ext cx="1149927" cy="44333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Spine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1420631" y="2264981"/>
              <a:ext cx="1149927" cy="44333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Spine</a:t>
              </a:r>
            </a:p>
          </p:txBody>
        </p:sp>
        <p:cxnSp>
          <p:nvCxnSpPr>
            <p:cNvPr id="78" name="Straight Connector 77"/>
            <p:cNvCxnSpPr>
              <a:stCxn id="111" idx="2"/>
              <a:endCxn id="105" idx="0"/>
            </p:cNvCxnSpPr>
            <p:nvPr/>
          </p:nvCxnSpPr>
          <p:spPr>
            <a:xfrm flipH="1">
              <a:off x="1136614" y="2708320"/>
              <a:ext cx="858981" cy="9213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stCxn id="111" idx="2"/>
              <a:endCxn id="107" idx="0"/>
            </p:cNvCxnSpPr>
            <p:nvPr/>
          </p:nvCxnSpPr>
          <p:spPr>
            <a:xfrm>
              <a:off x="1995595" y="2708320"/>
              <a:ext cx="928255" cy="9074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107" idx="0"/>
              <a:endCxn id="110" idx="2"/>
            </p:cNvCxnSpPr>
            <p:nvPr/>
          </p:nvCxnSpPr>
          <p:spPr>
            <a:xfrm flipV="1">
              <a:off x="2923850" y="2708320"/>
              <a:ext cx="2604654" cy="9074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ounded Rectangle 80"/>
            <p:cNvSpPr/>
            <p:nvPr/>
          </p:nvSpPr>
          <p:spPr>
            <a:xfrm>
              <a:off x="3256355" y="2264980"/>
              <a:ext cx="1149927" cy="44333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Spine</a:t>
              </a:r>
            </a:p>
          </p:txBody>
        </p:sp>
        <p:cxnSp>
          <p:nvCxnSpPr>
            <p:cNvPr id="82" name="Straight Connector 81"/>
            <p:cNvCxnSpPr>
              <a:stCxn id="105" idx="0"/>
              <a:endCxn id="118" idx="2"/>
            </p:cNvCxnSpPr>
            <p:nvPr/>
          </p:nvCxnSpPr>
          <p:spPr>
            <a:xfrm flipV="1">
              <a:off x="1136614" y="2708319"/>
              <a:ext cx="2694705" cy="9213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>
              <a:stCxn id="118" idx="2"/>
              <a:endCxn id="107" idx="0"/>
            </p:cNvCxnSpPr>
            <p:nvPr/>
          </p:nvCxnSpPr>
          <p:spPr>
            <a:xfrm flipH="1">
              <a:off x="2923850" y="2708319"/>
              <a:ext cx="907469" cy="9074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stCxn id="118" idx="2"/>
              <a:endCxn id="108" idx="0"/>
            </p:cNvCxnSpPr>
            <p:nvPr/>
          </p:nvCxnSpPr>
          <p:spPr>
            <a:xfrm>
              <a:off x="3831319" y="2708319"/>
              <a:ext cx="879767" cy="9074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stCxn id="118" idx="2"/>
              <a:endCxn id="109" idx="0"/>
            </p:cNvCxnSpPr>
            <p:nvPr/>
          </p:nvCxnSpPr>
          <p:spPr>
            <a:xfrm>
              <a:off x="3831319" y="2708319"/>
              <a:ext cx="2667003" cy="9074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110" idx="2"/>
              <a:endCxn id="109" idx="0"/>
            </p:cNvCxnSpPr>
            <p:nvPr/>
          </p:nvCxnSpPr>
          <p:spPr>
            <a:xfrm>
              <a:off x="5528504" y="2708320"/>
              <a:ext cx="969818" cy="9074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111" idx="2"/>
              <a:endCxn id="108" idx="0"/>
            </p:cNvCxnSpPr>
            <p:nvPr/>
          </p:nvCxnSpPr>
          <p:spPr>
            <a:xfrm>
              <a:off x="1995595" y="2708320"/>
              <a:ext cx="2715491" cy="9074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111" idx="2"/>
              <a:endCxn id="109" idx="0"/>
            </p:cNvCxnSpPr>
            <p:nvPr/>
          </p:nvCxnSpPr>
          <p:spPr>
            <a:xfrm>
              <a:off x="1995595" y="2708320"/>
              <a:ext cx="4502727" cy="9074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110" idx="2"/>
              <a:endCxn id="108" idx="0"/>
            </p:cNvCxnSpPr>
            <p:nvPr/>
          </p:nvCxnSpPr>
          <p:spPr>
            <a:xfrm flipH="1">
              <a:off x="4711086" y="2708320"/>
              <a:ext cx="817418" cy="9074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stCxn id="110" idx="2"/>
              <a:endCxn id="105" idx="0"/>
            </p:cNvCxnSpPr>
            <p:nvPr/>
          </p:nvCxnSpPr>
          <p:spPr>
            <a:xfrm flipH="1">
              <a:off x="1136614" y="2708320"/>
              <a:ext cx="4391890" cy="9213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608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680;p45"/>
          <p:cNvCxnSpPr/>
          <p:nvPr/>
        </p:nvCxnSpPr>
        <p:spPr>
          <a:xfrm flipV="1">
            <a:off x="4600263" y="3386013"/>
            <a:ext cx="1894970" cy="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" name="Google Shape;681;p45"/>
          <p:cNvCxnSpPr/>
          <p:nvPr/>
        </p:nvCxnSpPr>
        <p:spPr>
          <a:xfrm>
            <a:off x="4600263" y="3386013"/>
            <a:ext cx="1337439" cy="101706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" name="Google Shape;682;p45"/>
          <p:cNvCxnSpPr/>
          <p:nvPr/>
        </p:nvCxnSpPr>
        <p:spPr>
          <a:xfrm flipH="1" flipV="1">
            <a:off x="6417369" y="2461137"/>
            <a:ext cx="1283268" cy="913677"/>
          </a:xfrm>
          <a:prstGeom prst="straightConnector1">
            <a:avLst/>
          </a:prstGeom>
          <a:noFill/>
          <a:ln w="28575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" name="Google Shape;683;p45"/>
          <p:cNvCxnSpPr/>
          <p:nvPr/>
        </p:nvCxnSpPr>
        <p:spPr>
          <a:xfrm flipH="1">
            <a:off x="6226898" y="3374814"/>
            <a:ext cx="1473739" cy="111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" name="Google Shape;684;p45"/>
          <p:cNvCxnSpPr/>
          <p:nvPr/>
        </p:nvCxnSpPr>
        <p:spPr>
          <a:xfrm flipH="1">
            <a:off x="6511151" y="3374814"/>
            <a:ext cx="1189485" cy="91850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" name="Google Shape;689;p45"/>
          <p:cNvCxnSpPr/>
          <p:nvPr/>
        </p:nvCxnSpPr>
        <p:spPr>
          <a:xfrm flipV="1">
            <a:off x="4600263" y="2446007"/>
            <a:ext cx="1323575" cy="940007"/>
          </a:xfrm>
          <a:prstGeom prst="straightConnector1">
            <a:avLst/>
          </a:prstGeom>
          <a:noFill/>
          <a:ln w="28575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1" name="Google Shape;694;p45"/>
          <p:cNvCxnSpPr>
            <a:stCxn id="101" idx="1"/>
          </p:cNvCxnSpPr>
          <p:nvPr/>
        </p:nvCxnSpPr>
        <p:spPr>
          <a:xfrm flipV="1">
            <a:off x="2580943" y="3386013"/>
            <a:ext cx="1539653" cy="1193"/>
          </a:xfrm>
          <a:prstGeom prst="straightConnector1">
            <a:avLst/>
          </a:prstGeom>
          <a:noFill/>
          <a:ln w="28575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" name="Google Shape;699;p45"/>
          <p:cNvSpPr txBox="1"/>
          <p:nvPr/>
        </p:nvSpPr>
        <p:spPr>
          <a:xfrm>
            <a:off x="3957782" y="3468468"/>
            <a:ext cx="548700" cy="30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S1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87739" y="1154117"/>
            <a:ext cx="2739746" cy="1933161"/>
            <a:chOff x="1887739" y="1341406"/>
            <a:chExt cx="2739746" cy="1933161"/>
          </a:xfrm>
        </p:grpSpPr>
        <p:sp>
          <p:nvSpPr>
            <p:cNvPr id="75" name="Google Shape;718;p45"/>
            <p:cNvSpPr/>
            <p:nvPr/>
          </p:nvSpPr>
          <p:spPr>
            <a:xfrm>
              <a:off x="1887739" y="1341406"/>
              <a:ext cx="2739746" cy="632407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-US" sz="160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Add</a:t>
              </a:r>
              <a:r>
                <a:rPr lang="en-US" sz="1600" i="1" kern="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Switch ID, arrival time, departure, queue delay, etc</a:t>
              </a: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.</a:t>
              </a:r>
              <a:endParaRPr kumimoji="0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6" name="Google Shape;719;p45"/>
            <p:cNvCxnSpPr>
              <a:stCxn id="75" idx="2"/>
            </p:cNvCxnSpPr>
            <p:nvPr/>
          </p:nvCxnSpPr>
          <p:spPr>
            <a:xfrm>
              <a:off x="3257612" y="1973813"/>
              <a:ext cx="974520" cy="1300754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6205775" y="4808922"/>
            <a:ext cx="4046157" cy="1088197"/>
            <a:chOff x="6205775" y="4996211"/>
            <a:chExt cx="4046157" cy="1088197"/>
          </a:xfrm>
        </p:grpSpPr>
        <p:grpSp>
          <p:nvGrpSpPr>
            <p:cNvPr id="116" name="Group 115"/>
            <p:cNvGrpSpPr/>
            <p:nvPr/>
          </p:nvGrpSpPr>
          <p:grpSpPr>
            <a:xfrm>
              <a:off x="7800630" y="4996211"/>
              <a:ext cx="2451302" cy="1088197"/>
              <a:chOff x="6802322" y="5352444"/>
              <a:chExt cx="2129100" cy="857400"/>
            </a:xfrm>
          </p:grpSpPr>
          <p:pic>
            <p:nvPicPr>
              <p:cNvPr id="14" name="Google Shape;668;p45" descr="Image result for database icon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6984722" y="5524794"/>
                <a:ext cx="493500" cy="4935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" name="Google Shape;669;p45"/>
              <p:cNvSpPr/>
              <p:nvPr/>
            </p:nvSpPr>
            <p:spPr>
              <a:xfrm>
                <a:off x="6802322" y="5352444"/>
                <a:ext cx="2129100" cy="8574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7" name="Google Shape;720;p45"/>
              <p:cNvPicPr preferRelativeResize="0"/>
              <p:nvPr/>
            </p:nvPicPr>
            <p:blipFill rotWithShape="1">
              <a:blip r:embed="rId4">
                <a:alphaModFix/>
              </a:blip>
              <a:srcRect r="890" b="46563"/>
              <a:stretch/>
            </p:blipFill>
            <p:spPr>
              <a:xfrm>
                <a:off x="7603165" y="5418362"/>
                <a:ext cx="1230589" cy="725451"/>
              </a:xfrm>
              <a:prstGeom prst="rect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</p:grpSp>
        <p:sp>
          <p:nvSpPr>
            <p:cNvPr id="79" name="Google Shape;722;p45"/>
            <p:cNvSpPr txBox="1"/>
            <p:nvPr/>
          </p:nvSpPr>
          <p:spPr>
            <a:xfrm>
              <a:off x="6205775" y="5254266"/>
              <a:ext cx="1586931" cy="610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Log, analyze, replay, visualize</a:t>
              </a:r>
              <a:endParaRPr kumimoji="0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068767" y="1152386"/>
            <a:ext cx="2187824" cy="1923693"/>
            <a:chOff x="8068767" y="1339675"/>
            <a:chExt cx="2187824" cy="1923693"/>
          </a:xfrm>
        </p:grpSpPr>
        <p:sp>
          <p:nvSpPr>
            <p:cNvPr id="81" name="Google Shape;724;p45"/>
            <p:cNvSpPr/>
            <p:nvPr/>
          </p:nvSpPr>
          <p:spPr>
            <a:xfrm>
              <a:off x="8068767" y="1339675"/>
              <a:ext cx="2187824" cy="634138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Generate report with switch metadata</a:t>
              </a:r>
              <a:endParaRPr kumimoji="0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2" name="Google Shape;725;p45"/>
            <p:cNvCxnSpPr>
              <a:stCxn id="81" idx="2"/>
            </p:cNvCxnSpPr>
            <p:nvPr/>
          </p:nvCxnSpPr>
          <p:spPr>
            <a:xfrm flipH="1">
              <a:off x="8068768" y="1973813"/>
              <a:ext cx="1093911" cy="1289555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4294790" y="2062285"/>
            <a:ext cx="1162423" cy="875625"/>
            <a:chOff x="886475" y="4811488"/>
            <a:chExt cx="1162423" cy="875625"/>
          </a:xfrm>
        </p:grpSpPr>
        <p:sp>
          <p:nvSpPr>
            <p:cNvPr id="84" name="Rectangle 83"/>
            <p:cNvSpPr/>
            <p:nvPr/>
          </p:nvSpPr>
          <p:spPr>
            <a:xfrm>
              <a:off x="886476" y="4811488"/>
              <a:ext cx="1162421" cy="26774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Header</a:t>
              </a: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886475" y="5077972"/>
              <a:ext cx="1162422" cy="26473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Metadata S1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886476" y="5348165"/>
              <a:ext cx="1162422" cy="3389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Payload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609643" y="2727587"/>
            <a:ext cx="1162422" cy="839007"/>
            <a:chOff x="2609643" y="2914876"/>
            <a:chExt cx="1162422" cy="839007"/>
          </a:xfrm>
        </p:grpSpPr>
        <p:sp>
          <p:nvSpPr>
            <p:cNvPr id="73" name="Google Shape;716;p45"/>
            <p:cNvSpPr/>
            <p:nvPr/>
          </p:nvSpPr>
          <p:spPr>
            <a:xfrm>
              <a:off x="2955734" y="3646183"/>
              <a:ext cx="440700" cy="1077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609643" y="2914876"/>
              <a:ext cx="1162422" cy="594589"/>
              <a:chOff x="9487491" y="4969625"/>
              <a:chExt cx="1162422" cy="594589"/>
            </a:xfrm>
          </p:grpSpPr>
          <p:sp>
            <p:nvSpPr>
              <p:cNvPr id="90" name="Rectangle 89"/>
              <p:cNvSpPr/>
              <p:nvPr/>
            </p:nvSpPr>
            <p:spPr>
              <a:xfrm>
                <a:off x="9487491" y="4969625"/>
                <a:ext cx="1162421" cy="267741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Header</a:t>
                </a: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9487491" y="5225266"/>
                <a:ext cx="1162422" cy="33894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Payload</a:t>
                </a: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8504321" y="2699924"/>
            <a:ext cx="1162422" cy="840148"/>
            <a:chOff x="8504321" y="2887213"/>
            <a:chExt cx="1162422" cy="840148"/>
          </a:xfrm>
        </p:grpSpPr>
        <p:sp>
          <p:nvSpPr>
            <p:cNvPr id="74" name="Google Shape;717;p45"/>
            <p:cNvSpPr/>
            <p:nvPr/>
          </p:nvSpPr>
          <p:spPr>
            <a:xfrm>
              <a:off x="8896711" y="3619661"/>
              <a:ext cx="440700" cy="1077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roup 113"/>
            <p:cNvGrpSpPr/>
            <p:nvPr/>
          </p:nvGrpSpPr>
          <p:grpSpPr>
            <a:xfrm>
              <a:off x="8504321" y="2887213"/>
              <a:ext cx="1162422" cy="594589"/>
              <a:chOff x="9639891" y="5801294"/>
              <a:chExt cx="1162422" cy="594589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9639891" y="5801294"/>
                <a:ext cx="1162421" cy="267741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Header</a:t>
                </a: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9639891" y="6056935"/>
                <a:ext cx="1162422" cy="33894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Payload</a:t>
                </a: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6833045" y="1816122"/>
            <a:ext cx="1162422" cy="1124159"/>
            <a:chOff x="2281540" y="4818482"/>
            <a:chExt cx="1162422" cy="1124159"/>
          </a:xfrm>
        </p:grpSpPr>
        <p:sp>
          <p:nvSpPr>
            <p:cNvPr id="87" name="Rectangle 86"/>
            <p:cNvSpPr/>
            <p:nvPr/>
          </p:nvSpPr>
          <p:spPr>
            <a:xfrm>
              <a:off x="2281541" y="4818482"/>
              <a:ext cx="1162421" cy="26774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Header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2281540" y="5071903"/>
              <a:ext cx="1162422" cy="26473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Metadata S1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281540" y="5603693"/>
              <a:ext cx="1162422" cy="3389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Payload</a:t>
              </a: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281540" y="5335191"/>
              <a:ext cx="1162422" cy="26473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Metadata S2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477401" y="3875053"/>
            <a:ext cx="1323802" cy="792762"/>
            <a:chOff x="7477401" y="4062342"/>
            <a:chExt cx="1323802" cy="792762"/>
          </a:xfrm>
        </p:grpSpPr>
        <p:sp>
          <p:nvSpPr>
            <p:cNvPr id="78" name="Google Shape;721;p45"/>
            <p:cNvSpPr/>
            <p:nvPr/>
          </p:nvSpPr>
          <p:spPr>
            <a:xfrm rot="5400000">
              <a:off x="8500603" y="4385298"/>
              <a:ext cx="493500" cy="1077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5" name="Group 114"/>
            <p:cNvGrpSpPr/>
            <p:nvPr/>
          </p:nvGrpSpPr>
          <p:grpSpPr>
            <a:xfrm>
              <a:off x="7477401" y="4062342"/>
              <a:ext cx="1162422" cy="792762"/>
              <a:chOff x="3604515" y="5089175"/>
              <a:chExt cx="1162422" cy="792762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97" name="Rectangle 96"/>
              <p:cNvSpPr/>
              <p:nvPr/>
            </p:nvSpPr>
            <p:spPr>
              <a:xfrm>
                <a:off x="3604515" y="5089175"/>
                <a:ext cx="1162422" cy="264737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Metadata S1</a:t>
                </a: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3604515" y="5352463"/>
                <a:ext cx="1162422" cy="264737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Metadata S2</a:t>
                </a: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3604515" y="5617200"/>
                <a:ext cx="1162422" cy="264737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Metadata S5</a:t>
                </a:r>
              </a:p>
            </p:txBody>
          </p:sp>
        </p:grpSp>
      </p:grpSp>
      <p:pic>
        <p:nvPicPr>
          <p:cNvPr id="101" name="Picture 22">
            <a:extLst>
              <a:ext uri="{FF2B5EF4-FFF2-40B4-BE49-F238E27FC236}">
                <a16:creationId xmlns:a16="http://schemas.microsoft.com/office/drawing/2014/main" id="{16E85FEA-A04A-4E4D-A2F7-C0A62BD48DCD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42684" y="2778071"/>
            <a:ext cx="938259" cy="121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22">
            <a:extLst>
              <a:ext uri="{FF2B5EF4-FFF2-40B4-BE49-F238E27FC236}">
                <a16:creationId xmlns:a16="http://schemas.microsoft.com/office/drawing/2014/main" id="{B11DED87-F96E-CC4A-9AC4-DB714124A299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173" y="2755309"/>
            <a:ext cx="938259" cy="121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0" name="Google Shape;694;p45"/>
          <p:cNvCxnSpPr>
            <a:endCxn id="102" idx="1"/>
          </p:cNvCxnSpPr>
          <p:nvPr/>
        </p:nvCxnSpPr>
        <p:spPr>
          <a:xfrm>
            <a:off x="8294724" y="3357279"/>
            <a:ext cx="1425449" cy="7165"/>
          </a:xfrm>
          <a:prstGeom prst="straightConnector1">
            <a:avLst/>
          </a:prstGeom>
          <a:noFill/>
          <a:ln w="28575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7" name="Google Shape;699;p45"/>
          <p:cNvSpPr txBox="1"/>
          <p:nvPr/>
        </p:nvSpPr>
        <p:spPr>
          <a:xfrm>
            <a:off x="5856637" y="2630294"/>
            <a:ext cx="548700" cy="30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S2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118" name="Google Shape;699;p45"/>
          <p:cNvSpPr txBox="1"/>
          <p:nvPr/>
        </p:nvSpPr>
        <p:spPr>
          <a:xfrm>
            <a:off x="5868669" y="3468468"/>
            <a:ext cx="548700" cy="30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S3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119" name="Google Shape;699;p45"/>
          <p:cNvSpPr txBox="1"/>
          <p:nvPr/>
        </p:nvSpPr>
        <p:spPr>
          <a:xfrm>
            <a:off x="5868669" y="4440912"/>
            <a:ext cx="548700" cy="30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S4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120" name="Google Shape;699;p45"/>
          <p:cNvSpPr txBox="1"/>
          <p:nvPr/>
        </p:nvSpPr>
        <p:spPr>
          <a:xfrm>
            <a:off x="7784262" y="3468468"/>
            <a:ext cx="548700" cy="30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S5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1463;p153" descr="switch-icon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8952" y="2980924"/>
            <a:ext cx="915462" cy="736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463;p153" descr="switch-icon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8952" y="3951249"/>
            <a:ext cx="915462" cy="736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463;p153" descr="switch-icon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69167" y="2130914"/>
            <a:ext cx="915462" cy="736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463;p153" descr="switch-icon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73743" y="2994267"/>
            <a:ext cx="915462" cy="736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463;p153" descr="switch-icon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93562" y="2984186"/>
            <a:ext cx="915462" cy="736452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3525E315-C37F-2147-AF81-8F1078F01D89}"/>
              </a:ext>
            </a:extLst>
          </p:cNvPr>
          <p:cNvSpPr/>
          <p:nvPr/>
        </p:nvSpPr>
        <p:spPr>
          <a:xfrm>
            <a:off x="0" y="0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Inband Network Telemetry (INT)</a:t>
            </a:r>
          </a:p>
        </p:txBody>
      </p:sp>
      <p:sp>
        <p:nvSpPr>
          <p:cNvPr id="58" name="Rectangle 57"/>
          <p:cNvSpPr/>
          <p:nvPr/>
        </p:nvSpPr>
        <p:spPr>
          <a:xfrm>
            <a:off x="376077" y="4147935"/>
            <a:ext cx="3898900" cy="244852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i="1" dirty="0">
                <a:solidFill>
                  <a:schemeClr val="tx1"/>
                </a:solidFill>
              </a:rPr>
              <a:t>Fine-Grain Telemetry</a:t>
            </a:r>
          </a:p>
          <a:p>
            <a:pPr lvl="1" indent="-228600">
              <a:buClr>
                <a:schemeClr val="accent1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Flow Rule(s) that matched</a:t>
            </a:r>
          </a:p>
          <a:p>
            <a:pPr lvl="1" indent="-228600">
              <a:buClr>
                <a:schemeClr val="accent1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Queuing delays of individual packets</a:t>
            </a:r>
          </a:p>
          <a:p>
            <a:pPr lvl="1" indent="-228600">
              <a:buClr>
                <a:schemeClr val="accent1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Other flows being buffered</a:t>
            </a:r>
          </a:p>
          <a:p>
            <a:pPr lvl="1" indent="-228600">
              <a:buClr>
                <a:schemeClr val="accent1"/>
              </a:buClr>
              <a:buFont typeface="Arial" charset="0"/>
              <a:buChar char="•"/>
            </a:pPr>
            <a:r>
              <a:rPr lang="mr-IN" sz="1600" dirty="0">
                <a:solidFill>
                  <a:schemeClr val="tx1"/>
                </a:solidFill>
              </a:rPr>
              <a:t>…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2000" i="1" dirty="0">
                <a:solidFill>
                  <a:schemeClr val="tx1"/>
                </a:solidFill>
              </a:rPr>
              <a:t>Uses</a:t>
            </a:r>
          </a:p>
          <a:p>
            <a:pPr lvl="1" indent="-228600">
              <a:buClr>
                <a:schemeClr val="accent1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Verify correct behavior</a:t>
            </a:r>
          </a:p>
          <a:p>
            <a:pPr lvl="1" indent="-228600">
              <a:buClr>
                <a:schemeClr val="accent1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Identify micro-bursts</a:t>
            </a:r>
          </a:p>
          <a:p>
            <a:pPr lvl="1" indent="-228600">
              <a:buClr>
                <a:schemeClr val="accent1"/>
              </a:buClr>
              <a:buFont typeface="Arial" charset="0"/>
              <a:buChar char="•"/>
            </a:pPr>
            <a:r>
              <a:rPr lang="mr-IN" sz="1600" dirty="0">
                <a:solidFill>
                  <a:schemeClr val="tx1"/>
                </a:solidFill>
              </a:rPr>
              <a:t>…</a:t>
            </a:r>
            <a:endParaRPr lang="en-US" sz="1600" dirty="0">
              <a:solidFill>
                <a:schemeClr val="tx1"/>
              </a:solidFill>
            </a:endParaRPr>
          </a:p>
          <a:p>
            <a:pPr indent="-228600">
              <a:buClr>
                <a:schemeClr val="accent1"/>
              </a:buClr>
            </a:pP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95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9E27D-1A7A-2A44-9004-AE505FE4C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92794-4E24-3148-A444-2B616FFF9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Scale</a:t>
            </a:r>
          </a:p>
          <a:p>
            <a:r>
              <a:rPr lang="en-AU" dirty="0"/>
              <a:t>Stability &amp; Correctness</a:t>
            </a:r>
          </a:p>
          <a:p>
            <a:r>
              <a:rPr lang="en-AU" dirty="0"/>
              <a:t>Timeliness</a:t>
            </a:r>
          </a:p>
          <a:p>
            <a:r>
              <a:rPr lang="en-AU" dirty="0"/>
              <a:t>Inter-domain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E3C3FE-80A8-9140-8FD1-0A4824DC8948}"/>
              </a:ext>
            </a:extLst>
          </p:cNvPr>
          <p:cNvSpPr/>
          <p:nvPr/>
        </p:nvSpPr>
        <p:spPr>
          <a:xfrm>
            <a:off x="0" y="0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SDN Challenges</a:t>
            </a:r>
          </a:p>
        </p:txBody>
      </p:sp>
    </p:spTree>
    <p:extLst>
      <p:ext uri="{BB962C8B-B14F-4D97-AF65-F5344CB8AC3E}">
        <p14:creationId xmlns:p14="http://schemas.microsoft.com/office/powerpoint/2010/main" val="5982767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92D61-0B7E-A448-B729-8337CBD9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E08A93-3757-F642-8018-A8FCBF44AA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49F2E2-0F90-2B44-B0CA-DAED74857EFC}"/>
              </a:ext>
            </a:extLst>
          </p:cNvPr>
          <p:cNvSpPr/>
          <p:nvPr/>
        </p:nvSpPr>
        <p:spPr>
          <a:xfrm>
            <a:off x="-6350" y="2748069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3298754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510" t="9375" r="42842" b="6988"/>
          <a:stretch/>
        </p:blipFill>
        <p:spPr>
          <a:xfrm>
            <a:off x="3429001" y="1828800"/>
            <a:ext cx="503307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5AA4C26-7E1F-7F43-B58B-A3FBFA4C20E2}"/>
              </a:ext>
            </a:extLst>
          </p:cNvPr>
          <p:cNvSpPr/>
          <p:nvPr/>
        </p:nvSpPr>
        <p:spPr>
          <a:xfrm>
            <a:off x="0" y="0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A Revolution in Networking</a:t>
            </a:r>
            <a:endParaRPr lang="en-US" sz="36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24914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7335BA6-510E-2B47-8692-A1ACE4CA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132AED-41A5-4A4E-AFBE-4625707FE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4D, Greenberg et al. – part of a broader set of “Clean Slate” initiatives</a:t>
            </a:r>
          </a:p>
          <a:p>
            <a:r>
              <a:rPr lang="en-AU" dirty="0" err="1"/>
              <a:t>Ipsilon</a:t>
            </a:r>
            <a:r>
              <a:rPr lang="en-AU" dirty="0"/>
              <a:t> General Switch Management Protocol – RFC 2297 (1996)</a:t>
            </a:r>
          </a:p>
          <a:p>
            <a:r>
              <a:rPr lang="en-AU" dirty="0"/>
              <a:t>IETF Forces WG (2001-2015!!)</a:t>
            </a:r>
          </a:p>
          <a:p>
            <a:r>
              <a:rPr lang="en-AU" dirty="0"/>
              <a:t>Ethane (2007)</a:t>
            </a:r>
          </a:p>
          <a:p>
            <a:endParaRPr lang="en-A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E1E2C4-C305-EC42-A030-5F7E83C5961E}"/>
              </a:ext>
            </a:extLst>
          </p:cNvPr>
          <p:cNvSpPr/>
          <p:nvPr/>
        </p:nvSpPr>
        <p:spPr>
          <a:xfrm>
            <a:off x="0" y="0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600" dirty="0"/>
              <a:t>Foundations of SDN</a:t>
            </a:r>
            <a:endParaRPr lang="en-US" sz="36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575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491BDA-3084-804E-A5AA-DD96FB390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9C394-D692-8D46-80C0-0D2A0C2A4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Lack of abstractions</a:t>
            </a:r>
          </a:p>
          <a:p>
            <a:r>
              <a:rPr lang="en-AU" dirty="0"/>
              <a:t>Inability to express intent</a:t>
            </a:r>
          </a:p>
          <a:p>
            <a:r>
              <a:rPr lang="en-AU" dirty="0"/>
              <a:t>Unpredictable outcome from complex distributed algorithms</a:t>
            </a:r>
          </a:p>
          <a:p>
            <a:r>
              <a:rPr lang="en-AU" dirty="0"/>
              <a:t>Interactions among protocols (e.g. IGP &amp; EGP)</a:t>
            </a:r>
          </a:p>
          <a:p>
            <a:r>
              <a:rPr lang="en-AU" dirty="0"/>
              <a:t>Can’t manage a device unless it’s properly configured</a:t>
            </a:r>
          </a:p>
          <a:p>
            <a:pPr lvl="1"/>
            <a:r>
              <a:rPr lang="en-AU" dirty="0"/>
              <a:t>bootstrap issue – control &amp; management plane dependent on correct data plane</a:t>
            </a:r>
          </a:p>
          <a:p>
            <a:pPr lvl="1"/>
            <a:r>
              <a:rPr lang="en-AU" dirty="0"/>
              <a:t>Fragility, risk of change</a:t>
            </a:r>
          </a:p>
          <a:p>
            <a:r>
              <a:rPr lang="en-AU" dirty="0"/>
              <a:t>Glacial pace of innovation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F21902-2C45-3241-B4A9-0A49A57496DC}"/>
              </a:ext>
            </a:extLst>
          </p:cNvPr>
          <p:cNvSpPr/>
          <p:nvPr/>
        </p:nvSpPr>
        <p:spPr>
          <a:xfrm>
            <a:off x="0" y="0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600" dirty="0"/>
              <a:t>Challenges with IP networks</a:t>
            </a:r>
            <a:endParaRPr lang="en-US" sz="36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370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1030" y="330200"/>
            <a:ext cx="10969943" cy="4318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20" name="Picture 19" descr="Screen Shot 2013-04-02 at 5.50.17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1913" y="1288797"/>
            <a:ext cx="4089135" cy="4364399"/>
          </a:xfrm>
          <a:prstGeom prst="rect">
            <a:avLst/>
          </a:prstGeom>
          <a:ln>
            <a:solidFill>
              <a:schemeClr val="bg2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115906" y="5802868"/>
            <a:ext cx="2529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Terminal Protocol: </a:t>
            </a:r>
            <a:r>
              <a:rPr lang="en-US" b="1" dirty="0"/>
              <a:t>Telnet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55947" y="5802868"/>
            <a:ext cx="2310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Terminal Protocol: </a:t>
            </a:r>
            <a:r>
              <a:rPr lang="en-US" b="1" dirty="0"/>
              <a:t>SSH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347500" y="1288796"/>
            <a:ext cx="4318911" cy="432836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5000"/>
              </a:lnSpc>
            </a:pPr>
            <a:r>
              <a:rPr lang="en-US" sz="3200" b="1" dirty="0">
                <a:solidFill>
                  <a:srgbClr val="3A3A3B"/>
                </a:solidFill>
              </a:rPr>
              <a:t>1996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742502" y="1288797"/>
            <a:ext cx="7354499" cy="4364399"/>
            <a:chOff x="6740913" y="1066800"/>
            <a:chExt cx="7354499" cy="4364399"/>
          </a:xfrm>
        </p:grpSpPr>
        <p:pic>
          <p:nvPicPr>
            <p:cNvPr id="21" name="Picture 20" descr="Screen Shot 2013-04-02 at 5.50.17 PM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40913" y="1066800"/>
              <a:ext cx="4089135" cy="4364399"/>
            </a:xfrm>
            <a:prstGeom prst="rect">
              <a:avLst/>
            </a:prstGeom>
            <a:ln>
              <a:solidFill>
                <a:schemeClr val="bg2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Rectangle 18"/>
            <p:cNvSpPr/>
            <p:nvPr/>
          </p:nvSpPr>
          <p:spPr>
            <a:xfrm>
              <a:off x="9776501" y="1066800"/>
              <a:ext cx="4318911" cy="432836"/>
            </a:xfrm>
            <a:prstGeom prst="rect">
              <a:avLst/>
            </a:prstGeom>
            <a:noFill/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95000"/>
                </a:lnSpc>
              </a:pPr>
              <a:r>
                <a:rPr lang="en-US" sz="3200" b="1" dirty="0">
                  <a:solidFill>
                    <a:srgbClr val="3A3A3B"/>
                  </a:solidFill>
                </a:rPr>
                <a:t>2016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C28196B-E24A-A24F-9ED8-3BD01DD22CCE}"/>
              </a:ext>
            </a:extLst>
          </p:cNvPr>
          <p:cNvSpPr/>
          <p:nvPr/>
        </p:nvSpPr>
        <p:spPr>
          <a:xfrm>
            <a:off x="0" y="0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Evolution of network provisioning: 1996-2016</a:t>
            </a:r>
            <a:endParaRPr lang="en-US" sz="36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91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6AB28-C429-0A49-B1D3-616C1B16F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CD6B6-BC88-D849-B6D3-69A123F94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Centralizing the control plane enables more powerful abstractions</a:t>
            </a:r>
          </a:p>
          <a:p>
            <a:pPr lvl="1"/>
            <a:r>
              <a:rPr lang="en-AU" dirty="0"/>
              <a:t>E.g. X and Y should be able to communicate</a:t>
            </a:r>
          </a:p>
          <a:p>
            <a:pPr lvl="1"/>
            <a:r>
              <a:rPr lang="en-AU" dirty="0"/>
              <a:t>Express intent network-wide</a:t>
            </a:r>
          </a:p>
          <a:p>
            <a:r>
              <a:rPr lang="en-AU" dirty="0"/>
              <a:t>Distributed systems techniques to make central control scalable and fault tolerant</a:t>
            </a:r>
          </a:p>
          <a:p>
            <a:r>
              <a:rPr lang="en-AU" dirty="0"/>
              <a:t>Central control means a single API for the network, rather than an API per box</a:t>
            </a:r>
          </a:p>
          <a:p>
            <a:r>
              <a:rPr lang="en-AU" dirty="0"/>
              <a:t>Networks provisioned by software, not humans</a:t>
            </a:r>
          </a:p>
          <a:p>
            <a:r>
              <a:rPr lang="en-AU" dirty="0"/>
              <a:t>Disaggregation → innovation</a:t>
            </a:r>
          </a:p>
          <a:p>
            <a:r>
              <a:rPr lang="en-AU" dirty="0"/>
              <a:t>Network-wide intent → better security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973DA9-BE93-9445-80F1-70CFCC85B382}"/>
              </a:ext>
            </a:extLst>
          </p:cNvPr>
          <p:cNvSpPr/>
          <p:nvPr/>
        </p:nvSpPr>
        <p:spPr>
          <a:xfrm>
            <a:off x="0" y="0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600" dirty="0"/>
              <a:t>Key SDN Insights</a:t>
            </a:r>
            <a:endParaRPr lang="en-US" sz="36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714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1500" r="3650" b="5499"/>
          <a:stretch>
            <a:fillRect/>
          </a:stretch>
        </p:blipFill>
        <p:spPr bwMode="auto">
          <a:xfrm>
            <a:off x="412523" y="1042147"/>
            <a:ext cx="4470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022123" y="2993851"/>
            <a:ext cx="2540000" cy="8737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864" tIns="60932" rIns="121864" bIns="60932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609251" eaLnBrk="1" hangingPunct="1">
              <a:defRPr/>
            </a:pPr>
            <a:r>
              <a:rPr lang="en-US" sz="2200" dirty="0"/>
              <a:t>Specialized</a:t>
            </a:r>
          </a:p>
          <a:p>
            <a:pPr algn="ctr" defTabSz="609251" eaLnBrk="1" hangingPunct="1">
              <a:defRPr/>
            </a:pPr>
            <a:r>
              <a:rPr lang="en-US" sz="2200" dirty="0"/>
              <a:t>OS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22123" y="4064746"/>
            <a:ext cx="2540000" cy="8919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864" tIns="60932" rIns="121864" bIns="60932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609251" eaLnBrk="1" hangingPunct="1">
              <a:defRPr/>
            </a:pPr>
            <a:r>
              <a:rPr lang="en-US" sz="2200" dirty="0"/>
              <a:t>Specialized</a:t>
            </a:r>
          </a:p>
          <a:p>
            <a:pPr algn="ctr" defTabSz="609251" eaLnBrk="1" hangingPunct="1">
              <a:defRPr/>
            </a:pPr>
            <a:r>
              <a:rPr lang="en-US" sz="2200" dirty="0"/>
              <a:t>Hardware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7131235" y="1299233"/>
            <a:ext cx="4434360" cy="685800"/>
            <a:chOff x="6890780" y="1299233"/>
            <a:chExt cx="4434360" cy="685800"/>
          </a:xfrm>
        </p:grpSpPr>
        <p:sp>
          <p:nvSpPr>
            <p:cNvPr id="9" name="Rounded Rectangle 8"/>
            <p:cNvSpPr/>
            <p:nvPr/>
          </p:nvSpPr>
          <p:spPr bwMode="auto">
            <a:xfrm>
              <a:off x="10512340" y="1299233"/>
              <a:ext cx="812800" cy="6858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251">
                <a:defRPr/>
              </a:pPr>
              <a:r>
                <a:rPr lang="en-US" sz="2133" dirty="0">
                  <a:solidFill>
                    <a:schemeClr val="tx1"/>
                  </a:solidFill>
                  <a:latin typeface="Calibri"/>
                </a:rPr>
                <a:t>App</a:t>
              </a: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9788028" y="1299233"/>
              <a:ext cx="812800" cy="6858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251">
                <a:defRPr/>
              </a:pPr>
              <a:r>
                <a:rPr lang="en-US" sz="2133" dirty="0">
                  <a:solidFill>
                    <a:schemeClr val="tx1"/>
                  </a:solidFill>
                  <a:latin typeface="Calibri"/>
                </a:rPr>
                <a:t>App</a:t>
              </a: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9063716" y="1299233"/>
              <a:ext cx="812800" cy="6858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251">
                <a:defRPr/>
              </a:pPr>
              <a:r>
                <a:rPr lang="en-US" sz="2133" dirty="0">
                  <a:solidFill>
                    <a:schemeClr val="tx1"/>
                  </a:solidFill>
                  <a:latin typeface="Calibri"/>
                </a:rPr>
                <a:t>App</a:t>
              </a: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8339404" y="1299233"/>
              <a:ext cx="812800" cy="6858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251">
                <a:defRPr/>
              </a:pPr>
              <a:r>
                <a:rPr lang="en-US" sz="2133" dirty="0">
                  <a:solidFill>
                    <a:schemeClr val="tx1"/>
                  </a:solidFill>
                  <a:latin typeface="Calibri"/>
                </a:rPr>
                <a:t>App</a:t>
              </a: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7615092" y="1299233"/>
              <a:ext cx="812800" cy="6858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251">
                <a:defRPr/>
              </a:pPr>
              <a:r>
                <a:rPr lang="en-US" sz="2133" dirty="0">
                  <a:solidFill>
                    <a:schemeClr val="tx1"/>
                  </a:solidFill>
                  <a:latin typeface="Calibri"/>
                </a:rPr>
                <a:t>App</a:t>
              </a: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6890780" y="1299233"/>
              <a:ext cx="812800" cy="6858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251">
                <a:defRPr/>
              </a:pPr>
              <a:r>
                <a:rPr lang="en-US" sz="2133" dirty="0">
                  <a:solidFill>
                    <a:schemeClr val="tx1"/>
                  </a:solidFill>
                  <a:latin typeface="Calibri"/>
                </a:rPr>
                <a:t>App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1022123" y="1881951"/>
            <a:ext cx="2540000" cy="89231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864" tIns="60932" rIns="121864" bIns="60932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609251" eaLnBrk="1" hangingPunct="1">
              <a:defRPr/>
            </a:pPr>
            <a:r>
              <a:rPr lang="en-US" sz="2200" dirty="0"/>
              <a:t>Specialized</a:t>
            </a:r>
          </a:p>
          <a:p>
            <a:pPr algn="ctr" defTabSz="609251" eaLnBrk="1" hangingPunct="1">
              <a:defRPr/>
            </a:pPr>
            <a:r>
              <a:rPr lang="en-US" sz="2200" dirty="0"/>
              <a:t>Applications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5054990" y="3299960"/>
            <a:ext cx="1524000" cy="762000"/>
          </a:xfrm>
          <a:prstGeom prst="rightArrow">
            <a:avLst>
              <a:gd name="adj1" fmla="val 50000"/>
              <a:gd name="adj2" fmla="val 68658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121864" tIns="60932" rIns="121864" bIns="60932" anchor="ctr"/>
          <a:lstStyle/>
          <a:p>
            <a:pPr algn="ctr" defTabSz="609251">
              <a:defRPr/>
            </a:pP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6" name="Group 51"/>
          <p:cNvGrpSpPr>
            <a:grpSpLocks/>
          </p:cNvGrpSpPr>
          <p:nvPr/>
        </p:nvGrpSpPr>
        <p:grpSpPr bwMode="auto">
          <a:xfrm>
            <a:off x="7621215" y="3596389"/>
            <a:ext cx="3454400" cy="461665"/>
            <a:chOff x="6019800" y="3200400"/>
            <a:chExt cx="2590800" cy="461524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6019800" y="3427343"/>
              <a:ext cx="25908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3"/>
            <p:cNvSpPr txBox="1">
              <a:spLocks noChangeArrowheads="1"/>
            </p:cNvSpPr>
            <p:nvPr/>
          </p:nvSpPr>
          <p:spPr bwMode="auto">
            <a:xfrm>
              <a:off x="6453791" y="3200400"/>
              <a:ext cx="1665360" cy="461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defTabSz="609251" eaLnBrk="1" hangingPunct="1"/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Open Interface</a:t>
              </a:r>
            </a:p>
          </p:txBody>
        </p:sp>
      </p:grpSp>
      <p:grpSp>
        <p:nvGrpSpPr>
          <p:cNvPr id="29" name="Group 57"/>
          <p:cNvGrpSpPr>
            <a:grpSpLocks/>
          </p:cNvGrpSpPr>
          <p:nvPr/>
        </p:nvGrpSpPr>
        <p:grpSpPr bwMode="auto">
          <a:xfrm>
            <a:off x="7050917" y="2128746"/>
            <a:ext cx="4594996" cy="1380283"/>
            <a:chOff x="5448258" y="1743915"/>
            <a:chExt cx="3446247" cy="1380285"/>
          </a:xfrm>
        </p:grpSpPr>
        <p:sp>
          <p:nvSpPr>
            <p:cNvPr id="30" name="Rounded Rectangle 29"/>
            <p:cNvSpPr/>
            <p:nvPr/>
          </p:nvSpPr>
          <p:spPr bwMode="auto">
            <a:xfrm>
              <a:off x="6819858" y="2286000"/>
              <a:ext cx="876342" cy="8382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251">
                <a:defRPr/>
              </a:pPr>
              <a:r>
                <a:rPr lang="en-US" sz="2200" dirty="0">
                  <a:solidFill>
                    <a:schemeClr val="tx1"/>
                  </a:solidFill>
                  <a:latin typeface="Calibri"/>
                </a:rPr>
                <a:t>Linux</a:t>
              </a:r>
            </a:p>
          </p:txBody>
        </p:sp>
        <p:sp>
          <p:nvSpPr>
            <p:cNvPr id="31" name="Rounded Rectangle 30"/>
            <p:cNvSpPr/>
            <p:nvPr/>
          </p:nvSpPr>
          <p:spPr bwMode="auto">
            <a:xfrm>
              <a:off x="8012393" y="2286000"/>
              <a:ext cx="882112" cy="8382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251">
                <a:defRPr/>
              </a:pPr>
              <a:r>
                <a:rPr lang="en-US" sz="2200" dirty="0">
                  <a:solidFill>
                    <a:schemeClr val="tx1"/>
                  </a:solidFill>
                  <a:latin typeface="Calibri"/>
                </a:rPr>
                <a:t>Mac</a:t>
              </a:r>
            </a:p>
            <a:p>
              <a:pPr algn="ctr" defTabSz="609251">
                <a:defRPr/>
              </a:pPr>
              <a:r>
                <a:rPr lang="en-US" sz="2200" dirty="0">
                  <a:solidFill>
                    <a:schemeClr val="tx1"/>
                  </a:solidFill>
                  <a:latin typeface="Calibri"/>
                </a:rPr>
                <a:t>OS</a:t>
              </a:r>
            </a:p>
          </p:txBody>
        </p:sp>
        <p:sp>
          <p:nvSpPr>
            <p:cNvPr id="32" name="Rounded Rectangle 31"/>
            <p:cNvSpPr/>
            <p:nvPr/>
          </p:nvSpPr>
          <p:spPr bwMode="auto">
            <a:xfrm>
              <a:off x="5448258" y="2286000"/>
              <a:ext cx="1027515" cy="8382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609251">
                <a:defRPr/>
              </a:pPr>
              <a:r>
                <a:rPr lang="en-US" sz="2200" dirty="0">
                  <a:solidFill>
                    <a:schemeClr val="tx1"/>
                  </a:solidFill>
                  <a:latin typeface="Calibri"/>
                </a:rPr>
                <a:t>Windows</a:t>
              </a:r>
            </a:p>
          </p:txBody>
        </p:sp>
        <p:sp>
          <p:nvSpPr>
            <p:cNvPr id="33" name="TextBox 23"/>
            <p:cNvSpPr txBox="1">
              <a:spLocks noChangeArrowheads="1"/>
            </p:cNvSpPr>
            <p:nvPr/>
          </p:nvSpPr>
          <p:spPr bwMode="auto">
            <a:xfrm>
              <a:off x="6497895" y="2526268"/>
              <a:ext cx="327254" cy="430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defTabSz="609251" eaLnBrk="1" hangingPunct="1"/>
              <a:r>
                <a:rPr lang="en-US" sz="2200" dirty="0">
                  <a:solidFill>
                    <a:prstClr val="black"/>
                  </a:solidFill>
                  <a:latin typeface="Arial" charset="0"/>
                </a:rPr>
                <a:t>or</a:t>
              </a:r>
            </a:p>
          </p:txBody>
        </p:sp>
        <p:sp>
          <p:nvSpPr>
            <p:cNvPr id="34" name="TextBox 24"/>
            <p:cNvSpPr txBox="1">
              <a:spLocks noChangeArrowheads="1"/>
            </p:cNvSpPr>
            <p:nvPr/>
          </p:nvSpPr>
          <p:spPr bwMode="auto">
            <a:xfrm>
              <a:off x="7685139" y="2514599"/>
              <a:ext cx="327254" cy="430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defTabSz="609251" eaLnBrk="1" hangingPunct="1"/>
              <a:r>
                <a:rPr lang="en-US" sz="2200" dirty="0">
                  <a:solidFill>
                    <a:prstClr val="black"/>
                  </a:solidFill>
                  <a:latin typeface="Arial" charset="0"/>
                </a:rPr>
                <a:t>or</a:t>
              </a:r>
            </a:p>
          </p:txBody>
        </p:sp>
        <p:grpSp>
          <p:nvGrpSpPr>
            <p:cNvPr id="35" name="Group 52"/>
            <p:cNvGrpSpPr>
              <a:grpSpLocks/>
            </p:cNvGrpSpPr>
            <p:nvPr/>
          </p:nvGrpSpPr>
          <p:grpSpPr bwMode="auto">
            <a:xfrm>
              <a:off x="5943600" y="1743915"/>
              <a:ext cx="2590800" cy="461666"/>
              <a:chOff x="6019800" y="3115515"/>
              <a:chExt cx="2590800" cy="461666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6019800" y="3368421"/>
                <a:ext cx="259080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23"/>
              <p:cNvSpPr txBox="1">
                <a:spLocks noChangeArrowheads="1"/>
              </p:cNvSpPr>
              <p:nvPr/>
            </p:nvSpPr>
            <p:spPr bwMode="auto">
              <a:xfrm>
                <a:off x="6453791" y="3115515"/>
                <a:ext cx="1665360" cy="461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defTabSz="609251" eaLnBrk="1" hangingPunct="1"/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Open Interface</a:t>
                </a:r>
              </a:p>
            </p:txBody>
          </p:sp>
        </p:grpSp>
      </p:grpSp>
      <p:sp>
        <p:nvSpPr>
          <p:cNvPr id="39" name="TextBox 47"/>
          <p:cNvSpPr txBox="1">
            <a:spLocks noChangeArrowheads="1"/>
          </p:cNvSpPr>
          <p:nvPr/>
        </p:nvSpPr>
        <p:spPr bwMode="auto">
          <a:xfrm>
            <a:off x="-309030" y="1881951"/>
            <a:ext cx="246173" cy="61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64" tIns="60932" rIns="121864" bIns="6093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609251" eaLnBrk="1" hangingPunct="1"/>
            <a:endParaRPr lang="en-US" sz="32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723" y="4536072"/>
            <a:ext cx="1738954" cy="1304216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 bwMode="auto">
          <a:xfrm>
            <a:off x="7824415" y="4118280"/>
            <a:ext cx="3048000" cy="8384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609251" eaLnBrk="1" hangingPunct="1">
              <a:defRPr/>
            </a:pPr>
            <a:r>
              <a:rPr lang="en-US" dirty="0">
                <a:solidFill>
                  <a:prstClr val="white"/>
                </a:solidFill>
                <a:latin typeface="+mn-lt"/>
              </a:rPr>
              <a:t>Microprocessors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525E315-C37F-2147-AF81-8F1078F01D89}"/>
              </a:ext>
            </a:extLst>
          </p:cNvPr>
          <p:cNvSpPr/>
          <p:nvPr/>
        </p:nvSpPr>
        <p:spPr>
          <a:xfrm>
            <a:off x="0" y="0"/>
            <a:ext cx="12192000" cy="776074"/>
          </a:xfrm>
          <a:prstGeom prst="rect">
            <a:avLst/>
          </a:prstGeom>
          <a:solidFill>
            <a:srgbClr val="2F5597"/>
          </a:solidFill>
          <a:ln>
            <a:noFill/>
          </a:ln>
          <a:effectLst>
            <a:outerShdw sx="1000" sy="1000" rotWithShape="0">
              <a:srgbClr val="FFFFFF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Disaggregation of computing Industry</a:t>
            </a:r>
          </a:p>
        </p:txBody>
      </p:sp>
    </p:spTree>
    <p:extLst>
      <p:ext uri="{BB962C8B-B14F-4D97-AF65-F5344CB8AC3E}">
        <p14:creationId xmlns:p14="http://schemas.microsoft.com/office/powerpoint/2010/main" val="3716882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C80049E9-5718-1A45-B4C6-1851E1ACD413}" vid="{AB6B7CC7-91B7-4C44-A7EB-5D51C610F1B3}"/>
    </a:ext>
  </a:extLst>
</a:theme>
</file>

<file path=ppt/theme/theme2.xml><?xml version="1.0" encoding="utf-8"?>
<a:theme xmlns:a="http://schemas.openxmlformats.org/drawingml/2006/main" name="VMware Non-Confidential">
  <a:themeElements>
    <a:clrScheme name="VMware Custom">
      <a:dk1>
        <a:srgbClr val="333333"/>
      </a:dk1>
      <a:lt1>
        <a:srgbClr val="FFFFFF"/>
      </a:lt1>
      <a:dk2>
        <a:srgbClr val="4D4D4D"/>
      </a:dk2>
      <a:lt2>
        <a:srgbClr val="C0C0C0"/>
      </a:lt2>
      <a:accent1>
        <a:srgbClr val="0095D3"/>
      </a:accent1>
      <a:accent2>
        <a:srgbClr val="89CBDF"/>
      </a:accent2>
      <a:accent3>
        <a:srgbClr val="003D79"/>
      </a:accent3>
      <a:accent4>
        <a:srgbClr val="6DB33F"/>
      </a:accent4>
      <a:accent5>
        <a:srgbClr val="F8981D"/>
      </a:accent5>
      <a:accent6>
        <a:srgbClr val="D9541E"/>
      </a:accent6>
      <a:hlink>
        <a:srgbClr val="0095D3"/>
      </a:hlink>
      <a:folHlink>
        <a:srgbClr val="89CBDF"/>
      </a:folHlink>
    </a:clrScheme>
    <a:fontScheme name="VMware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>
          <a:solidFill>
            <a:schemeClr val="accent3"/>
          </a:solidFill>
          <a:round/>
          <a:headEnd/>
          <a:tailEnd/>
        </a:ln>
      </a:spPr>
      <a:bodyPr wrap="none" lIns="0" tIns="0" rIns="0" bIns="0" rtlCol="0" anchor="ctr"/>
      <a:lstStyle>
        <a:defPPr marL="0" marR="0" indent="0" algn="ctr" defTabSz="914400" eaLnBrk="1" latinLnBrk="0" hangingPunct="1">
          <a:lnSpc>
            <a:spcPct val="100000"/>
          </a:lnSpc>
          <a:buClrTx/>
          <a:buSzTx/>
          <a:buFontTx/>
          <a:buNone/>
          <a:tabLst/>
          <a:defRPr sz="1800" dirty="0" err="1" smtClean="0">
            <a:solidFill>
              <a:srgbClr val="FFFFFF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95D3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4000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95D3"/>
            </a:solidFill>
            <a:effectLst/>
            <a:latin typeface="Arial" charset="0"/>
            <a:ea typeface="ＭＳ Ｐゴシック" pitchFamily="3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000" dirty="0" err="1" smtClean="0">
            <a:solidFill>
              <a:srgbClr val="333333"/>
            </a:solidFill>
            <a:latin typeface="+mn-lt"/>
            <a:ea typeface="+mn-ea"/>
          </a:defRPr>
        </a:defPPr>
      </a:lstStyle>
    </a:txDef>
  </a:objectDefaults>
  <a:extraClrSchemeLst>
    <a:extraClrScheme>
      <a:clrScheme name="VMware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Mware">
    <a:dk1>
      <a:srgbClr val="717074"/>
    </a:dk1>
    <a:lt1>
      <a:sysClr val="window" lastClr="FFFFFF"/>
    </a:lt1>
    <a:dk2>
      <a:srgbClr val="000000"/>
    </a:dk2>
    <a:lt2>
      <a:srgbClr val="C6C6C8"/>
    </a:lt2>
    <a:accent1>
      <a:srgbClr val="0095D3"/>
    </a:accent1>
    <a:accent2>
      <a:srgbClr val="89CBDF"/>
    </a:accent2>
    <a:accent3>
      <a:srgbClr val="006990"/>
    </a:accent3>
    <a:accent4>
      <a:srgbClr val="6DB33F"/>
    </a:accent4>
    <a:accent5>
      <a:srgbClr val="C2CD23"/>
    </a:accent5>
    <a:accent6>
      <a:srgbClr val="387C2C"/>
    </a:accent6>
    <a:hlink>
      <a:srgbClr val="0095D3"/>
    </a:hlink>
    <a:folHlink>
      <a:srgbClr val="89CBD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Book</Template>
  <TotalTime>79716</TotalTime>
  <Words>1630</Words>
  <Application>Microsoft Macintosh PowerPoint</Application>
  <PresentationFormat>Widescreen</PresentationFormat>
  <Paragraphs>612</Paragraphs>
  <Slides>38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ＭＳ Ｐゴシック</vt:lpstr>
      <vt:lpstr>ヒラギノ角ゴ ProN W3</vt:lpstr>
      <vt:lpstr>.AppleSystemUIFont</vt:lpstr>
      <vt:lpstr>Arial</vt:lpstr>
      <vt:lpstr>Calibri</vt:lpstr>
      <vt:lpstr>Calibri Light</vt:lpstr>
      <vt:lpstr>Gill Sans</vt:lpstr>
      <vt:lpstr>Helvetica</vt:lpstr>
      <vt:lpstr>Lucida Sans</vt:lpstr>
      <vt:lpstr>Mangal</vt:lpstr>
      <vt:lpstr>Times</vt:lpstr>
      <vt:lpstr>Wingdings</vt:lpstr>
      <vt:lpstr>Office Theme</vt:lpstr>
      <vt:lpstr>VMware Non-Confidential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SDN Architecture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2009</vt:lpstr>
      <vt:lpstr>2012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Bruce Davie</cp:lastModifiedBy>
  <cp:revision>445</cp:revision>
  <cp:lastPrinted>2020-10-22T22:41:51Z</cp:lastPrinted>
  <dcterms:created xsi:type="dcterms:W3CDTF">2019-12-10T16:47:01Z</dcterms:created>
  <dcterms:modified xsi:type="dcterms:W3CDTF">2021-02-01T04:06:43Z</dcterms:modified>
  <cp:category/>
</cp:coreProperties>
</file>