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2" r:id="rId4"/>
    <p:sldId id="266" r:id="rId5"/>
    <p:sldId id="267" r:id="rId6"/>
    <p:sldId id="269" r:id="rId7"/>
    <p:sldId id="280" r:id="rId8"/>
    <p:sldId id="268" r:id="rId9"/>
    <p:sldId id="277" r:id="rId10"/>
    <p:sldId id="264" r:id="rId11"/>
    <p:sldId id="270" r:id="rId12"/>
    <p:sldId id="271" r:id="rId13"/>
    <p:sldId id="278" r:id="rId14"/>
    <p:sldId id="273" r:id="rId15"/>
    <p:sldId id="275" r:id="rId16"/>
    <p:sldId id="265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52"/>
    <p:restoredTop sz="94574"/>
  </p:normalViewPr>
  <p:slideViewPr>
    <p:cSldViewPr snapToGrid="0" snapToObjects="1">
      <p:cViewPr varScale="1">
        <p:scale>
          <a:sx n="94" d="100"/>
          <a:sy n="94" d="100"/>
        </p:scale>
        <p:origin x="216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90F62-F3F2-DD4C-AFD7-D714D0C0C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A9DDBC-D51B-6A48-8E11-5608ACA7D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D88E1-15C6-5F4D-B412-9642F6D8A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4/10/19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D8F4C-FA54-8F44-A77F-F402B27B3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0E728-CF46-B346-8CC1-26C1B84B7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1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377E-BDB5-2247-B583-9A203B433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18791-6CBE-D24A-8706-7F5601EDB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5EF52-6D28-CC45-9960-B5C3492B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4/10/19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99A64-3B57-7146-B0A5-AC75AE67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6347A-B8D6-7C45-81C6-567594548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62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25D03C-0A06-334D-ABFC-C406B334E5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DF893F-7DAF-8C42-B177-A60D08C19A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1F30C-8E90-934F-8AB4-3620B7E24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4/10/19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28701-7C22-5C46-BCBB-FAEC51E31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922FB-3E5F-C549-A8F8-8C88D93D3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2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5A8BB-35CE-7441-AC1B-60C1D34D0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40D34-D7D6-E44C-877C-DB53F9124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835D9-341B-894A-A671-E1F156CC5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4/10/19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F2D5-277A-C843-81D5-EBAE46C90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BDD97-0C16-8947-8040-D0D506FD2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55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76BBE-E82D-4541-AB09-44BE3767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0137B-98BC-054B-9483-0D296423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651A7-37B6-9A4F-89FC-3A30590C8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4/10/19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2A80D-1B2C-F841-BD60-0C2ED9D7B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9C910-0C1F-7A49-98DB-59456F33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77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5F06-4CCD-2541-8327-2CAC8026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958F8-6F97-5C4C-9E33-5CAC3EB206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8FB75-5588-044B-943C-00E764AAC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3ADB0-5764-A94A-99D1-824CD1D9F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4/10/19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5C6ED-4E54-D546-BE16-B21DD5B4D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35C8E6-D009-0C47-BED5-7BDC54B0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03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82B0B-902D-D64C-A4D1-AD7D02AB3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8EC7A-8E73-7A4A-84B9-BC263D2AD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61187-3363-0D4F-B23C-06D10D165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6945-1C30-464B-A2E1-6427005D1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29CC84-4A13-AA45-9301-51CDBC153C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9C96D5-1AE7-3C4F-A5F7-A1B4EC395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4/10/19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FCDEDC-D2EA-AC4A-BB8F-E7CA76C73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EE9025-7B45-A642-AABD-8C9841AD4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50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2F5A2-A159-0F42-81D9-C8D6914F7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915E3-DB0E-494D-AC6C-6D83541C7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4/10/19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92C7A-451A-504F-A56F-43D865D23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E09B50-A0D6-5440-96F7-24A4E761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42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2E722A-18A3-524A-8033-1F7E0F995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4/10/19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FB570-B352-3547-B5B3-A3D71F1C3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C9BE7-C8C8-1042-8918-A1A863880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85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930B1-3A6C-8A48-A2D2-365E4EEA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7BCC2-88AA-8445-82CE-A52FAD22B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59A33-E16E-7C4D-B2C1-778054887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CF33D-B2EA-5C47-BEF9-ABF396A70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4/10/19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E9C8D-15FD-454C-B09D-7AB8FB822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FF4E5-7E52-E14F-9828-E49143A47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86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DB87A-5488-6D4A-99E9-129040057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7345E0-74E8-BC46-93BC-8E7F650452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B0C8E7-EA93-454E-A14A-05CED6A9F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D92D1-8BAB-2242-8564-E81E63772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4/10/19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251A28-8BEE-4546-8540-DC316259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C40433-CD88-434C-BB82-3D9A842D6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05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3576AF-F531-A044-802D-99501C1DF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F0FA4-C7FD-054D-8697-BC9FFCBC8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0A919-5F07-F245-AF9B-19834E5D7E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D1622-3A12-3E48-BED1-9DC00C4B9C82}" type="datetimeFigureOut">
              <a:t>4/10/19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EE49D-2211-FA4B-A86B-76F3E6C5F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4D3CB-6B38-9A4E-8309-7A75FB2F8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6DF4E-EB22-1A43-AB0B-C2F00CD277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Performance Enhancements to Paxos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B552C9F-28C5-0E4A-9146-FB407F594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en-US"/>
              <a:t>CSE 552</a:t>
            </a:r>
          </a:p>
          <a:p>
            <a:r>
              <a:rPr lang="en-US" i="1"/>
              <a:t>preparation for discussion</a:t>
            </a:r>
          </a:p>
        </p:txBody>
      </p:sp>
    </p:spTree>
    <p:extLst>
      <p:ext uri="{BB962C8B-B14F-4D97-AF65-F5344CB8AC3E}">
        <p14:creationId xmlns:p14="http://schemas.microsoft.com/office/powerpoint/2010/main" val="3131920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Linearizability doesn’t imply strict serializability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32A3CC-A698-C340-B38D-097899886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868" y="2993765"/>
            <a:ext cx="641809" cy="6418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8F9E6B7-9F60-024D-9DB4-D5CEC2A4E1DC}"/>
              </a:ext>
            </a:extLst>
          </p:cNvPr>
          <p:cNvGrpSpPr/>
          <p:nvPr/>
        </p:nvGrpSpPr>
        <p:grpSpPr>
          <a:xfrm>
            <a:off x="1313468" y="4014201"/>
            <a:ext cx="1505145" cy="791450"/>
            <a:chOff x="3425072" y="2695393"/>
            <a:chExt cx="1505145" cy="7914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26339EB-40D7-364D-9D15-08C99453E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3425072" y="2695393"/>
              <a:ext cx="895545" cy="1818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1A775B-36D6-F34B-AE60-D0562E99E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3577472" y="2847793"/>
              <a:ext cx="895545" cy="18185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348B9CC-455B-2348-89BC-886DA2588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3729872" y="3000193"/>
              <a:ext cx="895545" cy="18185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06DD18-4D50-9642-8A95-34049E77B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3882272" y="3152593"/>
              <a:ext cx="895545" cy="1818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C1DAF2-3EF8-6F41-8897-4EA5DA10C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4034672" y="3304993"/>
              <a:ext cx="895545" cy="181850"/>
            </a:xfrm>
            <a:prstGeom prst="rect">
              <a:avLst/>
            </a:prstGeom>
          </p:spPr>
        </p:pic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B82634-CE68-5A4C-9B80-FD1927E1A8EF}"/>
              </a:ext>
            </a:extLst>
          </p:cNvPr>
          <p:cNvCxnSpPr/>
          <p:nvPr/>
        </p:nvCxnSpPr>
        <p:spPr>
          <a:xfrm>
            <a:off x="2666213" y="3320723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862C5E-F1C7-7246-A3E7-9DB9EDA0EB9C}"/>
              </a:ext>
            </a:extLst>
          </p:cNvPr>
          <p:cNvCxnSpPr/>
          <p:nvPr/>
        </p:nvCxnSpPr>
        <p:spPr>
          <a:xfrm>
            <a:off x="2690566" y="4348451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D8A10F5-9957-204B-889B-DAB256E68DA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65868" y="1951665"/>
            <a:ext cx="641809" cy="64180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A36B93-CDBC-C64F-A4B9-E08E563B278F}"/>
              </a:ext>
            </a:extLst>
          </p:cNvPr>
          <p:cNvCxnSpPr/>
          <p:nvPr/>
        </p:nvCxnSpPr>
        <p:spPr>
          <a:xfrm>
            <a:off x="2666213" y="2292994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AB011B4-294F-FF46-978C-C3175D28B259}"/>
              </a:ext>
            </a:extLst>
          </p:cNvPr>
          <p:cNvGrpSpPr/>
          <p:nvPr/>
        </p:nvGrpSpPr>
        <p:grpSpPr>
          <a:xfrm>
            <a:off x="3233782" y="3311344"/>
            <a:ext cx="1603366" cy="2217028"/>
            <a:chOff x="3233782" y="3311344"/>
            <a:chExt cx="1603366" cy="22170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35559DA-F74E-FD4B-9A69-F89617609930}"/>
                </a:ext>
              </a:extLst>
            </p:cNvPr>
            <p:cNvGrpSpPr/>
            <p:nvPr/>
          </p:nvGrpSpPr>
          <p:grpSpPr>
            <a:xfrm>
              <a:off x="3331590" y="3311344"/>
              <a:ext cx="1505558" cy="1046487"/>
              <a:chOff x="3331590" y="3311344"/>
              <a:chExt cx="1505558" cy="1046487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DD69A745-9D1B-5C49-834D-2C26734C06C0}"/>
                  </a:ext>
                </a:extLst>
              </p:cNvPr>
              <p:cNvCxnSpPr/>
              <p:nvPr/>
            </p:nvCxnSpPr>
            <p:spPr>
              <a:xfrm>
                <a:off x="3331590" y="3324049"/>
                <a:ext cx="584462" cy="1033782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FCEBCEB9-EF4F-1C4F-813E-BACBD54C44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02018" y="3311344"/>
                <a:ext cx="635130" cy="1037107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Vertical Scroll 24">
              <a:extLst>
                <a:ext uri="{FF2B5EF4-FFF2-40B4-BE49-F238E27FC236}">
                  <a16:creationId xmlns:a16="http://schemas.microsoft.com/office/drawing/2014/main" id="{840D933B-B97B-4E41-A3A8-4651E270B45F}"/>
                </a:ext>
              </a:extLst>
            </p:cNvPr>
            <p:cNvSpPr/>
            <p:nvPr/>
          </p:nvSpPr>
          <p:spPr>
            <a:xfrm>
              <a:off x="3233782" y="4500851"/>
              <a:ext cx="1443873" cy="1027521"/>
            </a:xfrm>
            <a:prstGeom prst="verticalScroll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write(A, 1)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EAAC990-27D8-854B-A0BE-E0F79D761045}"/>
              </a:ext>
            </a:extLst>
          </p:cNvPr>
          <p:cNvGrpSpPr/>
          <p:nvPr/>
        </p:nvGrpSpPr>
        <p:grpSpPr>
          <a:xfrm>
            <a:off x="2694326" y="2292994"/>
            <a:ext cx="5445176" cy="3220756"/>
            <a:chOff x="2694326" y="2292994"/>
            <a:chExt cx="5445176" cy="322075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15821F9-A234-5F42-9259-39763D6BC57C}"/>
                </a:ext>
              </a:extLst>
            </p:cNvPr>
            <p:cNvCxnSpPr>
              <a:cxnSpLocks/>
            </p:cNvCxnSpPr>
            <p:nvPr/>
          </p:nvCxnSpPr>
          <p:spPr>
            <a:xfrm>
              <a:off x="2694326" y="2292994"/>
              <a:ext cx="1389868" cy="2055457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E826FCE-4A8D-994A-A5DB-4637E7A22B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2008" y="2292994"/>
              <a:ext cx="1046376" cy="2055457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6" name="Vertical Scroll 25">
              <a:extLst>
                <a:ext uri="{FF2B5EF4-FFF2-40B4-BE49-F238E27FC236}">
                  <a16:creationId xmlns:a16="http://schemas.microsoft.com/office/drawing/2014/main" id="{1D53F3F7-8DCA-0547-99C3-72654D0A0506}"/>
                </a:ext>
              </a:extLst>
            </p:cNvPr>
            <p:cNvSpPr/>
            <p:nvPr/>
          </p:nvSpPr>
          <p:spPr>
            <a:xfrm>
              <a:off x="6695629" y="4486229"/>
              <a:ext cx="1443873" cy="1027521"/>
            </a:xfrm>
            <a:prstGeom prst="verticalScroll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read(A, B)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DBF328D-16D3-CA40-B82C-0AA5EB3E4679}"/>
              </a:ext>
            </a:extLst>
          </p:cNvPr>
          <p:cNvGrpSpPr/>
          <p:nvPr/>
        </p:nvGrpSpPr>
        <p:grpSpPr>
          <a:xfrm>
            <a:off x="5021345" y="3311344"/>
            <a:ext cx="1474604" cy="2202406"/>
            <a:chOff x="5021345" y="3311344"/>
            <a:chExt cx="1474604" cy="220240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25B5A07-4973-CE44-BC6A-ADB907658962}"/>
                </a:ext>
              </a:extLst>
            </p:cNvPr>
            <p:cNvGrpSpPr/>
            <p:nvPr/>
          </p:nvGrpSpPr>
          <p:grpSpPr>
            <a:xfrm>
              <a:off x="5021345" y="3311344"/>
              <a:ext cx="1346066" cy="1046487"/>
              <a:chOff x="3331590" y="3311344"/>
              <a:chExt cx="1346066" cy="1046487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FF470DB6-6222-554C-BA6B-E2ACD9DAC384}"/>
                  </a:ext>
                </a:extLst>
              </p:cNvPr>
              <p:cNvCxnSpPr/>
              <p:nvPr/>
            </p:nvCxnSpPr>
            <p:spPr>
              <a:xfrm>
                <a:off x="3331590" y="3324049"/>
                <a:ext cx="584462" cy="1033782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20226CED-D417-0C4F-B918-42DE20BD2B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2526" y="3311344"/>
                <a:ext cx="635130" cy="1037107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Vertical Scroll 30">
              <a:extLst>
                <a:ext uri="{FF2B5EF4-FFF2-40B4-BE49-F238E27FC236}">
                  <a16:creationId xmlns:a16="http://schemas.microsoft.com/office/drawing/2014/main" id="{424EF0BC-0ACF-7841-BF45-4019A6B96A45}"/>
                </a:ext>
              </a:extLst>
            </p:cNvPr>
            <p:cNvSpPr/>
            <p:nvPr/>
          </p:nvSpPr>
          <p:spPr>
            <a:xfrm>
              <a:off x="5052076" y="4486229"/>
              <a:ext cx="1443873" cy="1027521"/>
            </a:xfrm>
            <a:prstGeom prst="verticalScroll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write(B, 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036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Linearizability doesn’t imply strict serializability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32A3CC-A698-C340-B38D-097899886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868" y="2993765"/>
            <a:ext cx="641809" cy="6418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8F9E6B7-9F60-024D-9DB4-D5CEC2A4E1DC}"/>
              </a:ext>
            </a:extLst>
          </p:cNvPr>
          <p:cNvGrpSpPr/>
          <p:nvPr/>
        </p:nvGrpSpPr>
        <p:grpSpPr>
          <a:xfrm>
            <a:off x="1313468" y="4014201"/>
            <a:ext cx="1505145" cy="791450"/>
            <a:chOff x="3425072" y="2695393"/>
            <a:chExt cx="1505145" cy="7914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26339EB-40D7-364D-9D15-08C99453E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3425072" y="2695393"/>
              <a:ext cx="895545" cy="1818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1A775B-36D6-F34B-AE60-D0562E99E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3577472" y="2847793"/>
              <a:ext cx="895545" cy="18185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348B9CC-455B-2348-89BC-886DA2588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3729872" y="3000193"/>
              <a:ext cx="895545" cy="18185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06DD18-4D50-9642-8A95-34049E77B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3882272" y="3152593"/>
              <a:ext cx="895545" cy="1818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C1DAF2-3EF8-6F41-8897-4EA5DA10C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4034672" y="3304993"/>
              <a:ext cx="895545" cy="181850"/>
            </a:xfrm>
            <a:prstGeom prst="rect">
              <a:avLst/>
            </a:prstGeom>
          </p:spPr>
        </p:pic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B82634-CE68-5A4C-9B80-FD1927E1A8EF}"/>
              </a:ext>
            </a:extLst>
          </p:cNvPr>
          <p:cNvCxnSpPr/>
          <p:nvPr/>
        </p:nvCxnSpPr>
        <p:spPr>
          <a:xfrm>
            <a:off x="2666213" y="3320723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862C5E-F1C7-7246-A3E7-9DB9EDA0EB9C}"/>
              </a:ext>
            </a:extLst>
          </p:cNvPr>
          <p:cNvCxnSpPr/>
          <p:nvPr/>
        </p:nvCxnSpPr>
        <p:spPr>
          <a:xfrm>
            <a:off x="2690566" y="4348451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A36B93-CDBC-C64F-A4B9-E08E563B278F}"/>
              </a:ext>
            </a:extLst>
          </p:cNvPr>
          <p:cNvCxnSpPr/>
          <p:nvPr/>
        </p:nvCxnSpPr>
        <p:spPr>
          <a:xfrm>
            <a:off x="2666213" y="2292994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C41A55E-A65C-1841-A7B0-F1F1B1AB481E}"/>
              </a:ext>
            </a:extLst>
          </p:cNvPr>
          <p:cNvGrpSpPr/>
          <p:nvPr/>
        </p:nvGrpSpPr>
        <p:grpSpPr>
          <a:xfrm>
            <a:off x="4746030" y="3311344"/>
            <a:ext cx="2104952" cy="3447675"/>
            <a:chOff x="4746030" y="3311344"/>
            <a:chExt cx="2104952" cy="3447675"/>
          </a:xfrm>
        </p:grpSpPr>
        <p:sp>
          <p:nvSpPr>
            <p:cNvPr id="48" name="Vertical Scroll 47">
              <a:extLst>
                <a:ext uri="{FF2B5EF4-FFF2-40B4-BE49-F238E27FC236}">
                  <a16:creationId xmlns:a16="http://schemas.microsoft.com/office/drawing/2014/main" id="{CFA82BB3-820F-7D41-9E4E-89F4174709DD}"/>
                </a:ext>
              </a:extLst>
            </p:cNvPr>
            <p:cNvSpPr/>
            <p:nvPr/>
          </p:nvSpPr>
          <p:spPr>
            <a:xfrm>
              <a:off x="4746030" y="4450575"/>
              <a:ext cx="2104952" cy="2308444"/>
            </a:xfrm>
            <a:prstGeom prst="verticalScroll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Post picture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25B5A07-4973-CE44-BC6A-ADB907658962}"/>
                </a:ext>
              </a:extLst>
            </p:cNvPr>
            <p:cNvGrpSpPr/>
            <p:nvPr/>
          </p:nvGrpSpPr>
          <p:grpSpPr>
            <a:xfrm>
              <a:off x="5021345" y="3311344"/>
              <a:ext cx="1346066" cy="1046487"/>
              <a:chOff x="3331590" y="3311344"/>
              <a:chExt cx="1346066" cy="1046487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FF470DB6-6222-554C-BA6B-E2ACD9DAC384}"/>
                  </a:ext>
                </a:extLst>
              </p:cNvPr>
              <p:cNvCxnSpPr/>
              <p:nvPr/>
            </p:nvCxnSpPr>
            <p:spPr>
              <a:xfrm>
                <a:off x="3331590" y="3324049"/>
                <a:ext cx="584462" cy="1033782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20226CED-D417-0C4F-B918-42DE20BD2B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2526" y="3311344"/>
                <a:ext cx="635130" cy="1037107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00DBA1A-FBB4-3649-8897-01E18F34F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5877" y="5458691"/>
              <a:ext cx="1440955" cy="1074166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DB3C0924-44C8-244B-ACC1-BEC91BA4E6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87"/>
          <a:stretch/>
        </p:blipFill>
        <p:spPr>
          <a:xfrm>
            <a:off x="980772" y="1681054"/>
            <a:ext cx="1507609" cy="1189689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960B4F02-7EE3-4243-B1C7-476ACAB2CD93}"/>
              </a:ext>
            </a:extLst>
          </p:cNvPr>
          <p:cNvGrpSpPr/>
          <p:nvPr/>
        </p:nvGrpSpPr>
        <p:grpSpPr>
          <a:xfrm>
            <a:off x="2694327" y="2292994"/>
            <a:ext cx="6084072" cy="4435231"/>
            <a:chOff x="2694327" y="2292994"/>
            <a:chExt cx="6084072" cy="4435231"/>
          </a:xfrm>
        </p:grpSpPr>
        <p:sp>
          <p:nvSpPr>
            <p:cNvPr id="33" name="Vertical Scroll 32">
              <a:extLst>
                <a:ext uri="{FF2B5EF4-FFF2-40B4-BE49-F238E27FC236}">
                  <a16:creationId xmlns:a16="http://schemas.microsoft.com/office/drawing/2014/main" id="{9EF73E8A-D145-5449-A681-8D87E8F9A554}"/>
                </a:ext>
              </a:extLst>
            </p:cNvPr>
            <p:cNvSpPr/>
            <p:nvPr/>
          </p:nvSpPr>
          <p:spPr>
            <a:xfrm>
              <a:off x="6684653" y="4441195"/>
              <a:ext cx="2093746" cy="2287030"/>
            </a:xfrm>
            <a:prstGeom prst="verticalScroll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View pictures if not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EAAC990-27D8-854B-A0BE-E0F79D761045}"/>
                </a:ext>
              </a:extLst>
            </p:cNvPr>
            <p:cNvGrpSpPr/>
            <p:nvPr/>
          </p:nvGrpSpPr>
          <p:grpSpPr>
            <a:xfrm>
              <a:off x="2694327" y="2292994"/>
              <a:ext cx="4404057" cy="2055457"/>
              <a:chOff x="2694327" y="2292994"/>
              <a:chExt cx="4404057" cy="2055457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715821F9-A234-5F42-9259-39763D6BC5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94327" y="2292994"/>
                <a:ext cx="1389868" cy="2055457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5E826FCE-4A8D-994A-A5DB-4637E7A22B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52008" y="2292994"/>
                <a:ext cx="1046376" cy="2055457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395FBC2-979D-3744-9385-682FF2870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71963" y="5595055"/>
              <a:ext cx="1096412" cy="1096412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FE961FC-7A88-4544-BBA0-6223B6AFBEA4}"/>
              </a:ext>
            </a:extLst>
          </p:cNvPr>
          <p:cNvGrpSpPr/>
          <p:nvPr/>
        </p:nvGrpSpPr>
        <p:grpSpPr>
          <a:xfrm>
            <a:off x="2794235" y="3311344"/>
            <a:ext cx="2126344" cy="3414575"/>
            <a:chOff x="2794235" y="3311344"/>
            <a:chExt cx="2126344" cy="3414575"/>
          </a:xfrm>
        </p:grpSpPr>
        <p:sp>
          <p:nvSpPr>
            <p:cNvPr id="49" name="Vertical Scroll 48">
              <a:extLst>
                <a:ext uri="{FF2B5EF4-FFF2-40B4-BE49-F238E27FC236}">
                  <a16:creationId xmlns:a16="http://schemas.microsoft.com/office/drawing/2014/main" id="{BE9C8753-FF5B-874E-9E13-CB7F67AA81DF}"/>
                </a:ext>
              </a:extLst>
            </p:cNvPr>
            <p:cNvSpPr/>
            <p:nvPr/>
          </p:nvSpPr>
          <p:spPr>
            <a:xfrm>
              <a:off x="2794235" y="4450575"/>
              <a:ext cx="2104952" cy="2275344"/>
            </a:xfrm>
            <a:prstGeom prst="verticalScroll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35559DA-F74E-FD4B-9A69-F89617609930}"/>
                </a:ext>
              </a:extLst>
            </p:cNvPr>
            <p:cNvGrpSpPr/>
            <p:nvPr/>
          </p:nvGrpSpPr>
          <p:grpSpPr>
            <a:xfrm>
              <a:off x="3331590" y="3311344"/>
              <a:ext cx="1509842" cy="1046487"/>
              <a:chOff x="3331590" y="3311344"/>
              <a:chExt cx="1509842" cy="1046487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DD69A745-9D1B-5C49-834D-2C26734C06C0}"/>
                  </a:ext>
                </a:extLst>
              </p:cNvPr>
              <p:cNvCxnSpPr/>
              <p:nvPr/>
            </p:nvCxnSpPr>
            <p:spPr>
              <a:xfrm>
                <a:off x="3331590" y="3324049"/>
                <a:ext cx="584462" cy="1033782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FCEBCEB9-EF4F-1C4F-813E-BACBD54C44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06302" y="3311344"/>
                <a:ext cx="635130" cy="1037107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77E0BBB-1D0F-AA4C-AE08-0A66295F3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1087"/>
            <a:stretch/>
          </p:blipFill>
          <p:spPr>
            <a:xfrm>
              <a:off x="3092359" y="4714726"/>
              <a:ext cx="1507609" cy="118968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3B1FA6A-180F-DA4D-A510-7BE8FEC32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24167" y="5534926"/>
              <a:ext cx="1096412" cy="1096412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53EB2A56-1180-314C-A0A5-937FA2040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314" y="1631343"/>
            <a:ext cx="1036423" cy="77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Linearizability doesn’t imply strict serializability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3F0BC8-4407-E548-9649-F444AD5266A0}"/>
              </a:ext>
            </a:extLst>
          </p:cNvPr>
          <p:cNvGrpSpPr/>
          <p:nvPr/>
        </p:nvGrpSpPr>
        <p:grpSpPr>
          <a:xfrm>
            <a:off x="2530731" y="1637005"/>
            <a:ext cx="2104952" cy="2308444"/>
            <a:chOff x="4746030" y="4450575"/>
            <a:chExt cx="2104952" cy="2308444"/>
          </a:xfrm>
        </p:grpSpPr>
        <p:sp>
          <p:nvSpPr>
            <p:cNvPr id="48" name="Vertical Scroll 47">
              <a:extLst>
                <a:ext uri="{FF2B5EF4-FFF2-40B4-BE49-F238E27FC236}">
                  <a16:creationId xmlns:a16="http://schemas.microsoft.com/office/drawing/2014/main" id="{CFA82BB3-820F-7D41-9E4E-89F4174709DD}"/>
                </a:ext>
              </a:extLst>
            </p:cNvPr>
            <p:cNvSpPr/>
            <p:nvPr/>
          </p:nvSpPr>
          <p:spPr>
            <a:xfrm>
              <a:off x="4746030" y="4450575"/>
              <a:ext cx="2104952" cy="2308444"/>
            </a:xfrm>
            <a:prstGeom prst="verticalScroll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Post picture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00DBA1A-FBB4-3649-8897-01E18F34F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00923" y="5494632"/>
              <a:ext cx="1394145" cy="103927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AB730A1-29EA-F847-8490-87FB7102C1EB}"/>
              </a:ext>
            </a:extLst>
          </p:cNvPr>
          <p:cNvGrpSpPr/>
          <p:nvPr/>
        </p:nvGrpSpPr>
        <p:grpSpPr>
          <a:xfrm>
            <a:off x="5135304" y="4271512"/>
            <a:ext cx="2093746" cy="2287030"/>
            <a:chOff x="6684653" y="4441195"/>
            <a:chExt cx="2093746" cy="2287030"/>
          </a:xfrm>
        </p:grpSpPr>
        <p:sp>
          <p:nvSpPr>
            <p:cNvPr id="33" name="Vertical Scroll 32">
              <a:extLst>
                <a:ext uri="{FF2B5EF4-FFF2-40B4-BE49-F238E27FC236}">
                  <a16:creationId xmlns:a16="http://schemas.microsoft.com/office/drawing/2014/main" id="{9EF73E8A-D145-5449-A681-8D87E8F9A554}"/>
                </a:ext>
              </a:extLst>
            </p:cNvPr>
            <p:cNvSpPr/>
            <p:nvPr/>
          </p:nvSpPr>
          <p:spPr>
            <a:xfrm>
              <a:off x="6684653" y="4441195"/>
              <a:ext cx="2093746" cy="2287030"/>
            </a:xfrm>
            <a:prstGeom prst="verticalScroll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View pictures if not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395FBC2-979D-3744-9385-682FF2870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1963" y="5595055"/>
              <a:ext cx="1096412" cy="109641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1643A41-4ABF-EC4D-A8C0-8784FD980E61}"/>
              </a:ext>
            </a:extLst>
          </p:cNvPr>
          <p:cNvGrpSpPr/>
          <p:nvPr/>
        </p:nvGrpSpPr>
        <p:grpSpPr>
          <a:xfrm>
            <a:off x="7488783" y="1706876"/>
            <a:ext cx="2126344" cy="2275344"/>
            <a:chOff x="2794235" y="4450575"/>
            <a:chExt cx="2126344" cy="2275344"/>
          </a:xfrm>
        </p:grpSpPr>
        <p:sp>
          <p:nvSpPr>
            <p:cNvPr id="49" name="Vertical Scroll 48">
              <a:extLst>
                <a:ext uri="{FF2B5EF4-FFF2-40B4-BE49-F238E27FC236}">
                  <a16:creationId xmlns:a16="http://schemas.microsoft.com/office/drawing/2014/main" id="{BE9C8753-FF5B-874E-9E13-CB7F67AA81DF}"/>
                </a:ext>
              </a:extLst>
            </p:cNvPr>
            <p:cNvSpPr/>
            <p:nvPr/>
          </p:nvSpPr>
          <p:spPr>
            <a:xfrm>
              <a:off x="2794235" y="4450575"/>
              <a:ext cx="2104952" cy="2275344"/>
            </a:xfrm>
            <a:prstGeom prst="verticalScroll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77E0BBB-1D0F-AA4C-AE08-0A66295F3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1087"/>
            <a:stretch/>
          </p:blipFill>
          <p:spPr>
            <a:xfrm>
              <a:off x="3092359" y="4714726"/>
              <a:ext cx="1507609" cy="118968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3B1FA6A-180F-DA4D-A510-7BE8FEC32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4167" y="5534926"/>
              <a:ext cx="1096412" cy="1096412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7022E64-83F8-BA47-9499-0A67D20BAD34}"/>
              </a:ext>
            </a:extLst>
          </p:cNvPr>
          <p:cNvGrpSpPr/>
          <p:nvPr/>
        </p:nvGrpSpPr>
        <p:grpSpPr>
          <a:xfrm>
            <a:off x="3544479" y="4060401"/>
            <a:ext cx="5640799" cy="1716619"/>
            <a:chOff x="3544479" y="4060401"/>
            <a:chExt cx="5640799" cy="1716619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F9FD536-47DB-6246-8204-8EB3BCC5F7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65518" y="4429733"/>
              <a:ext cx="1224338" cy="1113228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778A60A-FCCD-FA4F-BF0E-E6A47738CE25}"/>
                </a:ext>
              </a:extLst>
            </p:cNvPr>
            <p:cNvSpPr txBox="1"/>
            <p:nvPr/>
          </p:nvSpPr>
          <p:spPr>
            <a:xfrm>
              <a:off x="7896143" y="4060401"/>
              <a:ext cx="12891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depends on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A3973C7-0F31-B14E-923E-21E986EADCA5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H="1" flipV="1">
              <a:off x="3544479" y="4060402"/>
              <a:ext cx="1187076" cy="1347286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F8FC754-738B-0C40-A978-882DD141D111}"/>
                </a:ext>
              </a:extLst>
            </p:cNvPr>
            <p:cNvSpPr txBox="1"/>
            <p:nvPr/>
          </p:nvSpPr>
          <p:spPr>
            <a:xfrm>
              <a:off x="4086987" y="5407688"/>
              <a:ext cx="12891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depends on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D83C01D-9CD7-2A49-A86F-37DB598EA484}"/>
              </a:ext>
            </a:extLst>
          </p:cNvPr>
          <p:cNvGrpSpPr/>
          <p:nvPr/>
        </p:nvGrpSpPr>
        <p:grpSpPr>
          <a:xfrm>
            <a:off x="4279769" y="3982220"/>
            <a:ext cx="5539858" cy="2539564"/>
            <a:chOff x="4279769" y="3982220"/>
            <a:chExt cx="5539858" cy="2539564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D5DD790-098B-5D47-B653-5F36EAB1EA01}"/>
                </a:ext>
              </a:extLst>
            </p:cNvPr>
            <p:cNvSpPr/>
            <p:nvPr/>
          </p:nvSpPr>
          <p:spPr>
            <a:xfrm>
              <a:off x="4279769" y="3982220"/>
              <a:ext cx="451785" cy="44751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886DB40-42F6-274E-BB1C-C21365E4A4BC}"/>
                </a:ext>
              </a:extLst>
            </p:cNvPr>
            <p:cNvSpPr/>
            <p:nvPr/>
          </p:nvSpPr>
          <p:spPr>
            <a:xfrm>
              <a:off x="7110811" y="6074271"/>
              <a:ext cx="451785" cy="44751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2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FBBE221-A042-E447-B298-15C5140EBD51}"/>
                </a:ext>
              </a:extLst>
            </p:cNvPr>
            <p:cNvSpPr/>
            <p:nvPr/>
          </p:nvSpPr>
          <p:spPr>
            <a:xfrm>
              <a:off x="9367842" y="4021310"/>
              <a:ext cx="451785" cy="44751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</a:t>
              </a:r>
            </a:p>
          </p:txBody>
        </p:sp>
      </p:grpSp>
      <p:sp>
        <p:nvSpPr>
          <p:cNvPr id="65" name="Rounded Rectangular Callout 64">
            <a:extLst>
              <a:ext uri="{FF2B5EF4-FFF2-40B4-BE49-F238E27FC236}">
                <a16:creationId xmlns:a16="http://schemas.microsoft.com/office/drawing/2014/main" id="{124D51D0-5C4F-E649-8C0A-C31BBBA9F9BD}"/>
              </a:ext>
            </a:extLst>
          </p:cNvPr>
          <p:cNvSpPr/>
          <p:nvPr/>
        </p:nvSpPr>
        <p:spPr>
          <a:xfrm>
            <a:off x="8736348" y="4705765"/>
            <a:ext cx="2237365" cy="1781666"/>
          </a:xfrm>
          <a:prstGeom prst="wedgeRoundRectCallout">
            <a:avLst>
              <a:gd name="adj1" fmla="val -44033"/>
              <a:gd name="adj2" fmla="val -88126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Can tell client this command is committed before executing other one</a:t>
            </a:r>
          </a:p>
        </p:txBody>
      </p:sp>
      <p:sp>
        <p:nvSpPr>
          <p:cNvPr id="31" name="Left-Right Arrow 30">
            <a:extLst>
              <a:ext uri="{FF2B5EF4-FFF2-40B4-BE49-F238E27FC236}">
                <a16:creationId xmlns:a16="http://schemas.microsoft.com/office/drawing/2014/main" id="{0BFF6AEB-4220-1C44-86EB-DAB941979F16}"/>
              </a:ext>
            </a:extLst>
          </p:cNvPr>
          <p:cNvSpPr/>
          <p:nvPr/>
        </p:nvSpPr>
        <p:spPr>
          <a:xfrm>
            <a:off x="4911365" y="2356701"/>
            <a:ext cx="2394408" cy="70701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no conflict</a:t>
            </a:r>
          </a:p>
        </p:txBody>
      </p:sp>
      <p:sp>
        <p:nvSpPr>
          <p:cNvPr id="25" name="Left-Right Arrow 24">
            <a:extLst>
              <a:ext uri="{FF2B5EF4-FFF2-40B4-BE49-F238E27FC236}">
                <a16:creationId xmlns:a16="http://schemas.microsoft.com/office/drawing/2014/main" id="{8CF6E78E-16E9-F446-A8A6-8DA328C8C754}"/>
              </a:ext>
            </a:extLst>
          </p:cNvPr>
          <p:cNvSpPr/>
          <p:nvPr/>
        </p:nvSpPr>
        <p:spPr>
          <a:xfrm rot="2724481">
            <a:off x="3212964" y="4490213"/>
            <a:ext cx="2185511" cy="70701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conflict</a:t>
            </a:r>
          </a:p>
        </p:txBody>
      </p:sp>
      <p:sp>
        <p:nvSpPr>
          <p:cNvPr id="26" name="Left-Right Arrow 25">
            <a:extLst>
              <a:ext uri="{FF2B5EF4-FFF2-40B4-BE49-F238E27FC236}">
                <a16:creationId xmlns:a16="http://schemas.microsoft.com/office/drawing/2014/main" id="{26DBF3DB-D092-1F4D-8D94-72244C047363}"/>
              </a:ext>
            </a:extLst>
          </p:cNvPr>
          <p:cNvSpPr/>
          <p:nvPr/>
        </p:nvSpPr>
        <p:spPr>
          <a:xfrm rot="19040343">
            <a:off x="6823152" y="4562302"/>
            <a:ext cx="2163692" cy="70701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conflict</a:t>
            </a:r>
          </a:p>
        </p:txBody>
      </p:sp>
    </p:spTree>
    <p:extLst>
      <p:ext uri="{BB962C8B-B14F-4D97-AF65-F5344CB8AC3E}">
        <p14:creationId xmlns:p14="http://schemas.microsoft.com/office/powerpoint/2010/main" val="115322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31" grpId="0" animBg="1"/>
      <p:bldP spid="25" grpId="0" animBg="1"/>
      <p:bldP spid="25" grpId="1" animBg="1"/>
      <p:bldP spid="26" grpId="0" animBg="1"/>
      <p:bldP spid="2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Linearizability doesn’t imply strict serializability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32A3CC-A698-C340-B38D-097899886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868" y="2993765"/>
            <a:ext cx="641809" cy="6418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8F9E6B7-9F60-024D-9DB4-D5CEC2A4E1DC}"/>
              </a:ext>
            </a:extLst>
          </p:cNvPr>
          <p:cNvGrpSpPr/>
          <p:nvPr/>
        </p:nvGrpSpPr>
        <p:grpSpPr>
          <a:xfrm>
            <a:off x="1313468" y="4014201"/>
            <a:ext cx="1505145" cy="791450"/>
            <a:chOff x="3425072" y="2695393"/>
            <a:chExt cx="1505145" cy="7914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26339EB-40D7-364D-9D15-08C99453E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3425072" y="2695393"/>
              <a:ext cx="895545" cy="1818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1A775B-36D6-F34B-AE60-D0562E99E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3577472" y="2847793"/>
              <a:ext cx="895545" cy="18185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348B9CC-455B-2348-89BC-886DA2588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3729872" y="3000193"/>
              <a:ext cx="895545" cy="18185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06DD18-4D50-9642-8A95-34049E77B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3882272" y="3152593"/>
              <a:ext cx="895545" cy="1818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C1DAF2-3EF8-6F41-8897-4EA5DA10C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4034672" y="3304993"/>
              <a:ext cx="895545" cy="181850"/>
            </a:xfrm>
            <a:prstGeom prst="rect">
              <a:avLst/>
            </a:prstGeom>
          </p:spPr>
        </p:pic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B82634-CE68-5A4C-9B80-FD1927E1A8EF}"/>
              </a:ext>
            </a:extLst>
          </p:cNvPr>
          <p:cNvCxnSpPr/>
          <p:nvPr/>
        </p:nvCxnSpPr>
        <p:spPr>
          <a:xfrm>
            <a:off x="2666213" y="3320723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862C5E-F1C7-7246-A3E7-9DB9EDA0EB9C}"/>
              </a:ext>
            </a:extLst>
          </p:cNvPr>
          <p:cNvCxnSpPr/>
          <p:nvPr/>
        </p:nvCxnSpPr>
        <p:spPr>
          <a:xfrm>
            <a:off x="2690566" y="4348451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A36B93-CDBC-C64F-A4B9-E08E563B278F}"/>
              </a:ext>
            </a:extLst>
          </p:cNvPr>
          <p:cNvCxnSpPr/>
          <p:nvPr/>
        </p:nvCxnSpPr>
        <p:spPr>
          <a:xfrm>
            <a:off x="2666213" y="2292994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B37E7F-D6BF-FD4A-A6AF-68EC6B06CF06}"/>
              </a:ext>
            </a:extLst>
          </p:cNvPr>
          <p:cNvGrpSpPr/>
          <p:nvPr/>
        </p:nvGrpSpPr>
        <p:grpSpPr>
          <a:xfrm>
            <a:off x="6456687" y="3314669"/>
            <a:ext cx="2104952" cy="3411250"/>
            <a:chOff x="6613106" y="3311344"/>
            <a:chExt cx="2104952" cy="341125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F470DB6-6222-554C-BA6B-E2ACD9DAC384}"/>
                </a:ext>
              </a:extLst>
            </p:cNvPr>
            <p:cNvCxnSpPr/>
            <p:nvPr/>
          </p:nvCxnSpPr>
          <p:spPr>
            <a:xfrm>
              <a:off x="6890573" y="3324049"/>
              <a:ext cx="584462" cy="1033782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0226CED-D417-0C4F-B918-42DE20BD2B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01509" y="3311344"/>
              <a:ext cx="635130" cy="1037107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4798A2D-E8F5-E948-9011-C63EF5250FDA}"/>
                </a:ext>
              </a:extLst>
            </p:cNvPr>
            <p:cNvGrpSpPr/>
            <p:nvPr/>
          </p:nvGrpSpPr>
          <p:grpSpPr>
            <a:xfrm>
              <a:off x="6613106" y="4414150"/>
              <a:ext cx="2104952" cy="2308444"/>
              <a:chOff x="6613106" y="4414150"/>
              <a:chExt cx="2104952" cy="2308444"/>
            </a:xfrm>
          </p:grpSpPr>
          <p:sp>
            <p:nvSpPr>
              <p:cNvPr id="48" name="Vertical Scroll 47">
                <a:extLst>
                  <a:ext uri="{FF2B5EF4-FFF2-40B4-BE49-F238E27FC236}">
                    <a16:creationId xmlns:a16="http://schemas.microsoft.com/office/drawing/2014/main" id="{CFA82BB3-820F-7D41-9E4E-89F4174709DD}"/>
                  </a:ext>
                </a:extLst>
              </p:cNvPr>
              <p:cNvSpPr/>
              <p:nvPr/>
            </p:nvSpPr>
            <p:spPr>
              <a:xfrm>
                <a:off x="6613106" y="4414150"/>
                <a:ext cx="2104952" cy="2308444"/>
              </a:xfrm>
              <a:prstGeom prst="verticalScroll">
                <a:avLst/>
              </a:prstGeom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/>
                  <a:t>Post picture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00DBA1A-FBB4-3649-8897-01E18F34F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45105" y="5458691"/>
                <a:ext cx="1440955" cy="1074166"/>
              </a:xfrm>
              <a:prstGeom prst="rect">
                <a:avLst/>
              </a:prstGeom>
            </p:spPr>
          </p:pic>
        </p:grp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DB3C0924-44C8-244B-ACC1-BEC91BA4E6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87"/>
          <a:stretch/>
        </p:blipFill>
        <p:spPr>
          <a:xfrm>
            <a:off x="980772" y="1681054"/>
            <a:ext cx="1507609" cy="1189689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E826FCE-4A8D-994A-A5DB-4637E7A22B97}"/>
              </a:ext>
            </a:extLst>
          </p:cNvPr>
          <p:cNvCxnSpPr>
            <a:cxnSpLocks/>
          </p:cNvCxnSpPr>
          <p:nvPr/>
        </p:nvCxnSpPr>
        <p:spPr>
          <a:xfrm flipV="1">
            <a:off x="8241028" y="2292994"/>
            <a:ext cx="1046376" cy="2055457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8047BB1-D2F3-BF42-9209-9225470C9E52}"/>
              </a:ext>
            </a:extLst>
          </p:cNvPr>
          <p:cNvGrpSpPr/>
          <p:nvPr/>
        </p:nvGrpSpPr>
        <p:grpSpPr>
          <a:xfrm>
            <a:off x="3516228" y="2292994"/>
            <a:ext cx="3043124" cy="4419644"/>
            <a:chOff x="3516228" y="2292994"/>
            <a:chExt cx="3043124" cy="4419644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15821F9-A234-5F42-9259-39763D6BC57C}"/>
                </a:ext>
              </a:extLst>
            </p:cNvPr>
            <p:cNvCxnSpPr>
              <a:cxnSpLocks/>
            </p:cNvCxnSpPr>
            <p:nvPr/>
          </p:nvCxnSpPr>
          <p:spPr>
            <a:xfrm>
              <a:off x="3516228" y="2292994"/>
              <a:ext cx="1389868" cy="2055457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75DED9E-FA67-CC47-A47F-5578101462B6}"/>
                </a:ext>
              </a:extLst>
            </p:cNvPr>
            <p:cNvGrpSpPr/>
            <p:nvPr/>
          </p:nvGrpSpPr>
          <p:grpSpPr>
            <a:xfrm>
              <a:off x="4465606" y="4425608"/>
              <a:ext cx="2093746" cy="2287030"/>
              <a:chOff x="4465606" y="4425608"/>
              <a:chExt cx="2093746" cy="2287030"/>
            </a:xfrm>
          </p:grpSpPr>
          <p:sp>
            <p:nvSpPr>
              <p:cNvPr id="33" name="Vertical Scroll 32">
                <a:extLst>
                  <a:ext uri="{FF2B5EF4-FFF2-40B4-BE49-F238E27FC236}">
                    <a16:creationId xmlns:a16="http://schemas.microsoft.com/office/drawing/2014/main" id="{9EF73E8A-D145-5449-A681-8D87E8F9A554}"/>
                  </a:ext>
                </a:extLst>
              </p:cNvPr>
              <p:cNvSpPr/>
              <p:nvPr/>
            </p:nvSpPr>
            <p:spPr>
              <a:xfrm>
                <a:off x="4465606" y="4425608"/>
                <a:ext cx="2093746" cy="2287030"/>
              </a:xfrm>
              <a:prstGeom prst="verticalScroll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/>
                  <a:t>View pictures if not</a:t>
                </a: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395FBC2-979D-3744-9385-682FF28700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24330" y="5534926"/>
                <a:ext cx="1096412" cy="1096412"/>
              </a:xfrm>
              <a:prstGeom prst="rect">
                <a:avLst/>
              </a:prstGeom>
            </p:spPr>
          </p:pic>
        </p:grp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D69A745-9D1B-5C49-834D-2C26734C06C0}"/>
              </a:ext>
            </a:extLst>
          </p:cNvPr>
          <p:cNvCxnSpPr/>
          <p:nvPr/>
        </p:nvCxnSpPr>
        <p:spPr>
          <a:xfrm>
            <a:off x="3331590" y="3324049"/>
            <a:ext cx="584462" cy="1033782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CEBCEB9-EF4F-1C4F-813E-BACBD54C44A1}"/>
              </a:ext>
            </a:extLst>
          </p:cNvPr>
          <p:cNvCxnSpPr>
            <a:cxnSpLocks/>
          </p:cNvCxnSpPr>
          <p:nvPr/>
        </p:nvCxnSpPr>
        <p:spPr>
          <a:xfrm flipV="1">
            <a:off x="5908511" y="3320724"/>
            <a:ext cx="635130" cy="1037107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C618EB-E2C1-884E-9C64-127583F2DA17}"/>
              </a:ext>
            </a:extLst>
          </p:cNvPr>
          <p:cNvGrpSpPr/>
          <p:nvPr/>
        </p:nvGrpSpPr>
        <p:grpSpPr>
          <a:xfrm>
            <a:off x="2609511" y="4450575"/>
            <a:ext cx="2126344" cy="2275344"/>
            <a:chOff x="2609511" y="4450575"/>
            <a:chExt cx="2126344" cy="2275344"/>
          </a:xfrm>
        </p:grpSpPr>
        <p:sp>
          <p:nvSpPr>
            <p:cNvPr id="49" name="Vertical Scroll 48">
              <a:extLst>
                <a:ext uri="{FF2B5EF4-FFF2-40B4-BE49-F238E27FC236}">
                  <a16:creationId xmlns:a16="http://schemas.microsoft.com/office/drawing/2014/main" id="{BE9C8753-FF5B-874E-9E13-CB7F67AA81DF}"/>
                </a:ext>
              </a:extLst>
            </p:cNvPr>
            <p:cNvSpPr/>
            <p:nvPr/>
          </p:nvSpPr>
          <p:spPr>
            <a:xfrm>
              <a:off x="2609511" y="4450575"/>
              <a:ext cx="2104952" cy="2275344"/>
            </a:xfrm>
            <a:prstGeom prst="verticalScroll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77E0BBB-1D0F-AA4C-AE08-0A66295F3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1087"/>
            <a:stretch/>
          </p:blipFill>
          <p:spPr>
            <a:xfrm>
              <a:off x="2907635" y="4714726"/>
              <a:ext cx="1507609" cy="118968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3B1FA6A-180F-DA4D-A510-7BE8FEC32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39443" y="5534926"/>
              <a:ext cx="1096412" cy="1096412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53EB2A56-1180-314C-A0A5-937FA2040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9574" y="1783743"/>
            <a:ext cx="1036423" cy="772606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C1D4BA13-0345-4E4C-8130-D67EA821AA4D}"/>
              </a:ext>
            </a:extLst>
          </p:cNvPr>
          <p:cNvSpPr/>
          <p:nvPr/>
        </p:nvSpPr>
        <p:spPr>
          <a:xfrm>
            <a:off x="3947734" y="2440260"/>
            <a:ext cx="2366913" cy="809835"/>
          </a:xfrm>
          <a:prstGeom prst="wedgeRoundRectCallout">
            <a:avLst>
              <a:gd name="adj1" fmla="val 46364"/>
              <a:gd name="adj2" fmla="val 101626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First write is committed (but hasn’t yet executed)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2E30BDD-36F8-3C41-A471-571CCE636809}"/>
              </a:ext>
            </a:extLst>
          </p:cNvPr>
          <p:cNvCxnSpPr>
            <a:cxnSpLocks/>
          </p:cNvCxnSpPr>
          <p:nvPr/>
        </p:nvCxnSpPr>
        <p:spPr>
          <a:xfrm>
            <a:off x="4170992" y="5221085"/>
            <a:ext cx="781568" cy="0"/>
          </a:xfrm>
          <a:prstGeom prst="straightConnector1">
            <a:avLst/>
          </a:prstGeom>
          <a:ln w="2540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742C4BE-E4A6-8E41-83C8-85901E07A4D7}"/>
              </a:ext>
            </a:extLst>
          </p:cNvPr>
          <p:cNvCxnSpPr>
            <a:cxnSpLocks/>
          </p:cNvCxnSpPr>
          <p:nvPr/>
        </p:nvCxnSpPr>
        <p:spPr>
          <a:xfrm>
            <a:off x="6091059" y="5223795"/>
            <a:ext cx="825643" cy="6906"/>
          </a:xfrm>
          <a:prstGeom prst="straightConnector1">
            <a:avLst/>
          </a:prstGeom>
          <a:ln w="2540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17A2248-B1B9-9D41-8211-628546912DA4}"/>
              </a:ext>
            </a:extLst>
          </p:cNvPr>
          <p:cNvGrpSpPr/>
          <p:nvPr/>
        </p:nvGrpSpPr>
        <p:grpSpPr>
          <a:xfrm>
            <a:off x="4059157" y="4743029"/>
            <a:ext cx="4491415" cy="447515"/>
            <a:chOff x="4059157" y="4743029"/>
            <a:chExt cx="4491415" cy="447515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4F9EEE3-A2F6-B845-90BA-A3D6F05183EE}"/>
                </a:ext>
              </a:extLst>
            </p:cNvPr>
            <p:cNvSpPr/>
            <p:nvPr/>
          </p:nvSpPr>
          <p:spPr>
            <a:xfrm>
              <a:off x="8098787" y="4743029"/>
              <a:ext cx="451785" cy="44751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707F606-8EC7-4642-809A-B6ACB709C304}"/>
                </a:ext>
              </a:extLst>
            </p:cNvPr>
            <p:cNvSpPr/>
            <p:nvPr/>
          </p:nvSpPr>
          <p:spPr>
            <a:xfrm>
              <a:off x="6180432" y="4743031"/>
              <a:ext cx="451785" cy="44751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2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B60D4BC-F08F-B04E-AC45-BDE4B54E840F}"/>
                </a:ext>
              </a:extLst>
            </p:cNvPr>
            <p:cNvSpPr/>
            <p:nvPr/>
          </p:nvSpPr>
          <p:spPr>
            <a:xfrm>
              <a:off x="4059157" y="4743030"/>
              <a:ext cx="451785" cy="44751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616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C99574E4-6DE3-AF44-A125-E67D3069A8C4}"/>
              </a:ext>
            </a:extLst>
          </p:cNvPr>
          <p:cNvGrpSpPr/>
          <p:nvPr/>
        </p:nvGrpSpPr>
        <p:grpSpPr>
          <a:xfrm>
            <a:off x="5134523" y="4266383"/>
            <a:ext cx="2093746" cy="2287030"/>
            <a:chOff x="6684653" y="4441195"/>
            <a:chExt cx="2093746" cy="2287030"/>
          </a:xfrm>
        </p:grpSpPr>
        <p:sp>
          <p:nvSpPr>
            <p:cNvPr id="38" name="Vertical Scroll 37">
              <a:extLst>
                <a:ext uri="{FF2B5EF4-FFF2-40B4-BE49-F238E27FC236}">
                  <a16:creationId xmlns:a16="http://schemas.microsoft.com/office/drawing/2014/main" id="{10278D67-AE15-F540-AC57-D6F7B9BBAB13}"/>
                </a:ext>
              </a:extLst>
            </p:cNvPr>
            <p:cNvSpPr/>
            <p:nvPr/>
          </p:nvSpPr>
          <p:spPr>
            <a:xfrm>
              <a:off x="6684653" y="4441195"/>
              <a:ext cx="2093746" cy="2287030"/>
            </a:xfrm>
            <a:prstGeom prst="verticalScroll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Read pictures if not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A345F0A-59AE-564A-B042-4888057F3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1963" y="5595055"/>
              <a:ext cx="1096412" cy="109641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Linearizability is only per-object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3F0BC8-4407-E548-9649-F444AD5266A0}"/>
              </a:ext>
            </a:extLst>
          </p:cNvPr>
          <p:cNvGrpSpPr/>
          <p:nvPr/>
        </p:nvGrpSpPr>
        <p:grpSpPr>
          <a:xfrm>
            <a:off x="2530731" y="1637005"/>
            <a:ext cx="2104952" cy="2308444"/>
            <a:chOff x="4746030" y="4450575"/>
            <a:chExt cx="2104952" cy="2308444"/>
          </a:xfrm>
        </p:grpSpPr>
        <p:sp>
          <p:nvSpPr>
            <p:cNvPr id="48" name="Vertical Scroll 47">
              <a:extLst>
                <a:ext uri="{FF2B5EF4-FFF2-40B4-BE49-F238E27FC236}">
                  <a16:creationId xmlns:a16="http://schemas.microsoft.com/office/drawing/2014/main" id="{CFA82BB3-820F-7D41-9E4E-89F4174709DD}"/>
                </a:ext>
              </a:extLst>
            </p:cNvPr>
            <p:cNvSpPr/>
            <p:nvPr/>
          </p:nvSpPr>
          <p:spPr>
            <a:xfrm>
              <a:off x="4746030" y="4450575"/>
              <a:ext cx="2104952" cy="2308444"/>
            </a:xfrm>
            <a:prstGeom prst="verticalScroll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Post picture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00DBA1A-FBB4-3649-8897-01E18F34F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4579" y="5494851"/>
              <a:ext cx="1447853" cy="1079309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AB730A1-29EA-F847-8490-87FB7102C1EB}"/>
              </a:ext>
            </a:extLst>
          </p:cNvPr>
          <p:cNvGrpSpPr/>
          <p:nvPr/>
        </p:nvGrpSpPr>
        <p:grpSpPr>
          <a:xfrm>
            <a:off x="5134523" y="4266383"/>
            <a:ext cx="2093746" cy="2287030"/>
            <a:chOff x="6684653" y="4441195"/>
            <a:chExt cx="2093746" cy="2287030"/>
          </a:xfrm>
        </p:grpSpPr>
        <p:sp>
          <p:nvSpPr>
            <p:cNvPr id="33" name="Vertical Scroll 32">
              <a:extLst>
                <a:ext uri="{FF2B5EF4-FFF2-40B4-BE49-F238E27FC236}">
                  <a16:creationId xmlns:a16="http://schemas.microsoft.com/office/drawing/2014/main" id="{9EF73E8A-D145-5449-A681-8D87E8F9A554}"/>
                </a:ext>
              </a:extLst>
            </p:cNvPr>
            <p:cNvSpPr/>
            <p:nvPr/>
          </p:nvSpPr>
          <p:spPr>
            <a:xfrm>
              <a:off x="6684653" y="4441195"/>
              <a:ext cx="2093746" cy="2287030"/>
            </a:xfrm>
            <a:prstGeom prst="verticalScroll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Read pictures if not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395FBC2-979D-3744-9385-682FF2870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1963" y="5595055"/>
              <a:ext cx="1096412" cy="109641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1643A41-4ABF-EC4D-A8C0-8784FD980E61}"/>
              </a:ext>
            </a:extLst>
          </p:cNvPr>
          <p:cNvGrpSpPr/>
          <p:nvPr/>
        </p:nvGrpSpPr>
        <p:grpSpPr>
          <a:xfrm>
            <a:off x="7488783" y="1706876"/>
            <a:ext cx="2126344" cy="2275344"/>
            <a:chOff x="2794235" y="4450575"/>
            <a:chExt cx="2126344" cy="2275344"/>
          </a:xfrm>
        </p:grpSpPr>
        <p:sp>
          <p:nvSpPr>
            <p:cNvPr id="49" name="Vertical Scroll 48">
              <a:extLst>
                <a:ext uri="{FF2B5EF4-FFF2-40B4-BE49-F238E27FC236}">
                  <a16:creationId xmlns:a16="http://schemas.microsoft.com/office/drawing/2014/main" id="{BE9C8753-FF5B-874E-9E13-CB7F67AA81DF}"/>
                </a:ext>
              </a:extLst>
            </p:cNvPr>
            <p:cNvSpPr/>
            <p:nvPr/>
          </p:nvSpPr>
          <p:spPr>
            <a:xfrm>
              <a:off x="2794235" y="4450575"/>
              <a:ext cx="2104952" cy="2275344"/>
            </a:xfrm>
            <a:prstGeom prst="verticalScroll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77E0BBB-1D0F-AA4C-AE08-0A66295F3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1087"/>
            <a:stretch/>
          </p:blipFill>
          <p:spPr>
            <a:xfrm>
              <a:off x="3092359" y="4714726"/>
              <a:ext cx="1507609" cy="118968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3B1FA6A-180F-DA4D-A510-7BE8FEC32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24167" y="5534926"/>
              <a:ext cx="1096412" cy="1096412"/>
            </a:xfrm>
            <a:prstGeom prst="rect">
              <a:avLst/>
            </a:prstGeom>
          </p:spPr>
        </p:pic>
      </p:grpSp>
      <p:sp>
        <p:nvSpPr>
          <p:cNvPr id="26" name="Vertical Scroll 25">
            <a:extLst>
              <a:ext uri="{FF2B5EF4-FFF2-40B4-BE49-F238E27FC236}">
                <a16:creationId xmlns:a16="http://schemas.microsoft.com/office/drawing/2014/main" id="{2962BBEB-E52A-B548-9A46-1561A00AAF3C}"/>
              </a:ext>
            </a:extLst>
          </p:cNvPr>
          <p:cNvSpPr/>
          <p:nvPr/>
        </p:nvSpPr>
        <p:spPr>
          <a:xfrm>
            <a:off x="2471275" y="4281857"/>
            <a:ext cx="2093746" cy="2287030"/>
          </a:xfrm>
          <a:prstGeom prst="vertic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/>
              <a:t>Read pictures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6E1C57E-0453-C847-98E6-2E49D0926CDC}"/>
              </a:ext>
            </a:extLst>
          </p:cNvPr>
          <p:cNvGrpSpPr/>
          <p:nvPr/>
        </p:nvGrpSpPr>
        <p:grpSpPr>
          <a:xfrm>
            <a:off x="7502527" y="4261255"/>
            <a:ext cx="2093746" cy="2287030"/>
            <a:chOff x="7521381" y="4261255"/>
            <a:chExt cx="2093746" cy="2287030"/>
          </a:xfrm>
        </p:grpSpPr>
        <p:sp>
          <p:nvSpPr>
            <p:cNvPr id="28" name="Vertical Scroll 27">
              <a:extLst>
                <a:ext uri="{FF2B5EF4-FFF2-40B4-BE49-F238E27FC236}">
                  <a16:creationId xmlns:a16="http://schemas.microsoft.com/office/drawing/2014/main" id="{4640B814-3044-C143-8B85-DD1D7A452EC4}"/>
                </a:ext>
              </a:extLst>
            </p:cNvPr>
            <p:cNvSpPr/>
            <p:nvPr/>
          </p:nvSpPr>
          <p:spPr>
            <a:xfrm>
              <a:off x="7521381" y="4261255"/>
              <a:ext cx="2093746" cy="2287030"/>
            </a:xfrm>
            <a:prstGeom prst="verticalScroll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Read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C309157-DA8F-A94C-8F52-82B49BB68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90313" y="4877166"/>
              <a:ext cx="1096412" cy="1096412"/>
            </a:xfrm>
            <a:prstGeom prst="rect">
              <a:avLst/>
            </a:prstGeom>
          </p:spPr>
        </p:pic>
      </p:grpSp>
      <p:sp>
        <p:nvSpPr>
          <p:cNvPr id="5" name="Curved Right Arrow 4">
            <a:extLst>
              <a:ext uri="{FF2B5EF4-FFF2-40B4-BE49-F238E27FC236}">
                <a16:creationId xmlns:a16="http://schemas.microsoft.com/office/drawing/2014/main" id="{E61A5521-24F2-E14D-8828-96369465A42C}"/>
              </a:ext>
            </a:extLst>
          </p:cNvPr>
          <p:cNvSpPr/>
          <p:nvPr/>
        </p:nvSpPr>
        <p:spPr>
          <a:xfrm>
            <a:off x="1951920" y="3591613"/>
            <a:ext cx="490193" cy="100132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Curved Right Arrow 39">
            <a:extLst>
              <a:ext uri="{FF2B5EF4-FFF2-40B4-BE49-F238E27FC236}">
                <a16:creationId xmlns:a16="http://schemas.microsoft.com/office/drawing/2014/main" id="{B2CBC401-7878-4842-BA38-72F634C0216B}"/>
              </a:ext>
            </a:extLst>
          </p:cNvPr>
          <p:cNvSpPr/>
          <p:nvPr/>
        </p:nvSpPr>
        <p:spPr>
          <a:xfrm rot="10800000">
            <a:off x="9827736" y="3760590"/>
            <a:ext cx="490193" cy="100132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41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21927 0.00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4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0.19675 0.00162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EPaxos can provide strict serializability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170FC30-4EB4-B341-8B69-3D05FFFAE0CF}"/>
              </a:ext>
            </a:extLst>
          </p:cNvPr>
          <p:cNvSpPr/>
          <p:nvPr/>
        </p:nvSpPr>
        <p:spPr>
          <a:xfrm>
            <a:off x="1738293" y="4765373"/>
            <a:ext cx="8889477" cy="93247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/>
              <a:t>Reply rule for EPaxos-strict:</a:t>
            </a:r>
          </a:p>
          <a:p>
            <a:pPr algn="ctr"/>
            <a:r>
              <a:rPr lang="en-US"/>
              <a:t>Don’t inform client a command is committed until all its dependencies are committed.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42141A6-1EE1-0A41-A85A-C51FEC3BFB91}"/>
              </a:ext>
            </a:extLst>
          </p:cNvPr>
          <p:cNvSpPr/>
          <p:nvPr/>
        </p:nvSpPr>
        <p:spPr>
          <a:xfrm>
            <a:off x="1738293" y="3667816"/>
            <a:ext cx="8889477" cy="93247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/>
              <a:t>Strict serializability:</a:t>
            </a:r>
          </a:p>
          <a:p>
            <a:pPr algn="ctr"/>
            <a:r>
              <a:rPr lang="en-US"/>
              <a:t>Each </a:t>
            </a:r>
            <a:r>
              <a:rPr lang="en-US" u="sng"/>
              <a:t>multi-object</a:t>
            </a:r>
            <a:r>
              <a:rPr lang="en-US"/>
              <a:t> operation takes place atomically at a point between its request and reply.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439A21F-03A8-FF4C-A542-E4551F621138}"/>
              </a:ext>
            </a:extLst>
          </p:cNvPr>
          <p:cNvSpPr/>
          <p:nvPr/>
        </p:nvSpPr>
        <p:spPr>
          <a:xfrm>
            <a:off x="1738293" y="2643068"/>
            <a:ext cx="8889477" cy="93247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/>
              <a:t>Linearizability:</a:t>
            </a:r>
          </a:p>
          <a:p>
            <a:pPr algn="ctr"/>
            <a:r>
              <a:rPr lang="en-US"/>
              <a:t>Each </a:t>
            </a:r>
            <a:r>
              <a:rPr lang="en-US" u="sng"/>
              <a:t>single-object</a:t>
            </a:r>
            <a:r>
              <a:rPr lang="en-US"/>
              <a:t> operation takes place atomically at a point between its request and reply.</a:t>
            </a:r>
          </a:p>
        </p:txBody>
      </p:sp>
    </p:spTree>
    <p:extLst>
      <p:ext uri="{BB962C8B-B14F-4D97-AF65-F5344CB8AC3E}">
        <p14:creationId xmlns:p14="http://schemas.microsoft.com/office/powerpoint/2010/main" val="60876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EPaxos may execute a command multiple times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B3BFAA-CE05-FB46-8BA4-CC7E478BF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335" y="2179775"/>
            <a:ext cx="641809" cy="64180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A5ED22-B504-B746-9BF2-211C68F0069D}"/>
              </a:ext>
            </a:extLst>
          </p:cNvPr>
          <p:cNvCxnSpPr/>
          <p:nvPr/>
        </p:nvCxnSpPr>
        <p:spPr>
          <a:xfrm>
            <a:off x="2690566" y="2503167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1A8FD4-2D9D-5346-AFDB-36CC8C351B89}"/>
              </a:ext>
            </a:extLst>
          </p:cNvPr>
          <p:cNvGrpSpPr/>
          <p:nvPr/>
        </p:nvGrpSpPr>
        <p:grpSpPr>
          <a:xfrm>
            <a:off x="1313465" y="3534438"/>
            <a:ext cx="9239055" cy="181850"/>
            <a:chOff x="1313465" y="3534438"/>
            <a:chExt cx="9239055" cy="1818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55DFB2B-46F4-1C43-823A-59F45D1DD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9B47EBC-57D8-AF42-93F9-9AE5D22A2543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FC1A9E-2B25-A149-A1D0-2B57AB75CE21}"/>
              </a:ext>
            </a:extLst>
          </p:cNvPr>
          <p:cNvGrpSpPr/>
          <p:nvPr/>
        </p:nvGrpSpPr>
        <p:grpSpPr>
          <a:xfrm>
            <a:off x="1313465" y="3880922"/>
            <a:ext cx="9239055" cy="181850"/>
            <a:chOff x="1313465" y="3534438"/>
            <a:chExt cx="9239055" cy="18185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2E47795-ED9D-B045-9775-51E4FBE85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8738670-1FBD-364B-8C2E-5202D3FF0B95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6F79AF-4D72-4141-8961-03910B5D0EF4}"/>
              </a:ext>
            </a:extLst>
          </p:cNvPr>
          <p:cNvGrpSpPr/>
          <p:nvPr/>
        </p:nvGrpSpPr>
        <p:grpSpPr>
          <a:xfrm>
            <a:off x="1313465" y="4227406"/>
            <a:ext cx="9239055" cy="181850"/>
            <a:chOff x="1313465" y="3534438"/>
            <a:chExt cx="9239055" cy="18185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476186C-696C-794A-B269-A6EBA7804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2A9B011-1A09-A546-8AA8-85C136B30003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A62C61-A356-4A4A-8DCC-F1CBE2A69337}"/>
              </a:ext>
            </a:extLst>
          </p:cNvPr>
          <p:cNvGrpSpPr/>
          <p:nvPr/>
        </p:nvGrpSpPr>
        <p:grpSpPr>
          <a:xfrm>
            <a:off x="1313465" y="4573890"/>
            <a:ext cx="9239055" cy="181850"/>
            <a:chOff x="1313465" y="3534438"/>
            <a:chExt cx="9239055" cy="18185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5BE7402-D0EF-DC42-A80B-C32F104FE0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C6CB3C6-E89E-DA4D-9DE9-5C8AF82ED955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0C28927-DCE9-C440-BDCE-6B2D14BA2FF7}"/>
              </a:ext>
            </a:extLst>
          </p:cNvPr>
          <p:cNvGrpSpPr/>
          <p:nvPr/>
        </p:nvGrpSpPr>
        <p:grpSpPr>
          <a:xfrm>
            <a:off x="1313465" y="4920374"/>
            <a:ext cx="9239055" cy="181850"/>
            <a:chOff x="1313465" y="3534438"/>
            <a:chExt cx="9239055" cy="18185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C8E3DCC-F7F9-CD46-BA08-B0AF5BEEDD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BE3DEF1-612F-D444-AFDF-24A5F78D5906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0796780-3B91-FC45-839E-029B1F9B90B5}"/>
              </a:ext>
            </a:extLst>
          </p:cNvPr>
          <p:cNvCxnSpPr>
            <a:cxnSpLocks/>
          </p:cNvCxnSpPr>
          <p:nvPr/>
        </p:nvCxnSpPr>
        <p:spPr>
          <a:xfrm>
            <a:off x="2950587" y="2511589"/>
            <a:ext cx="433636" cy="1113774"/>
          </a:xfrm>
          <a:prstGeom prst="straightConnector1">
            <a:avLst/>
          </a:prstGeom>
          <a:ln w="1905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2CA4767-4760-8E4E-8E8A-63E98A3AB63E}"/>
              </a:ext>
            </a:extLst>
          </p:cNvPr>
          <p:cNvCxnSpPr>
            <a:cxnSpLocks/>
          </p:cNvCxnSpPr>
          <p:nvPr/>
        </p:nvCxnSpPr>
        <p:spPr>
          <a:xfrm>
            <a:off x="3865779" y="2511589"/>
            <a:ext cx="583673" cy="1460258"/>
          </a:xfrm>
          <a:prstGeom prst="straightConnector1">
            <a:avLst/>
          </a:prstGeom>
          <a:ln w="1905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loud Callout 29">
            <a:extLst>
              <a:ext uri="{FF2B5EF4-FFF2-40B4-BE49-F238E27FC236}">
                <a16:creationId xmlns:a16="http://schemas.microsoft.com/office/drawing/2014/main" id="{A57643A0-A169-D044-AECF-48384FC2F50E}"/>
              </a:ext>
            </a:extLst>
          </p:cNvPr>
          <p:cNvSpPr/>
          <p:nvPr/>
        </p:nvSpPr>
        <p:spPr>
          <a:xfrm>
            <a:off x="2209009" y="1451728"/>
            <a:ext cx="6020591" cy="886805"/>
          </a:xfrm>
          <a:prstGeom prst="cloudCallout">
            <a:avLst>
              <a:gd name="adj1" fmla="val -53284"/>
              <a:gd name="adj2" fmla="val 5996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Maybe my preferred leader is dead and I need to send to another replica</a:t>
            </a:r>
          </a:p>
        </p:txBody>
      </p:sp>
      <p:sp>
        <p:nvSpPr>
          <p:cNvPr id="31" name="Vertical Scroll 30">
            <a:extLst>
              <a:ext uri="{FF2B5EF4-FFF2-40B4-BE49-F238E27FC236}">
                <a16:creationId xmlns:a16="http://schemas.microsoft.com/office/drawing/2014/main" id="{A59E12A8-4B0E-2E43-83FB-12C0606584AB}"/>
              </a:ext>
            </a:extLst>
          </p:cNvPr>
          <p:cNvSpPr/>
          <p:nvPr/>
        </p:nvSpPr>
        <p:spPr>
          <a:xfrm>
            <a:off x="2478467" y="5241380"/>
            <a:ext cx="1443873" cy="1027521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increment A</a:t>
            </a:r>
          </a:p>
        </p:txBody>
      </p:sp>
      <p:sp>
        <p:nvSpPr>
          <p:cNvPr id="32" name="Vertical Scroll 31">
            <a:extLst>
              <a:ext uri="{FF2B5EF4-FFF2-40B4-BE49-F238E27FC236}">
                <a16:creationId xmlns:a16="http://schemas.microsoft.com/office/drawing/2014/main" id="{658BF50C-6901-C048-8008-FE0609C4D960}"/>
              </a:ext>
            </a:extLst>
          </p:cNvPr>
          <p:cNvSpPr/>
          <p:nvPr/>
        </p:nvSpPr>
        <p:spPr>
          <a:xfrm>
            <a:off x="3922340" y="5241380"/>
            <a:ext cx="1443873" cy="1027521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increment A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F7D5F0F-2302-EF47-A36C-D8C0AD6BCA16}"/>
              </a:ext>
            </a:extLst>
          </p:cNvPr>
          <p:cNvSpPr/>
          <p:nvPr/>
        </p:nvSpPr>
        <p:spPr>
          <a:xfrm>
            <a:off x="6344239" y="5271983"/>
            <a:ext cx="4102230" cy="932470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Bad outcome:  Could increment A twice!</a:t>
            </a:r>
          </a:p>
        </p:txBody>
      </p:sp>
    </p:spTree>
    <p:extLst>
      <p:ext uri="{BB962C8B-B14F-4D97-AF65-F5344CB8AC3E}">
        <p14:creationId xmlns:p14="http://schemas.microsoft.com/office/powerpoint/2010/main" val="202917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One can achieve exactly-once semantics by making commands idempotent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B3BFAA-CE05-FB46-8BA4-CC7E478BF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335" y="2179775"/>
            <a:ext cx="641809" cy="64180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A5ED22-B504-B746-9BF2-211C68F0069D}"/>
              </a:ext>
            </a:extLst>
          </p:cNvPr>
          <p:cNvCxnSpPr/>
          <p:nvPr/>
        </p:nvCxnSpPr>
        <p:spPr>
          <a:xfrm>
            <a:off x="2690566" y="2503167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1A8FD4-2D9D-5346-AFDB-36CC8C351B89}"/>
              </a:ext>
            </a:extLst>
          </p:cNvPr>
          <p:cNvGrpSpPr/>
          <p:nvPr/>
        </p:nvGrpSpPr>
        <p:grpSpPr>
          <a:xfrm>
            <a:off x="1313465" y="3534438"/>
            <a:ext cx="9239055" cy="181850"/>
            <a:chOff x="1313465" y="3534438"/>
            <a:chExt cx="9239055" cy="1818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55DFB2B-46F4-1C43-823A-59F45D1DD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9B47EBC-57D8-AF42-93F9-9AE5D22A2543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FC1A9E-2B25-A149-A1D0-2B57AB75CE21}"/>
              </a:ext>
            </a:extLst>
          </p:cNvPr>
          <p:cNvGrpSpPr/>
          <p:nvPr/>
        </p:nvGrpSpPr>
        <p:grpSpPr>
          <a:xfrm>
            <a:off x="1313465" y="3880922"/>
            <a:ext cx="9239055" cy="181850"/>
            <a:chOff x="1313465" y="3534438"/>
            <a:chExt cx="9239055" cy="18185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2E47795-ED9D-B045-9775-51E4FBE85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8738670-1FBD-364B-8C2E-5202D3FF0B95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6F79AF-4D72-4141-8961-03910B5D0EF4}"/>
              </a:ext>
            </a:extLst>
          </p:cNvPr>
          <p:cNvGrpSpPr/>
          <p:nvPr/>
        </p:nvGrpSpPr>
        <p:grpSpPr>
          <a:xfrm>
            <a:off x="1313465" y="4227406"/>
            <a:ext cx="9239055" cy="181850"/>
            <a:chOff x="1313465" y="3534438"/>
            <a:chExt cx="9239055" cy="18185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476186C-696C-794A-B269-A6EBA7804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2A9B011-1A09-A546-8AA8-85C136B30003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A62C61-A356-4A4A-8DCC-F1CBE2A69337}"/>
              </a:ext>
            </a:extLst>
          </p:cNvPr>
          <p:cNvGrpSpPr/>
          <p:nvPr/>
        </p:nvGrpSpPr>
        <p:grpSpPr>
          <a:xfrm>
            <a:off x="1313465" y="4573890"/>
            <a:ext cx="9239055" cy="181850"/>
            <a:chOff x="1313465" y="3534438"/>
            <a:chExt cx="9239055" cy="18185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5BE7402-D0EF-DC42-A80B-C32F104FE0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C6CB3C6-E89E-DA4D-9DE9-5C8AF82ED955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0C28927-DCE9-C440-BDCE-6B2D14BA2FF7}"/>
              </a:ext>
            </a:extLst>
          </p:cNvPr>
          <p:cNvGrpSpPr/>
          <p:nvPr/>
        </p:nvGrpSpPr>
        <p:grpSpPr>
          <a:xfrm>
            <a:off x="1313465" y="4920374"/>
            <a:ext cx="9239055" cy="181850"/>
            <a:chOff x="1313465" y="3534438"/>
            <a:chExt cx="9239055" cy="18185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C8E3DCC-F7F9-CD46-BA08-B0AF5BEEDD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BE3DEF1-612F-D444-AFDF-24A5F78D5906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0796780-3B91-FC45-839E-029B1F9B90B5}"/>
              </a:ext>
            </a:extLst>
          </p:cNvPr>
          <p:cNvCxnSpPr>
            <a:cxnSpLocks/>
          </p:cNvCxnSpPr>
          <p:nvPr/>
        </p:nvCxnSpPr>
        <p:spPr>
          <a:xfrm>
            <a:off x="2950587" y="2511589"/>
            <a:ext cx="433636" cy="1113774"/>
          </a:xfrm>
          <a:prstGeom prst="straightConnector1">
            <a:avLst/>
          </a:prstGeom>
          <a:ln w="1905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2CA4767-4760-8E4E-8E8A-63E98A3AB63E}"/>
              </a:ext>
            </a:extLst>
          </p:cNvPr>
          <p:cNvCxnSpPr>
            <a:cxnSpLocks/>
          </p:cNvCxnSpPr>
          <p:nvPr/>
        </p:nvCxnSpPr>
        <p:spPr>
          <a:xfrm>
            <a:off x="3865779" y="2511589"/>
            <a:ext cx="583673" cy="1460258"/>
          </a:xfrm>
          <a:prstGeom prst="straightConnector1">
            <a:avLst/>
          </a:prstGeom>
          <a:ln w="1905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Vertical Scroll 30">
            <a:extLst>
              <a:ext uri="{FF2B5EF4-FFF2-40B4-BE49-F238E27FC236}">
                <a16:creationId xmlns:a16="http://schemas.microsoft.com/office/drawing/2014/main" id="{A59E12A8-4B0E-2E43-83FB-12C0606584AB}"/>
              </a:ext>
            </a:extLst>
          </p:cNvPr>
          <p:cNvSpPr/>
          <p:nvPr/>
        </p:nvSpPr>
        <p:spPr>
          <a:xfrm>
            <a:off x="2478466" y="5241380"/>
            <a:ext cx="6335595" cy="1027521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request #17 from client C1:</a:t>
            </a:r>
          </a:p>
          <a:p>
            <a:pPr algn="ctr"/>
            <a:r>
              <a:rPr lang="en-US"/>
              <a:t>increment A unless you’ve already executed request &lt;C1, 17&gt;</a:t>
            </a:r>
          </a:p>
        </p:txBody>
      </p:sp>
    </p:spTree>
    <p:extLst>
      <p:ext uri="{BB962C8B-B14F-4D97-AF65-F5344CB8AC3E}">
        <p14:creationId xmlns:p14="http://schemas.microsoft.com/office/powerpoint/2010/main" val="1524044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Goal:  High throughput, low latency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E0EF40-B301-014D-A497-2283BB00D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3938" y="1849356"/>
            <a:ext cx="8484124" cy="43392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19F848-AA6C-9243-9EA2-80A1BEFA6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506" y="2268309"/>
            <a:ext cx="641809" cy="6418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1946C8-2AB5-F245-91C5-9F275C9FFF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81" t="40598" r="7638" b="36488"/>
          <a:stretch/>
        </p:blipFill>
        <p:spPr>
          <a:xfrm>
            <a:off x="5648227" y="2695393"/>
            <a:ext cx="895545" cy="181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FDDC45-D7E8-5D4A-A914-C33D6EBBA40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05034" y="2190732"/>
            <a:ext cx="581930" cy="5046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2CDDA0-374F-9B41-9045-E0335F7D10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81" t="40598" r="7638" b="36488"/>
          <a:stretch/>
        </p:blipFill>
        <p:spPr>
          <a:xfrm>
            <a:off x="9208722" y="3061742"/>
            <a:ext cx="895545" cy="1818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70A0C3-DE28-1F40-8095-7657A7657E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81" t="40598" r="7638" b="36488"/>
          <a:stretch/>
        </p:blipFill>
        <p:spPr>
          <a:xfrm>
            <a:off x="8469984" y="3839178"/>
            <a:ext cx="895545" cy="1818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7DD115-6729-F546-B043-0FC2D22DF7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81" t="40598" r="7638" b="36488"/>
          <a:stretch/>
        </p:blipFill>
        <p:spPr>
          <a:xfrm>
            <a:off x="2055594" y="3098174"/>
            <a:ext cx="895545" cy="1818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F079BE2-D2EB-5E4E-AD06-82DFCEBBDA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81" t="40598" r="7638" b="36488"/>
          <a:stretch/>
        </p:blipFill>
        <p:spPr>
          <a:xfrm>
            <a:off x="3253912" y="3200054"/>
            <a:ext cx="895545" cy="18185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EE07102-2204-014A-9D4C-BB1A00958671}"/>
              </a:ext>
            </a:extLst>
          </p:cNvPr>
          <p:cNvGrpSpPr/>
          <p:nvPr/>
        </p:nvGrpSpPr>
        <p:grpSpPr>
          <a:xfrm>
            <a:off x="2212401" y="2557081"/>
            <a:ext cx="7735058" cy="1282097"/>
            <a:chOff x="2212401" y="2557081"/>
            <a:chExt cx="7735058" cy="128209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6F83D54-187D-3D43-B5D6-C92C3DB28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65529" y="2557081"/>
              <a:ext cx="581930" cy="50466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AFECF63-C2B9-C146-8555-C3BEE4126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626791" y="3334517"/>
              <a:ext cx="581930" cy="50466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E5D5205-2DD7-3745-ACBA-6B281F616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12401" y="2593513"/>
              <a:ext cx="581930" cy="50466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5080DB6-81AD-514C-832A-B581088DE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10719" y="2695393"/>
              <a:ext cx="581930" cy="504661"/>
            </a:xfrm>
            <a:prstGeom prst="rect">
              <a:avLst/>
            </a:prstGeom>
          </p:spPr>
        </p:pic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46BEAF8-D11E-1A47-8E63-4FB34372F5D2}"/>
              </a:ext>
            </a:extLst>
          </p:cNvPr>
          <p:cNvCxnSpPr/>
          <p:nvPr/>
        </p:nvCxnSpPr>
        <p:spPr>
          <a:xfrm flipH="1">
            <a:off x="2770679" y="2845843"/>
            <a:ext cx="156809" cy="252331"/>
          </a:xfrm>
          <a:prstGeom prst="straightConnector1">
            <a:avLst/>
          </a:prstGeom>
          <a:ln w="381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D2836C9E-8DFF-B245-A800-9BEF335BF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584" y="2638215"/>
            <a:ext cx="641809" cy="641809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A5543D3-5A62-3F4E-B9F0-CA599E939E76}"/>
              </a:ext>
            </a:extLst>
          </p:cNvPr>
          <p:cNvCxnSpPr>
            <a:cxnSpLocks/>
            <a:endCxn id="13" idx="3"/>
          </p:cNvCxnSpPr>
          <p:nvPr/>
        </p:nvCxnSpPr>
        <p:spPr>
          <a:xfrm flipH="1" flipV="1">
            <a:off x="6543772" y="2786318"/>
            <a:ext cx="491620" cy="185690"/>
          </a:xfrm>
          <a:prstGeom prst="straightConnector1">
            <a:avLst/>
          </a:prstGeom>
          <a:ln w="381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50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EPaxos doesn’t assign commands to slots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9372DAA-0DD7-314C-9B37-89219C993375}"/>
              </a:ext>
            </a:extLst>
          </p:cNvPr>
          <p:cNvGrpSpPr/>
          <p:nvPr/>
        </p:nvGrpSpPr>
        <p:grpSpPr>
          <a:xfrm>
            <a:off x="7299487" y="2190732"/>
            <a:ext cx="895545" cy="686511"/>
            <a:chOff x="5648227" y="2190732"/>
            <a:chExt cx="895545" cy="6865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5DBA19-C126-8F42-BB37-D8881010E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5648227" y="2695393"/>
              <a:ext cx="895545" cy="1818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AB79DE4-1815-3143-80B4-D7750AA57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05034" y="2190732"/>
              <a:ext cx="581930" cy="504661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6E7E12-A9C4-A746-96FB-BBE09BD02E43}"/>
              </a:ext>
            </a:extLst>
          </p:cNvPr>
          <p:cNvGrpSpPr/>
          <p:nvPr/>
        </p:nvGrpSpPr>
        <p:grpSpPr>
          <a:xfrm>
            <a:off x="3425072" y="2190732"/>
            <a:ext cx="895545" cy="686511"/>
            <a:chOff x="5648227" y="2190732"/>
            <a:chExt cx="895545" cy="6865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6027A6E-9B13-0C44-8F86-8FFEC4157A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5648227" y="2695393"/>
              <a:ext cx="895545" cy="18185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8BA094C-E6A5-D543-860B-4B343AB15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05034" y="2190732"/>
              <a:ext cx="581930" cy="504661"/>
            </a:xfrm>
            <a:prstGeom prst="rect">
              <a:avLst/>
            </a:prstGeom>
          </p:spPr>
        </p:pic>
      </p:grpSp>
      <p:sp>
        <p:nvSpPr>
          <p:cNvPr id="13" name="Vertical Scroll 12">
            <a:extLst>
              <a:ext uri="{FF2B5EF4-FFF2-40B4-BE49-F238E27FC236}">
                <a16:creationId xmlns:a16="http://schemas.microsoft.com/office/drawing/2014/main" id="{05751EDC-70A7-5F40-8439-A0D7A572A8C5}"/>
              </a:ext>
            </a:extLst>
          </p:cNvPr>
          <p:cNvSpPr/>
          <p:nvPr/>
        </p:nvSpPr>
        <p:spPr>
          <a:xfrm>
            <a:off x="3297808" y="3186337"/>
            <a:ext cx="1443873" cy="1027521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write(A, 1)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ABBBE5-AA67-954E-964A-AE5619CE3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262" y="1899037"/>
            <a:ext cx="641809" cy="6418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1ACF23-2931-8A4A-B4AD-7BE7AB3B9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7437" y="1838287"/>
            <a:ext cx="641809" cy="64180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83EDE89-4D9A-3D4E-8581-3436B9C204BD}"/>
              </a:ext>
            </a:extLst>
          </p:cNvPr>
          <p:cNvGrpSpPr/>
          <p:nvPr/>
        </p:nvGrpSpPr>
        <p:grpSpPr>
          <a:xfrm>
            <a:off x="2768333" y="5026135"/>
            <a:ext cx="6773158" cy="1027521"/>
            <a:chOff x="2768333" y="5026135"/>
            <a:chExt cx="6773158" cy="1027521"/>
          </a:xfrm>
        </p:grpSpPr>
        <p:sp>
          <p:nvSpPr>
            <p:cNvPr id="16" name="Vertical Scroll 15">
              <a:extLst>
                <a:ext uri="{FF2B5EF4-FFF2-40B4-BE49-F238E27FC236}">
                  <a16:creationId xmlns:a16="http://schemas.microsoft.com/office/drawing/2014/main" id="{5FB0A3BB-5AF6-204B-8748-24412E632951}"/>
                </a:ext>
              </a:extLst>
            </p:cNvPr>
            <p:cNvSpPr/>
            <p:nvPr/>
          </p:nvSpPr>
          <p:spPr>
            <a:xfrm>
              <a:off x="4212206" y="5026135"/>
              <a:ext cx="1467682" cy="1027521"/>
            </a:xfrm>
            <a:prstGeom prst="verticalScroll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write(B, 2)</a:t>
              </a:r>
            </a:p>
          </p:txBody>
        </p:sp>
        <p:sp>
          <p:nvSpPr>
            <p:cNvPr id="18" name="Vertical Scroll 17">
              <a:extLst>
                <a:ext uri="{FF2B5EF4-FFF2-40B4-BE49-F238E27FC236}">
                  <a16:creationId xmlns:a16="http://schemas.microsoft.com/office/drawing/2014/main" id="{97FEB370-1173-3340-81C7-5B6B525B4364}"/>
                </a:ext>
              </a:extLst>
            </p:cNvPr>
            <p:cNvSpPr/>
            <p:nvPr/>
          </p:nvSpPr>
          <p:spPr>
            <a:xfrm>
              <a:off x="2768333" y="5026135"/>
              <a:ext cx="1443873" cy="1027521"/>
            </a:xfrm>
            <a:prstGeom prst="verticalScrol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write(A, 1)</a:t>
              </a:r>
            </a:p>
          </p:txBody>
        </p:sp>
        <p:sp>
          <p:nvSpPr>
            <p:cNvPr id="19" name="Vertical Scroll 18">
              <a:extLst>
                <a:ext uri="{FF2B5EF4-FFF2-40B4-BE49-F238E27FC236}">
                  <a16:creationId xmlns:a16="http://schemas.microsoft.com/office/drawing/2014/main" id="{DCD04E72-A54D-1945-B4D8-53EB4963C430}"/>
                </a:ext>
              </a:extLst>
            </p:cNvPr>
            <p:cNvSpPr/>
            <p:nvPr/>
          </p:nvSpPr>
          <p:spPr>
            <a:xfrm>
              <a:off x="6629936" y="5026135"/>
              <a:ext cx="1467682" cy="1027521"/>
            </a:xfrm>
            <a:prstGeom prst="verticalScroll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write(B, 2)</a:t>
              </a:r>
            </a:p>
          </p:txBody>
        </p:sp>
        <p:sp>
          <p:nvSpPr>
            <p:cNvPr id="20" name="Vertical Scroll 19">
              <a:extLst>
                <a:ext uri="{FF2B5EF4-FFF2-40B4-BE49-F238E27FC236}">
                  <a16:creationId xmlns:a16="http://schemas.microsoft.com/office/drawing/2014/main" id="{41154094-EBDD-6A42-9983-A160F9C0A9E4}"/>
                </a:ext>
              </a:extLst>
            </p:cNvPr>
            <p:cNvSpPr/>
            <p:nvPr/>
          </p:nvSpPr>
          <p:spPr>
            <a:xfrm>
              <a:off x="8097618" y="5026135"/>
              <a:ext cx="1443873" cy="1027521"/>
            </a:xfrm>
            <a:prstGeom prst="verticalScrol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write(A, 1)</a:t>
              </a:r>
            </a:p>
          </p:txBody>
        </p:sp>
        <p:sp>
          <p:nvSpPr>
            <p:cNvPr id="21" name="Equal 20">
              <a:extLst>
                <a:ext uri="{FF2B5EF4-FFF2-40B4-BE49-F238E27FC236}">
                  <a16:creationId xmlns:a16="http://schemas.microsoft.com/office/drawing/2014/main" id="{43A1D74C-EDE1-4C47-BBE9-2CC3956A0DC5}"/>
                </a:ext>
              </a:extLst>
            </p:cNvPr>
            <p:cNvSpPr/>
            <p:nvPr/>
          </p:nvSpPr>
          <p:spPr>
            <a:xfrm>
              <a:off x="5835189" y="5323079"/>
              <a:ext cx="603315" cy="433633"/>
            </a:xfrm>
            <a:prstGeom prst="mathEqual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2" name="Vertical Scroll 21">
            <a:extLst>
              <a:ext uri="{FF2B5EF4-FFF2-40B4-BE49-F238E27FC236}">
                <a16:creationId xmlns:a16="http://schemas.microsoft.com/office/drawing/2014/main" id="{AFE846B7-F691-174E-95C7-C23721E8089B}"/>
              </a:ext>
            </a:extLst>
          </p:cNvPr>
          <p:cNvSpPr/>
          <p:nvPr/>
        </p:nvSpPr>
        <p:spPr>
          <a:xfrm>
            <a:off x="7304383" y="3186336"/>
            <a:ext cx="1467682" cy="1027521"/>
          </a:xfrm>
          <a:prstGeom prst="verticalScroll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write(B, 2)</a:t>
            </a:r>
          </a:p>
        </p:txBody>
      </p:sp>
    </p:spTree>
    <p:extLst>
      <p:ext uri="{BB962C8B-B14F-4D97-AF65-F5344CB8AC3E}">
        <p14:creationId xmlns:p14="http://schemas.microsoft.com/office/powerpoint/2010/main" val="334755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Slot-less commands are a problem if they don’t commute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9372DAA-0DD7-314C-9B37-89219C993375}"/>
              </a:ext>
            </a:extLst>
          </p:cNvPr>
          <p:cNvGrpSpPr/>
          <p:nvPr/>
        </p:nvGrpSpPr>
        <p:grpSpPr>
          <a:xfrm>
            <a:off x="7299487" y="2190732"/>
            <a:ext cx="895545" cy="686511"/>
            <a:chOff x="5648227" y="2190732"/>
            <a:chExt cx="895545" cy="6865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5DBA19-C126-8F42-BB37-D8881010E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5648227" y="2695393"/>
              <a:ext cx="895545" cy="1818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AB79DE4-1815-3143-80B4-D7750AA57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05034" y="2190732"/>
              <a:ext cx="581930" cy="504661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6E7E12-A9C4-A746-96FB-BBE09BD02E43}"/>
              </a:ext>
            </a:extLst>
          </p:cNvPr>
          <p:cNvGrpSpPr/>
          <p:nvPr/>
        </p:nvGrpSpPr>
        <p:grpSpPr>
          <a:xfrm>
            <a:off x="3425072" y="2190732"/>
            <a:ext cx="895545" cy="686511"/>
            <a:chOff x="5648227" y="2190732"/>
            <a:chExt cx="895545" cy="6865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6027A6E-9B13-0C44-8F86-8FFEC4157A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5648227" y="2695393"/>
              <a:ext cx="895545" cy="18185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8BA094C-E6A5-D543-860B-4B343AB15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05034" y="2190732"/>
              <a:ext cx="581930" cy="504661"/>
            </a:xfrm>
            <a:prstGeom prst="rect">
              <a:avLst/>
            </a:prstGeom>
          </p:spPr>
        </p:pic>
      </p:grpSp>
      <p:sp>
        <p:nvSpPr>
          <p:cNvPr id="13" name="Vertical Scroll 12">
            <a:extLst>
              <a:ext uri="{FF2B5EF4-FFF2-40B4-BE49-F238E27FC236}">
                <a16:creationId xmlns:a16="http://schemas.microsoft.com/office/drawing/2014/main" id="{05751EDC-70A7-5F40-8439-A0D7A572A8C5}"/>
              </a:ext>
            </a:extLst>
          </p:cNvPr>
          <p:cNvSpPr/>
          <p:nvPr/>
        </p:nvSpPr>
        <p:spPr>
          <a:xfrm>
            <a:off x="3297808" y="3186337"/>
            <a:ext cx="1443873" cy="1027521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write(A, 1)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ABBBE5-AA67-954E-964A-AE5619CE3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262" y="1899037"/>
            <a:ext cx="641809" cy="6418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1ACF23-2931-8A4A-B4AD-7BE7AB3B9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7437" y="1838287"/>
            <a:ext cx="641809" cy="641809"/>
          </a:xfrm>
          <a:prstGeom prst="rect">
            <a:avLst/>
          </a:prstGeom>
        </p:spPr>
      </p:pic>
      <p:sp>
        <p:nvSpPr>
          <p:cNvPr id="16" name="Vertical Scroll 15">
            <a:extLst>
              <a:ext uri="{FF2B5EF4-FFF2-40B4-BE49-F238E27FC236}">
                <a16:creationId xmlns:a16="http://schemas.microsoft.com/office/drawing/2014/main" id="{5FB0A3BB-5AF6-204B-8748-24412E632951}"/>
              </a:ext>
            </a:extLst>
          </p:cNvPr>
          <p:cNvSpPr/>
          <p:nvPr/>
        </p:nvSpPr>
        <p:spPr>
          <a:xfrm>
            <a:off x="4212206" y="5026135"/>
            <a:ext cx="1467682" cy="1027521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write(A, 2)</a:t>
            </a:r>
          </a:p>
        </p:txBody>
      </p:sp>
      <p:sp>
        <p:nvSpPr>
          <p:cNvPr id="18" name="Vertical Scroll 17">
            <a:extLst>
              <a:ext uri="{FF2B5EF4-FFF2-40B4-BE49-F238E27FC236}">
                <a16:creationId xmlns:a16="http://schemas.microsoft.com/office/drawing/2014/main" id="{97FEB370-1173-3340-81C7-5B6B525B4364}"/>
              </a:ext>
            </a:extLst>
          </p:cNvPr>
          <p:cNvSpPr/>
          <p:nvPr/>
        </p:nvSpPr>
        <p:spPr>
          <a:xfrm>
            <a:off x="2768333" y="5026135"/>
            <a:ext cx="1443873" cy="1027521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write(A, 1)</a:t>
            </a:r>
          </a:p>
        </p:txBody>
      </p:sp>
      <p:sp>
        <p:nvSpPr>
          <p:cNvPr id="19" name="Vertical Scroll 18">
            <a:extLst>
              <a:ext uri="{FF2B5EF4-FFF2-40B4-BE49-F238E27FC236}">
                <a16:creationId xmlns:a16="http://schemas.microsoft.com/office/drawing/2014/main" id="{DCD04E72-A54D-1945-B4D8-53EB4963C430}"/>
              </a:ext>
            </a:extLst>
          </p:cNvPr>
          <p:cNvSpPr/>
          <p:nvPr/>
        </p:nvSpPr>
        <p:spPr>
          <a:xfrm>
            <a:off x="6629936" y="5026135"/>
            <a:ext cx="1467682" cy="1027521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write(A, 2)</a:t>
            </a:r>
          </a:p>
        </p:txBody>
      </p:sp>
      <p:sp>
        <p:nvSpPr>
          <p:cNvPr id="20" name="Vertical Scroll 19">
            <a:extLst>
              <a:ext uri="{FF2B5EF4-FFF2-40B4-BE49-F238E27FC236}">
                <a16:creationId xmlns:a16="http://schemas.microsoft.com/office/drawing/2014/main" id="{41154094-EBDD-6A42-9983-A160F9C0A9E4}"/>
              </a:ext>
            </a:extLst>
          </p:cNvPr>
          <p:cNvSpPr/>
          <p:nvPr/>
        </p:nvSpPr>
        <p:spPr>
          <a:xfrm>
            <a:off x="8097618" y="5026135"/>
            <a:ext cx="1443873" cy="1027521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write(A, 1)</a:t>
            </a:r>
          </a:p>
        </p:txBody>
      </p:sp>
      <p:sp>
        <p:nvSpPr>
          <p:cNvPr id="21" name="Not Equal 20">
            <a:extLst>
              <a:ext uri="{FF2B5EF4-FFF2-40B4-BE49-F238E27FC236}">
                <a16:creationId xmlns:a16="http://schemas.microsoft.com/office/drawing/2014/main" id="{43A1D74C-EDE1-4C47-BBE9-2CC3956A0DC5}"/>
              </a:ext>
            </a:extLst>
          </p:cNvPr>
          <p:cNvSpPr/>
          <p:nvPr/>
        </p:nvSpPr>
        <p:spPr>
          <a:xfrm>
            <a:off x="5835189" y="5323079"/>
            <a:ext cx="603315" cy="433633"/>
          </a:xfrm>
          <a:prstGeom prst="mathNotEqual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Vertical Scroll 21">
            <a:extLst>
              <a:ext uri="{FF2B5EF4-FFF2-40B4-BE49-F238E27FC236}">
                <a16:creationId xmlns:a16="http://schemas.microsoft.com/office/drawing/2014/main" id="{AFE846B7-F691-174E-95C7-C23721E8089B}"/>
              </a:ext>
            </a:extLst>
          </p:cNvPr>
          <p:cNvSpPr/>
          <p:nvPr/>
        </p:nvSpPr>
        <p:spPr>
          <a:xfrm>
            <a:off x="7304383" y="3186336"/>
            <a:ext cx="1467682" cy="1027521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write(A, 2)</a:t>
            </a:r>
          </a:p>
        </p:txBody>
      </p:sp>
    </p:spTree>
    <p:extLst>
      <p:ext uri="{BB962C8B-B14F-4D97-AF65-F5344CB8AC3E}">
        <p14:creationId xmlns:p14="http://schemas.microsoft.com/office/powerpoint/2010/main" val="3526987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Achieving serializability with dependencies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9372DAA-0DD7-314C-9B37-89219C993375}"/>
              </a:ext>
            </a:extLst>
          </p:cNvPr>
          <p:cNvGrpSpPr/>
          <p:nvPr/>
        </p:nvGrpSpPr>
        <p:grpSpPr>
          <a:xfrm>
            <a:off x="7299487" y="1841933"/>
            <a:ext cx="895545" cy="686511"/>
            <a:chOff x="5648227" y="2190732"/>
            <a:chExt cx="895545" cy="6865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5DBA19-C126-8F42-BB37-D8881010E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5648227" y="2695393"/>
              <a:ext cx="895545" cy="1818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AB79DE4-1815-3143-80B4-D7750AA57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05034" y="2190732"/>
              <a:ext cx="581930" cy="504661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6E7E12-A9C4-A746-96FB-BBE09BD02E43}"/>
              </a:ext>
            </a:extLst>
          </p:cNvPr>
          <p:cNvGrpSpPr/>
          <p:nvPr/>
        </p:nvGrpSpPr>
        <p:grpSpPr>
          <a:xfrm>
            <a:off x="3425072" y="1841933"/>
            <a:ext cx="895545" cy="686511"/>
            <a:chOff x="5648227" y="2190732"/>
            <a:chExt cx="895545" cy="6865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6027A6E-9B13-0C44-8F86-8FFEC4157A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5648227" y="2695393"/>
              <a:ext cx="895545" cy="18185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8BA094C-E6A5-D543-860B-4B343AB15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05034" y="2190732"/>
              <a:ext cx="581930" cy="504661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EABBBE5-AA67-954E-964A-AE5619CE3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262" y="1550238"/>
            <a:ext cx="641809" cy="6418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1ACF23-2931-8A4A-B4AD-7BE7AB3B9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7437" y="1489488"/>
            <a:ext cx="641809" cy="64180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0413A40-F492-9E49-9786-EA598E493EA2}"/>
              </a:ext>
            </a:extLst>
          </p:cNvPr>
          <p:cNvGrpSpPr/>
          <p:nvPr/>
        </p:nvGrpSpPr>
        <p:grpSpPr>
          <a:xfrm>
            <a:off x="2783262" y="3685952"/>
            <a:ext cx="6185526" cy="820055"/>
            <a:chOff x="2783262" y="3469135"/>
            <a:chExt cx="6185526" cy="820055"/>
          </a:xfrm>
        </p:grpSpPr>
        <p:sp>
          <p:nvSpPr>
            <p:cNvPr id="13" name="Vertical Scroll 12">
              <a:extLst>
                <a:ext uri="{FF2B5EF4-FFF2-40B4-BE49-F238E27FC236}">
                  <a16:creationId xmlns:a16="http://schemas.microsoft.com/office/drawing/2014/main" id="{05751EDC-70A7-5F40-8439-A0D7A572A8C5}"/>
                </a:ext>
              </a:extLst>
            </p:cNvPr>
            <p:cNvSpPr/>
            <p:nvPr/>
          </p:nvSpPr>
          <p:spPr>
            <a:xfrm>
              <a:off x="2783262" y="3469135"/>
              <a:ext cx="1924641" cy="820055"/>
            </a:xfrm>
            <a:prstGeom prst="verticalScrol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C1: write(A, 1)</a:t>
              </a:r>
            </a:p>
          </p:txBody>
        </p:sp>
        <p:sp>
          <p:nvSpPr>
            <p:cNvPr id="22" name="Vertical Scroll 21">
              <a:extLst>
                <a:ext uri="{FF2B5EF4-FFF2-40B4-BE49-F238E27FC236}">
                  <a16:creationId xmlns:a16="http://schemas.microsoft.com/office/drawing/2014/main" id="{AFE846B7-F691-174E-95C7-C23721E8089B}"/>
                </a:ext>
              </a:extLst>
            </p:cNvPr>
            <p:cNvSpPr/>
            <p:nvPr/>
          </p:nvSpPr>
          <p:spPr>
            <a:xfrm>
              <a:off x="6978341" y="3469135"/>
              <a:ext cx="1990447" cy="820055"/>
            </a:xfrm>
            <a:prstGeom prst="verticalScrol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C2: write(A, 2)</a:t>
              </a:r>
            </a:p>
            <a:p>
              <a:pPr algn="ctr"/>
              <a:r>
                <a:rPr lang="en-US" i="1"/>
                <a:t>depends on C1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0E13DC3-DC62-674C-A3CD-93345EBAAF00}"/>
              </a:ext>
            </a:extLst>
          </p:cNvPr>
          <p:cNvGrpSpPr/>
          <p:nvPr/>
        </p:nvGrpSpPr>
        <p:grpSpPr>
          <a:xfrm>
            <a:off x="2783262" y="3685952"/>
            <a:ext cx="6185526" cy="820055"/>
            <a:chOff x="2783262" y="4473840"/>
            <a:chExt cx="6185526" cy="820055"/>
          </a:xfrm>
        </p:grpSpPr>
        <p:sp>
          <p:nvSpPr>
            <p:cNvPr id="23" name="Vertical Scroll 22">
              <a:extLst>
                <a:ext uri="{FF2B5EF4-FFF2-40B4-BE49-F238E27FC236}">
                  <a16:creationId xmlns:a16="http://schemas.microsoft.com/office/drawing/2014/main" id="{F1CFAE2F-21E8-1F4D-B4BE-8489FEBCD6E9}"/>
                </a:ext>
              </a:extLst>
            </p:cNvPr>
            <p:cNvSpPr/>
            <p:nvPr/>
          </p:nvSpPr>
          <p:spPr>
            <a:xfrm>
              <a:off x="2783262" y="4473840"/>
              <a:ext cx="1924641" cy="820055"/>
            </a:xfrm>
            <a:prstGeom prst="verticalScrol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C1: write(A, 1)</a:t>
              </a:r>
            </a:p>
            <a:p>
              <a:pPr algn="ctr"/>
              <a:r>
                <a:rPr lang="en-US" i="1"/>
                <a:t>depends on C2</a:t>
              </a:r>
            </a:p>
          </p:txBody>
        </p:sp>
        <p:sp>
          <p:nvSpPr>
            <p:cNvPr id="24" name="Vertical Scroll 23">
              <a:extLst>
                <a:ext uri="{FF2B5EF4-FFF2-40B4-BE49-F238E27FC236}">
                  <a16:creationId xmlns:a16="http://schemas.microsoft.com/office/drawing/2014/main" id="{784DA283-6256-AA42-B15B-8BFB6FD876A6}"/>
                </a:ext>
              </a:extLst>
            </p:cNvPr>
            <p:cNvSpPr/>
            <p:nvPr/>
          </p:nvSpPr>
          <p:spPr>
            <a:xfrm>
              <a:off x="6978341" y="4473840"/>
              <a:ext cx="1990447" cy="820055"/>
            </a:xfrm>
            <a:prstGeom prst="verticalScrol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C2: write(A, 2)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B5CD146-6D5C-F14B-8517-1A2CF58DD7B2}"/>
              </a:ext>
            </a:extLst>
          </p:cNvPr>
          <p:cNvGrpSpPr/>
          <p:nvPr/>
        </p:nvGrpSpPr>
        <p:grpSpPr>
          <a:xfrm>
            <a:off x="2783262" y="3674134"/>
            <a:ext cx="6185526" cy="820055"/>
            <a:chOff x="2783262" y="5478545"/>
            <a:chExt cx="6185526" cy="820055"/>
          </a:xfrm>
        </p:grpSpPr>
        <p:sp>
          <p:nvSpPr>
            <p:cNvPr id="25" name="Vertical Scroll 24">
              <a:extLst>
                <a:ext uri="{FF2B5EF4-FFF2-40B4-BE49-F238E27FC236}">
                  <a16:creationId xmlns:a16="http://schemas.microsoft.com/office/drawing/2014/main" id="{2A347B65-D3EC-C442-AABA-3CEA85669D25}"/>
                </a:ext>
              </a:extLst>
            </p:cNvPr>
            <p:cNvSpPr/>
            <p:nvPr/>
          </p:nvSpPr>
          <p:spPr>
            <a:xfrm>
              <a:off x="2783262" y="5478545"/>
              <a:ext cx="1924641" cy="820055"/>
            </a:xfrm>
            <a:prstGeom prst="verticalScrol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C1: write(A, 1)</a:t>
              </a:r>
            </a:p>
            <a:p>
              <a:pPr algn="ctr"/>
              <a:r>
                <a:rPr lang="en-US" i="1"/>
                <a:t>depends on C2</a:t>
              </a:r>
            </a:p>
          </p:txBody>
        </p:sp>
        <p:sp>
          <p:nvSpPr>
            <p:cNvPr id="26" name="Vertical Scroll 25">
              <a:extLst>
                <a:ext uri="{FF2B5EF4-FFF2-40B4-BE49-F238E27FC236}">
                  <a16:creationId xmlns:a16="http://schemas.microsoft.com/office/drawing/2014/main" id="{004B3DC7-A178-814A-8482-7B41EDDD29CE}"/>
                </a:ext>
              </a:extLst>
            </p:cNvPr>
            <p:cNvSpPr/>
            <p:nvPr/>
          </p:nvSpPr>
          <p:spPr>
            <a:xfrm>
              <a:off x="6978341" y="5478545"/>
              <a:ext cx="1990447" cy="820055"/>
            </a:xfrm>
            <a:prstGeom prst="verticalScrol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C2: write(A, 2)</a:t>
              </a:r>
            </a:p>
            <a:p>
              <a:pPr algn="ctr"/>
              <a:r>
                <a:rPr lang="en-US" i="1"/>
                <a:t>depends on C1</a:t>
              </a:r>
            </a:p>
          </p:txBody>
        </p:sp>
      </p:grp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A2F1D72-07E1-B84E-AC59-7FFFC6EB798D}"/>
              </a:ext>
            </a:extLst>
          </p:cNvPr>
          <p:cNvSpPr/>
          <p:nvPr/>
        </p:nvSpPr>
        <p:spPr>
          <a:xfrm>
            <a:off x="1594700" y="2655688"/>
            <a:ext cx="8889477" cy="66064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u="sng"/>
              <a:t>Invariant</a:t>
            </a:r>
            <a:endParaRPr lang="en-US"/>
          </a:p>
          <a:p>
            <a:pPr algn="ctr"/>
            <a:r>
              <a:rPr lang="en-US"/>
              <a:t>If two conflicting commands are committed, at least one has a dependency on the other.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85BBB53-A407-9F4D-A2AF-D63EA43543BE}"/>
              </a:ext>
            </a:extLst>
          </p:cNvPr>
          <p:cNvSpPr/>
          <p:nvPr/>
        </p:nvSpPr>
        <p:spPr>
          <a:xfrm>
            <a:off x="1594700" y="4701955"/>
            <a:ext cx="8889477" cy="93247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u="sng"/>
              <a:t>Execution rule</a:t>
            </a:r>
          </a:p>
          <a:p>
            <a:pPr algn="ctr"/>
            <a:r>
              <a:rPr lang="en-US"/>
              <a:t>Execute dependencies of a command first.  But, if commands are mutually dependent, use a deterministic algorithm to compute their order.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DB7225E-3981-7F43-BBCB-7CA4D2204CDC}"/>
              </a:ext>
            </a:extLst>
          </p:cNvPr>
          <p:cNvSpPr/>
          <p:nvPr/>
        </p:nvSpPr>
        <p:spPr>
          <a:xfrm>
            <a:off x="1594700" y="5798474"/>
            <a:ext cx="8889477" cy="697298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u="sng"/>
              <a:t>Conclusion</a:t>
            </a:r>
          </a:p>
          <a:p>
            <a:pPr algn="ctr"/>
            <a:r>
              <a:rPr lang="en-US"/>
              <a:t>No two replicas execute conflicting commands in different orders.</a:t>
            </a:r>
          </a:p>
        </p:txBody>
      </p:sp>
    </p:spTree>
    <p:extLst>
      <p:ext uri="{BB962C8B-B14F-4D97-AF65-F5344CB8AC3E}">
        <p14:creationId xmlns:p14="http://schemas.microsoft.com/office/powerpoint/2010/main" val="158588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Linearizability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CAE2B8-ECC6-E24A-93CA-D9807322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868" y="2762858"/>
            <a:ext cx="641809" cy="64180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8FEE69F-8569-F94C-81A1-EC419247F317}"/>
              </a:ext>
            </a:extLst>
          </p:cNvPr>
          <p:cNvGrpSpPr/>
          <p:nvPr/>
        </p:nvGrpSpPr>
        <p:grpSpPr>
          <a:xfrm>
            <a:off x="1313468" y="3783294"/>
            <a:ext cx="1505145" cy="791450"/>
            <a:chOff x="3425072" y="2695393"/>
            <a:chExt cx="1505145" cy="7914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3CB84B7-9150-DA4F-872B-32DE52B79E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3425072" y="2695393"/>
              <a:ext cx="895545" cy="18185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0B3B372-D1CA-4245-B4F0-B68EE7C327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3577472" y="2847793"/>
              <a:ext cx="895545" cy="18185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60DCFAB-334E-054F-99C4-387652AA3E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3729872" y="3000193"/>
              <a:ext cx="895545" cy="1818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F61B357-D3BE-0C43-B8E6-982249944B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3882272" y="3152593"/>
              <a:ext cx="895545" cy="18185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FBCE047-693F-0C45-8DB5-1F6FF72F5B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4034672" y="3304993"/>
              <a:ext cx="895545" cy="181850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077145-4419-6640-9A9F-530F17F4918F}"/>
              </a:ext>
            </a:extLst>
          </p:cNvPr>
          <p:cNvCxnSpPr/>
          <p:nvPr/>
        </p:nvCxnSpPr>
        <p:spPr>
          <a:xfrm>
            <a:off x="2666213" y="3089816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0031D31-7667-1744-9DFD-4131AA46B02E}"/>
              </a:ext>
            </a:extLst>
          </p:cNvPr>
          <p:cNvCxnSpPr/>
          <p:nvPr/>
        </p:nvCxnSpPr>
        <p:spPr>
          <a:xfrm>
            <a:off x="2690566" y="4117544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9E001A2E-7647-C14E-B632-30351F175CC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65868" y="1720758"/>
            <a:ext cx="641809" cy="64180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4E0DEA-B54E-E144-A16D-003B676AA5F6}"/>
              </a:ext>
            </a:extLst>
          </p:cNvPr>
          <p:cNvCxnSpPr/>
          <p:nvPr/>
        </p:nvCxnSpPr>
        <p:spPr>
          <a:xfrm>
            <a:off x="2666213" y="2062087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B53C8D4-3E16-8F49-8641-2BC6461F366C}"/>
              </a:ext>
            </a:extLst>
          </p:cNvPr>
          <p:cNvGrpSpPr/>
          <p:nvPr/>
        </p:nvGrpSpPr>
        <p:grpSpPr>
          <a:xfrm>
            <a:off x="3331590" y="3080437"/>
            <a:ext cx="1346066" cy="1037107"/>
            <a:chOff x="3331590" y="3311344"/>
            <a:chExt cx="1346066" cy="1046487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67D84B3-8BFA-0C44-98A4-2AAFFB0157BF}"/>
                </a:ext>
              </a:extLst>
            </p:cNvPr>
            <p:cNvCxnSpPr/>
            <p:nvPr/>
          </p:nvCxnSpPr>
          <p:spPr>
            <a:xfrm>
              <a:off x="3331590" y="3324049"/>
              <a:ext cx="584462" cy="1033782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11AC872-F139-0C40-A2B9-2BEEE1DF45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42526" y="3311344"/>
              <a:ext cx="635130" cy="1037107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7C39844-2448-B843-B68E-B84D2E1A0998}"/>
              </a:ext>
            </a:extLst>
          </p:cNvPr>
          <p:cNvGrpSpPr/>
          <p:nvPr/>
        </p:nvGrpSpPr>
        <p:grpSpPr>
          <a:xfrm>
            <a:off x="3780147" y="2041661"/>
            <a:ext cx="2463536" cy="2085263"/>
            <a:chOff x="5038629" y="2272568"/>
            <a:chExt cx="2463536" cy="2085263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8B9862F-6E1E-CA42-8C5B-EFB9D6B71B92}"/>
                </a:ext>
              </a:extLst>
            </p:cNvPr>
            <p:cNvCxnSpPr>
              <a:cxnSpLocks/>
            </p:cNvCxnSpPr>
            <p:nvPr/>
          </p:nvCxnSpPr>
          <p:spPr>
            <a:xfrm>
              <a:off x="5038629" y="2289805"/>
              <a:ext cx="928538" cy="2068026"/>
            </a:xfrm>
            <a:prstGeom prst="straightConnector1">
              <a:avLst/>
            </a:prstGeom>
            <a:ln>
              <a:tailEnd type="stealt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8AFDD78-FBB0-514B-A34B-40729A0EB3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60037" y="2272568"/>
              <a:ext cx="842128" cy="2066504"/>
            </a:xfrm>
            <a:prstGeom prst="straightConnector1">
              <a:avLst/>
            </a:prstGeom>
            <a:ln>
              <a:tailEnd type="stealt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5" name="Vertical Scroll 34">
            <a:extLst>
              <a:ext uri="{FF2B5EF4-FFF2-40B4-BE49-F238E27FC236}">
                <a16:creationId xmlns:a16="http://schemas.microsoft.com/office/drawing/2014/main" id="{C91F9FB7-53B6-9F44-B63A-19BA79D9315A}"/>
              </a:ext>
            </a:extLst>
          </p:cNvPr>
          <p:cNvSpPr/>
          <p:nvPr/>
        </p:nvSpPr>
        <p:spPr>
          <a:xfrm>
            <a:off x="3037388" y="4282973"/>
            <a:ext cx="1443873" cy="1027521"/>
          </a:xfrm>
          <a:prstGeom prst="verticalScrol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Vertical Scroll 35">
            <a:extLst>
              <a:ext uri="{FF2B5EF4-FFF2-40B4-BE49-F238E27FC236}">
                <a16:creationId xmlns:a16="http://schemas.microsoft.com/office/drawing/2014/main" id="{F4195069-1E41-A145-864F-104CBA5315A6}"/>
              </a:ext>
            </a:extLst>
          </p:cNvPr>
          <p:cNvSpPr/>
          <p:nvPr/>
        </p:nvSpPr>
        <p:spPr>
          <a:xfrm>
            <a:off x="4455733" y="4264214"/>
            <a:ext cx="1443873" cy="1027521"/>
          </a:xfrm>
          <a:prstGeom prst="vertic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0ECA305-7C2B-094F-ABE0-71100136B629}"/>
              </a:ext>
            </a:extLst>
          </p:cNvPr>
          <p:cNvSpPr/>
          <p:nvPr/>
        </p:nvSpPr>
        <p:spPr>
          <a:xfrm>
            <a:off x="1663043" y="5691387"/>
            <a:ext cx="8889477" cy="93247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/>
              <a:t>Linearizability:</a:t>
            </a:r>
          </a:p>
          <a:p>
            <a:pPr algn="ctr"/>
            <a:r>
              <a:rPr lang="en-US"/>
              <a:t>Each single-object operation takes place atomically at a point between its request and reply.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B7F08C-CC8B-6742-8D9F-3D2B8238F00F}"/>
              </a:ext>
            </a:extLst>
          </p:cNvPr>
          <p:cNvGrpSpPr/>
          <p:nvPr/>
        </p:nvGrpSpPr>
        <p:grpSpPr>
          <a:xfrm>
            <a:off x="6132447" y="3083762"/>
            <a:ext cx="1346066" cy="1037107"/>
            <a:chOff x="3331590" y="3311344"/>
            <a:chExt cx="1346066" cy="1046487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E258A41-810F-B44C-A281-993152F45FF7}"/>
                </a:ext>
              </a:extLst>
            </p:cNvPr>
            <p:cNvCxnSpPr/>
            <p:nvPr/>
          </p:nvCxnSpPr>
          <p:spPr>
            <a:xfrm>
              <a:off x="3331590" y="3324049"/>
              <a:ext cx="584462" cy="1033782"/>
            </a:xfrm>
            <a:prstGeom prst="straightConnector1">
              <a:avLst/>
            </a:prstGeom>
            <a:ln>
              <a:tailEnd type="stealth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95C8D7C-6891-1F4A-8F04-34ABBF43E5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42526" y="3311344"/>
              <a:ext cx="635130" cy="1037107"/>
            </a:xfrm>
            <a:prstGeom prst="straightConnector1">
              <a:avLst/>
            </a:prstGeom>
            <a:ln>
              <a:tailEnd type="stealth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0" name="Vertical Scroll 39">
            <a:extLst>
              <a:ext uri="{FF2B5EF4-FFF2-40B4-BE49-F238E27FC236}">
                <a16:creationId xmlns:a16="http://schemas.microsoft.com/office/drawing/2014/main" id="{181FB681-38F7-EB40-BB23-D0C635A7B3EA}"/>
              </a:ext>
            </a:extLst>
          </p:cNvPr>
          <p:cNvSpPr/>
          <p:nvPr/>
        </p:nvSpPr>
        <p:spPr>
          <a:xfrm>
            <a:off x="5899606" y="4271931"/>
            <a:ext cx="1443873" cy="1027521"/>
          </a:xfrm>
          <a:prstGeom prst="verticalScroll">
            <a:avLst/>
          </a:prstGeom>
          <a:solidFill>
            <a:schemeClr val="accent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CE688A1-73A1-2842-960B-9C9AD34368A2}"/>
              </a:ext>
            </a:extLst>
          </p:cNvPr>
          <p:cNvGrpSpPr/>
          <p:nvPr/>
        </p:nvGrpSpPr>
        <p:grpSpPr>
          <a:xfrm>
            <a:off x="3330797" y="677436"/>
            <a:ext cx="1346859" cy="4794954"/>
            <a:chOff x="4677656" y="1690687"/>
            <a:chExt cx="360973" cy="4794954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F8AE0C38-AF68-AE42-B577-8B5A27272DD7}"/>
                </a:ext>
              </a:extLst>
            </p:cNvPr>
            <p:cNvCxnSpPr/>
            <p:nvPr/>
          </p:nvCxnSpPr>
          <p:spPr>
            <a:xfrm>
              <a:off x="4677656" y="3855691"/>
              <a:ext cx="360973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A8D2517-7A56-B240-A7D9-071DFE5C9FC2}"/>
                </a:ext>
              </a:extLst>
            </p:cNvPr>
            <p:cNvCxnSpPr/>
            <p:nvPr/>
          </p:nvCxnSpPr>
          <p:spPr>
            <a:xfrm>
              <a:off x="4677656" y="1690688"/>
              <a:ext cx="0" cy="479495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7A3CF81-0210-3E4A-97FF-F52D3682102B}"/>
                </a:ext>
              </a:extLst>
            </p:cNvPr>
            <p:cNvCxnSpPr/>
            <p:nvPr/>
          </p:nvCxnSpPr>
          <p:spPr>
            <a:xfrm>
              <a:off x="5038629" y="1690687"/>
              <a:ext cx="0" cy="479495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6A20D8D-20B3-664E-967E-1F841C033763}"/>
              </a:ext>
            </a:extLst>
          </p:cNvPr>
          <p:cNvGrpSpPr/>
          <p:nvPr/>
        </p:nvGrpSpPr>
        <p:grpSpPr>
          <a:xfrm>
            <a:off x="3779354" y="677436"/>
            <a:ext cx="2460674" cy="4794954"/>
            <a:chOff x="4677656" y="1690687"/>
            <a:chExt cx="360973" cy="4794954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C0CC342-46F3-AD43-9D2C-F96E66601A7B}"/>
                </a:ext>
              </a:extLst>
            </p:cNvPr>
            <p:cNvCxnSpPr/>
            <p:nvPr/>
          </p:nvCxnSpPr>
          <p:spPr>
            <a:xfrm>
              <a:off x="4677656" y="2739700"/>
              <a:ext cx="360973" cy="0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6EF1520-599C-564E-BA9F-DCF7C6ED36E7}"/>
                </a:ext>
              </a:extLst>
            </p:cNvPr>
            <p:cNvCxnSpPr/>
            <p:nvPr/>
          </p:nvCxnSpPr>
          <p:spPr>
            <a:xfrm>
              <a:off x="4677656" y="1690688"/>
              <a:ext cx="0" cy="4794953"/>
            </a:xfrm>
            <a:prstGeom prst="line">
              <a:avLst/>
            </a:prstGeom>
            <a:ln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A7A2E04-3262-B545-A102-A53E12BC7AC9}"/>
                </a:ext>
              </a:extLst>
            </p:cNvPr>
            <p:cNvCxnSpPr/>
            <p:nvPr/>
          </p:nvCxnSpPr>
          <p:spPr>
            <a:xfrm>
              <a:off x="5038629" y="1690687"/>
              <a:ext cx="0" cy="4794953"/>
            </a:xfrm>
            <a:prstGeom prst="line">
              <a:avLst/>
            </a:prstGeom>
            <a:ln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1AB789E-424D-7143-8280-C730C5CD8916}"/>
              </a:ext>
            </a:extLst>
          </p:cNvPr>
          <p:cNvGrpSpPr/>
          <p:nvPr/>
        </p:nvGrpSpPr>
        <p:grpSpPr>
          <a:xfrm>
            <a:off x="6110814" y="677435"/>
            <a:ext cx="1356094" cy="4794955"/>
            <a:chOff x="4675181" y="1829228"/>
            <a:chExt cx="363448" cy="4794955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D80C61D-7DE7-A144-A573-8BD98C692EE9}"/>
                </a:ext>
              </a:extLst>
            </p:cNvPr>
            <p:cNvCxnSpPr/>
            <p:nvPr/>
          </p:nvCxnSpPr>
          <p:spPr>
            <a:xfrm>
              <a:off x="4677656" y="3949047"/>
              <a:ext cx="360973" cy="0"/>
            </a:xfrm>
            <a:prstGeom prst="straightConnector1">
              <a:avLst/>
            </a:prstGeom>
            <a:ln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8FDEBA3-6B44-6B43-AEFD-654E6D575E62}"/>
                </a:ext>
              </a:extLst>
            </p:cNvPr>
            <p:cNvCxnSpPr/>
            <p:nvPr/>
          </p:nvCxnSpPr>
          <p:spPr>
            <a:xfrm>
              <a:off x="4675181" y="1829228"/>
              <a:ext cx="0" cy="4794953"/>
            </a:xfrm>
            <a:prstGeom prst="line">
              <a:avLst/>
            </a:prstGeom>
            <a:ln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4FB6F03-357D-A647-9F1B-F327445CC7CD}"/>
                </a:ext>
              </a:extLst>
            </p:cNvPr>
            <p:cNvCxnSpPr/>
            <p:nvPr/>
          </p:nvCxnSpPr>
          <p:spPr>
            <a:xfrm>
              <a:off x="5038629" y="1829230"/>
              <a:ext cx="0" cy="4794953"/>
            </a:xfrm>
            <a:prstGeom prst="line">
              <a:avLst/>
            </a:prstGeom>
            <a:ln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40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Linearizability dictates order of non-overlapping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CAE2B8-ECC6-E24A-93CA-D9807322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868" y="2993765"/>
            <a:ext cx="641809" cy="64180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8FEE69F-8569-F94C-81A1-EC419247F317}"/>
              </a:ext>
            </a:extLst>
          </p:cNvPr>
          <p:cNvGrpSpPr/>
          <p:nvPr/>
        </p:nvGrpSpPr>
        <p:grpSpPr>
          <a:xfrm>
            <a:off x="1313468" y="4014201"/>
            <a:ext cx="1505145" cy="791450"/>
            <a:chOff x="3425072" y="2695393"/>
            <a:chExt cx="1505145" cy="7914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3CB84B7-9150-DA4F-872B-32DE52B79E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3425072" y="2695393"/>
              <a:ext cx="895545" cy="18185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0B3B372-D1CA-4245-B4F0-B68EE7C327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3577472" y="2847793"/>
              <a:ext cx="895545" cy="18185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60DCFAB-334E-054F-99C4-387652AA3E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3729872" y="3000193"/>
              <a:ext cx="895545" cy="1818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F61B357-D3BE-0C43-B8E6-982249944B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3882272" y="3152593"/>
              <a:ext cx="895545" cy="18185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FBCE047-693F-0C45-8DB5-1F6FF72F5B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4034672" y="3304993"/>
              <a:ext cx="895545" cy="181850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077145-4419-6640-9A9F-530F17F4918F}"/>
              </a:ext>
            </a:extLst>
          </p:cNvPr>
          <p:cNvCxnSpPr/>
          <p:nvPr/>
        </p:nvCxnSpPr>
        <p:spPr>
          <a:xfrm>
            <a:off x="2666213" y="3320723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0031D31-7667-1744-9DFD-4131AA46B02E}"/>
              </a:ext>
            </a:extLst>
          </p:cNvPr>
          <p:cNvCxnSpPr/>
          <p:nvPr/>
        </p:nvCxnSpPr>
        <p:spPr>
          <a:xfrm>
            <a:off x="2690566" y="4348451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9E001A2E-7647-C14E-B632-30351F175CC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65868" y="1951665"/>
            <a:ext cx="641809" cy="64180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4E0DEA-B54E-E144-A16D-003B676AA5F6}"/>
              </a:ext>
            </a:extLst>
          </p:cNvPr>
          <p:cNvCxnSpPr/>
          <p:nvPr/>
        </p:nvCxnSpPr>
        <p:spPr>
          <a:xfrm>
            <a:off x="2666213" y="2292994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B53C8D4-3E16-8F49-8641-2BC6461F366C}"/>
              </a:ext>
            </a:extLst>
          </p:cNvPr>
          <p:cNvGrpSpPr/>
          <p:nvPr/>
        </p:nvGrpSpPr>
        <p:grpSpPr>
          <a:xfrm>
            <a:off x="3331590" y="3311344"/>
            <a:ext cx="1346066" cy="1037107"/>
            <a:chOff x="3331590" y="3311344"/>
            <a:chExt cx="1346066" cy="1046487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67D84B3-8BFA-0C44-98A4-2AAFFB0157BF}"/>
                </a:ext>
              </a:extLst>
            </p:cNvPr>
            <p:cNvCxnSpPr/>
            <p:nvPr/>
          </p:nvCxnSpPr>
          <p:spPr>
            <a:xfrm>
              <a:off x="3331590" y="3324049"/>
              <a:ext cx="584462" cy="1033782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11AC872-F139-0C40-A2B9-2BEEE1DF45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42526" y="3311344"/>
              <a:ext cx="635130" cy="1037107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7C39844-2448-B843-B68E-B84D2E1A0998}"/>
              </a:ext>
            </a:extLst>
          </p:cNvPr>
          <p:cNvGrpSpPr/>
          <p:nvPr/>
        </p:nvGrpSpPr>
        <p:grpSpPr>
          <a:xfrm>
            <a:off x="5038629" y="2272569"/>
            <a:ext cx="1899499" cy="2085262"/>
            <a:chOff x="5038629" y="2272569"/>
            <a:chExt cx="1899499" cy="2085262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8B9862F-6E1E-CA42-8C5B-EFB9D6B71B92}"/>
                </a:ext>
              </a:extLst>
            </p:cNvPr>
            <p:cNvCxnSpPr>
              <a:cxnSpLocks/>
            </p:cNvCxnSpPr>
            <p:nvPr/>
          </p:nvCxnSpPr>
          <p:spPr>
            <a:xfrm>
              <a:off x="5038629" y="2289805"/>
              <a:ext cx="928538" cy="2068026"/>
            </a:xfrm>
            <a:prstGeom prst="straightConnector1">
              <a:avLst/>
            </a:prstGeom>
            <a:ln>
              <a:tailEnd type="stealt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8AFDD78-FBB0-514B-A34B-40729A0EB3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2272569"/>
              <a:ext cx="842128" cy="2066504"/>
            </a:xfrm>
            <a:prstGeom prst="straightConnector1">
              <a:avLst/>
            </a:prstGeom>
            <a:ln>
              <a:tailEnd type="stealt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1AD4B8F-0B8D-7A4D-AFAE-38E62A3DA765}"/>
              </a:ext>
            </a:extLst>
          </p:cNvPr>
          <p:cNvGrpSpPr/>
          <p:nvPr/>
        </p:nvGrpSpPr>
        <p:grpSpPr>
          <a:xfrm>
            <a:off x="4677656" y="1690687"/>
            <a:ext cx="360973" cy="4794954"/>
            <a:chOff x="4677656" y="1690687"/>
            <a:chExt cx="360973" cy="4794954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62B229F-0037-484E-8F33-DCAAB7755E99}"/>
                </a:ext>
              </a:extLst>
            </p:cNvPr>
            <p:cNvCxnSpPr/>
            <p:nvPr/>
          </p:nvCxnSpPr>
          <p:spPr>
            <a:xfrm>
              <a:off x="4677656" y="5110651"/>
              <a:ext cx="360973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46C519E-7F26-A04B-B566-8C8A46EC6B59}"/>
                </a:ext>
              </a:extLst>
            </p:cNvPr>
            <p:cNvCxnSpPr/>
            <p:nvPr/>
          </p:nvCxnSpPr>
          <p:spPr>
            <a:xfrm>
              <a:off x="4677656" y="1690688"/>
              <a:ext cx="0" cy="479495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CBAE236-009D-FF4C-B695-E01923AE3E0C}"/>
                </a:ext>
              </a:extLst>
            </p:cNvPr>
            <p:cNvCxnSpPr/>
            <p:nvPr/>
          </p:nvCxnSpPr>
          <p:spPr>
            <a:xfrm>
              <a:off x="5038629" y="1690687"/>
              <a:ext cx="0" cy="479495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Vertical Scroll 34">
            <a:extLst>
              <a:ext uri="{FF2B5EF4-FFF2-40B4-BE49-F238E27FC236}">
                <a16:creationId xmlns:a16="http://schemas.microsoft.com/office/drawing/2014/main" id="{C91F9FB7-53B6-9F44-B63A-19BA79D9315A}"/>
              </a:ext>
            </a:extLst>
          </p:cNvPr>
          <p:cNvSpPr/>
          <p:nvPr/>
        </p:nvSpPr>
        <p:spPr>
          <a:xfrm>
            <a:off x="3233782" y="4500851"/>
            <a:ext cx="1443873" cy="1027521"/>
          </a:xfrm>
          <a:prstGeom prst="verticalScrol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write(A, 1)</a:t>
            </a:r>
          </a:p>
        </p:txBody>
      </p:sp>
      <p:sp>
        <p:nvSpPr>
          <p:cNvPr id="36" name="Vertical Scroll 35">
            <a:extLst>
              <a:ext uri="{FF2B5EF4-FFF2-40B4-BE49-F238E27FC236}">
                <a16:creationId xmlns:a16="http://schemas.microsoft.com/office/drawing/2014/main" id="{F4195069-1E41-A145-864F-104CBA5315A6}"/>
              </a:ext>
            </a:extLst>
          </p:cNvPr>
          <p:cNvSpPr/>
          <p:nvPr/>
        </p:nvSpPr>
        <p:spPr>
          <a:xfrm>
            <a:off x="5374063" y="4511964"/>
            <a:ext cx="1443873" cy="1027521"/>
          </a:xfrm>
          <a:prstGeom prst="vertic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read(A)</a:t>
            </a:r>
          </a:p>
        </p:txBody>
      </p:sp>
      <p:sp>
        <p:nvSpPr>
          <p:cNvPr id="37" name="Rounded Rectangular Callout 36">
            <a:extLst>
              <a:ext uri="{FF2B5EF4-FFF2-40B4-BE49-F238E27FC236}">
                <a16:creationId xmlns:a16="http://schemas.microsoft.com/office/drawing/2014/main" id="{FD0E70A8-794A-6A49-BE24-D6EF9787974D}"/>
              </a:ext>
            </a:extLst>
          </p:cNvPr>
          <p:cNvSpPr/>
          <p:nvPr/>
        </p:nvSpPr>
        <p:spPr>
          <a:xfrm>
            <a:off x="7247636" y="1465432"/>
            <a:ext cx="1065229" cy="561956"/>
          </a:xfrm>
          <a:prstGeom prst="wedgeRoundRectCallout">
            <a:avLst>
              <a:gd name="adj1" fmla="val -74166"/>
              <a:gd name="adj2" fmla="val 88291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 = 1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0ECA305-7C2B-094F-ABE0-71100136B629}"/>
              </a:ext>
            </a:extLst>
          </p:cNvPr>
          <p:cNvSpPr/>
          <p:nvPr/>
        </p:nvSpPr>
        <p:spPr>
          <a:xfrm>
            <a:off x="1770668" y="5680771"/>
            <a:ext cx="8889477" cy="93247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/>
              <a:t>Linearizability:</a:t>
            </a:r>
          </a:p>
          <a:p>
            <a:pPr algn="ctr"/>
            <a:r>
              <a:rPr lang="en-US"/>
              <a:t>Each single-object operation takes place atomically at a point between its request and reply.</a:t>
            </a:r>
          </a:p>
        </p:txBody>
      </p:sp>
    </p:spTree>
    <p:extLst>
      <p:ext uri="{BB962C8B-B14F-4D97-AF65-F5344CB8AC3E}">
        <p14:creationId xmlns:p14="http://schemas.microsoft.com/office/powerpoint/2010/main" val="309314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EPaxos achieves linearizability with sequence numbers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EEC5AFF-88B9-AC44-9DED-56595F1E1F2B}"/>
              </a:ext>
            </a:extLst>
          </p:cNvPr>
          <p:cNvGrpSpPr/>
          <p:nvPr/>
        </p:nvGrpSpPr>
        <p:grpSpPr>
          <a:xfrm>
            <a:off x="7299487" y="2190732"/>
            <a:ext cx="895545" cy="686511"/>
            <a:chOff x="5648227" y="2190732"/>
            <a:chExt cx="895545" cy="68651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2F452CE-D451-F345-8767-F1E547428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5648227" y="2695393"/>
              <a:ext cx="895545" cy="18185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3E31DCE-4C7D-A84C-B5E4-51B4C0D8C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05034" y="2190732"/>
              <a:ext cx="581930" cy="504661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B6184F5-BA73-C142-B8A7-1C0FDCFEEE25}"/>
              </a:ext>
            </a:extLst>
          </p:cNvPr>
          <p:cNvGrpSpPr/>
          <p:nvPr/>
        </p:nvGrpSpPr>
        <p:grpSpPr>
          <a:xfrm>
            <a:off x="3425072" y="2190732"/>
            <a:ext cx="895545" cy="686511"/>
            <a:chOff x="5648227" y="2190732"/>
            <a:chExt cx="895545" cy="686511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66DADED-583F-3040-846C-CEFDFE6526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5648227" y="2695393"/>
              <a:ext cx="895545" cy="18185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F474011-534C-B249-81C5-642F8556C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05034" y="2190732"/>
              <a:ext cx="581930" cy="504661"/>
            </a:xfrm>
            <a:prstGeom prst="rect">
              <a:avLst/>
            </a:prstGeom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E603BEEA-BBEF-6448-9DD5-821516320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262" y="1899037"/>
            <a:ext cx="641809" cy="64180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1A691CC-B296-4B4C-AC4B-E10EFD8DF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7437" y="1838287"/>
            <a:ext cx="641809" cy="6418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839D2B6-BFD2-A04E-A064-B5BF66F72ECC}"/>
              </a:ext>
            </a:extLst>
          </p:cNvPr>
          <p:cNvGrpSpPr/>
          <p:nvPr/>
        </p:nvGrpSpPr>
        <p:grpSpPr>
          <a:xfrm>
            <a:off x="2783262" y="4025327"/>
            <a:ext cx="6185526" cy="914323"/>
            <a:chOff x="2783262" y="4025327"/>
            <a:chExt cx="6185526" cy="914323"/>
          </a:xfrm>
        </p:grpSpPr>
        <p:sp>
          <p:nvSpPr>
            <p:cNvPr id="42" name="Vertical Scroll 41">
              <a:extLst>
                <a:ext uri="{FF2B5EF4-FFF2-40B4-BE49-F238E27FC236}">
                  <a16:creationId xmlns:a16="http://schemas.microsoft.com/office/drawing/2014/main" id="{1FAAB263-43CE-1D4D-B8AD-6213C4417955}"/>
                </a:ext>
              </a:extLst>
            </p:cNvPr>
            <p:cNvSpPr/>
            <p:nvPr/>
          </p:nvSpPr>
          <p:spPr>
            <a:xfrm>
              <a:off x="2783262" y="4025327"/>
              <a:ext cx="1924641" cy="914323"/>
            </a:xfrm>
            <a:prstGeom prst="verticalScrol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C1: write(A, 1)</a:t>
              </a:r>
            </a:p>
            <a:p>
              <a:pPr algn="ctr"/>
              <a:r>
                <a:rPr lang="en-US" i="1"/>
                <a:t>depends on C2 sequence #17</a:t>
              </a:r>
            </a:p>
          </p:txBody>
        </p:sp>
        <p:sp>
          <p:nvSpPr>
            <p:cNvPr id="45" name="Vertical Scroll 44">
              <a:extLst>
                <a:ext uri="{FF2B5EF4-FFF2-40B4-BE49-F238E27FC236}">
                  <a16:creationId xmlns:a16="http://schemas.microsoft.com/office/drawing/2014/main" id="{08C907BD-D8A4-9B41-AF48-644C04F2DC5C}"/>
                </a:ext>
              </a:extLst>
            </p:cNvPr>
            <p:cNvSpPr/>
            <p:nvPr/>
          </p:nvSpPr>
          <p:spPr>
            <a:xfrm>
              <a:off x="6978341" y="4025327"/>
              <a:ext cx="1990447" cy="914323"/>
            </a:xfrm>
            <a:prstGeom prst="verticalScrol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C2: write(A, 2)</a:t>
              </a:r>
            </a:p>
            <a:p>
              <a:pPr algn="ctr"/>
              <a:r>
                <a:rPr lang="en-US" i="1"/>
                <a:t>depends on C1</a:t>
              </a:r>
            </a:p>
            <a:p>
              <a:pPr algn="ctr"/>
              <a:r>
                <a:rPr lang="en-US" i="1"/>
                <a:t>sequence #20</a:t>
              </a:r>
            </a:p>
          </p:txBody>
        </p: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DF76964-157A-A346-8FB5-2B44E74F15EF}"/>
              </a:ext>
            </a:extLst>
          </p:cNvPr>
          <p:cNvSpPr/>
          <p:nvPr/>
        </p:nvSpPr>
        <p:spPr>
          <a:xfrm>
            <a:off x="1659116" y="3031790"/>
            <a:ext cx="8210747" cy="66064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u="sng"/>
              <a:t>Invariant</a:t>
            </a:r>
            <a:endParaRPr lang="en-US"/>
          </a:p>
          <a:p>
            <a:pPr algn="ctr"/>
            <a:r>
              <a:rPr lang="en-US"/>
              <a:t>If one command starts after another is committed, it has a higher sequence number.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84D992F-3B4E-904D-B8EF-5FB1176BF76D}"/>
              </a:ext>
            </a:extLst>
          </p:cNvPr>
          <p:cNvSpPr/>
          <p:nvPr/>
        </p:nvSpPr>
        <p:spPr>
          <a:xfrm>
            <a:off x="1659117" y="5113070"/>
            <a:ext cx="8210747" cy="660645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u="sng"/>
              <a:t>Execution rule</a:t>
            </a:r>
          </a:p>
          <a:p>
            <a:pPr algn="ctr"/>
            <a:r>
              <a:rPr lang="en-US"/>
              <a:t>Use sequence number to break ties among interdependent commands.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DCD1A48-80D5-9B44-A0B0-B1957818AAE7}"/>
              </a:ext>
            </a:extLst>
          </p:cNvPr>
          <p:cNvSpPr/>
          <p:nvPr/>
        </p:nvSpPr>
        <p:spPr>
          <a:xfrm>
            <a:off x="1659116" y="5870578"/>
            <a:ext cx="8210748" cy="817299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u="sng"/>
              <a:t>Conclusion</a:t>
            </a:r>
          </a:p>
          <a:p>
            <a:pPr algn="ctr"/>
            <a:r>
              <a:rPr lang="en-US"/>
              <a:t>If two commands are serialized (i.e., one is proposed after the other is committed), then every replica will execute them in the proper order.</a:t>
            </a:r>
          </a:p>
        </p:txBody>
      </p:sp>
    </p:spTree>
    <p:extLst>
      <p:ext uri="{BB962C8B-B14F-4D97-AF65-F5344CB8AC3E}">
        <p14:creationId xmlns:p14="http://schemas.microsoft.com/office/powerpoint/2010/main" val="359353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6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EPaxos provides linearizability but not strict serializability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DF62FAC-B3AF-4A44-A3AA-878A1F1A3C65}"/>
              </a:ext>
            </a:extLst>
          </p:cNvPr>
          <p:cNvSpPr/>
          <p:nvPr/>
        </p:nvSpPr>
        <p:spPr>
          <a:xfrm>
            <a:off x="1738293" y="3667816"/>
            <a:ext cx="8889477" cy="93247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/>
              <a:t>Strict serializability:</a:t>
            </a:r>
          </a:p>
          <a:p>
            <a:pPr algn="ctr"/>
            <a:r>
              <a:rPr lang="en-US"/>
              <a:t>Each </a:t>
            </a:r>
            <a:r>
              <a:rPr lang="en-US" u="sng"/>
              <a:t>multi-object</a:t>
            </a:r>
            <a:r>
              <a:rPr lang="en-US"/>
              <a:t> operation takes place atomically at a point between its request and reply.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FD97B3-98A0-9F4D-B2A8-99983EA2B965}"/>
              </a:ext>
            </a:extLst>
          </p:cNvPr>
          <p:cNvSpPr/>
          <p:nvPr/>
        </p:nvSpPr>
        <p:spPr>
          <a:xfrm>
            <a:off x="1738293" y="2643068"/>
            <a:ext cx="8889477" cy="93247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/>
              <a:t>Linearizability:</a:t>
            </a:r>
          </a:p>
          <a:p>
            <a:pPr algn="ctr"/>
            <a:r>
              <a:rPr lang="en-US"/>
              <a:t>Each </a:t>
            </a:r>
            <a:r>
              <a:rPr lang="en-US" u="sng"/>
              <a:t>single-object</a:t>
            </a:r>
            <a:r>
              <a:rPr lang="en-US"/>
              <a:t> operation takes place atomically at a point between its request and reply.</a:t>
            </a:r>
          </a:p>
        </p:txBody>
      </p:sp>
    </p:spTree>
    <p:extLst>
      <p:ext uri="{BB962C8B-B14F-4D97-AF65-F5344CB8AC3E}">
        <p14:creationId xmlns:p14="http://schemas.microsoft.com/office/powerpoint/2010/main" val="118343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1740</TotalTime>
  <Words>640</Words>
  <Application>Microsoft Macintosh PowerPoint</Application>
  <PresentationFormat>Widescreen</PresentationFormat>
  <Paragraphs>108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Performance Enhancements to Paxos</vt:lpstr>
      <vt:lpstr>Goal:  High throughput, low latency</vt:lpstr>
      <vt:lpstr>EPaxos doesn’t assign commands to slots</vt:lpstr>
      <vt:lpstr>Slot-less commands are a problem if they don’t commute</vt:lpstr>
      <vt:lpstr>Achieving serializability with dependencies</vt:lpstr>
      <vt:lpstr>Linearizability</vt:lpstr>
      <vt:lpstr>Linearizability dictates order of non-overlapping operations</vt:lpstr>
      <vt:lpstr>EPaxos achieves linearizability with sequence numbers</vt:lpstr>
      <vt:lpstr>EPaxos provides linearizability but not strict serializability</vt:lpstr>
      <vt:lpstr>Linearizability doesn’t imply strict serializability</vt:lpstr>
      <vt:lpstr>Linearizability doesn’t imply strict serializability</vt:lpstr>
      <vt:lpstr>Linearizability doesn’t imply strict serializability</vt:lpstr>
      <vt:lpstr>Linearizability doesn’t imply strict serializability</vt:lpstr>
      <vt:lpstr>Linearizability is only per-object</vt:lpstr>
      <vt:lpstr>EPaxos can provide strict serializability</vt:lpstr>
      <vt:lpstr>EPaxos may execute a command multiple times</vt:lpstr>
      <vt:lpstr>One can achieve exactly-once semantics by making commands idempotent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Enhancements to Paxos</dc:title>
  <dc:creator>Jay Lorch</dc:creator>
  <cp:lastModifiedBy>Jay Lorch</cp:lastModifiedBy>
  <cp:revision>60</cp:revision>
  <dcterms:created xsi:type="dcterms:W3CDTF">2019-02-12T01:29:27Z</dcterms:created>
  <dcterms:modified xsi:type="dcterms:W3CDTF">2019-04-10T22:05:47Z</dcterms:modified>
</cp:coreProperties>
</file>