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pPr algn="r"/>
            <a:fld id="{B2FFC5B9-2F6D-4CE3-9D44-44C9D3A42712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20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13716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CORFU &amp; Tango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247212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Concurrent, Consistent Applications</a:t>
            </a:r>
            <a:br/>
            <a:r>
              <a:rPr b="0" lang="en-US" sz="3200" spc="-1" strike="noStrike">
                <a:latin typeface="Arial"/>
              </a:rPr>
              <a:t>over a</a:t>
            </a:r>
            <a:br/>
            <a:r>
              <a:rPr b="0" lang="en-US" sz="3200" spc="-1" strike="noStrike">
                <a:latin typeface="Arial"/>
              </a:rPr>
              <a:t>Distributed Shared Log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365760" y="3695400"/>
            <a:ext cx="1463040" cy="133380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2011680" y="3695400"/>
            <a:ext cx="1463040" cy="133380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3657600" y="3695400"/>
            <a:ext cx="1463040" cy="1333800"/>
          </a:xfrm>
          <a:prstGeom prst="rect">
            <a:avLst/>
          </a:prstGeom>
          <a:ln>
            <a:noFill/>
          </a:ln>
        </p:spPr>
      </p:pic>
      <p:grpSp>
        <p:nvGrpSpPr>
          <p:cNvPr id="46" name="Group 1"/>
          <p:cNvGrpSpPr/>
          <p:nvPr/>
        </p:nvGrpSpPr>
        <p:grpSpPr>
          <a:xfrm>
            <a:off x="457200" y="2743200"/>
            <a:ext cx="4572000" cy="1523160"/>
            <a:chOff x="457200" y="2743200"/>
            <a:chExt cx="4572000" cy="1523160"/>
          </a:xfrm>
        </p:grpSpPr>
        <p:sp>
          <p:nvSpPr>
            <p:cNvPr id="47" name="CustomShape 2"/>
            <p:cNvSpPr/>
            <p:nvPr/>
          </p:nvSpPr>
          <p:spPr>
            <a:xfrm>
              <a:off x="457200" y="1645920"/>
              <a:ext cx="4572000" cy="1097280"/>
            </a:xfrm>
            <a:custGeom>
              <a:avLst/>
              <a:gdLst/>
              <a:ahLst/>
              <a:rect l="0" t="0" r="r" b="b"/>
              <a:pathLst>
                <a:path w="12702" h="3050">
                  <a:moveTo>
                    <a:pt x="0" y="3049"/>
                  </a:moveTo>
                  <a:lnTo>
                    <a:pt x="12701" y="3049"/>
                  </a:lnTo>
                  <a:lnTo>
                    <a:pt x="11796" y="0"/>
                  </a:lnTo>
                  <a:lnTo>
                    <a:pt x="904" y="0"/>
                  </a:lnTo>
                  <a:lnTo>
                    <a:pt x="0" y="3049"/>
                  </a:lnTo>
                </a:path>
              </a:pathLst>
            </a:custGeom>
            <a:solidFill>
              <a:srgbClr val="dddddd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TextShape 3"/>
            <p:cNvSpPr txBox="1"/>
            <p:nvPr/>
          </p:nvSpPr>
          <p:spPr>
            <a:xfrm>
              <a:off x="1463040" y="2926080"/>
              <a:ext cx="2468880" cy="1340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pPr algn="ctr"/>
              <a:r>
                <a:rPr b="0" lang="en-US" sz="4400" spc="-1" strike="noStrike">
                  <a:latin typeface="Arial"/>
                </a:rPr>
                <a:t>Paxos</a:t>
              </a:r>
              <a:endParaRPr b="0" lang="en-US" sz="4400" spc="-1" strike="noStrike">
                <a:latin typeface="Arial"/>
              </a:endParaRPr>
            </a:p>
          </p:txBody>
        </p:sp>
      </p:grpSp>
      <p:pic>
        <p:nvPicPr>
          <p:cNvPr id="49" name="" descr=""/>
          <p:cNvPicPr/>
          <p:nvPr/>
        </p:nvPicPr>
        <p:blipFill>
          <a:blip r:embed="rId4"/>
          <a:stretch/>
        </p:blipFill>
        <p:spPr>
          <a:xfrm>
            <a:off x="1955160" y="949320"/>
            <a:ext cx="1611000" cy="1611000"/>
          </a:xfrm>
          <a:prstGeom prst="rect">
            <a:avLst/>
          </a:prstGeom>
          <a:ln>
            <a:noFill/>
          </a:ln>
        </p:spPr>
      </p:pic>
      <p:sp>
        <p:nvSpPr>
          <p:cNvPr id="50" name="TextShape 4"/>
          <p:cNvSpPr txBox="1"/>
          <p:nvPr/>
        </p:nvSpPr>
        <p:spPr>
          <a:xfrm>
            <a:off x="5486400" y="1737360"/>
            <a:ext cx="4297680" cy="246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800" spc="-1" strike="noStrike">
                <a:latin typeface="Arial"/>
              </a:rPr>
              <a:t>Paxos is an</a:t>
            </a:r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latin typeface="Arial"/>
              </a:rPr>
              <a:t>“</a:t>
            </a:r>
            <a:r>
              <a:rPr b="0" lang="en-US" sz="2800" spc="-1" strike="noStrike">
                <a:latin typeface="Arial"/>
              </a:rPr>
              <a:t>application framework”</a:t>
            </a:r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latin typeface="Arial"/>
              </a:rPr>
              <a:t>that employs replication for </a:t>
            </a:r>
            <a:r>
              <a:rPr b="1" lang="en-US" sz="2800" spc="-1" strike="noStrike">
                <a:latin typeface="Arial"/>
              </a:rPr>
              <a:t>availability</a:t>
            </a:r>
            <a:r>
              <a:rPr b="0" lang="en-US" sz="2800" spc="-1" strike="noStrike">
                <a:latin typeface="Arial"/>
              </a:rPr>
              <a:t>.</a:t>
            </a:r>
            <a:endParaRPr b="0" lang="en-US" sz="2800" spc="-1" strike="noStrike">
              <a:latin typeface="Arial"/>
            </a:endParaRPr>
          </a:p>
          <a:p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latin typeface="Arial"/>
              </a:rPr>
              <a:t>It offers no </a:t>
            </a:r>
            <a:r>
              <a:rPr b="1" lang="en-US" sz="2800" spc="-1" strike="noStrike">
                <a:latin typeface="Arial"/>
              </a:rPr>
              <a:t>scalability</a:t>
            </a:r>
            <a:r>
              <a:rPr b="0" lang="en-US" sz="2800" spc="-1" strike="noStrike">
                <a:latin typeface="Arial"/>
              </a:rPr>
              <a:t>.</a:t>
            </a:r>
            <a:endParaRPr b="0" lang="en-US" sz="2800" spc="-1" strike="noStrike"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1"/>
          <p:cNvGrpSpPr/>
          <p:nvPr/>
        </p:nvGrpSpPr>
        <p:grpSpPr>
          <a:xfrm>
            <a:off x="822960" y="3277080"/>
            <a:ext cx="1828800" cy="1569240"/>
            <a:chOff x="822960" y="3277080"/>
            <a:chExt cx="1828800" cy="1569240"/>
          </a:xfrm>
        </p:grpSpPr>
        <p:pic>
          <p:nvPicPr>
            <p:cNvPr id="52" name="" descr=""/>
            <p:cNvPicPr/>
            <p:nvPr/>
          </p:nvPicPr>
          <p:blipFill>
            <a:blip r:embed="rId1"/>
            <a:stretch/>
          </p:blipFill>
          <p:spPr>
            <a:xfrm>
              <a:off x="822960" y="4333320"/>
              <a:ext cx="562680" cy="513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2"/>
            <a:stretch/>
          </p:blipFill>
          <p:spPr>
            <a:xfrm>
              <a:off x="1455840" y="4333320"/>
              <a:ext cx="563040" cy="513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3"/>
            <a:stretch/>
          </p:blipFill>
          <p:spPr>
            <a:xfrm>
              <a:off x="2089080" y="4333320"/>
              <a:ext cx="562680" cy="513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5" name="Group 2"/>
            <p:cNvGrpSpPr/>
            <p:nvPr/>
          </p:nvGrpSpPr>
          <p:grpSpPr>
            <a:xfrm>
              <a:off x="858240" y="3967200"/>
              <a:ext cx="1758240" cy="585720"/>
              <a:chOff x="858240" y="3967200"/>
              <a:chExt cx="1758240" cy="585720"/>
            </a:xfrm>
          </p:grpSpPr>
          <p:sp>
            <p:nvSpPr>
              <p:cNvPr id="56" name="CustomShape 3"/>
              <p:cNvSpPr/>
              <p:nvPr/>
            </p:nvSpPr>
            <p:spPr>
              <a:xfrm>
                <a:off x="858240" y="3545280"/>
                <a:ext cx="1758240" cy="421920"/>
              </a:xfrm>
              <a:custGeom>
                <a:avLst/>
                <a:gdLst/>
                <a:ahLst/>
                <a:rect l="0" t="0" r="r" b="b"/>
                <a:pathLst>
                  <a:path w="4886" h="1174">
                    <a:moveTo>
                      <a:pt x="0" y="1173"/>
                    </a:moveTo>
                    <a:lnTo>
                      <a:pt x="4885" y="1173"/>
                    </a:lnTo>
                    <a:lnTo>
                      <a:pt x="4537" y="0"/>
                    </a:lnTo>
                    <a:lnTo>
                      <a:pt x="347" y="0"/>
                    </a:lnTo>
                    <a:lnTo>
                      <a:pt x="0" y="1173"/>
                    </a:lnTo>
                  </a:path>
                </a:pathLst>
              </a:custGeom>
              <a:solidFill>
                <a:srgbClr val="dddddd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" name="TextShape 4"/>
              <p:cNvSpPr txBox="1"/>
              <p:nvPr/>
            </p:nvSpPr>
            <p:spPr>
              <a:xfrm>
                <a:off x="1244880" y="4037400"/>
                <a:ext cx="949680" cy="515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pPr algn="ctr"/>
                <a:r>
                  <a:rPr b="0" lang="en-US" sz="2000" spc="-1" strike="noStrike">
                    <a:latin typeface="Arial"/>
                  </a:rPr>
                  <a:t>Paxos</a:t>
                </a:r>
                <a:endParaRPr b="0" lang="en-US" sz="2000" spc="-1" strike="noStrike">
                  <a:latin typeface="Arial"/>
                </a:endParaRPr>
              </a:p>
            </p:txBody>
          </p:sp>
        </p:grpSp>
        <p:pic>
          <p:nvPicPr>
            <p:cNvPr id="58" name="" descr=""/>
            <p:cNvPicPr/>
            <p:nvPr/>
          </p:nvPicPr>
          <p:blipFill>
            <a:blip r:embed="rId4"/>
            <a:stretch/>
          </p:blipFill>
          <p:spPr>
            <a:xfrm>
              <a:off x="1434240" y="3277080"/>
              <a:ext cx="619560" cy="6195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9" name="Group 5"/>
          <p:cNvGrpSpPr/>
          <p:nvPr/>
        </p:nvGrpSpPr>
        <p:grpSpPr>
          <a:xfrm>
            <a:off x="3017520" y="3277080"/>
            <a:ext cx="1828800" cy="1569240"/>
            <a:chOff x="3017520" y="3277080"/>
            <a:chExt cx="1828800" cy="1569240"/>
          </a:xfrm>
        </p:grpSpPr>
        <p:pic>
          <p:nvPicPr>
            <p:cNvPr id="60" name="" descr=""/>
            <p:cNvPicPr/>
            <p:nvPr/>
          </p:nvPicPr>
          <p:blipFill>
            <a:blip r:embed="rId5"/>
            <a:stretch/>
          </p:blipFill>
          <p:spPr>
            <a:xfrm>
              <a:off x="3017520" y="4333320"/>
              <a:ext cx="562680" cy="513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" descr=""/>
            <p:cNvPicPr/>
            <p:nvPr/>
          </p:nvPicPr>
          <p:blipFill>
            <a:blip r:embed="rId6"/>
            <a:stretch/>
          </p:blipFill>
          <p:spPr>
            <a:xfrm>
              <a:off x="3650400" y="4333320"/>
              <a:ext cx="563040" cy="513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" descr=""/>
            <p:cNvPicPr/>
            <p:nvPr/>
          </p:nvPicPr>
          <p:blipFill>
            <a:blip r:embed="rId7"/>
            <a:stretch/>
          </p:blipFill>
          <p:spPr>
            <a:xfrm>
              <a:off x="4283640" y="4333320"/>
              <a:ext cx="562680" cy="513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3" name="Group 6"/>
            <p:cNvGrpSpPr/>
            <p:nvPr/>
          </p:nvGrpSpPr>
          <p:grpSpPr>
            <a:xfrm>
              <a:off x="3052800" y="3967200"/>
              <a:ext cx="1758240" cy="585720"/>
              <a:chOff x="3052800" y="3967200"/>
              <a:chExt cx="1758240" cy="585720"/>
            </a:xfrm>
          </p:grpSpPr>
          <p:sp>
            <p:nvSpPr>
              <p:cNvPr id="64" name="CustomShape 7"/>
              <p:cNvSpPr/>
              <p:nvPr/>
            </p:nvSpPr>
            <p:spPr>
              <a:xfrm>
                <a:off x="3052800" y="3545280"/>
                <a:ext cx="1758240" cy="421920"/>
              </a:xfrm>
              <a:custGeom>
                <a:avLst/>
                <a:gdLst/>
                <a:ahLst/>
                <a:rect l="0" t="0" r="r" b="b"/>
                <a:pathLst>
                  <a:path w="4886" h="1174">
                    <a:moveTo>
                      <a:pt x="0" y="1173"/>
                    </a:moveTo>
                    <a:lnTo>
                      <a:pt x="4885" y="1173"/>
                    </a:lnTo>
                    <a:lnTo>
                      <a:pt x="4537" y="0"/>
                    </a:lnTo>
                    <a:lnTo>
                      <a:pt x="347" y="0"/>
                    </a:lnTo>
                    <a:lnTo>
                      <a:pt x="0" y="1173"/>
                    </a:lnTo>
                  </a:path>
                </a:pathLst>
              </a:custGeom>
              <a:solidFill>
                <a:srgbClr val="dddddd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" name="TextShape 8"/>
              <p:cNvSpPr txBox="1"/>
              <p:nvPr/>
            </p:nvSpPr>
            <p:spPr>
              <a:xfrm>
                <a:off x="3439440" y="4037400"/>
                <a:ext cx="949680" cy="515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pPr algn="ctr"/>
                <a:r>
                  <a:rPr b="0" lang="en-US" sz="2000" spc="-1" strike="noStrike">
                    <a:latin typeface="Arial"/>
                  </a:rPr>
                  <a:t>Paxos</a:t>
                </a:r>
                <a:endParaRPr b="0" lang="en-US" sz="2000" spc="-1" strike="noStrike">
                  <a:latin typeface="Arial"/>
                </a:endParaRPr>
              </a:p>
            </p:txBody>
          </p:sp>
        </p:grpSp>
        <p:pic>
          <p:nvPicPr>
            <p:cNvPr id="66" name="" descr=""/>
            <p:cNvPicPr/>
            <p:nvPr/>
          </p:nvPicPr>
          <p:blipFill>
            <a:blip r:embed="rId8"/>
            <a:stretch/>
          </p:blipFill>
          <p:spPr>
            <a:xfrm>
              <a:off x="3628800" y="3277080"/>
              <a:ext cx="619560" cy="6195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7" name="Group 9"/>
          <p:cNvGrpSpPr/>
          <p:nvPr/>
        </p:nvGrpSpPr>
        <p:grpSpPr>
          <a:xfrm>
            <a:off x="5212080" y="3277080"/>
            <a:ext cx="1828800" cy="1569240"/>
            <a:chOff x="5212080" y="3277080"/>
            <a:chExt cx="1828800" cy="1569240"/>
          </a:xfrm>
        </p:grpSpPr>
        <p:pic>
          <p:nvPicPr>
            <p:cNvPr id="68" name="" descr=""/>
            <p:cNvPicPr/>
            <p:nvPr/>
          </p:nvPicPr>
          <p:blipFill>
            <a:blip r:embed="rId9"/>
            <a:stretch/>
          </p:blipFill>
          <p:spPr>
            <a:xfrm>
              <a:off x="5212080" y="4333320"/>
              <a:ext cx="562680" cy="513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" descr=""/>
            <p:cNvPicPr/>
            <p:nvPr/>
          </p:nvPicPr>
          <p:blipFill>
            <a:blip r:embed="rId10"/>
            <a:stretch/>
          </p:blipFill>
          <p:spPr>
            <a:xfrm>
              <a:off x="5844960" y="4333320"/>
              <a:ext cx="563040" cy="513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" descr=""/>
            <p:cNvPicPr/>
            <p:nvPr/>
          </p:nvPicPr>
          <p:blipFill>
            <a:blip r:embed="rId11"/>
            <a:stretch/>
          </p:blipFill>
          <p:spPr>
            <a:xfrm>
              <a:off x="6478200" y="4333320"/>
              <a:ext cx="562680" cy="513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71" name="Group 10"/>
            <p:cNvGrpSpPr/>
            <p:nvPr/>
          </p:nvGrpSpPr>
          <p:grpSpPr>
            <a:xfrm>
              <a:off x="5247360" y="3967200"/>
              <a:ext cx="1758240" cy="585720"/>
              <a:chOff x="5247360" y="3967200"/>
              <a:chExt cx="1758240" cy="585720"/>
            </a:xfrm>
          </p:grpSpPr>
          <p:sp>
            <p:nvSpPr>
              <p:cNvPr id="72" name="CustomShape 11"/>
              <p:cNvSpPr/>
              <p:nvPr/>
            </p:nvSpPr>
            <p:spPr>
              <a:xfrm>
                <a:off x="5247360" y="3545280"/>
                <a:ext cx="1758240" cy="421920"/>
              </a:xfrm>
              <a:custGeom>
                <a:avLst/>
                <a:gdLst/>
                <a:ahLst/>
                <a:rect l="0" t="0" r="r" b="b"/>
                <a:pathLst>
                  <a:path w="4886" h="1174">
                    <a:moveTo>
                      <a:pt x="0" y="1173"/>
                    </a:moveTo>
                    <a:lnTo>
                      <a:pt x="4885" y="1173"/>
                    </a:lnTo>
                    <a:lnTo>
                      <a:pt x="4537" y="0"/>
                    </a:lnTo>
                    <a:lnTo>
                      <a:pt x="347" y="0"/>
                    </a:lnTo>
                    <a:lnTo>
                      <a:pt x="0" y="1173"/>
                    </a:lnTo>
                  </a:path>
                </a:pathLst>
              </a:custGeom>
              <a:solidFill>
                <a:srgbClr val="dddddd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" name="TextShape 12"/>
              <p:cNvSpPr txBox="1"/>
              <p:nvPr/>
            </p:nvSpPr>
            <p:spPr>
              <a:xfrm>
                <a:off x="5634000" y="4037400"/>
                <a:ext cx="949680" cy="515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pPr algn="ctr"/>
                <a:r>
                  <a:rPr b="0" lang="en-US" sz="2000" spc="-1" strike="noStrike">
                    <a:latin typeface="Arial"/>
                  </a:rPr>
                  <a:t>Paxos</a:t>
                </a:r>
                <a:endParaRPr b="0" lang="en-US" sz="2000" spc="-1" strike="noStrike">
                  <a:latin typeface="Arial"/>
                </a:endParaRPr>
              </a:p>
            </p:txBody>
          </p:sp>
        </p:grpSp>
        <p:pic>
          <p:nvPicPr>
            <p:cNvPr id="74" name="" descr=""/>
            <p:cNvPicPr/>
            <p:nvPr/>
          </p:nvPicPr>
          <p:blipFill>
            <a:blip r:embed="rId12"/>
            <a:stretch/>
          </p:blipFill>
          <p:spPr>
            <a:xfrm>
              <a:off x="5823360" y="3277080"/>
              <a:ext cx="619560" cy="6195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5" name="Group 13"/>
          <p:cNvGrpSpPr/>
          <p:nvPr/>
        </p:nvGrpSpPr>
        <p:grpSpPr>
          <a:xfrm>
            <a:off x="7406640" y="3277080"/>
            <a:ext cx="1828800" cy="1569240"/>
            <a:chOff x="7406640" y="3277080"/>
            <a:chExt cx="1828800" cy="1569240"/>
          </a:xfrm>
        </p:grpSpPr>
        <p:pic>
          <p:nvPicPr>
            <p:cNvPr id="76" name="" descr=""/>
            <p:cNvPicPr/>
            <p:nvPr/>
          </p:nvPicPr>
          <p:blipFill>
            <a:blip r:embed="rId13"/>
            <a:stretch/>
          </p:blipFill>
          <p:spPr>
            <a:xfrm>
              <a:off x="7406640" y="4333320"/>
              <a:ext cx="562680" cy="513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" descr=""/>
            <p:cNvPicPr/>
            <p:nvPr/>
          </p:nvPicPr>
          <p:blipFill>
            <a:blip r:embed="rId14"/>
            <a:stretch/>
          </p:blipFill>
          <p:spPr>
            <a:xfrm>
              <a:off x="8039520" y="4333320"/>
              <a:ext cx="563040" cy="513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" descr=""/>
            <p:cNvPicPr/>
            <p:nvPr/>
          </p:nvPicPr>
          <p:blipFill>
            <a:blip r:embed="rId15"/>
            <a:stretch/>
          </p:blipFill>
          <p:spPr>
            <a:xfrm>
              <a:off x="8672760" y="4333320"/>
              <a:ext cx="562680" cy="513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79" name="Group 14"/>
            <p:cNvGrpSpPr/>
            <p:nvPr/>
          </p:nvGrpSpPr>
          <p:grpSpPr>
            <a:xfrm>
              <a:off x="7441920" y="3967200"/>
              <a:ext cx="1758240" cy="585720"/>
              <a:chOff x="7441920" y="3967200"/>
              <a:chExt cx="1758240" cy="585720"/>
            </a:xfrm>
          </p:grpSpPr>
          <p:sp>
            <p:nvSpPr>
              <p:cNvPr id="80" name="CustomShape 15"/>
              <p:cNvSpPr/>
              <p:nvPr/>
            </p:nvSpPr>
            <p:spPr>
              <a:xfrm>
                <a:off x="7441920" y="3545280"/>
                <a:ext cx="1758240" cy="421920"/>
              </a:xfrm>
              <a:custGeom>
                <a:avLst/>
                <a:gdLst/>
                <a:ahLst/>
                <a:rect l="0" t="0" r="r" b="b"/>
                <a:pathLst>
                  <a:path w="4886" h="1174">
                    <a:moveTo>
                      <a:pt x="0" y="1173"/>
                    </a:moveTo>
                    <a:lnTo>
                      <a:pt x="4885" y="1173"/>
                    </a:lnTo>
                    <a:lnTo>
                      <a:pt x="4537" y="0"/>
                    </a:lnTo>
                    <a:lnTo>
                      <a:pt x="347" y="0"/>
                    </a:lnTo>
                    <a:lnTo>
                      <a:pt x="0" y="1173"/>
                    </a:lnTo>
                  </a:path>
                </a:pathLst>
              </a:custGeom>
              <a:solidFill>
                <a:srgbClr val="dddddd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1" name="TextShape 16"/>
              <p:cNvSpPr txBox="1"/>
              <p:nvPr/>
            </p:nvSpPr>
            <p:spPr>
              <a:xfrm>
                <a:off x="7828560" y="4037400"/>
                <a:ext cx="949680" cy="515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pPr algn="ctr"/>
                <a:r>
                  <a:rPr b="0" lang="en-US" sz="2000" spc="-1" strike="noStrike">
                    <a:latin typeface="Arial"/>
                  </a:rPr>
                  <a:t>Paxos</a:t>
                </a:r>
                <a:endParaRPr b="0" lang="en-US" sz="2000" spc="-1" strike="noStrike">
                  <a:latin typeface="Arial"/>
                </a:endParaRPr>
              </a:p>
            </p:txBody>
          </p:sp>
        </p:grpSp>
        <p:pic>
          <p:nvPicPr>
            <p:cNvPr id="82" name="" descr=""/>
            <p:cNvPicPr/>
            <p:nvPr/>
          </p:nvPicPr>
          <p:blipFill>
            <a:blip r:embed="rId16"/>
            <a:stretch/>
          </p:blipFill>
          <p:spPr>
            <a:xfrm>
              <a:off x="8017920" y="3277080"/>
              <a:ext cx="619560" cy="619560"/>
            </a:xfrm>
            <a:prstGeom prst="rect">
              <a:avLst/>
            </a:prstGeom>
            <a:ln>
              <a:noFill/>
            </a:ln>
          </p:spPr>
        </p:pic>
      </p:grp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504000" y="429768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1114560" y="429768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1737360" y="429768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4"/>
          <a:stretch/>
        </p:blipFill>
        <p:spPr>
          <a:xfrm>
            <a:off x="2347920" y="429768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5"/>
          <a:stretch/>
        </p:blipFill>
        <p:spPr>
          <a:xfrm>
            <a:off x="2964240" y="429768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6"/>
          <a:stretch/>
        </p:blipFill>
        <p:spPr>
          <a:xfrm>
            <a:off x="3574800" y="429768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7"/>
          <a:stretch/>
        </p:blipFill>
        <p:spPr>
          <a:xfrm>
            <a:off x="4197600" y="429768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8"/>
          <a:stretch/>
        </p:blipFill>
        <p:spPr>
          <a:xfrm>
            <a:off x="4808160" y="429768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9"/>
          <a:stretch/>
        </p:blipFill>
        <p:spPr>
          <a:xfrm>
            <a:off x="833760" y="471204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10"/>
          <a:stretch/>
        </p:blipFill>
        <p:spPr>
          <a:xfrm>
            <a:off x="1444320" y="471204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11"/>
          <a:stretch/>
        </p:blipFill>
        <p:spPr>
          <a:xfrm>
            <a:off x="2067120" y="471204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12"/>
          <a:stretch/>
        </p:blipFill>
        <p:spPr>
          <a:xfrm>
            <a:off x="2677680" y="471204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13"/>
          <a:stretch/>
        </p:blipFill>
        <p:spPr>
          <a:xfrm>
            <a:off x="3294000" y="471204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14"/>
          <a:stretch/>
        </p:blipFill>
        <p:spPr>
          <a:xfrm>
            <a:off x="3904560" y="471204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15"/>
          <a:stretch/>
        </p:blipFill>
        <p:spPr>
          <a:xfrm>
            <a:off x="4527360" y="4712040"/>
            <a:ext cx="531360" cy="31716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16"/>
          <a:stretch/>
        </p:blipFill>
        <p:spPr>
          <a:xfrm>
            <a:off x="5137920" y="4712040"/>
            <a:ext cx="531360" cy="317160"/>
          </a:xfrm>
          <a:prstGeom prst="rect">
            <a:avLst/>
          </a:prstGeom>
          <a:ln>
            <a:noFill/>
          </a:ln>
        </p:spPr>
      </p:pic>
      <p:grpSp>
        <p:nvGrpSpPr>
          <p:cNvPr id="100" name="Group 2"/>
          <p:cNvGrpSpPr/>
          <p:nvPr/>
        </p:nvGrpSpPr>
        <p:grpSpPr>
          <a:xfrm>
            <a:off x="767520" y="3506040"/>
            <a:ext cx="4572000" cy="1340280"/>
            <a:chOff x="767520" y="3506040"/>
            <a:chExt cx="4572000" cy="1340280"/>
          </a:xfrm>
        </p:grpSpPr>
        <p:sp>
          <p:nvSpPr>
            <p:cNvPr id="101" name="CustomShape 3"/>
            <p:cNvSpPr/>
            <p:nvPr/>
          </p:nvSpPr>
          <p:spPr>
            <a:xfrm>
              <a:off x="767520" y="2943360"/>
              <a:ext cx="4572000" cy="622800"/>
            </a:xfrm>
            <a:custGeom>
              <a:avLst/>
              <a:gdLst/>
              <a:ahLst/>
              <a:rect l="0" t="0" r="r" b="b"/>
              <a:pathLst>
                <a:path w="12702" h="1732">
                  <a:moveTo>
                    <a:pt x="0" y="1731"/>
                  </a:moveTo>
                  <a:lnTo>
                    <a:pt x="12701" y="1731"/>
                  </a:lnTo>
                  <a:lnTo>
                    <a:pt x="11796" y="0"/>
                  </a:lnTo>
                  <a:lnTo>
                    <a:pt x="904" y="0"/>
                  </a:lnTo>
                  <a:lnTo>
                    <a:pt x="0" y="1731"/>
                  </a:lnTo>
                </a:path>
              </a:pathLst>
            </a:custGeom>
            <a:solidFill>
              <a:srgbClr val="dddddd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TextShape 4"/>
            <p:cNvSpPr txBox="1"/>
            <p:nvPr/>
          </p:nvSpPr>
          <p:spPr>
            <a:xfrm>
              <a:off x="1773360" y="3506040"/>
              <a:ext cx="2468880" cy="1340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pPr algn="ctr"/>
              <a:r>
                <a:rPr b="0" lang="en-US" sz="4400" spc="-1" strike="noStrike">
                  <a:latin typeface="Arial"/>
                </a:rPr>
                <a:t>Corfu</a:t>
              </a:r>
              <a:endParaRPr b="0" lang="en-US" sz="4400" spc="-1" strike="noStrike">
                <a:latin typeface="Arial"/>
              </a:endParaRPr>
            </a:p>
          </p:txBody>
        </p:sp>
      </p:grpSp>
      <p:grpSp>
        <p:nvGrpSpPr>
          <p:cNvPr id="103" name="Group 5"/>
          <p:cNvGrpSpPr/>
          <p:nvPr/>
        </p:nvGrpSpPr>
        <p:grpSpPr>
          <a:xfrm>
            <a:off x="767520" y="2774520"/>
            <a:ext cx="4572000" cy="1340280"/>
            <a:chOff x="767520" y="2774520"/>
            <a:chExt cx="4572000" cy="1340280"/>
          </a:xfrm>
        </p:grpSpPr>
        <p:sp>
          <p:nvSpPr>
            <p:cNvPr id="104" name="CustomShape 6"/>
            <p:cNvSpPr/>
            <p:nvPr/>
          </p:nvSpPr>
          <p:spPr>
            <a:xfrm>
              <a:off x="767520" y="2211840"/>
              <a:ext cx="4572000" cy="622800"/>
            </a:xfrm>
            <a:custGeom>
              <a:avLst/>
              <a:gdLst/>
              <a:ahLst/>
              <a:rect l="0" t="0" r="r" b="b"/>
              <a:pathLst>
                <a:path w="12702" h="1732">
                  <a:moveTo>
                    <a:pt x="0" y="1731"/>
                  </a:moveTo>
                  <a:lnTo>
                    <a:pt x="12701" y="1731"/>
                  </a:lnTo>
                  <a:lnTo>
                    <a:pt x="11796" y="0"/>
                  </a:lnTo>
                  <a:lnTo>
                    <a:pt x="904" y="0"/>
                  </a:lnTo>
                  <a:lnTo>
                    <a:pt x="0" y="1731"/>
                  </a:lnTo>
                </a:path>
              </a:pathLst>
            </a:custGeom>
            <a:solidFill>
              <a:srgbClr val="dddddd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TextShape 7"/>
            <p:cNvSpPr txBox="1"/>
            <p:nvPr/>
          </p:nvSpPr>
          <p:spPr>
            <a:xfrm>
              <a:off x="1773360" y="2774520"/>
              <a:ext cx="2468880" cy="1340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pPr algn="ctr"/>
              <a:r>
                <a:rPr b="0" lang="en-US" sz="4400" spc="-1" strike="noStrike">
                  <a:latin typeface="Arial"/>
                </a:rPr>
                <a:t>Tango</a:t>
              </a:r>
              <a:endParaRPr b="0" lang="en-US" sz="4400" spc="-1" strike="noStrike">
                <a:latin typeface="Arial"/>
              </a:endParaRPr>
            </a:p>
          </p:txBody>
        </p:sp>
      </p:grpSp>
      <p:pic>
        <p:nvPicPr>
          <p:cNvPr id="106" name="" descr=""/>
          <p:cNvPicPr/>
          <p:nvPr/>
        </p:nvPicPr>
        <p:blipFill>
          <a:blip r:embed="rId17"/>
          <a:stretch/>
        </p:blipFill>
        <p:spPr>
          <a:xfrm>
            <a:off x="2412360" y="1620720"/>
            <a:ext cx="1153800" cy="115380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18"/>
          <a:stretch/>
        </p:blipFill>
        <p:spPr>
          <a:xfrm>
            <a:off x="1118880" y="1645920"/>
            <a:ext cx="1075680" cy="107568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19"/>
          <a:stretch/>
        </p:blipFill>
        <p:spPr>
          <a:xfrm>
            <a:off x="3679200" y="1607400"/>
            <a:ext cx="1167120" cy="1167120"/>
          </a:xfrm>
          <a:prstGeom prst="rect">
            <a:avLst/>
          </a:prstGeom>
          <a:ln>
            <a:noFill/>
          </a:ln>
        </p:spPr>
      </p:pic>
      <p:grpSp>
        <p:nvGrpSpPr>
          <p:cNvPr id="109" name="Group 8"/>
          <p:cNvGrpSpPr/>
          <p:nvPr/>
        </p:nvGrpSpPr>
        <p:grpSpPr>
          <a:xfrm>
            <a:off x="1645920" y="3383280"/>
            <a:ext cx="2926080" cy="274320"/>
            <a:chOff x="1645920" y="3383280"/>
            <a:chExt cx="2926080" cy="274320"/>
          </a:xfrm>
        </p:grpSpPr>
        <p:sp>
          <p:nvSpPr>
            <p:cNvPr id="110" name="CustomShape 9"/>
            <p:cNvSpPr/>
            <p:nvPr/>
          </p:nvSpPr>
          <p:spPr>
            <a:xfrm>
              <a:off x="1645920" y="3383280"/>
              <a:ext cx="182880" cy="27432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CustomShape 10"/>
            <p:cNvSpPr/>
            <p:nvPr/>
          </p:nvSpPr>
          <p:spPr>
            <a:xfrm>
              <a:off x="1920240" y="3383280"/>
              <a:ext cx="182880" cy="27432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CustomShape 11"/>
            <p:cNvSpPr/>
            <p:nvPr/>
          </p:nvSpPr>
          <p:spPr>
            <a:xfrm>
              <a:off x="3017520" y="3383280"/>
              <a:ext cx="182880" cy="27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12"/>
            <p:cNvSpPr/>
            <p:nvPr/>
          </p:nvSpPr>
          <p:spPr>
            <a:xfrm>
              <a:off x="2468880" y="3383280"/>
              <a:ext cx="182880" cy="27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CustomShape 13"/>
            <p:cNvSpPr/>
            <p:nvPr/>
          </p:nvSpPr>
          <p:spPr>
            <a:xfrm>
              <a:off x="2194560" y="3383280"/>
              <a:ext cx="182880" cy="27432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CustomShape 14"/>
            <p:cNvSpPr/>
            <p:nvPr/>
          </p:nvSpPr>
          <p:spPr>
            <a:xfrm>
              <a:off x="2743200" y="3383280"/>
              <a:ext cx="182880" cy="27432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CustomShape 15"/>
            <p:cNvSpPr/>
            <p:nvPr/>
          </p:nvSpPr>
          <p:spPr>
            <a:xfrm>
              <a:off x="3291840" y="3383280"/>
              <a:ext cx="182880" cy="27432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CustomShape 16"/>
            <p:cNvSpPr/>
            <p:nvPr/>
          </p:nvSpPr>
          <p:spPr>
            <a:xfrm>
              <a:off x="3566160" y="3383280"/>
              <a:ext cx="182880" cy="27432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CustomShape 17"/>
            <p:cNvSpPr/>
            <p:nvPr/>
          </p:nvSpPr>
          <p:spPr>
            <a:xfrm>
              <a:off x="3840480" y="3383280"/>
              <a:ext cx="182880" cy="27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CustomShape 18"/>
            <p:cNvSpPr/>
            <p:nvPr/>
          </p:nvSpPr>
          <p:spPr>
            <a:xfrm>
              <a:off x="4114800" y="3383280"/>
              <a:ext cx="182880" cy="27432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" name="CustomShape 19"/>
            <p:cNvSpPr/>
            <p:nvPr/>
          </p:nvSpPr>
          <p:spPr>
            <a:xfrm>
              <a:off x="4389120" y="3383280"/>
              <a:ext cx="182880" cy="27432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1" name="Group 20"/>
          <p:cNvGrpSpPr/>
          <p:nvPr/>
        </p:nvGrpSpPr>
        <p:grpSpPr>
          <a:xfrm>
            <a:off x="4059360" y="4206240"/>
            <a:ext cx="421200" cy="731520"/>
            <a:chOff x="4059360" y="4206240"/>
            <a:chExt cx="421200" cy="731520"/>
          </a:xfrm>
        </p:grpSpPr>
        <p:sp>
          <p:nvSpPr>
            <p:cNvPr id="122" name="CustomShape 21"/>
            <p:cNvSpPr/>
            <p:nvPr/>
          </p:nvSpPr>
          <p:spPr>
            <a:xfrm>
              <a:off x="4059360" y="4663440"/>
              <a:ext cx="182880" cy="27432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CustomShape 22"/>
            <p:cNvSpPr/>
            <p:nvPr/>
          </p:nvSpPr>
          <p:spPr>
            <a:xfrm>
              <a:off x="4297680" y="4206240"/>
              <a:ext cx="182880" cy="27432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4" name="Group 23"/>
          <p:cNvGrpSpPr/>
          <p:nvPr/>
        </p:nvGrpSpPr>
        <p:grpSpPr>
          <a:xfrm>
            <a:off x="1920240" y="4188960"/>
            <a:ext cx="457200" cy="748800"/>
            <a:chOff x="1920240" y="4188960"/>
            <a:chExt cx="457200" cy="748800"/>
          </a:xfrm>
        </p:grpSpPr>
        <p:sp>
          <p:nvSpPr>
            <p:cNvPr id="125" name="CustomShape 24"/>
            <p:cNvSpPr/>
            <p:nvPr/>
          </p:nvSpPr>
          <p:spPr>
            <a:xfrm>
              <a:off x="1920240" y="4188960"/>
              <a:ext cx="182880" cy="27432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" name="CustomShape 25"/>
            <p:cNvSpPr/>
            <p:nvPr/>
          </p:nvSpPr>
          <p:spPr>
            <a:xfrm>
              <a:off x="2194560" y="4663440"/>
              <a:ext cx="182880" cy="27432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7" name="Group 26"/>
          <p:cNvGrpSpPr/>
          <p:nvPr/>
        </p:nvGrpSpPr>
        <p:grpSpPr>
          <a:xfrm>
            <a:off x="2964240" y="4206240"/>
            <a:ext cx="510480" cy="731520"/>
            <a:chOff x="2964240" y="4206240"/>
            <a:chExt cx="510480" cy="731520"/>
          </a:xfrm>
        </p:grpSpPr>
        <p:sp>
          <p:nvSpPr>
            <p:cNvPr id="128" name="CustomShape 27"/>
            <p:cNvSpPr/>
            <p:nvPr/>
          </p:nvSpPr>
          <p:spPr>
            <a:xfrm>
              <a:off x="3291840" y="4206240"/>
              <a:ext cx="182880" cy="27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CustomShape 28"/>
            <p:cNvSpPr/>
            <p:nvPr/>
          </p:nvSpPr>
          <p:spPr>
            <a:xfrm>
              <a:off x="2964240" y="4663440"/>
              <a:ext cx="182880" cy="27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0" name="Group 29"/>
          <p:cNvGrpSpPr/>
          <p:nvPr/>
        </p:nvGrpSpPr>
        <p:grpSpPr>
          <a:xfrm>
            <a:off x="4808160" y="4206240"/>
            <a:ext cx="403920" cy="731520"/>
            <a:chOff x="4808160" y="4206240"/>
            <a:chExt cx="403920" cy="731520"/>
          </a:xfrm>
        </p:grpSpPr>
        <p:sp>
          <p:nvSpPr>
            <p:cNvPr id="131" name="CustomShape 30"/>
            <p:cNvSpPr/>
            <p:nvPr/>
          </p:nvSpPr>
          <p:spPr>
            <a:xfrm>
              <a:off x="5029200" y="4206240"/>
              <a:ext cx="182880" cy="27432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CustomShape 31"/>
            <p:cNvSpPr/>
            <p:nvPr/>
          </p:nvSpPr>
          <p:spPr>
            <a:xfrm>
              <a:off x="4808160" y="4663440"/>
              <a:ext cx="182880" cy="27432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3" name="Group 32"/>
          <p:cNvGrpSpPr/>
          <p:nvPr/>
        </p:nvGrpSpPr>
        <p:grpSpPr>
          <a:xfrm>
            <a:off x="2651760" y="4206240"/>
            <a:ext cx="548640" cy="274320"/>
            <a:chOff x="2651760" y="4206240"/>
            <a:chExt cx="548640" cy="274320"/>
          </a:xfrm>
        </p:grpSpPr>
        <p:sp>
          <p:nvSpPr>
            <p:cNvPr id="134" name="CustomShape 33"/>
            <p:cNvSpPr/>
            <p:nvPr/>
          </p:nvSpPr>
          <p:spPr>
            <a:xfrm>
              <a:off x="3017520" y="4206240"/>
              <a:ext cx="182880" cy="27432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CustomShape 34"/>
            <p:cNvSpPr/>
            <p:nvPr/>
          </p:nvSpPr>
          <p:spPr>
            <a:xfrm>
              <a:off x="2651760" y="4206240"/>
              <a:ext cx="182880" cy="27432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6" name="TextShape 35"/>
          <p:cNvSpPr txBox="1"/>
          <p:nvPr/>
        </p:nvSpPr>
        <p:spPr>
          <a:xfrm>
            <a:off x="5394960" y="1737720"/>
            <a:ext cx="4663440" cy="207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800" spc="-1" strike="noStrike">
                <a:latin typeface="Arial"/>
              </a:rPr>
              <a:t>Corfu/Tango is an</a:t>
            </a:r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latin typeface="Arial"/>
              </a:rPr>
              <a:t>“</a:t>
            </a:r>
            <a:r>
              <a:rPr b="0" lang="en-US" sz="2800" spc="-1" strike="noStrike">
                <a:latin typeface="Arial"/>
              </a:rPr>
              <a:t>application framework”</a:t>
            </a:r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latin typeface="Arial"/>
              </a:rPr>
              <a:t>that employs replication for </a:t>
            </a:r>
            <a:r>
              <a:rPr b="1" lang="en-US" sz="2800" spc="-1" strike="noStrike">
                <a:latin typeface="Arial"/>
              </a:rPr>
              <a:t>availability </a:t>
            </a:r>
            <a:r>
              <a:rPr b="0" i="1" lang="en-US" sz="2800" spc="-1" strike="noStrike">
                <a:latin typeface="Arial"/>
              </a:rPr>
              <a:t>and</a:t>
            </a:r>
            <a:r>
              <a:rPr b="1" lang="en-US" sz="2800" spc="-1" strike="noStrike">
                <a:latin typeface="Arial"/>
              </a:rPr>
              <a:t> scalability.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"/>
                            </p:stCondLst>
                            <p:childTnLst>
                              <p:par>
                                <p:cTn id="15" nodeType="afterEffect" fill="hold" presetClass="entr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2"/>
                            </p:stCondLst>
                            <p:childTnLst>
                              <p:par>
                                <p:cTn id="18" nodeType="afterEffect" fill="hold" presetClass="entr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2"/>
                            </p:stCondLst>
                            <p:childTnLst>
                              <p:par>
                                <p:cTn id="21" nodeType="afterEffect" fill="hold" presetClass="entr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4"/>
                            </p:stCondLst>
                            <p:childTnLst>
                              <p:par>
                                <p:cTn id="24" nodeType="afterEffect" fill="hold" presetClass="entr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Skim the Tango paper.</a:t>
            </a:r>
            <a:endParaRPr b="0" lang="en-US" sz="3200" spc="-1" strike="noStrike"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Look for...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latin typeface="Arial"/>
              </a:rPr>
              <a:t>atomicity semantics </a:t>
            </a:r>
            <a:r>
              <a:rPr b="0" lang="en-US" sz="3200" spc="-1" strike="noStrike">
                <a:latin typeface="Arial"/>
              </a:rPr>
              <a:t>across applications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requirements on the “</a:t>
            </a:r>
            <a:r>
              <a:rPr b="1" lang="en-US" sz="3200" spc="-1" strike="noStrike">
                <a:latin typeface="Arial"/>
              </a:rPr>
              <a:t>sequencer node</a:t>
            </a:r>
            <a:r>
              <a:rPr b="0" lang="en-US" sz="3200" spc="-1" strike="noStrike">
                <a:latin typeface="Arial"/>
              </a:rPr>
              <a:t>”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how does </a:t>
            </a:r>
            <a:r>
              <a:rPr b="1" lang="en-US" sz="3200" spc="-1" strike="noStrike">
                <a:latin typeface="Arial"/>
              </a:rPr>
              <a:t>reconfiguration</a:t>
            </a:r>
            <a:r>
              <a:rPr b="0" lang="en-US" sz="3200" spc="-1" strike="noStrike">
                <a:latin typeface="Arial"/>
              </a:rPr>
              <a:t> work, preserving serializability?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where does </a:t>
            </a:r>
            <a:r>
              <a:rPr b="1" lang="en-US" sz="3200" spc="-1" strike="noStrike">
                <a:latin typeface="Arial"/>
              </a:rPr>
              <a:t>state-machine execution</a:t>
            </a:r>
            <a:r>
              <a:rPr b="0" lang="en-US" sz="3200" spc="-1" strike="noStrike">
                <a:latin typeface="Arial"/>
              </a:rPr>
              <a:t> happen?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observe </a:t>
            </a:r>
            <a:r>
              <a:rPr b="1" lang="en-US" sz="3200" spc="-1" strike="noStrike">
                <a:latin typeface="Arial"/>
              </a:rPr>
              <a:t>client-driven</a:t>
            </a:r>
            <a:r>
              <a:rPr b="0" lang="en-US" sz="3200" spc="-1" strike="noStrike">
                <a:latin typeface="Arial"/>
              </a:rPr>
              <a:t> activity</a:t>
            </a:r>
            <a:endParaRPr b="0" lang="en-US" sz="32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2019-04-16T14:17:43Z</dcterms:created>
  <dc:creator/>
  <dc:description/>
  <dc:language>en-US</dc:language>
  <cp:lastModifiedBy/>
  <dcterms:modified xsi:type="dcterms:W3CDTF">2019-04-17T12:35:17Z</dcterms:modified>
  <cp:revision>6</cp:revision>
  <dc:subject/>
  <dc:title/>
</cp:coreProperties>
</file>