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92" r:id="rId3"/>
    <p:sldId id="293" r:id="rId4"/>
    <p:sldId id="366" r:id="rId5"/>
    <p:sldId id="3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38"/>
    <p:restoredTop sz="94701"/>
  </p:normalViewPr>
  <p:slideViewPr>
    <p:cSldViewPr snapToGrid="0" snapToObjects="1">
      <p:cViewPr varScale="1">
        <p:scale>
          <a:sx n="120" d="100"/>
          <a:sy n="120" d="100"/>
        </p:scale>
        <p:origin x="3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F6E43-7E23-2741-B624-3379DA188A9E}" type="datetimeFigureOut">
              <a:t>4/22/19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DFF86F-E821-E946-8B87-6BA4CF529BD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08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90F62-F3F2-DD4C-AFD7-D714D0C0CC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A9DDBC-D51B-6A48-8E11-5608ACA7D8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D88E1-15C6-5F4D-B412-9642F6D8A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D8F4C-FA54-8F44-A77F-F402B27B3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A0E728-CF46-B346-8CC1-26C1B84B7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A03F-104D-3F49-8565-4FD9CE2730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613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4377E-BDB5-2247-B583-9A203B433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C18791-6CBE-D24A-8706-7F5601EDB9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5EF52-6D28-CC45-9960-B5C3492B6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99A64-3B57-7146-B0A5-AC75AE671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6347A-B8D6-7C45-81C6-567594548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A03F-104D-3F49-8565-4FD9CE2730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62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25D03C-0A06-334D-ABFC-C406B334E5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DF893F-7DAF-8C42-B177-A60D08C19A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1F30C-8E90-934F-8AB4-3620B7E24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28701-7C22-5C46-BCBB-FAEC51E31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922FB-3E5F-C549-A8F8-8C88D93D3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A03F-104D-3F49-8565-4FD9CE2730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24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5A8BB-35CE-7441-AC1B-60C1D34D0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40D34-D7D6-E44C-877C-DB53F9124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835D9-341B-894A-A671-E1F156CC5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5F2D5-277A-C843-81D5-EBAE46C90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BDD97-0C16-8947-8040-D0D506FD2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A03F-104D-3F49-8565-4FD9CE2730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5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76BBE-E82D-4541-AB09-44BE37679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A0137B-98BC-054B-9483-0D296423B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651A7-37B6-9A4F-89FC-3A30590C8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2A80D-1B2C-F841-BD60-0C2ED9D7B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9C910-0C1F-7A49-98DB-59456F33E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A03F-104D-3F49-8565-4FD9CE2730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77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25F06-4CCD-2541-8327-2CAC80266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958F8-6F97-5C4C-9E33-5CAC3EB206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88FB75-5588-044B-943C-00E764AAC7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03ADB0-5764-A94A-99D1-824CD1D9F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95C6ED-4E54-D546-BE16-B21DD5B4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35C8E6-D009-0C47-BED5-7BDC54B00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A03F-104D-3F49-8565-4FD9CE2730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03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82B0B-902D-D64C-A4D1-AD7D02AB3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D8EC7A-8E73-7A4A-84B9-BC263D2AD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861187-3363-0D4F-B23C-06D10D165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6C6945-1C30-464B-A2E1-6427005D1E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29CC84-4A13-AA45-9301-51CDBC153C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9C96D5-1AE7-3C4F-A5F7-A1B4EC395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FCDEDC-D2EA-AC4A-BB8F-E7CA76C73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EE9025-7B45-A642-AABD-8C9841AD4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A03F-104D-3F49-8565-4FD9CE2730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50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2F5A2-A159-0F42-81D9-C8D6914F7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C915E3-DB0E-494D-AC6C-6D83541C7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192C7A-451A-504F-A56F-43D865D23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E09B50-A0D6-5440-96F7-24A4E7612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A03F-104D-3F49-8565-4FD9CE2730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42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2E722A-18A3-524A-8033-1F7E0F995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2FB570-B352-3547-B5B3-A3D71F1C3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6C9BE7-C8C8-1042-8918-A1A863880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A03F-104D-3F49-8565-4FD9CE2730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85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930B1-3A6C-8A48-A2D2-365E4EEA4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7BCC2-88AA-8445-82CE-A52FAD22B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759A33-E16E-7C4D-B2C1-7780548870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DCF33D-B2EA-5C47-BEF9-ABF396A7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E9C8D-15FD-454C-B09D-7AB8FB822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FF4E5-7E52-E14F-9828-E49143A47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A03F-104D-3F49-8565-4FD9CE2730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78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DB87A-5488-6D4A-99E9-129040057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7345E0-74E8-BC46-93BC-8E7F650452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B0C8E7-EA93-454E-A14A-05CED6A9F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9D92D1-8BAB-2242-8564-E81E63772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251A28-8BEE-4546-8540-DC316259A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40433-CD88-434C-BB82-3D9A842D6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A03F-104D-3F49-8565-4FD9CE2730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05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3576AF-F531-A044-802D-99501C1DF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AF0FA4-C7FD-054D-8697-BC9FFCBC8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0A919-5F07-F245-AF9B-19834E5D7E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Jacob R. Lorch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EE49D-2211-FA4B-A86B-76F3E6C5F0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TrInc:  Small Trusted Hardware for Large Distributed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4D3CB-6B38-9A4E-8309-7A75FB2F88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7A03F-104D-3F49-8565-4FD9CE2730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109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6DF4E-EB22-1A43-AB0B-C2F00CD277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Byzantine-fault-tolerant distributed logging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2128A9-DD94-B14F-9CC2-7D35AE4CEB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CSE 552</a:t>
            </a:r>
          </a:p>
          <a:p>
            <a:r>
              <a:rPr lang="en-US" i="1"/>
              <a:t>preparation for reading</a:t>
            </a:r>
          </a:p>
        </p:txBody>
      </p:sp>
    </p:spTree>
    <p:extLst>
      <p:ext uri="{BB962C8B-B14F-4D97-AF65-F5344CB8AC3E}">
        <p14:creationId xmlns:p14="http://schemas.microsoft.com/office/powerpoint/2010/main" val="3131920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4" descr="3d1itajn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1" y="2514600"/>
            <a:ext cx="1074737" cy="842962"/>
          </a:xfrm>
          <a:prstGeom prst="rect">
            <a:avLst/>
          </a:prstGeom>
          <a:noFill/>
        </p:spPr>
      </p:pic>
      <p:pic>
        <p:nvPicPr>
          <p:cNvPr id="8" name="Picture 54" descr="3d1itajn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1" y="4038600"/>
            <a:ext cx="1074737" cy="842962"/>
          </a:xfrm>
          <a:prstGeom prst="rect">
            <a:avLst/>
          </a:prstGeom>
          <a:noFill/>
        </p:spPr>
      </p:pic>
      <p:pic>
        <p:nvPicPr>
          <p:cNvPr id="9" name="Picture 54" descr="3d1itajn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1" y="4191000"/>
            <a:ext cx="1074737" cy="842962"/>
          </a:xfrm>
          <a:prstGeom prst="rect">
            <a:avLst/>
          </a:prstGeom>
          <a:noFill/>
        </p:spPr>
      </p:pic>
      <p:pic>
        <p:nvPicPr>
          <p:cNvPr id="10" name="Picture 54" descr="3d1itajn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1" y="2209800"/>
            <a:ext cx="1074737" cy="842962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514600" y="5334001"/>
            <a:ext cx="7145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Goal:  Detect Byzantine behavior in a distributed system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2514600" y="1981201"/>
            <a:ext cx="6579650" cy="3030525"/>
            <a:chOff x="990600" y="1981200"/>
            <a:chExt cx="6579650" cy="3030525"/>
          </a:xfrm>
        </p:grpSpPr>
        <p:pic>
          <p:nvPicPr>
            <p:cNvPr id="1026" name="Picture 2" descr="http://michelemiller.blogs.com/marketing_to_women/eye.b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95400" y="1981200"/>
              <a:ext cx="559850" cy="439725"/>
            </a:xfrm>
            <a:prstGeom prst="rect">
              <a:avLst/>
            </a:prstGeom>
            <a:noFill/>
          </p:spPr>
        </p:pic>
        <p:pic>
          <p:nvPicPr>
            <p:cNvPr id="16" name="Picture 2" descr="http://michelemiller.blogs.com/marketing_to_women/eye.b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90600" y="2438400"/>
              <a:ext cx="559850" cy="439725"/>
            </a:xfrm>
            <a:prstGeom prst="rect">
              <a:avLst/>
            </a:prstGeom>
            <a:noFill/>
          </p:spPr>
        </p:pic>
        <p:pic>
          <p:nvPicPr>
            <p:cNvPr id="17" name="Picture 2" descr="http://michelemiller.blogs.com/marketing_to_women/eye.b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00200" y="2438400"/>
              <a:ext cx="559850" cy="439725"/>
            </a:xfrm>
            <a:prstGeom prst="rect">
              <a:avLst/>
            </a:prstGeom>
            <a:noFill/>
          </p:spPr>
        </p:pic>
        <p:pic>
          <p:nvPicPr>
            <p:cNvPr id="18" name="Picture 2" descr="http://michelemiller.blogs.com/marketing_to_women/eye.b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05000" y="4114800"/>
              <a:ext cx="559850" cy="439725"/>
            </a:xfrm>
            <a:prstGeom prst="rect">
              <a:avLst/>
            </a:prstGeom>
            <a:noFill/>
          </p:spPr>
        </p:pic>
        <p:pic>
          <p:nvPicPr>
            <p:cNvPr id="19" name="Picture 2" descr="http://michelemiller.blogs.com/marketing_to_women/eye.b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00200" y="4572000"/>
              <a:ext cx="559850" cy="439725"/>
            </a:xfrm>
            <a:prstGeom prst="rect">
              <a:avLst/>
            </a:prstGeom>
            <a:noFill/>
          </p:spPr>
        </p:pic>
        <p:pic>
          <p:nvPicPr>
            <p:cNvPr id="20" name="Picture 2" descr="http://michelemiller.blogs.com/marketing_to_women/eye.b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09800" y="4572000"/>
              <a:ext cx="559850" cy="439725"/>
            </a:xfrm>
            <a:prstGeom prst="rect">
              <a:avLst/>
            </a:prstGeom>
            <a:noFill/>
          </p:spPr>
        </p:pic>
        <p:pic>
          <p:nvPicPr>
            <p:cNvPr id="21" name="Picture 2" descr="http://michelemiller.blogs.com/marketing_to_women/eye.b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48400" y="1981200"/>
              <a:ext cx="559850" cy="439725"/>
            </a:xfrm>
            <a:prstGeom prst="rect">
              <a:avLst/>
            </a:prstGeom>
            <a:noFill/>
          </p:spPr>
        </p:pic>
        <p:pic>
          <p:nvPicPr>
            <p:cNvPr id="22" name="Picture 2" descr="http://michelemiller.blogs.com/marketing_to_women/eye.b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943600" y="2438400"/>
              <a:ext cx="559850" cy="439725"/>
            </a:xfrm>
            <a:prstGeom prst="rect">
              <a:avLst/>
            </a:prstGeom>
            <a:noFill/>
          </p:spPr>
        </p:pic>
        <p:pic>
          <p:nvPicPr>
            <p:cNvPr id="23" name="Picture 2" descr="http://michelemiller.blogs.com/marketing_to_women/eye.b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553200" y="2438400"/>
              <a:ext cx="559850" cy="439725"/>
            </a:xfrm>
            <a:prstGeom prst="rect">
              <a:avLst/>
            </a:prstGeom>
            <a:noFill/>
          </p:spPr>
        </p:pic>
        <p:pic>
          <p:nvPicPr>
            <p:cNvPr id="24" name="Picture 2" descr="http://michelemiller.blogs.com/marketing_to_women/eye.b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05600" y="4114800"/>
              <a:ext cx="559850" cy="439725"/>
            </a:xfrm>
            <a:prstGeom prst="rect">
              <a:avLst/>
            </a:prstGeom>
            <a:noFill/>
          </p:spPr>
        </p:pic>
        <p:pic>
          <p:nvPicPr>
            <p:cNvPr id="25" name="Picture 2" descr="http://michelemiller.blogs.com/marketing_to_women/eye.b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00800" y="4572000"/>
              <a:ext cx="559850" cy="439725"/>
            </a:xfrm>
            <a:prstGeom prst="rect">
              <a:avLst/>
            </a:prstGeom>
            <a:noFill/>
          </p:spPr>
        </p:pic>
        <p:pic>
          <p:nvPicPr>
            <p:cNvPr id="26" name="Picture 2" descr="http://michelemiller.blogs.com/marketing_to_women/eye.b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10400" y="4572000"/>
              <a:ext cx="559850" cy="439725"/>
            </a:xfrm>
            <a:prstGeom prst="rect">
              <a:avLst/>
            </a:prstGeom>
            <a:noFill/>
          </p:spPr>
        </p:pic>
      </p:grpSp>
      <p:grpSp>
        <p:nvGrpSpPr>
          <p:cNvPr id="63" name="Group 62"/>
          <p:cNvGrpSpPr/>
          <p:nvPr/>
        </p:nvGrpSpPr>
        <p:grpSpPr>
          <a:xfrm>
            <a:off x="4114800" y="3124200"/>
            <a:ext cx="3581400" cy="2133600"/>
            <a:chOff x="2590800" y="3124200"/>
            <a:chExt cx="3581400" cy="2133600"/>
          </a:xfrm>
        </p:grpSpPr>
        <p:grpSp>
          <p:nvGrpSpPr>
            <p:cNvPr id="59" name="Group 58"/>
            <p:cNvGrpSpPr/>
            <p:nvPr/>
          </p:nvGrpSpPr>
          <p:grpSpPr>
            <a:xfrm>
              <a:off x="2590800" y="3429000"/>
              <a:ext cx="533400" cy="457200"/>
              <a:chOff x="2590800" y="3429000"/>
              <a:chExt cx="533400" cy="45720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2590800" y="3429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2971800" y="3429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2971800" y="37338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8" name="Straight Arrow Connector 37"/>
              <p:cNvCxnSpPr>
                <a:stCxn id="35" idx="6"/>
                <a:endCxn id="36" idx="2"/>
              </p:cNvCxnSpPr>
              <p:nvPr/>
            </p:nvCxnSpPr>
            <p:spPr>
              <a:xfrm>
                <a:off x="2743200" y="35052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>
                <a:endCxn id="37" idx="0"/>
              </p:cNvCxnSpPr>
              <p:nvPr/>
            </p:nvCxnSpPr>
            <p:spPr>
              <a:xfrm rot="5400000">
                <a:off x="2971800" y="3657600"/>
                <a:ext cx="1524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Group 59"/>
            <p:cNvGrpSpPr/>
            <p:nvPr/>
          </p:nvGrpSpPr>
          <p:grpSpPr>
            <a:xfrm>
              <a:off x="5105400" y="3124200"/>
              <a:ext cx="533400" cy="457200"/>
              <a:chOff x="5105400" y="3124200"/>
              <a:chExt cx="533400" cy="457200"/>
            </a:xfrm>
          </p:grpSpPr>
          <p:sp>
            <p:nvSpPr>
              <p:cNvPr id="40" name="Oval 39"/>
              <p:cNvSpPr/>
              <p:nvPr/>
            </p:nvSpPr>
            <p:spPr>
              <a:xfrm>
                <a:off x="5105400" y="31242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5486400" y="31242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5105400" y="3429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3" name="Straight Arrow Connector 42"/>
              <p:cNvCxnSpPr>
                <a:stCxn id="40" idx="6"/>
                <a:endCxn id="41" idx="2"/>
              </p:cNvCxnSpPr>
              <p:nvPr/>
            </p:nvCxnSpPr>
            <p:spPr>
              <a:xfrm>
                <a:off x="5257800" y="32004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>
                <a:endCxn id="42" idx="0"/>
              </p:cNvCxnSpPr>
              <p:nvPr/>
            </p:nvCxnSpPr>
            <p:spPr>
              <a:xfrm rot="5400000">
                <a:off x="5105400" y="3352800"/>
                <a:ext cx="1524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Group 60"/>
            <p:cNvGrpSpPr/>
            <p:nvPr/>
          </p:nvGrpSpPr>
          <p:grpSpPr>
            <a:xfrm>
              <a:off x="5257800" y="4953000"/>
              <a:ext cx="914400" cy="152400"/>
              <a:chOff x="5257800" y="4953000"/>
              <a:chExt cx="914400" cy="152400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5638800" y="4953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6019800" y="4953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5257800" y="4953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8" name="Straight Arrow Connector 47"/>
              <p:cNvCxnSpPr>
                <a:stCxn id="45" idx="6"/>
                <a:endCxn id="46" idx="2"/>
              </p:cNvCxnSpPr>
              <p:nvPr/>
            </p:nvCxnSpPr>
            <p:spPr>
              <a:xfrm>
                <a:off x="5791200" y="50292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>
                <a:stCxn id="45" idx="2"/>
                <a:endCxn id="47" idx="6"/>
              </p:cNvCxnSpPr>
              <p:nvPr/>
            </p:nvCxnSpPr>
            <p:spPr>
              <a:xfrm rot="10800000">
                <a:off x="5410200" y="50292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2971800" y="5105400"/>
              <a:ext cx="914400" cy="152400"/>
              <a:chOff x="2971800" y="5105400"/>
              <a:chExt cx="914400" cy="152400"/>
            </a:xfrm>
          </p:grpSpPr>
          <p:sp>
            <p:nvSpPr>
              <p:cNvPr id="54" name="Oval 53"/>
              <p:cNvSpPr/>
              <p:nvPr/>
            </p:nvSpPr>
            <p:spPr>
              <a:xfrm>
                <a:off x="3352800" y="51054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3733800" y="51054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2971800" y="51054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7" name="Straight Arrow Connector 56"/>
              <p:cNvCxnSpPr>
                <a:stCxn id="54" idx="6"/>
                <a:endCxn id="55" idx="2"/>
              </p:cNvCxnSpPr>
              <p:nvPr/>
            </p:nvCxnSpPr>
            <p:spPr>
              <a:xfrm>
                <a:off x="3505200" y="51816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 rot="10800000" flipH="1">
                <a:off x="3124200" y="51816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4" name="Group 173"/>
          <p:cNvGrpSpPr/>
          <p:nvPr/>
        </p:nvGrpSpPr>
        <p:grpSpPr>
          <a:xfrm>
            <a:off x="2514600" y="1905000"/>
            <a:ext cx="6781800" cy="3048000"/>
            <a:chOff x="990600" y="1905000"/>
            <a:chExt cx="6781800" cy="3048000"/>
          </a:xfrm>
        </p:grpSpPr>
        <p:grpSp>
          <p:nvGrpSpPr>
            <p:cNvPr id="90" name="Group 58"/>
            <p:cNvGrpSpPr/>
            <p:nvPr/>
          </p:nvGrpSpPr>
          <p:grpSpPr>
            <a:xfrm>
              <a:off x="1295400" y="1981200"/>
              <a:ext cx="533400" cy="457200"/>
              <a:chOff x="2590800" y="3429000"/>
              <a:chExt cx="533400" cy="457200"/>
            </a:xfrm>
          </p:grpSpPr>
          <p:sp>
            <p:nvSpPr>
              <p:cNvPr id="109" name="Oval 108"/>
              <p:cNvSpPr/>
              <p:nvPr/>
            </p:nvSpPr>
            <p:spPr>
              <a:xfrm>
                <a:off x="2590800" y="3429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2971800" y="3429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2971800" y="37338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2" name="Straight Arrow Connector 111"/>
              <p:cNvCxnSpPr>
                <a:stCxn id="109" idx="6"/>
                <a:endCxn id="110" idx="2"/>
              </p:cNvCxnSpPr>
              <p:nvPr/>
            </p:nvCxnSpPr>
            <p:spPr>
              <a:xfrm>
                <a:off x="2743200" y="35052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Arrow Connector 112"/>
              <p:cNvCxnSpPr>
                <a:endCxn id="111" idx="0"/>
              </p:cNvCxnSpPr>
              <p:nvPr/>
            </p:nvCxnSpPr>
            <p:spPr>
              <a:xfrm rot="5400000">
                <a:off x="2971800" y="3657600"/>
                <a:ext cx="1524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1" name="Group 59"/>
            <p:cNvGrpSpPr/>
            <p:nvPr/>
          </p:nvGrpSpPr>
          <p:grpSpPr>
            <a:xfrm>
              <a:off x="6019800" y="2438400"/>
              <a:ext cx="533400" cy="457200"/>
              <a:chOff x="5105400" y="3124200"/>
              <a:chExt cx="533400" cy="457200"/>
            </a:xfrm>
          </p:grpSpPr>
          <p:sp>
            <p:nvSpPr>
              <p:cNvPr id="104" name="Oval 103"/>
              <p:cNvSpPr/>
              <p:nvPr/>
            </p:nvSpPr>
            <p:spPr>
              <a:xfrm>
                <a:off x="5105400" y="31242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5486400" y="31242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5105400" y="3429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7" name="Straight Arrow Connector 106"/>
              <p:cNvCxnSpPr>
                <a:stCxn id="104" idx="6"/>
                <a:endCxn id="105" idx="2"/>
              </p:cNvCxnSpPr>
              <p:nvPr/>
            </p:nvCxnSpPr>
            <p:spPr>
              <a:xfrm>
                <a:off x="5257800" y="32004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Arrow Connector 107"/>
              <p:cNvCxnSpPr>
                <a:endCxn id="106" idx="0"/>
              </p:cNvCxnSpPr>
              <p:nvPr/>
            </p:nvCxnSpPr>
            <p:spPr>
              <a:xfrm rot="5400000">
                <a:off x="5105400" y="3352800"/>
                <a:ext cx="1524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oup 60"/>
            <p:cNvGrpSpPr/>
            <p:nvPr/>
          </p:nvGrpSpPr>
          <p:grpSpPr>
            <a:xfrm>
              <a:off x="6172200" y="4572000"/>
              <a:ext cx="914400" cy="152400"/>
              <a:chOff x="5257800" y="4953000"/>
              <a:chExt cx="914400" cy="15240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5638800" y="4953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6019800" y="4953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5257800" y="4953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2" name="Straight Arrow Connector 101"/>
              <p:cNvCxnSpPr>
                <a:stCxn id="99" idx="6"/>
                <a:endCxn id="100" idx="2"/>
              </p:cNvCxnSpPr>
              <p:nvPr/>
            </p:nvCxnSpPr>
            <p:spPr>
              <a:xfrm>
                <a:off x="5791200" y="50292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Arrow Connector 102"/>
              <p:cNvCxnSpPr>
                <a:stCxn id="99" idx="2"/>
                <a:endCxn id="101" idx="6"/>
              </p:cNvCxnSpPr>
              <p:nvPr/>
            </p:nvCxnSpPr>
            <p:spPr>
              <a:xfrm rot="10800000">
                <a:off x="5410200" y="50292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0" name="Group 58"/>
            <p:cNvGrpSpPr/>
            <p:nvPr/>
          </p:nvGrpSpPr>
          <p:grpSpPr>
            <a:xfrm>
              <a:off x="1600200" y="2514600"/>
              <a:ext cx="533400" cy="457200"/>
              <a:chOff x="2590800" y="3429000"/>
              <a:chExt cx="533400" cy="457200"/>
            </a:xfrm>
          </p:grpSpPr>
          <p:sp>
            <p:nvSpPr>
              <p:cNvPr id="121" name="Oval 120"/>
              <p:cNvSpPr/>
              <p:nvPr/>
            </p:nvSpPr>
            <p:spPr>
              <a:xfrm>
                <a:off x="2590800" y="3429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2971800" y="3429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2971800" y="37338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4" name="Straight Arrow Connector 123"/>
              <p:cNvCxnSpPr>
                <a:stCxn id="121" idx="6"/>
                <a:endCxn id="122" idx="2"/>
              </p:cNvCxnSpPr>
              <p:nvPr/>
            </p:nvCxnSpPr>
            <p:spPr>
              <a:xfrm>
                <a:off x="2743200" y="35052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Arrow Connector 124"/>
              <p:cNvCxnSpPr>
                <a:endCxn id="123" idx="0"/>
              </p:cNvCxnSpPr>
              <p:nvPr/>
            </p:nvCxnSpPr>
            <p:spPr>
              <a:xfrm rot="5400000">
                <a:off x="2971800" y="3657600"/>
                <a:ext cx="1524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6" name="Group 58"/>
            <p:cNvGrpSpPr/>
            <p:nvPr/>
          </p:nvGrpSpPr>
          <p:grpSpPr>
            <a:xfrm>
              <a:off x="990600" y="2590800"/>
              <a:ext cx="533400" cy="457200"/>
              <a:chOff x="2590800" y="3429000"/>
              <a:chExt cx="533400" cy="457200"/>
            </a:xfrm>
          </p:grpSpPr>
          <p:sp>
            <p:nvSpPr>
              <p:cNvPr id="127" name="Oval 126"/>
              <p:cNvSpPr/>
              <p:nvPr/>
            </p:nvSpPr>
            <p:spPr>
              <a:xfrm>
                <a:off x="2590800" y="3429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2971800" y="3429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2971800" y="37338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0" name="Straight Arrow Connector 129"/>
              <p:cNvCxnSpPr>
                <a:stCxn id="127" idx="6"/>
                <a:endCxn id="128" idx="2"/>
              </p:cNvCxnSpPr>
              <p:nvPr/>
            </p:nvCxnSpPr>
            <p:spPr>
              <a:xfrm>
                <a:off x="2743200" y="35052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Arrow Connector 130"/>
              <p:cNvCxnSpPr>
                <a:endCxn id="129" idx="0"/>
              </p:cNvCxnSpPr>
              <p:nvPr/>
            </p:nvCxnSpPr>
            <p:spPr>
              <a:xfrm rot="5400000">
                <a:off x="2971800" y="3657600"/>
                <a:ext cx="1524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2" name="Group 61"/>
            <p:cNvGrpSpPr/>
            <p:nvPr/>
          </p:nvGrpSpPr>
          <p:grpSpPr>
            <a:xfrm>
              <a:off x="1371600" y="4800600"/>
              <a:ext cx="914400" cy="152400"/>
              <a:chOff x="2971800" y="5105400"/>
              <a:chExt cx="914400" cy="152400"/>
            </a:xfrm>
          </p:grpSpPr>
          <p:sp>
            <p:nvSpPr>
              <p:cNvPr id="133" name="Oval 132"/>
              <p:cNvSpPr/>
              <p:nvPr/>
            </p:nvSpPr>
            <p:spPr>
              <a:xfrm>
                <a:off x="3352800" y="51054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3733800" y="51054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2971800" y="51054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6" name="Straight Arrow Connector 135"/>
              <p:cNvCxnSpPr>
                <a:stCxn id="133" idx="6"/>
                <a:endCxn id="134" idx="2"/>
              </p:cNvCxnSpPr>
              <p:nvPr/>
            </p:nvCxnSpPr>
            <p:spPr>
              <a:xfrm>
                <a:off x="3505200" y="51816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Arrow Connector 136"/>
              <p:cNvCxnSpPr/>
              <p:nvPr/>
            </p:nvCxnSpPr>
            <p:spPr>
              <a:xfrm rot="10800000" flipH="1">
                <a:off x="3124200" y="51816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8" name="Group 61"/>
            <p:cNvGrpSpPr/>
            <p:nvPr/>
          </p:nvGrpSpPr>
          <p:grpSpPr>
            <a:xfrm>
              <a:off x="2057400" y="4648200"/>
              <a:ext cx="914400" cy="152400"/>
              <a:chOff x="2971800" y="5105400"/>
              <a:chExt cx="914400" cy="152400"/>
            </a:xfrm>
          </p:grpSpPr>
          <p:sp>
            <p:nvSpPr>
              <p:cNvPr id="139" name="Oval 138"/>
              <p:cNvSpPr/>
              <p:nvPr/>
            </p:nvSpPr>
            <p:spPr>
              <a:xfrm>
                <a:off x="3352800" y="51054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3733800" y="51054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2971800" y="51054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2" name="Straight Arrow Connector 141"/>
              <p:cNvCxnSpPr>
                <a:stCxn id="139" idx="6"/>
                <a:endCxn id="140" idx="2"/>
              </p:cNvCxnSpPr>
              <p:nvPr/>
            </p:nvCxnSpPr>
            <p:spPr>
              <a:xfrm>
                <a:off x="3505200" y="51816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Arrow Connector 142"/>
              <p:cNvCxnSpPr/>
              <p:nvPr/>
            </p:nvCxnSpPr>
            <p:spPr>
              <a:xfrm rot="10800000" flipH="1">
                <a:off x="3124200" y="51816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4" name="Group 61"/>
            <p:cNvGrpSpPr/>
            <p:nvPr/>
          </p:nvGrpSpPr>
          <p:grpSpPr>
            <a:xfrm>
              <a:off x="1752600" y="4267200"/>
              <a:ext cx="914400" cy="152400"/>
              <a:chOff x="2971800" y="5105400"/>
              <a:chExt cx="914400" cy="152400"/>
            </a:xfrm>
          </p:grpSpPr>
          <p:sp>
            <p:nvSpPr>
              <p:cNvPr id="145" name="Oval 144"/>
              <p:cNvSpPr/>
              <p:nvPr/>
            </p:nvSpPr>
            <p:spPr>
              <a:xfrm>
                <a:off x="3352800" y="51054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3733800" y="51054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2971800" y="51054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8" name="Straight Arrow Connector 147"/>
              <p:cNvCxnSpPr>
                <a:stCxn id="145" idx="6"/>
                <a:endCxn id="146" idx="2"/>
              </p:cNvCxnSpPr>
              <p:nvPr/>
            </p:nvCxnSpPr>
            <p:spPr>
              <a:xfrm>
                <a:off x="3505200" y="51816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Arrow Connector 148"/>
              <p:cNvCxnSpPr/>
              <p:nvPr/>
            </p:nvCxnSpPr>
            <p:spPr>
              <a:xfrm rot="10800000" flipH="1">
                <a:off x="3124200" y="51816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0" name="Group 59"/>
            <p:cNvGrpSpPr/>
            <p:nvPr/>
          </p:nvGrpSpPr>
          <p:grpSpPr>
            <a:xfrm>
              <a:off x="6705600" y="2438400"/>
              <a:ext cx="533400" cy="457200"/>
              <a:chOff x="5105400" y="3124200"/>
              <a:chExt cx="533400" cy="457200"/>
            </a:xfrm>
          </p:grpSpPr>
          <p:sp>
            <p:nvSpPr>
              <p:cNvPr id="151" name="Oval 150"/>
              <p:cNvSpPr/>
              <p:nvPr/>
            </p:nvSpPr>
            <p:spPr>
              <a:xfrm>
                <a:off x="5105400" y="31242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5486400" y="31242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5105400" y="3429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4" name="Straight Arrow Connector 153"/>
              <p:cNvCxnSpPr>
                <a:stCxn id="151" idx="6"/>
                <a:endCxn id="152" idx="2"/>
              </p:cNvCxnSpPr>
              <p:nvPr/>
            </p:nvCxnSpPr>
            <p:spPr>
              <a:xfrm>
                <a:off x="5257800" y="32004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Arrow Connector 154"/>
              <p:cNvCxnSpPr>
                <a:endCxn id="153" idx="0"/>
              </p:cNvCxnSpPr>
              <p:nvPr/>
            </p:nvCxnSpPr>
            <p:spPr>
              <a:xfrm rot="5400000">
                <a:off x="5105400" y="3352800"/>
                <a:ext cx="1524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 59"/>
            <p:cNvGrpSpPr/>
            <p:nvPr/>
          </p:nvGrpSpPr>
          <p:grpSpPr>
            <a:xfrm>
              <a:off x="6400800" y="1905000"/>
              <a:ext cx="533400" cy="457200"/>
              <a:chOff x="5105400" y="3124200"/>
              <a:chExt cx="533400" cy="457200"/>
            </a:xfrm>
          </p:grpSpPr>
          <p:sp>
            <p:nvSpPr>
              <p:cNvPr id="157" name="Oval 156"/>
              <p:cNvSpPr/>
              <p:nvPr/>
            </p:nvSpPr>
            <p:spPr>
              <a:xfrm>
                <a:off x="5105400" y="31242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5486400" y="31242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5105400" y="3429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0" name="Straight Arrow Connector 159"/>
              <p:cNvCxnSpPr>
                <a:stCxn id="157" idx="6"/>
                <a:endCxn id="158" idx="2"/>
              </p:cNvCxnSpPr>
              <p:nvPr/>
            </p:nvCxnSpPr>
            <p:spPr>
              <a:xfrm>
                <a:off x="5257800" y="32004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Arrow Connector 160"/>
              <p:cNvCxnSpPr>
                <a:endCxn id="159" idx="0"/>
              </p:cNvCxnSpPr>
              <p:nvPr/>
            </p:nvCxnSpPr>
            <p:spPr>
              <a:xfrm rot="5400000">
                <a:off x="5105400" y="3352800"/>
                <a:ext cx="1524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2" name="Group 60"/>
            <p:cNvGrpSpPr/>
            <p:nvPr/>
          </p:nvGrpSpPr>
          <p:grpSpPr>
            <a:xfrm>
              <a:off x="6858000" y="4724400"/>
              <a:ext cx="914400" cy="152400"/>
              <a:chOff x="5257800" y="4953000"/>
              <a:chExt cx="914400" cy="152400"/>
            </a:xfrm>
          </p:grpSpPr>
          <p:sp>
            <p:nvSpPr>
              <p:cNvPr id="163" name="Oval 162"/>
              <p:cNvSpPr/>
              <p:nvPr/>
            </p:nvSpPr>
            <p:spPr>
              <a:xfrm>
                <a:off x="5638800" y="4953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6019800" y="4953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5257800" y="4953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6" name="Straight Arrow Connector 165"/>
              <p:cNvCxnSpPr>
                <a:stCxn id="163" idx="6"/>
                <a:endCxn id="164" idx="2"/>
              </p:cNvCxnSpPr>
              <p:nvPr/>
            </p:nvCxnSpPr>
            <p:spPr>
              <a:xfrm>
                <a:off x="5791200" y="50292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Arrow Connector 166"/>
              <p:cNvCxnSpPr>
                <a:stCxn id="163" idx="2"/>
                <a:endCxn id="165" idx="6"/>
              </p:cNvCxnSpPr>
              <p:nvPr/>
            </p:nvCxnSpPr>
            <p:spPr>
              <a:xfrm rot="10800000">
                <a:off x="5410200" y="50292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8" name="Group 60"/>
            <p:cNvGrpSpPr/>
            <p:nvPr/>
          </p:nvGrpSpPr>
          <p:grpSpPr>
            <a:xfrm>
              <a:off x="6477000" y="4191000"/>
              <a:ext cx="914400" cy="152400"/>
              <a:chOff x="5257800" y="4953000"/>
              <a:chExt cx="914400" cy="152400"/>
            </a:xfrm>
          </p:grpSpPr>
          <p:sp>
            <p:nvSpPr>
              <p:cNvPr id="169" name="Oval 168"/>
              <p:cNvSpPr/>
              <p:nvPr/>
            </p:nvSpPr>
            <p:spPr>
              <a:xfrm>
                <a:off x="5638800" y="4953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Oval 169"/>
              <p:cNvSpPr/>
              <p:nvPr/>
            </p:nvSpPr>
            <p:spPr>
              <a:xfrm>
                <a:off x="6019800" y="4953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Oval 170"/>
              <p:cNvSpPr/>
              <p:nvPr/>
            </p:nvSpPr>
            <p:spPr>
              <a:xfrm>
                <a:off x="5257800" y="4953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2" name="Straight Arrow Connector 171"/>
              <p:cNvCxnSpPr>
                <a:stCxn id="169" idx="6"/>
                <a:endCxn id="170" idx="2"/>
              </p:cNvCxnSpPr>
              <p:nvPr/>
            </p:nvCxnSpPr>
            <p:spPr>
              <a:xfrm>
                <a:off x="5791200" y="50292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Arrow Connector 172"/>
              <p:cNvCxnSpPr>
                <a:stCxn id="169" idx="2"/>
                <a:endCxn id="171" idx="6"/>
              </p:cNvCxnSpPr>
              <p:nvPr/>
            </p:nvCxnSpPr>
            <p:spPr>
              <a:xfrm rot="10800000">
                <a:off x="5410200" y="50292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7" name="Title 1">
            <a:extLst>
              <a:ext uri="{FF2B5EF4-FFF2-40B4-BE49-F238E27FC236}">
                <a16:creationId xmlns:a16="http://schemas.microsoft.com/office/drawing/2014/main" id="{8AFDC250-5163-204B-9CF6-59869F122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Background:  PeerReview</a:t>
            </a:r>
          </a:p>
        </p:txBody>
      </p:sp>
    </p:spTree>
    <p:extLst>
      <p:ext uri="{BB962C8B-B14F-4D97-AF65-F5344CB8AC3E}">
        <p14:creationId xmlns:p14="http://schemas.microsoft.com/office/powerpoint/2010/main" val="423462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4" descr="3d1itajn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1" y="1752600"/>
            <a:ext cx="1074737" cy="842962"/>
          </a:xfrm>
          <a:prstGeom prst="rect">
            <a:avLst/>
          </a:prstGeom>
          <a:noFill/>
        </p:spPr>
      </p:pic>
      <p:sp>
        <p:nvSpPr>
          <p:cNvPr id="53" name="Vertical Scroll 52"/>
          <p:cNvSpPr/>
          <p:nvPr/>
        </p:nvSpPr>
        <p:spPr>
          <a:xfrm>
            <a:off x="4724400" y="1828800"/>
            <a:ext cx="1600200" cy="2286000"/>
          </a:xfrm>
          <a:prstGeom prst="verticalScroll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Rounded Rectangular Callout 59"/>
          <p:cNvSpPr/>
          <p:nvPr/>
        </p:nvSpPr>
        <p:spPr>
          <a:xfrm>
            <a:off x="5333937" y="21336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1" name="Rounded Rectangular Callout 60"/>
          <p:cNvSpPr/>
          <p:nvPr/>
        </p:nvSpPr>
        <p:spPr>
          <a:xfrm>
            <a:off x="5333937" y="25908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2" name="Rounded Rectangular Callout 61"/>
          <p:cNvSpPr/>
          <p:nvPr/>
        </p:nvSpPr>
        <p:spPr>
          <a:xfrm>
            <a:off x="5333937" y="30480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pic>
        <p:nvPicPr>
          <p:cNvPr id="1026" name="Picture 2" descr="http://michelemiller.blogs.com/marketing_to_women/ey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447801"/>
            <a:ext cx="559850" cy="439725"/>
          </a:xfrm>
          <a:prstGeom prst="rect">
            <a:avLst/>
          </a:prstGeom>
          <a:noFill/>
        </p:spPr>
      </p:pic>
      <p:pic>
        <p:nvPicPr>
          <p:cNvPr id="16" name="Picture 2" descr="http://michelemiller.blogs.com/marketing_to_women/ey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905001"/>
            <a:ext cx="559850" cy="439725"/>
          </a:xfrm>
          <a:prstGeom prst="rect">
            <a:avLst/>
          </a:prstGeom>
          <a:noFill/>
        </p:spPr>
      </p:pic>
      <p:pic>
        <p:nvPicPr>
          <p:cNvPr id="17" name="Picture 2" descr="http://michelemiller.blogs.com/marketing_to_women/ey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905001"/>
            <a:ext cx="559850" cy="439725"/>
          </a:xfrm>
          <a:prstGeom prst="rect">
            <a:avLst/>
          </a:prstGeom>
          <a:noFill/>
        </p:spPr>
      </p:pic>
      <p:pic>
        <p:nvPicPr>
          <p:cNvPr id="8" name="Picture 54" descr="3d1itajn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1" y="4894275"/>
            <a:ext cx="1074737" cy="842962"/>
          </a:xfrm>
          <a:prstGeom prst="rect">
            <a:avLst/>
          </a:prstGeom>
          <a:noFill/>
        </p:spPr>
      </p:pic>
      <p:pic>
        <p:nvPicPr>
          <p:cNvPr id="9" name="Picture 54" descr="3d1itajn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1" y="4953000"/>
            <a:ext cx="1074737" cy="842962"/>
          </a:xfrm>
          <a:prstGeom prst="rect">
            <a:avLst/>
          </a:prstGeom>
          <a:noFill/>
        </p:spPr>
      </p:pic>
      <p:pic>
        <p:nvPicPr>
          <p:cNvPr id="10" name="Picture 54" descr="3d1itajn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1" y="1828800"/>
            <a:ext cx="1074737" cy="842962"/>
          </a:xfrm>
          <a:prstGeom prst="rect">
            <a:avLst/>
          </a:prstGeom>
          <a:noFill/>
        </p:spPr>
      </p:pic>
      <p:pic>
        <p:nvPicPr>
          <p:cNvPr id="24" name="Picture 2" descr="http://michelemiller.blogs.com/marketing_to_women/ey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86800" y="4970476"/>
            <a:ext cx="559850" cy="439725"/>
          </a:xfrm>
          <a:prstGeom prst="rect">
            <a:avLst/>
          </a:prstGeom>
          <a:noFill/>
        </p:spPr>
      </p:pic>
      <p:pic>
        <p:nvPicPr>
          <p:cNvPr id="25" name="Picture 2" descr="http://michelemiller.blogs.com/marketing_to_women/ey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5427676"/>
            <a:ext cx="559850" cy="439725"/>
          </a:xfrm>
          <a:prstGeom prst="rect">
            <a:avLst/>
          </a:prstGeom>
          <a:noFill/>
        </p:spPr>
      </p:pic>
      <p:pic>
        <p:nvPicPr>
          <p:cNvPr id="26" name="Picture 2" descr="http://michelemiller.blogs.com/marketing_to_women/ey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1600" y="5427676"/>
            <a:ext cx="559850" cy="439725"/>
          </a:xfrm>
          <a:prstGeom prst="rect">
            <a:avLst/>
          </a:prstGeom>
          <a:noFill/>
        </p:spPr>
      </p:pic>
      <p:pic>
        <p:nvPicPr>
          <p:cNvPr id="65" name="Picture 2" descr="http://michelemiller.blogs.com/marketing_to_women/ey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5181601"/>
            <a:ext cx="559850" cy="439725"/>
          </a:xfrm>
          <a:prstGeom prst="rect">
            <a:avLst/>
          </a:prstGeom>
          <a:noFill/>
        </p:spPr>
      </p:pic>
      <p:pic>
        <p:nvPicPr>
          <p:cNvPr id="66" name="Picture 2" descr="http://michelemiller.blogs.com/marketing_to_women/ey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5638801"/>
            <a:ext cx="559850" cy="439725"/>
          </a:xfrm>
          <a:prstGeom prst="rect">
            <a:avLst/>
          </a:prstGeom>
          <a:noFill/>
        </p:spPr>
      </p:pic>
      <p:pic>
        <p:nvPicPr>
          <p:cNvPr id="67" name="Picture 2" descr="http://michelemiller.blogs.com/marketing_to_women/ey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5638801"/>
            <a:ext cx="559850" cy="439725"/>
          </a:xfrm>
          <a:prstGeom prst="rect">
            <a:avLst/>
          </a:prstGeom>
          <a:noFill/>
        </p:spPr>
      </p:pic>
      <p:pic>
        <p:nvPicPr>
          <p:cNvPr id="68" name="Picture 2" descr="http://michelemiller.blogs.com/marketing_to_women/ey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5150" y="1922476"/>
            <a:ext cx="559850" cy="439725"/>
          </a:xfrm>
          <a:prstGeom prst="rect">
            <a:avLst/>
          </a:prstGeom>
          <a:noFill/>
        </p:spPr>
      </p:pic>
      <p:pic>
        <p:nvPicPr>
          <p:cNvPr id="69" name="Picture 2" descr="http://michelemiller.blogs.com/marketing_to_women/ey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60350" y="2379676"/>
            <a:ext cx="559850" cy="439725"/>
          </a:xfrm>
          <a:prstGeom prst="rect">
            <a:avLst/>
          </a:prstGeom>
          <a:noFill/>
        </p:spPr>
      </p:pic>
      <p:pic>
        <p:nvPicPr>
          <p:cNvPr id="70" name="Picture 2" descr="http://michelemiller.blogs.com/marketing_to_women/ey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69950" y="2379676"/>
            <a:ext cx="559850" cy="439725"/>
          </a:xfrm>
          <a:prstGeom prst="rect">
            <a:avLst/>
          </a:prstGeom>
          <a:noFill/>
        </p:spPr>
      </p:pic>
      <p:sp>
        <p:nvSpPr>
          <p:cNvPr id="73" name="Cube 72"/>
          <p:cNvSpPr/>
          <p:nvPr/>
        </p:nvSpPr>
        <p:spPr>
          <a:xfrm>
            <a:off x="8229600" y="2057400"/>
            <a:ext cx="152400" cy="152400"/>
          </a:xfrm>
          <a:prstGeom prst="cub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 Box 30"/>
          <p:cNvSpPr txBox="1">
            <a:spLocks noChangeArrowheads="1"/>
          </p:cNvSpPr>
          <p:nvPr/>
        </p:nvSpPr>
        <p:spPr bwMode="auto">
          <a:xfrm>
            <a:off x="4379914" y="1828800"/>
            <a:ext cx="344487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A</a:t>
            </a:r>
          </a:p>
        </p:txBody>
      </p:sp>
      <p:sp>
        <p:nvSpPr>
          <p:cNvPr id="76" name="Text Box 30"/>
          <p:cNvSpPr txBox="1">
            <a:spLocks noChangeArrowheads="1"/>
          </p:cNvSpPr>
          <p:nvPr/>
        </p:nvSpPr>
        <p:spPr bwMode="auto">
          <a:xfrm>
            <a:off x="8189914" y="1905000"/>
            <a:ext cx="344487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B</a:t>
            </a:r>
          </a:p>
        </p:txBody>
      </p:sp>
      <p:sp>
        <p:nvSpPr>
          <p:cNvPr id="77" name="Text Box 30"/>
          <p:cNvSpPr txBox="1">
            <a:spLocks noChangeArrowheads="1"/>
          </p:cNvSpPr>
          <p:nvPr/>
        </p:nvSpPr>
        <p:spPr bwMode="auto">
          <a:xfrm>
            <a:off x="4151314" y="5029200"/>
            <a:ext cx="344487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C</a:t>
            </a:r>
          </a:p>
        </p:txBody>
      </p:sp>
      <p:sp>
        <p:nvSpPr>
          <p:cNvPr id="78" name="Text Box 30"/>
          <p:cNvSpPr txBox="1">
            <a:spLocks noChangeArrowheads="1"/>
          </p:cNvSpPr>
          <p:nvPr/>
        </p:nvSpPr>
        <p:spPr bwMode="auto">
          <a:xfrm>
            <a:off x="7961314" y="4953000"/>
            <a:ext cx="344487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D</a:t>
            </a:r>
          </a:p>
        </p:txBody>
      </p:sp>
      <p:sp>
        <p:nvSpPr>
          <p:cNvPr id="71" name="Rounded Rectangular Callout 70"/>
          <p:cNvSpPr/>
          <p:nvPr/>
        </p:nvSpPr>
        <p:spPr>
          <a:xfrm>
            <a:off x="4114800" y="19050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72" name="Vertical Scroll 71"/>
          <p:cNvSpPr/>
          <p:nvPr/>
        </p:nvSpPr>
        <p:spPr>
          <a:xfrm>
            <a:off x="4724400" y="1828800"/>
            <a:ext cx="1600200" cy="2286000"/>
          </a:xfrm>
          <a:prstGeom prst="verticalScroll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Cube 73"/>
          <p:cNvSpPr/>
          <p:nvPr/>
        </p:nvSpPr>
        <p:spPr>
          <a:xfrm>
            <a:off x="9220200" y="2057400"/>
            <a:ext cx="152400" cy="152400"/>
          </a:xfrm>
          <a:prstGeom prst="cub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Vertical Scroll 78"/>
          <p:cNvSpPr/>
          <p:nvPr/>
        </p:nvSpPr>
        <p:spPr>
          <a:xfrm>
            <a:off x="4724400" y="1828800"/>
            <a:ext cx="1600200" cy="2286000"/>
          </a:xfrm>
          <a:prstGeom prst="verticalScroll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Vertical Scroll 79"/>
          <p:cNvSpPr/>
          <p:nvPr/>
        </p:nvSpPr>
        <p:spPr>
          <a:xfrm>
            <a:off x="4724400" y="1828800"/>
            <a:ext cx="1600200" cy="2286000"/>
          </a:xfrm>
          <a:prstGeom prst="verticalScroll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Cube 80"/>
          <p:cNvSpPr/>
          <p:nvPr/>
        </p:nvSpPr>
        <p:spPr>
          <a:xfrm>
            <a:off x="8153400" y="2057400"/>
            <a:ext cx="152400" cy="152400"/>
          </a:xfrm>
          <a:prstGeom prst="cub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Cube 81"/>
          <p:cNvSpPr/>
          <p:nvPr/>
        </p:nvSpPr>
        <p:spPr>
          <a:xfrm>
            <a:off x="8153400" y="2057400"/>
            <a:ext cx="152400" cy="152400"/>
          </a:xfrm>
          <a:prstGeom prst="cub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Cube 98"/>
          <p:cNvSpPr/>
          <p:nvPr/>
        </p:nvSpPr>
        <p:spPr>
          <a:xfrm>
            <a:off x="9448800" y="2514600"/>
            <a:ext cx="152400" cy="152400"/>
          </a:xfrm>
          <a:prstGeom prst="cub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Cube 99"/>
          <p:cNvSpPr/>
          <p:nvPr/>
        </p:nvSpPr>
        <p:spPr>
          <a:xfrm>
            <a:off x="9448800" y="2514600"/>
            <a:ext cx="152400" cy="152400"/>
          </a:xfrm>
          <a:prstGeom prst="cub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Cube 100"/>
          <p:cNvSpPr/>
          <p:nvPr/>
        </p:nvSpPr>
        <p:spPr>
          <a:xfrm>
            <a:off x="9448800" y="2514600"/>
            <a:ext cx="152400" cy="152400"/>
          </a:xfrm>
          <a:prstGeom prst="cub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Cube 102"/>
          <p:cNvSpPr/>
          <p:nvPr/>
        </p:nvSpPr>
        <p:spPr>
          <a:xfrm>
            <a:off x="8915400" y="2514600"/>
            <a:ext cx="152400" cy="152400"/>
          </a:xfrm>
          <a:prstGeom prst="cub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Cube 104"/>
          <p:cNvSpPr/>
          <p:nvPr/>
        </p:nvSpPr>
        <p:spPr>
          <a:xfrm>
            <a:off x="8839200" y="2438400"/>
            <a:ext cx="152400" cy="152400"/>
          </a:xfrm>
          <a:prstGeom prst="cub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Cube 105"/>
          <p:cNvSpPr/>
          <p:nvPr/>
        </p:nvSpPr>
        <p:spPr>
          <a:xfrm>
            <a:off x="9220200" y="1981200"/>
            <a:ext cx="152400" cy="152400"/>
          </a:xfrm>
          <a:prstGeom prst="cub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ular Callout 43"/>
          <p:cNvSpPr/>
          <p:nvPr/>
        </p:nvSpPr>
        <p:spPr>
          <a:xfrm>
            <a:off x="5334000" y="35052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47" name="Title 1">
            <a:extLst>
              <a:ext uri="{FF2B5EF4-FFF2-40B4-BE49-F238E27FC236}">
                <a16:creationId xmlns:a16="http://schemas.microsoft.com/office/drawing/2014/main" id="{AF7D7C58-62C5-B049-B4DC-941E5CD6C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Background:  PeerReview</a:t>
            </a:r>
          </a:p>
        </p:txBody>
      </p:sp>
    </p:spTree>
    <p:extLst>
      <p:ext uri="{BB962C8B-B14F-4D97-AF65-F5344CB8AC3E}">
        <p14:creationId xmlns:p14="http://schemas.microsoft.com/office/powerpoint/2010/main" val="114452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-0.22709 -0.12222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54" y="-6111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-0.18008 -0.12685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10" y="-6343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01111 L -0.19467 -0.19537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23" y="-10324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1000" fill="hold"/>
                                        <p:tgtEl>
                                          <p:spTgt spid="72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1000" fill="hold"/>
                                        <p:tgtEl>
                                          <p:spTgt spid="79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1000" fill="hold"/>
                                        <p:tgtEl>
                                          <p:spTgt spid="8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7 L 0.31146 0.03797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25" y="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-1.11111E-6 L -0.44479 -0.0745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23" y="-3727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11111E-6 L -0.44375 -0.00255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87" y="-139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11111E-6 L -0.40625 -0.01111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13" y="-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11111E-6 L -0.50625 -0.06412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313" y="-3218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-0.53854 -0.06204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27" y="-3102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5514E-17 7.40741E-7 L -0.56458 -0.07454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42" y="-3125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-0.53594 -0.14121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97" y="-7060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-0.46029 -0.07199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21" y="-3611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3.33333E-6 L -0.47031 -0.12686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16" y="-6343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5.55112E-17 L -0.49323 0.00787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61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3" grpId="1" animBg="1"/>
      <p:bldP spid="73" grpId="2" animBg="1"/>
      <p:bldP spid="71" grpId="0" animBg="1"/>
      <p:bldP spid="71" grpId="1" animBg="1"/>
      <p:bldP spid="71" grpId="2" animBg="1"/>
      <p:bldP spid="72" grpId="0" animBg="1"/>
      <p:bldP spid="72" grpId="1" animBg="1"/>
      <p:bldP spid="72" grpId="2" animBg="1"/>
      <p:bldP spid="72" grpId="3" animBg="1"/>
      <p:bldP spid="74" grpId="0" animBg="1"/>
      <p:bldP spid="74" grpId="1" animBg="1"/>
      <p:bldP spid="74" grpId="2" animBg="1"/>
      <p:bldP spid="79" grpId="0" animBg="1"/>
      <p:bldP spid="79" grpId="1" animBg="1"/>
      <p:bldP spid="79" grpId="2" animBg="1"/>
      <p:bldP spid="79" grpId="3" animBg="1"/>
      <p:bldP spid="80" grpId="0" animBg="1"/>
      <p:bldP spid="80" grpId="1" animBg="1"/>
      <p:bldP spid="80" grpId="2" animBg="1"/>
      <p:bldP spid="80" grpId="3" animBg="1"/>
      <p:bldP spid="81" grpId="0" animBg="1"/>
      <p:bldP spid="81" grpId="1" animBg="1"/>
      <p:bldP spid="81" grpId="2" animBg="1"/>
      <p:bldP spid="82" grpId="0" animBg="1"/>
      <p:bldP spid="82" grpId="1" animBg="1"/>
      <p:bldP spid="82" grpId="2" animBg="1"/>
      <p:bldP spid="99" grpId="0" animBg="1"/>
      <p:bldP spid="99" grpId="1" animBg="1"/>
      <p:bldP spid="99" grpId="2" animBg="1"/>
      <p:bldP spid="100" grpId="0" animBg="1"/>
      <p:bldP spid="100" grpId="1" animBg="1"/>
      <p:bldP spid="100" grpId="2" animBg="1"/>
      <p:bldP spid="101" grpId="0" animBg="1"/>
      <p:bldP spid="101" grpId="1" animBg="1"/>
      <p:bldP spid="101" grpId="2" animBg="1"/>
      <p:bldP spid="103" grpId="0" animBg="1"/>
      <p:bldP spid="103" grpId="1" animBg="1"/>
      <p:bldP spid="103" grpId="2" animBg="1"/>
      <p:bldP spid="105" grpId="0" animBg="1"/>
      <p:bldP spid="105" grpId="1" animBg="1"/>
      <p:bldP spid="105" grpId="2" animBg="1"/>
      <p:bldP spid="106" grpId="0" animBg="1"/>
      <p:bldP spid="106" grpId="1" animBg="1"/>
      <p:bldP spid="106" grpId="2" animBg="1"/>
      <p:bldP spid="44" grpId="0" animBg="1"/>
      <p:bldP spid="4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pic>
        <p:nvPicPr>
          <p:cNvPr id="7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616316">
            <a:off x="7757902" y="2037243"/>
            <a:ext cx="457200" cy="17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616316">
            <a:off x="5319502" y="4042883"/>
            <a:ext cx="457200" cy="17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616316">
            <a:off x="2986298" y="2061683"/>
            <a:ext cx="457200" cy="17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0" name="Picture 23" descr="3d1itajn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1" y="1833564"/>
            <a:ext cx="1074737" cy="842963"/>
          </a:xfrm>
          <a:prstGeom prst="rect">
            <a:avLst/>
          </a:prstGeom>
          <a:noFill/>
        </p:spPr>
      </p:pic>
      <p:sp>
        <p:nvSpPr>
          <p:cNvPr id="11" name="Text Box 30"/>
          <p:cNvSpPr txBox="1">
            <a:spLocks noChangeArrowheads="1"/>
          </p:cNvSpPr>
          <p:nvPr/>
        </p:nvSpPr>
        <p:spPr bwMode="auto">
          <a:xfrm>
            <a:off x="3962400" y="1909765"/>
            <a:ext cx="304800" cy="461665"/>
          </a:xfrm>
          <a:prstGeom prst="rect">
            <a:avLst/>
          </a:prstGeom>
          <a:solidFill>
            <a:srgbClr val="C00000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</a:rPr>
              <a:t>A</a:t>
            </a:r>
          </a:p>
        </p:txBody>
      </p:sp>
      <p:pic>
        <p:nvPicPr>
          <p:cNvPr id="12" name="Picture 23" descr="3d1itajn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69264" y="1828801"/>
            <a:ext cx="1074737" cy="842963"/>
          </a:xfrm>
          <a:prstGeom prst="rect">
            <a:avLst/>
          </a:prstGeom>
          <a:noFill/>
        </p:spPr>
      </p:pic>
      <p:sp>
        <p:nvSpPr>
          <p:cNvPr id="13" name="Text Box 30"/>
          <p:cNvSpPr txBox="1">
            <a:spLocks noChangeArrowheads="1"/>
          </p:cNvSpPr>
          <p:nvPr/>
        </p:nvSpPr>
        <p:spPr bwMode="auto">
          <a:xfrm>
            <a:off x="8763001" y="1909764"/>
            <a:ext cx="307975" cy="461665"/>
          </a:xfrm>
          <a:prstGeom prst="rect">
            <a:avLst/>
          </a:prstGeom>
          <a:solidFill>
            <a:srgbClr val="00B050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B</a:t>
            </a:r>
          </a:p>
        </p:txBody>
      </p:sp>
      <p:grpSp>
        <p:nvGrpSpPr>
          <p:cNvPr id="3" name="Group 13"/>
          <p:cNvGrpSpPr/>
          <p:nvPr/>
        </p:nvGrpSpPr>
        <p:grpSpPr>
          <a:xfrm>
            <a:off x="5638801" y="3886201"/>
            <a:ext cx="1074737" cy="842963"/>
            <a:chOff x="3886200" y="3957637"/>
            <a:chExt cx="1074737" cy="842963"/>
          </a:xfrm>
        </p:grpSpPr>
        <p:pic>
          <p:nvPicPr>
            <p:cNvPr id="15" name="Picture 14" descr="3d1itajn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86200" y="3957637"/>
              <a:ext cx="1074737" cy="842963"/>
            </a:xfrm>
            <a:prstGeom prst="rect">
              <a:avLst/>
            </a:prstGeom>
            <a:noFill/>
          </p:spPr>
        </p:pic>
        <p:sp>
          <p:nvSpPr>
            <p:cNvPr id="16" name="Text Box 30"/>
            <p:cNvSpPr txBox="1">
              <a:spLocks noChangeArrowheads="1"/>
            </p:cNvSpPr>
            <p:nvPr/>
          </p:nvSpPr>
          <p:spPr bwMode="auto">
            <a:xfrm>
              <a:off x="4532313" y="4033837"/>
              <a:ext cx="344487" cy="461665"/>
            </a:xfrm>
            <a:prstGeom prst="rect">
              <a:avLst/>
            </a:prstGeom>
            <a:solidFill>
              <a:srgbClr val="FFFF00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/>
                <a:t>C</a:t>
              </a:r>
            </a:p>
          </p:txBody>
        </p:sp>
      </p:grpSp>
      <p:sp>
        <p:nvSpPr>
          <p:cNvPr id="17" name="Vertical Scroll 16"/>
          <p:cNvSpPr/>
          <p:nvPr/>
        </p:nvSpPr>
        <p:spPr>
          <a:xfrm>
            <a:off x="3733800" y="3657600"/>
            <a:ext cx="1600200" cy="2286000"/>
          </a:xfrm>
          <a:prstGeom prst="verticalScroll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ular Callout 17"/>
          <p:cNvSpPr/>
          <p:nvPr/>
        </p:nvSpPr>
        <p:spPr>
          <a:xfrm>
            <a:off x="4343400" y="39624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9" name="Rounded Rectangular Callout 18"/>
          <p:cNvSpPr/>
          <p:nvPr/>
        </p:nvSpPr>
        <p:spPr>
          <a:xfrm>
            <a:off x="4343400" y="43434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0" name="Rounded Rectangular Callout 19"/>
          <p:cNvSpPr/>
          <p:nvPr/>
        </p:nvSpPr>
        <p:spPr>
          <a:xfrm>
            <a:off x="4343400" y="47244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4" name="Vertical Scroll 23"/>
          <p:cNvSpPr/>
          <p:nvPr/>
        </p:nvSpPr>
        <p:spPr>
          <a:xfrm>
            <a:off x="2667000" y="2362200"/>
            <a:ext cx="533400" cy="609600"/>
          </a:xfrm>
          <a:prstGeom prst="verticalScroll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Vertical Scroll 24"/>
          <p:cNvSpPr/>
          <p:nvPr/>
        </p:nvSpPr>
        <p:spPr>
          <a:xfrm>
            <a:off x="7467600" y="2362200"/>
            <a:ext cx="533400" cy="609600"/>
          </a:xfrm>
          <a:prstGeom prst="verticalScroll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ounded Rectangular Callout 25"/>
          <p:cNvSpPr/>
          <p:nvPr/>
        </p:nvSpPr>
        <p:spPr>
          <a:xfrm>
            <a:off x="5943600" y="4043363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April 22, 2019</a:t>
            </a:fld>
            <a:endParaRPr lang="en-US" dirty="0"/>
          </a:p>
        </p:txBody>
      </p:sp>
      <p:sp>
        <p:nvSpPr>
          <p:cNvPr id="36" name="Rounded Rectangular Callout 35"/>
          <p:cNvSpPr/>
          <p:nvPr/>
        </p:nvSpPr>
        <p:spPr>
          <a:xfrm>
            <a:off x="5943600" y="40386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5257800" y="4267200"/>
            <a:ext cx="381000" cy="533400"/>
            <a:chOff x="4114800" y="5867400"/>
            <a:chExt cx="381000" cy="533400"/>
          </a:xfrm>
        </p:grpSpPr>
        <p:sp>
          <p:nvSpPr>
            <p:cNvPr id="38" name="Vertical Scroll 37"/>
            <p:cNvSpPr/>
            <p:nvPr/>
          </p:nvSpPr>
          <p:spPr>
            <a:xfrm>
              <a:off x="4114800" y="5867400"/>
              <a:ext cx="381000" cy="381000"/>
            </a:xfrm>
            <a:prstGeom prst="verticalScroll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Curved Down Ribbon 36"/>
            <p:cNvSpPr/>
            <p:nvPr/>
          </p:nvSpPr>
          <p:spPr>
            <a:xfrm>
              <a:off x="4114800" y="6248400"/>
              <a:ext cx="381000" cy="152400"/>
            </a:xfrm>
            <a:prstGeom prst="ellipseRibb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Curved Down Ribbon 29"/>
          <p:cNvSpPr/>
          <p:nvPr/>
        </p:nvSpPr>
        <p:spPr>
          <a:xfrm>
            <a:off x="5257800" y="4419600"/>
            <a:ext cx="381000" cy="15240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93A9F69D-983A-FA43-AB85-B0A36770A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Background:  Attested append-only memory</a:t>
            </a:r>
          </a:p>
        </p:txBody>
      </p:sp>
    </p:spTree>
    <p:extLst>
      <p:ext uri="{BB962C8B-B14F-4D97-AF65-F5344CB8AC3E}">
        <p14:creationId xmlns:p14="http://schemas.microsoft.com/office/powerpoint/2010/main" val="2430397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075 -0.00556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0.29154 -0.2963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70" y="-14815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8333 0.01366 L 0.35278 -0.29745 " pathEditMode="relative" ptsTypes="AAA">
                                      <p:cBhvr>
                                        <p:cTn id="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1111E-6 L 0.25183 -0.33171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91" y="-16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4" grpId="0" animBg="1"/>
      <p:bldP spid="25" grpId="0" animBg="1"/>
      <p:bldP spid="26" grpId="0" animBg="1"/>
      <p:bldP spid="26" grpId="1" animBg="1"/>
      <p:bldP spid="26" grpId="2" animBg="1"/>
      <p:bldP spid="36" grpId="0" animBg="1"/>
      <p:bldP spid="36" grpId="1" animBg="1"/>
      <p:bldP spid="30" grpId="0" animBg="1"/>
      <p:bldP spid="3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616316">
            <a:off x="6767302" y="2189643"/>
            <a:ext cx="457200" cy="17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34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616316">
            <a:off x="6415298" y="4195283"/>
            <a:ext cx="457200" cy="17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31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616316">
            <a:off x="3367298" y="2590320"/>
            <a:ext cx="457200" cy="17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pic>
        <p:nvPicPr>
          <p:cNvPr id="15" name="Picture 23" descr="3d1itajn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1" y="2362201"/>
            <a:ext cx="1074737" cy="842963"/>
          </a:xfrm>
          <a:prstGeom prst="rect">
            <a:avLst/>
          </a:prstGeom>
          <a:noFill/>
        </p:spPr>
      </p:pic>
      <p:sp>
        <p:nvSpPr>
          <p:cNvPr id="14" name="Text Box 30"/>
          <p:cNvSpPr txBox="1">
            <a:spLocks noChangeArrowheads="1"/>
          </p:cNvSpPr>
          <p:nvPr/>
        </p:nvSpPr>
        <p:spPr bwMode="auto">
          <a:xfrm>
            <a:off x="4343400" y="2438402"/>
            <a:ext cx="304800" cy="461665"/>
          </a:xfrm>
          <a:prstGeom prst="rect">
            <a:avLst/>
          </a:prstGeom>
          <a:solidFill>
            <a:srgbClr val="C00000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</a:rPr>
              <a:t>A</a:t>
            </a:r>
          </a:p>
        </p:txBody>
      </p:sp>
      <p:pic>
        <p:nvPicPr>
          <p:cNvPr id="22" name="Picture 23" descr="3d1itajn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8664" y="1981201"/>
            <a:ext cx="1074737" cy="842963"/>
          </a:xfrm>
          <a:prstGeom prst="rect">
            <a:avLst/>
          </a:prstGeom>
          <a:noFill/>
        </p:spPr>
      </p:pic>
      <p:sp>
        <p:nvSpPr>
          <p:cNvPr id="23" name="Text Box 30"/>
          <p:cNvSpPr txBox="1">
            <a:spLocks noChangeArrowheads="1"/>
          </p:cNvSpPr>
          <p:nvPr/>
        </p:nvSpPr>
        <p:spPr bwMode="auto">
          <a:xfrm>
            <a:off x="7772401" y="2062164"/>
            <a:ext cx="307975" cy="461665"/>
          </a:xfrm>
          <a:prstGeom prst="rect">
            <a:avLst/>
          </a:prstGeom>
          <a:solidFill>
            <a:srgbClr val="00B050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B</a:t>
            </a:r>
          </a:p>
        </p:txBody>
      </p:sp>
      <p:grpSp>
        <p:nvGrpSpPr>
          <p:cNvPr id="3" name="Group 25"/>
          <p:cNvGrpSpPr/>
          <p:nvPr/>
        </p:nvGrpSpPr>
        <p:grpSpPr>
          <a:xfrm>
            <a:off x="6734597" y="4038601"/>
            <a:ext cx="1074737" cy="842963"/>
            <a:chOff x="3886200" y="3957637"/>
            <a:chExt cx="1074737" cy="842963"/>
          </a:xfrm>
        </p:grpSpPr>
        <p:pic>
          <p:nvPicPr>
            <p:cNvPr id="27" name="Picture 26" descr="3d1itajn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86200" y="3957637"/>
              <a:ext cx="1074737" cy="842963"/>
            </a:xfrm>
            <a:prstGeom prst="rect">
              <a:avLst/>
            </a:prstGeom>
            <a:noFill/>
          </p:spPr>
        </p:pic>
        <p:sp>
          <p:nvSpPr>
            <p:cNvPr id="30" name="Text Box 30"/>
            <p:cNvSpPr txBox="1">
              <a:spLocks noChangeArrowheads="1"/>
            </p:cNvSpPr>
            <p:nvPr/>
          </p:nvSpPr>
          <p:spPr bwMode="auto">
            <a:xfrm>
              <a:off x="4532313" y="4033837"/>
              <a:ext cx="344487" cy="461665"/>
            </a:xfrm>
            <a:prstGeom prst="rect">
              <a:avLst/>
            </a:prstGeom>
            <a:solidFill>
              <a:srgbClr val="FFFF00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/>
                <a:t>C</a:t>
              </a:r>
            </a:p>
          </p:txBody>
        </p:sp>
      </p:grpSp>
      <p:sp>
        <p:nvSpPr>
          <p:cNvPr id="37" name="Vertical Scroll 36"/>
          <p:cNvSpPr/>
          <p:nvPr/>
        </p:nvSpPr>
        <p:spPr>
          <a:xfrm>
            <a:off x="4876800" y="3810000"/>
            <a:ext cx="1600200" cy="2286000"/>
          </a:xfrm>
          <a:prstGeom prst="verticalScroll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ounded Rectangular Callout 40"/>
          <p:cNvSpPr/>
          <p:nvPr/>
        </p:nvSpPr>
        <p:spPr>
          <a:xfrm>
            <a:off x="5486400" y="41148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4" name="Rounded Rectangular Callout 43"/>
          <p:cNvSpPr/>
          <p:nvPr/>
        </p:nvSpPr>
        <p:spPr>
          <a:xfrm>
            <a:off x="5486400" y="44958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45" name="Rounded Rectangular Callout 44"/>
          <p:cNvSpPr/>
          <p:nvPr/>
        </p:nvSpPr>
        <p:spPr>
          <a:xfrm>
            <a:off x="5486400" y="48768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49" name="Vertical Scroll 48"/>
          <p:cNvSpPr/>
          <p:nvPr/>
        </p:nvSpPr>
        <p:spPr>
          <a:xfrm>
            <a:off x="2971800" y="2819400"/>
            <a:ext cx="533400" cy="609600"/>
          </a:xfrm>
          <a:prstGeom prst="verticalScroll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Vertical Scroll 50"/>
          <p:cNvSpPr/>
          <p:nvPr/>
        </p:nvSpPr>
        <p:spPr>
          <a:xfrm>
            <a:off x="6400800" y="2443163"/>
            <a:ext cx="533400" cy="609600"/>
          </a:xfrm>
          <a:prstGeom prst="verticalScroll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2209800" y="3810000"/>
            <a:ext cx="259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Assigning </a:t>
            </a:r>
            <a:r>
              <a:rPr lang="en-US" sz="2400" i="1" dirty="0">
                <a:solidFill>
                  <a:srgbClr val="FF0000"/>
                </a:solidFill>
              </a:rPr>
              <a:t>semantic meaning</a:t>
            </a:r>
            <a:r>
              <a:rPr lang="en-US" sz="2400" i="1" dirty="0"/>
              <a:t> </a:t>
            </a:r>
            <a:r>
              <a:rPr lang="en-US" sz="2400" dirty="0"/>
              <a:t>to message counters obviates full log transmission.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8077200" y="3810000"/>
            <a:ext cx="243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When correctness of a prefix has been established, one can do </a:t>
            </a:r>
            <a:r>
              <a:rPr lang="en-US" sz="2400" i="1" dirty="0">
                <a:solidFill>
                  <a:srgbClr val="FF0000"/>
                </a:solidFill>
              </a:rPr>
              <a:t>log truncation</a:t>
            </a:r>
            <a:r>
              <a:rPr lang="en-US" sz="2400" dirty="0"/>
              <a:t>.</a:t>
            </a:r>
          </a:p>
        </p:txBody>
      </p:sp>
      <p:sp>
        <p:nvSpPr>
          <p:cNvPr id="50" name="Cloud Callout 49"/>
          <p:cNvSpPr/>
          <p:nvPr/>
        </p:nvSpPr>
        <p:spPr>
          <a:xfrm>
            <a:off x="4343400" y="1524000"/>
            <a:ext cx="5181600" cy="914400"/>
          </a:xfrm>
          <a:prstGeom prst="cloudCallout">
            <a:avLst>
              <a:gd name="adj1" fmla="val -39925"/>
              <a:gd name="adj2" fmla="val 597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Just the fact that there’s only</a:t>
            </a:r>
          </a:p>
          <a:p>
            <a:pPr algn="ctr"/>
            <a:r>
              <a:rPr lang="en-US" dirty="0"/>
              <a:t> one            is good enough for me.</a:t>
            </a:r>
          </a:p>
        </p:txBody>
      </p:sp>
      <p:sp>
        <p:nvSpPr>
          <p:cNvPr id="43" name="Rounded Rectangular Callout 42"/>
          <p:cNvSpPr/>
          <p:nvPr/>
        </p:nvSpPr>
        <p:spPr>
          <a:xfrm>
            <a:off x="5638800" y="19812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April 22, 2019</a:t>
            </a:fld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6400800" y="4495800"/>
            <a:ext cx="457200" cy="457200"/>
            <a:chOff x="4876800" y="4495800"/>
            <a:chExt cx="457200" cy="457200"/>
          </a:xfrm>
        </p:grpSpPr>
        <p:sp>
          <p:nvSpPr>
            <p:cNvPr id="39" name="Rounded Rectangular Callout 38"/>
            <p:cNvSpPr/>
            <p:nvPr/>
          </p:nvSpPr>
          <p:spPr>
            <a:xfrm>
              <a:off x="4876800" y="4495800"/>
              <a:ext cx="457200" cy="228600"/>
            </a:xfrm>
            <a:prstGeom prst="wedgeRoundRectCallout">
              <a:avLst>
                <a:gd name="adj1" fmla="val -31944"/>
                <a:gd name="adj2" fmla="val 95833"/>
                <a:gd name="adj3" fmla="val 16667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52" name="Curved Down Ribbon 51"/>
            <p:cNvSpPr/>
            <p:nvPr/>
          </p:nvSpPr>
          <p:spPr>
            <a:xfrm>
              <a:off x="4953000" y="4800600"/>
              <a:ext cx="381000" cy="152400"/>
            </a:xfrm>
            <a:prstGeom prst="ellipseRibb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95A4D6F1-ADC8-344E-838F-F6F1C7097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Background: Attested append-only memory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B01541C1-B70E-DD42-B511-BFE270027109}"/>
              </a:ext>
            </a:extLst>
          </p:cNvPr>
          <p:cNvSpPr/>
          <p:nvPr/>
        </p:nvSpPr>
        <p:spPr>
          <a:xfrm>
            <a:off x="8774113" y="2523829"/>
            <a:ext cx="2531166" cy="115956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A2M can make PBFT safe and live with only 2f+1 nodes</a:t>
            </a:r>
          </a:p>
        </p:txBody>
      </p:sp>
    </p:spTree>
    <p:extLst>
      <p:ext uri="{BB962C8B-B14F-4D97-AF65-F5344CB8AC3E}">
        <p14:creationId xmlns:p14="http://schemas.microsoft.com/office/powerpoint/2010/main" val="208477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0.275 -0.3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-1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3.33333E-6 -0.12778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4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3.33333E-6 -0.12778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4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556 L -3.33333E-6 -0.11111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8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44" grpId="0" animBg="1"/>
      <p:bldP spid="44" grpId="1" animBg="1"/>
      <p:bldP spid="45" grpId="0" animBg="1"/>
      <p:bldP spid="67" grpId="0"/>
      <p:bldP spid="68" grpId="0"/>
      <p:bldP spid="50" grpId="0" animBg="1"/>
      <p:bldP spid="50" grpId="1" animBg="1"/>
      <p:bldP spid="43" grpId="0" animBg="1"/>
      <p:bldP spid="43" grpId="1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139</Words>
  <Application>Microsoft Macintosh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Byzantine-fault-tolerant distributed logging</vt:lpstr>
      <vt:lpstr>Background:  PeerReview</vt:lpstr>
      <vt:lpstr>Background:  PeerReview</vt:lpstr>
      <vt:lpstr>Background:  Attested append-only memory</vt:lpstr>
      <vt:lpstr>Background: Attested append-only memory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Enhancements to Paxos</dc:title>
  <dc:creator>Jay Lorch</dc:creator>
  <cp:lastModifiedBy>Jay Lorch</cp:lastModifiedBy>
  <cp:revision>18</cp:revision>
  <dcterms:created xsi:type="dcterms:W3CDTF">2019-02-12T01:29:27Z</dcterms:created>
  <dcterms:modified xsi:type="dcterms:W3CDTF">2019-04-22T18:00:20Z</dcterms:modified>
</cp:coreProperties>
</file>