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notesSlides/notesSlide9.xml" ContentType="application/vnd.openxmlformats-officedocument.presentationml.notesSlide+xml"/>
  <Override PartName="/ppt/notesSlides/notesSlide16.xml" ContentType="application/vnd.openxmlformats-officedocument.presentationml.notes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12.xml" ContentType="application/vnd.openxmlformats-officedocument.presentationml.notesSlide+xml"/>
  <Override PartName="/ppt/theme/theme2.xml" ContentType="application/vnd.openxmlformats-officedocument.theme+xml"/>
  <Override PartName="/ppt/slideLayouts/slideLayout1.xml" ContentType="application/vnd.openxmlformats-officedocument.presentationml.slideLayout+xml"/>
  <Default Extension="jpeg" ContentType="image/jpeg"/>
  <Override PartName="/ppt/slides/slide22.xml" ContentType="application/vnd.openxmlformats-officedocument.presentationml.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Default Extension="xml" ContentType="application/xml"/>
  <Override PartName="/ppt/slides/slide19.xml" ContentType="application/vnd.openxmlformats-officedocument.presentationml.slide+xml"/>
  <Override PartName="/ppt/notesSlides/notesSlide5.xml" ContentType="application/vnd.openxmlformats-officedocument.presentationml.notesSlide+xml"/>
  <Override PartName="/ppt/tableStyles.xml" ContentType="application/vnd.openxmlformats-officedocument.presentationml.tableStyles+xml"/>
  <Override PartName="/ppt/notesSlides/notesSlide20.xml" ContentType="application/vnd.openxmlformats-officedocument.presentationml.notesSlide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17.xml" ContentType="application/vnd.openxmlformats-officedocument.presentationml.notes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s/slide27.xml" ContentType="application/vnd.openxmlformats-officedocument.presentationml.slide+xml"/>
  <Override PartName="/ppt/slides/slide2.xml" ContentType="application/vnd.openxmlformats-officedocument.presentationml.slide+xml"/>
  <Override PartName="/ppt/theme/theme3.xml" ContentType="application/vnd.openxmlformats-officedocument.theme+xml"/>
  <Override PartName="/ppt/slideLayouts/slideLayout2.xml" ContentType="application/vnd.openxmlformats-officedocument.presentationml.slideLayout+xml"/>
  <Override PartName="/ppt/slides/slide23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21.xml" ContentType="application/vnd.openxmlformats-officedocument.presentationml.notesSlide+xml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notesSlides/notesSlide18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20.xml" ContentType="application/vnd.openxmlformats-officedocument.presentationml.slide+xml"/>
  <Override PartName="/ppt/notesSlides/notesSlide7.xml" ContentType="application/vnd.openxmlformats-officedocument.presentationml.notesSlide+xml"/>
  <Override PartName="/ppt/notesSlides/notesSlide22.xml" ContentType="application/vnd.openxmlformats-officedocument.presentationml.notesSlide+xml"/>
  <Override PartName="/ppt/slides/slide17.xml" ContentType="application/vnd.openxmlformats-officedocument.presentationml.slide+xml"/>
  <Override PartName="/ppt/notesSlides/notesSlide3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19.xml" ContentType="application/vnd.openxmlformats-officedocument.presentationml.notes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notesSlides/notesSlide8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notesSlides/notesSlide2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339" r:id="rId2"/>
    <p:sldId id="509" r:id="rId3"/>
    <p:sldId id="521" r:id="rId4"/>
    <p:sldId id="488" r:id="rId5"/>
    <p:sldId id="489" r:id="rId6"/>
    <p:sldId id="490" r:id="rId7"/>
    <p:sldId id="491" r:id="rId8"/>
    <p:sldId id="492" r:id="rId9"/>
    <p:sldId id="493" r:id="rId10"/>
    <p:sldId id="494" r:id="rId11"/>
    <p:sldId id="495" r:id="rId12"/>
    <p:sldId id="496" r:id="rId13"/>
    <p:sldId id="497" r:id="rId14"/>
    <p:sldId id="498" r:id="rId15"/>
    <p:sldId id="499" r:id="rId16"/>
    <p:sldId id="500" r:id="rId17"/>
    <p:sldId id="501" r:id="rId18"/>
    <p:sldId id="502" r:id="rId19"/>
    <p:sldId id="503" r:id="rId20"/>
    <p:sldId id="504" r:id="rId21"/>
    <p:sldId id="505" r:id="rId22"/>
    <p:sldId id="506" r:id="rId23"/>
    <p:sldId id="523" r:id="rId24"/>
    <p:sldId id="522" r:id="rId25"/>
    <p:sldId id="524" r:id="rId26"/>
    <p:sldId id="525" r:id="rId27"/>
    <p:sldId id="507" r:id="rId28"/>
    <p:sldId id="508" r:id="rId29"/>
  </p:sldIdLst>
  <p:sldSz cx="9144000" cy="6858000" type="screen4x3"/>
  <p:notesSz cx="6934200" cy="9080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CCCCFE"/>
    <a:srgbClr val="FF5050"/>
  </p:clrMru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 varScale="1">
        <p:scale>
          <a:sx n="150" d="100"/>
          <a:sy n="150" d="100"/>
        </p:scale>
        <p:origin x="-1256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45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notesMaster" Target="notesMasters/notesMaster1.xml"/><Relationship Id="rId31" Type="http://schemas.openxmlformats.org/officeDocument/2006/relationships/handoutMaster" Target="handoutMasters/handoutMaster1.xml"/><Relationship Id="rId32" Type="http://schemas.openxmlformats.org/officeDocument/2006/relationships/printerSettings" Target="printerSettings/printerSettings1.bin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esProps" Target="presProps.xml"/><Relationship Id="rId34" Type="http://schemas.openxmlformats.org/officeDocument/2006/relationships/viewProps" Target="viewProps.xml"/><Relationship Id="rId35" Type="http://schemas.openxmlformats.org/officeDocument/2006/relationships/theme" Target="theme/theme1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9063" y="0"/>
            <a:ext cx="3005137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26475"/>
            <a:ext cx="3005138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63" y="8626475"/>
            <a:ext cx="3005137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59CB4AFC-A7F6-9B4C-9908-EE312B284C6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342967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63" y="0"/>
            <a:ext cx="3005137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6975" y="681038"/>
            <a:ext cx="4540250" cy="34051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44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313238"/>
            <a:ext cx="5086350" cy="408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4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26475"/>
            <a:ext cx="3005138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044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63" y="8626475"/>
            <a:ext cx="3005137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A3DEAE4-5972-DA49-8BEC-23BF96D615A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5000803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pitchFamily="18" charset="-128"/>
        <a:cs typeface="ＭＳ Ｐゴシック" pitchFamily="18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801D1D-A66B-8642-878F-F0C55B789D39}" type="slidenum">
              <a:rPr lang="en-US"/>
              <a:pPr/>
              <a:t>1</a:t>
            </a:fld>
            <a:endParaRPr lang="en-US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DEAE4-5972-DA49-8BEC-23BF96D615A0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DEAE4-5972-DA49-8BEC-23BF96D615A0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DEAE4-5972-DA49-8BEC-23BF96D615A0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DEAE4-5972-DA49-8BEC-23BF96D615A0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DEAE4-5972-DA49-8BEC-23BF96D615A0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DEAE4-5972-DA49-8BEC-23BF96D615A0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DEAE4-5972-DA49-8BEC-23BF96D615A0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DEAE4-5972-DA49-8BEC-23BF96D615A0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DEAE4-5972-DA49-8BEC-23BF96D615A0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DEAE4-5972-DA49-8BEC-23BF96D615A0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DEAE4-5972-DA49-8BEC-23BF96D615A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DEAE4-5972-DA49-8BEC-23BF96D615A0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DEAE4-5972-DA49-8BEC-23BF96D615A0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DEAE4-5972-DA49-8BEC-23BF96D615A0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DEAE4-5972-DA49-8BEC-23BF96D615A0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Answers</a:t>
            </a:r>
          </a:p>
          <a:p>
            <a:r>
              <a:rPr lang="en-US" baseline="0" dirty="0" smtClean="0"/>
              <a:t>1. All histograms are kept in main memory during query optimization; plus need fast access</a:t>
            </a:r>
          </a:p>
          <a:p>
            <a:r>
              <a:rPr lang="en-US" baseline="0" dirty="0" smtClean="0"/>
              <a:t>2. histogram update creates a write conflict; would dramatically slow down transaction throughput</a:t>
            </a:r>
          </a:p>
          <a:p>
            <a:r>
              <a:rPr lang="en-US" baseline="0" dirty="0" smtClean="0"/>
              <a:t>3. Too many possible </a:t>
            </a:r>
            <a:r>
              <a:rPr lang="en-US" baseline="0" dirty="0" err="1" smtClean="0"/>
              <a:t>multidiimensional</a:t>
            </a:r>
            <a:r>
              <a:rPr lang="en-US" baseline="0" dirty="0" smtClean="0"/>
              <a:t> histograms, unclear which ones to choose.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DEAE4-5972-DA49-8BEC-23BF96D615A0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DEAE4-5972-DA49-8BEC-23BF96D615A0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55B930-F67D-344F-B4AC-86406AE1CAA1}" type="slidenum">
              <a:rPr lang="en-US"/>
              <a:pPr/>
              <a:t>3</a:t>
            </a:fld>
            <a:endParaRPr lang="en-US"/>
          </a:p>
        </p:txBody>
      </p:sp>
      <p:sp>
        <p:nvSpPr>
          <p:cNvPr id="36867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72056CB-50F7-6149-A627-F4DE56270525}" type="slidenum">
              <a:rPr lang="en-US"/>
              <a:pPr/>
              <a:t>4</a:t>
            </a:fld>
            <a:endParaRPr lang="en-US"/>
          </a:p>
        </p:txBody>
      </p:sp>
      <p:sp>
        <p:nvSpPr>
          <p:cNvPr id="120835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2083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9D44A82-1317-8343-83FB-B1884BAFE635}" type="slidenum">
              <a:rPr lang="en-US"/>
              <a:pPr/>
              <a:t>5</a:t>
            </a:fld>
            <a:endParaRPr lang="en-US"/>
          </a:p>
        </p:txBody>
      </p:sp>
      <p:sp>
        <p:nvSpPr>
          <p:cNvPr id="1228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DEAE4-5972-DA49-8BEC-23BF96D615A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DEAE4-5972-DA49-8BEC-23BF96D615A0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DEAE4-5972-DA49-8BEC-23BF96D615A0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DEAE4-5972-DA49-8BEC-23BF96D615A0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nl-NL" dirty="0" smtClean="0"/>
              <a:t>Dan Suciu -- 544, Winter 2011</a:t>
            </a:r>
            <a:r>
              <a:rPr lang="en-US" dirty="0" smtClean="0"/>
              <a:t>       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BE74A1-318D-CA42-A070-F316FC581A1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nl-NL" dirty="0" smtClean="0"/>
              <a:t>Dan Suciu -- 544, Winter 2011</a:t>
            </a:r>
            <a:r>
              <a:rPr lang="en-US" dirty="0" smtClean="0"/>
              <a:t>       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79E8BD-9B62-BB4C-B873-F2807367295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nl-NL" dirty="0" smtClean="0"/>
              <a:t>Dan Suciu -- 544, Winter 2011</a:t>
            </a:r>
            <a:r>
              <a:rPr lang="en-US" dirty="0" smtClean="0"/>
              <a:t>       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8E374C-5F22-E641-82F6-CEA5DA8B402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nl-NL" dirty="0" smtClean="0"/>
              <a:t>Dan Suciu -- 544, Winter 2011</a:t>
            </a:r>
            <a:r>
              <a:rPr lang="en-US" dirty="0" smtClean="0"/>
              <a:t>       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42145B-0C55-4647-A2DF-E2CC445BE06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nl-NL" dirty="0" smtClean="0"/>
              <a:t>Dan Suciu -- 544, Winter 2011</a:t>
            </a:r>
            <a:r>
              <a:rPr lang="en-US" dirty="0" smtClean="0"/>
              <a:t>       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A698C1-99B9-A142-94D0-3008670A37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nl-NL" dirty="0" smtClean="0"/>
              <a:t>Dan Suciu -- 544, Winter 2011</a:t>
            </a:r>
            <a:r>
              <a:rPr lang="en-US" dirty="0" smtClean="0"/>
              <a:t>       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1237EB-B87D-4543-A526-1B12031303E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nl-NL" dirty="0" smtClean="0"/>
              <a:t>Dan Suciu -- 544, Winter 2011</a:t>
            </a:r>
            <a:r>
              <a:rPr lang="en-US" dirty="0" smtClean="0"/>
              <a:t>       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07D3FD-707A-D543-9518-EF48A29E9F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nl-NL" dirty="0" smtClean="0"/>
              <a:t>Dan Suciu -- 544, Winter 2011</a:t>
            </a:r>
            <a:r>
              <a:rPr lang="en-US" dirty="0" smtClean="0"/>
              <a:t>       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297D22-7922-154E-AC2D-8F315F2756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nl-NL" dirty="0" smtClean="0"/>
              <a:t>Dan Suciu -- 544, Winter 2011</a:t>
            </a:r>
            <a:r>
              <a:rPr lang="en-US" dirty="0" smtClean="0"/>
              <a:t>       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4C0979-2E08-CB43-8FE2-362842CE4EC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nl-NL" dirty="0" smtClean="0"/>
              <a:t>Dan Suciu -- 544, Winter 2011</a:t>
            </a:r>
            <a:r>
              <a:rPr lang="en-US" dirty="0" smtClean="0"/>
              <a:t>       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03449C-9CE3-5441-9A8D-2396B43EA8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nl-NL" dirty="0" smtClean="0"/>
              <a:t>Dan Suciu -- 544, Winter 2011</a:t>
            </a:r>
            <a:r>
              <a:rPr lang="en-US" dirty="0" smtClean="0"/>
              <a:t>       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6232CB-C127-B641-A922-44FB315FF6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r>
              <a:rPr lang="nl-NL" dirty="0" smtClean="0"/>
              <a:t>Dan Suciu -- 544, Winter 2011</a:t>
            </a:r>
            <a:r>
              <a:rPr lang="en-US" dirty="0" smtClean="0"/>
              <a:t>       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fld id="{D68C3A4E-23C5-0B49-854B-2B7EE6B9CE3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/>
          <a:ea typeface="ＭＳ Ｐゴシック" pitchFamily="18" charset="-128"/>
          <a:cs typeface="ＭＳ Ｐゴシック" pitchFamily="18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8" charset="-128"/>
          <a:cs typeface="ＭＳ Ｐゴシック" pitchFamily="1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8" charset="-128"/>
          <a:cs typeface="ＭＳ Ｐゴシック" pitchFamily="1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8" charset="-128"/>
          <a:cs typeface="ＭＳ Ｐゴシック" pitchFamily="1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8" charset="-128"/>
          <a:cs typeface="ＭＳ Ｐゴシック" pitchFamily="18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Arial"/>
          <a:ea typeface="ＭＳ Ｐゴシック" pitchFamily="18" charset="-128"/>
          <a:cs typeface="ＭＳ Ｐゴシック" pitchFamily="18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2286000"/>
            <a:ext cx="83058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CSE544</a:t>
            </a:r>
            <a:br>
              <a:rPr lang="en-US" dirty="0" smtClean="0"/>
            </a:br>
            <a:r>
              <a:rPr lang="en-US" dirty="0" smtClean="0"/>
              <a:t>Database Statistics</a:t>
            </a:r>
            <a:endParaRPr lang="en-US" dirty="0" smtClean="0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781800" cy="1752600"/>
          </a:xfrm>
        </p:spPr>
        <p:txBody>
          <a:bodyPr/>
          <a:lstStyle/>
          <a:p>
            <a:pPr eaLnBrk="1" hangingPunct="1"/>
            <a:r>
              <a:rPr lang="en-US" dirty="0" smtClean="0"/>
              <a:t>Tuesday</a:t>
            </a:r>
            <a:r>
              <a:rPr lang="en-US" smtClean="0"/>
              <a:t>, February 15</a:t>
            </a:r>
            <a:r>
              <a:rPr lang="en-US" baseline="30000" smtClean="0"/>
              <a:t>th</a:t>
            </a:r>
            <a:r>
              <a:rPr lang="en-US" smtClean="0"/>
              <a:t>, </a:t>
            </a:r>
            <a:r>
              <a:rPr lang="en-US" dirty="0" smtClean="0"/>
              <a:t>2011</a:t>
            </a:r>
          </a:p>
        </p:txBody>
      </p:sp>
      <p:sp>
        <p:nvSpPr>
          <p:cNvPr id="1536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nl-NL" dirty="0" smtClean="0"/>
              <a:t>Dan Suciu -- 544, Winter 2011</a:t>
            </a:r>
            <a:r>
              <a:rPr lang="en-US" dirty="0" smtClean="0"/>
              <a:t>       </a:t>
            </a:r>
            <a:endParaRPr lang="en-US" dirty="0"/>
          </a:p>
        </p:txBody>
      </p:sp>
      <p:sp>
        <p:nvSpPr>
          <p:cNvPr id="1536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00D6ABE-C7FA-9B49-A027-0187570E597F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 of Thumb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</a:t>
            </a:r>
            <a:r>
              <a:rPr lang="en-US" dirty="0" err="1" smtClean="0"/>
              <a:t>selectivities</a:t>
            </a:r>
            <a:r>
              <a:rPr lang="en-US" dirty="0" smtClean="0"/>
              <a:t> are unknown, then:</a:t>
            </a:r>
            <a:br>
              <a:rPr lang="en-US" dirty="0" smtClean="0"/>
            </a:br>
            <a:r>
              <a:rPr lang="en-US" dirty="0" smtClean="0"/>
              <a:t>selectivity factor = 1/10  </a:t>
            </a:r>
            <a:br>
              <a:rPr lang="en-US" dirty="0" smtClean="0"/>
            </a:br>
            <a:r>
              <a:rPr lang="en-US" dirty="0" smtClean="0"/>
              <a:t>[System R, 1979]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Dan Suciu -- 544, Winter 2011</a:t>
            </a:r>
            <a:r>
              <a:rPr lang="en-US" dirty="0" smtClean="0"/>
              <a:t>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97D22-7922-154E-AC2D-8F315F27564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8888B1A-25CF-2644-BC21-24EDC2606FAB}" type="slidenum">
              <a:rPr lang="en-US">
                <a:latin typeface="Arial"/>
              </a:rPr>
              <a:pPr/>
              <a:t>11</a:t>
            </a:fld>
            <a:endParaRPr lang="en-US" dirty="0">
              <a:latin typeface="Arial"/>
            </a:endParaRPr>
          </a:p>
        </p:txBody>
      </p:sp>
      <p:sp>
        <p:nvSpPr>
          <p:cNvPr id="124931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609600"/>
            <a:ext cx="85344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ea typeface="ＭＳ Ｐゴシック" charset="-128"/>
                <a:cs typeface="ＭＳ Ｐゴシック" charset="-128"/>
              </a:rPr>
              <a:t>Using Data Statistics</a:t>
            </a:r>
            <a:endParaRPr lang="en-US" dirty="0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249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81200"/>
            <a:ext cx="86106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latin typeface="Arial" charset="0"/>
                <a:ea typeface="ＭＳ Ｐゴシック" charset="-128"/>
                <a:cs typeface="ＭＳ Ｐゴシック" charset="-128"/>
              </a:rPr>
              <a:t>Condition is A = </a:t>
            </a:r>
            <a:r>
              <a:rPr lang="en-US" sz="2800" dirty="0" err="1" smtClean="0">
                <a:latin typeface="Arial" charset="0"/>
                <a:ea typeface="ＭＳ Ｐゴシック" charset="-128"/>
                <a:cs typeface="ＭＳ Ｐゴシック" charset="-128"/>
              </a:rPr>
              <a:t>c</a:t>
            </a:r>
            <a:r>
              <a:rPr lang="en-US" sz="2800" dirty="0" smtClean="0">
                <a:latin typeface="Arial" charset="0"/>
                <a:ea typeface="ＭＳ Ｐゴシック" charset="-128"/>
                <a:cs typeface="ＭＳ Ｐゴシック" charset="-128"/>
              </a:rPr>
              <a:t>     /* value selection on R */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>
                <a:latin typeface="Arial" charset="0"/>
              </a:rPr>
              <a:t>Selectivity  </a:t>
            </a:r>
            <a:r>
              <a:rPr lang="en-US" sz="2400" dirty="0">
                <a:latin typeface="Arial" charset="0"/>
              </a:rPr>
              <a:t>=</a:t>
            </a:r>
            <a:r>
              <a:rPr lang="en-US" sz="2400" dirty="0" smtClean="0">
                <a:latin typeface="Arial" charset="0"/>
              </a:rPr>
              <a:t> 1/</a:t>
            </a:r>
            <a:r>
              <a:rPr lang="en-US" sz="2400" dirty="0">
                <a:latin typeface="Arial" charset="0"/>
              </a:rPr>
              <a:t>V(R,A</a:t>
            </a:r>
            <a:r>
              <a:rPr lang="en-US" sz="2400" dirty="0" smtClean="0">
                <a:latin typeface="Arial" charset="0"/>
              </a:rPr>
              <a:t>)</a:t>
            </a:r>
          </a:p>
          <a:p>
            <a:pPr lvl="1" eaLnBrk="1" hangingPunct="1">
              <a:lnSpc>
                <a:spcPct val="90000"/>
              </a:lnSpc>
            </a:pPr>
            <a:endParaRPr lang="en-US" sz="2400" dirty="0" smtClean="0">
              <a:latin typeface="Arial" charset="0"/>
              <a:ea typeface="ＭＳ Ｐゴシック" charset="-128"/>
              <a:cs typeface="ＭＳ Ｐゴシック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latin typeface="Arial" charset="0"/>
                <a:ea typeface="ＭＳ Ｐゴシック" charset="-128"/>
                <a:cs typeface="ＭＳ Ｐゴシック" charset="-128"/>
              </a:rPr>
              <a:t>Condition is A &lt; </a:t>
            </a:r>
            <a:r>
              <a:rPr lang="en-US" sz="2800" dirty="0" err="1" smtClean="0">
                <a:latin typeface="Arial" charset="0"/>
                <a:ea typeface="ＭＳ Ｐゴシック" charset="-128"/>
                <a:cs typeface="ＭＳ Ｐゴシック" charset="-128"/>
              </a:rPr>
              <a:t>c</a:t>
            </a:r>
            <a:r>
              <a:rPr lang="en-US" sz="2800" dirty="0" smtClean="0">
                <a:latin typeface="Arial" charset="0"/>
                <a:ea typeface="ＭＳ Ｐゴシック" charset="-128"/>
                <a:cs typeface="ＭＳ Ｐゴシック" charset="-128"/>
              </a:rPr>
              <a:t>      /* range selection on R */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>
                <a:latin typeface="Arial" charset="0"/>
              </a:rPr>
              <a:t>Selectivity = </a:t>
            </a:r>
            <a:r>
              <a:rPr lang="en-US" sz="2400" dirty="0">
                <a:latin typeface="Arial" charset="0"/>
              </a:rPr>
              <a:t>(</a:t>
            </a:r>
            <a:r>
              <a:rPr lang="en-US" sz="2400" dirty="0" err="1">
                <a:latin typeface="Arial" charset="0"/>
              </a:rPr>
              <a:t>c</a:t>
            </a:r>
            <a:r>
              <a:rPr lang="en-US" sz="2400" dirty="0">
                <a:latin typeface="Arial" charset="0"/>
              </a:rPr>
              <a:t> - </a:t>
            </a:r>
            <a:r>
              <a:rPr lang="en-US" sz="2400" dirty="0" err="1">
                <a:latin typeface="Arial" charset="0"/>
              </a:rPr>
              <a:t>Low(R</a:t>
            </a:r>
            <a:r>
              <a:rPr lang="en-US" sz="2400" dirty="0">
                <a:latin typeface="Arial" charset="0"/>
              </a:rPr>
              <a:t>, A))/(</a:t>
            </a:r>
            <a:r>
              <a:rPr lang="en-US" sz="2400" dirty="0" err="1">
                <a:latin typeface="Arial" charset="0"/>
              </a:rPr>
              <a:t>High(R,A</a:t>
            </a:r>
            <a:r>
              <a:rPr lang="en-US" sz="2400" dirty="0">
                <a:latin typeface="Arial" charset="0"/>
              </a:rPr>
              <a:t>) - </a:t>
            </a:r>
            <a:r>
              <a:rPr lang="en-US" sz="2400" dirty="0" err="1">
                <a:latin typeface="Arial" charset="0"/>
              </a:rPr>
              <a:t>Low(R,A))</a:t>
            </a:r>
            <a:r>
              <a:rPr lang="en-US" sz="2400" dirty="0" err="1" smtClean="0">
                <a:latin typeface="Arial" charset="0"/>
              </a:rPr>
              <a:t>T(R</a:t>
            </a:r>
            <a:r>
              <a:rPr lang="en-US" sz="2400" dirty="0" smtClean="0">
                <a:latin typeface="Arial" charset="0"/>
              </a:rPr>
              <a:t>)</a:t>
            </a:r>
          </a:p>
          <a:p>
            <a:pPr lvl="1" eaLnBrk="1" hangingPunct="1">
              <a:lnSpc>
                <a:spcPct val="90000"/>
              </a:lnSpc>
            </a:pPr>
            <a:endParaRPr lang="en-US" sz="2400" dirty="0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latin typeface="Arial" charset="0"/>
              </a:rPr>
              <a:t>Condition is A = B                         /* </a:t>
            </a:r>
            <a:r>
              <a:rPr lang="en-US" sz="2800" dirty="0" smtClean="0">
                <a:latin typeface="Arial" charset="0"/>
                <a:ea typeface="ＭＳ Ｐゴシック" charset="-128"/>
                <a:cs typeface="ＭＳ Ｐゴシック" charset="-128"/>
              </a:rPr>
              <a:t>R ⨝</a:t>
            </a:r>
            <a:r>
              <a:rPr lang="en-US" sz="2800" baseline="-25000" dirty="0" smtClean="0">
                <a:latin typeface="Arial" charset="0"/>
                <a:ea typeface="Arial"/>
                <a:cs typeface="Arial"/>
              </a:rPr>
              <a:t>A=B</a:t>
            </a:r>
            <a:r>
              <a:rPr lang="en-US" sz="2800" dirty="0" smtClean="0">
                <a:latin typeface="Arial" charset="0"/>
                <a:ea typeface="ＭＳ Ｐゴシック" charset="-128"/>
                <a:cs typeface="ＭＳ Ｐゴシック" charset="-128"/>
              </a:rPr>
              <a:t> S</a:t>
            </a:r>
            <a:r>
              <a:rPr lang="en-US" sz="2800" dirty="0" smtClean="0">
                <a:latin typeface="Arial" charset="0"/>
              </a:rPr>
              <a:t> */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>
                <a:latin typeface="Arial" charset="0"/>
              </a:rPr>
              <a:t>Selectivity = 1 / </a:t>
            </a:r>
            <a:r>
              <a:rPr lang="en-US" sz="2400" dirty="0" err="1" smtClean="0">
                <a:latin typeface="Arial" charset="0"/>
                <a:cs typeface="ＭＳ Ｐゴシック" charset="-128"/>
              </a:rPr>
              <a:t>max(V(R,A),V(S,A</a:t>
            </a:r>
            <a:r>
              <a:rPr lang="en-US" sz="2400" dirty="0" smtClean="0">
                <a:latin typeface="Arial" charset="0"/>
                <a:cs typeface="ＭＳ Ｐゴシック" charset="-128"/>
              </a:rPr>
              <a:t>))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>
                <a:latin typeface="Arial" charset="0"/>
              </a:rPr>
              <a:t>(will explain next)</a:t>
            </a:r>
          </a:p>
          <a:p>
            <a:pPr lvl="1" eaLnBrk="1" hangingPunct="1">
              <a:lnSpc>
                <a:spcPct val="90000"/>
              </a:lnSpc>
            </a:pPr>
            <a:endParaRPr lang="en-US" sz="2400" dirty="0">
              <a:latin typeface="Arial" charset="0"/>
            </a:endParaRPr>
          </a:p>
        </p:txBody>
      </p:sp>
      <p:sp>
        <p:nvSpPr>
          <p:cNvPr id="12493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nl-NL" dirty="0" smtClean="0"/>
              <a:t>Dan Suciu -- 544, Winter 2011</a:t>
            </a:r>
            <a:r>
              <a:rPr lang="en-US" dirty="0" smtClean="0"/>
              <a:t>   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6208FC2-614F-414D-B106-8687CC0A5058}" type="slidenum">
              <a:rPr lang="en-US">
                <a:latin typeface="Arial"/>
              </a:rPr>
              <a:pPr/>
              <a:t>12</a:t>
            </a:fld>
            <a:endParaRPr lang="en-US" dirty="0">
              <a:latin typeface="Arial"/>
            </a:endParaRPr>
          </a:p>
        </p:txBody>
      </p:sp>
      <p:sp>
        <p:nvSpPr>
          <p:cNvPr id="131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ea typeface="ＭＳ Ｐゴシック" charset="-128"/>
                <a:cs typeface="ＭＳ Ｐゴシック" charset="-128"/>
              </a:rPr>
              <a:t>Assumptions</a:t>
            </a:r>
          </a:p>
        </p:txBody>
      </p:sp>
      <p:sp>
        <p:nvSpPr>
          <p:cNvPr id="1310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114800"/>
          </a:xfrm>
        </p:spPr>
        <p:txBody>
          <a:bodyPr/>
          <a:lstStyle/>
          <a:p>
            <a:pPr eaLnBrk="1" hangingPunct="1"/>
            <a:r>
              <a:rPr lang="en-US" sz="2800" i="1" u="sng" dirty="0" smtClean="0">
                <a:latin typeface="Arial" charset="0"/>
                <a:ea typeface="ＭＳ Ｐゴシック" charset="-128"/>
                <a:cs typeface="ＭＳ Ｐゴシック" charset="-128"/>
              </a:rPr>
              <a:t>Containment </a:t>
            </a:r>
            <a:r>
              <a:rPr lang="en-US" sz="2800" i="1" u="sng" dirty="0">
                <a:latin typeface="Arial" charset="0"/>
                <a:ea typeface="ＭＳ Ｐゴシック" charset="-128"/>
                <a:cs typeface="ＭＳ Ｐゴシック" charset="-128"/>
              </a:rPr>
              <a:t>of values</a:t>
            </a:r>
            <a:r>
              <a:rPr lang="en-US" sz="2800" dirty="0">
                <a:latin typeface="Arial" charset="0"/>
                <a:ea typeface="ＭＳ Ｐゴシック" charset="-128"/>
                <a:cs typeface="ＭＳ Ｐゴシック" charset="-128"/>
              </a:rPr>
              <a:t>: if V(R,A) &lt;= V(S</a:t>
            </a:r>
            <a:r>
              <a:rPr lang="en-US" sz="2800" dirty="0" smtClean="0">
                <a:latin typeface="Arial" charset="0"/>
                <a:ea typeface="ＭＳ Ｐゴシック" charset="-128"/>
                <a:cs typeface="ＭＳ Ｐゴシック" charset="-128"/>
              </a:rPr>
              <a:t>,B)</a:t>
            </a:r>
            <a:r>
              <a:rPr lang="en-US" sz="2800" dirty="0">
                <a:latin typeface="Arial" charset="0"/>
                <a:ea typeface="ＭＳ Ｐゴシック" charset="-128"/>
                <a:cs typeface="ＭＳ Ｐゴシック" charset="-128"/>
              </a:rPr>
              <a:t>, then the set of A values of R is included in the set of</a:t>
            </a:r>
            <a:r>
              <a:rPr lang="en-US" sz="2800" dirty="0" smtClean="0">
                <a:latin typeface="Arial" charset="0"/>
                <a:ea typeface="ＭＳ Ｐゴシック" charset="-128"/>
                <a:cs typeface="ＭＳ Ｐゴシック" charset="-128"/>
              </a:rPr>
              <a:t> B </a:t>
            </a:r>
            <a:r>
              <a:rPr lang="en-US" sz="2800" dirty="0">
                <a:latin typeface="Arial" charset="0"/>
                <a:ea typeface="ＭＳ Ｐゴシック" charset="-128"/>
                <a:cs typeface="ＭＳ Ｐゴシック" charset="-128"/>
              </a:rPr>
              <a:t>values of S</a:t>
            </a:r>
          </a:p>
          <a:p>
            <a:pPr lvl="1" eaLnBrk="1" hangingPunct="1"/>
            <a:r>
              <a:rPr lang="en-US" sz="2400" dirty="0">
                <a:latin typeface="Arial" charset="0"/>
              </a:rPr>
              <a:t>Note: this indeed holds when A is a foreign key in R, and</a:t>
            </a:r>
            <a:r>
              <a:rPr lang="en-US" sz="2400" dirty="0" smtClean="0">
                <a:latin typeface="Arial" charset="0"/>
              </a:rPr>
              <a:t> B is a </a:t>
            </a:r>
            <a:r>
              <a:rPr lang="en-US" sz="2400" dirty="0">
                <a:latin typeface="Arial" charset="0"/>
              </a:rPr>
              <a:t>key in S</a:t>
            </a:r>
            <a:endParaRPr lang="en-US" sz="2400" dirty="0" smtClean="0">
              <a:latin typeface="Arial" charset="0"/>
            </a:endParaRPr>
          </a:p>
          <a:p>
            <a:pPr eaLnBrk="1" hangingPunct="1"/>
            <a:endParaRPr lang="en-US" sz="2800" i="1" u="sng" dirty="0" smtClean="0">
              <a:latin typeface="Arial" charset="0"/>
              <a:ea typeface="ＭＳ Ｐゴシック" charset="-128"/>
              <a:cs typeface="ＭＳ Ｐゴシック" charset="-128"/>
            </a:endParaRPr>
          </a:p>
          <a:p>
            <a:pPr eaLnBrk="1" hangingPunct="1"/>
            <a:r>
              <a:rPr lang="en-US" sz="2800" i="1" u="sng" dirty="0" smtClean="0">
                <a:latin typeface="Arial" charset="0"/>
                <a:ea typeface="ＭＳ Ｐゴシック" charset="-128"/>
                <a:cs typeface="ＭＳ Ｐゴシック" charset="-128"/>
              </a:rPr>
              <a:t>Preservation </a:t>
            </a:r>
            <a:r>
              <a:rPr lang="en-US" sz="2800" i="1" u="sng" dirty="0">
                <a:latin typeface="Arial" charset="0"/>
                <a:ea typeface="ＭＳ Ｐゴシック" charset="-128"/>
                <a:cs typeface="ＭＳ Ｐゴシック" charset="-128"/>
              </a:rPr>
              <a:t>of values</a:t>
            </a:r>
            <a:r>
              <a:rPr lang="en-US" sz="2800" dirty="0">
                <a:latin typeface="Arial" charset="0"/>
                <a:ea typeface="ＭＳ Ｐゴシック" charset="-128"/>
                <a:cs typeface="ＭＳ Ｐゴシック" charset="-128"/>
              </a:rPr>
              <a:t>: for any other attribute</a:t>
            </a:r>
            <a:r>
              <a:rPr lang="en-US" sz="2800" dirty="0" smtClean="0">
                <a:latin typeface="Arial" charset="0"/>
                <a:ea typeface="ＭＳ Ｐゴシック" charset="-128"/>
                <a:cs typeface="ＭＳ Ｐゴシック" charset="-128"/>
              </a:rPr>
              <a:t> C, </a:t>
            </a:r>
            <a:r>
              <a:rPr lang="en-US" sz="2800" dirty="0">
                <a:latin typeface="Arial" charset="0"/>
                <a:ea typeface="ＭＳ Ｐゴシック" charset="-128"/>
                <a:cs typeface="ＭＳ Ｐゴシック" charset="-128"/>
              </a:rPr>
              <a:t/>
            </a:r>
            <a:br>
              <a:rPr lang="en-US" sz="2800" dirty="0">
                <a:latin typeface="Arial" charset="0"/>
                <a:ea typeface="ＭＳ Ｐゴシック" charset="-128"/>
                <a:cs typeface="ＭＳ Ｐゴシック" charset="-128"/>
              </a:rPr>
            </a:br>
            <a:r>
              <a:rPr lang="en-US" sz="2800" dirty="0">
                <a:latin typeface="Arial" charset="0"/>
                <a:ea typeface="ＭＳ Ｐゴシック" charset="-128"/>
                <a:cs typeface="ＭＳ Ｐゴシック" charset="-128"/>
              </a:rPr>
              <a:t>V(R ⨝</a:t>
            </a:r>
            <a:r>
              <a:rPr lang="en-US" sz="2800" baseline="-25000" dirty="0" smtClean="0">
                <a:latin typeface="Arial" charset="0"/>
                <a:ea typeface="Arial"/>
                <a:cs typeface="Arial"/>
              </a:rPr>
              <a:t>A=B</a:t>
            </a:r>
            <a:r>
              <a:rPr lang="en-US" sz="2800" dirty="0" smtClean="0">
                <a:latin typeface="Arial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2800" dirty="0">
                <a:latin typeface="Arial" charset="0"/>
                <a:ea typeface="ＭＳ Ｐゴシック" charset="-128"/>
                <a:cs typeface="ＭＳ Ｐゴシック" charset="-128"/>
              </a:rPr>
              <a:t>S,</a:t>
            </a:r>
            <a:r>
              <a:rPr lang="en-US" sz="2800" dirty="0" smtClean="0">
                <a:latin typeface="Arial" charset="0"/>
                <a:ea typeface="ＭＳ Ｐゴシック" charset="-128"/>
                <a:cs typeface="ＭＳ Ｐゴシック" charset="-128"/>
              </a:rPr>
              <a:t> C) </a:t>
            </a:r>
            <a:r>
              <a:rPr lang="en-US" sz="2800" dirty="0">
                <a:latin typeface="Arial" charset="0"/>
                <a:ea typeface="ＭＳ Ｐゴシック" charset="-128"/>
                <a:cs typeface="ＭＳ Ｐゴシック" charset="-128"/>
              </a:rPr>
              <a:t>= V(R,</a:t>
            </a:r>
            <a:r>
              <a:rPr lang="en-US" sz="2800" dirty="0" smtClean="0">
                <a:latin typeface="Arial" charset="0"/>
                <a:ea typeface="ＭＳ Ｐゴシック" charset="-128"/>
                <a:cs typeface="ＭＳ Ｐゴシック" charset="-128"/>
              </a:rPr>
              <a:t> C)   </a:t>
            </a:r>
            <a:r>
              <a:rPr lang="en-US" sz="2800" dirty="0">
                <a:latin typeface="Arial" charset="0"/>
                <a:ea typeface="ＭＳ Ｐゴシック" charset="-128"/>
                <a:cs typeface="ＭＳ Ｐゴシック" charset="-128"/>
              </a:rPr>
              <a:t>(or V(S,</a:t>
            </a:r>
            <a:r>
              <a:rPr lang="en-US" sz="2800" dirty="0" smtClean="0">
                <a:latin typeface="Arial" charset="0"/>
                <a:ea typeface="ＭＳ Ｐゴシック" charset="-128"/>
                <a:cs typeface="ＭＳ Ｐゴシック" charset="-128"/>
              </a:rPr>
              <a:t> C)</a:t>
            </a:r>
            <a:r>
              <a:rPr lang="en-US" sz="2800" dirty="0">
                <a:latin typeface="Arial" charset="0"/>
                <a:ea typeface="ＭＳ Ｐゴシック" charset="-128"/>
                <a:cs typeface="ＭＳ Ｐゴシック" charset="-128"/>
              </a:rPr>
              <a:t>)</a:t>
            </a:r>
          </a:p>
        </p:txBody>
      </p:sp>
      <p:sp>
        <p:nvSpPr>
          <p:cNvPr id="13107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nl-NL" dirty="0" smtClean="0"/>
              <a:t>Dan Suciu -- 544, Winter 2011</a:t>
            </a:r>
            <a:r>
              <a:rPr lang="en-US" dirty="0" smtClean="0"/>
              <a:t>   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89B9D96-E162-2044-B68C-2C3D0E516EB2}" type="slidenum">
              <a:rPr lang="en-US">
                <a:latin typeface="Arial"/>
              </a:rPr>
              <a:pPr/>
              <a:t>13</a:t>
            </a:fld>
            <a:endParaRPr lang="en-US" dirty="0">
              <a:latin typeface="Arial"/>
            </a:endParaRPr>
          </a:p>
        </p:txBody>
      </p:sp>
      <p:sp>
        <p:nvSpPr>
          <p:cNvPr id="132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ea typeface="ＭＳ Ｐゴシック" charset="-128"/>
                <a:cs typeface="ＭＳ Ｐゴシック" charset="-128"/>
              </a:rPr>
              <a:t>Selectivity of R ⨝</a:t>
            </a:r>
            <a:r>
              <a:rPr lang="en-US" baseline="-25000" dirty="0" smtClean="0">
                <a:latin typeface="Arial" charset="0"/>
                <a:ea typeface="Arial"/>
                <a:cs typeface="Arial"/>
              </a:rPr>
              <a:t>A=B</a:t>
            </a:r>
            <a:r>
              <a:rPr lang="en-US" dirty="0" smtClean="0">
                <a:latin typeface="Arial" charset="0"/>
                <a:ea typeface="ＭＳ Ｐゴシック" charset="-128"/>
                <a:cs typeface="ＭＳ Ｐゴシック" charset="-128"/>
              </a:rPr>
              <a:t> S</a:t>
            </a:r>
          </a:p>
        </p:txBody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534400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400" dirty="0">
                <a:latin typeface="Arial" charset="0"/>
                <a:ea typeface="ＭＳ Ｐゴシック" charset="-128"/>
                <a:cs typeface="ＭＳ Ｐゴシック" charset="-128"/>
              </a:rPr>
              <a:t>Assume V(R,A) &lt;= V(S</a:t>
            </a:r>
            <a:r>
              <a:rPr lang="en-US" sz="2400" dirty="0" smtClean="0">
                <a:latin typeface="Arial" charset="0"/>
                <a:ea typeface="ＭＳ Ｐゴシック" charset="-128"/>
                <a:cs typeface="ＭＳ Ｐゴシック" charset="-128"/>
              </a:rPr>
              <a:t>,B)</a:t>
            </a:r>
          </a:p>
          <a:p>
            <a:pPr eaLnBrk="1" hangingPunct="1"/>
            <a:endParaRPr lang="en-US" sz="2400" dirty="0" smtClean="0">
              <a:latin typeface="Arial" charset="0"/>
              <a:ea typeface="ＭＳ Ｐゴシック" charset="-128"/>
              <a:cs typeface="ＭＳ Ｐゴシック" charset="-128"/>
            </a:endParaRPr>
          </a:p>
          <a:p>
            <a:pPr eaLnBrk="1" hangingPunct="1"/>
            <a:r>
              <a:rPr lang="en-US" sz="2400" dirty="0" smtClean="0">
                <a:latin typeface="Arial" charset="0"/>
                <a:ea typeface="ＭＳ Ｐゴシック" charset="-128"/>
                <a:cs typeface="ＭＳ Ｐゴシック" charset="-128"/>
              </a:rPr>
              <a:t>Each </a:t>
            </a:r>
            <a:r>
              <a:rPr lang="en-US" sz="2400" dirty="0" err="1">
                <a:latin typeface="Arial" charset="0"/>
                <a:ea typeface="ＭＳ Ｐゴシック" charset="-128"/>
                <a:cs typeface="ＭＳ Ｐゴシック" charset="-128"/>
              </a:rPr>
              <a:t>tuple</a:t>
            </a:r>
            <a:r>
              <a:rPr lang="en-US" sz="2400" dirty="0">
                <a:latin typeface="Arial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2400" dirty="0" err="1">
                <a:latin typeface="Arial" charset="0"/>
                <a:ea typeface="ＭＳ Ｐゴシック" charset="-128"/>
                <a:cs typeface="ＭＳ Ｐゴシック" charset="-128"/>
              </a:rPr>
              <a:t>t</a:t>
            </a:r>
            <a:r>
              <a:rPr lang="en-US" sz="2400" dirty="0">
                <a:latin typeface="Arial" charset="0"/>
                <a:ea typeface="ＭＳ Ｐゴシック" charset="-128"/>
                <a:cs typeface="ＭＳ Ｐゴシック" charset="-128"/>
              </a:rPr>
              <a:t> in R joins</a:t>
            </a:r>
            <a:r>
              <a:rPr lang="en-US" sz="2400" dirty="0" smtClean="0">
                <a:latin typeface="Arial" charset="0"/>
                <a:ea typeface="ＭＳ Ｐゴシック" charset="-128"/>
                <a:cs typeface="ＭＳ Ｐゴシック" charset="-128"/>
              </a:rPr>
              <a:t> with </a:t>
            </a:r>
            <a:r>
              <a:rPr lang="en-US" sz="2400" dirty="0" smtClean="0">
                <a:latin typeface="Arial" charset="0"/>
              </a:rPr>
              <a:t>T(S)/V(S,B) </a:t>
            </a:r>
            <a:r>
              <a:rPr lang="en-US" sz="2400" dirty="0" err="1" smtClean="0">
                <a:latin typeface="Arial" charset="0"/>
                <a:ea typeface="ＭＳ Ｐゴシック" charset="-128"/>
                <a:cs typeface="ＭＳ Ｐゴシック" charset="-128"/>
              </a:rPr>
              <a:t>tuple</a:t>
            </a:r>
            <a:r>
              <a:rPr lang="en-US" sz="2400" dirty="0" err="1">
                <a:latin typeface="Arial" charset="0"/>
                <a:ea typeface="ＭＳ Ｐゴシック" charset="-128"/>
                <a:cs typeface="ＭＳ Ｐゴシック" charset="-128"/>
              </a:rPr>
              <a:t>(s</a:t>
            </a:r>
            <a:r>
              <a:rPr lang="en-US" sz="2400" dirty="0">
                <a:latin typeface="Arial" charset="0"/>
                <a:ea typeface="ＭＳ Ｐゴシック" charset="-128"/>
                <a:cs typeface="ＭＳ Ｐゴシック" charset="-128"/>
              </a:rPr>
              <a:t>) in S</a:t>
            </a:r>
            <a:endParaRPr lang="en-US" sz="2400" dirty="0" smtClean="0">
              <a:latin typeface="Arial" charset="0"/>
              <a:ea typeface="ＭＳ Ｐゴシック" charset="-128"/>
              <a:cs typeface="ＭＳ Ｐゴシック" charset="-128"/>
            </a:endParaRPr>
          </a:p>
          <a:p>
            <a:pPr eaLnBrk="1" hangingPunct="1"/>
            <a:endParaRPr lang="en-US" sz="2400" dirty="0" smtClean="0">
              <a:latin typeface="Arial" charset="0"/>
              <a:ea typeface="ＭＳ Ｐゴシック" charset="-128"/>
              <a:cs typeface="ＭＳ Ｐゴシック" charset="-128"/>
            </a:endParaRPr>
          </a:p>
          <a:p>
            <a:pPr eaLnBrk="1" hangingPunct="1"/>
            <a:r>
              <a:rPr lang="en-US" sz="2400" dirty="0" smtClean="0">
                <a:latin typeface="Arial" charset="0"/>
                <a:ea typeface="ＭＳ Ｐゴシック" charset="-128"/>
                <a:cs typeface="ＭＳ Ｐゴシック" charset="-128"/>
              </a:rPr>
              <a:t>Hence </a:t>
            </a:r>
            <a:r>
              <a:rPr lang="en-US" sz="2400" dirty="0">
                <a:latin typeface="Arial" charset="0"/>
                <a:ea typeface="ＭＳ Ｐゴシック" charset="-128"/>
                <a:cs typeface="ＭＳ Ｐゴシック" charset="-128"/>
              </a:rPr>
              <a:t>T(R ⨝</a:t>
            </a:r>
            <a:r>
              <a:rPr lang="en-US" sz="2400" baseline="-25000" dirty="0" smtClean="0">
                <a:latin typeface="Arial" charset="0"/>
                <a:ea typeface="Arial"/>
                <a:cs typeface="Arial"/>
              </a:rPr>
              <a:t>A=B</a:t>
            </a:r>
            <a:r>
              <a:rPr lang="en-US" sz="2400" dirty="0" smtClean="0">
                <a:latin typeface="Arial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2400" dirty="0">
                <a:latin typeface="Arial" charset="0"/>
                <a:ea typeface="ＭＳ Ｐゴシック" charset="-128"/>
                <a:cs typeface="ＭＳ Ｐゴシック" charset="-128"/>
              </a:rPr>
              <a:t>S) = T(R) T(S) / V(S</a:t>
            </a:r>
            <a:r>
              <a:rPr lang="en-US" sz="2400" dirty="0" smtClean="0">
                <a:latin typeface="Arial" charset="0"/>
                <a:ea typeface="ＭＳ Ｐゴシック" charset="-128"/>
                <a:cs typeface="ＭＳ Ｐゴシック" charset="-128"/>
              </a:rPr>
              <a:t>,B)</a:t>
            </a:r>
            <a:endParaRPr lang="en-US" sz="2400" dirty="0">
              <a:latin typeface="Arial" charset="0"/>
              <a:ea typeface="ＭＳ Ｐゴシック" charset="-128"/>
              <a:cs typeface="ＭＳ Ｐゴシック" charset="-128"/>
            </a:endParaRPr>
          </a:p>
          <a:p>
            <a:pPr eaLnBrk="1" hangingPunct="1"/>
            <a:endParaRPr lang="en-US" sz="2400" dirty="0">
              <a:latin typeface="Arial" charset="0"/>
              <a:ea typeface="ＭＳ Ｐゴシック" charset="-128"/>
              <a:cs typeface="ＭＳ Ｐゴシック" charset="-128"/>
            </a:endParaRPr>
          </a:p>
          <a:p>
            <a:pPr eaLnBrk="1" hangingPunct="1">
              <a:buFontTx/>
              <a:buNone/>
            </a:pPr>
            <a:r>
              <a:rPr lang="en-US" sz="2400" dirty="0">
                <a:latin typeface="Arial" charset="0"/>
                <a:ea typeface="ＭＳ Ｐゴシック" charset="-128"/>
                <a:cs typeface="ＭＳ Ｐゴシック" charset="-128"/>
              </a:rPr>
              <a:t>In general: T(R ⨝</a:t>
            </a:r>
            <a:r>
              <a:rPr lang="en-US" sz="2400" baseline="-25000" dirty="0" smtClean="0">
                <a:latin typeface="Arial" charset="0"/>
                <a:ea typeface="Arial"/>
                <a:cs typeface="Arial"/>
              </a:rPr>
              <a:t>A=B</a:t>
            </a:r>
            <a:r>
              <a:rPr lang="en-US" sz="2400" dirty="0" smtClean="0">
                <a:latin typeface="Arial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2400" dirty="0">
                <a:latin typeface="Arial" charset="0"/>
                <a:ea typeface="ＭＳ Ｐゴシック" charset="-128"/>
                <a:cs typeface="ＭＳ Ｐゴシック" charset="-128"/>
              </a:rPr>
              <a:t>S) = T(R) T(S) / </a:t>
            </a:r>
            <a:r>
              <a:rPr lang="en-US" sz="2400" dirty="0" err="1">
                <a:latin typeface="Arial" charset="0"/>
                <a:ea typeface="ＭＳ Ｐゴシック" charset="-128"/>
                <a:cs typeface="ＭＳ Ｐゴシック" charset="-128"/>
              </a:rPr>
              <a:t>max(V(R,A),V(S</a:t>
            </a:r>
            <a:r>
              <a:rPr lang="en-US" sz="2400" dirty="0" err="1" smtClean="0">
                <a:latin typeface="Arial" charset="0"/>
                <a:ea typeface="ＭＳ Ｐゴシック" charset="-128"/>
                <a:cs typeface="ＭＳ Ｐゴシック" charset="-128"/>
              </a:rPr>
              <a:t>,B</a:t>
            </a:r>
            <a:r>
              <a:rPr lang="en-US" sz="2400" dirty="0" smtClean="0">
                <a:latin typeface="Arial" charset="0"/>
                <a:ea typeface="ＭＳ Ｐゴシック" charset="-128"/>
                <a:cs typeface="ＭＳ Ｐゴシック" charset="-128"/>
              </a:rPr>
              <a:t>)</a:t>
            </a:r>
            <a:r>
              <a:rPr lang="en-US" sz="2400" dirty="0">
                <a:latin typeface="Arial" charset="0"/>
                <a:ea typeface="ＭＳ Ｐゴシック" charset="-128"/>
                <a:cs typeface="ＭＳ Ｐゴシック" charset="-128"/>
              </a:rPr>
              <a:t>)</a:t>
            </a:r>
          </a:p>
        </p:txBody>
      </p:sp>
      <p:sp>
        <p:nvSpPr>
          <p:cNvPr id="13210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nl-NL" dirty="0" smtClean="0"/>
              <a:t>Dan Suciu -- 544, Winter 2011</a:t>
            </a:r>
            <a:r>
              <a:rPr lang="en-US" dirty="0" smtClean="0"/>
              <a:t>   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AEB5F0E-31A8-4743-BD73-6F7833BD4A7F}" type="slidenum">
              <a:rPr lang="en-US">
                <a:latin typeface="Arial"/>
              </a:rPr>
              <a:pPr/>
              <a:t>14</a:t>
            </a:fld>
            <a:endParaRPr lang="en-US" dirty="0">
              <a:latin typeface="Arial"/>
            </a:endParaRPr>
          </a:p>
        </p:txBody>
      </p:sp>
      <p:sp>
        <p:nvSpPr>
          <p:cNvPr id="133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rial" charset="0"/>
                <a:ea typeface="ＭＳ Ｐゴシック" charset="-128"/>
                <a:cs typeface="ＭＳ Ｐゴシック" charset="-128"/>
              </a:rPr>
              <a:t>Size Estimation for Join</a:t>
            </a:r>
          </a:p>
        </p:txBody>
      </p:sp>
      <p:sp>
        <p:nvSpPr>
          <p:cNvPr id="1331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dirty="0">
                <a:latin typeface="Arial" charset="0"/>
                <a:ea typeface="ＭＳ Ｐゴシック" charset="-128"/>
                <a:cs typeface="ＭＳ Ｐゴシック" charset="-128"/>
              </a:rPr>
              <a:t>Example:</a:t>
            </a:r>
          </a:p>
          <a:p>
            <a:pPr eaLnBrk="1" hangingPunct="1"/>
            <a:r>
              <a:rPr lang="en-US" dirty="0">
                <a:latin typeface="Arial" charset="0"/>
                <a:ea typeface="ＭＳ Ｐゴシック" charset="-128"/>
                <a:cs typeface="ＭＳ Ｐゴシック" charset="-128"/>
              </a:rPr>
              <a:t>T(R) = 10000,  T(S) = 20000</a:t>
            </a:r>
          </a:p>
          <a:p>
            <a:pPr eaLnBrk="1" hangingPunct="1"/>
            <a:r>
              <a:rPr lang="en-US" dirty="0">
                <a:latin typeface="Arial" charset="0"/>
                <a:ea typeface="ＭＳ Ｐゴシック" charset="-128"/>
                <a:cs typeface="ＭＳ Ｐゴシック" charset="-128"/>
              </a:rPr>
              <a:t>V(R,A) = 100,  V(S</a:t>
            </a:r>
            <a:r>
              <a:rPr lang="en-US" dirty="0" smtClean="0">
                <a:latin typeface="Arial" charset="0"/>
                <a:ea typeface="ＭＳ Ｐゴシック" charset="-128"/>
                <a:cs typeface="ＭＳ Ｐゴシック" charset="-128"/>
              </a:rPr>
              <a:t>,B) </a:t>
            </a:r>
            <a:r>
              <a:rPr lang="en-US" dirty="0">
                <a:latin typeface="Arial" charset="0"/>
                <a:ea typeface="ＭＳ Ｐゴシック" charset="-128"/>
                <a:cs typeface="ＭＳ Ｐゴシック" charset="-128"/>
              </a:rPr>
              <a:t>= 200</a:t>
            </a:r>
          </a:p>
          <a:p>
            <a:pPr eaLnBrk="1" hangingPunct="1"/>
            <a:r>
              <a:rPr lang="en-US" dirty="0">
                <a:latin typeface="Arial" charset="0"/>
                <a:ea typeface="ＭＳ Ｐゴシック" charset="-128"/>
                <a:cs typeface="ＭＳ Ｐゴシック" charset="-128"/>
              </a:rPr>
              <a:t>How large is R ⨝</a:t>
            </a:r>
            <a:r>
              <a:rPr lang="en-US" baseline="-25000" dirty="0" smtClean="0">
                <a:latin typeface="Arial" charset="0"/>
                <a:ea typeface="Arial"/>
                <a:cs typeface="Arial"/>
              </a:rPr>
              <a:t>A=B</a:t>
            </a:r>
            <a:r>
              <a:rPr lang="en-US" dirty="0" smtClean="0">
                <a:latin typeface="Arial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dirty="0">
                <a:latin typeface="Arial" charset="0"/>
                <a:ea typeface="ＭＳ Ｐゴシック" charset="-128"/>
                <a:cs typeface="ＭＳ Ｐゴシック" charset="-128"/>
              </a:rPr>
              <a:t>S  ?</a:t>
            </a:r>
            <a:endParaRPr lang="en-US" dirty="0" smtClean="0">
              <a:latin typeface="Arial" charset="0"/>
              <a:ea typeface="ＭＳ Ｐゴシック" charset="-128"/>
              <a:cs typeface="ＭＳ Ｐゴシック" charset="-128"/>
            </a:endParaRPr>
          </a:p>
          <a:p>
            <a:pPr eaLnBrk="1" hangingPunct="1"/>
            <a:endParaRPr lang="en-US" dirty="0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3312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nl-NL" dirty="0" smtClean="0"/>
              <a:t>Dan Suciu -- 544, Winter 2011</a:t>
            </a:r>
            <a:r>
              <a:rPr lang="en-US" dirty="0" smtClean="0"/>
              <a:t>   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DE9A7EA-BB4C-654A-91E6-30878FCAA000}" type="slidenum">
              <a:rPr lang="en-US"/>
              <a:pPr/>
              <a:t>15</a:t>
            </a:fld>
            <a:endParaRPr lang="en-US"/>
          </a:p>
        </p:txBody>
      </p:sp>
      <p:sp>
        <p:nvSpPr>
          <p:cNvPr id="137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Histograms</a:t>
            </a:r>
          </a:p>
        </p:txBody>
      </p:sp>
      <p:sp>
        <p:nvSpPr>
          <p:cNvPr id="1372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rial" charset="0"/>
                <a:ea typeface="ＭＳ Ｐゴシック" charset="-128"/>
                <a:cs typeface="ＭＳ Ｐゴシック" charset="-128"/>
              </a:rPr>
              <a:t>Statistics on data maintained by the RDBMS</a:t>
            </a:r>
          </a:p>
          <a:p>
            <a:pPr eaLnBrk="1" hangingPunct="1"/>
            <a:r>
              <a:rPr lang="en-US" smtClean="0">
                <a:latin typeface="Arial" charset="0"/>
                <a:ea typeface="ＭＳ Ｐゴシック" charset="-128"/>
                <a:cs typeface="ＭＳ Ｐゴシック" charset="-128"/>
              </a:rPr>
              <a:t>Makes size estimation much more accurate (hence, cost estimations are more accurate)</a:t>
            </a:r>
          </a:p>
          <a:p>
            <a:pPr eaLnBrk="1" hangingPunct="1"/>
            <a:endParaRPr lang="en-US" smtClean="0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3722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nl-NL" dirty="0" smtClean="0"/>
              <a:t>Dan Suciu -- 544, Winter 2011</a:t>
            </a:r>
            <a:r>
              <a:rPr lang="en-US" dirty="0" smtClean="0"/>
              <a:t>   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Histograms</a:t>
            </a:r>
          </a:p>
        </p:txBody>
      </p:sp>
      <p:sp>
        <p:nvSpPr>
          <p:cNvPr id="138271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nl-NL" dirty="0" smtClean="0"/>
              <a:t>Dan Suciu -- 544, Winter 2011</a:t>
            </a:r>
            <a:r>
              <a:rPr lang="en-US" dirty="0" smtClean="0"/>
              <a:t>       </a:t>
            </a:r>
            <a:endParaRPr lang="en-US" dirty="0"/>
          </a:p>
        </p:txBody>
      </p:sp>
      <p:sp>
        <p:nvSpPr>
          <p:cNvPr id="138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716EAD8-60B3-4E49-B4BA-021306B08F06}" type="slidenum">
              <a:rPr lang="en-US"/>
              <a:pPr/>
              <a:t>16</a:t>
            </a:fld>
            <a:endParaRPr lang="en-US"/>
          </a:p>
        </p:txBody>
      </p:sp>
      <p:sp>
        <p:nvSpPr>
          <p:cNvPr id="138272" name="Rectangle 6"/>
          <p:cNvSpPr>
            <a:spLocks noChangeArrowheads="1"/>
          </p:cNvSpPr>
          <p:nvPr/>
        </p:nvSpPr>
        <p:spPr bwMode="auto">
          <a:xfrm>
            <a:off x="152400" y="1752600"/>
            <a:ext cx="5701651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3600" dirty="0" err="1">
                <a:solidFill>
                  <a:schemeClr val="accent2"/>
                </a:solidFill>
                <a:latin typeface="Arial"/>
                <a:ea typeface="ＭＳ Ｐゴシック" charset="-128"/>
                <a:cs typeface="ＭＳ Ｐゴシック" charset="-128"/>
              </a:rPr>
              <a:t>Employee(</a:t>
            </a:r>
            <a:r>
              <a:rPr lang="en-US" sz="3600" u="sng" dirty="0" err="1">
                <a:solidFill>
                  <a:schemeClr val="accent2"/>
                </a:solidFill>
                <a:latin typeface="Arial"/>
                <a:ea typeface="ＭＳ Ｐゴシック" charset="-128"/>
                <a:cs typeface="ＭＳ Ｐゴシック" charset="-128"/>
              </a:rPr>
              <a:t>ssn</a:t>
            </a:r>
            <a:r>
              <a:rPr lang="en-US" sz="3600" dirty="0">
                <a:solidFill>
                  <a:schemeClr val="accent2"/>
                </a:solidFill>
                <a:latin typeface="Arial"/>
                <a:ea typeface="ＭＳ Ｐゴシック" charset="-128"/>
                <a:cs typeface="ＭＳ Ｐゴシック" charset="-128"/>
              </a:rPr>
              <a:t>, name,</a:t>
            </a:r>
            <a:r>
              <a:rPr lang="en-US" sz="3600" dirty="0" smtClean="0">
                <a:solidFill>
                  <a:schemeClr val="accent2"/>
                </a:solidFill>
                <a:latin typeface="Arial"/>
                <a:ea typeface="ＭＳ Ｐゴシック" charset="-128"/>
                <a:cs typeface="ＭＳ Ｐゴシック" charset="-128"/>
              </a:rPr>
              <a:t> age)</a:t>
            </a:r>
            <a:endParaRPr lang="en-US" sz="3600" dirty="0">
              <a:solidFill>
                <a:schemeClr val="accent2"/>
              </a:solidFill>
              <a:latin typeface="Arial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8600" y="2743200"/>
            <a:ext cx="6565920" cy="7632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 err="1" smtClean="0">
                <a:latin typeface="Arial" charset="0"/>
                <a:ea typeface="ＭＳ Ｐゴシック" charset="-128"/>
                <a:cs typeface="ＭＳ Ｐゴシック" charset="-128"/>
              </a:rPr>
              <a:t>T(Employee</a:t>
            </a:r>
            <a:r>
              <a:rPr lang="en-US" dirty="0" smtClean="0">
                <a:latin typeface="Arial" charset="0"/>
                <a:ea typeface="ＭＳ Ｐゴシック" charset="-128"/>
                <a:cs typeface="ＭＳ Ｐゴシック" charset="-128"/>
              </a:rPr>
              <a:t>) = 25000,  </a:t>
            </a:r>
            <a:r>
              <a:rPr lang="en-US" dirty="0" err="1" smtClean="0">
                <a:latin typeface="Arial" charset="0"/>
                <a:ea typeface="ＭＳ Ｐゴシック" charset="-128"/>
                <a:cs typeface="ＭＳ Ｐゴシック" charset="-128"/>
              </a:rPr>
              <a:t>V(Empolyee</a:t>
            </a:r>
            <a:r>
              <a:rPr lang="en-US" dirty="0" smtClean="0">
                <a:latin typeface="Arial" charset="0"/>
                <a:ea typeface="ＭＳ Ｐゴシック" charset="-128"/>
                <a:cs typeface="ＭＳ Ｐゴシック" charset="-128"/>
              </a:rPr>
              <a:t>, age) = 50</a:t>
            </a:r>
            <a:br>
              <a:rPr lang="en-US" dirty="0" smtClean="0">
                <a:latin typeface="Arial" charset="0"/>
                <a:ea typeface="ＭＳ Ｐゴシック" charset="-128"/>
                <a:cs typeface="ＭＳ Ｐゴシック" charset="-128"/>
              </a:rPr>
            </a:br>
            <a:r>
              <a:rPr lang="en-US" dirty="0" err="1" smtClean="0">
                <a:latin typeface="Arial" charset="0"/>
                <a:ea typeface="ＭＳ Ｐゴシック" charset="-128"/>
                <a:cs typeface="ＭＳ Ｐゴシック" charset="-128"/>
              </a:rPr>
              <a:t>min(age</a:t>
            </a:r>
            <a:r>
              <a:rPr lang="en-US" dirty="0" smtClean="0">
                <a:latin typeface="Arial" charset="0"/>
                <a:ea typeface="ＭＳ Ｐゴシック" charset="-128"/>
                <a:cs typeface="ＭＳ Ｐゴシック" charset="-128"/>
              </a:rPr>
              <a:t>) = 19,  </a:t>
            </a:r>
            <a:r>
              <a:rPr lang="en-US" dirty="0" err="1" smtClean="0">
                <a:latin typeface="Arial" charset="0"/>
                <a:ea typeface="ＭＳ Ｐゴシック" charset="-128"/>
                <a:cs typeface="ＭＳ Ｐゴシック" charset="-128"/>
              </a:rPr>
              <a:t>max(age</a:t>
            </a:r>
            <a:r>
              <a:rPr lang="en-US" dirty="0" smtClean="0">
                <a:latin typeface="Arial" charset="0"/>
                <a:ea typeface="ＭＳ Ｐゴシック" charset="-128"/>
                <a:cs typeface="ＭＳ Ｐゴシック" charset="-128"/>
              </a:rPr>
              <a:t>) = 68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1000" y="3733800"/>
            <a:ext cx="36565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Arial"/>
              </a:rPr>
              <a:t>σ</a:t>
            </a:r>
            <a:r>
              <a:rPr lang="en-US" sz="2800" baseline="-25000" dirty="0" err="1" smtClean="0">
                <a:latin typeface="Arial"/>
              </a:rPr>
              <a:t>age</a:t>
            </a:r>
            <a:r>
              <a:rPr lang="en-US" sz="2800" baseline="-25000" dirty="0" smtClean="0">
                <a:latin typeface="Arial"/>
              </a:rPr>
              <a:t>=48</a:t>
            </a:r>
            <a:r>
              <a:rPr lang="en-US" sz="2800" dirty="0" smtClean="0">
                <a:latin typeface="Arial"/>
              </a:rPr>
              <a:t>(Empolyee) = ?</a:t>
            </a:r>
            <a:endParaRPr lang="en-US" sz="2800" dirty="0">
              <a:latin typeface="Arial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14800" y="3733800"/>
            <a:ext cx="49943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Arial"/>
              </a:rPr>
              <a:t>σ</a:t>
            </a:r>
            <a:r>
              <a:rPr lang="en-US" sz="2800" baseline="-25000" dirty="0" err="1" smtClean="0">
                <a:latin typeface="Arial"/>
              </a:rPr>
              <a:t>age</a:t>
            </a:r>
            <a:r>
              <a:rPr lang="en-US" sz="2800" baseline="-25000" dirty="0" smtClean="0">
                <a:latin typeface="Arial"/>
              </a:rPr>
              <a:t>&gt;28 and age&lt;35</a:t>
            </a:r>
            <a:r>
              <a:rPr lang="en-US" sz="2800" dirty="0" smtClean="0">
                <a:latin typeface="Arial"/>
              </a:rPr>
              <a:t>(Empolyee) = ?</a:t>
            </a:r>
            <a:endParaRPr lang="en-US" sz="2800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Histograms</a:t>
            </a:r>
          </a:p>
        </p:txBody>
      </p:sp>
      <p:sp>
        <p:nvSpPr>
          <p:cNvPr id="138271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nl-NL" dirty="0" smtClean="0"/>
              <a:t>Dan Suciu -- 544, Winter 2011</a:t>
            </a:r>
            <a:r>
              <a:rPr lang="en-US" dirty="0" smtClean="0"/>
              <a:t>       </a:t>
            </a:r>
            <a:endParaRPr lang="en-US" dirty="0"/>
          </a:p>
        </p:txBody>
      </p:sp>
      <p:sp>
        <p:nvSpPr>
          <p:cNvPr id="138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716EAD8-60B3-4E49-B4BA-021306B08F06}" type="slidenum">
              <a:rPr lang="en-US"/>
              <a:pPr/>
              <a:t>17</a:t>
            </a:fld>
            <a:endParaRPr lang="en-US"/>
          </a:p>
        </p:txBody>
      </p:sp>
      <p:sp>
        <p:nvSpPr>
          <p:cNvPr id="138272" name="Rectangle 6"/>
          <p:cNvSpPr>
            <a:spLocks noChangeArrowheads="1"/>
          </p:cNvSpPr>
          <p:nvPr/>
        </p:nvSpPr>
        <p:spPr bwMode="auto">
          <a:xfrm>
            <a:off x="152400" y="1752600"/>
            <a:ext cx="5701651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3600" dirty="0" err="1">
                <a:solidFill>
                  <a:schemeClr val="accent2"/>
                </a:solidFill>
                <a:latin typeface="Arial"/>
                <a:ea typeface="ＭＳ Ｐゴシック" charset="-128"/>
                <a:cs typeface="ＭＳ Ｐゴシック" charset="-128"/>
              </a:rPr>
              <a:t>Employee(</a:t>
            </a:r>
            <a:r>
              <a:rPr lang="en-US" sz="3600" u="sng" dirty="0" err="1">
                <a:solidFill>
                  <a:schemeClr val="accent2"/>
                </a:solidFill>
                <a:latin typeface="Arial"/>
                <a:ea typeface="ＭＳ Ｐゴシック" charset="-128"/>
                <a:cs typeface="ＭＳ Ｐゴシック" charset="-128"/>
              </a:rPr>
              <a:t>ssn</a:t>
            </a:r>
            <a:r>
              <a:rPr lang="en-US" sz="3600" dirty="0">
                <a:solidFill>
                  <a:schemeClr val="accent2"/>
                </a:solidFill>
                <a:latin typeface="Arial"/>
                <a:ea typeface="ＭＳ Ｐゴシック" charset="-128"/>
                <a:cs typeface="ＭＳ Ｐゴシック" charset="-128"/>
              </a:rPr>
              <a:t>, name,</a:t>
            </a:r>
            <a:r>
              <a:rPr lang="en-US" sz="3600" dirty="0" smtClean="0">
                <a:solidFill>
                  <a:schemeClr val="accent2"/>
                </a:solidFill>
                <a:latin typeface="Arial"/>
                <a:ea typeface="ＭＳ Ｐゴシック" charset="-128"/>
                <a:cs typeface="ＭＳ Ｐゴシック" charset="-128"/>
              </a:rPr>
              <a:t> age)</a:t>
            </a:r>
            <a:endParaRPr lang="en-US" sz="3600" dirty="0">
              <a:solidFill>
                <a:schemeClr val="accent2"/>
              </a:solidFill>
              <a:latin typeface="Arial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8600" y="2743200"/>
            <a:ext cx="6565920" cy="7632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 err="1" smtClean="0">
                <a:latin typeface="Arial" charset="0"/>
                <a:ea typeface="ＭＳ Ｐゴシック" charset="-128"/>
                <a:cs typeface="ＭＳ Ｐゴシック" charset="-128"/>
              </a:rPr>
              <a:t>T(Employee</a:t>
            </a:r>
            <a:r>
              <a:rPr lang="en-US" dirty="0" smtClean="0">
                <a:latin typeface="Arial" charset="0"/>
                <a:ea typeface="ＭＳ Ｐゴシック" charset="-128"/>
                <a:cs typeface="ＭＳ Ｐゴシック" charset="-128"/>
              </a:rPr>
              <a:t>) = 25000,  </a:t>
            </a:r>
            <a:r>
              <a:rPr lang="en-US" dirty="0" err="1" smtClean="0">
                <a:latin typeface="Arial" charset="0"/>
                <a:ea typeface="ＭＳ Ｐゴシック" charset="-128"/>
                <a:cs typeface="ＭＳ Ｐゴシック" charset="-128"/>
              </a:rPr>
              <a:t>V(Empolyee</a:t>
            </a:r>
            <a:r>
              <a:rPr lang="en-US" dirty="0" smtClean="0">
                <a:latin typeface="Arial" charset="0"/>
                <a:ea typeface="ＭＳ Ｐゴシック" charset="-128"/>
                <a:cs typeface="ＭＳ Ｐゴシック" charset="-128"/>
              </a:rPr>
              <a:t>, age) = 50</a:t>
            </a:r>
            <a:br>
              <a:rPr lang="en-US" dirty="0" smtClean="0">
                <a:latin typeface="Arial" charset="0"/>
                <a:ea typeface="ＭＳ Ｐゴシック" charset="-128"/>
                <a:cs typeface="ＭＳ Ｐゴシック" charset="-128"/>
              </a:rPr>
            </a:br>
            <a:r>
              <a:rPr lang="en-US" dirty="0" err="1" smtClean="0">
                <a:latin typeface="Arial" charset="0"/>
                <a:ea typeface="ＭＳ Ｐゴシック" charset="-128"/>
                <a:cs typeface="ＭＳ Ｐゴシック" charset="-128"/>
              </a:rPr>
              <a:t>min(age</a:t>
            </a:r>
            <a:r>
              <a:rPr lang="en-US" dirty="0" smtClean="0">
                <a:latin typeface="Arial" charset="0"/>
                <a:ea typeface="ＭＳ Ｐゴシック" charset="-128"/>
                <a:cs typeface="ＭＳ Ｐゴシック" charset="-128"/>
              </a:rPr>
              <a:t>) = 19,  </a:t>
            </a:r>
            <a:r>
              <a:rPr lang="en-US" dirty="0" err="1" smtClean="0">
                <a:latin typeface="Arial" charset="0"/>
                <a:ea typeface="ＭＳ Ｐゴシック" charset="-128"/>
                <a:cs typeface="ＭＳ Ｐゴシック" charset="-128"/>
              </a:rPr>
              <a:t>max(age</a:t>
            </a:r>
            <a:r>
              <a:rPr lang="en-US" dirty="0" smtClean="0">
                <a:latin typeface="Arial" charset="0"/>
                <a:ea typeface="ＭＳ Ｐゴシック" charset="-128"/>
                <a:cs typeface="ＭＳ Ｐゴシック" charset="-128"/>
              </a:rPr>
              <a:t>) = 68</a:t>
            </a:r>
          </a:p>
        </p:txBody>
      </p:sp>
      <p:sp>
        <p:nvSpPr>
          <p:cNvPr id="11" name="Down Arrow 10"/>
          <p:cNvSpPr/>
          <p:nvPr/>
        </p:nvSpPr>
        <p:spPr bwMode="auto">
          <a:xfrm>
            <a:off x="1905000" y="4572000"/>
            <a:ext cx="484632" cy="582216"/>
          </a:xfrm>
          <a:prstGeom prst="downArrow">
            <a:avLst/>
          </a:prstGeom>
          <a:solidFill>
            <a:srgbClr val="C0C0C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/>
            </a:endParaRPr>
          </a:p>
        </p:txBody>
      </p:sp>
      <p:sp>
        <p:nvSpPr>
          <p:cNvPr id="12" name="Down Arrow 11"/>
          <p:cNvSpPr/>
          <p:nvPr/>
        </p:nvSpPr>
        <p:spPr bwMode="auto">
          <a:xfrm>
            <a:off x="5943600" y="4572000"/>
            <a:ext cx="484632" cy="582216"/>
          </a:xfrm>
          <a:prstGeom prst="downArrow">
            <a:avLst/>
          </a:prstGeom>
          <a:solidFill>
            <a:srgbClr val="C0C0C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28600" y="5562600"/>
            <a:ext cx="40517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/>
              </a:rPr>
              <a:t>Estimate = 25000 / 50 = 500</a:t>
            </a:r>
            <a:endParaRPr lang="en-US" dirty="0">
              <a:latin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67200" y="5562600"/>
            <a:ext cx="47703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/>
              </a:rPr>
              <a:t>Estimate = 25000  * 6 / 60 = 2500</a:t>
            </a:r>
            <a:endParaRPr lang="en-US" dirty="0">
              <a:latin typeface="Arial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81000" y="3733800"/>
            <a:ext cx="36565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Arial"/>
              </a:rPr>
              <a:t>σ</a:t>
            </a:r>
            <a:r>
              <a:rPr lang="en-US" sz="2800" baseline="-25000" dirty="0" err="1" smtClean="0">
                <a:latin typeface="Arial"/>
              </a:rPr>
              <a:t>age</a:t>
            </a:r>
            <a:r>
              <a:rPr lang="en-US" sz="2800" baseline="-25000" dirty="0" smtClean="0">
                <a:latin typeface="Arial"/>
              </a:rPr>
              <a:t>=48</a:t>
            </a:r>
            <a:r>
              <a:rPr lang="en-US" sz="2800" dirty="0" smtClean="0">
                <a:latin typeface="Arial"/>
              </a:rPr>
              <a:t>(Empolyee) = ?</a:t>
            </a:r>
            <a:endParaRPr lang="en-US" sz="2800" dirty="0">
              <a:latin typeface="Arial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114800" y="3733800"/>
            <a:ext cx="49943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Arial"/>
              </a:rPr>
              <a:t>σ</a:t>
            </a:r>
            <a:r>
              <a:rPr lang="en-US" sz="2800" baseline="-25000" dirty="0" err="1" smtClean="0">
                <a:latin typeface="Arial"/>
              </a:rPr>
              <a:t>age</a:t>
            </a:r>
            <a:r>
              <a:rPr lang="en-US" sz="2800" baseline="-25000" dirty="0" smtClean="0">
                <a:latin typeface="Arial"/>
              </a:rPr>
              <a:t>&gt;28 and age&lt;35</a:t>
            </a:r>
            <a:r>
              <a:rPr lang="en-US" sz="2800" dirty="0" smtClean="0">
                <a:latin typeface="Arial"/>
              </a:rPr>
              <a:t>(Empolyee) = ?</a:t>
            </a:r>
            <a:endParaRPr lang="en-US" sz="2800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Histograms</a:t>
            </a:r>
          </a:p>
        </p:txBody>
      </p:sp>
      <p:sp>
        <p:nvSpPr>
          <p:cNvPr id="138271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nl-NL" dirty="0" smtClean="0"/>
              <a:t>Dan Suciu -- 544, Winter 2011</a:t>
            </a:r>
            <a:r>
              <a:rPr lang="en-US" dirty="0" smtClean="0"/>
              <a:t>       </a:t>
            </a:r>
            <a:endParaRPr lang="en-US" dirty="0"/>
          </a:p>
        </p:txBody>
      </p:sp>
      <p:sp>
        <p:nvSpPr>
          <p:cNvPr id="138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716EAD8-60B3-4E49-B4BA-021306B08F06}" type="slidenum">
              <a:rPr lang="en-US"/>
              <a:pPr/>
              <a:t>18</a:t>
            </a:fld>
            <a:endParaRPr lang="en-US"/>
          </a:p>
        </p:txBody>
      </p:sp>
      <p:graphicFrame>
        <p:nvGraphicFramePr>
          <p:cNvPr id="288772" name="Group 4"/>
          <p:cNvGraphicFramePr>
            <a:graphicFrameLocks noGrp="1"/>
          </p:cNvGraphicFramePr>
          <p:nvPr/>
        </p:nvGraphicFramePr>
        <p:xfrm>
          <a:off x="304801" y="4648200"/>
          <a:ext cx="8381999" cy="1270000"/>
        </p:xfrm>
        <a:graphic>
          <a:graphicData uri="http://schemas.openxmlformats.org/drawingml/2006/table">
            <a:tbl>
              <a:tblPr/>
              <a:tblGrid>
                <a:gridCol w="1196944"/>
                <a:gridCol w="1196944"/>
                <a:gridCol w="1198640"/>
                <a:gridCol w="1198639"/>
                <a:gridCol w="1196944"/>
                <a:gridCol w="1196944"/>
                <a:gridCol w="1196944"/>
              </a:tblGrid>
              <a:tr h="635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Age: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0..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20..29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30-39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40-49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50-59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&gt;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60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5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Tuples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12000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6500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8272" name="Rectangle 6"/>
          <p:cNvSpPr>
            <a:spLocks noChangeArrowheads="1"/>
          </p:cNvSpPr>
          <p:nvPr/>
        </p:nvSpPr>
        <p:spPr bwMode="auto">
          <a:xfrm>
            <a:off x="152400" y="1752600"/>
            <a:ext cx="5701651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3600" dirty="0" err="1">
                <a:solidFill>
                  <a:schemeClr val="accent2"/>
                </a:solidFill>
                <a:latin typeface="Arial"/>
                <a:ea typeface="ＭＳ Ｐゴシック" charset="-128"/>
                <a:cs typeface="ＭＳ Ｐゴシック" charset="-128"/>
              </a:rPr>
              <a:t>Employee(</a:t>
            </a:r>
            <a:r>
              <a:rPr lang="en-US" sz="3600" u="sng" dirty="0" err="1">
                <a:solidFill>
                  <a:schemeClr val="accent2"/>
                </a:solidFill>
                <a:latin typeface="Arial"/>
                <a:ea typeface="ＭＳ Ｐゴシック" charset="-128"/>
                <a:cs typeface="ＭＳ Ｐゴシック" charset="-128"/>
              </a:rPr>
              <a:t>ssn</a:t>
            </a:r>
            <a:r>
              <a:rPr lang="en-US" sz="3600" dirty="0">
                <a:solidFill>
                  <a:schemeClr val="accent2"/>
                </a:solidFill>
                <a:latin typeface="Arial"/>
                <a:ea typeface="ＭＳ Ｐゴシック" charset="-128"/>
                <a:cs typeface="ＭＳ Ｐゴシック" charset="-128"/>
              </a:rPr>
              <a:t>, name,</a:t>
            </a:r>
            <a:r>
              <a:rPr lang="en-US" sz="3600" dirty="0" smtClean="0">
                <a:solidFill>
                  <a:schemeClr val="accent2"/>
                </a:solidFill>
                <a:latin typeface="Arial"/>
                <a:ea typeface="ＭＳ Ｐゴシック" charset="-128"/>
                <a:cs typeface="ＭＳ Ｐゴシック" charset="-128"/>
              </a:rPr>
              <a:t> age)</a:t>
            </a:r>
            <a:endParaRPr lang="en-US" sz="3600" dirty="0">
              <a:solidFill>
                <a:schemeClr val="accent2"/>
              </a:solidFill>
              <a:latin typeface="Arial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8600" y="2743200"/>
            <a:ext cx="6565920" cy="7632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 err="1" smtClean="0">
                <a:latin typeface="Arial" charset="0"/>
                <a:ea typeface="ＭＳ Ｐゴシック" charset="-128"/>
                <a:cs typeface="ＭＳ Ｐゴシック" charset="-128"/>
              </a:rPr>
              <a:t>T(Employee</a:t>
            </a:r>
            <a:r>
              <a:rPr lang="en-US" dirty="0" smtClean="0">
                <a:latin typeface="Arial" charset="0"/>
                <a:ea typeface="ＭＳ Ｐゴシック" charset="-128"/>
                <a:cs typeface="ＭＳ Ｐゴシック" charset="-128"/>
              </a:rPr>
              <a:t>) = 25000,  </a:t>
            </a:r>
            <a:r>
              <a:rPr lang="en-US" dirty="0" err="1" smtClean="0">
                <a:latin typeface="Arial" charset="0"/>
                <a:ea typeface="ＭＳ Ｐゴシック" charset="-128"/>
                <a:cs typeface="ＭＳ Ｐゴシック" charset="-128"/>
              </a:rPr>
              <a:t>V(Empolyee</a:t>
            </a:r>
            <a:r>
              <a:rPr lang="en-US" dirty="0" smtClean="0">
                <a:latin typeface="Arial" charset="0"/>
                <a:ea typeface="ＭＳ Ｐゴシック" charset="-128"/>
                <a:cs typeface="ＭＳ Ｐゴシック" charset="-128"/>
              </a:rPr>
              <a:t>, age) = 50</a:t>
            </a:r>
            <a:br>
              <a:rPr lang="en-US" dirty="0" smtClean="0">
                <a:latin typeface="Arial" charset="0"/>
                <a:ea typeface="ＭＳ Ｐゴシック" charset="-128"/>
                <a:cs typeface="ＭＳ Ｐゴシック" charset="-128"/>
              </a:rPr>
            </a:br>
            <a:r>
              <a:rPr lang="en-US" dirty="0" err="1" smtClean="0">
                <a:latin typeface="Arial" charset="0"/>
                <a:ea typeface="ＭＳ Ｐゴシック" charset="-128"/>
                <a:cs typeface="ＭＳ Ｐゴシック" charset="-128"/>
              </a:rPr>
              <a:t>min(age</a:t>
            </a:r>
            <a:r>
              <a:rPr lang="en-US" dirty="0" smtClean="0">
                <a:latin typeface="Arial" charset="0"/>
                <a:ea typeface="ＭＳ Ｐゴシック" charset="-128"/>
                <a:cs typeface="ＭＳ Ｐゴシック" charset="-128"/>
              </a:rPr>
              <a:t>) = 19,  </a:t>
            </a:r>
            <a:r>
              <a:rPr lang="en-US" dirty="0" err="1" smtClean="0">
                <a:latin typeface="Arial" charset="0"/>
                <a:ea typeface="ＭＳ Ｐゴシック" charset="-128"/>
                <a:cs typeface="ＭＳ Ｐゴシック" charset="-128"/>
              </a:rPr>
              <a:t>max(age</a:t>
            </a:r>
            <a:r>
              <a:rPr lang="en-US" dirty="0" smtClean="0">
                <a:latin typeface="Arial" charset="0"/>
                <a:ea typeface="ＭＳ Ｐゴシック" charset="-128"/>
                <a:cs typeface="ＭＳ Ｐゴシック" charset="-128"/>
              </a:rPr>
              <a:t>) = 68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81000" y="3733800"/>
            <a:ext cx="36565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Arial"/>
              </a:rPr>
              <a:t>σ</a:t>
            </a:r>
            <a:r>
              <a:rPr lang="en-US" sz="2800" baseline="-25000" dirty="0" err="1" smtClean="0">
                <a:latin typeface="Arial"/>
              </a:rPr>
              <a:t>age</a:t>
            </a:r>
            <a:r>
              <a:rPr lang="en-US" sz="2800" baseline="-25000" dirty="0" smtClean="0">
                <a:latin typeface="Arial"/>
              </a:rPr>
              <a:t>=48</a:t>
            </a:r>
            <a:r>
              <a:rPr lang="en-US" sz="2800" dirty="0" smtClean="0">
                <a:latin typeface="Arial"/>
              </a:rPr>
              <a:t>(Empolyee) = ?</a:t>
            </a:r>
            <a:endParaRPr lang="en-US" sz="2800" dirty="0">
              <a:latin typeface="Arial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114800" y="3733800"/>
            <a:ext cx="49943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Arial"/>
              </a:rPr>
              <a:t>σ</a:t>
            </a:r>
            <a:r>
              <a:rPr lang="en-US" sz="2800" baseline="-25000" dirty="0" err="1" smtClean="0">
                <a:latin typeface="Arial"/>
              </a:rPr>
              <a:t>age</a:t>
            </a:r>
            <a:r>
              <a:rPr lang="en-US" sz="2800" baseline="-25000" dirty="0" smtClean="0">
                <a:latin typeface="Arial"/>
              </a:rPr>
              <a:t>&gt;28 and age&lt;35</a:t>
            </a:r>
            <a:r>
              <a:rPr lang="en-US" sz="2800" dirty="0" smtClean="0">
                <a:latin typeface="Arial"/>
              </a:rPr>
              <a:t>(Empolyee) = ?</a:t>
            </a:r>
            <a:endParaRPr lang="en-US" sz="2800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Histograms</a:t>
            </a:r>
          </a:p>
        </p:txBody>
      </p:sp>
      <p:sp>
        <p:nvSpPr>
          <p:cNvPr id="138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716EAD8-60B3-4E49-B4BA-021306B08F06}" type="slidenum">
              <a:rPr lang="en-US"/>
              <a:pPr/>
              <a:t>19</a:t>
            </a:fld>
            <a:endParaRPr lang="en-US"/>
          </a:p>
        </p:txBody>
      </p:sp>
      <p:sp>
        <p:nvSpPr>
          <p:cNvPr id="138272" name="Rectangle 6"/>
          <p:cNvSpPr>
            <a:spLocks noChangeArrowheads="1"/>
          </p:cNvSpPr>
          <p:nvPr/>
        </p:nvSpPr>
        <p:spPr bwMode="auto">
          <a:xfrm>
            <a:off x="152400" y="1752600"/>
            <a:ext cx="5701651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3600" dirty="0" err="1">
                <a:solidFill>
                  <a:schemeClr val="accent2"/>
                </a:solidFill>
                <a:latin typeface="Arial"/>
                <a:ea typeface="ＭＳ Ｐゴシック" charset="-128"/>
                <a:cs typeface="ＭＳ Ｐゴシック" charset="-128"/>
              </a:rPr>
              <a:t>Employee(</a:t>
            </a:r>
            <a:r>
              <a:rPr lang="en-US" sz="3600" u="sng" dirty="0" err="1">
                <a:solidFill>
                  <a:schemeClr val="accent2"/>
                </a:solidFill>
                <a:latin typeface="Arial"/>
                <a:ea typeface="ＭＳ Ｐゴシック" charset="-128"/>
                <a:cs typeface="ＭＳ Ｐゴシック" charset="-128"/>
              </a:rPr>
              <a:t>ssn</a:t>
            </a:r>
            <a:r>
              <a:rPr lang="en-US" sz="3600" dirty="0">
                <a:solidFill>
                  <a:schemeClr val="accent2"/>
                </a:solidFill>
                <a:latin typeface="Arial"/>
                <a:ea typeface="ＭＳ Ｐゴシック" charset="-128"/>
                <a:cs typeface="ＭＳ Ｐゴシック" charset="-128"/>
              </a:rPr>
              <a:t>, name,</a:t>
            </a:r>
            <a:r>
              <a:rPr lang="en-US" sz="3600" dirty="0" smtClean="0">
                <a:solidFill>
                  <a:schemeClr val="accent2"/>
                </a:solidFill>
                <a:latin typeface="Arial"/>
                <a:ea typeface="ＭＳ Ｐゴシック" charset="-128"/>
                <a:cs typeface="ＭＳ Ｐゴシック" charset="-128"/>
              </a:rPr>
              <a:t> age)</a:t>
            </a:r>
            <a:endParaRPr lang="en-US" sz="3600" dirty="0">
              <a:solidFill>
                <a:schemeClr val="accent2"/>
              </a:solidFill>
              <a:latin typeface="Arial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8600" y="2743200"/>
            <a:ext cx="6565920" cy="7632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 err="1" smtClean="0">
                <a:latin typeface="Arial" charset="0"/>
                <a:ea typeface="ＭＳ Ｐゴシック" charset="-128"/>
                <a:cs typeface="ＭＳ Ｐゴシック" charset="-128"/>
              </a:rPr>
              <a:t>T(Employee</a:t>
            </a:r>
            <a:r>
              <a:rPr lang="en-US" dirty="0" smtClean="0">
                <a:latin typeface="Arial" charset="0"/>
                <a:ea typeface="ＭＳ Ｐゴシック" charset="-128"/>
                <a:cs typeface="ＭＳ Ｐゴシック" charset="-128"/>
              </a:rPr>
              <a:t>) = 25000,  </a:t>
            </a:r>
            <a:r>
              <a:rPr lang="en-US" dirty="0" err="1" smtClean="0">
                <a:latin typeface="Arial" charset="0"/>
                <a:ea typeface="ＭＳ Ｐゴシック" charset="-128"/>
                <a:cs typeface="ＭＳ Ｐゴシック" charset="-128"/>
              </a:rPr>
              <a:t>V(Empolyee</a:t>
            </a:r>
            <a:r>
              <a:rPr lang="en-US" dirty="0" smtClean="0">
                <a:latin typeface="Arial" charset="0"/>
                <a:ea typeface="ＭＳ Ｐゴシック" charset="-128"/>
                <a:cs typeface="ＭＳ Ｐゴシック" charset="-128"/>
              </a:rPr>
              <a:t>, age) = 50</a:t>
            </a:r>
            <a:br>
              <a:rPr lang="en-US" dirty="0" smtClean="0">
                <a:latin typeface="Arial" charset="0"/>
                <a:ea typeface="ＭＳ Ｐゴシック" charset="-128"/>
                <a:cs typeface="ＭＳ Ｐゴシック" charset="-128"/>
              </a:rPr>
            </a:br>
            <a:r>
              <a:rPr lang="en-US" dirty="0" err="1" smtClean="0">
                <a:latin typeface="Arial" charset="0"/>
                <a:ea typeface="ＭＳ Ｐゴシック" charset="-128"/>
                <a:cs typeface="ＭＳ Ｐゴシック" charset="-128"/>
              </a:rPr>
              <a:t>min(age</a:t>
            </a:r>
            <a:r>
              <a:rPr lang="en-US" dirty="0" smtClean="0">
                <a:latin typeface="Arial" charset="0"/>
                <a:ea typeface="ＭＳ Ｐゴシック" charset="-128"/>
                <a:cs typeface="ＭＳ Ｐゴシック" charset="-128"/>
              </a:rPr>
              <a:t>) = 19,  </a:t>
            </a:r>
            <a:r>
              <a:rPr lang="en-US" dirty="0" err="1" smtClean="0">
                <a:latin typeface="Arial" charset="0"/>
                <a:ea typeface="ＭＳ Ｐゴシック" charset="-128"/>
                <a:cs typeface="ＭＳ Ｐゴシック" charset="-128"/>
              </a:rPr>
              <a:t>max(age</a:t>
            </a:r>
            <a:r>
              <a:rPr lang="en-US" dirty="0" smtClean="0">
                <a:latin typeface="Arial" charset="0"/>
                <a:ea typeface="ＭＳ Ｐゴシック" charset="-128"/>
                <a:cs typeface="ＭＳ Ｐゴシック" charset="-128"/>
              </a:rPr>
              <a:t>) = 68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90600" y="6172200"/>
            <a:ext cx="24173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/>
              </a:rPr>
              <a:t>Estimate = 1200</a:t>
            </a:r>
            <a:endParaRPr lang="en-US" dirty="0">
              <a:latin typeface="Arial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10000" y="6172200"/>
            <a:ext cx="45566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/>
              </a:rPr>
              <a:t>Estimate = 2*80 + 5*500 = 2660</a:t>
            </a:r>
            <a:endParaRPr lang="en-US" dirty="0">
              <a:latin typeface="Arial"/>
            </a:endParaRPr>
          </a:p>
        </p:txBody>
      </p:sp>
      <p:sp>
        <p:nvSpPr>
          <p:cNvPr id="14" name="Down Arrow 13"/>
          <p:cNvSpPr/>
          <p:nvPr/>
        </p:nvSpPr>
        <p:spPr bwMode="auto">
          <a:xfrm>
            <a:off x="1905000" y="4343400"/>
            <a:ext cx="484632" cy="582216"/>
          </a:xfrm>
          <a:prstGeom prst="downArrow">
            <a:avLst/>
          </a:prstGeom>
          <a:solidFill>
            <a:srgbClr val="C0C0C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/>
            </a:endParaRPr>
          </a:p>
        </p:txBody>
      </p:sp>
      <p:sp>
        <p:nvSpPr>
          <p:cNvPr id="15" name="Down Arrow 14"/>
          <p:cNvSpPr/>
          <p:nvPr/>
        </p:nvSpPr>
        <p:spPr bwMode="auto">
          <a:xfrm>
            <a:off x="5943600" y="4343400"/>
            <a:ext cx="484632" cy="582216"/>
          </a:xfrm>
          <a:prstGeom prst="downArrow">
            <a:avLst/>
          </a:prstGeom>
          <a:solidFill>
            <a:srgbClr val="C0C0C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/>
            </a:endParaRPr>
          </a:p>
        </p:txBody>
      </p:sp>
      <p:graphicFrame>
        <p:nvGraphicFramePr>
          <p:cNvPr id="288772" name="Group 4"/>
          <p:cNvGraphicFramePr>
            <a:graphicFrameLocks noGrp="1"/>
          </p:cNvGraphicFramePr>
          <p:nvPr/>
        </p:nvGraphicFramePr>
        <p:xfrm>
          <a:off x="304801" y="4648200"/>
          <a:ext cx="8381999" cy="1270000"/>
        </p:xfrm>
        <a:graphic>
          <a:graphicData uri="http://schemas.openxmlformats.org/drawingml/2006/table">
            <a:tbl>
              <a:tblPr/>
              <a:tblGrid>
                <a:gridCol w="1196944"/>
                <a:gridCol w="1196944"/>
                <a:gridCol w="1198640"/>
                <a:gridCol w="1198639"/>
                <a:gridCol w="1196944"/>
                <a:gridCol w="1196944"/>
                <a:gridCol w="1196944"/>
              </a:tblGrid>
              <a:tr h="635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Age: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0..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20..29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30-39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40-49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50-59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&gt;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60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35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Tuples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12000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6500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381000" y="3733800"/>
            <a:ext cx="36565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Arial"/>
              </a:rPr>
              <a:t>σ</a:t>
            </a:r>
            <a:r>
              <a:rPr lang="en-US" sz="2800" baseline="-25000" dirty="0" err="1" smtClean="0">
                <a:latin typeface="Arial"/>
              </a:rPr>
              <a:t>age</a:t>
            </a:r>
            <a:r>
              <a:rPr lang="en-US" sz="2800" baseline="-25000" dirty="0" smtClean="0">
                <a:latin typeface="Arial"/>
              </a:rPr>
              <a:t>=48</a:t>
            </a:r>
            <a:r>
              <a:rPr lang="en-US" sz="2800" dirty="0" smtClean="0">
                <a:latin typeface="Arial"/>
              </a:rPr>
              <a:t>(Empolyee) = ?</a:t>
            </a:r>
            <a:endParaRPr lang="en-US" sz="2800" dirty="0">
              <a:latin typeface="Arial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114800" y="3733800"/>
            <a:ext cx="49943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Arial"/>
              </a:rPr>
              <a:t>σ</a:t>
            </a:r>
            <a:r>
              <a:rPr lang="en-US" sz="2800" baseline="-25000" dirty="0" err="1" smtClean="0">
                <a:latin typeface="Arial"/>
              </a:rPr>
              <a:t>age</a:t>
            </a:r>
            <a:r>
              <a:rPr lang="en-US" sz="2800" baseline="-25000" dirty="0" smtClean="0">
                <a:latin typeface="Arial"/>
              </a:rPr>
              <a:t>&gt;28 and age&lt;35</a:t>
            </a:r>
            <a:r>
              <a:rPr lang="en-US" sz="2800" dirty="0" smtClean="0">
                <a:latin typeface="Arial"/>
              </a:rPr>
              <a:t>(Empolyee) = ?</a:t>
            </a:r>
            <a:endParaRPr lang="en-US" sz="2800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Chapter 15 in the textbook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Dan Suciu -- 544, Winter 2011</a:t>
            </a:r>
            <a:r>
              <a:rPr lang="en-US" dirty="0" smtClean="0"/>
              <a:t>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2145B-0C55-4647-A2DF-E2CC445BE06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Histograms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should we determine the bucket boundaries in a histogram ?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Dan Suciu -- 544, Winter 2011</a:t>
            </a:r>
            <a:r>
              <a:rPr lang="en-US" dirty="0" smtClean="0"/>
              <a:t>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97D22-7922-154E-AC2D-8F315F27564E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Histograms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should we determine the bucket boundaries in a histogram ?</a:t>
            </a:r>
          </a:p>
          <a:p>
            <a:endParaRPr lang="en-US" dirty="0" smtClean="0"/>
          </a:p>
          <a:p>
            <a:r>
              <a:rPr lang="en-US" dirty="0" err="1" smtClean="0"/>
              <a:t>Eq</a:t>
            </a:r>
            <a:r>
              <a:rPr lang="en-US" dirty="0" smtClean="0"/>
              <a:t>-Width</a:t>
            </a:r>
          </a:p>
          <a:p>
            <a:r>
              <a:rPr lang="en-US" dirty="0" err="1" smtClean="0"/>
              <a:t>Eq</a:t>
            </a:r>
            <a:r>
              <a:rPr lang="en-US" dirty="0" smtClean="0"/>
              <a:t>-Depth</a:t>
            </a:r>
          </a:p>
          <a:p>
            <a:r>
              <a:rPr lang="en-US" dirty="0" smtClean="0"/>
              <a:t>Compressed</a:t>
            </a:r>
          </a:p>
          <a:p>
            <a:r>
              <a:rPr lang="en-US" dirty="0" smtClean="0"/>
              <a:t>V-Optimal histograms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Dan Suciu -- 544, Winter 2011</a:t>
            </a:r>
            <a:r>
              <a:rPr lang="en-US" dirty="0" smtClean="0"/>
              <a:t>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97D22-7922-154E-AC2D-8F315F27564E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Histograms</a:t>
            </a:r>
          </a:p>
        </p:txBody>
      </p:sp>
      <p:sp>
        <p:nvSpPr>
          <p:cNvPr id="139315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nl-NL" dirty="0" smtClean="0"/>
              <a:t>Dan Suciu -- 544, Winter 2011</a:t>
            </a:r>
            <a:r>
              <a:rPr lang="en-US" dirty="0" smtClean="0"/>
              <a:t>       </a:t>
            </a:r>
            <a:endParaRPr lang="en-US" dirty="0"/>
          </a:p>
        </p:txBody>
      </p:sp>
      <p:sp>
        <p:nvSpPr>
          <p:cNvPr id="1392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B9635EE-C439-4A49-95ED-3901DA5FCECB}" type="slidenum">
              <a:rPr lang="en-US"/>
              <a:pPr/>
              <a:t>22</a:t>
            </a:fld>
            <a:endParaRPr lang="en-US"/>
          </a:p>
        </p:txBody>
      </p:sp>
      <p:graphicFrame>
        <p:nvGraphicFramePr>
          <p:cNvPr id="9" name="Group 4"/>
          <p:cNvGraphicFramePr>
            <a:graphicFrameLocks noGrp="1"/>
          </p:cNvGraphicFramePr>
          <p:nvPr/>
        </p:nvGraphicFramePr>
        <p:xfrm>
          <a:off x="228600" y="2209800"/>
          <a:ext cx="8381999" cy="1270000"/>
        </p:xfrm>
        <a:graphic>
          <a:graphicData uri="http://schemas.openxmlformats.org/drawingml/2006/table">
            <a:tbl>
              <a:tblPr/>
              <a:tblGrid>
                <a:gridCol w="1196944"/>
                <a:gridCol w="1196944"/>
                <a:gridCol w="1198640"/>
                <a:gridCol w="1198639"/>
                <a:gridCol w="1196944"/>
                <a:gridCol w="1196944"/>
                <a:gridCol w="1196944"/>
              </a:tblGrid>
              <a:tr h="635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Age: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0..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20..29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30-39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40-49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50-59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&gt;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60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5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Tuples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12000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6500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125559" y="161836"/>
            <a:ext cx="5701651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3600" dirty="0" err="1">
                <a:solidFill>
                  <a:schemeClr val="accent2"/>
                </a:solidFill>
                <a:latin typeface="Arial"/>
                <a:ea typeface="ＭＳ Ｐゴシック" charset="-128"/>
                <a:cs typeface="ＭＳ Ｐゴシック" charset="-128"/>
              </a:rPr>
              <a:t>Employee(</a:t>
            </a:r>
            <a:r>
              <a:rPr lang="en-US" sz="3600" u="sng" dirty="0" err="1">
                <a:solidFill>
                  <a:schemeClr val="accent2"/>
                </a:solidFill>
                <a:latin typeface="Arial"/>
                <a:ea typeface="ＭＳ Ｐゴシック" charset="-128"/>
                <a:cs typeface="ＭＳ Ｐゴシック" charset="-128"/>
              </a:rPr>
              <a:t>ssn</a:t>
            </a:r>
            <a:r>
              <a:rPr lang="en-US" sz="3600" dirty="0">
                <a:solidFill>
                  <a:schemeClr val="accent2"/>
                </a:solidFill>
                <a:latin typeface="Arial"/>
                <a:ea typeface="ＭＳ Ｐゴシック" charset="-128"/>
                <a:cs typeface="ＭＳ Ｐゴシック" charset="-128"/>
              </a:rPr>
              <a:t>, name,</a:t>
            </a:r>
            <a:r>
              <a:rPr lang="en-US" sz="3600" dirty="0" smtClean="0">
                <a:solidFill>
                  <a:schemeClr val="accent2"/>
                </a:solidFill>
                <a:latin typeface="Arial"/>
                <a:ea typeface="ＭＳ Ｐゴシック" charset="-128"/>
                <a:cs typeface="ＭＳ Ｐゴシック" charset="-128"/>
              </a:rPr>
              <a:t> age)</a:t>
            </a:r>
            <a:endParaRPr lang="en-US" sz="3600" dirty="0">
              <a:solidFill>
                <a:schemeClr val="accent2"/>
              </a:solidFill>
              <a:latin typeface="Arial"/>
              <a:ea typeface="ＭＳ Ｐゴシック" charset="-128"/>
              <a:cs typeface="ＭＳ Ｐゴシック" charset="-128"/>
            </a:endParaRPr>
          </a:p>
        </p:txBody>
      </p:sp>
      <p:graphicFrame>
        <p:nvGraphicFramePr>
          <p:cNvPr id="12" name="Group 4"/>
          <p:cNvGraphicFramePr>
            <a:graphicFrameLocks noGrp="1"/>
          </p:cNvGraphicFramePr>
          <p:nvPr/>
        </p:nvGraphicFramePr>
        <p:xfrm>
          <a:off x="228600" y="4292600"/>
          <a:ext cx="8381999" cy="1270000"/>
        </p:xfrm>
        <a:graphic>
          <a:graphicData uri="http://schemas.openxmlformats.org/drawingml/2006/table">
            <a:tbl>
              <a:tblPr/>
              <a:tblGrid>
                <a:gridCol w="1196944"/>
                <a:gridCol w="1196944"/>
                <a:gridCol w="1198640"/>
                <a:gridCol w="1198639"/>
                <a:gridCol w="1196944"/>
                <a:gridCol w="1196944"/>
                <a:gridCol w="1196944"/>
              </a:tblGrid>
              <a:tr h="635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Age: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0..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20..29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30-39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40-49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50-59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&gt;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60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5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Tuples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1800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2100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2200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1900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1800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152400" y="1600200"/>
            <a:ext cx="15863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latin typeface="Arial"/>
              </a:rPr>
              <a:t>Eq</a:t>
            </a:r>
            <a:r>
              <a:rPr lang="en-US" b="1" dirty="0" smtClean="0">
                <a:latin typeface="Arial"/>
              </a:rPr>
              <a:t>-width:</a:t>
            </a:r>
            <a:endParaRPr lang="en-US" b="1" dirty="0">
              <a:latin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04800" y="3657600"/>
            <a:ext cx="16206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latin typeface="Arial"/>
              </a:rPr>
              <a:t>Eq</a:t>
            </a:r>
            <a:r>
              <a:rPr lang="en-US" b="1" dirty="0" smtClean="0">
                <a:latin typeface="Arial"/>
              </a:rPr>
              <a:t>-depth:</a:t>
            </a:r>
            <a:endParaRPr lang="en-US" b="1" dirty="0">
              <a:latin typeface="Arial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52400" y="5791200"/>
            <a:ext cx="89780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Arial"/>
              </a:rPr>
              <a:t>Compressed</a:t>
            </a:r>
            <a:r>
              <a:rPr lang="en-US" dirty="0" smtClean="0">
                <a:latin typeface="Arial"/>
              </a:rPr>
              <a:t>: store separately highly frequent values: (48,1900)</a:t>
            </a:r>
            <a:endParaRPr lang="en-US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Definitions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[Ioannidis: </a:t>
            </a:r>
            <a:r>
              <a:rPr lang="en-US" i="1" dirty="0" smtClean="0"/>
              <a:t>The history of histograms</a:t>
            </a:r>
            <a:r>
              <a:rPr lang="en-US" dirty="0" smtClean="0"/>
              <a:t>, 2003]</a:t>
            </a:r>
          </a:p>
          <a:p>
            <a:r>
              <a:rPr lang="en-US" dirty="0" smtClean="0"/>
              <a:t>Relation R, attribute X</a:t>
            </a:r>
          </a:p>
          <a:p>
            <a:r>
              <a:rPr lang="en-US" dirty="0" smtClean="0"/>
              <a:t>Value set of R.X is V = {v</a:t>
            </a:r>
            <a:r>
              <a:rPr lang="en-US" baseline="-25000" dirty="0" smtClean="0"/>
              <a:t>1</a:t>
            </a:r>
            <a:r>
              <a:rPr lang="en-US" dirty="0" smtClean="0"/>
              <a:t>&lt;v</a:t>
            </a:r>
            <a:r>
              <a:rPr lang="en-US" baseline="-25000" dirty="0" smtClean="0"/>
              <a:t>2</a:t>
            </a:r>
            <a:r>
              <a:rPr lang="en-US" dirty="0" smtClean="0"/>
              <a:t>&lt;…&lt;</a:t>
            </a:r>
            <a:r>
              <a:rPr lang="en-US" dirty="0" err="1" smtClean="0"/>
              <a:t>v</a:t>
            </a:r>
            <a:r>
              <a:rPr lang="en-US" baseline="-25000" dirty="0" err="1" smtClean="0"/>
              <a:t>n</a:t>
            </a:r>
            <a:r>
              <a:rPr lang="en-US" dirty="0" smtClean="0"/>
              <a:t>}</a:t>
            </a:r>
          </a:p>
          <a:p>
            <a:r>
              <a:rPr lang="en-US" dirty="0" smtClean="0"/>
              <a:t>Spread of </a:t>
            </a:r>
            <a:r>
              <a:rPr lang="en-US" dirty="0" err="1" smtClean="0"/>
              <a:t>v</a:t>
            </a:r>
            <a:r>
              <a:rPr lang="en-US" baseline="-25000" dirty="0" err="1" smtClean="0"/>
              <a:t>k</a:t>
            </a:r>
            <a:r>
              <a:rPr lang="en-US" dirty="0" smtClean="0"/>
              <a:t> is </a:t>
            </a:r>
            <a:r>
              <a:rPr lang="en-US" dirty="0" err="1" smtClean="0"/>
              <a:t>s</a:t>
            </a:r>
            <a:r>
              <a:rPr lang="en-US" baseline="-25000" dirty="0" err="1" smtClean="0"/>
              <a:t>k</a:t>
            </a:r>
            <a:r>
              <a:rPr lang="en-US" dirty="0" smtClean="0"/>
              <a:t> = v</a:t>
            </a:r>
            <a:r>
              <a:rPr lang="en-US" baseline="-25000" dirty="0" smtClean="0"/>
              <a:t>k+1</a:t>
            </a:r>
            <a:r>
              <a:rPr lang="en-US" dirty="0" smtClean="0"/>
              <a:t>-v</a:t>
            </a:r>
            <a:r>
              <a:rPr lang="en-US" baseline="-25000" dirty="0" smtClean="0"/>
              <a:t>k</a:t>
            </a:r>
          </a:p>
          <a:p>
            <a:r>
              <a:rPr lang="en-US" dirty="0" smtClean="0"/>
              <a:t>Frequency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k</a:t>
            </a:r>
            <a:r>
              <a:rPr lang="en-US" dirty="0" smtClean="0"/>
              <a:t> = # of tuples with R.X=</a:t>
            </a:r>
            <a:r>
              <a:rPr lang="en-US" dirty="0" err="1" smtClean="0"/>
              <a:t>v</a:t>
            </a:r>
            <a:r>
              <a:rPr lang="en-US" baseline="-25000" dirty="0" err="1" smtClean="0"/>
              <a:t>k</a:t>
            </a:r>
            <a:endParaRPr lang="en-US" dirty="0" smtClean="0"/>
          </a:p>
          <a:p>
            <a:r>
              <a:rPr lang="en-US" dirty="0" smtClean="0"/>
              <a:t>Area </a:t>
            </a:r>
            <a:r>
              <a:rPr lang="en-US" dirty="0" err="1" smtClean="0"/>
              <a:t>a</a:t>
            </a:r>
            <a:r>
              <a:rPr lang="en-US" baseline="-25000" dirty="0" err="1" smtClean="0"/>
              <a:t>k</a:t>
            </a:r>
            <a:r>
              <a:rPr lang="en-US" dirty="0" smtClean="0"/>
              <a:t> = </a:t>
            </a:r>
            <a:r>
              <a:rPr lang="en-US" dirty="0" err="1"/>
              <a:t>s</a:t>
            </a:r>
            <a:r>
              <a:rPr lang="en-US" baseline="-25000" dirty="0" err="1"/>
              <a:t>k</a:t>
            </a:r>
            <a:r>
              <a:rPr lang="en-US" dirty="0"/>
              <a:t> </a:t>
            </a:r>
            <a:r>
              <a:rPr lang="en-US" dirty="0" smtClean="0"/>
              <a:t>x </a:t>
            </a:r>
            <a:r>
              <a:rPr lang="en-US" dirty="0" err="1"/>
              <a:t>f</a:t>
            </a:r>
            <a:r>
              <a:rPr lang="en-US" baseline="-25000" dirty="0" err="1"/>
              <a:t>k</a:t>
            </a:r>
            <a:r>
              <a:rPr lang="en-US" dirty="0"/>
              <a:t> </a:t>
            </a:r>
            <a:endParaRPr lang="en-US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Dan Suciu -- 544, Winter 2011</a:t>
            </a:r>
            <a:r>
              <a:rPr lang="en-US" smtClean="0"/>
              <a:t>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97D22-7922-154E-AC2D-8F315F27564E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2052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V-Optimal Histograms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Defines bucket boundaries in an optimal way, to minimize the error over all point queries</a:t>
            </a:r>
          </a:p>
          <a:p>
            <a:r>
              <a:rPr lang="en-US" dirty="0" smtClean="0"/>
              <a:t>Computed rather expensively, using dynamic programming</a:t>
            </a:r>
          </a:p>
          <a:p>
            <a:r>
              <a:rPr lang="en-US" dirty="0" smtClean="0"/>
              <a:t>Modern databases systems use V-optimal histograms or some variations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Dan Suciu -- 544, Winter 2011</a:t>
            </a:r>
            <a:r>
              <a:rPr lang="en-US" dirty="0" smtClean="0"/>
              <a:t>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97D22-7922-154E-AC2D-8F315F27564E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V-Optimal Histograms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Formally:</a:t>
            </a:r>
          </a:p>
          <a:p>
            <a:r>
              <a:rPr lang="en-US" dirty="0" smtClean="0"/>
              <a:t>The data distribution of R.X is:</a:t>
            </a:r>
          </a:p>
          <a:p>
            <a:pPr lvl="1"/>
            <a:r>
              <a:rPr lang="en-US" dirty="0" smtClean="0"/>
              <a:t>T = {(v</a:t>
            </a:r>
            <a:r>
              <a:rPr lang="en-US" baseline="-25000" dirty="0" smtClean="0"/>
              <a:t>1</a:t>
            </a:r>
            <a:r>
              <a:rPr lang="en-US" dirty="0" smtClean="0"/>
              <a:t>,f</a:t>
            </a:r>
            <a:r>
              <a:rPr lang="en-US" baseline="-25000" dirty="0" smtClean="0"/>
              <a:t>1</a:t>
            </a:r>
            <a:r>
              <a:rPr lang="en-US" dirty="0" smtClean="0"/>
              <a:t>), …, (</a:t>
            </a:r>
            <a:r>
              <a:rPr lang="en-US" dirty="0" err="1" smtClean="0"/>
              <a:t>v</a:t>
            </a:r>
            <a:r>
              <a:rPr lang="en-US" baseline="-25000" dirty="0" err="1" smtClean="0"/>
              <a:t>n</a:t>
            </a:r>
            <a:r>
              <a:rPr lang="en-US" dirty="0" err="1" smtClean="0"/>
              <a:t>,f</a:t>
            </a:r>
            <a:r>
              <a:rPr lang="en-US" baseline="-25000" dirty="0" err="1" smtClean="0"/>
              <a:t>n</a:t>
            </a:r>
            <a:r>
              <a:rPr lang="en-US" dirty="0" smtClean="0"/>
              <a:t>)}</a:t>
            </a:r>
          </a:p>
          <a:p>
            <a:r>
              <a:rPr lang="en-US" dirty="0" smtClean="0"/>
              <a:t>A histogram for R.X with β buckets is:</a:t>
            </a:r>
          </a:p>
          <a:p>
            <a:pPr lvl="1"/>
            <a:r>
              <a:rPr lang="en-US" dirty="0" smtClean="0"/>
              <a:t>H = {(u</a:t>
            </a:r>
            <a:r>
              <a:rPr lang="en-US" baseline="-25000" dirty="0" smtClean="0"/>
              <a:t>1</a:t>
            </a:r>
            <a:r>
              <a:rPr lang="en-US" dirty="0" smtClean="0"/>
              <a:t>,e</a:t>
            </a:r>
            <a:r>
              <a:rPr lang="en-US" baseline="-25000" dirty="0" smtClean="0"/>
              <a:t>1</a:t>
            </a:r>
            <a:r>
              <a:rPr lang="en-US" dirty="0"/>
              <a:t>), …, </a:t>
            </a:r>
            <a:r>
              <a:rPr lang="en-US" dirty="0" smtClean="0"/>
              <a:t>(u</a:t>
            </a:r>
            <a:r>
              <a:rPr lang="en-US" baseline="-25000" dirty="0"/>
              <a:t>β</a:t>
            </a:r>
            <a:r>
              <a:rPr lang="en-US" dirty="0" smtClean="0"/>
              <a:t>,e</a:t>
            </a:r>
            <a:r>
              <a:rPr lang="en-US" baseline="-25000" dirty="0" smtClean="0"/>
              <a:t>β</a:t>
            </a:r>
            <a:r>
              <a:rPr lang="en-US" dirty="0" smtClean="0"/>
              <a:t>)}</a:t>
            </a:r>
          </a:p>
          <a:p>
            <a:r>
              <a:rPr lang="en-US" dirty="0" smtClean="0"/>
              <a:t>The estimation at point </a:t>
            </a:r>
            <a:r>
              <a:rPr lang="en-US" dirty="0"/>
              <a:t>x</a:t>
            </a:r>
            <a:r>
              <a:rPr lang="en-US" dirty="0" smtClean="0"/>
              <a:t> is: e(x) = </a:t>
            </a:r>
            <a:r>
              <a:rPr lang="en-US" dirty="0" err="1" smtClean="0"/>
              <a:t>e</a:t>
            </a:r>
            <a:r>
              <a:rPr lang="en-US" baseline="-25000" dirty="0" err="1" smtClean="0"/>
              <a:t>i</a:t>
            </a:r>
            <a:r>
              <a:rPr lang="en-US" dirty="0" smtClean="0"/>
              <a:t>, where </a:t>
            </a:r>
            <a:r>
              <a:rPr lang="en-US" dirty="0" err="1" smtClean="0"/>
              <a:t>u</a:t>
            </a:r>
            <a:r>
              <a:rPr lang="en-US" baseline="-25000" dirty="0" err="1" smtClean="0"/>
              <a:t>i</a:t>
            </a:r>
            <a:r>
              <a:rPr lang="en-US" dirty="0" smtClean="0"/>
              <a:t> ≤ x &lt; u</a:t>
            </a:r>
            <a:r>
              <a:rPr lang="en-US" baseline="-25000" dirty="0" smtClean="0"/>
              <a:t>i+1</a:t>
            </a:r>
            <a:r>
              <a:rPr lang="en-US" dirty="0" smtClean="0"/>
              <a:t>  </a:t>
            </a:r>
            <a:endParaRPr lang="en-US" dirty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Dan Suciu -- 544, Winter 2011</a:t>
            </a:r>
            <a:r>
              <a:rPr lang="en-US" smtClean="0"/>
              <a:t>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2145B-0C55-4647-A2DF-E2CC445BE069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60034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V-Optimal Histograms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Formally:</a:t>
            </a:r>
          </a:p>
          <a:p>
            <a:pPr marL="342900" lvl="1" indent="-342900">
              <a:buFontTx/>
              <a:buChar char="•"/>
            </a:pPr>
            <a:r>
              <a:rPr lang="en-US" dirty="0" smtClean="0"/>
              <a:t>The v-optimal histogram with β buckets is the histogram </a:t>
            </a:r>
            <a:r>
              <a:rPr lang="en-US" dirty="0"/>
              <a:t>H = {(u</a:t>
            </a:r>
            <a:r>
              <a:rPr lang="en-US" baseline="-25000" dirty="0"/>
              <a:t>1</a:t>
            </a:r>
            <a:r>
              <a:rPr lang="en-US" dirty="0"/>
              <a:t>,g</a:t>
            </a:r>
            <a:r>
              <a:rPr lang="en-US" baseline="-25000" dirty="0"/>
              <a:t>1</a:t>
            </a:r>
            <a:r>
              <a:rPr lang="en-US" dirty="0"/>
              <a:t>), …, (u</a:t>
            </a:r>
            <a:r>
              <a:rPr lang="en-US" baseline="-25000" dirty="0"/>
              <a:t>β</a:t>
            </a:r>
            <a:r>
              <a:rPr lang="en-US" dirty="0"/>
              <a:t>,f</a:t>
            </a:r>
            <a:r>
              <a:rPr lang="en-US" baseline="-25000" dirty="0"/>
              <a:t>β</a:t>
            </a:r>
            <a:r>
              <a:rPr lang="en-US" dirty="0"/>
              <a:t>)</a:t>
            </a:r>
            <a:r>
              <a:rPr lang="en-US" dirty="0" smtClean="0"/>
              <a:t>} that minimizes:</a:t>
            </a:r>
            <a:br>
              <a:rPr lang="en-US" dirty="0" smtClean="0"/>
            </a:br>
            <a:r>
              <a:rPr lang="en-US" dirty="0" smtClean="0"/>
              <a:t>		</a:t>
            </a:r>
            <a:r>
              <a:rPr lang="en-US" dirty="0" err="1" smtClean="0"/>
              <a:t>Σ</a:t>
            </a:r>
            <a:r>
              <a:rPr lang="en-US" baseline="-25000" dirty="0" err="1" smtClean="0"/>
              <a:t>i</a:t>
            </a:r>
            <a:r>
              <a:rPr lang="en-US" baseline="-25000" dirty="0" smtClean="0"/>
              <a:t>=1,n</a:t>
            </a:r>
            <a:r>
              <a:rPr lang="en-US" dirty="0" smtClean="0"/>
              <a:t> |e(v</a:t>
            </a:r>
            <a:r>
              <a:rPr lang="en-US" baseline="-25000" dirty="0" smtClean="0"/>
              <a:t>i</a:t>
            </a:r>
            <a:r>
              <a:rPr lang="en-US" dirty="0" smtClean="0"/>
              <a:t>) – f</a:t>
            </a:r>
            <a:r>
              <a:rPr lang="en-US" baseline="-25000" dirty="0" smtClean="0"/>
              <a:t>i</a:t>
            </a:r>
            <a:r>
              <a:rPr lang="en-US" dirty="0" smtClean="0"/>
              <a:t>|</a:t>
            </a:r>
            <a:r>
              <a:rPr lang="en-US" baseline="30000" dirty="0" smtClean="0"/>
              <a:t>2</a:t>
            </a:r>
          </a:p>
          <a:p>
            <a:r>
              <a:rPr lang="en-US" dirty="0" smtClean="0"/>
              <a:t>Can be computed using dynamic programming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Dan Suciu -- 544, Winter 2011</a:t>
            </a:r>
            <a:r>
              <a:rPr lang="en-US" smtClean="0"/>
              <a:t>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2145B-0C55-4647-A2DF-E2CC445BE069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64237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09600"/>
            <a:ext cx="8686800" cy="1143000"/>
          </a:xfrm>
        </p:spPr>
        <p:txBody>
          <a:bodyPr/>
          <a:lstStyle/>
          <a:p>
            <a:r>
              <a:rPr lang="en-US" dirty="0" smtClean="0"/>
              <a:t>Difficult Questions on Histograms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Small number of buckets</a:t>
            </a:r>
          </a:p>
          <a:p>
            <a:pPr lvl="1"/>
            <a:r>
              <a:rPr lang="en-US" dirty="0" smtClean="0"/>
              <a:t>Hundreds, or thousands, but not more</a:t>
            </a:r>
          </a:p>
          <a:p>
            <a:pPr lvl="1"/>
            <a:r>
              <a:rPr lang="en-US" dirty="0" smtClean="0"/>
              <a:t>WHY ?</a:t>
            </a:r>
          </a:p>
          <a:p>
            <a:r>
              <a:rPr lang="en-US" i="1" dirty="0" smtClean="0"/>
              <a:t>Not </a:t>
            </a:r>
            <a:r>
              <a:rPr lang="en-US" dirty="0" smtClean="0"/>
              <a:t>updated during database update, but recomputed periodically</a:t>
            </a:r>
          </a:p>
          <a:p>
            <a:pPr lvl="1"/>
            <a:r>
              <a:rPr lang="en-US" dirty="0" smtClean="0"/>
              <a:t>WHY ? </a:t>
            </a:r>
          </a:p>
          <a:p>
            <a:r>
              <a:rPr lang="en-US" dirty="0" smtClean="0"/>
              <a:t>Multidimensional histograms rarely used</a:t>
            </a:r>
          </a:p>
          <a:p>
            <a:pPr lvl="1"/>
            <a:r>
              <a:rPr lang="en-US" dirty="0" smtClean="0"/>
              <a:t>WHY ?</a:t>
            </a:r>
          </a:p>
          <a:p>
            <a:pPr lvl="1"/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Dan Suciu -- 544, Winter 2011</a:t>
            </a:r>
            <a:r>
              <a:rPr lang="en-US" dirty="0" smtClean="0"/>
              <a:t>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97D22-7922-154E-AC2D-8F315F27564E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Arial" charset="0"/>
                <a:ea typeface="ＭＳ Ｐゴシック" charset="-128"/>
                <a:cs typeface="ＭＳ Ｐゴシック" charset="-128"/>
              </a:rPr>
              <a:t>Summary of Query Optimization</a:t>
            </a:r>
          </a:p>
        </p:txBody>
      </p:sp>
      <p:sp>
        <p:nvSpPr>
          <p:cNvPr id="142339" name="Content Placeholder 4"/>
          <p:cNvSpPr>
            <a:spLocks noGrp="1"/>
          </p:cNvSpPr>
          <p:nvPr>
            <p:ph idx="1"/>
          </p:nvPr>
        </p:nvSpPr>
        <p:spPr>
          <a:xfrm>
            <a:off x="685800" y="1981200"/>
            <a:ext cx="8229600" cy="4114800"/>
          </a:xfrm>
        </p:spPr>
        <p:txBody>
          <a:bodyPr/>
          <a:lstStyle/>
          <a:p>
            <a:r>
              <a:rPr lang="en-US" dirty="0" smtClean="0">
                <a:latin typeface="Arial" charset="0"/>
                <a:ea typeface="ＭＳ Ｐゴシック" charset="-128"/>
                <a:cs typeface="ＭＳ Ｐゴシック" charset="-128"/>
              </a:rPr>
              <a:t>Three parts:</a:t>
            </a:r>
          </a:p>
          <a:p>
            <a:pPr lvl="1"/>
            <a:r>
              <a:rPr lang="en-US" dirty="0" smtClean="0">
                <a:latin typeface="Arial" charset="0"/>
              </a:rPr>
              <a:t>search space, algorithms, size/cost estimation</a:t>
            </a:r>
          </a:p>
          <a:p>
            <a:r>
              <a:rPr lang="en-US" dirty="0" smtClean="0">
                <a:latin typeface="Arial" charset="0"/>
              </a:rPr>
              <a:t>Ideal goal: find optimal plan.  But</a:t>
            </a:r>
          </a:p>
          <a:p>
            <a:pPr lvl="1"/>
            <a:r>
              <a:rPr lang="en-US" dirty="0" smtClean="0">
                <a:latin typeface="Arial" charset="0"/>
              </a:rPr>
              <a:t>Impossible to estimate accurately</a:t>
            </a:r>
          </a:p>
          <a:p>
            <a:pPr lvl="1"/>
            <a:r>
              <a:rPr lang="en-US" dirty="0" smtClean="0">
                <a:latin typeface="Arial" charset="0"/>
              </a:rPr>
              <a:t>Impossible to search the entire space</a:t>
            </a:r>
          </a:p>
          <a:p>
            <a:r>
              <a:rPr lang="en-US" dirty="0" smtClean="0">
                <a:latin typeface="Arial" charset="0"/>
              </a:rPr>
              <a:t>Goal of today’s optimizers:</a:t>
            </a:r>
          </a:p>
          <a:p>
            <a:pPr lvl="1"/>
            <a:r>
              <a:rPr lang="en-US" dirty="0" smtClean="0">
                <a:latin typeface="Arial" charset="0"/>
              </a:rPr>
              <a:t>Avoid very bad plans</a:t>
            </a:r>
          </a:p>
        </p:txBody>
      </p:sp>
      <p:sp>
        <p:nvSpPr>
          <p:cNvPr id="142340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nl-NL" dirty="0" smtClean="0"/>
              <a:t>Dan Suciu -- 544, Winter 2011</a:t>
            </a:r>
            <a:r>
              <a:rPr lang="en-US" dirty="0" smtClean="0"/>
              <a:t>       </a:t>
            </a:r>
            <a:endParaRPr lang="en-US" dirty="0"/>
          </a:p>
        </p:txBody>
      </p:sp>
      <p:sp>
        <p:nvSpPr>
          <p:cNvPr id="14234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2BB4A4C-2716-A84C-A9CF-A7761569EF24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nl-NL" dirty="0" smtClean="0"/>
              <a:t>Dan Suciu -- 544, Winter 2011</a:t>
            </a:r>
            <a:r>
              <a:rPr lang="en-US" dirty="0" smtClean="0"/>
              <a:t>       </a:t>
            </a:r>
            <a:endParaRPr lang="en-US" dirty="0"/>
          </a:p>
        </p:txBody>
      </p:sp>
      <p:sp>
        <p:nvSpPr>
          <p:cNvPr id="358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513930-2820-9649-828C-3B1038A8BE46}" type="slidenum">
              <a:rPr lang="en-US"/>
              <a:pPr/>
              <a:t>3</a:t>
            </a:fld>
            <a:endParaRPr lang="en-US"/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ea typeface="ＭＳ Ｐゴシック" charset="-128"/>
                <a:cs typeface="ＭＳ Ｐゴシック" charset="-128"/>
              </a:rPr>
              <a:t>Query Optimization</a:t>
            </a:r>
            <a:endParaRPr lang="en-US" dirty="0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 smtClean="0">
                <a:latin typeface="Arial" charset="0"/>
                <a:ea typeface="ＭＳ Ｐゴシック" charset="-128"/>
                <a:cs typeface="ＭＳ Ｐゴシック" charset="-128"/>
              </a:rPr>
              <a:t>Three major components</a:t>
            </a:r>
            <a:r>
              <a:rPr lang="en-US" dirty="0" smtClean="0">
                <a:latin typeface="Arial" charset="0"/>
                <a:ea typeface="ＭＳ Ｐゴシック" charset="-128"/>
                <a:cs typeface="ＭＳ Ｐゴシック" charset="-128"/>
              </a:rPr>
              <a:t>:</a:t>
            </a:r>
          </a:p>
          <a:p>
            <a:endParaRPr lang="en-US" dirty="0" smtClean="0">
              <a:latin typeface="Arial" charset="0"/>
              <a:ea typeface="ＭＳ Ｐゴシック" charset="-128"/>
              <a:cs typeface="ＭＳ Ｐゴシック" charset="-128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Arial" charset="0"/>
                <a:ea typeface="ＭＳ Ｐゴシック" charset="-128"/>
                <a:cs typeface="ＭＳ Ｐゴシック" charset="-128"/>
              </a:rPr>
              <a:t>Search space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>
              <a:latin typeface="Arial" charset="0"/>
              <a:ea typeface="ＭＳ Ｐゴシック" charset="-128"/>
              <a:cs typeface="ＭＳ Ｐゴシック" charset="-128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Arial" charset="0"/>
                <a:ea typeface="ＭＳ Ｐゴシック" charset="-128"/>
                <a:cs typeface="ＭＳ Ｐゴシック" charset="-128"/>
              </a:rPr>
              <a:t>Algorithm for enumerating query plans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>
              <a:latin typeface="Arial" charset="0"/>
              <a:ea typeface="ＭＳ Ｐゴシック" charset="-128"/>
              <a:cs typeface="ＭＳ Ｐゴシック" charset="-128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Arial" charset="0"/>
                <a:ea typeface="ＭＳ Ｐゴシック" charset="-128"/>
                <a:cs typeface="ＭＳ Ｐゴシック" charset="-128"/>
              </a:rPr>
              <a:t>Cardinality and cost estimation</a:t>
            </a:r>
          </a:p>
          <a:p>
            <a:endParaRPr lang="en-US" dirty="0" smtClean="0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nl-NL" dirty="0" smtClean="0"/>
              <a:t>Dan Suciu -- 544, Winter 2011</a:t>
            </a:r>
            <a:r>
              <a:rPr lang="en-US" dirty="0" smtClean="0"/>
              <a:t>       </a:t>
            </a:r>
            <a:endParaRPr lang="en-US" dirty="0"/>
          </a:p>
        </p:txBody>
      </p:sp>
      <p:sp>
        <p:nvSpPr>
          <p:cNvPr id="1198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9CD4681-5341-404D-8E84-32B80FE57231}" type="slidenum">
              <a:rPr lang="en-US"/>
              <a:pPr/>
              <a:t>4</a:t>
            </a:fld>
            <a:endParaRPr lang="en-US"/>
          </a:p>
        </p:txBody>
      </p:sp>
      <p:sp>
        <p:nvSpPr>
          <p:cNvPr id="1198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ea typeface="ＭＳ Ｐゴシック" charset="-128"/>
                <a:cs typeface="ＭＳ Ｐゴシック" charset="-128"/>
              </a:rPr>
              <a:t>3. Cardinality and Cost Estimation</a:t>
            </a:r>
            <a:endParaRPr lang="en-US" dirty="0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1981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>
                <a:latin typeface="Arial" charset="0"/>
                <a:ea typeface="ＭＳ Ｐゴシック" charset="-128"/>
                <a:cs typeface="ＭＳ Ｐゴシック" charset="-128"/>
              </a:rPr>
              <a:t>Collect statistical summaries of stored data</a:t>
            </a:r>
          </a:p>
          <a:p>
            <a:endParaRPr lang="en-US" sz="2800" dirty="0">
              <a:latin typeface="Arial" charset="0"/>
              <a:ea typeface="ＭＳ Ｐゴシック" charset="-128"/>
              <a:cs typeface="ＭＳ Ｐゴシック" charset="-128"/>
            </a:endParaRPr>
          </a:p>
          <a:p>
            <a:r>
              <a:rPr lang="en-US" sz="2800" dirty="0">
                <a:latin typeface="Arial" charset="0"/>
                <a:ea typeface="ＭＳ Ｐゴシック" charset="-128"/>
                <a:cs typeface="ＭＳ Ｐゴシック" charset="-128"/>
              </a:rPr>
              <a:t>Estimate</a:t>
            </a:r>
            <a:r>
              <a:rPr lang="en-US" sz="2800" dirty="0" smtClean="0">
                <a:latin typeface="Arial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2800" u="sng" dirty="0" smtClean="0">
                <a:latin typeface="Arial" charset="0"/>
                <a:ea typeface="ＭＳ Ｐゴシック" charset="-128"/>
                <a:cs typeface="ＭＳ Ｐゴシック" charset="-128"/>
              </a:rPr>
              <a:t>size</a:t>
            </a:r>
            <a:r>
              <a:rPr lang="en-US" sz="2800" dirty="0" smtClean="0">
                <a:latin typeface="Arial" charset="0"/>
                <a:ea typeface="ＭＳ Ｐゴシック" charset="-128"/>
                <a:cs typeface="ＭＳ Ｐゴシック" charset="-128"/>
              </a:rPr>
              <a:t> (=cardinality) in </a:t>
            </a:r>
            <a:r>
              <a:rPr lang="en-US" sz="2800" dirty="0">
                <a:latin typeface="Arial" charset="0"/>
                <a:ea typeface="ＭＳ Ｐゴシック" charset="-128"/>
                <a:cs typeface="ＭＳ Ｐゴシック" charset="-128"/>
              </a:rPr>
              <a:t>a bottom-up </a:t>
            </a:r>
            <a:r>
              <a:rPr lang="en-US" sz="2800" dirty="0" smtClean="0">
                <a:latin typeface="Arial" charset="0"/>
                <a:ea typeface="ＭＳ Ｐゴシック" charset="-128"/>
                <a:cs typeface="ＭＳ Ｐゴシック" charset="-128"/>
              </a:rPr>
              <a:t>fashion</a:t>
            </a:r>
          </a:p>
          <a:p>
            <a:pPr lvl="1"/>
            <a:r>
              <a:rPr lang="en-US" sz="2400" dirty="0" smtClean="0">
                <a:latin typeface="Arial" charset="0"/>
                <a:cs typeface="ＭＳ Ｐゴシック" charset="-128"/>
              </a:rPr>
              <a:t>This is the most difficult part, and still inadequate in today’s query optimizers</a:t>
            </a:r>
            <a:endParaRPr lang="en-US" sz="2800" dirty="0" smtClean="0">
              <a:latin typeface="Arial" charset="0"/>
              <a:ea typeface="ＭＳ Ｐゴシック" charset="-128"/>
              <a:cs typeface="ＭＳ Ｐゴシック" charset="-128"/>
            </a:endParaRPr>
          </a:p>
          <a:p>
            <a:r>
              <a:rPr lang="en-US" sz="2800" dirty="0">
                <a:latin typeface="Arial" charset="0"/>
                <a:ea typeface="ＭＳ Ｐゴシック" charset="-128"/>
                <a:cs typeface="ＭＳ Ｐゴシック" charset="-128"/>
              </a:rPr>
              <a:t>Estimate </a:t>
            </a:r>
            <a:r>
              <a:rPr lang="en-US" sz="2800" u="sng" dirty="0">
                <a:latin typeface="Arial" charset="0"/>
                <a:ea typeface="ＭＳ Ｐゴシック" charset="-128"/>
                <a:cs typeface="ＭＳ Ｐゴシック" charset="-128"/>
              </a:rPr>
              <a:t>cost</a:t>
            </a:r>
            <a:r>
              <a:rPr lang="en-US" sz="2800" dirty="0">
                <a:latin typeface="Arial" charset="0"/>
                <a:ea typeface="ＭＳ Ｐゴシック" charset="-128"/>
                <a:cs typeface="ＭＳ Ｐゴシック" charset="-128"/>
              </a:rPr>
              <a:t> by using the estimated </a:t>
            </a:r>
            <a:r>
              <a:rPr lang="en-US" sz="2800" dirty="0" smtClean="0">
                <a:latin typeface="Arial" charset="0"/>
                <a:ea typeface="ＭＳ Ｐゴシック" charset="-128"/>
                <a:cs typeface="ＭＳ Ｐゴシック" charset="-128"/>
              </a:rPr>
              <a:t>size</a:t>
            </a:r>
          </a:p>
          <a:p>
            <a:pPr lvl="1"/>
            <a:r>
              <a:rPr lang="en-US" sz="2400" dirty="0" smtClean="0">
                <a:latin typeface="Arial" charset="0"/>
                <a:cs typeface="ＭＳ Ｐゴシック" charset="-128"/>
              </a:rPr>
              <a:t>Hand-written formulas, similar to those we used for computing the cost of each physical operator</a:t>
            </a:r>
            <a:endParaRPr lang="en-US" sz="2400" dirty="0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nl-NL" dirty="0" smtClean="0"/>
              <a:t>Dan Suciu -- 544, Winter 2011</a:t>
            </a:r>
            <a:r>
              <a:rPr lang="en-US" dirty="0" smtClean="0"/>
              <a:t>       </a:t>
            </a:r>
            <a:endParaRPr lang="en-US" dirty="0"/>
          </a:p>
        </p:txBody>
      </p:sp>
      <p:sp>
        <p:nvSpPr>
          <p:cNvPr id="12185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B3FC0C1-D808-F84B-BC84-1FA33AD2C045}" type="slidenum">
              <a:rPr lang="en-US"/>
              <a:pPr/>
              <a:t>5</a:t>
            </a:fld>
            <a:endParaRPr lang="en-US"/>
          </a:p>
        </p:txBody>
      </p:sp>
      <p:sp>
        <p:nvSpPr>
          <p:cNvPr id="1218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Statistics on Base Data</a:t>
            </a:r>
          </a:p>
        </p:txBody>
      </p:sp>
      <p:sp>
        <p:nvSpPr>
          <p:cNvPr id="65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>
                <a:solidFill>
                  <a:srgbClr val="FF000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Collected information for each relation</a:t>
            </a:r>
            <a:endParaRPr lang="en-US" sz="2800">
              <a:latin typeface="Arial" charset="0"/>
              <a:ea typeface="ＭＳ Ｐゴシック" charset="-128"/>
              <a:cs typeface="ＭＳ Ｐゴシック" charset="-128"/>
            </a:endParaRPr>
          </a:p>
          <a:p>
            <a:pPr lvl="1"/>
            <a:r>
              <a:rPr lang="en-US" sz="2400">
                <a:latin typeface="Arial" charset="0"/>
              </a:rPr>
              <a:t>Number of tuples (cardinality)</a:t>
            </a:r>
          </a:p>
          <a:p>
            <a:pPr lvl="1"/>
            <a:r>
              <a:rPr lang="en-US" sz="2400">
                <a:latin typeface="Arial" charset="0"/>
              </a:rPr>
              <a:t>Indexes, number of keys in the index</a:t>
            </a:r>
          </a:p>
          <a:p>
            <a:pPr lvl="1"/>
            <a:r>
              <a:rPr lang="en-US" sz="2400">
                <a:latin typeface="Arial" charset="0"/>
              </a:rPr>
              <a:t>Number of physical pages, clustering info</a:t>
            </a:r>
          </a:p>
          <a:p>
            <a:pPr lvl="1"/>
            <a:r>
              <a:rPr lang="en-US" sz="2400">
                <a:latin typeface="Arial" charset="0"/>
              </a:rPr>
              <a:t>Statistical information on attributes</a:t>
            </a:r>
          </a:p>
          <a:p>
            <a:pPr lvl="2"/>
            <a:r>
              <a:rPr lang="en-US" sz="2000">
                <a:latin typeface="Arial" charset="0"/>
              </a:rPr>
              <a:t>Min value, max value, number distinct values</a:t>
            </a:r>
          </a:p>
          <a:p>
            <a:pPr lvl="2"/>
            <a:r>
              <a:rPr lang="en-US" sz="2000">
                <a:latin typeface="Arial" charset="0"/>
              </a:rPr>
              <a:t>Histograms</a:t>
            </a:r>
          </a:p>
          <a:p>
            <a:pPr lvl="1"/>
            <a:r>
              <a:rPr lang="en-US" sz="2400">
                <a:latin typeface="Arial" charset="0"/>
              </a:rPr>
              <a:t>Correlations between columns (hard)</a:t>
            </a:r>
          </a:p>
          <a:p>
            <a:r>
              <a:rPr lang="en-US" sz="2800">
                <a:solidFill>
                  <a:srgbClr val="FF000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Collection approach: periodic, using sampling</a:t>
            </a:r>
            <a:endParaRPr lang="en-US" sz="2800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Size Estimation Problem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Dan Suciu -- 544, Winter 2011</a:t>
            </a:r>
            <a:r>
              <a:rPr lang="en-US" dirty="0" smtClean="0"/>
              <a:t>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2145B-0C55-4647-A2DF-E2CC445BE069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609600" y="2209800"/>
            <a:ext cx="8353569" cy="138499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dirty="0" smtClean="0">
                <a:latin typeface="Arial"/>
              </a:rPr>
              <a:t>S = </a:t>
            </a:r>
            <a:r>
              <a:rPr lang="en-US" sz="2800" dirty="0" smtClean="0">
                <a:solidFill>
                  <a:schemeClr val="accent2"/>
                </a:solidFill>
                <a:latin typeface="Arial"/>
              </a:rPr>
              <a:t>SELECT </a:t>
            </a:r>
            <a:r>
              <a:rPr lang="en-US" sz="2800" dirty="0">
                <a:latin typeface="Arial"/>
              </a:rPr>
              <a:t>list</a:t>
            </a:r>
            <a:r>
              <a:rPr lang="en-US" sz="2800" dirty="0" smtClean="0">
                <a:latin typeface="Arial"/>
              </a:rPr>
              <a:t/>
            </a:r>
            <a:br>
              <a:rPr lang="en-US" sz="2800" dirty="0" smtClean="0">
                <a:latin typeface="Arial"/>
              </a:rPr>
            </a:br>
            <a:r>
              <a:rPr lang="en-US" sz="2800" dirty="0" smtClean="0">
                <a:latin typeface="Arial"/>
              </a:rPr>
              <a:t>       </a:t>
            </a:r>
            <a:r>
              <a:rPr lang="en-US" sz="2800" dirty="0" smtClean="0">
                <a:solidFill>
                  <a:srgbClr val="3333CC"/>
                </a:solidFill>
                <a:latin typeface="Arial"/>
              </a:rPr>
              <a:t>FROM</a:t>
            </a:r>
            <a:r>
              <a:rPr lang="en-US" sz="2800" dirty="0" smtClean="0">
                <a:latin typeface="Arial"/>
              </a:rPr>
              <a:t>    </a:t>
            </a:r>
            <a:r>
              <a:rPr lang="en-US" sz="2800" dirty="0">
                <a:latin typeface="Arial"/>
              </a:rPr>
              <a:t>R1, …, </a:t>
            </a:r>
            <a:r>
              <a:rPr lang="en-US" sz="2800" dirty="0" err="1" smtClean="0">
                <a:latin typeface="Arial"/>
              </a:rPr>
              <a:t>Rn</a:t>
            </a:r>
            <a:r>
              <a:rPr lang="en-US" sz="2800" dirty="0" smtClean="0">
                <a:latin typeface="Arial"/>
              </a:rPr>
              <a:t> </a:t>
            </a:r>
            <a:br>
              <a:rPr lang="en-US" sz="2800" dirty="0" smtClean="0">
                <a:latin typeface="Arial"/>
              </a:rPr>
            </a:br>
            <a:r>
              <a:rPr lang="en-US" sz="2800" dirty="0" smtClean="0">
                <a:latin typeface="Arial"/>
              </a:rPr>
              <a:t>       </a:t>
            </a:r>
            <a:r>
              <a:rPr lang="en-US" sz="2800" dirty="0" smtClean="0">
                <a:solidFill>
                  <a:srgbClr val="3333CC"/>
                </a:solidFill>
                <a:latin typeface="Arial"/>
              </a:rPr>
              <a:t>WHERE</a:t>
            </a:r>
            <a:r>
              <a:rPr lang="en-US" sz="2800" dirty="0" smtClean="0">
                <a:latin typeface="Arial"/>
              </a:rPr>
              <a:t> </a:t>
            </a:r>
            <a:r>
              <a:rPr lang="en-US" sz="2800" dirty="0">
                <a:latin typeface="Arial"/>
              </a:rPr>
              <a:t>cond</a:t>
            </a:r>
            <a:r>
              <a:rPr lang="en-US" sz="2800" baseline="-25000" dirty="0">
                <a:latin typeface="Arial"/>
              </a:rPr>
              <a:t>1</a:t>
            </a:r>
            <a:r>
              <a:rPr lang="en-US" sz="2800" dirty="0">
                <a:latin typeface="Arial"/>
              </a:rPr>
              <a:t> AND cond</a:t>
            </a:r>
            <a:r>
              <a:rPr lang="en-US" sz="2800" baseline="-25000" dirty="0">
                <a:latin typeface="Arial"/>
              </a:rPr>
              <a:t>2</a:t>
            </a:r>
            <a:r>
              <a:rPr lang="en-US" sz="2800" dirty="0">
                <a:latin typeface="Arial"/>
              </a:rPr>
              <a:t> AND . . . AND </a:t>
            </a:r>
            <a:r>
              <a:rPr lang="en-US" sz="2800" dirty="0" err="1">
                <a:latin typeface="Arial"/>
              </a:rPr>
              <a:t>cond</a:t>
            </a:r>
            <a:r>
              <a:rPr lang="en-US" sz="2800" baseline="-25000" dirty="0" err="1">
                <a:latin typeface="Arial"/>
              </a:rPr>
              <a:t>k</a:t>
            </a:r>
            <a:endParaRPr lang="en-US" sz="2800" dirty="0">
              <a:latin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43000" y="4267200"/>
            <a:ext cx="487961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Arial"/>
              </a:rPr>
              <a:t>Given T(R1), T(R2), …, </a:t>
            </a:r>
            <a:r>
              <a:rPr lang="en-US" sz="2800" dirty="0" err="1" smtClean="0">
                <a:latin typeface="Arial"/>
              </a:rPr>
              <a:t>T(Rn</a:t>
            </a:r>
            <a:r>
              <a:rPr lang="en-US" sz="2800" dirty="0" smtClean="0">
                <a:latin typeface="Arial"/>
              </a:rPr>
              <a:t>)</a:t>
            </a:r>
          </a:p>
          <a:p>
            <a:r>
              <a:rPr lang="en-US" sz="2800" dirty="0" smtClean="0">
                <a:latin typeface="Arial"/>
              </a:rPr>
              <a:t>Estimate T(S)</a:t>
            </a:r>
            <a:endParaRPr lang="en-US" sz="2800" dirty="0">
              <a:latin typeface="Arial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2400" y="5410200"/>
            <a:ext cx="8747532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800" dirty="0" smtClean="0">
                <a:latin typeface="Arial"/>
              </a:rPr>
              <a:t>How can we do this ?  Note: doesn’t have to be exact.</a:t>
            </a:r>
            <a:endParaRPr lang="en-US" sz="2800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Size Estimation Problem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Dan Suciu -- 544, Winter 2011</a:t>
            </a:r>
            <a:r>
              <a:rPr lang="en-US" dirty="0" smtClean="0"/>
              <a:t>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2145B-0C55-4647-A2DF-E2CC445BE069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143000" y="4191000"/>
            <a:ext cx="71152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Arial"/>
              </a:rPr>
              <a:t>Remark: T(S) ≤  T(R1) × T(R2) × … × </a:t>
            </a:r>
            <a:r>
              <a:rPr lang="en-US" sz="2800" dirty="0" err="1" smtClean="0">
                <a:latin typeface="Arial"/>
              </a:rPr>
              <a:t>T(Rn</a:t>
            </a:r>
            <a:r>
              <a:rPr lang="en-US" sz="2800" dirty="0" smtClean="0">
                <a:latin typeface="Arial"/>
              </a:rPr>
              <a:t>)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609600" y="2209800"/>
            <a:ext cx="8353569" cy="138499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dirty="0" smtClean="0">
                <a:latin typeface="Arial"/>
              </a:rPr>
              <a:t>S = </a:t>
            </a:r>
            <a:r>
              <a:rPr lang="en-US" sz="2800" dirty="0" smtClean="0">
                <a:solidFill>
                  <a:schemeClr val="accent2"/>
                </a:solidFill>
                <a:latin typeface="Arial"/>
              </a:rPr>
              <a:t>SELECT </a:t>
            </a:r>
            <a:r>
              <a:rPr lang="en-US" sz="2800" dirty="0">
                <a:latin typeface="Arial"/>
              </a:rPr>
              <a:t>list</a:t>
            </a:r>
            <a:r>
              <a:rPr lang="en-US" sz="2800" dirty="0" smtClean="0">
                <a:latin typeface="Arial"/>
              </a:rPr>
              <a:t/>
            </a:r>
            <a:br>
              <a:rPr lang="en-US" sz="2800" dirty="0" smtClean="0">
                <a:latin typeface="Arial"/>
              </a:rPr>
            </a:br>
            <a:r>
              <a:rPr lang="en-US" sz="2800" dirty="0" smtClean="0">
                <a:latin typeface="Arial"/>
              </a:rPr>
              <a:t>       </a:t>
            </a:r>
            <a:r>
              <a:rPr lang="en-US" sz="2800" dirty="0" smtClean="0">
                <a:solidFill>
                  <a:srgbClr val="3333CC"/>
                </a:solidFill>
                <a:latin typeface="Arial"/>
              </a:rPr>
              <a:t>FROM</a:t>
            </a:r>
            <a:r>
              <a:rPr lang="en-US" sz="2800" dirty="0" smtClean="0">
                <a:latin typeface="Arial"/>
              </a:rPr>
              <a:t>    </a:t>
            </a:r>
            <a:r>
              <a:rPr lang="en-US" sz="2800" dirty="0">
                <a:latin typeface="Arial"/>
              </a:rPr>
              <a:t>R1, …, </a:t>
            </a:r>
            <a:r>
              <a:rPr lang="en-US" sz="2800" dirty="0" err="1" smtClean="0">
                <a:latin typeface="Arial"/>
              </a:rPr>
              <a:t>Rn</a:t>
            </a:r>
            <a:r>
              <a:rPr lang="en-US" sz="2800" dirty="0" smtClean="0">
                <a:latin typeface="Arial"/>
              </a:rPr>
              <a:t> </a:t>
            </a:r>
            <a:br>
              <a:rPr lang="en-US" sz="2800" dirty="0" smtClean="0">
                <a:latin typeface="Arial"/>
              </a:rPr>
            </a:br>
            <a:r>
              <a:rPr lang="en-US" sz="2800" dirty="0" smtClean="0">
                <a:latin typeface="Arial"/>
              </a:rPr>
              <a:t>       </a:t>
            </a:r>
            <a:r>
              <a:rPr lang="en-US" sz="2800" dirty="0" smtClean="0">
                <a:solidFill>
                  <a:srgbClr val="3333CC"/>
                </a:solidFill>
                <a:latin typeface="Arial"/>
              </a:rPr>
              <a:t>WHERE</a:t>
            </a:r>
            <a:r>
              <a:rPr lang="en-US" sz="2800" dirty="0" smtClean="0">
                <a:latin typeface="Arial"/>
              </a:rPr>
              <a:t> </a:t>
            </a:r>
            <a:r>
              <a:rPr lang="en-US" sz="2800" dirty="0">
                <a:latin typeface="Arial"/>
              </a:rPr>
              <a:t>cond</a:t>
            </a:r>
            <a:r>
              <a:rPr lang="en-US" sz="2800" baseline="-25000" dirty="0">
                <a:latin typeface="Arial"/>
              </a:rPr>
              <a:t>1</a:t>
            </a:r>
            <a:r>
              <a:rPr lang="en-US" sz="2800" dirty="0">
                <a:latin typeface="Arial"/>
              </a:rPr>
              <a:t> AND cond</a:t>
            </a:r>
            <a:r>
              <a:rPr lang="en-US" sz="2800" baseline="-25000" dirty="0">
                <a:latin typeface="Arial"/>
              </a:rPr>
              <a:t>2</a:t>
            </a:r>
            <a:r>
              <a:rPr lang="en-US" sz="2800" dirty="0">
                <a:latin typeface="Arial"/>
              </a:rPr>
              <a:t> AND . . . AND </a:t>
            </a:r>
            <a:r>
              <a:rPr lang="en-US" sz="2800" dirty="0" err="1">
                <a:latin typeface="Arial"/>
              </a:rPr>
              <a:t>cond</a:t>
            </a:r>
            <a:r>
              <a:rPr lang="en-US" sz="2800" baseline="-25000" dirty="0" err="1">
                <a:latin typeface="Arial"/>
              </a:rPr>
              <a:t>k</a:t>
            </a:r>
            <a:endParaRPr lang="en-US" sz="2800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Selectivity Factor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condition </a:t>
            </a:r>
            <a:r>
              <a:rPr lang="en-US" i="1" dirty="0" err="1" smtClean="0"/>
              <a:t>cond</a:t>
            </a:r>
            <a:r>
              <a:rPr lang="en-US" dirty="0" smtClean="0"/>
              <a:t> reduces the size by some factor called </a:t>
            </a:r>
            <a:r>
              <a:rPr lang="en-US" i="1" u="sng" dirty="0" smtClean="0"/>
              <a:t>selectivity factor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Assuming independence, multiply the selectivity factors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Dan Suciu -- 544, Winter 2011</a:t>
            </a:r>
            <a:r>
              <a:rPr lang="en-US" dirty="0" smtClean="0"/>
              <a:t>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97D22-7922-154E-AC2D-8F315F27564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Dan Suciu -- 544, Winter 2011</a:t>
            </a:r>
            <a:r>
              <a:rPr lang="en-US" dirty="0" smtClean="0"/>
              <a:t>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2145B-0C55-4647-A2DF-E2CC445BE069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2590800" y="1981200"/>
            <a:ext cx="6162675" cy="12001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2D2DB9"/>
                </a:solidFill>
                <a:latin typeface="Arial" charset="0"/>
                <a:ea typeface="Arial" charset="0"/>
                <a:cs typeface="Arial" charset="0"/>
              </a:rPr>
              <a:t>SELECT </a:t>
            </a:r>
            <a:r>
              <a:rPr lang="en-US">
                <a:latin typeface="Arial" charset="0"/>
                <a:ea typeface="Arial" charset="0"/>
                <a:cs typeface="Arial" charset="0"/>
              </a:rPr>
              <a:t>*</a:t>
            </a:r>
          </a:p>
          <a:p>
            <a:r>
              <a:rPr lang="en-US">
                <a:solidFill>
                  <a:srgbClr val="2D2DB9"/>
                </a:solidFill>
                <a:latin typeface="Arial" charset="0"/>
                <a:ea typeface="Arial" charset="0"/>
                <a:cs typeface="Arial" charset="0"/>
              </a:rPr>
              <a:t>FROM</a:t>
            </a:r>
            <a:r>
              <a:rPr lang="en-US">
                <a:latin typeface="Arial" charset="0"/>
                <a:ea typeface="Arial" charset="0"/>
                <a:cs typeface="Arial" charset="0"/>
              </a:rPr>
              <a:t> R, S, T</a:t>
            </a:r>
          </a:p>
          <a:p>
            <a:r>
              <a:rPr lang="en-US">
                <a:solidFill>
                  <a:srgbClr val="2D2DB9"/>
                </a:solidFill>
                <a:latin typeface="Arial" charset="0"/>
                <a:ea typeface="Arial" charset="0"/>
                <a:cs typeface="Arial" charset="0"/>
              </a:rPr>
              <a:t>WHERE</a:t>
            </a:r>
            <a:r>
              <a:rPr lang="en-US">
                <a:latin typeface="Arial" charset="0"/>
                <a:ea typeface="Arial" charset="0"/>
                <a:cs typeface="Arial" charset="0"/>
              </a:rPr>
              <a:t> R.B=S.B and S.C=T.C and R.A&lt;40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33400" y="1905000"/>
            <a:ext cx="11001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</a:rPr>
              <a:t>R(A,B)</a:t>
            </a:r>
            <a:br>
              <a:rPr lang="en-US" dirty="0">
                <a:latin typeface="Arial"/>
              </a:rPr>
            </a:br>
            <a:r>
              <a:rPr lang="en-US" dirty="0">
                <a:latin typeface="Arial"/>
              </a:rPr>
              <a:t>S(B,C)</a:t>
            </a:r>
            <a:br>
              <a:rPr lang="en-US" dirty="0">
                <a:latin typeface="Arial"/>
              </a:rPr>
            </a:br>
            <a:r>
              <a:rPr lang="en-US" dirty="0">
                <a:latin typeface="Arial"/>
              </a:rPr>
              <a:t>T(C,D)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219200" y="3429000"/>
            <a:ext cx="6685695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Arial"/>
              </a:rPr>
              <a:t>T(R) = 30k,  T(S) = 200k, T(T) = 10k</a:t>
            </a:r>
          </a:p>
          <a:p>
            <a:endParaRPr lang="en-US" dirty="0" smtClean="0">
              <a:latin typeface="Arial"/>
            </a:endParaRPr>
          </a:p>
          <a:p>
            <a:r>
              <a:rPr lang="en-US" dirty="0" smtClean="0">
                <a:latin typeface="Arial"/>
              </a:rPr>
              <a:t>Selectivity of R.B = S.B  is 1/3</a:t>
            </a:r>
          </a:p>
          <a:p>
            <a:r>
              <a:rPr lang="en-US" dirty="0" smtClean="0">
                <a:latin typeface="Arial"/>
              </a:rPr>
              <a:t>Selectivity of S.C = T.C is 1/10</a:t>
            </a:r>
          </a:p>
          <a:p>
            <a:r>
              <a:rPr lang="en-US" dirty="0" smtClean="0">
                <a:latin typeface="Arial"/>
              </a:rPr>
              <a:t>Selectivity of R.A &lt; 40 is ½</a:t>
            </a:r>
          </a:p>
          <a:p>
            <a:endParaRPr lang="en-US" dirty="0" smtClean="0">
              <a:latin typeface="Arial"/>
            </a:endParaRPr>
          </a:p>
          <a:p>
            <a:r>
              <a:rPr lang="en-US" dirty="0" smtClean="0">
                <a:latin typeface="Arial"/>
              </a:rPr>
              <a:t>What is the estimated size of the query output ?</a:t>
            </a:r>
            <a:endParaRPr lang="en-US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>
            <a:alpha val="50000"/>
          </a:srgb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>
            <a:alpha val="50000"/>
          </a:srgb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2654</TotalTime>
  <Words>1867</Words>
  <Application>Microsoft Macintosh PowerPoint</Application>
  <PresentationFormat>On-screen Show (4:3)</PresentationFormat>
  <Paragraphs>302</Paragraphs>
  <Slides>28</Slides>
  <Notes>25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Default Design</vt:lpstr>
      <vt:lpstr>CSE544 Database Statistics</vt:lpstr>
      <vt:lpstr>Outline</vt:lpstr>
      <vt:lpstr>Query Optimization</vt:lpstr>
      <vt:lpstr>3. Cardinality and Cost Estimation</vt:lpstr>
      <vt:lpstr>Statistics on Base Data</vt:lpstr>
      <vt:lpstr>Size Estimation Problem</vt:lpstr>
      <vt:lpstr>Size Estimation Problem</vt:lpstr>
      <vt:lpstr>Selectivity Factor</vt:lpstr>
      <vt:lpstr>Example</vt:lpstr>
      <vt:lpstr>Rule of Thumb</vt:lpstr>
      <vt:lpstr>Using Data Statistics</vt:lpstr>
      <vt:lpstr>Assumptions</vt:lpstr>
      <vt:lpstr>Selectivity of R ⨝A=B S</vt:lpstr>
      <vt:lpstr>Size Estimation for Join</vt:lpstr>
      <vt:lpstr>Histograms</vt:lpstr>
      <vt:lpstr>Histograms</vt:lpstr>
      <vt:lpstr>Histograms</vt:lpstr>
      <vt:lpstr>Histograms</vt:lpstr>
      <vt:lpstr>Histograms</vt:lpstr>
      <vt:lpstr>Types of Histograms</vt:lpstr>
      <vt:lpstr>Types of Histograms</vt:lpstr>
      <vt:lpstr>Histograms</vt:lpstr>
      <vt:lpstr>Some Definitions</vt:lpstr>
      <vt:lpstr>V-Optimal Histograms</vt:lpstr>
      <vt:lpstr>V-Optimal Histograms</vt:lpstr>
      <vt:lpstr>V-Optimal Histograms</vt:lpstr>
      <vt:lpstr>Difficult Questions on Histograms</vt:lpstr>
      <vt:lpstr>Summary of Query Optimization</vt:lpstr>
    </vt:vector>
  </TitlesOfParts>
  <Company>UW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 Suciu</dc:creator>
  <cp:lastModifiedBy>Prasang Upadhyaya</cp:lastModifiedBy>
  <cp:revision>543</cp:revision>
  <dcterms:created xsi:type="dcterms:W3CDTF">2011-02-15T18:50:54Z</dcterms:created>
  <dcterms:modified xsi:type="dcterms:W3CDTF">2011-02-15T18:51:23Z</dcterms:modified>
</cp:coreProperties>
</file>