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1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07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CC"/>
    <a:srgbClr val="FF6600"/>
    <a:srgbClr val="0066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445" autoAdjust="0"/>
    <p:restoredTop sz="94660"/>
  </p:normalViewPr>
  <p:slideViewPr>
    <p:cSldViewPr>
      <p:cViewPr varScale="1">
        <p:scale>
          <a:sx n="98" d="100"/>
          <a:sy n="98" d="100"/>
        </p:scale>
        <p:origin x="-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0F5CF-1DD5-A143-AB85-E2B9337D4F2C}" type="datetimeFigureOut">
              <a:rPr lang="en-US" smtClean="0">
                <a:latin typeface="Arial"/>
              </a:rPr>
              <a:pPr/>
              <a:t>2/1/11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548B-CBE1-8D4F-B6C2-2870EF728E0F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447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fld id="{260A483E-56E6-2B40-9403-FF9A9495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368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7FB2E-0EF2-C442-B07E-F2731F5BDFD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CF10A-F9B4-D048-A37A-FB80A8507E97}" type="slidenum">
              <a:rPr lang="en-US"/>
              <a:pPr/>
              <a:t>10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1079B-D5BF-BD46-9A16-5BC305E0992C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1505-6CC2-EE4F-A47F-9442046884B4}" type="slidenum">
              <a:rPr lang="en-US"/>
              <a:pPr/>
              <a:t>12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1505-6CC2-EE4F-A47F-9442046884B4}" type="slidenum">
              <a:rPr lang="en-US"/>
              <a:pPr/>
              <a:t>13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D20A9-F0C2-DB47-93A4-9BC45EDFD089}" type="slidenum">
              <a:rPr lang="en-US"/>
              <a:pPr/>
              <a:t>14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2A881-102B-5646-B857-7F80089D9BDB}" type="slidenum">
              <a:rPr lang="en-US"/>
              <a:pPr/>
              <a:t>15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5C505-1195-9642-8425-A82857093B50}" type="slidenum">
              <a:rPr lang="en-US"/>
              <a:pPr/>
              <a:t>16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4C19B-CB5C-CD42-BA4A-C6E43E601B5B}" type="slidenum">
              <a:rPr lang="en-US"/>
              <a:pPr/>
              <a:t>17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63582-8120-734D-B0A8-54CDB16B7215}" type="slidenum">
              <a:rPr lang="en-US"/>
              <a:pPr/>
              <a:t>18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D04AA-D6AB-9641-8457-AB641B514D51}" type="slidenum">
              <a:rPr lang="en-US"/>
              <a:pPr/>
              <a:t>19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B0052-DE88-9448-A616-DB4AE48B1049}" type="slidenum">
              <a:rPr lang="en-US"/>
              <a:pPr/>
              <a:t>2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F939D-C5E7-374A-80F9-FD6EC0F7FE45}" type="slidenum">
              <a:rPr lang="en-US"/>
              <a:pPr/>
              <a:t>20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4EFCA-F414-0B46-95FC-76B1446B0DF0}" type="slidenum">
              <a:rPr lang="en-US"/>
              <a:pPr/>
              <a:t>21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139E4-C552-A74F-AB7C-99C819E48BAA}" type="slidenum">
              <a:rPr lang="en-US"/>
              <a:pPr/>
              <a:t>22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5287C-B9B0-404D-921B-5EEAEC88F3C7}" type="slidenum">
              <a:rPr lang="en-US"/>
              <a:pPr/>
              <a:t>23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F6F44-602A-CD45-AFC9-7A90DBDB35E8}" type="slidenum">
              <a:rPr lang="en-US"/>
              <a:pPr/>
              <a:t>24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904C8-8B8B-4D47-B9AA-3F6798902BDF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0503F-340C-1745-B36F-C9CF69109E90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8B462-C299-9F42-8B40-D9D93088C24A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176AE-58FB-CA4B-B6E0-02F6F0D4D853}" type="slidenum">
              <a:rPr lang="en-US"/>
              <a:pPr/>
              <a:t>5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4280B-4FE4-F344-AD31-4E944C176ABE}" type="slidenum">
              <a:rPr lang="en-US"/>
              <a:pPr/>
              <a:t>6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D2B61-8731-0547-805F-C462B7F649D8}" type="slidenum">
              <a:rPr lang="en-US"/>
              <a:pPr/>
              <a:t>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AB41C-329C-DA43-B188-C9CDD2890B0A}" type="slidenum">
              <a:rPr lang="en-US"/>
              <a:pPr/>
              <a:t>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16212-DDC8-8B41-ADA7-7A2789630321}" type="slidenum">
              <a:rPr lang="en-US"/>
              <a:pPr/>
              <a:t>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DEF7-00D0-C845-A480-C7A6BFABF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F5ED6-0101-A744-A7F1-6917D36D2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47F22-C17F-C84A-B51B-D93A802CC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EF760-2FFC-714A-8DD8-FCA42DD03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53BA5-1885-9747-BA10-A4EBC52B4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12AD4-E0B3-194D-A44C-CA9EF8453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2BC36-FEAD-E54E-AE86-34A3D4FEA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8AE99-A973-5547-9538-98D25D1B1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F8BBF-ABD8-264F-A675-087740018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47E5-0936-C945-8ADA-E6269C86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AA327-6B0E-7649-8250-DF821E47A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85D890E1-78DB-4A4C-95AC-1E5D314579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BD47B-94CF-3043-B6B1-9B4A65681EC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CSE544</a:t>
            </a:r>
            <a:br>
              <a:rPr lang="en-US" dirty="0"/>
            </a:br>
            <a:r>
              <a:rPr lang="en-US" dirty="0" smtClean="0"/>
              <a:t>Database Architecture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Tuesday, February 1</a:t>
            </a:r>
            <a:r>
              <a:rPr lang="en-US" baseline="30000" dirty="0" smtClean="0"/>
              <a:t>st</a:t>
            </a:r>
            <a:r>
              <a:rPr lang="en-US" dirty="0" smtClean="0"/>
              <a:t>, 2011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1582" y="6172200"/>
            <a:ext cx="475001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Slides courtesy of Magda </a:t>
            </a:r>
            <a:r>
              <a:rPr lang="en-US" dirty="0" err="1" smtClean="0"/>
              <a:t>Balazinska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Perspective (1981)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See paper: “OS Support for Database Management” </a:t>
            </a:r>
          </a:p>
          <a:p>
            <a:endParaRPr lang="en-US" sz="2000" dirty="0" smtClean="0"/>
          </a:p>
          <a:p>
            <a:r>
              <a:rPr lang="en-US" sz="2000" dirty="0" smtClean="0"/>
              <a:t>No </a:t>
            </a:r>
            <a:r>
              <a:rPr lang="en-US" sz="2000" dirty="0"/>
              <a:t>OS threads</a:t>
            </a:r>
          </a:p>
          <a:p>
            <a:r>
              <a:rPr lang="en-US" sz="2000" dirty="0"/>
              <a:t>No shared memory between processes</a:t>
            </a:r>
          </a:p>
          <a:p>
            <a:pPr lvl="1"/>
            <a:r>
              <a:rPr lang="en-US" sz="1800" dirty="0"/>
              <a:t>Makes one process per user hard to program</a:t>
            </a:r>
          </a:p>
          <a:p>
            <a:r>
              <a:rPr lang="en-US" sz="2000" dirty="0"/>
              <a:t>Some </a:t>
            </a:r>
            <a:r>
              <a:rPr lang="en-US" sz="2000" dirty="0" err="1"/>
              <a:t>OSs</a:t>
            </a:r>
            <a:r>
              <a:rPr lang="en-US" sz="2000" dirty="0"/>
              <a:t> did not support many to one communication</a:t>
            </a:r>
          </a:p>
          <a:p>
            <a:pPr lvl="1"/>
            <a:r>
              <a:rPr lang="en-US" sz="1800" dirty="0"/>
              <a:t>Thus forcing the one process per user model</a:t>
            </a:r>
          </a:p>
          <a:p>
            <a:r>
              <a:rPr lang="en-US" sz="2000" dirty="0"/>
              <a:t>No asynchronous I/O</a:t>
            </a:r>
          </a:p>
          <a:p>
            <a:pPr lvl="1"/>
            <a:r>
              <a:rPr lang="en-US" sz="1800" dirty="0"/>
              <a:t>But inter-process communication expensive</a:t>
            </a:r>
          </a:p>
          <a:p>
            <a:pPr lvl="1"/>
            <a:r>
              <a:rPr lang="en-US" sz="1800" dirty="0"/>
              <a:t>Makes the use of I/O processes expensive</a:t>
            </a:r>
          </a:p>
          <a:p>
            <a:pPr lvl="1"/>
            <a:endParaRPr lang="en-US" sz="1800" dirty="0"/>
          </a:p>
          <a:p>
            <a:r>
              <a:rPr lang="en-US" sz="2000" dirty="0"/>
              <a:t>Common original design: DBMS threads</a:t>
            </a:r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76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Commercial Systems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Oracle</a:t>
            </a:r>
            <a:endParaRPr lang="en-US" sz="2000"/>
          </a:p>
          <a:p>
            <a:pPr lvl="1"/>
            <a:r>
              <a:rPr lang="en-US" sz="1800"/>
              <a:t>Unix default: process-per-user mode</a:t>
            </a:r>
          </a:p>
          <a:p>
            <a:pPr lvl="1"/>
            <a:r>
              <a:rPr lang="en-US" sz="1800"/>
              <a:t>Unix: DBMS threads multiplexed across OS processes </a:t>
            </a:r>
          </a:p>
          <a:p>
            <a:pPr lvl="1"/>
            <a:r>
              <a:rPr lang="en-US" sz="1800"/>
              <a:t>Windows: DBMS threads multiplexed across OS threads</a:t>
            </a:r>
          </a:p>
          <a:p>
            <a:pPr lvl="1"/>
            <a:endParaRPr lang="en-US" sz="1800"/>
          </a:p>
          <a:p>
            <a:r>
              <a:rPr lang="en-US" sz="2000">
                <a:solidFill>
                  <a:srgbClr val="0000FF"/>
                </a:solidFill>
              </a:rPr>
              <a:t>DB2</a:t>
            </a:r>
            <a:endParaRPr lang="en-US" sz="2000"/>
          </a:p>
          <a:p>
            <a:pPr lvl="1"/>
            <a:r>
              <a:rPr lang="en-US" sz="1800"/>
              <a:t>Unix: process-per-user mode</a:t>
            </a:r>
          </a:p>
          <a:p>
            <a:pPr lvl="1"/>
            <a:r>
              <a:rPr lang="en-US" sz="1800"/>
              <a:t>Windows: OS thread-per-user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2000">
                <a:solidFill>
                  <a:srgbClr val="0000FF"/>
                </a:solidFill>
              </a:rPr>
              <a:t>SQL Server</a:t>
            </a:r>
            <a:endParaRPr lang="en-US" sz="2000"/>
          </a:p>
          <a:p>
            <a:pPr lvl="1"/>
            <a:r>
              <a:rPr lang="en-US" sz="1800"/>
              <a:t>Windows default: OS thread-per-user</a:t>
            </a:r>
          </a:p>
          <a:p>
            <a:pPr lvl="1"/>
            <a:r>
              <a:rPr lang="en-US" sz="1800"/>
              <a:t>Windows: DBMS threads multiplexed across OS threads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18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Admission Control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FF"/>
                </a:solidFill>
              </a:rPr>
              <a:t>Why does a DBMS need admission control?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>
                <a:solidFill>
                  <a:srgbClr val="0000FF"/>
                </a:solidFill>
              </a:rPr>
              <a:t>When does DBMS perform admission control?</a:t>
            </a:r>
          </a:p>
          <a:p>
            <a:pPr lvl="1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88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Admission Control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Why does a DBMS need admission control?</a:t>
            </a:r>
          </a:p>
          <a:p>
            <a:pPr lvl="1"/>
            <a:r>
              <a:rPr lang="en-US" sz="1800"/>
              <a:t>To avoid thrashing and provide “graceful degradation” under load</a:t>
            </a:r>
          </a:p>
          <a:p>
            <a:pPr lvl="1"/>
            <a:endParaRPr lang="en-US" sz="1800"/>
          </a:p>
          <a:p>
            <a:r>
              <a:rPr lang="en-US" sz="2000">
                <a:solidFill>
                  <a:srgbClr val="0000FF"/>
                </a:solidFill>
              </a:rPr>
              <a:t>When does DBMS perform admission control?</a:t>
            </a:r>
          </a:p>
          <a:p>
            <a:pPr lvl="1"/>
            <a:r>
              <a:rPr lang="en-US" sz="1800"/>
              <a:t>In the dispatcher process: want to drop clients as early as possible to avoid wasting resources on incomplete requests</a:t>
            </a:r>
          </a:p>
          <a:p>
            <a:pPr lvl="1"/>
            <a:r>
              <a:rPr lang="en-US" sz="1800"/>
              <a:t>Before query execution: delay queries to avoid thrashing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023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History of database management systems</a:t>
            </a:r>
            <a:endParaRPr lang="en-US" sz="2000"/>
          </a:p>
          <a:p>
            <a:endParaRPr lang="en-US" sz="2000"/>
          </a:p>
          <a:p>
            <a:r>
              <a:rPr lang="en-US" sz="2000" b="1"/>
              <a:t>DBMS architecture</a:t>
            </a:r>
            <a:endParaRPr lang="en-US" sz="2000"/>
          </a:p>
          <a:p>
            <a:pPr lvl="1"/>
            <a:r>
              <a:rPr lang="en-US" sz="1800"/>
              <a:t>Main components of a modern DBMS</a:t>
            </a:r>
          </a:p>
          <a:p>
            <a:pPr lvl="1"/>
            <a:r>
              <a:rPr lang="en-US" sz="1800"/>
              <a:t>Process models</a:t>
            </a:r>
          </a:p>
          <a:p>
            <a:pPr lvl="1"/>
            <a:r>
              <a:rPr lang="en-US" sz="1800">
                <a:solidFill>
                  <a:srgbClr val="800080"/>
                </a:solidFill>
              </a:rPr>
              <a:t>Storage models</a:t>
            </a:r>
          </a:p>
          <a:p>
            <a:pPr lvl="1"/>
            <a:r>
              <a:rPr lang="en-US" sz="1800"/>
              <a:t>Query processor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97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Model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Problem</a:t>
            </a:r>
            <a:r>
              <a:rPr lang="en-US" sz="2000"/>
              <a:t>: DBMS needs spatial and temporal control over storage</a:t>
            </a:r>
          </a:p>
          <a:p>
            <a:pPr lvl="1"/>
            <a:r>
              <a:rPr lang="en-US" sz="1800">
                <a:solidFill>
                  <a:srgbClr val="0000FF"/>
                </a:solidFill>
              </a:rPr>
              <a:t>Spatial control for performance</a:t>
            </a:r>
            <a:endParaRPr lang="en-US" sz="1800"/>
          </a:p>
          <a:p>
            <a:pPr lvl="1"/>
            <a:r>
              <a:rPr lang="en-US" sz="1800">
                <a:solidFill>
                  <a:srgbClr val="FF0000"/>
                </a:solidFill>
              </a:rPr>
              <a:t>Temporal control for correctness and performance</a:t>
            </a:r>
            <a:r>
              <a:rPr lang="en-US" sz="1800" b="1">
                <a:solidFill>
                  <a:srgbClr val="0000FF"/>
                </a:solidFill>
              </a:rPr>
              <a:t>  </a:t>
            </a:r>
          </a:p>
          <a:p>
            <a:endParaRPr lang="en-US" sz="2000" b="1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000"/>
              <a:t>Alternatives</a:t>
            </a:r>
            <a:endParaRPr lang="en-US" sz="2000" b="1">
              <a:solidFill>
                <a:srgbClr val="0000FF"/>
              </a:solidFill>
            </a:endParaRPr>
          </a:p>
          <a:p>
            <a:r>
              <a:rPr lang="en-US" sz="2000" b="1"/>
              <a:t>Use “raw” disk device interface directly</a:t>
            </a:r>
            <a:endParaRPr lang="en-US" sz="2000"/>
          </a:p>
          <a:p>
            <a:r>
              <a:rPr lang="en-US" sz="2000" b="1"/>
              <a:t>Use OS files</a:t>
            </a:r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07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Spatial Control</a:t>
            </a:r>
            <a:br>
              <a:rPr lang="en-US" sz="3600"/>
            </a:br>
            <a:r>
              <a:rPr lang="en-US" sz="3600"/>
              <a:t>Using “Raw” Disk Device Interface</a:t>
            </a: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Overview</a:t>
            </a:r>
            <a:endParaRPr lang="en-US" sz="2000"/>
          </a:p>
          <a:p>
            <a:pPr lvl="1"/>
            <a:r>
              <a:rPr lang="en-US" sz="1800"/>
              <a:t>DBMS issues low-level storage requests directly to disk device</a:t>
            </a:r>
          </a:p>
          <a:p>
            <a:pPr lvl="1"/>
            <a:endParaRPr lang="en-US" sz="1800"/>
          </a:p>
          <a:p>
            <a:r>
              <a:rPr lang="en-US" sz="2000" b="1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sz="1800"/>
              <a:t>DBMS can ensure that important queries access data sequentially </a:t>
            </a:r>
          </a:p>
          <a:p>
            <a:pPr lvl="1"/>
            <a:r>
              <a:rPr lang="en-US" sz="1800"/>
              <a:t>Can provide highest performance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2000" b="1">
              <a:solidFill>
                <a:srgbClr val="0000FF"/>
              </a:solidFill>
            </a:endParaRPr>
          </a:p>
          <a:p>
            <a:r>
              <a:rPr lang="en-US" sz="2000" b="1">
                <a:solidFill>
                  <a:srgbClr val="FF0000"/>
                </a:solidFill>
              </a:rPr>
              <a:t>Disadvantages</a:t>
            </a:r>
          </a:p>
          <a:p>
            <a:pPr lvl="1"/>
            <a:r>
              <a:rPr lang="en-US" sz="1800"/>
              <a:t>Requires devoting entire disks to the DBMS </a:t>
            </a:r>
          </a:p>
          <a:p>
            <a:pPr lvl="1"/>
            <a:r>
              <a:rPr lang="en-US" sz="1800"/>
              <a:t>Reduces portability as low-level disk interfaces are OS specific</a:t>
            </a:r>
          </a:p>
          <a:p>
            <a:pPr lvl="1"/>
            <a:r>
              <a:rPr lang="en-US" sz="1800"/>
              <a:t>Many devices are in fact “virtual disk devices”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03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Spatial Control</a:t>
            </a:r>
            <a:br>
              <a:rPr lang="en-US" sz="3600"/>
            </a:br>
            <a:r>
              <a:rPr lang="en-US" sz="3600"/>
              <a:t>Using OS Files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Overview</a:t>
            </a:r>
            <a:endParaRPr lang="en-US" sz="2000"/>
          </a:p>
          <a:p>
            <a:pPr lvl="1"/>
            <a:r>
              <a:rPr lang="en-US" sz="1800"/>
              <a:t>DBMS creates one or more very large OS files</a:t>
            </a:r>
          </a:p>
          <a:p>
            <a:pPr lvl="1"/>
            <a:endParaRPr lang="en-US" sz="1800"/>
          </a:p>
          <a:p>
            <a:r>
              <a:rPr lang="en-US" sz="2000" b="1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sz="1800"/>
              <a:t>Allocating large file on empty disk can yield good physical locality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2000" b="1">
              <a:solidFill>
                <a:srgbClr val="0000FF"/>
              </a:solidFill>
            </a:endParaRPr>
          </a:p>
          <a:p>
            <a:r>
              <a:rPr lang="en-US" sz="2000" b="1">
                <a:solidFill>
                  <a:srgbClr val="FF0000"/>
                </a:solidFill>
              </a:rPr>
              <a:t>Disadvantages</a:t>
            </a:r>
          </a:p>
          <a:p>
            <a:pPr lvl="1"/>
            <a:r>
              <a:rPr lang="en-US" sz="1800"/>
              <a:t>OS can limit file size to a single disk</a:t>
            </a:r>
          </a:p>
          <a:p>
            <a:pPr lvl="1"/>
            <a:r>
              <a:rPr lang="en-US" sz="1800"/>
              <a:t>OS can limit the number of open file descriptors</a:t>
            </a:r>
          </a:p>
          <a:p>
            <a:pPr lvl="1"/>
            <a:r>
              <a:rPr lang="en-US" sz="1800"/>
              <a:t>But these drawbacks have mostly been overcome by modern OSs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925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Perspective (1981)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Recognizes mismatch problem between OS files and DBMS needs</a:t>
            </a:r>
            <a:endParaRPr lang="en-US" sz="2000"/>
          </a:p>
          <a:p>
            <a:pPr lvl="1"/>
            <a:r>
              <a:rPr lang="en-US" sz="1800"/>
              <a:t>If DBMS uses OS files and OS files grow with time, blocks get scattered</a:t>
            </a:r>
          </a:p>
          <a:p>
            <a:pPr lvl="1"/>
            <a:r>
              <a:rPr lang="en-US" sz="1800"/>
              <a:t>OS uses tree structure for files but DBMS needs its own tree structure</a:t>
            </a:r>
          </a:p>
          <a:p>
            <a:pPr lvl="1"/>
            <a:endParaRPr lang="en-US" sz="1800"/>
          </a:p>
          <a:p>
            <a:r>
              <a:rPr lang="en-US" sz="2000">
                <a:solidFill>
                  <a:srgbClr val="0000FF"/>
                </a:solidFill>
              </a:rPr>
              <a:t>Other proposals at the time</a:t>
            </a:r>
            <a:endParaRPr lang="en-US" sz="2000"/>
          </a:p>
          <a:p>
            <a:pPr lvl="1"/>
            <a:r>
              <a:rPr lang="en-US" sz="1800"/>
              <a:t>Extent-based file systems</a:t>
            </a:r>
          </a:p>
          <a:p>
            <a:pPr lvl="1"/>
            <a:r>
              <a:rPr lang="en-US" sz="1800"/>
              <a:t>Record management inside 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11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Commercial Systems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Most commercial systems offer both alternatives</a:t>
            </a:r>
            <a:endParaRPr lang="en-US" sz="2000"/>
          </a:p>
          <a:p>
            <a:pPr lvl="1"/>
            <a:r>
              <a:rPr lang="en-US" sz="1800"/>
              <a:t>Raw device interface for peak performance</a:t>
            </a:r>
          </a:p>
          <a:p>
            <a:pPr lvl="1"/>
            <a:r>
              <a:rPr lang="en-US" sz="1800"/>
              <a:t>OS files more commonly used</a:t>
            </a:r>
          </a:p>
          <a:p>
            <a:pPr lvl="1"/>
            <a:endParaRPr lang="en-US" sz="1800"/>
          </a:p>
          <a:p>
            <a:r>
              <a:rPr lang="en-US" sz="2000">
                <a:solidFill>
                  <a:srgbClr val="0000FF"/>
                </a:solidFill>
              </a:rPr>
              <a:t>In both cases, we end-up with a DBMS file abstraction implemented on top of OS files or raw device interface</a:t>
            </a:r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50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We Are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006600"/>
                </a:solidFill>
              </a:rPr>
              <a:t>What we have already seen</a:t>
            </a:r>
            <a:endParaRPr lang="en-US" sz="2000" dirty="0"/>
          </a:p>
          <a:p>
            <a:pPr lvl="1"/>
            <a:r>
              <a:rPr lang="en-US" sz="1800" b="1" dirty="0"/>
              <a:t>Overview of the relational model</a:t>
            </a:r>
          </a:p>
          <a:p>
            <a:pPr lvl="2"/>
            <a:r>
              <a:rPr lang="en-US" sz="1600" dirty="0"/>
              <a:t>Motivation and where model came from</a:t>
            </a:r>
          </a:p>
          <a:p>
            <a:pPr lvl="2"/>
            <a:r>
              <a:rPr lang="en-US" sz="1600" dirty="0"/>
              <a:t>Physical and logical independence</a:t>
            </a:r>
          </a:p>
          <a:p>
            <a:pPr lvl="1"/>
            <a:r>
              <a:rPr lang="en-US" sz="1800" b="1" dirty="0"/>
              <a:t>How to </a:t>
            </a:r>
            <a:r>
              <a:rPr lang="en-US" sz="1800" b="1" dirty="0" smtClean="0"/>
              <a:t>query a database</a:t>
            </a:r>
            <a:endParaRPr lang="en-US" sz="1800" dirty="0"/>
          </a:p>
          <a:p>
            <a:pPr lvl="2"/>
            <a:r>
              <a:rPr lang="en-US" sz="1600" dirty="0" smtClean="0"/>
              <a:t>Relational calculus</a:t>
            </a:r>
          </a:p>
          <a:p>
            <a:pPr lvl="2"/>
            <a:r>
              <a:rPr lang="en-US" sz="1600" dirty="0" smtClean="0"/>
              <a:t>SQL</a:t>
            </a:r>
          </a:p>
          <a:p>
            <a:pPr lvl="1"/>
            <a:r>
              <a:rPr lang="en-US" sz="2000" b="1" dirty="0" smtClean="0"/>
              <a:t>Transactions</a:t>
            </a:r>
            <a:endParaRPr lang="en-US" sz="2000" b="1" dirty="0"/>
          </a:p>
          <a:p>
            <a:pPr lvl="2"/>
            <a:endParaRPr lang="en-US" sz="1600" dirty="0"/>
          </a:p>
          <a:p>
            <a:r>
              <a:rPr lang="en-US" sz="2000" b="1" dirty="0">
                <a:solidFill>
                  <a:srgbClr val="006600"/>
                </a:solidFill>
              </a:rPr>
              <a:t>Where we go from here</a:t>
            </a:r>
            <a:endParaRPr lang="en-US" sz="2000" dirty="0"/>
          </a:p>
          <a:p>
            <a:pPr lvl="1"/>
            <a:r>
              <a:rPr lang="en-US" sz="1800" b="1" dirty="0"/>
              <a:t>How can we efficiently implement this model?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70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Control</a:t>
            </a:r>
            <a:br>
              <a:rPr lang="en-US"/>
            </a:br>
            <a:r>
              <a:rPr lang="en-US"/>
              <a:t>Buffer Manager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Correctness problems</a:t>
            </a:r>
            <a:endParaRPr lang="en-US" sz="2000"/>
          </a:p>
          <a:p>
            <a:pPr lvl="1"/>
            <a:r>
              <a:rPr lang="en-US" sz="1800"/>
              <a:t>DBMS needs to control when data is written to disk in order to provide </a:t>
            </a:r>
            <a:r>
              <a:rPr lang="en-US" sz="1800" b="1"/>
              <a:t>transactional</a:t>
            </a:r>
            <a:r>
              <a:rPr lang="en-US" sz="1800"/>
              <a:t> </a:t>
            </a:r>
            <a:r>
              <a:rPr lang="en-US" sz="1800" b="1"/>
              <a:t>semantics</a:t>
            </a:r>
            <a:r>
              <a:rPr lang="en-US" sz="1800"/>
              <a:t> (we will study transactions later)</a:t>
            </a:r>
          </a:p>
          <a:p>
            <a:pPr lvl="1"/>
            <a:r>
              <a:rPr lang="en-US" sz="1800"/>
              <a:t>OS buffering can </a:t>
            </a:r>
            <a:r>
              <a:rPr lang="en-US" sz="1800" b="1"/>
              <a:t>delay writes</a:t>
            </a:r>
            <a:r>
              <a:rPr lang="en-US" sz="1800"/>
              <a:t>, causing problems when crashes occur</a:t>
            </a:r>
          </a:p>
          <a:p>
            <a:pPr lvl="1"/>
            <a:endParaRPr lang="en-US" sz="1800"/>
          </a:p>
          <a:p>
            <a:r>
              <a:rPr lang="en-US" sz="2000">
                <a:solidFill>
                  <a:srgbClr val="FF0000"/>
                </a:solidFill>
              </a:rPr>
              <a:t>Performance problems</a:t>
            </a:r>
            <a:endParaRPr lang="en-US" sz="2000"/>
          </a:p>
          <a:p>
            <a:pPr lvl="1"/>
            <a:r>
              <a:rPr lang="en-US" sz="1800"/>
              <a:t>OS optimizes buffer management for general workloads</a:t>
            </a:r>
          </a:p>
          <a:p>
            <a:pPr lvl="1"/>
            <a:r>
              <a:rPr lang="en-US" sz="1800"/>
              <a:t>DBMS understands its workload and can do better</a:t>
            </a:r>
          </a:p>
          <a:p>
            <a:pPr lvl="1"/>
            <a:r>
              <a:rPr lang="en-US" sz="1800"/>
              <a:t>Areas of possible optimizations</a:t>
            </a:r>
          </a:p>
          <a:p>
            <a:pPr lvl="2"/>
            <a:r>
              <a:rPr lang="en-US" sz="1600"/>
              <a:t>Page replacement policies</a:t>
            </a:r>
          </a:p>
          <a:p>
            <a:pPr lvl="2"/>
            <a:r>
              <a:rPr lang="en-US" sz="1600"/>
              <a:t>Read-ahead algorithms (physical vs logical)</a:t>
            </a:r>
          </a:p>
          <a:p>
            <a:pPr lvl="2"/>
            <a:r>
              <a:rPr lang="en-US" sz="1600"/>
              <a:t>Deciding when to flush tail of write-ahead log to disk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366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Perspective (1981)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Problems with OS buffer pool management long recognized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pPr lvl="1"/>
            <a:r>
              <a:rPr lang="en-US" sz="1800"/>
              <a:t>Accessing OS buffer pool involves an expensive system call</a:t>
            </a:r>
          </a:p>
          <a:p>
            <a:pPr lvl="1"/>
            <a:r>
              <a:rPr lang="en-US" sz="1800"/>
              <a:t>Faster to access a DBMS buffer pool in user space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LRU replacement does not match DBMS workload</a:t>
            </a:r>
          </a:p>
          <a:p>
            <a:pPr lvl="1"/>
            <a:r>
              <a:rPr lang="en-US" sz="1800"/>
              <a:t>DBMS can do better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OS can do only sequential prefetching, DBMS knows which page it needs next and that page may not be sequential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DBMS needs ability to control when data is written to disk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8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Commercial Systems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DBMSs implement their own buffer pool managers</a:t>
            </a:r>
            <a:endParaRPr lang="en-US" sz="2000"/>
          </a:p>
          <a:p>
            <a:endParaRPr lang="en-US" sz="2000"/>
          </a:p>
          <a:p>
            <a:r>
              <a:rPr lang="en-US" sz="2000">
                <a:solidFill>
                  <a:srgbClr val="0000FF"/>
                </a:solidFill>
              </a:rPr>
              <a:t>Modern filesystems provide good support for DBMSs</a:t>
            </a:r>
            <a:endParaRPr lang="en-US" sz="2000"/>
          </a:p>
          <a:p>
            <a:pPr lvl="1"/>
            <a:r>
              <a:rPr lang="en-US" sz="1800"/>
              <a:t>Using large files provides good spatial control</a:t>
            </a:r>
          </a:p>
          <a:p>
            <a:pPr lvl="1"/>
            <a:r>
              <a:rPr lang="en-US" sz="1800"/>
              <a:t>Using interfaces like the mmap suite</a:t>
            </a:r>
          </a:p>
          <a:p>
            <a:pPr lvl="2"/>
            <a:r>
              <a:rPr lang="en-US" sz="1600"/>
              <a:t>Provides good temporal control</a:t>
            </a:r>
          </a:p>
          <a:p>
            <a:pPr lvl="2"/>
            <a:r>
              <a:rPr lang="en-US" sz="1600"/>
              <a:t>Helps avoid double-buffering at DBMS and OS levels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39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/>
              <a:t>History of database management systems</a:t>
            </a:r>
            <a:endParaRPr lang="en-US" sz="2000"/>
          </a:p>
          <a:p>
            <a:endParaRPr lang="en-US" sz="2000"/>
          </a:p>
          <a:p>
            <a:r>
              <a:rPr lang="en-US" sz="2000" b="1"/>
              <a:t>DBMS architecture</a:t>
            </a:r>
            <a:endParaRPr lang="en-US" sz="2000"/>
          </a:p>
          <a:p>
            <a:pPr lvl="1"/>
            <a:r>
              <a:rPr lang="en-US" sz="1800"/>
              <a:t>Main components of a modern DBMS</a:t>
            </a:r>
          </a:p>
          <a:p>
            <a:pPr lvl="1"/>
            <a:r>
              <a:rPr lang="en-US" sz="1800"/>
              <a:t>Process models</a:t>
            </a:r>
          </a:p>
          <a:p>
            <a:pPr lvl="1"/>
            <a:r>
              <a:rPr lang="en-US" sz="1800"/>
              <a:t>Storage models</a:t>
            </a:r>
          </a:p>
          <a:p>
            <a:pPr lvl="1"/>
            <a:r>
              <a:rPr lang="en-US" sz="1800">
                <a:solidFill>
                  <a:srgbClr val="800080"/>
                </a:solidFill>
              </a:rPr>
              <a:t>Query processor  (will go over the query processor in lecture 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9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Architecture</a:t>
            </a:r>
          </a:p>
        </p:txBody>
      </p: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304800" y="1544638"/>
            <a:ext cx="2624138" cy="2933700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Process Manager</a:t>
            </a:r>
          </a:p>
        </p:txBody>
      </p:sp>
      <p:sp>
        <p:nvSpPr>
          <p:cNvPr id="235524" name="AutoShape 4"/>
          <p:cNvSpPr>
            <a:spLocks noChangeArrowheads="1"/>
          </p:cNvSpPr>
          <p:nvPr/>
        </p:nvSpPr>
        <p:spPr bwMode="auto">
          <a:xfrm>
            <a:off x="495300" y="1812925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Admission Control</a:t>
            </a:r>
          </a:p>
        </p:txBody>
      </p:sp>
      <p:sp>
        <p:nvSpPr>
          <p:cNvPr id="235525" name="AutoShape 5"/>
          <p:cNvSpPr>
            <a:spLocks noChangeArrowheads="1"/>
          </p:cNvSpPr>
          <p:nvPr/>
        </p:nvSpPr>
        <p:spPr bwMode="auto">
          <a:xfrm>
            <a:off x="495300" y="23891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Connection Mgr</a:t>
            </a:r>
          </a:p>
        </p:txBody>
      </p: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048000" y="1539875"/>
            <a:ext cx="2514600" cy="2933700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Query Processor</a:t>
            </a: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155950" y="17414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Parser</a:t>
            </a:r>
          </a:p>
        </p:txBody>
      </p:sp>
      <p:sp>
        <p:nvSpPr>
          <p:cNvPr id="235528" name="AutoShape 8"/>
          <p:cNvSpPr>
            <a:spLocks noChangeArrowheads="1"/>
          </p:cNvSpPr>
          <p:nvPr/>
        </p:nvSpPr>
        <p:spPr bwMode="auto">
          <a:xfrm>
            <a:off x="3155950" y="2316163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Query Rewrite</a:t>
            </a: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3155950" y="2892425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Optimizer</a:t>
            </a:r>
          </a:p>
        </p:txBody>
      </p:sp>
      <p:sp>
        <p:nvSpPr>
          <p:cNvPr id="235530" name="AutoShape 10"/>
          <p:cNvSpPr>
            <a:spLocks noChangeArrowheads="1"/>
          </p:cNvSpPr>
          <p:nvPr/>
        </p:nvSpPr>
        <p:spPr bwMode="auto">
          <a:xfrm>
            <a:off x="3155950" y="34686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Executor</a:t>
            </a:r>
          </a:p>
        </p:txBody>
      </p:sp>
      <p:sp>
        <p:nvSpPr>
          <p:cNvPr id="235531" name="AutoShape 11"/>
          <p:cNvSpPr>
            <a:spLocks noChangeArrowheads="1"/>
          </p:cNvSpPr>
          <p:nvPr/>
        </p:nvSpPr>
        <p:spPr bwMode="auto">
          <a:xfrm>
            <a:off x="304800" y="4648200"/>
            <a:ext cx="5257800" cy="1473200"/>
          </a:xfrm>
          <a:prstGeom prst="roundRect">
            <a:avLst>
              <a:gd name="adj" fmla="val 9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400">
                <a:solidFill>
                  <a:srgbClr val="000000"/>
                </a:solidFill>
              </a:rPr>
              <a:t>Storage Manager</a:t>
            </a: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617538" y="475773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Access Methods</a:t>
            </a:r>
          </a:p>
        </p:txBody>
      </p:sp>
      <p:sp>
        <p:nvSpPr>
          <p:cNvPr id="235533" name="AutoShape 13"/>
          <p:cNvSpPr>
            <a:spLocks noChangeArrowheads="1"/>
          </p:cNvSpPr>
          <p:nvPr/>
        </p:nvSpPr>
        <p:spPr bwMode="auto">
          <a:xfrm>
            <a:off x="617538" y="5334000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Lock Manager</a:t>
            </a:r>
          </a:p>
        </p:txBody>
      </p:sp>
      <p:sp>
        <p:nvSpPr>
          <p:cNvPr id="235534" name="AutoShape 14"/>
          <p:cNvSpPr>
            <a:spLocks noChangeArrowheads="1"/>
          </p:cNvSpPr>
          <p:nvPr/>
        </p:nvSpPr>
        <p:spPr bwMode="auto">
          <a:xfrm>
            <a:off x="3082925" y="4775200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Buffer Manager</a:t>
            </a:r>
          </a:p>
        </p:txBody>
      </p:sp>
      <p:sp>
        <p:nvSpPr>
          <p:cNvPr id="235535" name="AutoShape 15"/>
          <p:cNvSpPr>
            <a:spLocks noChangeArrowheads="1"/>
          </p:cNvSpPr>
          <p:nvPr/>
        </p:nvSpPr>
        <p:spPr bwMode="auto">
          <a:xfrm>
            <a:off x="3082925" y="5351463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Log Manager</a:t>
            </a:r>
          </a:p>
        </p:txBody>
      </p:sp>
      <p:sp>
        <p:nvSpPr>
          <p:cNvPr id="235536" name="AutoShape 16"/>
          <p:cNvSpPr>
            <a:spLocks noChangeArrowheads="1"/>
          </p:cNvSpPr>
          <p:nvPr/>
        </p:nvSpPr>
        <p:spPr bwMode="auto">
          <a:xfrm>
            <a:off x="5748338" y="2368550"/>
            <a:ext cx="2714625" cy="2933700"/>
          </a:xfrm>
          <a:prstGeom prst="roundRect">
            <a:avLst>
              <a:gd name="adj" fmla="val 5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Shared Utilities</a:t>
            </a:r>
          </a:p>
        </p:txBody>
      </p:sp>
      <p:sp>
        <p:nvSpPr>
          <p:cNvPr id="235537" name="AutoShape 17"/>
          <p:cNvSpPr>
            <a:spLocks noChangeArrowheads="1"/>
          </p:cNvSpPr>
          <p:nvPr/>
        </p:nvSpPr>
        <p:spPr bwMode="auto">
          <a:xfrm>
            <a:off x="5856288" y="2568575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Memory Mgr</a:t>
            </a:r>
          </a:p>
        </p:txBody>
      </p:sp>
      <p:sp>
        <p:nvSpPr>
          <p:cNvPr id="235538" name="AutoShape 18"/>
          <p:cNvSpPr>
            <a:spLocks noChangeArrowheads="1"/>
          </p:cNvSpPr>
          <p:nvPr/>
        </p:nvSpPr>
        <p:spPr bwMode="auto">
          <a:xfrm>
            <a:off x="5856288" y="3144838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Disk Space Mgr</a:t>
            </a:r>
          </a:p>
        </p:txBody>
      </p:sp>
      <p:sp>
        <p:nvSpPr>
          <p:cNvPr id="235539" name="AutoShape 19"/>
          <p:cNvSpPr>
            <a:spLocks noChangeArrowheads="1"/>
          </p:cNvSpPr>
          <p:nvPr/>
        </p:nvSpPr>
        <p:spPr bwMode="auto">
          <a:xfrm>
            <a:off x="5856288" y="3721100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Replication Services</a:t>
            </a:r>
          </a:p>
        </p:txBody>
      </p:sp>
      <p:sp>
        <p:nvSpPr>
          <p:cNvPr id="235540" name="AutoShape 20"/>
          <p:cNvSpPr>
            <a:spLocks noChangeArrowheads="1"/>
          </p:cNvSpPr>
          <p:nvPr/>
        </p:nvSpPr>
        <p:spPr bwMode="auto">
          <a:xfrm>
            <a:off x="5856288" y="4297363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Admin Utilities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5776913" y="5715000"/>
            <a:ext cx="32908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[Anatomy of a Db System. 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J. Hellerstein &amp; M. Stonebraker.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Red Book. 4ed.]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24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few weeks: transactions</a:t>
            </a:r>
          </a:p>
          <a:p>
            <a:r>
              <a:rPr lang="en-US" sz="2800" dirty="0" smtClean="0"/>
              <a:t>Today</a:t>
            </a:r>
            <a:r>
              <a:rPr lang="en-US" sz="2800" dirty="0"/>
              <a:t>:</a:t>
            </a:r>
            <a:r>
              <a:rPr lang="en-US" sz="2800" dirty="0">
                <a:solidFill>
                  <a:srgbClr val="0000FF"/>
                </a:solidFill>
              </a:rPr>
              <a:t> overview of architecture of a DBMS</a:t>
            </a:r>
            <a:endParaRPr lang="en-US" sz="2800" dirty="0"/>
          </a:p>
          <a:p>
            <a:r>
              <a:rPr lang="en-US" sz="2800" dirty="0"/>
              <a:t>Next few weeks </a:t>
            </a:r>
          </a:p>
          <a:p>
            <a:pPr lvl="1"/>
            <a:r>
              <a:rPr lang="en-US" sz="2400" dirty="0"/>
              <a:t>Storage and indexing</a:t>
            </a:r>
          </a:p>
          <a:p>
            <a:pPr lvl="1"/>
            <a:r>
              <a:rPr lang="en-US" sz="2400" dirty="0"/>
              <a:t>Query execution</a:t>
            </a:r>
          </a:p>
          <a:p>
            <a:pPr lvl="1"/>
            <a:r>
              <a:rPr lang="en-US" sz="2400" dirty="0"/>
              <a:t>Query optimization</a:t>
            </a:r>
          </a:p>
          <a:p>
            <a:pPr lvl="1"/>
            <a:r>
              <a:rPr lang="en-US" sz="2400" dirty="0" smtClean="0"/>
              <a:t>Distribution</a:t>
            </a:r>
          </a:p>
          <a:p>
            <a:pPr lvl="1"/>
            <a:r>
              <a:rPr lang="en-US" sz="2400" dirty="0" smtClean="0"/>
              <a:t>Parallel processing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52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</a:rPr>
              <a:t>Anatomy of a database system</a:t>
            </a:r>
            <a:r>
              <a:rPr lang="en-US" sz="2000" dirty="0"/>
              <a:t>. J. </a:t>
            </a:r>
            <a:r>
              <a:rPr lang="en-US" sz="2000" dirty="0" err="1"/>
              <a:t>Hellerstein</a:t>
            </a:r>
            <a:r>
              <a:rPr lang="en-US" sz="2000" dirty="0"/>
              <a:t> and M. </a:t>
            </a:r>
            <a:r>
              <a:rPr lang="en-US" sz="2000" dirty="0" err="1"/>
              <a:t>Stonebraker</a:t>
            </a:r>
            <a:r>
              <a:rPr lang="en-US" sz="2000" dirty="0"/>
              <a:t>. In Red Book (4th </a:t>
            </a:r>
            <a:r>
              <a:rPr lang="en-US" sz="2000" dirty="0" err="1"/>
              <a:t>ed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00FF"/>
                </a:solidFill>
              </a:rPr>
              <a:t>Operating system support for database management</a:t>
            </a:r>
            <a:r>
              <a:rPr lang="en-US" sz="2000" dirty="0"/>
              <a:t>. Michael </a:t>
            </a:r>
            <a:r>
              <a:rPr lang="en-US" sz="2000" dirty="0" err="1"/>
              <a:t>Stonebraker</a:t>
            </a:r>
            <a:r>
              <a:rPr lang="en-US" sz="2000" dirty="0"/>
              <a:t>. Communications of the ACM. </a:t>
            </a:r>
            <a:r>
              <a:rPr lang="en-US" sz="2000" dirty="0" err="1"/>
              <a:t>Vol</a:t>
            </a:r>
            <a:r>
              <a:rPr lang="en-US" sz="2000" dirty="0"/>
              <a:t> 24. Number 7. July 1981. Also in Red Book (3rd </a:t>
            </a:r>
            <a:r>
              <a:rPr lang="en-US" sz="2000" dirty="0" err="1"/>
              <a:t>ed</a:t>
            </a:r>
            <a:r>
              <a:rPr lang="en-US" sz="2000" dirty="0"/>
              <a:t> and 4th </a:t>
            </a:r>
            <a:r>
              <a:rPr lang="en-US" sz="2000" dirty="0" err="1"/>
              <a:t>ed</a:t>
            </a:r>
            <a:r>
              <a:rPr lang="en-US" sz="2000" dirty="0"/>
              <a:t>).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15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DBMS </a:t>
            </a:r>
            <a:r>
              <a:rPr lang="en-US" sz="2000" b="1" dirty="0"/>
              <a:t>architecture</a:t>
            </a:r>
            <a:endParaRPr lang="en-US" sz="2000" dirty="0"/>
          </a:p>
          <a:p>
            <a:endParaRPr lang="en-US" sz="2200" dirty="0" smtClean="0"/>
          </a:p>
          <a:p>
            <a:r>
              <a:rPr lang="en-US" sz="2200" dirty="0" smtClean="0"/>
              <a:t>Main </a:t>
            </a:r>
            <a:r>
              <a:rPr lang="en-US" sz="2200" dirty="0"/>
              <a:t>components of a modern DBMS</a:t>
            </a:r>
          </a:p>
          <a:p>
            <a:r>
              <a:rPr lang="en-US" sz="2200" dirty="0"/>
              <a:t>Process models</a:t>
            </a:r>
          </a:p>
          <a:p>
            <a:r>
              <a:rPr lang="en-US" sz="2200" dirty="0"/>
              <a:t>Storage models</a:t>
            </a:r>
          </a:p>
          <a:p>
            <a:r>
              <a:rPr lang="en-US" sz="2200" dirty="0"/>
              <a:t>Query processor </a:t>
            </a:r>
            <a:r>
              <a:rPr lang="en-US" sz="2200" dirty="0" smtClean="0"/>
              <a:t>(we will cover this part in </a:t>
            </a:r>
            <a:r>
              <a:rPr lang="en-US" sz="2200" dirty="0"/>
              <a:t>lecture</a:t>
            </a:r>
            <a:r>
              <a:rPr lang="en-US" sz="2200" dirty="0" smtClean="0"/>
              <a:t> 6)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4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Architecture</a:t>
            </a:r>
          </a:p>
        </p:txBody>
      </p:sp>
      <p:sp>
        <p:nvSpPr>
          <p:cNvPr id="219141" name="AutoShape 5"/>
          <p:cNvSpPr>
            <a:spLocks noChangeArrowheads="1"/>
          </p:cNvSpPr>
          <p:nvPr/>
        </p:nvSpPr>
        <p:spPr bwMode="auto">
          <a:xfrm>
            <a:off x="304800" y="1544638"/>
            <a:ext cx="2624138" cy="2933700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Process Manager</a:t>
            </a:r>
          </a:p>
        </p:txBody>
      </p:sp>
      <p:sp>
        <p:nvSpPr>
          <p:cNvPr id="219142" name="AutoShape 6"/>
          <p:cNvSpPr>
            <a:spLocks noChangeArrowheads="1"/>
          </p:cNvSpPr>
          <p:nvPr/>
        </p:nvSpPr>
        <p:spPr bwMode="auto">
          <a:xfrm>
            <a:off x="495300" y="1812925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Admission Control</a:t>
            </a:r>
          </a:p>
        </p:txBody>
      </p:sp>
      <p:sp>
        <p:nvSpPr>
          <p:cNvPr id="219143" name="AutoShape 7"/>
          <p:cNvSpPr>
            <a:spLocks noChangeArrowheads="1"/>
          </p:cNvSpPr>
          <p:nvPr/>
        </p:nvSpPr>
        <p:spPr bwMode="auto">
          <a:xfrm>
            <a:off x="495300" y="23891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Connection Mgr</a:t>
            </a:r>
          </a:p>
        </p:txBody>
      </p:sp>
      <p:sp>
        <p:nvSpPr>
          <p:cNvPr id="219144" name="AutoShape 8"/>
          <p:cNvSpPr>
            <a:spLocks noChangeArrowheads="1"/>
          </p:cNvSpPr>
          <p:nvPr/>
        </p:nvSpPr>
        <p:spPr bwMode="auto">
          <a:xfrm>
            <a:off x="3048000" y="1539875"/>
            <a:ext cx="2514600" cy="2933700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Query Processor</a:t>
            </a:r>
          </a:p>
        </p:txBody>
      </p:sp>
      <p:sp>
        <p:nvSpPr>
          <p:cNvPr id="219145" name="AutoShape 9"/>
          <p:cNvSpPr>
            <a:spLocks noChangeArrowheads="1"/>
          </p:cNvSpPr>
          <p:nvPr/>
        </p:nvSpPr>
        <p:spPr bwMode="auto">
          <a:xfrm>
            <a:off x="3155950" y="17414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Parser</a:t>
            </a:r>
          </a:p>
        </p:txBody>
      </p:sp>
      <p:sp>
        <p:nvSpPr>
          <p:cNvPr id="219146" name="AutoShape 10"/>
          <p:cNvSpPr>
            <a:spLocks noChangeArrowheads="1"/>
          </p:cNvSpPr>
          <p:nvPr/>
        </p:nvSpPr>
        <p:spPr bwMode="auto">
          <a:xfrm>
            <a:off x="3155950" y="2316163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Query Rewrite</a:t>
            </a:r>
          </a:p>
        </p:txBody>
      </p:sp>
      <p:sp>
        <p:nvSpPr>
          <p:cNvPr id="219147" name="AutoShape 11"/>
          <p:cNvSpPr>
            <a:spLocks noChangeArrowheads="1"/>
          </p:cNvSpPr>
          <p:nvPr/>
        </p:nvSpPr>
        <p:spPr bwMode="auto">
          <a:xfrm>
            <a:off x="3155950" y="2892425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Optimizer</a:t>
            </a:r>
          </a:p>
        </p:txBody>
      </p:sp>
      <p:sp>
        <p:nvSpPr>
          <p:cNvPr id="219148" name="AutoShape 12"/>
          <p:cNvSpPr>
            <a:spLocks noChangeArrowheads="1"/>
          </p:cNvSpPr>
          <p:nvPr/>
        </p:nvSpPr>
        <p:spPr bwMode="auto">
          <a:xfrm>
            <a:off x="3155950" y="346868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Executor</a:t>
            </a:r>
          </a:p>
        </p:txBody>
      </p:sp>
      <p:sp>
        <p:nvSpPr>
          <p:cNvPr id="219149" name="AutoShape 13"/>
          <p:cNvSpPr>
            <a:spLocks noChangeArrowheads="1"/>
          </p:cNvSpPr>
          <p:nvPr/>
        </p:nvSpPr>
        <p:spPr bwMode="auto">
          <a:xfrm>
            <a:off x="304800" y="4648200"/>
            <a:ext cx="5257800" cy="1473200"/>
          </a:xfrm>
          <a:prstGeom prst="roundRect">
            <a:avLst>
              <a:gd name="adj" fmla="val 9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400">
                <a:solidFill>
                  <a:srgbClr val="000000"/>
                </a:solidFill>
              </a:rPr>
              <a:t>Storage Manager</a:t>
            </a:r>
          </a:p>
        </p:txBody>
      </p:sp>
      <p:sp>
        <p:nvSpPr>
          <p:cNvPr id="219150" name="AutoShape 14"/>
          <p:cNvSpPr>
            <a:spLocks noChangeArrowheads="1"/>
          </p:cNvSpPr>
          <p:nvPr/>
        </p:nvSpPr>
        <p:spPr bwMode="auto">
          <a:xfrm>
            <a:off x="617538" y="4757738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Access Methods</a:t>
            </a:r>
          </a:p>
        </p:txBody>
      </p:sp>
      <p:sp>
        <p:nvSpPr>
          <p:cNvPr id="219151" name="AutoShape 15"/>
          <p:cNvSpPr>
            <a:spLocks noChangeArrowheads="1"/>
          </p:cNvSpPr>
          <p:nvPr/>
        </p:nvSpPr>
        <p:spPr bwMode="auto">
          <a:xfrm>
            <a:off x="617538" y="5334000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Lock Manager</a:t>
            </a:r>
          </a:p>
        </p:txBody>
      </p:sp>
      <p:sp>
        <p:nvSpPr>
          <p:cNvPr id="219152" name="AutoShape 16"/>
          <p:cNvSpPr>
            <a:spLocks noChangeArrowheads="1"/>
          </p:cNvSpPr>
          <p:nvPr/>
        </p:nvSpPr>
        <p:spPr bwMode="auto">
          <a:xfrm>
            <a:off x="3082925" y="4775200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Buffer Manager</a:t>
            </a:r>
          </a:p>
        </p:txBody>
      </p:sp>
      <p:sp>
        <p:nvSpPr>
          <p:cNvPr id="219153" name="AutoShape 17"/>
          <p:cNvSpPr>
            <a:spLocks noChangeArrowheads="1"/>
          </p:cNvSpPr>
          <p:nvPr/>
        </p:nvSpPr>
        <p:spPr bwMode="auto">
          <a:xfrm>
            <a:off x="3082925" y="5351463"/>
            <a:ext cx="2286000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Log Manager</a:t>
            </a:r>
          </a:p>
        </p:txBody>
      </p:sp>
      <p:sp>
        <p:nvSpPr>
          <p:cNvPr id="219154" name="AutoShape 18"/>
          <p:cNvSpPr>
            <a:spLocks noChangeArrowheads="1"/>
          </p:cNvSpPr>
          <p:nvPr/>
        </p:nvSpPr>
        <p:spPr bwMode="auto">
          <a:xfrm>
            <a:off x="5748338" y="2368550"/>
            <a:ext cx="2714625" cy="2933700"/>
          </a:xfrm>
          <a:prstGeom prst="roundRect">
            <a:avLst>
              <a:gd name="adj" fmla="val 5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>
              <a:solidFill>
                <a:srgbClr val="000000"/>
              </a:solidFill>
            </a:endParaRPr>
          </a:p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</a:rPr>
              <a:t>Shared Utilities</a:t>
            </a:r>
          </a:p>
        </p:txBody>
      </p:sp>
      <p:sp>
        <p:nvSpPr>
          <p:cNvPr id="219155" name="AutoShape 19"/>
          <p:cNvSpPr>
            <a:spLocks noChangeArrowheads="1"/>
          </p:cNvSpPr>
          <p:nvPr/>
        </p:nvSpPr>
        <p:spPr bwMode="auto">
          <a:xfrm>
            <a:off x="5856288" y="2568575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Memory Mgr</a:t>
            </a:r>
          </a:p>
        </p:txBody>
      </p:sp>
      <p:sp>
        <p:nvSpPr>
          <p:cNvPr id="219156" name="AutoShape 20"/>
          <p:cNvSpPr>
            <a:spLocks noChangeArrowheads="1"/>
          </p:cNvSpPr>
          <p:nvPr/>
        </p:nvSpPr>
        <p:spPr bwMode="auto">
          <a:xfrm>
            <a:off x="5856288" y="3144838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Disk Space Mgr</a:t>
            </a:r>
          </a:p>
        </p:txBody>
      </p:sp>
      <p:sp>
        <p:nvSpPr>
          <p:cNvPr id="219157" name="AutoShape 21"/>
          <p:cNvSpPr>
            <a:spLocks noChangeArrowheads="1"/>
          </p:cNvSpPr>
          <p:nvPr/>
        </p:nvSpPr>
        <p:spPr bwMode="auto">
          <a:xfrm>
            <a:off x="5856288" y="3721100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Replication Services</a:t>
            </a:r>
          </a:p>
        </p:txBody>
      </p:sp>
      <p:sp>
        <p:nvSpPr>
          <p:cNvPr id="219158" name="AutoShape 22"/>
          <p:cNvSpPr>
            <a:spLocks noChangeArrowheads="1"/>
          </p:cNvSpPr>
          <p:nvPr/>
        </p:nvSpPr>
        <p:spPr bwMode="auto">
          <a:xfrm>
            <a:off x="5856288" y="4297363"/>
            <a:ext cx="2378075" cy="3175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000000"/>
                </a:solidFill>
              </a:rPr>
              <a:t>Admin Utilities</a:t>
            </a:r>
          </a:p>
        </p:txBody>
      </p:sp>
      <p:sp>
        <p:nvSpPr>
          <p:cNvPr id="219159" name="Text Box 23"/>
          <p:cNvSpPr txBox="1">
            <a:spLocks noChangeArrowheads="1"/>
          </p:cNvSpPr>
          <p:nvPr/>
        </p:nvSpPr>
        <p:spPr bwMode="auto">
          <a:xfrm>
            <a:off x="5776913" y="5715000"/>
            <a:ext cx="32908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[Anatomy of a Db System. 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J. Hellerstein &amp; M. Stonebraker.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>
                <a:solidFill>
                  <a:srgbClr val="000000"/>
                </a:solidFill>
              </a:rPr>
              <a:t>Red Book. 4ed.]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18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Model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pitchFamily="-65" charset="0"/>
              <a:buNone/>
            </a:pPr>
            <a:r>
              <a:rPr lang="en-US" sz="2000"/>
              <a:t>Why not simply queue all user requests?</a:t>
            </a:r>
          </a:p>
          <a:p>
            <a:pPr marL="609600" indent="-609600">
              <a:buFont typeface="Arial" pitchFamily="-65" charset="0"/>
              <a:buNone/>
            </a:pPr>
            <a:r>
              <a:rPr lang="en-US" sz="2000"/>
              <a:t>(and serve them one at the time)</a:t>
            </a:r>
          </a:p>
          <a:p>
            <a:pPr marL="609600" indent="-609600">
              <a:buFont typeface="Arial" pitchFamily="-65" charset="0"/>
              <a:buNone/>
            </a:pPr>
            <a:endParaRPr lang="en-US" sz="2000"/>
          </a:p>
          <a:p>
            <a:pPr marL="609600" indent="-609600">
              <a:buFont typeface="Arial" pitchFamily="-65" charset="0"/>
              <a:buNone/>
            </a:pPr>
            <a:r>
              <a:rPr lang="en-US" sz="2000"/>
              <a:t>Alternatives</a:t>
            </a:r>
            <a:endParaRPr lang="en-US" sz="2000" b="1"/>
          </a:p>
          <a:p>
            <a:pPr marL="609600" indent="-609600">
              <a:buFont typeface="Arial" pitchFamily="-65" charset="0"/>
              <a:buAutoNum type="arabicPeriod"/>
            </a:pPr>
            <a:r>
              <a:rPr lang="en-US" sz="2000" b="1"/>
              <a:t>Process per connection</a:t>
            </a:r>
          </a:p>
          <a:p>
            <a:pPr marL="609600" indent="-609600">
              <a:buFont typeface="Arial" pitchFamily="-65" charset="0"/>
              <a:buAutoNum type="arabicPeriod"/>
            </a:pPr>
            <a:r>
              <a:rPr lang="en-US" sz="2000" b="1"/>
              <a:t>Server process</a:t>
            </a:r>
            <a:r>
              <a:rPr lang="en-US" sz="2000"/>
              <a:t> (thread per connection)</a:t>
            </a:r>
          </a:p>
          <a:p>
            <a:pPr marL="990600" lvl="1" indent="-533400">
              <a:buFont typeface="Arial" pitchFamily="-65" charset="0"/>
              <a:buChar char="•"/>
            </a:pPr>
            <a:r>
              <a:rPr lang="en-US" sz="1800">
                <a:solidFill>
                  <a:srgbClr val="0000FF"/>
                </a:solidFill>
              </a:rPr>
              <a:t>OS threads</a:t>
            </a:r>
            <a:r>
              <a:rPr lang="en-US" sz="1800"/>
              <a:t>  or </a:t>
            </a:r>
            <a:r>
              <a:rPr lang="en-US" sz="1800">
                <a:solidFill>
                  <a:srgbClr val="0000FF"/>
                </a:solidFill>
              </a:rPr>
              <a:t>DBMS threads</a:t>
            </a:r>
            <a:endParaRPr lang="en-US" sz="1800"/>
          </a:p>
          <a:p>
            <a:pPr marL="609600" indent="-609600">
              <a:buFont typeface="Arial" pitchFamily="-65" charset="0"/>
              <a:buAutoNum type="arabicPeriod"/>
            </a:pPr>
            <a:r>
              <a:rPr lang="en-US" sz="2000" b="1"/>
              <a:t>Server process with I/O process</a:t>
            </a:r>
          </a:p>
          <a:p>
            <a:pPr marL="609600" indent="-609600"/>
            <a:endParaRPr lang="en-US" sz="2000"/>
          </a:p>
          <a:p>
            <a:pPr marL="609600" indent="-609600">
              <a:buFontTx/>
              <a:buNone/>
            </a:pPr>
            <a:r>
              <a:rPr lang="en-US" sz="2000">
                <a:solidFill>
                  <a:srgbClr val="0000FF"/>
                </a:solidFill>
              </a:rPr>
              <a:t>Advantages and problems of each model?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83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Per Connection</a:t>
            </a:r>
            <a:endParaRPr lang="en-US" b="1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Overview</a:t>
            </a:r>
          </a:p>
          <a:p>
            <a:pPr lvl="1"/>
            <a:r>
              <a:rPr lang="en-US" sz="1600" dirty="0"/>
              <a:t>DB server forks one process for each client connection</a:t>
            </a:r>
          </a:p>
          <a:p>
            <a:pPr lvl="1"/>
            <a:endParaRPr lang="en-US" sz="1600" dirty="0"/>
          </a:p>
          <a:p>
            <a:r>
              <a:rPr lang="en-US" sz="1800" b="1" dirty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sz="1600" dirty="0"/>
              <a:t>Easy to implement (OS time-sharing, OS isolation, debuggers, etc.)</a:t>
            </a:r>
          </a:p>
          <a:p>
            <a:pPr lvl="1"/>
            <a:r>
              <a:rPr lang="en-US" sz="1600" dirty="0"/>
              <a:t>Provides more physical memory than a single process can use</a:t>
            </a:r>
          </a:p>
          <a:p>
            <a:endParaRPr lang="en-US" sz="1800" dirty="0"/>
          </a:p>
          <a:p>
            <a:r>
              <a:rPr lang="en-US" sz="1800" b="1" dirty="0">
                <a:solidFill>
                  <a:srgbClr val="FF0000"/>
                </a:solidFill>
              </a:rPr>
              <a:t>Drawbacks</a:t>
            </a:r>
          </a:p>
          <a:p>
            <a:pPr lvl="1"/>
            <a:r>
              <a:rPr lang="en-US" sz="1600" dirty="0"/>
              <a:t>Need OS-supported “shared memory” (for lock table, for buffer pool)</a:t>
            </a:r>
          </a:p>
          <a:p>
            <a:pPr lvl="2"/>
            <a:r>
              <a:rPr lang="en-US" sz="1400" dirty="0"/>
              <a:t>Since all processes access the same data on disk, need concurrency control </a:t>
            </a:r>
          </a:p>
          <a:p>
            <a:pPr lvl="1"/>
            <a:r>
              <a:rPr lang="en-US" sz="1600" dirty="0"/>
              <a:t>Not scalable: memory overhead and expensive context switches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182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Process 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/>
              <a:t>Overview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DB assigns one thread per connection (from a thread pool)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0000FF"/>
                </a:solidFill>
              </a:rPr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Shared structures can simply reside on the heap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Threads are lighter weight than processes (memory, context switching)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Concurrent programming is hard to get right (race conditions, deadlocks)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Portability issues can arise when using OS threads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Big problem</a:t>
            </a:r>
            <a:r>
              <a:rPr lang="en-US" sz="1600" dirty="0"/>
              <a:t>: entire process blocks on synchronous I/O calls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Solution 1: OS provides asynchronous I/O (true in modern OS)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Solution 2: Use separate process(</a:t>
            </a:r>
            <a:r>
              <a:rPr lang="en-US" sz="1600" dirty="0" err="1"/>
              <a:t>es</a:t>
            </a:r>
            <a:r>
              <a:rPr lang="en-US" sz="1600" dirty="0"/>
              <a:t>) for I/O tasks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400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endParaRPr lang="en-US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Threads vs OS Threads</a:t>
            </a:r>
            <a:endParaRPr lang="en-US" b="1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>
                <a:solidFill>
                  <a:srgbClr val="0000FF"/>
                </a:solidFill>
              </a:rPr>
              <a:t>Why do DBMSs implement their own threads?</a:t>
            </a:r>
            <a:endParaRPr lang="en-US" sz="2000">
              <a:solidFill>
                <a:srgbClr val="0000FF"/>
              </a:solidFill>
            </a:endParaRPr>
          </a:p>
          <a:p>
            <a:pPr lvl="1"/>
            <a:r>
              <a:rPr lang="en-US" sz="1800"/>
              <a:t>Legacy: originally, there were no OS threads</a:t>
            </a:r>
          </a:p>
          <a:p>
            <a:pPr lvl="1"/>
            <a:r>
              <a:rPr lang="en-US" sz="1800"/>
              <a:t>Portability: OS thread packages are not completely portable</a:t>
            </a:r>
          </a:p>
          <a:p>
            <a:pPr lvl="1"/>
            <a:r>
              <a:rPr lang="en-US" sz="1800"/>
              <a:t>Performance: fast task switching</a:t>
            </a:r>
          </a:p>
          <a:p>
            <a:pPr lvl="1"/>
            <a:endParaRPr lang="en-US" sz="1800"/>
          </a:p>
          <a:p>
            <a:r>
              <a:rPr lang="en-US" sz="2000" b="1">
                <a:solidFill>
                  <a:srgbClr val="FF0000"/>
                </a:solidFill>
              </a:rPr>
              <a:t>Drawbacks</a:t>
            </a:r>
            <a:endParaRPr lang="en-US" sz="2000"/>
          </a:p>
          <a:p>
            <a:pPr lvl="1"/>
            <a:r>
              <a:rPr lang="en-US" sz="1800"/>
              <a:t>Replicating a good deal of OS logic</a:t>
            </a:r>
          </a:p>
          <a:p>
            <a:pPr lvl="1"/>
            <a:r>
              <a:rPr lang="en-US" sz="1800"/>
              <a:t>Need to manage thread state, scheduling, and task switching</a:t>
            </a:r>
          </a:p>
          <a:p>
            <a:pPr lvl="1"/>
            <a:endParaRPr lang="en-US" sz="1800"/>
          </a:p>
          <a:p>
            <a:r>
              <a:rPr lang="en-US" sz="2000" b="1"/>
              <a:t>How to map DBMS threads onto OS threads or processes?</a:t>
            </a:r>
          </a:p>
          <a:p>
            <a:pPr lvl="1"/>
            <a:r>
              <a:rPr lang="en-US" sz="1800"/>
              <a:t>Rule of thumb: one OS-provided dispatchable unit per physical device</a:t>
            </a:r>
          </a:p>
          <a:p>
            <a:pPr lvl="1"/>
            <a:r>
              <a:rPr lang="en-US" sz="1800"/>
              <a:t>See page 9 and 10 of Hellerstein and Stonebraker’s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A1A9-E0AE-6045-BF0A-71B131581D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80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1566</Words>
  <Application>Microsoft Macintosh PowerPoint</Application>
  <PresentationFormat>On-screen Show (4:3)</PresentationFormat>
  <Paragraphs>382</Paragraphs>
  <Slides>25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CSE544 Database Architecture</vt:lpstr>
      <vt:lpstr>Where We Are</vt:lpstr>
      <vt:lpstr>References</vt:lpstr>
      <vt:lpstr>Outline</vt:lpstr>
      <vt:lpstr>DBMS Architecture</vt:lpstr>
      <vt:lpstr>Process Model</vt:lpstr>
      <vt:lpstr>Process Per Connection</vt:lpstr>
      <vt:lpstr>Server Process </vt:lpstr>
      <vt:lpstr>DBMS Threads vs OS Threads</vt:lpstr>
      <vt:lpstr>Historical Perspective (1981)</vt:lpstr>
      <vt:lpstr>Commercial Systems</vt:lpstr>
      <vt:lpstr>Admission Control</vt:lpstr>
      <vt:lpstr>Admission Control</vt:lpstr>
      <vt:lpstr>Outline</vt:lpstr>
      <vt:lpstr>Storage Model</vt:lpstr>
      <vt:lpstr>Spatial Control Using “Raw” Disk Device Interface</vt:lpstr>
      <vt:lpstr>Spatial Control Using OS Files</vt:lpstr>
      <vt:lpstr>Historical Perspective (1981)</vt:lpstr>
      <vt:lpstr>Commercial Systems</vt:lpstr>
      <vt:lpstr>Temporal Control Buffer Manager </vt:lpstr>
      <vt:lpstr>Historical Perspective (1981)</vt:lpstr>
      <vt:lpstr>Commercial Systems</vt:lpstr>
      <vt:lpstr>Outline</vt:lpstr>
      <vt:lpstr>DBMS Architecture</vt:lpstr>
      <vt:lpstr>Summary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Prasang Upadhyaya</cp:lastModifiedBy>
  <cp:revision>656</cp:revision>
  <dcterms:created xsi:type="dcterms:W3CDTF">2011-02-01T20:33:04Z</dcterms:created>
  <dcterms:modified xsi:type="dcterms:W3CDTF">2011-02-01T20:33:38Z</dcterms:modified>
</cp:coreProperties>
</file>