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s/slide75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4.xml" ContentType="application/vnd.openxmlformats-officedocument.presentationml.slideLayout+xml"/>
  <Override PartName="/ppt/slides/slide85.xml" ContentType="application/vnd.openxmlformats-officedocument.presentationml.slide+xml"/>
  <Override PartName="/ppt/slideLayouts/slideLayout43.xml" ContentType="application/vnd.openxmlformats-officedocument.presentationml.slideLayout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theme/theme7.xml" ContentType="application/vnd.openxmlformats-officedocument.theme+xml"/>
  <Default Extension="jpeg" ContentType="image/jpeg"/>
  <Override PartName="/ppt/notesSlides/notesSlide11.xml" ContentType="application/vnd.openxmlformats-officedocument.presentationml.notes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08.xml" ContentType="application/vnd.openxmlformats-officedocument.presentationml.slide+xml"/>
  <Override PartName="/ppt/slides/slide4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7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Layouts/slideLayout16.xml" ContentType="application/vnd.openxmlformats-officedocument.presentationml.slideLayout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docProps/custom.xml" ContentType="application/vnd.openxmlformats-officedocument.custom-properties+xml"/>
  <Override PartName="/ppt/slideLayouts/slideLayout25.xml" ContentType="application/vnd.openxmlformats-officedocument.presentationml.slideLayout+xml"/>
  <Override PartName="/ppt/slides/slide76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35.xml" ContentType="application/vnd.openxmlformats-officedocument.presentationml.slideLayout+xml"/>
  <Override PartName="/ppt/slides/slide86.xml" ContentType="application/vnd.openxmlformats-officedocument.presentationml.slide+xml"/>
  <Override PartName="/ppt/slideLayouts/slideLayout4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Layouts/slideLayout30.xml" ContentType="application/vnd.openxmlformats-officedocument.presentationml.slideLayout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s/slide77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36.xml" ContentType="application/vnd.openxmlformats-officedocument.presentationml.slideLayout+xml"/>
  <Override PartName="/ppt/slides/slide87.xml" ContentType="application/vnd.openxmlformats-officedocument.presentationml.slide+xml"/>
  <Override PartName="/ppt/slideLayouts/slideLayout45.xml" ContentType="application/vnd.openxmlformats-officedocument.presentationml.slideLayout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2.xml" ContentType="application/vnd.openxmlformats-officedocument.presentationml.slide+xml"/>
  <Override PartName="/ppt/slideLayouts/slideLayout31.xml" ContentType="application/vnd.openxmlformats-officedocument.presentationml.slideLayout+xml"/>
  <Override PartName="/ppt/slides/slide82.xml" ContentType="application/vnd.openxmlformats-officedocument.presentationml.slide+xml"/>
  <Override PartName="/ppt/slideLayouts/slideLayout40.xml" ContentType="application/vnd.openxmlformats-officedocument.presentationml.slideLayout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s/slide78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37.xml" ContentType="application/vnd.openxmlformats-officedocument.presentationml.slideLayout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Layouts/slideLayout46.xml" ContentType="application/vnd.openxmlformats-officedocument.presentationml.slideLayout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s/slide83.xml" ContentType="application/vnd.openxmlformats-officedocument.presentationml.slide+xml"/>
  <Override PartName="/ppt/slideLayouts/slideLayout41.xml" ContentType="application/vnd.openxmlformats-officedocument.presentationml.slideLayout+xml"/>
  <Override PartName="/ppt/slides/slide93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101.xml" ContentType="application/vnd.openxmlformats-officedocument.presentationml.slide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notesSlides/notesSlide6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s/slide8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21.xml" ContentType="application/vnd.openxmlformats-officedocument.presentationml.slide+xml"/>
  <Override PartName="/ppt/slideLayouts/slideLayout47.xml" ContentType="application/vnd.openxmlformats-officedocument.presentationml.slideLayout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65.xml" ContentType="application/vnd.openxmlformats-officedocument.presentationml.slide+xml"/>
  <Override PartName="/ppt/slideLayouts/slideLayout23.xml" ContentType="application/vnd.openxmlformats-officedocument.presentationml.slideLayout+xml"/>
  <Override PartName="/ppt/slides/slide7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s/slide84.xml" ContentType="application/vnd.openxmlformats-officedocument.presentationml.slide+xml"/>
  <Override PartName="/ppt/slideLayouts/slideLayout42.xml" ContentType="application/vnd.openxmlformats-officedocument.presentationml.slideLayout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s/slide111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3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s/slide99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16" r:id="rId1"/>
    <p:sldMasterId id="2147483728" r:id="rId2"/>
    <p:sldMasterId id="2147483740" r:id="rId3"/>
    <p:sldMasterId id="2147483752" r:id="rId4"/>
    <p:sldMasterId id="2147483756" r:id="rId5"/>
  </p:sldMasterIdLst>
  <p:notesMasterIdLst>
    <p:notesMasterId r:id="rId119"/>
  </p:notesMasterIdLst>
  <p:handoutMasterIdLst>
    <p:handoutMasterId r:id="rId120"/>
  </p:handoutMasterIdLst>
  <p:sldIdLst>
    <p:sldId id="256" r:id="rId6"/>
    <p:sldId id="384" r:id="rId7"/>
    <p:sldId id="386" r:id="rId8"/>
    <p:sldId id="387" r:id="rId9"/>
    <p:sldId id="388" r:id="rId10"/>
    <p:sldId id="389" r:id="rId11"/>
    <p:sldId id="527" r:id="rId12"/>
    <p:sldId id="393" r:id="rId13"/>
    <p:sldId id="390" r:id="rId14"/>
    <p:sldId id="392" r:id="rId15"/>
    <p:sldId id="391" r:id="rId16"/>
    <p:sldId id="394" r:id="rId17"/>
    <p:sldId id="395" r:id="rId18"/>
    <p:sldId id="397" r:id="rId19"/>
    <p:sldId id="492" r:id="rId20"/>
    <p:sldId id="495" r:id="rId21"/>
    <p:sldId id="501" r:id="rId22"/>
    <p:sldId id="502" r:id="rId23"/>
    <p:sldId id="503" r:id="rId24"/>
    <p:sldId id="504" r:id="rId25"/>
    <p:sldId id="505" r:id="rId26"/>
    <p:sldId id="506" r:id="rId27"/>
    <p:sldId id="528" r:id="rId28"/>
    <p:sldId id="529" r:id="rId29"/>
    <p:sldId id="507" r:id="rId30"/>
    <p:sldId id="508" r:id="rId31"/>
    <p:sldId id="496" r:id="rId32"/>
    <p:sldId id="509" r:id="rId33"/>
    <p:sldId id="510" r:id="rId34"/>
    <p:sldId id="511" r:id="rId35"/>
    <p:sldId id="512" r:id="rId36"/>
    <p:sldId id="513" r:id="rId37"/>
    <p:sldId id="514" r:id="rId38"/>
    <p:sldId id="515" r:id="rId39"/>
    <p:sldId id="516" r:id="rId40"/>
    <p:sldId id="531" r:id="rId41"/>
    <p:sldId id="530" r:id="rId42"/>
    <p:sldId id="517" r:id="rId43"/>
    <p:sldId id="518" r:id="rId44"/>
    <p:sldId id="519" r:id="rId45"/>
    <p:sldId id="520" r:id="rId46"/>
    <p:sldId id="521" r:id="rId47"/>
    <p:sldId id="522" r:id="rId48"/>
    <p:sldId id="523" r:id="rId49"/>
    <p:sldId id="524" r:id="rId50"/>
    <p:sldId id="525" r:id="rId51"/>
    <p:sldId id="526" r:id="rId52"/>
    <p:sldId id="403" r:id="rId53"/>
    <p:sldId id="404" r:id="rId54"/>
    <p:sldId id="405" r:id="rId55"/>
    <p:sldId id="406" r:id="rId56"/>
    <p:sldId id="407" r:id="rId57"/>
    <p:sldId id="408" r:id="rId58"/>
    <p:sldId id="409" r:id="rId59"/>
    <p:sldId id="410" r:id="rId60"/>
    <p:sldId id="411" r:id="rId61"/>
    <p:sldId id="412" r:id="rId62"/>
    <p:sldId id="413" r:id="rId63"/>
    <p:sldId id="414" r:id="rId64"/>
    <p:sldId id="415" r:id="rId65"/>
    <p:sldId id="416" r:id="rId66"/>
    <p:sldId id="417" r:id="rId67"/>
    <p:sldId id="418" r:id="rId68"/>
    <p:sldId id="419" r:id="rId69"/>
    <p:sldId id="420" r:id="rId70"/>
    <p:sldId id="421" r:id="rId71"/>
    <p:sldId id="422" r:id="rId72"/>
    <p:sldId id="423" r:id="rId73"/>
    <p:sldId id="424" r:id="rId74"/>
    <p:sldId id="425" r:id="rId75"/>
    <p:sldId id="426" r:id="rId76"/>
    <p:sldId id="427" r:id="rId77"/>
    <p:sldId id="428" r:id="rId78"/>
    <p:sldId id="429" r:id="rId79"/>
    <p:sldId id="430" r:id="rId80"/>
    <p:sldId id="431" r:id="rId81"/>
    <p:sldId id="432" r:id="rId82"/>
    <p:sldId id="433" r:id="rId83"/>
    <p:sldId id="434" r:id="rId84"/>
    <p:sldId id="435" r:id="rId85"/>
    <p:sldId id="436" r:id="rId86"/>
    <p:sldId id="437" r:id="rId87"/>
    <p:sldId id="438" r:id="rId88"/>
    <p:sldId id="439" r:id="rId89"/>
    <p:sldId id="440" r:id="rId90"/>
    <p:sldId id="464" r:id="rId91"/>
    <p:sldId id="465" r:id="rId92"/>
    <p:sldId id="466" r:id="rId93"/>
    <p:sldId id="467" r:id="rId94"/>
    <p:sldId id="468" r:id="rId95"/>
    <p:sldId id="469" r:id="rId96"/>
    <p:sldId id="470" r:id="rId97"/>
    <p:sldId id="471" r:id="rId98"/>
    <p:sldId id="472" r:id="rId99"/>
    <p:sldId id="473" r:id="rId100"/>
    <p:sldId id="474" r:id="rId101"/>
    <p:sldId id="475" r:id="rId102"/>
    <p:sldId id="476" r:id="rId103"/>
    <p:sldId id="477" r:id="rId104"/>
    <p:sldId id="478" r:id="rId105"/>
    <p:sldId id="479" r:id="rId106"/>
    <p:sldId id="480" r:id="rId107"/>
    <p:sldId id="481" r:id="rId108"/>
    <p:sldId id="482" r:id="rId109"/>
    <p:sldId id="483" r:id="rId110"/>
    <p:sldId id="484" r:id="rId111"/>
    <p:sldId id="485" r:id="rId112"/>
    <p:sldId id="486" r:id="rId113"/>
    <p:sldId id="487" r:id="rId114"/>
    <p:sldId id="488" r:id="rId115"/>
    <p:sldId id="489" r:id="rId116"/>
    <p:sldId id="490" r:id="rId117"/>
    <p:sldId id="491" r:id="rId11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CCFFFF"/>
    <a:srgbClr val="0000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7751" autoAdjust="0"/>
    <p:restoredTop sz="90929"/>
  </p:normalViewPr>
  <p:slideViewPr>
    <p:cSldViewPr>
      <p:cViewPr varScale="1">
        <p:scale>
          <a:sx n="98" d="100"/>
          <a:sy n="98" d="100"/>
        </p:scale>
        <p:origin x="-1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120" Type="http://schemas.openxmlformats.org/officeDocument/2006/relationships/handoutMaster" Target="handoutMasters/handoutMaster1.xml"/><Relationship Id="rId121" Type="http://schemas.openxmlformats.org/officeDocument/2006/relationships/printerSettings" Target="printerSettings/printerSettings1.bin"/><Relationship Id="rId122" Type="http://schemas.openxmlformats.org/officeDocument/2006/relationships/presProps" Target="presProps.xml"/><Relationship Id="rId123" Type="http://schemas.openxmlformats.org/officeDocument/2006/relationships/viewProps" Target="viewProps.xml"/><Relationship Id="rId124" Type="http://schemas.openxmlformats.org/officeDocument/2006/relationships/theme" Target="theme/theme1.xml"/><Relationship Id="rId125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100" Type="http://schemas.openxmlformats.org/officeDocument/2006/relationships/slide" Target="slides/slide95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5355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6875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07DA2-1541-8F4A-AC31-4A09AD79D9A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56E82-36BD-4749-9488-A276AC9BB866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Schedule is serial if it reflects a serial execution.</a:t>
            </a:r>
          </a:p>
          <a:p>
            <a:r>
              <a:rPr lang="en-US" smtClean="0">
                <a:latin typeface="Arial" charset="0"/>
              </a:rPr>
              <a:t>In this example, two serial schedules are possible.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B77C7-913F-8243-A638-8F215BCFAD36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Reminder: why do we want interleaving? For performance.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43BA1-80BC-9C41-8D3D-9EBC1E26AC68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Example: Two people book two seats each on an airplane (but ignore seat selection).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229C7-B07B-5245-B4B2-9E7688E9C64D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Conflict: pair of consecutive actions in schedule s.t. if swapped, then behavior changes.</a:t>
            </a:r>
          </a:p>
          <a:p>
            <a:r>
              <a:rPr lang="en-US" smtClean="0">
                <a:latin typeface="Arial" charset="0"/>
              </a:rPr>
              <a:t>Conflict serializability is a stronger condition than serializability (although have to be careful because of things like phantom problem)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BBC78-DEDF-6F49-9059-496188841380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58C16-2224-9944-8C92-5D29A0A31AE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Arrow: two transactions, same element, at least one action is a write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3462C-83B6-9741-97F5-B759970600C3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Arrow: two transactions, same element, at least one action is a write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3462C-83B6-9741-97F5-B759970600C3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So conflict serializability is a stronger condition (again careful because of phantoms).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5CD96-B156-7642-8540-9F24128C025C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So conflict serializability is a stronger condition (again careful because of phantoms).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5CD96-B156-7642-8540-9F24128C025C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0C012-18BC-D54C-9887-14AAA56F7F6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So conflict serializability is a stronger condition (again careful because of phantoms).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5CD96-B156-7642-8540-9F24128C025C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Better performance than a generic lock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1C295-9121-154F-B609-ABBC87C0713D}" type="slidenum">
              <a:rPr lang="en-US" smtClean="0">
                <a:solidFill>
                  <a:prstClr val="black"/>
                </a:solidFill>
              </a:rPr>
              <a:pPr/>
              <a:t>61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67663-2698-934C-B9C2-1E9C65E4648A}" type="slidenum">
              <a:rPr lang="en-US">
                <a:solidFill>
                  <a:prstClr val="black"/>
                </a:solidFill>
              </a:rPr>
              <a:pPr/>
              <a:t>62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Commercial systems use wait-for graphs to detect deadlocks. The problem with timeouts is how to set the threshold.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3ABA8-A6A0-3441-85E6-E90B3EA97E47}" type="slidenum">
              <a:rPr lang="en-US" smtClean="0">
                <a:solidFill>
                  <a:prstClr val="black"/>
                </a:solidFill>
              </a:rPr>
              <a:pPr/>
              <a:t>63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1FBF7-88D2-1A43-A339-A9638E2F2442}" type="slidenum">
              <a:rPr lang="en-US">
                <a:solidFill>
                  <a:prstClr val="black"/>
                </a:solidFill>
              </a:rPr>
              <a:pPr/>
              <a:t>64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EE5E6-44D4-4E4A-9771-10343B497005}" type="slidenum">
              <a:rPr lang="en-US">
                <a:solidFill>
                  <a:prstClr val="black"/>
                </a:solidFill>
              </a:rPr>
              <a:pPr/>
              <a:t>68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69EDE-B626-9B48-A221-4D178ACD9C6A}" type="slidenum">
              <a:rPr lang="en-US">
                <a:solidFill>
                  <a:prstClr val="black"/>
                </a:solidFill>
              </a:rPr>
              <a:pPr/>
              <a:t>69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4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142DA-38AD-B440-8993-BFB0CDFF792F}" type="slidenum">
              <a:rPr lang="en-US">
                <a:solidFill>
                  <a:prstClr val="black"/>
                </a:solidFill>
              </a:rPr>
              <a:pPr/>
              <a:t>70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>
                <a:solidFill>
                  <a:prstClr val="black"/>
                </a:solidFill>
              </a:rPr>
              <a:pPr/>
              <a:t>71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>
                <a:solidFill>
                  <a:prstClr val="black"/>
                </a:solidFill>
              </a:rPr>
              <a:pPr/>
              <a:t>72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33CEC-CB17-AD45-BA18-F5396D4B67D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B08B8-EE6E-9F4B-ACFF-D419E483A453}" type="slidenum">
              <a:rPr lang="en-US">
                <a:solidFill>
                  <a:prstClr val="black"/>
                </a:solidFill>
              </a:rPr>
              <a:pPr/>
              <a:t>73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6E6C-B97A-7B41-A596-28D8CEDA255A}" type="slidenum">
              <a:rPr lang="en-US">
                <a:solidFill>
                  <a:prstClr val="black"/>
                </a:solidFill>
              </a:rPr>
              <a:pPr/>
              <a:t>74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32F64-13C9-B240-8117-376B3665E05A}" type="slidenum">
              <a:rPr lang="en-US">
                <a:solidFill>
                  <a:prstClr val="black"/>
                </a:solidFill>
              </a:rPr>
              <a:pPr/>
              <a:t>75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E4325-4D97-E94A-8EFC-779A5319839F}" type="slidenum">
              <a:rPr lang="en-US">
                <a:solidFill>
                  <a:prstClr val="black"/>
                </a:solidFill>
              </a:rPr>
              <a:pPr/>
              <a:t>77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4A8FC-D4DD-434C-8BE8-A91FB7ED2E42}" type="slidenum">
              <a:rPr lang="en-US">
                <a:solidFill>
                  <a:prstClr val="black"/>
                </a:solidFill>
              </a:rPr>
              <a:pPr/>
              <a:t>78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65EC12-94FB-DD49-9FD0-19E57DABC204}" type="slidenum">
              <a:rPr lang="en-US">
                <a:solidFill>
                  <a:prstClr val="black"/>
                </a:solidFill>
              </a:rPr>
              <a:pPr/>
              <a:t>79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A7AA7-F8E3-C645-B6EA-C7BAD91DE875}" type="slidenum">
              <a:rPr lang="en-US">
                <a:solidFill>
                  <a:prstClr val="black"/>
                </a:solidFill>
              </a:rPr>
              <a:pPr/>
              <a:t>85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9DFA1-7FA5-684E-B509-B09CF929A978}" type="slidenum">
              <a:rPr lang="en-US">
                <a:solidFill>
                  <a:prstClr val="black"/>
                </a:solidFill>
              </a:rPr>
              <a:pPr/>
              <a:t>89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05" tIns="45752" rIns="91505" bIns="45752"/>
          <a:lstStyle/>
          <a:p>
            <a:pPr eaLnBrk="1" hangingPunct="1"/>
            <a:r>
              <a:rPr lang="en-US">
                <a:latin typeface="Arial" charset="0"/>
              </a:rPr>
              <a:t>The timestamp of U is given by WT(X) or by RT(X) respectively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FF2AE-C7EB-9D47-8222-514B57C3F3F6}" type="slidenum">
              <a:rPr lang="en-US">
                <a:solidFill>
                  <a:prstClr val="black"/>
                </a:solidFill>
              </a:rPr>
              <a:pPr/>
              <a:t>91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069EC-73A0-194E-A492-76CE9CA194FE}" type="slidenum">
              <a:rPr lang="en-US">
                <a:solidFill>
                  <a:prstClr val="black"/>
                </a:solidFill>
              </a:rPr>
              <a:pPr/>
              <a:t>93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05" tIns="45752" rIns="91505" bIns="45752"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2ADF-DFD1-854B-904F-FBC2B3B136F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84137-CF5E-4046-A981-43B60A9353F8}" type="slidenum">
              <a:rPr lang="en-US">
                <a:solidFill>
                  <a:prstClr val="black"/>
                </a:solidFill>
              </a:rPr>
              <a:pPr/>
              <a:t>94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05" tIns="45752" rIns="91505" bIns="45752"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F5CF4-E5AF-4F48-862C-DD8EC4878476}" type="slidenum">
              <a:rPr lang="en-US">
                <a:solidFill>
                  <a:prstClr val="black"/>
                </a:solidFill>
              </a:rPr>
              <a:pPr/>
              <a:t>99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This is what most commercial DBMSs implement.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A8610-3428-4A40-AE73-33F02CCE3A7B}" type="slidenum">
              <a:rPr lang="en-US" smtClean="0">
                <a:solidFill>
                  <a:prstClr val="black"/>
                </a:solidFill>
              </a:rPr>
              <a:pPr/>
              <a:t>101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Possible that U wrote X after T read X.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BF1C5-FB3D-0D40-BB35-FFE165CEFB42}" type="slidenum">
              <a:rPr lang="en-US" smtClean="0">
                <a:solidFill>
                  <a:prstClr val="black"/>
                </a:solidFill>
              </a:rPr>
              <a:pPr/>
              <a:t>104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EDE3E-8216-F14F-B286-A3AD1B7E99BF}" type="slidenum">
              <a:rPr lang="en-US">
                <a:solidFill>
                  <a:prstClr val="black"/>
                </a:solidFill>
              </a:rPr>
              <a:pPr/>
              <a:t>113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B5B9D-485F-E847-AF93-8AE1D111C0F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FDF6C-167F-144D-AFF9-929831D35FB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8C62A-1364-8C49-A0E3-D397981B1CBD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3919E-F202-2A43-8633-33488B9B33AD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56E82-36BD-4749-9488-A276AC9BB866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19CADEF7-00D0-C845-A480-C7A6BFABF5A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053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F50EF760-2FFC-714A-8DD8-FCA42DD037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87790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FCA53BA5-1885-9747-BA10-A4EBC52B41B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1432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2BA12AD4-E0B3-194D-A44C-CA9EF84536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651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0A32BC36-FEAD-E54E-AE86-34A3D4FEA78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2075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3B38AE99-A973-5547-9538-98D25D1B153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6385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DFFF8BBF-ABD8-264F-A675-0877400188D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338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078047E5-0936-C945-8ADA-E6269C860AD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204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33BC-FD05-B748-A24B-597EB5C872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AEDAA327-6B0E-7649-8250-DF821E47A42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213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6E6F5ED6-0101-A744-A7F1-6917D36D2ED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450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47247F22-C17F-C84A-B51B-D93A802CC7A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6303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/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101DFEAA-16F5-E742-9905-2970BEF1BE9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322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5862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marL="0" indent="0" algn="l">
              <a:buFont typeface="Arial"/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Font typeface="Arial"/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57A6B0C5-C6BC-3E43-8117-C0327C0090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4230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A55E039C-E958-C14F-87F7-C3B00DB18D9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3540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6B015A80-BFE9-2446-9DCC-8C63A220E6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7840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1D8EA397-43DA-CC47-B7C2-B4227A36E7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9151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fld id="{6C1C5723-2D15-FF48-875F-6FF3E2619DB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33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29F64-9B51-234D-A7A3-28BDCD68C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5995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11736-2350-D94A-BC23-9643135E05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1341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6BCE8-1378-EF46-9C74-08708304EE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6597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3708C-02E0-2A4C-9FCA-3B0AD19336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5228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30712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1D8EA397-43DA-CC47-B7C2-B4227A36E7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5542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6B015A80-BFE9-2446-9DCC-8C63A220E6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65865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/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19CADEF7-00D0-C845-A480-C7A6BFABF5A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21524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F50EF760-2FFC-714A-8DD8-FCA42DD037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56591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53BA5-1885-9747-BA10-A4EBC52B41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659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2BA12AD4-E0B3-194D-A44C-CA9EF845369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9416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Font typeface="Arial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0A32BC36-FEAD-E54E-AE86-34A3D4FEA78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16547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buNone/>
              <a:defRPr/>
            </a:lvl1pPr>
          </a:lstStyle>
          <a:p>
            <a:fld id="{3B38AE99-A973-5547-9538-98D25D1B153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85130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fld id="{DFFF8BBF-ABD8-264F-A675-0877400188D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2565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47E5-0936-C945-8ADA-E6269C860A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07470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AA327-6B0E-7649-8250-DF821E47A4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58439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F5ED6-0101-A744-A7F1-6917D36D2E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7724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47F22-C17F-C84A-B51B-D93A802CC7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073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4E6C-04DB-554B-B0F0-35EE6F1F8A3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4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l">
              <a:buFont typeface="Arial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buFont typeface="Arial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r">
              <a:buFont typeface="Arial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D890E1-78DB-4A4C-95AC-1E5D31457960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781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36C355-4572-8B4F-82FD-B9A8C611B0D7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59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36C355-4572-8B4F-82FD-B9A8C611B0D7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904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D890E1-78DB-4A4C-95AC-1E5D31457960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750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4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9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4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47087-F7F8-3D44-950A-178EE1159D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CSE544</a:t>
            </a:r>
            <a:br>
              <a:rPr lang="en-US" dirty="0" smtClean="0"/>
            </a:br>
            <a:r>
              <a:rPr lang="en-US" dirty="0" smtClean="0"/>
              <a:t>Transactions: </a:t>
            </a:r>
            <a:r>
              <a:rPr lang="en-US" smtClean="0"/>
              <a:t>Concurrency Control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Lectures #5-6</a:t>
            </a:r>
          </a:p>
          <a:p>
            <a:pPr eaLnBrk="1" hangingPunct="1"/>
            <a:r>
              <a:rPr lang="en-US" dirty="0" smtClean="0"/>
              <a:t>Thursday, January 20, 2011</a:t>
            </a:r>
          </a:p>
          <a:p>
            <a:pPr eaLnBrk="1" hangingPunct="1"/>
            <a:r>
              <a:rPr lang="en-US" dirty="0" smtClean="0"/>
              <a:t>Tuesday, January 25,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</a:t>
            </a:r>
            <a:r>
              <a:rPr lang="pl-PL" dirty="0" err="1" smtClean="0"/>
              <a:t>Suciu</a:t>
            </a:r>
            <a:r>
              <a:rPr lang="pl-PL" dirty="0" smtClean="0"/>
              <a:t> -- 544, Winter 2011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70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5739-D1CD-284F-9295-ECAD43F0DAFC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Famous Anomaly: Dirty </a:t>
            </a:r>
            <a:r>
              <a:rPr lang="en-US" dirty="0"/>
              <a:t>Reads</a:t>
            </a:r>
          </a:p>
        </p:txBody>
      </p:sp>
      <p:sp>
        <p:nvSpPr>
          <p:cNvPr id="507909" name="Rectangle 5"/>
          <p:cNvSpPr>
            <a:spLocks noChangeArrowheads="1"/>
          </p:cNvSpPr>
          <p:nvPr/>
        </p:nvSpPr>
        <p:spPr bwMode="auto">
          <a:xfrm>
            <a:off x="152400" y="1634867"/>
            <a:ext cx="4375567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Client 1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transfer $100  acc1</a:t>
            </a:r>
            <a:r>
              <a:rPr lang="en-US" sz="2000" dirty="0">
                <a:solidFill>
                  <a:srgbClr val="000000"/>
                </a:solidFill>
                <a:latin typeface="Arial"/>
                <a:sym typeface="Wingdings" charset="2"/>
              </a:rPr>
              <a:t> acc2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X = Account1.balance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Account2.balance += 100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If (X&gt;=100) Account1.balance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−=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100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else { /* rollback !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account2.balance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−=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100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println(“Denied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!”)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685800" y="5334000"/>
            <a:ext cx="30053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What’s wrong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7910" name="Rectangle 6"/>
          <p:cNvSpPr>
            <a:spLocks noChangeArrowheads="1"/>
          </p:cNvSpPr>
          <p:nvPr/>
        </p:nvSpPr>
        <p:spPr bwMode="auto">
          <a:xfrm>
            <a:off x="4539833" y="3846255"/>
            <a:ext cx="4375567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Client 2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transfer $100  acc2 </a:t>
            </a:r>
            <a:r>
              <a:rPr lang="en-US" sz="2000" dirty="0" err="1">
                <a:solidFill>
                  <a:srgbClr val="000000"/>
                </a:solidFill>
                <a:latin typeface="Arial"/>
                <a:sym typeface="Wingdings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latin typeface="Arial"/>
                <a:sym typeface="Wingdings" charset="2"/>
              </a:rPr>
              <a:t> acc3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Y = Account2.balance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Account3.balance += 100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If (Y&gt;=100) Account2.balance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−=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100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else { /* rollback !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account3.balance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−=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100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         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println(“Denied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!”)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42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Summary of Timestamp-based Scheduling</a:t>
            </a:r>
          </a:p>
        </p:txBody>
      </p:sp>
      <p:sp>
        <p:nvSpPr>
          <p:cNvPr id="983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View-</a:t>
            </a:r>
            <a:r>
              <a:rPr lang="en-US" dirty="0" err="1" smtClean="0">
                <a:latin typeface="Arial" charset="0"/>
              </a:rPr>
              <a:t>serializable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Recoverable</a:t>
            </a:r>
          </a:p>
          <a:p>
            <a:pPr lvl="1"/>
            <a:r>
              <a:rPr lang="en-US" dirty="0" smtClean="0">
                <a:latin typeface="Arial" charset="0"/>
              </a:rPr>
              <a:t>Even avoids cascading aborts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Does NOT handle phantoms</a:t>
            </a:r>
          </a:p>
          <a:p>
            <a:pPr lvl="1"/>
            <a:r>
              <a:rPr lang="en-US" dirty="0" smtClean="0">
                <a:latin typeface="Arial" charset="0"/>
              </a:rPr>
              <a:t>These need to be handled separately, e.g. predicate locks</a:t>
            </a:r>
          </a:p>
        </p:txBody>
      </p:sp>
      <p:sp>
        <p:nvSpPr>
          <p:cNvPr id="9830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34A00-A8C3-C447-A919-314503099B47}" type="slidenum">
              <a:rPr lang="en-US" smtClean="0">
                <a:solidFill>
                  <a:srgbClr val="000000"/>
                </a:solidFill>
              </a:rPr>
              <a:pPr/>
              <a:t>100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83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69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Multiversion Timestamp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When transaction T requests r(X)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but WT(X) &gt; TS(T), then T must rollback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Idea: keep multiple versions of X: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X</a:t>
            </a:r>
            <a:r>
              <a:rPr lang="en-US" sz="2800" baseline="-25000"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, X</a:t>
            </a:r>
            <a:r>
              <a:rPr lang="en-US" sz="2800" baseline="-25000">
                <a:latin typeface="Arial" charset="0"/>
              </a:rPr>
              <a:t>t-1</a:t>
            </a:r>
            <a:r>
              <a:rPr lang="en-US" sz="2800">
                <a:latin typeface="Arial" charset="0"/>
              </a:rPr>
              <a:t>, X</a:t>
            </a:r>
            <a:r>
              <a:rPr lang="en-US" sz="2800" baseline="-25000">
                <a:latin typeface="Arial" charset="0"/>
              </a:rPr>
              <a:t>t-2</a:t>
            </a:r>
            <a:r>
              <a:rPr lang="en-US" sz="2800">
                <a:latin typeface="Arial" charset="0"/>
              </a:rPr>
              <a:t>, . . 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Let T read an older version, with appropriate timestamp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1371600" y="4267200"/>
            <a:ext cx="5335588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TS(X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) &gt; TS(X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t-1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) &gt; TS(X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t-2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) &gt; . . .</a:t>
            </a:r>
          </a:p>
        </p:txBody>
      </p:sp>
      <p:sp>
        <p:nvSpPr>
          <p:cNvPr id="993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297C3-844A-584A-A069-3385ECEB0E00}" type="slidenum">
              <a:rPr lang="en-US" smtClean="0">
                <a:solidFill>
                  <a:srgbClr val="000000"/>
                </a:solidFill>
              </a:rPr>
              <a:pPr/>
              <a:t>101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93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50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When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w</a:t>
            </a:r>
            <a:r>
              <a:rPr lang="en-US" sz="2400" baseline="-2500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(X)</a:t>
            </a:r>
            <a:r>
              <a:rPr lang="en-US" sz="2400">
                <a:latin typeface="Arial" charset="0"/>
              </a:rPr>
              <a:t> occurs,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create a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new version</a:t>
            </a:r>
            <a:r>
              <a:rPr lang="en-US" sz="2400">
                <a:latin typeface="Arial" charset="0"/>
              </a:rPr>
              <a:t>, denoted  X</a:t>
            </a:r>
            <a:r>
              <a:rPr lang="en-US" sz="2400" baseline="-25000"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where t = TS(T)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When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r</a:t>
            </a:r>
            <a:r>
              <a:rPr lang="en-US" sz="2400" baseline="-2500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(X)</a:t>
            </a:r>
            <a:r>
              <a:rPr lang="en-US" sz="2400">
                <a:latin typeface="Arial" charset="0"/>
              </a:rPr>
              <a:t> occurs,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find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most recent version X</a:t>
            </a:r>
            <a:r>
              <a:rPr lang="en-US" sz="2400" baseline="-2500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such that t &lt; TS(T)</a:t>
            </a: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Notes: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WT(X</a:t>
            </a:r>
            <a:r>
              <a:rPr lang="en-US" sz="2000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)  = t and it never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RT(X</a:t>
            </a:r>
            <a:r>
              <a:rPr lang="en-US" sz="2000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) must still be maintained to check legality of writes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Can delete X</a:t>
            </a:r>
            <a:r>
              <a:rPr lang="en-US" sz="2400" baseline="-25000"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if we have a later version X</a:t>
            </a:r>
            <a:r>
              <a:rPr lang="en-US" sz="2400" baseline="-25000">
                <a:latin typeface="Arial" charset="0"/>
              </a:rPr>
              <a:t>t1</a:t>
            </a:r>
            <a:r>
              <a:rPr lang="en-US" sz="2400">
                <a:latin typeface="Arial" charset="0"/>
              </a:rPr>
              <a:t> and all active transactions T have TS(T) &gt; t1</a:t>
            </a:r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E60D8E-5141-5F4D-B243-82B925060D84}" type="slidenum">
              <a:rPr lang="en-US" smtClean="0">
                <a:solidFill>
                  <a:srgbClr val="000000"/>
                </a:solidFill>
              </a:rPr>
              <a:pPr/>
              <a:t>102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79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Concurrency Control by Validation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71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Each transaction T defines a </a:t>
            </a:r>
            <a:r>
              <a:rPr lang="en-US" sz="2400" i="1" u="sng">
                <a:latin typeface="Arial" charset="0"/>
              </a:rPr>
              <a:t>read set</a:t>
            </a:r>
            <a:r>
              <a:rPr lang="en-US" sz="2400">
                <a:latin typeface="Arial" charset="0"/>
              </a:rPr>
              <a:t> RS(T) and a </a:t>
            </a:r>
            <a:r>
              <a:rPr lang="en-US" sz="2400" i="1" u="sng">
                <a:latin typeface="Arial" charset="0"/>
              </a:rPr>
              <a:t>write set</a:t>
            </a:r>
            <a:r>
              <a:rPr lang="en-US" sz="2400">
                <a:latin typeface="Arial" charset="0"/>
              </a:rPr>
              <a:t> WS(T)</a:t>
            </a:r>
          </a:p>
          <a:p>
            <a:pPr eaLnBrk="1" hangingPunct="1"/>
            <a:r>
              <a:rPr lang="en-US" sz="2400">
                <a:latin typeface="Arial" charset="0"/>
              </a:rPr>
              <a:t>Each transaction proceeds in three phases:</a:t>
            </a:r>
          </a:p>
          <a:p>
            <a:pPr lvl="1" eaLnBrk="1" hangingPunct="1"/>
            <a:r>
              <a:rPr lang="en-US" sz="2000">
                <a:latin typeface="Arial" charset="0"/>
              </a:rPr>
              <a:t>Read all elements in RS(T).  Time = START(T)</a:t>
            </a:r>
          </a:p>
          <a:p>
            <a:pPr lvl="1" eaLnBrk="1" hangingPunct="1"/>
            <a:r>
              <a:rPr lang="en-US" sz="2000">
                <a:latin typeface="Arial" charset="0"/>
              </a:rPr>
              <a:t>Validate (may need to rollback).  Time = VAL(T)</a:t>
            </a:r>
          </a:p>
          <a:p>
            <a:pPr lvl="1" eaLnBrk="1" hangingPunct="1"/>
            <a:r>
              <a:rPr lang="en-US" sz="2000">
                <a:latin typeface="Arial" charset="0"/>
              </a:rPr>
              <a:t>Write all elements in WS(T). Time = FIN(T)</a:t>
            </a: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838200" y="4953000"/>
            <a:ext cx="7621588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Main invariant: the serialization order is VAL(T)</a:t>
            </a:r>
          </a:p>
        </p:txBody>
      </p:sp>
      <p:sp>
        <p:nvSpPr>
          <p:cNvPr id="1024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A4B8EF-E821-B046-8BBD-FC65A00019E5}" type="slidenum">
              <a:rPr lang="en-US" smtClean="0">
                <a:solidFill>
                  <a:srgbClr val="000000"/>
                </a:solidFill>
              </a:rPr>
              <a:pPr/>
              <a:t>103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69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Avoid r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 - 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Conflicts</a:t>
            </a:r>
          </a:p>
        </p:txBody>
      </p:sp>
      <p:graphicFrame>
        <p:nvGraphicFramePr>
          <p:cNvPr id="501763" name="Group 3"/>
          <p:cNvGraphicFramePr>
            <a:graphicFrameLocks noGrp="1"/>
          </p:cNvGraphicFramePr>
          <p:nvPr/>
        </p:nvGraphicFramePr>
        <p:xfrm>
          <a:off x="685800" y="2743200"/>
          <a:ext cx="632460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638300"/>
                <a:gridCol w="2057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38" name="Rectangle 17"/>
          <p:cNvSpPr>
            <a:spLocks noChangeArrowheads="1"/>
          </p:cNvSpPr>
          <p:nvPr/>
        </p:nvSpPr>
        <p:spPr bwMode="auto">
          <a:xfrm>
            <a:off x="609600" y="1905000"/>
            <a:ext cx="159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START(U)</a:t>
            </a:r>
          </a:p>
        </p:txBody>
      </p:sp>
      <p:sp>
        <p:nvSpPr>
          <p:cNvPr id="103439" name="Rectangle 18"/>
          <p:cNvSpPr>
            <a:spLocks noChangeArrowheads="1"/>
          </p:cNvSpPr>
          <p:nvPr/>
        </p:nvSpPr>
        <p:spPr bwMode="auto">
          <a:xfrm>
            <a:off x="4343400" y="1828800"/>
            <a:ext cx="117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VAL(U)</a:t>
            </a:r>
          </a:p>
        </p:txBody>
      </p:sp>
      <p:sp>
        <p:nvSpPr>
          <p:cNvPr id="103440" name="Rectangle 19"/>
          <p:cNvSpPr>
            <a:spLocks noChangeArrowheads="1"/>
          </p:cNvSpPr>
          <p:nvPr/>
        </p:nvSpPr>
        <p:spPr bwMode="auto">
          <a:xfrm>
            <a:off x="6477000" y="1828800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FIN(U)</a:t>
            </a:r>
          </a:p>
        </p:txBody>
      </p:sp>
      <p:cxnSp>
        <p:nvCxnSpPr>
          <p:cNvPr id="103441" name="AutoShape 20"/>
          <p:cNvCxnSpPr>
            <a:cxnSpLocks noChangeShapeType="1"/>
            <a:stCxn id="103438" idx="2"/>
          </p:cNvCxnSpPr>
          <p:nvPr/>
        </p:nvCxnSpPr>
        <p:spPr bwMode="auto">
          <a:xfrm rot="5400000">
            <a:off x="1217613" y="2540000"/>
            <a:ext cx="36195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442" name="AutoShape 21"/>
          <p:cNvCxnSpPr>
            <a:cxnSpLocks noChangeShapeType="1"/>
            <a:stCxn id="103439" idx="2"/>
          </p:cNvCxnSpPr>
          <p:nvPr/>
        </p:nvCxnSpPr>
        <p:spPr bwMode="auto">
          <a:xfrm rot="16200000" flipH="1">
            <a:off x="4722813" y="2497138"/>
            <a:ext cx="452437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443" name="AutoShape 22"/>
          <p:cNvCxnSpPr>
            <a:cxnSpLocks noChangeShapeType="1"/>
            <a:stCxn id="103440" idx="2"/>
          </p:cNvCxnSpPr>
          <p:nvPr/>
        </p:nvCxnSpPr>
        <p:spPr bwMode="auto">
          <a:xfrm flipH="1">
            <a:off x="7010400" y="2286000"/>
            <a:ext cx="17463" cy="442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501783" name="Group 23"/>
          <p:cNvGraphicFramePr>
            <a:graphicFrameLocks noGrp="1"/>
          </p:cNvGraphicFramePr>
          <p:nvPr/>
        </p:nvGraphicFramePr>
        <p:xfrm>
          <a:off x="3524250" y="3657600"/>
          <a:ext cx="455295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9240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53" name="Rectangle 35"/>
          <p:cNvSpPr>
            <a:spLocks noChangeArrowheads="1"/>
          </p:cNvSpPr>
          <p:nvPr/>
        </p:nvSpPr>
        <p:spPr bwMode="auto">
          <a:xfrm>
            <a:off x="3448050" y="4403725"/>
            <a:ext cx="155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START(T)</a:t>
            </a:r>
          </a:p>
        </p:txBody>
      </p:sp>
      <p:cxnSp>
        <p:nvCxnSpPr>
          <p:cNvPr id="103454" name="AutoShape 36"/>
          <p:cNvCxnSpPr>
            <a:cxnSpLocks noChangeShapeType="1"/>
            <a:stCxn id="103453" idx="0"/>
          </p:cNvCxnSpPr>
          <p:nvPr/>
        </p:nvCxnSpPr>
        <p:spPr bwMode="auto">
          <a:xfrm rot="5400000" flipH="1" flipV="1">
            <a:off x="4106863" y="4281488"/>
            <a:ext cx="2428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797" name="Rectangle 37"/>
          <p:cNvSpPr>
            <a:spLocks noChangeArrowheads="1"/>
          </p:cNvSpPr>
          <p:nvPr/>
        </p:nvSpPr>
        <p:spPr bwMode="auto">
          <a:xfrm>
            <a:off x="381000" y="4876800"/>
            <a:ext cx="8591550" cy="1274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 RS(T)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 WS(U) and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FIN(U) &gt; START(T)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        (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 has validated and  U has not finished before T begun)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 ROLLBACK(T)</a:t>
            </a:r>
          </a:p>
        </p:txBody>
      </p:sp>
      <p:cxnSp>
        <p:nvCxnSpPr>
          <p:cNvPr id="103456" name="AutoShape 38"/>
          <p:cNvCxnSpPr>
            <a:cxnSpLocks noChangeShapeType="1"/>
          </p:cNvCxnSpPr>
          <p:nvPr/>
        </p:nvCxnSpPr>
        <p:spPr bwMode="auto">
          <a:xfrm flipH="1">
            <a:off x="5191125" y="3260725"/>
            <a:ext cx="7905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3457" name="Rectangle 39"/>
          <p:cNvSpPr>
            <a:spLocks noChangeArrowheads="1"/>
          </p:cNvSpPr>
          <p:nvPr/>
        </p:nvSpPr>
        <p:spPr bwMode="auto">
          <a:xfrm>
            <a:off x="5867400" y="32766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conflicts</a:t>
            </a:r>
          </a:p>
        </p:txBody>
      </p:sp>
      <p:sp>
        <p:nvSpPr>
          <p:cNvPr id="10345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93630-E937-0647-9B4F-3FCEE71153A1}" type="slidenum">
              <a:rPr lang="en-US" smtClean="0">
                <a:solidFill>
                  <a:srgbClr val="000000"/>
                </a:solidFill>
              </a:rPr>
              <a:pPr/>
              <a:t>104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459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Avoid w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 - 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Conflicts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/>
        </p:nvGraphicFramePr>
        <p:xfrm>
          <a:off x="228600" y="2971800"/>
          <a:ext cx="632460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638300"/>
                <a:gridCol w="2057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86" name="Rectangle 17"/>
          <p:cNvSpPr>
            <a:spLocks noChangeArrowheads="1"/>
          </p:cNvSpPr>
          <p:nvPr/>
        </p:nvSpPr>
        <p:spPr bwMode="auto">
          <a:xfrm>
            <a:off x="152400" y="2133600"/>
            <a:ext cx="1592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START(U)</a:t>
            </a:r>
          </a:p>
        </p:txBody>
      </p:sp>
      <p:sp>
        <p:nvSpPr>
          <p:cNvPr id="105487" name="Rectangle 18"/>
          <p:cNvSpPr>
            <a:spLocks noChangeArrowheads="1"/>
          </p:cNvSpPr>
          <p:nvPr/>
        </p:nvSpPr>
        <p:spPr bwMode="auto">
          <a:xfrm>
            <a:off x="3886200" y="2057400"/>
            <a:ext cx="117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VAL(U)</a:t>
            </a:r>
          </a:p>
        </p:txBody>
      </p:sp>
      <p:sp>
        <p:nvSpPr>
          <p:cNvPr id="105488" name="Rectangle 19"/>
          <p:cNvSpPr>
            <a:spLocks noChangeArrowheads="1"/>
          </p:cNvSpPr>
          <p:nvPr/>
        </p:nvSpPr>
        <p:spPr bwMode="auto">
          <a:xfrm>
            <a:off x="6019800" y="2057400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FIN(U)</a:t>
            </a:r>
          </a:p>
        </p:txBody>
      </p:sp>
      <p:cxnSp>
        <p:nvCxnSpPr>
          <p:cNvPr id="105489" name="AutoShape 20"/>
          <p:cNvCxnSpPr>
            <a:cxnSpLocks noChangeShapeType="1"/>
            <a:stCxn id="105486" idx="2"/>
          </p:cNvCxnSpPr>
          <p:nvPr/>
        </p:nvCxnSpPr>
        <p:spPr bwMode="auto">
          <a:xfrm rot="5400000">
            <a:off x="760413" y="2768600"/>
            <a:ext cx="36195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490" name="AutoShape 21"/>
          <p:cNvCxnSpPr>
            <a:cxnSpLocks noChangeShapeType="1"/>
            <a:stCxn id="105487" idx="2"/>
          </p:cNvCxnSpPr>
          <p:nvPr/>
        </p:nvCxnSpPr>
        <p:spPr bwMode="auto">
          <a:xfrm rot="16200000" flipH="1">
            <a:off x="4295775" y="2695576"/>
            <a:ext cx="376237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491" name="AutoShape 22"/>
          <p:cNvCxnSpPr>
            <a:cxnSpLocks noChangeShapeType="1"/>
            <a:stCxn id="105488" idx="2"/>
          </p:cNvCxnSpPr>
          <p:nvPr/>
        </p:nvCxnSpPr>
        <p:spPr bwMode="auto">
          <a:xfrm flipH="1">
            <a:off x="6553200" y="2514600"/>
            <a:ext cx="17463" cy="442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502807" name="Group 23"/>
          <p:cNvGraphicFramePr>
            <a:graphicFrameLocks noGrp="1"/>
          </p:cNvGraphicFramePr>
          <p:nvPr/>
        </p:nvGraphicFramePr>
        <p:xfrm>
          <a:off x="1600200" y="3733800"/>
          <a:ext cx="6705600" cy="457200"/>
        </p:xfrm>
        <a:graphic>
          <a:graphicData uri="http://schemas.openxmlformats.org/drawingml/2006/table">
            <a:tbl>
              <a:tblPr/>
              <a:tblGrid>
                <a:gridCol w="704850"/>
                <a:gridCol w="1924050"/>
                <a:gridCol w="1924050"/>
                <a:gridCol w="21526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Validate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 phase 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02" name="Rectangle 39"/>
          <p:cNvSpPr>
            <a:spLocks noChangeArrowheads="1"/>
          </p:cNvSpPr>
          <p:nvPr/>
        </p:nvSpPr>
        <p:spPr bwMode="auto">
          <a:xfrm>
            <a:off x="1524000" y="4479925"/>
            <a:ext cx="155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START(T)</a:t>
            </a:r>
          </a:p>
        </p:txBody>
      </p:sp>
      <p:sp>
        <p:nvSpPr>
          <p:cNvPr id="105503" name="Rectangle 40"/>
          <p:cNvSpPr>
            <a:spLocks noChangeArrowheads="1"/>
          </p:cNvSpPr>
          <p:nvPr/>
        </p:nvSpPr>
        <p:spPr bwMode="auto">
          <a:xfrm>
            <a:off x="5581650" y="4495800"/>
            <a:ext cx="113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VAL(T)</a:t>
            </a:r>
          </a:p>
        </p:txBody>
      </p:sp>
      <p:cxnSp>
        <p:nvCxnSpPr>
          <p:cNvPr id="105504" name="AutoShape 41"/>
          <p:cNvCxnSpPr>
            <a:cxnSpLocks noChangeShapeType="1"/>
            <a:stCxn id="105502" idx="0"/>
          </p:cNvCxnSpPr>
          <p:nvPr/>
        </p:nvCxnSpPr>
        <p:spPr bwMode="auto">
          <a:xfrm rot="5400000" flipH="1" flipV="1">
            <a:off x="2182813" y="4357688"/>
            <a:ext cx="2428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5505" name="AutoShape 42"/>
          <p:cNvCxnSpPr>
            <a:cxnSpLocks noChangeShapeType="1"/>
          </p:cNvCxnSpPr>
          <p:nvPr/>
        </p:nvCxnSpPr>
        <p:spPr bwMode="auto">
          <a:xfrm rot="16200000" flipV="1">
            <a:off x="6002337" y="4402138"/>
            <a:ext cx="320675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2827" name="Rectangle 43"/>
          <p:cNvSpPr>
            <a:spLocks noChangeArrowheads="1"/>
          </p:cNvSpPr>
          <p:nvPr/>
        </p:nvSpPr>
        <p:spPr bwMode="auto">
          <a:xfrm>
            <a:off x="76200" y="4953000"/>
            <a:ext cx="8950325" cy="1274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 WS(T)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 WS(U) and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FIN(U) &gt; VAL(T) 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/>
            </a:r>
            <a:b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</a:b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Symbol" charset="2"/>
              </a:rPr>
              <a:t>        (</a:t>
            </a: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 has validated and  U has not finished before T validates)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Then ROLLBACK(T)</a:t>
            </a:r>
          </a:p>
        </p:txBody>
      </p:sp>
      <p:sp>
        <p:nvSpPr>
          <p:cNvPr id="105507" name="Rectangle 44"/>
          <p:cNvSpPr>
            <a:spLocks noChangeArrowheads="1"/>
          </p:cNvSpPr>
          <p:nvPr/>
        </p:nvSpPr>
        <p:spPr bwMode="auto">
          <a:xfrm>
            <a:off x="6934200" y="3352800"/>
            <a:ext cx="925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conflicts</a:t>
            </a:r>
          </a:p>
        </p:txBody>
      </p:sp>
      <p:cxnSp>
        <p:nvCxnSpPr>
          <p:cNvPr id="105508" name="AutoShape 45"/>
          <p:cNvCxnSpPr>
            <a:cxnSpLocks noChangeShapeType="1"/>
          </p:cNvCxnSpPr>
          <p:nvPr/>
        </p:nvCxnSpPr>
        <p:spPr bwMode="auto">
          <a:xfrm>
            <a:off x="5524500" y="3489325"/>
            <a:ext cx="170497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09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8196F-CC09-124D-87B3-E0A8898BA24D}" type="slidenum">
              <a:rPr lang="en-US" smtClean="0">
                <a:solidFill>
                  <a:srgbClr val="000000"/>
                </a:solidFill>
              </a:rPr>
              <a:pPr/>
              <a:t>105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5510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38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Snapshot Isolation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Another optimistic concurrency control method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Very efficient, and very popular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Oracle, </a:t>
            </a:r>
            <a:r>
              <a:rPr lang="en-US" dirty="0" err="1" smtClean="0">
                <a:latin typeface="Arial" charset="0"/>
              </a:rPr>
              <a:t>Postgres</a:t>
            </a:r>
            <a:r>
              <a:rPr lang="en-US" dirty="0" smtClean="0">
                <a:latin typeface="Arial" charset="0"/>
              </a:rPr>
              <a:t>, SQL Server 2005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E510C0-E278-5A40-9484-6A3E08B553E2}" type="slidenum">
              <a:rPr lang="en-US" smtClean="0">
                <a:solidFill>
                  <a:srgbClr val="000000"/>
                </a:solidFill>
              </a:rPr>
              <a:pPr/>
              <a:t>106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0229" y="5522893"/>
            <a:ext cx="7674171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WARNING: Not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, yet ORACLE uses</a:t>
            </a:r>
            <a:br>
              <a:rPr lang="en-US" sz="2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it even for SERIALIZABLE transactions 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69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Snapshot Isolation Rules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Each transactions receives a timestamp TS(T)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Tnx sees the snapshot at time TS(T) of database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When T commits, updated pages written to disk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Write/write conflicts are resolved by the</a:t>
            </a:r>
            <a:br>
              <a:rPr lang="en-US" sz="2800" smtClean="0">
                <a:latin typeface="Arial" charset="0"/>
              </a:rPr>
            </a:br>
            <a:r>
              <a:rPr lang="en-US" sz="2800" smtClean="0">
                <a:latin typeface="Arial" charset="0"/>
              </a:rPr>
              <a:t>“</a:t>
            </a:r>
            <a:r>
              <a:rPr lang="en-US" sz="2800" b="1" u="sng" smtClean="0">
                <a:latin typeface="Arial" charset="0"/>
              </a:rPr>
              <a:t>first committer wins</a:t>
            </a:r>
            <a:r>
              <a:rPr lang="en-US" sz="2800" smtClean="0">
                <a:latin typeface="Arial" charset="0"/>
              </a:rPr>
              <a:t>” rule</a:t>
            </a: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67126E-2D56-A24D-B4EC-841DD6224C92}" type="slidenum">
              <a:rPr lang="en-US" smtClean="0">
                <a:solidFill>
                  <a:srgbClr val="000000"/>
                </a:solidFill>
              </a:rPr>
              <a:pPr/>
              <a:t>107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56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Snapshot Isolation (Details)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err="1" smtClean="0">
                <a:latin typeface="Arial" charset="0"/>
              </a:rPr>
              <a:t>Multiversion</a:t>
            </a:r>
            <a:r>
              <a:rPr lang="en-US" dirty="0" smtClean="0">
                <a:latin typeface="Arial" charset="0"/>
              </a:rPr>
              <a:t> concurrency control:</a:t>
            </a:r>
          </a:p>
          <a:p>
            <a:pPr lvl="1"/>
            <a:r>
              <a:rPr lang="en-US" dirty="0" smtClean="0">
                <a:latin typeface="Arial" charset="0"/>
              </a:rPr>
              <a:t>Versions of X:   X</a:t>
            </a:r>
            <a:r>
              <a:rPr lang="en-US" baseline="-25000" dirty="0" smtClean="0">
                <a:latin typeface="Arial" charset="0"/>
              </a:rPr>
              <a:t>t1</a:t>
            </a:r>
            <a:r>
              <a:rPr lang="en-US" dirty="0" smtClean="0">
                <a:latin typeface="Arial" charset="0"/>
              </a:rPr>
              <a:t>, X</a:t>
            </a:r>
            <a:r>
              <a:rPr lang="en-US" baseline="-25000" dirty="0" smtClean="0">
                <a:latin typeface="Arial" charset="0"/>
              </a:rPr>
              <a:t>t2</a:t>
            </a:r>
            <a:r>
              <a:rPr lang="en-US" dirty="0" smtClean="0">
                <a:latin typeface="Arial" charset="0"/>
              </a:rPr>
              <a:t>, X</a:t>
            </a:r>
            <a:r>
              <a:rPr lang="en-US" baseline="-25000" dirty="0" smtClean="0">
                <a:latin typeface="Arial" charset="0"/>
              </a:rPr>
              <a:t>t3</a:t>
            </a:r>
            <a:r>
              <a:rPr lang="en-US" dirty="0" smtClean="0">
                <a:latin typeface="Arial" charset="0"/>
              </a:rPr>
              <a:t>, . . .</a:t>
            </a:r>
          </a:p>
          <a:p>
            <a:r>
              <a:rPr lang="en-US" dirty="0" smtClean="0">
                <a:latin typeface="Arial" charset="0"/>
              </a:rPr>
              <a:t>When T reads X, return X</a:t>
            </a:r>
            <a:r>
              <a:rPr lang="en-US" baseline="-25000" dirty="0" smtClean="0">
                <a:latin typeface="Arial" charset="0"/>
              </a:rPr>
              <a:t>TS(T)</a:t>
            </a:r>
            <a:r>
              <a:rPr lang="en-US" dirty="0" smtClean="0">
                <a:latin typeface="Arial" charset="0"/>
              </a:rPr>
              <a:t>.</a:t>
            </a:r>
          </a:p>
          <a:p>
            <a:r>
              <a:rPr lang="en-US" dirty="0" smtClean="0">
                <a:latin typeface="Arial" charset="0"/>
              </a:rPr>
              <a:t>When T writes X: if other transaction updated X, abort</a:t>
            </a:r>
          </a:p>
          <a:p>
            <a:pPr lvl="1"/>
            <a:r>
              <a:rPr lang="en-US" dirty="0" smtClean="0">
                <a:latin typeface="Arial" charset="0"/>
              </a:rPr>
              <a:t>Not faithful to “first committer” rule, because the other transaction U might have committed after T.  But once we abort T, U becomes the first committer </a:t>
            </a:r>
            <a:r>
              <a:rPr lang="en-US" dirty="0" err="1" smtClean="0">
                <a:latin typeface="Arial" charset="0"/>
                <a:sym typeface="Wingdings" charset="2"/>
              </a:rPr>
              <a:t></a:t>
            </a:r>
            <a:endParaRPr lang="en-US" dirty="0" smtClean="0">
              <a:latin typeface="Arial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9C79C-5165-7D4F-952F-DDC298DF09D6}" type="slidenum">
              <a:rPr lang="en-US" smtClean="0">
                <a:solidFill>
                  <a:srgbClr val="000000"/>
                </a:solidFill>
              </a:rPr>
              <a:pPr/>
              <a:t>108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44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What Works and What Not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No dirty reads (Why ?)</a:t>
            </a:r>
          </a:p>
          <a:p>
            <a:r>
              <a:rPr lang="en-US" smtClean="0">
                <a:latin typeface="Arial" charset="0"/>
              </a:rPr>
              <a:t>No unconsistent reads (Why ?)</a:t>
            </a:r>
          </a:p>
          <a:p>
            <a:r>
              <a:rPr lang="en-US" smtClean="0">
                <a:latin typeface="Arial" charset="0"/>
              </a:rPr>
              <a:t>No lost updates (“first committer wins”)</a:t>
            </a:r>
          </a:p>
          <a:p>
            <a:pPr lvl="1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Moreover: no reads are ever delayed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However: read-write conflicts not caught !</a:t>
            </a: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ACCD8-F230-0949-A2C6-0A713C01E708}" type="slidenum">
              <a:rPr lang="en-US" smtClean="0">
                <a:solidFill>
                  <a:srgbClr val="000000"/>
                </a:solidFill>
              </a:rPr>
              <a:pPr/>
              <a:t>109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84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C9C13-ADBE-BB40-ABF2-A0C0958D2D64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Famous Anomaly: Inconsistent Read</a:t>
            </a:r>
            <a:endParaRPr lang="en-US" dirty="0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228600" y="1828800"/>
            <a:ext cx="5006499" cy="41549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Client 1: move from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gizmo</a:t>
            </a:r>
            <a:r>
              <a:rPr lang="en-US" dirty="0" err="1">
                <a:solidFill>
                  <a:srgbClr val="000000"/>
                </a:solidFill>
                <a:latin typeface="Arial"/>
                <a:sym typeface="Wingdings" charset="2"/>
              </a:rPr>
              <a:t>gadget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Products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quantity = quantity + 5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= ‘gizmo’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/>
            </a:r>
            <a:br>
              <a:rPr lang="en-US" dirty="0">
                <a:solidFill>
                  <a:srgbClr val="3333CC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/>
            </a:r>
            <a:br>
              <a:rPr lang="en-US" dirty="0">
                <a:solidFill>
                  <a:srgbClr val="3333CC"/>
                </a:solidFill>
                <a:latin typeface="Arial"/>
              </a:rPr>
            </a:b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Products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quantity = quantity - 5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= ‘gadget’</a:t>
            </a: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5334000" y="3619500"/>
            <a:ext cx="332630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Client 2: inventory….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18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Write Skew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2438400"/>
            <a:ext cx="4202113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T1: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READ(X);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if X &gt;= 50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      then Y = -50; WRITE(Y)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COMMIT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00600" y="2438400"/>
            <a:ext cx="4213225" cy="1938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T2: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READ(Y);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if Y &gt;= 50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      then X = -50; WRITE(X)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COMMIT</a:t>
            </a:r>
          </a:p>
        </p:txBody>
      </p:sp>
      <p:sp>
        <p:nvSpPr>
          <p:cNvPr id="110598" name="TextBox 6"/>
          <p:cNvSpPr txBox="1">
            <a:spLocks noChangeArrowheads="1"/>
          </p:cNvSpPr>
          <p:nvPr/>
        </p:nvSpPr>
        <p:spPr bwMode="auto">
          <a:xfrm>
            <a:off x="838200" y="4648200"/>
            <a:ext cx="223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 our notation: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09800" y="5181600"/>
            <a:ext cx="47498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(X), R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(Y), W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(Y), W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(X), C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,C</a:t>
            </a:r>
            <a:r>
              <a:rPr lang="en-US" baseline="-25000">
                <a:solidFill>
                  <a:srgbClr val="000000"/>
                </a:solidFill>
                <a:latin typeface="Arial" charset="0"/>
              </a:rPr>
              <a:t>2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0600" name="TextBox 8"/>
          <p:cNvSpPr txBox="1">
            <a:spLocks noChangeArrowheads="1"/>
          </p:cNvSpPr>
          <p:nvPr/>
        </p:nvSpPr>
        <p:spPr bwMode="auto">
          <a:xfrm>
            <a:off x="914400" y="5715000"/>
            <a:ext cx="7296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Starting with X=50,Y=50, we end with X=-50, Y=-50.</a:t>
            </a:r>
            <a:br>
              <a:rPr lang="en-US" dirty="0">
                <a:solidFill>
                  <a:srgbClr val="000000"/>
                </a:solidFill>
                <a:latin typeface="Arial" charset="0"/>
              </a:rPr>
            </a:br>
            <a:r>
              <a:rPr lang="en-US" dirty="0">
                <a:solidFill>
                  <a:srgbClr val="000000"/>
                </a:solidFill>
                <a:latin typeface="Arial" charset="0"/>
              </a:rPr>
              <a:t>Non-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!!!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73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Write Skews Can Be Serious</a:t>
            </a:r>
          </a:p>
        </p:txBody>
      </p:sp>
      <p:sp>
        <p:nvSpPr>
          <p:cNvPr id="111619" name="Content Placeholder 3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114800"/>
          </a:xfrm>
        </p:spPr>
        <p:txBody>
          <a:bodyPr/>
          <a:lstStyle/>
          <a:p>
            <a:r>
              <a:rPr lang="en-US" sz="2800" smtClean="0">
                <a:latin typeface="Arial" charset="0"/>
              </a:rPr>
              <a:t>ACIDland had two viceroys, Delta and Rho</a:t>
            </a:r>
          </a:p>
          <a:p>
            <a:r>
              <a:rPr lang="en-US" sz="2800" smtClean="0">
                <a:latin typeface="Arial" charset="0"/>
              </a:rPr>
              <a:t>Budget had two registers: ta</a:t>
            </a:r>
            <a:r>
              <a:rPr lang="en-US" sz="2800" b="1" u="sng" smtClean="0">
                <a:latin typeface="Arial" charset="0"/>
              </a:rPr>
              <a:t>X</a:t>
            </a:r>
            <a:r>
              <a:rPr lang="en-US" sz="2800" smtClean="0">
                <a:latin typeface="Arial" charset="0"/>
              </a:rPr>
              <a:t>es, and spend</a:t>
            </a:r>
            <a:r>
              <a:rPr lang="en-US" sz="2800" b="1" u="sng" smtClean="0">
                <a:latin typeface="Arial" charset="0"/>
              </a:rPr>
              <a:t>Y</a:t>
            </a:r>
            <a:r>
              <a:rPr lang="en-US" sz="2800" smtClean="0">
                <a:latin typeface="Arial" charset="0"/>
              </a:rPr>
              <a:t>ng</a:t>
            </a:r>
          </a:p>
          <a:p>
            <a:r>
              <a:rPr lang="en-US" sz="2800" smtClean="0">
                <a:latin typeface="Arial" charset="0"/>
              </a:rPr>
              <a:t>They had HIGH taxes and LOW spending…</a:t>
            </a:r>
          </a:p>
        </p:txBody>
      </p:sp>
      <p:sp>
        <p:nvSpPr>
          <p:cNvPr id="11162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F308B-AFA6-F342-A2A0-E5661D626EA6}" type="slidenum">
              <a:rPr lang="en-US" smtClean="0">
                <a:solidFill>
                  <a:srgbClr val="000000"/>
                </a:solidFill>
              </a:rPr>
              <a:pPr/>
              <a:t>111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3689350"/>
            <a:ext cx="3484563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Delta: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READ(X);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if X= ‘HIGH’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      then { Y= ‘HIGH’;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                 WRITE(Y) }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COMMIT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35538" y="3711575"/>
            <a:ext cx="3398837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Rho: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READ(Y);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if Y= ‘LOW’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      then {X= ‘LOW’;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                WRITE(X) }</a:t>
            </a:r>
            <a:br>
              <a:rPr lang="en-US">
                <a:solidFill>
                  <a:srgbClr val="000000"/>
                </a:solidFill>
                <a:latin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</a:rPr>
              <a:t>   COMMIT</a:t>
            </a:r>
          </a:p>
        </p:txBody>
      </p:sp>
      <p:sp>
        <p:nvSpPr>
          <p:cNvPr id="111623" name="TextBox 6"/>
          <p:cNvSpPr txBox="1">
            <a:spLocks noChangeArrowheads="1"/>
          </p:cNvSpPr>
          <p:nvPr/>
        </p:nvSpPr>
        <p:spPr bwMode="auto">
          <a:xfrm>
            <a:off x="2057400" y="6172200"/>
            <a:ext cx="581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… and they ran a deficit ever since.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25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Tradeoffs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Pessimistic Concurrency Control (Locks):</a:t>
            </a:r>
            <a:endParaRPr lang="en-US" sz="24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Great when there are many conflicts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Poor when there are few conflicts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FF"/>
                </a:solidFill>
                <a:latin typeface="Arial" charset="0"/>
              </a:rPr>
              <a:t>Optimistic Concurrency Control (Timestamps):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Poor when there are many conflicts (rollbacks)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Great when there are few conflicts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Compromise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READ ONLY transactions </a:t>
            </a:r>
            <a:r>
              <a:rPr lang="en-US" sz="2000" smtClean="0">
                <a:latin typeface="Arial" charset="0"/>
                <a:sym typeface="Symbol" charset="2"/>
              </a:rPr>
              <a:t></a:t>
            </a:r>
            <a:r>
              <a:rPr lang="en-US" sz="2000" smtClean="0">
                <a:latin typeface="Arial" charset="0"/>
              </a:rPr>
              <a:t> timestamps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READ/WRITE transactions </a:t>
            </a:r>
            <a:r>
              <a:rPr lang="en-US" sz="2000" smtClean="0">
                <a:latin typeface="Arial" charset="0"/>
                <a:sym typeface="Symbol" charset="2"/>
              </a:rPr>
              <a:t></a:t>
            </a:r>
            <a:r>
              <a:rPr lang="en-US" sz="2000" smtClean="0">
                <a:latin typeface="Arial" charset="0"/>
              </a:rPr>
              <a:t> locks</a:t>
            </a:r>
          </a:p>
        </p:txBody>
      </p:sp>
      <p:sp>
        <p:nvSpPr>
          <p:cNvPr id="1126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471411-5FB8-9E4E-9088-08597F540E05}" type="slidenum">
              <a:rPr lang="en-US" smtClean="0">
                <a:solidFill>
                  <a:srgbClr val="000000"/>
                </a:solidFill>
              </a:rPr>
              <a:pPr/>
              <a:t>112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62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015CC-E12F-ED4A-9056-911F02135C9B}" type="slidenum">
              <a:rPr lang="en-US">
                <a:solidFill>
                  <a:srgbClr val="000000"/>
                </a:solidFill>
              </a:rPr>
              <a:pPr/>
              <a:t>113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Commercial Systems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4196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DB2</a:t>
            </a:r>
            <a:r>
              <a:rPr lang="en-US">
                <a:latin typeface="Arial" charset="0"/>
              </a:rPr>
              <a:t>: Strict 2PL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SQL Server</a:t>
            </a:r>
            <a:r>
              <a:rPr lang="en-US">
                <a:latin typeface="Arial" charset="0"/>
              </a:rPr>
              <a:t>:</a:t>
            </a:r>
          </a:p>
          <a:p>
            <a:pPr lvl="1"/>
            <a:r>
              <a:rPr lang="en-US">
                <a:latin typeface="Arial" charset="0"/>
              </a:rPr>
              <a:t>Strict 2PL for standard 4 levels of isolation</a:t>
            </a:r>
          </a:p>
          <a:p>
            <a:pPr lvl="1"/>
            <a:r>
              <a:rPr lang="en-US">
                <a:latin typeface="Arial" charset="0"/>
              </a:rPr>
              <a:t>Multiversion concurrency control for snapshot isolation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PostgreSQL: </a:t>
            </a:r>
          </a:p>
          <a:p>
            <a:pPr lvl="1"/>
            <a:r>
              <a:rPr lang="en-US">
                <a:latin typeface="Arial" charset="0"/>
              </a:rPr>
              <a:t>Multiversion concurrency control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Oracle</a:t>
            </a:r>
          </a:p>
          <a:p>
            <a:pPr lvl="1"/>
            <a:r>
              <a:rPr lang="en-US">
                <a:latin typeface="Arial" charset="0"/>
              </a:rPr>
              <a:t>Snapshot isolation even for SERIALIZABLE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43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CE53C-DD68-0E40-96C2-555AD0246E92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Transactions: Definition</a:t>
            </a:r>
            <a:endParaRPr 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/>
              <a:t>A transaction</a:t>
            </a:r>
            <a:r>
              <a:rPr lang="en-US" sz="2800" dirty="0"/>
              <a:t> = one or more operations, which reflects a single real-world transition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Happens completely or not at </a:t>
            </a:r>
            <a:r>
              <a:rPr lang="en-US" sz="2400" dirty="0" smtClean="0"/>
              <a:t>all; all-or-nothing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Examples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Transfer money between accounts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Rent a movie;  return a rented movie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Purchase a group of products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Register for a class (either waitlisted or allocated)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By using transactions, all previous problems disappear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33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Transactions in Applications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9B431-D748-F54F-BAA1-B43EE005E31E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1905000"/>
            <a:ext cx="5609077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START TRANSACTION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[SQL statements]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3333CC"/>
                </a:solidFill>
                <a:latin typeface="Arial"/>
              </a:rPr>
              <a:t>COMMIT   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or    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ROLLBACK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(=ABORT)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6470173" y="1827124"/>
            <a:ext cx="2374268" cy="1200328"/>
          </a:xfrm>
          <a:prstGeom prst="wedgeRectCallout">
            <a:avLst>
              <a:gd name="adj1" fmla="val -123991"/>
              <a:gd name="adj2" fmla="val -2167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May be omitted: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first SQL query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starts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txn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800600"/>
            <a:ext cx="80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In ad-hoc SQL: each statement = one transaction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38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2999D-64C2-5D42-9AF6-B59F6DB82A5E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ACID Properties</a:t>
            </a:r>
            <a:endParaRPr lang="en-US" dirty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is it 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/>
              <a:t>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is it 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dirty="0"/>
              <a:t>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is it ?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/>
              <a:t>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is it ?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84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2999D-64C2-5D42-9AF6-B59F6DB82A5E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ACID Properties</a:t>
            </a:r>
            <a:endParaRPr lang="en-US" dirty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A</a:t>
            </a:r>
            <a:r>
              <a:rPr lang="en-US" sz="2800"/>
              <a:t>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State shows either all the effects of txn, or none of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C</a:t>
            </a:r>
            <a:r>
              <a:rPr lang="en-US" sz="2800"/>
              <a:t>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Txn moves from a state where integrity holds, to another where integrity holds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</a:t>
            </a:r>
            <a:r>
              <a:rPr lang="en-US" sz="2800"/>
              <a:t>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Effect of txns is the same as txns running one after another (ie looks like batch mode)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D</a:t>
            </a:r>
            <a:r>
              <a:rPr lang="en-US" sz="2800"/>
              <a:t>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Once a txn has committed, its effects remain in the database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1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Concurrency Control</a:t>
            </a:r>
            <a:endParaRPr lang="en-US" dirty="0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Multiple concurrent transactions T</a:t>
            </a:r>
            <a:r>
              <a:rPr lang="en-US" sz="2800" baseline="-25000" smtClean="0">
                <a:latin typeface="Arial" charset="0"/>
              </a:rPr>
              <a:t>1</a:t>
            </a:r>
            <a:r>
              <a:rPr lang="en-US" sz="2800" smtClean="0">
                <a:latin typeface="Arial" charset="0"/>
              </a:rPr>
              <a:t>, T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, …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They read/write common elements A</a:t>
            </a:r>
            <a:r>
              <a:rPr lang="en-US" sz="2800" baseline="-25000" smtClean="0">
                <a:latin typeface="Arial" charset="0"/>
              </a:rPr>
              <a:t>1</a:t>
            </a:r>
            <a:r>
              <a:rPr lang="en-US" sz="2800" smtClean="0">
                <a:latin typeface="Arial" charset="0"/>
              </a:rPr>
              <a:t>, A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, …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How can we prevent unwanted interference ?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B9022E-FEE7-E443-B78D-BBCC3E633D47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3812" y="5486400"/>
            <a:ext cx="6630988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The SCHEDULER is responsible for that</a:t>
            </a: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84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Schedules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79684-9C81-DC4F-A89D-923F0D3DA76A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514600"/>
            <a:ext cx="6015138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4000" i="1" u="sng" dirty="0">
                <a:solidFill>
                  <a:srgbClr val="000000"/>
                </a:solidFill>
                <a:latin typeface="Arial" charset="0"/>
              </a:rPr>
              <a:t>schedule</a:t>
            </a:r>
            <a:r>
              <a:rPr lang="en-US" sz="4000" dirty="0">
                <a:solidFill>
                  <a:srgbClr val="000000"/>
                </a:solidFill>
                <a:latin typeface="Arial" charset="0"/>
              </a:rPr>
              <a:t> is a sequence</a:t>
            </a: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of interleaved </a:t>
            </a:r>
            <a:r>
              <a:rPr lang="en-US" sz="4000" dirty="0">
                <a:solidFill>
                  <a:srgbClr val="000000"/>
                </a:solidFill>
                <a:latin typeface="Arial" charset="0"/>
              </a:rPr>
              <a:t>actions </a:t>
            </a:r>
            <a:br>
              <a:rPr lang="en-US" sz="4000" dirty="0">
                <a:solidFill>
                  <a:srgbClr val="000000"/>
                </a:solidFill>
                <a:latin typeface="Arial" charset="0"/>
              </a:rPr>
            </a:br>
            <a:r>
              <a:rPr lang="en-US" sz="4000" dirty="0">
                <a:solidFill>
                  <a:srgbClr val="000000"/>
                </a:solidFill>
                <a:latin typeface="Arial" charset="0"/>
              </a:rPr>
              <a:t>from all transactions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99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</a:t>
            </a:r>
          </a:p>
        </p:txBody>
      </p:sp>
      <p:graphicFrame>
        <p:nvGraphicFramePr>
          <p:cNvPr id="446534" name="Group 70"/>
          <p:cNvGraphicFramePr>
            <a:graphicFrameLocks noGrp="1"/>
          </p:cNvGraphicFramePr>
          <p:nvPr/>
        </p:nvGraphicFramePr>
        <p:xfrm>
          <a:off x="2133600" y="2057400"/>
          <a:ext cx="4648200" cy="3627119"/>
        </p:xfrm>
        <a:graphic>
          <a:graphicData uri="http://schemas.openxmlformats.org/drawingml/2006/table">
            <a:tbl>
              <a:tblPr/>
              <a:tblGrid>
                <a:gridCol w="2324100"/>
                <a:gridCol w="23241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8F7DA-AC67-CB43-8B10-5BD67277E6F0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19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Serial Schedule</a:t>
            </a:r>
          </a:p>
        </p:txBody>
      </p:sp>
      <p:graphicFrame>
        <p:nvGraphicFramePr>
          <p:cNvPr id="447566" name="Group 78"/>
          <p:cNvGraphicFramePr>
            <a:graphicFrameLocks noGrp="1"/>
          </p:cNvGraphicFramePr>
          <p:nvPr/>
        </p:nvGraphicFramePr>
        <p:xfrm>
          <a:off x="2590800" y="1600200"/>
          <a:ext cx="4038600" cy="4517136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C2163-3893-194C-B547-E3BEDCB48C3E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48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US" dirty="0" smtClean="0"/>
              <a:t>Reading Material for Lectures 5-7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Main textbook (</a:t>
            </a:r>
            <a:r>
              <a:rPr lang="en-US" dirty="0" err="1" smtClean="0"/>
              <a:t>Ramakrishnan</a:t>
            </a:r>
            <a:r>
              <a:rPr lang="en-US" dirty="0" smtClean="0"/>
              <a:t> and </a:t>
            </a:r>
            <a:r>
              <a:rPr lang="en-US" dirty="0" err="1" smtClean="0"/>
              <a:t>Gehrke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Chapters 16, 17, 18</a:t>
            </a:r>
          </a:p>
          <a:p>
            <a:pPr marL="0" indent="0">
              <a:buNone/>
            </a:pPr>
            <a:r>
              <a:rPr lang="en-US" dirty="0" smtClean="0"/>
              <a:t>Mike Franklin’s paper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More background material: Garcia-Molina, Ullman, </a:t>
            </a:r>
            <a:r>
              <a:rPr lang="en-US" dirty="0" err="1" smtClean="0"/>
              <a:t>Widom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smtClean="0"/>
              <a:t>Chapters 17.2, 17.3, 17.4</a:t>
            </a:r>
          </a:p>
          <a:p>
            <a:r>
              <a:rPr lang="en-US" dirty="0" smtClean="0"/>
              <a:t>Chapters 18.1, 18.2, 18.3, 18.8, 18.9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</a:t>
            </a:r>
            <a:r>
              <a:rPr lang="pl-PL" dirty="0" err="1" smtClean="0"/>
              <a:t>Suciu</a:t>
            </a:r>
            <a:r>
              <a:rPr lang="pl-PL" dirty="0" smtClean="0"/>
              <a:t> -- 544, Winter 2011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760-2FFC-714A-8DD8-FCA42DD037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21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 charset="0"/>
              </a:rPr>
              <a:t>Serializable</a:t>
            </a:r>
            <a:r>
              <a:rPr lang="en-US" dirty="0">
                <a:latin typeface="Arial" charset="0"/>
              </a:rPr>
              <a:t> Schedule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F3387-73F8-CC48-9E5B-F3A1FF8C0F26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3352800"/>
            <a:ext cx="653546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>
                <a:solidFill>
                  <a:srgbClr val="000000"/>
                </a:solidFill>
                <a:latin typeface="Arial" charset="0"/>
              </a:rPr>
              <a:t>A schedule is </a:t>
            </a:r>
            <a:r>
              <a:rPr lang="en-US" sz="3600" i="1" u="sng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sz="3600">
                <a:solidFill>
                  <a:srgbClr val="000000"/>
                </a:solidFill>
                <a:latin typeface="Arial" charset="0"/>
              </a:rPr>
              <a:t> if it is </a:t>
            </a:r>
            <a:br>
              <a:rPr lang="en-US" sz="3600">
                <a:solidFill>
                  <a:srgbClr val="000000"/>
                </a:solidFill>
                <a:latin typeface="Arial" charset="0"/>
              </a:rPr>
            </a:br>
            <a:r>
              <a:rPr lang="en-US" sz="3600">
                <a:solidFill>
                  <a:srgbClr val="000000"/>
                </a:solidFill>
                <a:latin typeface="Arial" charset="0"/>
              </a:rPr>
              <a:t>equivalent to a serial schedule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80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Serializable Schedule</a:t>
            </a:r>
          </a:p>
        </p:txBody>
      </p:sp>
      <p:graphicFrame>
        <p:nvGraphicFramePr>
          <p:cNvPr id="450613" name="Group 53"/>
          <p:cNvGraphicFramePr>
            <a:graphicFrameLocks noGrp="1"/>
          </p:cNvGraphicFramePr>
          <p:nvPr/>
        </p:nvGraphicFramePr>
        <p:xfrm>
          <a:off x="2057400" y="1676400"/>
          <a:ext cx="5638800" cy="4517136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7" name="Rectangle 49"/>
          <p:cNvSpPr>
            <a:spLocks noChangeArrowheads="1"/>
          </p:cNvSpPr>
          <p:nvPr/>
        </p:nvSpPr>
        <p:spPr bwMode="auto">
          <a:xfrm>
            <a:off x="228600" y="5562600"/>
            <a:ext cx="428419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This is NOT a serial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schedule,</a:t>
            </a:r>
            <a:b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but is </a:t>
            </a:r>
            <a:r>
              <a:rPr lang="en-US" i="1" u="sng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serializable</a:t>
            </a:r>
            <a:endParaRPr lang="en-US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F7A83-4ED3-7E47-AC2F-176720A04334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5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8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Non-Serializable 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81CB9-3995-5E47-AD15-23186E7A47E3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22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Schedules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scheduler is to ensure that the schedule is </a:t>
            </a:r>
            <a:r>
              <a:rPr lang="en-US" dirty="0" err="1" smtClean="0"/>
              <a:t>serializable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A397-43DA-CC47-B7C2-B4227A36E7F9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581400"/>
            <a:ext cx="559119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Q: </a:t>
            </a:r>
            <a:r>
              <a:rPr lang="en-US" dirty="0" smtClean="0">
                <a:latin typeface="Arial"/>
                <a:cs typeface="Arial"/>
              </a:rPr>
              <a:t>Why not run only serial schedules ? 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I.e. run one transaction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after the other 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9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Serializable</a:t>
            </a:r>
            <a:r>
              <a:rPr lang="en-US" dirty="0" smtClean="0"/>
              <a:t> Schedules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scheduler is to ensure that the schedule is </a:t>
            </a:r>
            <a:r>
              <a:rPr lang="en-US" dirty="0" err="1" smtClean="0"/>
              <a:t>serializable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A397-43DA-CC47-B7C2-B4227A36E7F9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581400"/>
            <a:ext cx="559119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Q: </a:t>
            </a:r>
            <a:r>
              <a:rPr lang="en-US" dirty="0" smtClean="0">
                <a:latin typeface="Arial"/>
                <a:cs typeface="Arial"/>
              </a:rPr>
              <a:t>Why not run only serial schedules ? 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I.e. run one transaction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after the other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648200"/>
            <a:ext cx="8755372" cy="13480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A: </a:t>
            </a:r>
            <a:r>
              <a:rPr lang="en-US" dirty="0" smtClean="0">
                <a:latin typeface="Arial"/>
                <a:cs typeface="Arial"/>
              </a:rPr>
              <a:t>Because of very poor throughput due to disk latency.</a:t>
            </a:r>
          </a:p>
          <a:p>
            <a:pPr>
              <a:buNone/>
            </a:pPr>
            <a:endParaRPr lang="en-US" dirty="0">
              <a:latin typeface="Arial"/>
              <a:cs typeface="Arial"/>
            </a:endParaRPr>
          </a:p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Lesson</a:t>
            </a:r>
            <a:r>
              <a:rPr lang="en-US" dirty="0" smtClean="0">
                <a:latin typeface="Arial"/>
                <a:cs typeface="Arial"/>
              </a:rPr>
              <a:t>: main memory databases </a:t>
            </a:r>
            <a:r>
              <a:rPr lang="en-US" i="1" u="sng" dirty="0" smtClean="0">
                <a:latin typeface="Arial"/>
                <a:cs typeface="Arial"/>
              </a:rPr>
              <a:t>may</a:t>
            </a:r>
            <a:r>
              <a:rPr lang="en-US" dirty="0" smtClean="0">
                <a:latin typeface="Arial"/>
                <a:cs typeface="Arial"/>
              </a:rPr>
              <a:t> do serial schedules only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62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:=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+ 200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:=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+ 200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81CB9-3995-5E47-AD15-23186E7A47E3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248400"/>
            <a:ext cx="760333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We don’t expect the scheduler to schedule this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429000"/>
            <a:ext cx="3499666" cy="1328023"/>
          </a:xfrm>
          <a:prstGeom prst="wedgeRoundRectCallout">
            <a:avLst>
              <a:gd name="adj1" fmla="val 58100"/>
              <a:gd name="adj2" fmla="val -4025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Schedule is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serializable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because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=t+100 and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=s+200 commute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9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Ignoring Details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r>
              <a:rPr lang="en-US" dirty="0" smtClean="0"/>
              <a:t>Assume worst case updates:</a:t>
            </a:r>
          </a:p>
          <a:p>
            <a:pPr lvl="1"/>
            <a:r>
              <a:rPr lang="en-US" dirty="0" smtClean="0"/>
              <a:t>We never commute actions done by transactions</a:t>
            </a:r>
          </a:p>
          <a:p>
            <a:r>
              <a:rPr lang="en-US" dirty="0" smtClean="0"/>
              <a:t>As a consequence, we only care about reads and writes</a:t>
            </a:r>
          </a:p>
          <a:p>
            <a:pPr lvl="1"/>
            <a:r>
              <a:rPr lang="en-US" dirty="0" smtClean="0"/>
              <a:t>Transaction = sequence of </a:t>
            </a:r>
            <a:r>
              <a:rPr lang="en-US" dirty="0" err="1" smtClean="0"/>
              <a:t>R(A)’s</a:t>
            </a:r>
            <a:r>
              <a:rPr lang="en-US" dirty="0" smtClean="0"/>
              <a:t> and </a:t>
            </a:r>
            <a:r>
              <a:rPr lang="en-US" dirty="0" err="1" smtClean="0"/>
              <a:t>W(A)’s</a:t>
            </a:r>
            <a:endParaRPr lang="en-US" dirty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208C-F6CE-4C40-881F-BAB9B34A4C3E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752600" y="4800600"/>
            <a:ext cx="5346700" cy="1271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47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Write-Read – WR</a:t>
            </a:r>
          </a:p>
          <a:p>
            <a:r>
              <a:rPr lang="en-US" sz="4000" dirty="0" smtClean="0"/>
              <a:t>Read-Write – RW</a:t>
            </a:r>
          </a:p>
          <a:p>
            <a:r>
              <a:rPr lang="en-US" sz="4000" dirty="0" smtClean="0"/>
              <a:t>Write-Write – WW</a:t>
            </a: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27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Conflicts</a:t>
            </a:r>
            <a:endParaRPr lang="en-US" dirty="0">
              <a:latin typeface="Arial" charset="0"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6629400" y="2255837"/>
            <a:ext cx="18272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" y="2209800"/>
            <a:ext cx="5859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Two actions by same transaction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6629400" y="3589337"/>
            <a:ext cx="19796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52400" y="3505200"/>
            <a:ext cx="594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Two writes by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to same element</a:t>
            </a:r>
          </a:p>
        </p:txBody>
      </p:sp>
      <p:sp>
        <p:nvSpPr>
          <p:cNvPr id="454664" name="Rectangle 8"/>
          <p:cNvSpPr>
            <a:spLocks noChangeArrowheads="1"/>
          </p:cNvSpPr>
          <p:nvPr/>
        </p:nvSpPr>
        <p:spPr bwMode="auto">
          <a:xfrm>
            <a:off x="6629400" y="4541837"/>
            <a:ext cx="18399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152400" y="4724400"/>
            <a:ext cx="5965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Read/write by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to same element</a:t>
            </a:r>
          </a:p>
        </p:txBody>
      </p:sp>
      <p:sp>
        <p:nvSpPr>
          <p:cNvPr id="454667" name="Rectangle 11"/>
          <p:cNvSpPr>
            <a:spLocks noChangeArrowheads="1"/>
          </p:cNvSpPr>
          <p:nvPr/>
        </p:nvSpPr>
        <p:spPr bwMode="auto">
          <a:xfrm>
            <a:off x="6629400" y="5227637"/>
            <a:ext cx="18272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3585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6AC902-DC6C-184A-A922-82342F076B0C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52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6172200"/>
            <a:ext cx="745097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“conflict” means: you can’t swap the two operations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71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Conflict Serializability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2286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schedule is </a:t>
            </a:r>
            <a:r>
              <a:rPr lang="en-US" i="1" u="sng">
                <a:latin typeface="Arial" charset="0"/>
              </a:rPr>
              <a:t>conflict serializable</a:t>
            </a:r>
            <a:r>
              <a:rPr lang="en-US">
                <a:latin typeface="Arial" charset="0"/>
              </a:rPr>
              <a:t> if it can be transformed into a serial schedule by a series of swappings of adjacent non-conflicting actions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" y="3706813"/>
            <a:ext cx="1895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Example: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0" y="5821363"/>
            <a:ext cx="91059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0" y="4449763"/>
            <a:ext cx="91059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419600" y="5110163"/>
            <a:ext cx="457200" cy="577850"/>
          </a:xfrm>
          <a:prstGeom prst="downArrow">
            <a:avLst>
              <a:gd name="adj1" fmla="val 50000"/>
              <a:gd name="adj2" fmla="val 2495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32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7DA99E-94D2-0D48-84F6-2F5DBAE0EFA1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Transactions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problem: An application must perform </a:t>
            </a:r>
            <a:r>
              <a:rPr lang="en-US" i="1" dirty="0" smtClean="0"/>
              <a:t>several</a:t>
            </a:r>
            <a:r>
              <a:rPr lang="en-US" dirty="0" smtClean="0"/>
              <a:t> writes and reads to the database, as a unity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Solution: multiple actions of the application are bundled into one unit called </a:t>
            </a:r>
            <a:r>
              <a:rPr lang="en-US" i="1" dirty="0" smtClean="0"/>
              <a:t>Transaction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09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Precedence Graph Test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Is a schedule conflict-serializable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Simple test: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Build a graph of all transactions T</a:t>
            </a:r>
            <a:r>
              <a:rPr lang="en-US" sz="2800" baseline="-25000">
                <a:latin typeface="Arial" charset="0"/>
              </a:rPr>
              <a:t>i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Edge from T</a:t>
            </a:r>
            <a:r>
              <a:rPr lang="en-US" sz="2800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to T</a:t>
            </a:r>
            <a:r>
              <a:rPr lang="en-US" sz="2800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if T</a:t>
            </a:r>
            <a:r>
              <a:rPr lang="en-US" sz="2800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makes an action that conflicts with one of T</a:t>
            </a:r>
            <a:r>
              <a:rPr lang="en-US" sz="2800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and comes first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The test: if the graph has no cycles, then it is conflict serializable !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C6330-EA0C-AF42-A32C-60DC09F0A3C1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11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1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0" y="2708275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3600" y="4497388"/>
            <a:ext cx="3886200" cy="457200"/>
            <a:chOff x="2133600" y="4497387"/>
            <a:chExt cx="3886200" cy="457200"/>
          </a:xfrm>
        </p:grpSpPr>
        <p:sp>
          <p:nvSpPr>
            <p:cNvPr id="40974" name="Oval 8"/>
            <p:cNvSpPr>
              <a:spLocks noChangeAspect="1" noChangeArrowheads="1"/>
            </p:cNvSpPr>
            <p:nvPr/>
          </p:nvSpPr>
          <p:spPr bwMode="auto">
            <a:xfrm>
              <a:off x="2133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0975" name="Oval 10"/>
            <p:cNvSpPr>
              <a:spLocks noChangeAspect="1" noChangeArrowheads="1"/>
            </p:cNvSpPr>
            <p:nvPr/>
          </p:nvSpPr>
          <p:spPr bwMode="auto">
            <a:xfrm>
              <a:off x="38100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0976" name="Oval 11"/>
            <p:cNvSpPr>
              <a:spLocks noChangeAspect="1" noChangeArrowheads="1"/>
            </p:cNvSpPr>
            <p:nvPr/>
          </p:nvSpPr>
          <p:spPr bwMode="auto">
            <a:xfrm>
              <a:off x="5562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4096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79262-A563-F84C-A6BF-3092C8D474BD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9" name="Footer Placeholder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84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1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0" y="2708275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3600" y="4497388"/>
            <a:ext cx="3886200" cy="457200"/>
            <a:chOff x="2133600" y="4497387"/>
            <a:chExt cx="3886200" cy="457200"/>
          </a:xfrm>
        </p:grpSpPr>
        <p:sp>
          <p:nvSpPr>
            <p:cNvPr id="40974" name="Oval 8"/>
            <p:cNvSpPr>
              <a:spLocks noChangeAspect="1" noChangeArrowheads="1"/>
            </p:cNvSpPr>
            <p:nvPr/>
          </p:nvSpPr>
          <p:spPr bwMode="auto">
            <a:xfrm>
              <a:off x="2133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0975" name="Oval 10"/>
            <p:cNvSpPr>
              <a:spLocks noChangeAspect="1" noChangeArrowheads="1"/>
            </p:cNvSpPr>
            <p:nvPr/>
          </p:nvSpPr>
          <p:spPr bwMode="auto">
            <a:xfrm>
              <a:off x="38100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0976" name="Oval 11"/>
            <p:cNvSpPr>
              <a:spLocks noChangeAspect="1" noChangeArrowheads="1"/>
            </p:cNvSpPr>
            <p:nvPr/>
          </p:nvSpPr>
          <p:spPr bwMode="auto">
            <a:xfrm>
              <a:off x="5562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33803" name="Rectangle 14"/>
          <p:cNvSpPr>
            <a:spLocks noChangeArrowheads="1"/>
          </p:cNvSpPr>
          <p:nvPr/>
        </p:nvSpPr>
        <p:spPr bwMode="auto">
          <a:xfrm>
            <a:off x="1905000" y="5640388"/>
            <a:ext cx="5076825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This schedule is conflict-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serializable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67200" y="4233863"/>
            <a:ext cx="1295400" cy="492125"/>
            <a:chOff x="4267200" y="4233862"/>
            <a:chExt cx="1295400" cy="492125"/>
          </a:xfrm>
        </p:grpSpPr>
        <p:cxnSp>
          <p:nvCxnSpPr>
            <p:cNvPr id="40972" name="AutoShape 13"/>
            <p:cNvCxnSpPr>
              <a:cxnSpLocks noChangeShapeType="1"/>
              <a:stCxn id="40975" idx="6"/>
              <a:endCxn id="40976" idx="2"/>
            </p:cNvCxnSpPr>
            <p:nvPr/>
          </p:nvCxnSpPr>
          <p:spPr bwMode="auto">
            <a:xfrm>
              <a:off x="4267200" y="4725987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973" name="Rectangle 15"/>
            <p:cNvSpPr>
              <a:spLocks noChangeArrowheads="1"/>
            </p:cNvSpPr>
            <p:nvPr/>
          </p:nvSpPr>
          <p:spPr bwMode="auto">
            <a:xfrm>
              <a:off x="4708525" y="4233862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4191000"/>
            <a:ext cx="1219200" cy="534988"/>
            <a:chOff x="2590800" y="4191000"/>
            <a:chExt cx="1219200" cy="534987"/>
          </a:xfrm>
        </p:grpSpPr>
        <p:cxnSp>
          <p:nvCxnSpPr>
            <p:cNvPr id="40970" name="AutoShape 12"/>
            <p:cNvCxnSpPr>
              <a:cxnSpLocks noChangeShapeType="1"/>
              <a:stCxn id="40974" idx="6"/>
              <a:endCxn id="40975" idx="2"/>
            </p:cNvCxnSpPr>
            <p:nvPr/>
          </p:nvCxnSpPr>
          <p:spPr bwMode="auto">
            <a:xfrm>
              <a:off x="2590800" y="4725987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971" name="Rectangle 16"/>
            <p:cNvSpPr>
              <a:spLocks noChangeArrowheads="1"/>
            </p:cNvSpPr>
            <p:nvPr/>
          </p:nvSpPr>
          <p:spPr bwMode="auto">
            <a:xfrm>
              <a:off x="2955925" y="41910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sp>
        <p:nvSpPr>
          <p:cNvPr id="4096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79262-A563-F84C-A6BF-3092C8D474BD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9" name="Footer Placeholder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875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2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2705100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4495800"/>
            <a:ext cx="3886200" cy="457200"/>
            <a:chOff x="2133600" y="4495800"/>
            <a:chExt cx="3886200" cy="457200"/>
          </a:xfrm>
        </p:grpSpPr>
        <p:sp>
          <p:nvSpPr>
            <p:cNvPr id="43025" name="Oval 4"/>
            <p:cNvSpPr>
              <a:spLocks noChangeAspect="1" noChangeArrowheads="1"/>
            </p:cNvSpPr>
            <p:nvPr/>
          </p:nvSpPr>
          <p:spPr bwMode="auto">
            <a:xfrm>
              <a:off x="2133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3026" name="Oval 5"/>
            <p:cNvSpPr>
              <a:spLocks noChangeAspect="1" noChangeArrowheads="1"/>
            </p:cNvSpPr>
            <p:nvPr/>
          </p:nvSpPr>
          <p:spPr bwMode="auto">
            <a:xfrm>
              <a:off x="38100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3027" name="Oval 6"/>
            <p:cNvSpPr>
              <a:spLocks noChangeAspect="1" noChangeArrowheads="1"/>
            </p:cNvSpPr>
            <p:nvPr/>
          </p:nvSpPr>
          <p:spPr bwMode="auto">
            <a:xfrm>
              <a:off x="5562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43017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890-6F43-F842-A796-DFA113F6AB76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8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01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2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2705100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4495800"/>
            <a:ext cx="3886200" cy="457200"/>
            <a:chOff x="2133600" y="4495800"/>
            <a:chExt cx="3886200" cy="457200"/>
          </a:xfrm>
        </p:grpSpPr>
        <p:sp>
          <p:nvSpPr>
            <p:cNvPr id="43025" name="Oval 4"/>
            <p:cNvSpPr>
              <a:spLocks noChangeAspect="1" noChangeArrowheads="1"/>
            </p:cNvSpPr>
            <p:nvPr/>
          </p:nvSpPr>
          <p:spPr bwMode="auto">
            <a:xfrm>
              <a:off x="2133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3026" name="Oval 5"/>
            <p:cNvSpPr>
              <a:spLocks noChangeAspect="1" noChangeArrowheads="1"/>
            </p:cNvSpPr>
            <p:nvPr/>
          </p:nvSpPr>
          <p:spPr bwMode="auto">
            <a:xfrm>
              <a:off x="38100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3027" name="Oval 6"/>
            <p:cNvSpPr>
              <a:spLocks noChangeAspect="1" noChangeArrowheads="1"/>
            </p:cNvSpPr>
            <p:nvPr/>
          </p:nvSpPr>
          <p:spPr bwMode="auto">
            <a:xfrm>
              <a:off x="5562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1905000" y="5638800"/>
            <a:ext cx="5807075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This schedule is NOT conflict-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serializable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267200" y="4206875"/>
            <a:ext cx="1295400" cy="517525"/>
            <a:chOff x="4267200" y="4206875"/>
            <a:chExt cx="1295400" cy="517525"/>
          </a:xfrm>
        </p:grpSpPr>
        <p:cxnSp>
          <p:nvCxnSpPr>
            <p:cNvPr id="43023" name="AutoShape 8"/>
            <p:cNvCxnSpPr>
              <a:cxnSpLocks noChangeShapeType="1"/>
              <a:stCxn id="43026" idx="6"/>
              <a:endCxn id="43027" idx="2"/>
            </p:cNvCxnSpPr>
            <p:nvPr/>
          </p:nvCxnSpPr>
          <p:spPr bwMode="auto">
            <a:xfrm>
              <a:off x="4267200" y="47244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4" name="Rectangle 11"/>
            <p:cNvSpPr>
              <a:spLocks noChangeArrowheads="1"/>
            </p:cNvSpPr>
            <p:nvPr/>
          </p:nvSpPr>
          <p:spPr bwMode="auto">
            <a:xfrm>
              <a:off x="4733925" y="4206875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4648200"/>
            <a:ext cx="1219200" cy="457200"/>
            <a:chOff x="2590800" y="4648200"/>
            <a:chExt cx="1219200" cy="457200"/>
          </a:xfrm>
        </p:grpSpPr>
        <p:cxnSp>
          <p:nvCxnSpPr>
            <p:cNvPr id="43021" name="AutoShape 7"/>
            <p:cNvCxnSpPr>
              <a:cxnSpLocks noChangeShapeType="1"/>
              <a:stCxn id="43025" idx="6"/>
              <a:endCxn id="43026" idx="2"/>
            </p:cNvCxnSpPr>
            <p:nvPr/>
          </p:nvCxnSpPr>
          <p:spPr bwMode="auto">
            <a:xfrm>
              <a:off x="2590800" y="47244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3065463" y="464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24125" y="3833813"/>
            <a:ext cx="1352550" cy="730250"/>
            <a:chOff x="2524125" y="3833813"/>
            <a:chExt cx="1352550" cy="730250"/>
          </a:xfrm>
        </p:grpSpPr>
        <p:cxnSp>
          <p:nvCxnSpPr>
            <p:cNvPr id="43019" name="AutoShape 10"/>
            <p:cNvCxnSpPr>
              <a:cxnSpLocks noChangeShapeType="1"/>
              <a:stCxn id="43026" idx="1"/>
              <a:endCxn id="43025" idx="7"/>
            </p:cNvCxnSpPr>
            <p:nvPr/>
          </p:nvCxnSpPr>
          <p:spPr bwMode="auto">
            <a:xfrm rot="-5400000" flipH="1" flipV="1">
              <a:off x="3199606" y="3886994"/>
              <a:ext cx="1588" cy="1352550"/>
            </a:xfrm>
            <a:prstGeom prst="curvedConnector3">
              <a:avLst>
                <a:gd name="adj1" fmla="val -18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0" name="Rectangle 13"/>
            <p:cNvSpPr>
              <a:spLocks noChangeArrowheads="1"/>
            </p:cNvSpPr>
            <p:nvPr/>
          </p:nvSpPr>
          <p:spPr bwMode="auto">
            <a:xfrm>
              <a:off x="3100388" y="3833813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sp>
        <p:nvSpPr>
          <p:cNvPr id="43017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890-6F43-F842-A796-DFA113F6AB76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8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7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View Equivalence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 schedule need not be conflict 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, even under the “worst case update” assumption</a:t>
            </a:r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524000" y="3790950"/>
            <a:ext cx="620077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3400" y="4724400"/>
            <a:ext cx="6092183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Is this schedule conflict-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serializable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?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04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66460-B4F0-664E-A25C-DAB959F5DE0C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43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83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View Equivalence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 serializable schedule need not be conflict serializable, even under the “worst case update” assumption</a:t>
            </a:r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524000" y="3790950"/>
            <a:ext cx="620077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3400" y="4724400"/>
            <a:ext cx="6092183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Is this schedule conflict-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serializable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?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04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66460-B4F0-664E-A25C-DAB959F5DE0C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43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162800" y="4800600"/>
            <a:ext cx="100274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No…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48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View Equivalence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 serializable schedule need not be conflict serializable, even under the “worst case update” assumption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1524000" y="5089525"/>
            <a:ext cx="620077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</a:t>
            </a:r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524000" y="3790950"/>
            <a:ext cx="620077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4267200" y="4514850"/>
            <a:ext cx="457200" cy="579438"/>
          </a:xfrm>
          <a:prstGeom prst="downArrow">
            <a:avLst>
              <a:gd name="adj1" fmla="val 50000"/>
              <a:gd name="adj2" fmla="val 2502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4038600" y="459105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98425" y="4419600"/>
            <a:ext cx="2111375" cy="649288"/>
          </a:xfrm>
          <a:prstGeom prst="wedgeEllipseCallout">
            <a:avLst>
              <a:gd name="adj1" fmla="val 87597"/>
              <a:gd name="adj2" fmla="val -6150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Lost write</a:t>
            </a:r>
          </a:p>
        </p:txBody>
      </p:sp>
      <p:sp>
        <p:nvSpPr>
          <p:cNvPr id="4404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66460-B4F0-664E-A25C-DAB959F5DE0C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43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524000" y="6106180"/>
            <a:ext cx="623279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Equivalent,  but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not conflict-equivalent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51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View Equivalence</a:t>
            </a:r>
            <a:endParaRPr lang="en-US" dirty="0" smtClean="0">
              <a:latin typeface="Arial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943A8-CDF1-6E40-A550-600D8219CA85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oup 63"/>
          <p:cNvGraphicFramePr>
            <a:graphicFrameLocks noGrp="1"/>
          </p:cNvGraphicFramePr>
          <p:nvPr/>
        </p:nvGraphicFramePr>
        <p:xfrm>
          <a:off x="304800" y="2286000"/>
          <a:ext cx="2743200" cy="351739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W3(Y)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63"/>
          <p:cNvGraphicFramePr>
            <a:graphicFrameLocks noGrp="1"/>
          </p:cNvGraphicFramePr>
          <p:nvPr/>
        </p:nvGraphicFramePr>
        <p:xfrm>
          <a:off x="5334000" y="2362200"/>
          <a:ext cx="2743200" cy="351739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W3(Y)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39" name="AutoShape 8"/>
          <p:cNvSpPr>
            <a:spLocks noChangeArrowheads="1"/>
          </p:cNvSpPr>
          <p:nvPr/>
        </p:nvSpPr>
        <p:spPr bwMode="auto">
          <a:xfrm>
            <a:off x="1143000" y="4953000"/>
            <a:ext cx="873125" cy="519113"/>
          </a:xfrm>
          <a:prstGeom prst="wedgeEllipseCallout">
            <a:avLst>
              <a:gd name="adj1" fmla="val -61005"/>
              <a:gd name="adj2" fmla="val -1097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Lost</a:t>
            </a:r>
          </a:p>
        </p:txBody>
      </p:sp>
      <p:sp>
        <p:nvSpPr>
          <p:cNvPr id="46140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6096000"/>
            <a:ext cx="64516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Serializable, but not conflict serializable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43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View Equivalence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charset="0"/>
              </a:rPr>
              <a:t>Two schedules S, S’ are </a:t>
            </a:r>
            <a:r>
              <a:rPr lang="en-US" i="1" dirty="0" smtClean="0">
                <a:latin typeface="Arial" charset="0"/>
              </a:rPr>
              <a:t>view equivalent</a:t>
            </a:r>
            <a:r>
              <a:rPr lang="en-US" dirty="0" smtClean="0">
                <a:latin typeface="Arial" charset="0"/>
              </a:rPr>
              <a:t> if: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If T reads an initial value of A in S, then T also reads the initial value of A in S’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If T reads a value of A written by T’ in S, then T also reads a value of A written by T’ in S’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If T writes the final value of A in S, then it writes the final value of A in S’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D805CC-8A83-4549-9353-ECDFCA5BE23C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74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Turing Awards to Database Researchers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Charles Bachman 1973 for CODASYL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Edgar Codd 1981 for relational databases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Jim Gray 1998 for transactions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6E4CC-5B8F-4548-9B27-EE7047B7F02C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46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View-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schedule is </a:t>
            </a:r>
            <a:r>
              <a:rPr lang="en-US" i="1" dirty="0" smtClean="0"/>
              <a:t>view </a:t>
            </a:r>
            <a:r>
              <a:rPr lang="en-US" i="1" dirty="0" err="1" smtClean="0"/>
              <a:t>serializable</a:t>
            </a:r>
            <a:r>
              <a:rPr lang="en-US" dirty="0" smtClean="0"/>
              <a:t> if it is view equivalent to a serial schedule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Remark:</a:t>
            </a:r>
          </a:p>
          <a:p>
            <a:r>
              <a:rPr lang="en-US" dirty="0" smtClean="0"/>
              <a:t>If a schedule is </a:t>
            </a:r>
            <a:r>
              <a:rPr lang="en-US" i="1" dirty="0" smtClean="0"/>
              <a:t>conflict </a:t>
            </a:r>
            <a:r>
              <a:rPr lang="en-US" i="1" dirty="0" err="1" smtClean="0"/>
              <a:t>serializable</a:t>
            </a:r>
            <a:r>
              <a:rPr lang="en-US" dirty="0" smtClean="0"/>
              <a:t>, then it is also </a:t>
            </a:r>
            <a:r>
              <a:rPr lang="en-US" i="1" dirty="0" smtClean="0"/>
              <a:t>view </a:t>
            </a:r>
            <a:r>
              <a:rPr lang="en-US" i="1" dirty="0" err="1" smtClean="0"/>
              <a:t>serializable</a:t>
            </a:r>
            <a:endParaRPr lang="en-US" i="1" dirty="0" smtClean="0"/>
          </a:p>
          <a:p>
            <a:r>
              <a:rPr lang="en-US" dirty="0" smtClean="0"/>
              <a:t>But not vice versa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A397-43DA-CC47-B7C2-B4227A36E7F9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61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Schedules with Aborted Transactions</a:t>
            </a:r>
          </a:p>
        </p:txBody>
      </p:sp>
      <p:sp>
        <p:nvSpPr>
          <p:cNvPr id="481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When a transaction aborts, the recovery manager undoes its updates</a:t>
            </a:r>
          </a:p>
          <a:p>
            <a:r>
              <a:rPr lang="en-US" smtClean="0">
                <a:latin typeface="Arial" charset="0"/>
              </a:rPr>
              <a:t>But some of its updates may have affected other transactions !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092E7-F214-B041-AF6A-B098A5603F74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9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Schedules with Aborted Transactions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FF027-49BD-2841-8742-552638F0AAC1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" name="Group 63"/>
          <p:cNvGraphicFramePr>
            <a:graphicFrameLocks noGrp="1"/>
          </p:cNvGraphicFramePr>
          <p:nvPr/>
        </p:nvGraphicFramePr>
        <p:xfrm>
          <a:off x="2819400" y="2282825"/>
          <a:ext cx="3505200" cy="3127248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105525"/>
            <a:ext cx="6818313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Cannot abort T1 because cannot undo T2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81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Recoverable Schedules</a:t>
            </a:r>
          </a:p>
        </p:txBody>
      </p:sp>
      <p:sp>
        <p:nvSpPr>
          <p:cNvPr id="501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A schedule is </a:t>
            </a:r>
            <a:r>
              <a:rPr lang="en-US" i="1" dirty="0" smtClean="0">
                <a:latin typeface="Arial" charset="0"/>
              </a:rPr>
              <a:t>recoverable</a:t>
            </a:r>
            <a:r>
              <a:rPr lang="en-US" dirty="0" smtClean="0">
                <a:latin typeface="Arial" charset="0"/>
              </a:rPr>
              <a:t> if:</a:t>
            </a:r>
          </a:p>
          <a:p>
            <a:r>
              <a:rPr lang="en-US" dirty="0" smtClean="0">
                <a:latin typeface="Arial" charset="0"/>
              </a:rPr>
              <a:t>It is conflict-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, and</a:t>
            </a:r>
          </a:p>
          <a:p>
            <a:r>
              <a:rPr lang="en-US" dirty="0" smtClean="0">
                <a:latin typeface="Arial" charset="0"/>
              </a:rPr>
              <a:t>Whenever a transaction T commits, all transactions who have written elements read by T have already committed</a:t>
            </a:r>
          </a:p>
        </p:txBody>
      </p:sp>
      <p:sp>
        <p:nvSpPr>
          <p:cNvPr id="501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C17A6-13D8-364A-9599-6A77844AF471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18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78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Recoverable Schedules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E420F0-0B45-714B-AFB4-C055AB72A83F}" type="slidenum">
              <a:rPr lang="en-US" smtClean="0">
                <a:solidFill>
                  <a:srgbClr val="000000"/>
                </a:solidFill>
              </a:rPr>
              <a:pPr/>
              <a:t>44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" name="Group 63"/>
          <p:cNvGraphicFramePr>
            <a:graphicFrameLocks noGrp="1"/>
          </p:cNvGraphicFramePr>
          <p:nvPr/>
        </p:nvGraphicFramePr>
        <p:xfrm>
          <a:off x="228600" y="2286000"/>
          <a:ext cx="2895600" cy="312724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63"/>
          <p:cNvGraphicFramePr>
            <a:graphicFrameLocks noGrp="1"/>
          </p:cNvGraphicFramePr>
          <p:nvPr/>
        </p:nvGraphicFramePr>
        <p:xfrm>
          <a:off x="5257800" y="2362200"/>
          <a:ext cx="2895600" cy="312724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867400"/>
            <a:ext cx="2719388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Nonrecoverable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5867400"/>
            <a:ext cx="2200275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Recoverable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97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Cascading Aborts</a:t>
            </a:r>
          </a:p>
        </p:txBody>
      </p:sp>
      <p:sp>
        <p:nvSpPr>
          <p:cNvPr id="522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If a transaction T aborts, then we need to abort any other transaction T’ that has read an element written by T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 schedule is said to </a:t>
            </a:r>
            <a:r>
              <a:rPr lang="en-US" i="1" smtClean="0">
                <a:latin typeface="Arial" charset="0"/>
              </a:rPr>
              <a:t>avoid cascading aborts</a:t>
            </a:r>
            <a:r>
              <a:rPr lang="en-US" smtClean="0">
                <a:latin typeface="Arial" charset="0"/>
              </a:rPr>
              <a:t> if whenever a transaction read an element, the transaction that has last written it has already committed.</a:t>
            </a:r>
          </a:p>
        </p:txBody>
      </p:sp>
      <p:sp>
        <p:nvSpPr>
          <p:cNvPr id="522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48FDD-038F-4A40-B34A-F9E1E5EA8A34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81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Avoiding Cascading Aborts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C3812-0151-8342-BCA5-EC51C7992F94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oup 63"/>
          <p:cNvGraphicFramePr>
            <a:graphicFrameLocks noGrp="1"/>
          </p:cNvGraphicFramePr>
          <p:nvPr/>
        </p:nvGraphicFramePr>
        <p:xfrm>
          <a:off x="5257800" y="2362200"/>
          <a:ext cx="2895600" cy="3145536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5867400"/>
            <a:ext cx="42164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Without cascading aborts</a:t>
            </a:r>
          </a:p>
        </p:txBody>
      </p:sp>
      <p:graphicFrame>
        <p:nvGraphicFramePr>
          <p:cNvPr id="9" name="Group 63"/>
          <p:cNvGraphicFramePr>
            <a:graphicFrameLocks noGrp="1"/>
          </p:cNvGraphicFramePr>
          <p:nvPr/>
        </p:nvGraphicFramePr>
        <p:xfrm>
          <a:off x="685800" y="2362200"/>
          <a:ext cx="2895600" cy="312724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867400"/>
            <a:ext cx="3717925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With cascading aborts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19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Review of Schedules</a:t>
            </a:r>
          </a:p>
        </p:txBody>
      </p:sp>
      <p:sp>
        <p:nvSpPr>
          <p:cNvPr id="54275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</a:rPr>
              <a:t>Serializability</a:t>
            </a:r>
          </a:p>
        </p:txBody>
      </p:sp>
      <p:sp>
        <p:nvSpPr>
          <p:cNvPr id="54276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Serial</a:t>
            </a:r>
          </a:p>
          <a:p>
            <a:r>
              <a:rPr lang="en-US" sz="3200" dirty="0" err="1" smtClean="0">
                <a:latin typeface="Arial" charset="0"/>
              </a:rPr>
              <a:t>Serializable</a:t>
            </a:r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Conflict </a:t>
            </a:r>
            <a:r>
              <a:rPr lang="en-US" sz="3200" dirty="0" err="1" smtClean="0">
                <a:latin typeface="Arial" charset="0"/>
              </a:rPr>
              <a:t>serializable</a:t>
            </a:r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View </a:t>
            </a:r>
            <a:r>
              <a:rPr lang="en-US" sz="3200" dirty="0" err="1" smtClean="0">
                <a:latin typeface="Arial" charset="0"/>
              </a:rPr>
              <a:t>serializable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54277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</a:rPr>
              <a:t>Recoverability</a:t>
            </a:r>
          </a:p>
        </p:txBody>
      </p:sp>
      <p:sp>
        <p:nvSpPr>
          <p:cNvPr id="54278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Recoverable</a:t>
            </a:r>
          </a:p>
          <a:p>
            <a:r>
              <a:rPr lang="en-US" sz="3200" dirty="0" smtClean="0">
                <a:latin typeface="Arial" charset="0"/>
              </a:rPr>
              <a:t>Avoiding cascading deletes</a:t>
            </a:r>
          </a:p>
        </p:txBody>
      </p:sp>
      <p:sp>
        <p:nvSpPr>
          <p:cNvPr id="542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2C71F-DC06-1C49-9CEC-15DBB23C3CDC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80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 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00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i="1" dirty="0" smtClean="0"/>
              <a:t>schedule 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a </a:t>
            </a:r>
            <a:r>
              <a:rPr lang="en-US" i="1" dirty="0" err="1" smtClean="0"/>
              <a:t>serializable</a:t>
            </a:r>
            <a:r>
              <a:rPr lang="en-US" i="1" dirty="0" smtClean="0"/>
              <a:t> </a:t>
            </a:r>
            <a:r>
              <a:rPr lang="en-US" dirty="0" smtClean="0"/>
              <a:t>schedule 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conflict 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conflict-</a:t>
            </a:r>
            <a:r>
              <a:rPr lang="en-US" i="1" dirty="0" err="1" smtClean="0"/>
              <a:t>serializable</a:t>
            </a:r>
            <a:r>
              <a:rPr lang="en-US" dirty="0" smtClean="0"/>
              <a:t> schedule 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view-</a:t>
            </a:r>
            <a:r>
              <a:rPr lang="en-US" i="1" dirty="0" err="1" smtClean="0"/>
              <a:t>serializable</a:t>
            </a:r>
            <a:r>
              <a:rPr lang="en-US" dirty="0" smtClean="0"/>
              <a:t> schedule ?</a:t>
            </a:r>
          </a:p>
          <a:p>
            <a:r>
              <a:rPr lang="en-US" dirty="0" smtClean="0"/>
              <a:t>What is a </a:t>
            </a:r>
            <a:r>
              <a:rPr lang="en-US" i="1" dirty="0" smtClean="0"/>
              <a:t>recoverable</a:t>
            </a:r>
            <a:r>
              <a:rPr lang="en-US" dirty="0" smtClean="0"/>
              <a:t> schedule ?</a:t>
            </a:r>
          </a:p>
          <a:p>
            <a:r>
              <a:rPr lang="en-US" dirty="0" smtClean="0"/>
              <a:t>When does a schedule avoid </a:t>
            </a:r>
            <a:r>
              <a:rPr lang="en-US" i="1" dirty="0" smtClean="0"/>
              <a:t>cascading aborts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8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Scheduler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scheduler is the module that schedules the transaction’s actions, ensuring </a:t>
            </a:r>
            <a:r>
              <a:rPr lang="en-US" dirty="0" err="1">
                <a:latin typeface="Arial" charset="0"/>
              </a:rPr>
              <a:t>serializability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Two main approaches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Pessimistic scheduler: uses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Optimistic scheduler: time stamps, validation</a:t>
            </a:r>
            <a:endParaRPr lang="en-US" dirty="0">
              <a:latin typeface="Arial" charset="0"/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1989A4-5E96-364F-BA45-0A4754631890}" type="slidenum">
              <a:rPr lang="en-US" smtClean="0">
                <a:solidFill>
                  <a:srgbClr val="000000"/>
                </a:solidFill>
              </a:rPr>
              <a:pPr/>
              <a:t>49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57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Need for Transactions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What can go wrong ? </a:t>
            </a:r>
          </a:p>
          <a:p>
            <a:pPr lvl="1" eaLnBrk="1" hangingPunct="1"/>
            <a:r>
              <a:rPr lang="en-US" dirty="0" smtClean="0"/>
              <a:t>System crashes</a:t>
            </a:r>
          </a:p>
          <a:p>
            <a:pPr lvl="1" eaLnBrk="1" hangingPunct="1"/>
            <a:r>
              <a:rPr lang="en-US" dirty="0" smtClean="0"/>
              <a:t>Anomalies during concurrent access: three are famous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F881F-B6EB-974F-95BD-E93B39D4E724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59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Pessimistic Scheduler</a:t>
            </a:r>
            <a:endParaRPr lang="en-US" dirty="0">
              <a:latin typeface="Ari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Simple idea:</a:t>
            </a:r>
          </a:p>
          <a:p>
            <a:pPr eaLnBrk="1" hangingPunct="1"/>
            <a:r>
              <a:rPr lang="en-US">
                <a:latin typeface="Arial" charset="0"/>
              </a:rPr>
              <a:t>Each element has a unique lock</a:t>
            </a:r>
          </a:p>
          <a:p>
            <a:pPr eaLnBrk="1" hangingPunct="1"/>
            <a:r>
              <a:rPr lang="en-US">
                <a:latin typeface="Arial" charset="0"/>
              </a:rPr>
              <a:t>Each transaction must first acquire the lock before reading/writing that element</a:t>
            </a:r>
          </a:p>
          <a:p>
            <a:pPr eaLnBrk="1" hangingPunct="1"/>
            <a:r>
              <a:rPr lang="en-US">
                <a:latin typeface="Arial" charset="0"/>
              </a:rPr>
              <a:t>If the lock is taken by another transaction, then wait</a:t>
            </a:r>
          </a:p>
          <a:p>
            <a:pPr eaLnBrk="1" hangingPunct="1"/>
            <a:r>
              <a:rPr lang="en-US">
                <a:latin typeface="Arial" charset="0"/>
              </a:rPr>
              <a:t>The transaction must release the lock(s)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AB9249-B8A6-494B-B758-57632F112F27}" type="slidenum">
              <a:rPr lang="en-US" smtClean="0">
                <a:solidFill>
                  <a:srgbClr val="000000"/>
                </a:solidFill>
              </a:rPr>
              <a:pPr/>
              <a:t>50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56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Notation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554038" y="2819400"/>
            <a:ext cx="78279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 = transaction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acquires lock for element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 = transaction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releases lock for element A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A78294-87AB-7242-A04C-71F17B4364EF}" type="slidenum">
              <a:rPr lang="en-US" smtClean="0">
                <a:solidFill>
                  <a:srgbClr val="000000"/>
                </a:solidFill>
              </a:rPr>
              <a:pPr/>
              <a:t>51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94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 Non-</a:t>
            </a:r>
            <a:r>
              <a:rPr lang="en-US" dirty="0" err="1">
                <a:latin typeface="Arial" charset="0"/>
              </a:rPr>
              <a:t>Serializable</a:t>
            </a:r>
            <a:r>
              <a:rPr lang="en-US" dirty="0">
                <a:latin typeface="Arial" charset="0"/>
              </a:rPr>
              <a:t> 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81CB9-3995-5E47-AD15-23186E7A47E3}" type="slidenum">
              <a:rPr lang="en-US" smtClean="0">
                <a:solidFill>
                  <a:srgbClr val="000000"/>
                </a:solidFill>
              </a:rPr>
              <a:pPr/>
              <a:t>52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23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</a:t>
            </a:r>
          </a:p>
        </p:txBody>
      </p:sp>
      <p:graphicFrame>
        <p:nvGraphicFramePr>
          <p:cNvPr id="465983" name="Group 63"/>
          <p:cNvGraphicFramePr>
            <a:graphicFrameLocks noGrp="1"/>
          </p:cNvGraphicFramePr>
          <p:nvPr/>
        </p:nvGraphicFramePr>
        <p:xfrm>
          <a:off x="228600" y="1371600"/>
          <a:ext cx="8458200" cy="4864608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DENIED…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GRANTED;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1" name="Rectangle 49"/>
          <p:cNvSpPr>
            <a:spLocks noChangeArrowheads="1"/>
          </p:cNvSpPr>
          <p:nvPr/>
        </p:nvSpPr>
        <p:spPr bwMode="auto">
          <a:xfrm>
            <a:off x="314325" y="6248400"/>
            <a:ext cx="7610475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Scheduler has ensured a conflict-serializable schedule</a:t>
            </a:r>
          </a:p>
        </p:txBody>
      </p:sp>
      <p:sp>
        <p:nvSpPr>
          <p:cNvPr id="584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3E2FA2-D9DE-EF42-8B17-7B2FB8DB66EA}" type="slidenum">
              <a:rPr lang="en-US" smtClean="0">
                <a:solidFill>
                  <a:srgbClr val="000000"/>
                </a:solidFill>
              </a:rPr>
              <a:pPr/>
              <a:t>53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08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But…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468045" name="Group 77"/>
          <p:cNvGraphicFramePr>
            <a:graphicFrameLocks noGrp="1"/>
          </p:cNvGraphicFramePr>
          <p:nvPr/>
        </p:nvGraphicFramePr>
        <p:xfrm>
          <a:off x="762000" y="1524000"/>
          <a:ext cx="7696200" cy="4517136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F51E6-7CE9-114C-81FC-FE578AABCD93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9183" name="Rectangle 73"/>
          <p:cNvSpPr>
            <a:spLocks noChangeArrowheads="1"/>
          </p:cNvSpPr>
          <p:nvPr/>
        </p:nvSpPr>
        <p:spPr bwMode="auto">
          <a:xfrm>
            <a:off x="457200" y="6172200"/>
            <a:ext cx="85439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Locks did not enforce conflict-</a:t>
            </a:r>
            <a:r>
              <a:rPr lang="en-US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serializability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!!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! What’s wrong ?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18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Two Phase Locking (2PL)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charset="0"/>
              </a:rPr>
              <a:t>The 2PL rule: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 every transaction, all lock requests must </a:t>
            </a:r>
            <a:r>
              <a:rPr lang="en-US" dirty="0" err="1">
                <a:latin typeface="Arial" charset="0"/>
              </a:rPr>
              <a:t>preceed</a:t>
            </a:r>
            <a:r>
              <a:rPr lang="en-US" dirty="0">
                <a:latin typeface="Arial" charset="0"/>
              </a:rPr>
              <a:t> all unlock requests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This ensures conflict </a:t>
            </a:r>
            <a:r>
              <a:rPr lang="en-US" dirty="0" err="1">
                <a:latin typeface="Arial" charset="0"/>
              </a:rPr>
              <a:t>serializability</a:t>
            </a:r>
            <a:r>
              <a:rPr lang="en-US" dirty="0">
                <a:latin typeface="Arial" charset="0"/>
              </a:rPr>
              <a:t> !  </a:t>
            </a:r>
            <a:r>
              <a:rPr lang="en-US" dirty="0" smtClean="0">
                <a:latin typeface="Arial" charset="0"/>
              </a:rPr>
              <a:t>(will prove this shortly)</a:t>
            </a:r>
            <a:endParaRPr lang="en-US" dirty="0">
              <a:latin typeface="Arial" charset="0"/>
            </a:endParaRP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62995-C628-324F-95C1-82D7D7DC5511}" type="slidenum">
              <a:rPr lang="en-US" smtClean="0">
                <a:solidFill>
                  <a:srgbClr val="000000"/>
                </a:solidFill>
              </a:rPr>
              <a:pPr/>
              <a:t>55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12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Example: 2PL transactions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/>
        </p:nvGraphicFramePr>
        <p:xfrm>
          <a:off x="609600" y="1460500"/>
          <a:ext cx="8153400" cy="4864608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DENIED…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GRANTED;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3" name="Rectangle 51"/>
          <p:cNvSpPr>
            <a:spLocks noChangeArrowheads="1"/>
          </p:cNvSpPr>
          <p:nvPr/>
        </p:nvSpPr>
        <p:spPr bwMode="auto">
          <a:xfrm>
            <a:off x="304800" y="6091238"/>
            <a:ext cx="4033838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Now it is conflict-serializable</a:t>
            </a:r>
          </a:p>
        </p:txBody>
      </p:sp>
      <p:sp>
        <p:nvSpPr>
          <p:cNvPr id="614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4FF71F-3396-5641-838A-BD0FCC50C045}" type="slidenum">
              <a:rPr lang="en-US" smtClean="0">
                <a:solidFill>
                  <a:srgbClr val="000000"/>
                </a:solidFill>
              </a:rPr>
              <a:pPr/>
              <a:t>56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80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Two Phase Locking (2PL)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57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266005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b="1" dirty="0" smtClean="0">
                <a:solidFill>
                  <a:srgbClr val="000000"/>
                </a:solidFill>
                <a:latin typeface="Arial"/>
              </a:rPr>
              <a:t>Theorem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: 2PL ensures conflict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</a:rPr>
              <a:t>serializability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577405"/>
            <a:ext cx="433626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Proof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.  Suppose not: then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there exists a cycle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in the precedence graph.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/>
        </p:nvSpPr>
        <p:spPr bwMode="auto">
          <a:xfrm>
            <a:off x="762000" y="4419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T1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5"/>
          <p:cNvSpPr>
            <a:spLocks noChangeAspect="1" noChangeArrowheads="1"/>
          </p:cNvSpPr>
          <p:nvPr/>
        </p:nvSpPr>
        <p:spPr bwMode="auto">
          <a:xfrm>
            <a:off x="1828800" y="5410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T2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>
            <a:off x="2895600" y="4419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T3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AutoShape 8"/>
          <p:cNvCxnSpPr>
            <a:cxnSpLocks noChangeShapeType="1"/>
            <a:stCxn id="10" idx="7"/>
            <a:endCxn id="11" idx="3"/>
          </p:cNvCxnSpPr>
          <p:nvPr/>
        </p:nvCxnSpPr>
        <p:spPr bwMode="auto">
          <a:xfrm rot="5400000" flipH="1" flipV="1">
            <a:off x="22571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743200" y="5029200"/>
            <a:ext cx="424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AutoShape 7"/>
          <p:cNvCxnSpPr>
            <a:cxnSpLocks noChangeShapeType="1"/>
            <a:stCxn id="9" idx="5"/>
            <a:endCxn id="10" idx="1"/>
          </p:cNvCxnSpPr>
          <p:nvPr/>
        </p:nvCxnSpPr>
        <p:spPr bwMode="auto">
          <a:xfrm rot="16200000" flipH="1">
            <a:off x="1190345" y="4771745"/>
            <a:ext cx="667310" cy="743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136650" y="5105400"/>
            <a:ext cx="428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AutoShape 10"/>
          <p:cNvCxnSpPr>
            <a:cxnSpLocks noChangeShapeType="1"/>
            <a:stCxn id="11" idx="0"/>
            <a:endCxn id="9" idx="7"/>
          </p:cNvCxnSpPr>
          <p:nvPr/>
        </p:nvCxnSpPr>
        <p:spPr bwMode="auto">
          <a:xfrm rot="16200000" flipH="1" flipV="1">
            <a:off x="2104745" y="3467099"/>
            <a:ext cx="66955" cy="1971955"/>
          </a:xfrm>
          <a:prstGeom prst="curvedConnector3">
            <a:avLst>
              <a:gd name="adj1" fmla="val -3414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905000" y="4114800"/>
            <a:ext cx="443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35628" y="2659082"/>
            <a:ext cx="36177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Then there is the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following temporal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cycle in the schedule: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(A)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(A)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U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(B)L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(B)U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U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(C)L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(C)U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Wingdings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Wingdings"/>
              </a:rPr>
              <a:t>(A)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1800" y="5181600"/>
            <a:ext cx="230035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Contradiction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20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 New Problem: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Non-recoverable Schedule</a:t>
            </a:r>
          </a:p>
        </p:txBody>
      </p:sp>
      <p:graphicFrame>
        <p:nvGraphicFramePr>
          <p:cNvPr id="474171" name="Group 59"/>
          <p:cNvGraphicFramePr>
            <a:graphicFrameLocks noGrp="1"/>
          </p:cNvGraphicFramePr>
          <p:nvPr/>
        </p:nvGraphicFramePr>
        <p:xfrm>
          <a:off x="609600" y="1460500"/>
          <a:ext cx="8153400" cy="521208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DENIED…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); U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GRANTED;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(A); U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(B);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DEAEC-D877-DE44-8B27-3C3E6CBF8FEB}" type="slidenum">
              <a:rPr lang="en-US" smtClean="0">
                <a:solidFill>
                  <a:srgbClr val="000000"/>
                </a:solidFill>
              </a:rPr>
              <a:pPr/>
              <a:t>58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610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What about Aborts?</a:t>
            </a:r>
          </a:p>
        </p:txBody>
      </p:sp>
      <p:sp>
        <p:nvSpPr>
          <p:cNvPr id="624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2PL enforces conflict-serializable schedules</a:t>
            </a:r>
          </a:p>
          <a:p>
            <a:r>
              <a:rPr lang="en-US" smtClean="0">
                <a:latin typeface="Arial" charset="0"/>
              </a:rPr>
              <a:t>But does not enforce recoverable schedules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D9B19-55CA-ED43-B8AC-E64B68063414}" type="slidenum">
              <a:rPr lang="en-US" smtClean="0">
                <a:solidFill>
                  <a:srgbClr val="000000"/>
                </a:solidFill>
              </a:rPr>
              <a:pPr/>
              <a:t>59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66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4CE72-7B23-2C45-8271-4218A541AB1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Crashes</a:t>
            </a:r>
            <a:endParaRPr lang="en-US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413375" y="5407968"/>
            <a:ext cx="230017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What’s wrong ?</a:t>
            </a:r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914400" y="2286000"/>
            <a:ext cx="4234452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Client 1: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Accounts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balance= balance - 500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name= ‘Fred’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UPDATE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Accounts</a:t>
            </a:r>
            <a:endParaRPr lang="en-US" dirty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balance = balance + 500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name= ‘Joe’</a:t>
            </a: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7557126" y="4029075"/>
            <a:ext cx="1176674" cy="461665"/>
          </a:xfrm>
          <a:prstGeom prst="wedgeRectCallout">
            <a:avLst>
              <a:gd name="adj1" fmla="val -427042"/>
              <a:gd name="adj2" fmla="val 3435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</a:rPr>
              <a:t>Crash 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505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Strict 2PL</a:t>
            </a:r>
          </a:p>
        </p:txBody>
      </p:sp>
      <p:sp>
        <p:nvSpPr>
          <p:cNvPr id="645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Strict 2PL: </a:t>
            </a:r>
            <a:r>
              <a:rPr lang="en-US" sz="2800" dirty="0" smtClean="0">
                <a:solidFill>
                  <a:srgbClr val="0000FF"/>
                </a:solidFill>
              </a:rPr>
              <a:t>All locks held by a transaction are released when the transaction is completed</a:t>
            </a:r>
          </a:p>
          <a:p>
            <a:r>
              <a:rPr lang="en-US" sz="2800" dirty="0" smtClean="0"/>
              <a:t>Schedule is </a:t>
            </a:r>
            <a:r>
              <a:rPr lang="en-US" sz="2800" dirty="0" smtClean="0">
                <a:solidFill>
                  <a:srgbClr val="FF0000"/>
                </a:solidFill>
              </a:rPr>
              <a:t>recoverable</a:t>
            </a:r>
          </a:p>
          <a:p>
            <a:pPr lvl="1"/>
            <a:r>
              <a:rPr lang="en-US" sz="2400" dirty="0" smtClean="0"/>
              <a:t>Transactions commit only after all transactions whose changes they read also commit</a:t>
            </a:r>
          </a:p>
          <a:p>
            <a:r>
              <a:rPr lang="en-US" sz="2800" dirty="0" smtClean="0"/>
              <a:t>Schedule </a:t>
            </a:r>
            <a:r>
              <a:rPr lang="en-US" sz="2800" dirty="0" smtClean="0">
                <a:solidFill>
                  <a:srgbClr val="FF0000"/>
                </a:solidFill>
              </a:rPr>
              <a:t>avoids cascading aborts</a:t>
            </a:r>
          </a:p>
          <a:p>
            <a:pPr lvl="1"/>
            <a:r>
              <a:rPr lang="en-US" sz="2400" dirty="0" smtClean="0"/>
              <a:t>Transactions read only after the </a:t>
            </a:r>
            <a:r>
              <a:rPr lang="en-US" sz="2400" dirty="0" err="1" smtClean="0"/>
              <a:t>txn</a:t>
            </a:r>
            <a:r>
              <a:rPr lang="en-US" sz="2400" dirty="0" smtClean="0"/>
              <a:t> that wrote that element committed</a:t>
            </a:r>
          </a:p>
          <a:p>
            <a:r>
              <a:rPr lang="en-US" sz="2800" dirty="0" smtClean="0"/>
              <a:t>Schedule is </a:t>
            </a:r>
            <a:r>
              <a:rPr lang="en-US" sz="2800" dirty="0" smtClean="0">
                <a:solidFill>
                  <a:srgbClr val="FF0000"/>
                </a:solidFill>
              </a:rPr>
              <a:t>strict</a:t>
            </a:r>
            <a:r>
              <a:rPr lang="en-US" sz="2800" dirty="0" smtClean="0"/>
              <a:t>: read book</a:t>
            </a:r>
          </a:p>
          <a:p>
            <a:pPr lvl="1"/>
            <a:endParaRPr lang="en-US" sz="2400" dirty="0" smtClean="0"/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5976-CDD0-5D48-ADB5-B6BD17806D2A}" type="slidenum">
              <a:rPr lang="en-US" smtClean="0">
                <a:solidFill>
                  <a:srgbClr val="000000"/>
                </a:solidFill>
              </a:rPr>
              <a:pPr/>
              <a:t>60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28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Lock Modes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 charset="0"/>
              </a:rPr>
              <a:t>Standard: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 </a:t>
            </a:r>
            <a:r>
              <a:rPr lang="en-US" dirty="0">
                <a:latin typeface="Arial" charset="0"/>
              </a:rPr>
              <a:t>= shared lock (for READ)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X = exclusive lock (for WRITE</a:t>
            </a:r>
            <a:r>
              <a:rPr lang="en-US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 charset="0"/>
              </a:rPr>
              <a:t>Lots of fancy locks: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U = update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Initially like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Later may be upgraded to X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 = increment lock (for A := A + something)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Increment operations commute</a:t>
            </a:r>
          </a:p>
        </p:txBody>
      </p:sp>
      <p:sp>
        <p:nvSpPr>
          <p:cNvPr id="675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8401F-D762-8949-958A-ED3542F606F7}" type="slidenum">
              <a:rPr lang="en-US" smtClean="0">
                <a:solidFill>
                  <a:srgbClr val="000000"/>
                </a:solidFill>
              </a:rPr>
              <a:pPr/>
              <a:t>61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34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51A93-FD5C-BF4A-84AE-908110B8ABDF}" type="slidenum">
              <a:rPr lang="en-US">
                <a:solidFill>
                  <a:srgbClr val="000000"/>
                </a:solidFill>
              </a:rPr>
              <a:pPr/>
              <a:t>62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Lock Granularity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Fine granularity locking</a:t>
            </a:r>
            <a:r>
              <a:rPr lang="en-US" sz="2400" dirty="0">
                <a:latin typeface="Arial" charset="0"/>
              </a:rPr>
              <a:t> (e.g., </a:t>
            </a:r>
            <a:r>
              <a:rPr lang="en-US" sz="2400" dirty="0" err="1">
                <a:latin typeface="Arial" charset="0"/>
              </a:rPr>
              <a:t>tuples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High concurrency</a:t>
            </a:r>
          </a:p>
          <a:p>
            <a:pPr lvl="1"/>
            <a:r>
              <a:rPr lang="en-US" sz="2000" dirty="0">
                <a:latin typeface="Arial" charset="0"/>
              </a:rPr>
              <a:t>High overhead in managing locks</a:t>
            </a:r>
          </a:p>
          <a:p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</a:rPr>
              <a:t>Coarse grain locking</a:t>
            </a:r>
            <a:r>
              <a:rPr lang="en-US" sz="2400" dirty="0">
                <a:latin typeface="Arial" charset="0"/>
              </a:rPr>
              <a:t> (e.g., tables, predicate locks)</a:t>
            </a:r>
          </a:p>
          <a:p>
            <a:pPr lvl="1"/>
            <a:r>
              <a:rPr lang="en-US" sz="2000" dirty="0">
                <a:latin typeface="Arial" charset="0"/>
              </a:rPr>
              <a:t>Many false conflicts</a:t>
            </a:r>
          </a:p>
          <a:p>
            <a:pPr lvl="1"/>
            <a:r>
              <a:rPr lang="en-US" sz="2000" dirty="0">
                <a:latin typeface="Arial" charset="0"/>
              </a:rPr>
              <a:t>Less overhead in managing locks</a:t>
            </a: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Alternative techniques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Arial" charset="0"/>
              </a:rPr>
              <a:t>Hierarchical locking (and intentional locks) [commercial </a:t>
            </a:r>
            <a:r>
              <a:rPr lang="en-US" sz="2000" dirty="0" err="1">
                <a:solidFill>
                  <a:srgbClr val="0000FF"/>
                </a:solidFill>
                <a:latin typeface="Arial" charset="0"/>
              </a:rPr>
              <a:t>DBMSs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]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Arial" charset="0"/>
              </a:rPr>
              <a:t>Lock escalation</a:t>
            </a:r>
          </a:p>
        </p:txBody>
      </p:sp>
      <p:sp>
        <p:nvSpPr>
          <p:cNvPr id="7578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86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Deadlocks</a:t>
            </a:r>
            <a:endParaRPr lang="en-US" dirty="0">
              <a:latin typeface="Arial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latin typeface="Arial" charset="0"/>
              </a:rPr>
              <a:t>Trasaction</a:t>
            </a:r>
            <a:r>
              <a:rPr lang="en-US" sz="2800" dirty="0">
                <a:latin typeface="Arial" charset="0"/>
              </a:rPr>
              <a:t> 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;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But T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;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While T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 waits for . . . .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. . .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. . .and T</a:t>
            </a:r>
            <a:r>
              <a:rPr lang="en-US" sz="2800" baseline="-25000" dirty="0">
                <a:latin typeface="Arial" charset="0"/>
              </a:rPr>
              <a:t>73</a:t>
            </a:r>
            <a:r>
              <a:rPr lang="en-US" sz="2800" dirty="0">
                <a:latin typeface="Arial" charset="0"/>
              </a:rPr>
              <a:t> waits for a lock held by T</a:t>
            </a:r>
            <a:r>
              <a:rPr lang="en-US" sz="2800" baseline="-25000" dirty="0">
                <a:latin typeface="Arial" charset="0"/>
              </a:rPr>
              <a:t>1</a:t>
            </a:r>
            <a:r>
              <a:rPr lang="en-US" sz="2800" dirty="0">
                <a:latin typeface="Arial" charset="0"/>
              </a:rPr>
              <a:t>  !</a:t>
            </a:r>
            <a:r>
              <a:rPr lang="en-US" sz="2800" dirty="0" smtClean="0">
                <a:latin typeface="Arial" charset="0"/>
              </a:rPr>
              <a:t>!</a:t>
            </a:r>
            <a:endParaRPr lang="en-US" sz="2800" dirty="0">
              <a:latin typeface="Arial" charset="0"/>
            </a:endParaRP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8180D-B863-0D44-B46C-686EE5B0A29B}" type="slidenum">
              <a:rPr lang="en-US" smtClean="0">
                <a:solidFill>
                  <a:srgbClr val="000000"/>
                </a:solidFill>
              </a:rPr>
              <a:pPr/>
              <a:t>63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89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7D70-318E-FD49-9CE5-75F903FECEE9}" type="slidenum">
              <a:rPr lang="en-US">
                <a:solidFill>
                  <a:srgbClr val="000000"/>
                </a:solidFill>
              </a:rPr>
              <a:pPr/>
              <a:t>64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Deadlocks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When T1 waits for T2, which waits for T3, which waits for T4, …, which waits for T1 – cycle !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Deadlock </a:t>
            </a:r>
            <a:r>
              <a:rPr lang="en-US" sz="2800" b="1" dirty="0">
                <a:solidFill>
                  <a:srgbClr val="FF0000"/>
                </a:solidFill>
              </a:rPr>
              <a:t>avoidance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Acquire locks in pre-defined order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Acquire all locks at once before starting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Deadlock detection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Timeouts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Wait-for graph (this is what commercial systems use)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20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Locking Scheduler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Task 1:</a:t>
            </a:r>
            <a:br>
              <a:rPr lang="en-US" sz="2800" dirty="0" smtClean="0">
                <a:latin typeface="Arial" charset="0"/>
              </a:rPr>
            </a:br>
            <a:r>
              <a:rPr lang="en-US" sz="2800" dirty="0" smtClean="0">
                <a:latin typeface="Arial" charset="0"/>
              </a:rPr>
              <a:t>Add lock/unlock requests to transactions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Examine all READ(A) or WRITE(A) actions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Add appropriate lock requests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Ensure Strict 2PL !</a:t>
            </a:r>
          </a:p>
        </p:txBody>
      </p:sp>
      <p:sp>
        <p:nvSpPr>
          <p:cNvPr id="778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E03BA-674C-FE4A-ABAE-29BDD6B818E5}" type="slidenum">
              <a:rPr lang="en-US" smtClean="0">
                <a:solidFill>
                  <a:srgbClr val="000000"/>
                </a:solidFill>
              </a:rPr>
              <a:pPr/>
              <a:t>65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03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Locking Scheduler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</a:rPr>
              <a:t>Task 2: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Execute the locks accordingly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Lock table: a big, critical data structure in a DBMS !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When a lock is requested, check the lock table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Grant, or add the transaction to the element’s wait list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When a lock is released, re-activate a transaction from its wait list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When a transaction aborts, release all its locks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Check for deadlocks occasionally</a:t>
            </a:r>
          </a:p>
        </p:txBody>
      </p:sp>
      <p:sp>
        <p:nvSpPr>
          <p:cNvPr id="788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73CC10-0E57-7943-9A5C-0D3BB6792C9C}" type="slidenum">
              <a:rPr lang="en-US" smtClean="0">
                <a:solidFill>
                  <a:srgbClr val="000000"/>
                </a:solidFill>
              </a:rPr>
              <a:pPr/>
              <a:t>66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72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67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647700" y="3467100"/>
            <a:ext cx="32766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86000" y="5105400"/>
            <a:ext cx="5486400" cy="1588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95400" y="2124698"/>
            <a:ext cx="677108" cy="21912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Throughput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5334000"/>
            <a:ext cx="3577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# Active Transactions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447176" y="2315688"/>
            <a:ext cx="4410823" cy="2408712"/>
          </a:xfrm>
          <a:custGeom>
            <a:avLst/>
            <a:gdLst>
              <a:gd name="connsiteX0" fmla="*/ 0 w 4057977"/>
              <a:gd name="connsiteY0" fmla="*/ 2532542 h 2532542"/>
              <a:gd name="connsiteX1" fmla="*/ 604050 w 4057977"/>
              <a:gd name="connsiteY1" fmla="*/ 1448274 h 2532542"/>
              <a:gd name="connsiteX2" fmla="*/ 1440427 w 4057977"/>
              <a:gd name="connsiteY2" fmla="*/ 503411 h 2532542"/>
              <a:gd name="connsiteX3" fmla="*/ 2493642 w 4057977"/>
              <a:gd name="connsiteY3" fmla="*/ 38724 h 2532542"/>
              <a:gd name="connsiteX4" fmla="*/ 3469415 w 4057977"/>
              <a:gd name="connsiteY4" fmla="*/ 271068 h 2532542"/>
              <a:gd name="connsiteX5" fmla="*/ 4057977 w 4057977"/>
              <a:gd name="connsiteY5" fmla="*/ 782223 h 25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7977" h="2532542">
                <a:moveTo>
                  <a:pt x="0" y="2532542"/>
                </a:moveTo>
                <a:cubicBezTo>
                  <a:pt x="181989" y="2159502"/>
                  <a:pt x="363979" y="1786463"/>
                  <a:pt x="604050" y="1448274"/>
                </a:cubicBezTo>
                <a:cubicBezTo>
                  <a:pt x="844121" y="1110086"/>
                  <a:pt x="1125495" y="738336"/>
                  <a:pt x="1440427" y="503411"/>
                </a:cubicBezTo>
                <a:cubicBezTo>
                  <a:pt x="1755359" y="268486"/>
                  <a:pt x="2155477" y="77448"/>
                  <a:pt x="2493642" y="38724"/>
                </a:cubicBezTo>
                <a:cubicBezTo>
                  <a:pt x="2831807" y="0"/>
                  <a:pt x="3208693" y="147152"/>
                  <a:pt x="3469415" y="271068"/>
                </a:cubicBezTo>
                <a:cubicBezTo>
                  <a:pt x="3730137" y="394984"/>
                  <a:pt x="4057977" y="782223"/>
                  <a:pt x="4057977" y="78222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4457700" y="3162300"/>
            <a:ext cx="1600200" cy="1588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48400" y="3429000"/>
            <a:ext cx="1661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thrashing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4267200"/>
            <a:ext cx="12022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Why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99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8CE8-2282-A74D-B537-D8B56D77D8CD}" type="slidenum">
              <a:rPr lang="en-US">
                <a:solidFill>
                  <a:srgbClr val="000000"/>
                </a:solidFill>
              </a:rPr>
              <a:pPr/>
              <a:t>68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Tree Protocol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 alternative to 2PL, for tree structures</a:t>
            </a:r>
          </a:p>
          <a:p>
            <a:r>
              <a:rPr lang="en-US" sz="2800"/>
              <a:t>E.g. B-trees (the indexes of choice in databases)</a:t>
            </a:r>
          </a:p>
          <a:p>
            <a:endParaRPr lang="en-US" sz="2800"/>
          </a:p>
          <a:p>
            <a:r>
              <a:rPr lang="en-US" sz="2800"/>
              <a:t>Because</a:t>
            </a:r>
          </a:p>
          <a:p>
            <a:pPr lvl="1"/>
            <a:r>
              <a:rPr lang="en-US" sz="2400"/>
              <a:t>Indexes are hot spots!</a:t>
            </a:r>
          </a:p>
          <a:p>
            <a:pPr lvl="1"/>
            <a:r>
              <a:rPr lang="en-US" sz="2400"/>
              <a:t>2PL would lead to great lock contention</a:t>
            </a:r>
          </a:p>
          <a:p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89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357AD-DFAC-7243-86C0-449B9B6F7675}" type="slidenum">
              <a:rPr lang="en-US">
                <a:solidFill>
                  <a:srgbClr val="000000"/>
                </a:solidFill>
              </a:rPr>
              <a:pPr/>
              <a:t>69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Tree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Rules: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lock may be any node of the tree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Subsequently, a lock on a node A may only be acquired if the transaction holds a lock on its parent B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FF"/>
                </a:solidFill>
              </a:rPr>
              <a:t>Nodes can be unlocked in any order (no 2PL necessary)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00"/>
                </a:solidFill>
              </a:rPr>
              <a:t>“Crabbing”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First lock parent then lock child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Keep parent locked only if may need to update it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Release lock on parent if child is not full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The tree protocol is NOT 2PL, yet ensures conflict-serializability 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19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Famous Anomalies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update – what is it ?</a:t>
            </a:r>
          </a:p>
          <a:p>
            <a:endParaRPr lang="en-US" dirty="0"/>
          </a:p>
          <a:p>
            <a:r>
              <a:rPr lang="en-US" dirty="0"/>
              <a:t>Dirty read – what is it ?</a:t>
            </a:r>
          </a:p>
          <a:p>
            <a:endParaRPr lang="en-US" dirty="0"/>
          </a:p>
          <a:p>
            <a:r>
              <a:rPr lang="en-US" dirty="0" smtClean="0"/>
              <a:t>Inconsistent read – what is it 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srgbClr val="000000"/>
                </a:solidFill>
              </a:rPr>
              <a:t>Dan Suciu -- 544, Winter 2011</a:t>
            </a:r>
            <a:r>
              <a:rPr lang="en-US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AE99-A973-5547-9538-98D25D1B1534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16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9F4AB-632B-454C-B49D-F67CF77A5F0A}" type="slidenum">
              <a:rPr lang="en-US">
                <a:solidFill>
                  <a:srgbClr val="000000"/>
                </a:solidFill>
              </a:rPr>
              <a:pPr/>
              <a:t>70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Phantom Problem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</a:rPr>
              <a:t>So far we have assumed the database to be a </a:t>
            </a:r>
            <a:r>
              <a:rPr lang="en-US" i="1" smtClean="0">
                <a:latin typeface="Arial" charset="0"/>
              </a:rPr>
              <a:t>static</a:t>
            </a:r>
            <a:r>
              <a:rPr lang="en-US" smtClean="0">
                <a:latin typeface="Arial" charset="0"/>
              </a:rPr>
              <a:t> collection of elements (=tuples)</a:t>
            </a:r>
          </a:p>
          <a:p>
            <a:pPr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</a:rPr>
              <a:t>If tuples are inserted/deleted then the </a:t>
            </a:r>
            <a:r>
              <a:rPr lang="en-US" i="1" smtClean="0">
                <a:latin typeface="Arial" charset="0"/>
              </a:rPr>
              <a:t>phantom problem</a:t>
            </a:r>
            <a:r>
              <a:rPr lang="en-US" smtClean="0">
                <a:latin typeface="Arial" charset="0"/>
              </a:rPr>
              <a:t> appears</a:t>
            </a:r>
          </a:p>
        </p:txBody>
      </p:sp>
      <p:sp>
        <p:nvSpPr>
          <p:cNvPr id="6963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09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5801380"/>
            <a:ext cx="485506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Is this schedule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serializable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" name="Group 59"/>
          <p:cNvGraphicFramePr>
            <a:graphicFrameLocks noGrp="1"/>
          </p:cNvGraphicFramePr>
          <p:nvPr/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/>
                <a:gridCol w="5105400"/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(‘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gizmo’,’blue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56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Phantom Problem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D3C82-24AF-914A-9654-F0AF374E2620}" type="slidenum">
              <a:rPr lang="en-US">
                <a:solidFill>
                  <a:srgbClr val="000000"/>
                </a:solidFill>
              </a:rPr>
              <a:pPr/>
              <a:t>72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94" name="TextBox 6"/>
          <p:cNvSpPr txBox="1">
            <a:spLocks noChangeArrowheads="1"/>
          </p:cNvSpPr>
          <p:nvPr/>
        </p:nvSpPr>
        <p:spPr bwMode="auto">
          <a:xfrm>
            <a:off x="152400" y="4800600"/>
            <a:ext cx="743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X1, X2: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5410200"/>
            <a:ext cx="864393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R1(X1),R1(X2),W2(X3),R1(X1),R1(X2),R1(X3)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9555" y="6096000"/>
            <a:ext cx="628564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This is conflict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! What’s wrong ??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1" name="Group 59"/>
          <p:cNvGraphicFramePr>
            <a:graphicFrameLocks noGrp="1"/>
          </p:cNvGraphicFramePr>
          <p:nvPr/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/>
                <a:gridCol w="5105400"/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(‘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gizmo’,’blue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19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Phantom Problem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7D3C82-24AF-914A-9654-F0AF374E2620}" type="slidenum">
              <a:rPr lang="en-US">
                <a:solidFill>
                  <a:srgbClr val="000000"/>
                </a:solidFill>
              </a:rPr>
              <a:pPr/>
              <a:t>73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94" name="TextBox 6"/>
          <p:cNvSpPr txBox="1">
            <a:spLocks noChangeArrowheads="1"/>
          </p:cNvSpPr>
          <p:nvPr/>
        </p:nvSpPr>
        <p:spPr bwMode="auto">
          <a:xfrm>
            <a:off x="152400" y="4800600"/>
            <a:ext cx="743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</a:rPr>
              <a:t>Suppose there are two blue products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X1, X2: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5410200"/>
            <a:ext cx="864393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R1(X1),R1(X2),W2(X3),R1(X1),R1(X2),R1(X3)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6167735"/>
            <a:ext cx="484583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Not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due to </a:t>
            </a:r>
            <a:r>
              <a:rPr lang="en-US" b="1" i="1" u="sng" dirty="0">
                <a:solidFill>
                  <a:srgbClr val="000000"/>
                </a:solidFill>
                <a:latin typeface="Arial" charset="0"/>
              </a:rPr>
              <a:t>phantoms</a:t>
            </a:r>
          </a:p>
        </p:txBody>
      </p:sp>
      <p:graphicFrame>
        <p:nvGraphicFramePr>
          <p:cNvPr id="10" name="Group 59"/>
          <p:cNvGraphicFramePr>
            <a:graphicFrameLocks noGrp="1"/>
          </p:cNvGraphicFramePr>
          <p:nvPr/>
        </p:nvGraphicFramePr>
        <p:xfrm>
          <a:off x="457200" y="1524000"/>
          <a:ext cx="8229600" cy="3429000"/>
        </p:xfrm>
        <a:graphic>
          <a:graphicData uri="http://schemas.openxmlformats.org/drawingml/2006/table">
            <a:tbl>
              <a:tblPr/>
              <a:tblGrid>
                <a:gridCol w="3124200"/>
                <a:gridCol w="5105400"/>
              </a:tblGrid>
              <a:tr h="44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INSERT INTO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Product(name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color)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VALUES (‘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gizmo’,’blue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’)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SELECT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FROM 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WHERE color=‘blue’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365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9D79-3434-7F45-B581-87B9616A26E2}" type="slidenum">
              <a:rPr lang="en-US">
                <a:solidFill>
                  <a:srgbClr val="000000"/>
                </a:solidFill>
              </a:rPr>
              <a:pPr/>
              <a:t>74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Phantom Problem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“phantom” is a </a:t>
            </a:r>
            <a:r>
              <a:rPr lang="en-US" dirty="0" err="1"/>
              <a:t>tuple</a:t>
            </a:r>
            <a:r>
              <a:rPr lang="en-US" dirty="0"/>
              <a:t> that is invisible during part of a transaction execution but not all of it.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 our example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T1: </a:t>
            </a:r>
            <a:r>
              <a:rPr lang="en-US" dirty="0"/>
              <a:t>reads list of</a:t>
            </a:r>
            <a:r>
              <a:rPr lang="en-US" dirty="0" smtClean="0"/>
              <a:t> products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T2: </a:t>
            </a:r>
            <a:r>
              <a:rPr lang="en-US" dirty="0"/>
              <a:t>inserts a new</a:t>
            </a:r>
            <a:r>
              <a:rPr lang="en-US" dirty="0" smtClean="0"/>
              <a:t> product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T1: re-reads: a new product appears 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86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Phantom Problem</a:t>
            </a:r>
            <a:endParaRPr lang="en-US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 </a:t>
            </a:r>
            <a:r>
              <a:rPr lang="en-US" b="1" i="1" u="sng" dirty="0" smtClean="0"/>
              <a:t>static </a:t>
            </a:r>
            <a:r>
              <a:rPr lang="en-US" dirty="0" smtClean="0"/>
              <a:t>database:</a:t>
            </a:r>
          </a:p>
          <a:p>
            <a:pPr lvl="1"/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r>
              <a:rPr lang="en-US" dirty="0" smtClean="0"/>
              <a:t> implies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a </a:t>
            </a:r>
            <a:r>
              <a:rPr lang="en-US" b="1" i="1" u="sng" dirty="0" smtClean="0"/>
              <a:t>dynamic </a:t>
            </a:r>
            <a:r>
              <a:rPr lang="en-US" dirty="0" smtClean="0"/>
              <a:t>database, this may fail due to phantoms</a:t>
            </a:r>
          </a:p>
          <a:p>
            <a:endParaRPr lang="en-US" dirty="0" smtClean="0"/>
          </a:p>
          <a:p>
            <a:r>
              <a:rPr lang="en-US" dirty="0" smtClean="0"/>
              <a:t>Strict 2PL guarantees conflict </a:t>
            </a:r>
            <a:r>
              <a:rPr lang="en-US" dirty="0" err="1" smtClean="0"/>
              <a:t>serializability</a:t>
            </a:r>
            <a:r>
              <a:rPr lang="en-US" dirty="0" smtClean="0"/>
              <a:t>, but not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4663-0077-1940-A64C-7F7294573D9C}" type="slidenum">
              <a:rPr lang="en-US" smtClean="0">
                <a:solidFill>
                  <a:srgbClr val="000000"/>
                </a:solidFill>
              </a:rPr>
              <a:pPr/>
              <a:t>75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81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Phantoms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the entire table, or</a:t>
            </a:r>
          </a:p>
          <a:p>
            <a:r>
              <a:rPr lang="en-US" dirty="0" smtClean="0"/>
              <a:t>Lock the index entry for ‘blue’</a:t>
            </a:r>
          </a:p>
          <a:p>
            <a:pPr lvl="1"/>
            <a:r>
              <a:rPr lang="en-US" dirty="0" smtClean="0"/>
              <a:t>If index is available</a:t>
            </a:r>
          </a:p>
          <a:p>
            <a:r>
              <a:rPr lang="en-US" dirty="0" smtClean="0"/>
              <a:t>Or use predicate locks </a:t>
            </a:r>
          </a:p>
          <a:p>
            <a:pPr lvl="1"/>
            <a:r>
              <a:rPr lang="en-US" dirty="0" smtClean="0"/>
              <a:t>A lock on an arbitrary predicate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76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791200"/>
            <a:ext cx="77804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/>
              </a:rPr>
              <a:t>Dealing with phantoms is expensive !</a:t>
            </a:r>
            <a:endParaRPr lang="en-US" sz="3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71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4F876-9BDD-0D42-BEB3-AC48134C9EFD}" type="slidenum">
              <a:rPr lang="en-US">
                <a:solidFill>
                  <a:srgbClr val="000000"/>
                </a:solidFill>
              </a:rPr>
              <a:pPr/>
              <a:t>77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Degrees of Isolation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Isolation level “serializable” (i.e. ACID)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Golden standard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Requires strict 2PL and predicate locking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often too inefficient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Imagine there are few update operations and many long read operations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Weaker isolation levels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Sacrifice correctness for efficiency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Often used in practice (often </a:t>
            </a:r>
            <a:r>
              <a:rPr lang="en-US" sz="2000" b="1"/>
              <a:t>default</a:t>
            </a:r>
            <a:r>
              <a:rPr lang="en-US" sz="20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Sometimes are hard to understand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59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235A-16B5-DD4D-A20E-297FFF435311}" type="slidenum">
              <a:rPr lang="en-US">
                <a:solidFill>
                  <a:srgbClr val="000000"/>
                </a:solidFill>
              </a:rPr>
              <a:pPr/>
              <a:t>78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of </a:t>
            </a:r>
            <a:r>
              <a:rPr lang="en-US" dirty="0" smtClean="0"/>
              <a:t>Isolation in SQL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>
                <a:solidFill>
                  <a:srgbClr val="FF0000"/>
                </a:solidFill>
              </a:rPr>
              <a:t>Four levels of isolation</a:t>
            </a:r>
            <a:endParaRPr lang="en-GB" sz="2800"/>
          </a:p>
          <a:p>
            <a:pPr lvl="1">
              <a:lnSpc>
                <a:spcPct val="90000"/>
              </a:lnSpc>
            </a:pPr>
            <a:r>
              <a:rPr lang="en-GB" sz="2400"/>
              <a:t>All levels use </a:t>
            </a:r>
            <a:r>
              <a:rPr lang="en-GB" sz="2400" b="1"/>
              <a:t>long-duration exclusive locks</a:t>
            </a:r>
            <a:endParaRPr lang="en-GB" sz="2400"/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READ UNCOMMITTED</a:t>
            </a:r>
            <a:r>
              <a:rPr lang="en-GB" sz="2400"/>
              <a:t>: no read locks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READ COMMITTED</a:t>
            </a:r>
            <a:r>
              <a:rPr lang="en-GB" sz="2400"/>
              <a:t>: short duration read locks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REPEATABLE READ</a:t>
            </a:r>
            <a:r>
              <a:rPr lang="en-GB" sz="2400"/>
              <a:t>: </a:t>
            </a:r>
          </a:p>
          <a:p>
            <a:pPr lvl="2">
              <a:lnSpc>
                <a:spcPct val="90000"/>
              </a:lnSpc>
            </a:pPr>
            <a:r>
              <a:rPr lang="en-GB" sz="2000"/>
              <a:t>Long duration read locks on individual items</a:t>
            </a:r>
          </a:p>
          <a:p>
            <a:pPr lvl="1">
              <a:lnSpc>
                <a:spcPct val="90000"/>
              </a:lnSpc>
            </a:pPr>
            <a:r>
              <a:rPr lang="en-GB" sz="2400">
                <a:solidFill>
                  <a:srgbClr val="0000FF"/>
                </a:solidFill>
              </a:rPr>
              <a:t>SERIALIZABLE</a:t>
            </a:r>
            <a:r>
              <a:rPr lang="en-GB" sz="2400"/>
              <a:t>: </a:t>
            </a:r>
          </a:p>
          <a:p>
            <a:pPr lvl="2">
              <a:lnSpc>
                <a:spcPct val="90000"/>
              </a:lnSpc>
            </a:pPr>
            <a:r>
              <a:rPr lang="en-GB" sz="2000"/>
              <a:t>All locks long duration and lock predicates</a:t>
            </a:r>
          </a:p>
          <a:p>
            <a:pPr>
              <a:lnSpc>
                <a:spcPct val="90000"/>
              </a:lnSpc>
            </a:pPr>
            <a:r>
              <a:rPr lang="en-GB" sz="2800" b="1">
                <a:solidFill>
                  <a:srgbClr val="FF0000"/>
                </a:solidFill>
              </a:rPr>
              <a:t>Trade-off: consistency vs concurrency</a:t>
            </a:r>
          </a:p>
          <a:p>
            <a:pPr>
              <a:lnSpc>
                <a:spcPct val="90000"/>
              </a:lnSpc>
            </a:pPr>
            <a:r>
              <a:rPr lang="en-GB" sz="2800"/>
              <a:t>Commercial systems give choice of level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13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0C8A7-50A8-934A-ADA7-E18CAF6398D8}" type="slidenum">
              <a:rPr lang="en-US" smtClean="0">
                <a:solidFill>
                  <a:srgbClr val="000000"/>
                </a:solidFill>
              </a:rPr>
              <a:pPr/>
              <a:t>79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Isolation Levels in SQL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“Dirty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READ UNCOMMITTED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“Committed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READ COMMITTED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“Repeatable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REPEATABLE READ</a:t>
            </a:r>
          </a:p>
          <a:p>
            <a:pPr marL="990600" lvl="1" indent="-533400" eaLnBrk="1" hangingPunct="1">
              <a:buFontTx/>
              <a:buNone/>
            </a:pPr>
            <a:endParaRPr lang="en-US" sz="2000">
              <a:latin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>
                <a:latin typeface="Arial" charset="0"/>
              </a:rPr>
              <a:t>Serializable </a:t>
            </a:r>
            <a:r>
              <a:rPr lang="en-US" sz="2400" smtClean="0">
                <a:latin typeface="Arial" charset="0"/>
              </a:rPr>
              <a:t>transactions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>
                <a:solidFill>
                  <a:srgbClr val="3366FF"/>
                </a:solidFill>
                <a:latin typeface="Arial" charset="0"/>
              </a:rPr>
              <a:t>SET TRANSACTION ISOLATION LEVEL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SERIALIZABLE</a:t>
            </a:r>
          </a:p>
        </p:txBody>
      </p:sp>
      <p:sp>
        <p:nvSpPr>
          <p:cNvPr id="115717" name="Oval Callout 4"/>
          <p:cNvSpPr>
            <a:spLocks noChangeArrowheads="1"/>
          </p:cNvSpPr>
          <p:nvPr/>
        </p:nvSpPr>
        <p:spPr bwMode="auto">
          <a:xfrm>
            <a:off x="7620000" y="5334000"/>
            <a:ext cx="1335088" cy="649288"/>
          </a:xfrm>
          <a:prstGeom prst="wedgeEllipseCallout">
            <a:avLst>
              <a:gd name="adj1" fmla="val -80000"/>
              <a:gd name="adj2" fmla="val 44819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ACID</a:t>
            </a:r>
          </a:p>
        </p:txBody>
      </p:sp>
      <p:sp>
        <p:nvSpPr>
          <p:cNvPr id="1157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22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00364A-3077-9544-B4D3-2197375B7000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Three Famous anomalies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Lost update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Two tasks T and T’ both modify the same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 and T’ both commit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Final state shows effects of only T, but not of T’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Dirty </a:t>
            </a:r>
            <a:r>
              <a:rPr lang="en-US" sz="2800" dirty="0"/>
              <a:t>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 reads data written by T’ while T’ has not committed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What can go wrong: T’ write more data (which T has already read), or T’ </a:t>
            </a:r>
            <a:r>
              <a:rPr lang="en-US" sz="2400" dirty="0" smtClean="0"/>
              <a:t>aborts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Inconsistent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One task T sees some but not all changes made by T’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79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Choosing Isolation Level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Trade-off: efficiency vs correctness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DBMSs give user choice of level</a:t>
            </a:r>
          </a:p>
          <a:p>
            <a:pPr>
              <a:buFontTx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D0324-8B67-304E-838C-D278776695AA}" type="slidenum">
              <a:rPr lang="en-US" smtClean="0">
                <a:solidFill>
                  <a:srgbClr val="000000"/>
                </a:solidFill>
              </a:rPr>
              <a:pPr/>
              <a:t>80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008438"/>
            <a:ext cx="6832600" cy="2524125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Beware!!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Default level is often NOT serializable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Default level differs between DBMSs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Some engines support subset of levels!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 Serializable may not be exactly </a:t>
            </a:r>
            <a:r>
              <a:rPr lang="en-US" sz="2800" u="sng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CID  </a:t>
            </a:r>
          </a:p>
        </p:txBody>
      </p:sp>
      <p:sp>
        <p:nvSpPr>
          <p:cNvPr id="117766" name="Oval Callout 4"/>
          <p:cNvSpPr>
            <a:spLocks noChangeArrowheads="1"/>
          </p:cNvSpPr>
          <p:nvPr/>
        </p:nvSpPr>
        <p:spPr bwMode="auto">
          <a:xfrm>
            <a:off x="5791200" y="3962400"/>
            <a:ext cx="3205163" cy="561975"/>
          </a:xfrm>
          <a:prstGeom prst="wedgeEllipseCallout">
            <a:avLst>
              <a:gd name="adj1" fmla="val -49588"/>
              <a:gd name="adj2" fmla="val 49713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Always read docs!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98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1. Isolation Level: Dirty Reads</a:t>
            </a:r>
          </a:p>
        </p:txBody>
      </p:sp>
      <p:sp>
        <p:nvSpPr>
          <p:cNvPr id="118787" name="Content Placeholder 3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“Long duration” WRITE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Strict 2PL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No READ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Read-only transactions are never delayed</a:t>
            </a:r>
          </a:p>
        </p:txBody>
      </p:sp>
      <p:sp>
        <p:nvSpPr>
          <p:cNvPr id="1187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F7FDAF-9D53-7F40-88C1-19280970AC27}" type="slidenum">
              <a:rPr lang="en-US" smtClean="0">
                <a:solidFill>
                  <a:srgbClr val="000000"/>
                </a:solidFill>
              </a:rPr>
              <a:pPr/>
              <a:t>81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5590" y="5206424"/>
            <a:ext cx="7735010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Possible pbs: dirty and inconsistent reads</a:t>
            </a:r>
          </a:p>
        </p:txBody>
      </p:sp>
      <p:sp>
        <p:nvSpPr>
          <p:cNvPr id="11879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86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2. Isolation Level: Read Committed </a:t>
            </a:r>
          </a:p>
        </p:txBody>
      </p:sp>
      <p:sp>
        <p:nvSpPr>
          <p:cNvPr id="119811" name="Content Placeholder 3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“Long duration” WRITE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Strict 2PL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“Short duration” READ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Only acquire lock while reading (not 2PL)</a:t>
            </a:r>
          </a:p>
        </p:txBody>
      </p:sp>
      <p:sp>
        <p:nvSpPr>
          <p:cNvPr id="11981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8FEC1-7A71-9F4C-8007-D7304E174E8E}" type="slidenum">
              <a:rPr lang="en-US" smtClean="0">
                <a:solidFill>
                  <a:srgbClr val="000000"/>
                </a:solidFill>
              </a:rPr>
              <a:pPr/>
              <a:t>82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648200"/>
            <a:ext cx="6254750" cy="1384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Unrepeatable reads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When reading same element twice,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may get two different values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30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3. Isolation Level: Repeatable Read </a:t>
            </a:r>
          </a:p>
        </p:txBody>
      </p:sp>
      <p:sp>
        <p:nvSpPr>
          <p:cNvPr id="1218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“Long duration” READ and WRITE locks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Strict 2PL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186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72E6B-116C-2342-B53A-9450CBDB50AE}" type="slidenum">
              <a:rPr lang="en-US" smtClean="0">
                <a:solidFill>
                  <a:srgbClr val="000000"/>
                </a:solidFill>
              </a:rPr>
              <a:pPr/>
              <a:t>83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4953000"/>
            <a:ext cx="5339122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This is not serializable yet !!!</a:t>
            </a:r>
          </a:p>
        </p:txBody>
      </p:sp>
      <p:sp>
        <p:nvSpPr>
          <p:cNvPr id="121862" name="Oval Callout 4"/>
          <p:cNvSpPr>
            <a:spLocks noChangeArrowheads="1"/>
          </p:cNvSpPr>
          <p:nvPr/>
        </p:nvSpPr>
        <p:spPr bwMode="auto">
          <a:xfrm>
            <a:off x="7467600" y="4724400"/>
            <a:ext cx="1485900" cy="649288"/>
          </a:xfrm>
          <a:prstGeom prst="wedgeEllipseCallout">
            <a:avLst>
              <a:gd name="adj1" fmla="val -45986"/>
              <a:gd name="adj2" fmla="val 60546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Why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30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Isolation Level </a:t>
            </a:r>
            <a:r>
              <a:rPr lang="en-US" dirty="0" err="1" smtClean="0"/>
              <a:t>Serializable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phantoms too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84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12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E8543-F7DE-9D40-AC4B-9F9C01565BAF}" type="slidenum">
              <a:rPr lang="en-US" smtClean="0">
                <a:solidFill>
                  <a:srgbClr val="000000"/>
                </a:solidFill>
              </a:rPr>
              <a:pPr/>
              <a:t>85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READ-ONLY Transactions</a:t>
            </a:r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457200" y="1600200"/>
            <a:ext cx="5354638" cy="5078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Client 1: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START TRANSACTION</a:t>
            </a:r>
            <a:endParaRPr lang="en-US" sz="1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INSERT INTO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SmallProduct(name, price)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pname, price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price &lt;= 0.99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DELETE  FROM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Product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	  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price &lt;=0.99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COMMIT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sz="1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Client 2: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SET TRANSACTION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READ ONLY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START TRANSACTION</a:t>
            </a:r>
            <a:endParaRPr lang="en-US" sz="1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count(*)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Product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count(*)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SmallProduct</a:t>
            </a:r>
            <a:b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COMMIT</a:t>
            </a:r>
            <a:endParaRPr lang="en-US" sz="1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5715000" y="3875088"/>
            <a:ext cx="3122613" cy="1341437"/>
          </a:xfrm>
          <a:prstGeom prst="wedgeEllipseCallout">
            <a:avLst>
              <a:gd name="adj1" fmla="val -60935"/>
              <a:gd name="adj2" fmla="val 5481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Can improve</a:t>
            </a:r>
            <a:b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performance</a:t>
            </a:r>
          </a:p>
        </p:txBody>
      </p:sp>
      <p:sp>
        <p:nvSpPr>
          <p:cNvPr id="1136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17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Optimistic Concurrency Control Mechanisms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Pessimistic:</a:t>
            </a:r>
          </a:p>
          <a:p>
            <a:pPr lvl="1"/>
            <a:r>
              <a:rPr lang="en-US" smtClean="0">
                <a:latin typeface="Arial" charset="0"/>
              </a:rPr>
              <a:t>Locks</a:t>
            </a:r>
          </a:p>
          <a:p>
            <a:pPr lvl="1"/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Optimistic</a:t>
            </a:r>
          </a:p>
          <a:p>
            <a:pPr lvl="1"/>
            <a:r>
              <a:rPr lang="en-US" smtClean="0">
                <a:latin typeface="Arial" charset="0"/>
              </a:rPr>
              <a:t>Timestamp based: basic, multiversion</a:t>
            </a:r>
          </a:p>
          <a:p>
            <a:pPr lvl="1"/>
            <a:r>
              <a:rPr lang="en-US" smtClean="0">
                <a:latin typeface="Arial" charset="0"/>
              </a:rPr>
              <a:t>Validation</a:t>
            </a:r>
          </a:p>
          <a:p>
            <a:pPr lvl="1"/>
            <a:r>
              <a:rPr lang="en-US" smtClean="0">
                <a:latin typeface="Arial" charset="0"/>
              </a:rPr>
              <a:t>Snapshot isolation: a variant of both</a:t>
            </a:r>
          </a:p>
        </p:txBody>
      </p:sp>
      <p:sp>
        <p:nvSpPr>
          <p:cNvPr id="798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5BFB7-4D48-C943-A17D-81E353FD03E9}" type="slidenum">
              <a:rPr lang="en-US" smtClean="0">
                <a:solidFill>
                  <a:srgbClr val="000000"/>
                </a:solidFill>
              </a:rPr>
              <a:pPr/>
              <a:t>86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55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Timestamps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Each transaction receives a unique timestamp TS(T)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Could be: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The system’s clock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A unique counter, incremented by the scheduler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5E29C0-DFFA-8545-9D57-89BD66C765C9}" type="slidenum">
              <a:rPr lang="en-US" smtClean="0">
                <a:solidFill>
                  <a:srgbClr val="000000"/>
                </a:solidFill>
              </a:rPr>
              <a:pPr/>
              <a:t>87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51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Timestamps</a:t>
            </a:r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1219200" y="3810000"/>
            <a:ext cx="657225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The timestamp order defines</a:t>
            </a:r>
            <a:br>
              <a:rPr lang="en-US" sz="2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8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the serialization order of the transaction</a:t>
            </a:r>
            <a:endParaRPr lang="en-US" sz="200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990600" y="2590800"/>
            <a:ext cx="2852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Main invariant:</a:t>
            </a:r>
          </a:p>
        </p:txBody>
      </p:sp>
      <p:sp>
        <p:nvSpPr>
          <p:cNvPr id="819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CB00B-054B-5340-A21C-F90D2FFF6FDA}" type="slidenum">
              <a:rPr lang="en-US" smtClean="0">
                <a:solidFill>
                  <a:srgbClr val="000000"/>
                </a:solidFill>
              </a:rPr>
              <a:pPr/>
              <a:t>88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1926" name="Rectangle 4"/>
          <p:cNvSpPr>
            <a:spLocks noChangeArrowheads="1"/>
          </p:cNvSpPr>
          <p:nvPr/>
        </p:nvSpPr>
        <p:spPr bwMode="auto">
          <a:xfrm>
            <a:off x="76200" y="5105400"/>
            <a:ext cx="88296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Will generate a schedule that is view-equivalent</a:t>
            </a:r>
            <a:b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to a serial schedule, and recoverable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93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Main Idea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657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For any two conflicting actions, ensure that their order is the serialized order: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In each of these cases</a:t>
            </a:r>
          </a:p>
          <a:p>
            <a:pPr eaLnBrk="1" hangingPunct="1"/>
            <a:r>
              <a:rPr lang="en-US">
                <a:latin typeface="Arial" charset="0"/>
              </a:rPr>
              <a:t>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. . . r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</a:t>
            </a:r>
          </a:p>
          <a:p>
            <a:pPr eaLnBrk="1" hangingPunct="1"/>
            <a:r>
              <a:rPr lang="en-US">
                <a:latin typeface="Arial" charset="0"/>
              </a:rPr>
              <a:t>r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. . . w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</a:t>
            </a:r>
          </a:p>
          <a:p>
            <a:pPr eaLnBrk="1" hangingPunct="1"/>
            <a:r>
              <a:rPr lang="en-US">
                <a:latin typeface="Arial" charset="0"/>
              </a:rPr>
              <a:t>w</a:t>
            </a:r>
            <a:r>
              <a:rPr lang="en-US" baseline="-25000">
                <a:latin typeface="Arial" charset="0"/>
              </a:rPr>
              <a:t>U</a:t>
            </a:r>
            <a:r>
              <a:rPr lang="en-US">
                <a:latin typeface="Arial" charset="0"/>
              </a:rPr>
              <a:t>(X) . . . w</a:t>
            </a:r>
            <a:r>
              <a:rPr lang="en-US" baseline="-25000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(X)</a:t>
            </a: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228600" y="5486400"/>
            <a:ext cx="876617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When T requests 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(X), need to check TS(U) &lt;= TS(T)</a:t>
            </a: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5715000" y="2667000"/>
            <a:ext cx="2016125" cy="1168400"/>
          </a:xfrm>
          <a:prstGeom prst="wedgeEllipseCallout">
            <a:avLst>
              <a:gd name="adj1" fmla="val -149991"/>
              <a:gd name="adj2" fmla="val 13861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Read too</a:t>
            </a:r>
            <a:b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late ?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6705600" y="4114800"/>
            <a:ext cx="1982788" cy="1168400"/>
          </a:xfrm>
          <a:prstGeom prst="wedgeEllipseCallout">
            <a:avLst>
              <a:gd name="adj1" fmla="val -205338"/>
              <a:gd name="adj2" fmla="val -5291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Write too</a:t>
            </a:r>
            <a:b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late ?</a:t>
            </a:r>
          </a:p>
        </p:txBody>
      </p:sp>
      <p:sp>
        <p:nvSpPr>
          <p:cNvPr id="829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9B581-4D5A-B241-A1DC-0D0F664712AB}" type="slidenum">
              <a:rPr lang="en-US" smtClean="0">
                <a:solidFill>
                  <a:srgbClr val="000000"/>
                </a:solidFill>
              </a:rPr>
              <a:pPr/>
              <a:t>89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295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63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CD7973-FE58-A14C-B52B-7E40D00D1CAE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Famous Anomaly: Lost </a:t>
            </a:r>
            <a:r>
              <a:rPr lang="en-US" dirty="0"/>
              <a:t>Updates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76200" y="2895600"/>
            <a:ext cx="44212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Client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UPDATE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Customer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rentals= rentals + 1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‘Fred’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52400" y="4953347"/>
            <a:ext cx="88747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Two people attempt to rent two movies for Fred,</a:t>
            </a:r>
            <a:br>
              <a:rPr lang="en-US" sz="3200" dirty="0">
                <a:solidFill>
                  <a:srgbClr val="000000"/>
                </a:solidFill>
                <a:latin typeface="Arial"/>
              </a:rPr>
            </a:br>
            <a:r>
              <a:rPr lang="en-US" sz="3200" dirty="0">
                <a:solidFill>
                  <a:srgbClr val="000000"/>
                </a:solidFill>
                <a:latin typeface="Arial"/>
              </a:rPr>
              <a:t>from two different terminals. What happens ?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4557713" y="2895600"/>
            <a:ext cx="44212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Client 2: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UPDATE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Customer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rentals= rentals + 1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 ‘Fred’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31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Timestamps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With each element X, associate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RT(X)</a:t>
            </a:r>
            <a:r>
              <a:rPr lang="en-US" smtClean="0">
                <a:latin typeface="Arial" charset="0"/>
              </a:rPr>
              <a:t> = the highest timestamp of any transaction U that read 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WT(X) </a:t>
            </a:r>
            <a:r>
              <a:rPr lang="en-US" smtClean="0">
                <a:latin typeface="Arial" charset="0"/>
              </a:rPr>
              <a:t>= the highest timestamp of any transaction U that wrote 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C(X) </a:t>
            </a:r>
            <a:r>
              <a:rPr lang="en-US" smtClean="0">
                <a:latin typeface="Arial" charset="0"/>
              </a:rPr>
              <a:t>= the commit bit: true when transaction with highest timestamp that wrote X committed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1066800" y="5867400"/>
            <a:ext cx="628015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element = page, then these are associated</a:t>
            </a:r>
            <a:b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with each page X in the buffer pool</a:t>
            </a:r>
          </a:p>
        </p:txBody>
      </p:sp>
      <p:sp>
        <p:nvSpPr>
          <p:cNvPr id="849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1EB87F-D135-4A43-BE0F-6AF9F3097BF2}" type="slidenum">
              <a:rPr lang="en-US" smtClean="0">
                <a:solidFill>
                  <a:srgbClr val="000000"/>
                </a:solidFill>
              </a:rPr>
              <a:pPr/>
              <a:t>90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05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93B8C-8351-B449-8C33-F09A389C9C6A}" type="slidenum">
              <a:rPr lang="en-US">
                <a:solidFill>
                  <a:srgbClr val="000000"/>
                </a:solidFill>
              </a:rPr>
              <a:pPr/>
              <a:t>91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Simplified Timestamp-based Scheduling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Only for transactions that do not abort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charset="0"/>
              </a:rPr>
              <a:t>Otherwise, may result in non-recoverable schedule</a:t>
            </a:r>
            <a:endParaRPr lang="en-US" sz="240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400" smtClean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352800"/>
            <a:ext cx="7104063" cy="984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read element X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If TS(T) &lt; WT(X)  then ROLLBACK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Else READ and update RT(X) to larger of TS(T) or RT(X)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724400"/>
            <a:ext cx="8212138" cy="1260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write element X</a:t>
            </a:r>
            <a:endParaRPr lang="en-US" dirty="0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If TS(T) &lt; RT(X) then ROLLBACK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Else if TS(T) &lt; WT(X) ignore write &amp; continue (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Thomas Write Rule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Otherwise, WRITE and update WT(X) =TS(T)</a:t>
            </a:r>
          </a:p>
        </p:txBody>
      </p:sp>
      <p:sp>
        <p:nvSpPr>
          <p:cNvPr id="8602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98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Read too late:</a:t>
            </a:r>
          </a:p>
          <a:p>
            <a:pPr eaLnBrk="1" hangingPunct="1"/>
            <a:r>
              <a:rPr lang="en-US">
                <a:latin typeface="Arial" charset="0"/>
              </a:rPr>
              <a:t>T wants to read X, and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  <a:r>
              <a:rPr lang="en-US">
                <a:latin typeface="Arial" charset="0"/>
              </a:rPr>
              <a:t> &lt;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WT(X)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023938" y="3810000"/>
            <a:ext cx="6900862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START(T) … START(U) …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 . . . 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811463" y="4953000"/>
            <a:ext cx="3284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Need to rollback T !</a:t>
            </a:r>
          </a:p>
        </p:txBody>
      </p:sp>
      <p:sp>
        <p:nvSpPr>
          <p:cNvPr id="8807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E3C1FE-AFFB-C040-BBB4-98E5B15F47F5}" type="slidenum">
              <a:rPr lang="en-US" smtClean="0">
                <a:solidFill>
                  <a:srgbClr val="000000"/>
                </a:solidFill>
              </a:rPr>
              <a:pPr/>
              <a:t>92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03413" y="3124200"/>
            <a:ext cx="5413375" cy="611188"/>
            <a:chOff x="1904206" y="3352800"/>
            <a:chExt cx="5412582" cy="381794"/>
          </a:xfrm>
        </p:grpSpPr>
        <p:cxnSp>
          <p:nvCxnSpPr>
            <p:cNvPr id="88077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8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9" name="Straight Connector 11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656013" y="3429000"/>
            <a:ext cx="2363787" cy="382588"/>
            <a:chOff x="1904206" y="3352800"/>
            <a:chExt cx="5412582" cy="381794"/>
          </a:xfrm>
        </p:grpSpPr>
        <p:cxnSp>
          <p:nvCxnSpPr>
            <p:cNvPr id="88074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5" name="Straight Connector 16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8076" name="Straight Connector 17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88073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10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Write too late:</a:t>
            </a:r>
          </a:p>
          <a:p>
            <a:pPr eaLnBrk="1" hangingPunct="1"/>
            <a:r>
              <a:rPr lang="en-US">
                <a:latin typeface="Arial" charset="0"/>
              </a:rPr>
              <a:t>T wants to write X, and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  <a:r>
              <a:rPr lang="en-US">
                <a:latin typeface="Arial" charset="0"/>
              </a:rPr>
              <a:t> &lt;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RT(X)</a:t>
            </a: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990600" y="3819525"/>
            <a:ext cx="690086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START(T) … START(U) … 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 . . .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819400" y="4953000"/>
            <a:ext cx="3284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Need to rollback T !</a:t>
            </a:r>
          </a:p>
        </p:txBody>
      </p:sp>
      <p:sp>
        <p:nvSpPr>
          <p:cNvPr id="8909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3E6BA-D7A0-DA4D-915D-59658C5504BC}" type="slidenum">
              <a:rPr lang="en-US" smtClean="0">
                <a:solidFill>
                  <a:srgbClr val="000000"/>
                </a:solidFill>
              </a:rPr>
              <a:pPr/>
              <a:t>93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03413" y="3124200"/>
            <a:ext cx="5413375" cy="611188"/>
            <a:chOff x="1904206" y="3352800"/>
            <a:chExt cx="5412582" cy="381794"/>
          </a:xfrm>
        </p:grpSpPr>
        <p:cxnSp>
          <p:nvCxnSpPr>
            <p:cNvPr id="89101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10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103" name="Straight Connector 12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656013" y="3429000"/>
            <a:ext cx="2363787" cy="382588"/>
            <a:chOff x="1904206" y="3352800"/>
            <a:chExt cx="5412582" cy="381794"/>
          </a:xfrm>
        </p:grpSpPr>
        <p:cxnSp>
          <p:nvCxnSpPr>
            <p:cNvPr id="89098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099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89100" name="Straight Connector 16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89097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36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Write too late, but we can still handle it:</a:t>
            </a:r>
          </a:p>
          <a:p>
            <a:pPr eaLnBrk="1" hangingPunct="1"/>
            <a:r>
              <a:rPr lang="en-US">
                <a:latin typeface="Arial" charset="0"/>
              </a:rPr>
              <a:t>T wants to write X, and </a:t>
            </a:r>
            <a:br>
              <a:rPr lang="en-US">
                <a:latin typeface="Arial" charset="0"/>
              </a:rPr>
            </a:b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  <a:r>
              <a:rPr lang="en-US">
                <a:latin typeface="Arial" charset="0"/>
              </a:rPr>
              <a:t> &gt;=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RT(X)</a:t>
            </a:r>
            <a:r>
              <a:rPr lang="en-US">
                <a:latin typeface="Arial" charset="0"/>
              </a:rPr>
              <a:t>  but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WT(X)</a:t>
            </a:r>
            <a:r>
              <a:rPr lang="en-US">
                <a:latin typeface="Arial" charset="0"/>
              </a:rPr>
              <a:t> &gt;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</a:p>
        </p:txBody>
      </p:sp>
      <p:sp>
        <p:nvSpPr>
          <p:cNvPr id="491524" name="Rectangle 4"/>
          <p:cNvSpPr>
            <a:spLocks noChangeArrowheads="1"/>
          </p:cNvSpPr>
          <p:nvPr/>
        </p:nvSpPr>
        <p:spPr bwMode="auto">
          <a:xfrm>
            <a:off x="990600" y="4227513"/>
            <a:ext cx="700722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START(T) … START(V) …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 . . .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817813" y="5105400"/>
            <a:ext cx="32781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Don’t write X at all 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Thomas’ rule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911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A41BF-2B5F-F545-83D0-7EBC447242A1}" type="slidenum">
              <a:rPr lang="en-US" smtClean="0">
                <a:solidFill>
                  <a:srgbClr val="000000"/>
                </a:solidFill>
              </a:rPr>
              <a:pPr/>
              <a:t>94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3413" y="3541713"/>
            <a:ext cx="5413375" cy="609600"/>
            <a:chOff x="1904206" y="3352800"/>
            <a:chExt cx="5412582" cy="381794"/>
          </a:xfrm>
        </p:grpSpPr>
        <p:cxnSp>
          <p:nvCxnSpPr>
            <p:cNvPr id="91149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50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51" name="Straight Connector 11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56013" y="3846513"/>
            <a:ext cx="2363787" cy="381000"/>
            <a:chOff x="1904206" y="3352800"/>
            <a:chExt cx="5412582" cy="381794"/>
          </a:xfrm>
        </p:grpSpPr>
        <p:cxnSp>
          <p:nvCxnSpPr>
            <p:cNvPr id="91146" name="Straight Connector 13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47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1148" name="Straight Connector 15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91145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73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View-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Thomas’ rule we do not obtain a conflict-</a:t>
            </a:r>
            <a:r>
              <a:rPr lang="en-US" dirty="0" err="1" smtClean="0"/>
              <a:t>serializable</a:t>
            </a:r>
            <a:r>
              <a:rPr lang="en-US" dirty="0" smtClean="0"/>
              <a:t> schedule</a:t>
            </a:r>
          </a:p>
          <a:p>
            <a:endParaRPr lang="en-US" dirty="0" smtClean="0"/>
          </a:p>
          <a:p>
            <a:r>
              <a:rPr lang="en-US" dirty="0" smtClean="0"/>
              <a:t>But we obtain a view-</a:t>
            </a:r>
            <a:r>
              <a:rPr lang="en-US" dirty="0" err="1" smtClean="0"/>
              <a:t>serializable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95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24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Ensuring Recoverable Schedules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Recall the definition: if a transaction reads an element, then the transaction that wrote it must have already committed</a:t>
            </a:r>
          </a:p>
          <a:p>
            <a:r>
              <a:rPr lang="en-US" smtClean="0">
                <a:latin typeface="Arial" charset="0"/>
              </a:rPr>
              <a:t>Use the commit bit C(X) to keep track if the transaction that last wrote X has committed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3414F-40B8-DA48-863A-BAEDCD9E5624}" type="slidenum">
              <a:rPr lang="en-US" smtClean="0">
                <a:solidFill>
                  <a:srgbClr val="000000"/>
                </a:solidFill>
              </a:rPr>
              <a:pPr/>
              <a:t>96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15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Ensuring Recoverable Schedules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Read dirty data:</a:t>
            </a:r>
          </a:p>
          <a:p>
            <a:pPr eaLnBrk="1" hangingPunct="1"/>
            <a:r>
              <a:rPr lang="en-US">
                <a:latin typeface="Arial" charset="0"/>
              </a:rPr>
              <a:t>T wants to read X, and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WT(X) </a:t>
            </a:r>
            <a:r>
              <a:rPr lang="en-US">
                <a:latin typeface="Arial" charset="0"/>
              </a:rPr>
              <a:t>&lt;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TS(T)</a:t>
            </a:r>
          </a:p>
          <a:p>
            <a:pPr eaLnBrk="1" hangingPunct="1"/>
            <a:r>
              <a:rPr lang="en-US">
                <a:latin typeface="Arial" charset="0"/>
              </a:rPr>
              <a:t>Seems OK, but…</a:t>
            </a:r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93663" y="4429125"/>
            <a:ext cx="8967787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START(U) … START(T) …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(X). . . 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(X)… ABORT(U)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658813" y="5343525"/>
            <a:ext cx="810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C(X)=false, T needs to wait for it to become true</a:t>
            </a:r>
          </a:p>
        </p:txBody>
      </p:sp>
      <p:sp>
        <p:nvSpPr>
          <p:cNvPr id="94214" name="Oval 6"/>
          <p:cNvSpPr>
            <a:spLocks noChangeAspect="1" noChangeArrowheads="1"/>
          </p:cNvSpPr>
          <p:nvPr/>
        </p:nvSpPr>
        <p:spPr bwMode="auto">
          <a:xfrm>
            <a:off x="5867400" y="4370388"/>
            <a:ext cx="99060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21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1E0640-F4AF-914E-82E6-763CE16A2289}" type="slidenum">
              <a:rPr lang="en-US" smtClean="0">
                <a:solidFill>
                  <a:srgbClr val="000000"/>
                </a:solidFill>
              </a:rPr>
              <a:pPr/>
              <a:t>97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71800" y="3886200"/>
            <a:ext cx="3429000" cy="382588"/>
            <a:chOff x="1904206" y="3352800"/>
            <a:chExt cx="5412582" cy="381794"/>
          </a:xfrm>
        </p:grpSpPr>
        <p:cxnSp>
          <p:nvCxnSpPr>
            <p:cNvPr id="94223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4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5" name="Straight Connector 16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3732213"/>
            <a:ext cx="7315200" cy="611187"/>
            <a:chOff x="762001" y="3580605"/>
            <a:chExt cx="7315199" cy="610395"/>
          </a:xfrm>
        </p:grpSpPr>
        <p:cxnSp>
          <p:nvCxnSpPr>
            <p:cNvPr id="94219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458511" y="3885365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0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7769418" y="3884095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1" name="Straight Connector 12"/>
            <p:cNvCxnSpPr>
              <a:cxnSpLocks noChangeShapeType="1"/>
            </p:cNvCxnSpPr>
            <p:nvPr/>
          </p:nvCxnSpPr>
          <p:spPr bwMode="auto">
            <a:xfrm>
              <a:off x="763073" y="3580606"/>
              <a:ext cx="7314127" cy="2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4222" name="Straight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4497111" y="3884890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94218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38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Ensuring Recoverable Schedules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Thomas’ rule needs to be revised:</a:t>
            </a:r>
          </a:p>
          <a:p>
            <a:pPr eaLnBrk="1" hangingPunct="1"/>
            <a:r>
              <a:rPr lang="en-US" smtClean="0">
                <a:latin typeface="Arial" charset="0"/>
              </a:rPr>
              <a:t>T wants to write X, and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WT(X)</a:t>
            </a:r>
            <a:r>
              <a:rPr lang="en-US" smtClean="0">
                <a:latin typeface="Arial" charset="0"/>
              </a:rPr>
              <a:t> &gt;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TS(T)</a:t>
            </a:r>
          </a:p>
          <a:p>
            <a:pPr eaLnBrk="1" hangingPunct="1"/>
            <a:r>
              <a:rPr lang="en-US" smtClean="0">
                <a:latin typeface="Arial" charset="0"/>
              </a:rPr>
              <a:t>Seems OK not to write at all, but …</a:t>
            </a:r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76200" y="4429125"/>
            <a:ext cx="900747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START(T) … START(U)…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(X). . .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(X)… ABORT(U)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82613" y="5334000"/>
            <a:ext cx="810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If C(X)=false, T needs to wait for it to become true</a:t>
            </a:r>
          </a:p>
        </p:txBody>
      </p:sp>
      <p:sp>
        <p:nvSpPr>
          <p:cNvPr id="95238" name="Oval 6"/>
          <p:cNvSpPr>
            <a:spLocks noChangeAspect="1" noChangeArrowheads="1"/>
          </p:cNvSpPr>
          <p:nvPr/>
        </p:nvSpPr>
        <p:spPr bwMode="auto">
          <a:xfrm>
            <a:off x="5943600" y="4370387"/>
            <a:ext cx="838200" cy="735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3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CBDF99-ADDB-304E-A1CF-5A62128BBB78}" type="slidenum">
              <a:rPr lang="en-US" smtClean="0">
                <a:solidFill>
                  <a:srgbClr val="000000"/>
                </a:solidFill>
              </a:rPr>
              <a:pPr/>
              <a:t>98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71800" y="3884613"/>
            <a:ext cx="1828800" cy="382587"/>
            <a:chOff x="1904206" y="3352800"/>
            <a:chExt cx="5412582" cy="381794"/>
          </a:xfrm>
        </p:grpSpPr>
        <p:cxnSp>
          <p:nvCxnSpPr>
            <p:cNvPr id="95249" name="Straight Connector 10"/>
            <p:cNvCxnSpPr>
              <a:cxnSpLocks noChangeShapeType="1"/>
            </p:cNvCxnSpPr>
            <p:nvPr/>
          </p:nvCxnSpPr>
          <p:spPr bwMode="auto">
            <a:xfrm rot="5400000" flipH="1" flipV="1">
              <a:off x="1714500" y="35433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50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51" name="Straight Connector 12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0" y="3732213"/>
            <a:ext cx="5562600" cy="611187"/>
            <a:chOff x="762001" y="3580606"/>
            <a:chExt cx="5562599" cy="610394"/>
          </a:xfrm>
        </p:grpSpPr>
        <p:cxnSp>
          <p:nvCxnSpPr>
            <p:cNvPr id="95246" name="Straight Connector 14"/>
            <p:cNvCxnSpPr>
              <a:cxnSpLocks noChangeShapeType="1"/>
            </p:cNvCxnSpPr>
            <p:nvPr/>
          </p:nvCxnSpPr>
          <p:spPr bwMode="auto">
            <a:xfrm rot="5400000" flipH="1" flipV="1">
              <a:off x="458511" y="3885365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47" name="Straight Connector 16"/>
            <p:cNvCxnSpPr>
              <a:cxnSpLocks noChangeShapeType="1"/>
            </p:cNvCxnSpPr>
            <p:nvPr/>
          </p:nvCxnSpPr>
          <p:spPr bwMode="auto">
            <a:xfrm>
              <a:off x="763073" y="3580606"/>
              <a:ext cx="5561527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48" name="Straight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6018964" y="3884890"/>
              <a:ext cx="609125" cy="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800600" y="3886200"/>
            <a:ext cx="3048000" cy="381000"/>
            <a:chOff x="1905000" y="3352800"/>
            <a:chExt cx="5411788" cy="381000"/>
          </a:xfrm>
        </p:grpSpPr>
        <p:cxnSp>
          <p:nvCxnSpPr>
            <p:cNvPr id="95244" name="Straight Connector 30"/>
            <p:cNvCxnSpPr>
              <a:cxnSpLocks noChangeShapeType="1"/>
            </p:cNvCxnSpPr>
            <p:nvPr/>
          </p:nvCxnSpPr>
          <p:spPr bwMode="auto">
            <a:xfrm rot="5400000" flipH="1" flipV="1">
              <a:off x="7123906" y="3542506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95245" name="Straight Connector 31"/>
            <p:cNvCxnSpPr>
              <a:cxnSpLocks noChangeShapeType="1"/>
            </p:cNvCxnSpPr>
            <p:nvPr/>
          </p:nvCxnSpPr>
          <p:spPr bwMode="auto">
            <a:xfrm>
              <a:off x="1905000" y="3352800"/>
              <a:ext cx="541178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95243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88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Timestamp-based Scheduling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6D327-2BF9-C544-8E9E-CFFC9B2BC3D8}" type="slidenum">
              <a:rPr lang="en-US">
                <a:solidFill>
                  <a:srgbClr val="000000"/>
                </a:solidFill>
              </a:rPr>
              <a:pPr/>
              <a:t>99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300" y="2057400"/>
            <a:ext cx="8394700" cy="1428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READ element X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If TS(T) &lt; WT(X)  then ROLLBACK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Else If C(X) = false, then WAIT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Else READ and update RT(X) to larger of TS(T) or RT(X)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363" y="3810000"/>
            <a:ext cx="8478837" cy="2092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Transaction wants to WRITE element X</a:t>
            </a:r>
            <a:endParaRPr lang="en-US" dirty="0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If TS(T) &lt; RT(X) then ROLLBACK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Else if TS(T) &lt; WT(X)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Then If C(X) = false then WAIT </a:t>
            </a:r>
            <a:br>
              <a:rPr lang="en-US" dirty="0">
                <a:solidFill>
                  <a:srgbClr val="000000"/>
                </a:solidFill>
                <a:latin typeface="Arial" charset="0"/>
              </a:rPr>
            </a:br>
            <a:r>
              <a:rPr lang="en-US" dirty="0">
                <a:solidFill>
                  <a:srgbClr val="000000"/>
                </a:solidFill>
                <a:latin typeface="Arial" charset="0"/>
              </a:rPr>
              <a:t>          else IGNORE write (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Thomas Write Rule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Otherwise, WRITE, and update WT(X)=TS(T), C(X)=false</a:t>
            </a:r>
          </a:p>
        </p:txBody>
      </p:sp>
      <p:sp>
        <p:nvSpPr>
          <p:cNvPr id="9626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Dan </a:t>
            </a:r>
            <a:r>
              <a:rPr lang="pl-PL" dirty="0" err="1" smtClean="0">
                <a:solidFill>
                  <a:srgbClr val="000000"/>
                </a:solidFill>
              </a:rPr>
              <a:t>Suciu</a:t>
            </a:r>
            <a:r>
              <a:rPr lang="pl-PL" dirty="0" smtClean="0">
                <a:solidFill>
                  <a:srgbClr val="000000"/>
                </a:solidFill>
              </a:rPr>
              <a:t> -- 544, Winter 2011</a:t>
            </a:r>
            <a:r>
              <a:rPr lang="en-US" dirty="0" smtClean="0">
                <a:solidFill>
                  <a:srgbClr val="000000"/>
                </a:solidFill>
              </a:rPr>
              <a:t>    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5646</TotalTime>
  <Words>7692</Words>
  <Application>Microsoft Macintosh PowerPoint</Application>
  <PresentationFormat>On-screen Show (4:3)</PresentationFormat>
  <Paragraphs>1251</Paragraphs>
  <Slides>113</Slides>
  <Notes>44</Notes>
  <HiddenSlides>0</HiddenSlides>
  <MMClips>0</MMClips>
  <ScaleCrop>false</ScaleCrop>
  <HeadingPairs>
    <vt:vector size="4" baseType="variant">
      <vt:variant>
        <vt:lpstr>Design Template</vt:lpstr>
      </vt:variant>
      <vt:variant>
        <vt:i4>5</vt:i4>
      </vt:variant>
      <vt:variant>
        <vt:lpstr>Slide Titles</vt:lpstr>
      </vt:variant>
      <vt:variant>
        <vt:i4>113</vt:i4>
      </vt:variant>
    </vt:vector>
  </HeadingPairs>
  <TitlesOfParts>
    <vt:vector size="118" baseType="lpstr">
      <vt:lpstr>1_Office Theme</vt:lpstr>
      <vt:lpstr>Default Design</vt:lpstr>
      <vt:lpstr>1_Default Design</vt:lpstr>
      <vt:lpstr>2_Default Design</vt:lpstr>
      <vt:lpstr>3_Default Design</vt:lpstr>
      <vt:lpstr>CSE544 Transactions: Concurrency Control</vt:lpstr>
      <vt:lpstr>Reading Material for Lectures 5-7</vt:lpstr>
      <vt:lpstr>Transactions</vt:lpstr>
      <vt:lpstr>Turing Awards to Database Researchers</vt:lpstr>
      <vt:lpstr>The Need for Transactions</vt:lpstr>
      <vt:lpstr>Crashes</vt:lpstr>
      <vt:lpstr>Three Famous Anomalies</vt:lpstr>
      <vt:lpstr>The Three Famous anomalies</vt:lpstr>
      <vt:lpstr>1st Famous Anomaly: Lost Updates</vt:lpstr>
      <vt:lpstr>2nd Famous Anomaly: Dirty Reads</vt:lpstr>
      <vt:lpstr>3rd Famous Anomaly: Inconsistent Read</vt:lpstr>
      <vt:lpstr>Transactions: Definition</vt:lpstr>
      <vt:lpstr>Transactions in Applications</vt:lpstr>
      <vt:lpstr>ACID Properties</vt:lpstr>
      <vt:lpstr>ACID Properties</vt:lpstr>
      <vt:lpstr>Concurrency Control</vt:lpstr>
      <vt:lpstr>Schedules</vt:lpstr>
      <vt:lpstr>Example</vt:lpstr>
      <vt:lpstr>A Serial Schedule</vt:lpstr>
      <vt:lpstr>Serializable Schedule</vt:lpstr>
      <vt:lpstr>A Serializable Schedule</vt:lpstr>
      <vt:lpstr>A Non-Serializable Schedule</vt:lpstr>
      <vt:lpstr>Serializable Schedules</vt:lpstr>
      <vt:lpstr>Serializable Schedules</vt:lpstr>
      <vt:lpstr>A Serializable Schedule</vt:lpstr>
      <vt:lpstr>Ignoring Details</vt:lpstr>
      <vt:lpstr>Conflicts</vt:lpstr>
      <vt:lpstr>Conflicts</vt:lpstr>
      <vt:lpstr>Conflict Serializability</vt:lpstr>
      <vt:lpstr>The Precedence Graph Test</vt:lpstr>
      <vt:lpstr>Example 1</vt:lpstr>
      <vt:lpstr>Example 1</vt:lpstr>
      <vt:lpstr>Example 2</vt:lpstr>
      <vt:lpstr>Example 2</vt:lpstr>
      <vt:lpstr>View Equivalence</vt:lpstr>
      <vt:lpstr>View Equivalence</vt:lpstr>
      <vt:lpstr>View Equivalence</vt:lpstr>
      <vt:lpstr>View Equivalence</vt:lpstr>
      <vt:lpstr>View Equivalence</vt:lpstr>
      <vt:lpstr>View-Serializability</vt:lpstr>
      <vt:lpstr>Schedules with Aborted Transactions</vt:lpstr>
      <vt:lpstr>Schedules with Aborted Transactions</vt:lpstr>
      <vt:lpstr>Recoverable Schedules</vt:lpstr>
      <vt:lpstr>Recoverable Schedules</vt:lpstr>
      <vt:lpstr>Cascading Aborts</vt:lpstr>
      <vt:lpstr>Avoiding Cascading Aborts</vt:lpstr>
      <vt:lpstr>Review of Schedules</vt:lpstr>
      <vt:lpstr>Review Questions</vt:lpstr>
      <vt:lpstr>Scheduler</vt:lpstr>
      <vt:lpstr>Pessimistic Scheduler</vt:lpstr>
      <vt:lpstr>Notation</vt:lpstr>
      <vt:lpstr>A Non-Serializable Schedule</vt:lpstr>
      <vt:lpstr>Example</vt:lpstr>
      <vt:lpstr>But…</vt:lpstr>
      <vt:lpstr>Two Phase Locking (2PL)</vt:lpstr>
      <vt:lpstr>Example: 2PL transactions</vt:lpstr>
      <vt:lpstr>Two Phase Locking (2PL)</vt:lpstr>
      <vt:lpstr>A New Problem:  Non-recoverable Schedule</vt:lpstr>
      <vt:lpstr>What about Aborts?</vt:lpstr>
      <vt:lpstr>Strict 2PL</vt:lpstr>
      <vt:lpstr>Lock Modes</vt:lpstr>
      <vt:lpstr>Lock Granularity</vt:lpstr>
      <vt:lpstr>Deadlocks</vt:lpstr>
      <vt:lpstr>Deadlocks</vt:lpstr>
      <vt:lpstr>The Locking Scheduler</vt:lpstr>
      <vt:lpstr>The Locking Scheduler</vt:lpstr>
      <vt:lpstr>Lock Performance</vt:lpstr>
      <vt:lpstr>The Tree Protocol</vt:lpstr>
      <vt:lpstr>The Tree Protocol</vt:lpstr>
      <vt:lpstr>Phantom Problem</vt:lpstr>
      <vt:lpstr>Phantom Problem</vt:lpstr>
      <vt:lpstr>Phantom Problem</vt:lpstr>
      <vt:lpstr>Phantom Problem</vt:lpstr>
      <vt:lpstr>Phantom Problem</vt:lpstr>
      <vt:lpstr>Phantom Problem</vt:lpstr>
      <vt:lpstr>Dealing With Phantoms</vt:lpstr>
      <vt:lpstr>Degrees of Isolation</vt:lpstr>
      <vt:lpstr>Degrees of Isolation in SQL</vt:lpstr>
      <vt:lpstr>Isolation Levels in SQL</vt:lpstr>
      <vt:lpstr>Choosing Isolation Level</vt:lpstr>
      <vt:lpstr>1. Isolation Level: Dirty Reads</vt:lpstr>
      <vt:lpstr>2. Isolation Level: Read Committed </vt:lpstr>
      <vt:lpstr>3. Isolation Level: Repeatable Read </vt:lpstr>
      <vt:lpstr>4. Isolation Level Serializable</vt:lpstr>
      <vt:lpstr>READ-ONLY Transactions</vt:lpstr>
      <vt:lpstr>Optimistic Concurrency Control Mechanisms</vt:lpstr>
      <vt:lpstr>Timestamps</vt:lpstr>
      <vt:lpstr>Timestamps</vt:lpstr>
      <vt:lpstr>Main Idea</vt:lpstr>
      <vt:lpstr>Timestamps</vt:lpstr>
      <vt:lpstr>Simplified Timestamp-based Scheduling</vt:lpstr>
      <vt:lpstr>Details</vt:lpstr>
      <vt:lpstr>Details</vt:lpstr>
      <vt:lpstr>Details</vt:lpstr>
      <vt:lpstr>View-Serializability</vt:lpstr>
      <vt:lpstr>Ensuring Recoverable Schedules</vt:lpstr>
      <vt:lpstr>Ensuring Recoverable Schedules</vt:lpstr>
      <vt:lpstr>Ensuring Recoverable Schedules</vt:lpstr>
      <vt:lpstr>Timestamp-based Scheduling</vt:lpstr>
      <vt:lpstr>Summary of Timestamp-based Scheduling</vt:lpstr>
      <vt:lpstr>Multiversion Timestamp</vt:lpstr>
      <vt:lpstr>Details</vt:lpstr>
      <vt:lpstr>Concurrency Control by Validation</vt:lpstr>
      <vt:lpstr>Avoid rT(X) - wU(X) Conflicts</vt:lpstr>
      <vt:lpstr>Avoid wT(X) - wU(X) Conflicts</vt:lpstr>
      <vt:lpstr>Snapshot Isolation</vt:lpstr>
      <vt:lpstr>Snapshot Isolation Rules</vt:lpstr>
      <vt:lpstr>Snapshot Isolation (Details)</vt:lpstr>
      <vt:lpstr>What Works and What Not</vt:lpstr>
      <vt:lpstr>Write Skew</vt:lpstr>
      <vt:lpstr>Write Skews Can Be Serious</vt:lpstr>
      <vt:lpstr>Tradeoffs</vt:lpstr>
      <vt:lpstr>Commercial Systems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Prasang Upadhyaya</cp:lastModifiedBy>
  <cp:revision>808</cp:revision>
  <cp:lastPrinted>1998-09-26T21:35:18Z</cp:lastPrinted>
  <dcterms:created xsi:type="dcterms:W3CDTF">2011-01-23T11:36:36Z</dcterms:created>
  <dcterms:modified xsi:type="dcterms:W3CDTF">2011-01-23T11:37:22Z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