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52.xml" ContentType="application/vnd.openxmlformats-officedocument.presentationml.slide+xml"/>
  <Override PartName="/ppt/slides/slide49.xml" ContentType="application/vnd.openxmlformats-officedocument.presentationml.slide+xml"/>
  <Override PartName="/ppt/slides/slide68.xml" ContentType="application/vnd.openxmlformats-officedocument.presentationml.slide+xml"/>
  <Override PartName="/ppt/slides/slide33.xml" ContentType="application/vnd.openxmlformats-officedocument.presentationml.slide+xml"/>
  <Override PartName="/ppt/embeddings/Microsoft_Equation5.bin" ContentType="application/vnd.openxmlformats-officedocument.oleObject"/>
  <Default Extension="bin" ContentType="application/vnd.openxmlformats-officedocument.presentationml.printerSettings"/>
  <Override PartName="/ppt/slideLayouts/slideLayout20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18.xml" ContentType="application/vnd.openxmlformats-officedocument.presentationml.slide+xml"/>
  <Override PartName="/ppt/slides/slide37.xml" ContentType="application/vnd.openxmlformats-officedocument.presentationml.slide+xml"/>
  <Override PartName="/ppt/slides/slide56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3.xml" ContentType="application/vnd.openxmlformats-officedocument.presentationml.slide+xml"/>
  <Override PartName="/ppt/slides/slide42.xml" ContentType="application/vnd.openxmlformats-officedocument.presentationml.slide+xml"/>
  <Override PartName="/ppt/slides/slide61.xml" ContentType="application/vnd.openxmlformats-officedocument.presentationml.slide+xml"/>
  <Override PartName="/ppt/theme/theme1.xml" ContentType="application/vnd.openxmlformats-officedocument.theme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65.xml" ContentType="application/vnd.openxmlformats-officedocument.presentationml.slide+xml"/>
  <Override PartName="/ppt/slides/slide46.xml" ContentType="application/vnd.openxmlformats-officedocument.presentationml.slide+xml"/>
  <Override PartName="/ppt/embeddings/Microsoft_Equation2.bin" ContentType="application/vnd.openxmlformats-officedocument.oleObject"/>
  <Override PartName="/ppt/slideLayouts/slideLayout14.xml" ContentType="application/vnd.openxmlformats-officedocument.presentationml.slideLayout+xml"/>
  <Override PartName="/ppt/slides/slide70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53.xml" ContentType="application/vnd.openxmlformats-officedocument.presentationml.slide+xml"/>
  <Override PartName="/ppt/slides/slide15.xml" ContentType="application/vnd.openxmlformats-officedocument.presentationml.slide+xml"/>
  <Override PartName="/ppt/slides/slide69.xml" ContentType="application/vnd.openxmlformats-officedocument.presentationml.slide+xml"/>
  <Override PartName="/ppt/slides/slide2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18.xml" ContentType="application/vnd.openxmlformats-officedocument.presentationml.slideLayout+xml"/>
  <Override PartName="/ppt/presProps.xml" ContentType="application/vnd.openxmlformats-officedocument.presentationml.presProps+xml"/>
  <Override PartName="/ppt/notesSlides/notesSlide3.xml" ContentType="application/vnd.openxmlformats-officedocument.presentationml.notesSlide+xml"/>
  <Override PartName="/ppt/slides/slide19.xml" ContentType="application/vnd.openxmlformats-officedocument.presentationml.slide+xml"/>
  <Override PartName="/ppt/slides/slide38.xml" ContentType="application/vnd.openxmlformats-officedocument.presentationml.slide+xml"/>
  <Override PartName="/ppt/slides/slide57.xml" ContentType="application/vnd.openxmlformats-officedocument.presentationml.slide+xml"/>
  <Override PartName="/ppt/slides/slide4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slides/slide62.xml" ContentType="application/vnd.openxmlformats-officedocument.presentationml.slid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Default Extension="jpeg" ContentType="image/jpeg"/>
  <Default Extension="vml" ContentType="application/vnd.openxmlformats-officedocument.vmlDrawing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31.xml" ContentType="application/vnd.openxmlformats-officedocument.presentationml.slide+xml"/>
  <Override PartName="/ppt/slides/slide28.xml" ContentType="application/vnd.openxmlformats-officedocument.presentationml.slide+xml"/>
  <Override PartName="/ppt/slides/slide50.xml" ContentType="application/vnd.openxmlformats-officedocument.presentationml.slide+xml"/>
  <Override PartName="/ppt/slides/slide66.xml" ContentType="application/vnd.openxmlformats-officedocument.presentationml.slide+xml"/>
  <Override PartName="/ppt/slides/slide47.xml" ContentType="application/vnd.openxmlformats-officedocument.presentationml.slide+xml"/>
  <Override PartName="/ppt/embeddings/Microsoft_Equation3.bin" ContentType="application/vnd.openxmlformats-officedocument.oleObject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slide71.xml" ContentType="application/vnd.openxmlformats-officedocument.presentationml.slide+xml"/>
  <Default Extension="rels" ContentType="application/vnd.openxmlformats-package.relationships+xml"/>
  <Override PartName="/ppt/slides/slide16.xml" ContentType="application/vnd.openxmlformats-officedocument.presentationml.slide+xml"/>
  <Override PartName="/ppt/slides/slide35.xml" ContentType="application/vnd.openxmlformats-officedocument.presentationml.slide+xml"/>
  <Override PartName="/ppt/slides/slide54.xml" ContentType="application/vnd.openxmlformats-officedocument.presentationml.slide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s/slide39.xml" ContentType="application/vnd.openxmlformats-officedocument.presentationml.slide+xml"/>
  <Override PartName="/ppt/slides/slide58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s/slide25.xml" ContentType="application/vnd.openxmlformats-officedocument.presentationml.slide+xml"/>
  <Override PartName="/ppt/slides/slide44.xml" ContentType="application/vnd.openxmlformats-officedocument.presentationml.slide+xml"/>
  <Override PartName="/ppt/theme/theme3.xml" ContentType="application/vnd.openxmlformats-officedocument.theme+xml"/>
  <Override PartName="/ppt/slides/slide63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9.xml" ContentType="application/vnd.openxmlformats-officedocument.presentationml.slide+xml"/>
  <Override PartName="/ppt/slides/slide13.xml" ContentType="application/vnd.openxmlformats-officedocument.presentationml.slide+xml"/>
  <Default Extension="xml" ContentType="application/xml"/>
  <Override PartName="/ppt/tableStyles.xml" ContentType="application/vnd.openxmlformats-officedocument.presentationml.tableStyles+xml"/>
  <Override PartName="/ppt/slides/slide51.xml" ContentType="application/vnd.openxmlformats-officedocument.presentationml.slide+xml"/>
  <Override PartName="/ppt/slides/slide67.xml" ContentType="application/vnd.openxmlformats-officedocument.presentationml.slide+xml"/>
  <Override PartName="/ppt/slides/slide48.xml" ContentType="application/vnd.openxmlformats-officedocument.presentationml.slide+xml"/>
  <Override PartName="/ppt/embeddings/Microsoft_Equation4.bin" ContentType="application/vnd.openxmlformats-officedocument.oleObject"/>
  <Override PartName="/ppt/slides/slide32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s/slide29.xml" ContentType="application/vnd.openxmlformats-officedocument.presentationml.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55.xml" ContentType="application/vnd.openxmlformats-officedocument.presentationml.slide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22.xml" ContentType="application/vnd.openxmlformats-officedocument.presentationml.slide+xml"/>
  <Override PartName="/ppt/slides/slide41.xml" ContentType="application/vnd.openxmlformats-officedocument.presentationml.slide+xml"/>
  <Override PartName="/ppt/slides/slide60.xml" ContentType="application/vnd.openxmlformats-officedocument.presentationml.slide+xml"/>
  <Override PartName="/ppt/slides/slide59.xml" ContentType="application/vnd.openxmlformats-officedocument.presentationml.slide+xml"/>
  <Default Extension="pict" ContentType="image/pict"/>
  <Override PartName="/ppt/slides/slide6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6.xml" ContentType="application/vnd.openxmlformats-officedocument.presentationml.slide+xml"/>
  <Override PartName="/ppt/slides/slide45.xml" ContentType="application/vnd.openxmlformats-officedocument.presentationml.slide+xml"/>
  <Override PartName="/ppt/theme/theme4.xml" ContentType="application/vnd.openxmlformats-officedocument.theme+xml"/>
  <Override PartName="/ppt/slides/slide10.xml" ContentType="application/vnd.openxmlformats-officedocument.presentationml.slide+xml"/>
  <Override PartName="/ppt/embeddings/Microsoft_Equation1.bin" ContentType="application/vnd.openxmlformats-officedocument.oleObject"/>
  <Override PartName="/ppt/slides/slide64.xml" ContentType="application/vnd.openxmlformats-officedocument.presentationml.slide+xml"/>
  <Override PartName="/ppt/slideLayouts/slideLayout13.xml" ContentType="application/vnd.openxmlformats-officedocument.presentationml.slideLayout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3" r:id="rId1"/>
    <p:sldMasterId id="2147483679" r:id="rId2"/>
  </p:sldMasterIdLst>
  <p:notesMasterIdLst>
    <p:notesMasterId r:id="rId74"/>
  </p:notesMasterIdLst>
  <p:handoutMasterIdLst>
    <p:handoutMasterId r:id="rId75"/>
  </p:handoutMasterIdLst>
  <p:sldIdLst>
    <p:sldId id="256" r:id="rId3"/>
    <p:sldId id="300" r:id="rId4"/>
    <p:sldId id="331" r:id="rId5"/>
    <p:sldId id="287" r:id="rId6"/>
    <p:sldId id="259" r:id="rId7"/>
    <p:sldId id="260" r:id="rId8"/>
    <p:sldId id="288" r:id="rId9"/>
    <p:sldId id="289" r:id="rId10"/>
    <p:sldId id="263" r:id="rId11"/>
    <p:sldId id="265" r:id="rId12"/>
    <p:sldId id="267" r:id="rId13"/>
    <p:sldId id="360" r:id="rId14"/>
    <p:sldId id="302" r:id="rId15"/>
    <p:sldId id="291" r:id="rId16"/>
    <p:sldId id="295" r:id="rId17"/>
    <p:sldId id="292" r:id="rId18"/>
    <p:sldId id="296" r:id="rId19"/>
    <p:sldId id="293" r:id="rId20"/>
    <p:sldId id="297" r:id="rId21"/>
    <p:sldId id="294" r:id="rId22"/>
    <p:sldId id="298" r:id="rId23"/>
    <p:sldId id="299" r:id="rId24"/>
    <p:sldId id="290" r:id="rId25"/>
    <p:sldId id="301" r:id="rId26"/>
    <p:sldId id="303" r:id="rId27"/>
    <p:sldId id="304" r:id="rId28"/>
    <p:sldId id="305" r:id="rId29"/>
    <p:sldId id="307" r:id="rId30"/>
    <p:sldId id="308" r:id="rId31"/>
    <p:sldId id="306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317" r:id="rId40"/>
    <p:sldId id="318" r:id="rId41"/>
    <p:sldId id="316" r:id="rId42"/>
    <p:sldId id="319" r:id="rId43"/>
    <p:sldId id="320" r:id="rId44"/>
    <p:sldId id="321" r:id="rId45"/>
    <p:sldId id="322" r:id="rId46"/>
    <p:sldId id="327" r:id="rId47"/>
    <p:sldId id="328" r:id="rId48"/>
    <p:sldId id="324" r:id="rId49"/>
    <p:sldId id="329" r:id="rId50"/>
    <p:sldId id="326" r:id="rId51"/>
    <p:sldId id="330" r:id="rId52"/>
    <p:sldId id="325" r:id="rId53"/>
    <p:sldId id="332" r:id="rId54"/>
    <p:sldId id="341" r:id="rId55"/>
    <p:sldId id="342" r:id="rId56"/>
    <p:sldId id="343" r:id="rId57"/>
    <p:sldId id="344" r:id="rId58"/>
    <p:sldId id="345" r:id="rId59"/>
    <p:sldId id="337" r:id="rId60"/>
    <p:sldId id="347" r:id="rId61"/>
    <p:sldId id="348" r:id="rId62"/>
    <p:sldId id="349" r:id="rId63"/>
    <p:sldId id="350" r:id="rId64"/>
    <p:sldId id="351" r:id="rId65"/>
    <p:sldId id="352" r:id="rId66"/>
    <p:sldId id="353" r:id="rId67"/>
    <p:sldId id="354" r:id="rId68"/>
    <p:sldId id="355" r:id="rId69"/>
    <p:sldId id="356" r:id="rId70"/>
    <p:sldId id="357" r:id="rId71"/>
    <p:sldId id="358" r:id="rId72"/>
    <p:sldId id="359" r:id="rId73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AEAEA"/>
    <a:srgbClr val="CCFFFF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aximized">
    <p:restoredLeft sz="18487" autoAdjust="0"/>
    <p:restoredTop sz="90929"/>
  </p:normalViewPr>
  <p:slideViewPr>
    <p:cSldViewPr>
      <p:cViewPr varScale="1">
        <p:scale>
          <a:sx n="92" d="100"/>
          <a:sy n="92" d="100"/>
        </p:scale>
        <p:origin x="-104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100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63" Type="http://schemas.openxmlformats.org/officeDocument/2006/relationships/slide" Target="slides/slide61.xml"/><Relationship Id="rId64" Type="http://schemas.openxmlformats.org/officeDocument/2006/relationships/slide" Target="slides/slide62.xml"/><Relationship Id="rId65" Type="http://schemas.openxmlformats.org/officeDocument/2006/relationships/slide" Target="slides/slide63.xml"/><Relationship Id="rId66" Type="http://schemas.openxmlformats.org/officeDocument/2006/relationships/slide" Target="slides/slide64.xml"/><Relationship Id="rId67" Type="http://schemas.openxmlformats.org/officeDocument/2006/relationships/slide" Target="slides/slide65.xml"/><Relationship Id="rId68" Type="http://schemas.openxmlformats.org/officeDocument/2006/relationships/slide" Target="slides/slide66.xml"/><Relationship Id="rId69" Type="http://schemas.openxmlformats.org/officeDocument/2006/relationships/slide" Target="slides/slide67.xml"/><Relationship Id="rId50" Type="http://schemas.openxmlformats.org/officeDocument/2006/relationships/slide" Target="slides/slide48.xml"/><Relationship Id="rId51" Type="http://schemas.openxmlformats.org/officeDocument/2006/relationships/slide" Target="slides/slide49.xml"/><Relationship Id="rId52" Type="http://schemas.openxmlformats.org/officeDocument/2006/relationships/slide" Target="slides/slide50.xml"/><Relationship Id="rId53" Type="http://schemas.openxmlformats.org/officeDocument/2006/relationships/slide" Target="slides/slide51.xml"/><Relationship Id="rId54" Type="http://schemas.openxmlformats.org/officeDocument/2006/relationships/slide" Target="slides/slide52.xml"/><Relationship Id="rId55" Type="http://schemas.openxmlformats.org/officeDocument/2006/relationships/slide" Target="slides/slide53.xml"/><Relationship Id="rId56" Type="http://schemas.openxmlformats.org/officeDocument/2006/relationships/slide" Target="slides/slide54.xml"/><Relationship Id="rId57" Type="http://schemas.openxmlformats.org/officeDocument/2006/relationships/slide" Target="slides/slide55.xml"/><Relationship Id="rId58" Type="http://schemas.openxmlformats.org/officeDocument/2006/relationships/slide" Target="slides/slide56.xml"/><Relationship Id="rId59" Type="http://schemas.openxmlformats.org/officeDocument/2006/relationships/slide" Target="slides/slide5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80" Type="http://schemas.openxmlformats.org/officeDocument/2006/relationships/tableStyles" Target="tableStyles.xml"/><Relationship Id="rId70" Type="http://schemas.openxmlformats.org/officeDocument/2006/relationships/slide" Target="slides/slide68.xml"/><Relationship Id="rId71" Type="http://schemas.openxmlformats.org/officeDocument/2006/relationships/slide" Target="slides/slide69.xml"/><Relationship Id="rId72" Type="http://schemas.openxmlformats.org/officeDocument/2006/relationships/slide" Target="slides/slide70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73" Type="http://schemas.openxmlformats.org/officeDocument/2006/relationships/slide" Target="slides/slide71.xml"/><Relationship Id="rId74" Type="http://schemas.openxmlformats.org/officeDocument/2006/relationships/notesMaster" Target="notesMasters/notesMaster1.xml"/><Relationship Id="rId75" Type="http://schemas.openxmlformats.org/officeDocument/2006/relationships/handoutMaster" Target="handoutMasters/handoutMaster1.xml"/><Relationship Id="rId76" Type="http://schemas.openxmlformats.org/officeDocument/2006/relationships/printerSettings" Target="printerSettings/printerSettings1.bin"/><Relationship Id="rId77" Type="http://schemas.openxmlformats.org/officeDocument/2006/relationships/presProps" Target="presProps.xml"/><Relationship Id="rId78" Type="http://schemas.openxmlformats.org/officeDocument/2006/relationships/viewProps" Target="viewProps.xml"/><Relationship Id="rId79" Type="http://schemas.openxmlformats.org/officeDocument/2006/relationships/theme" Target="theme/theme1.xml"/><Relationship Id="rId60" Type="http://schemas.openxmlformats.org/officeDocument/2006/relationships/slide" Target="slides/slide58.xml"/><Relationship Id="rId61" Type="http://schemas.openxmlformats.org/officeDocument/2006/relationships/slide" Target="slides/slide59.xml"/><Relationship Id="rId62" Type="http://schemas.openxmlformats.org/officeDocument/2006/relationships/slide" Target="slides/slide60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7.xml"/><Relationship Id="rId4" Type="http://schemas.openxmlformats.org/officeDocument/2006/relationships/slide" Target="slides/slide38.xml"/><Relationship Id="rId5" Type="http://schemas.openxmlformats.org/officeDocument/2006/relationships/slide" Target="slides/slide58.xml"/><Relationship Id="rId6" Type="http://schemas.openxmlformats.org/officeDocument/2006/relationships/slide" Target="slides/slide60.xml"/><Relationship Id="rId7" Type="http://schemas.openxmlformats.org/officeDocument/2006/relationships/slide" Target="slides/slide61.xml"/><Relationship Id="rId1" Type="http://schemas.openxmlformats.org/officeDocument/2006/relationships/slide" Target="slides/slide6.xml"/><Relationship Id="rId2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spcBef>
                <a:spcPct val="0"/>
              </a:spcBef>
              <a:buFontTx/>
              <a:buNone/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FontTx/>
              <a:buNone/>
              <a:defRPr sz="1200"/>
            </a:lvl1pPr>
          </a:lstStyle>
          <a:p>
            <a:fld id="{E4275D39-2641-9C46-841F-0BFA112B885B}" type="slidenum">
              <a:rPr lang="en-US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878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8913" y="0"/>
            <a:ext cx="29987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701675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440238"/>
            <a:ext cx="5153025" cy="412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2688"/>
            <a:ext cx="299878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8913" y="8802688"/>
            <a:ext cx="2998787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/>
              </a:defRPr>
            </a:lvl1pPr>
          </a:lstStyle>
          <a:p>
            <a:fld id="{627BF030-8185-FD40-A608-F0A4F66CBA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898856-F172-194C-B1A6-8408A27FDAE8}" type="slidenum">
              <a:rPr lang="en-US"/>
              <a:pPr/>
              <a:t>1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BE1EE3-6B1D-421F-BF2F-9CC9E326ACD8}" type="slidenum">
              <a:rPr lang="en-US"/>
              <a:pPr/>
              <a:t>67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517B0D-0811-418D-8E1E-09BC8DBD440B}" type="slidenum">
              <a:rPr lang="en-US"/>
              <a:pPr/>
              <a:t>68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4E161-82F8-1A4B-9E8B-83A2268BC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42223-40B0-8342-A5DF-F2C2F1EC77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299EC-ACE5-DE4D-AE10-73ABC9AB97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fld id="{54040A65-15B4-4A95-8A19-0D281A18A066}" type="slidenum">
              <a:rPr 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A49BB-C6F7-45B3-BB2A-FC8A263EC30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fld id="{54040A65-15B4-4A95-8A19-0D281A18A066}" type="slidenum">
              <a:rPr 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fld id="{54040A65-15B4-4A95-8A19-0D281A18A066}" type="slidenum">
              <a:rPr 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fld id="{54040A65-15B4-4A95-8A19-0D281A18A066}" type="slidenum">
              <a:rPr 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D1EE-8A06-4725-9CF5-39123EEECA3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fld id="{54040A65-15B4-4A95-8A19-0D281A18A066}" type="slidenum">
              <a:rPr 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fld id="{54040A65-15B4-4A95-8A19-0D281A18A066}" type="slidenum">
              <a:rPr 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03EB-65EC-AE42-8FBF-3F37D5277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fld id="{54040A65-15B4-4A95-8A19-0D281A18A066}" type="slidenum">
              <a:rPr 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fld id="{54040A65-15B4-4A95-8A19-0D281A18A066}" type="slidenum">
              <a:rPr 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fld id="{54040A65-15B4-4A95-8A19-0D281A18A066}" type="slidenum">
              <a:rPr 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06A1F-E5F3-4C46-A439-23BE7ED759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31E9DB-C1F7-8C4F-A1DB-4D644F77E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8F55B-66A3-454A-9655-CE9C617A6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A9EBB-799E-4946-994E-0F2F4059F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B9B29-7CDE-B54E-8B2B-4DC9BD51CD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59088-4EBC-0748-9145-EAA4193C2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0831111F-C0B8-7540-9EC1-4953174976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None/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0831111F-C0B8-7540-9EC1-49531749764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Microsoft_Equation4.bin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Microsoft_Equation5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Relationship Id="rId3" Type="http://schemas.openxmlformats.org/officeDocument/2006/relationships/oleObject" Target="../embeddings/Microsoft_Equation1.bin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Microsoft_Equation2.bin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3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8102600" cy="2286000"/>
          </a:xfrm>
        </p:spPr>
        <p:txBody>
          <a:bodyPr/>
          <a:lstStyle/>
          <a:p>
            <a:r>
              <a:rPr lang="en-US" dirty="0" smtClean="0"/>
              <a:t>CSE 544</a:t>
            </a:r>
            <a:br>
              <a:rPr lang="en-US" dirty="0" smtClean="0"/>
            </a:br>
            <a:r>
              <a:rPr lang="en-US" dirty="0" smtClean="0"/>
              <a:t>Relational Calculus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733800"/>
            <a:ext cx="7239000" cy="1924050"/>
          </a:xfrm>
        </p:spPr>
        <p:txBody>
          <a:bodyPr/>
          <a:lstStyle/>
          <a:p>
            <a:r>
              <a:rPr lang="en-US" dirty="0"/>
              <a:t>Lecture </a:t>
            </a:r>
            <a:r>
              <a:rPr lang="en-US" dirty="0" smtClean="0"/>
              <a:t>#2</a:t>
            </a:r>
          </a:p>
          <a:p>
            <a:r>
              <a:rPr lang="en-US" dirty="0" smtClean="0"/>
              <a:t>January 11</a:t>
            </a:r>
            <a:r>
              <a:rPr lang="en-US" baseline="30000" dirty="0" smtClean="0"/>
              <a:t>th</a:t>
            </a:r>
            <a:r>
              <a:rPr lang="en-US" dirty="0" smtClean="0"/>
              <a:t>, 2011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E13BB-2BEA-8742-838C-C1C4366E71E9}" type="slidenum">
              <a:rPr lang="en-US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 of </a:t>
            </a:r>
            <a:r>
              <a:rPr lang="en-US" sz="4000" b="1" smtClean="0">
                <a:solidFill>
                  <a:srgbClr val="000000"/>
                </a:solidFill>
                <a:cs typeface="Arial"/>
              </a:rPr>
              <a:t>D</a:t>
            </a:r>
            <a:r>
              <a:rPr lang="en-US" smtClean="0">
                <a:solidFill>
                  <a:srgbClr val="000000"/>
                </a:solidFill>
                <a:cs typeface="Arial"/>
              </a:rPr>
              <a:t> ⊨ </a:t>
            </a:r>
            <a:r>
              <a:rPr lang="en-US" dirty="0" err="1" smtClean="0">
                <a:solidFill>
                  <a:srgbClr val="000000"/>
                </a:solidFill>
                <a:cs typeface="Arial"/>
                <a:sym typeface="Symbol" pitchFamily="-64" charset="2"/>
              </a:rPr>
              <a:t>[s</a:t>
            </a:r>
            <a:r>
              <a:rPr lang="en-US" dirty="0" smtClean="0">
                <a:solidFill>
                  <a:srgbClr val="000000"/>
                </a:solidFill>
                <a:cs typeface="Arial"/>
                <a:sym typeface="Symbol" pitchFamily="-64" charset="2"/>
              </a:rPr>
              <a:t>] 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6302F-8D44-4FAE-BBA3-32784FD9A4F6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51619" name="Rectangle 3"/>
          <p:cNvSpPr>
            <a:spLocks noChangeArrowheads="1"/>
          </p:cNvSpPr>
          <p:nvPr/>
        </p:nvSpPr>
        <p:spPr bwMode="auto">
          <a:xfrm>
            <a:off x="685800" y="1997075"/>
            <a:ext cx="3203588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0000"/>
                </a:solidFill>
                <a:latin typeface="Arial"/>
              </a:rPr>
              <a:t>D</a:t>
            </a:r>
            <a:r>
              <a:rPr lang="en-US" sz="2800" smtClean="0">
                <a:solidFill>
                  <a:srgbClr val="000000"/>
                </a:solidFill>
                <a:latin typeface="Arial"/>
              </a:rPr>
              <a:t> ⊨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(R(t</a:t>
            </a:r>
            <a:r>
              <a:rPr lang="en-US" sz="280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...,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t</a:t>
            </a:r>
            <a:r>
              <a:rPr lang="en-US" sz="2800" baseline="-25000" dirty="0" err="1">
                <a:solidFill>
                  <a:srgbClr val="000000"/>
                </a:solidFill>
                <a:latin typeface="Arial"/>
              </a:rPr>
              <a:t>n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)) [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]</a:t>
            </a:r>
          </a:p>
        </p:txBody>
      </p:sp>
      <p:sp>
        <p:nvSpPr>
          <p:cNvPr id="751620" name="Rectangle 4"/>
          <p:cNvSpPr>
            <a:spLocks noChangeArrowheads="1"/>
          </p:cNvSpPr>
          <p:nvPr/>
        </p:nvSpPr>
        <p:spPr bwMode="auto">
          <a:xfrm>
            <a:off x="685800" y="2869406"/>
            <a:ext cx="2129760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0000"/>
                </a:solidFill>
                <a:latin typeface="Arial"/>
              </a:rPr>
              <a:t>D</a:t>
            </a:r>
            <a:r>
              <a:rPr lang="en-US" sz="2800" smtClean="0">
                <a:solidFill>
                  <a:srgbClr val="000000"/>
                </a:solidFill>
                <a:latin typeface="Arial"/>
              </a:rPr>
              <a:t> ⊨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’) [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]</a:t>
            </a:r>
          </a:p>
        </p:txBody>
      </p:sp>
      <p:sp>
        <p:nvSpPr>
          <p:cNvPr id="751621" name="Text Box 5"/>
          <p:cNvSpPr txBox="1">
            <a:spLocks noChangeArrowheads="1"/>
          </p:cNvSpPr>
          <p:nvPr/>
        </p:nvSpPr>
        <p:spPr bwMode="auto">
          <a:xfrm>
            <a:off x="4267200" y="1997075"/>
            <a:ext cx="361227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If (s(t</a:t>
            </a:r>
            <a:r>
              <a:rPr lang="en-US" sz="280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), ...,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s(t</a:t>
            </a:r>
            <a:r>
              <a:rPr lang="en-US" sz="2800" baseline="-25000" dirty="0" err="1">
                <a:solidFill>
                  <a:srgbClr val="000000"/>
                </a:solidFill>
                <a:latin typeface="Arial"/>
              </a:rPr>
              <a:t>n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))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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R</a:t>
            </a:r>
            <a:r>
              <a:rPr lang="en-US" sz="2800" baseline="30000" dirty="0">
                <a:solidFill>
                  <a:srgbClr val="000000"/>
                </a:solidFill>
                <a:latin typeface="Arial"/>
                <a:sym typeface="Symbol" pitchFamily="-64" charset="2"/>
              </a:rPr>
              <a:t>D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1622" name="Text Box 6"/>
          <p:cNvSpPr txBox="1">
            <a:spLocks noChangeArrowheads="1"/>
          </p:cNvSpPr>
          <p:nvPr/>
        </p:nvSpPr>
        <p:spPr bwMode="auto">
          <a:xfrm>
            <a:off x="4267200" y="2830115"/>
            <a:ext cx="204963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If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s(t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)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s(t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’)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85800" y="3741737"/>
            <a:ext cx="2469897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0000"/>
                </a:solidFill>
                <a:latin typeface="Arial"/>
              </a:rPr>
              <a:t>D</a:t>
            </a:r>
            <a:r>
              <a:rPr lang="en-US" sz="2800" smtClean="0">
                <a:solidFill>
                  <a:srgbClr val="000000"/>
                </a:solidFill>
                <a:latin typeface="Arial"/>
              </a:rPr>
              <a:t> ⊨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’)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[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]</a:t>
            </a: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85800" y="4614068"/>
            <a:ext cx="2469897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0000"/>
                </a:solidFill>
                <a:latin typeface="Arial"/>
              </a:rPr>
              <a:t>D</a:t>
            </a:r>
            <a:r>
              <a:rPr lang="en-US" sz="2800" smtClean="0">
                <a:solidFill>
                  <a:srgbClr val="000000"/>
                </a:solidFill>
                <a:latin typeface="Arial"/>
              </a:rPr>
              <a:t> ⊨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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’)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[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]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685800" y="5486400"/>
            <a:ext cx="2093291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0000"/>
                </a:solidFill>
                <a:latin typeface="Arial"/>
              </a:rPr>
              <a:t>D</a:t>
            </a:r>
            <a:r>
              <a:rPr lang="en-US" sz="2800" smtClean="0">
                <a:solidFill>
                  <a:srgbClr val="000000"/>
                </a:solidFill>
                <a:latin typeface="Arial"/>
              </a:rPr>
              <a:t> ⊨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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’)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[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]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4267200" y="3663155"/>
            <a:ext cx="4126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If </a:t>
            </a:r>
            <a:r>
              <a:rPr lang="en-US" sz="2800" b="1">
                <a:solidFill>
                  <a:srgbClr val="000000"/>
                </a:solidFill>
                <a:latin typeface="Arial"/>
              </a:rPr>
              <a:t>D</a:t>
            </a:r>
            <a:r>
              <a:rPr lang="en-US" sz="2800" smtClean="0">
                <a:solidFill>
                  <a:srgbClr val="000000"/>
                </a:solidFill>
                <a:latin typeface="Arial"/>
              </a:rPr>
              <a:t> ⊨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[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] and </a:t>
            </a:r>
            <a:r>
              <a:rPr lang="en-US" sz="2800" b="1">
                <a:solidFill>
                  <a:srgbClr val="000000"/>
                </a:solidFill>
                <a:latin typeface="Arial"/>
              </a:rPr>
              <a:t>D</a:t>
            </a:r>
            <a:r>
              <a:rPr lang="en-US" sz="2800" smtClean="0">
                <a:solidFill>
                  <a:srgbClr val="000000"/>
                </a:solidFill>
                <a:latin typeface="Arial"/>
              </a:rPr>
              <a:t> ⊨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’)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[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]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4267200" y="4558108"/>
            <a:ext cx="36311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If </a:t>
            </a:r>
            <a:r>
              <a:rPr lang="en-US" sz="2800" b="1">
                <a:solidFill>
                  <a:srgbClr val="000000"/>
                </a:solidFill>
                <a:latin typeface="Arial"/>
              </a:rPr>
              <a:t>D</a:t>
            </a:r>
            <a:r>
              <a:rPr lang="en-US" sz="2800" smtClean="0">
                <a:solidFill>
                  <a:srgbClr val="000000"/>
                </a:solidFill>
                <a:latin typeface="Arial"/>
              </a:rPr>
              <a:t> ⊨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[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] or </a:t>
            </a:r>
            <a:r>
              <a:rPr lang="en-US" sz="2800" b="1">
                <a:solidFill>
                  <a:srgbClr val="000000"/>
                </a:solidFill>
                <a:latin typeface="Arial"/>
              </a:rPr>
              <a:t>D</a:t>
            </a:r>
            <a:r>
              <a:rPr lang="en-US" sz="2800" smtClean="0">
                <a:solidFill>
                  <a:srgbClr val="000000"/>
                </a:solidFill>
                <a:latin typeface="Arial"/>
              </a:rPr>
              <a:t> ⊨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’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[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]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267200" y="5453062"/>
            <a:ext cx="4535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If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it is not the case </a:t>
            </a:r>
            <a:r>
              <a:rPr lang="en-US" sz="2800" b="1">
                <a:solidFill>
                  <a:srgbClr val="000000"/>
                </a:solidFill>
                <a:latin typeface="Arial"/>
              </a:rPr>
              <a:t>D</a:t>
            </a:r>
            <a:r>
              <a:rPr lang="en-US" sz="2800" smtClean="0">
                <a:solidFill>
                  <a:srgbClr val="000000"/>
                </a:solidFill>
                <a:latin typeface="Arial"/>
              </a:rPr>
              <a:t> ⊨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[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 of </a:t>
            </a:r>
            <a:r>
              <a:rPr lang="en-US" sz="4000" b="1" smtClean="0">
                <a:solidFill>
                  <a:srgbClr val="000000"/>
                </a:solidFill>
                <a:cs typeface="Arial"/>
              </a:rPr>
              <a:t>D</a:t>
            </a:r>
            <a:r>
              <a:rPr lang="en-US" smtClean="0">
                <a:solidFill>
                  <a:srgbClr val="000000"/>
                </a:solidFill>
                <a:cs typeface="Arial"/>
              </a:rPr>
              <a:t> ⊨ </a:t>
            </a:r>
            <a:r>
              <a:rPr lang="en-US" dirty="0" err="1" smtClean="0">
                <a:solidFill>
                  <a:srgbClr val="000000"/>
                </a:solidFill>
                <a:cs typeface="Arial"/>
                <a:sym typeface="Symbol" pitchFamily="-64" charset="2"/>
              </a:rPr>
              <a:t>[s</a:t>
            </a:r>
            <a:r>
              <a:rPr lang="en-US" dirty="0" smtClean="0">
                <a:solidFill>
                  <a:srgbClr val="000000"/>
                </a:solidFill>
                <a:cs typeface="Arial"/>
                <a:sym typeface="Symbol" pitchFamily="-64" charset="2"/>
              </a:rPr>
              <a:t>] 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0F18-CD05-49E3-B589-B85143BC10DD}" type="slidenum">
              <a:rPr lang="en-US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53667" name="Rectangle 3"/>
          <p:cNvSpPr>
            <a:spLocks noChangeArrowheads="1"/>
          </p:cNvSpPr>
          <p:nvPr/>
        </p:nvSpPr>
        <p:spPr bwMode="auto">
          <a:xfrm>
            <a:off x="838200" y="2819400"/>
            <a:ext cx="2292815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0000"/>
                </a:solidFill>
                <a:latin typeface="Arial"/>
              </a:rPr>
              <a:t>D</a:t>
            </a:r>
            <a:r>
              <a:rPr lang="en-US" sz="2800" smtClean="0">
                <a:solidFill>
                  <a:srgbClr val="000000"/>
                </a:solidFill>
                <a:latin typeface="Arial"/>
              </a:rPr>
              <a:t> ⊨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x.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)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[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]</a:t>
            </a:r>
          </a:p>
        </p:txBody>
      </p:sp>
      <p:sp>
        <p:nvSpPr>
          <p:cNvPr id="753668" name="Rectangle 4"/>
          <p:cNvSpPr>
            <a:spLocks noChangeArrowheads="1"/>
          </p:cNvSpPr>
          <p:nvPr/>
        </p:nvSpPr>
        <p:spPr bwMode="auto">
          <a:xfrm>
            <a:off x="762000" y="4953000"/>
            <a:ext cx="2233905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0000"/>
                </a:solidFill>
                <a:latin typeface="Arial"/>
              </a:rPr>
              <a:t>D</a:t>
            </a:r>
            <a:r>
              <a:rPr lang="en-US" sz="2800" smtClean="0">
                <a:solidFill>
                  <a:srgbClr val="000000"/>
                </a:solidFill>
                <a:latin typeface="Arial"/>
              </a:rPr>
              <a:t> ⊨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x.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)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[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]</a:t>
            </a:r>
          </a:p>
        </p:txBody>
      </p:sp>
      <p:sp>
        <p:nvSpPr>
          <p:cNvPr id="753669" name="Text Box 5"/>
          <p:cNvSpPr txBox="1">
            <a:spLocks noChangeArrowheads="1"/>
          </p:cNvSpPr>
          <p:nvPr/>
        </p:nvSpPr>
        <p:spPr bwMode="auto">
          <a:xfrm>
            <a:off x="4114800" y="2819400"/>
            <a:ext cx="447547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If for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every constant a in D,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</a:t>
            </a:r>
            <a:r>
              <a:rPr lang="en-US" sz="2800" b="1">
                <a:solidFill>
                  <a:srgbClr val="000000"/>
                </a:solidFill>
                <a:latin typeface="Arial"/>
              </a:rPr>
              <a:t>D</a:t>
            </a:r>
            <a:r>
              <a:rPr lang="en-US" sz="2800" smtClean="0">
                <a:solidFill>
                  <a:srgbClr val="000000"/>
                </a:solidFill>
                <a:latin typeface="Arial"/>
              </a:rPr>
              <a:t> ⊨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[s</a:t>
            </a:r>
            <a:r>
              <a:rPr lang="en-US" sz="2800" baseline="-25000" dirty="0" err="1" smtClean="0">
                <a:solidFill>
                  <a:srgbClr val="000000"/>
                </a:solidFill>
                <a:latin typeface="Arial"/>
              </a:rPr>
              <a:t>a/x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]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191000" y="4876800"/>
            <a:ext cx="447547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If for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some constant a in D,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</a:t>
            </a:r>
            <a:r>
              <a:rPr lang="en-US" sz="2800" b="1">
                <a:solidFill>
                  <a:srgbClr val="000000"/>
                </a:solidFill>
                <a:latin typeface="Arial"/>
              </a:rPr>
              <a:t>D</a:t>
            </a:r>
            <a:r>
              <a:rPr lang="en-US" sz="2800" smtClean="0">
                <a:solidFill>
                  <a:srgbClr val="000000"/>
                </a:solidFill>
                <a:latin typeface="Arial"/>
              </a:rPr>
              <a:t> ⊨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[s</a:t>
            </a:r>
            <a:r>
              <a:rPr lang="en-US" sz="2800" baseline="-25000" dirty="0" err="1" smtClean="0">
                <a:solidFill>
                  <a:srgbClr val="000000"/>
                </a:solidFill>
                <a:latin typeface="Arial"/>
              </a:rPr>
              <a:t>a/x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]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1905000"/>
            <a:ext cx="85776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 smtClean="0">
                <a:latin typeface="Arial"/>
                <a:cs typeface="Arial"/>
                <a:sym typeface="Symbol" pitchFamily="-64" charset="2"/>
              </a:rPr>
              <a:t>Notation: </a:t>
            </a:r>
            <a:r>
              <a:rPr lang="en-US" sz="2800" dirty="0" err="1" smtClean="0">
                <a:latin typeface="Arial"/>
                <a:cs typeface="Arial"/>
                <a:sym typeface="Symbol" pitchFamily="-64" charset="2"/>
              </a:rPr>
              <a:t>s</a:t>
            </a:r>
            <a:r>
              <a:rPr lang="en-US" sz="2800" baseline="-25000" dirty="0" err="1" smtClean="0">
                <a:latin typeface="Arial"/>
                <a:cs typeface="Arial"/>
                <a:sym typeface="Symbol" pitchFamily="-64" charset="2"/>
              </a:rPr>
              <a:t>a/x</a:t>
            </a:r>
            <a:r>
              <a:rPr lang="en-US" sz="2800" dirty="0" smtClean="0">
                <a:latin typeface="Arial"/>
                <a:cs typeface="Arial"/>
                <a:sym typeface="Symbol" pitchFamily="-64" charset="2"/>
              </a:rPr>
              <a:t> = the valuation </a:t>
            </a:r>
            <a:r>
              <a:rPr lang="en-US" sz="2800" dirty="0" err="1" smtClean="0">
                <a:latin typeface="Arial"/>
                <a:cs typeface="Arial"/>
                <a:sym typeface="Symbol" pitchFamily="-64" charset="2"/>
              </a:rPr>
              <a:t>s</a:t>
            </a:r>
            <a:r>
              <a:rPr lang="en-US" sz="2800" dirty="0" smtClean="0">
                <a:latin typeface="Arial"/>
                <a:cs typeface="Arial"/>
                <a:sym typeface="Symbol" pitchFamily="-64" charset="2"/>
              </a:rPr>
              <a:t> modified to map </a:t>
            </a:r>
            <a:r>
              <a:rPr lang="en-US" sz="2800" dirty="0" err="1" smtClean="0">
                <a:latin typeface="Arial"/>
                <a:cs typeface="Arial"/>
                <a:sym typeface="Symbol" pitchFamily="-64" charset="2"/>
              </a:rPr>
              <a:t>x</a:t>
            </a:r>
            <a:r>
              <a:rPr lang="en-US" sz="2800" dirty="0" smtClean="0">
                <a:latin typeface="Arial"/>
                <a:cs typeface="Arial"/>
                <a:sym typeface="Symbol" pitchFamily="-64" charset="2"/>
              </a:rPr>
              <a:t> to 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 of </a:t>
            </a:r>
            <a:r>
              <a:rPr lang="en-US" sz="4000" b="1" smtClean="0">
                <a:solidFill>
                  <a:srgbClr val="000000"/>
                </a:solidFill>
                <a:cs typeface="Arial"/>
              </a:rPr>
              <a:t>D</a:t>
            </a:r>
            <a:r>
              <a:rPr lang="en-US" smtClean="0">
                <a:solidFill>
                  <a:srgbClr val="000000"/>
                </a:solidFill>
                <a:cs typeface="Arial"/>
              </a:rPr>
              <a:t> ⊨ </a:t>
            </a:r>
            <a:r>
              <a:rPr lang="en-US" dirty="0" err="1" smtClean="0">
                <a:solidFill>
                  <a:srgbClr val="000000"/>
                </a:solidFill>
                <a:cs typeface="Arial"/>
                <a:sym typeface="Symbol" pitchFamily="-64" charset="2"/>
              </a:rPr>
              <a:t>[s</a:t>
            </a:r>
            <a:r>
              <a:rPr lang="en-US" dirty="0" smtClean="0">
                <a:solidFill>
                  <a:srgbClr val="000000"/>
                </a:solidFill>
                <a:cs typeface="Arial"/>
                <a:sym typeface="Symbol" pitchFamily="-64" charset="2"/>
              </a:rPr>
              <a:t>] 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0F18-CD05-49E3-B589-B85143BC10DD}" type="slidenum">
              <a:rPr lang="en-US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53667" name="Rectangle 3"/>
          <p:cNvSpPr>
            <a:spLocks noChangeArrowheads="1"/>
          </p:cNvSpPr>
          <p:nvPr/>
        </p:nvSpPr>
        <p:spPr bwMode="auto">
          <a:xfrm>
            <a:off x="838200" y="2819400"/>
            <a:ext cx="2292815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0000"/>
                </a:solidFill>
                <a:latin typeface="Arial"/>
              </a:rPr>
              <a:t>D</a:t>
            </a:r>
            <a:r>
              <a:rPr lang="en-US" sz="2800" smtClean="0">
                <a:solidFill>
                  <a:srgbClr val="000000"/>
                </a:solidFill>
                <a:latin typeface="Arial"/>
              </a:rPr>
              <a:t> ⊨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x.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)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[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]</a:t>
            </a:r>
          </a:p>
        </p:txBody>
      </p:sp>
      <p:sp>
        <p:nvSpPr>
          <p:cNvPr id="753668" name="Rectangle 4"/>
          <p:cNvSpPr>
            <a:spLocks noChangeArrowheads="1"/>
          </p:cNvSpPr>
          <p:nvPr/>
        </p:nvSpPr>
        <p:spPr bwMode="auto">
          <a:xfrm>
            <a:off x="762000" y="4953000"/>
            <a:ext cx="2233905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0000"/>
                </a:solidFill>
                <a:latin typeface="Arial"/>
              </a:rPr>
              <a:t>D</a:t>
            </a:r>
            <a:r>
              <a:rPr lang="en-US" sz="2800" smtClean="0">
                <a:solidFill>
                  <a:srgbClr val="000000"/>
                </a:solidFill>
                <a:latin typeface="Arial"/>
              </a:rPr>
              <a:t> ⊨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x.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)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[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]</a:t>
            </a:r>
          </a:p>
        </p:txBody>
      </p:sp>
      <p:sp>
        <p:nvSpPr>
          <p:cNvPr id="753669" name="Text Box 5"/>
          <p:cNvSpPr txBox="1">
            <a:spLocks noChangeArrowheads="1"/>
          </p:cNvSpPr>
          <p:nvPr/>
        </p:nvSpPr>
        <p:spPr bwMode="auto">
          <a:xfrm>
            <a:off x="4114800" y="2819400"/>
            <a:ext cx="447547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If for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every constant a in D,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</a:t>
            </a:r>
            <a:r>
              <a:rPr lang="en-US" sz="2800" b="1">
                <a:solidFill>
                  <a:srgbClr val="000000"/>
                </a:solidFill>
                <a:latin typeface="Arial"/>
              </a:rPr>
              <a:t>D</a:t>
            </a:r>
            <a:r>
              <a:rPr lang="en-US" sz="2800" smtClean="0">
                <a:solidFill>
                  <a:srgbClr val="000000"/>
                </a:solidFill>
                <a:latin typeface="Arial"/>
              </a:rPr>
              <a:t> ⊨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[s</a:t>
            </a:r>
            <a:r>
              <a:rPr lang="en-US" sz="2800" baseline="-25000" dirty="0" err="1" smtClean="0">
                <a:solidFill>
                  <a:srgbClr val="000000"/>
                </a:solidFill>
                <a:latin typeface="Arial"/>
              </a:rPr>
              <a:t>a/x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]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191000" y="4876800"/>
            <a:ext cx="447547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If for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some constant a in D,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</a:t>
            </a:r>
            <a:r>
              <a:rPr lang="en-US" sz="2800" b="1">
                <a:solidFill>
                  <a:srgbClr val="000000"/>
                </a:solidFill>
                <a:latin typeface="Arial"/>
              </a:rPr>
              <a:t>D</a:t>
            </a:r>
            <a:r>
              <a:rPr lang="en-US" sz="2800" smtClean="0">
                <a:solidFill>
                  <a:srgbClr val="000000"/>
                </a:solidFill>
                <a:latin typeface="Arial"/>
              </a:rPr>
              <a:t> ⊨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[s</a:t>
            </a:r>
            <a:r>
              <a:rPr lang="en-US" sz="2800" baseline="-25000" dirty="0" err="1" smtClean="0">
                <a:solidFill>
                  <a:srgbClr val="000000"/>
                </a:solidFill>
                <a:latin typeface="Arial"/>
              </a:rPr>
              <a:t>a/x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]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1905000"/>
            <a:ext cx="85776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 smtClean="0">
                <a:latin typeface="Arial"/>
                <a:cs typeface="Arial"/>
                <a:sym typeface="Symbol" pitchFamily="-64" charset="2"/>
              </a:rPr>
              <a:t>Notation: </a:t>
            </a:r>
            <a:r>
              <a:rPr lang="en-US" sz="2800" dirty="0" err="1" smtClean="0">
                <a:latin typeface="Arial"/>
                <a:cs typeface="Arial"/>
                <a:sym typeface="Symbol" pitchFamily="-64" charset="2"/>
              </a:rPr>
              <a:t>s</a:t>
            </a:r>
            <a:r>
              <a:rPr lang="en-US" sz="2800" baseline="-25000" dirty="0" err="1" smtClean="0">
                <a:latin typeface="Arial"/>
                <a:cs typeface="Arial"/>
                <a:sym typeface="Symbol" pitchFamily="-64" charset="2"/>
              </a:rPr>
              <a:t>a/x</a:t>
            </a:r>
            <a:r>
              <a:rPr lang="en-US" sz="2800" dirty="0" smtClean="0">
                <a:latin typeface="Arial"/>
                <a:cs typeface="Arial"/>
                <a:sym typeface="Symbol" pitchFamily="-64" charset="2"/>
              </a:rPr>
              <a:t> = the valuation </a:t>
            </a:r>
            <a:r>
              <a:rPr lang="en-US" sz="2800" dirty="0" err="1" smtClean="0">
                <a:latin typeface="Arial"/>
                <a:cs typeface="Arial"/>
                <a:sym typeface="Symbol" pitchFamily="-64" charset="2"/>
              </a:rPr>
              <a:t>s</a:t>
            </a:r>
            <a:r>
              <a:rPr lang="en-US" sz="2800" dirty="0" smtClean="0">
                <a:latin typeface="Arial"/>
                <a:cs typeface="Arial"/>
                <a:sym typeface="Symbol" pitchFamily="-64" charset="2"/>
              </a:rPr>
              <a:t> modified to map </a:t>
            </a:r>
            <a:r>
              <a:rPr lang="en-US" sz="2800" dirty="0" err="1" smtClean="0">
                <a:latin typeface="Arial"/>
                <a:cs typeface="Arial"/>
                <a:sym typeface="Symbol" pitchFamily="-64" charset="2"/>
              </a:rPr>
              <a:t>x</a:t>
            </a:r>
            <a:r>
              <a:rPr lang="en-US" sz="2800" dirty="0" smtClean="0">
                <a:latin typeface="Arial"/>
                <a:cs typeface="Arial"/>
                <a:sym typeface="Symbol" pitchFamily="-64" charset="2"/>
              </a:rPr>
              <a:t> to a</a:t>
            </a:r>
          </a:p>
        </p:txBody>
      </p:sp>
      <p:sp>
        <p:nvSpPr>
          <p:cNvPr id="12" name="Rectangle 1029"/>
          <p:cNvSpPr>
            <a:spLocks noChangeArrowheads="1"/>
          </p:cNvSpPr>
          <p:nvPr/>
        </p:nvSpPr>
        <p:spPr bwMode="auto">
          <a:xfrm>
            <a:off x="1981200" y="6248400"/>
            <a:ext cx="5554100" cy="487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smtClean="0">
                <a:latin typeface="Arial"/>
                <a:cs typeface="Arial"/>
                <a:sym typeface="Symbol" pitchFamily="-64" charset="2"/>
              </a:rPr>
              <a:t>Note: here we need the domain D</a:t>
            </a:r>
            <a:endParaRPr lang="en-US" sz="28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 of a Query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D1EE-8A06-4725-9CF5-39123EEECA3B}" type="slidenum">
              <a:rPr lang="en-US" smtClean="0">
                <a:solidFill>
                  <a:srgbClr val="000000"/>
                </a:solidFill>
              </a:rPr>
              <a:pPr/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2133600"/>
            <a:ext cx="696386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defTabSz="457200" eaLnBrk="1" fontAlgn="auto" hangingPunct="1">
              <a:spcAft>
                <a:spcPts val="0"/>
              </a:spcAft>
              <a:buNone/>
            </a:pPr>
            <a:r>
              <a:rPr lang="en-US" sz="3000" dirty="0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  <a:t>The semantics of a </a:t>
            </a:r>
            <a:r>
              <a:rPr lang="en-US" sz="3000" i="1" dirty="0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  <a:t>query</a:t>
            </a:r>
            <a:r>
              <a:rPr lang="en-US" sz="3000" dirty="0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  <a:t> </a:t>
            </a:r>
            <a:r>
              <a:rPr lang="en-US" sz="3000" dirty="0" smtClean="0">
                <a:solidFill>
                  <a:prstClr val="black"/>
                </a:solidFill>
                <a:latin typeface="Arial"/>
                <a:cs typeface="Arial"/>
                <a:sym typeface="Symbol" pitchFamily="-64" charset="2"/>
              </a:rPr>
              <a:t>Q = { </a:t>
            </a:r>
            <a:r>
              <a:rPr lang="en-US" sz="3000" b="1" dirty="0" err="1" smtClean="0">
                <a:solidFill>
                  <a:prstClr val="black"/>
                </a:solidFill>
                <a:latin typeface="Arial"/>
                <a:cs typeface="Arial"/>
                <a:sym typeface="Symbol" pitchFamily="-64" charset="2"/>
              </a:rPr>
              <a:t>x</a:t>
            </a:r>
            <a:r>
              <a:rPr lang="en-US" sz="3000" dirty="0" smtClean="0">
                <a:solidFill>
                  <a:prstClr val="black"/>
                </a:solidFill>
                <a:latin typeface="Arial"/>
                <a:cs typeface="Arial"/>
                <a:sym typeface="Symbol" pitchFamily="-64" charset="2"/>
              </a:rPr>
              <a:t> | </a:t>
            </a:r>
            <a:r>
              <a:rPr lang="en-US" sz="3000" dirty="0" err="1" smtClean="0">
                <a:solidFill>
                  <a:prstClr val="black"/>
                </a:solidFill>
                <a:latin typeface="Arial"/>
                <a:cs typeface="Arial"/>
                <a:sym typeface="Symbol" pitchFamily="-64" charset="2"/>
              </a:rPr>
              <a:t></a:t>
            </a:r>
            <a:r>
              <a:rPr lang="en-US" sz="3000" dirty="0" smtClean="0">
                <a:solidFill>
                  <a:prstClr val="black"/>
                </a:solidFill>
                <a:latin typeface="Arial"/>
                <a:cs typeface="Arial"/>
                <a:sym typeface="Symbol" pitchFamily="-64" charset="2"/>
              </a:rPr>
              <a:t> }</a:t>
            </a:r>
            <a:r>
              <a:rPr lang="en-US" sz="30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is</a:t>
            </a:r>
            <a:r>
              <a:rPr lang="en-US" sz="3000" dirty="0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  <a:t/>
            </a:r>
            <a:br>
              <a:rPr lang="en-US" sz="3000" dirty="0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</a:br>
            <a:endParaRPr lang="en-US" sz="3000" dirty="0">
              <a:solidFill>
                <a:prstClr val="black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43000" y="3657600"/>
            <a:ext cx="6733133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  <a:t>Q(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  <a:t>D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  <a:t>) = {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  <a:t>s(</a:t>
            </a:r>
            <a:r>
              <a:rPr lang="en-US" sz="2800" b="1" dirty="0" err="1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  <a:t>) | for all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  <a:t> such that 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 ⊨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  <a:t>[s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  <a:t>] }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The drinkers-bars-beers example</a:t>
            </a:r>
          </a:p>
        </p:txBody>
      </p:sp>
      <p:sp>
        <p:nvSpPr>
          <p:cNvPr id="921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916EA-0ABA-4D91-99EA-69AAD2680D2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77508" name="Rectangle 4"/>
          <p:cNvSpPr>
            <a:spLocks noChangeArrowheads="1"/>
          </p:cNvSpPr>
          <p:nvPr/>
        </p:nvSpPr>
        <p:spPr bwMode="auto">
          <a:xfrm>
            <a:off x="457200" y="1447800"/>
            <a:ext cx="2793303" cy="10515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</a:rPr>
              <a:t>Likes(drinker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beer)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</a:rPr>
              <a:t>Frequents(drinker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bar)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</a:rPr>
              <a:t>Serves(bar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beer)</a:t>
            </a:r>
          </a:p>
        </p:txBody>
      </p:sp>
      <p:sp>
        <p:nvSpPr>
          <p:cNvPr id="277513" name="Rectangle 9"/>
          <p:cNvSpPr>
            <a:spLocks noChangeArrowheads="1"/>
          </p:cNvSpPr>
          <p:nvPr/>
        </p:nvSpPr>
        <p:spPr bwMode="auto">
          <a:xfrm>
            <a:off x="228600" y="3429000"/>
            <a:ext cx="8660043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800" dirty="0" err="1">
                <a:latin typeface="Arial"/>
                <a:sym typeface="Symbol" pitchFamily="112" charset="2"/>
              </a:rPr>
              <a:t>x</a:t>
            </a:r>
            <a:r>
              <a:rPr lang="en-US" sz="2800" dirty="0">
                <a:latin typeface="Arial"/>
                <a:sym typeface="Symbol" pitchFamily="112" charset="2"/>
              </a:rPr>
              <a:t>:     </a:t>
            </a:r>
            <a:r>
              <a:rPr lang="en-US" sz="2800" dirty="0" err="1">
                <a:latin typeface="Arial"/>
                <a:sym typeface="Symbol" pitchFamily="112" charset="2"/>
              </a:rPr>
              <a:t>y</a:t>
            </a:r>
            <a:r>
              <a:rPr lang="en-US" sz="2800" dirty="0">
                <a:latin typeface="Arial"/>
                <a:sym typeface="Symbol" pitchFamily="112" charset="2"/>
              </a:rPr>
              <a:t>. </a:t>
            </a:r>
            <a:r>
              <a:rPr lang="en-US" sz="2800" dirty="0" err="1">
                <a:latin typeface="Arial"/>
                <a:sym typeface="Symbol" pitchFamily="112" charset="2"/>
              </a:rPr>
              <a:t>z</a:t>
            </a:r>
            <a:r>
              <a:rPr lang="en-US" sz="2800" dirty="0">
                <a:latin typeface="Arial"/>
                <a:sym typeface="Symbol" pitchFamily="112" charset="2"/>
              </a:rPr>
              <a:t>. </a:t>
            </a:r>
            <a:r>
              <a:rPr lang="en-US" sz="2800" dirty="0" err="1">
                <a:latin typeface="Arial"/>
              </a:rPr>
              <a:t>Frequents(x</a:t>
            </a:r>
            <a:r>
              <a:rPr lang="en-US" sz="2800" dirty="0">
                <a:latin typeface="Arial"/>
              </a:rPr>
              <a:t>, </a:t>
            </a:r>
            <a:r>
              <a:rPr lang="en-US" sz="2800" dirty="0" err="1">
                <a:latin typeface="Arial"/>
              </a:rPr>
              <a:t>y</a:t>
            </a:r>
            <a:r>
              <a:rPr lang="en-US" sz="2800" dirty="0" smtClean="0">
                <a:latin typeface="Arial"/>
              </a:rPr>
              <a:t>) </a:t>
            </a:r>
            <a:r>
              <a:rPr lang="en-US" sz="2800" dirty="0" err="1" smtClean="0">
                <a:latin typeface="Arial"/>
                <a:sym typeface="Symbol" pitchFamily="112" charset="2"/>
              </a:rPr>
              <a:t></a:t>
            </a:r>
            <a:r>
              <a:rPr lang="en-US" sz="2800" dirty="0" smtClean="0">
                <a:latin typeface="Arial"/>
                <a:sym typeface="Symbol" pitchFamily="112" charset="2"/>
              </a:rPr>
              <a:t> </a:t>
            </a:r>
            <a:r>
              <a:rPr lang="en-US" sz="2800" dirty="0" err="1" smtClean="0">
                <a:latin typeface="Arial"/>
              </a:rPr>
              <a:t>Serves</a:t>
            </a:r>
            <a:r>
              <a:rPr lang="en-US" sz="2800" dirty="0" err="1">
                <a:latin typeface="Arial"/>
              </a:rPr>
              <a:t>(y,z</a:t>
            </a:r>
            <a:r>
              <a:rPr lang="en-US" sz="2800" dirty="0" smtClean="0">
                <a:latin typeface="Arial"/>
              </a:rPr>
              <a:t>) </a:t>
            </a:r>
            <a:r>
              <a:rPr lang="en-US" sz="2800" dirty="0" err="1" smtClean="0">
                <a:latin typeface="Arial"/>
                <a:sym typeface="Symbol" pitchFamily="112" charset="2"/>
              </a:rPr>
              <a:t></a:t>
            </a:r>
            <a:r>
              <a:rPr lang="en-US" sz="2800" dirty="0" smtClean="0">
                <a:latin typeface="Arial"/>
                <a:sym typeface="Symbol" pitchFamily="112" charset="2"/>
              </a:rPr>
              <a:t> </a:t>
            </a:r>
            <a:r>
              <a:rPr lang="en-US" sz="2800" dirty="0" err="1" smtClean="0">
                <a:latin typeface="Arial"/>
              </a:rPr>
              <a:t>Likes</a:t>
            </a:r>
            <a:r>
              <a:rPr lang="en-US" sz="2800" dirty="0" err="1">
                <a:latin typeface="Arial"/>
              </a:rPr>
              <a:t>(x,z</a:t>
            </a:r>
            <a:r>
              <a:rPr lang="en-US" sz="2800" dirty="0">
                <a:latin typeface="Arial"/>
              </a:rPr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86200" y="1905000"/>
            <a:ext cx="459843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What does this query compute ?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The drinkers-bars-beers example</a:t>
            </a:r>
          </a:p>
        </p:txBody>
      </p:sp>
      <p:sp>
        <p:nvSpPr>
          <p:cNvPr id="921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916EA-0ABA-4D91-99EA-69AAD2680D2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381000" y="4648200"/>
            <a:ext cx="80110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000" dirty="0">
                <a:latin typeface="Arial"/>
              </a:rPr>
              <a:t>Find drinkers that frequent </a:t>
            </a:r>
            <a:r>
              <a:rPr lang="en-US" sz="2000" u="sng" dirty="0">
                <a:latin typeface="Arial"/>
              </a:rPr>
              <a:t>some</a:t>
            </a:r>
            <a:r>
              <a:rPr lang="en-US" sz="2000" dirty="0">
                <a:latin typeface="Arial"/>
              </a:rPr>
              <a:t> bar that serves </a:t>
            </a:r>
            <a:r>
              <a:rPr lang="en-US" sz="2000" u="sng" dirty="0">
                <a:latin typeface="Arial"/>
              </a:rPr>
              <a:t>some</a:t>
            </a:r>
            <a:r>
              <a:rPr lang="en-US" sz="2000" dirty="0">
                <a:latin typeface="Arial"/>
              </a:rPr>
              <a:t> beer they like.</a:t>
            </a:r>
          </a:p>
        </p:txBody>
      </p:sp>
      <p:sp>
        <p:nvSpPr>
          <p:cNvPr id="277508" name="Rectangle 4"/>
          <p:cNvSpPr>
            <a:spLocks noChangeArrowheads="1"/>
          </p:cNvSpPr>
          <p:nvPr/>
        </p:nvSpPr>
        <p:spPr bwMode="auto">
          <a:xfrm>
            <a:off x="457200" y="1447800"/>
            <a:ext cx="2793303" cy="10515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</a:rPr>
              <a:t>Likes(drinker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beer)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</a:rPr>
              <a:t>Frequents(drinker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bar)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</a:rPr>
              <a:t>Serves(bar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beer)</a:t>
            </a:r>
          </a:p>
        </p:txBody>
      </p:sp>
      <p:sp>
        <p:nvSpPr>
          <p:cNvPr id="277513" name="Rectangle 9"/>
          <p:cNvSpPr>
            <a:spLocks noChangeArrowheads="1"/>
          </p:cNvSpPr>
          <p:nvPr/>
        </p:nvSpPr>
        <p:spPr bwMode="auto">
          <a:xfrm>
            <a:off x="228600" y="3429000"/>
            <a:ext cx="8660043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800" dirty="0" err="1">
                <a:latin typeface="Arial"/>
                <a:sym typeface="Symbol" pitchFamily="112" charset="2"/>
              </a:rPr>
              <a:t>x</a:t>
            </a:r>
            <a:r>
              <a:rPr lang="en-US" sz="2800" dirty="0">
                <a:latin typeface="Arial"/>
                <a:sym typeface="Symbol" pitchFamily="112" charset="2"/>
              </a:rPr>
              <a:t>:     </a:t>
            </a:r>
            <a:r>
              <a:rPr lang="en-US" sz="2800" dirty="0" err="1">
                <a:latin typeface="Arial"/>
                <a:sym typeface="Symbol" pitchFamily="112" charset="2"/>
              </a:rPr>
              <a:t>y</a:t>
            </a:r>
            <a:r>
              <a:rPr lang="en-US" sz="2800" dirty="0">
                <a:latin typeface="Arial"/>
                <a:sym typeface="Symbol" pitchFamily="112" charset="2"/>
              </a:rPr>
              <a:t>. </a:t>
            </a:r>
            <a:r>
              <a:rPr lang="en-US" sz="2800" dirty="0" err="1">
                <a:latin typeface="Arial"/>
                <a:sym typeface="Symbol" pitchFamily="112" charset="2"/>
              </a:rPr>
              <a:t>z</a:t>
            </a:r>
            <a:r>
              <a:rPr lang="en-US" sz="2800" dirty="0">
                <a:latin typeface="Arial"/>
                <a:sym typeface="Symbol" pitchFamily="112" charset="2"/>
              </a:rPr>
              <a:t>. </a:t>
            </a:r>
            <a:r>
              <a:rPr lang="en-US" sz="2800" dirty="0" err="1">
                <a:latin typeface="Arial"/>
              </a:rPr>
              <a:t>Frequents(x</a:t>
            </a:r>
            <a:r>
              <a:rPr lang="en-US" sz="2800" dirty="0">
                <a:latin typeface="Arial"/>
              </a:rPr>
              <a:t>, </a:t>
            </a:r>
            <a:r>
              <a:rPr lang="en-US" sz="2800" dirty="0" err="1">
                <a:latin typeface="Arial"/>
              </a:rPr>
              <a:t>y</a:t>
            </a:r>
            <a:r>
              <a:rPr lang="en-US" sz="2800" dirty="0" smtClean="0">
                <a:latin typeface="Arial"/>
              </a:rPr>
              <a:t>) </a:t>
            </a:r>
            <a:r>
              <a:rPr lang="en-US" sz="2800" dirty="0" err="1" smtClean="0">
                <a:latin typeface="Arial"/>
                <a:sym typeface="Symbol" pitchFamily="112" charset="2"/>
              </a:rPr>
              <a:t></a:t>
            </a:r>
            <a:r>
              <a:rPr lang="en-US" sz="2800" dirty="0" smtClean="0">
                <a:latin typeface="Arial"/>
                <a:sym typeface="Symbol" pitchFamily="112" charset="2"/>
              </a:rPr>
              <a:t> </a:t>
            </a:r>
            <a:r>
              <a:rPr lang="en-US" sz="2800" dirty="0" err="1" smtClean="0">
                <a:latin typeface="Arial"/>
              </a:rPr>
              <a:t>Serves</a:t>
            </a:r>
            <a:r>
              <a:rPr lang="en-US" sz="2800" dirty="0" err="1">
                <a:latin typeface="Arial"/>
              </a:rPr>
              <a:t>(y,z</a:t>
            </a:r>
            <a:r>
              <a:rPr lang="en-US" sz="2800" dirty="0" smtClean="0">
                <a:latin typeface="Arial"/>
              </a:rPr>
              <a:t>) </a:t>
            </a:r>
            <a:r>
              <a:rPr lang="en-US" sz="2800" dirty="0" err="1" smtClean="0">
                <a:latin typeface="Arial"/>
                <a:sym typeface="Symbol" pitchFamily="112" charset="2"/>
              </a:rPr>
              <a:t></a:t>
            </a:r>
            <a:r>
              <a:rPr lang="en-US" sz="2800" dirty="0" smtClean="0">
                <a:latin typeface="Arial"/>
                <a:sym typeface="Symbol" pitchFamily="112" charset="2"/>
              </a:rPr>
              <a:t> </a:t>
            </a:r>
            <a:r>
              <a:rPr lang="en-US" sz="2800" dirty="0" err="1" smtClean="0">
                <a:latin typeface="Arial"/>
              </a:rPr>
              <a:t>Likes</a:t>
            </a:r>
            <a:r>
              <a:rPr lang="en-US" sz="2800" dirty="0" err="1">
                <a:latin typeface="Arial"/>
              </a:rPr>
              <a:t>(x,z</a:t>
            </a:r>
            <a:r>
              <a:rPr lang="en-US" sz="2800" dirty="0">
                <a:latin typeface="Arial"/>
              </a:rPr>
              <a:t>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86200" y="1905000"/>
            <a:ext cx="459843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What does this query compute ?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The drinkers-bars-beers example</a:t>
            </a:r>
          </a:p>
        </p:txBody>
      </p:sp>
      <p:sp>
        <p:nvSpPr>
          <p:cNvPr id="277508" name="Rectangle 4"/>
          <p:cNvSpPr>
            <a:spLocks noChangeArrowheads="1"/>
          </p:cNvSpPr>
          <p:nvPr/>
        </p:nvSpPr>
        <p:spPr bwMode="auto">
          <a:xfrm>
            <a:off x="457200" y="1447800"/>
            <a:ext cx="2793303" cy="10515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</a:rPr>
              <a:t>Likes(drinker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beer)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</a:rPr>
              <a:t>Frequents(drinker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bar)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</a:rPr>
              <a:t>Serves(bar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beer)</a:t>
            </a:r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04800" y="3657600"/>
            <a:ext cx="8696862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112" charset="2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112" charset="2"/>
              </a:rPr>
              <a:t>:   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112" charset="2"/>
              </a:rPr>
              <a:t>y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112" charset="2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Frequents(x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y)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112" charset="2"/>
              </a:rPr>
              <a:t>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112" charset="2"/>
              </a:rPr>
              <a:t> (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112" charset="2"/>
              </a:rPr>
              <a:t>z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112" charset="2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Serves(y,z)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112" charset="2"/>
              </a:rPr>
              <a:t>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Likes(x,z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))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86200" y="1905000"/>
            <a:ext cx="459843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What does this query compute ?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The drinkers-bars-beers example</a:t>
            </a:r>
          </a:p>
        </p:txBody>
      </p:sp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533400" y="5029200"/>
            <a:ext cx="79826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000" dirty="0">
                <a:latin typeface="Arial"/>
              </a:rPr>
              <a:t>Find drinkers that frequent </a:t>
            </a:r>
            <a:r>
              <a:rPr lang="en-US" sz="2000" u="sng" dirty="0">
                <a:latin typeface="Arial"/>
              </a:rPr>
              <a:t>only</a:t>
            </a:r>
            <a:r>
              <a:rPr lang="en-US" sz="2000" dirty="0">
                <a:latin typeface="Arial"/>
              </a:rPr>
              <a:t> bars that serves </a:t>
            </a:r>
            <a:r>
              <a:rPr lang="en-US" sz="2000" u="sng" dirty="0">
                <a:latin typeface="Arial"/>
              </a:rPr>
              <a:t>some</a:t>
            </a:r>
            <a:r>
              <a:rPr lang="en-US" sz="2000" dirty="0">
                <a:latin typeface="Arial"/>
              </a:rPr>
              <a:t> beer they like.</a:t>
            </a:r>
          </a:p>
        </p:txBody>
      </p:sp>
      <p:sp>
        <p:nvSpPr>
          <p:cNvPr id="277508" name="Rectangle 4"/>
          <p:cNvSpPr>
            <a:spLocks noChangeArrowheads="1"/>
          </p:cNvSpPr>
          <p:nvPr/>
        </p:nvSpPr>
        <p:spPr bwMode="auto">
          <a:xfrm>
            <a:off x="457200" y="1447800"/>
            <a:ext cx="2793303" cy="10515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</a:rPr>
              <a:t>Likes(drinker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beer)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</a:rPr>
              <a:t>Frequents(drinker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bar)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</a:rPr>
              <a:t>Serves(bar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beer)</a:t>
            </a:r>
          </a:p>
        </p:txBody>
      </p:sp>
      <p:sp>
        <p:nvSpPr>
          <p:cNvPr id="277514" name="Rectangle 10"/>
          <p:cNvSpPr>
            <a:spLocks noChangeArrowheads="1"/>
          </p:cNvSpPr>
          <p:nvPr/>
        </p:nvSpPr>
        <p:spPr bwMode="auto">
          <a:xfrm>
            <a:off x="304800" y="3657600"/>
            <a:ext cx="8696862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112" charset="2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112" charset="2"/>
              </a:rPr>
              <a:t>:   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112" charset="2"/>
              </a:rPr>
              <a:t>y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112" charset="2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Frequents(x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y)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112" charset="2"/>
              </a:rPr>
              <a:t>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112" charset="2"/>
              </a:rPr>
              <a:t> (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112" charset="2"/>
              </a:rPr>
              <a:t>z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112" charset="2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Serves(y,z)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112" charset="2"/>
              </a:rPr>
              <a:t>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Likes(x,z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))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86200" y="1905000"/>
            <a:ext cx="459843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What does this query compute ?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The drinkers-bars-beers example</a:t>
            </a:r>
          </a:p>
        </p:txBody>
      </p:sp>
      <p:sp>
        <p:nvSpPr>
          <p:cNvPr id="277508" name="Rectangle 4"/>
          <p:cNvSpPr>
            <a:spLocks noChangeArrowheads="1"/>
          </p:cNvSpPr>
          <p:nvPr/>
        </p:nvSpPr>
        <p:spPr bwMode="auto">
          <a:xfrm>
            <a:off x="457200" y="1447800"/>
            <a:ext cx="2793303" cy="10515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</a:rPr>
              <a:t>Likes(drinker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beer)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</a:rPr>
              <a:t>Frequents(drinker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bar)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</a:rPr>
              <a:t>Serves(bar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beer)</a:t>
            </a:r>
          </a:p>
        </p:txBody>
      </p:sp>
      <p:sp>
        <p:nvSpPr>
          <p:cNvPr id="277518" name="Rectangle 14"/>
          <p:cNvSpPr>
            <a:spLocks noChangeArrowheads="1"/>
          </p:cNvSpPr>
          <p:nvPr/>
        </p:nvSpPr>
        <p:spPr bwMode="auto">
          <a:xfrm>
            <a:off x="152400" y="3581400"/>
            <a:ext cx="8796624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112" charset="2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112" charset="2"/>
              </a:rPr>
              <a:t>:    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112" charset="2"/>
              </a:rPr>
              <a:t>y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112" charset="2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Frequents(x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y)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112" charset="2"/>
              </a:rPr>
              <a:t>z.(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Serves(y,z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)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112" charset="2"/>
              </a:rPr>
              <a:t>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Likes(x,z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))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86200" y="1905000"/>
            <a:ext cx="459843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What does this query compute ?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The drinkers-bars-beers example</a:t>
            </a:r>
          </a:p>
        </p:txBody>
      </p:sp>
      <p:sp>
        <p:nvSpPr>
          <p:cNvPr id="92172" name="Rectangle 13"/>
          <p:cNvSpPr>
            <a:spLocks noChangeArrowheads="1"/>
          </p:cNvSpPr>
          <p:nvPr/>
        </p:nvSpPr>
        <p:spPr bwMode="auto">
          <a:xfrm>
            <a:off x="457200" y="5105400"/>
            <a:ext cx="79826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000" dirty="0">
                <a:latin typeface="Arial"/>
              </a:rPr>
              <a:t>Find drinkers that frequent </a:t>
            </a:r>
            <a:r>
              <a:rPr lang="en-US" sz="2000" u="sng" dirty="0">
                <a:latin typeface="Arial"/>
              </a:rPr>
              <a:t>some</a:t>
            </a:r>
            <a:r>
              <a:rPr lang="en-US" sz="2000" dirty="0">
                <a:latin typeface="Arial"/>
              </a:rPr>
              <a:t> bar that serves </a:t>
            </a:r>
            <a:r>
              <a:rPr lang="en-US" sz="2000" u="sng" dirty="0">
                <a:latin typeface="Arial"/>
              </a:rPr>
              <a:t>only</a:t>
            </a:r>
            <a:r>
              <a:rPr lang="en-US" sz="2000" dirty="0">
                <a:latin typeface="Arial"/>
              </a:rPr>
              <a:t> beers they like.</a:t>
            </a:r>
          </a:p>
        </p:txBody>
      </p:sp>
      <p:sp>
        <p:nvSpPr>
          <p:cNvPr id="277508" name="Rectangle 4"/>
          <p:cNvSpPr>
            <a:spLocks noChangeArrowheads="1"/>
          </p:cNvSpPr>
          <p:nvPr/>
        </p:nvSpPr>
        <p:spPr bwMode="auto">
          <a:xfrm>
            <a:off x="457200" y="1447800"/>
            <a:ext cx="2793303" cy="10515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</a:rPr>
              <a:t>Likes(drinker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beer)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</a:rPr>
              <a:t>Frequents(drinker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bar)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</a:rPr>
              <a:t>Serves(bar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beer)</a:t>
            </a:r>
          </a:p>
        </p:txBody>
      </p:sp>
      <p:sp>
        <p:nvSpPr>
          <p:cNvPr id="277518" name="Rectangle 14"/>
          <p:cNvSpPr>
            <a:spLocks noChangeArrowheads="1"/>
          </p:cNvSpPr>
          <p:nvPr/>
        </p:nvSpPr>
        <p:spPr bwMode="auto">
          <a:xfrm>
            <a:off x="152400" y="3581400"/>
            <a:ext cx="8796624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112" charset="2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112" charset="2"/>
              </a:rPr>
              <a:t>:    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112" charset="2"/>
              </a:rPr>
              <a:t>y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112" charset="2"/>
              </a:rPr>
              <a:t>.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Frequents(x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y)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112" charset="2"/>
              </a:rPr>
              <a:t>z.(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Serves(y,z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)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112" charset="2"/>
              </a:rPr>
              <a:t>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Likes(x,z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))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86200" y="1905000"/>
            <a:ext cx="459843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What does this query compute ?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HW1 is posted</a:t>
            </a:r>
          </a:p>
          <a:p>
            <a:endParaRPr lang="en-US" sz="2800" dirty="0" smtClean="0"/>
          </a:p>
          <a:p>
            <a:r>
              <a:rPr lang="en-US" sz="2800" dirty="0" smtClean="0"/>
              <a:t>First paper review due next week</a:t>
            </a:r>
          </a:p>
          <a:p>
            <a:endParaRPr lang="en-US" sz="2800" dirty="0" smtClean="0"/>
          </a:p>
          <a:p>
            <a:r>
              <a:rPr lang="en-US" sz="2800" dirty="0" smtClean="0"/>
              <a:t>Friday: project groups are due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03EB-65EC-AE42-8FBF-3F37D527765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The drinkers-bars-beers example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921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916EA-0ABA-4D91-99EA-69AAD2680D22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77508" name="Rectangle 4"/>
          <p:cNvSpPr>
            <a:spLocks noChangeArrowheads="1"/>
          </p:cNvSpPr>
          <p:nvPr/>
        </p:nvSpPr>
        <p:spPr bwMode="auto">
          <a:xfrm>
            <a:off x="457200" y="1447800"/>
            <a:ext cx="2793303" cy="10515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</a:rPr>
              <a:t>Likes(drinker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beer)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</a:rPr>
              <a:t>Frequents(drinker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bar)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</a:rPr>
              <a:t>Serves(bar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beer)</a:t>
            </a:r>
          </a:p>
        </p:txBody>
      </p:sp>
      <p:sp>
        <p:nvSpPr>
          <p:cNvPr id="277515" name="Rectangle 11"/>
          <p:cNvSpPr>
            <a:spLocks noChangeArrowheads="1"/>
          </p:cNvSpPr>
          <p:nvPr/>
        </p:nvSpPr>
        <p:spPr bwMode="auto">
          <a:xfrm>
            <a:off x="221343" y="3429000"/>
            <a:ext cx="8694057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112" charset="2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112" charset="2"/>
              </a:rPr>
              <a:t>: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112" charset="2"/>
              </a:rPr>
              <a:t> 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112" charset="2"/>
              </a:rPr>
              <a:t>y.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Frequents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(x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y)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112" charset="2"/>
              </a:rPr>
              <a:t>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112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112" charset="2"/>
              </a:rPr>
              <a:t>z.(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Serves(y,z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)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112" charset="2"/>
              </a:rPr>
              <a:t>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Likes(x,z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))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86200" y="1905000"/>
            <a:ext cx="459843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What does this query compute ?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The drinkers-bars-beers example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-- 544, Winter 2011</a:t>
            </a:r>
            <a:endParaRPr lang="en-US" dirty="0"/>
          </a:p>
        </p:txBody>
      </p:sp>
      <p:sp>
        <p:nvSpPr>
          <p:cNvPr id="921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4916EA-0ABA-4D91-99EA-69AAD2680D22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92167" name="Rectangle 7"/>
          <p:cNvSpPr>
            <a:spLocks noChangeArrowheads="1"/>
          </p:cNvSpPr>
          <p:nvPr/>
        </p:nvSpPr>
        <p:spPr bwMode="auto">
          <a:xfrm>
            <a:off x="685800" y="4724400"/>
            <a:ext cx="78259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sz="2000" dirty="0">
                <a:latin typeface="Arial"/>
              </a:rPr>
              <a:t>Find drinkers that frequent </a:t>
            </a:r>
            <a:r>
              <a:rPr lang="en-US" sz="2000" u="sng" dirty="0">
                <a:latin typeface="Arial"/>
              </a:rPr>
              <a:t>only</a:t>
            </a:r>
            <a:r>
              <a:rPr lang="en-US" sz="2000" dirty="0">
                <a:latin typeface="Arial"/>
              </a:rPr>
              <a:t> bars that serves </a:t>
            </a:r>
            <a:r>
              <a:rPr lang="en-US" sz="2000" u="sng" dirty="0">
                <a:latin typeface="Arial"/>
              </a:rPr>
              <a:t>only</a:t>
            </a:r>
            <a:r>
              <a:rPr lang="en-US" sz="2000" dirty="0">
                <a:latin typeface="Arial"/>
              </a:rPr>
              <a:t> beer they like.</a:t>
            </a:r>
          </a:p>
        </p:txBody>
      </p:sp>
      <p:sp>
        <p:nvSpPr>
          <p:cNvPr id="277508" name="Rectangle 4"/>
          <p:cNvSpPr>
            <a:spLocks noChangeArrowheads="1"/>
          </p:cNvSpPr>
          <p:nvPr/>
        </p:nvSpPr>
        <p:spPr bwMode="auto">
          <a:xfrm>
            <a:off x="457200" y="1447800"/>
            <a:ext cx="2793303" cy="10515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</a:rPr>
              <a:t>Likes(drinker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beer)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</a:rPr>
              <a:t>Frequents(drinker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bar)</a:t>
            </a:r>
          </a:p>
          <a:p>
            <a:pPr eaLnBrk="0" hangingPunct="0">
              <a:lnSpc>
                <a:spcPct val="90000"/>
              </a:lnSpc>
              <a:buNone/>
            </a:pPr>
            <a:r>
              <a:rPr lang="en-US" sz="2000" dirty="0" err="1">
                <a:solidFill>
                  <a:srgbClr val="0000FF"/>
                </a:solidFill>
                <a:latin typeface="Arial"/>
              </a:rPr>
              <a:t>Serves(bar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, beer)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86200" y="1905000"/>
            <a:ext cx="459843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What does this query compute 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21343" y="3429000"/>
            <a:ext cx="8694057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lumMod val="50000"/>
                <a:lumOff val="50000"/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  <a:buNone/>
            </a:pP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112" charset="2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112" charset="2"/>
              </a:rPr>
              <a:t>: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112" charset="2"/>
              </a:rPr>
              <a:t> 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112" charset="2"/>
              </a:rPr>
              <a:t>y.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Frequents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(x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y)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112" charset="2"/>
              </a:rPr>
              <a:t>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112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112" charset="2"/>
              </a:rPr>
              <a:t>z.(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Serves(y,z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)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112" charset="2"/>
              </a:rPr>
              <a:t>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Likes(x,z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Relational Calculus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r>
              <a:rPr lang="en-US" dirty="0" smtClean="0"/>
              <a:t>Same as First Order Logic</a:t>
            </a:r>
          </a:p>
          <a:p>
            <a:r>
              <a:rPr lang="en-US" dirty="0" smtClean="0"/>
              <a:t>See book for the two variants:</a:t>
            </a:r>
          </a:p>
          <a:p>
            <a:pPr lvl="1"/>
            <a:r>
              <a:rPr lang="en-US" dirty="0" smtClean="0"/>
              <a:t>Domain relational calculus (what we discussed)</a:t>
            </a:r>
          </a:p>
          <a:p>
            <a:pPr lvl="1"/>
            <a:r>
              <a:rPr lang="en-US" dirty="0" err="1" smtClean="0"/>
              <a:t>Tuple</a:t>
            </a:r>
            <a:r>
              <a:rPr lang="en-US" dirty="0" smtClean="0"/>
              <a:t> relational calculus</a:t>
            </a:r>
          </a:p>
          <a:p>
            <a:r>
              <a:rPr lang="en-US" dirty="0" smtClean="0"/>
              <a:t>This is a powerful, concise language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D1EE-8A06-4725-9CF5-39123EEECA3B}" type="slidenum">
              <a:rPr lang="en-US" smtClean="0">
                <a:solidFill>
                  <a:srgbClr val="000000"/>
                </a:solidFill>
              </a:rPr>
              <a:pPr/>
              <a:t>22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Datalog</a:t>
            </a:r>
            <a:r>
              <a:rPr lang="en-US" dirty="0" smtClean="0"/>
              <a:t> Rule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2895600"/>
            <a:ext cx="8610600" cy="300196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sz="2800" dirty="0" smtClean="0"/>
              <a:t>L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= a </a:t>
            </a:r>
            <a:r>
              <a:rPr lang="en-US" sz="2800" i="1" dirty="0" smtClean="0"/>
              <a:t>literal</a:t>
            </a:r>
            <a:r>
              <a:rPr lang="en-US" sz="2800" dirty="0" smtClean="0"/>
              <a:t>, or </a:t>
            </a:r>
            <a:r>
              <a:rPr lang="en-US" sz="2800" i="1" dirty="0" smtClean="0"/>
              <a:t>atom</a:t>
            </a:r>
            <a:r>
              <a:rPr lang="en-US" sz="2800" dirty="0" smtClean="0"/>
              <a:t>, or </a:t>
            </a:r>
            <a:r>
              <a:rPr lang="en-US" sz="2800" i="1" dirty="0" err="1" smtClean="0"/>
              <a:t>subgoal</a:t>
            </a:r>
            <a:r>
              <a:rPr lang="en-US" sz="2800" i="1" dirty="0" smtClean="0"/>
              <a:t>; </a:t>
            </a:r>
            <a:r>
              <a:rPr lang="en-US" sz="2800" dirty="0" smtClean="0"/>
              <a:t>can be one of:</a:t>
            </a:r>
            <a:endParaRPr lang="en-US" sz="2800" i="1" dirty="0" smtClean="0"/>
          </a:p>
          <a:p>
            <a:pPr>
              <a:spcAft>
                <a:spcPts val="600"/>
              </a:spcAft>
            </a:pPr>
            <a:r>
              <a:rPr lang="en-US" sz="2800" dirty="0" smtClean="0"/>
              <a:t>R(x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…) = relational atom</a:t>
            </a:r>
          </a:p>
          <a:p>
            <a:pPr>
              <a:spcAft>
                <a:spcPts val="600"/>
              </a:spcAft>
            </a:pPr>
            <a:r>
              <a:rPr lang="en-US" sz="2800" dirty="0" err="1" smtClean="0"/>
              <a:t>u</a:t>
            </a:r>
            <a:r>
              <a:rPr lang="en-US" sz="2800" dirty="0" smtClean="0"/>
              <a:t>  = </a:t>
            </a:r>
            <a:r>
              <a:rPr lang="en-US" sz="2800" dirty="0" err="1" smtClean="0"/>
              <a:t>v</a:t>
            </a:r>
            <a:r>
              <a:rPr lang="en-US" sz="2800" dirty="0" smtClean="0"/>
              <a:t>, or </a:t>
            </a:r>
            <a:r>
              <a:rPr lang="en-US" sz="2800" dirty="0" err="1" smtClean="0"/>
              <a:t>u</a:t>
            </a:r>
            <a:r>
              <a:rPr lang="en-US" sz="2800" dirty="0" smtClean="0"/>
              <a:t> ≠ </a:t>
            </a:r>
            <a:r>
              <a:rPr lang="en-US" sz="2800" dirty="0" err="1" smtClean="0"/>
              <a:t>v</a:t>
            </a:r>
            <a:r>
              <a:rPr lang="en-US" sz="2800" dirty="0" smtClean="0"/>
              <a:t>,  where </a:t>
            </a:r>
            <a:r>
              <a:rPr lang="en-US" sz="2800" dirty="0" err="1" smtClean="0"/>
              <a:t>u</a:t>
            </a:r>
            <a:r>
              <a:rPr lang="en-US" sz="2800" dirty="0" smtClean="0"/>
              <a:t>, </a:t>
            </a:r>
            <a:r>
              <a:rPr lang="en-US" sz="2800" dirty="0" err="1" smtClean="0"/>
              <a:t>v</a:t>
            </a:r>
            <a:r>
              <a:rPr lang="en-US" sz="2800" dirty="0" smtClean="0"/>
              <a:t> = variables or constants</a:t>
            </a:r>
          </a:p>
          <a:p>
            <a:pPr>
              <a:spcAft>
                <a:spcPts val="600"/>
              </a:spcAft>
              <a:buNone/>
            </a:pPr>
            <a:r>
              <a:rPr lang="en-US" sz="2800" dirty="0" smtClean="0"/>
              <a:t>S = a new symbol</a:t>
            </a:r>
          </a:p>
          <a:p>
            <a:pPr>
              <a:spcAft>
                <a:spcPts val="600"/>
              </a:spcAft>
              <a:buNone/>
            </a:pPr>
            <a:r>
              <a:rPr lang="en-US" sz="2800" b="1" dirty="0" err="1" smtClean="0"/>
              <a:t>x</a:t>
            </a:r>
            <a:r>
              <a:rPr lang="en-US" sz="2800" dirty="0" smtClean="0"/>
              <a:t> = (x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…) are </a:t>
            </a:r>
            <a:r>
              <a:rPr lang="en-US" sz="2800" i="1" dirty="0" smtClean="0"/>
              <a:t>head variables</a:t>
            </a:r>
            <a:endParaRPr lang="en-US" sz="28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D1EE-8A06-4725-9CF5-39123EEECA3B}" type="slidenum">
              <a:rPr lang="en-US" smtClean="0">
                <a:solidFill>
                  <a:srgbClr val="000000"/>
                </a:solidFill>
              </a:rPr>
              <a:pPr/>
              <a:t>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81200" y="2286000"/>
            <a:ext cx="4621778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Q(</a:t>
            </a:r>
            <a:r>
              <a:rPr lang="en-US" sz="2800" b="1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   :-   L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,    L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,   …,   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L</a:t>
            </a:r>
            <a:r>
              <a:rPr lang="en-US" sz="2800" baseline="-25000" dirty="0" err="1" smtClean="0">
                <a:solidFill>
                  <a:srgbClr val="000000"/>
                </a:solidFill>
                <a:latin typeface="Arial"/>
              </a:rPr>
              <a:t>k</a:t>
            </a:r>
            <a:endParaRPr lang="en-US" sz="28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780720" y="1371600"/>
            <a:ext cx="1294319" cy="649188"/>
          </a:xfrm>
          <a:prstGeom prst="wedgeEllipseCallout">
            <a:avLst>
              <a:gd name="adj1" fmla="val 80837"/>
              <a:gd name="adj2" fmla="val 1857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>
              <a:buNone/>
            </a:pPr>
            <a:r>
              <a:rPr lang="en-US" dirty="0" smtClean="0">
                <a:latin typeface="Arial"/>
              </a:rPr>
              <a:t>Head</a:t>
            </a:r>
            <a:endParaRPr lang="en-US" dirty="0">
              <a:latin typeface="Arial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5512833" y="1219200"/>
            <a:ext cx="1246137" cy="649188"/>
          </a:xfrm>
          <a:prstGeom prst="wedgeEllipseCallout">
            <a:avLst>
              <a:gd name="adj1" fmla="val -113629"/>
              <a:gd name="adj2" fmla="val 3365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>
              <a:buNone/>
            </a:pPr>
            <a:r>
              <a:rPr lang="en-US" dirty="0" smtClean="0">
                <a:latin typeface="Arial"/>
              </a:rPr>
              <a:t>Body</a:t>
            </a:r>
            <a:endParaRPr lang="en-US" dirty="0">
              <a:latin typeface="Arial"/>
            </a:endParaRPr>
          </a:p>
        </p:txBody>
      </p:sp>
      <p:sp>
        <p:nvSpPr>
          <p:cNvPr id="9" name="Right Brace 8"/>
          <p:cNvSpPr/>
          <p:nvPr/>
        </p:nvSpPr>
        <p:spPr>
          <a:xfrm rot="16200000" flipV="1">
            <a:off x="2322576" y="1563625"/>
            <a:ext cx="307848" cy="838200"/>
          </a:xfrm>
          <a:prstGeom prst="rightBrace">
            <a:avLst>
              <a:gd name="adj1" fmla="val 60283"/>
              <a:gd name="adj2" fmla="val 5561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0" name="Right Brace 9"/>
          <p:cNvSpPr/>
          <p:nvPr/>
        </p:nvSpPr>
        <p:spPr>
          <a:xfrm rot="16200000" flipV="1">
            <a:off x="4800600" y="381001"/>
            <a:ext cx="304799" cy="3200400"/>
          </a:xfrm>
          <a:prstGeom prst="rightBrace">
            <a:avLst>
              <a:gd name="adj1" fmla="val 60283"/>
              <a:gd name="adj2" fmla="val 5561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2057400" y="6172200"/>
            <a:ext cx="5229391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Q(x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:-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Likes(x,y),Likes(x,z),y</a:t>
            </a:r>
            <a:r>
              <a:rPr lang="en-US" sz="2800" dirty="0" err="1" smtClean="0">
                <a:latin typeface="Arial"/>
                <a:cs typeface="Arial"/>
              </a:rPr>
              <a:t>≠z</a:t>
            </a:r>
            <a:endParaRPr lang="en-US" sz="28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6172200"/>
            <a:ext cx="1467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Example: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Semantics of </a:t>
            </a:r>
            <a:r>
              <a:rPr lang="en-US" dirty="0" err="1" smtClean="0"/>
              <a:t>Datalog</a:t>
            </a:r>
            <a:r>
              <a:rPr lang="en-US" dirty="0" smtClean="0"/>
              <a:t> Rule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D1EE-8A06-4725-9CF5-39123EEECA3B}" type="slidenum">
              <a:rPr lang="en-US" smtClean="0">
                <a:solidFill>
                  <a:srgbClr val="000000"/>
                </a:solidFill>
              </a:rPr>
              <a:pPr/>
              <a:t>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4495800" y="1676400"/>
            <a:ext cx="4549593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Q = {</a:t>
            </a:r>
            <a:r>
              <a:rPr lang="en-US" b="1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| y</a:t>
            </a:r>
            <a:r>
              <a:rPr lang="en-US" baseline="-250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.y</a:t>
            </a:r>
            <a:r>
              <a:rPr lang="en-US" baseline="-250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…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L</a:t>
            </a:r>
            <a:r>
              <a:rPr lang="en-US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L</a:t>
            </a:r>
            <a:r>
              <a:rPr lang="en-US" baseline="-25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…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L</a:t>
            </a:r>
            <a:r>
              <a:rPr lang="en-US" baseline="-25000" dirty="0" err="1" smtClean="0">
                <a:solidFill>
                  <a:srgbClr val="000000"/>
                </a:solidFill>
                <a:latin typeface="Arial"/>
              </a:rPr>
              <a:t>k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}</a:t>
            </a:r>
            <a:endParaRPr lang="en-US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52400" y="1676400"/>
            <a:ext cx="3095719" cy="430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dirty="0" err="1" smtClean="0">
                <a:solidFill>
                  <a:srgbClr val="000000"/>
                </a:solidFill>
                <a:latin typeface="Arial"/>
              </a:rPr>
              <a:t>Q(</a:t>
            </a:r>
            <a:r>
              <a:rPr lang="en-US" b="1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:- L</a:t>
            </a:r>
            <a:r>
              <a:rPr lang="en-US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, L</a:t>
            </a:r>
            <a:r>
              <a:rPr lang="en-US" baseline="-25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,   …,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L</a:t>
            </a:r>
            <a:r>
              <a:rPr lang="en-US" baseline="-25000" dirty="0" err="1" smtClean="0">
                <a:solidFill>
                  <a:srgbClr val="000000"/>
                </a:solidFill>
                <a:latin typeface="Arial"/>
              </a:rPr>
              <a:t>k</a:t>
            </a: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Equal 12"/>
          <p:cNvSpPr/>
          <p:nvPr/>
        </p:nvSpPr>
        <p:spPr>
          <a:xfrm>
            <a:off x="3733800" y="1676400"/>
            <a:ext cx="457200" cy="609600"/>
          </a:xfrm>
          <a:prstGeom prst="mathEqual">
            <a:avLst>
              <a:gd name="adj1" fmla="val 5465"/>
              <a:gd name="adj2" fmla="val 14538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0" y="2438400"/>
            <a:ext cx="41370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defTabSz="457200" eaLnBrk="1" fontAlgn="auto" hangingPunct="1">
              <a:spcAft>
                <a:spcPts val="600"/>
              </a:spcAft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</a:rPr>
              <a:t>y</a:t>
            </a:r>
            <a:r>
              <a:rPr lang="en-US" sz="2000" baseline="-25000" dirty="0" smtClean="0">
                <a:solidFill>
                  <a:prstClr val="black"/>
                </a:solidFill>
                <a:latin typeface="Arial"/>
              </a:rPr>
              <a:t>1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, y</a:t>
            </a:r>
            <a:r>
              <a:rPr lang="en-US" sz="2000" baseline="-25000" dirty="0" smtClean="0">
                <a:solidFill>
                  <a:prstClr val="black"/>
                </a:solidFill>
                <a:latin typeface="Arial"/>
              </a:rPr>
              <a:t>2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,… are all non-head variables</a:t>
            </a: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304800" y="4572000"/>
            <a:ext cx="8661796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Q(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D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:- {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s(x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|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= valuation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s.t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. D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⊨ L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[s],…,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D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⊨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en-US" sz="2800" baseline="-25000" dirty="0" err="1" smtClean="0">
                <a:solidFill>
                  <a:srgbClr val="000000"/>
                </a:solidFill>
                <a:latin typeface="Arial"/>
                <a:cs typeface="Arial"/>
              </a:rPr>
              <a:t>k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cs typeface="Arial"/>
              </a:rPr>
              <a:t>[s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] }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endParaRPr lang="en-US" sz="28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" y="3429000"/>
            <a:ext cx="2579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The semantics is: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1232" y="6172200"/>
            <a:ext cx="7481535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Note: a </a:t>
            </a:r>
            <a:r>
              <a:rPr lang="en-US" dirty="0" err="1" smtClean="0">
                <a:latin typeface="Arial"/>
                <a:cs typeface="Arial"/>
              </a:rPr>
              <a:t>datalog</a:t>
            </a:r>
            <a:r>
              <a:rPr lang="en-US" dirty="0" smtClean="0">
                <a:latin typeface="Arial"/>
                <a:cs typeface="Arial"/>
              </a:rPr>
              <a:t> rule is also called a </a:t>
            </a:r>
            <a:r>
              <a:rPr lang="en-US" i="1" dirty="0" smtClean="0">
                <a:latin typeface="Arial"/>
                <a:cs typeface="Arial"/>
              </a:rPr>
              <a:t>conjunctive query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Non-Recursive </a:t>
            </a:r>
            <a:r>
              <a:rPr lang="en-US" dirty="0" err="1" smtClean="0"/>
              <a:t>Datalog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28800" y="1676400"/>
            <a:ext cx="2340004" cy="1649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</a:t>
            </a:r>
            <a:r>
              <a:rPr lang="en-US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 :-  body</a:t>
            </a:r>
            <a:r>
              <a:rPr lang="en-US" baseline="-25000" dirty="0" smtClean="0">
                <a:solidFill>
                  <a:srgbClr val="000000"/>
                </a:solidFill>
                <a:latin typeface="Arial"/>
              </a:rPr>
              <a:t>1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</a:t>
            </a:r>
            <a:r>
              <a:rPr lang="en-US" baseline="-25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baseline="-25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 :-  body</a:t>
            </a:r>
            <a:r>
              <a:rPr lang="en-US" baseline="-25000" dirty="0" smtClean="0">
                <a:solidFill>
                  <a:srgbClr val="000000"/>
                </a:solidFill>
                <a:latin typeface="Arial"/>
              </a:rPr>
              <a:t>2</a:t>
            </a:r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</a:t>
            </a:r>
            <a:r>
              <a:rPr lang="en-US" baseline="-25000" dirty="0" smtClean="0">
                <a:solidFill>
                  <a:srgbClr val="000000"/>
                </a:solidFill>
                <a:latin typeface="Arial"/>
              </a:rPr>
              <a:t>3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baseline="-25000" dirty="0" smtClean="0">
                <a:solidFill>
                  <a:srgbClr val="000000"/>
                </a:solidFill>
                <a:latin typeface="Arial"/>
              </a:rPr>
              <a:t>3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 :-  body</a:t>
            </a:r>
            <a:r>
              <a:rPr lang="en-US" baseline="-25000" dirty="0" smtClean="0">
                <a:solidFill>
                  <a:srgbClr val="000000"/>
                </a:solidFill>
                <a:latin typeface="Arial"/>
              </a:rPr>
              <a:t>3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 . . 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0600" y="1752600"/>
            <a:ext cx="40507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Each symbol </a:t>
            </a:r>
            <a:r>
              <a:rPr lang="en-US" dirty="0" err="1" smtClean="0">
                <a:latin typeface="Arial"/>
                <a:cs typeface="Arial"/>
              </a:rPr>
              <a:t>S</a:t>
            </a:r>
            <a:r>
              <a:rPr lang="en-US" baseline="-25000" dirty="0" err="1" smtClean="0">
                <a:latin typeface="Arial"/>
                <a:cs typeface="Arial"/>
              </a:rPr>
              <a:t>k</a:t>
            </a:r>
            <a:r>
              <a:rPr lang="en-US" dirty="0" smtClean="0">
                <a:latin typeface="Arial"/>
                <a:cs typeface="Arial"/>
              </a:rPr>
              <a:t> may appear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in body</a:t>
            </a:r>
            <a:r>
              <a:rPr lang="en-US" baseline="-25000" dirty="0" smtClean="0">
                <a:latin typeface="Arial"/>
                <a:cs typeface="Arial"/>
              </a:rPr>
              <a:t>k+1</a:t>
            </a:r>
            <a:r>
              <a:rPr lang="en-US" dirty="0" smtClean="0">
                <a:latin typeface="Arial"/>
                <a:cs typeface="Arial"/>
              </a:rPr>
              <a:t>, body</a:t>
            </a:r>
            <a:r>
              <a:rPr lang="en-US" baseline="-25000" dirty="0" smtClean="0">
                <a:latin typeface="Arial"/>
                <a:cs typeface="Arial"/>
              </a:rPr>
              <a:t>k+2</a:t>
            </a:r>
            <a:r>
              <a:rPr lang="en-US" dirty="0" smtClean="0">
                <a:latin typeface="Arial"/>
                <a:cs typeface="Arial"/>
              </a:rPr>
              <a:t>, …,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but may not appear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in body</a:t>
            </a:r>
            <a:r>
              <a:rPr lang="en-US" baseline="-25000" dirty="0" smtClean="0">
                <a:latin typeface="Arial"/>
                <a:cs typeface="Arial"/>
              </a:rPr>
              <a:t>1</a:t>
            </a:r>
            <a:r>
              <a:rPr lang="en-US" dirty="0" smtClean="0">
                <a:latin typeface="Arial"/>
                <a:cs typeface="Arial"/>
              </a:rPr>
              <a:t>,…,</a:t>
            </a:r>
            <a:r>
              <a:rPr lang="en-US" dirty="0" err="1" smtClean="0">
                <a:latin typeface="Arial"/>
                <a:cs typeface="Arial"/>
              </a:rPr>
              <a:t>body</a:t>
            </a:r>
            <a:r>
              <a:rPr lang="en-US" baseline="-25000" dirty="0" err="1" smtClean="0">
                <a:latin typeface="Arial"/>
                <a:cs typeface="Arial"/>
              </a:rPr>
              <a:t>k</a:t>
            </a:r>
            <a:r>
              <a:rPr lang="en-US" dirty="0" smtClean="0">
                <a:latin typeface="Arial"/>
                <a:cs typeface="Arial"/>
              </a:rPr>
              <a:t>. 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038600"/>
            <a:ext cx="1467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Example: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33400" y="4800600"/>
            <a:ext cx="3120766" cy="1649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dirty="0" err="1" smtClean="0">
                <a:solidFill>
                  <a:srgbClr val="000000"/>
                </a:solidFill>
                <a:latin typeface="Arial"/>
              </a:rPr>
              <a:t>A(x,y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:-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R(x,z),R(z,y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err="1" smtClean="0">
                <a:solidFill>
                  <a:srgbClr val="000000"/>
                </a:solidFill>
                <a:latin typeface="Arial"/>
              </a:rPr>
              <a:t>B(x,y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:-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A(x,z),A(z,y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err="1" smtClean="0">
                <a:solidFill>
                  <a:srgbClr val="000000"/>
                </a:solidFill>
                <a:latin typeface="Arial"/>
              </a:rPr>
              <a:t>C(x,y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:-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B(x,z),B(z,y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err="1" smtClean="0">
                <a:solidFill>
                  <a:srgbClr val="000000"/>
                </a:solidFill>
                <a:latin typeface="Arial"/>
              </a:rPr>
              <a:t>Q(x,y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:-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C(x,z),C(z,y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91000" y="4343400"/>
            <a:ext cx="3503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What does Q compute ?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Non-Recursive </a:t>
            </a:r>
            <a:r>
              <a:rPr lang="en-US" dirty="0" err="1" smtClean="0"/>
              <a:t>Datalog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28800" y="1676400"/>
            <a:ext cx="2340004" cy="1649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</a:t>
            </a:r>
            <a:r>
              <a:rPr lang="en-US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 :-  body</a:t>
            </a:r>
            <a:r>
              <a:rPr lang="en-US" baseline="-25000" dirty="0" smtClean="0">
                <a:solidFill>
                  <a:srgbClr val="000000"/>
                </a:solidFill>
                <a:latin typeface="Arial"/>
              </a:rPr>
              <a:t>1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</a:t>
            </a:r>
            <a:r>
              <a:rPr lang="en-US" baseline="-25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baseline="-25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 :-  body</a:t>
            </a:r>
            <a:r>
              <a:rPr lang="en-US" baseline="-25000" dirty="0" smtClean="0">
                <a:solidFill>
                  <a:srgbClr val="000000"/>
                </a:solidFill>
                <a:latin typeface="Arial"/>
              </a:rPr>
              <a:t>2</a:t>
            </a:r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S</a:t>
            </a:r>
            <a:r>
              <a:rPr lang="en-US" baseline="-25000" dirty="0" smtClean="0">
                <a:solidFill>
                  <a:srgbClr val="000000"/>
                </a:solidFill>
                <a:latin typeface="Arial"/>
              </a:rPr>
              <a:t>3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baseline="-25000" dirty="0" smtClean="0">
                <a:solidFill>
                  <a:srgbClr val="000000"/>
                </a:solidFill>
                <a:latin typeface="Arial"/>
              </a:rPr>
              <a:t>3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 :-  body</a:t>
            </a:r>
            <a:r>
              <a:rPr lang="en-US" baseline="-25000" dirty="0" smtClean="0">
                <a:solidFill>
                  <a:srgbClr val="000000"/>
                </a:solidFill>
                <a:latin typeface="Arial"/>
              </a:rPr>
              <a:t>3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 . . 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0600" y="1752600"/>
            <a:ext cx="40507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Each symbol </a:t>
            </a:r>
            <a:r>
              <a:rPr lang="en-US" dirty="0" err="1" smtClean="0">
                <a:latin typeface="Arial"/>
                <a:cs typeface="Arial"/>
              </a:rPr>
              <a:t>S</a:t>
            </a:r>
            <a:r>
              <a:rPr lang="en-US" baseline="-25000" dirty="0" err="1" smtClean="0">
                <a:latin typeface="Arial"/>
                <a:cs typeface="Arial"/>
              </a:rPr>
              <a:t>k</a:t>
            </a:r>
            <a:r>
              <a:rPr lang="en-US" dirty="0" smtClean="0">
                <a:latin typeface="Arial"/>
                <a:cs typeface="Arial"/>
              </a:rPr>
              <a:t> may appear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in body</a:t>
            </a:r>
            <a:r>
              <a:rPr lang="en-US" baseline="-25000" dirty="0" smtClean="0">
                <a:latin typeface="Arial"/>
                <a:cs typeface="Arial"/>
              </a:rPr>
              <a:t>k+1</a:t>
            </a:r>
            <a:r>
              <a:rPr lang="en-US" dirty="0" smtClean="0">
                <a:latin typeface="Arial"/>
                <a:cs typeface="Arial"/>
              </a:rPr>
              <a:t>, body</a:t>
            </a:r>
            <a:r>
              <a:rPr lang="en-US" baseline="-25000" dirty="0" smtClean="0">
                <a:latin typeface="Arial"/>
                <a:cs typeface="Arial"/>
              </a:rPr>
              <a:t>k+2</a:t>
            </a:r>
            <a:r>
              <a:rPr lang="en-US" dirty="0" smtClean="0">
                <a:latin typeface="Arial"/>
                <a:cs typeface="Arial"/>
              </a:rPr>
              <a:t>, …,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but may not appear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in body</a:t>
            </a:r>
            <a:r>
              <a:rPr lang="en-US" baseline="-25000" dirty="0" smtClean="0">
                <a:latin typeface="Arial"/>
                <a:cs typeface="Arial"/>
              </a:rPr>
              <a:t>1</a:t>
            </a:r>
            <a:r>
              <a:rPr lang="en-US" dirty="0" smtClean="0">
                <a:latin typeface="Arial"/>
                <a:cs typeface="Arial"/>
              </a:rPr>
              <a:t>,…,</a:t>
            </a:r>
            <a:r>
              <a:rPr lang="en-US" dirty="0" err="1" smtClean="0">
                <a:latin typeface="Arial"/>
                <a:cs typeface="Arial"/>
              </a:rPr>
              <a:t>body</a:t>
            </a:r>
            <a:r>
              <a:rPr lang="en-US" baseline="-25000" dirty="0" err="1" smtClean="0">
                <a:latin typeface="Arial"/>
                <a:cs typeface="Arial"/>
              </a:rPr>
              <a:t>k</a:t>
            </a:r>
            <a:r>
              <a:rPr lang="en-US" dirty="0" smtClean="0">
                <a:latin typeface="Arial"/>
                <a:cs typeface="Arial"/>
              </a:rPr>
              <a:t>. 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4038600"/>
            <a:ext cx="1467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Example: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533400" y="4800600"/>
            <a:ext cx="3120766" cy="1649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dirty="0" err="1" smtClean="0">
                <a:solidFill>
                  <a:srgbClr val="000000"/>
                </a:solidFill>
                <a:latin typeface="Arial"/>
              </a:rPr>
              <a:t>A(x,y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:-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R(x,z),R(z,y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err="1" smtClean="0">
                <a:solidFill>
                  <a:srgbClr val="000000"/>
                </a:solidFill>
                <a:latin typeface="Arial"/>
              </a:rPr>
              <a:t>B(x,y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:-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A(x,z),A(z,y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err="1" smtClean="0">
                <a:solidFill>
                  <a:srgbClr val="000000"/>
                </a:solidFill>
                <a:latin typeface="Arial"/>
              </a:rPr>
              <a:t>C(x,y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:-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B(x,z),B(z,y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err="1" smtClean="0">
                <a:solidFill>
                  <a:srgbClr val="000000"/>
                </a:solidFill>
                <a:latin typeface="Arial"/>
              </a:rPr>
              <a:t>Q(x,y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:-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C(x,z),C(z,y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91000" y="4343400"/>
            <a:ext cx="3503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What does Q compute 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1000" y="5105400"/>
            <a:ext cx="42345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A: all pairs (</a:t>
            </a:r>
            <a:r>
              <a:rPr lang="en-US" dirty="0" err="1" smtClean="0">
                <a:latin typeface="Arial"/>
                <a:cs typeface="Arial"/>
              </a:rPr>
              <a:t>x,y</a:t>
            </a:r>
            <a:r>
              <a:rPr lang="en-US" dirty="0" smtClean="0">
                <a:latin typeface="Arial"/>
                <a:cs typeface="Arial"/>
              </a:rPr>
              <a:t>) connected by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a path of length 16.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1828800"/>
            <a:ext cx="49680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Is non-recursive </a:t>
            </a:r>
            <a:r>
              <a:rPr lang="en-US" dirty="0" err="1" smtClean="0">
                <a:latin typeface="Arial"/>
                <a:cs typeface="Arial"/>
              </a:rPr>
              <a:t>datalog</a:t>
            </a:r>
            <a:r>
              <a:rPr lang="en-US" dirty="0" smtClean="0">
                <a:latin typeface="Arial"/>
                <a:cs typeface="Arial"/>
              </a:rPr>
              <a:t> equivalent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to the Relational Calculus ?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1828800"/>
            <a:ext cx="49680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Is non-recursive </a:t>
            </a:r>
            <a:r>
              <a:rPr lang="en-US" dirty="0" err="1" smtClean="0">
                <a:latin typeface="Arial"/>
                <a:cs typeface="Arial"/>
              </a:rPr>
              <a:t>datalog</a:t>
            </a:r>
            <a:r>
              <a:rPr lang="en-US" dirty="0" smtClean="0">
                <a:latin typeface="Arial"/>
                <a:cs typeface="Arial"/>
              </a:rPr>
              <a:t> equivalent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to the Relational Calculus 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819400"/>
            <a:ext cx="7780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What about writing this query in non-recursive </a:t>
            </a:r>
            <a:r>
              <a:rPr lang="en-US" dirty="0" err="1" smtClean="0">
                <a:latin typeface="Arial"/>
                <a:cs typeface="Arial"/>
              </a:rPr>
              <a:t>datalog</a:t>
            </a:r>
            <a:r>
              <a:rPr lang="en-US" dirty="0" smtClean="0">
                <a:latin typeface="Arial"/>
                <a:cs typeface="Arial"/>
              </a:rPr>
              <a:t> 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09600" y="3505200"/>
            <a:ext cx="6604693" cy="7632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Q = {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|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y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Frequents(x,y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Serves(y,’Bud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’)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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            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z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Frequents(x,z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Serves(z,’Miller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’)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1828800"/>
            <a:ext cx="49680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Is non-recursive </a:t>
            </a:r>
            <a:r>
              <a:rPr lang="en-US" dirty="0" err="1" smtClean="0">
                <a:latin typeface="Arial"/>
                <a:cs typeface="Arial"/>
              </a:rPr>
              <a:t>datalog</a:t>
            </a:r>
            <a:r>
              <a:rPr lang="en-US" dirty="0" smtClean="0">
                <a:latin typeface="Arial"/>
                <a:cs typeface="Arial"/>
              </a:rPr>
              <a:t> equivalent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to the Relational Calculus 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819400"/>
            <a:ext cx="7780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What about writing this query in non-recursive </a:t>
            </a:r>
            <a:r>
              <a:rPr lang="en-US" dirty="0" err="1" smtClean="0">
                <a:latin typeface="Arial"/>
                <a:cs typeface="Arial"/>
              </a:rPr>
              <a:t>datalog</a:t>
            </a:r>
            <a:r>
              <a:rPr lang="en-US" dirty="0" smtClean="0">
                <a:latin typeface="Arial"/>
                <a:cs typeface="Arial"/>
              </a:rPr>
              <a:t> 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09600" y="4953000"/>
            <a:ext cx="5582628" cy="8371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dirty="0" err="1" smtClean="0">
                <a:solidFill>
                  <a:srgbClr val="000000"/>
                </a:solidFill>
                <a:latin typeface="Arial"/>
              </a:rPr>
              <a:t>Q(x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:-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Frequents(x,y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),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Serves(y,’Bud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’)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err="1" smtClean="0">
                <a:solidFill>
                  <a:srgbClr val="000000"/>
                </a:solidFill>
                <a:latin typeface="Arial"/>
              </a:rPr>
              <a:t>Q(x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:-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Frequents(x,z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),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Serves(z,’Miller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’)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09600" y="3505200"/>
            <a:ext cx="6604693" cy="7632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Q = {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|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y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Frequents(x,y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Serves(y,’Bud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’)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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            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z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Frequents(x,z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Serves(z,’Miller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’)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Guest lecture on Tuesday, 1/18, by Bill Howe</a:t>
            </a:r>
            <a:br>
              <a:rPr lang="en-US" sz="2800" dirty="0" smtClean="0"/>
            </a:br>
            <a:r>
              <a:rPr lang="en-US" sz="2800" i="1" dirty="0" err="1" smtClean="0"/>
              <a:t>SQLShare</a:t>
            </a:r>
            <a:r>
              <a:rPr lang="en-US" sz="2800" i="1" dirty="0" smtClean="0"/>
              <a:t>: Smart Services for Ad Hoc Databases</a:t>
            </a:r>
          </a:p>
          <a:p>
            <a:endParaRPr lang="en-US" sz="2800" dirty="0" smtClean="0"/>
          </a:p>
          <a:p>
            <a:r>
              <a:rPr lang="en-US" sz="2800" dirty="0" smtClean="0"/>
              <a:t>Need to makeup </a:t>
            </a:r>
            <a:r>
              <a:rPr lang="en-US" sz="2800" b="1" u="sng" dirty="0" smtClean="0"/>
              <a:t>one</a:t>
            </a:r>
            <a:r>
              <a:rPr lang="en-US" sz="2800" dirty="0" smtClean="0"/>
              <a:t> lecture this/next week.  When ?</a:t>
            </a:r>
          </a:p>
          <a:p>
            <a:pPr lvl="1"/>
            <a:r>
              <a:rPr lang="en-US" sz="2400" dirty="0" smtClean="0"/>
              <a:t>Friday 1/14,  12:30-2pm ?</a:t>
            </a:r>
          </a:p>
          <a:p>
            <a:pPr lvl="1"/>
            <a:r>
              <a:rPr lang="en-US" sz="2400" dirty="0" smtClean="0"/>
              <a:t>Wednesday, 1/19</a:t>
            </a:r>
            <a:r>
              <a:rPr lang="en-US" dirty="0" smtClean="0"/>
              <a:t>, morning (9…12) ?</a:t>
            </a:r>
          </a:p>
          <a:p>
            <a:pPr lvl="1"/>
            <a:r>
              <a:rPr lang="en-US" sz="2400" dirty="0" smtClean="0"/>
              <a:t>Friday, 1/21, late morning (11...1pm)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03EB-65EC-AE42-8FBF-3F37D527765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1828800"/>
            <a:ext cx="49680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Is non-recursive </a:t>
            </a:r>
            <a:r>
              <a:rPr lang="en-US" dirty="0" err="1" smtClean="0">
                <a:latin typeface="Arial"/>
                <a:cs typeface="Arial"/>
              </a:rPr>
              <a:t>datalog</a:t>
            </a:r>
            <a:r>
              <a:rPr lang="en-US" dirty="0" smtClean="0">
                <a:latin typeface="Arial"/>
                <a:cs typeface="Arial"/>
              </a:rPr>
              <a:t> equivalent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to the Relational Calculus 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4800" y="3657600"/>
            <a:ext cx="7780345" cy="430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Q = {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|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y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Frequents(x,y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z.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Likes(x,z)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Serves(y,z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2819400"/>
            <a:ext cx="8481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Now what about writing this query in non-recursive </a:t>
            </a:r>
            <a:r>
              <a:rPr lang="en-US" dirty="0" err="1" smtClean="0">
                <a:latin typeface="Arial"/>
                <a:cs typeface="Arial"/>
              </a:rPr>
              <a:t>datalog</a:t>
            </a:r>
            <a:r>
              <a:rPr lang="en-US" dirty="0" smtClean="0">
                <a:latin typeface="Arial"/>
                <a:cs typeface="Arial"/>
              </a:rPr>
              <a:t> ?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1828800"/>
            <a:ext cx="49680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Is non-recursive </a:t>
            </a:r>
            <a:r>
              <a:rPr lang="en-US" dirty="0" err="1" smtClean="0">
                <a:latin typeface="Arial"/>
                <a:cs typeface="Arial"/>
              </a:rPr>
              <a:t>datalog</a:t>
            </a:r>
            <a:r>
              <a:rPr lang="en-US" dirty="0" smtClean="0">
                <a:latin typeface="Arial"/>
                <a:cs typeface="Arial"/>
              </a:rPr>
              <a:t> equivalent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to the Relational Calculus 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819400"/>
            <a:ext cx="8481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Now what about writing this query in non-recursive </a:t>
            </a:r>
            <a:r>
              <a:rPr lang="en-US" dirty="0" err="1" smtClean="0">
                <a:latin typeface="Arial"/>
                <a:cs typeface="Arial"/>
              </a:rPr>
              <a:t>datalog</a:t>
            </a:r>
            <a:r>
              <a:rPr lang="en-US" dirty="0" smtClean="0">
                <a:latin typeface="Arial"/>
                <a:cs typeface="Arial"/>
              </a:rPr>
              <a:t> 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4648200"/>
            <a:ext cx="4786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Impossible !  Proof on next slides.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04800" y="3657600"/>
            <a:ext cx="7780345" cy="430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Q = {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|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y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Frequents(x,y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z.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Likes(x,z)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Serves(y,z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Monotone Queries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Given two database instances</a:t>
            </a:r>
            <a:br>
              <a:rPr lang="en-US" sz="2800" dirty="0" smtClean="0"/>
            </a:br>
            <a:r>
              <a:rPr lang="en-US" sz="2800" b="1" dirty="0" smtClean="0"/>
              <a:t>D </a:t>
            </a:r>
            <a:r>
              <a:rPr lang="en-US" sz="2800" dirty="0" smtClean="0"/>
              <a:t>= (D, R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…, 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) and </a:t>
            </a:r>
            <a:r>
              <a:rPr lang="en-US" sz="2800" b="1" dirty="0" smtClean="0"/>
              <a:t>D’ </a:t>
            </a:r>
            <a:r>
              <a:rPr lang="en-US" sz="2800" dirty="0" smtClean="0"/>
              <a:t>= (D’, R’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…, </a:t>
            </a:r>
            <a:r>
              <a:rPr lang="en-US" sz="2800" dirty="0" err="1" smtClean="0"/>
              <a:t>R’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we write </a:t>
            </a:r>
            <a:r>
              <a:rPr lang="en-US" sz="2800" b="1" dirty="0" smtClean="0"/>
              <a:t>D</a:t>
            </a:r>
            <a:r>
              <a:rPr lang="en-US" sz="2800" dirty="0" smtClean="0"/>
              <a:t>⊆ </a:t>
            </a:r>
            <a:r>
              <a:rPr lang="en-US" sz="2800" b="1" dirty="0" smtClean="0"/>
              <a:t>D</a:t>
            </a:r>
            <a:r>
              <a:rPr lang="en-US" sz="2800" dirty="0" smtClean="0"/>
              <a:t>’ if D⊆D’, R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⊆R’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,…, 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k</a:t>
            </a:r>
            <a:r>
              <a:rPr lang="en-US" sz="2800" dirty="0" err="1" smtClean="0"/>
              <a:t>⊆R’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In other words, </a:t>
            </a:r>
            <a:r>
              <a:rPr lang="en-US" sz="2800" b="1" dirty="0" smtClean="0"/>
              <a:t>D’</a:t>
            </a:r>
            <a:r>
              <a:rPr lang="en-US" sz="2800" dirty="0" smtClean="0"/>
              <a:t> is obtained by adding </a:t>
            </a:r>
            <a:r>
              <a:rPr lang="en-US" sz="2800" dirty="0" err="1" smtClean="0"/>
              <a:t>tuples</a:t>
            </a:r>
            <a:r>
              <a:rPr lang="en-US" sz="2800" dirty="0" smtClean="0"/>
              <a:t> to </a:t>
            </a:r>
            <a:r>
              <a:rPr lang="en-US" sz="2800" b="1" dirty="0" smtClean="0"/>
              <a:t>D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We say that Q is </a:t>
            </a:r>
            <a:r>
              <a:rPr lang="en-US" sz="2800" b="1" i="1" u="sng" dirty="0" smtClean="0"/>
              <a:t>monotone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if whenever </a:t>
            </a:r>
            <a:r>
              <a:rPr lang="en-US" sz="2800" b="1" dirty="0" smtClean="0"/>
              <a:t>D</a:t>
            </a:r>
            <a:r>
              <a:rPr lang="en-US" sz="2800" dirty="0" smtClean="0"/>
              <a:t>⊆ </a:t>
            </a:r>
            <a:r>
              <a:rPr lang="en-US" sz="2800" b="1" dirty="0" smtClean="0"/>
              <a:t>D’</a:t>
            </a:r>
            <a:r>
              <a:rPr lang="en-US" sz="2800" dirty="0" smtClean="0"/>
              <a:t>,  Q(</a:t>
            </a:r>
            <a:r>
              <a:rPr lang="en-US" sz="2800" b="1" dirty="0" smtClean="0"/>
              <a:t>D</a:t>
            </a:r>
            <a:r>
              <a:rPr lang="en-US" sz="2800" dirty="0" smtClean="0"/>
              <a:t>)⊆ Q(</a:t>
            </a:r>
            <a:r>
              <a:rPr lang="en-US" sz="2800" b="1" dirty="0" smtClean="0"/>
              <a:t>D’</a:t>
            </a:r>
            <a:r>
              <a:rPr lang="en-US" sz="2800" dirty="0" smtClean="0"/>
              <a:t>).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Monotone Queries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03EB-65EC-AE42-8FBF-3F37D5277657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6200" y="1676400"/>
            <a:ext cx="5368176" cy="430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0000"/>
                </a:solidFill>
                <a:latin typeface="Arial"/>
              </a:rPr>
              <a:t>Fact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.  Every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datalog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rule is monotone.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01000" y="1676400"/>
            <a:ext cx="1056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Why 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6200" y="3451289"/>
            <a:ext cx="6001012" cy="430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0000"/>
                </a:solidFill>
                <a:latin typeface="Arial"/>
              </a:rPr>
              <a:t>Fact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.  Every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datalog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program is monotone.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01000" y="3451289"/>
            <a:ext cx="1056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Why 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6200" y="4850691"/>
            <a:ext cx="7780345" cy="7632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0000"/>
                </a:solidFill>
                <a:latin typeface="Arial"/>
              </a:rPr>
              <a:t>Fact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. This query is not monotone: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Q = {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|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y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Likes(x,y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z.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Frequents(x,z)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Serves(z,y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01000" y="4850691"/>
            <a:ext cx="1056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Why ?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Monotone Queries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03EB-65EC-AE42-8FBF-3F37D5277657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6200" y="1676400"/>
            <a:ext cx="5368176" cy="430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0000"/>
                </a:solidFill>
                <a:latin typeface="Arial"/>
              </a:rPr>
              <a:t>Fact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.  Every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datalog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rule is monotone.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01000" y="1676400"/>
            <a:ext cx="1056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Why 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6200" y="3451289"/>
            <a:ext cx="6001012" cy="430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0000"/>
                </a:solidFill>
                <a:latin typeface="Arial"/>
              </a:rPr>
              <a:t>Fact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.  Every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datalog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program is monotone.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01000" y="3451289"/>
            <a:ext cx="1056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Why 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6200" y="4850691"/>
            <a:ext cx="7780345" cy="7632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0000"/>
                </a:solidFill>
                <a:latin typeface="Arial"/>
              </a:rPr>
              <a:t>Fact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. This query is not monotone: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Q = {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|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y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Likes(x,y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z.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Frequents(x,z)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Serves(z,y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" y="2360712"/>
            <a:ext cx="8135010" cy="8371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Recall the semantics: Q(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D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= {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s(x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| 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D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⊨ L</a:t>
            </a:r>
            <a:r>
              <a:rPr lang="en-US" baseline="-250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[s],…,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D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⊨ </a:t>
            </a:r>
            <a:r>
              <a:rPr lang="en-US" dirty="0" err="1" smtClean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en-US" baseline="-25000" dirty="0" err="1" smtClean="0">
                <a:solidFill>
                  <a:srgbClr val="000000"/>
                </a:solidFill>
                <a:latin typeface="Arial"/>
                <a:cs typeface="Arial"/>
              </a:rPr>
              <a:t>k</a:t>
            </a:r>
            <a:r>
              <a:rPr lang="en-US" dirty="0" err="1" smtClean="0">
                <a:solidFill>
                  <a:srgbClr val="000000"/>
                </a:solidFill>
                <a:latin typeface="Arial"/>
                <a:cs typeface="Arial"/>
              </a:rPr>
              <a:t>[s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] }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If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D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⊨ </a:t>
            </a:r>
            <a:r>
              <a:rPr lang="en-US" dirty="0" err="1" smtClean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en-US" baseline="-25000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dirty="0" err="1" smtClean="0">
                <a:solidFill>
                  <a:srgbClr val="000000"/>
                </a:solidFill>
                <a:latin typeface="Arial"/>
                <a:cs typeface="Arial"/>
              </a:rPr>
              <a:t>[s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] then 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D’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⊨ </a:t>
            </a:r>
            <a:r>
              <a:rPr lang="en-US" dirty="0" err="1" smtClean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en-US" baseline="-25000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dirty="0" err="1" smtClean="0">
                <a:solidFill>
                  <a:srgbClr val="000000"/>
                </a:solidFill>
                <a:latin typeface="Arial"/>
                <a:cs typeface="Arial"/>
              </a:rPr>
              <a:t>[s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] hence </a:t>
            </a:r>
            <a:r>
              <a:rPr lang="en-US" dirty="0" smtClean="0">
                <a:latin typeface="Arial"/>
                <a:cs typeface="Arial"/>
              </a:rPr>
              <a:t>Q(</a:t>
            </a:r>
            <a:r>
              <a:rPr lang="en-US" b="1" dirty="0" smtClean="0">
                <a:latin typeface="Arial"/>
                <a:cs typeface="Arial"/>
              </a:rPr>
              <a:t>D</a:t>
            </a:r>
            <a:r>
              <a:rPr lang="en-US" dirty="0" smtClean="0">
                <a:latin typeface="Arial"/>
                <a:cs typeface="Arial"/>
              </a:rPr>
              <a:t>)⊆ Q(</a:t>
            </a:r>
            <a:r>
              <a:rPr lang="en-US" b="1" dirty="0" smtClean="0">
                <a:latin typeface="Arial"/>
                <a:cs typeface="Arial"/>
              </a:rPr>
              <a:t>D’</a:t>
            </a:r>
            <a:r>
              <a:rPr lang="en-US" dirty="0" smtClean="0">
                <a:latin typeface="Arial"/>
                <a:cs typeface="Arial"/>
              </a:rPr>
              <a:t>).</a:t>
            </a: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01000" y="4850691"/>
            <a:ext cx="1056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Why ?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Monotone Queries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03EB-65EC-AE42-8FBF-3F37D5277657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6200" y="1676400"/>
            <a:ext cx="5368176" cy="430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0000"/>
                </a:solidFill>
                <a:latin typeface="Arial"/>
              </a:rPr>
              <a:t>Fact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.  Every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datalog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rule is monotone.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01000" y="1676400"/>
            <a:ext cx="1056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Why 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6200" y="3451289"/>
            <a:ext cx="6001012" cy="430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0000"/>
                </a:solidFill>
                <a:latin typeface="Arial"/>
              </a:rPr>
              <a:t>Fact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.  Every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datalog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program is monotone.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01000" y="3451289"/>
            <a:ext cx="1056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Why 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6200" y="4850691"/>
            <a:ext cx="7780345" cy="7632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0000"/>
                </a:solidFill>
                <a:latin typeface="Arial"/>
              </a:rPr>
              <a:t>Fact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. This query is not monotone: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Q = {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|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y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Likes(x,y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z.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Frequents(x,z)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Serves(z,y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" y="2360712"/>
            <a:ext cx="8135010" cy="8371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Recall the semantics: Q(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D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= {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s(x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| 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D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⊨ L</a:t>
            </a:r>
            <a:r>
              <a:rPr lang="en-US" baseline="-250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[s],…,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D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⊨ </a:t>
            </a:r>
            <a:r>
              <a:rPr lang="en-US" dirty="0" err="1" smtClean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en-US" baseline="-25000" dirty="0" err="1" smtClean="0">
                <a:solidFill>
                  <a:srgbClr val="000000"/>
                </a:solidFill>
                <a:latin typeface="Arial"/>
                <a:cs typeface="Arial"/>
              </a:rPr>
              <a:t>k</a:t>
            </a:r>
            <a:r>
              <a:rPr lang="en-US" dirty="0" err="1" smtClean="0">
                <a:solidFill>
                  <a:srgbClr val="000000"/>
                </a:solidFill>
                <a:latin typeface="Arial"/>
                <a:cs typeface="Arial"/>
              </a:rPr>
              <a:t>[s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] }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If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D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⊨ </a:t>
            </a:r>
            <a:r>
              <a:rPr lang="en-US" dirty="0" err="1" smtClean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en-US" baseline="-25000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dirty="0" err="1" smtClean="0">
                <a:solidFill>
                  <a:srgbClr val="000000"/>
                </a:solidFill>
                <a:latin typeface="Arial"/>
                <a:cs typeface="Arial"/>
              </a:rPr>
              <a:t>[s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] then 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D’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⊨ </a:t>
            </a:r>
            <a:r>
              <a:rPr lang="en-US" dirty="0" err="1" smtClean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en-US" baseline="-25000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dirty="0" err="1" smtClean="0">
                <a:solidFill>
                  <a:srgbClr val="000000"/>
                </a:solidFill>
                <a:latin typeface="Arial"/>
                <a:cs typeface="Arial"/>
              </a:rPr>
              <a:t>[s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] hence </a:t>
            </a:r>
            <a:r>
              <a:rPr lang="en-US" dirty="0" smtClean="0">
                <a:latin typeface="Arial"/>
                <a:cs typeface="Arial"/>
              </a:rPr>
              <a:t>Q(</a:t>
            </a:r>
            <a:r>
              <a:rPr lang="en-US" b="1" dirty="0" smtClean="0">
                <a:latin typeface="Arial"/>
                <a:cs typeface="Arial"/>
              </a:rPr>
              <a:t>D</a:t>
            </a:r>
            <a:r>
              <a:rPr lang="en-US" dirty="0" smtClean="0">
                <a:latin typeface="Arial"/>
                <a:cs typeface="Arial"/>
              </a:rPr>
              <a:t>)⊆ Q(</a:t>
            </a:r>
            <a:r>
              <a:rPr lang="en-US" b="1" dirty="0" smtClean="0">
                <a:latin typeface="Arial"/>
                <a:cs typeface="Arial"/>
              </a:rPr>
              <a:t>D’</a:t>
            </a:r>
            <a:r>
              <a:rPr lang="en-US" dirty="0" smtClean="0">
                <a:latin typeface="Arial"/>
                <a:cs typeface="Arial"/>
              </a:rPr>
              <a:t>).</a:t>
            </a: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4135601"/>
            <a:ext cx="5026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By induction on the number of rules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01000" y="4850691"/>
            <a:ext cx="1056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Why ?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Monotone Queries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03EB-65EC-AE42-8FBF-3F37D5277657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6200" y="1676400"/>
            <a:ext cx="5368176" cy="430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0000"/>
                </a:solidFill>
                <a:latin typeface="Arial"/>
              </a:rPr>
              <a:t>Fact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.  Every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datalog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rule is monotone.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01000" y="1676400"/>
            <a:ext cx="1056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Why 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6200" y="3451289"/>
            <a:ext cx="6001012" cy="430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0000"/>
                </a:solidFill>
                <a:latin typeface="Arial"/>
              </a:rPr>
              <a:t>Fact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.  Every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datalog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program is monotone.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01000" y="3451289"/>
            <a:ext cx="1056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Why 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76200" y="4850691"/>
            <a:ext cx="7780345" cy="7632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000000"/>
                </a:solidFill>
                <a:latin typeface="Arial"/>
              </a:rPr>
              <a:t>Fact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. This query is not monotone:</a:t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en-US" dirty="0" smtClean="0">
                <a:solidFill>
                  <a:srgbClr val="000000"/>
                </a:solidFill>
                <a:latin typeface="Arial"/>
              </a:rPr>
              <a:t>Q = {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|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y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Likes(x,y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z.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Frequents(x,z)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Serves(z,y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200" y="2360712"/>
            <a:ext cx="8135010" cy="8371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Recall the semantics: Q(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D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= { </a:t>
            </a:r>
            <a:r>
              <a:rPr lang="en-US" dirty="0" err="1" smtClean="0">
                <a:solidFill>
                  <a:srgbClr val="000000"/>
                </a:solidFill>
                <a:latin typeface="Arial"/>
              </a:rPr>
              <a:t>s(x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) | 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D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⊨ L</a:t>
            </a:r>
            <a:r>
              <a:rPr lang="en-US" baseline="-250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[s],…,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D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⊨ </a:t>
            </a:r>
            <a:r>
              <a:rPr lang="en-US" dirty="0" err="1" smtClean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en-US" baseline="-25000" dirty="0" err="1" smtClean="0">
                <a:solidFill>
                  <a:srgbClr val="000000"/>
                </a:solidFill>
                <a:latin typeface="Arial"/>
                <a:cs typeface="Arial"/>
              </a:rPr>
              <a:t>k</a:t>
            </a:r>
            <a:r>
              <a:rPr lang="en-US" dirty="0" err="1" smtClean="0">
                <a:solidFill>
                  <a:srgbClr val="000000"/>
                </a:solidFill>
                <a:latin typeface="Arial"/>
                <a:cs typeface="Arial"/>
              </a:rPr>
              <a:t>[s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] }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If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D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⊨ </a:t>
            </a:r>
            <a:r>
              <a:rPr lang="en-US" dirty="0" err="1" smtClean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en-US" baseline="-25000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dirty="0" err="1" smtClean="0">
                <a:solidFill>
                  <a:srgbClr val="000000"/>
                </a:solidFill>
                <a:latin typeface="Arial"/>
                <a:cs typeface="Arial"/>
              </a:rPr>
              <a:t>[s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] then </a:t>
            </a:r>
            <a:r>
              <a:rPr lang="en-US" b="1" dirty="0" smtClean="0">
                <a:solidFill>
                  <a:srgbClr val="000000"/>
                </a:solidFill>
                <a:latin typeface="Arial"/>
              </a:rPr>
              <a:t>D’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⊨ </a:t>
            </a:r>
            <a:r>
              <a:rPr lang="en-US" dirty="0" err="1" smtClean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en-US" baseline="-25000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dirty="0" err="1" smtClean="0">
                <a:solidFill>
                  <a:srgbClr val="000000"/>
                </a:solidFill>
                <a:latin typeface="Arial"/>
                <a:cs typeface="Arial"/>
              </a:rPr>
              <a:t>[s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] hence </a:t>
            </a:r>
            <a:r>
              <a:rPr lang="en-US" dirty="0" smtClean="0">
                <a:latin typeface="Arial"/>
                <a:cs typeface="Arial"/>
              </a:rPr>
              <a:t>Q(</a:t>
            </a:r>
            <a:r>
              <a:rPr lang="en-US" b="1" dirty="0" smtClean="0">
                <a:latin typeface="Arial"/>
                <a:cs typeface="Arial"/>
              </a:rPr>
              <a:t>D</a:t>
            </a:r>
            <a:r>
              <a:rPr lang="en-US" dirty="0" smtClean="0">
                <a:latin typeface="Arial"/>
                <a:cs typeface="Arial"/>
              </a:rPr>
              <a:t>)⊆ Q(</a:t>
            </a:r>
            <a:r>
              <a:rPr lang="en-US" b="1" dirty="0" smtClean="0">
                <a:latin typeface="Arial"/>
                <a:cs typeface="Arial"/>
              </a:rPr>
              <a:t>D’</a:t>
            </a:r>
            <a:r>
              <a:rPr lang="en-US" dirty="0" smtClean="0">
                <a:latin typeface="Arial"/>
                <a:cs typeface="Arial"/>
              </a:rPr>
              <a:t>).</a:t>
            </a: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4135601"/>
            <a:ext cx="50264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By induction on the number of rules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" y="5867400"/>
            <a:ext cx="85500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By adding a </a:t>
            </a:r>
            <a:r>
              <a:rPr lang="en-US" dirty="0" err="1" smtClean="0">
                <a:latin typeface="Arial"/>
                <a:cs typeface="Arial"/>
              </a:rPr>
              <a:t>tuple</a:t>
            </a:r>
            <a:r>
              <a:rPr lang="en-US" dirty="0" smtClean="0">
                <a:latin typeface="Arial"/>
                <a:cs typeface="Arial"/>
              </a:rPr>
              <a:t> to Frequents we may remove some answer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01000" y="4850691"/>
            <a:ext cx="1056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Why ?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5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Monotone Queries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2225-5499-4A40-B7E0-E8E2CE775A78}" type="slidenum">
              <a:rPr lang="en-US">
                <a:solidFill>
                  <a:srgbClr val="000000"/>
                </a:solidFill>
              </a:rPr>
              <a:pPr/>
              <a:t>37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740356" name="Object 102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88450" name="Equation" r:id="rId3" imgW="114548" imgH="216016" progId="Equation.3">
              <p:embed/>
            </p:oleObj>
          </a:graphicData>
        </a:graphic>
      </p:graphicFrame>
      <p:sp>
        <p:nvSpPr>
          <p:cNvPr id="740357" name="Rectangle 1029"/>
          <p:cNvSpPr>
            <a:spLocks noChangeArrowheads="1"/>
          </p:cNvSpPr>
          <p:nvPr/>
        </p:nvSpPr>
        <p:spPr bwMode="auto">
          <a:xfrm>
            <a:off x="1752600" y="1752600"/>
            <a:ext cx="6354825" cy="22970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t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 ::= 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  |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a     /* variable or constant */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Char char="j"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::= R(t</a:t>
            </a:r>
            <a:r>
              <a:rPr lang="en-US" sz="280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...,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t</a:t>
            </a:r>
            <a:r>
              <a:rPr lang="en-US" sz="2800" baseline="-25000" dirty="0" err="1" smtClean="0">
                <a:solidFill>
                  <a:srgbClr val="000000"/>
                </a:solidFill>
                <a:latin typeface="Arial"/>
              </a:rPr>
              <a:t>k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  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|  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t</a:t>
            </a:r>
            <a:r>
              <a:rPr lang="en-US" sz="2800" baseline="-25000" dirty="0" err="1">
                <a:solidFill>
                  <a:srgbClr val="000000"/>
                </a:solidFill>
                <a:latin typeface="Arial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t</a:t>
            </a:r>
            <a:r>
              <a:rPr lang="en-US" sz="2800" baseline="-25000" dirty="0" err="1">
                <a:solidFill>
                  <a:srgbClr val="000000"/>
                </a:solidFill>
                <a:latin typeface="Arial"/>
              </a:rPr>
              <a:t>j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| 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’   | 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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’  | 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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’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       | 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x.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   |    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x.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4114800"/>
            <a:ext cx="7609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What fragment of the relational calculus is monotone 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1219200"/>
            <a:ext cx="41707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Recall the relational calculus: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5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Monotone Queries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2225-5499-4A40-B7E0-E8E2CE775A78}" type="slidenum">
              <a:rPr lang="en-US">
                <a:solidFill>
                  <a:srgbClr val="000000"/>
                </a:solidFill>
              </a:rPr>
              <a:pPr/>
              <a:t>38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740356" name="Object 102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94594" name="Equation" r:id="rId3" imgW="114548" imgH="216016" progId="Equation.3">
              <p:embed/>
            </p:oleObj>
          </a:graphicData>
        </a:graphic>
      </p:graphicFrame>
      <p:sp>
        <p:nvSpPr>
          <p:cNvPr id="740357" name="Rectangle 1029"/>
          <p:cNvSpPr>
            <a:spLocks noChangeArrowheads="1"/>
          </p:cNvSpPr>
          <p:nvPr/>
        </p:nvSpPr>
        <p:spPr bwMode="auto">
          <a:xfrm>
            <a:off x="1752600" y="1752600"/>
            <a:ext cx="6354825" cy="22970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t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 ::= 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  |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a     /* variable or constant */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Char char="j"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::= R(t</a:t>
            </a:r>
            <a:r>
              <a:rPr lang="en-US" sz="280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...,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t</a:t>
            </a:r>
            <a:r>
              <a:rPr lang="en-US" sz="2800" baseline="-25000" dirty="0" err="1" smtClean="0">
                <a:solidFill>
                  <a:srgbClr val="000000"/>
                </a:solidFill>
                <a:latin typeface="Arial"/>
              </a:rPr>
              <a:t>k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  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|  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t</a:t>
            </a:r>
            <a:r>
              <a:rPr lang="en-US" sz="2800" baseline="-25000" dirty="0" err="1">
                <a:solidFill>
                  <a:srgbClr val="000000"/>
                </a:solidFill>
                <a:latin typeface="Arial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t</a:t>
            </a:r>
            <a:r>
              <a:rPr lang="en-US" sz="2800" baseline="-25000" dirty="0" err="1">
                <a:solidFill>
                  <a:srgbClr val="000000"/>
                </a:solidFill>
                <a:latin typeface="Arial"/>
              </a:rPr>
              <a:t>j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| 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’   | 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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’  | 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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’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       | 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x.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   |    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x.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0" y="4114800"/>
            <a:ext cx="7609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What fragment of the relational calculus is monotone 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3" name="Rectangle 1029"/>
          <p:cNvSpPr>
            <a:spLocks noChangeArrowheads="1"/>
          </p:cNvSpPr>
          <p:nvPr/>
        </p:nvSpPr>
        <p:spPr bwMode="auto">
          <a:xfrm>
            <a:off x="1752600" y="4724400"/>
            <a:ext cx="6378669" cy="16937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t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 ::= 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  |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a     /* variable or constant */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Char char="j"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::= R(t</a:t>
            </a:r>
            <a:r>
              <a:rPr lang="en-US" sz="280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...,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t</a:t>
            </a:r>
            <a:r>
              <a:rPr lang="en-US" sz="2800" baseline="-25000" dirty="0" err="1" smtClean="0">
                <a:solidFill>
                  <a:srgbClr val="000000"/>
                </a:solidFill>
                <a:latin typeface="Arial"/>
              </a:rPr>
              <a:t>k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  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|  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t</a:t>
            </a:r>
            <a:r>
              <a:rPr lang="en-US" sz="2800" baseline="-25000" dirty="0" err="1">
                <a:solidFill>
                  <a:srgbClr val="000000"/>
                </a:solidFill>
                <a:latin typeface="Arial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t</a:t>
            </a:r>
            <a:r>
              <a:rPr lang="en-US" sz="2800" baseline="-25000" dirty="0" err="1">
                <a:solidFill>
                  <a:srgbClr val="000000"/>
                </a:solidFill>
                <a:latin typeface="Arial"/>
              </a:rPr>
              <a:t>j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| 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’   | 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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’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  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|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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x.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1000" y="1219200"/>
            <a:ext cx="41707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Recall the relational calculus: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Non-Recursive </a:t>
            </a:r>
            <a:r>
              <a:rPr lang="en-US" dirty="0" err="1" smtClean="0"/>
              <a:t>Datalog</a:t>
            </a:r>
            <a:r>
              <a:rPr lang="en-US" baseline="30000" dirty="0" err="1" smtClean="0">
                <a:solidFill>
                  <a:srgbClr val="000000"/>
                </a:solidFill>
                <a:sym typeface="Symbol" pitchFamily="-64" charset="2"/>
              </a:rPr>
              <a:t></a:t>
            </a:r>
            <a:endParaRPr lang="en-US" baseline="30000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228600" y="2895600"/>
            <a:ext cx="8610600" cy="190499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en-US" sz="2800" dirty="0" smtClean="0"/>
              <a:t>L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=  may also be  </a:t>
            </a:r>
            <a:r>
              <a:rPr lang="en-US" sz="2800" dirty="0" smtClean="0">
                <a:solidFill>
                  <a:srgbClr val="000000"/>
                </a:solidFill>
                <a:sym typeface="Symbol" pitchFamily="-64" charset="2"/>
              </a:rPr>
              <a:t></a:t>
            </a:r>
            <a:r>
              <a:rPr lang="en-US" sz="2800" dirty="0" smtClean="0"/>
              <a:t>R(x1, x2, …)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R(x1, x2, …) = relational atom</a:t>
            </a:r>
          </a:p>
          <a:p>
            <a:pPr>
              <a:spcAft>
                <a:spcPts val="600"/>
              </a:spcAft>
            </a:pPr>
            <a:r>
              <a:rPr lang="en-US" sz="2800" dirty="0" err="1" smtClean="0"/>
              <a:t>u</a:t>
            </a:r>
            <a:r>
              <a:rPr lang="en-US" sz="2800" dirty="0" smtClean="0"/>
              <a:t>  = </a:t>
            </a:r>
            <a:r>
              <a:rPr lang="en-US" sz="2800" dirty="0" err="1" smtClean="0"/>
              <a:t>v</a:t>
            </a:r>
            <a:r>
              <a:rPr lang="en-US" sz="2800" dirty="0" smtClean="0"/>
              <a:t>, or </a:t>
            </a:r>
            <a:r>
              <a:rPr lang="en-US" sz="2800" dirty="0" err="1" smtClean="0"/>
              <a:t>u</a:t>
            </a:r>
            <a:r>
              <a:rPr lang="en-US" sz="2800" dirty="0" smtClean="0"/>
              <a:t> ≠ </a:t>
            </a:r>
            <a:r>
              <a:rPr lang="en-US" sz="2800" dirty="0" err="1" smtClean="0"/>
              <a:t>v</a:t>
            </a:r>
            <a:r>
              <a:rPr lang="en-US" sz="2800" dirty="0" smtClean="0"/>
              <a:t>,  where </a:t>
            </a:r>
            <a:r>
              <a:rPr lang="en-US" sz="2800" dirty="0" err="1" smtClean="0"/>
              <a:t>u</a:t>
            </a:r>
            <a:r>
              <a:rPr lang="en-US" sz="2800" dirty="0" smtClean="0"/>
              <a:t>, </a:t>
            </a:r>
            <a:r>
              <a:rPr lang="en-US" sz="2800" dirty="0" err="1" smtClean="0"/>
              <a:t>v</a:t>
            </a:r>
            <a:r>
              <a:rPr lang="en-US" sz="2800" dirty="0" smtClean="0"/>
              <a:t> = variables or constants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D1EE-8A06-4725-9CF5-39123EEECA3B}" type="slidenum">
              <a:rPr lang="en-US" smtClean="0">
                <a:solidFill>
                  <a:srgbClr val="000000"/>
                </a:solidFill>
              </a:rPr>
              <a:pPr/>
              <a:t>39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81200" y="1752600"/>
            <a:ext cx="4621778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Q(</a:t>
            </a:r>
            <a:r>
              <a:rPr lang="en-US" sz="2800" b="1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   :-   L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,    L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,   …,   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L</a:t>
            </a:r>
            <a:r>
              <a:rPr lang="en-US" sz="2800" baseline="-25000" dirty="0" err="1" smtClean="0">
                <a:solidFill>
                  <a:srgbClr val="000000"/>
                </a:solidFill>
                <a:latin typeface="Arial"/>
              </a:rPr>
              <a:t>k</a:t>
            </a:r>
            <a:endParaRPr lang="en-US" sz="2800" dirty="0" smtClean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Relational calculus:</a:t>
            </a:r>
          </a:p>
          <a:p>
            <a:r>
              <a:rPr lang="en-US" dirty="0" smtClean="0"/>
              <a:t>Domain Relational Calculus</a:t>
            </a:r>
          </a:p>
          <a:p>
            <a:r>
              <a:rPr lang="en-US" dirty="0" smtClean="0"/>
              <a:t>Non-recursive </a:t>
            </a:r>
            <a:r>
              <a:rPr lang="en-US" dirty="0" err="1" smtClean="0"/>
              <a:t>datalog</a:t>
            </a:r>
            <a:r>
              <a:rPr lang="en-US" dirty="0" smtClean="0"/>
              <a:t> (a reasonable abstraction of SQL)</a:t>
            </a:r>
          </a:p>
          <a:p>
            <a:r>
              <a:rPr lang="en-US" dirty="0" smtClean="0"/>
              <a:t>Relational algebra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D1EE-8A06-4725-9CF5-39123EEECA3B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6" name="Rectangle 1029"/>
          <p:cNvSpPr>
            <a:spLocks noChangeArrowheads="1"/>
          </p:cNvSpPr>
          <p:nvPr/>
        </p:nvSpPr>
        <p:spPr bwMode="auto">
          <a:xfrm>
            <a:off x="1676400" y="5486400"/>
            <a:ext cx="6132683" cy="487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smtClean="0">
                <a:latin typeface="Arial"/>
                <a:cs typeface="Arial"/>
                <a:sym typeface="Symbol" pitchFamily="-64" charset="2"/>
              </a:rPr>
              <a:t>They are equivalent and why we care</a:t>
            </a:r>
            <a:endParaRPr lang="en-US" sz="28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Non-Recursive </a:t>
            </a:r>
            <a:r>
              <a:rPr lang="en-US" dirty="0" err="1" smtClean="0"/>
              <a:t>Datalog</a:t>
            </a:r>
            <a:r>
              <a:rPr lang="en-US" baseline="30000" dirty="0" err="1" smtClean="0">
                <a:solidFill>
                  <a:srgbClr val="000000"/>
                </a:solidFill>
                <a:sym typeface="Symbol" pitchFamily="-64" charset="2"/>
              </a:rPr>
              <a:t></a:t>
            </a:r>
            <a:endParaRPr lang="en-US" baseline="30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D1EE-8A06-4725-9CF5-39123EEECA3B}" type="slidenum">
              <a:rPr lang="en-US" smtClean="0">
                <a:solidFill>
                  <a:srgbClr val="000000"/>
                </a:solidFill>
              </a:rPr>
              <a:pPr/>
              <a:t>40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0" y="3048000"/>
            <a:ext cx="9046291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Q = {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|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y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.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Likes(x,y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z.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Frequents(x,z)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Serves(z,y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9600" y="1981200"/>
            <a:ext cx="1681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latin typeface="Arial"/>
                <a:cs typeface="Arial"/>
              </a:rPr>
              <a:t>Example:</a:t>
            </a:r>
            <a:endParaRPr lang="en-US"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Non-Recursive </a:t>
            </a:r>
            <a:r>
              <a:rPr lang="en-US" dirty="0" err="1" smtClean="0"/>
              <a:t>Datalog</a:t>
            </a:r>
            <a:r>
              <a:rPr lang="en-US" baseline="30000" dirty="0" err="1" smtClean="0">
                <a:solidFill>
                  <a:srgbClr val="000000"/>
                </a:solidFill>
                <a:sym typeface="Symbol" pitchFamily="-64" charset="2"/>
              </a:rPr>
              <a:t></a:t>
            </a:r>
            <a:endParaRPr lang="en-US" baseline="30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9D1EE-8A06-4725-9CF5-39123EEECA3B}" type="slidenum">
              <a:rPr lang="en-US" smtClean="0">
                <a:solidFill>
                  <a:srgbClr val="000000"/>
                </a:solidFill>
              </a:rPr>
              <a:pPr/>
              <a:t>41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371600" y="4648200"/>
            <a:ext cx="5990317" cy="96128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FS(x,y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:-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Frequents(x,z),Serves(z,y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err="1" smtClean="0">
                <a:solidFill>
                  <a:srgbClr val="000000"/>
                </a:solidFill>
                <a:latin typeface="Arial"/>
                <a:cs typeface="Arial"/>
              </a:rPr>
              <a:t>Q(x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)   :-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cs typeface="Arial"/>
              </a:rPr>
              <a:t>Likes(x,y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),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  <a:t>FS(x,y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  <a:t>)</a:t>
            </a:r>
            <a:endParaRPr lang="en-US" sz="28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0" y="3048000"/>
            <a:ext cx="9046291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Q = {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|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y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.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Likes(x,y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z.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Frequents(x,z)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Serves(z,y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9600" y="1981200"/>
            <a:ext cx="16814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latin typeface="Arial"/>
                <a:cs typeface="Arial"/>
              </a:rPr>
              <a:t>Example:</a:t>
            </a:r>
            <a:endParaRPr lang="en-US"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Rel. Calculus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non-</a:t>
            </a:r>
            <a:r>
              <a:rPr lang="en-US" dirty="0" err="1" smtClean="0">
                <a:sym typeface="Wingdings"/>
              </a:rPr>
              <a:t>rec</a:t>
            </a:r>
            <a:r>
              <a:rPr lang="en-US" dirty="0" smtClean="0">
                <a:sym typeface="Wingdings"/>
              </a:rPr>
              <a:t>. </a:t>
            </a:r>
            <a:r>
              <a:rPr lang="en-US" dirty="0" err="1" smtClean="0">
                <a:sym typeface="Wingdings"/>
              </a:rPr>
              <a:t>Datalog</a:t>
            </a:r>
            <a:r>
              <a:rPr lang="en-US" baseline="30000" dirty="0" err="1" smtClean="0">
                <a:solidFill>
                  <a:srgbClr val="000000"/>
                </a:solidFill>
                <a:cs typeface="Arial"/>
                <a:sym typeface="Symbol" pitchFamily="-64" charset="2"/>
              </a:rPr>
              <a:t></a:t>
            </a:r>
            <a:endParaRPr lang="en-US" baseline="30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09600" y="3200400"/>
            <a:ext cx="7968022" cy="87511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Arial"/>
                <a:cs typeface="Arial"/>
              </a:rPr>
              <a:t>Theorem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. Every query in the Relational Calculus</a:t>
            </a:r>
            <a:b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can be translated to non-recursive </a:t>
            </a:r>
            <a:r>
              <a:rPr lang="en-US" sz="2800" dirty="0" err="1" smtClean="0">
                <a:latin typeface="Arial"/>
                <a:cs typeface="Arial"/>
                <a:sym typeface="Wingdings"/>
              </a:rPr>
              <a:t>Datalog</a:t>
            </a:r>
            <a:r>
              <a:rPr lang="en-US" sz="2800" baseline="30000" dirty="0" err="1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  <a:t></a:t>
            </a:r>
            <a:endParaRPr lang="en-US" sz="28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Rel. Calculus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non-</a:t>
            </a:r>
            <a:r>
              <a:rPr lang="en-US" dirty="0" err="1" smtClean="0">
                <a:sym typeface="Wingdings"/>
              </a:rPr>
              <a:t>rec</a:t>
            </a:r>
            <a:r>
              <a:rPr lang="en-US" dirty="0" smtClean="0">
                <a:sym typeface="Wingdings"/>
              </a:rPr>
              <a:t>. </a:t>
            </a:r>
            <a:r>
              <a:rPr lang="en-US" dirty="0" err="1" smtClean="0">
                <a:sym typeface="Wingdings"/>
              </a:rPr>
              <a:t>Datalog</a:t>
            </a:r>
            <a:r>
              <a:rPr lang="en-US" baseline="30000" dirty="0" err="1" smtClean="0">
                <a:solidFill>
                  <a:srgbClr val="000000"/>
                </a:solidFill>
                <a:cs typeface="Arial"/>
                <a:sym typeface="Symbol" pitchFamily="-64" charset="2"/>
              </a:rPr>
              <a:t>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4800" y="1295400"/>
            <a:ext cx="1133644" cy="487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Proof</a:t>
            </a:r>
            <a:endParaRPr lang="en-US" sz="28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438400"/>
            <a:ext cx="86135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latin typeface="Arial"/>
                <a:cs typeface="Arial"/>
              </a:rPr>
              <a:t>First remove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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by using De Morgan: 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x.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 =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x.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  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3657600"/>
            <a:ext cx="656171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latin typeface="Arial"/>
                <a:cs typeface="Arial"/>
              </a:rPr>
              <a:t>Then, inductively, for each </a:t>
            </a:r>
            <a:r>
              <a:rPr lang="en-US" sz="2800" dirty="0" err="1" smtClean="0">
                <a:latin typeface="Arial"/>
                <a:cs typeface="Arial"/>
              </a:rPr>
              <a:t>subformula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  <a:sym typeface="Symbol" pitchFamily="-64" charset="2"/>
              </a:rPr>
              <a:t></a:t>
            </a:r>
            <a:r>
              <a:rPr lang="en-US" sz="2800" dirty="0" smtClean="0">
                <a:latin typeface="Arial"/>
                <a:cs typeface="Arial"/>
              </a:rPr>
              <a:t/>
            </a:r>
            <a:br>
              <a:rPr lang="en-US" sz="2800" dirty="0" smtClean="0">
                <a:latin typeface="Arial"/>
                <a:cs typeface="Arial"/>
              </a:rPr>
            </a:br>
            <a:r>
              <a:rPr lang="en-US" sz="2800" dirty="0" smtClean="0">
                <a:latin typeface="Arial"/>
                <a:cs typeface="Arial"/>
              </a:rPr>
              <a:t>create a </a:t>
            </a:r>
            <a:r>
              <a:rPr lang="en-US" sz="2800" dirty="0" err="1" smtClean="0">
                <a:latin typeface="Arial"/>
                <a:cs typeface="Arial"/>
              </a:rPr>
              <a:t>datalog</a:t>
            </a:r>
            <a:r>
              <a:rPr lang="en-US" sz="2800" dirty="0" smtClean="0">
                <a:latin typeface="Arial"/>
                <a:cs typeface="Arial"/>
              </a:rPr>
              <a:t> rule </a:t>
            </a:r>
            <a:r>
              <a:rPr lang="en-US" sz="2800" dirty="0" err="1" smtClean="0">
                <a:latin typeface="Arial"/>
                <a:cs typeface="Arial"/>
              </a:rPr>
              <a:t>F(x</a:t>
            </a:r>
            <a:r>
              <a:rPr lang="en-US" sz="2800" dirty="0" smtClean="0">
                <a:latin typeface="Arial"/>
                <a:cs typeface="Arial"/>
              </a:rPr>
              <a:t>):-body</a:t>
            </a:r>
            <a:br>
              <a:rPr lang="en-US" sz="2800" dirty="0" smtClean="0">
                <a:latin typeface="Arial"/>
                <a:cs typeface="Arial"/>
              </a:rPr>
            </a:br>
            <a:r>
              <a:rPr lang="en-US" sz="2800" dirty="0" smtClean="0">
                <a:latin typeface="Arial"/>
                <a:cs typeface="Arial"/>
              </a:rPr>
              <a:t>that computes </a:t>
            </a:r>
            <a:r>
              <a:rPr lang="en-US" sz="2800" dirty="0" smtClean="0">
                <a:latin typeface="Arial"/>
                <a:cs typeface="Arial"/>
                <a:sym typeface="Symbol" pitchFamily="-64" charset="2"/>
              </a:rPr>
              <a:t>Q = { </a:t>
            </a:r>
            <a:r>
              <a:rPr lang="en-US" sz="2800" b="1" dirty="0" err="1" smtClean="0">
                <a:latin typeface="Arial"/>
                <a:cs typeface="Arial"/>
                <a:sym typeface="Symbol" pitchFamily="-64" charset="2"/>
              </a:rPr>
              <a:t>x</a:t>
            </a:r>
            <a:r>
              <a:rPr lang="en-US" sz="2800" dirty="0" smtClean="0">
                <a:latin typeface="Arial"/>
                <a:cs typeface="Arial"/>
                <a:sym typeface="Symbol" pitchFamily="-64" charset="2"/>
              </a:rPr>
              <a:t> | </a:t>
            </a:r>
            <a:r>
              <a:rPr lang="en-US" sz="2800" dirty="0" err="1" smtClean="0">
                <a:latin typeface="Arial"/>
                <a:cs typeface="Arial"/>
                <a:sym typeface="Symbol" pitchFamily="-64" charset="2"/>
              </a:rPr>
              <a:t></a:t>
            </a:r>
            <a:r>
              <a:rPr lang="en-US" sz="2800" dirty="0" smtClean="0">
                <a:latin typeface="Arial"/>
                <a:cs typeface="Arial"/>
                <a:sym typeface="Symbol" pitchFamily="-64" charset="2"/>
              </a:rPr>
              <a:t> }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endParaRPr lang="en-US" sz="2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Rel. Calculus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non-</a:t>
            </a:r>
            <a:r>
              <a:rPr lang="en-US" dirty="0" err="1" smtClean="0">
                <a:sym typeface="Wingdings"/>
              </a:rPr>
              <a:t>rec</a:t>
            </a:r>
            <a:r>
              <a:rPr lang="en-US" dirty="0" smtClean="0">
                <a:sym typeface="Wingdings"/>
              </a:rPr>
              <a:t>. </a:t>
            </a:r>
            <a:r>
              <a:rPr lang="en-US" dirty="0" err="1" smtClean="0">
                <a:sym typeface="Wingdings"/>
              </a:rPr>
              <a:t>Datalog</a:t>
            </a:r>
            <a:r>
              <a:rPr lang="en-US" baseline="30000" dirty="0" err="1" smtClean="0">
                <a:solidFill>
                  <a:srgbClr val="000000"/>
                </a:solidFill>
                <a:cs typeface="Arial"/>
                <a:sym typeface="Symbol" pitchFamily="-64" charset="2"/>
              </a:rPr>
              <a:t>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9" name="Rectangle 1029"/>
          <p:cNvSpPr>
            <a:spLocks noChangeArrowheads="1"/>
          </p:cNvSpPr>
          <p:nvPr/>
        </p:nvSpPr>
        <p:spPr bwMode="auto">
          <a:xfrm>
            <a:off x="1219200" y="3352800"/>
            <a:ext cx="1833805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(t</a:t>
            </a:r>
            <a:r>
              <a:rPr lang="en-US" sz="280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...,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t</a:t>
            </a:r>
            <a:r>
              <a:rPr lang="en-US" sz="2800" baseline="-25000" dirty="0" err="1" smtClean="0">
                <a:solidFill>
                  <a:srgbClr val="000000"/>
                </a:solidFill>
                <a:latin typeface="Arial"/>
              </a:rPr>
              <a:t>k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   </a:t>
            </a:r>
            <a:endParaRPr lang="en-US" sz="28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10" name="Rectangle 1029"/>
          <p:cNvSpPr>
            <a:spLocks noChangeArrowheads="1"/>
          </p:cNvSpPr>
          <p:nvPr/>
        </p:nvSpPr>
        <p:spPr bwMode="auto">
          <a:xfrm>
            <a:off x="5257800" y="3352800"/>
            <a:ext cx="2890685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F(</a:t>
            </a:r>
            <a:r>
              <a:rPr lang="en-US" sz="2800" b="1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:- R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(t</a:t>
            </a:r>
            <a:r>
              <a:rPr lang="en-US" sz="280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...,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t</a:t>
            </a:r>
            <a:r>
              <a:rPr lang="en-US" sz="2800" baseline="-25000" dirty="0" err="1" smtClean="0">
                <a:solidFill>
                  <a:srgbClr val="000000"/>
                </a:solidFill>
                <a:latin typeface="Arial"/>
              </a:rPr>
              <a:t>k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   </a:t>
            </a:r>
            <a:endParaRPr lang="en-US" sz="28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3733800" y="3429000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Rel. Calculus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non-</a:t>
            </a:r>
            <a:r>
              <a:rPr lang="en-US" dirty="0" err="1" smtClean="0">
                <a:sym typeface="Wingdings"/>
              </a:rPr>
              <a:t>rec</a:t>
            </a:r>
            <a:r>
              <a:rPr lang="en-US" dirty="0" smtClean="0">
                <a:sym typeface="Wingdings"/>
              </a:rPr>
              <a:t>. </a:t>
            </a:r>
            <a:r>
              <a:rPr lang="en-US" dirty="0" err="1" smtClean="0">
                <a:sym typeface="Wingdings"/>
              </a:rPr>
              <a:t>Datalog</a:t>
            </a:r>
            <a:r>
              <a:rPr lang="en-US" baseline="30000" dirty="0" err="1" smtClean="0">
                <a:solidFill>
                  <a:srgbClr val="000000"/>
                </a:solidFill>
                <a:cs typeface="Arial"/>
                <a:sym typeface="Symbol" pitchFamily="-64" charset="2"/>
              </a:rPr>
              <a:t>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13" name="Rectangle 1029"/>
          <p:cNvSpPr>
            <a:spLocks noChangeArrowheads="1"/>
          </p:cNvSpPr>
          <p:nvPr/>
        </p:nvSpPr>
        <p:spPr bwMode="auto">
          <a:xfrm>
            <a:off x="5105400" y="3429000"/>
            <a:ext cx="1141959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 ? ? ?</a:t>
            </a:r>
            <a:endParaRPr lang="en-US" sz="2800" b="1" baseline="-250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14" name="Rectangle 1029"/>
          <p:cNvSpPr>
            <a:spLocks noChangeArrowheads="1"/>
          </p:cNvSpPr>
          <p:nvPr/>
        </p:nvSpPr>
        <p:spPr bwMode="auto">
          <a:xfrm>
            <a:off x="1219200" y="3429000"/>
            <a:ext cx="1399809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2</a:t>
            </a:r>
            <a:endParaRPr lang="en-US" sz="2800" baseline="-250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429000" y="3429000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05400" y="2209800"/>
            <a:ext cx="3736920" cy="10402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F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b="1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:- …  /* for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*/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F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b="1" baseline="-25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:- …  /* for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*/</a:t>
            </a:r>
            <a:endParaRPr lang="en-US" sz="28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Rel. Calculus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non-</a:t>
            </a:r>
            <a:r>
              <a:rPr lang="en-US" dirty="0" err="1" smtClean="0">
                <a:sym typeface="Wingdings"/>
              </a:rPr>
              <a:t>rec</a:t>
            </a:r>
            <a:r>
              <a:rPr lang="en-US" dirty="0" smtClean="0">
                <a:sym typeface="Wingdings"/>
              </a:rPr>
              <a:t>. </a:t>
            </a:r>
            <a:r>
              <a:rPr lang="en-US" dirty="0" err="1" smtClean="0">
                <a:sym typeface="Wingdings"/>
              </a:rPr>
              <a:t>Datalog</a:t>
            </a:r>
            <a:r>
              <a:rPr lang="en-US" baseline="30000" dirty="0" err="1" smtClean="0">
                <a:solidFill>
                  <a:srgbClr val="000000"/>
                </a:solidFill>
                <a:cs typeface="Arial"/>
                <a:sym typeface="Symbol" pitchFamily="-64" charset="2"/>
              </a:rPr>
              <a:t>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13" name="Rectangle 1029"/>
          <p:cNvSpPr>
            <a:spLocks noChangeArrowheads="1"/>
          </p:cNvSpPr>
          <p:nvPr/>
        </p:nvSpPr>
        <p:spPr bwMode="auto">
          <a:xfrm>
            <a:off x="5105400" y="3429000"/>
            <a:ext cx="3190204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F(</a:t>
            </a:r>
            <a:r>
              <a:rPr lang="en-US" sz="2800" b="1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:- F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b="1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),F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b="1" baseline="-25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</a:t>
            </a:r>
            <a:endParaRPr lang="en-US" sz="2800" baseline="-250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14" name="Rectangle 1029"/>
          <p:cNvSpPr>
            <a:spLocks noChangeArrowheads="1"/>
          </p:cNvSpPr>
          <p:nvPr/>
        </p:nvSpPr>
        <p:spPr bwMode="auto">
          <a:xfrm>
            <a:off x="1219200" y="3429000"/>
            <a:ext cx="1399809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2</a:t>
            </a:r>
            <a:endParaRPr lang="en-US" sz="2800" baseline="-250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429000" y="3429000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05400" y="2209800"/>
            <a:ext cx="3736920" cy="10402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F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b="1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:- …  /* for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*/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F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b="1" baseline="-25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:- …  /* for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*/</a:t>
            </a:r>
            <a:endParaRPr lang="en-US" sz="28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Rel. Calculus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non-</a:t>
            </a:r>
            <a:r>
              <a:rPr lang="en-US" dirty="0" err="1" smtClean="0">
                <a:sym typeface="Wingdings"/>
              </a:rPr>
              <a:t>rec</a:t>
            </a:r>
            <a:r>
              <a:rPr lang="en-US" dirty="0" smtClean="0">
                <a:sym typeface="Wingdings"/>
              </a:rPr>
              <a:t>. </a:t>
            </a:r>
            <a:r>
              <a:rPr lang="en-US" dirty="0" err="1" smtClean="0">
                <a:sym typeface="Wingdings"/>
              </a:rPr>
              <a:t>Datalog</a:t>
            </a:r>
            <a:r>
              <a:rPr lang="en-US" baseline="30000" dirty="0" err="1" smtClean="0">
                <a:solidFill>
                  <a:srgbClr val="000000"/>
                </a:solidFill>
                <a:cs typeface="Arial"/>
                <a:sym typeface="Symbol" pitchFamily="-64" charset="2"/>
              </a:rPr>
              <a:t>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13" name="Rectangle 1029"/>
          <p:cNvSpPr>
            <a:spLocks noChangeArrowheads="1"/>
          </p:cNvSpPr>
          <p:nvPr/>
        </p:nvSpPr>
        <p:spPr bwMode="auto">
          <a:xfrm>
            <a:off x="1295400" y="3429000"/>
            <a:ext cx="1399809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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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2</a:t>
            </a:r>
            <a:endParaRPr lang="en-US" sz="2800" baseline="-250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733800" y="3429000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0" name="Rectangle 1029"/>
          <p:cNvSpPr>
            <a:spLocks noChangeArrowheads="1"/>
          </p:cNvSpPr>
          <p:nvPr/>
        </p:nvSpPr>
        <p:spPr bwMode="auto">
          <a:xfrm>
            <a:off x="5105400" y="3429000"/>
            <a:ext cx="1141959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? ? ?</a:t>
            </a:r>
            <a:endParaRPr lang="en-US" sz="2800" b="1" baseline="-250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05400" y="2209800"/>
            <a:ext cx="3736920" cy="10402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F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b="1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:- …  /* for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*/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F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b="1" baseline="-25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:- …  /* for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*/</a:t>
            </a:r>
            <a:endParaRPr lang="en-US" sz="28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Rel. Calculus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non-</a:t>
            </a:r>
            <a:r>
              <a:rPr lang="en-US" dirty="0" err="1" smtClean="0">
                <a:sym typeface="Wingdings"/>
              </a:rPr>
              <a:t>rec</a:t>
            </a:r>
            <a:r>
              <a:rPr lang="en-US" dirty="0" smtClean="0">
                <a:sym typeface="Wingdings"/>
              </a:rPr>
              <a:t>. </a:t>
            </a:r>
            <a:r>
              <a:rPr lang="en-US" dirty="0" err="1" smtClean="0">
                <a:sym typeface="Wingdings"/>
              </a:rPr>
              <a:t>Datalog</a:t>
            </a:r>
            <a:r>
              <a:rPr lang="en-US" baseline="30000" dirty="0" err="1" smtClean="0">
                <a:solidFill>
                  <a:srgbClr val="000000"/>
                </a:solidFill>
                <a:cs typeface="Arial"/>
                <a:sym typeface="Symbol" pitchFamily="-64" charset="2"/>
              </a:rPr>
              <a:t>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3" name="Rectangle 1029"/>
          <p:cNvSpPr>
            <a:spLocks noChangeArrowheads="1"/>
          </p:cNvSpPr>
          <p:nvPr/>
        </p:nvSpPr>
        <p:spPr bwMode="auto">
          <a:xfrm>
            <a:off x="1295400" y="3429000"/>
            <a:ext cx="1399809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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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2</a:t>
            </a:r>
            <a:endParaRPr lang="en-US" sz="2800" baseline="-250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733800" y="3429000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0" name="Rectangle 1029"/>
          <p:cNvSpPr>
            <a:spLocks noChangeArrowheads="1"/>
          </p:cNvSpPr>
          <p:nvPr/>
        </p:nvSpPr>
        <p:spPr bwMode="auto">
          <a:xfrm>
            <a:off x="5105400" y="3429000"/>
            <a:ext cx="2186157" cy="10905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F(</a:t>
            </a:r>
            <a:r>
              <a:rPr lang="en-US" sz="2800" b="1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:- F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b="1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F(</a:t>
            </a:r>
            <a:r>
              <a:rPr lang="en-US" sz="2800" b="1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:- F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b="1" baseline="-25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</a:t>
            </a:r>
            <a:endParaRPr lang="en-US" sz="2800" baseline="-250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05400" y="2209800"/>
            <a:ext cx="3736920" cy="10402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F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b="1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:- …  /* for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*/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F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b="1" baseline="-25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:- …  /* for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*/</a:t>
            </a:r>
            <a:endParaRPr lang="en-US" sz="28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Rel. Calculus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non-</a:t>
            </a:r>
            <a:r>
              <a:rPr lang="en-US" dirty="0" err="1" smtClean="0">
                <a:sym typeface="Wingdings"/>
              </a:rPr>
              <a:t>rec</a:t>
            </a:r>
            <a:r>
              <a:rPr lang="en-US" dirty="0" smtClean="0">
                <a:sym typeface="Wingdings"/>
              </a:rPr>
              <a:t>. </a:t>
            </a:r>
            <a:r>
              <a:rPr lang="en-US" dirty="0" err="1" smtClean="0">
                <a:sym typeface="Wingdings"/>
              </a:rPr>
              <a:t>Datalog</a:t>
            </a:r>
            <a:r>
              <a:rPr lang="en-US" baseline="30000" dirty="0" err="1" smtClean="0">
                <a:solidFill>
                  <a:srgbClr val="000000"/>
                </a:solidFill>
                <a:cs typeface="Arial"/>
                <a:sym typeface="Symbol" pitchFamily="-64" charset="2"/>
              </a:rPr>
              <a:t>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12" name="Rectangle 1029"/>
          <p:cNvSpPr>
            <a:spLocks noChangeArrowheads="1"/>
          </p:cNvSpPr>
          <p:nvPr/>
        </p:nvSpPr>
        <p:spPr bwMode="auto">
          <a:xfrm>
            <a:off x="1676400" y="3429000"/>
            <a:ext cx="1010697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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.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endParaRPr lang="en-US" sz="28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733800" y="3429000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0" name="Rectangle 1029"/>
          <p:cNvSpPr>
            <a:spLocks noChangeArrowheads="1"/>
          </p:cNvSpPr>
          <p:nvPr/>
        </p:nvSpPr>
        <p:spPr bwMode="auto">
          <a:xfrm>
            <a:off x="5105400" y="3429000"/>
            <a:ext cx="1141959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 ? ? ?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05400" y="2209800"/>
            <a:ext cx="3506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F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:- …  /* for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*/</a:t>
            </a:r>
            <a:endParaRPr lang="en-US" sz="28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Domain Relational Calculus</a:t>
            </a:r>
            <a:endParaRPr lang="en-US" dirty="0"/>
          </a:p>
        </p:txBody>
      </p:sp>
      <p:sp>
        <p:nvSpPr>
          <p:cNvPr id="69222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Given:</a:t>
            </a:r>
          </a:p>
          <a:p>
            <a:r>
              <a:rPr lang="en-US" smtClean="0"/>
              <a:t>A vocabulary: R</a:t>
            </a:r>
            <a:r>
              <a:rPr lang="en-US" baseline="-25000" smtClean="0"/>
              <a:t>1</a:t>
            </a:r>
            <a:r>
              <a:rPr lang="en-US" smtClean="0"/>
              <a:t>, …, R</a:t>
            </a:r>
            <a:r>
              <a:rPr lang="en-US" baseline="-25000" smtClean="0"/>
              <a:t>k</a:t>
            </a:r>
          </a:p>
          <a:p>
            <a:r>
              <a:rPr lang="en-US" smtClean="0"/>
              <a:t>An arity, ar(R</a:t>
            </a:r>
            <a:r>
              <a:rPr lang="en-US" baseline="-25000" smtClean="0"/>
              <a:t>i</a:t>
            </a:r>
            <a:r>
              <a:rPr lang="en-US" smtClean="0"/>
              <a:t>), for each i=1,…,k</a:t>
            </a:r>
          </a:p>
          <a:p>
            <a:r>
              <a:rPr lang="en-US" smtClean="0"/>
              <a:t>An infinite supply of variables x</a:t>
            </a:r>
            <a:r>
              <a:rPr lang="en-US" baseline="-25000" smtClean="0"/>
              <a:t>1</a:t>
            </a:r>
            <a:r>
              <a:rPr lang="en-US" smtClean="0"/>
              <a:t>, x</a:t>
            </a:r>
            <a:r>
              <a:rPr lang="en-US" baseline="-25000" smtClean="0"/>
              <a:t>2</a:t>
            </a:r>
            <a:r>
              <a:rPr lang="en-US" smtClean="0"/>
              <a:t>, x</a:t>
            </a:r>
            <a:r>
              <a:rPr lang="en-US" baseline="-25000" smtClean="0"/>
              <a:t>3</a:t>
            </a:r>
            <a:r>
              <a:rPr lang="en-US" smtClean="0"/>
              <a:t>, …</a:t>
            </a:r>
          </a:p>
          <a:p>
            <a:r>
              <a:rPr lang="en-US" smtClean="0"/>
              <a:t>Constants: c</a:t>
            </a:r>
            <a:r>
              <a:rPr lang="en-US" baseline="-25000" smtClean="0"/>
              <a:t>1</a:t>
            </a:r>
            <a:r>
              <a:rPr lang="en-US" smtClean="0"/>
              <a:t>, c</a:t>
            </a:r>
            <a:r>
              <a:rPr lang="en-US" baseline="-25000" smtClean="0"/>
              <a:t>2</a:t>
            </a:r>
            <a:r>
              <a:rPr lang="en-US" smtClean="0"/>
              <a:t>, c</a:t>
            </a:r>
            <a:r>
              <a:rPr lang="en-US" baseline="-25000" smtClean="0"/>
              <a:t>3</a:t>
            </a:r>
            <a:r>
              <a:rPr lang="en-US" smtClean="0"/>
              <a:t>, ...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A91D1-0816-4B64-8DFD-71EA4A5D9E9A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692228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36226" name="Equation" r:id="rId3" imgW="114548" imgH="21601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Rel. Calculus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non-</a:t>
            </a:r>
            <a:r>
              <a:rPr lang="en-US" dirty="0" err="1" smtClean="0">
                <a:sym typeface="Wingdings"/>
              </a:rPr>
              <a:t>rec</a:t>
            </a:r>
            <a:r>
              <a:rPr lang="en-US" dirty="0" smtClean="0">
                <a:sym typeface="Wingdings"/>
              </a:rPr>
              <a:t>. </a:t>
            </a:r>
            <a:r>
              <a:rPr lang="en-US" dirty="0" err="1" smtClean="0">
                <a:sym typeface="Wingdings"/>
              </a:rPr>
              <a:t>Datalog</a:t>
            </a:r>
            <a:r>
              <a:rPr lang="en-US" baseline="30000" dirty="0" err="1" smtClean="0">
                <a:solidFill>
                  <a:srgbClr val="000000"/>
                </a:solidFill>
                <a:cs typeface="Arial"/>
                <a:sym typeface="Symbol" pitchFamily="-64" charset="2"/>
              </a:rPr>
              <a:t>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12" name="Rectangle 1029"/>
          <p:cNvSpPr>
            <a:spLocks noChangeArrowheads="1"/>
          </p:cNvSpPr>
          <p:nvPr/>
        </p:nvSpPr>
        <p:spPr bwMode="auto">
          <a:xfrm>
            <a:off x="1676400" y="3429000"/>
            <a:ext cx="1010697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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.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endParaRPr lang="en-US" sz="28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733800" y="3429000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0" name="Rectangle 1029"/>
          <p:cNvSpPr>
            <a:spLocks noChangeArrowheads="1"/>
          </p:cNvSpPr>
          <p:nvPr/>
        </p:nvSpPr>
        <p:spPr bwMode="auto">
          <a:xfrm>
            <a:off x="5105400" y="3429000"/>
            <a:ext cx="2053024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F(</a:t>
            </a:r>
            <a:r>
              <a:rPr lang="en-US" sz="2800" b="1" dirty="0" err="1" smtClean="0">
                <a:solidFill>
                  <a:srgbClr val="000000"/>
                </a:solidFill>
                <a:latin typeface="Arial"/>
              </a:rPr>
              <a:t>y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:- F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105400" y="2209800"/>
            <a:ext cx="3506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F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:- …  /* for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*/</a:t>
            </a:r>
            <a:endParaRPr lang="en-US" sz="2800" dirty="0" smtClean="0"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7800" y="4267200"/>
            <a:ext cx="2902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where </a:t>
            </a:r>
            <a:r>
              <a:rPr lang="en-US" sz="2800" b="1" dirty="0" err="1" smtClean="0">
                <a:solidFill>
                  <a:srgbClr val="000000"/>
                </a:solidFill>
                <a:latin typeface="Arial"/>
              </a:rPr>
              <a:t>y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b="1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– {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}</a:t>
            </a:r>
            <a:endParaRPr lang="en-US" sz="28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Rel. Calculus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non-</a:t>
            </a:r>
            <a:r>
              <a:rPr lang="en-US" dirty="0" err="1" smtClean="0">
                <a:sym typeface="Wingdings"/>
              </a:rPr>
              <a:t>rec</a:t>
            </a:r>
            <a:r>
              <a:rPr lang="en-US" dirty="0" smtClean="0">
                <a:sym typeface="Wingdings"/>
              </a:rPr>
              <a:t>. </a:t>
            </a:r>
            <a:r>
              <a:rPr lang="en-US" dirty="0" err="1" smtClean="0">
                <a:sym typeface="Wingdings"/>
              </a:rPr>
              <a:t>Datalog</a:t>
            </a:r>
            <a:r>
              <a:rPr lang="en-US" baseline="30000" dirty="0" err="1" smtClean="0">
                <a:solidFill>
                  <a:srgbClr val="000000"/>
                </a:solidFill>
                <a:cs typeface="Arial"/>
                <a:sym typeface="Symbol" pitchFamily="-64" charset="2"/>
              </a:rPr>
              <a:t>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11" name="Rectangle 1029"/>
          <p:cNvSpPr>
            <a:spLocks noChangeArrowheads="1"/>
          </p:cNvSpPr>
          <p:nvPr/>
        </p:nvSpPr>
        <p:spPr bwMode="auto">
          <a:xfrm>
            <a:off x="1752600" y="3429000"/>
            <a:ext cx="790309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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endParaRPr lang="en-US" sz="28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733800" y="3429000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0" name="Rectangle 1029"/>
          <p:cNvSpPr>
            <a:spLocks noChangeArrowheads="1"/>
          </p:cNvSpPr>
          <p:nvPr/>
        </p:nvSpPr>
        <p:spPr bwMode="auto">
          <a:xfrm>
            <a:off x="5105400" y="3429000"/>
            <a:ext cx="2309004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F(</a:t>
            </a:r>
            <a:r>
              <a:rPr lang="en-US" sz="2800" b="1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:-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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F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</a:t>
            </a:r>
            <a:endParaRPr lang="en-US" sz="2800" baseline="-250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05400" y="2286000"/>
            <a:ext cx="36343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F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:- …  /* for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*/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400800" y="5410200"/>
            <a:ext cx="2351926" cy="487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End of Proof</a:t>
            </a:r>
            <a:endParaRPr lang="en-US" sz="2800" dirty="0" smtClean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Unsafe</a:t>
            </a:r>
            <a:r>
              <a:rPr lang="en-US" dirty="0" smtClean="0"/>
              <a:t> Queries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31793-ECBE-4E89-B587-A4E298162727}" type="slidenum">
              <a:rPr lang="en-US">
                <a:solidFill>
                  <a:srgbClr val="000000"/>
                </a:solidFill>
              </a:rPr>
              <a:pPr/>
              <a:t>52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029"/>
          <p:cNvSpPr>
            <a:spLocks noChangeArrowheads="1"/>
          </p:cNvSpPr>
          <p:nvPr/>
        </p:nvSpPr>
        <p:spPr bwMode="auto">
          <a:xfrm>
            <a:off x="3962400" y="2362200"/>
            <a:ext cx="1970035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Q(x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:- 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=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y</a:t>
            </a:r>
            <a:endParaRPr lang="en-US" sz="2800" baseline="-250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9" name="Rectangle 1029"/>
          <p:cNvSpPr>
            <a:spLocks noChangeArrowheads="1"/>
          </p:cNvSpPr>
          <p:nvPr/>
        </p:nvSpPr>
        <p:spPr bwMode="auto">
          <a:xfrm>
            <a:off x="3962400" y="4191000"/>
            <a:ext cx="2614543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Q(x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:- 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R(x,y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</a:t>
            </a:r>
            <a:endParaRPr lang="en-US" sz="2800" baseline="-250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3352800"/>
            <a:ext cx="2652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What’s wrong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Unsafe Queries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53</a:t>
            </a:fld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66800" y="1752600"/>
            <a:ext cx="6651130" cy="12629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Definition.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A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datalog</a:t>
            </a:r>
            <a:r>
              <a:rPr lang="en-US" sz="2800" baseline="300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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rule S :- L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, …,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L</a:t>
            </a:r>
            <a:r>
              <a:rPr lang="en-US" sz="2800" baseline="-25000" dirty="0" err="1" smtClean="0">
                <a:solidFill>
                  <a:srgbClr val="000000"/>
                </a:solidFill>
                <a:latin typeface="Arial"/>
              </a:rPr>
              <a:t>k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is called </a:t>
            </a:r>
            <a:r>
              <a:rPr lang="en-US" sz="2800" i="1" u="sng" dirty="0" smtClean="0">
                <a:solidFill>
                  <a:srgbClr val="000000"/>
                </a:solidFill>
                <a:latin typeface="Arial"/>
              </a:rPr>
              <a:t>safe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, if every variable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appears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in at least one positive relational atom.</a:t>
            </a:r>
          </a:p>
        </p:txBody>
      </p:sp>
      <p:sp>
        <p:nvSpPr>
          <p:cNvPr id="6" name="Rectangle 1029"/>
          <p:cNvSpPr>
            <a:spLocks noChangeArrowheads="1"/>
          </p:cNvSpPr>
          <p:nvPr/>
        </p:nvSpPr>
        <p:spPr bwMode="auto">
          <a:xfrm>
            <a:off x="3886200" y="3657600"/>
            <a:ext cx="3658799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Q(x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:- 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T(x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),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S(y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),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=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y</a:t>
            </a:r>
            <a:endParaRPr lang="en-US" sz="2800" baseline="-250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7" name="Rectangle 1029"/>
          <p:cNvSpPr>
            <a:spLocks noChangeArrowheads="1"/>
          </p:cNvSpPr>
          <p:nvPr/>
        </p:nvSpPr>
        <p:spPr bwMode="auto">
          <a:xfrm>
            <a:off x="3886200" y="4495800"/>
            <a:ext cx="4303307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Q(x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:- 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T(x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),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S(y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),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R(x,y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</a:t>
            </a:r>
            <a:endParaRPr lang="en-US" sz="2800" baseline="-250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505200"/>
            <a:ext cx="1761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Examples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0600" y="5410200"/>
            <a:ext cx="69437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We require that all rules of a non-recursive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datalog</a:t>
            </a:r>
            <a:r>
              <a:rPr lang="en-US" sz="2800" baseline="300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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program to be safe.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Unsafe Queries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54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800" y="1905000"/>
            <a:ext cx="7349989" cy="10402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But what about Relational Calculus ?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What does it mean for a query Q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to be safe ?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sp>
        <p:nvSpPr>
          <p:cNvPr id="12" name="Rectangle 1029"/>
          <p:cNvSpPr>
            <a:spLocks noChangeArrowheads="1"/>
          </p:cNvSpPr>
          <p:nvPr/>
        </p:nvSpPr>
        <p:spPr bwMode="auto">
          <a:xfrm>
            <a:off x="2743200" y="4343400"/>
            <a:ext cx="4508441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Q = {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|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y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.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Frequents(x,y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)}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endParaRPr lang="en-US" sz="2800" baseline="-250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14" name="Rectangle 1029"/>
          <p:cNvSpPr>
            <a:spLocks noChangeArrowheads="1"/>
          </p:cNvSpPr>
          <p:nvPr/>
        </p:nvSpPr>
        <p:spPr bwMode="auto">
          <a:xfrm>
            <a:off x="2743200" y="5181600"/>
            <a:ext cx="5752396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Q = {(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x,y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|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Faculty(x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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Student(y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)} </a:t>
            </a:r>
            <a:endParaRPr lang="en-US" sz="2800" baseline="-250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3505200"/>
            <a:ext cx="4076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Are these queries safe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Unsafe Queries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55</a:t>
            </a:fld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81000" y="2209800"/>
            <a:ext cx="8469461" cy="165070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Definition.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A query Q is </a:t>
            </a:r>
            <a:r>
              <a:rPr lang="en-US" sz="2800" i="1" u="sng" dirty="0" smtClean="0">
                <a:solidFill>
                  <a:srgbClr val="000000"/>
                </a:solidFill>
                <a:latin typeface="Arial"/>
              </a:rPr>
              <a:t>domain independent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,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if for any two database instances 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D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, 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D’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,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such that they have the same relations R1, …,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Rk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but possibly different domains D, D’,  Q(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D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= Q(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D’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4419600"/>
            <a:ext cx="871918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A safe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datalog</a:t>
            </a:r>
            <a:r>
              <a:rPr lang="en-US" sz="2800" baseline="300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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rule is domain independent (obvious).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Does the converse hold 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5791200"/>
            <a:ext cx="7051580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Note: domain independent queries are also 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called </a:t>
            </a:r>
            <a:r>
              <a:rPr lang="en-US" sz="2800" i="1" u="sng" dirty="0" smtClean="0">
                <a:solidFill>
                  <a:srgbClr val="000000"/>
                </a:solidFill>
                <a:latin typeface="Arial"/>
              </a:rPr>
              <a:t>safe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queries, somewhat confusingly.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Unsafe Queries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56</a:t>
            </a:fld>
            <a:endParaRPr lang="en-US"/>
          </a:p>
        </p:txBody>
      </p:sp>
      <p:sp>
        <p:nvSpPr>
          <p:cNvPr id="12" name="Rectangle 1029"/>
          <p:cNvSpPr>
            <a:spLocks noChangeArrowheads="1"/>
          </p:cNvSpPr>
          <p:nvPr/>
        </p:nvSpPr>
        <p:spPr bwMode="auto">
          <a:xfrm>
            <a:off x="1219200" y="3429000"/>
            <a:ext cx="4508441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Q = {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|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y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.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Frequents(x,y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)}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</a:t>
            </a:r>
            <a:endParaRPr lang="en-US" sz="2800" baseline="-250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14" name="Rectangle 1029"/>
          <p:cNvSpPr>
            <a:spLocks noChangeArrowheads="1"/>
          </p:cNvSpPr>
          <p:nvPr/>
        </p:nvSpPr>
        <p:spPr bwMode="auto">
          <a:xfrm>
            <a:off x="1219200" y="5029200"/>
            <a:ext cx="5752396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Q = {(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x,y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|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Faculty(x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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Student(y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)} </a:t>
            </a:r>
            <a:endParaRPr lang="en-US" sz="2800" baseline="-250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905000"/>
            <a:ext cx="47563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Explain why these queries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are not domain independent: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Unsafe Queries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57</a:t>
            </a:fld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81000" y="2209800"/>
            <a:ext cx="8407831" cy="87511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Theorem.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The problem: </a:t>
            </a:r>
            <a:r>
              <a:rPr lang="en-US" sz="2800" i="1" dirty="0" smtClean="0">
                <a:solidFill>
                  <a:srgbClr val="000000"/>
                </a:solidFill>
                <a:latin typeface="Arial"/>
              </a:rPr>
              <a:t>“given a relational query Q</a:t>
            </a:r>
            <a:br>
              <a:rPr lang="en-US" sz="2800" i="1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i="1" dirty="0" smtClean="0">
                <a:solidFill>
                  <a:srgbClr val="000000"/>
                </a:solidFill>
                <a:latin typeface="Arial"/>
              </a:rPr>
              <a:t>decide whether Q is safe”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is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undecidable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3505200"/>
            <a:ext cx="2040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Bummer !...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343400"/>
            <a:ext cx="5830651" cy="23329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Why doesn’t the following work ?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Translate Q to a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datalog</a:t>
            </a:r>
            <a:r>
              <a:rPr lang="en-US" sz="2800" baseline="300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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program, 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then check that each rule is safe.</a:t>
            </a:r>
          </a:p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Is this a decision procedure 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for domain independence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Domain Semantics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02A9-C14A-4881-A626-364051B576E8}" type="slidenum">
              <a:rPr lang="en-US">
                <a:solidFill>
                  <a:srgbClr val="000000"/>
                </a:solidFill>
              </a:rPr>
              <a:pPr/>
              <a:t>58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62000" y="1981200"/>
            <a:ext cx="6763165" cy="12629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Definition.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The </a:t>
            </a:r>
            <a:r>
              <a:rPr lang="en-US" sz="2800" i="1" dirty="0" smtClean="0">
                <a:solidFill>
                  <a:srgbClr val="000000"/>
                </a:solidFill>
                <a:latin typeface="Arial"/>
              </a:rPr>
              <a:t>active domain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ADom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of a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database instance </a:t>
            </a:r>
            <a:r>
              <a:rPr lang="en-US" sz="2800" b="1" dirty="0" smtClean="0">
                <a:latin typeface="Arial"/>
              </a:rPr>
              <a:t>D</a:t>
            </a:r>
            <a:r>
              <a:rPr lang="en-US" sz="2800" dirty="0" smtClean="0">
                <a:latin typeface="Arial"/>
              </a:rPr>
              <a:t> = (D, R</a:t>
            </a:r>
            <a:r>
              <a:rPr lang="en-US" sz="2800" baseline="-25000" dirty="0" smtClean="0">
                <a:latin typeface="Arial"/>
              </a:rPr>
              <a:t>1</a:t>
            </a:r>
            <a:r>
              <a:rPr lang="en-US" sz="2800" baseline="30000" dirty="0" smtClean="0">
                <a:latin typeface="Arial"/>
              </a:rPr>
              <a:t>D</a:t>
            </a:r>
            <a:r>
              <a:rPr lang="en-US" sz="2800" dirty="0" smtClean="0">
                <a:latin typeface="Arial"/>
              </a:rPr>
              <a:t>, …, </a:t>
            </a:r>
            <a:r>
              <a:rPr lang="en-US" sz="2800" dirty="0" err="1" smtClean="0">
                <a:latin typeface="Arial"/>
              </a:rPr>
              <a:t>R</a:t>
            </a:r>
            <a:r>
              <a:rPr lang="en-US" sz="2800" baseline="-25000" dirty="0" err="1" smtClean="0">
                <a:latin typeface="Arial"/>
              </a:rPr>
              <a:t>k</a:t>
            </a:r>
            <a:r>
              <a:rPr lang="en-US" sz="2800" baseline="30000" dirty="0" err="1" smtClean="0">
                <a:latin typeface="Arial"/>
              </a:rPr>
              <a:t>D</a:t>
            </a:r>
            <a:r>
              <a:rPr lang="en-US" sz="2800" dirty="0" smtClean="0">
                <a:latin typeface="Arial"/>
              </a:rPr>
              <a:t>), </a:t>
            </a:r>
            <a:br>
              <a:rPr lang="en-US" sz="2800" dirty="0" smtClean="0">
                <a:latin typeface="Arial"/>
              </a:rPr>
            </a:br>
            <a:r>
              <a:rPr lang="en-US" sz="2800" dirty="0" smtClean="0">
                <a:latin typeface="Arial"/>
              </a:rPr>
              <a:t>is the set of all constants in R</a:t>
            </a:r>
            <a:r>
              <a:rPr lang="en-US" sz="2800" baseline="-25000" dirty="0" smtClean="0">
                <a:latin typeface="Arial"/>
              </a:rPr>
              <a:t>1</a:t>
            </a:r>
            <a:r>
              <a:rPr lang="en-US" sz="2800" baseline="30000" dirty="0" smtClean="0">
                <a:latin typeface="Arial"/>
              </a:rPr>
              <a:t>D</a:t>
            </a:r>
            <a:r>
              <a:rPr lang="en-US" sz="2800" dirty="0" smtClean="0">
                <a:latin typeface="Arial"/>
              </a:rPr>
              <a:t>, …, </a:t>
            </a:r>
            <a:r>
              <a:rPr lang="en-US" sz="2800" dirty="0" err="1" smtClean="0">
                <a:latin typeface="Arial"/>
              </a:rPr>
              <a:t>R</a:t>
            </a:r>
            <a:r>
              <a:rPr lang="en-US" sz="2800" baseline="-25000" dirty="0" err="1" smtClean="0">
                <a:latin typeface="Arial"/>
              </a:rPr>
              <a:t>k</a:t>
            </a:r>
            <a:r>
              <a:rPr lang="en-US" sz="2800" baseline="30000" dirty="0" err="1" smtClean="0">
                <a:latin typeface="Arial"/>
              </a:rPr>
              <a:t>D</a:t>
            </a:r>
            <a:endParaRPr lang="en-US" sz="280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Rectangle 1029"/>
          <p:cNvSpPr>
            <a:spLocks noChangeArrowheads="1"/>
          </p:cNvSpPr>
          <p:nvPr/>
        </p:nvSpPr>
        <p:spPr bwMode="auto">
          <a:xfrm>
            <a:off x="4419600" y="3581400"/>
            <a:ext cx="3161668" cy="25288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ADom(x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) :-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Frequents(x,y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ADom(y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) :-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Frequents(x,y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ADom(x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) :-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Likes(x,y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ADom(y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) :-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Likes(x,y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ADom(x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) :-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Serves(x,y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ADom(y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) :- </a:t>
            </a:r>
            <a:r>
              <a:rPr lang="en-US" sz="2000" dirty="0" err="1" smtClean="0">
                <a:solidFill>
                  <a:srgbClr val="000000"/>
                </a:solidFill>
                <a:latin typeface="Arial"/>
              </a:rPr>
              <a:t>Serves(x,y</a:t>
            </a:r>
            <a:r>
              <a:rPr lang="en-US" sz="2000" dirty="0" smtClean="0">
                <a:solidFill>
                  <a:srgbClr val="000000"/>
                </a:solidFill>
                <a:latin typeface="Arial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3886200"/>
            <a:ext cx="311861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The active domain 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can be computed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by a boring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relational query: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Domain Semantics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0F18-CD05-49E3-B589-B85143BC10DD}" type="slidenum">
              <a:rPr lang="en-US">
                <a:solidFill>
                  <a:srgbClr val="000000"/>
                </a:solidFill>
              </a:rPr>
              <a:pPr/>
              <a:t>59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53667" name="Rectangle 3"/>
          <p:cNvSpPr>
            <a:spLocks noChangeArrowheads="1"/>
          </p:cNvSpPr>
          <p:nvPr/>
        </p:nvSpPr>
        <p:spPr bwMode="auto">
          <a:xfrm>
            <a:off x="838200" y="2819400"/>
            <a:ext cx="2292815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>
                <a:solidFill>
                  <a:srgbClr val="000000"/>
                </a:solidFill>
                <a:latin typeface="Arial"/>
              </a:rPr>
              <a:t>D</a:t>
            </a:r>
            <a:r>
              <a:rPr lang="en-US" sz="2800" smtClean="0">
                <a:solidFill>
                  <a:srgbClr val="000000"/>
                </a:solidFill>
                <a:latin typeface="Arial"/>
              </a:rPr>
              <a:t> ⊨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x.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)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[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]</a:t>
            </a:r>
          </a:p>
        </p:txBody>
      </p:sp>
      <p:sp>
        <p:nvSpPr>
          <p:cNvPr id="753668" name="Rectangle 4"/>
          <p:cNvSpPr>
            <a:spLocks noChangeArrowheads="1"/>
          </p:cNvSpPr>
          <p:nvPr/>
        </p:nvSpPr>
        <p:spPr bwMode="auto">
          <a:xfrm>
            <a:off x="762000" y="4953000"/>
            <a:ext cx="2233905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rgbClr val="000000"/>
                </a:solidFill>
                <a:latin typeface="Arial"/>
              </a:rPr>
              <a:t>D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⊨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x.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)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[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s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]</a:t>
            </a:r>
          </a:p>
        </p:txBody>
      </p:sp>
      <p:sp>
        <p:nvSpPr>
          <p:cNvPr id="753669" name="Text Box 5"/>
          <p:cNvSpPr txBox="1">
            <a:spLocks noChangeArrowheads="1"/>
          </p:cNvSpPr>
          <p:nvPr/>
        </p:nvSpPr>
        <p:spPr bwMode="auto">
          <a:xfrm>
            <a:off x="3810000" y="2819400"/>
            <a:ext cx="51939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If for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every constant a in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ADom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,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</a:t>
            </a:r>
            <a:r>
              <a:rPr lang="en-US" sz="2800" b="1" dirty="0">
                <a:solidFill>
                  <a:srgbClr val="000000"/>
                </a:solidFill>
                <a:latin typeface="Arial"/>
              </a:rPr>
              <a:t>D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⊨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[s</a:t>
            </a:r>
            <a:r>
              <a:rPr lang="en-US" sz="2800" baseline="-25000" dirty="0" err="1" smtClean="0">
                <a:solidFill>
                  <a:srgbClr val="000000"/>
                </a:solidFill>
                <a:latin typeface="Arial"/>
              </a:rPr>
              <a:t>a/x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]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810000" y="4876800"/>
            <a:ext cx="51939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If for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some constant a in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ADom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,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      </a:t>
            </a:r>
            <a:r>
              <a:rPr lang="en-US" sz="2800" b="1" dirty="0">
                <a:solidFill>
                  <a:srgbClr val="000000"/>
                </a:solidFill>
                <a:latin typeface="Arial"/>
              </a:rPr>
              <a:t>D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⊨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[s</a:t>
            </a:r>
            <a:r>
              <a:rPr lang="en-US" sz="2800" baseline="-25000" dirty="0" err="1" smtClean="0">
                <a:solidFill>
                  <a:srgbClr val="000000"/>
                </a:solidFill>
                <a:latin typeface="Arial"/>
              </a:rPr>
              <a:t>a/x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]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" y="1905000"/>
            <a:ext cx="89866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800" dirty="0" smtClean="0">
                <a:latin typeface="Arial"/>
                <a:cs typeface="Arial"/>
                <a:sym typeface="Symbol" pitchFamily="-64" charset="2"/>
              </a:rPr>
              <a:t>Make the following two changes to standard semantics: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5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Relational Calculus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D2225-5499-4A40-B7E0-E8E2CE775A78}" type="slidenum">
              <a:rPr lang="en-US">
                <a:solidFill>
                  <a:srgbClr val="000000"/>
                </a:solidFill>
              </a:rPr>
              <a:pPr/>
              <a:t>6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740356" name="Object 102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37250" name="Equation" r:id="rId3" imgW="114548" imgH="216016" progId="Equation.3">
              <p:embed/>
            </p:oleObj>
          </a:graphicData>
        </a:graphic>
      </p:graphicFrame>
      <p:sp>
        <p:nvSpPr>
          <p:cNvPr id="740357" name="Rectangle 1029"/>
          <p:cNvSpPr>
            <a:spLocks noChangeArrowheads="1"/>
          </p:cNvSpPr>
          <p:nvPr/>
        </p:nvSpPr>
        <p:spPr bwMode="auto">
          <a:xfrm>
            <a:off x="2133600" y="2209800"/>
            <a:ext cx="6354825" cy="229703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t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 ::= 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x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  |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a     /* variable or constant */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Char char="j"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::= R(t</a:t>
            </a:r>
            <a:r>
              <a:rPr lang="en-US" sz="280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, ...,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t</a:t>
            </a:r>
            <a:r>
              <a:rPr lang="en-US" sz="2800" baseline="-25000" dirty="0" err="1" smtClean="0">
                <a:solidFill>
                  <a:srgbClr val="000000"/>
                </a:solidFill>
                <a:latin typeface="Arial"/>
              </a:rPr>
              <a:t>k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   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|   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t</a:t>
            </a:r>
            <a:r>
              <a:rPr lang="en-US" sz="2800" baseline="-25000" dirty="0" err="1">
                <a:solidFill>
                  <a:srgbClr val="000000"/>
                </a:solidFill>
                <a:latin typeface="Arial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= </a:t>
            </a:r>
            <a:r>
              <a:rPr lang="en-US" sz="2800" dirty="0" err="1">
                <a:solidFill>
                  <a:srgbClr val="000000"/>
                </a:solidFill>
                <a:latin typeface="Arial"/>
              </a:rPr>
              <a:t>t</a:t>
            </a:r>
            <a:r>
              <a:rPr lang="en-US" sz="2800" baseline="-25000" dirty="0" err="1">
                <a:solidFill>
                  <a:srgbClr val="000000"/>
                </a:solidFill>
                <a:latin typeface="Arial"/>
              </a:rPr>
              <a:t>j</a:t>
            </a:r>
            <a:r>
              <a:rPr lang="en-US" sz="2800" dirty="0">
                <a:solidFill>
                  <a:srgbClr val="000000"/>
                </a:solidFill>
                <a:latin typeface="Arial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</a:rPr>
              <a:t>        | 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’   | 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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’  | 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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’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       | 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x.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   |     </a:t>
            </a:r>
            <a:r>
              <a:rPr lang="en-US" sz="2800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x.</a:t>
            </a:r>
            <a:r>
              <a:rPr lang="en-US" sz="2800" dirty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685800" y="1676400"/>
            <a:ext cx="40476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Terms </a:t>
            </a:r>
            <a:r>
              <a:rPr lang="en-US" dirty="0" err="1" smtClean="0">
                <a:latin typeface="Arial"/>
                <a:cs typeface="Arial"/>
              </a:rPr>
              <a:t>t</a:t>
            </a:r>
            <a:r>
              <a:rPr lang="en-US" dirty="0" smtClean="0">
                <a:latin typeface="Arial"/>
                <a:cs typeface="Arial"/>
              </a:rPr>
              <a:t> and Formulas </a:t>
            </a:r>
            <a:r>
              <a:rPr lang="en-US" dirty="0" err="1" smtClean="0">
                <a:latin typeface="Arial"/>
                <a:cs typeface="Arial"/>
                <a:sym typeface="Symbol" pitchFamily="-64" charset="2"/>
              </a:rPr>
              <a:t></a:t>
            </a:r>
            <a:r>
              <a:rPr lang="en-US" dirty="0" smtClean="0">
                <a:latin typeface="Arial"/>
                <a:cs typeface="Arial"/>
              </a:rPr>
              <a:t> are: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572000"/>
            <a:ext cx="64556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  <a:cs typeface="Arial"/>
              </a:rPr>
              <a:t>A query Q is any formula </a:t>
            </a:r>
            <a:r>
              <a:rPr lang="en-US" dirty="0" err="1" smtClean="0">
                <a:latin typeface="Arial"/>
                <a:cs typeface="Arial"/>
                <a:sym typeface="Symbol" pitchFamily="-64" charset="2"/>
              </a:rPr>
              <a:t></a:t>
            </a:r>
            <a:r>
              <a:rPr lang="en-US" dirty="0" smtClean="0">
                <a:latin typeface="Arial"/>
                <a:cs typeface="Arial"/>
                <a:sym typeface="Symbol" pitchFamily="-64" charset="2"/>
              </a:rPr>
              <a:t>, usually written as: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1" name="Rectangle 1029"/>
          <p:cNvSpPr>
            <a:spLocks noChangeArrowheads="1"/>
          </p:cNvSpPr>
          <p:nvPr/>
        </p:nvSpPr>
        <p:spPr bwMode="auto">
          <a:xfrm>
            <a:off x="2743200" y="5181600"/>
            <a:ext cx="2021582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smtClean="0">
                <a:latin typeface="Arial"/>
                <a:cs typeface="Arial"/>
                <a:sym typeface="Symbol" pitchFamily="-64" charset="2"/>
              </a:rPr>
              <a:t>Q = { </a:t>
            </a:r>
            <a:r>
              <a:rPr lang="en-US" sz="2800" b="1" dirty="0" err="1" smtClean="0">
                <a:latin typeface="Arial"/>
                <a:cs typeface="Arial"/>
                <a:sym typeface="Symbol" pitchFamily="-64" charset="2"/>
              </a:rPr>
              <a:t>x</a:t>
            </a:r>
            <a:r>
              <a:rPr lang="en-US" sz="2800" dirty="0" smtClean="0">
                <a:latin typeface="Arial"/>
                <a:cs typeface="Arial"/>
                <a:sym typeface="Symbol" pitchFamily="-64" charset="2"/>
              </a:rPr>
              <a:t> | </a:t>
            </a:r>
            <a:r>
              <a:rPr lang="en-US" sz="2800" dirty="0" err="1" smtClean="0">
                <a:latin typeface="Arial"/>
                <a:cs typeface="Arial"/>
                <a:sym typeface="Symbol" pitchFamily="-64" charset="2"/>
              </a:rPr>
              <a:t></a:t>
            </a:r>
            <a:r>
              <a:rPr lang="en-US" sz="2800" dirty="0" smtClean="0">
                <a:latin typeface="Arial"/>
                <a:cs typeface="Arial"/>
                <a:sym typeface="Symbol" pitchFamily="-64" charset="2"/>
              </a:rPr>
              <a:t> }</a:t>
            </a:r>
            <a:endParaRPr lang="en-US" sz="28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5867400"/>
            <a:ext cx="647600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dirty="0" smtClean="0">
                <a:latin typeface="Arial"/>
                <a:cs typeface="Arial"/>
                <a:sym typeface="Symbol" pitchFamily="-64" charset="2"/>
              </a:rPr>
              <a:t>where </a:t>
            </a:r>
            <a:r>
              <a:rPr lang="en-US" b="1" dirty="0" err="1" smtClean="0">
                <a:latin typeface="Arial"/>
                <a:cs typeface="Arial"/>
                <a:sym typeface="Symbol" pitchFamily="-64" charset="2"/>
              </a:rPr>
              <a:t>x</a:t>
            </a:r>
            <a:r>
              <a:rPr lang="en-US" dirty="0" smtClean="0">
                <a:latin typeface="Arial"/>
                <a:cs typeface="Arial"/>
                <a:sym typeface="Symbol" pitchFamily="-64" charset="2"/>
              </a:rPr>
              <a:t> = (x</a:t>
            </a:r>
            <a:r>
              <a:rPr lang="en-US" baseline="-25000" dirty="0" smtClean="0">
                <a:latin typeface="Arial"/>
                <a:cs typeface="Arial"/>
                <a:sym typeface="Symbol" pitchFamily="-64" charset="2"/>
              </a:rPr>
              <a:t>1</a:t>
            </a:r>
            <a:r>
              <a:rPr lang="en-US" dirty="0" smtClean="0">
                <a:latin typeface="Arial"/>
                <a:cs typeface="Arial"/>
                <a:sym typeface="Symbol" pitchFamily="-64" charset="2"/>
              </a:rPr>
              <a:t>,x</a:t>
            </a:r>
            <a:r>
              <a:rPr lang="en-US" baseline="-25000" dirty="0" smtClean="0">
                <a:latin typeface="Arial"/>
                <a:cs typeface="Arial"/>
                <a:sym typeface="Symbol" pitchFamily="-64" charset="2"/>
              </a:rPr>
              <a:t>2</a:t>
            </a:r>
            <a:r>
              <a:rPr lang="en-US" dirty="0" smtClean="0">
                <a:latin typeface="Arial"/>
                <a:cs typeface="Arial"/>
                <a:sym typeface="Symbol" pitchFamily="-64" charset="2"/>
              </a:rPr>
              <a:t>,…) are the free variables in </a:t>
            </a:r>
            <a:r>
              <a:rPr lang="en-US" dirty="0" err="1" smtClean="0">
                <a:latin typeface="Arial"/>
                <a:cs typeface="Arial"/>
                <a:sym typeface="Symbol" pitchFamily="-64" charset="2"/>
              </a:rPr>
              <a:t></a:t>
            </a:r>
            <a:r>
              <a:rPr lang="en-US" dirty="0" smtClean="0">
                <a:latin typeface="Arial"/>
                <a:cs typeface="Arial"/>
                <a:sym typeface="Symbol" pitchFamily="-64" charset="2"/>
              </a:rPr>
              <a:t>.</a:t>
            </a:r>
            <a:endParaRPr lang="en-US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Domain Semantics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02A9-C14A-4881-A626-364051B576E8}" type="slidenum">
              <a:rPr lang="en-US">
                <a:solidFill>
                  <a:srgbClr val="000000"/>
                </a:solidFill>
              </a:rPr>
              <a:pPr/>
              <a:t>60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62000" y="1981200"/>
            <a:ext cx="6890629" cy="12629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Theorem.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If Q is domain-independent,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then its standard semantics coincides with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the active domain semantics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3886200"/>
            <a:ext cx="1202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Why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Domain Semantics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Dan Suciu -- 544, Winter 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502A9-C14A-4881-A626-364051B576E8}" type="slidenum">
              <a:rPr lang="en-US">
                <a:solidFill>
                  <a:srgbClr val="000000"/>
                </a:solidFill>
              </a:rPr>
              <a:pPr/>
              <a:t>61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62000" y="1981200"/>
            <a:ext cx="6890629" cy="12629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Theorem.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If Q is domain-independent,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then its standard semantics coincides with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the active domain semantics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3886200"/>
            <a:ext cx="1202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Why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4531007"/>
            <a:ext cx="7728047" cy="17173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Let </a:t>
            </a:r>
            <a:r>
              <a:rPr lang="en-US" b="1" dirty="0" smtClean="0">
                <a:latin typeface="Arial"/>
                <a:cs typeface="Arial"/>
              </a:rPr>
              <a:t>D</a:t>
            </a:r>
            <a:r>
              <a:rPr lang="en-US" dirty="0" smtClean="0">
                <a:latin typeface="Arial"/>
                <a:cs typeface="Arial"/>
              </a:rPr>
              <a:t> = (D, R</a:t>
            </a:r>
            <a:r>
              <a:rPr lang="en-US" baseline="-25000" dirty="0" smtClean="0">
                <a:latin typeface="Arial"/>
                <a:cs typeface="Arial"/>
              </a:rPr>
              <a:t>1</a:t>
            </a:r>
            <a:r>
              <a:rPr lang="en-US" baseline="30000" dirty="0" smtClean="0">
                <a:latin typeface="Arial"/>
                <a:cs typeface="Arial"/>
              </a:rPr>
              <a:t>D</a:t>
            </a:r>
            <a:r>
              <a:rPr lang="en-US" dirty="0" smtClean="0">
                <a:latin typeface="Arial"/>
                <a:cs typeface="Arial"/>
              </a:rPr>
              <a:t>, …, </a:t>
            </a:r>
            <a:r>
              <a:rPr lang="en-US" dirty="0" err="1" smtClean="0">
                <a:latin typeface="Arial"/>
                <a:cs typeface="Arial"/>
              </a:rPr>
              <a:t>R</a:t>
            </a:r>
            <a:r>
              <a:rPr lang="en-US" baseline="-25000" dirty="0" err="1" smtClean="0">
                <a:latin typeface="Arial"/>
                <a:cs typeface="Arial"/>
              </a:rPr>
              <a:t>k</a:t>
            </a:r>
            <a:r>
              <a:rPr lang="en-US" baseline="30000" dirty="0" err="1" smtClean="0">
                <a:latin typeface="Arial"/>
                <a:cs typeface="Arial"/>
              </a:rPr>
              <a:t>D</a:t>
            </a:r>
            <a:r>
              <a:rPr lang="en-US" dirty="0" smtClean="0">
                <a:latin typeface="Arial"/>
                <a:cs typeface="Arial"/>
              </a:rPr>
              <a:t>), be a database instance.</a:t>
            </a:r>
            <a:br>
              <a:rPr lang="en-US" dirty="0" smtClean="0">
                <a:latin typeface="Arial"/>
                <a:cs typeface="Arial"/>
              </a:rPr>
            </a:br>
            <a:r>
              <a:rPr lang="en-US" dirty="0" smtClean="0">
                <a:latin typeface="Arial"/>
                <a:cs typeface="Arial"/>
              </a:rPr>
              <a:t>Denote </a:t>
            </a:r>
            <a:r>
              <a:rPr lang="en-US" b="1" dirty="0" smtClean="0">
                <a:latin typeface="Arial"/>
                <a:cs typeface="Arial"/>
              </a:rPr>
              <a:t>D’</a:t>
            </a:r>
            <a:r>
              <a:rPr lang="en-US" dirty="0" smtClean="0">
                <a:latin typeface="Arial"/>
                <a:cs typeface="Arial"/>
              </a:rPr>
              <a:t> = (</a:t>
            </a:r>
            <a:r>
              <a:rPr lang="en-US" dirty="0" err="1" smtClean="0">
                <a:latin typeface="Arial"/>
                <a:cs typeface="Arial"/>
              </a:rPr>
              <a:t>ADom</a:t>
            </a:r>
            <a:r>
              <a:rPr lang="en-US" dirty="0" smtClean="0">
                <a:latin typeface="Arial"/>
                <a:cs typeface="Arial"/>
              </a:rPr>
              <a:t>, R</a:t>
            </a:r>
            <a:r>
              <a:rPr lang="en-US" baseline="-25000" dirty="0" smtClean="0">
                <a:latin typeface="Arial"/>
                <a:cs typeface="Arial"/>
              </a:rPr>
              <a:t>1</a:t>
            </a:r>
            <a:r>
              <a:rPr lang="en-US" baseline="30000" dirty="0" smtClean="0">
                <a:latin typeface="Arial"/>
                <a:cs typeface="Arial"/>
              </a:rPr>
              <a:t>D</a:t>
            </a:r>
            <a:r>
              <a:rPr lang="en-US" dirty="0" smtClean="0">
                <a:latin typeface="Arial"/>
                <a:cs typeface="Arial"/>
              </a:rPr>
              <a:t>, …, </a:t>
            </a:r>
            <a:r>
              <a:rPr lang="en-US" dirty="0" err="1" smtClean="0">
                <a:latin typeface="Arial"/>
                <a:cs typeface="Arial"/>
              </a:rPr>
              <a:t>R</a:t>
            </a:r>
            <a:r>
              <a:rPr lang="en-US" baseline="-25000" dirty="0" err="1" smtClean="0">
                <a:latin typeface="Arial"/>
                <a:cs typeface="Arial"/>
              </a:rPr>
              <a:t>k</a:t>
            </a:r>
            <a:r>
              <a:rPr lang="en-US" baseline="30000" dirty="0" err="1" smtClean="0">
                <a:latin typeface="Arial"/>
                <a:cs typeface="Arial"/>
              </a:rPr>
              <a:t>D</a:t>
            </a:r>
            <a:r>
              <a:rPr lang="en-US" dirty="0" smtClean="0">
                <a:latin typeface="Arial"/>
                <a:cs typeface="Arial"/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Since Q is </a:t>
            </a:r>
            <a:r>
              <a:rPr lang="en-US" dirty="0" err="1" smtClean="0">
                <a:solidFill>
                  <a:srgbClr val="000000"/>
                </a:solidFill>
                <a:latin typeface="Arial"/>
                <a:cs typeface="Arial"/>
              </a:rPr>
              <a:t>d.i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. we have Q(</a:t>
            </a: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) = Q(</a:t>
            </a: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D’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Q(</a:t>
            </a: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D’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) is the same as the active-domain semantics on </a:t>
            </a: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D</a:t>
            </a: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Rel. Calculus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non-</a:t>
            </a:r>
            <a:r>
              <a:rPr lang="en-US" dirty="0" err="1" smtClean="0">
                <a:sym typeface="Wingdings"/>
              </a:rPr>
              <a:t>rec</a:t>
            </a:r>
            <a:r>
              <a:rPr lang="en-US" dirty="0" smtClean="0">
                <a:sym typeface="Wingdings"/>
              </a:rPr>
              <a:t>. </a:t>
            </a:r>
            <a:r>
              <a:rPr lang="en-US" dirty="0" err="1" smtClean="0">
                <a:sym typeface="Wingdings"/>
              </a:rPr>
              <a:t>Datalog</a:t>
            </a:r>
            <a:r>
              <a:rPr lang="en-US" baseline="30000" dirty="0" err="1" smtClean="0">
                <a:solidFill>
                  <a:srgbClr val="000000"/>
                </a:solidFill>
                <a:cs typeface="Arial"/>
                <a:sym typeface="Symbol" pitchFamily="-64" charset="2"/>
              </a:rPr>
              <a:t>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62</a:t>
            </a:fld>
            <a:endParaRPr lang="en-US"/>
          </a:p>
        </p:txBody>
      </p:sp>
      <p:sp>
        <p:nvSpPr>
          <p:cNvPr id="11" name="Rectangle 1029"/>
          <p:cNvSpPr>
            <a:spLocks noChangeArrowheads="1"/>
          </p:cNvSpPr>
          <p:nvPr/>
        </p:nvSpPr>
        <p:spPr bwMode="auto">
          <a:xfrm>
            <a:off x="1752600" y="3429000"/>
            <a:ext cx="790309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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endParaRPr lang="en-US" sz="28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733800" y="3429000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0" name="Rectangle 1029"/>
          <p:cNvSpPr>
            <a:spLocks noChangeArrowheads="1"/>
          </p:cNvSpPr>
          <p:nvPr/>
        </p:nvSpPr>
        <p:spPr bwMode="auto">
          <a:xfrm>
            <a:off x="5105400" y="3429000"/>
            <a:ext cx="2309004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F(</a:t>
            </a:r>
            <a:r>
              <a:rPr lang="en-US" sz="2800" b="1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:-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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F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</a:t>
            </a:r>
            <a:endParaRPr lang="en-US" sz="2800" baseline="-250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43400" y="4648200"/>
            <a:ext cx="42959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This rule is unsafe !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How do we make it safe 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400" y="1600200"/>
            <a:ext cx="543183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If Q is </a:t>
            </a:r>
            <a:r>
              <a:rPr lang="en-US" sz="2800" i="1" dirty="0" smtClean="0">
                <a:solidFill>
                  <a:srgbClr val="000000"/>
                </a:solidFill>
                <a:latin typeface="Arial"/>
              </a:rPr>
              <a:t>domain independent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,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then we want to translate it into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a </a:t>
            </a:r>
            <a:r>
              <a:rPr lang="en-US" sz="2800" i="1" dirty="0" smtClean="0">
                <a:solidFill>
                  <a:srgbClr val="000000"/>
                </a:solidFill>
                <a:latin typeface="Arial"/>
              </a:rPr>
              <a:t>safe </a:t>
            </a:r>
            <a:r>
              <a:rPr lang="en-US" sz="2800" dirty="0" smtClean="0">
                <a:latin typeface="Arial"/>
                <a:cs typeface="Arial"/>
                <a:sym typeface="Wingdings"/>
              </a:rPr>
              <a:t>non-</a:t>
            </a:r>
            <a:r>
              <a:rPr lang="en-US" sz="2800" dirty="0" err="1" smtClean="0">
                <a:latin typeface="Arial"/>
                <a:cs typeface="Arial"/>
                <a:sym typeface="Wingdings"/>
              </a:rPr>
              <a:t>rec</a:t>
            </a:r>
            <a:r>
              <a:rPr lang="en-US" sz="2800" dirty="0" smtClean="0">
                <a:latin typeface="Arial"/>
                <a:cs typeface="Arial"/>
                <a:sym typeface="Wingdings"/>
              </a:rPr>
              <a:t>. </a:t>
            </a:r>
            <a:r>
              <a:rPr lang="en-US" sz="2800" dirty="0" err="1" smtClean="0">
                <a:latin typeface="Arial"/>
                <a:cs typeface="Arial"/>
                <a:sym typeface="Wingdings"/>
              </a:rPr>
              <a:t>datalog</a:t>
            </a:r>
            <a:r>
              <a:rPr lang="en-US" sz="2800" baseline="30000" dirty="0" err="1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  <a:t></a:t>
            </a:r>
            <a:r>
              <a:rPr lang="en-US" sz="2800" baseline="30000" dirty="0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  <a:t>program</a:t>
            </a:r>
            <a:endParaRPr lang="en-US" sz="28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Rel. Calculus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non-</a:t>
            </a:r>
            <a:r>
              <a:rPr lang="en-US" dirty="0" err="1" smtClean="0">
                <a:sym typeface="Wingdings"/>
              </a:rPr>
              <a:t>rec</a:t>
            </a:r>
            <a:r>
              <a:rPr lang="en-US" dirty="0" smtClean="0">
                <a:sym typeface="Wingdings"/>
              </a:rPr>
              <a:t>. </a:t>
            </a:r>
            <a:r>
              <a:rPr lang="en-US" dirty="0" err="1" smtClean="0">
                <a:sym typeface="Wingdings"/>
              </a:rPr>
              <a:t>Datalog</a:t>
            </a:r>
            <a:r>
              <a:rPr lang="en-US" baseline="30000" dirty="0" err="1" smtClean="0">
                <a:solidFill>
                  <a:srgbClr val="000000"/>
                </a:solidFill>
                <a:cs typeface="Arial"/>
                <a:sym typeface="Symbol" pitchFamily="-64" charset="2"/>
              </a:rPr>
              <a:t>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63</a:t>
            </a:fld>
            <a:endParaRPr lang="en-US"/>
          </a:p>
        </p:txBody>
      </p:sp>
      <p:sp>
        <p:nvSpPr>
          <p:cNvPr id="11" name="Rectangle 1029"/>
          <p:cNvSpPr>
            <a:spLocks noChangeArrowheads="1"/>
          </p:cNvSpPr>
          <p:nvPr/>
        </p:nvSpPr>
        <p:spPr bwMode="auto">
          <a:xfrm>
            <a:off x="1752600" y="3429000"/>
            <a:ext cx="790309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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endParaRPr lang="en-US" sz="28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3733800" y="3429000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0" name="Rectangle 1029"/>
          <p:cNvSpPr>
            <a:spLocks noChangeArrowheads="1"/>
          </p:cNvSpPr>
          <p:nvPr/>
        </p:nvSpPr>
        <p:spPr bwMode="auto">
          <a:xfrm>
            <a:off x="914400" y="4343400"/>
            <a:ext cx="7962528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F(</a:t>
            </a:r>
            <a:r>
              <a:rPr lang="en-US" sz="2800" b="1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 :- Adom(x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), Adom(x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),…,  Adom(x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</a:rPr>
              <a:t>k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),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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F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(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</a:t>
            </a:r>
            <a:endParaRPr lang="en-US" sz="2800" baseline="-250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1200" y="5334000"/>
            <a:ext cx="39725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Where </a:t>
            </a:r>
            <a:r>
              <a:rPr lang="en-US" sz="2800" b="1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= (x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</a:rPr>
              <a:t>1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, x</a:t>
            </a:r>
            <a:r>
              <a:rPr lang="en-US" sz="2800" baseline="-25000" dirty="0" smtClean="0">
                <a:solidFill>
                  <a:srgbClr val="000000"/>
                </a:solidFill>
                <a:latin typeface="Arial"/>
              </a:rPr>
              <a:t>2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, … </a:t>
            </a: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x</a:t>
            </a:r>
            <a:r>
              <a:rPr lang="en-US" sz="2800" baseline="-25000" dirty="0" err="1" smtClean="0">
                <a:solidFill>
                  <a:srgbClr val="000000"/>
                </a:solidFill>
                <a:latin typeface="Arial"/>
              </a:rPr>
              <a:t>k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400" y="1600200"/>
            <a:ext cx="543183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If Q is </a:t>
            </a:r>
            <a:r>
              <a:rPr lang="en-US" sz="2800" i="1" dirty="0" smtClean="0">
                <a:solidFill>
                  <a:srgbClr val="000000"/>
                </a:solidFill>
                <a:latin typeface="Arial"/>
              </a:rPr>
              <a:t>domain independent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,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then we want to translate it into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a </a:t>
            </a:r>
            <a:r>
              <a:rPr lang="en-US" sz="2800" i="1" dirty="0" smtClean="0">
                <a:solidFill>
                  <a:srgbClr val="000000"/>
                </a:solidFill>
                <a:latin typeface="Arial"/>
              </a:rPr>
              <a:t>safe </a:t>
            </a:r>
            <a:r>
              <a:rPr lang="en-US" sz="2800" dirty="0" smtClean="0">
                <a:latin typeface="Arial"/>
                <a:cs typeface="Arial"/>
                <a:sym typeface="Wingdings"/>
              </a:rPr>
              <a:t>non-</a:t>
            </a:r>
            <a:r>
              <a:rPr lang="en-US" sz="2800" dirty="0" err="1" smtClean="0">
                <a:latin typeface="Arial"/>
                <a:cs typeface="Arial"/>
                <a:sym typeface="Wingdings"/>
              </a:rPr>
              <a:t>rec</a:t>
            </a:r>
            <a:r>
              <a:rPr lang="en-US" sz="2800" dirty="0" smtClean="0">
                <a:latin typeface="Arial"/>
                <a:cs typeface="Arial"/>
                <a:sym typeface="Wingdings"/>
              </a:rPr>
              <a:t>. </a:t>
            </a:r>
            <a:r>
              <a:rPr lang="en-US" sz="2800" dirty="0" err="1" smtClean="0">
                <a:latin typeface="Arial"/>
                <a:cs typeface="Arial"/>
                <a:sym typeface="Wingdings"/>
              </a:rPr>
              <a:t>datalog</a:t>
            </a:r>
            <a:r>
              <a:rPr lang="en-US" sz="2800" baseline="30000" dirty="0" err="1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  <a:t></a:t>
            </a:r>
            <a:r>
              <a:rPr lang="en-US" sz="2800" baseline="30000" dirty="0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  <a:t>program</a:t>
            </a:r>
            <a:endParaRPr lang="en-US" sz="28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Wingdings"/>
              </a:rPr>
              <a:t>Non-recursive </a:t>
            </a:r>
            <a:r>
              <a:rPr lang="en-US" dirty="0" err="1" smtClean="0">
                <a:sym typeface="Wingdings"/>
              </a:rPr>
              <a:t>datalog</a:t>
            </a:r>
            <a:r>
              <a:rPr lang="en-US" baseline="30000" dirty="0" err="1" smtClean="0">
                <a:solidFill>
                  <a:srgbClr val="000000"/>
                </a:solidFill>
                <a:cs typeface="Arial"/>
                <a:sym typeface="Symbol" pitchFamily="-64" charset="2"/>
              </a:rPr>
              <a:t></a:t>
            </a:r>
            <a:r>
              <a:rPr lang="en-US" dirty="0" smtClean="0"/>
              <a:t> is a simple, friendly, very popular notation for queries</a:t>
            </a:r>
          </a:p>
          <a:p>
            <a:r>
              <a:rPr lang="en-US" dirty="0" smtClean="0"/>
              <a:t>Naturally compositional: sequence of rules</a:t>
            </a:r>
          </a:p>
          <a:p>
            <a:r>
              <a:rPr lang="en-US" dirty="0" smtClean="0"/>
              <a:t>Exposes a hierarchy of queries</a:t>
            </a:r>
          </a:p>
          <a:p>
            <a:pPr lvl="1"/>
            <a:r>
              <a:rPr lang="en-US" dirty="0" smtClean="0"/>
              <a:t>Single rule </a:t>
            </a:r>
            <a:r>
              <a:rPr lang="en-US" dirty="0" err="1" smtClean="0"/>
              <a:t>datalog</a:t>
            </a:r>
            <a:r>
              <a:rPr lang="en-US" dirty="0" smtClean="0"/>
              <a:t> = conjunctive queries</a:t>
            </a:r>
          </a:p>
          <a:p>
            <a:pPr lvl="1"/>
            <a:r>
              <a:rPr lang="en-US" dirty="0" smtClean="0"/>
              <a:t>Non-</a:t>
            </a:r>
            <a:r>
              <a:rPr lang="en-US" dirty="0" err="1" smtClean="0"/>
              <a:t>rec</a:t>
            </a:r>
            <a:r>
              <a:rPr lang="en-US" dirty="0" smtClean="0"/>
              <a:t>. </a:t>
            </a:r>
            <a:r>
              <a:rPr lang="en-US" dirty="0" err="1" smtClean="0"/>
              <a:t>datalog</a:t>
            </a:r>
            <a:r>
              <a:rPr lang="en-US" dirty="0" smtClean="0"/>
              <a:t> program = monotone-RC</a:t>
            </a:r>
          </a:p>
          <a:p>
            <a:pPr lvl="1"/>
            <a:r>
              <a:rPr lang="en-US" dirty="0" smtClean="0"/>
              <a:t>Non-</a:t>
            </a:r>
            <a:r>
              <a:rPr lang="en-US" dirty="0" err="1" smtClean="0"/>
              <a:t>rec</a:t>
            </a:r>
            <a:r>
              <a:rPr lang="en-US" dirty="0" smtClean="0"/>
              <a:t>. </a:t>
            </a:r>
            <a:r>
              <a:rPr lang="en-US" dirty="0" err="1" smtClean="0">
                <a:sym typeface="Wingdings"/>
              </a:rPr>
              <a:t>datalog</a:t>
            </a:r>
            <a:r>
              <a:rPr lang="en-US" baseline="30000" dirty="0" err="1" smtClean="0">
                <a:solidFill>
                  <a:srgbClr val="000000"/>
                </a:solidFill>
                <a:cs typeface="Arial"/>
                <a:sym typeface="Symbol" pitchFamily="-64" charset="2"/>
              </a:rPr>
              <a:t></a:t>
            </a:r>
            <a:r>
              <a:rPr lang="en-US" baseline="30000" dirty="0" smtClean="0">
                <a:solidFill>
                  <a:srgbClr val="000000"/>
                </a:solidFill>
                <a:cs typeface="Arial"/>
                <a:sym typeface="Symbol" pitchFamily="-64" charset="2"/>
              </a:rPr>
              <a:t> </a:t>
            </a:r>
            <a:r>
              <a:rPr lang="en-US" dirty="0" smtClean="0"/>
              <a:t>program = RC</a:t>
            </a:r>
          </a:p>
          <a:p>
            <a:r>
              <a:rPr lang="en-US" dirty="0" smtClean="0"/>
              <a:t>No quantifiers ! Because all are </a:t>
            </a:r>
            <a:r>
              <a:rPr lang="en-US" dirty="0" err="1" smtClean="0">
                <a:solidFill>
                  <a:srgbClr val="000000"/>
                </a:solidFill>
                <a:sym typeface="Symbol" pitchFamily="-64" charset="2"/>
              </a:rPr>
              <a:t>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We Care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65</a:t>
            </a:fld>
            <a:endParaRPr lang="en-US"/>
          </a:p>
        </p:txBody>
      </p:sp>
      <p:sp>
        <p:nvSpPr>
          <p:cNvPr id="11" name="Rectangle 1029"/>
          <p:cNvSpPr>
            <a:spLocks noChangeArrowheads="1"/>
          </p:cNvSpPr>
          <p:nvPr/>
        </p:nvSpPr>
        <p:spPr bwMode="auto">
          <a:xfrm>
            <a:off x="304800" y="2667000"/>
            <a:ext cx="3728229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Q(</a:t>
            </a:r>
            <a:r>
              <a:rPr lang="en-US" sz="2800" b="1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 :- R(..), S(..), T(..)</a:t>
            </a:r>
            <a:endParaRPr lang="en-US" sz="28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4495800" y="2743200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3600" y="3962400"/>
            <a:ext cx="297834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Subqueries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in the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FROM clause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1600200"/>
            <a:ext cx="521209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SQL </a:t>
            </a:r>
            <a:r>
              <a:rPr lang="en-US" sz="2800" b="1" i="1" u="sng" dirty="0" smtClean="0">
                <a:solidFill>
                  <a:srgbClr val="000000"/>
                </a:solidFill>
                <a:latin typeface="Arial"/>
                <a:cs typeface="Arial"/>
              </a:rPr>
              <a:t>is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 n</a:t>
            </a:r>
            <a:r>
              <a:rPr lang="en-US" sz="2800" dirty="0" smtClean="0">
                <a:latin typeface="Arial"/>
                <a:cs typeface="Arial"/>
                <a:sym typeface="Wingdings"/>
              </a:rPr>
              <a:t>on-recursive </a:t>
            </a:r>
            <a:r>
              <a:rPr lang="en-US" sz="2800" dirty="0" err="1" smtClean="0">
                <a:latin typeface="Arial"/>
                <a:cs typeface="Arial"/>
                <a:sym typeface="Wingdings"/>
              </a:rPr>
              <a:t>datalog</a:t>
            </a:r>
            <a:r>
              <a:rPr lang="en-US" sz="2800" baseline="30000" dirty="0" err="1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  <a:t>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  <a:t> !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endParaRPr lang="en-US" sz="28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3" name="Rectangle 1029"/>
          <p:cNvSpPr>
            <a:spLocks noChangeArrowheads="1"/>
          </p:cNvSpPr>
          <p:nvPr/>
        </p:nvSpPr>
        <p:spPr bwMode="auto">
          <a:xfrm>
            <a:off x="6172200" y="2362200"/>
            <a:ext cx="2445702" cy="12629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SELECT </a:t>
            </a:r>
            <a:r>
              <a:rPr lang="en-US" sz="2800" b="1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/>
            </a:r>
            <a:b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FROM R, S, T</a:t>
            </a:r>
            <a:b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WHERE …</a:t>
            </a:r>
            <a:endParaRPr lang="en-US" sz="28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14" name="Rectangle 1029"/>
          <p:cNvSpPr>
            <a:spLocks noChangeArrowheads="1"/>
          </p:cNvSpPr>
          <p:nvPr/>
        </p:nvSpPr>
        <p:spPr bwMode="auto">
          <a:xfrm>
            <a:off x="304800" y="3657600"/>
            <a:ext cx="3436483" cy="12629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Q1(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 :- …</a:t>
            </a:r>
            <a:b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Q2(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y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 :- …</a:t>
            </a:r>
            <a:b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</a:b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Q(</a:t>
            </a:r>
            <a:r>
              <a:rPr lang="en-US" sz="2800" b="1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z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 :- Q1(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 , Q2(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y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</a:t>
            </a:r>
            <a:endParaRPr lang="en-US" sz="28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4572000" y="4114800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  <p:sp>
        <p:nvSpPr>
          <p:cNvPr id="19" name="Rectangle 1029"/>
          <p:cNvSpPr>
            <a:spLocks noChangeArrowheads="1"/>
          </p:cNvSpPr>
          <p:nvPr/>
        </p:nvSpPr>
        <p:spPr bwMode="auto">
          <a:xfrm>
            <a:off x="304800" y="5562600"/>
            <a:ext cx="4010858" cy="4873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Q(</a:t>
            </a:r>
            <a:r>
              <a:rPr lang="en-US" sz="2800" b="1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 :- R(..), S(..), T(..)</a:t>
            </a:r>
            <a:endParaRPr lang="en-US" sz="28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19800" y="5257800"/>
            <a:ext cx="26999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err="1" smtClean="0">
                <a:solidFill>
                  <a:srgbClr val="000000"/>
                </a:solidFill>
                <a:latin typeface="Arial"/>
              </a:rPr>
              <a:t>Subquery</a:t>
            </a: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 in the</a:t>
            </a:r>
            <a:br>
              <a:rPr lang="en-US" sz="2800" dirty="0" smtClean="0">
                <a:solidFill>
                  <a:srgbClr val="000000"/>
                </a:solidFill>
                <a:latin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WHERE clause</a:t>
            </a:r>
          </a:p>
        </p:txBody>
      </p:sp>
      <p:sp>
        <p:nvSpPr>
          <p:cNvPr id="21" name="Right Arrow 20"/>
          <p:cNvSpPr/>
          <p:nvPr/>
        </p:nvSpPr>
        <p:spPr>
          <a:xfrm>
            <a:off x="4572000" y="5562600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Care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ym typeface="Wingdings"/>
              </a:rPr>
              <a:t>When we use a database system we need to write some complex queries</a:t>
            </a:r>
          </a:p>
          <a:p>
            <a:pPr lvl="1"/>
            <a:r>
              <a:rPr lang="en-US" i="1" dirty="0" smtClean="0">
                <a:sym typeface="Wingdings"/>
              </a:rPr>
              <a:t>The Masochists</a:t>
            </a:r>
            <a:r>
              <a:rPr lang="en-US" dirty="0" smtClean="0">
                <a:sym typeface="Wingdings"/>
              </a:rPr>
              <a:t>: Find drinkers that frequent only bars that server no beer that they like</a:t>
            </a:r>
          </a:p>
          <a:p>
            <a:r>
              <a:rPr lang="en-US" dirty="0" smtClean="0">
                <a:sym typeface="Wingdings"/>
              </a:rPr>
              <a:t>Write it first in Relational Calculus</a:t>
            </a:r>
          </a:p>
          <a:p>
            <a:pPr lvl="1"/>
            <a:r>
              <a:rPr lang="en-US" dirty="0" smtClean="0">
                <a:sym typeface="Wingdings"/>
              </a:rPr>
              <a:t>Easy exercise</a:t>
            </a:r>
          </a:p>
          <a:p>
            <a:r>
              <a:rPr lang="en-US" dirty="0" smtClean="0">
                <a:sym typeface="Wingdings"/>
              </a:rPr>
              <a:t>Translate it to Non-recursive </a:t>
            </a:r>
            <a:r>
              <a:rPr lang="en-US" dirty="0" err="1" smtClean="0">
                <a:sym typeface="Wingdings"/>
              </a:rPr>
              <a:t>datalog</a:t>
            </a:r>
            <a:r>
              <a:rPr lang="en-US" baseline="30000" dirty="0" err="1" smtClean="0">
                <a:solidFill>
                  <a:srgbClr val="000000"/>
                </a:solidFill>
                <a:cs typeface="Arial"/>
                <a:sym typeface="Symbol" pitchFamily="-64" charset="2"/>
              </a:rPr>
              <a:t>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This is subtle, but we have seen it in detail</a:t>
            </a:r>
          </a:p>
          <a:p>
            <a:r>
              <a:rPr lang="en-US" dirty="0" smtClean="0"/>
              <a:t>Translate </a:t>
            </a:r>
            <a:r>
              <a:rPr lang="en-US" dirty="0" smtClean="0">
                <a:sym typeface="Wingdings"/>
              </a:rPr>
              <a:t>Non-recursive </a:t>
            </a:r>
            <a:r>
              <a:rPr lang="en-US" dirty="0" err="1" smtClean="0">
                <a:sym typeface="Wingdings"/>
              </a:rPr>
              <a:t>datalog</a:t>
            </a:r>
            <a:r>
              <a:rPr lang="en-US" baseline="30000" dirty="0" err="1" smtClean="0">
                <a:solidFill>
                  <a:srgbClr val="000000"/>
                </a:solidFill>
                <a:cs typeface="Arial"/>
                <a:sym typeface="Symbol" pitchFamily="-64" charset="2"/>
              </a:rPr>
              <a:t></a:t>
            </a:r>
            <a:r>
              <a:rPr lang="en-US" dirty="0" smtClean="0"/>
              <a:t> to SQL</a:t>
            </a:r>
          </a:p>
          <a:p>
            <a:pPr lvl="1"/>
            <a:r>
              <a:rPr lang="en-US" dirty="0" smtClean="0"/>
              <a:t>Easy exercise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8C03CA-56D2-46CA-A5A8-DBD3E583D993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Relational 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Algebra</a:t>
            </a:r>
            <a:endParaRPr lang="en-US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01000" cy="4419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The Basic Five operators: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Union: </a:t>
            </a:r>
            <a:r>
              <a:rPr lang="en-US" sz="3600" dirty="0" err="1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</a:t>
            </a:r>
            <a:endParaRPr lang="en-US" sz="3600" dirty="0" smtClean="0">
              <a:solidFill>
                <a:srgbClr val="FF0000"/>
              </a:solidFill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6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Difference: </a:t>
            </a:r>
            <a:r>
              <a:rPr lang="en-US" sz="3600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-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Selection:</a:t>
            </a:r>
            <a:r>
              <a:rPr lang="en-US" sz="3600" dirty="0" smtClean="0"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s</a:t>
            </a:r>
            <a:endParaRPr lang="en-US" sz="3600" dirty="0" smtClean="0">
              <a:solidFill>
                <a:srgbClr val="FF0000"/>
              </a:solidFill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6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Projection: </a:t>
            </a:r>
            <a:r>
              <a:rPr lang="en-US" sz="3600" dirty="0" smtClean="0">
                <a:solidFill>
                  <a:srgbClr val="FF0000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P</a:t>
            </a:r>
            <a:r>
              <a:rPr lang="en-US" sz="36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Join: </a:t>
            </a:r>
            <a:r>
              <a:rPr lang="en-US" sz="3600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⨝</a:t>
            </a:r>
          </a:p>
          <a:p>
            <a:pPr eaLnBrk="1" hangingPunct="1">
              <a:lnSpc>
                <a:spcPct val="90000"/>
              </a:lnSpc>
            </a:pPr>
            <a:endParaRPr lang="en-US" sz="3600" dirty="0" smtClean="0">
              <a:solidFill>
                <a:srgbClr val="000000"/>
              </a:solidFill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3600" dirty="0" smtClean="0">
                <a:solidFill>
                  <a:srgbClr val="00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Plus: </a:t>
            </a:r>
            <a:r>
              <a:rPr lang="en-US" sz="3600" dirty="0" err="1" smtClean="0">
                <a:solidFill>
                  <a:srgbClr val="00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cartesian</a:t>
            </a:r>
            <a:r>
              <a:rPr lang="en-US" sz="3600" dirty="0" smtClean="0">
                <a:solidFill>
                  <a:srgbClr val="00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product ×, renaming </a:t>
            </a:r>
            <a:r>
              <a:rPr lang="en-US" sz="3600" dirty="0" err="1" smtClean="0">
                <a:solidFill>
                  <a:srgbClr val="00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ρ</a:t>
            </a:r>
            <a:endParaRPr lang="en-US" sz="3600" dirty="0" smtClean="0">
              <a:solidFill>
                <a:srgbClr val="000000"/>
              </a:solidFill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27653" name="Footer Placehold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6172200"/>
            <a:ext cx="8390037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We will study RA in detail when we discuss Query Execution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Complex RA Expressions</a:t>
            </a: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Dan Suciu -- CSEP544 Fall 2010      </a:t>
            </a:r>
            <a:endParaRPr lang="en-US" dirty="0"/>
          </a:p>
        </p:txBody>
      </p:sp>
      <p:sp>
        <p:nvSpPr>
          <p:cNvPr id="706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4AE523-69D6-4680-81C4-899E48E721D0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5562600"/>
            <a:ext cx="7772400" cy="1066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000" dirty="0" smtClean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Person </a:t>
            </a:r>
            <a:r>
              <a:rPr lang="en-US" sz="2000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x</a:t>
            </a:r>
            <a:r>
              <a:rPr lang="en-US" sz="20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    </a:t>
            </a:r>
            <a:r>
              <a:rPr lang="en-US" sz="20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    </a:t>
            </a:r>
            <a:r>
              <a:rPr lang="en-US" sz="20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Purchase </a:t>
            </a:r>
            <a:r>
              <a:rPr lang="en-US" sz="2000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y</a:t>
            </a:r>
            <a:r>
              <a:rPr lang="en-US" sz="20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            Person </a:t>
            </a:r>
            <a:r>
              <a:rPr lang="en-US" sz="2000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z</a:t>
            </a:r>
            <a:r>
              <a:rPr lang="en-US" sz="20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          Product </a:t>
            </a:r>
            <a:r>
              <a:rPr lang="en-US" sz="2000" dirty="0" err="1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u</a:t>
            </a:r>
            <a:endParaRPr lang="en-US" sz="2000" dirty="0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70661" name="Rectangle 4"/>
          <p:cNvSpPr>
            <a:spLocks noChangeArrowheads="1"/>
          </p:cNvSpPr>
          <p:nvPr/>
        </p:nvSpPr>
        <p:spPr bwMode="auto">
          <a:xfrm>
            <a:off x="4876800" y="5029200"/>
            <a:ext cx="1850252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None/>
            </a:pPr>
            <a:r>
              <a:rPr lang="en-US" sz="3200" dirty="0">
                <a:latin typeface="Symbol" pitchFamily="112" charset="2"/>
              </a:rPr>
              <a:t> </a:t>
            </a:r>
            <a:r>
              <a:rPr lang="en-US" sz="3200" dirty="0" err="1">
                <a:latin typeface="Symbol" pitchFamily="112" charset="2"/>
              </a:rPr>
              <a:t>s</a:t>
            </a:r>
            <a:r>
              <a:rPr lang="en-US" sz="3200" baseline="-25000" dirty="0" err="1">
                <a:latin typeface="Arial"/>
              </a:rPr>
              <a:t>name</a:t>
            </a:r>
            <a:r>
              <a:rPr lang="en-US" sz="3200" baseline="-25000" dirty="0">
                <a:latin typeface="Arial"/>
              </a:rPr>
              <a:t>=</a:t>
            </a:r>
            <a:r>
              <a:rPr lang="en-US" sz="3200" baseline="-25000" dirty="0" err="1">
                <a:latin typeface="Arial"/>
              </a:rPr>
              <a:t>fred</a:t>
            </a:r>
            <a:endParaRPr lang="en-US" sz="3200" baseline="-25000" dirty="0">
              <a:latin typeface="Arial"/>
            </a:endParaRPr>
          </a:p>
        </p:txBody>
      </p:sp>
      <p:sp>
        <p:nvSpPr>
          <p:cNvPr id="70662" name="Rectangle 5"/>
          <p:cNvSpPr>
            <a:spLocks noChangeArrowheads="1"/>
          </p:cNvSpPr>
          <p:nvPr/>
        </p:nvSpPr>
        <p:spPr bwMode="auto">
          <a:xfrm>
            <a:off x="6781800" y="5029200"/>
            <a:ext cx="2108603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None/>
            </a:pPr>
            <a:r>
              <a:rPr lang="en-US" sz="3200" dirty="0">
                <a:latin typeface="Symbol" pitchFamily="112" charset="2"/>
              </a:rPr>
              <a:t> </a:t>
            </a:r>
            <a:r>
              <a:rPr lang="en-US" sz="3200" dirty="0" err="1">
                <a:latin typeface="Symbol" pitchFamily="112" charset="2"/>
              </a:rPr>
              <a:t>s</a:t>
            </a:r>
            <a:r>
              <a:rPr lang="en-US" sz="3200" baseline="-25000" dirty="0" err="1">
                <a:latin typeface="Arial"/>
              </a:rPr>
              <a:t>name</a:t>
            </a:r>
            <a:r>
              <a:rPr lang="en-US" sz="3200" baseline="-25000" dirty="0">
                <a:latin typeface="Arial"/>
              </a:rPr>
              <a:t>=gizmo</a:t>
            </a:r>
          </a:p>
        </p:txBody>
      </p:sp>
      <p:sp>
        <p:nvSpPr>
          <p:cNvPr id="70663" name="Rectangle 6"/>
          <p:cNvSpPr>
            <a:spLocks noChangeArrowheads="1"/>
          </p:cNvSpPr>
          <p:nvPr/>
        </p:nvSpPr>
        <p:spPr bwMode="auto">
          <a:xfrm>
            <a:off x="7086600" y="4267200"/>
            <a:ext cx="978954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None/>
            </a:pPr>
            <a:r>
              <a:rPr lang="en-US" sz="3200" dirty="0">
                <a:latin typeface="Symbol" pitchFamily="112" charset="2"/>
              </a:rPr>
              <a:t>P</a:t>
            </a:r>
            <a:r>
              <a:rPr lang="en-US" sz="3200" dirty="0">
                <a:latin typeface="Arial"/>
              </a:rPr>
              <a:t> </a:t>
            </a:r>
            <a:r>
              <a:rPr lang="en-US" sz="3200" baseline="-25000" dirty="0" err="1">
                <a:latin typeface="Arial"/>
              </a:rPr>
              <a:t>pid</a:t>
            </a:r>
            <a:endParaRPr lang="en-US" sz="3200" baseline="-25000" dirty="0">
              <a:latin typeface="Arial"/>
            </a:endParaRPr>
          </a:p>
        </p:txBody>
      </p:sp>
      <p:sp>
        <p:nvSpPr>
          <p:cNvPr id="70664" name="Rectangle 7"/>
          <p:cNvSpPr>
            <a:spLocks noChangeArrowheads="1"/>
          </p:cNvSpPr>
          <p:nvPr/>
        </p:nvSpPr>
        <p:spPr bwMode="auto">
          <a:xfrm>
            <a:off x="5105400" y="4267200"/>
            <a:ext cx="10396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None/>
            </a:pPr>
            <a:r>
              <a:rPr lang="en-US" sz="3200" dirty="0">
                <a:latin typeface="Symbol" pitchFamily="112" charset="2"/>
              </a:rPr>
              <a:t>P</a:t>
            </a:r>
            <a:r>
              <a:rPr lang="en-US" sz="3200" dirty="0">
                <a:latin typeface="Arial"/>
              </a:rPr>
              <a:t> </a:t>
            </a:r>
            <a:r>
              <a:rPr lang="en-US" sz="3200" baseline="-25000" dirty="0" err="1">
                <a:latin typeface="Arial"/>
              </a:rPr>
              <a:t>ssn</a:t>
            </a:r>
            <a:endParaRPr lang="en-US" sz="3200" baseline="-25000" dirty="0">
              <a:latin typeface="Arial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810000" y="3581400"/>
            <a:ext cx="2200275" cy="461963"/>
            <a:chOff x="2736" y="2016"/>
            <a:chExt cx="1386" cy="291"/>
          </a:xfrm>
        </p:grpSpPr>
        <p:sp>
          <p:nvSpPr>
            <p:cNvPr id="70684" name="AutoShape 9"/>
            <p:cNvSpPr>
              <a:spLocks noChangeAspect="1" noChangeArrowheads="1"/>
            </p:cNvSpPr>
            <p:nvPr/>
          </p:nvSpPr>
          <p:spPr bwMode="auto">
            <a:xfrm rot="-5400000">
              <a:off x="2797" y="1955"/>
              <a:ext cx="122" cy="243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None/>
              </a:pPr>
              <a:endParaRPr lang="en-US">
                <a:latin typeface="Arial" pitchFamily="112" charset="0"/>
              </a:endParaRPr>
            </a:p>
          </p:txBody>
        </p:sp>
        <p:sp>
          <p:nvSpPr>
            <p:cNvPr id="70685" name="Text Box 10"/>
            <p:cNvSpPr txBox="1">
              <a:spLocks noChangeArrowheads="1"/>
            </p:cNvSpPr>
            <p:nvPr/>
          </p:nvSpPr>
          <p:spPr bwMode="auto">
            <a:xfrm>
              <a:off x="2976" y="2094"/>
              <a:ext cx="114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buNone/>
              </a:pPr>
              <a:r>
                <a:rPr lang="en-US" sz="1600" dirty="0" err="1">
                  <a:latin typeface="Arial"/>
                </a:rPr>
                <a:t>y.seller-ssn</a:t>
              </a:r>
              <a:r>
                <a:rPr lang="en-US" sz="1600" dirty="0">
                  <a:latin typeface="Arial"/>
                </a:rPr>
                <a:t>=</a:t>
              </a:r>
              <a:r>
                <a:rPr lang="en-US" sz="1600" dirty="0" err="1">
                  <a:latin typeface="Arial"/>
                </a:rPr>
                <a:t>z.ssn</a:t>
              </a:r>
              <a:endParaRPr lang="en-US" sz="1600" dirty="0">
                <a:latin typeface="Arial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019800" y="2743200"/>
            <a:ext cx="1562100" cy="461963"/>
            <a:chOff x="2736" y="2016"/>
            <a:chExt cx="984" cy="291"/>
          </a:xfrm>
        </p:grpSpPr>
        <p:sp>
          <p:nvSpPr>
            <p:cNvPr id="70682" name="AutoShape 12"/>
            <p:cNvSpPr>
              <a:spLocks noChangeAspect="1" noChangeArrowheads="1"/>
            </p:cNvSpPr>
            <p:nvPr/>
          </p:nvSpPr>
          <p:spPr bwMode="auto">
            <a:xfrm rot="-5400000">
              <a:off x="2797" y="1955"/>
              <a:ext cx="122" cy="243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None/>
              </a:pPr>
              <a:endParaRPr lang="en-US">
                <a:latin typeface="Arial" pitchFamily="112" charset="0"/>
              </a:endParaRPr>
            </a:p>
          </p:txBody>
        </p:sp>
        <p:sp>
          <p:nvSpPr>
            <p:cNvPr id="70683" name="Text Box 13"/>
            <p:cNvSpPr txBox="1">
              <a:spLocks noChangeArrowheads="1"/>
            </p:cNvSpPr>
            <p:nvPr/>
          </p:nvSpPr>
          <p:spPr bwMode="auto">
            <a:xfrm>
              <a:off x="2976" y="2094"/>
              <a:ext cx="74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buNone/>
              </a:pPr>
              <a:r>
                <a:rPr lang="en-US" sz="1600" dirty="0" err="1">
                  <a:latin typeface="Arial"/>
                </a:rPr>
                <a:t>y.pid</a:t>
              </a:r>
              <a:r>
                <a:rPr lang="en-US" sz="1600" dirty="0">
                  <a:latin typeface="Arial"/>
                </a:rPr>
                <a:t>=</a:t>
              </a:r>
              <a:r>
                <a:rPr lang="en-US" sz="1600" dirty="0" err="1">
                  <a:latin typeface="Arial"/>
                </a:rPr>
                <a:t>u.pid</a:t>
              </a:r>
              <a:endParaRPr lang="en-US" sz="1600" dirty="0">
                <a:latin typeface="Arial"/>
              </a:endParaRP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352800" y="2057400"/>
            <a:ext cx="2209800" cy="461963"/>
            <a:chOff x="2736" y="2016"/>
            <a:chExt cx="1392" cy="291"/>
          </a:xfrm>
        </p:grpSpPr>
        <p:sp>
          <p:nvSpPr>
            <p:cNvPr id="70680" name="AutoShape 15"/>
            <p:cNvSpPr>
              <a:spLocks noChangeAspect="1" noChangeArrowheads="1"/>
            </p:cNvSpPr>
            <p:nvPr/>
          </p:nvSpPr>
          <p:spPr bwMode="auto">
            <a:xfrm rot="-5400000">
              <a:off x="2797" y="1955"/>
              <a:ext cx="122" cy="243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>
                <a:buNone/>
              </a:pPr>
              <a:endParaRPr lang="en-US">
                <a:latin typeface="Arial" pitchFamily="112" charset="0"/>
              </a:endParaRPr>
            </a:p>
          </p:txBody>
        </p:sp>
        <p:sp>
          <p:nvSpPr>
            <p:cNvPr id="70681" name="Text Box 16"/>
            <p:cNvSpPr txBox="1">
              <a:spLocks noChangeArrowheads="1"/>
            </p:cNvSpPr>
            <p:nvPr/>
          </p:nvSpPr>
          <p:spPr bwMode="auto">
            <a:xfrm>
              <a:off x="2976" y="2094"/>
              <a:ext cx="115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buNone/>
              </a:pPr>
              <a:r>
                <a:rPr lang="en-US" sz="1600" dirty="0" err="1">
                  <a:latin typeface="Arial"/>
                </a:rPr>
                <a:t>x.ssn</a:t>
              </a:r>
              <a:r>
                <a:rPr lang="en-US" sz="1600" dirty="0">
                  <a:latin typeface="Arial"/>
                </a:rPr>
                <a:t>=</a:t>
              </a:r>
              <a:r>
                <a:rPr lang="en-US" sz="1600" dirty="0" err="1">
                  <a:latin typeface="Arial"/>
                </a:rPr>
                <a:t>y.buyer-ssn</a:t>
              </a:r>
              <a:endParaRPr lang="en-US" sz="1600" dirty="0">
                <a:latin typeface="Arial"/>
              </a:endParaRPr>
            </a:p>
          </p:txBody>
        </p:sp>
      </p:grpSp>
      <p:sp>
        <p:nvSpPr>
          <p:cNvPr id="70668" name="Rectangle 17"/>
          <p:cNvSpPr>
            <a:spLocks noChangeArrowheads="1"/>
          </p:cNvSpPr>
          <p:nvPr/>
        </p:nvSpPr>
        <p:spPr bwMode="auto">
          <a:xfrm>
            <a:off x="3276600" y="1066800"/>
            <a:ext cx="1526379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None/>
            </a:pPr>
            <a:r>
              <a:rPr lang="en-US" sz="3200" dirty="0" smtClean="0">
                <a:latin typeface="Symbol" pitchFamily="112" charset="2"/>
              </a:rPr>
              <a:t>P</a:t>
            </a:r>
            <a:r>
              <a:rPr lang="en-US" sz="3200" dirty="0" smtClean="0">
                <a:latin typeface="Arial"/>
              </a:rPr>
              <a:t> </a:t>
            </a:r>
            <a:r>
              <a:rPr lang="en-US" sz="3200" baseline="-25000" dirty="0" err="1">
                <a:latin typeface="Arial"/>
              </a:rPr>
              <a:t>u.</a:t>
            </a:r>
            <a:r>
              <a:rPr lang="en-US" sz="3200" baseline="-25000" dirty="0" err="1" smtClean="0">
                <a:latin typeface="Arial"/>
              </a:rPr>
              <a:t>name</a:t>
            </a:r>
            <a:endParaRPr lang="en-US" sz="3200" baseline="-25000" dirty="0">
              <a:latin typeface="Arial"/>
            </a:endParaRPr>
          </a:p>
        </p:txBody>
      </p:sp>
      <p:sp>
        <p:nvSpPr>
          <p:cNvPr id="70669" name="Line 18"/>
          <p:cNvSpPr>
            <a:spLocks noChangeShapeType="1"/>
          </p:cNvSpPr>
          <p:nvPr/>
        </p:nvSpPr>
        <p:spPr bwMode="auto">
          <a:xfrm flipV="1">
            <a:off x="5562600" y="563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670" name="Line 19"/>
          <p:cNvSpPr>
            <a:spLocks noChangeShapeType="1"/>
          </p:cNvSpPr>
          <p:nvPr/>
        </p:nvSpPr>
        <p:spPr bwMode="auto">
          <a:xfrm flipV="1">
            <a:off x="7620000" y="563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671" name="Line 20"/>
          <p:cNvSpPr>
            <a:spLocks noChangeShapeType="1"/>
          </p:cNvSpPr>
          <p:nvPr/>
        </p:nvSpPr>
        <p:spPr bwMode="auto">
          <a:xfrm flipV="1">
            <a:off x="5562600" y="487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672" name="Line 21"/>
          <p:cNvSpPr>
            <a:spLocks noChangeShapeType="1"/>
          </p:cNvSpPr>
          <p:nvPr/>
        </p:nvSpPr>
        <p:spPr bwMode="auto">
          <a:xfrm flipV="1">
            <a:off x="7620000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673" name="Line 22"/>
          <p:cNvSpPr>
            <a:spLocks noChangeShapeType="1"/>
          </p:cNvSpPr>
          <p:nvPr/>
        </p:nvSpPr>
        <p:spPr bwMode="auto">
          <a:xfrm flipV="1">
            <a:off x="3505200" y="4038600"/>
            <a:ext cx="5334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674" name="Line 23"/>
          <p:cNvSpPr>
            <a:spLocks noChangeShapeType="1"/>
          </p:cNvSpPr>
          <p:nvPr/>
        </p:nvSpPr>
        <p:spPr bwMode="auto">
          <a:xfrm flipH="1" flipV="1">
            <a:off x="4038600" y="40386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675" name="Line 24"/>
          <p:cNvSpPr>
            <a:spLocks noChangeShapeType="1"/>
          </p:cNvSpPr>
          <p:nvPr/>
        </p:nvSpPr>
        <p:spPr bwMode="auto">
          <a:xfrm flipV="1">
            <a:off x="4038600" y="3048000"/>
            <a:ext cx="1905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676" name="Line 25"/>
          <p:cNvSpPr>
            <a:spLocks noChangeShapeType="1"/>
          </p:cNvSpPr>
          <p:nvPr/>
        </p:nvSpPr>
        <p:spPr bwMode="auto">
          <a:xfrm flipH="1" flipV="1">
            <a:off x="6324600" y="3048000"/>
            <a:ext cx="10668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677" name="Line 26"/>
          <p:cNvSpPr>
            <a:spLocks noChangeShapeType="1"/>
          </p:cNvSpPr>
          <p:nvPr/>
        </p:nvSpPr>
        <p:spPr bwMode="auto">
          <a:xfrm flipH="1" flipV="1">
            <a:off x="3733800" y="2514600"/>
            <a:ext cx="2209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678" name="Line 27"/>
          <p:cNvSpPr>
            <a:spLocks noChangeShapeType="1"/>
          </p:cNvSpPr>
          <p:nvPr/>
        </p:nvSpPr>
        <p:spPr bwMode="auto">
          <a:xfrm flipV="1">
            <a:off x="1600200" y="2514600"/>
            <a:ext cx="16764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70679" name="Line 28"/>
          <p:cNvSpPr>
            <a:spLocks noChangeShapeType="1"/>
          </p:cNvSpPr>
          <p:nvPr/>
        </p:nvSpPr>
        <p:spPr bwMode="auto">
          <a:xfrm flipV="1">
            <a:off x="3505200" y="1600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 Theorem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03EB-65EC-AE42-8FBF-3F37D5277657}" type="slidenum">
              <a:rPr lang="en-US" smtClean="0"/>
              <a:pPr/>
              <a:t>69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81000" y="1371600"/>
            <a:ext cx="8168071" cy="87511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Arial"/>
                <a:cs typeface="Arial"/>
              </a:rPr>
              <a:t>Theorem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. Every domain independent query in RC</a:t>
            </a:r>
            <a:b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can be translated to safe non-recursive </a:t>
            </a:r>
            <a:r>
              <a:rPr lang="en-US" sz="2800" dirty="0" err="1" smtClean="0">
                <a:latin typeface="Arial"/>
                <a:cs typeface="Arial"/>
                <a:sym typeface="Wingdings"/>
              </a:rPr>
              <a:t>Datalog</a:t>
            </a:r>
            <a:r>
              <a:rPr lang="en-US" sz="2800" baseline="30000" dirty="0" err="1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  <a:t></a:t>
            </a:r>
            <a:endParaRPr lang="en-US" sz="28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2459272"/>
            <a:ext cx="18415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Done that.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81000" y="3195053"/>
            <a:ext cx="7380028" cy="87511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Arial"/>
                <a:cs typeface="Arial"/>
              </a:rPr>
              <a:t>Theorem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. Every safe non-recursive </a:t>
            </a:r>
            <a:r>
              <a:rPr lang="en-US" sz="2800" dirty="0" err="1" smtClean="0">
                <a:latin typeface="Arial"/>
                <a:cs typeface="Arial"/>
                <a:sym typeface="Wingdings"/>
              </a:rPr>
              <a:t>Datalog</a:t>
            </a:r>
            <a:r>
              <a:rPr lang="en-US" sz="2800" baseline="30000" dirty="0" err="1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  <a:t>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  <a:t/>
            </a:r>
            <a:br>
              <a:rPr lang="en-US" sz="2800" dirty="0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  <a:t>can be translated to Relational Algebra.</a:t>
            </a:r>
            <a:endParaRPr lang="en-US" sz="28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4282725"/>
            <a:ext cx="50147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Easy exercise – to do at home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1000" y="5018506"/>
            <a:ext cx="8608496" cy="87511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Arial"/>
                <a:cs typeface="Arial"/>
              </a:rPr>
              <a:t>Theorem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  <a:t>Relational Algebra expressions</a:t>
            </a:r>
            <a:br>
              <a:rPr lang="en-US" sz="2800" dirty="0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</a:br>
            <a:r>
              <a:rPr lang="en-US" sz="2800" dirty="0" smtClean="0">
                <a:solidFill>
                  <a:srgbClr val="000000"/>
                </a:solidFill>
                <a:latin typeface="Arial"/>
                <a:cs typeface="Arial"/>
                <a:sym typeface="Symbol" pitchFamily="-64" charset="2"/>
              </a:rPr>
              <a:t>can be translated to a domain independent RC query</a:t>
            </a:r>
            <a:endParaRPr lang="en-US" sz="28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6106180"/>
            <a:ext cx="50147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800" dirty="0" smtClean="0">
                <a:solidFill>
                  <a:srgbClr val="000000"/>
                </a:solidFill>
                <a:latin typeface="Arial"/>
              </a:rPr>
              <a:t>Easy exercise – to do at home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Querying a Graph</a:t>
            </a:r>
            <a:endParaRPr lang="en-US" dirty="0"/>
          </a:p>
        </p:txBody>
      </p:sp>
      <p:sp>
        <p:nvSpPr>
          <p:cNvPr id="693251" name="Oval 3"/>
          <p:cNvSpPr>
            <a:spLocks noChangeAspect="1" noChangeArrowheads="1"/>
          </p:cNvSpPr>
          <p:nvPr/>
        </p:nvSpPr>
        <p:spPr bwMode="auto">
          <a:xfrm>
            <a:off x="1066800" y="2743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693252" name="Oval 4"/>
          <p:cNvSpPr>
            <a:spLocks noChangeAspect="1" noChangeArrowheads="1"/>
          </p:cNvSpPr>
          <p:nvPr/>
        </p:nvSpPr>
        <p:spPr bwMode="auto">
          <a:xfrm>
            <a:off x="457200" y="3352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693253" name="Oval 5"/>
          <p:cNvSpPr>
            <a:spLocks noChangeAspect="1" noChangeArrowheads="1"/>
          </p:cNvSpPr>
          <p:nvPr/>
        </p:nvSpPr>
        <p:spPr bwMode="auto">
          <a:xfrm>
            <a:off x="2438400" y="2743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4</a:t>
            </a:r>
          </a:p>
        </p:txBody>
      </p:sp>
      <p:sp>
        <p:nvSpPr>
          <p:cNvPr id="693254" name="Oval 6"/>
          <p:cNvSpPr>
            <a:spLocks noChangeAspect="1" noChangeArrowheads="1"/>
          </p:cNvSpPr>
          <p:nvPr/>
        </p:nvSpPr>
        <p:spPr bwMode="auto">
          <a:xfrm>
            <a:off x="2362200" y="3657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693255" name="Text Box 7"/>
          <p:cNvSpPr txBox="1">
            <a:spLocks noChangeArrowheads="1"/>
          </p:cNvSpPr>
          <p:nvPr/>
        </p:nvSpPr>
        <p:spPr bwMode="auto">
          <a:xfrm>
            <a:off x="152400" y="1752600"/>
            <a:ext cx="27854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R encodes a graph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3256" name="Freeform 8"/>
          <p:cNvSpPr>
            <a:spLocks/>
          </p:cNvSpPr>
          <p:nvPr/>
        </p:nvSpPr>
        <p:spPr bwMode="auto">
          <a:xfrm>
            <a:off x="1366838" y="2589213"/>
            <a:ext cx="1143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36" y="0"/>
              </a:cxn>
              <a:cxn ang="0">
                <a:pos x="720" y="144"/>
              </a:cxn>
            </a:cxnLst>
            <a:rect l="0" t="0" r="r" b="b"/>
            <a:pathLst>
              <a:path w="720" h="144">
                <a:moveTo>
                  <a:pt x="0" y="144"/>
                </a:moveTo>
                <a:cubicBezTo>
                  <a:pt x="108" y="72"/>
                  <a:pt x="216" y="0"/>
                  <a:pt x="336" y="0"/>
                </a:cubicBezTo>
                <a:cubicBezTo>
                  <a:pt x="456" y="0"/>
                  <a:pt x="588" y="72"/>
                  <a:pt x="720" y="14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3257" name="Freeform 9"/>
          <p:cNvSpPr>
            <a:spLocks/>
          </p:cNvSpPr>
          <p:nvPr/>
        </p:nvSpPr>
        <p:spPr bwMode="auto">
          <a:xfrm>
            <a:off x="609600" y="2971800"/>
            <a:ext cx="457200" cy="381000"/>
          </a:xfrm>
          <a:custGeom>
            <a:avLst/>
            <a:gdLst/>
            <a:ahLst/>
            <a:cxnLst>
              <a:cxn ang="0">
                <a:pos x="288" y="0"/>
              </a:cxn>
              <a:cxn ang="0">
                <a:pos x="96" y="48"/>
              </a:cxn>
              <a:cxn ang="0">
                <a:pos x="0" y="240"/>
              </a:cxn>
            </a:cxnLst>
            <a:rect l="0" t="0" r="r" b="b"/>
            <a:pathLst>
              <a:path w="288" h="240">
                <a:moveTo>
                  <a:pt x="288" y="0"/>
                </a:moveTo>
                <a:cubicBezTo>
                  <a:pt x="216" y="4"/>
                  <a:pt x="144" y="8"/>
                  <a:pt x="96" y="48"/>
                </a:cubicBezTo>
                <a:cubicBezTo>
                  <a:pt x="48" y="88"/>
                  <a:pt x="24" y="164"/>
                  <a:pt x="0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3258" name="Freeform 10"/>
          <p:cNvSpPr>
            <a:spLocks/>
          </p:cNvSpPr>
          <p:nvPr/>
        </p:nvSpPr>
        <p:spPr bwMode="auto">
          <a:xfrm>
            <a:off x="838200" y="3048000"/>
            <a:ext cx="533400" cy="6350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192" y="336"/>
              </a:cxn>
              <a:cxn ang="0">
                <a:pos x="336" y="0"/>
              </a:cxn>
            </a:cxnLst>
            <a:rect l="0" t="0" r="r" b="b"/>
            <a:pathLst>
              <a:path w="336" h="400">
                <a:moveTo>
                  <a:pt x="0" y="384"/>
                </a:moveTo>
                <a:cubicBezTo>
                  <a:pt x="68" y="392"/>
                  <a:pt x="136" y="400"/>
                  <a:pt x="192" y="336"/>
                </a:cubicBezTo>
                <a:cubicBezTo>
                  <a:pt x="248" y="272"/>
                  <a:pt x="292" y="136"/>
                  <a:pt x="33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3259" name="Freeform 11"/>
          <p:cNvSpPr>
            <a:spLocks/>
          </p:cNvSpPr>
          <p:nvPr/>
        </p:nvSpPr>
        <p:spPr bwMode="auto">
          <a:xfrm>
            <a:off x="685800" y="3733800"/>
            <a:ext cx="1676400" cy="342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" y="192"/>
              </a:cxn>
              <a:cxn ang="0">
                <a:pos x="1056" y="144"/>
              </a:cxn>
            </a:cxnLst>
            <a:rect l="0" t="0" r="r" b="b"/>
            <a:pathLst>
              <a:path w="1056" h="216">
                <a:moveTo>
                  <a:pt x="0" y="0"/>
                </a:moveTo>
                <a:cubicBezTo>
                  <a:pt x="200" y="84"/>
                  <a:pt x="400" y="168"/>
                  <a:pt x="576" y="192"/>
                </a:cubicBezTo>
                <a:cubicBezTo>
                  <a:pt x="752" y="216"/>
                  <a:pt x="904" y="180"/>
                  <a:pt x="1056" y="14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693260" name="Group 12"/>
          <p:cNvGraphicFramePr>
            <a:graphicFrameLocks noGrp="1"/>
          </p:cNvGraphicFramePr>
          <p:nvPr/>
        </p:nvGraphicFramePr>
        <p:xfrm>
          <a:off x="228600" y="4648200"/>
          <a:ext cx="2667000" cy="1981200"/>
        </p:xfrm>
        <a:graphic>
          <a:graphicData uri="http://schemas.openxmlformats.org/drawingml/2006/table">
            <a:tbl>
              <a:tblPr/>
              <a:tblGrid>
                <a:gridCol w="1333500"/>
                <a:gridCol w="1333500"/>
              </a:tblGrid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3280" name="Text Box 32"/>
          <p:cNvSpPr txBox="1">
            <a:spLocks noChangeArrowheads="1"/>
          </p:cNvSpPr>
          <p:nvPr/>
        </p:nvSpPr>
        <p:spPr bwMode="auto">
          <a:xfrm>
            <a:off x="228600" y="4114800"/>
            <a:ext cx="5866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R=</a:t>
            </a:r>
          </a:p>
        </p:txBody>
      </p:sp>
      <p:sp>
        <p:nvSpPr>
          <p:cNvPr id="693281" name="Freeform 33"/>
          <p:cNvSpPr>
            <a:spLocks/>
          </p:cNvSpPr>
          <p:nvPr/>
        </p:nvSpPr>
        <p:spPr bwMode="auto">
          <a:xfrm>
            <a:off x="2743200" y="3048000"/>
            <a:ext cx="317500" cy="7620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192" y="288"/>
              </a:cxn>
              <a:cxn ang="0">
                <a:pos x="48" y="0"/>
              </a:cxn>
            </a:cxnLst>
            <a:rect l="0" t="0" r="r" b="b"/>
            <a:pathLst>
              <a:path w="200" h="480">
                <a:moveTo>
                  <a:pt x="0" y="480"/>
                </a:moveTo>
                <a:cubicBezTo>
                  <a:pt x="92" y="424"/>
                  <a:pt x="184" y="368"/>
                  <a:pt x="192" y="288"/>
                </a:cubicBezTo>
                <a:cubicBezTo>
                  <a:pt x="200" y="208"/>
                  <a:pt x="124" y="104"/>
                  <a:pt x="4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6850566" y="2438400"/>
            <a:ext cx="2046053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{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|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y.</a:t>
            </a:r>
            <a:r>
              <a:rPr lang="en-US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R(x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,y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)}</a:t>
            </a:r>
            <a:endParaRPr lang="en-US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3610647" y="3779520"/>
            <a:ext cx="5285972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{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|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</a:t>
            </a:r>
            <a:r>
              <a:rPr lang="en-US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y.z.u.(R(x,y</a:t>
            </a:r>
            <a:r>
              <a:rPr lang="en-US" dirty="0">
                <a:solidFill>
                  <a:srgbClr val="000000"/>
                </a:solidFill>
                <a:latin typeface="Arial"/>
                <a:sym typeface="Symbol" pitchFamily="-64" charset="2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dirty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R(y,z</a:t>
            </a:r>
            <a:r>
              <a:rPr lang="en-US" dirty="0">
                <a:solidFill>
                  <a:srgbClr val="000000"/>
                </a:solidFill>
                <a:latin typeface="Arial"/>
                <a:sym typeface="Symbol" pitchFamily="-64" charset="2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dirty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R(z,u</a:t>
            </a:r>
            <a:r>
              <a:rPr lang="en-US" dirty="0">
                <a:solidFill>
                  <a:srgbClr val="000000"/>
                </a:solidFill>
                <a:latin typeface="Arial"/>
                <a:sym typeface="Symbol" pitchFamily="-64" charset="2"/>
              </a:rPr>
              <a:t>))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4960175" y="5120640"/>
            <a:ext cx="3936444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{(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x,y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 |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z.(R(x,z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Wingdings"/>
              </a:rPr>
              <a:t>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Wingding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R(y,z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)}</a:t>
            </a:r>
            <a:endParaRPr lang="en-US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4648200" y="1752600"/>
            <a:ext cx="44104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What do these queries return ?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What is the monotone fragment of RA ?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 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What are the safe queries in RA 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Where do we use RA (applications) 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 smtClean="0">
              <a:solidFill>
                <a:srgbClr val="000000"/>
              </a:solidFill>
              <a:sym typeface="Wingdings"/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  <a:sym typeface="Wingdings"/>
              </a:rPr>
              <a:t>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What is the monotone fragment of RA ?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No difference:   </a:t>
            </a:r>
            <a:r>
              <a:rPr lang="en-US" dirty="0" err="1" smtClean="0">
                <a:solidFill>
                  <a:srgbClr val="00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</a:t>
            </a:r>
            <a:r>
              <a:rPr lang="en-US" dirty="0" smtClean="0">
                <a:solidFill>
                  <a:srgbClr val="00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, </a:t>
            </a:r>
            <a:r>
              <a:rPr lang="en-US" sz="3600" dirty="0" smtClean="0">
                <a:solidFill>
                  <a:srgbClr val="000000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s</a:t>
            </a:r>
            <a:r>
              <a:rPr lang="en-US" sz="3600" dirty="0" smtClean="0">
                <a:solidFill>
                  <a:srgbClr val="00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 </a:t>
            </a:r>
            <a:r>
              <a:rPr lang="en-US" sz="3600" dirty="0" smtClean="0">
                <a:solidFill>
                  <a:srgbClr val="000000"/>
                </a:solidFill>
                <a:latin typeface="Symbol" pitchFamily="112" charset="2"/>
                <a:ea typeface="ＭＳ Ｐゴシック" pitchFamily="112" charset="-128"/>
                <a:cs typeface="ＭＳ Ｐゴシック" pitchFamily="112" charset="-128"/>
              </a:rPr>
              <a:t>P</a:t>
            </a:r>
            <a:r>
              <a:rPr lang="en-US" sz="3600" dirty="0" smtClean="0">
                <a:solidFill>
                  <a:srgbClr val="00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 ⨝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What are the safe queries in RA 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All RA queries are safe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Where do we use RA (applications) ?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Translating SQL (WHAT </a:t>
            </a:r>
            <a:r>
              <a:rPr lang="en-US" dirty="0" err="1" smtClean="0">
                <a:solidFill>
                  <a:srgbClr val="000000"/>
                </a:solidFill>
                <a:sym typeface="Wingdings"/>
              </a:rPr>
              <a:t>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 HOW)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sym typeface="Wingdings"/>
              </a:rPr>
              <a:t>Some new query languages (Pig-Latin)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156DE-CA8A-2A49-89E3-AEFC3F0925A3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Querying a Graph</a:t>
            </a:r>
            <a:endParaRPr lang="en-US" dirty="0"/>
          </a:p>
        </p:txBody>
      </p:sp>
      <p:sp>
        <p:nvSpPr>
          <p:cNvPr id="693251" name="Oval 3"/>
          <p:cNvSpPr>
            <a:spLocks noChangeAspect="1" noChangeArrowheads="1"/>
          </p:cNvSpPr>
          <p:nvPr/>
        </p:nvSpPr>
        <p:spPr bwMode="auto">
          <a:xfrm>
            <a:off x="1066800" y="2743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693252" name="Oval 4"/>
          <p:cNvSpPr>
            <a:spLocks noChangeAspect="1" noChangeArrowheads="1"/>
          </p:cNvSpPr>
          <p:nvPr/>
        </p:nvSpPr>
        <p:spPr bwMode="auto">
          <a:xfrm>
            <a:off x="457200" y="33528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693253" name="Oval 5"/>
          <p:cNvSpPr>
            <a:spLocks noChangeAspect="1" noChangeArrowheads="1"/>
          </p:cNvSpPr>
          <p:nvPr/>
        </p:nvSpPr>
        <p:spPr bwMode="auto">
          <a:xfrm>
            <a:off x="2438400" y="27432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4</a:t>
            </a:r>
          </a:p>
        </p:txBody>
      </p:sp>
      <p:sp>
        <p:nvSpPr>
          <p:cNvPr id="693254" name="Oval 6"/>
          <p:cNvSpPr>
            <a:spLocks noChangeAspect="1" noChangeArrowheads="1"/>
          </p:cNvSpPr>
          <p:nvPr/>
        </p:nvSpPr>
        <p:spPr bwMode="auto">
          <a:xfrm>
            <a:off x="2362200" y="3657600"/>
            <a:ext cx="381000" cy="381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693256" name="Freeform 8"/>
          <p:cNvSpPr>
            <a:spLocks/>
          </p:cNvSpPr>
          <p:nvPr/>
        </p:nvSpPr>
        <p:spPr bwMode="auto">
          <a:xfrm>
            <a:off x="1366838" y="2589213"/>
            <a:ext cx="1143000" cy="228600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36" y="0"/>
              </a:cxn>
              <a:cxn ang="0">
                <a:pos x="720" y="144"/>
              </a:cxn>
            </a:cxnLst>
            <a:rect l="0" t="0" r="r" b="b"/>
            <a:pathLst>
              <a:path w="720" h="144">
                <a:moveTo>
                  <a:pt x="0" y="144"/>
                </a:moveTo>
                <a:cubicBezTo>
                  <a:pt x="108" y="72"/>
                  <a:pt x="216" y="0"/>
                  <a:pt x="336" y="0"/>
                </a:cubicBezTo>
                <a:cubicBezTo>
                  <a:pt x="456" y="0"/>
                  <a:pt x="588" y="72"/>
                  <a:pt x="720" y="14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3257" name="Freeform 9"/>
          <p:cNvSpPr>
            <a:spLocks/>
          </p:cNvSpPr>
          <p:nvPr/>
        </p:nvSpPr>
        <p:spPr bwMode="auto">
          <a:xfrm>
            <a:off x="609600" y="2971800"/>
            <a:ext cx="457200" cy="381000"/>
          </a:xfrm>
          <a:custGeom>
            <a:avLst/>
            <a:gdLst/>
            <a:ahLst/>
            <a:cxnLst>
              <a:cxn ang="0">
                <a:pos x="288" y="0"/>
              </a:cxn>
              <a:cxn ang="0">
                <a:pos x="96" y="48"/>
              </a:cxn>
              <a:cxn ang="0">
                <a:pos x="0" y="240"/>
              </a:cxn>
            </a:cxnLst>
            <a:rect l="0" t="0" r="r" b="b"/>
            <a:pathLst>
              <a:path w="288" h="240">
                <a:moveTo>
                  <a:pt x="288" y="0"/>
                </a:moveTo>
                <a:cubicBezTo>
                  <a:pt x="216" y="4"/>
                  <a:pt x="144" y="8"/>
                  <a:pt x="96" y="48"/>
                </a:cubicBezTo>
                <a:cubicBezTo>
                  <a:pt x="48" y="88"/>
                  <a:pt x="24" y="164"/>
                  <a:pt x="0" y="24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3258" name="Freeform 10"/>
          <p:cNvSpPr>
            <a:spLocks/>
          </p:cNvSpPr>
          <p:nvPr/>
        </p:nvSpPr>
        <p:spPr bwMode="auto">
          <a:xfrm>
            <a:off x="838200" y="3048000"/>
            <a:ext cx="533400" cy="635000"/>
          </a:xfrm>
          <a:custGeom>
            <a:avLst/>
            <a:gdLst/>
            <a:ahLst/>
            <a:cxnLst>
              <a:cxn ang="0">
                <a:pos x="0" y="384"/>
              </a:cxn>
              <a:cxn ang="0">
                <a:pos x="192" y="336"/>
              </a:cxn>
              <a:cxn ang="0">
                <a:pos x="336" y="0"/>
              </a:cxn>
            </a:cxnLst>
            <a:rect l="0" t="0" r="r" b="b"/>
            <a:pathLst>
              <a:path w="336" h="400">
                <a:moveTo>
                  <a:pt x="0" y="384"/>
                </a:moveTo>
                <a:cubicBezTo>
                  <a:pt x="68" y="392"/>
                  <a:pt x="136" y="400"/>
                  <a:pt x="192" y="336"/>
                </a:cubicBezTo>
                <a:cubicBezTo>
                  <a:pt x="248" y="272"/>
                  <a:pt x="292" y="136"/>
                  <a:pt x="336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3259" name="Freeform 11"/>
          <p:cNvSpPr>
            <a:spLocks/>
          </p:cNvSpPr>
          <p:nvPr/>
        </p:nvSpPr>
        <p:spPr bwMode="auto">
          <a:xfrm>
            <a:off x="685800" y="3733800"/>
            <a:ext cx="1676400" cy="342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76" y="192"/>
              </a:cxn>
              <a:cxn ang="0">
                <a:pos x="1056" y="144"/>
              </a:cxn>
            </a:cxnLst>
            <a:rect l="0" t="0" r="r" b="b"/>
            <a:pathLst>
              <a:path w="1056" h="216">
                <a:moveTo>
                  <a:pt x="0" y="0"/>
                </a:moveTo>
                <a:cubicBezTo>
                  <a:pt x="200" y="84"/>
                  <a:pt x="400" y="168"/>
                  <a:pt x="576" y="192"/>
                </a:cubicBezTo>
                <a:cubicBezTo>
                  <a:pt x="752" y="216"/>
                  <a:pt x="904" y="180"/>
                  <a:pt x="1056" y="144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693260" name="Group 12"/>
          <p:cNvGraphicFramePr>
            <a:graphicFrameLocks noGrp="1"/>
          </p:cNvGraphicFramePr>
          <p:nvPr/>
        </p:nvGraphicFramePr>
        <p:xfrm>
          <a:off x="228600" y="4648200"/>
          <a:ext cx="2667000" cy="1981200"/>
        </p:xfrm>
        <a:graphic>
          <a:graphicData uri="http://schemas.openxmlformats.org/drawingml/2006/table">
            <a:tbl>
              <a:tblPr/>
              <a:tblGrid>
                <a:gridCol w="1333500"/>
                <a:gridCol w="1333500"/>
              </a:tblGrid>
              <a:tr h="361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3280" name="Text Box 32"/>
          <p:cNvSpPr txBox="1">
            <a:spLocks noChangeArrowheads="1"/>
          </p:cNvSpPr>
          <p:nvPr/>
        </p:nvSpPr>
        <p:spPr bwMode="auto">
          <a:xfrm>
            <a:off x="228600" y="4114800"/>
            <a:ext cx="5866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Arial"/>
              </a:rPr>
              <a:t>R=</a:t>
            </a:r>
          </a:p>
        </p:txBody>
      </p:sp>
      <p:sp>
        <p:nvSpPr>
          <p:cNvPr id="693281" name="Freeform 33"/>
          <p:cNvSpPr>
            <a:spLocks/>
          </p:cNvSpPr>
          <p:nvPr/>
        </p:nvSpPr>
        <p:spPr bwMode="auto">
          <a:xfrm>
            <a:off x="2743200" y="3048000"/>
            <a:ext cx="317500" cy="7620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192" y="288"/>
              </a:cxn>
              <a:cxn ang="0">
                <a:pos x="48" y="0"/>
              </a:cxn>
            </a:cxnLst>
            <a:rect l="0" t="0" r="r" b="b"/>
            <a:pathLst>
              <a:path w="200" h="480">
                <a:moveTo>
                  <a:pt x="0" y="480"/>
                </a:moveTo>
                <a:cubicBezTo>
                  <a:pt x="92" y="424"/>
                  <a:pt x="184" y="368"/>
                  <a:pt x="192" y="288"/>
                </a:cubicBezTo>
                <a:cubicBezTo>
                  <a:pt x="200" y="208"/>
                  <a:pt x="124" y="104"/>
                  <a:pt x="4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US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6850566" y="2438400"/>
            <a:ext cx="2046053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{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|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y.</a:t>
            </a:r>
            <a:r>
              <a:rPr lang="en-US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R(x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,y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)}</a:t>
            </a:r>
            <a:endParaRPr lang="en-US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 bwMode="auto">
          <a:xfrm>
            <a:off x="3610647" y="3779520"/>
            <a:ext cx="5285972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{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 |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</a:t>
            </a:r>
            <a:r>
              <a:rPr lang="en-US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y.z.u.(R(x,y</a:t>
            </a:r>
            <a:r>
              <a:rPr lang="en-US" dirty="0">
                <a:solidFill>
                  <a:srgbClr val="000000"/>
                </a:solidFill>
                <a:latin typeface="Arial"/>
                <a:sym typeface="Symbol" pitchFamily="-64" charset="2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dirty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R(y,z</a:t>
            </a:r>
            <a:r>
              <a:rPr lang="en-US" dirty="0">
                <a:solidFill>
                  <a:srgbClr val="000000"/>
                </a:solidFill>
                <a:latin typeface="Arial"/>
                <a:sym typeface="Symbol" pitchFamily="-64" charset="2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</a:t>
            </a:r>
            <a:r>
              <a:rPr lang="en-US" dirty="0">
                <a:solidFill>
                  <a:srgbClr val="000000"/>
                </a:solidFill>
                <a:latin typeface="Arial"/>
                <a:sym typeface="Symbol" pitchFamily="-64" charset="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/>
                <a:sym typeface="Symbol" pitchFamily="-64" charset="2"/>
              </a:rPr>
              <a:t>R(z,u</a:t>
            </a:r>
            <a:r>
              <a:rPr lang="en-US" dirty="0">
                <a:solidFill>
                  <a:srgbClr val="000000"/>
                </a:solidFill>
                <a:latin typeface="Arial"/>
                <a:sym typeface="Symbol" pitchFamily="-64" charset="2"/>
              </a:rPr>
              <a:t>))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4960175" y="5120640"/>
            <a:ext cx="3936444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tx1">
                <a:alpha val="75000"/>
              </a:schemeClr>
            </a:outerShdw>
          </a:effectLst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{(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x,y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 |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z.(R(x,z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Wingdings"/>
              </a:rPr>
              <a:t>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Wingding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R(y,z</a:t>
            </a:r>
            <a:r>
              <a:rPr lang="en-US" dirty="0" smtClean="0">
                <a:solidFill>
                  <a:srgbClr val="000000"/>
                </a:solidFill>
                <a:latin typeface="Arial"/>
                <a:sym typeface="Symbol" pitchFamily="-64" charset="2"/>
              </a:rPr>
              <a:t>)}</a:t>
            </a:r>
            <a:endParaRPr lang="en-US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14029" y="3108960"/>
            <a:ext cx="5882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</a:rPr>
              <a:t>Nodes that have at least one child: {1,2,3}</a:t>
            </a:r>
            <a:endParaRPr lang="en-US" dirty="0">
              <a:latin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97198" y="4450080"/>
            <a:ext cx="5899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</a:rPr>
              <a:t>Nodes that have a great-grand-child: {1,2}</a:t>
            </a:r>
            <a:endParaRPr lang="en-US" dirty="0">
              <a:latin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92438" y="5791200"/>
            <a:ext cx="55041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Arial"/>
              </a:rPr>
              <a:t>Every child of </a:t>
            </a:r>
            <a:r>
              <a:rPr lang="en-US" dirty="0" err="1" smtClean="0">
                <a:latin typeface="Arial"/>
              </a:rPr>
              <a:t>x</a:t>
            </a:r>
            <a:r>
              <a:rPr lang="en-US" dirty="0" smtClean="0">
                <a:latin typeface="Arial"/>
              </a:rPr>
              <a:t> is a child of </a:t>
            </a:r>
            <a:r>
              <a:rPr lang="en-US" dirty="0" err="1" smtClean="0">
                <a:latin typeface="Arial"/>
              </a:rPr>
              <a:t>y</a:t>
            </a:r>
            <a:r>
              <a:rPr lang="en-US" dirty="0" smtClean="0">
                <a:latin typeface="Arial"/>
              </a:rPr>
              <a:t>:</a:t>
            </a:r>
            <a:br>
              <a:rPr lang="en-US" dirty="0" smtClean="0">
                <a:latin typeface="Arial"/>
              </a:rPr>
            </a:br>
            <a:r>
              <a:rPr lang="en-US" dirty="0" smtClean="0">
                <a:latin typeface="Arial"/>
              </a:rPr>
              <a:t>{(1,1),(2,2),(3,1),(3,3),(4,1), (4,2), (4,3)}</a:t>
            </a:r>
            <a:endParaRPr lang="en-US" dirty="0">
              <a:latin typeface="Arial"/>
            </a:endParaRP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152400" y="1752600"/>
            <a:ext cx="27854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R encodes a graph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4648200" y="1752600"/>
            <a:ext cx="44104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 smtClean="0">
                <a:solidFill>
                  <a:srgbClr val="000000"/>
                </a:solidFill>
                <a:latin typeface="Arial"/>
              </a:rPr>
              <a:t>What do these queries return ?</a:t>
            </a:r>
            <a:endParaRPr lang="en-US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 of a Formula</a:t>
            </a:r>
            <a:endParaRPr lang="en-US" dirty="0"/>
          </a:p>
        </p:txBody>
      </p:sp>
      <p:sp>
        <p:nvSpPr>
          <p:cNvPr id="7495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i="1" dirty="0" smtClean="0"/>
              <a:t>database instance </a:t>
            </a:r>
            <a:r>
              <a:rPr lang="en-US" dirty="0" smtClean="0"/>
              <a:t>(or a </a:t>
            </a:r>
            <a:r>
              <a:rPr lang="en-US" i="1" dirty="0" smtClean="0"/>
              <a:t>model</a:t>
            </a:r>
            <a:r>
              <a:rPr lang="en-US" dirty="0" smtClean="0"/>
              <a:t>) is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dirty="0" smtClean="0"/>
              <a:t>D </a:t>
            </a:r>
            <a:r>
              <a:rPr lang="en-US" dirty="0" smtClean="0"/>
              <a:t>= (D, R</a:t>
            </a:r>
            <a:r>
              <a:rPr lang="en-US" baseline="-25000" dirty="0" smtClean="0"/>
              <a:t>1</a:t>
            </a:r>
            <a:r>
              <a:rPr lang="en-US" baseline="30000" dirty="0" smtClean="0"/>
              <a:t>D</a:t>
            </a:r>
            <a:r>
              <a:rPr lang="en-US" dirty="0" smtClean="0"/>
              <a:t>, …,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k</a:t>
            </a:r>
            <a:r>
              <a:rPr lang="en-US" baseline="30000" dirty="0" err="1" smtClean="0"/>
              <a:t>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 = a set, called domain, or universe</a:t>
            </a:r>
          </a:p>
          <a:p>
            <a:pPr lvl="1"/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baseline="30000" dirty="0" err="1" smtClean="0"/>
              <a:t>D</a:t>
            </a:r>
            <a:r>
              <a:rPr lang="en-US" dirty="0" smtClean="0"/>
              <a:t> </a:t>
            </a:r>
            <a:r>
              <a:rPr lang="en-US" dirty="0" err="1" smtClean="0">
                <a:sym typeface="Symbol" pitchFamily="-64" charset="2"/>
              </a:rPr>
              <a:t></a:t>
            </a:r>
            <a:r>
              <a:rPr lang="en-US" dirty="0" smtClean="0">
                <a:sym typeface="Symbol" pitchFamily="-64" charset="2"/>
              </a:rPr>
              <a:t> D </a:t>
            </a:r>
            <a:r>
              <a:rPr lang="en-US" dirty="0" err="1" smtClean="0">
                <a:sym typeface="Symbol" pitchFamily="-64" charset="2"/>
              </a:rPr>
              <a:t></a:t>
            </a:r>
            <a:r>
              <a:rPr lang="en-US" dirty="0" smtClean="0">
                <a:sym typeface="Symbol" pitchFamily="-64" charset="2"/>
              </a:rPr>
              <a:t> D </a:t>
            </a:r>
            <a:r>
              <a:rPr lang="en-US" dirty="0" err="1" smtClean="0">
                <a:sym typeface="Symbol" pitchFamily="-64" charset="2"/>
              </a:rPr>
              <a:t></a:t>
            </a:r>
            <a:r>
              <a:rPr lang="en-US" dirty="0" smtClean="0">
                <a:sym typeface="Symbol" pitchFamily="-64" charset="2"/>
              </a:rPr>
              <a:t> ... </a:t>
            </a:r>
            <a:r>
              <a:rPr lang="en-US" dirty="0" err="1" smtClean="0">
                <a:sym typeface="Symbol" pitchFamily="-64" charset="2"/>
              </a:rPr>
              <a:t></a:t>
            </a:r>
            <a:r>
              <a:rPr lang="en-US" dirty="0" smtClean="0">
                <a:sym typeface="Symbol" pitchFamily="-64" charset="2"/>
              </a:rPr>
              <a:t> D,  (</a:t>
            </a:r>
            <a:r>
              <a:rPr lang="en-US" dirty="0" err="1" smtClean="0">
                <a:sym typeface="Symbol" pitchFamily="-64" charset="2"/>
              </a:rPr>
              <a:t>ar(R</a:t>
            </a:r>
            <a:r>
              <a:rPr lang="en-US" baseline="-25000" dirty="0" err="1" smtClean="0">
                <a:sym typeface="Symbol" pitchFamily="-64" charset="2"/>
              </a:rPr>
              <a:t>i</a:t>
            </a:r>
            <a:r>
              <a:rPr lang="en-US" dirty="0" smtClean="0">
                <a:sym typeface="Symbol" pitchFamily="-64" charset="2"/>
              </a:rPr>
              <a:t>) times) </a:t>
            </a:r>
            <a:br>
              <a:rPr lang="en-US" dirty="0" smtClean="0">
                <a:sym typeface="Symbol" pitchFamily="-64" charset="2"/>
              </a:rPr>
            </a:br>
            <a:r>
              <a:rPr lang="en-US" dirty="0" err="1" smtClean="0">
                <a:sym typeface="Symbol" pitchFamily="-64" charset="2"/>
              </a:rPr>
              <a:t>i</a:t>
            </a:r>
            <a:r>
              <a:rPr lang="en-US" dirty="0" smtClean="0">
                <a:sym typeface="Symbol" pitchFamily="-64" charset="2"/>
              </a:rPr>
              <a:t> = 1,...,</a:t>
            </a:r>
            <a:r>
              <a:rPr lang="en-US" dirty="0" err="1" smtClean="0">
                <a:sym typeface="Symbol" pitchFamily="-64" charset="2"/>
              </a:rPr>
              <a:t>k</a:t>
            </a:r>
            <a:endParaRPr lang="en-US" dirty="0" smtClean="0">
              <a:sym typeface="Symbol" pitchFamily="-64" charset="2"/>
            </a:endParaRPr>
          </a:p>
          <a:p>
            <a:r>
              <a:rPr lang="en-US" dirty="0" smtClean="0">
                <a:sym typeface="Symbol" pitchFamily="-64" charset="2"/>
              </a:rPr>
              <a:t>A </a:t>
            </a:r>
            <a:r>
              <a:rPr lang="en-US" i="1" dirty="0" smtClean="0">
                <a:sym typeface="Symbol" pitchFamily="-64" charset="2"/>
              </a:rPr>
              <a:t>valuation </a:t>
            </a:r>
            <a:r>
              <a:rPr lang="en-US" dirty="0" smtClean="0">
                <a:sym typeface="Symbol" pitchFamily="-64" charset="2"/>
              </a:rPr>
              <a:t>is a function </a:t>
            </a:r>
            <a:r>
              <a:rPr lang="en-US" dirty="0" err="1" smtClean="0"/>
              <a:t>s</a:t>
            </a:r>
            <a:r>
              <a:rPr lang="en-US" dirty="0" smtClean="0"/>
              <a:t> : {x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...}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ym typeface="Symbol" pitchFamily="-64" charset="2"/>
              </a:rPr>
              <a:t>D</a:t>
            </a:r>
          </a:p>
          <a:p>
            <a:r>
              <a:rPr lang="en-US" dirty="0" smtClean="0">
                <a:sym typeface="Symbol" pitchFamily="-64" charset="2"/>
              </a:rPr>
              <a:t>The semantics of a </a:t>
            </a:r>
            <a:r>
              <a:rPr lang="en-US" i="1" dirty="0" smtClean="0">
                <a:sym typeface="Symbol" pitchFamily="-64" charset="2"/>
              </a:rPr>
              <a:t>formula </a:t>
            </a:r>
            <a:r>
              <a:rPr lang="en-US" dirty="0" err="1" smtClean="0">
                <a:solidFill>
                  <a:srgbClr val="000000"/>
                </a:solidFill>
                <a:cs typeface="Arial"/>
                <a:sym typeface="Symbol" pitchFamily="-64" charset="2"/>
              </a:rPr>
              <a:t></a:t>
            </a:r>
            <a:r>
              <a:rPr lang="en-US" dirty="0" smtClean="0">
                <a:solidFill>
                  <a:srgbClr val="000000"/>
                </a:solidFill>
                <a:cs typeface="Arial"/>
                <a:sym typeface="Symbol" pitchFamily="-64" charset="2"/>
              </a:rPr>
              <a:t> </a:t>
            </a:r>
            <a:r>
              <a:rPr lang="en-US" dirty="0" smtClean="0">
                <a:sym typeface="Symbol" pitchFamily="-64" charset="2"/>
              </a:rPr>
              <a:t>says </a:t>
            </a:r>
            <a:r>
              <a:rPr lang="en-US" dirty="0" smtClean="0">
                <a:cs typeface="Arial"/>
                <a:sym typeface="Symbol" pitchFamily="-64" charset="2"/>
              </a:rPr>
              <a:t>when </a:t>
            </a:r>
            <a:br>
              <a:rPr lang="en-US" dirty="0" smtClean="0">
                <a:cs typeface="Arial"/>
                <a:sym typeface="Symbol" pitchFamily="-64" charset="2"/>
              </a:rPr>
            </a:br>
            <a:r>
              <a:rPr lang="en-US" sz="2800" b="1" dirty="0" smtClean="0">
                <a:solidFill>
                  <a:srgbClr val="000000"/>
                </a:solidFill>
                <a:cs typeface="Arial"/>
              </a:rPr>
              <a:t>D</a:t>
            </a:r>
            <a:r>
              <a:rPr lang="en-US" dirty="0" smtClean="0">
                <a:solidFill>
                  <a:srgbClr val="000000"/>
                </a:solidFill>
                <a:cs typeface="Arial"/>
              </a:rPr>
              <a:t> ⊨ </a:t>
            </a:r>
            <a:r>
              <a:rPr lang="en-US" dirty="0" err="1" smtClean="0">
                <a:solidFill>
                  <a:srgbClr val="000000"/>
                </a:solidFill>
                <a:cs typeface="Arial"/>
                <a:sym typeface="Symbol" pitchFamily="-64" charset="2"/>
              </a:rPr>
              <a:t>[s</a:t>
            </a:r>
            <a:r>
              <a:rPr lang="en-US" dirty="0" smtClean="0">
                <a:solidFill>
                  <a:srgbClr val="000000"/>
                </a:solidFill>
                <a:cs typeface="Arial"/>
                <a:sym typeface="Symbol" pitchFamily="-64" charset="2"/>
              </a:rPr>
              <a:t>] holds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Dan Suciu -- 544, Winter 2011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46F92-AE26-4977-9000-F197596AFEC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49572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41346" name="Equation" r:id="rId3" imgW="114548" imgH="216016" progId="Equation.3">
              <p:embed/>
            </p:oleObj>
          </a:graphicData>
        </a:graphic>
      </p:graphicFrame>
      <p:sp>
        <p:nvSpPr>
          <p:cNvPr id="8" name="Rectangle 1029"/>
          <p:cNvSpPr>
            <a:spLocks noChangeArrowheads="1"/>
          </p:cNvSpPr>
          <p:nvPr/>
        </p:nvSpPr>
        <p:spPr bwMode="auto">
          <a:xfrm>
            <a:off x="838200" y="5867400"/>
            <a:ext cx="7749212" cy="87511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Symbol" pitchFamily="-64" charset="2"/>
              <a:buNone/>
            </a:pPr>
            <a:r>
              <a:rPr lang="en-US" sz="2800" dirty="0" smtClean="0">
                <a:latin typeface="Arial"/>
                <a:cs typeface="Arial"/>
                <a:sym typeface="Symbol" pitchFamily="-64" charset="2"/>
              </a:rPr>
              <a:t>The domain D is not part of the database,</a:t>
            </a:r>
            <a:br>
              <a:rPr lang="en-US" sz="2800" dirty="0" smtClean="0">
                <a:latin typeface="Arial"/>
                <a:cs typeface="Arial"/>
                <a:sym typeface="Symbol" pitchFamily="-64" charset="2"/>
              </a:rPr>
            </a:br>
            <a:r>
              <a:rPr lang="en-US" sz="2800" dirty="0" smtClean="0">
                <a:latin typeface="Arial"/>
                <a:cs typeface="Arial"/>
                <a:sym typeface="Symbol" pitchFamily="-64" charset="2"/>
              </a:rPr>
              <a:t>yet we need it to define the semantics. Where ?</a:t>
            </a:r>
            <a:endParaRPr lang="en-US" sz="2800" dirty="0">
              <a:solidFill>
                <a:srgbClr val="000000"/>
              </a:solidFill>
              <a:latin typeface="Arial"/>
              <a:sym typeface="Symbol" pitchFamily="-64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6210</TotalTime>
  <Words>5660</Words>
  <Application>Microsoft Macintosh PowerPoint</Application>
  <PresentationFormat>On-screen Show (4:3)</PresentationFormat>
  <Paragraphs>620</Paragraphs>
  <Slides>71</Slides>
  <Notes>3</Notes>
  <HiddenSlides>0</HiddenSlides>
  <MMClips>0</MMClips>
  <ScaleCrop>false</ScaleCrop>
  <HeadingPairs>
    <vt:vector size="6" baseType="variant"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4" baseType="lpstr">
      <vt:lpstr>Office Theme</vt:lpstr>
      <vt:lpstr>1_Office Theme</vt:lpstr>
      <vt:lpstr>Equation</vt:lpstr>
      <vt:lpstr>CSE 544 Relational Calculus</vt:lpstr>
      <vt:lpstr>Announcements</vt:lpstr>
      <vt:lpstr>Announcements</vt:lpstr>
      <vt:lpstr>Today’s Agenda</vt:lpstr>
      <vt:lpstr>Domain Relational Calculus</vt:lpstr>
      <vt:lpstr>Domain Relational Calculus</vt:lpstr>
      <vt:lpstr>Example: Querying a Graph</vt:lpstr>
      <vt:lpstr>Example: Querying a Graph</vt:lpstr>
      <vt:lpstr>Semantics of a Formula</vt:lpstr>
      <vt:lpstr>Semantics of D ⊨ [s] </vt:lpstr>
      <vt:lpstr>Semantics of D ⊨ [s] </vt:lpstr>
      <vt:lpstr>Semantics of D ⊨ [s] </vt:lpstr>
      <vt:lpstr>Semantics of a Query</vt:lpstr>
      <vt:lpstr>The drinkers-bars-beers example</vt:lpstr>
      <vt:lpstr>The drinkers-bars-beers example</vt:lpstr>
      <vt:lpstr>The drinkers-bars-beers example</vt:lpstr>
      <vt:lpstr>The drinkers-bars-beers example</vt:lpstr>
      <vt:lpstr>The drinkers-bars-beers example</vt:lpstr>
      <vt:lpstr>The drinkers-bars-beers example</vt:lpstr>
      <vt:lpstr>The drinkers-bars-beers example</vt:lpstr>
      <vt:lpstr>The drinkers-bars-beers example</vt:lpstr>
      <vt:lpstr>Summary of Relational Calculus</vt:lpstr>
      <vt:lpstr>Datalog Rule</vt:lpstr>
      <vt:lpstr>Semantics of Datalog Rule</vt:lpstr>
      <vt:lpstr>Non-Recursive Datalog</vt:lpstr>
      <vt:lpstr>Non-Recursive Datalog</vt:lpstr>
      <vt:lpstr>Comparison</vt:lpstr>
      <vt:lpstr>Comparison</vt:lpstr>
      <vt:lpstr>Comparison</vt:lpstr>
      <vt:lpstr>Comparison</vt:lpstr>
      <vt:lpstr>Comparison</vt:lpstr>
      <vt:lpstr>Monotone Queries</vt:lpstr>
      <vt:lpstr>Monotone Queries</vt:lpstr>
      <vt:lpstr>Monotone Queries</vt:lpstr>
      <vt:lpstr>Monotone Queries</vt:lpstr>
      <vt:lpstr>Monotone Queries</vt:lpstr>
      <vt:lpstr>Monotone Queries</vt:lpstr>
      <vt:lpstr>Monotone Queries</vt:lpstr>
      <vt:lpstr>Non-Recursive Datalog</vt:lpstr>
      <vt:lpstr>Non-Recursive Datalog</vt:lpstr>
      <vt:lpstr>Non-Recursive Datalog</vt:lpstr>
      <vt:lpstr>Rel. Calculus  non-rec. Datalog</vt:lpstr>
      <vt:lpstr>Rel. Calculus  non-rec. Datalog</vt:lpstr>
      <vt:lpstr>Rel. Calculus  non-rec. Datalog</vt:lpstr>
      <vt:lpstr>Rel. Calculus  non-rec. Datalog</vt:lpstr>
      <vt:lpstr>Rel. Calculus  non-rec. Datalog</vt:lpstr>
      <vt:lpstr>Rel. Calculus  non-rec. Datalog</vt:lpstr>
      <vt:lpstr>Rel. Calculus  non-rec. Datalog</vt:lpstr>
      <vt:lpstr>Rel. Calculus  non-rec. Datalog</vt:lpstr>
      <vt:lpstr>Rel. Calculus  non-rec. Datalog</vt:lpstr>
      <vt:lpstr>Rel. Calculus  non-rec. Datalog</vt:lpstr>
      <vt:lpstr>Unsafe Queries</vt:lpstr>
      <vt:lpstr>Unsafe Queries</vt:lpstr>
      <vt:lpstr>Unsafe Queries</vt:lpstr>
      <vt:lpstr>Unsafe Queries</vt:lpstr>
      <vt:lpstr>Unsafe Queries</vt:lpstr>
      <vt:lpstr>Unsafe Queries</vt:lpstr>
      <vt:lpstr>Active Domain Semantics</vt:lpstr>
      <vt:lpstr>Active Domain Semantics</vt:lpstr>
      <vt:lpstr>Active Domain Semantics</vt:lpstr>
      <vt:lpstr>Active Domain Semantics</vt:lpstr>
      <vt:lpstr>Rel. Calculus  non-rec. Datalog</vt:lpstr>
      <vt:lpstr>Rel. Calculus  non-rec. Datalog</vt:lpstr>
      <vt:lpstr>Discussion</vt:lpstr>
      <vt:lpstr>Why We Care</vt:lpstr>
      <vt:lpstr>Why We Care</vt:lpstr>
      <vt:lpstr>Relational Algebra</vt:lpstr>
      <vt:lpstr>Complex RA Expressions</vt:lpstr>
      <vt:lpstr>Equivalence Theorem</vt:lpstr>
      <vt:lpstr>Discussion</vt:lpstr>
      <vt:lpstr>Discussion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Database Systems</dc:title>
  <dc:creator>Dan Suciu</dc:creator>
  <cp:lastModifiedBy>Prasang Upadhyaya</cp:lastModifiedBy>
  <cp:revision>897</cp:revision>
  <cp:lastPrinted>1998-09-26T21:35:18Z</cp:lastPrinted>
  <dcterms:created xsi:type="dcterms:W3CDTF">2011-01-11T20:56:20Z</dcterms:created>
  <dcterms:modified xsi:type="dcterms:W3CDTF">2011-01-11T20:57:53Z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95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alon@cs.washington.edu</vt:lpwstr>
  </property>
  <property fmtid="{D5CDD505-2E9C-101B-9397-08002B2CF9AE}" pid="8" name="HomePage">
    <vt:lpwstr>http://www.cs.washington.edu/homes/alon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G:\taweb\lectures\lecture1\lecture1\</vt:lpwstr>
  </property>
</Properties>
</file>