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p:sldMasterIdLst>
    <p:sldMasterId id="2147483665" r:id="rId1"/>
  </p:sldMasterIdLst>
  <p:notesMasterIdLst>
    <p:notesMasterId r:id="rId60"/>
  </p:notesMasterIdLst>
  <p:sldIdLst>
    <p:sldId id="489" r:id="rId2"/>
    <p:sldId id="567" r:id="rId3"/>
    <p:sldId id="540" r:id="rId4"/>
    <p:sldId id="541" r:id="rId5"/>
    <p:sldId id="578" r:id="rId6"/>
    <p:sldId id="575" r:id="rId7"/>
    <p:sldId id="483" r:id="rId8"/>
    <p:sldId id="517" r:id="rId9"/>
    <p:sldId id="548" r:id="rId10"/>
    <p:sldId id="549" r:id="rId11"/>
    <p:sldId id="550" r:id="rId12"/>
    <p:sldId id="551" r:id="rId13"/>
    <p:sldId id="552" r:id="rId14"/>
    <p:sldId id="582" r:id="rId15"/>
    <p:sldId id="583" r:id="rId16"/>
    <p:sldId id="584" r:id="rId17"/>
    <p:sldId id="580" r:id="rId18"/>
    <p:sldId id="579" r:id="rId19"/>
    <p:sldId id="527" r:id="rId20"/>
    <p:sldId id="601" r:id="rId21"/>
    <p:sldId id="581" r:id="rId22"/>
    <p:sldId id="512" r:id="rId23"/>
    <p:sldId id="605" r:id="rId24"/>
    <p:sldId id="602" r:id="rId25"/>
    <p:sldId id="603" r:id="rId26"/>
    <p:sldId id="606" r:id="rId27"/>
    <p:sldId id="510" r:id="rId28"/>
    <p:sldId id="529" r:id="rId29"/>
    <p:sldId id="448" r:id="rId30"/>
    <p:sldId id="607" r:id="rId31"/>
    <p:sldId id="587" r:id="rId32"/>
    <p:sldId id="554" r:id="rId33"/>
    <p:sldId id="588" r:id="rId34"/>
    <p:sldId id="568" r:id="rId35"/>
    <p:sldId id="556" r:id="rId36"/>
    <p:sldId id="589" r:id="rId37"/>
    <p:sldId id="596" r:id="rId38"/>
    <p:sldId id="595" r:id="rId39"/>
    <p:sldId id="590" r:id="rId40"/>
    <p:sldId id="591" r:id="rId41"/>
    <p:sldId id="592" r:id="rId42"/>
    <p:sldId id="593" r:id="rId43"/>
    <p:sldId id="594" r:id="rId44"/>
    <p:sldId id="597" r:id="rId45"/>
    <p:sldId id="598" r:id="rId46"/>
    <p:sldId id="599" r:id="rId47"/>
    <p:sldId id="600" r:id="rId48"/>
    <p:sldId id="576" r:id="rId49"/>
    <p:sldId id="546" r:id="rId50"/>
    <p:sldId id="577" r:id="rId51"/>
    <p:sldId id="585" r:id="rId52"/>
    <p:sldId id="564" r:id="rId53"/>
    <p:sldId id="558" r:id="rId54"/>
    <p:sldId id="560" r:id="rId55"/>
    <p:sldId id="561" r:id="rId56"/>
    <p:sldId id="566" r:id="rId57"/>
    <p:sldId id="531" r:id="rId58"/>
    <p:sldId id="572" r:id="rId59"/>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Times" charset="0"/>
        <a:ea typeface="ＭＳ Ｐゴシック" charset="0"/>
        <a:cs typeface="ＭＳ Ｐゴシック" charset="0"/>
      </a:defRPr>
    </a:lvl5pPr>
    <a:lvl6pPr marL="2286000" algn="l" defTabSz="457200" rtl="0" eaLnBrk="1" latinLnBrk="0" hangingPunct="1">
      <a:defRPr sz="1000" kern="1200">
        <a:solidFill>
          <a:schemeClr val="tx1"/>
        </a:solidFill>
        <a:latin typeface="Times" charset="0"/>
        <a:ea typeface="ＭＳ Ｐゴシック" charset="0"/>
        <a:cs typeface="ＭＳ Ｐゴシック" charset="0"/>
      </a:defRPr>
    </a:lvl6pPr>
    <a:lvl7pPr marL="2743200" algn="l" defTabSz="457200" rtl="0" eaLnBrk="1" latinLnBrk="0" hangingPunct="1">
      <a:defRPr sz="1000" kern="1200">
        <a:solidFill>
          <a:schemeClr val="tx1"/>
        </a:solidFill>
        <a:latin typeface="Times" charset="0"/>
        <a:ea typeface="ＭＳ Ｐゴシック" charset="0"/>
        <a:cs typeface="ＭＳ Ｐゴシック" charset="0"/>
      </a:defRPr>
    </a:lvl7pPr>
    <a:lvl8pPr marL="3200400" algn="l" defTabSz="457200" rtl="0" eaLnBrk="1" latinLnBrk="0" hangingPunct="1">
      <a:defRPr sz="1000" kern="1200">
        <a:solidFill>
          <a:schemeClr val="tx1"/>
        </a:solidFill>
        <a:latin typeface="Times" charset="0"/>
        <a:ea typeface="ＭＳ Ｐゴシック" charset="0"/>
        <a:cs typeface="ＭＳ Ｐゴシック" charset="0"/>
      </a:defRPr>
    </a:lvl8pPr>
    <a:lvl9pPr marL="3657600" algn="l" defTabSz="457200" rtl="0" eaLnBrk="1" latinLnBrk="0" hangingPunct="1">
      <a:defRPr sz="10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rgbClr val="FF0000"/>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0"/>
      </p:ext>
    </p:extLst>
  </p:showPr>
  <p:clrMru>
    <a:srgbClr val="FF5050"/>
    <a:srgbClr val="666666"/>
    <a:srgbClr val="A5A5A5"/>
    <a:srgbClr val="0011CF"/>
    <a:srgbClr val="FF0000"/>
    <a:srgbClr val="F3F3F3"/>
    <a:srgbClr val="DCDCD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9623" autoAdjust="0"/>
  </p:normalViewPr>
  <p:slideViewPr>
    <p:cSldViewPr snapToGrid="0" snapToObjects="1">
      <p:cViewPr>
        <p:scale>
          <a:sx n="120" d="100"/>
          <a:sy n="120" d="100"/>
        </p:scale>
        <p:origin x="-88" y="392"/>
      </p:cViewPr>
      <p:guideLst>
        <p:guide orient="horz" pos="2160"/>
        <p:guide pos="2880"/>
      </p:guideLst>
    </p:cSldViewPr>
  </p:slideViewPr>
  <p:outlineViewPr>
    <p:cViewPr>
      <p:scale>
        <a:sx n="33" d="100"/>
        <a:sy n="33" d="100"/>
      </p:scale>
      <p:origin x="0" y="728"/>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7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4" Type="http://schemas.openxmlformats.org/officeDocument/2006/relationships/slide" Target="slides/slide55.xml"/><Relationship Id="rId1" Type="http://schemas.openxmlformats.org/officeDocument/2006/relationships/slide" Target="slides/slide27.xml"/><Relationship Id="rId2"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image" Target="../media/image23.emf"/><Relationship Id="rId2"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84DEE2B-7A2E-2C4D-B2DF-CD5F2AE67D9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7590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t>Spreadsheets to Databases</a:t>
            </a:r>
          </a:p>
          <a:p>
            <a:r>
              <a:rPr lang="en-US"/>
              <a:t>Other Large Scale</a:t>
            </a:r>
          </a:p>
          <a:p>
            <a:r>
              <a:rPr lang="en-US"/>
              <a:t>Query Services</a:t>
            </a:r>
          </a:p>
          <a:p>
            <a:r>
              <a:rPr lang="en-US"/>
              <a:t>Ad Hoc Research Data</a:t>
            </a:r>
          </a:p>
          <a:p>
            <a:r>
              <a:rPr lang="en-US"/>
              <a:t>Cloud-based</a:t>
            </a:r>
          </a:p>
          <a:p>
            <a:r>
              <a:rPr lang="en-US"/>
              <a:t>Ad Hoc Integration</a:t>
            </a:r>
          </a:p>
          <a:p>
            <a:r>
              <a:rPr lang="en-US"/>
              <a:t>Dataspace</a:t>
            </a:r>
          </a:p>
          <a:p>
            <a:r>
              <a:rPr lang="en-US"/>
              <a:t>Cloud-sourced integration</a:t>
            </a:r>
          </a:p>
          <a:p>
            <a:endParaRPr lang="en-US"/>
          </a:p>
          <a:p>
            <a:r>
              <a:rPr lang="en-US"/>
              <a:t>SQLShare: Database as a Service for Ad Hoc Science Data</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fld id="{15E6AD22-63B3-8B49-A3AD-18BC095F633F}"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solidFill>
            <a:srgbClr val="FFFFFF"/>
          </a:solidFill>
          <a:ln/>
        </p:spPr>
      </p:sp>
      <p:sp>
        <p:nvSpPr>
          <p:cNvPr id="36866"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1" hangingPunct="1"/>
            <a:r>
              <a:rPr lang="en-US"/>
              <a:t>Each step generates a bunch of </a:t>
            </a:r>
            <a:r>
              <a:rPr lang="ja-JP" altLang="en-US"/>
              <a:t>“</a:t>
            </a:r>
            <a:r>
              <a:rPr lang="en-US" altLang="ja-JP"/>
              <a:t>residual</a:t>
            </a:r>
            <a:r>
              <a:rPr lang="ja-JP" altLang="en-US"/>
              <a:t>”</a:t>
            </a:r>
            <a:r>
              <a:rPr lang="en-US" altLang="ja-JP"/>
              <a:t> data, usually in the form of spreadsheets or text files.</a:t>
            </a:r>
          </a:p>
          <a:p>
            <a:pPr eaLnBrk="1" hangingPunct="1"/>
            <a:r>
              <a:rPr lang="en-US"/>
              <a:t>This process is repeated many times, leading to 100s of spreadsheets</a:t>
            </a:r>
          </a:p>
          <a:p>
            <a:pPr eaLnBrk="1" hangingPunct="1"/>
            <a:endParaRPr lang="en-US"/>
          </a:p>
          <a:p>
            <a:pPr eaLnBrk="1" hangingPunct="1"/>
            <a:r>
              <a:rPr lang="en-US"/>
              <a:t>At this point, the actual science questions are answered using these spreadsheets by computing </a:t>
            </a:r>
            <a:r>
              <a:rPr lang="ja-JP" altLang="en-US"/>
              <a:t>“</a:t>
            </a:r>
            <a:r>
              <a:rPr lang="en-US" altLang="ja-JP"/>
              <a:t>manual joins</a:t>
            </a:r>
            <a:r>
              <a:rPr lang="ja-JP" altLang="en-US"/>
              <a:t>”</a:t>
            </a:r>
            <a:r>
              <a:rPr lang="en-US" altLang="ja-JP"/>
              <a:t>, creating plots, searching and filtering, copying and pasting, etc. </a:t>
            </a:r>
          </a:p>
          <a:p>
            <a:pPr eaLnBrk="1" hangingPunct="1"/>
            <a:endParaRPr lang="en-US"/>
          </a:p>
          <a:p>
            <a:pPr eaLnBrk="1" hangingPunct="1"/>
            <a:r>
              <a:rPr lang="en-US"/>
              <a:t>It</a:t>
            </a:r>
            <a:r>
              <a:rPr lang="ja-JP" altLang="en-US"/>
              <a:t>’</a:t>
            </a:r>
            <a:r>
              <a:rPr lang="en-US" altLang="ja-JP"/>
              <a:t>s a mess -- when asked how much time is spent  </a:t>
            </a:r>
            <a:r>
              <a:rPr lang="ja-JP" altLang="en-US"/>
              <a:t>“</a:t>
            </a:r>
            <a:r>
              <a:rPr lang="en-US" altLang="ja-JP"/>
              <a:t>handling data</a:t>
            </a:r>
            <a:r>
              <a:rPr lang="ja-JP" altLang="en-US"/>
              <a:t>”</a:t>
            </a:r>
            <a:r>
              <a:rPr lang="en-US" altLang="ja-JP"/>
              <a:t> as opposed to </a:t>
            </a:r>
            <a:r>
              <a:rPr lang="ja-JP" altLang="en-US"/>
              <a:t>“</a:t>
            </a:r>
            <a:r>
              <a:rPr lang="en-US" altLang="ja-JP"/>
              <a:t>doing science</a:t>
            </a:r>
            <a:r>
              <a:rPr lang="ja-JP" altLang="en-US"/>
              <a:t>”</a:t>
            </a:r>
            <a:r>
              <a:rPr lang="en-US" altLang="ja-JP"/>
              <a:t>!</a:t>
            </a:r>
          </a:p>
          <a:p>
            <a:pPr eaLnBrk="1" hangingPunct="1"/>
            <a:endParaRPr lang="en-US"/>
          </a:p>
          <a:p>
            <a:pPr eaLnBrk="1" hangingPunct="1"/>
            <a:r>
              <a:rPr lang="en-US"/>
              <a:t>We</a:t>
            </a:r>
            <a:r>
              <a:rPr lang="ja-JP" altLang="en-US"/>
              <a:t>’</a:t>
            </a:r>
            <a:r>
              <a:rPr lang="en-US" altLang="ja-JP"/>
              <a:t>ve heard that 90% of their work is manipulating the data before they can actually answer a question!</a:t>
            </a:r>
          </a:p>
          <a:p>
            <a:endParaRPr lang="en-US"/>
          </a:p>
        </p:txBody>
      </p:sp>
      <p:sp>
        <p:nvSpPr>
          <p:cNvPr id="3686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BCA17455-A51A-324A-A9DD-B00A0A3A215F}" type="slidenum">
              <a:rPr lang="en-US" sz="1200"/>
              <a:pPr algn="r"/>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C1B74D41-0A2A-7C44-9FE5-764085D92DDA}" type="slidenum">
              <a:rPr lang="en-US" sz="1200"/>
              <a:pPr algn="r"/>
              <a:t>13</a:t>
            </a:fld>
            <a:endParaRPr lang="en-US" sz="1200"/>
          </a:p>
        </p:txBody>
      </p:sp>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800"/>
              <a:t>At this point, we try to relieve the scientists of having to deal with multiple spreadsheets and file formats by just </a:t>
            </a:r>
            <a:r>
              <a:rPr lang="ja-JP" altLang="en-US" sz="800"/>
              <a:t>“</a:t>
            </a:r>
            <a:r>
              <a:rPr lang="en-US" altLang="ja-JP" sz="800"/>
              <a:t>dumping everything</a:t>
            </a:r>
            <a:r>
              <a:rPr lang="ja-JP" altLang="en-US" sz="800"/>
              <a:t>”</a:t>
            </a:r>
            <a:r>
              <a:rPr lang="en-US" altLang="ja-JP" sz="800"/>
              <a:t> into this mystical program that unifies everything under one banner.</a:t>
            </a:r>
          </a:p>
          <a:p>
            <a:pPr eaLnBrk="1" hangingPunct="1"/>
            <a:endParaRPr lang="en-US" sz="800"/>
          </a:p>
          <a:p>
            <a:pPr eaLnBrk="1" hangingPunct="1"/>
            <a:r>
              <a:rPr lang="en-US" sz="800"/>
              <a:t>With no schema design to constrain the data, everything is uploaded </a:t>
            </a:r>
            <a:r>
              <a:rPr lang="ja-JP" altLang="en-US" sz="800"/>
              <a:t>“</a:t>
            </a:r>
            <a:r>
              <a:rPr lang="en-US" altLang="ja-JP" sz="800"/>
              <a:t>as is</a:t>
            </a:r>
            <a:r>
              <a:rPr lang="ja-JP" altLang="en-US" sz="800"/>
              <a:t>”</a:t>
            </a:r>
            <a:r>
              <a:rPr lang="en-US" altLang="ja-JP" sz="800"/>
              <a:t> and is ready to be queried upon. </a:t>
            </a:r>
          </a:p>
          <a:p>
            <a:pPr eaLnBrk="1" hangingPunct="1"/>
            <a:endParaRPr lang="en-US" sz="800"/>
          </a:p>
          <a:p>
            <a:pPr eaLnBrk="1" hangingPunct="1"/>
            <a:endParaRPr lang="en-US" sz="800"/>
          </a:p>
          <a:p>
            <a:pPr eaLnBrk="1" hangingPunct="1"/>
            <a:endParaRPr lang="en-US" sz="800"/>
          </a:p>
          <a:p>
            <a:pPr eaLnBrk="1" hangingPunct="1"/>
            <a:r>
              <a:rPr lang="en-US" sz="800"/>
              <a:t>-- How?  </a:t>
            </a:r>
          </a:p>
          <a:p>
            <a:pPr eaLnBrk="1" hangingPunct="1"/>
            <a:r>
              <a:rPr lang="en-US" sz="800"/>
              <a:t>1) Use the cloud to logically and physically co-locate all data across all labs -- no more islands</a:t>
            </a:r>
          </a:p>
          <a:p>
            <a:pPr eaLnBrk="1" hangingPunct="1"/>
            <a:r>
              <a:rPr lang="en-US" sz="800"/>
              <a:t>2) Let queries be saved and shared</a:t>
            </a:r>
          </a:p>
          <a:p>
            <a:pPr eaLnBrk="1" hangingPunct="1"/>
            <a:r>
              <a:rPr lang="en-US" sz="800"/>
              <a:t>3) Log everything and do machine learning on the log to perform </a:t>
            </a:r>
            <a:r>
              <a:rPr lang="ja-JP" altLang="en-US" sz="800"/>
              <a:t>“</a:t>
            </a:r>
            <a:r>
              <a:rPr lang="en-US" altLang="ja-JP" sz="800"/>
              <a:t>Query autocomplete</a:t>
            </a:r>
            <a:r>
              <a:rPr lang="ja-JP" altLang="en-US" sz="800"/>
              <a:t>”</a:t>
            </a:r>
            <a:r>
              <a:rPr lang="en-US" altLang="ja-JP" sz="800"/>
              <a:t> (Nodira and Magda</a:t>
            </a:r>
            <a:r>
              <a:rPr lang="ja-JP" altLang="en-US" sz="800"/>
              <a:t>’</a:t>
            </a:r>
            <a:r>
              <a:rPr lang="en-US" altLang="ja-JP" sz="800"/>
              <a:t>s work)</a:t>
            </a:r>
          </a:p>
          <a:p>
            <a:pPr eaLnBrk="1" hangingPunct="1"/>
            <a:r>
              <a:rPr lang="en-US" sz="800"/>
              <a:t>4) Automatically adapt queries for use on </a:t>
            </a:r>
            <a:r>
              <a:rPr lang="ja-JP" altLang="en-US" sz="800"/>
              <a:t>‘</a:t>
            </a:r>
            <a:r>
              <a:rPr lang="en-US" altLang="ja-JP" sz="800"/>
              <a:t>similar</a:t>
            </a:r>
            <a:r>
              <a:rPr lang="ja-JP" altLang="en-US" sz="800"/>
              <a:t>’</a:t>
            </a:r>
            <a:r>
              <a:rPr lang="en-US" altLang="ja-JP" sz="800"/>
              <a:t> datasets (change table names, etc.)</a:t>
            </a:r>
          </a:p>
          <a:p>
            <a:pPr eaLnBrk="1" hangingPunct="1"/>
            <a:r>
              <a:rPr lang="en-US" sz="800"/>
              <a:t>many more ideas….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t>What exactly is Ad Hoc Research data?</a:t>
            </a:r>
          </a:p>
          <a:p>
            <a:endParaRPr lang="en-US"/>
          </a:p>
          <a:p>
            <a:r>
              <a:rPr lang="en-US"/>
              <a:t>It is data that can come in any size shape or form, where the data is heterogeneous within its structure, format, quality, and more.</a:t>
            </a: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fld id="{A72D5404-6275-1E42-A41A-1C7CAA61942F}" type="slidenum">
              <a:rPr lang="en-US" sz="1200"/>
              <a:pPr/>
              <a:t>14</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fld id="{045B9035-5D06-B245-9C4C-195EE412FFBE}" type="slidenum">
              <a:rPr lang="en-US" sz="1200"/>
              <a:pPr/>
              <a:t>15</a:t>
            </a:fld>
            <a:endParaRPr lang="en-US" sz="1200"/>
          </a:p>
        </p:txBody>
      </p:sp>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Previously, researchers had to manually cross-reference data between spreadsheets. </a:t>
            </a:r>
          </a:p>
          <a:p>
            <a:pPr eaLnBrk="1" hangingPunct="1"/>
            <a:endParaRPr lang="en-US"/>
          </a:p>
          <a:p>
            <a:pPr eaLnBrk="1" hangingPunct="1"/>
            <a:r>
              <a:rPr lang="en-US"/>
              <a:t>We</a:t>
            </a:r>
            <a:r>
              <a:rPr lang="ja-JP" altLang="en-US"/>
              <a:t>’</a:t>
            </a:r>
            <a:r>
              <a:rPr lang="en-US" altLang="ja-JP"/>
              <a:t>ve heard that this process in particular could take a week to do depending on the number of data sources.</a:t>
            </a:r>
          </a:p>
          <a:p>
            <a:pPr eaLnBrk="1" hangingPunct="1"/>
            <a:endParaRPr lang="en-US"/>
          </a:p>
          <a:p>
            <a:pPr eaLnBrk="1" hangingPunct="1"/>
            <a:r>
              <a:rPr lang="en-US"/>
              <a:t>But as common database users, we recognize that the join between these datasets is trivially expressed in SQL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arenR"/>
            </a:pPr>
            <a:endParaRPr lang="en-US"/>
          </a:p>
          <a:p>
            <a:pPr marL="228600" indent="-228600"/>
            <a:r>
              <a:rPr lang="en-US"/>
              <a:t>In the previous case, the same source of database identifiers were used; when they differ the process can be more complicated.</a:t>
            </a:r>
          </a:p>
          <a:p>
            <a:pPr marL="228600" indent="-228600"/>
            <a:endParaRPr lang="en-US"/>
          </a:p>
          <a:p>
            <a:pPr marL="228600" indent="-228600"/>
            <a:r>
              <a:rPr lang="en-US"/>
              <a:t>Here we have two datasets: Phaeo gene annotations again, and set of sample annotations with references to the TIGRFam database.</a:t>
            </a:r>
          </a:p>
          <a:p>
            <a:pPr marL="228600" indent="-228600"/>
            <a:endParaRPr lang="en-US"/>
          </a:p>
          <a:p>
            <a:pPr marL="228600" indent="-228600"/>
            <a:r>
              <a:rPr lang="en-US"/>
              <a:t>The workflow here might look like:</a:t>
            </a:r>
          </a:p>
          <a:p>
            <a:pPr marL="228600" indent="-228600"/>
            <a:endParaRPr lang="en-US"/>
          </a:p>
          <a:p>
            <a:pPr marL="228600" indent="-228600">
              <a:buFontTx/>
              <a:buAutoNum type="arabicParenR"/>
            </a:pPr>
            <a:r>
              <a:rPr lang="en-US"/>
              <a:t> Find an annotation of interest in Phaeo dataset</a:t>
            </a:r>
          </a:p>
          <a:p>
            <a:pPr marL="228600" indent="-228600">
              <a:buFontTx/>
              <a:buAutoNum type="arabicParenR"/>
            </a:pPr>
            <a:r>
              <a:rPr lang="en-US"/>
              <a:t> Look up COG Id to get Protein Name </a:t>
            </a:r>
          </a:p>
          <a:p>
            <a:pPr marL="228600" indent="-228600">
              <a:buFontTx/>
              <a:buAutoNum type="arabicParenR"/>
            </a:pPr>
            <a:r>
              <a:rPr lang="en-US"/>
              <a:t> Search for Protein Name in various online databases (here we use SwissProt) to collect additional information</a:t>
            </a:r>
          </a:p>
          <a:p>
            <a:pPr marL="228600" indent="-228600">
              <a:buFontTx/>
              <a:buAutoNum type="arabicParenR"/>
            </a:pPr>
            <a:r>
              <a:rPr lang="en-US"/>
              <a:t> Browse to cross-reference information to find TIGRFam Id, </a:t>
            </a:r>
          </a:p>
          <a:p>
            <a:pPr marL="228600" indent="-228600">
              <a:buFontTx/>
              <a:buAutoNum type="arabicParenR"/>
            </a:pPr>
            <a:r>
              <a:rPr lang="en-US"/>
              <a:t> Find Gene Ontology synonym of the TIGRFam Id to collect additional metadata (other metadata not shown -- another step)</a:t>
            </a:r>
          </a:p>
          <a:p>
            <a:pPr marL="228600" indent="-228600">
              <a:buFontTx/>
              <a:buAutoNum type="arabicParenR"/>
            </a:pPr>
            <a:r>
              <a:rPr lang="en-US"/>
              <a:t> Finally, match TIGRFam Ids back to original sample.</a:t>
            </a:r>
          </a:p>
          <a:p>
            <a:pPr marL="228600" indent="-228600">
              <a:buFontTx/>
              <a:buAutoNum type="arabicParenR"/>
            </a:pPr>
            <a:endParaRPr lang="en-US"/>
          </a:p>
          <a:p>
            <a:pPr marL="228600" indent="-228600"/>
            <a:r>
              <a:rPr lang="en-US"/>
              <a:t>By putting all of this data into a database, you can write these expressions as joins.  More importantly, you can go beyond </a:t>
            </a:r>
            <a:r>
              <a:rPr lang="ja-JP" altLang="en-US"/>
              <a:t>“</a:t>
            </a:r>
            <a:r>
              <a:rPr lang="en-US" altLang="ja-JP"/>
              <a:t>lookup</a:t>
            </a:r>
            <a:r>
              <a:rPr lang="ja-JP" altLang="en-US"/>
              <a:t>”</a:t>
            </a:r>
            <a:r>
              <a:rPr lang="en-US" altLang="ja-JP"/>
              <a:t> tasks and express the actual science questions directly:</a:t>
            </a:r>
          </a:p>
          <a:p>
            <a:pPr marL="228600" indent="-228600"/>
            <a:endParaRPr lang="en-US"/>
          </a:p>
          <a:p>
            <a:pPr marL="228600" indent="-228600"/>
            <a:r>
              <a:rPr lang="en-US"/>
              <a:t>What percentage of Phaeo genes are present in this sample?  What metabolic processes are those genes involved in? </a:t>
            </a:r>
          </a:p>
          <a:p>
            <a:pPr marL="228600" indent="-228600"/>
            <a:endParaRPr lang="en-US"/>
          </a:p>
          <a:p>
            <a:pPr marL="228600" indent="-228600"/>
            <a:r>
              <a:rPr lang="en-US"/>
              <a:t>Note that we do NOT want to attempt to create </a:t>
            </a:r>
            <a:r>
              <a:rPr lang="ja-JP" altLang="en-US"/>
              <a:t>“</a:t>
            </a:r>
            <a:r>
              <a:rPr lang="en-US" altLang="ja-JP"/>
              <a:t>YAUDB</a:t>
            </a:r>
            <a:r>
              <a:rPr lang="ja-JP" altLang="en-US"/>
              <a:t>”</a:t>
            </a:r>
            <a:r>
              <a:rPr lang="en-US" altLang="ja-JP"/>
              <a:t> (yet another universal database).  these data are uploaded and manipulated in an exploratory, task-specific manner.  We aim to provide SQL over YOUR data, not a universal reference database from scratch.</a:t>
            </a:r>
          </a:p>
          <a:p>
            <a:pPr marL="228600" indent="-228600"/>
            <a:endParaRPr lang="en-US"/>
          </a:p>
          <a:p>
            <a:pPr marL="228600" indent="-228600"/>
            <a:r>
              <a:rPr lang="en-US"/>
              <a:t>(That being said, our research involves learning a universal database schema -- incrementally and organically -- based on the upoloaded data, the executed queries, and any available user input.</a:t>
            </a:r>
          </a:p>
          <a:p>
            <a:pPr marL="228600" indent="-228600"/>
            <a:endParaRPr lang="en-US"/>
          </a:p>
          <a:p>
            <a:pPr marL="228600" indent="-228600"/>
            <a:r>
              <a:rPr lang="en-US"/>
              <a:t>Bill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roots of a dataset is built on a SQL query (SQL).</a:t>
            </a:r>
          </a:p>
          <a:p>
            <a:endParaRPr lang="en-US" dirty="0" smtClean="0"/>
          </a:p>
          <a:p>
            <a:r>
              <a:rPr lang="en-US" dirty="0" smtClean="0"/>
              <a:t>Meta data we use for both the application and database side is</a:t>
            </a:r>
            <a:r>
              <a:rPr lang="en-US" baseline="0" dirty="0" smtClean="0"/>
              <a:t> the</a:t>
            </a:r>
          </a:p>
          <a:p>
            <a:pPr>
              <a:buFont typeface="Arial" charset="0"/>
              <a:buChar char="•"/>
            </a:pPr>
            <a:r>
              <a:rPr lang="en-US" baseline="0" dirty="0" smtClean="0"/>
              <a:t> Name = becomes the target name of the view definition built on this SQL query</a:t>
            </a:r>
          </a:p>
          <a:p>
            <a:pPr>
              <a:buFont typeface="Arial" charset="0"/>
              <a:buChar char="•"/>
            </a:pPr>
            <a:r>
              <a:rPr lang="en-US" dirty="0" smtClean="0"/>
              <a:t> Share status = to share with other users, or if this query</a:t>
            </a:r>
            <a:r>
              <a:rPr lang="en-US" baseline="0" dirty="0" smtClean="0"/>
              <a:t> should not be released to others for viewing</a:t>
            </a:r>
          </a:p>
          <a:p>
            <a:pPr>
              <a:buFont typeface="Arial" charset="0"/>
              <a:buChar char="•"/>
            </a:pPr>
            <a:endParaRPr lang="en-US" baseline="0" dirty="0" smtClean="0"/>
          </a:p>
          <a:p>
            <a:pPr>
              <a:buFont typeface="Arial" charset="0"/>
              <a:buNone/>
            </a:pPr>
            <a:r>
              <a:rPr lang="en-US" baseline="0" dirty="0" smtClean="0"/>
              <a:t>Because each dataset is built on top of a view, some views are quite expensive to process each time a user visits the dataset. We address this issue by caching a snapshot of n-rows of this query so that when this dataset is visited, a preview is instantly generated and delivered to the client.</a:t>
            </a:r>
          </a:p>
          <a:p>
            <a:pPr>
              <a:buFont typeface="Arial" charset="0"/>
              <a:buNone/>
            </a:pPr>
            <a:endParaRPr lang="en-US" baseline="0" dirty="0" smtClean="0"/>
          </a:p>
          <a:p>
            <a:pPr>
              <a:buFont typeface="Arial" charset="0"/>
              <a:buNone/>
            </a:pPr>
            <a:r>
              <a:rPr lang="en-US" baseline="0" dirty="0" smtClean="0"/>
              <a:t>Actions allow the user to interact with the query such as, if they wish to edit the SQL directly, or derive a query on top of this dataset. </a:t>
            </a:r>
          </a:p>
          <a:p>
            <a:pPr>
              <a:buFont typeface="Arial" charset="0"/>
              <a:buNone/>
            </a:pPr>
            <a:endParaRPr lang="en-US" baseline="0" dirty="0" smtClean="0"/>
          </a:p>
          <a:p>
            <a:pPr>
              <a:buFont typeface="Arial" charset="0"/>
              <a:buNone/>
            </a:pPr>
            <a:r>
              <a:rPr lang="en-US" baseline="0" dirty="0" smtClean="0"/>
              <a:t>The download link allows a user to download the whole dataset as a structured delimited file if they wish to open up directly into Excel for chart creation.</a:t>
            </a:r>
          </a:p>
          <a:p>
            <a:pPr>
              <a:buFont typeface="Arial" charset="0"/>
              <a:buNone/>
            </a:pPr>
            <a:endParaRPr lang="en-US" baseline="0" dirty="0" smtClean="0"/>
          </a:p>
          <a:p>
            <a:pPr>
              <a:buFont typeface="Arial" charset="0"/>
              <a:buNone/>
            </a:pPr>
            <a:r>
              <a:rPr lang="en-US" baseline="0" dirty="0" smtClean="0"/>
              <a:t>On the road: Excel </a:t>
            </a:r>
            <a:r>
              <a:rPr lang="en-US" baseline="0" dirty="0" err="1" smtClean="0"/>
              <a:t>addon</a:t>
            </a:r>
            <a:r>
              <a:rPr lang="en-US" baseline="0" dirty="0" smtClean="0"/>
              <a:t> to bypass this extra step of downloading and opening. </a:t>
            </a:r>
          </a:p>
        </p:txBody>
      </p:sp>
      <p:sp>
        <p:nvSpPr>
          <p:cNvPr id="4" name="Slide Number Placeholder 3"/>
          <p:cNvSpPr>
            <a:spLocks noGrp="1"/>
          </p:cNvSpPr>
          <p:nvPr>
            <p:ph type="sldNum" sz="quarter" idx="10"/>
          </p:nvPr>
        </p:nvSpPr>
        <p:spPr/>
        <p:txBody>
          <a:bodyPr/>
          <a:lstStyle/>
          <a:p>
            <a:fld id="{A195DE70-18E6-417E-8F4F-5ABDE298C138}"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Like many social network that use a similar way of outsourcing login credentials, we need to define our own trusted user system using API keys. These keys will still need to be obtained from the GUI front end, but once obtained, it can be used in the Authorization header inside the REST HTTP call to authenticate the user to work within the SQL Share REST interface.</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8D980CE-BC0D-9D4D-AF65-E201D75D7A68}" type="slidenum">
              <a:rPr lang="en-US">
                <a:latin typeface="Calibri" charset="0"/>
              </a:rPr>
              <a:pPr eaLnBrk="1" hangingPunct="1"/>
              <a:t>23</a:t>
            </a:fld>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The scenario:</a:t>
            </a:r>
            <a:br>
              <a:rPr lang="en-US">
                <a:latin typeface="Calibri" charset="0"/>
              </a:rPr>
            </a:br>
            <a:r>
              <a:rPr lang="en-US">
                <a:latin typeface="Calibri" charset="0"/>
              </a:rPr>
              <a:t>A scientist collecting data wants to share a dataset [View X] with the Researcher. The Researcher wants to publish a paper with the a filtered version of the set that the scientist wants to share. Although the scientist wants to share with the researcher who knows they will publish to the public, they do not want to share the original dataset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E2E5B1-4FE7-724C-8948-19BCEE04880F}" type="slidenum">
              <a:rPr lang="en-US">
                <a:latin typeface="Calibri" charset="0"/>
              </a:rPr>
              <a:pPr eaLnBrk="1" hangingPunct="1"/>
              <a:t>24</a:t>
            </a:fld>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r>
              <a:rPr lang="en-US">
                <a:latin typeface="Calibri" charset="0"/>
              </a:rPr>
              <a:t>Achieving these results seems rather trivial,</a:t>
            </a:r>
          </a:p>
          <a:p>
            <a:pPr eaLnBrk="1" hangingPunct="1">
              <a:buFontTx/>
              <a:buAutoNum type="arabicPeriod"/>
            </a:pPr>
            <a:r>
              <a:rPr lang="en-US">
                <a:latin typeface="Calibri" charset="0"/>
              </a:rPr>
              <a:t>Allow the researcher to select on View X</a:t>
            </a:r>
          </a:p>
          <a:p>
            <a:pPr eaLnBrk="1" hangingPunct="1">
              <a:buFontTx/>
              <a:buAutoNum type="arabicPeriod"/>
            </a:pPr>
            <a:r>
              <a:rPr lang="en-US">
                <a:latin typeface="Calibri" charset="0"/>
              </a:rPr>
              <a:t>The researcher then creates a view upon the shared object</a:t>
            </a:r>
          </a:p>
          <a:p>
            <a:pPr eaLnBrk="1" hangingPunct="1">
              <a:buFontTx/>
              <a:buAutoNum type="arabicPeriod"/>
            </a:pPr>
            <a:r>
              <a:rPr lang="en-US">
                <a:latin typeface="Calibri" charset="0"/>
              </a:rPr>
              <a:t>The researcher grants SELECT ON visibility to the world (public)</a:t>
            </a:r>
          </a:p>
          <a:p>
            <a:pPr eaLnBrk="1" hangingPunct="1">
              <a:buFontTx/>
              <a:buAutoNum type="arabicPeriod"/>
            </a:pPr>
            <a:endParaRPr lang="en-US">
              <a:latin typeface="Calibri" charset="0"/>
            </a:endParaRPr>
          </a:p>
          <a:p>
            <a:pPr eaLnBrk="1" hangingPunct="1"/>
            <a:r>
              <a:rPr lang="en-US">
                <a:latin typeface="Calibri" charset="0"/>
              </a:rPr>
              <a:t>You would think that other users in the database would be able to SELECT from Researcher</a:t>
            </a:r>
            <a:r>
              <a:rPr lang="ja-JP" altLang="en-US">
                <a:latin typeface="Calibri" charset="0"/>
              </a:rPr>
              <a:t>’</a:t>
            </a:r>
            <a:r>
              <a:rPr lang="en-US">
                <a:latin typeface="Calibri" charset="0"/>
              </a:rPr>
              <a:t>s View Y, however the case is that is NOT true. The error message (as shown (click) ) appears when </a:t>
            </a:r>
          </a:p>
          <a:p>
            <a:pPr eaLnBrk="1" hangingPunct="1"/>
            <a:endParaRPr lang="en-US">
              <a:latin typeface="Calibri" charset="0"/>
            </a:endParaRPr>
          </a:p>
          <a:p>
            <a:pPr eaLnBrk="1" hangingPunct="1"/>
            <a:r>
              <a:rPr lang="en-US">
                <a:latin typeface="Calibri" charset="0"/>
              </a:rPr>
              <a:t>The only way to allow the rest of the users to see View Y which is built on View X is for the owner of View X to grant its SELECT ON permission to public. That</a:t>
            </a:r>
            <a:r>
              <a:rPr lang="ja-JP" altLang="en-US">
                <a:latin typeface="Calibri" charset="0"/>
              </a:rPr>
              <a:t>’</a:t>
            </a:r>
            <a:r>
              <a:rPr lang="en-US">
                <a:latin typeface="Calibri" charset="0"/>
              </a:rPr>
              <a:t>s bad! It compromises the original goal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D912871-7520-AB4E-A0E0-5B60320D7FC0}" type="slidenum">
              <a:rPr lang="en-US">
                <a:latin typeface="Calibri" charset="0"/>
              </a:rPr>
              <a:pPr eaLnBrk="1" hangingPunct="1"/>
              <a:t>25</a:t>
            </a:fld>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You can see, as we go into depth into our queries, we can do seemingly complicated things but make them look relatively easy when broken up into individual queries</a:t>
            </a: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2E3982-54C4-8342-8ABE-50BF17C044D5}" type="slidenum">
              <a:rPr lang="en-US">
                <a:latin typeface="Calibri" charset="0"/>
              </a:rPr>
              <a:pPr eaLnBrk="1" hangingPunct="1"/>
              <a:t>26</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1144588" y="685800"/>
            <a:ext cx="4572000" cy="3429000"/>
          </a:xfrm>
          <a:noFill/>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17101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6493" tIns="43247" rIns="86493" bIns="43247"/>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solidFill>
            <a:srgbClr val="FFFFFF"/>
          </a:solidFill>
          <a:ln/>
        </p:spPr>
      </p:sp>
      <p:sp>
        <p:nvSpPr>
          <p:cNvPr id="48130"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r>
              <a:rPr lang="en-US"/>
              <a:t>To begin, we ask, what kind of questions would you ask your data once you have it ready to be worked on?</a:t>
            </a:r>
          </a:p>
          <a:p>
            <a:r>
              <a:rPr lang="en-US"/>
              <a:t>Just about EVERY question that we have heard a scientist would ask, we have found an equivalent SQL statement counterpart.</a:t>
            </a:r>
          </a:p>
          <a:p>
            <a:endParaRPr lang="en-US"/>
          </a:p>
          <a:p>
            <a:r>
              <a:rPr lang="en-US"/>
              <a:t>If we could just turn their questions in SQL our job would be done, but there are many other problems to solve before that becomes a reality. For example, their data may not reside in a relational database.</a:t>
            </a:r>
          </a:p>
          <a:p>
            <a:endParaRPr lang="en-US"/>
          </a:p>
          <a:p>
            <a:r>
              <a:rPr lang="en-US"/>
              <a:t>This brings us to part of our next problem: how can we bring the power of SQL to the scientists to solve their questions without the overhead of everything that a database administrator would need to do.</a:t>
            </a:r>
          </a:p>
        </p:txBody>
      </p:sp>
      <p:sp>
        <p:nvSpPr>
          <p:cNvPr id="481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4152D561-A3C5-A944-A4E8-A0DBCA7E68AB}" type="slidenum">
              <a:rPr lang="en-US" sz="1200"/>
              <a:pPr algn="r"/>
              <a:t>27</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Ex: </a:t>
            </a:r>
            <a:r>
              <a:rPr lang="en-US" sz="1800" dirty="0" smtClean="0"/>
              <a:t>[East Sound SR </a:t>
            </a:r>
            <a:r>
              <a:rPr lang="en-US" sz="1800" dirty="0" err="1" smtClean="0"/>
              <a:t>Counts.txt</a:t>
            </a:r>
            <a:r>
              <a:rPr lang="en-US" sz="1800" dirty="0" smtClean="0"/>
              <a:t>] </a:t>
            </a:r>
            <a:r>
              <a:rPr lang="en-US" sz="1800" dirty="0" smtClean="0">
                <a:latin typeface="Arial" charset="0"/>
                <a:cs typeface="Arial Unicode MS" charset="0"/>
                <a:sym typeface="Symbol" charset="0"/>
              </a:rPr>
              <a:t> [</a:t>
            </a:r>
            <a:r>
              <a:rPr lang="en-US" sz="1800" dirty="0" smtClean="0"/>
              <a:t>Presidents Channel SR </a:t>
            </a:r>
            <a:r>
              <a:rPr lang="en-US" sz="1800" dirty="0" err="1" smtClean="0"/>
              <a:t>Counts.txt</a:t>
            </a:r>
            <a:r>
              <a:rPr lang="en-US" sz="1800" dirty="0" smtClean="0"/>
              <a:t>]</a:t>
            </a:r>
            <a:endParaRPr lang="en-US" sz="1800" dirty="0" smtClean="0">
              <a:latin typeface="Arial" charset="0"/>
              <a:cs typeface="Arial Unicode MS" charset="0"/>
              <a:sym typeface="Symbol" charset="0"/>
            </a:endParaRPr>
          </a:p>
          <a:p>
            <a:pPr lvl="1"/>
            <a:r>
              <a:rPr lang="en-US" dirty="0" smtClean="0">
                <a:latin typeface="Arial" charset="0"/>
                <a:cs typeface="Arial Unicode MS" charset="0"/>
                <a:sym typeface="Symbol" charset="0"/>
              </a:rPr>
              <a:t>Ex: </a:t>
            </a:r>
            <a:r>
              <a:rPr lang="en-US" sz="2000" dirty="0" smtClean="0"/>
              <a:t>[Men's 12M - Alcohol/Drug] </a:t>
            </a:r>
            <a:r>
              <a:rPr lang="en-US" sz="2000" dirty="0" smtClean="0">
                <a:latin typeface="Arial" charset="0"/>
              </a:rPr>
              <a:t>⨝ </a:t>
            </a:r>
            <a:r>
              <a:rPr lang="en-US" sz="2000" dirty="0" smtClean="0"/>
              <a:t>[Men's 12M - Demographics]</a:t>
            </a:r>
          </a:p>
          <a:p>
            <a:endParaRPr lang="en-US" dirty="0"/>
          </a:p>
        </p:txBody>
      </p:sp>
      <p:sp>
        <p:nvSpPr>
          <p:cNvPr id="4" name="Slide Number Placeholder 3"/>
          <p:cNvSpPr>
            <a:spLocks noGrp="1"/>
          </p:cNvSpPr>
          <p:nvPr>
            <p:ph type="sldNum" sz="quarter" idx="10"/>
          </p:nvPr>
        </p:nvSpPr>
        <p:spPr/>
        <p:txBody>
          <a:bodyPr/>
          <a:lstStyle/>
          <a:p>
            <a:pPr>
              <a:defRPr/>
            </a:pPr>
            <a:fld id="{C84DEE2B-7A2E-2C4D-B2DF-CD5F2AE67D9B}" type="slidenum">
              <a:rPr lang="en-US" smtClean="0"/>
              <a:pPr>
                <a:defRPr/>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91526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solidFill>
            <a:srgbClr val="FFFFFF"/>
          </a:solidFill>
          <a:ln/>
        </p:spPr>
      </p:sp>
      <p:sp>
        <p:nvSpPr>
          <p:cNvPr id="6656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de-DE"/>
              <a:t>Wed - Fri</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solidFill>
            <a:srgbClr val="FFFFFF"/>
          </a:solidFill>
          <a:ln/>
        </p:spPr>
      </p:sp>
      <p:sp>
        <p:nvSpPr>
          <p:cNvPr id="5120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t>It provides a means of describing data with its natural structure only--that is, without superimposing any additional structure for machine representation purposes. Accordingly, it provides a basis for a high level data language which will yield maximal independence between programs on the one hand and machine representation on the other. </a:t>
            </a:r>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2"/>
          <p:cNvSpPr>
            <a:spLocks noGrp="1" noRot="1" noChangeAspect="1" noChangeArrowheads="1"/>
          </p:cNvSpPr>
          <p:nvPr>
            <p:ph type="sldImg"/>
          </p:nvPr>
        </p:nvSpPr>
        <p:spPr>
          <a:solidFill>
            <a:srgbClr val="FFFFFF"/>
          </a:solidFill>
          <a:ln/>
        </p:spPr>
      </p:sp>
      <p:sp>
        <p:nvSpPr>
          <p:cNvPr id="54274" name="Rectangle 3"/>
          <p:cNvSpPr>
            <a:spLocks noGrp="1" noChangeArrowheads="1"/>
          </p:cNvSpPr>
          <p:nvPr>
            <p:ph type="body" idx="1"/>
          </p:nvPr>
        </p:nvSpPr>
        <p:spPr>
          <a:solidFill>
            <a:srgbClr val="FFFFFF"/>
          </a:solidFill>
          <a:ln>
            <a:solidFill>
              <a:srgbClr val="000000"/>
            </a:solidFill>
          </a:ln>
        </p:spPr>
        <p:txBody>
          <a:bodyPr/>
          <a:lstStyle/>
          <a:p>
            <a:r>
              <a:rPr lang="en-US"/>
              <a:t>It turns out that you can express a wide variety of computations using only a handful of operators.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2"/>
          <p:cNvSpPr>
            <a:spLocks noGrp="1" noRot="1" noChangeAspect="1" noChangeArrowheads="1"/>
          </p:cNvSpPr>
          <p:nvPr>
            <p:ph type="sldImg"/>
          </p:nvPr>
        </p:nvSpPr>
        <p:spPr>
          <a:solidFill>
            <a:srgbClr val="FFFFFF"/>
          </a:solidFill>
          <a:ln/>
        </p:spPr>
      </p:sp>
      <p:sp>
        <p:nvSpPr>
          <p:cNvPr id="57346" name="Rectangle 3"/>
          <p:cNvSpPr>
            <a:spLocks noGrp="1" noChangeArrowheads="1"/>
          </p:cNvSpPr>
          <p:nvPr>
            <p:ph type="body" idx="1"/>
          </p:nvPr>
        </p:nvSpPr>
        <p:spPr>
          <a:solidFill>
            <a:srgbClr val="FFFFFF"/>
          </a:solidFill>
          <a:ln>
            <a:solidFill>
              <a:srgbClr val="000000"/>
            </a:solidFill>
          </a:ln>
        </p:spPr>
        <p:txBody>
          <a:bodyPr/>
          <a:lstStyle/>
          <a:p>
            <a:r>
              <a:rPr lang="en-US"/>
              <a:t>So what</a:t>
            </a:r>
            <a:r>
              <a:rPr lang="ja-JP" altLang="en-US"/>
              <a:t>’</a:t>
            </a:r>
            <a:r>
              <a:rPr lang="en-US" altLang="ja-JP"/>
              <a:t>s wrong?</a:t>
            </a:r>
          </a:p>
          <a:p>
            <a:pPr lvl="1"/>
            <a:r>
              <a:rPr lang="en-US"/>
              <a:t>Applications write queries, not users</a:t>
            </a:r>
          </a:p>
          <a:p>
            <a:pPr lvl="1"/>
            <a:r>
              <a:rPr lang="en-US"/>
              <a:t>Schema design, tuning, </a:t>
            </a:r>
            <a:r>
              <a:rPr lang="ja-JP" altLang="en-US"/>
              <a:t>“</a:t>
            </a:r>
            <a:r>
              <a:rPr lang="en-US" altLang="ja-JP"/>
              <a:t>protectionist</a:t>
            </a:r>
            <a:r>
              <a:rPr lang="ja-JP" altLang="en-US"/>
              <a:t>”</a:t>
            </a:r>
            <a:r>
              <a:rPr lang="en-US" altLang="ja-JP"/>
              <a:t> attitudes</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1144588" y="685800"/>
            <a:ext cx="4572000" cy="3429000"/>
          </a:xfrm>
          <a:noFill/>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17305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86493" tIns="43247" rIns="86493" bIns="43247"/>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CF6A8-514C-1541-9E7D-1953E0084AF5}" type="slidenum">
              <a:rPr lang="en-US"/>
              <a:pPr/>
              <a:t>5</a:t>
            </a:fld>
            <a:endParaRPr lang="en-US"/>
          </a:p>
        </p:txBody>
      </p:sp>
      <p:sp>
        <p:nvSpPr>
          <p:cNvPr id="599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5990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Drowning in data; starving for information</a:t>
            </a:r>
          </a:p>
          <a:p>
            <a:endParaRPr lang="en-US"/>
          </a:p>
          <a:p>
            <a:r>
              <a:rPr lang="en-US"/>
              <a:t>We</a:t>
            </a:r>
            <a:r>
              <a:rPr lang="ja-JP" altLang="en-US">
                <a:latin typeface="Arial"/>
              </a:rPr>
              <a:t>’</a:t>
            </a:r>
            <a:r>
              <a:rPr lang="en-US"/>
              <a:t>re at war with these engineering companies.  FlowCAM is bragging about the amount of data they can spray out of their device.  How to use this enormous data stream to answer scientific questions is someone else</a:t>
            </a:r>
            <a:r>
              <a:rPr lang="ja-JP" altLang="en-US">
                <a:latin typeface="Arial"/>
              </a:rPr>
              <a:t>’</a:t>
            </a:r>
            <a:r>
              <a:rPr lang="en-US"/>
              <a:t>s problem.</a:t>
            </a:r>
          </a:p>
          <a:p>
            <a:endParaRPr lang="en-US"/>
          </a:p>
          <a:p>
            <a:r>
              <a:rPr lang="ja-JP" altLang="en-US">
                <a:latin typeface="Arial"/>
              </a:rPr>
              <a:t>“</a:t>
            </a:r>
            <a:r>
              <a:rPr lang="en-US"/>
              <a:t>Typical large pharmas today are generating 20 terabytes of data daily. That</a:t>
            </a:r>
            <a:r>
              <a:rPr lang="ja-JP" altLang="en-US">
                <a:latin typeface="Arial"/>
              </a:rPr>
              <a:t>’</a:t>
            </a:r>
            <a:r>
              <a:rPr lang="en-US"/>
              <a:t>s probably going up to 100 terabytes per day in the next year or so.</a:t>
            </a:r>
            <a:r>
              <a:rPr lang="ja-JP" altLang="en-US">
                <a:latin typeface="Arial"/>
              </a:rPr>
              <a:t>”</a:t>
            </a:r>
            <a:r>
              <a:rPr lang="en-US"/>
              <a:t> </a:t>
            </a:r>
          </a:p>
          <a:p>
            <a:endParaRPr lang="en-US"/>
          </a:p>
          <a:p>
            <a:r>
              <a:rPr lang="ja-JP" altLang="en-US">
                <a:latin typeface="Arial"/>
              </a:rPr>
              <a:t>“</a:t>
            </a:r>
            <a:r>
              <a:rPr lang="en-US"/>
              <a:t>tens of terabytes of data per day</a:t>
            </a:r>
            <a:r>
              <a:rPr lang="ja-JP" altLang="en-US">
                <a:latin typeface="Arial"/>
              </a:rPr>
              <a:t>”</a:t>
            </a:r>
            <a:r>
              <a:rPr lang="en-US"/>
              <a:t> -- genome center at Washignton University</a:t>
            </a:r>
          </a:p>
          <a:p>
            <a:endParaRPr lang="en-US"/>
          </a:p>
          <a:p>
            <a:endParaRPr lang="en-US"/>
          </a:p>
          <a:p>
            <a:r>
              <a:rPr lang="en-US"/>
              <a:t>Increase data collection exponentially with flowcam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solidFill>
            <a:srgbClr val="FFFFFF"/>
          </a:solidFill>
          <a:ln/>
        </p:spPr>
      </p:sp>
      <p:sp>
        <p:nvSpPr>
          <p:cNvPr id="2560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t>The long tail of eScience -- huge number of scientists who struggle with data management, but do not have access to IT reesources -- no clusters, no system administrators, no programmers, and no computer scientists. </a:t>
            </a:r>
          </a:p>
          <a:p>
            <a:r>
              <a:rPr lang="en-US"/>
              <a:t>They rely on spreadsheets, email, and maybe a shared file system.</a:t>
            </a:r>
          </a:p>
          <a:p>
            <a:r>
              <a:rPr lang="en-US"/>
              <a:t>Their data challenges have more to do with heterogeneity than size: tens of spreadsheets from different sources.</a:t>
            </a:r>
          </a:p>
          <a:p>
            <a:endParaRPr lang="en-US"/>
          </a:p>
          <a:p>
            <a:r>
              <a:rPr lang="en-US"/>
              <a:t>However: the long tail is becoming the fat tail.  Tens of spreadsheets are growing to hundreds, and the number of records in each  goes from hundreds to thousands.   How many of you know someone who was forced to split a large spreadsheet into multiple files in order to get around the 65k record limit in certain versions of Excel? </a:t>
            </a:r>
          </a:p>
          <a:p>
            <a:endParaRPr lang="en-US"/>
          </a:p>
          <a:p>
            <a:r>
              <a:rPr lang="en-US"/>
              <a:t>Further, medium data (gigabytes) becomes big data (terabytes).  Ocean modelers are moving from regional-focus to meso-scale simulations to global simulations.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US"/>
              <a:t>(granted we had a minute for Bill (clearly Bill) to describe this new eScience movement)</a:t>
            </a:r>
          </a:p>
          <a:p>
            <a:endParaRPr lang="en-US"/>
          </a:p>
          <a:p>
            <a:r>
              <a:rPr lang="en-US"/>
              <a:t>We want to give a little background of our project before we launch into it, so we will discuss the problem we are trying to solve.</a:t>
            </a:r>
          </a:p>
          <a:p>
            <a:endParaRPr lang="en-US"/>
          </a:p>
          <a:p>
            <a:r>
              <a:rPr lang="en-US"/>
              <a:t>Essentially, we want to remove the speed-bump of data handling from the scientists.</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fld id="{90416A2B-3025-5245-BCF1-AF4F52ADE991}" type="slidenum">
              <a:rPr lang="en-US" sz="1200"/>
              <a:pPr/>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8033E011-1424-CC41-BB64-1CB3EF15570B}" type="slidenum">
              <a:rPr lang="en-US" sz="1200"/>
              <a:pPr algn="r"/>
              <a:t>9</a:t>
            </a:fld>
            <a:endParaRPr lang="en-US" sz="1200"/>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Lets see how heterogeneous some of this data can actually get before its ready to be digested into a database.</a:t>
            </a:r>
          </a:p>
          <a:p>
            <a:pPr eaLnBrk="1" hangingPunct="1"/>
            <a:endParaRPr lang="en-US"/>
          </a:p>
          <a:p>
            <a:pPr eaLnBrk="1" hangingPunct="1"/>
            <a:r>
              <a:rPr lang="en-US"/>
              <a:t>In Enviromental Metagenomics, we start by collecting by taking samples from the water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solidFill>
            <a:srgbClr val="FFFFFF"/>
          </a:solidFill>
          <a:ln/>
        </p:spPr>
      </p:sp>
      <p:sp>
        <p:nvSpPr>
          <p:cNvPr id="3" name="Notes Placeholder 2"/>
          <p:cNvSpPr>
            <a:spLocks noGrp="1"/>
          </p:cNvSpPr>
          <p:nvPr>
            <p:ph type="body" idx="1"/>
          </p:nvPr>
        </p:nvSpPr>
        <p:spPr>
          <a:xfrm>
            <a:off x="0" y="0"/>
            <a:ext cx="0" cy="0"/>
          </a:xfrm>
        </p:spPr>
        <p:txBody>
          <a:bodyPr>
            <a:normAutofit lnSpcReduction="10000"/>
          </a:bodyPr>
          <a:lstStyle/>
          <a:p>
            <a:pPr eaLnBrk="1" hangingPunct="1">
              <a:defRPr/>
            </a:pPr>
            <a:r>
              <a:rPr lang="en-US" dirty="0" smtClean="0">
                <a:ea typeface="+mn-ea"/>
                <a:cs typeface="+mn-cs"/>
              </a:rPr>
              <a:t>The DNA material in the samples taken from the water are then sequenced in a machine to produce millions of short strings</a:t>
            </a:r>
            <a:endParaRPr lang="en-US" dirty="0">
              <a:ea typeface="+mn-ea"/>
              <a:cs typeface="+mn-cs"/>
            </a:endParaRPr>
          </a:p>
        </p:txBody>
      </p:sp>
      <p:sp>
        <p:nvSpPr>
          <p:cNvPr id="3277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33678237-2E90-664C-AE16-FD4957B70EA3}" type="slidenum">
              <a:rPr lang="en-US" sz="1200"/>
              <a:pPr algn="r"/>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solidFill>
            <a:srgbClr val="FFFFFF"/>
          </a:solidFill>
          <a:ln/>
        </p:spPr>
      </p:sp>
      <p:sp>
        <p:nvSpPr>
          <p:cNvPr id="34818"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1" hangingPunct="1"/>
            <a:r>
              <a:rPr lang="en-US"/>
              <a:t>These DNA reads can then be cross-referenced in public databases to determine what organisms were present in the water, and what genes were being expressed</a:t>
            </a:r>
          </a:p>
          <a:p>
            <a:pPr eaLnBrk="1" hangingPunct="1"/>
            <a:endParaRPr lang="en-US"/>
          </a:p>
        </p:txBody>
      </p:sp>
      <p:sp>
        <p:nvSpPr>
          <p:cNvPr id="348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lgn="r"/>
            <a:fld id="{1753E2A3-708C-6540-9D7F-91331DC0DC2A}" type="slidenum">
              <a:rPr lang="en-US" sz="1200"/>
              <a:pPr algn="r"/>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10800000" wrap="none" anchor="ctr"/>
          <a:lstStyle/>
          <a:p>
            <a:pPr algn="ctr" eaLnBrk="1" hangingPunct="1"/>
            <a:endParaRPr kumimoji="1" lang="en-US" sz="2400">
              <a:latin typeface="Arial" charset="0"/>
            </a:endParaRPr>
          </a:p>
        </p:txBody>
      </p:sp>
      <p:sp>
        <p:nvSpPr>
          <p:cNvPr id="307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30731"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en-US"/>
              <a:t>5/18/10</a:t>
            </a: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en-US"/>
              <a:t>Garret Cole, eScience Institute</a:t>
            </a: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3364FFC3-7A5E-7C44-BD51-68F9E87691C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457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4" name="Picture 14" descr="eScience_Logo_Final_081308"/>
          <p:cNvPicPr>
            <a:picLocks noChangeAspect="1" noChangeArrowheads="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275" y="5765800"/>
            <a:ext cx="1125538" cy="109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en-US"/>
              <a:t>5/18/10</a:t>
            </a:r>
            <a:endParaRPr lang="en-US" dirty="0"/>
          </a:p>
        </p:txBody>
      </p:sp>
      <p:sp>
        <p:nvSpPr>
          <p:cNvPr id="6" name="Rectangle 12"/>
          <p:cNvSpPr>
            <a:spLocks noGrp="1" noChangeArrowheads="1"/>
          </p:cNvSpPr>
          <p:nvPr>
            <p:ph type="ftr" sz="quarter" idx="11"/>
          </p:nvPr>
        </p:nvSpPr>
        <p:spPr/>
        <p:txBody>
          <a:bodyPr/>
          <a:lstStyle>
            <a:lvl1pPr>
              <a:defRPr/>
            </a:lvl1pPr>
          </a:lstStyle>
          <a:p>
            <a:pPr>
              <a:defRPr/>
            </a:pPr>
            <a:r>
              <a:rPr lang="en-US"/>
              <a:t>Garret Cole, </a:t>
            </a:r>
            <a:r>
              <a:rPr lang="en-US" err="1"/>
              <a:t>eScience</a:t>
            </a:r>
            <a:r>
              <a:rPr lang="en-US"/>
              <a:t> Institute</a:t>
            </a:r>
          </a:p>
        </p:txBody>
      </p:sp>
      <p:sp>
        <p:nvSpPr>
          <p:cNvPr id="7" name="Rectangle 13"/>
          <p:cNvSpPr>
            <a:spLocks noGrp="1" noChangeArrowheads="1"/>
          </p:cNvSpPr>
          <p:nvPr>
            <p:ph type="sldNum" sz="quarter" idx="12"/>
          </p:nvPr>
        </p:nvSpPr>
        <p:spPr/>
        <p:txBody>
          <a:bodyPr/>
          <a:lstStyle>
            <a:lvl1pPr>
              <a:defRPr/>
            </a:lvl1pPr>
          </a:lstStyle>
          <a:p>
            <a:pPr>
              <a:defRPr/>
            </a:pPr>
            <a:fld id="{ECAC8990-C04A-D747-B223-2690A9361EFE}"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897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2913" y="322263"/>
            <a:ext cx="2138362" cy="57864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4650" y="322263"/>
            <a:ext cx="6265863" cy="5786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5"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6" name="Rectangle 13"/>
          <p:cNvSpPr>
            <a:spLocks noGrp="1" noChangeArrowheads="1"/>
          </p:cNvSpPr>
          <p:nvPr>
            <p:ph type="sldNum" sz="quarter" idx="12"/>
          </p:nvPr>
        </p:nvSpPr>
        <p:spPr>
          <a:ln/>
        </p:spPr>
        <p:txBody>
          <a:bodyPr/>
          <a:lstStyle>
            <a:lvl1pPr>
              <a:defRPr/>
            </a:lvl1pPr>
          </a:lstStyle>
          <a:p>
            <a:pPr>
              <a:defRPr/>
            </a:pPr>
            <a:fld id="{9DD73FF5-00F2-3241-9E33-599905F99EA9}"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150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xfrm>
            <a:off x="327025" y="6327775"/>
            <a:ext cx="1905000" cy="457200"/>
          </a:xfrm>
        </p:spPr>
        <p:txBody>
          <a:bodyPr/>
          <a:lstStyle>
            <a:lvl1pPr>
              <a:defRPr/>
            </a:lvl1pPr>
          </a:lstStyle>
          <a:p>
            <a:pPr>
              <a:defRPr/>
            </a:pPr>
            <a:r>
              <a:rPr lang="en-US"/>
              <a:t>5/18/10</a:t>
            </a:r>
            <a:endParaRPr lang="en-US" dirty="0"/>
          </a:p>
        </p:txBody>
      </p:sp>
      <p:sp>
        <p:nvSpPr>
          <p:cNvPr id="5" name="Rectangle 12"/>
          <p:cNvSpPr>
            <a:spLocks noGrp="1" noChangeArrowheads="1"/>
          </p:cNvSpPr>
          <p:nvPr>
            <p:ph type="ftr" sz="quarter" idx="11"/>
          </p:nvPr>
        </p:nvSpPr>
        <p:spPr>
          <a:xfrm>
            <a:off x="2403475" y="6324600"/>
            <a:ext cx="4276725" cy="457200"/>
          </a:xfrm>
        </p:spPr>
        <p:txBody>
          <a:bodyPr/>
          <a:lstStyle>
            <a:lvl1pPr>
              <a:defRPr>
                <a:latin typeface="Arial" charset="0"/>
                <a:ea typeface="ＭＳ Ｐゴシック" charset="0"/>
              </a:defRPr>
            </a:lvl1pPr>
          </a:lstStyle>
          <a:p>
            <a:pPr>
              <a:defRPr/>
            </a:pPr>
            <a:r>
              <a:rPr lang="en-US"/>
              <a:t>Bill Howe, University of Washington</a:t>
            </a:r>
          </a:p>
        </p:txBody>
      </p:sp>
      <p:sp>
        <p:nvSpPr>
          <p:cNvPr id="6" name="Rectangle 13"/>
          <p:cNvSpPr>
            <a:spLocks noGrp="1" noChangeArrowheads="1"/>
          </p:cNvSpPr>
          <p:nvPr>
            <p:ph type="sldNum" sz="quarter" idx="12"/>
          </p:nvPr>
        </p:nvSpPr>
        <p:spPr/>
        <p:txBody>
          <a:bodyPr/>
          <a:lstStyle>
            <a:lvl1pPr>
              <a:defRPr/>
            </a:lvl1pPr>
          </a:lstStyle>
          <a:p>
            <a:pPr>
              <a:defRPr/>
            </a:pPr>
            <a:fld id="{F4B947BF-0EF9-F34B-BB1C-62B5BE17477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6282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5"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6" name="Rectangle 13"/>
          <p:cNvSpPr>
            <a:spLocks noGrp="1" noChangeArrowheads="1"/>
          </p:cNvSpPr>
          <p:nvPr>
            <p:ph type="sldNum" sz="quarter" idx="12"/>
          </p:nvPr>
        </p:nvSpPr>
        <p:spPr>
          <a:ln/>
        </p:spPr>
        <p:txBody>
          <a:bodyPr/>
          <a:lstStyle>
            <a:lvl1pPr>
              <a:defRPr/>
            </a:lvl1pPr>
          </a:lstStyle>
          <a:p>
            <a:pPr>
              <a:defRPr/>
            </a:pPr>
            <a:fld id="{446602C8-B329-2645-B285-1931043DAD4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8070825"/>
      </p:ext>
    </p:extLst>
  </p:cSld>
  <p:clrMapOvr>
    <a:masterClrMapping/>
  </p:clrMapOvr>
  <p:transition advTm="15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5"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6" name="Rectangle 13"/>
          <p:cNvSpPr>
            <a:spLocks noGrp="1" noChangeArrowheads="1"/>
          </p:cNvSpPr>
          <p:nvPr>
            <p:ph type="sldNum" sz="quarter" idx="12"/>
          </p:nvPr>
        </p:nvSpPr>
        <p:spPr>
          <a:ln/>
        </p:spPr>
        <p:txBody>
          <a:bodyPr/>
          <a:lstStyle>
            <a:lvl1pPr>
              <a:defRPr/>
            </a:lvl1pPr>
          </a:lstStyle>
          <a:p>
            <a:pPr>
              <a:defRPr/>
            </a:pPr>
            <a:fld id="{E8A46F20-9DA5-4D40-865E-D0A36F11703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2213591"/>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5"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6" name="Rectangle 13"/>
          <p:cNvSpPr>
            <a:spLocks noGrp="1" noChangeArrowheads="1"/>
          </p:cNvSpPr>
          <p:nvPr>
            <p:ph type="sldNum" sz="quarter" idx="12"/>
          </p:nvPr>
        </p:nvSpPr>
        <p:spPr>
          <a:ln/>
        </p:spPr>
        <p:txBody>
          <a:bodyPr/>
          <a:lstStyle>
            <a:lvl1pPr>
              <a:defRPr/>
            </a:lvl1pPr>
          </a:lstStyle>
          <a:p>
            <a:pPr>
              <a:defRPr/>
            </a:pPr>
            <a:fld id="{238F08F5-9878-1F49-819B-619EA4F07A4B}"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988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4650" y="1346200"/>
            <a:ext cx="4144963"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3" y="1346200"/>
            <a:ext cx="41465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6"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7" name="Rectangle 13"/>
          <p:cNvSpPr>
            <a:spLocks noGrp="1" noChangeArrowheads="1"/>
          </p:cNvSpPr>
          <p:nvPr>
            <p:ph type="sldNum" sz="quarter" idx="12"/>
          </p:nvPr>
        </p:nvSpPr>
        <p:spPr>
          <a:ln/>
        </p:spPr>
        <p:txBody>
          <a:bodyPr/>
          <a:lstStyle>
            <a:lvl1pPr>
              <a:defRPr/>
            </a:lvl1pPr>
          </a:lstStyle>
          <a:p>
            <a:pPr>
              <a:defRPr/>
            </a:pPr>
            <a:fld id="{6BC3FF90-D77C-394D-ADE4-65586D4D720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21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8"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9" name="Rectangle 13"/>
          <p:cNvSpPr>
            <a:spLocks noGrp="1" noChangeArrowheads="1"/>
          </p:cNvSpPr>
          <p:nvPr>
            <p:ph type="sldNum" sz="quarter" idx="12"/>
          </p:nvPr>
        </p:nvSpPr>
        <p:spPr>
          <a:ln/>
        </p:spPr>
        <p:txBody>
          <a:bodyPr/>
          <a:lstStyle>
            <a:lvl1pPr>
              <a:defRPr/>
            </a:lvl1pPr>
          </a:lstStyle>
          <a:p>
            <a:pPr>
              <a:defRPr/>
            </a:pPr>
            <a:fld id="{D16CE272-B29F-3C48-804C-CBFB4EF9254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434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4"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5" name="Rectangle 13"/>
          <p:cNvSpPr>
            <a:spLocks noGrp="1" noChangeArrowheads="1"/>
          </p:cNvSpPr>
          <p:nvPr>
            <p:ph type="sldNum" sz="quarter" idx="12"/>
          </p:nvPr>
        </p:nvSpPr>
        <p:spPr>
          <a:ln/>
        </p:spPr>
        <p:txBody>
          <a:bodyPr/>
          <a:lstStyle>
            <a:lvl1pPr>
              <a:defRPr/>
            </a:lvl1pPr>
          </a:lstStyle>
          <a:p>
            <a:pPr>
              <a:defRPr/>
            </a:pPr>
            <a:fld id="{3EDFB767-09D7-9140-8A44-F310102C12EC}"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476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3"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4" name="Rectangle 13"/>
          <p:cNvSpPr>
            <a:spLocks noGrp="1" noChangeArrowheads="1"/>
          </p:cNvSpPr>
          <p:nvPr>
            <p:ph type="sldNum" sz="quarter" idx="12"/>
          </p:nvPr>
        </p:nvSpPr>
        <p:spPr>
          <a:ln/>
        </p:spPr>
        <p:txBody>
          <a:bodyPr/>
          <a:lstStyle>
            <a:lvl1pPr>
              <a:defRPr/>
            </a:lvl1pPr>
          </a:lstStyle>
          <a:p>
            <a:pPr>
              <a:defRPr/>
            </a:pPr>
            <a:fld id="{B1592E52-78FB-B94F-8CF7-CA595175A135}"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004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r>
              <a:rPr lang="en-US"/>
              <a:t>5/18/10</a:t>
            </a:r>
          </a:p>
        </p:txBody>
      </p:sp>
      <p:sp>
        <p:nvSpPr>
          <p:cNvPr id="6" name="Rectangle 12"/>
          <p:cNvSpPr>
            <a:spLocks noGrp="1" noChangeArrowheads="1"/>
          </p:cNvSpPr>
          <p:nvPr>
            <p:ph type="ftr" sz="quarter" idx="11"/>
          </p:nvPr>
        </p:nvSpPr>
        <p:spPr>
          <a:ln/>
        </p:spPr>
        <p:txBody>
          <a:bodyPr/>
          <a:lstStyle>
            <a:lvl1pPr>
              <a:defRPr/>
            </a:lvl1pPr>
          </a:lstStyle>
          <a:p>
            <a:pPr>
              <a:defRPr/>
            </a:pPr>
            <a:r>
              <a:rPr lang="en-US"/>
              <a:t>Garret Cole, eScience Institute</a:t>
            </a:r>
          </a:p>
        </p:txBody>
      </p:sp>
      <p:sp>
        <p:nvSpPr>
          <p:cNvPr id="7" name="Rectangle 13"/>
          <p:cNvSpPr>
            <a:spLocks noGrp="1" noChangeArrowheads="1"/>
          </p:cNvSpPr>
          <p:nvPr>
            <p:ph type="sldNum" sz="quarter" idx="12"/>
          </p:nvPr>
        </p:nvSpPr>
        <p:spPr>
          <a:ln/>
        </p:spPr>
        <p:txBody>
          <a:bodyPr/>
          <a:lstStyle>
            <a:lvl1pPr>
              <a:defRPr/>
            </a:lvl1pPr>
          </a:lstStyle>
          <a:p>
            <a:pPr>
              <a:defRPr/>
            </a:pPr>
            <a:fld id="{71EC0953-7E54-E44E-B81F-B71DBDAB39AE}"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858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5" name="Picture 14" descr="eScience_Logo_Final_081308"/>
          <p:cNvPicPr>
            <a:picLocks noChangeAspect="1" noChangeArrowheads="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275" y="5765800"/>
            <a:ext cx="1125538" cy="109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11"/>
          <p:cNvSpPr>
            <a:spLocks noGrp="1" noChangeArrowheads="1"/>
          </p:cNvSpPr>
          <p:nvPr>
            <p:ph type="dt" sz="half" idx="10"/>
          </p:nvPr>
        </p:nvSpPr>
        <p:spPr/>
        <p:txBody>
          <a:bodyPr/>
          <a:lstStyle>
            <a:lvl1pPr>
              <a:defRPr/>
            </a:lvl1pPr>
          </a:lstStyle>
          <a:p>
            <a:pPr>
              <a:defRPr/>
            </a:pPr>
            <a:r>
              <a:rPr lang="en-US"/>
              <a:t>5/18/10</a:t>
            </a:r>
            <a:endParaRPr lang="en-US" dirty="0"/>
          </a:p>
        </p:txBody>
      </p:sp>
      <p:sp>
        <p:nvSpPr>
          <p:cNvPr id="7" name="Rectangle 12"/>
          <p:cNvSpPr>
            <a:spLocks noGrp="1" noChangeArrowheads="1"/>
          </p:cNvSpPr>
          <p:nvPr>
            <p:ph type="ftr" sz="quarter" idx="11"/>
          </p:nvPr>
        </p:nvSpPr>
        <p:spPr/>
        <p:txBody>
          <a:bodyPr/>
          <a:lstStyle>
            <a:lvl1pPr>
              <a:defRPr/>
            </a:lvl1pPr>
          </a:lstStyle>
          <a:p>
            <a:pPr>
              <a:defRPr/>
            </a:pPr>
            <a:r>
              <a:rPr lang="en-US"/>
              <a:t>Garret Cole, </a:t>
            </a:r>
            <a:r>
              <a:rPr lang="en-US" err="1"/>
              <a:t>eScience</a:t>
            </a:r>
            <a:r>
              <a:rPr lang="en-US"/>
              <a:t> Institute</a:t>
            </a:r>
          </a:p>
        </p:txBody>
      </p:sp>
      <p:sp>
        <p:nvSpPr>
          <p:cNvPr id="8" name="Rectangle 13"/>
          <p:cNvSpPr>
            <a:spLocks noGrp="1" noChangeArrowheads="1"/>
          </p:cNvSpPr>
          <p:nvPr>
            <p:ph type="sldNum" sz="quarter" idx="12"/>
          </p:nvPr>
        </p:nvSpPr>
        <p:spPr/>
        <p:txBody>
          <a:bodyPr/>
          <a:lstStyle>
            <a:lvl1pPr>
              <a:defRPr/>
            </a:lvl1pPr>
          </a:lstStyle>
          <a:p>
            <a:pPr>
              <a:defRPr/>
            </a:pPr>
            <a:fld id="{651F3697-D7A1-6842-A35C-EE2EFB91E34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6795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323850"/>
            <a:ext cx="438150" cy="474663"/>
          </a:xfrm>
          <a:prstGeom prst="rect">
            <a:avLst/>
          </a:prstGeom>
          <a:solidFill>
            <a:schemeClr val="accent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27" name="Rectangle 3"/>
          <p:cNvSpPr>
            <a:spLocks noChangeArrowheads="1"/>
          </p:cNvSpPr>
          <p:nvPr/>
        </p:nvSpPr>
        <p:spPr bwMode="ltGray">
          <a:xfrm>
            <a:off x="800100" y="3238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28" name="Rectangle 4"/>
          <p:cNvSpPr>
            <a:spLocks noChangeArrowheads="1"/>
          </p:cNvSpPr>
          <p:nvPr/>
        </p:nvSpPr>
        <p:spPr bwMode="ltGray">
          <a:xfrm>
            <a:off x="541338" y="746125"/>
            <a:ext cx="422275" cy="474663"/>
          </a:xfrm>
          <a:prstGeom prst="rect">
            <a:avLst/>
          </a:prstGeom>
          <a:solidFill>
            <a:schemeClr val="folHlink"/>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29" name="Rectangle 5"/>
          <p:cNvSpPr>
            <a:spLocks noChangeArrowheads="1"/>
          </p:cNvSpPr>
          <p:nvPr/>
        </p:nvSpPr>
        <p:spPr bwMode="ltGray">
          <a:xfrm>
            <a:off x="911225" y="7461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30" name="Rectangle 6"/>
          <p:cNvSpPr>
            <a:spLocks noChangeArrowheads="1"/>
          </p:cNvSpPr>
          <p:nvPr/>
        </p:nvSpPr>
        <p:spPr bwMode="ltGray">
          <a:xfrm>
            <a:off x="127000" y="6731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31" name="Rectangle 7"/>
          <p:cNvSpPr>
            <a:spLocks noChangeArrowheads="1"/>
          </p:cNvSpPr>
          <p:nvPr/>
        </p:nvSpPr>
        <p:spPr bwMode="gray">
          <a:xfrm>
            <a:off x="798513" y="227013"/>
            <a:ext cx="31750" cy="1052512"/>
          </a:xfrm>
          <a:prstGeom prst="rect">
            <a:avLst/>
          </a:prstGeom>
          <a:solidFill>
            <a:schemeClr val="bg2"/>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1" hangingPunct="1"/>
            <a:endParaRPr kumimoji="1" lang="en-US" sz="2400">
              <a:latin typeface="Arial" charset="0"/>
            </a:endParaRPr>
          </a:p>
        </p:txBody>
      </p:sp>
      <p:sp>
        <p:nvSpPr>
          <p:cNvPr id="1032" name="Rectangle 8"/>
          <p:cNvSpPr>
            <a:spLocks noChangeArrowheads="1"/>
          </p:cNvSpPr>
          <p:nvPr/>
        </p:nvSpPr>
        <p:spPr bwMode="gray">
          <a:xfrm flipV="1">
            <a:off x="460375" y="10541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10800000" wrap="none" anchor="ctr"/>
          <a:lstStyle/>
          <a:p>
            <a:pPr algn="ctr" eaLnBrk="1" hangingPunct="1"/>
            <a:endParaRPr kumimoji="1" lang="en-US" sz="2400">
              <a:latin typeface="Arial" charset="0"/>
            </a:endParaRPr>
          </a:p>
        </p:txBody>
      </p:sp>
      <p:sp>
        <p:nvSpPr>
          <p:cNvPr id="1033" name="Rectangle 9"/>
          <p:cNvSpPr>
            <a:spLocks noGrp="1" noChangeArrowheads="1"/>
          </p:cNvSpPr>
          <p:nvPr>
            <p:ph type="title"/>
          </p:nvPr>
        </p:nvSpPr>
        <p:spPr bwMode="auto">
          <a:xfrm>
            <a:off x="1138238" y="322263"/>
            <a:ext cx="7793037" cy="6683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74650" y="1346200"/>
            <a:ext cx="8443913" cy="4762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7" name="Rectangle 11"/>
          <p:cNvSpPr>
            <a:spLocks noGrp="1" noChangeArrowheads="1"/>
          </p:cNvSpPr>
          <p:nvPr>
            <p:ph type="dt" sz="half" idx="2"/>
          </p:nvPr>
        </p:nvSpPr>
        <p:spPr bwMode="auto">
          <a:xfrm>
            <a:off x="1806575" y="63277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r>
              <a:rPr lang="en-US" dirty="0" smtClean="0"/>
              <a:t>11/17/10</a:t>
            </a:r>
            <a:endParaRPr lang="en-US" dirty="0"/>
          </a:p>
        </p:txBody>
      </p:sp>
      <p:sp>
        <p:nvSpPr>
          <p:cNvPr id="29708" name="Rectangle 12"/>
          <p:cNvSpPr>
            <a:spLocks noGrp="1" noChangeArrowheads="1"/>
          </p:cNvSpPr>
          <p:nvPr>
            <p:ph type="ftr" sz="quarter" idx="3"/>
          </p:nvPr>
        </p:nvSpPr>
        <p:spPr bwMode="auto">
          <a:xfrm>
            <a:off x="37846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r>
              <a:rPr lang="en-US" dirty="0" smtClean="0"/>
              <a:t>Bill Howe, UW</a:t>
            </a:r>
            <a:endParaRPr lang="en-US" dirty="0"/>
          </a:p>
        </p:txBody>
      </p:sp>
      <p:sp>
        <p:nvSpPr>
          <p:cNvPr id="297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cs typeface="+mn-cs"/>
              </a:defRPr>
            </a:lvl1pPr>
          </a:lstStyle>
          <a:p>
            <a:pPr>
              <a:defRPr/>
            </a:pPr>
            <a:fld id="{7BF85099-9CE2-CF42-AD6A-B4E8D512C6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41" r:id="rId2"/>
    <p:sldLayoutId id="2147483742" r:id="rId3"/>
    <p:sldLayoutId id="2147483743" r:id="rId4"/>
    <p:sldLayoutId id="2147483744" r:id="rId5"/>
    <p:sldLayoutId id="2147483745" r:id="rId6"/>
    <p:sldLayoutId id="2147483746" r:id="rId7"/>
    <p:sldLayoutId id="2147483747" r:id="rId8"/>
    <p:sldLayoutId id="2147483751" r:id="rId9"/>
    <p:sldLayoutId id="2147483752" r:id="rId10"/>
    <p:sldLayoutId id="2147483748" r:id="rId11"/>
    <p:sldLayoutId id="2147483753" r:id="rId12"/>
    <p:sldLayoutId id="2147483749" r:id="rId13"/>
  </p:sldLayoutIdLst>
  <p:transition advTm="15000"/>
  <p:hf sldNum="0" hdr="0"/>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Microsoft_Excel_97_-_2004_Worksheet1.xls"/><Relationship Id="rId5" Type="http://schemas.openxmlformats.org/officeDocument/2006/relationships/oleObject" Target="../embeddings/Microsoft_Excel_97_-_2004_Worksheet2.xls"/><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Excel_97_-_2004_Worksheet3.xls"/><Relationship Id="rId5" Type="http://schemas.openxmlformats.org/officeDocument/2006/relationships/oleObject" Target="../embeddings/Microsoft_Excel_97_-_2004_Worksheet4.xls"/><Relationship Id="rId6" Type="http://schemas.openxmlformats.org/officeDocument/2006/relationships/oleObject" Target="../embeddings/Microsoft_Excel_97_-_2004_Worksheet5.xls"/><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oleObject" Target="../embeddings/Microsoft_Excel_97_-_2004_Worksheet6.xls"/><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ssdbm2011.ssdbm.org/"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jpe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28649" y="2218793"/>
            <a:ext cx="7742767" cy="911012"/>
          </a:xfrm>
        </p:spPr>
        <p:txBody>
          <a:bodyPr/>
          <a:lstStyle/>
          <a:p>
            <a:r>
              <a:rPr lang="en-US" dirty="0" smtClean="0">
                <a:latin typeface="Arial" charset="0"/>
              </a:rPr>
              <a:t>SQL is Dead; Long Live SQL:</a:t>
            </a:r>
            <a:br>
              <a:rPr lang="en-US" dirty="0" smtClean="0">
                <a:latin typeface="Arial" charset="0"/>
              </a:rPr>
            </a:br>
            <a:r>
              <a:rPr lang="en-US" dirty="0" smtClean="0">
                <a:latin typeface="Arial" charset="0"/>
              </a:rPr>
              <a:t>Smart Services for </a:t>
            </a:r>
            <a:br>
              <a:rPr lang="en-US" dirty="0" smtClean="0">
                <a:latin typeface="Arial" charset="0"/>
              </a:rPr>
            </a:br>
            <a:r>
              <a:rPr lang="en-US" dirty="0" smtClean="0">
                <a:latin typeface="Arial" charset="0"/>
              </a:rPr>
              <a:t>Ad </a:t>
            </a:r>
            <a:r>
              <a:rPr lang="en-US" dirty="0">
                <a:latin typeface="Arial" charset="0"/>
              </a:rPr>
              <a:t>Hoc </a:t>
            </a:r>
            <a:r>
              <a:rPr lang="en-US" dirty="0" smtClean="0">
                <a:latin typeface="Arial" charset="0"/>
              </a:rPr>
              <a:t>Databases</a:t>
            </a:r>
            <a:endParaRPr lang="en-US" dirty="0">
              <a:latin typeface="Arial" charset="0"/>
            </a:endParaRPr>
          </a:p>
        </p:txBody>
      </p:sp>
      <p:sp>
        <p:nvSpPr>
          <p:cNvPr id="16386" name="Rectangle 3"/>
          <p:cNvSpPr>
            <a:spLocks noGrp="1" noChangeArrowheads="1"/>
          </p:cNvSpPr>
          <p:nvPr>
            <p:ph type="subTitle" idx="1"/>
          </p:nvPr>
        </p:nvSpPr>
        <p:spPr>
          <a:xfrm>
            <a:off x="685800" y="3307292"/>
            <a:ext cx="4510617" cy="1435100"/>
          </a:xfrm>
        </p:spPr>
        <p:txBody>
          <a:bodyPr/>
          <a:lstStyle/>
          <a:p>
            <a:pPr algn="l"/>
            <a:r>
              <a:rPr lang="en-US" sz="2000" dirty="0">
                <a:latin typeface="Arial" charset="0"/>
              </a:rPr>
              <a:t>Bill Howe</a:t>
            </a:r>
          </a:p>
          <a:p>
            <a:pPr algn="l"/>
            <a:r>
              <a:rPr lang="en-US" sz="2000" dirty="0">
                <a:latin typeface="Arial" charset="0"/>
              </a:rPr>
              <a:t>  Garret </a:t>
            </a:r>
            <a:r>
              <a:rPr lang="en-US" sz="2000" dirty="0" smtClean="0">
                <a:latin typeface="Arial" charset="0"/>
              </a:rPr>
              <a:t>Cole</a:t>
            </a:r>
            <a:endParaRPr lang="en-US" sz="2000" dirty="0">
              <a:latin typeface="Arial" charset="0"/>
            </a:endParaRPr>
          </a:p>
          <a:p>
            <a:pPr algn="l"/>
            <a:r>
              <a:rPr lang="en-US" sz="2000" dirty="0">
                <a:latin typeface="Arial" charset="0"/>
              </a:rPr>
              <a:t>  Alicia </a:t>
            </a:r>
            <a:r>
              <a:rPr lang="en-US" sz="2000" dirty="0" smtClean="0">
                <a:latin typeface="Arial" charset="0"/>
              </a:rPr>
              <a:t>Key</a:t>
            </a:r>
          </a:p>
          <a:p>
            <a:pPr algn="l"/>
            <a:r>
              <a:rPr lang="en-US" sz="2000" i="1" dirty="0" smtClean="0">
                <a:latin typeface="Arial" charset="0"/>
              </a:rPr>
              <a:t>  </a:t>
            </a:r>
            <a:r>
              <a:rPr lang="en-US" sz="2000" dirty="0" err="1" smtClean="0">
                <a:latin typeface="Arial" charset="0"/>
              </a:rPr>
              <a:t>Nodira</a:t>
            </a:r>
            <a:r>
              <a:rPr lang="en-US" sz="2000" dirty="0" smtClean="0">
                <a:latin typeface="Arial" charset="0"/>
              </a:rPr>
              <a:t> </a:t>
            </a:r>
            <a:r>
              <a:rPr lang="en-US" sz="2000" dirty="0" err="1">
                <a:latin typeface="Arial" charset="0"/>
              </a:rPr>
              <a:t>Khoussainova</a:t>
            </a:r>
            <a:r>
              <a:rPr lang="en-US" sz="2000" dirty="0">
                <a:latin typeface="Arial" charset="0"/>
              </a:rPr>
              <a:t> </a:t>
            </a:r>
          </a:p>
          <a:p>
            <a:pPr algn="l"/>
            <a:endParaRPr lang="en-US" sz="2000" dirty="0">
              <a:latin typeface="Arial" charset="0"/>
            </a:endParaRPr>
          </a:p>
        </p:txBody>
      </p:sp>
      <p:sp>
        <p:nvSpPr>
          <p:cNvPr id="8199" name="Rectangle 7"/>
          <p:cNvSpPr>
            <a:spLocks noChangeArrowheads="1"/>
          </p:cNvSpPr>
          <p:nvPr/>
        </p:nvSpPr>
        <p:spPr bwMode="auto">
          <a:xfrm>
            <a:off x="2736850" y="4665872"/>
            <a:ext cx="2228693" cy="113877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20000"/>
              </a:spcBef>
              <a:buClr>
                <a:schemeClr val="folHlink"/>
              </a:buClr>
              <a:buSzPct val="60000"/>
              <a:buFont typeface="Wingdings" charset="0"/>
              <a:buNone/>
              <a:defRPr/>
            </a:pPr>
            <a:endParaRPr lang="en-US" sz="2000" i="1" dirty="0">
              <a:latin typeface="Arial" charset="0"/>
              <a:cs typeface="+mn-cs"/>
            </a:endParaRPr>
          </a:p>
          <a:p>
            <a:pPr>
              <a:spcBef>
                <a:spcPct val="20000"/>
              </a:spcBef>
              <a:buClr>
                <a:schemeClr val="folHlink"/>
              </a:buClr>
              <a:buSzPct val="60000"/>
              <a:buFont typeface="Wingdings" charset="0"/>
              <a:buNone/>
              <a:defRPr/>
            </a:pPr>
            <a:r>
              <a:rPr lang="en-US" sz="2000" i="1" dirty="0" smtClean="0">
                <a:latin typeface="Arial" charset="0"/>
                <a:cs typeface="+mn-cs"/>
              </a:rPr>
              <a:t>Luke </a:t>
            </a:r>
            <a:r>
              <a:rPr lang="en-US" sz="2000" i="1" dirty="0" err="1">
                <a:latin typeface="Arial" charset="0"/>
                <a:cs typeface="+mn-cs"/>
              </a:rPr>
              <a:t>Zettlemoyer</a:t>
            </a:r>
            <a:r>
              <a:rPr lang="en-US" sz="2000" i="1" dirty="0">
                <a:latin typeface="Arial" charset="0"/>
                <a:cs typeface="+mn-cs"/>
              </a:rPr>
              <a:t> </a:t>
            </a:r>
          </a:p>
          <a:p>
            <a:pPr>
              <a:spcBef>
                <a:spcPct val="20000"/>
              </a:spcBef>
              <a:buClr>
                <a:schemeClr val="folHlink"/>
              </a:buClr>
              <a:buSzPct val="60000"/>
              <a:buFont typeface="Wingdings" charset="0"/>
              <a:buNone/>
              <a:defRPr/>
            </a:pPr>
            <a:r>
              <a:rPr lang="en-US" sz="2000" i="1" dirty="0">
                <a:latin typeface="Arial" charset="0"/>
                <a:cs typeface="+mn-cs"/>
              </a:rPr>
              <a:t>Yuan </a:t>
            </a:r>
            <a:r>
              <a:rPr lang="en-US" sz="2000" i="1" dirty="0" smtClean="0">
                <a:latin typeface="Arial" charset="0"/>
                <a:cs typeface="+mn-cs"/>
              </a:rPr>
              <a:t>Zhou</a:t>
            </a:r>
          </a:p>
        </p:txBody>
      </p:sp>
      <p:pic>
        <p:nvPicPr>
          <p:cNvPr id="16388" name="Picture 9" descr="Moore_Logo_(High_Res).jpg                                      002A88A3Macintosh HD                   C63A6B9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2788" y="4035425"/>
            <a:ext cx="3251200" cy="13303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89" name="Picture 11" descr="MSR-logo.jpg                                                   003D88EEMacintosh HD                   C63A6B9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2788" y="5721350"/>
            <a:ext cx="2998787" cy="836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90" name="Picture 13" descr="eScience logo"/>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86588" y="1905000"/>
            <a:ext cx="1876425" cy="18208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207" name="Rectangle 15"/>
          <p:cNvSpPr>
            <a:spLocks noChangeArrowheads="1"/>
          </p:cNvSpPr>
          <p:nvPr/>
        </p:nvSpPr>
        <p:spPr bwMode="auto">
          <a:xfrm>
            <a:off x="257175" y="5030788"/>
            <a:ext cx="2060575" cy="11271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20000"/>
              </a:spcBef>
              <a:buClr>
                <a:schemeClr val="folHlink"/>
              </a:buClr>
              <a:buSzPct val="60000"/>
              <a:buFont typeface="Wingdings" charset="0"/>
              <a:buNone/>
              <a:defRPr/>
            </a:pPr>
            <a:r>
              <a:rPr lang="en-US" sz="2000" i="1" dirty="0">
                <a:latin typeface="Arial" charset="0"/>
                <a:cs typeface="+mn-cs"/>
              </a:rPr>
              <a:t>Patrick Michaud </a:t>
            </a:r>
          </a:p>
          <a:p>
            <a:pPr>
              <a:spcBef>
                <a:spcPct val="20000"/>
              </a:spcBef>
              <a:buClr>
                <a:schemeClr val="folHlink"/>
              </a:buClr>
              <a:buSzPct val="60000"/>
              <a:buFont typeface="Wingdings" charset="0"/>
              <a:buNone/>
              <a:defRPr/>
            </a:pPr>
            <a:r>
              <a:rPr lang="en-US" sz="2000" i="1" dirty="0">
                <a:latin typeface="Arial" charset="0"/>
                <a:cs typeface="+mn-cs"/>
              </a:rPr>
              <a:t>Kevin Pittman</a:t>
            </a:r>
          </a:p>
          <a:p>
            <a:pPr>
              <a:spcBef>
                <a:spcPct val="20000"/>
              </a:spcBef>
              <a:buClr>
                <a:schemeClr val="folHlink"/>
              </a:buClr>
              <a:buSzPct val="60000"/>
              <a:buFont typeface="Wingdings" charset="0"/>
              <a:buNone/>
              <a:defRPr/>
            </a:pPr>
            <a:r>
              <a:rPr lang="en-US" sz="2000" i="1" dirty="0" err="1">
                <a:latin typeface="Arial" charset="0"/>
                <a:cs typeface="+mn-cs"/>
              </a:rPr>
              <a:t>Charlon</a:t>
            </a:r>
            <a:r>
              <a:rPr lang="en-US" sz="2000" i="1" dirty="0">
                <a:latin typeface="Arial" charset="0"/>
                <a:cs typeface="+mn-cs"/>
              </a:rPr>
              <a:t> </a:t>
            </a:r>
            <a:r>
              <a:rPr lang="en-US" sz="2000" i="1" dirty="0" err="1">
                <a:latin typeface="Arial" charset="0"/>
                <a:cs typeface="+mn-cs"/>
              </a:rPr>
              <a:t>Palacay</a:t>
            </a:r>
            <a:endParaRPr lang="en-US" sz="2000" i="1" dirty="0">
              <a:latin typeface="Arial" charset="0"/>
              <a:cs typeface="+mn-cs"/>
            </a:endParaRPr>
          </a:p>
        </p:txBody>
      </p:sp>
    </p:spTree>
  </p:cSld>
  <p:clrMapOvr>
    <a:masterClrMapping/>
  </p:clrMapOvr>
  <p:transition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p:txBody>
          <a:bodyPr/>
          <a:lstStyle/>
          <a:p>
            <a:pPr eaLnBrk="1" hangingPunct="1"/>
            <a:endParaRPr lang="en-US">
              <a:latin typeface="Arial" charset="0"/>
            </a:endParaRPr>
          </a:p>
        </p:txBody>
      </p:sp>
      <p:sp>
        <p:nvSpPr>
          <p:cNvPr id="31746" name="Content Placeholder 2"/>
          <p:cNvSpPr>
            <a:spLocks noGrp="1"/>
          </p:cNvSpPr>
          <p:nvPr>
            <p:ph idx="4294967295"/>
          </p:nvPr>
        </p:nvSpPr>
        <p:spPr/>
        <p:txBody>
          <a:bodyPr/>
          <a:lstStyle/>
          <a:p>
            <a:pPr eaLnBrk="1" hangingPunct="1"/>
            <a:endParaRPr lang="en-US">
              <a:latin typeface="Arial" charset="0"/>
            </a:endParaRPr>
          </a:p>
        </p:txBody>
      </p:sp>
      <p:sp>
        <p:nvSpPr>
          <p:cNvPr id="4" name="Date Placeholder 3"/>
          <p:cNvSpPr txBox="1">
            <a:spLocks noGrp="1"/>
          </p:cNvSpPr>
          <p:nvPr/>
        </p:nvSpPr>
        <p:spPr bwMode="auto">
          <a:xfrm>
            <a:off x="1806575" y="6327775"/>
            <a:ext cx="1905000" cy="457200"/>
          </a:xfrm>
          <a:prstGeom prst="rect">
            <a:avLst/>
          </a:prstGeom>
          <a:noFill/>
          <a:ln>
            <a:miter lim="800000"/>
            <a:headEnd/>
            <a:tailEnd/>
          </a:ln>
        </p:spPr>
        <p:txBody>
          <a:bodyPr anchor="b"/>
          <a:lstStyle/>
          <a:p>
            <a:pPr eaLnBrk="1" hangingPunct="1">
              <a:defRPr/>
            </a:pPr>
            <a:r>
              <a:rPr lang="en-US" sz="1400">
                <a:latin typeface="+mn-lt"/>
                <a:ea typeface="+mn-ea"/>
                <a:cs typeface="+mn-cs"/>
              </a:rPr>
              <a:t>5/18/10</a:t>
            </a:r>
          </a:p>
        </p:txBody>
      </p:sp>
      <p:sp>
        <p:nvSpPr>
          <p:cNvPr id="5" name="Footer Placeholder 4"/>
          <p:cNvSpPr txBox="1">
            <a:spLocks noGrp="1"/>
          </p:cNvSpPr>
          <p:nvPr/>
        </p:nvSpPr>
        <p:spPr bwMode="auto">
          <a:xfrm>
            <a:off x="3784600" y="6324600"/>
            <a:ext cx="2895600" cy="457200"/>
          </a:xfrm>
          <a:prstGeom prst="rect">
            <a:avLst/>
          </a:prstGeom>
          <a:noFill/>
          <a:ln>
            <a:miter lim="800000"/>
            <a:headEnd/>
            <a:tailEnd/>
          </a:ln>
        </p:spPr>
        <p:txBody>
          <a:bodyPr anchor="b"/>
          <a:lstStyle/>
          <a:p>
            <a:pPr algn="ctr" eaLnBrk="1" hangingPunct="1">
              <a:defRPr/>
            </a:pPr>
            <a:r>
              <a:rPr lang="en-US" sz="1400">
                <a:latin typeface="+mn-lt"/>
                <a:ea typeface="+mn-ea"/>
                <a:cs typeface="+mn-cs"/>
              </a:rPr>
              <a:t>Garret Cole, eScience Institute</a:t>
            </a:r>
          </a:p>
        </p:txBody>
      </p:sp>
      <p:pic>
        <p:nvPicPr>
          <p:cNvPr id="31749" name="Picture 8" descr="C:\Users\rift\Documents\work\slide2.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8" y="0"/>
            <a:ext cx="9142412" cy="6856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p:txBody>
          <a:bodyPr/>
          <a:lstStyle/>
          <a:p>
            <a:pPr eaLnBrk="1" hangingPunct="1"/>
            <a:endParaRPr lang="en-US">
              <a:latin typeface="Arial" charset="0"/>
            </a:endParaRPr>
          </a:p>
        </p:txBody>
      </p:sp>
      <p:sp>
        <p:nvSpPr>
          <p:cNvPr id="33794" name="Content Placeholder 2"/>
          <p:cNvSpPr>
            <a:spLocks noGrp="1"/>
          </p:cNvSpPr>
          <p:nvPr>
            <p:ph idx="4294967295"/>
          </p:nvPr>
        </p:nvSpPr>
        <p:spPr/>
        <p:txBody>
          <a:bodyPr/>
          <a:lstStyle/>
          <a:p>
            <a:pPr eaLnBrk="1" hangingPunct="1"/>
            <a:endParaRPr lang="en-US">
              <a:latin typeface="Arial" charset="0"/>
            </a:endParaRPr>
          </a:p>
        </p:txBody>
      </p:sp>
      <p:sp>
        <p:nvSpPr>
          <p:cNvPr id="4" name="Date Placeholder 3"/>
          <p:cNvSpPr txBox="1">
            <a:spLocks noGrp="1"/>
          </p:cNvSpPr>
          <p:nvPr/>
        </p:nvSpPr>
        <p:spPr bwMode="auto">
          <a:xfrm>
            <a:off x="1806575" y="6327775"/>
            <a:ext cx="1905000" cy="457200"/>
          </a:xfrm>
          <a:prstGeom prst="rect">
            <a:avLst/>
          </a:prstGeom>
          <a:noFill/>
          <a:ln>
            <a:miter lim="800000"/>
            <a:headEnd/>
            <a:tailEnd/>
          </a:ln>
        </p:spPr>
        <p:txBody>
          <a:bodyPr anchor="b"/>
          <a:lstStyle/>
          <a:p>
            <a:pPr eaLnBrk="1" hangingPunct="1">
              <a:defRPr/>
            </a:pPr>
            <a:r>
              <a:rPr lang="en-US" sz="1400">
                <a:latin typeface="+mn-lt"/>
                <a:ea typeface="+mn-ea"/>
                <a:cs typeface="+mn-cs"/>
              </a:rPr>
              <a:t>5/18/10</a:t>
            </a:r>
          </a:p>
        </p:txBody>
      </p:sp>
      <p:sp>
        <p:nvSpPr>
          <p:cNvPr id="5" name="Footer Placeholder 4"/>
          <p:cNvSpPr txBox="1">
            <a:spLocks noGrp="1"/>
          </p:cNvSpPr>
          <p:nvPr/>
        </p:nvSpPr>
        <p:spPr bwMode="auto">
          <a:xfrm>
            <a:off x="3784600" y="6324600"/>
            <a:ext cx="2895600" cy="457200"/>
          </a:xfrm>
          <a:prstGeom prst="rect">
            <a:avLst/>
          </a:prstGeom>
          <a:noFill/>
          <a:ln>
            <a:miter lim="800000"/>
            <a:headEnd/>
            <a:tailEnd/>
          </a:ln>
        </p:spPr>
        <p:txBody>
          <a:bodyPr anchor="b"/>
          <a:lstStyle/>
          <a:p>
            <a:pPr algn="ctr" eaLnBrk="1" hangingPunct="1">
              <a:defRPr/>
            </a:pPr>
            <a:r>
              <a:rPr lang="en-US" sz="1400">
                <a:latin typeface="+mn-lt"/>
                <a:ea typeface="+mn-ea"/>
                <a:cs typeface="+mn-cs"/>
              </a:rPr>
              <a:t>Garret Cole, eScience Institute</a:t>
            </a:r>
          </a:p>
        </p:txBody>
      </p:sp>
      <p:pic>
        <p:nvPicPr>
          <p:cNvPr id="33797" name="Picture 8" descr="C:\Users\rift\Documents\work\slide3.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1" name="Picture 9" descr="C:\Users\rift\Documents\work\slide4.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8420" name="Rectangle 4"/>
          <p:cNvSpPr>
            <a:spLocks noChangeArrowheads="1"/>
          </p:cNvSpPr>
          <p:nvPr/>
        </p:nvSpPr>
        <p:spPr bwMode="auto">
          <a:xfrm>
            <a:off x="4214813" y="2190750"/>
            <a:ext cx="2465387" cy="413385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88422" name="AutoShape 6"/>
          <p:cNvSpPr>
            <a:spLocks noChangeArrowheads="1"/>
          </p:cNvSpPr>
          <p:nvPr/>
        </p:nvSpPr>
        <p:spPr bwMode="auto">
          <a:xfrm>
            <a:off x="4381500" y="2886075"/>
            <a:ext cx="520700" cy="492125"/>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23" name="AutoShape 7"/>
          <p:cNvSpPr>
            <a:spLocks noChangeArrowheads="1"/>
          </p:cNvSpPr>
          <p:nvPr/>
        </p:nvSpPr>
        <p:spPr bwMode="auto">
          <a:xfrm>
            <a:off x="4497388" y="2974975"/>
            <a:ext cx="519112" cy="492125"/>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24" name="Text Box 8"/>
          <p:cNvSpPr txBox="1">
            <a:spLocks noChangeArrowheads="1"/>
          </p:cNvSpPr>
          <p:nvPr/>
        </p:nvSpPr>
        <p:spPr bwMode="auto">
          <a:xfrm>
            <a:off x="3898900" y="3467100"/>
            <a:ext cx="169545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cs typeface="+mn-cs"/>
              </a:rPr>
              <a:t>measurements</a:t>
            </a:r>
          </a:p>
        </p:txBody>
      </p:sp>
      <p:grpSp>
        <p:nvGrpSpPr>
          <p:cNvPr id="35846" name="Group 9"/>
          <p:cNvGrpSpPr>
            <a:grpSpLocks/>
          </p:cNvGrpSpPr>
          <p:nvPr/>
        </p:nvGrpSpPr>
        <p:grpSpPr bwMode="auto">
          <a:xfrm>
            <a:off x="5219700" y="5008563"/>
            <a:ext cx="1616075" cy="1039812"/>
            <a:chOff x="1344" y="2832"/>
            <a:chExt cx="1344" cy="1114"/>
          </a:xfrm>
        </p:grpSpPr>
        <p:sp>
          <p:nvSpPr>
            <p:cNvPr id="188426" name="AutoShape 10"/>
            <p:cNvSpPr>
              <a:spLocks noChangeArrowheads="1"/>
            </p:cNvSpPr>
            <p:nvPr/>
          </p:nvSpPr>
          <p:spPr bwMode="auto">
            <a:xfrm>
              <a:off x="1344" y="2832"/>
              <a:ext cx="432" cy="527"/>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27" name="AutoShape 11"/>
            <p:cNvSpPr>
              <a:spLocks noChangeArrowheads="1"/>
            </p:cNvSpPr>
            <p:nvPr/>
          </p:nvSpPr>
          <p:spPr bwMode="auto">
            <a:xfrm>
              <a:off x="1440" y="2927"/>
              <a:ext cx="432" cy="529"/>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28" name="AutoShape 12"/>
            <p:cNvSpPr>
              <a:spLocks noChangeArrowheads="1"/>
            </p:cNvSpPr>
            <p:nvPr/>
          </p:nvSpPr>
          <p:spPr bwMode="auto">
            <a:xfrm>
              <a:off x="1535" y="3024"/>
              <a:ext cx="433" cy="527"/>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29" name="Text Box 13"/>
            <p:cNvSpPr txBox="1">
              <a:spLocks noChangeArrowheads="1"/>
            </p:cNvSpPr>
            <p:nvPr/>
          </p:nvSpPr>
          <p:spPr bwMode="auto">
            <a:xfrm>
              <a:off x="1344" y="3553"/>
              <a:ext cx="1344" cy="39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cs typeface="+mn-cs"/>
                </a:rPr>
                <a:t>search results</a:t>
              </a:r>
            </a:p>
          </p:txBody>
        </p:sp>
      </p:grpSp>
      <p:grpSp>
        <p:nvGrpSpPr>
          <p:cNvPr id="35847" name="Group 14"/>
          <p:cNvGrpSpPr>
            <a:grpSpLocks/>
          </p:cNvGrpSpPr>
          <p:nvPr/>
        </p:nvGrpSpPr>
        <p:grpSpPr bwMode="auto">
          <a:xfrm>
            <a:off x="4756150" y="3951288"/>
            <a:ext cx="1617663" cy="947737"/>
            <a:chOff x="2687" y="3360"/>
            <a:chExt cx="1345" cy="1016"/>
          </a:xfrm>
        </p:grpSpPr>
        <p:sp>
          <p:nvSpPr>
            <p:cNvPr id="188431" name="AutoShape 15"/>
            <p:cNvSpPr>
              <a:spLocks noChangeArrowheads="1"/>
            </p:cNvSpPr>
            <p:nvPr/>
          </p:nvSpPr>
          <p:spPr bwMode="auto">
            <a:xfrm>
              <a:off x="2832" y="3360"/>
              <a:ext cx="432" cy="528"/>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32" name="AutoShape 16"/>
            <p:cNvSpPr>
              <a:spLocks noChangeArrowheads="1"/>
            </p:cNvSpPr>
            <p:nvPr/>
          </p:nvSpPr>
          <p:spPr bwMode="auto">
            <a:xfrm>
              <a:off x="2929" y="3455"/>
              <a:ext cx="433" cy="529"/>
            </a:xfrm>
            <a:prstGeom prst="foldedCorner">
              <a:avLst>
                <a:gd name="adj" fmla="val 28472"/>
              </a:avLst>
            </a:prstGeom>
            <a:solidFill>
              <a:srgbClr val="CCB98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33" name="Text Box 17"/>
            <p:cNvSpPr txBox="1">
              <a:spLocks noChangeArrowheads="1"/>
            </p:cNvSpPr>
            <p:nvPr/>
          </p:nvSpPr>
          <p:spPr bwMode="auto">
            <a:xfrm>
              <a:off x="2687" y="3983"/>
              <a:ext cx="1345" cy="39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cs typeface="+mn-cs"/>
                </a:rPr>
                <a:t>sequence data</a:t>
              </a:r>
            </a:p>
          </p:txBody>
        </p:sp>
      </p:grpSp>
      <p:sp>
        <p:nvSpPr>
          <p:cNvPr id="188434" name="Line 18"/>
          <p:cNvSpPr>
            <a:spLocks noChangeShapeType="1"/>
          </p:cNvSpPr>
          <p:nvPr/>
        </p:nvSpPr>
        <p:spPr bwMode="auto">
          <a:xfrm>
            <a:off x="3841750" y="2455863"/>
            <a:ext cx="366713" cy="339725"/>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35" name="Line 19"/>
          <p:cNvSpPr>
            <a:spLocks noChangeShapeType="1"/>
          </p:cNvSpPr>
          <p:nvPr/>
        </p:nvSpPr>
        <p:spPr bwMode="auto">
          <a:xfrm flipH="1">
            <a:off x="5508625" y="3181350"/>
            <a:ext cx="635000" cy="663575"/>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36" name="Line 20"/>
          <p:cNvSpPr>
            <a:spLocks noChangeShapeType="1"/>
          </p:cNvSpPr>
          <p:nvPr/>
        </p:nvSpPr>
        <p:spPr bwMode="auto">
          <a:xfrm flipH="1">
            <a:off x="6143625" y="5097463"/>
            <a:ext cx="517525" cy="134937"/>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8437" name="Line 21"/>
          <p:cNvSpPr>
            <a:spLocks noChangeShapeType="1"/>
          </p:cNvSpPr>
          <p:nvPr/>
        </p:nvSpPr>
        <p:spPr bwMode="auto">
          <a:xfrm flipH="1">
            <a:off x="5189538" y="2624138"/>
            <a:ext cx="665162" cy="306387"/>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advTm="15000"/>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txBox="1">
            <a:spLocks noGrp="1"/>
          </p:cNvSpPr>
          <p:nvPr/>
        </p:nvSpPr>
        <p:spPr bwMode="auto">
          <a:xfrm>
            <a:off x="1806575" y="6327775"/>
            <a:ext cx="1905000" cy="457200"/>
          </a:xfrm>
          <a:prstGeom prst="rect">
            <a:avLst/>
          </a:prstGeom>
          <a:noFill/>
          <a:ln>
            <a:miter lim="800000"/>
            <a:headEnd/>
            <a:tailEnd/>
          </a:ln>
        </p:spPr>
        <p:txBody>
          <a:bodyPr anchor="b"/>
          <a:lstStyle/>
          <a:p>
            <a:pPr eaLnBrk="1" hangingPunct="1">
              <a:defRPr/>
            </a:pPr>
            <a:r>
              <a:rPr lang="en-US" sz="1400">
                <a:latin typeface="+mn-lt"/>
                <a:ea typeface="+mn-ea"/>
                <a:cs typeface="+mn-cs"/>
              </a:rPr>
              <a:t>5/18/10</a:t>
            </a:r>
          </a:p>
        </p:txBody>
      </p:sp>
      <p:sp>
        <p:nvSpPr>
          <p:cNvPr id="4" name="Footer Placeholder 3"/>
          <p:cNvSpPr txBox="1">
            <a:spLocks noGrp="1"/>
          </p:cNvSpPr>
          <p:nvPr/>
        </p:nvSpPr>
        <p:spPr bwMode="auto">
          <a:xfrm>
            <a:off x="3784600" y="6324600"/>
            <a:ext cx="2895600" cy="457200"/>
          </a:xfrm>
          <a:prstGeom prst="rect">
            <a:avLst/>
          </a:prstGeom>
          <a:noFill/>
          <a:ln>
            <a:miter lim="800000"/>
            <a:headEnd/>
            <a:tailEnd/>
          </a:ln>
        </p:spPr>
        <p:txBody>
          <a:bodyPr anchor="b"/>
          <a:lstStyle/>
          <a:p>
            <a:pPr algn="ctr" eaLnBrk="1" hangingPunct="1">
              <a:defRPr/>
            </a:pPr>
            <a:r>
              <a:rPr lang="en-US" sz="1400">
                <a:latin typeface="+mn-lt"/>
                <a:ea typeface="+mn-ea"/>
                <a:cs typeface="+mn-cs"/>
              </a:rPr>
              <a:t>Garret Cole, eScience Institute</a:t>
            </a:r>
          </a:p>
        </p:txBody>
      </p:sp>
      <p:pic>
        <p:nvPicPr>
          <p:cNvPr id="37891" name="Picture 3" descr="C:\Users\rift\Documents\work\slide5.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90469" name="Text Box 5"/>
          <p:cNvSpPr txBox="1">
            <a:spLocks noChangeArrowheads="1"/>
          </p:cNvSpPr>
          <p:nvPr/>
        </p:nvSpPr>
        <p:spPr bwMode="auto">
          <a:xfrm>
            <a:off x="758825" y="3611563"/>
            <a:ext cx="1438275" cy="4572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nchor="ctr">
            <a:spAutoFit/>
          </a:bodyPr>
          <a:lstStyle/>
          <a:p>
            <a:pPr>
              <a:spcBef>
                <a:spcPct val="50000"/>
              </a:spcBef>
              <a:defRPr/>
            </a:pPr>
            <a:r>
              <a:rPr lang="en-US" sz="2400">
                <a:solidFill>
                  <a:srgbClr val="0011CF"/>
                </a:solidFill>
                <a:cs typeface="+mn-cs"/>
              </a:rPr>
              <a:t>SQL</a:t>
            </a:r>
          </a:p>
        </p:txBody>
      </p:sp>
      <p:sp>
        <p:nvSpPr>
          <p:cNvPr id="2" name="Can 1"/>
          <p:cNvSpPr/>
          <p:nvPr/>
        </p:nvSpPr>
        <p:spPr>
          <a:xfrm>
            <a:off x="2391099" y="3947319"/>
            <a:ext cx="1469266" cy="1481801"/>
          </a:xfrm>
          <a:prstGeom prst="can">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70C0"/>
              </a:solidFill>
            </a:endParaRPr>
          </a:p>
        </p:txBody>
      </p:sp>
    </p:spTree>
  </p:cSld>
  <p:clrMapOvr>
    <a:masterClrMapping/>
  </p:clrMapOvr>
  <p:transition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itle 1"/>
          <p:cNvSpPr>
            <a:spLocks noGrp="1"/>
          </p:cNvSpPr>
          <p:nvPr>
            <p:ph type="ctrTitle"/>
          </p:nvPr>
        </p:nvSpPr>
        <p:spPr>
          <a:xfrm>
            <a:off x="1306513" y="233363"/>
            <a:ext cx="7772400" cy="781050"/>
          </a:xfrm>
        </p:spPr>
        <p:txBody>
          <a:bodyPr/>
          <a:lstStyle/>
          <a:p>
            <a:r>
              <a:rPr lang="en-US">
                <a:latin typeface="Arial" charset="0"/>
              </a:rPr>
              <a:t>Ad Hoc Research Data</a:t>
            </a:r>
          </a:p>
        </p:txBody>
      </p:sp>
      <p:sp>
        <p:nvSpPr>
          <p:cNvPr id="4" name="Date Placeholder 3"/>
          <p:cNvSpPr>
            <a:spLocks noGrp="1"/>
          </p:cNvSpPr>
          <p:nvPr>
            <p:ph type="dt" sz="quarter" idx="10"/>
          </p:nvPr>
        </p:nvSpPr>
        <p:spPr>
          <a:xfrm>
            <a:off x="1806575" y="6327775"/>
            <a:ext cx="1905000" cy="457200"/>
          </a:xfrm>
        </p:spPr>
        <p:txBody>
          <a:bodyPr/>
          <a:lstStyle/>
          <a:p>
            <a:pPr>
              <a:defRPr/>
            </a:pPr>
            <a:r>
              <a:rPr lang="en-US"/>
              <a:t>5/18/10</a:t>
            </a:r>
            <a:endParaRPr lang="en-US" dirty="0"/>
          </a:p>
        </p:txBody>
      </p:sp>
      <p:sp>
        <p:nvSpPr>
          <p:cNvPr id="5" name="Footer Placeholder 4"/>
          <p:cNvSpPr>
            <a:spLocks noGrp="1"/>
          </p:cNvSpPr>
          <p:nvPr>
            <p:ph type="ftr" sz="quarter" idx="11"/>
          </p:nvPr>
        </p:nvSpPr>
        <p:spPr>
          <a:xfrm>
            <a:off x="3784600" y="6324600"/>
            <a:ext cx="2895600" cy="457200"/>
          </a:xfrm>
        </p:spPr>
        <p:txBody>
          <a:bodyPr/>
          <a:lstStyle/>
          <a:p>
            <a:pPr>
              <a:defRPr/>
            </a:pPr>
            <a:r>
              <a:rPr lang="en-US">
                <a:latin typeface="+mn-lt"/>
                <a:ea typeface="+mn-ea"/>
              </a:rPr>
              <a:t>Garret Cole, eScience Institute</a:t>
            </a:r>
            <a:endParaRPr lang="en-US" dirty="0">
              <a:latin typeface="+mn-lt"/>
              <a:ea typeface="+mn-ea"/>
            </a:endParaRPr>
          </a:p>
        </p:txBody>
      </p:sp>
      <p:pic>
        <p:nvPicPr>
          <p:cNvPr id="40964"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2675" y="1768475"/>
            <a:ext cx="3051175" cy="20621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0965"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2250" y="2014538"/>
            <a:ext cx="4405313" cy="16970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0966" name="TextBox 8"/>
          <p:cNvSpPr txBox="1">
            <a:spLocks noChangeArrowheads="1"/>
          </p:cNvSpPr>
          <p:nvPr/>
        </p:nvSpPr>
        <p:spPr bwMode="auto">
          <a:xfrm>
            <a:off x="1516063" y="1647825"/>
            <a:ext cx="755650" cy="3667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800">
                <a:latin typeface="Arial" charset="0"/>
              </a:rPr>
              <a:t>Fasta</a:t>
            </a:r>
          </a:p>
        </p:txBody>
      </p:sp>
      <p:sp>
        <p:nvSpPr>
          <p:cNvPr id="40967" name="TextBox 9"/>
          <p:cNvSpPr txBox="1">
            <a:spLocks noChangeArrowheads="1"/>
          </p:cNvSpPr>
          <p:nvPr/>
        </p:nvSpPr>
        <p:spPr bwMode="auto">
          <a:xfrm>
            <a:off x="5497513" y="1398588"/>
            <a:ext cx="159385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800">
                <a:latin typeface="Arial" charset="0"/>
              </a:rPr>
              <a:t>Spreadsheets</a:t>
            </a:r>
          </a:p>
        </p:txBody>
      </p:sp>
      <p:pic>
        <p:nvPicPr>
          <p:cNvPr id="40968"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4208463"/>
            <a:ext cx="4673600" cy="18716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0969" name="TextBox 12"/>
          <p:cNvSpPr txBox="1">
            <a:spLocks noChangeArrowheads="1"/>
          </p:cNvSpPr>
          <p:nvPr/>
        </p:nvSpPr>
        <p:spPr bwMode="auto">
          <a:xfrm>
            <a:off x="2997200" y="3875088"/>
            <a:ext cx="781050" cy="3667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800">
                <a:latin typeface="Arial" charset="0"/>
              </a:rPr>
              <a:t>ASCII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7947335"/>
      </p:ext>
    </p:extLst>
  </p:cSld>
  <p:clrMapOvr>
    <a:masterClrMapping/>
  </p:clrMapOvr>
  <p:transition advTm="15000"/>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Date Placeholder 3"/>
          <p:cNvSpPr>
            <a:spLocks noGrp="1"/>
          </p:cNvSpPr>
          <p:nvPr>
            <p:ph type="dt" sz="quarter" idx="10"/>
          </p:nvPr>
        </p:nvSpPr>
        <p:spPr/>
        <p:txBody>
          <a:bodyPr/>
          <a:lstStyle/>
          <a:p>
            <a:pPr>
              <a:defRPr/>
            </a:pPr>
            <a:r>
              <a:rPr lang="en-US"/>
              <a:t>5/18/10</a:t>
            </a:r>
          </a:p>
        </p:txBody>
      </p:sp>
      <p:sp>
        <p:nvSpPr>
          <p:cNvPr id="17" name="Footer Placeholder 4"/>
          <p:cNvSpPr>
            <a:spLocks noGrp="1"/>
          </p:cNvSpPr>
          <p:nvPr>
            <p:ph type="ftr" sz="quarter" idx="11"/>
          </p:nvPr>
        </p:nvSpPr>
        <p:spPr/>
        <p:txBody>
          <a:bodyPr/>
          <a:lstStyle/>
          <a:p>
            <a:pPr>
              <a:defRPr/>
            </a:pPr>
            <a:r>
              <a:rPr lang="en-US"/>
              <a:t>Garret Cole, eScience Institute</a:t>
            </a:r>
          </a:p>
        </p:txBody>
      </p:sp>
      <p:sp>
        <p:nvSpPr>
          <p:cNvPr id="43011" name="Rectangle 1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endParaRPr lang="en-US"/>
          </a:p>
        </p:txBody>
      </p:sp>
      <p:sp>
        <p:nvSpPr>
          <p:cNvPr id="43012" name="Rectangle 2"/>
          <p:cNvSpPr>
            <a:spLocks noGrp="1" noChangeArrowheads="1"/>
          </p:cNvSpPr>
          <p:nvPr>
            <p:ph type="title"/>
          </p:nvPr>
        </p:nvSpPr>
        <p:spPr/>
        <p:txBody>
          <a:bodyPr/>
          <a:lstStyle/>
          <a:p>
            <a:pPr eaLnBrk="1" hangingPunct="1"/>
            <a:r>
              <a:rPr lang="en-US">
                <a:latin typeface="Arial" charset="0"/>
              </a:rPr>
              <a:t>Simple Example</a:t>
            </a:r>
          </a:p>
        </p:txBody>
      </p:sp>
      <p:graphicFrame>
        <p:nvGraphicFramePr>
          <p:cNvPr id="43013" name="Object 3"/>
          <p:cNvGraphicFramePr>
            <a:graphicFrameLocks noChangeAspect="1"/>
          </p:cNvGraphicFramePr>
          <p:nvPr/>
        </p:nvGraphicFramePr>
        <p:xfrm>
          <a:off x="47625" y="457200"/>
          <a:ext cx="9032875" cy="2481263"/>
        </p:xfrm>
        <a:graphic>
          <a:graphicData uri="http://schemas.openxmlformats.org/presentationml/2006/ole">
            <p:oleObj spid="_x0000_s94380" name="Worksheet" r:id="rId4" imgW="9029700" imgH="2476500" progId="Excel.Sheet.8">
              <p:embed/>
            </p:oleObj>
          </a:graphicData>
        </a:graphic>
      </p:graphicFrame>
      <p:sp>
        <p:nvSpPr>
          <p:cNvPr id="43014" name="Rectangle 4"/>
          <p:cNvSpPr>
            <a:spLocks noChangeArrowheads="1"/>
          </p:cNvSpPr>
          <p:nvPr/>
        </p:nvSpPr>
        <p:spPr bwMode="auto">
          <a:xfrm>
            <a:off x="0" y="152400"/>
            <a:ext cx="5865813" cy="2746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solidFill>
                  <a:schemeClr val="accent2"/>
                </a:solidFill>
                <a:latin typeface="Lucida Grande" charset="0"/>
              </a:rPr>
              <a:t>ANNOTATIONSUMMARY-COMBINEDORFANNOTATION16_Phaeo_genome</a:t>
            </a:r>
          </a:p>
        </p:txBody>
      </p:sp>
      <p:graphicFrame>
        <p:nvGraphicFramePr>
          <p:cNvPr id="43015" name="Object 5"/>
          <p:cNvGraphicFramePr>
            <a:graphicFrameLocks noChangeAspect="1"/>
          </p:cNvGraphicFramePr>
          <p:nvPr/>
        </p:nvGraphicFramePr>
        <p:xfrm>
          <a:off x="457200" y="3676650"/>
          <a:ext cx="8334375" cy="1657350"/>
        </p:xfrm>
        <a:graphic>
          <a:graphicData uri="http://schemas.openxmlformats.org/presentationml/2006/ole">
            <p:oleObj spid="_x0000_s94381" name="Worksheet" r:id="rId5" imgW="8331200" imgH="1651000" progId="Excel.Sheet.8">
              <p:embed/>
            </p:oleObj>
          </a:graphicData>
        </a:graphic>
      </p:graphicFrame>
      <p:sp>
        <p:nvSpPr>
          <p:cNvPr id="43016" name="Rectangle 6"/>
          <p:cNvSpPr>
            <a:spLocks noChangeArrowheads="1"/>
          </p:cNvSpPr>
          <p:nvPr/>
        </p:nvSpPr>
        <p:spPr bwMode="auto">
          <a:xfrm>
            <a:off x="381000" y="3325813"/>
            <a:ext cx="2919413" cy="2746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solidFill>
                  <a:schemeClr val="hlink"/>
                </a:solidFill>
                <a:latin typeface="Lucida Grande" charset="0"/>
              </a:rPr>
              <a:t>COGAnnotation_coastal_sample.txt</a:t>
            </a:r>
          </a:p>
        </p:txBody>
      </p:sp>
      <p:grpSp>
        <p:nvGrpSpPr>
          <p:cNvPr id="2" name="Group 7"/>
          <p:cNvGrpSpPr>
            <a:grpSpLocks/>
          </p:cNvGrpSpPr>
          <p:nvPr/>
        </p:nvGrpSpPr>
        <p:grpSpPr bwMode="auto">
          <a:xfrm>
            <a:off x="2336800" y="2057400"/>
            <a:ext cx="1339850" cy="3143250"/>
            <a:chOff x="1472" y="1296"/>
            <a:chExt cx="844" cy="1980"/>
          </a:xfrm>
        </p:grpSpPr>
        <p:sp>
          <p:nvSpPr>
            <p:cNvPr id="43019" name="AutoShape 8"/>
            <p:cNvSpPr>
              <a:spLocks noChangeArrowheads="1"/>
            </p:cNvSpPr>
            <p:nvPr/>
          </p:nvSpPr>
          <p:spPr bwMode="auto">
            <a:xfrm>
              <a:off x="1472" y="2788"/>
              <a:ext cx="528" cy="19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3020" name="AutoShape 9"/>
            <p:cNvSpPr>
              <a:spLocks noChangeArrowheads="1"/>
            </p:cNvSpPr>
            <p:nvPr/>
          </p:nvSpPr>
          <p:spPr bwMode="auto">
            <a:xfrm>
              <a:off x="1776" y="1296"/>
              <a:ext cx="528" cy="19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3021" name="AutoShape 10"/>
            <p:cNvSpPr>
              <a:spLocks noChangeArrowheads="1"/>
            </p:cNvSpPr>
            <p:nvPr/>
          </p:nvSpPr>
          <p:spPr bwMode="auto">
            <a:xfrm>
              <a:off x="1776" y="1488"/>
              <a:ext cx="528" cy="19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3022" name="AutoShape 11"/>
            <p:cNvSpPr>
              <a:spLocks noChangeArrowheads="1"/>
            </p:cNvSpPr>
            <p:nvPr/>
          </p:nvSpPr>
          <p:spPr bwMode="auto">
            <a:xfrm>
              <a:off x="1488" y="3084"/>
              <a:ext cx="528" cy="19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cxnSp>
          <p:nvCxnSpPr>
            <p:cNvPr id="43023" name="AutoShape 12"/>
            <p:cNvCxnSpPr>
              <a:cxnSpLocks noChangeShapeType="1"/>
              <a:stCxn id="43021" idx="1"/>
              <a:endCxn id="43022" idx="1"/>
            </p:cNvCxnSpPr>
            <p:nvPr/>
          </p:nvCxnSpPr>
          <p:spPr bwMode="auto">
            <a:xfrm rot="10800000" flipV="1">
              <a:off x="1476" y="1584"/>
              <a:ext cx="288" cy="1596"/>
            </a:xfrm>
            <a:prstGeom prst="curvedConnector3">
              <a:avLst>
                <a:gd name="adj1" fmla="val 145833"/>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3024" name="AutoShape 13"/>
            <p:cNvCxnSpPr>
              <a:cxnSpLocks noChangeShapeType="1"/>
              <a:stCxn id="43020" idx="3"/>
              <a:endCxn id="43019" idx="3"/>
            </p:cNvCxnSpPr>
            <p:nvPr/>
          </p:nvCxnSpPr>
          <p:spPr bwMode="auto">
            <a:xfrm flipH="1">
              <a:off x="2012" y="1392"/>
              <a:ext cx="304" cy="1492"/>
            </a:xfrm>
            <a:prstGeom prst="curvedConnector3">
              <a:avLst>
                <a:gd name="adj1" fmla="val -43421"/>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sp>
        <p:nvSpPr>
          <p:cNvPr id="2067" name="Rectangle 19"/>
          <p:cNvSpPr>
            <a:spLocks noChangeArrowheads="1"/>
          </p:cNvSpPr>
          <p:nvPr/>
        </p:nvSpPr>
        <p:spPr bwMode="auto">
          <a:xfrm>
            <a:off x="1138238" y="5903913"/>
            <a:ext cx="6908800" cy="4206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nSpc>
                <a:spcPct val="90000"/>
              </a:lnSpc>
              <a:spcBef>
                <a:spcPct val="20000"/>
              </a:spcBef>
              <a:buClr>
                <a:schemeClr val="folHlink"/>
              </a:buClr>
              <a:buSzPct val="60000"/>
              <a:buFont typeface="Wingdings" charset="0"/>
              <a:buNone/>
              <a:defRPr/>
            </a:pPr>
            <a:r>
              <a:rPr lang="en-US" sz="2000">
                <a:solidFill>
                  <a:srgbClr val="0070C0"/>
                </a:solidFill>
                <a:latin typeface="Arial" charset="0"/>
                <a:cs typeface="+mn-cs"/>
              </a:rPr>
              <a:t>SELECT </a:t>
            </a:r>
            <a:r>
              <a:rPr lang="en-US" sz="2000">
                <a:latin typeface="Arial" charset="0"/>
                <a:cs typeface="+mn-cs"/>
              </a:rPr>
              <a:t>*</a:t>
            </a:r>
            <a:r>
              <a:rPr lang="en-US" sz="2400">
                <a:latin typeface="Arial" charset="0"/>
                <a:cs typeface="+mn-cs"/>
              </a:rPr>
              <a:t> </a:t>
            </a:r>
            <a:r>
              <a:rPr lang="en-US" sz="2000">
                <a:solidFill>
                  <a:srgbClr val="0070C0"/>
                </a:solidFill>
                <a:latin typeface="Arial" charset="0"/>
                <a:cs typeface="+mn-cs"/>
              </a:rPr>
              <a:t>FROM</a:t>
            </a:r>
            <a:r>
              <a:rPr lang="en-US" sz="2400">
                <a:latin typeface="Arial" charset="0"/>
                <a:cs typeface="+mn-cs"/>
              </a:rPr>
              <a:t> </a:t>
            </a:r>
            <a:r>
              <a:rPr lang="en-US" sz="2000">
                <a:latin typeface="Arial" charset="0"/>
                <a:cs typeface="+mn-cs"/>
              </a:rPr>
              <a:t>Phaeo P, Coastal C </a:t>
            </a:r>
            <a:r>
              <a:rPr lang="en-US" sz="2000">
                <a:solidFill>
                  <a:srgbClr val="0070C0"/>
                </a:solidFill>
                <a:latin typeface="Arial" charset="0"/>
                <a:cs typeface="+mn-cs"/>
              </a:rPr>
              <a:t>WHERE</a:t>
            </a:r>
            <a:r>
              <a:rPr lang="en-US" sz="2400">
                <a:latin typeface="Arial" charset="0"/>
                <a:cs typeface="+mn-cs"/>
              </a:rPr>
              <a:t> </a:t>
            </a:r>
            <a:r>
              <a:rPr lang="en-US" sz="2000">
                <a:latin typeface="Arial" charset="0"/>
                <a:cs typeface="+mn-cs"/>
              </a:rPr>
              <a:t>P.hit = C.hit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0247487"/>
      </p:ext>
    </p:extLst>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build="p" autoUpdateAnimBg="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057" name="Group 2"/>
          <p:cNvGrpSpPr>
            <a:grpSpLocks/>
          </p:cNvGrpSpPr>
          <p:nvPr/>
        </p:nvGrpSpPr>
        <p:grpSpPr bwMode="auto">
          <a:xfrm>
            <a:off x="228600" y="3581400"/>
            <a:ext cx="7326313" cy="2138363"/>
            <a:chOff x="720" y="2208"/>
            <a:chExt cx="4615" cy="1347"/>
          </a:xfrm>
        </p:grpSpPr>
        <p:grpSp>
          <p:nvGrpSpPr>
            <p:cNvPr id="45088" name="Group 3"/>
            <p:cNvGrpSpPr>
              <a:grpSpLocks/>
            </p:cNvGrpSpPr>
            <p:nvPr/>
          </p:nvGrpSpPr>
          <p:grpSpPr bwMode="auto">
            <a:xfrm>
              <a:off x="720" y="2208"/>
              <a:ext cx="4615" cy="1347"/>
              <a:chOff x="568" y="1387"/>
              <a:chExt cx="4615" cy="1347"/>
            </a:xfrm>
          </p:grpSpPr>
          <p:graphicFrame>
            <p:nvGraphicFramePr>
              <p:cNvPr id="45090" name="Object 4"/>
              <p:cNvGraphicFramePr>
                <a:graphicFrameLocks noChangeAspect="1"/>
              </p:cNvGraphicFramePr>
              <p:nvPr/>
            </p:nvGraphicFramePr>
            <p:xfrm>
              <a:off x="578" y="1586"/>
              <a:ext cx="4605" cy="1148"/>
            </p:xfrm>
            <a:graphic>
              <a:graphicData uri="http://schemas.openxmlformats.org/presentationml/2006/ole">
                <p:oleObj spid="_x0000_s96594" name="Worksheet" r:id="rId4" imgW="7302500" imgH="1816100" progId="Excel.Sheet.8">
                  <p:embed/>
                </p:oleObj>
              </a:graphicData>
            </a:graphic>
          </p:graphicFrame>
          <p:sp>
            <p:nvSpPr>
              <p:cNvPr id="45091" name="Text Box 5"/>
              <p:cNvSpPr txBox="1">
                <a:spLocks noChangeArrowheads="1"/>
              </p:cNvSpPr>
              <p:nvPr/>
            </p:nvSpPr>
            <p:spPr bwMode="auto">
              <a:xfrm>
                <a:off x="568" y="1387"/>
                <a:ext cx="1344"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spcBef>
                    <a:spcPct val="50000"/>
                  </a:spcBef>
                </a:pPr>
                <a:r>
                  <a:rPr lang="en-US" sz="1200" b="1">
                    <a:solidFill>
                      <a:srgbClr val="00CCCC"/>
                    </a:solidFill>
                    <a:latin typeface="Lucida Grande" charset="0"/>
                  </a:rPr>
                  <a:t>coastal sample</a:t>
                </a:r>
              </a:p>
            </p:txBody>
          </p:sp>
        </p:grpSp>
        <p:sp>
          <p:nvSpPr>
            <p:cNvPr id="45089" name="Oval 6"/>
            <p:cNvSpPr>
              <a:spLocks noChangeArrowheads="1"/>
            </p:cNvSpPr>
            <p:nvPr/>
          </p:nvSpPr>
          <p:spPr bwMode="auto">
            <a:xfrm>
              <a:off x="1824" y="2928"/>
              <a:ext cx="864" cy="336"/>
            </a:xfrm>
            <a:prstGeom prst="ellipse">
              <a:avLst/>
            </a:prstGeom>
            <a:noFill/>
            <a:ln w="38100">
              <a:solidFill>
                <a:srgbClr val="339966"/>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sp>
        <p:nvSpPr>
          <p:cNvPr id="45058" name="Rectangle 7"/>
          <p:cNvSpPr>
            <a:spLocks noGrp="1" noChangeArrowheads="1"/>
          </p:cNvSpPr>
          <p:nvPr>
            <p:ph type="ctrTitle"/>
          </p:nvPr>
        </p:nvSpPr>
        <p:spPr>
          <a:xfrm>
            <a:off x="685800" y="1219200"/>
            <a:ext cx="7772400" cy="1143000"/>
          </a:xfrm>
        </p:spPr>
        <p:txBody>
          <a:bodyPr/>
          <a:lstStyle/>
          <a:p>
            <a:r>
              <a:rPr lang="en-US">
                <a:latin typeface="Arial" charset="0"/>
              </a:rPr>
              <a:t>Complex Example</a:t>
            </a:r>
          </a:p>
        </p:txBody>
      </p:sp>
      <p:grpSp>
        <p:nvGrpSpPr>
          <p:cNvPr id="4" name="Group 8"/>
          <p:cNvGrpSpPr>
            <a:grpSpLocks/>
          </p:cNvGrpSpPr>
          <p:nvPr/>
        </p:nvGrpSpPr>
        <p:grpSpPr bwMode="auto">
          <a:xfrm>
            <a:off x="4876800" y="3048000"/>
            <a:ext cx="4067175" cy="3406775"/>
            <a:chOff x="4944" y="2649"/>
            <a:chExt cx="2562" cy="2146"/>
          </a:xfrm>
        </p:grpSpPr>
        <p:grpSp>
          <p:nvGrpSpPr>
            <p:cNvPr id="45083" name="Group 9"/>
            <p:cNvGrpSpPr>
              <a:grpSpLocks/>
            </p:cNvGrpSpPr>
            <p:nvPr/>
          </p:nvGrpSpPr>
          <p:grpSpPr bwMode="auto">
            <a:xfrm>
              <a:off x="4975" y="2649"/>
              <a:ext cx="2531" cy="2146"/>
              <a:chOff x="4975" y="2649"/>
              <a:chExt cx="2531" cy="2146"/>
            </a:xfrm>
          </p:grpSpPr>
          <p:graphicFrame>
            <p:nvGraphicFramePr>
              <p:cNvPr id="45086" name="Object 10"/>
              <p:cNvGraphicFramePr>
                <a:graphicFrameLocks noChangeAspect="1"/>
              </p:cNvGraphicFramePr>
              <p:nvPr/>
            </p:nvGraphicFramePr>
            <p:xfrm>
              <a:off x="5040" y="2861"/>
              <a:ext cx="2466" cy="1934"/>
            </p:xfrm>
            <a:graphic>
              <a:graphicData uri="http://schemas.openxmlformats.org/presentationml/2006/ole">
                <p:oleObj spid="_x0000_s96595" name="Worksheet" r:id="rId5" imgW="3911600" imgH="3060700" progId="Excel.Sheet.8">
                  <p:embed/>
                </p:oleObj>
              </a:graphicData>
            </a:graphic>
          </p:graphicFrame>
          <p:sp>
            <p:nvSpPr>
              <p:cNvPr id="45087" name="Text Box 11"/>
              <p:cNvSpPr txBox="1">
                <a:spLocks noChangeArrowheads="1"/>
              </p:cNvSpPr>
              <p:nvPr/>
            </p:nvSpPr>
            <p:spPr bwMode="auto">
              <a:xfrm>
                <a:off x="4975" y="2649"/>
                <a:ext cx="812"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200" b="1">
                    <a:solidFill>
                      <a:schemeClr val="hlink"/>
                    </a:solidFill>
                    <a:latin typeface="Lucida Grande" charset="0"/>
                  </a:rPr>
                  <a:t>COG database</a:t>
                </a:r>
              </a:p>
            </p:txBody>
          </p:sp>
        </p:grpSp>
        <p:sp>
          <p:nvSpPr>
            <p:cNvPr id="45084" name="Oval 12"/>
            <p:cNvSpPr>
              <a:spLocks noChangeArrowheads="1"/>
            </p:cNvSpPr>
            <p:nvPr/>
          </p:nvSpPr>
          <p:spPr bwMode="auto">
            <a:xfrm>
              <a:off x="4944" y="2885"/>
              <a:ext cx="816" cy="240"/>
            </a:xfrm>
            <a:prstGeom prst="ellipse">
              <a:avLst/>
            </a:prstGeom>
            <a:noFill/>
            <a:ln w="38100">
              <a:solidFill>
                <a:srgbClr val="3300FF"/>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5085" name="Oval 13"/>
            <p:cNvSpPr>
              <a:spLocks noChangeArrowheads="1"/>
            </p:cNvSpPr>
            <p:nvPr/>
          </p:nvSpPr>
          <p:spPr bwMode="auto">
            <a:xfrm>
              <a:off x="4968" y="3693"/>
              <a:ext cx="816" cy="240"/>
            </a:xfrm>
            <a:prstGeom prst="ellipse">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grpSp>
        <p:nvGrpSpPr>
          <p:cNvPr id="45060" name="Group 14"/>
          <p:cNvGrpSpPr>
            <a:grpSpLocks/>
          </p:cNvGrpSpPr>
          <p:nvPr/>
        </p:nvGrpSpPr>
        <p:grpSpPr bwMode="auto">
          <a:xfrm>
            <a:off x="0" y="152400"/>
            <a:ext cx="8915400" cy="2786063"/>
            <a:chOff x="0" y="96"/>
            <a:chExt cx="5760" cy="1755"/>
          </a:xfrm>
        </p:grpSpPr>
        <p:graphicFrame>
          <p:nvGraphicFramePr>
            <p:cNvPr id="45081" name="Object 15"/>
            <p:cNvGraphicFramePr>
              <a:graphicFrameLocks noChangeAspect="1"/>
            </p:cNvGraphicFramePr>
            <p:nvPr/>
          </p:nvGraphicFramePr>
          <p:xfrm>
            <a:off x="70" y="288"/>
            <a:ext cx="5690" cy="1563"/>
          </p:xfrm>
          <a:graphic>
            <a:graphicData uri="http://schemas.openxmlformats.org/presentationml/2006/ole">
              <p:oleObj spid="_x0000_s96596" name="Worksheet" r:id="rId6" imgW="9029700" imgH="2476500" progId="Excel.Sheet.8">
                <p:embed/>
              </p:oleObj>
            </a:graphicData>
          </a:graphic>
        </p:graphicFrame>
        <p:sp>
          <p:nvSpPr>
            <p:cNvPr id="45082" name="Rectangle 16"/>
            <p:cNvSpPr>
              <a:spLocks noChangeArrowheads="1"/>
            </p:cNvSpPr>
            <p:nvPr/>
          </p:nvSpPr>
          <p:spPr bwMode="auto">
            <a:xfrm>
              <a:off x="0" y="96"/>
              <a:ext cx="3790"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solidFill>
                    <a:schemeClr val="accent2"/>
                  </a:solidFill>
                  <a:latin typeface="Lucida Grande" charset="0"/>
                </a:rPr>
                <a:t>ANNOTATIONSUMMARY-COMBINEDORFANNOTATION16_Phaeo_genome</a:t>
              </a:r>
            </a:p>
          </p:txBody>
        </p:sp>
      </p:grpSp>
      <p:sp>
        <p:nvSpPr>
          <p:cNvPr id="45061" name="Oval 17"/>
          <p:cNvSpPr>
            <a:spLocks noChangeArrowheads="1"/>
          </p:cNvSpPr>
          <p:nvPr/>
        </p:nvSpPr>
        <p:spPr bwMode="auto">
          <a:xfrm>
            <a:off x="2590800" y="850900"/>
            <a:ext cx="1295400" cy="381000"/>
          </a:xfrm>
          <a:prstGeom prst="ellipse">
            <a:avLst/>
          </a:prstGeom>
          <a:noFill/>
          <a:ln w="38100">
            <a:solidFill>
              <a:srgbClr val="3300FF"/>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nvGrpSpPr>
          <p:cNvPr id="7" name="Group 18"/>
          <p:cNvGrpSpPr>
            <a:grpSpLocks/>
          </p:cNvGrpSpPr>
          <p:nvPr/>
        </p:nvGrpSpPr>
        <p:grpSpPr bwMode="auto">
          <a:xfrm>
            <a:off x="304800" y="3200400"/>
            <a:ext cx="6781800" cy="3305175"/>
            <a:chOff x="96" y="2016"/>
            <a:chExt cx="4272" cy="2082"/>
          </a:xfrm>
        </p:grpSpPr>
        <p:pic>
          <p:nvPicPr>
            <p:cNvPr id="45078" name="Picture 19" descr="Picture 44.png                                                 000C4E1AMacintosh HD                   C63A6B94:"/>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 y="2208"/>
              <a:ext cx="4224" cy="1890"/>
            </a:xfrm>
            <a:prstGeom prst="rect">
              <a:avLst/>
            </a:prstGeom>
            <a:noFill/>
            <a:ln w="25400">
              <a:solidFill>
                <a:schemeClr val="bg2"/>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5079" name="Text Box 20"/>
            <p:cNvSpPr txBox="1">
              <a:spLocks noChangeArrowheads="1"/>
            </p:cNvSpPr>
            <p:nvPr/>
          </p:nvSpPr>
          <p:spPr bwMode="auto">
            <a:xfrm>
              <a:off x="96" y="2016"/>
              <a:ext cx="1212" cy="17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200" b="1">
                  <a:solidFill>
                    <a:schemeClr val="bg2"/>
                  </a:solidFill>
                  <a:latin typeface="Lucida Grande" charset="0"/>
                </a:rPr>
                <a:t>SwissProt web service</a:t>
              </a:r>
            </a:p>
          </p:txBody>
        </p:sp>
        <p:sp>
          <p:nvSpPr>
            <p:cNvPr id="45080" name="Oval 21"/>
            <p:cNvSpPr>
              <a:spLocks noChangeArrowheads="1"/>
            </p:cNvSpPr>
            <p:nvPr/>
          </p:nvSpPr>
          <p:spPr bwMode="auto">
            <a:xfrm>
              <a:off x="1680" y="2352"/>
              <a:ext cx="816" cy="384"/>
            </a:xfrm>
            <a:prstGeom prst="ellipse">
              <a:avLst/>
            </a:prstGeom>
            <a:noFill/>
            <a:ln w="38100">
              <a:solidFill>
                <a:srgbClr val="FF0000"/>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grpSp>
        <p:nvGrpSpPr>
          <p:cNvPr id="8" name="Group 22"/>
          <p:cNvGrpSpPr>
            <a:grpSpLocks/>
          </p:cNvGrpSpPr>
          <p:nvPr/>
        </p:nvGrpSpPr>
        <p:grpSpPr bwMode="auto">
          <a:xfrm>
            <a:off x="2133600" y="2362200"/>
            <a:ext cx="5759450" cy="3619500"/>
            <a:chOff x="-1536" y="480"/>
            <a:chExt cx="3628" cy="2280"/>
          </a:xfrm>
        </p:grpSpPr>
        <p:grpSp>
          <p:nvGrpSpPr>
            <p:cNvPr id="45074" name="Group 23"/>
            <p:cNvGrpSpPr>
              <a:grpSpLocks/>
            </p:cNvGrpSpPr>
            <p:nvPr/>
          </p:nvGrpSpPr>
          <p:grpSpPr bwMode="auto">
            <a:xfrm>
              <a:off x="-1536" y="480"/>
              <a:ext cx="3628" cy="2280"/>
              <a:chOff x="1124" y="848"/>
              <a:chExt cx="3628" cy="2280"/>
            </a:xfrm>
          </p:grpSpPr>
          <p:pic>
            <p:nvPicPr>
              <p:cNvPr id="45076" name="Picture 24" descr="Picture 43.png                                                 000C4E1AMacintosh HD                   C63A6B94:"/>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2" y="1056"/>
                <a:ext cx="3600" cy="2072"/>
              </a:xfrm>
              <a:prstGeom prst="rect">
                <a:avLst/>
              </a:prstGeom>
              <a:noFill/>
              <a:ln w="38100">
                <a:solidFill>
                  <a:srgbClr val="FF66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5077" name="Text Box 25"/>
              <p:cNvSpPr txBox="1">
                <a:spLocks noChangeArrowheads="1"/>
              </p:cNvSpPr>
              <p:nvPr/>
            </p:nvSpPr>
            <p:spPr bwMode="auto">
              <a:xfrm>
                <a:off x="1124" y="848"/>
                <a:ext cx="1380"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r>
                  <a:rPr lang="en-US" sz="1200" b="1">
                    <a:solidFill>
                      <a:srgbClr val="CC6600"/>
                    </a:solidFill>
                    <a:latin typeface="Lucida Grande" charset="0"/>
                  </a:rPr>
                  <a:t>Browser Cross-Reference</a:t>
                </a:r>
              </a:p>
            </p:txBody>
          </p:sp>
        </p:grpSp>
        <p:sp>
          <p:nvSpPr>
            <p:cNvPr id="45075" name="Oval 26"/>
            <p:cNvSpPr>
              <a:spLocks noChangeArrowheads="1"/>
            </p:cNvSpPr>
            <p:nvPr/>
          </p:nvSpPr>
          <p:spPr bwMode="auto">
            <a:xfrm>
              <a:off x="96" y="2016"/>
              <a:ext cx="816" cy="304"/>
            </a:xfrm>
            <a:prstGeom prst="ellipse">
              <a:avLst/>
            </a:prstGeom>
            <a:noFill/>
            <a:ln w="38100">
              <a:solidFill>
                <a:srgbClr val="339966"/>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grpSp>
        <p:nvGrpSpPr>
          <p:cNvPr id="10" name="Group 27"/>
          <p:cNvGrpSpPr>
            <a:grpSpLocks/>
          </p:cNvGrpSpPr>
          <p:nvPr/>
        </p:nvGrpSpPr>
        <p:grpSpPr bwMode="auto">
          <a:xfrm>
            <a:off x="3429000" y="3810000"/>
            <a:ext cx="4406900" cy="1908175"/>
            <a:chOff x="2064" y="1507"/>
            <a:chExt cx="2776" cy="1202"/>
          </a:xfrm>
        </p:grpSpPr>
        <p:grpSp>
          <p:nvGrpSpPr>
            <p:cNvPr id="45070" name="Group 28"/>
            <p:cNvGrpSpPr>
              <a:grpSpLocks/>
            </p:cNvGrpSpPr>
            <p:nvPr/>
          </p:nvGrpSpPr>
          <p:grpSpPr bwMode="auto">
            <a:xfrm>
              <a:off x="2113" y="1507"/>
              <a:ext cx="2727" cy="1202"/>
              <a:chOff x="2113" y="1507"/>
              <a:chExt cx="2727" cy="1202"/>
            </a:xfrm>
          </p:grpSpPr>
          <p:sp>
            <p:nvSpPr>
              <p:cNvPr id="45072" name="Rectangle 29"/>
              <p:cNvSpPr>
                <a:spLocks noChangeArrowheads="1"/>
              </p:cNvSpPr>
              <p:nvPr/>
            </p:nvSpPr>
            <p:spPr bwMode="auto">
              <a:xfrm>
                <a:off x="2160" y="1707"/>
                <a:ext cx="2680" cy="1002"/>
              </a:xfrm>
              <a:prstGeom prst="rect">
                <a:avLst/>
              </a:prstGeom>
              <a:solidFill>
                <a:schemeClr val="bg1"/>
              </a:solidFill>
              <a:ln w="38100">
                <a:solidFill>
                  <a:srgbClr val="800080"/>
                </a:solidFill>
                <a:miter lim="800000"/>
                <a:headEnd/>
                <a:tailEnd/>
              </a:ln>
            </p:spPr>
            <p:txBody>
              <a:bodyPr wrap="none">
                <a:spAutoFit/>
              </a:bodyPr>
              <a:lstStyle/>
              <a:p>
                <a:r>
                  <a:rPr lang="en-US" sz="1200">
                    <a:latin typeface="Courier" charset="0"/>
                  </a:rPr>
                  <a:t>TIGR01650	GO:0051116	contributes_to</a:t>
                </a:r>
              </a:p>
              <a:p>
                <a:r>
                  <a:rPr lang="en-US" sz="1200">
                    <a:latin typeface="Courier" charset="0"/>
                  </a:rPr>
                  <a:t>TIGR01651	GO:0009236	NULL</a:t>
                </a:r>
              </a:p>
              <a:p>
                <a:r>
                  <a:rPr lang="en-US" sz="1200">
                    <a:latin typeface="Courier" charset="0"/>
                  </a:rPr>
                  <a:t>TIGR01651	GO:0051116	NULL</a:t>
                </a:r>
              </a:p>
              <a:p>
                <a:r>
                  <a:rPr lang="en-US" sz="1200">
                    <a:latin typeface="Courier" charset="0"/>
                  </a:rPr>
                  <a:t>TIGR01660	GO:0008940	NULL</a:t>
                </a:r>
              </a:p>
              <a:p>
                <a:r>
                  <a:rPr lang="en-US" sz="1200">
                    <a:latin typeface="Courier" charset="0"/>
                  </a:rPr>
                  <a:t>TIGR01660	GO:0009061	NULL</a:t>
                </a:r>
              </a:p>
              <a:p>
                <a:r>
                  <a:rPr lang="en-US" sz="1200">
                    <a:latin typeface="Courier" charset="0"/>
                  </a:rPr>
                  <a:t>TIGR01660	GO:0009325	NULL</a:t>
                </a:r>
              </a:p>
              <a:p>
                <a:r>
                  <a:rPr lang="en-US" sz="1200">
                    <a:latin typeface="Courier" charset="0"/>
                  </a:rPr>
                  <a:t>TIGR01663	GO:0000012	NULL</a:t>
                </a:r>
              </a:p>
              <a:p>
                <a:r>
                  <a:rPr lang="en-US" sz="1200">
                    <a:latin typeface="Courier" charset="0"/>
                  </a:rPr>
                  <a:t>TIGR01663	GO:0046403	NULL</a:t>
                </a:r>
              </a:p>
            </p:txBody>
          </p:sp>
          <p:sp>
            <p:nvSpPr>
              <p:cNvPr id="45073" name="Rectangle 30"/>
              <p:cNvSpPr>
                <a:spLocks noChangeArrowheads="1"/>
              </p:cNvSpPr>
              <p:nvPr/>
            </p:nvSpPr>
            <p:spPr bwMode="auto">
              <a:xfrm>
                <a:off x="2113" y="1507"/>
                <a:ext cx="1340"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solidFill>
                      <a:srgbClr val="800080"/>
                    </a:solidFill>
                    <a:latin typeface="Lucida Grande" charset="0"/>
                  </a:rPr>
                  <a:t>TIGRFAM to GO Mapping</a:t>
                </a:r>
              </a:p>
            </p:txBody>
          </p:sp>
        </p:grpSp>
        <p:sp>
          <p:nvSpPr>
            <p:cNvPr id="45071" name="Oval 31"/>
            <p:cNvSpPr>
              <a:spLocks noChangeArrowheads="1"/>
            </p:cNvSpPr>
            <p:nvPr/>
          </p:nvSpPr>
          <p:spPr bwMode="auto">
            <a:xfrm>
              <a:off x="2064" y="1824"/>
              <a:ext cx="816" cy="304"/>
            </a:xfrm>
            <a:prstGeom prst="ellipse">
              <a:avLst/>
            </a:prstGeom>
            <a:noFill/>
            <a:ln w="38100">
              <a:solidFill>
                <a:srgbClr val="339966"/>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grpSp>
        <p:nvGrpSpPr>
          <p:cNvPr id="12" name="Group 32"/>
          <p:cNvGrpSpPr>
            <a:grpSpLocks/>
          </p:cNvGrpSpPr>
          <p:nvPr/>
        </p:nvGrpSpPr>
        <p:grpSpPr bwMode="auto">
          <a:xfrm>
            <a:off x="1143000" y="2057400"/>
            <a:ext cx="7326313" cy="2138363"/>
            <a:chOff x="720" y="2208"/>
            <a:chExt cx="4615" cy="1347"/>
          </a:xfrm>
        </p:grpSpPr>
        <p:grpSp>
          <p:nvGrpSpPr>
            <p:cNvPr id="45066" name="Group 33"/>
            <p:cNvGrpSpPr>
              <a:grpSpLocks/>
            </p:cNvGrpSpPr>
            <p:nvPr/>
          </p:nvGrpSpPr>
          <p:grpSpPr bwMode="auto">
            <a:xfrm>
              <a:off x="720" y="2208"/>
              <a:ext cx="4615" cy="1347"/>
              <a:chOff x="568" y="1387"/>
              <a:chExt cx="4615" cy="1347"/>
            </a:xfrm>
          </p:grpSpPr>
          <p:graphicFrame>
            <p:nvGraphicFramePr>
              <p:cNvPr id="45068" name="Object 34"/>
              <p:cNvGraphicFramePr>
                <a:graphicFrameLocks noChangeAspect="1"/>
              </p:cNvGraphicFramePr>
              <p:nvPr/>
            </p:nvGraphicFramePr>
            <p:xfrm>
              <a:off x="578" y="1586"/>
              <a:ext cx="4605" cy="1148"/>
            </p:xfrm>
            <a:graphic>
              <a:graphicData uri="http://schemas.openxmlformats.org/presentationml/2006/ole">
                <p:oleObj spid="_x0000_s96597" name="Worksheet" r:id="rId9" imgW="7302500" imgH="1816100" progId="Excel.Sheet.8">
                  <p:embed/>
                </p:oleObj>
              </a:graphicData>
            </a:graphic>
          </p:graphicFrame>
          <p:sp>
            <p:nvSpPr>
              <p:cNvPr id="45069" name="Text Box 35"/>
              <p:cNvSpPr txBox="1">
                <a:spLocks noChangeArrowheads="1"/>
              </p:cNvSpPr>
              <p:nvPr/>
            </p:nvSpPr>
            <p:spPr bwMode="auto">
              <a:xfrm>
                <a:off x="568" y="1387"/>
                <a:ext cx="1344" cy="173"/>
              </a:xfrm>
              <a:prstGeom prst="rect">
                <a:avLst/>
              </a:prstGeom>
              <a:solidFill>
                <a:schemeClr val="bg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1000">
                    <a:solidFill>
                      <a:schemeClr val="tx1"/>
                    </a:solidFill>
                    <a:latin typeface="Times" charset="0"/>
                    <a:ea typeface="ＭＳ Ｐゴシック" charset="0"/>
                    <a:cs typeface="ＭＳ Ｐゴシック" charset="0"/>
                  </a:defRPr>
                </a:lvl1pPr>
                <a:lvl2pPr marL="742950" indent="-285750">
                  <a:defRPr sz="1000">
                    <a:solidFill>
                      <a:schemeClr val="tx1"/>
                    </a:solidFill>
                    <a:latin typeface="Times" charset="0"/>
                    <a:ea typeface="ＭＳ Ｐゴシック" charset="0"/>
                  </a:defRPr>
                </a:lvl2pPr>
                <a:lvl3pPr marL="1143000" indent="-228600">
                  <a:defRPr sz="1000">
                    <a:solidFill>
                      <a:schemeClr val="tx1"/>
                    </a:solidFill>
                    <a:latin typeface="Times" charset="0"/>
                    <a:ea typeface="ＭＳ Ｐゴシック" charset="0"/>
                  </a:defRPr>
                </a:lvl3pPr>
                <a:lvl4pPr marL="1600200" indent="-228600">
                  <a:defRPr sz="1000">
                    <a:solidFill>
                      <a:schemeClr val="tx1"/>
                    </a:solidFill>
                    <a:latin typeface="Times" charset="0"/>
                    <a:ea typeface="ＭＳ Ｐゴシック" charset="0"/>
                  </a:defRPr>
                </a:lvl4pPr>
                <a:lvl5pPr marL="2057400" indent="-228600">
                  <a:defRPr sz="1000">
                    <a:solidFill>
                      <a:schemeClr val="tx1"/>
                    </a:solidFill>
                    <a:latin typeface="Times" charset="0"/>
                    <a:ea typeface="ＭＳ Ｐゴシック" charset="0"/>
                  </a:defRPr>
                </a:lvl5pPr>
                <a:lvl6pPr marL="2514600" indent="-228600" eaLnBrk="0" fontAlgn="base" hangingPunct="0">
                  <a:spcBef>
                    <a:spcPct val="0"/>
                  </a:spcBef>
                  <a:spcAft>
                    <a:spcPct val="0"/>
                  </a:spcAft>
                  <a:defRPr sz="1000">
                    <a:solidFill>
                      <a:schemeClr val="tx1"/>
                    </a:solidFill>
                    <a:latin typeface="Times" charset="0"/>
                    <a:ea typeface="ＭＳ Ｐゴシック" charset="0"/>
                  </a:defRPr>
                </a:lvl6pPr>
                <a:lvl7pPr marL="2971800" indent="-228600" eaLnBrk="0" fontAlgn="base" hangingPunct="0">
                  <a:spcBef>
                    <a:spcPct val="0"/>
                  </a:spcBef>
                  <a:spcAft>
                    <a:spcPct val="0"/>
                  </a:spcAft>
                  <a:defRPr sz="1000">
                    <a:solidFill>
                      <a:schemeClr val="tx1"/>
                    </a:solidFill>
                    <a:latin typeface="Times" charset="0"/>
                    <a:ea typeface="ＭＳ Ｐゴシック" charset="0"/>
                  </a:defRPr>
                </a:lvl7pPr>
                <a:lvl8pPr marL="3429000" indent="-228600" eaLnBrk="0" fontAlgn="base" hangingPunct="0">
                  <a:spcBef>
                    <a:spcPct val="0"/>
                  </a:spcBef>
                  <a:spcAft>
                    <a:spcPct val="0"/>
                  </a:spcAft>
                  <a:defRPr sz="1000">
                    <a:solidFill>
                      <a:schemeClr val="tx1"/>
                    </a:solidFill>
                    <a:latin typeface="Times" charset="0"/>
                    <a:ea typeface="ＭＳ Ｐゴシック" charset="0"/>
                  </a:defRPr>
                </a:lvl8pPr>
                <a:lvl9pPr marL="3886200" indent="-228600" eaLnBrk="0" fontAlgn="base" hangingPunct="0">
                  <a:spcBef>
                    <a:spcPct val="0"/>
                  </a:spcBef>
                  <a:spcAft>
                    <a:spcPct val="0"/>
                  </a:spcAft>
                  <a:defRPr sz="1000">
                    <a:solidFill>
                      <a:schemeClr val="tx1"/>
                    </a:solidFill>
                    <a:latin typeface="Times" charset="0"/>
                    <a:ea typeface="ＭＳ Ｐゴシック" charset="0"/>
                  </a:defRPr>
                </a:lvl9pPr>
              </a:lstStyle>
              <a:p>
                <a:pPr>
                  <a:spcBef>
                    <a:spcPct val="50000"/>
                  </a:spcBef>
                </a:pPr>
                <a:r>
                  <a:rPr lang="en-US" sz="1200" b="1">
                    <a:solidFill>
                      <a:srgbClr val="00CCCC"/>
                    </a:solidFill>
                    <a:latin typeface="Lucida Grande" charset="0"/>
                  </a:rPr>
                  <a:t>coastal sample</a:t>
                </a:r>
              </a:p>
            </p:txBody>
          </p:sp>
        </p:grpSp>
        <p:sp>
          <p:nvSpPr>
            <p:cNvPr id="45067" name="Oval 36"/>
            <p:cNvSpPr>
              <a:spLocks noChangeArrowheads="1"/>
            </p:cNvSpPr>
            <p:nvPr/>
          </p:nvSpPr>
          <p:spPr bwMode="auto">
            <a:xfrm>
              <a:off x="1824" y="2928"/>
              <a:ext cx="864" cy="336"/>
            </a:xfrm>
            <a:prstGeom prst="ellipse">
              <a:avLst/>
            </a:prstGeom>
            <a:noFill/>
            <a:ln w="38100">
              <a:solidFill>
                <a:srgbClr val="339966"/>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6851611"/>
      </p:ext>
    </p:extLst>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3500"/>
                            </p:stCondLst>
                            <p:childTnLst>
                              <p:par>
                                <p:cTn id="8" presetID="1" presetClass="entr" presetSubtype="0" fill="hold" nodeType="afterEffect">
                                  <p:stCondLst>
                                    <p:cond delay="200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200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nodeType="afterGroup">
                            <p:stCondLst>
                              <p:cond delay="8500"/>
                            </p:stCondLst>
                            <p:childTnLst>
                              <p:par>
                                <p:cTn id="14" presetID="1" presetClass="entr" presetSubtype="0" fill="hold" nodeType="afterEffect">
                                  <p:stCondLst>
                                    <p:cond delay="200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nodeType="afterGroup">
                            <p:stCondLst>
                              <p:cond delay="11000"/>
                            </p:stCondLst>
                            <p:childTnLst>
                              <p:par>
                                <p:cTn id="17" presetID="1" presetClass="entr" presetSubtype="0" fill="hold" nodeType="afterEffect">
                                  <p:stCondLst>
                                    <p:cond delay="200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5/18/10</a:t>
            </a:r>
            <a:endParaRPr lang="en-US" dirty="0"/>
          </a:p>
        </p:txBody>
      </p:sp>
      <p:sp>
        <p:nvSpPr>
          <p:cNvPr id="5" name="Footer Placeholder 4"/>
          <p:cNvSpPr>
            <a:spLocks noGrp="1"/>
          </p:cNvSpPr>
          <p:nvPr>
            <p:ph type="ftr" sz="quarter" idx="11"/>
          </p:nvPr>
        </p:nvSpPr>
        <p:spPr/>
        <p:txBody>
          <a:bodyPr/>
          <a:lstStyle/>
          <a:p>
            <a:pPr>
              <a:defRPr/>
            </a:pPr>
            <a:r>
              <a:rPr lang="en-US" smtClean="0"/>
              <a:t>Bill Howe, University of Washington</a:t>
            </a:r>
            <a:endParaRPr lang="en-US"/>
          </a:p>
        </p:txBody>
      </p:sp>
      <p:pic>
        <p:nvPicPr>
          <p:cNvPr id="7" name="Picture 6" descr="Picture 43.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1267"/>
            <a:ext cx="9144000" cy="564965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1289270"/>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5/18/10</a:t>
            </a:r>
            <a:endParaRPr lang="en-US" dirty="0"/>
          </a:p>
        </p:txBody>
      </p:sp>
      <p:sp>
        <p:nvSpPr>
          <p:cNvPr id="5" name="Footer Placeholder 4"/>
          <p:cNvSpPr>
            <a:spLocks noGrp="1"/>
          </p:cNvSpPr>
          <p:nvPr>
            <p:ph type="ftr" sz="quarter" idx="11"/>
          </p:nvPr>
        </p:nvSpPr>
        <p:spPr/>
        <p:txBody>
          <a:bodyPr/>
          <a:lstStyle/>
          <a:p>
            <a:pPr>
              <a:defRPr/>
            </a:pPr>
            <a:r>
              <a:rPr lang="en-US" smtClean="0"/>
              <a:t>Bill Howe, University of Washington</a:t>
            </a:r>
            <a:endParaRPr lang="en-US"/>
          </a:p>
        </p:txBody>
      </p:sp>
      <p:pic>
        <p:nvPicPr>
          <p:cNvPr id="7" name="Picture 6" descr="Picture 4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99617"/>
            <a:ext cx="9144000" cy="491698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4618931"/>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3"/>
          <p:cNvSpPr>
            <a:spLocks noGrp="1" noChangeArrowheads="1"/>
          </p:cNvSpPr>
          <p:nvPr>
            <p:ph type="title" idx="4294967295"/>
          </p:nvPr>
        </p:nvSpPr>
        <p:spPr/>
        <p:txBody>
          <a:bodyPr/>
          <a:lstStyle/>
          <a:p>
            <a:r>
              <a:rPr lang="en-US">
                <a:latin typeface="Arial" charset="0"/>
              </a:rPr>
              <a:t>Demo</a:t>
            </a:r>
          </a:p>
        </p:txBody>
      </p:sp>
      <p:pic>
        <p:nvPicPr>
          <p:cNvPr id="2" name="Picture 1" descr="Picture 38.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4451350"/>
          </a:xfrm>
          <a:prstGeom prst="rect">
            <a:avLst/>
          </a:prstGeom>
        </p:spPr>
      </p:pic>
    </p:spTree>
  </p:cSld>
  <p:clrMapOvr>
    <a:masterClrMapping/>
  </p:clrMapOvr>
  <p:transition advTm="15000"/>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US" dirty="0">
                <a:latin typeface="Arial" charset="0"/>
              </a:rPr>
              <a:t>The </a:t>
            </a:r>
            <a:r>
              <a:rPr lang="en-US" altLang="ja-JP" dirty="0" err="1" smtClean="0">
                <a:latin typeface="Arial" charset="0"/>
              </a:rPr>
              <a:t>NoSQL</a:t>
            </a:r>
            <a:r>
              <a:rPr lang="en-US" altLang="ja-JP" dirty="0" smtClean="0">
                <a:latin typeface="Arial" charset="0"/>
              </a:rPr>
              <a:t> </a:t>
            </a:r>
            <a:r>
              <a:rPr lang="en-US" altLang="ja-JP" dirty="0">
                <a:latin typeface="Arial" charset="0"/>
              </a:rPr>
              <a:t>Movement</a:t>
            </a:r>
            <a:endParaRPr lang="en-US" dirty="0">
              <a:latin typeface="Arial" charset="0"/>
            </a:endParaRPr>
          </a:p>
        </p:txBody>
      </p:sp>
      <p:sp>
        <p:nvSpPr>
          <p:cNvPr id="68610" name="Rectangle 3"/>
          <p:cNvSpPr>
            <a:spLocks noGrp="1" noChangeArrowheads="1"/>
          </p:cNvSpPr>
          <p:nvPr>
            <p:ph type="body" idx="1"/>
          </p:nvPr>
        </p:nvSpPr>
        <p:spPr/>
        <p:txBody>
          <a:bodyPr/>
          <a:lstStyle/>
          <a:p>
            <a:endParaRPr lang="en-US">
              <a:latin typeface="Arial" charset="0"/>
            </a:endParaRPr>
          </a:p>
        </p:txBody>
      </p:sp>
      <p:pic>
        <p:nvPicPr>
          <p:cNvPr id="68611" name="Picture 5" descr="Picture 14.png                                                 000C4E1AMacintosh HD                   C63A6B9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5486" y="1120172"/>
            <a:ext cx="9342450" cy="55348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1676400" y="1371600"/>
            <a:ext cx="6934200" cy="4697362"/>
          </a:xfrm>
          <a:prstGeom prst="rect">
            <a:avLst/>
          </a:prstGeom>
          <a:noFill/>
          <a:ln w="9525">
            <a:noFill/>
            <a:miter lim="800000"/>
            <a:headEnd/>
            <a:tailEnd/>
          </a:ln>
        </p:spPr>
      </p:pic>
      <p:sp>
        <p:nvSpPr>
          <p:cNvPr id="9" name="TextBox 8"/>
          <p:cNvSpPr txBox="1"/>
          <p:nvPr/>
        </p:nvSpPr>
        <p:spPr>
          <a:xfrm>
            <a:off x="2133600" y="1066799"/>
            <a:ext cx="801715" cy="338554"/>
          </a:xfrm>
          <a:prstGeom prst="rect">
            <a:avLst/>
          </a:prstGeom>
          <a:noFill/>
          <a:ln>
            <a:noFill/>
          </a:ln>
        </p:spPr>
        <p:txBody>
          <a:bodyPr wrap="square" rtlCol="0">
            <a:spAutoFit/>
          </a:bodyPr>
          <a:lstStyle/>
          <a:p>
            <a:r>
              <a:rPr lang="en-US" sz="1600" dirty="0" smtClean="0">
                <a:solidFill>
                  <a:schemeClr val="tx2"/>
                </a:solidFill>
              </a:rPr>
              <a:t>name</a:t>
            </a:r>
            <a:endParaRPr lang="en-US" sz="1600" dirty="0">
              <a:solidFill>
                <a:schemeClr val="tx2"/>
              </a:solidFill>
            </a:endParaRPr>
          </a:p>
        </p:txBody>
      </p:sp>
      <p:sp>
        <p:nvSpPr>
          <p:cNvPr id="11" name="TextBox 10"/>
          <p:cNvSpPr txBox="1"/>
          <p:nvPr/>
        </p:nvSpPr>
        <p:spPr>
          <a:xfrm>
            <a:off x="990600" y="2362200"/>
            <a:ext cx="615589" cy="338554"/>
          </a:xfrm>
          <a:prstGeom prst="rect">
            <a:avLst/>
          </a:prstGeom>
          <a:noFill/>
        </p:spPr>
        <p:txBody>
          <a:bodyPr wrap="square" rtlCol="0">
            <a:spAutoFit/>
          </a:bodyPr>
          <a:lstStyle/>
          <a:p>
            <a:r>
              <a:rPr lang="en-US" sz="1600" dirty="0" smtClean="0">
                <a:solidFill>
                  <a:schemeClr val="tx2"/>
                </a:solidFill>
              </a:rPr>
              <a:t>SQL</a:t>
            </a:r>
            <a:endParaRPr lang="en-US" sz="1600" dirty="0">
              <a:solidFill>
                <a:schemeClr val="tx2"/>
              </a:solidFill>
            </a:endParaRPr>
          </a:p>
        </p:txBody>
      </p:sp>
      <p:sp>
        <p:nvSpPr>
          <p:cNvPr id="12" name="TextBox 11"/>
          <p:cNvSpPr txBox="1"/>
          <p:nvPr/>
        </p:nvSpPr>
        <p:spPr>
          <a:xfrm>
            <a:off x="7010400" y="1066800"/>
            <a:ext cx="882985" cy="338554"/>
          </a:xfrm>
          <a:prstGeom prst="rect">
            <a:avLst/>
          </a:prstGeom>
          <a:noFill/>
        </p:spPr>
        <p:txBody>
          <a:bodyPr wrap="square" rtlCol="0">
            <a:spAutoFit/>
          </a:bodyPr>
          <a:lstStyle/>
          <a:p>
            <a:r>
              <a:rPr lang="en-US" sz="1600" dirty="0" smtClean="0">
                <a:solidFill>
                  <a:schemeClr val="tx2"/>
                </a:solidFill>
              </a:rPr>
              <a:t>owner</a:t>
            </a:r>
            <a:endParaRPr lang="en-US" sz="1600" dirty="0">
              <a:solidFill>
                <a:schemeClr val="tx2"/>
              </a:solidFill>
            </a:endParaRPr>
          </a:p>
        </p:txBody>
      </p:sp>
      <p:sp>
        <p:nvSpPr>
          <p:cNvPr id="22" name="TextBox 21"/>
          <p:cNvSpPr txBox="1"/>
          <p:nvPr/>
        </p:nvSpPr>
        <p:spPr>
          <a:xfrm>
            <a:off x="381000" y="1676400"/>
            <a:ext cx="1447800" cy="338554"/>
          </a:xfrm>
          <a:prstGeom prst="rect">
            <a:avLst/>
          </a:prstGeom>
          <a:noFill/>
          <a:ln>
            <a:noFill/>
          </a:ln>
        </p:spPr>
        <p:txBody>
          <a:bodyPr wrap="square" rtlCol="0">
            <a:spAutoFit/>
          </a:bodyPr>
          <a:lstStyle/>
          <a:p>
            <a:r>
              <a:rPr lang="en-US" sz="1600" dirty="0" smtClean="0">
                <a:solidFill>
                  <a:schemeClr val="tx2"/>
                </a:solidFill>
              </a:rPr>
              <a:t>description</a:t>
            </a:r>
            <a:endParaRPr lang="en-US" sz="1600" dirty="0">
              <a:solidFill>
                <a:schemeClr val="tx2"/>
              </a:solidFill>
            </a:endParaRPr>
          </a:p>
        </p:txBody>
      </p:sp>
      <p:sp>
        <p:nvSpPr>
          <p:cNvPr id="28" name="TextBox 27"/>
          <p:cNvSpPr txBox="1"/>
          <p:nvPr/>
        </p:nvSpPr>
        <p:spPr>
          <a:xfrm>
            <a:off x="685800" y="4648200"/>
            <a:ext cx="1040820" cy="338554"/>
          </a:xfrm>
          <a:prstGeom prst="rect">
            <a:avLst/>
          </a:prstGeom>
          <a:noFill/>
        </p:spPr>
        <p:txBody>
          <a:bodyPr wrap="square" rtlCol="0">
            <a:spAutoFit/>
          </a:bodyPr>
          <a:lstStyle/>
          <a:p>
            <a:r>
              <a:rPr lang="en-US" sz="1600" dirty="0" smtClean="0">
                <a:solidFill>
                  <a:schemeClr val="tx2"/>
                </a:solidFill>
              </a:rPr>
              <a:t>preview</a:t>
            </a:r>
            <a:endParaRPr lang="en-US" sz="1600" dirty="0">
              <a:solidFill>
                <a:schemeClr val="tx2"/>
              </a:solidFill>
            </a:endParaRPr>
          </a:p>
        </p:txBody>
      </p:sp>
      <p:sp>
        <p:nvSpPr>
          <p:cNvPr id="29" name="TextBox 28"/>
          <p:cNvSpPr txBox="1"/>
          <p:nvPr/>
        </p:nvSpPr>
        <p:spPr>
          <a:xfrm>
            <a:off x="4724400" y="3886200"/>
            <a:ext cx="954535" cy="338554"/>
          </a:xfrm>
          <a:prstGeom prst="rect">
            <a:avLst/>
          </a:prstGeom>
          <a:noFill/>
        </p:spPr>
        <p:txBody>
          <a:bodyPr wrap="square" rtlCol="0">
            <a:spAutoFit/>
          </a:bodyPr>
          <a:lstStyle/>
          <a:p>
            <a:r>
              <a:rPr lang="en-US" sz="1600" dirty="0">
                <a:solidFill>
                  <a:schemeClr val="tx2"/>
                </a:solidFill>
              </a:rPr>
              <a:t>a</a:t>
            </a:r>
            <a:r>
              <a:rPr lang="en-US" sz="1600" dirty="0" smtClean="0">
                <a:solidFill>
                  <a:schemeClr val="tx2"/>
                </a:solidFill>
              </a:rPr>
              <a:t>ctions</a:t>
            </a:r>
            <a:endParaRPr lang="en-US" sz="1600" dirty="0">
              <a:solidFill>
                <a:schemeClr val="tx2"/>
              </a:solidFill>
            </a:endParaRPr>
          </a:p>
        </p:txBody>
      </p:sp>
      <p:sp>
        <p:nvSpPr>
          <p:cNvPr id="30" name="TextBox 29"/>
          <p:cNvSpPr txBox="1"/>
          <p:nvPr/>
        </p:nvSpPr>
        <p:spPr>
          <a:xfrm>
            <a:off x="3581400" y="609600"/>
            <a:ext cx="1448496" cy="338554"/>
          </a:xfrm>
          <a:prstGeom prst="rect">
            <a:avLst/>
          </a:prstGeom>
          <a:noFill/>
        </p:spPr>
        <p:txBody>
          <a:bodyPr wrap="square" rtlCol="0">
            <a:spAutoFit/>
          </a:bodyPr>
          <a:lstStyle/>
          <a:p>
            <a:r>
              <a:rPr lang="en-US" sz="1600" dirty="0" smtClean="0">
                <a:solidFill>
                  <a:schemeClr val="tx2"/>
                </a:solidFill>
              </a:rPr>
              <a:t>share status</a:t>
            </a:r>
            <a:endParaRPr lang="en-US" sz="1600" dirty="0">
              <a:solidFill>
                <a:schemeClr val="tx2"/>
              </a:solidFill>
            </a:endParaRPr>
          </a:p>
        </p:txBody>
      </p:sp>
      <p:cxnSp>
        <p:nvCxnSpPr>
          <p:cNvPr id="33" name="Straight Connector 32"/>
          <p:cNvCxnSpPr>
            <a:endCxn id="30" idx="2"/>
          </p:cNvCxnSpPr>
          <p:nvPr/>
        </p:nvCxnSpPr>
        <p:spPr>
          <a:xfrm rot="16200000" flipV="1">
            <a:off x="4112801" y="1141001"/>
            <a:ext cx="575846" cy="1901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2794544"/>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5/18/10</a:t>
            </a:r>
            <a:endParaRPr lang="en-US"/>
          </a:p>
        </p:txBody>
      </p:sp>
      <p:sp>
        <p:nvSpPr>
          <p:cNvPr id="3" name="Footer Placeholder 2"/>
          <p:cNvSpPr>
            <a:spLocks noGrp="1"/>
          </p:cNvSpPr>
          <p:nvPr>
            <p:ph type="ftr" sz="quarter" idx="11"/>
          </p:nvPr>
        </p:nvSpPr>
        <p:spPr/>
        <p:txBody>
          <a:bodyPr/>
          <a:lstStyle/>
          <a:p>
            <a:pPr>
              <a:defRPr/>
            </a:pPr>
            <a:r>
              <a:rPr lang="en-US" smtClean="0"/>
              <a:t>Garret Cole, eScience Institute</a:t>
            </a:r>
            <a:endParaRPr lang="en-US"/>
          </a:p>
        </p:txBody>
      </p:sp>
      <p:pic>
        <p:nvPicPr>
          <p:cNvPr id="5" name="Picture 4" descr="Picture 45.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67026"/>
            <a:ext cx="9144000" cy="504945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1944307"/>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a:latin typeface="Arial" charset="0"/>
              </a:rPr>
              <a:t>Architecture</a:t>
            </a:r>
          </a:p>
        </p:txBody>
      </p:sp>
      <p:sp>
        <p:nvSpPr>
          <p:cNvPr id="31" name="Rectangle 30"/>
          <p:cNvSpPr/>
          <p:nvPr/>
        </p:nvSpPr>
        <p:spPr>
          <a:xfrm>
            <a:off x="412750" y="2100263"/>
            <a:ext cx="1427163" cy="639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2"/>
                </a:solidFill>
                <a:latin typeface="Arial" charset="0"/>
                <a:ea typeface="ＭＳ Ｐゴシック" charset="0"/>
              </a:rPr>
              <a:t>ASPX App</a:t>
            </a:r>
          </a:p>
        </p:txBody>
      </p:sp>
      <p:sp>
        <p:nvSpPr>
          <p:cNvPr id="32" name="Rectangle 31"/>
          <p:cNvSpPr/>
          <p:nvPr/>
        </p:nvSpPr>
        <p:spPr>
          <a:xfrm>
            <a:off x="423863" y="2740025"/>
            <a:ext cx="1430337" cy="665163"/>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600">
                <a:solidFill>
                  <a:schemeClr val="tx2"/>
                </a:solidFill>
                <a:latin typeface="Arial" charset="0"/>
                <a:ea typeface="ＭＳ Ｐゴシック" charset="0"/>
              </a:rPr>
              <a:t>Silverlight Uploader</a:t>
            </a:r>
          </a:p>
        </p:txBody>
      </p:sp>
      <p:sp>
        <p:nvSpPr>
          <p:cNvPr id="33" name="Rectangle 32"/>
          <p:cNvSpPr/>
          <p:nvPr/>
        </p:nvSpPr>
        <p:spPr>
          <a:xfrm>
            <a:off x="412750" y="3405188"/>
            <a:ext cx="1430338" cy="665162"/>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a:solidFill>
                  <a:schemeClr val="tx2"/>
                </a:solidFill>
                <a:latin typeface="Arial" charset="0"/>
                <a:ea typeface="ＭＳ Ｐゴシック" charset="0"/>
              </a:rPr>
              <a:t>Python API</a:t>
            </a:r>
          </a:p>
        </p:txBody>
      </p:sp>
      <p:sp>
        <p:nvSpPr>
          <p:cNvPr id="59397" name="Rectangle 33"/>
          <p:cNvSpPr>
            <a:spLocks noChangeArrowheads="1"/>
          </p:cNvSpPr>
          <p:nvPr/>
        </p:nvSpPr>
        <p:spPr bwMode="auto">
          <a:xfrm>
            <a:off x="204788" y="4206875"/>
            <a:ext cx="1839912" cy="1006475"/>
          </a:xfrm>
          <a:prstGeom prst="rect">
            <a:avLst/>
          </a:prstGeom>
          <a:solidFill>
            <a:srgbClr val="FFFF99"/>
          </a:solidFill>
          <a:ln w="25400">
            <a:solidFill>
              <a:srgbClr val="8F5070"/>
            </a:solidFill>
            <a:miter lim="800000"/>
            <a:headEnd/>
            <a:tailEnd/>
          </a:ln>
        </p:spPr>
        <p:txBody>
          <a:bodyPr anchor="ctr"/>
          <a:lstStyle/>
          <a:p>
            <a:pPr algn="ctr"/>
            <a:r>
              <a:rPr lang="ja-JP" altLang="en-US" sz="1600">
                <a:solidFill>
                  <a:schemeClr val="tx2"/>
                </a:solidFill>
                <a:latin typeface="Arial" charset="0"/>
              </a:rPr>
              <a:t>“</a:t>
            </a:r>
            <a:r>
              <a:rPr lang="en-US" altLang="ja-JP" sz="1600">
                <a:solidFill>
                  <a:schemeClr val="tx2"/>
                </a:solidFill>
                <a:latin typeface="Arial" charset="0"/>
              </a:rPr>
              <a:t>Flagship</a:t>
            </a:r>
            <a:r>
              <a:rPr lang="ja-JP" altLang="en-US" sz="1600">
                <a:solidFill>
                  <a:schemeClr val="tx2"/>
                </a:solidFill>
                <a:latin typeface="Arial" charset="0"/>
              </a:rPr>
              <a:t>”</a:t>
            </a:r>
            <a:r>
              <a:rPr lang="en-US" altLang="ja-JP" sz="1600">
                <a:solidFill>
                  <a:schemeClr val="tx2"/>
                </a:solidFill>
                <a:latin typeface="Arial" charset="0"/>
              </a:rPr>
              <a:t> SQLShare  App </a:t>
            </a:r>
          </a:p>
          <a:p>
            <a:pPr algn="ctr"/>
            <a:r>
              <a:rPr lang="en-US" sz="1600">
                <a:solidFill>
                  <a:schemeClr val="tx2"/>
                </a:solidFill>
                <a:latin typeface="Arial" charset="0"/>
              </a:rPr>
              <a:t>(PHP) on EC2</a:t>
            </a:r>
          </a:p>
        </p:txBody>
      </p:sp>
      <p:sp>
        <p:nvSpPr>
          <p:cNvPr id="36" name="Rectangle 35"/>
          <p:cNvSpPr/>
          <p:nvPr/>
        </p:nvSpPr>
        <p:spPr>
          <a:xfrm>
            <a:off x="2927350" y="2100263"/>
            <a:ext cx="1236663" cy="260985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a:solidFill>
                  <a:schemeClr val="tx1"/>
                </a:solidFill>
                <a:latin typeface="Arial" charset="0"/>
                <a:ea typeface="ＭＳ Ｐゴシック" charset="0"/>
              </a:rPr>
              <a:t>REST</a:t>
            </a:r>
          </a:p>
        </p:txBody>
      </p:sp>
      <p:cxnSp>
        <p:nvCxnSpPr>
          <p:cNvPr id="38" name="Straight Arrow Connector 37"/>
          <p:cNvCxnSpPr/>
          <p:nvPr/>
        </p:nvCxnSpPr>
        <p:spPr bwMode="auto">
          <a:xfrm>
            <a:off x="2217738" y="2740025"/>
            <a:ext cx="515937" cy="333375"/>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bwMode="auto">
          <a:xfrm flipV="1">
            <a:off x="2217738" y="3729038"/>
            <a:ext cx="515937" cy="341312"/>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59401" name="Straight Arrow Connector 41"/>
          <p:cNvCxnSpPr>
            <a:cxnSpLocks noChangeShapeType="1"/>
          </p:cNvCxnSpPr>
          <p:nvPr/>
        </p:nvCxnSpPr>
        <p:spPr bwMode="auto">
          <a:xfrm>
            <a:off x="2217738" y="3405188"/>
            <a:ext cx="515937" cy="1587"/>
          </a:xfrm>
          <a:prstGeom prst="straightConnector1">
            <a:avLst/>
          </a:prstGeom>
          <a:noFill/>
          <a:ln w="9525">
            <a:solidFill>
              <a:srgbClr val="000000"/>
            </a:solidFill>
            <a:round/>
            <a:headEnd type="arrow" w="med" len="med"/>
            <a:tailEnd type="arrow"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9402" name="Rectangle 44"/>
          <p:cNvSpPr>
            <a:spLocks noChangeArrowheads="1"/>
          </p:cNvSpPr>
          <p:nvPr/>
        </p:nvSpPr>
        <p:spPr bwMode="auto">
          <a:xfrm>
            <a:off x="4799013" y="2105025"/>
            <a:ext cx="1625600" cy="2609850"/>
          </a:xfrm>
          <a:prstGeom prst="rect">
            <a:avLst/>
          </a:prstGeom>
          <a:solidFill>
            <a:srgbClr val="99CCFF"/>
          </a:solidFill>
          <a:ln w="25400">
            <a:solidFill>
              <a:srgbClr val="0070C0"/>
            </a:solidFill>
            <a:miter lim="800000"/>
            <a:headEnd/>
            <a:tailEnd/>
          </a:ln>
        </p:spPr>
        <p:txBody>
          <a:bodyPr anchor="ctr"/>
          <a:lstStyle/>
          <a:p>
            <a:pPr algn="ctr"/>
            <a:r>
              <a:rPr lang="en-US" sz="2400">
                <a:latin typeface="Arial" charset="0"/>
              </a:rPr>
              <a:t>Windows Azure</a:t>
            </a:r>
          </a:p>
        </p:txBody>
      </p:sp>
      <p:cxnSp>
        <p:nvCxnSpPr>
          <p:cNvPr id="49" name="Straight Connector 48"/>
          <p:cNvCxnSpPr>
            <a:stCxn id="36" idx="3"/>
            <a:endCxn id="59402" idx="1"/>
          </p:cNvCxnSpPr>
          <p:nvPr/>
        </p:nvCxnSpPr>
        <p:spPr bwMode="auto">
          <a:xfrm>
            <a:off x="4176713" y="3405188"/>
            <a:ext cx="609600" cy="4762"/>
          </a:xfrm>
          <a:prstGeom prst="line">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115729" name="AutoShape 17"/>
          <p:cNvSpPr>
            <a:spLocks noChangeArrowheads="1"/>
          </p:cNvSpPr>
          <p:nvPr/>
        </p:nvSpPr>
        <p:spPr bwMode="auto">
          <a:xfrm>
            <a:off x="6713538" y="2004790"/>
            <a:ext cx="1995487" cy="1255935"/>
          </a:xfrm>
          <a:prstGeom prst="can">
            <a:avLst>
              <a:gd name="adj" fmla="val 25000"/>
            </a:avLst>
          </a:prstGeom>
          <a:solidFill>
            <a:srgbClr val="99CCFF"/>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nchor="ctr"/>
          <a:lstStyle/>
          <a:p>
            <a:pPr algn="ctr">
              <a:defRPr/>
            </a:pPr>
            <a:r>
              <a:rPr lang="en-US" sz="2800">
                <a:cs typeface="+mn-cs"/>
              </a:rPr>
              <a:t>SQL Azure</a:t>
            </a:r>
          </a:p>
        </p:txBody>
      </p:sp>
      <p:sp>
        <p:nvSpPr>
          <p:cNvPr id="115730" name="AutoShape 18"/>
          <p:cNvSpPr>
            <a:spLocks noChangeArrowheads="1"/>
          </p:cNvSpPr>
          <p:nvPr/>
        </p:nvSpPr>
        <p:spPr bwMode="auto">
          <a:xfrm>
            <a:off x="6713538" y="3405188"/>
            <a:ext cx="1995487" cy="1304925"/>
          </a:xfrm>
          <a:prstGeom prst="can">
            <a:avLst>
              <a:gd name="adj" fmla="val 25000"/>
            </a:avLst>
          </a:prstGeom>
          <a:solidFill>
            <a:srgbClr val="FFFF99"/>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nchor="ctr"/>
          <a:lstStyle/>
          <a:p>
            <a:pPr algn="ctr">
              <a:defRPr/>
            </a:pPr>
            <a:r>
              <a:rPr lang="en-US" sz="2400">
                <a:cs typeface="+mn-cs"/>
              </a:rPr>
              <a:t>SQL Server on EC2</a:t>
            </a:r>
          </a:p>
        </p:txBody>
      </p:sp>
      <p:sp>
        <p:nvSpPr>
          <p:cNvPr id="2" name="Rectangle 30"/>
          <p:cNvSpPr/>
          <p:nvPr/>
        </p:nvSpPr>
        <p:spPr>
          <a:xfrm>
            <a:off x="423863" y="1460500"/>
            <a:ext cx="1427162" cy="639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tx2"/>
                </a:solidFill>
                <a:latin typeface="Arial" charset="0"/>
                <a:ea typeface="ＭＳ Ｐゴシック" charset="0"/>
              </a:rPr>
              <a:t>Excel Addin</a:t>
            </a:r>
          </a:p>
        </p:txBody>
      </p:sp>
    </p:spTree>
  </p:cSld>
  <p:clrMapOvr>
    <a:masterClrMapping/>
  </p:clrMapOvr>
  <p:transition advTm="15000"/>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 name="Rectangle 3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70C0"/>
              </a:solidFill>
            </a:endParaRPr>
          </a:p>
        </p:txBody>
      </p:sp>
      <p:sp>
        <p:nvSpPr>
          <p:cNvPr id="12290" name="Title 1"/>
          <p:cNvSpPr>
            <a:spLocks noGrp="1"/>
          </p:cNvSpPr>
          <p:nvPr>
            <p:ph type="title"/>
          </p:nvPr>
        </p:nvSpPr>
        <p:spPr>
          <a:xfrm>
            <a:off x="1330324" y="95249"/>
            <a:ext cx="6911975" cy="746125"/>
          </a:xfrm>
        </p:spPr>
        <p:txBody>
          <a:bodyPr/>
          <a:lstStyle/>
          <a:p>
            <a:pPr eaLnBrk="1" hangingPunct="1"/>
            <a:r>
              <a:rPr lang="en-US" dirty="0" smtClean="0">
                <a:latin typeface="Calibri" charset="0"/>
              </a:rPr>
              <a:t>API Authentication</a:t>
            </a:r>
            <a:endParaRPr lang="en-US" dirty="0">
              <a:latin typeface="Calibri" charset="0"/>
            </a:endParaRPr>
          </a:p>
        </p:txBody>
      </p:sp>
      <p:grpSp>
        <p:nvGrpSpPr>
          <p:cNvPr id="12291" name="Group 3"/>
          <p:cNvGrpSpPr>
            <a:grpSpLocks/>
          </p:cNvGrpSpPr>
          <p:nvPr/>
        </p:nvGrpSpPr>
        <p:grpSpPr bwMode="auto">
          <a:xfrm>
            <a:off x="990600" y="2438400"/>
            <a:ext cx="3506788" cy="957263"/>
            <a:chOff x="1600200" y="533400"/>
            <a:chExt cx="5105400" cy="1524000"/>
          </a:xfrm>
        </p:grpSpPr>
        <p:pic>
          <p:nvPicPr>
            <p:cNvPr id="1232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914400"/>
              <a:ext cx="2362200" cy="92024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321" name="Picture 8"/>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1066800"/>
              <a:ext cx="519112" cy="6229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322" name="Picture 9"/>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990600"/>
              <a:ext cx="628650" cy="82750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Rectangle 7"/>
            <p:cNvSpPr/>
            <p:nvPr/>
          </p:nvSpPr>
          <p:spPr>
            <a:xfrm>
              <a:off x="1600200" y="533400"/>
              <a:ext cx="5105400" cy="152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2000" dirty="0">
                <a:solidFill>
                  <a:schemeClr val="tx1"/>
                </a:solidFill>
              </a:endParaRPr>
            </a:p>
          </p:txBody>
        </p:sp>
      </p:grpSp>
      <p:pic>
        <p:nvPicPr>
          <p:cNvPr id="12292" name="Picture 5"/>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914400"/>
            <a:ext cx="708025" cy="935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1" name="Elbow Connector 10"/>
          <p:cNvCxnSpPr/>
          <p:nvPr/>
        </p:nvCxnSpPr>
        <p:spPr>
          <a:xfrm rot="16200000" flipH="1">
            <a:off x="1788320" y="1481931"/>
            <a:ext cx="588962" cy="13239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2294" name="TextBox 11"/>
          <p:cNvSpPr txBox="1">
            <a:spLocks noChangeArrowheads="1"/>
          </p:cNvSpPr>
          <p:nvPr/>
        </p:nvSpPr>
        <p:spPr bwMode="auto">
          <a:xfrm>
            <a:off x="1905000" y="1295400"/>
            <a:ext cx="1828871"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latin typeface="Calibri" charset="0"/>
              </a:rPr>
              <a:t>(Authenticated)</a:t>
            </a:r>
          </a:p>
        </p:txBody>
      </p:sp>
      <p:grpSp>
        <p:nvGrpSpPr>
          <p:cNvPr id="12295" name="Group 18"/>
          <p:cNvGrpSpPr>
            <a:grpSpLocks/>
          </p:cNvGrpSpPr>
          <p:nvPr/>
        </p:nvGrpSpPr>
        <p:grpSpPr bwMode="auto">
          <a:xfrm>
            <a:off x="228600" y="4267200"/>
            <a:ext cx="4267200" cy="1066800"/>
            <a:chOff x="1447800" y="3352800"/>
            <a:chExt cx="5410200" cy="1524000"/>
          </a:xfrm>
        </p:grpSpPr>
        <p:pic>
          <p:nvPicPr>
            <p:cNvPr id="12317"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3886200"/>
              <a:ext cx="3019425" cy="504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 name="Rectangle 20"/>
            <p:cNvSpPr/>
            <p:nvPr/>
          </p:nvSpPr>
          <p:spPr>
            <a:xfrm>
              <a:off x="1447800" y="3352800"/>
              <a:ext cx="5410200" cy="152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dirty="0">
                  <a:solidFill>
                    <a:schemeClr val="tx1"/>
                  </a:solidFill>
                </a:rPr>
                <a:t>REST</a:t>
              </a:r>
            </a:p>
          </p:txBody>
        </p:sp>
        <p:pic>
          <p:nvPicPr>
            <p:cNvPr id="12319" name="Picture 1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3733800"/>
              <a:ext cx="1164625" cy="99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cxnSp>
        <p:nvCxnSpPr>
          <p:cNvPr id="28" name="Elbow Connector 27"/>
          <p:cNvCxnSpPr>
            <a:endCxn id="21" idx="0"/>
          </p:cNvCxnSpPr>
          <p:nvPr/>
        </p:nvCxnSpPr>
        <p:spPr>
          <a:xfrm rot="16200000" flipH="1">
            <a:off x="1736725" y="3641726"/>
            <a:ext cx="871537" cy="3794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2297" name="TextBox 28"/>
          <p:cNvSpPr txBox="1">
            <a:spLocks noChangeArrowheads="1"/>
          </p:cNvSpPr>
          <p:nvPr/>
        </p:nvSpPr>
        <p:spPr bwMode="auto">
          <a:xfrm>
            <a:off x="2819400" y="3581400"/>
            <a:ext cx="1856673"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latin typeface="Calibri" charset="0"/>
              </a:rPr>
              <a:t>Request API key</a:t>
            </a:r>
          </a:p>
        </p:txBody>
      </p:sp>
      <p:grpSp>
        <p:nvGrpSpPr>
          <p:cNvPr id="12298" name="Group 31"/>
          <p:cNvGrpSpPr>
            <a:grpSpLocks/>
          </p:cNvGrpSpPr>
          <p:nvPr/>
        </p:nvGrpSpPr>
        <p:grpSpPr bwMode="auto">
          <a:xfrm>
            <a:off x="2895600" y="5791200"/>
            <a:ext cx="1981200" cy="914400"/>
            <a:chOff x="2971800" y="4572000"/>
            <a:chExt cx="2971800" cy="1371600"/>
          </a:xfrm>
        </p:grpSpPr>
        <p:pic>
          <p:nvPicPr>
            <p:cNvPr id="12315" name="Picture 3"/>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5029200"/>
              <a:ext cx="2209800" cy="6286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4" name="Flowchart: Magnetic Disk 33"/>
            <p:cNvSpPr/>
            <p:nvPr/>
          </p:nvSpPr>
          <p:spPr>
            <a:xfrm>
              <a:off x="2971800" y="4572000"/>
              <a:ext cx="2971800" cy="1371600"/>
            </a:xfrm>
            <a:prstGeom prst="flowChartMagneticDisk">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5" name="Flowchart: Internal Storage 34"/>
          <p:cNvSpPr/>
          <p:nvPr/>
        </p:nvSpPr>
        <p:spPr>
          <a:xfrm>
            <a:off x="1600200" y="5791200"/>
            <a:ext cx="1066800" cy="838200"/>
          </a:xfrm>
          <a:prstGeom prst="flowChartInternalStorag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API Keys</a:t>
            </a:r>
          </a:p>
        </p:txBody>
      </p:sp>
      <p:cxnSp>
        <p:nvCxnSpPr>
          <p:cNvPr id="37" name="Elbow Connector 36"/>
          <p:cNvCxnSpPr>
            <a:stCxn id="21" idx="2"/>
            <a:endCxn id="34" idx="1"/>
          </p:cNvCxnSpPr>
          <p:nvPr/>
        </p:nvCxnSpPr>
        <p:spPr>
          <a:xfrm rot="16200000" flipH="1">
            <a:off x="2895600" y="4800600"/>
            <a:ext cx="457200" cy="15240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552700" y="3467100"/>
            <a:ext cx="43434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02" name="TextBox 39"/>
          <p:cNvSpPr txBox="1">
            <a:spLocks noChangeArrowheads="1"/>
          </p:cNvSpPr>
          <p:nvPr/>
        </p:nvSpPr>
        <p:spPr bwMode="auto">
          <a:xfrm>
            <a:off x="228600" y="914400"/>
            <a:ext cx="838766" cy="7078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latin typeface="Calibri" charset="0"/>
              </a:rPr>
              <a:t>Step 1</a:t>
            </a:r>
          </a:p>
          <a:p>
            <a:pPr eaLnBrk="1" hangingPunct="1"/>
            <a:r>
              <a:rPr lang="en-US" sz="2000">
                <a:latin typeface="Calibri" charset="0"/>
              </a:rPr>
              <a:t>UI</a:t>
            </a:r>
          </a:p>
        </p:txBody>
      </p:sp>
      <p:sp>
        <p:nvSpPr>
          <p:cNvPr id="12303" name="TextBox 40"/>
          <p:cNvSpPr txBox="1">
            <a:spLocks noChangeArrowheads="1"/>
          </p:cNvSpPr>
          <p:nvPr/>
        </p:nvSpPr>
        <p:spPr bwMode="auto">
          <a:xfrm>
            <a:off x="5029200" y="990600"/>
            <a:ext cx="838766" cy="7078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a:latin typeface="Calibri" charset="0"/>
              </a:rPr>
              <a:t>Step 2</a:t>
            </a:r>
          </a:p>
          <a:p>
            <a:pPr eaLnBrk="1" hangingPunct="1"/>
            <a:r>
              <a:rPr lang="en-US" sz="2000">
                <a:latin typeface="Calibri" charset="0"/>
              </a:rPr>
              <a:t>REST</a:t>
            </a:r>
          </a:p>
        </p:txBody>
      </p:sp>
      <p:pic>
        <p:nvPicPr>
          <p:cNvPr id="12304" name="Picture 5"/>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1143000"/>
            <a:ext cx="708025" cy="935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305" name="Picture 2"/>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2667000"/>
            <a:ext cx="838200" cy="11096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45" name="Elbow Connector 44"/>
          <p:cNvCxnSpPr/>
          <p:nvPr/>
        </p:nvCxnSpPr>
        <p:spPr>
          <a:xfrm rot="16200000" flipH="1">
            <a:off x="6569076" y="2339975"/>
            <a:ext cx="588962" cy="6508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307" name="Group 45"/>
          <p:cNvGrpSpPr>
            <a:grpSpLocks/>
          </p:cNvGrpSpPr>
          <p:nvPr/>
        </p:nvGrpSpPr>
        <p:grpSpPr bwMode="auto">
          <a:xfrm>
            <a:off x="4876800" y="4648200"/>
            <a:ext cx="3962400" cy="1066800"/>
            <a:chOff x="1239715" y="3243943"/>
            <a:chExt cx="5410200" cy="1524000"/>
          </a:xfrm>
        </p:grpSpPr>
        <p:pic>
          <p:nvPicPr>
            <p:cNvPr id="12312"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3886200"/>
              <a:ext cx="3019425" cy="504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8" name="Rectangle 47"/>
            <p:cNvSpPr/>
            <p:nvPr/>
          </p:nvSpPr>
          <p:spPr>
            <a:xfrm>
              <a:off x="1239715" y="3243943"/>
              <a:ext cx="5410200" cy="152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dirty="0">
                  <a:solidFill>
                    <a:schemeClr val="tx1"/>
                  </a:solidFill>
                </a:rPr>
                <a:t>REST</a:t>
              </a:r>
            </a:p>
          </p:txBody>
        </p:sp>
        <p:pic>
          <p:nvPicPr>
            <p:cNvPr id="12314" name="Picture 1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93323" y="3570514"/>
              <a:ext cx="1164625" cy="99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cxnSp>
        <p:nvCxnSpPr>
          <p:cNvPr id="51" name="Elbow Connector 50"/>
          <p:cNvCxnSpPr>
            <a:endCxn id="48" idx="0"/>
          </p:cNvCxnSpPr>
          <p:nvPr/>
        </p:nvCxnSpPr>
        <p:spPr>
          <a:xfrm rot="5400000">
            <a:off x="6441281" y="4193382"/>
            <a:ext cx="871537" cy="381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hape 58"/>
          <p:cNvCxnSpPr>
            <a:stCxn id="48" idx="2"/>
            <a:endCxn id="34" idx="4"/>
          </p:cNvCxnSpPr>
          <p:nvPr/>
        </p:nvCxnSpPr>
        <p:spPr>
          <a:xfrm rot="5400000">
            <a:off x="5600700" y="4991100"/>
            <a:ext cx="533400" cy="19812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310" name="TextBox 62"/>
          <p:cNvSpPr txBox="1">
            <a:spLocks noChangeArrowheads="1"/>
          </p:cNvSpPr>
          <p:nvPr/>
        </p:nvSpPr>
        <p:spPr bwMode="auto">
          <a:xfrm>
            <a:off x="7086600" y="6019800"/>
            <a:ext cx="531813"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92D050"/>
                </a:solidFill>
                <a:latin typeface="Calibri" charset="0"/>
              </a:rPr>
              <a:t>OK!</a:t>
            </a:r>
          </a:p>
        </p:txBody>
      </p:sp>
      <p:sp>
        <p:nvSpPr>
          <p:cNvPr id="12311" name="Rectangle 63"/>
          <p:cNvSpPr>
            <a:spLocks noChangeArrowheads="1"/>
          </p:cNvSpPr>
          <p:nvPr/>
        </p:nvSpPr>
        <p:spPr bwMode="auto">
          <a:xfrm>
            <a:off x="5486400" y="3962400"/>
            <a:ext cx="2881218" cy="4001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2000">
                <a:latin typeface="Calibri" charset="0"/>
              </a:rPr>
              <a:t>Authenticate with API key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9065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70C0"/>
              </a:solidFill>
            </a:endParaRPr>
          </a:p>
        </p:txBody>
      </p:sp>
      <p:sp>
        <p:nvSpPr>
          <p:cNvPr id="7170" name="Title 1"/>
          <p:cNvSpPr>
            <a:spLocks noGrp="1"/>
          </p:cNvSpPr>
          <p:nvPr>
            <p:ph type="title"/>
          </p:nvPr>
        </p:nvSpPr>
        <p:spPr/>
        <p:txBody>
          <a:bodyPr/>
          <a:lstStyle/>
          <a:p>
            <a:pPr eaLnBrk="1" hangingPunct="1"/>
            <a:r>
              <a:rPr lang="en-US">
                <a:latin typeface="Calibri" charset="0"/>
              </a:rPr>
              <a:t>Sharing data</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2133600"/>
            <a:ext cx="504825" cy="685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Rectangle 5"/>
          <p:cNvSpPr/>
          <p:nvPr/>
        </p:nvSpPr>
        <p:spPr>
          <a:xfrm>
            <a:off x="1447800" y="2895600"/>
            <a:ext cx="1752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View X</a:t>
            </a:r>
          </a:p>
        </p:txBody>
      </p:sp>
      <p:sp>
        <p:nvSpPr>
          <p:cNvPr id="14" name="Rectangle 13"/>
          <p:cNvSpPr/>
          <p:nvPr/>
        </p:nvSpPr>
        <p:spPr>
          <a:xfrm>
            <a:off x="6096000" y="2895600"/>
            <a:ext cx="1752600" cy="533400"/>
          </a:xfrm>
          <a:prstGeom prst="rect">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View Y</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2057400"/>
            <a:ext cx="504825" cy="685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175"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4114800"/>
            <a:ext cx="1285875" cy="1362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1" name="Straight Connector 20"/>
          <p:cNvCxnSpPr>
            <a:stCxn id="14" idx="2"/>
          </p:cNvCxnSpPr>
          <p:nvPr/>
        </p:nvCxnSpPr>
        <p:spPr>
          <a:xfrm rot="5400000">
            <a:off x="6627019" y="3769519"/>
            <a:ext cx="68580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2"/>
          </p:cNvCxnSpPr>
          <p:nvPr/>
        </p:nvCxnSpPr>
        <p:spPr>
          <a:xfrm rot="5400000">
            <a:off x="5965031" y="3788569"/>
            <a:ext cx="1366838"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2"/>
          </p:cNvCxnSpPr>
          <p:nvPr/>
        </p:nvCxnSpPr>
        <p:spPr>
          <a:xfrm rot="16200000" flipH="1">
            <a:off x="6607969" y="3793331"/>
            <a:ext cx="1366838" cy="638175"/>
          </a:xfrm>
          <a:prstGeom prst="line">
            <a:avLst/>
          </a:prstGeom>
        </p:spPr>
        <p:style>
          <a:lnRef idx="1">
            <a:schemeClr val="accent1"/>
          </a:lnRef>
          <a:fillRef idx="0">
            <a:schemeClr val="accent1"/>
          </a:fillRef>
          <a:effectRef idx="0">
            <a:schemeClr val="accent1"/>
          </a:effectRef>
          <a:fontRef idx="minor">
            <a:schemeClr val="tx1"/>
          </a:fontRef>
        </p:style>
      </p:cxnSp>
      <p:sp>
        <p:nvSpPr>
          <p:cNvPr id="42" name="Cloud 41"/>
          <p:cNvSpPr/>
          <p:nvPr/>
        </p:nvSpPr>
        <p:spPr>
          <a:xfrm>
            <a:off x="1219200" y="4953000"/>
            <a:ext cx="19812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Data space</a:t>
            </a:r>
          </a:p>
        </p:txBody>
      </p:sp>
      <p:cxnSp>
        <p:nvCxnSpPr>
          <p:cNvPr id="46" name="Straight Arrow Connector 45"/>
          <p:cNvCxnSpPr>
            <a:stCxn id="42" idx="2"/>
            <a:endCxn id="6" idx="2"/>
          </p:cNvCxnSpPr>
          <p:nvPr/>
        </p:nvCxnSpPr>
        <p:spPr>
          <a:xfrm rot="10800000" flipH="1">
            <a:off x="1225550" y="3429000"/>
            <a:ext cx="1098550" cy="2171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2" idx="3"/>
            <a:endCxn id="6" idx="2"/>
          </p:cNvCxnSpPr>
          <p:nvPr/>
        </p:nvCxnSpPr>
        <p:spPr>
          <a:xfrm rot="5400000" flipH="1" flipV="1">
            <a:off x="1467643" y="4171157"/>
            <a:ext cx="1598613"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2" idx="0"/>
            <a:endCxn id="6" idx="2"/>
          </p:cNvCxnSpPr>
          <p:nvPr/>
        </p:nvCxnSpPr>
        <p:spPr>
          <a:xfrm flipH="1" flipV="1">
            <a:off x="2324100" y="3429000"/>
            <a:ext cx="874713" cy="2171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83" name="TextBox 69"/>
          <p:cNvSpPr txBox="1">
            <a:spLocks noChangeArrowheads="1"/>
          </p:cNvSpPr>
          <p:nvPr/>
        </p:nvSpPr>
        <p:spPr bwMode="auto">
          <a:xfrm>
            <a:off x="1981200" y="1676400"/>
            <a:ext cx="1057275"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Scientist</a:t>
            </a:r>
          </a:p>
        </p:txBody>
      </p:sp>
      <p:sp>
        <p:nvSpPr>
          <p:cNvPr id="7184" name="TextBox 70"/>
          <p:cNvSpPr txBox="1">
            <a:spLocks noChangeArrowheads="1"/>
          </p:cNvSpPr>
          <p:nvPr/>
        </p:nvSpPr>
        <p:spPr bwMode="auto">
          <a:xfrm>
            <a:off x="5791200" y="1600200"/>
            <a:ext cx="1377950"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Researcher</a:t>
            </a:r>
          </a:p>
        </p:txBody>
      </p:sp>
      <p:cxnSp>
        <p:nvCxnSpPr>
          <p:cNvPr id="73" name="Straight Arrow Connector 72"/>
          <p:cNvCxnSpPr>
            <a:stCxn id="14" idx="1"/>
            <a:endCxn id="6" idx="3"/>
          </p:cNvCxnSpPr>
          <p:nvPr/>
        </p:nvCxnSpPr>
        <p:spPr>
          <a:xfrm rot="10800000">
            <a:off x="3200400" y="3162300"/>
            <a:ext cx="2895600" cy="1588"/>
          </a:xfrm>
          <a:prstGeom prst="straightConnector1">
            <a:avLst/>
          </a:prstGeom>
          <a:ln>
            <a:prstDash val="lgDashDotDot"/>
            <a:tailEnd type="arrow"/>
          </a:ln>
        </p:spPr>
        <p:style>
          <a:lnRef idx="1">
            <a:schemeClr val="accent1"/>
          </a:lnRef>
          <a:fillRef idx="0">
            <a:schemeClr val="accent1"/>
          </a:fillRef>
          <a:effectRef idx="0">
            <a:schemeClr val="accent1"/>
          </a:effectRef>
          <a:fontRef idx="minor">
            <a:schemeClr val="tx1"/>
          </a:fontRef>
        </p:style>
      </p:cxnSp>
      <p:sp>
        <p:nvSpPr>
          <p:cNvPr id="85" name="Cloud 84"/>
          <p:cNvSpPr/>
          <p:nvPr/>
        </p:nvSpPr>
        <p:spPr>
          <a:xfrm>
            <a:off x="0" y="990600"/>
            <a:ext cx="1981200" cy="1295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Share with </a:t>
            </a:r>
            <a:r>
              <a:rPr lang="en-US" dirty="0" err="1">
                <a:solidFill>
                  <a:schemeClr val="tx1"/>
                </a:solidFill>
              </a:rPr>
              <a:t>Postdoc</a:t>
            </a:r>
            <a:endParaRPr lang="en-US" dirty="0"/>
          </a:p>
        </p:txBody>
      </p:sp>
      <p:sp>
        <p:nvSpPr>
          <p:cNvPr id="86" name="Oval 85"/>
          <p:cNvSpPr/>
          <p:nvPr/>
        </p:nvSpPr>
        <p:spPr>
          <a:xfrm flipV="1">
            <a:off x="1676400" y="2133600"/>
            <a:ext cx="76200" cy="76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Cloud 88"/>
          <p:cNvSpPr/>
          <p:nvPr/>
        </p:nvSpPr>
        <p:spPr>
          <a:xfrm>
            <a:off x="7162800" y="990600"/>
            <a:ext cx="1981200" cy="12954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Publish a paper</a:t>
            </a:r>
            <a:endParaRPr lang="en-US" dirty="0"/>
          </a:p>
        </p:txBody>
      </p:sp>
      <p:grpSp>
        <p:nvGrpSpPr>
          <p:cNvPr id="3" name="Group 92"/>
          <p:cNvGrpSpPr>
            <a:grpSpLocks/>
          </p:cNvGrpSpPr>
          <p:nvPr/>
        </p:nvGrpSpPr>
        <p:grpSpPr bwMode="auto">
          <a:xfrm>
            <a:off x="3200400" y="3352800"/>
            <a:ext cx="3200400" cy="1443038"/>
            <a:chOff x="3048000" y="3352800"/>
            <a:chExt cx="3200400" cy="1443038"/>
          </a:xfrm>
        </p:grpSpPr>
        <p:cxnSp>
          <p:nvCxnSpPr>
            <p:cNvPr id="94" name="Straight Connector 93"/>
            <p:cNvCxnSpPr/>
            <p:nvPr/>
          </p:nvCxnSpPr>
          <p:spPr>
            <a:xfrm>
              <a:off x="3048000" y="3352800"/>
              <a:ext cx="3200400" cy="144303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3886200" y="3733800"/>
              <a:ext cx="1828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6" name="Straight Connector 95"/>
            <p:cNvCxnSpPr>
              <a:stCxn id="95" idx="7"/>
              <a:endCxn id="95" idx="3"/>
            </p:cNvCxnSpPr>
            <p:nvPr/>
          </p:nvCxnSpPr>
          <p:spPr>
            <a:xfrm rot="16200000" flipH="1" flipV="1">
              <a:off x="4503738" y="3506788"/>
              <a:ext cx="593725" cy="1292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5083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Rectangle 3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0070C0"/>
              </a:solidFill>
            </a:endParaRPr>
          </a:p>
        </p:txBody>
      </p:sp>
      <p:pic>
        <p:nvPicPr>
          <p:cNvPr id="8194"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1295400"/>
            <a:ext cx="504825" cy="685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Rectangle 5"/>
          <p:cNvSpPr/>
          <p:nvPr/>
        </p:nvSpPr>
        <p:spPr>
          <a:xfrm>
            <a:off x="1371600" y="2895600"/>
            <a:ext cx="1752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View X</a:t>
            </a:r>
          </a:p>
        </p:txBody>
      </p:sp>
      <p:sp>
        <p:nvSpPr>
          <p:cNvPr id="14" name="Rectangle 13"/>
          <p:cNvSpPr/>
          <p:nvPr/>
        </p:nvSpPr>
        <p:spPr>
          <a:xfrm>
            <a:off x="6019800" y="2895600"/>
            <a:ext cx="1752600" cy="533400"/>
          </a:xfrm>
          <a:prstGeom prst="rect">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View Y</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9400" y="2057400"/>
            <a:ext cx="504825" cy="685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198"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4953000"/>
            <a:ext cx="1285875" cy="13620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1" name="Straight Connector 20"/>
          <p:cNvCxnSpPr>
            <a:stCxn id="14" idx="2"/>
          </p:cNvCxnSpPr>
          <p:nvPr/>
        </p:nvCxnSpPr>
        <p:spPr>
          <a:xfrm rot="5400000">
            <a:off x="6131719" y="4188619"/>
            <a:ext cx="152400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2"/>
          </p:cNvCxnSpPr>
          <p:nvPr/>
        </p:nvCxnSpPr>
        <p:spPr>
          <a:xfrm rot="5400000">
            <a:off x="5469731" y="4207669"/>
            <a:ext cx="2205038" cy="647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4" idx="2"/>
          </p:cNvCxnSpPr>
          <p:nvPr/>
        </p:nvCxnSpPr>
        <p:spPr>
          <a:xfrm rot="16200000" flipH="1">
            <a:off x="6112669" y="4212431"/>
            <a:ext cx="2205038" cy="638175"/>
          </a:xfrm>
          <a:prstGeom prst="line">
            <a:avLst/>
          </a:prstGeom>
        </p:spPr>
        <p:style>
          <a:lnRef idx="1">
            <a:schemeClr val="accent1"/>
          </a:lnRef>
          <a:fillRef idx="0">
            <a:schemeClr val="accent1"/>
          </a:fillRef>
          <a:effectRef idx="0">
            <a:schemeClr val="accent1"/>
          </a:effectRef>
          <a:fontRef idx="minor">
            <a:schemeClr val="tx1"/>
          </a:fontRef>
        </p:style>
      </p:cxnSp>
      <p:sp>
        <p:nvSpPr>
          <p:cNvPr id="42" name="Cloud 41"/>
          <p:cNvSpPr/>
          <p:nvPr/>
        </p:nvSpPr>
        <p:spPr>
          <a:xfrm>
            <a:off x="1143000" y="4953000"/>
            <a:ext cx="19812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Data space</a:t>
            </a:r>
          </a:p>
        </p:txBody>
      </p:sp>
      <p:cxnSp>
        <p:nvCxnSpPr>
          <p:cNvPr id="46" name="Straight Arrow Connector 45"/>
          <p:cNvCxnSpPr>
            <a:stCxn id="42" idx="2"/>
            <a:endCxn id="6" idx="2"/>
          </p:cNvCxnSpPr>
          <p:nvPr/>
        </p:nvCxnSpPr>
        <p:spPr>
          <a:xfrm rot="10800000" flipH="1">
            <a:off x="1149350" y="3429000"/>
            <a:ext cx="1098550" cy="2171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2" idx="3"/>
            <a:endCxn id="6" idx="2"/>
          </p:cNvCxnSpPr>
          <p:nvPr/>
        </p:nvCxnSpPr>
        <p:spPr>
          <a:xfrm rot="5400000" flipH="1" flipV="1">
            <a:off x="1391443" y="4171157"/>
            <a:ext cx="1598613"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2" idx="0"/>
            <a:endCxn id="6" idx="2"/>
          </p:cNvCxnSpPr>
          <p:nvPr/>
        </p:nvCxnSpPr>
        <p:spPr>
          <a:xfrm flipH="1" flipV="1">
            <a:off x="2247900" y="3429000"/>
            <a:ext cx="874713" cy="2171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06" name="TextBox 69"/>
          <p:cNvSpPr txBox="1">
            <a:spLocks noChangeArrowheads="1"/>
          </p:cNvSpPr>
          <p:nvPr/>
        </p:nvSpPr>
        <p:spPr bwMode="auto">
          <a:xfrm>
            <a:off x="1066800" y="838200"/>
            <a:ext cx="1057050"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a:t>Scientist</a:t>
            </a:r>
          </a:p>
        </p:txBody>
      </p:sp>
      <p:sp>
        <p:nvSpPr>
          <p:cNvPr id="8207" name="TextBox 70"/>
          <p:cNvSpPr txBox="1">
            <a:spLocks noChangeArrowheads="1"/>
          </p:cNvSpPr>
          <p:nvPr/>
        </p:nvSpPr>
        <p:spPr bwMode="auto">
          <a:xfrm>
            <a:off x="6172200" y="1600200"/>
            <a:ext cx="1377826"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800"/>
              <a:t>Researcher</a:t>
            </a:r>
          </a:p>
        </p:txBody>
      </p:sp>
      <p:cxnSp>
        <p:nvCxnSpPr>
          <p:cNvPr id="26" name="Straight Connector 25"/>
          <p:cNvCxnSpPr/>
          <p:nvPr/>
        </p:nvCxnSpPr>
        <p:spPr>
          <a:xfrm>
            <a:off x="3124200" y="2971800"/>
            <a:ext cx="1600200"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124200" y="3276600"/>
            <a:ext cx="1600200"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pic>
        <p:nvPicPr>
          <p:cNvPr id="8210"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2514600"/>
            <a:ext cx="981075" cy="1266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33" name="Straight Arrow Connector 32"/>
          <p:cNvCxnSpPr>
            <a:endCxn id="14" idx="1"/>
          </p:cNvCxnSpPr>
          <p:nvPr/>
        </p:nvCxnSpPr>
        <p:spPr>
          <a:xfrm>
            <a:off x="5476875" y="3148013"/>
            <a:ext cx="542925" cy="14287"/>
          </a:xfrm>
          <a:prstGeom prst="straightConnector1">
            <a:avLst/>
          </a:prstGeom>
          <a:ln>
            <a:prstDash val="lgDashDotDot"/>
            <a:tailEnd type="arrow"/>
          </a:ln>
        </p:spPr>
        <p:style>
          <a:lnRef idx="1">
            <a:schemeClr val="accent1"/>
          </a:lnRef>
          <a:fillRef idx="0">
            <a:schemeClr val="accent1"/>
          </a:fillRef>
          <a:effectRef idx="0">
            <a:schemeClr val="accent1"/>
          </a:effectRef>
          <a:fontRef idx="minor">
            <a:schemeClr val="tx1"/>
          </a:fontRef>
        </p:style>
      </p:cxnSp>
      <p:pic>
        <p:nvPicPr>
          <p:cNvPr id="44035" name="Picture 3"/>
          <p:cNvPicPr>
            <a:picLocks noChangeAspect="1" noChangeArrowheads="1"/>
          </p:cNvPicPr>
          <p:nvPr/>
        </p:nvPicPr>
        <p:blipFill>
          <a:blip r:embed="rId6"/>
          <a:srcRect/>
          <a:stretch>
            <a:fillRect/>
          </a:stretch>
        </p:blipFill>
        <p:spPr bwMode="auto">
          <a:xfrm>
            <a:off x="2667000" y="1295400"/>
            <a:ext cx="3657600" cy="371475"/>
          </a:xfrm>
          <a:prstGeom prst="rect">
            <a:avLst/>
          </a:prstGeom>
          <a:noFill/>
          <a:ln w="9525">
            <a:solidFill>
              <a:schemeClr val="accent4">
                <a:lumMod val="60000"/>
                <a:lumOff val="40000"/>
              </a:schemeClr>
            </a:solidFill>
            <a:miter lim="800000"/>
            <a:headEnd/>
            <a:tailEnd/>
          </a:ln>
        </p:spPr>
      </p:pic>
      <p:pic>
        <p:nvPicPr>
          <p:cNvPr id="8213" name="Picture 4"/>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609600"/>
            <a:ext cx="3048000" cy="257175"/>
          </a:xfrm>
          <a:prstGeom prst="rect">
            <a:avLst/>
          </a:prstGeom>
          <a:noFill/>
          <a:ln w="9525">
            <a:solidFill>
              <a:schemeClr val="accent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44" name="Straight Connector 43"/>
          <p:cNvCxnSpPr/>
          <p:nvPr/>
        </p:nvCxnSpPr>
        <p:spPr>
          <a:xfrm rot="10800000" flipV="1">
            <a:off x="2057400" y="738188"/>
            <a:ext cx="838200" cy="23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4035" idx="3"/>
          </p:cNvCxnSpPr>
          <p:nvPr/>
        </p:nvCxnSpPr>
        <p:spPr>
          <a:xfrm>
            <a:off x="6324600" y="1481138"/>
            <a:ext cx="533400" cy="42862"/>
          </a:xfrm>
          <a:prstGeom prst="line">
            <a:avLst/>
          </a:prstGeom>
        </p:spPr>
        <p:style>
          <a:lnRef idx="1">
            <a:schemeClr val="accent1"/>
          </a:lnRef>
          <a:fillRef idx="0">
            <a:schemeClr val="accent1"/>
          </a:fillRef>
          <a:effectRef idx="0">
            <a:schemeClr val="accent1"/>
          </a:effectRef>
          <a:fontRef idx="minor">
            <a:schemeClr val="tx1"/>
          </a:fontRef>
        </p:style>
      </p:cxnSp>
      <p:pic>
        <p:nvPicPr>
          <p:cNvPr id="44037" name="Picture 5"/>
          <p:cNvPicPr>
            <a:picLocks noChangeAspect="1" noChangeArrowheads="1"/>
          </p:cNvPicPr>
          <p:nvPr/>
        </p:nvPicPr>
        <p:blipFill>
          <a:blip r:embed="rId8"/>
          <a:srcRect/>
          <a:stretch>
            <a:fillRect/>
          </a:stretch>
        </p:blipFill>
        <p:spPr bwMode="auto">
          <a:xfrm>
            <a:off x="3276600" y="2057400"/>
            <a:ext cx="2686050" cy="219075"/>
          </a:xfrm>
          <a:prstGeom prst="rect">
            <a:avLst/>
          </a:prstGeom>
          <a:noFill/>
          <a:ln w="9525">
            <a:solidFill>
              <a:schemeClr val="accent4">
                <a:lumMod val="60000"/>
                <a:lumOff val="40000"/>
              </a:schemeClr>
            </a:solidFill>
            <a:miter lim="800000"/>
            <a:headEnd/>
            <a:tailEnd/>
          </a:ln>
        </p:spPr>
      </p:pic>
      <p:cxnSp>
        <p:nvCxnSpPr>
          <p:cNvPr id="51" name="Straight Connector 50"/>
          <p:cNvCxnSpPr>
            <a:stCxn id="44037" idx="3"/>
          </p:cNvCxnSpPr>
          <p:nvPr/>
        </p:nvCxnSpPr>
        <p:spPr>
          <a:xfrm>
            <a:off x="5962650" y="2166938"/>
            <a:ext cx="285750" cy="42862"/>
          </a:xfrm>
          <a:prstGeom prst="line">
            <a:avLst/>
          </a:prstGeom>
        </p:spPr>
        <p:style>
          <a:lnRef idx="1">
            <a:schemeClr val="accent1"/>
          </a:lnRef>
          <a:fillRef idx="0">
            <a:schemeClr val="accent1"/>
          </a:fillRef>
          <a:effectRef idx="0">
            <a:schemeClr val="accent1"/>
          </a:effectRef>
          <a:fontRef idx="minor">
            <a:schemeClr val="tx1"/>
          </a:fontRef>
        </p:style>
      </p:cxnSp>
      <p:sp>
        <p:nvSpPr>
          <p:cNvPr id="8218" name="TextBox 51"/>
          <p:cNvSpPr txBox="1">
            <a:spLocks noChangeArrowheads="1"/>
          </p:cNvSpPr>
          <p:nvPr/>
        </p:nvSpPr>
        <p:spPr bwMode="auto">
          <a:xfrm>
            <a:off x="4191000" y="228600"/>
            <a:ext cx="284163" cy="30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1</a:t>
            </a:r>
          </a:p>
        </p:txBody>
      </p:sp>
      <p:sp>
        <p:nvSpPr>
          <p:cNvPr id="8219" name="TextBox 52"/>
          <p:cNvSpPr txBox="1">
            <a:spLocks noChangeArrowheads="1"/>
          </p:cNvSpPr>
          <p:nvPr/>
        </p:nvSpPr>
        <p:spPr bwMode="auto">
          <a:xfrm>
            <a:off x="4191000" y="914400"/>
            <a:ext cx="284163" cy="30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2</a:t>
            </a:r>
          </a:p>
        </p:txBody>
      </p:sp>
      <p:sp>
        <p:nvSpPr>
          <p:cNvPr id="8220" name="TextBox 53"/>
          <p:cNvSpPr txBox="1">
            <a:spLocks noChangeArrowheads="1"/>
          </p:cNvSpPr>
          <p:nvPr/>
        </p:nvSpPr>
        <p:spPr bwMode="auto">
          <a:xfrm>
            <a:off x="4191000" y="1752600"/>
            <a:ext cx="284163" cy="307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t>3</a:t>
            </a:r>
          </a:p>
        </p:txBody>
      </p:sp>
      <p:grpSp>
        <p:nvGrpSpPr>
          <p:cNvPr id="2" name="Group 60"/>
          <p:cNvGrpSpPr>
            <a:grpSpLocks/>
          </p:cNvGrpSpPr>
          <p:nvPr/>
        </p:nvGrpSpPr>
        <p:grpSpPr bwMode="auto">
          <a:xfrm>
            <a:off x="2971800" y="4038600"/>
            <a:ext cx="5991225" cy="971550"/>
            <a:chOff x="2971800" y="4038600"/>
            <a:chExt cx="5991225" cy="971550"/>
          </a:xfrm>
        </p:grpSpPr>
        <p:pic>
          <p:nvPicPr>
            <p:cNvPr id="8228" name="Picture 6"/>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4724400"/>
              <a:ext cx="5991225" cy="285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59" name="Straight Connector 58"/>
            <p:cNvCxnSpPr/>
            <p:nvPr/>
          </p:nvCxnSpPr>
          <p:spPr>
            <a:xfrm rot="10800000" flipV="1">
              <a:off x="6019800" y="4038600"/>
              <a:ext cx="16002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76"/>
          <p:cNvGrpSpPr>
            <a:grpSpLocks/>
          </p:cNvGrpSpPr>
          <p:nvPr/>
        </p:nvGrpSpPr>
        <p:grpSpPr bwMode="auto">
          <a:xfrm>
            <a:off x="2590800" y="3429000"/>
            <a:ext cx="3276600" cy="1443038"/>
            <a:chOff x="2590800" y="3429000"/>
            <a:chExt cx="3276600" cy="1443038"/>
          </a:xfrm>
        </p:grpSpPr>
        <p:cxnSp>
          <p:nvCxnSpPr>
            <p:cNvPr id="65" name="Straight Connector 64"/>
            <p:cNvCxnSpPr/>
            <p:nvPr/>
          </p:nvCxnSpPr>
          <p:spPr>
            <a:xfrm>
              <a:off x="2667000" y="3429000"/>
              <a:ext cx="3200400" cy="144303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3886200" y="3810000"/>
              <a:ext cx="1066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7" name="Straight Connector 66"/>
            <p:cNvCxnSpPr>
              <a:stCxn id="66" idx="7"/>
              <a:endCxn id="66" idx="3"/>
            </p:cNvCxnSpPr>
            <p:nvPr/>
          </p:nvCxnSpPr>
          <p:spPr>
            <a:xfrm rot="16200000" flipH="1" flipV="1">
              <a:off x="4149725" y="3813175"/>
              <a:ext cx="539750" cy="755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226" name="Picture 7"/>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3733800"/>
              <a:ext cx="2676525" cy="238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227" name="TextBox 75"/>
            <p:cNvSpPr txBox="1">
              <a:spLocks noChangeArrowheads="1"/>
            </p:cNvSpPr>
            <p:nvPr/>
          </p:nvSpPr>
          <p:spPr bwMode="auto">
            <a:xfrm>
              <a:off x="3124200" y="4114800"/>
              <a:ext cx="723275"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FF0000"/>
                  </a:solidFill>
                </a:rPr>
                <a:t>BAD!</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5548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200" dirty="0" smtClean="0">
                <a:latin typeface="Calibri" charset="0"/>
              </a:rPr>
              <a:t>View-oriented workflow</a:t>
            </a:r>
            <a:endParaRPr lang="en-US" sz="3200" dirty="0">
              <a:latin typeface="Calibri" charset="0"/>
            </a:endParaRP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1371600"/>
            <a:ext cx="3352800" cy="900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295400"/>
            <a:ext cx="2971800" cy="109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365" name="Picture 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2590800"/>
            <a:ext cx="2895600" cy="19526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366" name="Picture 8"/>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2819400"/>
            <a:ext cx="3352800" cy="167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367" name="Picture 9"/>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4953000"/>
            <a:ext cx="3960813" cy="1524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368" name="Picture 1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6450" y="5105400"/>
            <a:ext cx="452755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 name="Rounded Rectangle 19"/>
          <p:cNvSpPr/>
          <p:nvPr/>
        </p:nvSpPr>
        <p:spPr>
          <a:xfrm>
            <a:off x="533400" y="1295400"/>
            <a:ext cx="1295400" cy="228600"/>
          </a:xfrm>
          <a:prstGeom prst="roundRect">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ed Rectangle 20"/>
          <p:cNvSpPr/>
          <p:nvPr/>
        </p:nvSpPr>
        <p:spPr>
          <a:xfrm>
            <a:off x="4495800" y="1371600"/>
            <a:ext cx="1295400" cy="228600"/>
          </a:xfrm>
          <a:prstGeom prst="roundRect">
            <a:avLst/>
          </a:prstGeom>
          <a:no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ed Rectangle 21"/>
          <p:cNvSpPr/>
          <p:nvPr/>
        </p:nvSpPr>
        <p:spPr>
          <a:xfrm>
            <a:off x="533400" y="2819400"/>
            <a:ext cx="1600200" cy="228600"/>
          </a:xfrm>
          <a:prstGeom prst="roundRect">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ed Rectangle 22"/>
          <p:cNvSpPr/>
          <p:nvPr/>
        </p:nvSpPr>
        <p:spPr>
          <a:xfrm>
            <a:off x="381000" y="4876800"/>
            <a:ext cx="2590800" cy="304800"/>
          </a:xfrm>
          <a:prstGeom prst="roundRect">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ounded Rectangle 23"/>
          <p:cNvSpPr/>
          <p:nvPr/>
        </p:nvSpPr>
        <p:spPr>
          <a:xfrm>
            <a:off x="4572000" y="2590800"/>
            <a:ext cx="1752600" cy="228600"/>
          </a:xfrm>
          <a:prstGeom prst="roundRect">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6" name="Shape 25"/>
          <p:cNvCxnSpPr>
            <a:stCxn id="20" idx="1"/>
            <a:endCxn id="27" idx="1"/>
          </p:cNvCxnSpPr>
          <p:nvPr/>
        </p:nvCxnSpPr>
        <p:spPr>
          <a:xfrm rot="10800000" flipH="1" flipV="1">
            <a:off x="533400" y="1409700"/>
            <a:ext cx="1066800" cy="2781300"/>
          </a:xfrm>
          <a:prstGeom prst="bentConnector3">
            <a:avLst>
              <a:gd name="adj1" fmla="val -21429"/>
            </a:avLst>
          </a:prstGeom>
          <a:ln>
            <a:solidFill>
              <a:schemeClr val="accent6">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600200" y="4038600"/>
            <a:ext cx="1447800" cy="304800"/>
          </a:xfrm>
          <a:prstGeom prst="rect">
            <a:avLst/>
          </a:prstGeom>
          <a:noFill/>
          <a:ln w="12700">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1600200" y="3886200"/>
            <a:ext cx="1447800" cy="152400"/>
          </a:xfrm>
          <a:prstGeom prst="rect">
            <a:avLst/>
          </a:prstGeom>
          <a:noFill/>
          <a:ln w="1270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181600" y="4267200"/>
            <a:ext cx="1219200" cy="152400"/>
          </a:xfrm>
          <a:prstGeom prst="rect">
            <a:avLst/>
          </a:prstGeom>
          <a:noFill/>
          <a:ln w="12700">
            <a:solidFill>
              <a:schemeClr val="accent5">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1676400" y="6248400"/>
            <a:ext cx="1447800" cy="152400"/>
          </a:xfrm>
          <a:prstGeom prst="rect">
            <a:avLst/>
          </a:prstGeom>
          <a:no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6400800" y="5791200"/>
            <a:ext cx="2590800" cy="152400"/>
          </a:xfrm>
          <a:prstGeom prst="rect">
            <a:avLst/>
          </a:prstGeom>
          <a:noFill/>
          <a:ln w="127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5" name="Elbow Connector 34"/>
          <p:cNvCxnSpPr>
            <a:stCxn id="21" idx="1"/>
            <a:endCxn id="29" idx="1"/>
          </p:cNvCxnSpPr>
          <p:nvPr/>
        </p:nvCxnSpPr>
        <p:spPr>
          <a:xfrm rot="10800000" flipH="1" flipV="1">
            <a:off x="4495800" y="1485900"/>
            <a:ext cx="685800" cy="2857500"/>
          </a:xfrm>
          <a:prstGeom prst="bentConnector3">
            <a:avLst>
              <a:gd name="adj1" fmla="val -33333"/>
            </a:avLst>
          </a:prstGeom>
          <a:ln>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4" idx="1"/>
            <a:endCxn id="28" idx="3"/>
          </p:cNvCxnSpPr>
          <p:nvPr/>
        </p:nvCxnSpPr>
        <p:spPr>
          <a:xfrm rot="10800000" flipV="1">
            <a:off x="3048000" y="2705100"/>
            <a:ext cx="1524000" cy="1257300"/>
          </a:xfrm>
          <a:prstGeom prst="bentConnector3">
            <a:avLst>
              <a:gd name="adj1" fmla="val 50000"/>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2" idx="1"/>
            <a:endCxn id="30" idx="1"/>
          </p:cNvCxnSpPr>
          <p:nvPr/>
        </p:nvCxnSpPr>
        <p:spPr>
          <a:xfrm rot="10800000" flipH="1" flipV="1">
            <a:off x="533400" y="2933700"/>
            <a:ext cx="1143000" cy="3390900"/>
          </a:xfrm>
          <a:prstGeom prst="bentConnector3">
            <a:avLst>
              <a:gd name="adj1" fmla="val -33684"/>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6" name="Shape 45"/>
          <p:cNvCxnSpPr>
            <a:stCxn id="23" idx="3"/>
            <a:endCxn id="31" idx="0"/>
          </p:cNvCxnSpPr>
          <p:nvPr/>
        </p:nvCxnSpPr>
        <p:spPr>
          <a:xfrm>
            <a:off x="2971800" y="5029200"/>
            <a:ext cx="4724400" cy="762000"/>
          </a:xfrm>
          <a:prstGeom prst="bentConnector2">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7705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p:txBody>
          <a:bodyPr/>
          <a:lstStyle/>
          <a:p>
            <a:r>
              <a:rPr lang="en-US" sz="3200">
                <a:latin typeface="Arial" charset="0"/>
              </a:rPr>
              <a:t>More examples</a:t>
            </a:r>
          </a:p>
        </p:txBody>
      </p:sp>
      <p:sp>
        <p:nvSpPr>
          <p:cNvPr id="47106" name="Rectangle 3"/>
          <p:cNvSpPr>
            <a:spLocks noGrp="1" noChangeArrowheads="1"/>
          </p:cNvSpPr>
          <p:nvPr>
            <p:ph type="body" idx="4294967295"/>
          </p:nvPr>
        </p:nvSpPr>
        <p:spPr>
          <a:xfrm>
            <a:off x="374650" y="1346200"/>
            <a:ext cx="4578350" cy="5018088"/>
          </a:xfrm>
        </p:spPr>
        <p:txBody>
          <a:bodyPr/>
          <a:lstStyle/>
          <a:p>
            <a:pPr>
              <a:lnSpc>
                <a:spcPct val="90000"/>
              </a:lnSpc>
            </a:pPr>
            <a:r>
              <a:rPr lang="en-US" sz="2000">
                <a:latin typeface="Arial" charset="0"/>
              </a:rPr>
              <a:t>Which samples have not been cloned?</a:t>
            </a:r>
            <a:endParaRPr lang="en-US" sz="1400">
              <a:solidFill>
                <a:srgbClr val="0070C0"/>
              </a:solidFill>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r>
              <a:rPr lang="en-US" sz="2000">
                <a:latin typeface="Arial" charset="0"/>
              </a:rPr>
              <a:t>How often does each RNA hit appear inside the annotated surface group?</a:t>
            </a: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endParaRPr lang="en-US" sz="2000">
              <a:latin typeface="Arial" charset="0"/>
            </a:endParaRPr>
          </a:p>
          <a:p>
            <a:pPr>
              <a:lnSpc>
                <a:spcPct val="90000"/>
              </a:lnSpc>
            </a:pPr>
            <a:r>
              <a:rPr lang="en-US" sz="2000">
                <a:latin typeface="Arial" charset="0"/>
              </a:rPr>
              <a:t>How many plasmids were bombarded in July and have a rescue and expression?</a:t>
            </a:r>
          </a:p>
          <a:p>
            <a:pPr>
              <a:lnSpc>
                <a:spcPct val="90000"/>
              </a:lnSpc>
            </a:pPr>
            <a:endParaRPr lang="en-US" sz="2000">
              <a:latin typeface="Arial" charset="0"/>
            </a:endParaRPr>
          </a:p>
          <a:p>
            <a:pPr>
              <a:lnSpc>
                <a:spcPct val="90000"/>
              </a:lnSpc>
            </a:pPr>
            <a:endParaRPr lang="en-US" sz="2000">
              <a:latin typeface="Arial" charset="0"/>
            </a:endParaRPr>
          </a:p>
        </p:txBody>
      </p:sp>
      <p:sp>
        <p:nvSpPr>
          <p:cNvPr id="106502" name="Rectangle 6"/>
          <p:cNvSpPr>
            <a:spLocks noChangeArrowheads="1"/>
          </p:cNvSpPr>
          <p:nvPr/>
        </p:nvSpPr>
        <p:spPr bwMode="auto">
          <a:xfrm>
            <a:off x="4953000" y="1346200"/>
            <a:ext cx="3146425" cy="1216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SELECT </a:t>
            </a:r>
            <a:r>
              <a:rPr lang="en-US" sz="1600" b="1">
                <a:latin typeface="Arial" charset="0"/>
                <a:cs typeface="+mn-cs"/>
              </a:rPr>
              <a:t>*</a:t>
            </a:r>
            <a:r>
              <a:rPr lang="en-US" sz="1800" b="1">
                <a:latin typeface="Arial" charset="0"/>
                <a:cs typeface="+mn-cs"/>
              </a:rPr>
              <a:t> </a:t>
            </a:r>
            <a:endParaRPr lang="en-US" sz="1600" b="1">
              <a:latin typeface="Arial" charset="0"/>
              <a:cs typeface="+mn-cs"/>
            </a:endParaRPr>
          </a:p>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FROM</a:t>
            </a:r>
            <a:r>
              <a:rPr lang="en-US" sz="1800" b="1">
                <a:latin typeface="Arial" charset="0"/>
                <a:cs typeface="+mn-cs"/>
              </a:rPr>
              <a:t> </a:t>
            </a:r>
            <a:r>
              <a:rPr lang="en-US" sz="1600" b="1">
                <a:latin typeface="Arial" charset="0"/>
                <a:cs typeface="+mn-cs"/>
              </a:rPr>
              <a:t>plasmiddb</a:t>
            </a:r>
          </a:p>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WHERE</a:t>
            </a:r>
            <a:r>
              <a:rPr lang="en-US" sz="1800" b="1">
                <a:latin typeface="Arial" charset="0"/>
                <a:cs typeface="+mn-cs"/>
              </a:rPr>
              <a:t> </a:t>
            </a:r>
            <a:r>
              <a:rPr lang="en-US" sz="1600" b="1">
                <a:solidFill>
                  <a:srgbClr val="FF5050"/>
                </a:solidFill>
                <a:latin typeface="Arial" charset="0"/>
                <a:cs typeface="+mn-cs"/>
              </a:rPr>
              <a:t>NOT </a:t>
            </a:r>
            <a:r>
              <a:rPr lang="en-US" sz="1600" b="1">
                <a:latin typeface="Arial" charset="0"/>
                <a:cs typeface="+mn-cs"/>
              </a:rPr>
              <a:t>(</a:t>
            </a:r>
            <a:r>
              <a:rPr lang="en-US" sz="1600" b="1">
                <a:solidFill>
                  <a:srgbClr val="FF5050"/>
                </a:solidFill>
                <a:latin typeface="Arial" charset="0"/>
                <a:cs typeface="+mn-cs"/>
              </a:rPr>
              <a:t>ISDATE</a:t>
            </a:r>
            <a:r>
              <a:rPr lang="en-US" sz="1600" b="1">
                <a:latin typeface="Arial" charset="0"/>
                <a:cs typeface="+mn-cs"/>
              </a:rPr>
              <a:t>(cloned) </a:t>
            </a:r>
          </a:p>
          <a:p>
            <a:pPr>
              <a:lnSpc>
                <a:spcPct val="90000"/>
              </a:lnSpc>
              <a:spcBef>
                <a:spcPct val="20000"/>
              </a:spcBef>
              <a:buClr>
                <a:schemeClr val="folHlink"/>
              </a:buClr>
              <a:buSzPct val="60000"/>
              <a:buFont typeface="Wingdings" charset="0"/>
              <a:buNone/>
              <a:defRPr/>
            </a:pPr>
            <a:r>
              <a:rPr lang="en-US" sz="1600" b="1">
                <a:latin typeface="Arial" charset="0"/>
                <a:cs typeface="+mn-cs"/>
              </a:rPr>
              <a:t>              </a:t>
            </a:r>
            <a:r>
              <a:rPr lang="en-US" sz="1600" b="1">
                <a:solidFill>
                  <a:srgbClr val="FF5050"/>
                </a:solidFill>
                <a:latin typeface="Arial" charset="0"/>
                <a:cs typeface="+mn-cs"/>
              </a:rPr>
              <a:t>OR</a:t>
            </a:r>
            <a:r>
              <a:rPr lang="en-US" sz="1600" b="1">
                <a:latin typeface="Arial" charset="0"/>
                <a:cs typeface="+mn-cs"/>
              </a:rPr>
              <a:t> cloned = </a:t>
            </a:r>
            <a:r>
              <a:rPr lang="ja-JP" altLang="en-US" sz="1600" b="1">
                <a:latin typeface="Arial" charset="0"/>
                <a:cs typeface="+mn-cs"/>
              </a:rPr>
              <a:t>‘</a:t>
            </a:r>
            <a:r>
              <a:rPr lang="en-US" sz="1600" b="1">
                <a:latin typeface="Arial" charset="0"/>
                <a:cs typeface="+mn-cs"/>
              </a:rPr>
              <a:t>yes</a:t>
            </a:r>
            <a:r>
              <a:rPr lang="ja-JP" altLang="en-US" sz="1600" b="1">
                <a:latin typeface="Arial" charset="0"/>
                <a:cs typeface="+mn-cs"/>
              </a:rPr>
              <a:t>’</a:t>
            </a:r>
            <a:r>
              <a:rPr lang="en-US" sz="1600" b="1">
                <a:latin typeface="Arial" charset="0"/>
                <a:cs typeface="+mn-cs"/>
              </a:rPr>
              <a:t>)</a:t>
            </a:r>
          </a:p>
        </p:txBody>
      </p:sp>
      <p:sp>
        <p:nvSpPr>
          <p:cNvPr id="106504" name="Rectangle 8"/>
          <p:cNvSpPr>
            <a:spLocks noChangeArrowheads="1"/>
          </p:cNvSpPr>
          <p:nvPr/>
        </p:nvSpPr>
        <p:spPr bwMode="auto">
          <a:xfrm>
            <a:off x="4967288" y="3092450"/>
            <a:ext cx="3797300" cy="12176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nchor="ctr">
            <a:spAutoFit/>
          </a:bodyPr>
          <a:lstStyle/>
          <a:p>
            <a:pPr>
              <a:spcBef>
                <a:spcPct val="20000"/>
              </a:spcBef>
              <a:buClr>
                <a:schemeClr val="folHlink"/>
              </a:buClr>
              <a:buSzPct val="60000"/>
              <a:buFont typeface="Wingdings" charset="0"/>
              <a:buNone/>
              <a:defRPr/>
            </a:pPr>
            <a:r>
              <a:rPr lang="en-US" sz="1600" b="1">
                <a:solidFill>
                  <a:srgbClr val="0070C0"/>
                </a:solidFill>
                <a:latin typeface="Arial" charset="0"/>
                <a:cs typeface="+mn-cs"/>
              </a:rPr>
              <a:t>SELECT</a:t>
            </a:r>
            <a:r>
              <a:rPr lang="en-US" sz="1600" b="1">
                <a:latin typeface="Arial" charset="0"/>
                <a:cs typeface="+mn-cs"/>
              </a:rPr>
              <a:t> hit, </a:t>
            </a:r>
            <a:r>
              <a:rPr lang="en-US" sz="1600" b="1">
                <a:solidFill>
                  <a:srgbClr val="FF5050"/>
                </a:solidFill>
                <a:latin typeface="Arial" charset="0"/>
                <a:cs typeface="+mn-cs"/>
              </a:rPr>
              <a:t>COUNT</a:t>
            </a:r>
            <a:r>
              <a:rPr lang="en-US" sz="1600" b="1">
                <a:latin typeface="Arial" charset="0"/>
                <a:cs typeface="+mn-cs"/>
              </a:rPr>
              <a:t>(*) as cnt </a:t>
            </a:r>
          </a:p>
          <a:p>
            <a:pPr>
              <a:spcBef>
                <a:spcPct val="20000"/>
              </a:spcBef>
              <a:buClr>
                <a:schemeClr val="folHlink"/>
              </a:buClr>
              <a:buSzPct val="60000"/>
              <a:buFont typeface="Wingdings" charset="0"/>
              <a:buNone/>
              <a:defRPr/>
            </a:pPr>
            <a:r>
              <a:rPr lang="en-US" sz="1600" b="1">
                <a:latin typeface="Arial" charset="0"/>
                <a:cs typeface="+mn-cs"/>
              </a:rPr>
              <a:t>  </a:t>
            </a:r>
            <a:r>
              <a:rPr lang="en-US" sz="1600" b="1">
                <a:solidFill>
                  <a:srgbClr val="0070C0"/>
                </a:solidFill>
                <a:latin typeface="Arial" charset="0"/>
                <a:cs typeface="+mn-cs"/>
              </a:rPr>
              <a:t>FROM</a:t>
            </a:r>
            <a:r>
              <a:rPr lang="en-US" sz="1600" b="1">
                <a:latin typeface="Arial" charset="0"/>
                <a:cs typeface="+mn-cs"/>
              </a:rPr>
              <a:t> tigrfamannotation_surface </a:t>
            </a:r>
          </a:p>
          <a:p>
            <a:pPr>
              <a:spcBef>
                <a:spcPct val="20000"/>
              </a:spcBef>
              <a:buClr>
                <a:schemeClr val="folHlink"/>
              </a:buClr>
              <a:buSzPct val="60000"/>
              <a:buFont typeface="Wingdings" charset="0"/>
              <a:buNone/>
              <a:defRPr/>
            </a:pPr>
            <a:r>
              <a:rPr lang="en-US" sz="1600" b="1">
                <a:solidFill>
                  <a:srgbClr val="0070C0"/>
                </a:solidFill>
                <a:latin typeface="Arial" charset="0"/>
                <a:cs typeface="+mn-cs"/>
              </a:rPr>
              <a:t>GROUP BY</a:t>
            </a:r>
            <a:r>
              <a:rPr lang="en-US" sz="1600" b="1">
                <a:latin typeface="Arial" charset="0"/>
                <a:cs typeface="+mn-cs"/>
              </a:rPr>
              <a:t> hit </a:t>
            </a:r>
          </a:p>
          <a:p>
            <a:pPr>
              <a:spcBef>
                <a:spcPct val="20000"/>
              </a:spcBef>
              <a:buClr>
                <a:schemeClr val="folHlink"/>
              </a:buClr>
              <a:buSzPct val="60000"/>
              <a:buFont typeface="Wingdings" charset="0"/>
              <a:buNone/>
              <a:defRPr/>
            </a:pPr>
            <a:r>
              <a:rPr lang="en-US" sz="1600" b="1">
                <a:solidFill>
                  <a:srgbClr val="0070C0"/>
                </a:solidFill>
                <a:latin typeface="Arial" charset="0"/>
                <a:cs typeface="+mn-cs"/>
              </a:rPr>
              <a:t>ORDER BY</a:t>
            </a:r>
            <a:r>
              <a:rPr lang="en-US" sz="1600" b="1">
                <a:latin typeface="Arial" charset="0"/>
                <a:cs typeface="+mn-cs"/>
              </a:rPr>
              <a:t> cnt </a:t>
            </a:r>
            <a:r>
              <a:rPr lang="en-US" sz="1600" b="1">
                <a:solidFill>
                  <a:srgbClr val="0070C0"/>
                </a:solidFill>
                <a:latin typeface="Arial" charset="0"/>
                <a:cs typeface="+mn-cs"/>
              </a:rPr>
              <a:t>DESC</a:t>
            </a:r>
          </a:p>
        </p:txBody>
      </p:sp>
      <p:sp>
        <p:nvSpPr>
          <p:cNvPr id="106505" name="Rectangle 9"/>
          <p:cNvSpPr>
            <a:spLocks noChangeArrowheads="1"/>
          </p:cNvSpPr>
          <p:nvPr/>
        </p:nvSpPr>
        <p:spPr bwMode="auto">
          <a:xfrm>
            <a:off x="4953000" y="4660900"/>
            <a:ext cx="3324225" cy="18557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SELECT</a:t>
            </a:r>
            <a:r>
              <a:rPr lang="en-US" sz="1800" b="1">
                <a:latin typeface="Arial" charset="0"/>
                <a:cs typeface="+mn-cs"/>
              </a:rPr>
              <a:t> </a:t>
            </a:r>
            <a:r>
              <a:rPr lang="en-US" sz="1600" b="1">
                <a:solidFill>
                  <a:srgbClr val="FF5050"/>
                </a:solidFill>
                <a:latin typeface="Arial" charset="0"/>
                <a:cs typeface="+mn-cs"/>
              </a:rPr>
              <a:t>count</a:t>
            </a:r>
            <a:r>
              <a:rPr lang="en-US" sz="1600" b="1">
                <a:latin typeface="Arial" charset="0"/>
                <a:cs typeface="+mn-cs"/>
              </a:rPr>
              <a:t>(*)</a:t>
            </a:r>
          </a:p>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FROM</a:t>
            </a:r>
            <a:r>
              <a:rPr lang="en-US" sz="1800" b="1">
                <a:latin typeface="Arial" charset="0"/>
                <a:cs typeface="+mn-cs"/>
              </a:rPr>
              <a:t> </a:t>
            </a:r>
            <a:r>
              <a:rPr lang="en-US" sz="1600" b="1">
                <a:latin typeface="Arial" charset="0"/>
                <a:cs typeface="+mn-cs"/>
              </a:rPr>
              <a:t>[bombardment_log]</a:t>
            </a:r>
          </a:p>
          <a:p>
            <a:pPr>
              <a:lnSpc>
                <a:spcPct val="90000"/>
              </a:lnSpc>
              <a:spcBef>
                <a:spcPct val="20000"/>
              </a:spcBef>
              <a:buClr>
                <a:schemeClr val="folHlink"/>
              </a:buClr>
              <a:buSzPct val="60000"/>
              <a:buFont typeface="Wingdings" charset="0"/>
              <a:buNone/>
              <a:defRPr/>
            </a:pPr>
            <a:r>
              <a:rPr lang="en-US" sz="1600" b="1">
                <a:solidFill>
                  <a:srgbClr val="0070C0"/>
                </a:solidFill>
                <a:latin typeface="Arial" charset="0"/>
                <a:cs typeface="+mn-cs"/>
              </a:rPr>
              <a:t>WHERE</a:t>
            </a:r>
            <a:r>
              <a:rPr lang="en-US" sz="1800" b="1">
                <a:latin typeface="Arial" charset="0"/>
                <a:cs typeface="+mn-cs"/>
              </a:rPr>
              <a:t> </a:t>
            </a:r>
            <a:r>
              <a:rPr lang="en-US" sz="1600" b="1">
                <a:latin typeface="Arial" charset="0"/>
                <a:cs typeface="+mn-cs"/>
              </a:rPr>
              <a:t>bomb_date </a:t>
            </a:r>
            <a:r>
              <a:rPr lang="en-US" sz="1600" b="1">
                <a:solidFill>
                  <a:srgbClr val="0070C0"/>
                </a:solidFill>
                <a:latin typeface="Arial" charset="0"/>
                <a:cs typeface="+mn-cs"/>
              </a:rPr>
              <a:t>BETWEEN</a:t>
            </a:r>
            <a:r>
              <a:rPr lang="en-US" sz="1800" b="1">
                <a:latin typeface="Arial" charset="0"/>
                <a:cs typeface="+mn-cs"/>
              </a:rPr>
              <a:t> </a:t>
            </a:r>
          </a:p>
          <a:p>
            <a:pPr>
              <a:lnSpc>
                <a:spcPct val="90000"/>
              </a:lnSpc>
              <a:spcBef>
                <a:spcPct val="20000"/>
              </a:spcBef>
              <a:buClr>
                <a:schemeClr val="folHlink"/>
              </a:buClr>
              <a:buSzPct val="60000"/>
              <a:buFont typeface="Wingdings" charset="0"/>
              <a:buNone/>
              <a:defRPr/>
            </a:pPr>
            <a:r>
              <a:rPr lang="en-US" sz="1800" b="1">
                <a:latin typeface="Arial" charset="0"/>
                <a:cs typeface="+mn-cs"/>
              </a:rPr>
              <a:t>           </a:t>
            </a:r>
            <a:r>
              <a:rPr lang="ja-JP" altLang="en-US" sz="1600" b="1">
                <a:latin typeface="Arial" charset="0"/>
                <a:cs typeface="+mn-cs"/>
              </a:rPr>
              <a:t>’</a:t>
            </a:r>
            <a:r>
              <a:rPr lang="en-US" sz="1600" b="1">
                <a:latin typeface="Arial" charset="0"/>
                <a:cs typeface="+mn-cs"/>
              </a:rPr>
              <a:t>7/1/2010'</a:t>
            </a:r>
            <a:r>
              <a:rPr lang="en-US" sz="1200" b="1">
                <a:solidFill>
                  <a:srgbClr val="0070C0"/>
                </a:solidFill>
                <a:latin typeface="Arial" charset="0"/>
                <a:cs typeface="+mn-cs"/>
              </a:rPr>
              <a:t> </a:t>
            </a:r>
            <a:r>
              <a:rPr lang="en-US" sz="1600" b="1">
                <a:solidFill>
                  <a:srgbClr val="0070C0"/>
                </a:solidFill>
                <a:latin typeface="Arial" charset="0"/>
                <a:cs typeface="+mn-cs"/>
              </a:rPr>
              <a:t>AND</a:t>
            </a:r>
            <a:r>
              <a:rPr lang="en-US" sz="1600" b="1">
                <a:latin typeface="Arial" charset="0"/>
                <a:cs typeface="+mn-cs"/>
              </a:rPr>
              <a:t> </a:t>
            </a:r>
            <a:r>
              <a:rPr lang="ja-JP" altLang="en-US" sz="1600" b="1">
                <a:latin typeface="Arial" charset="0"/>
                <a:cs typeface="+mn-cs"/>
              </a:rPr>
              <a:t>’</a:t>
            </a:r>
            <a:r>
              <a:rPr lang="en-US" sz="1600" b="1">
                <a:latin typeface="Arial" charset="0"/>
                <a:cs typeface="+mn-cs"/>
              </a:rPr>
              <a:t>7/31/2010'</a:t>
            </a:r>
          </a:p>
          <a:p>
            <a:pPr>
              <a:lnSpc>
                <a:spcPct val="90000"/>
              </a:lnSpc>
              <a:spcBef>
                <a:spcPct val="20000"/>
              </a:spcBef>
              <a:buClr>
                <a:schemeClr val="folHlink"/>
              </a:buClr>
              <a:buSzPct val="60000"/>
              <a:buFont typeface="Wingdings" charset="0"/>
              <a:buNone/>
              <a:defRPr/>
            </a:pPr>
            <a:r>
              <a:rPr lang="en-US" sz="1800" b="1">
                <a:latin typeface="Arial" charset="0"/>
                <a:cs typeface="+mn-cs"/>
              </a:rPr>
              <a:t> </a:t>
            </a:r>
            <a:r>
              <a:rPr lang="en-US" sz="1600" b="1">
                <a:solidFill>
                  <a:srgbClr val="0070C0"/>
                </a:solidFill>
                <a:latin typeface="Arial" charset="0"/>
                <a:cs typeface="+mn-cs"/>
              </a:rPr>
              <a:t>AND</a:t>
            </a:r>
            <a:r>
              <a:rPr lang="en-US" sz="1800" b="1">
                <a:latin typeface="Arial" charset="0"/>
                <a:cs typeface="+mn-cs"/>
              </a:rPr>
              <a:t> </a:t>
            </a:r>
            <a:r>
              <a:rPr lang="en-US" sz="1600" b="1">
                <a:latin typeface="Arial" charset="0"/>
                <a:cs typeface="+mn-cs"/>
              </a:rPr>
              <a:t>rescue clone IS NOT NULL</a:t>
            </a:r>
          </a:p>
          <a:p>
            <a:pPr>
              <a:lnSpc>
                <a:spcPct val="90000"/>
              </a:lnSpc>
              <a:spcBef>
                <a:spcPct val="20000"/>
              </a:spcBef>
              <a:buClr>
                <a:schemeClr val="folHlink"/>
              </a:buClr>
              <a:buSzPct val="60000"/>
              <a:buFont typeface="Wingdings" charset="0"/>
              <a:buNone/>
              <a:defRPr/>
            </a:pPr>
            <a:r>
              <a:rPr lang="en-US" sz="1800" b="1">
                <a:latin typeface="Arial" charset="0"/>
                <a:cs typeface="+mn-cs"/>
              </a:rPr>
              <a:t> </a:t>
            </a:r>
            <a:r>
              <a:rPr lang="en-US" sz="1600" b="1">
                <a:solidFill>
                  <a:srgbClr val="0070C0"/>
                </a:solidFill>
                <a:latin typeface="Arial" charset="0"/>
                <a:cs typeface="+mn-cs"/>
              </a:rPr>
              <a:t>AND</a:t>
            </a:r>
            <a:r>
              <a:rPr lang="en-US" sz="1800" b="1">
                <a:latin typeface="Arial" charset="0"/>
                <a:cs typeface="+mn-cs"/>
              </a:rPr>
              <a:t> </a:t>
            </a:r>
            <a:r>
              <a:rPr lang="en-US" sz="1600" b="1">
                <a:latin typeface="Arial" charset="0"/>
                <a:cs typeface="+mn-cs"/>
              </a:rPr>
              <a:t>[expression?] = 'yes'</a:t>
            </a:r>
          </a:p>
        </p:txBody>
      </p:sp>
    </p:spTree>
  </p:cSld>
  <p:clrMapOvr>
    <a:masterClrMapping/>
  </p:clrMapOvr>
  <p:transition advTm="1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sz="3200">
                <a:latin typeface="Arial" charset="0"/>
              </a:rPr>
              <a:t>My favorite example</a:t>
            </a:r>
          </a:p>
        </p:txBody>
      </p:sp>
      <p:sp>
        <p:nvSpPr>
          <p:cNvPr id="49154" name="Rectangle 3"/>
          <p:cNvSpPr>
            <a:spLocks noGrp="1" noChangeArrowheads="1"/>
          </p:cNvSpPr>
          <p:nvPr>
            <p:ph type="body" idx="1"/>
          </p:nvPr>
        </p:nvSpPr>
        <p:spPr>
          <a:xfrm>
            <a:off x="374650" y="1346200"/>
            <a:ext cx="8443913" cy="1174750"/>
          </a:xfrm>
        </p:spPr>
        <p:txBody>
          <a:bodyPr/>
          <a:lstStyle/>
          <a:p>
            <a:r>
              <a:rPr lang="en-US" sz="2400">
                <a:latin typeface="Arial" charset="0"/>
              </a:rPr>
              <a:t>Find all TIGRFam ids (proteins) that are missing from at least one of three samples (relations)</a:t>
            </a:r>
          </a:p>
        </p:txBody>
      </p:sp>
      <p:sp>
        <p:nvSpPr>
          <p:cNvPr id="144389" name="Rectangle 5"/>
          <p:cNvSpPr>
            <a:spLocks noChangeArrowheads="1"/>
          </p:cNvSpPr>
          <p:nvPr/>
        </p:nvSpPr>
        <p:spPr bwMode="auto">
          <a:xfrm>
            <a:off x="1584325" y="2339975"/>
            <a:ext cx="5356225" cy="39941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[refseq_hma_fasta_TGIRfam_refs]</a:t>
            </a:r>
          </a:p>
          <a:p>
            <a:pPr>
              <a:defRPr/>
            </a:pPr>
            <a:r>
              <a:rPr lang="en-US" sz="2000">
                <a:solidFill>
                  <a:srgbClr val="0070C0"/>
                </a:solidFill>
                <a:latin typeface="Arial" charset="0"/>
                <a:cs typeface="+mn-cs"/>
              </a:rPr>
              <a:t>UNION</a:t>
            </a:r>
            <a:endParaRPr lang="en-US" sz="1600">
              <a:cs typeface="+mn-cs"/>
            </a:endParaRPr>
          </a:p>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[est_hma_fasta_TGIRfam_refs]</a:t>
            </a:r>
          </a:p>
          <a:p>
            <a:pPr>
              <a:defRPr/>
            </a:pPr>
            <a:r>
              <a:rPr lang="en-US" sz="2000">
                <a:solidFill>
                  <a:srgbClr val="0070C0"/>
                </a:solidFill>
                <a:latin typeface="Arial" charset="0"/>
                <a:cs typeface="+mn-cs"/>
              </a:rPr>
              <a:t>UNION</a:t>
            </a:r>
          </a:p>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[combo_hma_fasta_TGIRfam_refs]</a:t>
            </a:r>
          </a:p>
          <a:p>
            <a:pPr>
              <a:defRPr/>
            </a:pPr>
            <a:endParaRPr lang="en-US" sz="1600">
              <a:cs typeface="+mn-cs"/>
            </a:endParaRPr>
          </a:p>
          <a:p>
            <a:pPr>
              <a:defRPr/>
            </a:pPr>
            <a:r>
              <a:rPr lang="en-US" sz="2000">
                <a:solidFill>
                  <a:srgbClr val="0070C0"/>
                </a:solidFill>
                <a:latin typeface="Arial" charset="0"/>
                <a:cs typeface="+mn-cs"/>
              </a:rPr>
              <a:t>EXCEPT</a:t>
            </a:r>
            <a:endParaRPr lang="en-US" sz="1600">
              <a:cs typeface="+mn-cs"/>
            </a:endParaRPr>
          </a:p>
          <a:p>
            <a:pPr>
              <a:defRPr/>
            </a:pPr>
            <a:endParaRPr lang="en-US" sz="2000">
              <a:solidFill>
                <a:srgbClr val="0070C0"/>
              </a:solidFill>
              <a:latin typeface="Arial" charset="0"/>
              <a:cs typeface="+mn-cs"/>
            </a:endParaRPr>
          </a:p>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[refseq_hma_fasta_TGIRfam_refs]</a:t>
            </a:r>
          </a:p>
          <a:p>
            <a:pPr>
              <a:defRPr/>
            </a:pPr>
            <a:r>
              <a:rPr lang="en-US" sz="2000">
                <a:solidFill>
                  <a:srgbClr val="0070C0"/>
                </a:solidFill>
                <a:latin typeface="Arial" charset="0"/>
                <a:cs typeface="+mn-cs"/>
              </a:rPr>
              <a:t>INTERSECT</a:t>
            </a:r>
            <a:endParaRPr lang="en-US" sz="1600">
              <a:cs typeface="+mn-cs"/>
            </a:endParaRPr>
          </a:p>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[est_hma_fasta_TGIRfam_refs]</a:t>
            </a:r>
          </a:p>
          <a:p>
            <a:pPr>
              <a:defRPr/>
            </a:pPr>
            <a:r>
              <a:rPr lang="en-US" sz="2000">
                <a:solidFill>
                  <a:srgbClr val="0070C0"/>
                </a:solidFill>
                <a:latin typeface="Arial" charset="0"/>
                <a:cs typeface="+mn-cs"/>
              </a:rPr>
              <a:t>INTERSECT</a:t>
            </a:r>
          </a:p>
          <a:p>
            <a:pPr>
              <a:defRPr/>
            </a:pPr>
            <a:r>
              <a:rPr lang="en-US" sz="2000">
                <a:solidFill>
                  <a:srgbClr val="0070C0"/>
                </a:solidFill>
                <a:latin typeface="Arial" charset="0"/>
                <a:cs typeface="+mn-cs"/>
              </a:rPr>
              <a:t>SELECT</a:t>
            </a:r>
            <a:r>
              <a:rPr lang="en-US" sz="1600">
                <a:cs typeface="+mn-cs"/>
              </a:rPr>
              <a:t> col0 </a:t>
            </a:r>
            <a:r>
              <a:rPr lang="en-US" sz="2000">
                <a:solidFill>
                  <a:srgbClr val="0070C0"/>
                </a:solidFill>
                <a:latin typeface="Arial" charset="0"/>
                <a:cs typeface="+mn-cs"/>
              </a:rPr>
              <a:t>FROM</a:t>
            </a:r>
            <a:r>
              <a:rPr lang="en-US" sz="1600">
                <a:cs typeface="+mn-cs"/>
              </a:rPr>
              <a:t> [combo_hma_fasta_TGIRfam_refs]</a:t>
            </a: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dirty="0" smtClean="0">
                <a:latin typeface="Arial" charset="0"/>
              </a:rPr>
              <a:t>So what’</a:t>
            </a:r>
            <a:r>
              <a:rPr lang="en-US" altLang="ja-JP" dirty="0" smtClean="0">
                <a:latin typeface="Arial" charset="0"/>
              </a:rPr>
              <a:t>s </a:t>
            </a:r>
            <a:r>
              <a:rPr lang="en-US" altLang="ja-JP" dirty="0">
                <a:latin typeface="Arial" charset="0"/>
              </a:rPr>
              <a:t>the point?</a:t>
            </a:r>
            <a:endParaRPr lang="en-US" dirty="0">
              <a:latin typeface="Arial" charset="0"/>
            </a:endParaRPr>
          </a:p>
        </p:txBody>
      </p:sp>
      <p:sp>
        <p:nvSpPr>
          <p:cNvPr id="58370" name="Rectangle 3"/>
          <p:cNvSpPr>
            <a:spLocks noGrp="1" noChangeArrowheads="1"/>
          </p:cNvSpPr>
          <p:nvPr>
            <p:ph type="body" idx="1"/>
          </p:nvPr>
        </p:nvSpPr>
        <p:spPr/>
        <p:txBody>
          <a:bodyPr/>
          <a:lstStyle/>
          <a:p>
            <a:pPr eaLnBrk="1" hangingPunct="1"/>
            <a:r>
              <a:rPr lang="en-US" sz="2000" dirty="0">
                <a:latin typeface="Arial" charset="0"/>
              </a:rPr>
              <a:t>Databases appear underused in (long tail) science</a:t>
            </a:r>
          </a:p>
          <a:p>
            <a:pPr eaLnBrk="1" hangingPunct="1"/>
            <a:r>
              <a:rPr lang="en-US" sz="2000" dirty="0">
                <a:latin typeface="Arial" charset="0"/>
              </a:rPr>
              <a:t>Conventional wisdom says </a:t>
            </a:r>
            <a:r>
              <a:rPr lang="ja-JP" altLang="en-US" sz="2000" dirty="0">
                <a:latin typeface="Arial" charset="0"/>
              </a:rPr>
              <a:t>“</a:t>
            </a:r>
            <a:r>
              <a:rPr lang="en-US" altLang="ja-JP" sz="2000" dirty="0">
                <a:latin typeface="Arial" charset="0"/>
              </a:rPr>
              <a:t>Scientists </a:t>
            </a:r>
            <a:r>
              <a:rPr lang="en-US" altLang="ja-JP" sz="2000" dirty="0" smtClean="0">
                <a:latin typeface="Arial" charset="0"/>
              </a:rPr>
              <a:t>wont </a:t>
            </a:r>
            <a:r>
              <a:rPr lang="en-US" altLang="ja-JP" sz="2000" dirty="0">
                <a:latin typeface="Arial" charset="0"/>
              </a:rPr>
              <a:t>write </a:t>
            </a:r>
            <a:r>
              <a:rPr lang="en-US" altLang="ja-JP" sz="2000" dirty="0" smtClean="0">
                <a:latin typeface="Arial" charset="0"/>
              </a:rPr>
              <a:t>SQL</a:t>
            </a:r>
            <a:r>
              <a:rPr lang="ja-JP" altLang="en-US" sz="2000" dirty="0" smtClean="0">
                <a:latin typeface="Arial" charset="0"/>
              </a:rPr>
              <a:t>”</a:t>
            </a:r>
            <a:endParaRPr lang="en-US" altLang="ja-JP" sz="2000" dirty="0">
              <a:latin typeface="Arial" charset="0"/>
            </a:endParaRPr>
          </a:p>
          <a:p>
            <a:pPr lvl="1" eaLnBrk="1" hangingPunct="1"/>
            <a:r>
              <a:rPr lang="en-US" sz="1800" dirty="0">
                <a:latin typeface="Arial" charset="0"/>
              </a:rPr>
              <a:t>This is utter horseshit </a:t>
            </a:r>
          </a:p>
          <a:p>
            <a:pPr lvl="1" eaLnBrk="1" hangingPunct="1"/>
            <a:r>
              <a:rPr lang="en-US" sz="1800" dirty="0">
                <a:latin typeface="Arial" charset="0"/>
              </a:rPr>
              <a:t>c.f. SDSS, Life Under Your Feet, UW </a:t>
            </a:r>
            <a:r>
              <a:rPr lang="en-US" sz="1800" dirty="0" err="1">
                <a:latin typeface="Arial" charset="0"/>
              </a:rPr>
              <a:t>eScience</a:t>
            </a:r>
            <a:endParaRPr lang="en-US" sz="1800" dirty="0">
              <a:latin typeface="Arial" charset="0"/>
            </a:endParaRPr>
          </a:p>
          <a:p>
            <a:pPr eaLnBrk="1" hangingPunct="1"/>
            <a:r>
              <a:rPr lang="en-US" sz="2000" dirty="0">
                <a:latin typeface="Arial" charset="0"/>
              </a:rPr>
              <a:t>Instead, we </a:t>
            </a:r>
            <a:r>
              <a:rPr lang="en-US" sz="2000" dirty="0" smtClean="0">
                <a:latin typeface="Arial" charset="0"/>
              </a:rPr>
              <a:t>blame the up</a:t>
            </a:r>
            <a:r>
              <a:rPr lang="en-US" sz="2000" dirty="0">
                <a:latin typeface="Arial" charset="0"/>
              </a:rPr>
              <a:t>-front costs</a:t>
            </a:r>
          </a:p>
          <a:p>
            <a:pPr lvl="1" eaLnBrk="1" hangingPunct="1"/>
            <a:r>
              <a:rPr lang="en-US" sz="1800" dirty="0">
                <a:latin typeface="Arial" charset="0"/>
              </a:rPr>
              <a:t>installation </a:t>
            </a:r>
          </a:p>
          <a:p>
            <a:pPr lvl="1" eaLnBrk="1" hangingPunct="1"/>
            <a:r>
              <a:rPr lang="en-US" sz="1800" dirty="0">
                <a:latin typeface="Arial" charset="0"/>
              </a:rPr>
              <a:t>configuration</a:t>
            </a:r>
          </a:p>
          <a:p>
            <a:pPr lvl="1" eaLnBrk="1" hangingPunct="1"/>
            <a:r>
              <a:rPr lang="en-US" sz="2000" b="1" u="sng" dirty="0">
                <a:solidFill>
                  <a:srgbClr val="FF0000"/>
                </a:solidFill>
                <a:latin typeface="Arial" charset="0"/>
              </a:rPr>
              <a:t>schema design</a:t>
            </a:r>
          </a:p>
          <a:p>
            <a:pPr lvl="1" eaLnBrk="1" hangingPunct="1"/>
            <a:r>
              <a:rPr lang="en-US" sz="1800" dirty="0">
                <a:latin typeface="Arial" charset="0"/>
              </a:rPr>
              <a:t>performance tuning</a:t>
            </a:r>
          </a:p>
          <a:p>
            <a:pPr lvl="1" eaLnBrk="1" hangingPunct="1"/>
            <a:r>
              <a:rPr lang="en-US" sz="1800" dirty="0" smtClean="0">
                <a:latin typeface="Arial" charset="0"/>
              </a:rPr>
              <a:t>loading</a:t>
            </a:r>
            <a:endParaRPr lang="en-US" sz="1800" dirty="0">
              <a:latin typeface="Arial" charset="0"/>
            </a:endParaRPr>
          </a:p>
          <a:p>
            <a:pPr lvl="1" eaLnBrk="1" hangingPunct="1"/>
            <a:r>
              <a:rPr lang="en-US" sz="1800" dirty="0">
                <a:latin typeface="Arial" charset="0"/>
              </a:rPr>
              <a:t>app-building</a:t>
            </a:r>
          </a:p>
        </p:txBody>
      </p:sp>
      <p:pic>
        <p:nvPicPr>
          <p:cNvPr id="58371" name="Picture 5" descr="learningSQL.tiff                                               0036CC76Macintosh HD                   C63A6B9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35600" y="2998788"/>
            <a:ext cx="3173413" cy="2806700"/>
          </a:xfrm>
          <a:prstGeom prst="rect">
            <a:avLst/>
          </a:prstGeom>
          <a:noFill/>
          <a:ln w="38100">
            <a:solidFill>
              <a:srgbClr val="339966"/>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8372" name="Rectangle 6"/>
          <p:cNvSpPr>
            <a:spLocks noChangeArrowheads="1"/>
          </p:cNvSpPr>
          <p:nvPr/>
        </p:nvSpPr>
        <p:spPr bwMode="auto">
          <a:xfrm>
            <a:off x="542925" y="5595938"/>
            <a:ext cx="7118350" cy="750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eaLnBrk="1" hangingPunct="1">
              <a:spcBef>
                <a:spcPct val="40000"/>
              </a:spcBef>
              <a:buClr>
                <a:schemeClr val="folHlink"/>
              </a:buClr>
              <a:buSzPct val="60000"/>
              <a:buFont typeface="Wingdings" charset="0"/>
              <a:buNone/>
            </a:pPr>
            <a:r>
              <a:rPr lang="en-US" sz="1800" b="1" i="1" dirty="0">
                <a:solidFill>
                  <a:srgbClr val="0011CF"/>
                </a:solidFill>
                <a:latin typeface="Arial" charset="0"/>
              </a:rPr>
              <a:t>So we ask:</a:t>
            </a:r>
          </a:p>
          <a:p>
            <a:pPr eaLnBrk="1" hangingPunct="1">
              <a:spcBef>
                <a:spcPct val="40000"/>
              </a:spcBef>
              <a:buClr>
                <a:schemeClr val="folHlink"/>
              </a:buClr>
              <a:buSzPct val="60000"/>
              <a:buFont typeface="Wingdings" charset="0"/>
              <a:buNone/>
            </a:pPr>
            <a:r>
              <a:rPr lang="en-US" sz="1800" b="1" i="1" u="sng" dirty="0">
                <a:solidFill>
                  <a:srgbClr val="0011CF"/>
                </a:solidFill>
                <a:latin typeface="Arial" charset="0"/>
              </a:rPr>
              <a:t>What kind of platform can deliver SQL to scientists?</a:t>
            </a:r>
            <a:endParaRPr lang="en-US" sz="1600" b="1" i="1" u="sng" dirty="0">
              <a:solidFill>
                <a:srgbClr val="0011CF"/>
              </a:solidFill>
              <a:latin typeface="Arial" charset="0"/>
            </a:endParaRPr>
          </a:p>
        </p:txBody>
      </p:sp>
    </p:spTree>
  </p:cSld>
  <p:clrMapOvr>
    <a:masterClrMapping/>
  </p:clrMapOvr>
  <p:transition advTm="15000"/>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8434" name="Picture 3" descr="eScience logo"/>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20813" y="0"/>
            <a:ext cx="7048500" cy="6837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998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219200" cy="8969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cSld>
  <p:clrMapOvr>
    <a:masterClrMapping/>
  </p:clrMapOvr>
  <p:transition advTm="1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Desiderata for a “SQL Delivery Vector”</a:t>
            </a:r>
            <a:endParaRPr lang="en-US" sz="2800" dirty="0"/>
          </a:p>
        </p:txBody>
      </p:sp>
      <p:sp>
        <p:nvSpPr>
          <p:cNvPr id="3" name="Content Placeholder 2"/>
          <p:cNvSpPr>
            <a:spLocks noGrp="1"/>
          </p:cNvSpPr>
          <p:nvPr>
            <p:ph idx="1"/>
          </p:nvPr>
        </p:nvSpPr>
        <p:spPr/>
        <p:txBody>
          <a:bodyPr/>
          <a:lstStyle/>
          <a:p>
            <a:r>
              <a:rPr lang="en-US" sz="2400" dirty="0" smtClean="0"/>
              <a:t>Logical data independence is a good idea; let’s do more of that</a:t>
            </a:r>
          </a:p>
          <a:p>
            <a:r>
              <a:rPr lang="en-US" sz="2400" dirty="0" smtClean="0"/>
              <a:t>Loading data is always a pain; let’s make that easier</a:t>
            </a:r>
          </a:p>
          <a:p>
            <a:r>
              <a:rPr lang="en-US" sz="2400" dirty="0" smtClean="0"/>
              <a:t>No updates to science data; let’s cache aggressively and support append/replace only</a:t>
            </a:r>
          </a:p>
          <a:p>
            <a:r>
              <a:rPr lang="en-US" sz="2400" dirty="0" smtClean="0">
                <a:solidFill>
                  <a:srgbClr val="000000"/>
                </a:solidFill>
              </a:rPr>
              <a:t>Scale is small (O(100) spreadsheets); let’s not worry too much about physical tuning</a:t>
            </a:r>
          </a:p>
          <a:p>
            <a:r>
              <a:rPr lang="en-US" sz="2400" dirty="0" smtClean="0">
                <a:solidFill>
                  <a:srgbClr val="000000"/>
                </a:solidFill>
              </a:rPr>
              <a:t>Reliable schemas are elusive at the frontier of research; let’s worry about that later (or not at all)</a:t>
            </a:r>
          </a:p>
          <a:p>
            <a:r>
              <a:rPr lang="en-US" sz="2400" dirty="0" smtClean="0">
                <a:solidFill>
                  <a:schemeClr val="tx2"/>
                </a:solidFill>
              </a:rPr>
              <a:t>SQL </a:t>
            </a:r>
            <a:r>
              <a:rPr lang="en-US" sz="2400" dirty="0">
                <a:solidFill>
                  <a:schemeClr val="tx2"/>
                </a:solidFill>
              </a:rPr>
              <a:t>is not difficult to learn – </a:t>
            </a:r>
            <a:r>
              <a:rPr lang="en-US" sz="2400" i="1" dirty="0">
                <a:solidFill>
                  <a:schemeClr val="tx2"/>
                </a:solidFill>
              </a:rPr>
              <a:t>given a set of relevant “starter queries” to build from</a:t>
            </a:r>
          </a:p>
          <a:p>
            <a:endParaRPr lang="en-US" sz="2400" dirty="0" smtClean="0"/>
          </a:p>
          <a:p>
            <a:endParaRPr lang="en-US" sz="2400" dirty="0"/>
          </a:p>
        </p:txBody>
      </p:sp>
      <p:sp>
        <p:nvSpPr>
          <p:cNvPr id="4" name="Date Placeholder 3"/>
          <p:cNvSpPr>
            <a:spLocks noGrp="1"/>
          </p:cNvSpPr>
          <p:nvPr>
            <p:ph type="dt" sz="half" idx="10"/>
          </p:nvPr>
        </p:nvSpPr>
        <p:spPr/>
        <p:txBody>
          <a:bodyPr/>
          <a:lstStyle/>
          <a:p>
            <a:pPr>
              <a:defRPr/>
            </a:pPr>
            <a:r>
              <a:rPr lang="en-US" smtClean="0"/>
              <a:t>5/18/10</a:t>
            </a:r>
            <a:endParaRPr lang="en-US"/>
          </a:p>
        </p:txBody>
      </p:sp>
      <p:sp>
        <p:nvSpPr>
          <p:cNvPr id="5" name="Footer Placeholder 4"/>
          <p:cNvSpPr>
            <a:spLocks noGrp="1"/>
          </p:cNvSpPr>
          <p:nvPr>
            <p:ph type="ftr" sz="quarter" idx="11"/>
          </p:nvPr>
        </p:nvSpPr>
        <p:spPr/>
        <p:txBody>
          <a:bodyPr/>
          <a:lstStyle/>
          <a:p>
            <a:pPr>
              <a:defRPr/>
            </a:pPr>
            <a:r>
              <a:rPr lang="en-US" smtClean="0"/>
              <a:t>Garret Cole, eScience Institute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0166865"/>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a:latin typeface="Arial" charset="0"/>
              </a:rPr>
              <a:t>Status</a:t>
            </a:r>
          </a:p>
        </p:txBody>
      </p:sp>
      <p:sp>
        <p:nvSpPr>
          <p:cNvPr id="352259" name="Rectangle 3"/>
          <p:cNvSpPr>
            <a:spLocks noGrp="1" noChangeArrowheads="1"/>
          </p:cNvSpPr>
          <p:nvPr>
            <p:ph type="body" idx="1"/>
          </p:nvPr>
        </p:nvSpPr>
        <p:spPr/>
        <p:txBody>
          <a:bodyPr/>
          <a:lstStyle/>
          <a:p>
            <a:pPr>
              <a:lnSpc>
                <a:spcPct val="90000"/>
              </a:lnSpc>
            </a:pPr>
            <a:r>
              <a:rPr lang="en-US" sz="2400" dirty="0">
                <a:latin typeface="Arial" charset="0"/>
              </a:rPr>
              <a:t>about 6 months </a:t>
            </a:r>
            <a:r>
              <a:rPr lang="en-US" sz="2400" dirty="0" smtClean="0">
                <a:latin typeface="Arial" charset="0"/>
              </a:rPr>
              <a:t>old, no active advertising</a:t>
            </a:r>
            <a:endParaRPr lang="en-US" sz="2400" dirty="0">
              <a:latin typeface="Arial" charset="0"/>
            </a:endParaRPr>
          </a:p>
          <a:p>
            <a:pPr>
              <a:lnSpc>
                <a:spcPct val="90000"/>
              </a:lnSpc>
            </a:pPr>
            <a:r>
              <a:rPr lang="en-US" sz="2400" dirty="0">
                <a:latin typeface="Arial" charset="0"/>
              </a:rPr>
              <a:t>4 groups associated with have data uploaded</a:t>
            </a:r>
          </a:p>
          <a:p>
            <a:pPr>
              <a:lnSpc>
                <a:spcPct val="90000"/>
              </a:lnSpc>
            </a:pPr>
            <a:r>
              <a:rPr lang="en-US" sz="2400" dirty="0">
                <a:latin typeface="Arial" charset="0"/>
              </a:rPr>
              <a:t>50 unique users </a:t>
            </a:r>
          </a:p>
          <a:p>
            <a:pPr>
              <a:lnSpc>
                <a:spcPct val="90000"/>
              </a:lnSpc>
            </a:pPr>
            <a:r>
              <a:rPr lang="en-US" sz="2400" dirty="0">
                <a:latin typeface="Arial" charset="0"/>
              </a:rPr>
              <a:t>566 uploaded tables</a:t>
            </a:r>
          </a:p>
          <a:p>
            <a:pPr>
              <a:lnSpc>
                <a:spcPct val="90000"/>
              </a:lnSpc>
            </a:pPr>
            <a:r>
              <a:rPr lang="en-US" sz="2400" dirty="0">
                <a:latin typeface="Arial" charset="0"/>
              </a:rPr>
              <a:t>181 </a:t>
            </a:r>
            <a:r>
              <a:rPr lang="en-US" sz="2400" dirty="0" smtClean="0">
                <a:latin typeface="Arial" charset="0"/>
              </a:rPr>
              <a:t>views</a:t>
            </a:r>
            <a:endParaRPr lang="en-US" sz="2400" dirty="0">
              <a:latin typeface="Arial" charset="0"/>
            </a:endParaRPr>
          </a:p>
          <a:p>
            <a:pPr>
              <a:lnSpc>
                <a:spcPct val="90000"/>
              </a:lnSpc>
            </a:pPr>
            <a:r>
              <a:rPr lang="en-US" sz="2400" dirty="0">
                <a:latin typeface="Arial" charset="0"/>
              </a:rPr>
              <a:t>16GB of data</a:t>
            </a:r>
          </a:p>
          <a:p>
            <a:pPr>
              <a:lnSpc>
                <a:spcPct val="90000"/>
              </a:lnSpc>
            </a:pPr>
            <a:r>
              <a:rPr lang="en-US" sz="2400" dirty="0">
                <a:latin typeface="Arial" charset="0"/>
              </a:rPr>
              <a:t>3 short/demo papers; </a:t>
            </a:r>
            <a:r>
              <a:rPr lang="ja-JP" altLang="en-US" sz="2400" dirty="0">
                <a:latin typeface="Arial" charset="0"/>
              </a:rPr>
              <a:t>“</a:t>
            </a:r>
            <a:r>
              <a:rPr lang="en-US" sz="2400" dirty="0">
                <a:latin typeface="Arial" charset="0"/>
              </a:rPr>
              <a:t>flagship</a:t>
            </a:r>
            <a:r>
              <a:rPr lang="ja-JP" altLang="en-US" sz="2400" dirty="0">
                <a:latin typeface="Arial" charset="0"/>
              </a:rPr>
              <a:t>”</a:t>
            </a:r>
            <a:r>
              <a:rPr lang="en-US" sz="2400" dirty="0">
                <a:latin typeface="Arial" charset="0"/>
              </a:rPr>
              <a:t> paper underway</a:t>
            </a:r>
          </a:p>
          <a:p>
            <a:pPr>
              <a:lnSpc>
                <a:spcPct val="90000"/>
              </a:lnSpc>
            </a:pPr>
            <a:r>
              <a:rPr lang="en-US" sz="2400" dirty="0" smtClean="0">
                <a:latin typeface="Arial" charset="0"/>
              </a:rPr>
              <a:t>Interested parties</a:t>
            </a:r>
          </a:p>
          <a:p>
            <a:pPr lvl="1">
              <a:lnSpc>
                <a:spcPct val="90000"/>
              </a:lnSpc>
            </a:pPr>
            <a:r>
              <a:rPr lang="en-US" sz="2000" dirty="0" err="1" smtClean="0">
                <a:latin typeface="Arial" charset="0"/>
              </a:rPr>
              <a:t>NatureMapping</a:t>
            </a:r>
            <a:r>
              <a:rPr lang="en-US" sz="2000" dirty="0" smtClean="0">
                <a:latin typeface="Arial" charset="0"/>
              </a:rPr>
              <a:t> project, Washington </a:t>
            </a:r>
            <a:r>
              <a:rPr lang="en-US" sz="2000" dirty="0">
                <a:latin typeface="Arial" charset="0"/>
              </a:rPr>
              <a:t>Sea Grant, H2O, HIV Global Enterprise, San Juan country MRC, </a:t>
            </a:r>
            <a:r>
              <a:rPr lang="en-US" sz="2000" dirty="0" err="1">
                <a:latin typeface="Arial" charset="0"/>
              </a:rPr>
              <a:t>NatureMapping</a:t>
            </a:r>
            <a:r>
              <a:rPr lang="en-US" sz="2000" dirty="0">
                <a:latin typeface="Arial" charset="0"/>
              </a:rPr>
              <a:t> Project, MSR in various contexts</a:t>
            </a:r>
          </a:p>
          <a:p>
            <a:pPr>
              <a:lnSpc>
                <a:spcPct val="90000"/>
              </a:lnSpc>
            </a:pPr>
            <a:r>
              <a:rPr lang="ja-JP" altLang="en-US" sz="2400" dirty="0">
                <a:latin typeface="Arial" charset="0"/>
              </a:rPr>
              <a:t>“</a:t>
            </a:r>
            <a:r>
              <a:rPr lang="en-US" sz="2400" dirty="0">
                <a:latin typeface="Arial" charset="0"/>
              </a:rPr>
              <a:t>quiet</a:t>
            </a:r>
            <a:r>
              <a:rPr lang="ja-JP" altLang="en-US" sz="2400" dirty="0">
                <a:latin typeface="Arial" charset="0"/>
              </a:rPr>
              <a:t>”</a:t>
            </a:r>
            <a:r>
              <a:rPr lang="en-US" sz="2400" dirty="0">
                <a:latin typeface="Arial" charset="0"/>
              </a:rPr>
              <a:t> release underway; wide announcement pending </a:t>
            </a:r>
            <a:r>
              <a:rPr lang="en-US" sz="2400" dirty="0" smtClean="0">
                <a:latin typeface="Arial" charset="0"/>
              </a:rPr>
              <a:t>scalability planning – we need advice!</a:t>
            </a:r>
            <a:endParaRPr lang="en-US" sz="2400" dirty="0">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0271190"/>
      </p:ext>
    </p:extLst>
  </p:cSld>
  <p:clrMapOvr>
    <a:masterClrMapping/>
  </p:clrMapOvr>
  <p:transition advTm="15000"/>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smtClean="0">
                <a:latin typeface="Arial" charset="0"/>
              </a:rPr>
              <a:t>Use cases </a:t>
            </a:r>
            <a:r>
              <a:rPr lang="en-US" dirty="0">
                <a:latin typeface="Arial" charset="0"/>
              </a:rPr>
              <a:t>we are seeing</a:t>
            </a:r>
          </a:p>
        </p:txBody>
      </p:sp>
      <p:sp>
        <p:nvSpPr>
          <p:cNvPr id="61442" name="Rectangle 3"/>
          <p:cNvSpPr>
            <a:spLocks noGrp="1" noChangeArrowheads="1"/>
          </p:cNvSpPr>
          <p:nvPr>
            <p:ph type="body" idx="1"/>
          </p:nvPr>
        </p:nvSpPr>
        <p:spPr>
          <a:xfrm>
            <a:off x="374650" y="1274763"/>
            <a:ext cx="8443913" cy="4762500"/>
          </a:xfrm>
        </p:spPr>
        <p:txBody>
          <a:bodyPr/>
          <a:lstStyle/>
          <a:p>
            <a:pPr>
              <a:lnSpc>
                <a:spcPct val="90000"/>
              </a:lnSpc>
            </a:pPr>
            <a:r>
              <a:rPr lang="en-US" sz="2400" dirty="0" smtClean="0">
                <a:solidFill>
                  <a:srgbClr val="0011CF"/>
                </a:solidFill>
                <a:latin typeface="Arial" charset="0"/>
              </a:rPr>
              <a:t>Poor </a:t>
            </a:r>
            <a:r>
              <a:rPr lang="en-US" sz="2400" dirty="0">
                <a:solidFill>
                  <a:srgbClr val="0011CF"/>
                </a:solidFill>
                <a:latin typeface="Arial" charset="0"/>
              </a:rPr>
              <a:t>man</a:t>
            </a:r>
            <a:r>
              <a:rPr lang="ja-JP" altLang="en-US" sz="2400" dirty="0">
                <a:solidFill>
                  <a:srgbClr val="0011CF"/>
                </a:solidFill>
                <a:latin typeface="Arial" charset="0"/>
              </a:rPr>
              <a:t>’</a:t>
            </a:r>
            <a:r>
              <a:rPr lang="en-US" altLang="ja-JP" sz="2400" dirty="0">
                <a:solidFill>
                  <a:srgbClr val="0011CF"/>
                </a:solidFill>
                <a:latin typeface="Arial" charset="0"/>
              </a:rPr>
              <a:t>s LIMS</a:t>
            </a:r>
            <a:endParaRPr lang="en-US" altLang="ja-JP" sz="2400" dirty="0">
              <a:latin typeface="Arial" charset="0"/>
            </a:endParaRPr>
          </a:p>
          <a:p>
            <a:pPr lvl="1">
              <a:lnSpc>
                <a:spcPct val="90000"/>
              </a:lnSpc>
            </a:pPr>
            <a:r>
              <a:rPr lang="en-US" sz="2000" dirty="0">
                <a:latin typeface="Arial" charset="0"/>
              </a:rPr>
              <a:t>Enter data via spreadsheets, upload to </a:t>
            </a:r>
            <a:r>
              <a:rPr lang="en-US" sz="2000" dirty="0" err="1">
                <a:latin typeface="Arial" charset="0"/>
              </a:rPr>
              <a:t>SQLShare</a:t>
            </a:r>
            <a:r>
              <a:rPr lang="en-US" sz="2000" dirty="0">
                <a:latin typeface="Arial" charset="0"/>
              </a:rPr>
              <a:t> for holistic analysis</a:t>
            </a:r>
          </a:p>
          <a:p>
            <a:pPr>
              <a:lnSpc>
                <a:spcPct val="90000"/>
              </a:lnSpc>
            </a:pPr>
            <a:r>
              <a:rPr lang="en-US" sz="2400" dirty="0">
                <a:solidFill>
                  <a:srgbClr val="0011CF"/>
                </a:solidFill>
                <a:latin typeface="Arial" charset="0"/>
              </a:rPr>
              <a:t>Pilot Projects</a:t>
            </a:r>
            <a:endParaRPr lang="en-US" sz="2400" dirty="0">
              <a:latin typeface="Arial" charset="0"/>
            </a:endParaRPr>
          </a:p>
          <a:p>
            <a:pPr lvl="1">
              <a:lnSpc>
                <a:spcPct val="90000"/>
              </a:lnSpc>
            </a:pPr>
            <a:r>
              <a:rPr lang="en-US" sz="2000" dirty="0">
                <a:latin typeface="Arial" charset="0"/>
              </a:rPr>
              <a:t>Before investing in a conventional database design project, throw your data in </a:t>
            </a:r>
            <a:r>
              <a:rPr lang="en-US" sz="2000" dirty="0" err="1">
                <a:latin typeface="Arial" charset="0"/>
              </a:rPr>
              <a:t>SQLShare</a:t>
            </a:r>
            <a:r>
              <a:rPr lang="en-US" sz="2000" dirty="0">
                <a:latin typeface="Arial" charset="0"/>
              </a:rPr>
              <a:t> </a:t>
            </a:r>
            <a:r>
              <a:rPr lang="en-US" sz="2000" dirty="0" smtClean="0">
                <a:latin typeface="Arial" charset="0"/>
              </a:rPr>
              <a:t>to understand what you’re working with</a:t>
            </a:r>
            <a:endParaRPr lang="en-US" sz="2000" dirty="0">
              <a:latin typeface="Arial" charset="0"/>
            </a:endParaRPr>
          </a:p>
          <a:p>
            <a:pPr>
              <a:lnSpc>
                <a:spcPct val="90000"/>
              </a:lnSpc>
            </a:pPr>
            <a:r>
              <a:rPr lang="en-US" sz="2400" dirty="0" smtClean="0">
                <a:solidFill>
                  <a:srgbClr val="0011CF"/>
                </a:solidFill>
                <a:latin typeface="Arial" charset="0"/>
              </a:rPr>
              <a:t>Collaborative Query Management System*</a:t>
            </a:r>
            <a:endParaRPr lang="en-US" sz="2400" dirty="0">
              <a:solidFill>
                <a:srgbClr val="0011CF"/>
              </a:solidFill>
              <a:latin typeface="Arial" charset="0"/>
            </a:endParaRPr>
          </a:p>
          <a:p>
            <a:pPr lvl="1">
              <a:lnSpc>
                <a:spcPct val="90000"/>
              </a:lnSpc>
            </a:pPr>
            <a:r>
              <a:rPr lang="en-US" sz="2000" dirty="0">
                <a:latin typeface="Arial" charset="0"/>
              </a:rPr>
              <a:t>YouTube for SQL Queries</a:t>
            </a:r>
          </a:p>
          <a:p>
            <a:pPr>
              <a:lnSpc>
                <a:spcPct val="90000"/>
              </a:lnSpc>
            </a:pPr>
            <a:r>
              <a:rPr lang="en-US" sz="2400" dirty="0">
                <a:solidFill>
                  <a:srgbClr val="0011CF"/>
                </a:solidFill>
                <a:latin typeface="Arial" charset="0"/>
              </a:rPr>
              <a:t>Data </a:t>
            </a:r>
            <a:r>
              <a:rPr lang="ja-JP" altLang="en-US" sz="2400" dirty="0">
                <a:solidFill>
                  <a:srgbClr val="0011CF"/>
                </a:solidFill>
                <a:latin typeface="Arial" charset="0"/>
              </a:rPr>
              <a:t>“</a:t>
            </a:r>
            <a:r>
              <a:rPr lang="en-US" altLang="ja-JP" sz="2400" dirty="0">
                <a:solidFill>
                  <a:srgbClr val="0011CF"/>
                </a:solidFill>
                <a:latin typeface="Arial" charset="0"/>
              </a:rPr>
              <a:t>Instrument</a:t>
            </a:r>
            <a:r>
              <a:rPr lang="ja-JP" altLang="en-US" sz="2400" dirty="0">
                <a:solidFill>
                  <a:srgbClr val="0011CF"/>
                </a:solidFill>
                <a:latin typeface="Arial" charset="0"/>
              </a:rPr>
              <a:t>”</a:t>
            </a:r>
            <a:r>
              <a:rPr lang="en-US" altLang="ja-JP" sz="2400" dirty="0">
                <a:solidFill>
                  <a:srgbClr val="0011CF"/>
                </a:solidFill>
                <a:latin typeface="Arial" charset="0"/>
              </a:rPr>
              <a:t>**</a:t>
            </a:r>
          </a:p>
          <a:p>
            <a:pPr lvl="1">
              <a:lnSpc>
                <a:spcPct val="90000"/>
              </a:lnSpc>
            </a:pPr>
            <a:r>
              <a:rPr lang="en-US" sz="2000" dirty="0">
                <a:latin typeface="Arial" charset="0"/>
              </a:rPr>
              <a:t>Put your </a:t>
            </a:r>
            <a:r>
              <a:rPr lang="en-US" sz="2000" dirty="0" smtClean="0">
                <a:latin typeface="Arial" charset="0"/>
              </a:rPr>
              <a:t>scattered data </a:t>
            </a:r>
            <a:r>
              <a:rPr lang="en-US" sz="2000" dirty="0">
                <a:latin typeface="Arial" charset="0"/>
              </a:rPr>
              <a:t>under the </a:t>
            </a:r>
            <a:r>
              <a:rPr lang="ja-JP" altLang="en-US" sz="2000" dirty="0">
                <a:latin typeface="Arial" charset="0"/>
              </a:rPr>
              <a:t>“</a:t>
            </a:r>
            <a:r>
              <a:rPr lang="en-US" altLang="ja-JP" sz="2000" dirty="0" err="1">
                <a:latin typeface="Arial" charset="0"/>
              </a:rPr>
              <a:t>SQLScope</a:t>
            </a:r>
            <a:r>
              <a:rPr lang="ja-JP" altLang="en-US" sz="2000" dirty="0">
                <a:latin typeface="Arial" charset="0"/>
              </a:rPr>
              <a:t>”</a:t>
            </a:r>
            <a:endParaRPr lang="en-US" altLang="ja-JP" sz="2000" dirty="0">
              <a:latin typeface="Arial" charset="0"/>
            </a:endParaRPr>
          </a:p>
          <a:p>
            <a:pPr>
              <a:lnSpc>
                <a:spcPct val="90000"/>
              </a:lnSpc>
            </a:pPr>
            <a:r>
              <a:rPr lang="en-US" sz="2400" dirty="0">
                <a:solidFill>
                  <a:srgbClr val="0011CF"/>
                </a:solidFill>
                <a:latin typeface="Arial" charset="0"/>
              </a:rPr>
              <a:t>Citizen Science</a:t>
            </a:r>
          </a:p>
          <a:p>
            <a:pPr lvl="1">
              <a:lnSpc>
                <a:spcPct val="90000"/>
              </a:lnSpc>
            </a:pPr>
            <a:r>
              <a:rPr lang="en-US" sz="2000" dirty="0">
                <a:latin typeface="Arial" charset="0"/>
              </a:rPr>
              <a:t>Stage 1: Democratization of Data Collection</a:t>
            </a:r>
          </a:p>
          <a:p>
            <a:pPr lvl="1">
              <a:lnSpc>
                <a:spcPct val="90000"/>
              </a:lnSpc>
            </a:pPr>
            <a:r>
              <a:rPr lang="en-US" sz="2000" dirty="0">
                <a:latin typeface="Arial" charset="0"/>
              </a:rPr>
              <a:t>Stage 2: Democratization of Data Analysis</a:t>
            </a:r>
          </a:p>
          <a:p>
            <a:pPr lvl="1">
              <a:lnSpc>
                <a:spcPct val="90000"/>
              </a:lnSpc>
            </a:pPr>
            <a:endParaRPr lang="en-US" sz="2000" dirty="0">
              <a:latin typeface="Arial" charset="0"/>
            </a:endParaRPr>
          </a:p>
        </p:txBody>
      </p:sp>
      <p:sp>
        <p:nvSpPr>
          <p:cNvPr id="198660" name="Rectangle 4"/>
          <p:cNvSpPr>
            <a:spLocks noChangeArrowheads="1"/>
          </p:cNvSpPr>
          <p:nvPr/>
        </p:nvSpPr>
        <p:spPr bwMode="auto">
          <a:xfrm>
            <a:off x="100013" y="6307138"/>
            <a:ext cx="3135312" cy="39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000">
                <a:latin typeface="Arial" charset="0"/>
                <a:cs typeface="+mn-cs"/>
              </a:rPr>
              <a:t>*Khoussinova, CIDR 2009</a:t>
            </a:r>
          </a:p>
        </p:txBody>
      </p:sp>
      <p:sp>
        <p:nvSpPr>
          <p:cNvPr id="198661" name="Rectangle 5"/>
          <p:cNvSpPr>
            <a:spLocks noChangeArrowheads="1"/>
          </p:cNvSpPr>
          <p:nvPr/>
        </p:nvSpPr>
        <p:spPr bwMode="auto">
          <a:xfrm>
            <a:off x="6510338" y="6307138"/>
            <a:ext cx="2470150" cy="39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000">
                <a:latin typeface="Arial" charset="0"/>
                <a:cs typeface="+mn-cs"/>
              </a:rPr>
              <a:t>**credit: Alex Szalay</a:t>
            </a:r>
          </a:p>
        </p:txBody>
      </p:sp>
    </p:spTree>
  </p:cSld>
  <p:clrMapOvr>
    <a:masterClrMapping/>
  </p:clrMapOvr>
  <p:transition advTm="15000"/>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latin typeface="Arial" charset="0"/>
              </a:rPr>
              <a:t>Eating our own dogfood</a:t>
            </a:r>
          </a:p>
        </p:txBody>
      </p:sp>
      <p:pic>
        <p:nvPicPr>
          <p:cNvPr id="279557" name="Picture 5" descr="Picture 17.png                                                 000C4E1AMacintosh HD                   C63A6B9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 y="1751013"/>
            <a:ext cx="8153400" cy="43053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6777013"/>
      </p:ext>
    </p:extLst>
  </p:cSld>
  <p:clrMapOvr>
    <a:masterClrMapping/>
  </p:clrMapOvr>
  <p:transition advTm="15000"/>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90" name="Rectangle 6"/>
          <p:cNvSpPr>
            <a:spLocks noChangeArrowheads="1"/>
          </p:cNvSpPr>
          <p:nvPr/>
        </p:nvSpPr>
        <p:spPr bwMode="auto">
          <a:xfrm>
            <a:off x="311149" y="1662113"/>
            <a:ext cx="6906351" cy="39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marL="457200" indent="-457200" eaLnBrk="1" hangingPunct="1">
              <a:spcBef>
                <a:spcPct val="20000"/>
              </a:spcBef>
              <a:buClr>
                <a:schemeClr val="tx1"/>
              </a:buClr>
              <a:buFont typeface="Times" charset="0"/>
              <a:buNone/>
              <a:defRPr/>
            </a:pPr>
            <a:r>
              <a:rPr lang="en-US" sz="2000" i="1" dirty="0">
                <a:solidFill>
                  <a:srgbClr val="FF0000"/>
                </a:solidFill>
                <a:latin typeface="Arial" charset="0"/>
                <a:cs typeface="+mn-cs"/>
              </a:rPr>
              <a:t>A mini version of Jim Gray</a:t>
            </a:r>
            <a:r>
              <a:rPr lang="ja-JP" altLang="en-US" sz="2000" i="1" dirty="0">
                <a:solidFill>
                  <a:srgbClr val="FF0000"/>
                </a:solidFill>
                <a:latin typeface="Arial"/>
                <a:cs typeface="+mn-cs"/>
              </a:rPr>
              <a:t>’</a:t>
            </a:r>
            <a:r>
              <a:rPr lang="en-US" sz="2000" i="1" dirty="0">
                <a:solidFill>
                  <a:srgbClr val="FF0000"/>
                </a:solidFill>
                <a:latin typeface="Arial" charset="0"/>
                <a:cs typeface="+mn-cs"/>
              </a:rPr>
              <a:t>s 20 questions methodology</a:t>
            </a:r>
            <a:endParaRPr lang="en-US" sz="2400" i="1" dirty="0">
              <a:latin typeface="Arial" charset="0"/>
              <a:cs typeface="+mn-cs"/>
            </a:endParaRPr>
          </a:p>
        </p:txBody>
      </p:sp>
      <p:pic>
        <p:nvPicPr>
          <p:cNvPr id="60418" name="Picture 4" descr="jimgray"/>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31088" y="990600"/>
            <a:ext cx="1463675" cy="24384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0419" name="Rectangle 8"/>
          <p:cNvSpPr>
            <a:spLocks noGrp="1" noChangeArrowheads="1"/>
          </p:cNvSpPr>
          <p:nvPr>
            <p:ph type="title"/>
          </p:nvPr>
        </p:nvSpPr>
        <p:spPr/>
        <p:txBody>
          <a:bodyPr/>
          <a:lstStyle/>
          <a:p>
            <a:r>
              <a:rPr lang="en-US" dirty="0" smtClean="0">
                <a:latin typeface="Arial" charset="0"/>
              </a:rPr>
              <a:t>Bootstrapping new users</a:t>
            </a:r>
            <a:endParaRPr lang="en-US" dirty="0">
              <a:latin typeface="Arial" charset="0"/>
            </a:endParaRPr>
          </a:p>
        </p:txBody>
      </p:sp>
      <p:sp>
        <p:nvSpPr>
          <p:cNvPr id="60420" name="Rectangle 9"/>
          <p:cNvSpPr>
            <a:spLocks noGrp="1" noChangeArrowheads="1"/>
          </p:cNvSpPr>
          <p:nvPr>
            <p:ph type="body" idx="1"/>
          </p:nvPr>
        </p:nvSpPr>
        <p:spPr>
          <a:xfrm>
            <a:off x="311149" y="2421079"/>
            <a:ext cx="8332788" cy="2438400"/>
          </a:xfrm>
        </p:spPr>
        <p:txBody>
          <a:bodyPr/>
          <a:lstStyle/>
          <a:p>
            <a:pPr marL="533400" indent="-533400">
              <a:lnSpc>
                <a:spcPct val="90000"/>
              </a:lnSpc>
              <a:buFont typeface="Times" charset="0"/>
              <a:buAutoNum type="arabicPeriod"/>
            </a:pPr>
            <a:r>
              <a:rPr lang="en-US" sz="2800" dirty="0" smtClean="0">
                <a:latin typeface="Arial" charset="0"/>
              </a:rPr>
              <a:t>Give us your data</a:t>
            </a:r>
            <a:endParaRPr lang="en-US" sz="2800" dirty="0">
              <a:latin typeface="Arial" charset="0"/>
            </a:endParaRPr>
          </a:p>
          <a:p>
            <a:pPr marL="533400" indent="-533400">
              <a:lnSpc>
                <a:spcPct val="90000"/>
              </a:lnSpc>
              <a:buFont typeface="Times" charset="0"/>
              <a:buAutoNum type="arabicPeriod"/>
            </a:pPr>
            <a:r>
              <a:rPr lang="en-US" sz="2800" dirty="0" smtClean="0">
                <a:latin typeface="Arial" charset="0"/>
              </a:rPr>
              <a:t>Give us 20 </a:t>
            </a:r>
            <a:r>
              <a:rPr lang="en-US" sz="2800" dirty="0">
                <a:latin typeface="Arial" charset="0"/>
              </a:rPr>
              <a:t>questions </a:t>
            </a:r>
            <a:r>
              <a:rPr lang="en-US" sz="2800" dirty="0" smtClean="0">
                <a:latin typeface="Arial" charset="0"/>
              </a:rPr>
              <a:t>in English</a:t>
            </a:r>
            <a:endParaRPr lang="en-US" sz="2800" dirty="0">
              <a:latin typeface="Arial" charset="0"/>
            </a:endParaRPr>
          </a:p>
          <a:p>
            <a:pPr marL="533400" indent="-533400">
              <a:lnSpc>
                <a:spcPct val="90000"/>
              </a:lnSpc>
              <a:buFont typeface="Times" charset="0"/>
              <a:buAutoNum type="arabicPeriod"/>
            </a:pPr>
            <a:r>
              <a:rPr lang="en-US" sz="2800" dirty="0" smtClean="0">
                <a:latin typeface="Arial" charset="0"/>
              </a:rPr>
              <a:t>Our job</a:t>
            </a:r>
            <a:endParaRPr lang="en-US" sz="2800" dirty="0">
              <a:latin typeface="Arial" charset="0"/>
            </a:endParaRPr>
          </a:p>
          <a:p>
            <a:pPr marL="914400" lvl="1" indent="-457200">
              <a:lnSpc>
                <a:spcPct val="90000"/>
              </a:lnSpc>
            </a:pPr>
            <a:r>
              <a:rPr lang="en-US" sz="2400" dirty="0">
                <a:latin typeface="Arial" charset="0"/>
              </a:rPr>
              <a:t>upload the data</a:t>
            </a:r>
          </a:p>
          <a:p>
            <a:pPr marL="914400" lvl="1" indent="-457200">
              <a:lnSpc>
                <a:spcPct val="90000"/>
              </a:lnSpc>
            </a:pPr>
            <a:r>
              <a:rPr lang="en-US" sz="2400" dirty="0">
                <a:latin typeface="Arial" charset="0"/>
              </a:rPr>
              <a:t>translate the queries</a:t>
            </a:r>
          </a:p>
          <a:p>
            <a:pPr marL="914400" lvl="1" indent="-457200">
              <a:lnSpc>
                <a:spcPct val="90000"/>
              </a:lnSpc>
            </a:pPr>
            <a:r>
              <a:rPr lang="en-US" sz="2400" dirty="0">
                <a:latin typeface="Arial" charset="0"/>
              </a:rPr>
              <a:t>share them in </a:t>
            </a:r>
            <a:r>
              <a:rPr lang="en-US" sz="2400" dirty="0" err="1" smtClean="0">
                <a:latin typeface="Arial" charset="0"/>
              </a:rPr>
              <a:t>SQLShare</a:t>
            </a:r>
            <a:endParaRPr lang="en-US" sz="2400" dirty="0">
              <a:latin typeface="Arial" charset="0"/>
            </a:endParaRPr>
          </a:p>
        </p:txBody>
      </p:sp>
      <p:sp>
        <p:nvSpPr>
          <p:cNvPr id="2" name="TextBox 1"/>
          <p:cNvSpPr txBox="1"/>
          <p:nvPr/>
        </p:nvSpPr>
        <p:spPr>
          <a:xfrm>
            <a:off x="573979" y="5641480"/>
            <a:ext cx="7144228" cy="369332"/>
          </a:xfrm>
          <a:prstGeom prst="rect">
            <a:avLst/>
          </a:prstGeom>
          <a:noFill/>
        </p:spPr>
        <p:txBody>
          <a:bodyPr wrap="square" rtlCol="0">
            <a:spAutoFit/>
          </a:bodyPr>
          <a:lstStyle/>
          <a:p>
            <a:r>
              <a:rPr lang="en-US" sz="1800" i="1" dirty="0" smtClean="0">
                <a:latin typeface="+mj-lt"/>
              </a:rPr>
              <a:t>This process has been demonstrably successful, but doesn’t scale</a:t>
            </a:r>
          </a:p>
        </p:txBody>
      </p:sp>
    </p:spTree>
  </p:cSld>
  <p:clrMapOvr>
    <a:masterClrMapping/>
  </p:clrMapOvr>
  <p:transition advTm="15000"/>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atin typeface="Arial" charset="0"/>
              </a:rPr>
              <a:t>Automating the Process</a:t>
            </a:r>
          </a:p>
        </p:txBody>
      </p:sp>
      <p:sp>
        <p:nvSpPr>
          <p:cNvPr id="63490" name="Rectangle 3"/>
          <p:cNvSpPr>
            <a:spLocks noGrp="1" noChangeArrowheads="1"/>
          </p:cNvSpPr>
          <p:nvPr>
            <p:ph type="body" idx="1"/>
          </p:nvPr>
        </p:nvSpPr>
        <p:spPr>
          <a:xfrm>
            <a:off x="374650" y="1374775"/>
            <a:ext cx="8443913" cy="4762500"/>
          </a:xfrm>
        </p:spPr>
        <p:txBody>
          <a:bodyPr/>
          <a:lstStyle/>
          <a:p>
            <a:pPr>
              <a:lnSpc>
                <a:spcPct val="90000"/>
              </a:lnSpc>
            </a:pPr>
            <a:r>
              <a:rPr lang="en-US" sz="2000" b="1" dirty="0" smtClean="0">
                <a:solidFill>
                  <a:srgbClr val="0011CF"/>
                </a:solidFill>
                <a:latin typeface="Arial" charset="0"/>
              </a:rPr>
              <a:t>Automatic Starter</a:t>
            </a:r>
            <a:r>
              <a:rPr lang="en-US" altLang="ja-JP" sz="2000" b="1" dirty="0" smtClean="0">
                <a:solidFill>
                  <a:srgbClr val="0011CF"/>
                </a:solidFill>
                <a:latin typeface="Arial" charset="0"/>
              </a:rPr>
              <a:t> Queries</a:t>
            </a:r>
            <a:endParaRPr lang="en-US" altLang="ja-JP" sz="2000" b="1" dirty="0">
              <a:solidFill>
                <a:srgbClr val="0011CF"/>
              </a:solidFill>
              <a:latin typeface="Arial" charset="0"/>
            </a:endParaRPr>
          </a:p>
          <a:p>
            <a:pPr lvl="1">
              <a:lnSpc>
                <a:spcPct val="90000"/>
              </a:lnSpc>
            </a:pPr>
            <a:r>
              <a:rPr lang="en-US" sz="1800" dirty="0">
                <a:latin typeface="Arial" charset="0"/>
              </a:rPr>
              <a:t>Garret Cole (Research Programmer)</a:t>
            </a:r>
          </a:p>
          <a:p>
            <a:pPr lvl="1">
              <a:lnSpc>
                <a:spcPct val="90000"/>
              </a:lnSpc>
            </a:pPr>
            <a:r>
              <a:rPr lang="en-US" sz="1800" dirty="0" err="1" smtClean="0">
                <a:latin typeface="Arial" charset="0"/>
              </a:rPr>
              <a:t>Nodira</a:t>
            </a:r>
            <a:r>
              <a:rPr lang="en-US" sz="1800" dirty="0" smtClean="0">
                <a:latin typeface="Arial" charset="0"/>
              </a:rPr>
              <a:t> </a:t>
            </a:r>
            <a:r>
              <a:rPr lang="en-US" sz="1800" dirty="0" err="1" smtClean="0">
                <a:latin typeface="Arial" charset="0"/>
              </a:rPr>
              <a:t>Khoussinova</a:t>
            </a:r>
            <a:r>
              <a:rPr lang="en-US" sz="1800" dirty="0" smtClean="0">
                <a:latin typeface="Arial" charset="0"/>
              </a:rPr>
              <a:t> (CSE, </a:t>
            </a:r>
            <a:r>
              <a:rPr lang="en-US" sz="1800" dirty="0" err="1" smtClean="0">
                <a:latin typeface="Arial" charset="0"/>
              </a:rPr>
              <a:t>Phd</a:t>
            </a:r>
            <a:r>
              <a:rPr lang="en-US" sz="1800" dirty="0" smtClean="0">
                <a:latin typeface="Arial" charset="0"/>
              </a:rPr>
              <a:t> student)</a:t>
            </a:r>
          </a:p>
          <a:p>
            <a:pPr lvl="1">
              <a:lnSpc>
                <a:spcPct val="90000"/>
              </a:lnSpc>
            </a:pPr>
            <a:r>
              <a:rPr lang="en-US" sz="1800" dirty="0" err="1" smtClean="0">
                <a:latin typeface="Arial" charset="0"/>
              </a:rPr>
              <a:t>Leilani</a:t>
            </a:r>
            <a:r>
              <a:rPr lang="en-US" sz="1800" dirty="0" smtClean="0">
                <a:latin typeface="Arial" charset="0"/>
              </a:rPr>
              <a:t> </a:t>
            </a:r>
            <a:r>
              <a:rPr lang="en-US" sz="1800" dirty="0">
                <a:latin typeface="Arial" charset="0"/>
              </a:rPr>
              <a:t>Battle (CSE, </a:t>
            </a:r>
            <a:r>
              <a:rPr lang="en-US" sz="1800" dirty="0" err="1">
                <a:latin typeface="Arial" charset="0"/>
              </a:rPr>
              <a:t>Ugrad</a:t>
            </a:r>
            <a:r>
              <a:rPr lang="en-US" sz="1800" dirty="0">
                <a:latin typeface="Arial" charset="0"/>
              </a:rPr>
              <a:t>)</a:t>
            </a:r>
          </a:p>
          <a:p>
            <a:pPr lvl="1">
              <a:lnSpc>
                <a:spcPct val="90000"/>
              </a:lnSpc>
            </a:pPr>
            <a:r>
              <a:rPr lang="en-US" sz="1800" dirty="0" smtClean="0">
                <a:latin typeface="Arial" charset="0"/>
              </a:rPr>
              <a:t>with </a:t>
            </a:r>
            <a:r>
              <a:rPr lang="en-US" sz="1800" dirty="0">
                <a:latin typeface="Arial" charset="0"/>
              </a:rPr>
              <a:t>Phil Bernstein (MSR)</a:t>
            </a:r>
          </a:p>
          <a:p>
            <a:pPr>
              <a:lnSpc>
                <a:spcPct val="90000"/>
              </a:lnSpc>
            </a:pPr>
            <a:r>
              <a:rPr lang="en-US" sz="2000" b="1" dirty="0">
                <a:solidFill>
                  <a:srgbClr val="0011CF"/>
                </a:solidFill>
                <a:latin typeface="Arial" charset="0"/>
              </a:rPr>
              <a:t>Automatic Web Visualization </a:t>
            </a:r>
          </a:p>
          <a:p>
            <a:pPr lvl="1">
              <a:lnSpc>
                <a:spcPct val="90000"/>
              </a:lnSpc>
            </a:pPr>
            <a:r>
              <a:rPr lang="en-US" sz="1800" dirty="0">
                <a:latin typeface="Arial" charset="0"/>
              </a:rPr>
              <a:t>Alicia Key (Research Programmer</a:t>
            </a:r>
            <a:r>
              <a:rPr lang="en-US" sz="1800" dirty="0" smtClean="0">
                <a:latin typeface="Arial" charset="0"/>
              </a:rPr>
              <a:t>)</a:t>
            </a:r>
          </a:p>
          <a:p>
            <a:pPr>
              <a:lnSpc>
                <a:spcPct val="90000"/>
              </a:lnSpc>
            </a:pPr>
            <a:r>
              <a:rPr lang="en-US" sz="2000" b="1" dirty="0" smtClean="0">
                <a:solidFill>
                  <a:srgbClr val="0011CF"/>
                </a:solidFill>
                <a:latin typeface="Arial" charset="0"/>
              </a:rPr>
              <a:t>SQL Autocomplete</a:t>
            </a:r>
          </a:p>
          <a:p>
            <a:pPr lvl="1">
              <a:lnSpc>
                <a:spcPct val="90000"/>
              </a:lnSpc>
            </a:pPr>
            <a:r>
              <a:rPr lang="en-US" sz="1800" dirty="0" err="1" smtClean="0">
                <a:latin typeface="Arial" charset="0"/>
              </a:rPr>
              <a:t>Nodira</a:t>
            </a:r>
            <a:r>
              <a:rPr lang="en-US" sz="1800" dirty="0" smtClean="0">
                <a:latin typeface="Arial" charset="0"/>
              </a:rPr>
              <a:t> </a:t>
            </a:r>
            <a:r>
              <a:rPr lang="en-US" sz="1800" dirty="0" err="1" smtClean="0">
                <a:latin typeface="Arial" charset="0"/>
              </a:rPr>
              <a:t>Khoussinova</a:t>
            </a:r>
            <a:r>
              <a:rPr lang="en-US" sz="1800" dirty="0" smtClean="0">
                <a:latin typeface="Arial" charset="0"/>
              </a:rPr>
              <a:t> (CSE, </a:t>
            </a:r>
            <a:r>
              <a:rPr lang="en-US" sz="1800" dirty="0" err="1" smtClean="0">
                <a:latin typeface="Arial" charset="0"/>
              </a:rPr>
              <a:t>Phd</a:t>
            </a:r>
            <a:r>
              <a:rPr lang="en-US" sz="1800" dirty="0" smtClean="0">
                <a:latin typeface="Arial" charset="0"/>
              </a:rPr>
              <a:t> student)</a:t>
            </a:r>
          </a:p>
          <a:p>
            <a:pPr lvl="1">
              <a:lnSpc>
                <a:spcPct val="90000"/>
              </a:lnSpc>
            </a:pPr>
            <a:r>
              <a:rPr lang="en-US" sz="1800" dirty="0" smtClean="0">
                <a:latin typeface="Arial" charset="0"/>
              </a:rPr>
              <a:t>Magda </a:t>
            </a:r>
            <a:r>
              <a:rPr lang="en-US" sz="1800" dirty="0" err="1" smtClean="0">
                <a:latin typeface="Arial" charset="0"/>
              </a:rPr>
              <a:t>Balazinska</a:t>
            </a:r>
            <a:r>
              <a:rPr lang="en-US" sz="1800" dirty="0" smtClean="0">
                <a:latin typeface="Arial" charset="0"/>
              </a:rPr>
              <a:t> (CSE faculty)</a:t>
            </a:r>
          </a:p>
          <a:p>
            <a:pPr>
              <a:lnSpc>
                <a:spcPct val="90000"/>
              </a:lnSpc>
            </a:pPr>
            <a:r>
              <a:rPr lang="en-US" sz="2000" b="1" dirty="0" smtClean="0">
                <a:solidFill>
                  <a:srgbClr val="0011CF"/>
                </a:solidFill>
                <a:latin typeface="Arial" charset="0"/>
              </a:rPr>
              <a:t>Automatic English to SQL</a:t>
            </a:r>
          </a:p>
          <a:p>
            <a:pPr lvl="1">
              <a:lnSpc>
                <a:spcPct val="90000"/>
              </a:lnSpc>
            </a:pPr>
            <a:r>
              <a:rPr lang="en-US" sz="1800" dirty="0" smtClean="0">
                <a:latin typeface="Arial" charset="0"/>
              </a:rPr>
              <a:t>Luke </a:t>
            </a:r>
            <a:r>
              <a:rPr lang="en-US" sz="1800" dirty="0" err="1" smtClean="0">
                <a:latin typeface="Arial" charset="0"/>
              </a:rPr>
              <a:t>Zettlemoyer</a:t>
            </a:r>
            <a:r>
              <a:rPr lang="en-US" sz="1800" dirty="0" smtClean="0">
                <a:latin typeface="Arial" charset="0"/>
              </a:rPr>
              <a:t> (CSE faculty) and </a:t>
            </a:r>
          </a:p>
          <a:p>
            <a:pPr lvl="1">
              <a:lnSpc>
                <a:spcPct val="90000"/>
              </a:lnSpc>
            </a:pPr>
            <a:r>
              <a:rPr lang="en-US" sz="1800" dirty="0" err="1" smtClean="0">
                <a:latin typeface="Arial" charset="0"/>
              </a:rPr>
              <a:t>Shaminoo</a:t>
            </a:r>
            <a:r>
              <a:rPr lang="en-US" sz="1800" dirty="0" smtClean="0">
                <a:latin typeface="Arial" charset="0"/>
              </a:rPr>
              <a:t> </a:t>
            </a:r>
            <a:r>
              <a:rPr lang="en-US" sz="1800" dirty="0" err="1" smtClean="0">
                <a:latin typeface="Arial" charset="0"/>
              </a:rPr>
              <a:t>Kapoor</a:t>
            </a:r>
            <a:r>
              <a:rPr lang="en-US" sz="1800" dirty="0" smtClean="0">
                <a:latin typeface="Arial" charset="0"/>
              </a:rPr>
              <a:t> (Applied Math, masters student)</a:t>
            </a:r>
            <a:endParaRPr lang="en-US" sz="1800" dirty="0">
              <a:latin typeface="Arial" charset="0"/>
            </a:endParaRPr>
          </a:p>
          <a:p>
            <a:pPr>
              <a:lnSpc>
                <a:spcPct val="90000"/>
              </a:lnSpc>
            </a:pPr>
            <a:r>
              <a:rPr lang="en-US" sz="2000" b="1" dirty="0">
                <a:solidFill>
                  <a:srgbClr val="0011CF"/>
                </a:solidFill>
                <a:latin typeface="Arial" charset="0"/>
              </a:rPr>
              <a:t>Personalized Query Recommendation</a:t>
            </a:r>
          </a:p>
          <a:p>
            <a:pPr lvl="1">
              <a:lnSpc>
                <a:spcPct val="90000"/>
              </a:lnSpc>
            </a:pPr>
            <a:r>
              <a:rPr lang="en-US" sz="1800" dirty="0">
                <a:latin typeface="Arial" charset="0"/>
              </a:rPr>
              <a:t>Yuan Zhou (Applied Math, masters student)</a:t>
            </a:r>
            <a:endParaRPr lang="en-US" sz="2400" dirty="0">
              <a:latin typeface="Arial" charset="0"/>
            </a:endParaRPr>
          </a:p>
        </p:txBody>
      </p:sp>
    </p:spTree>
  </p:cSld>
  <p:clrMapOvr>
    <a:masterClrMapping/>
  </p:clrMapOvr>
  <p:transition advTm="15000"/>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latin typeface="Arial" charset="0"/>
              </a:rPr>
              <a:t>Automatic Starter Queries</a:t>
            </a:r>
          </a:p>
        </p:txBody>
      </p:sp>
      <p:sp>
        <p:nvSpPr>
          <p:cNvPr id="347139" name="Rectangle 3"/>
          <p:cNvSpPr>
            <a:spLocks noGrp="1" noChangeArrowheads="1"/>
          </p:cNvSpPr>
          <p:nvPr>
            <p:ph type="body" idx="1"/>
          </p:nvPr>
        </p:nvSpPr>
        <p:spPr/>
        <p:txBody>
          <a:bodyPr/>
          <a:lstStyle/>
          <a:p>
            <a:r>
              <a:rPr lang="en-US" sz="2400" dirty="0" smtClean="0">
                <a:latin typeface="Arial" charset="0"/>
              </a:rPr>
              <a:t>We find that Starter </a:t>
            </a:r>
            <a:r>
              <a:rPr lang="en-US" sz="2400" dirty="0">
                <a:latin typeface="Arial" charset="0"/>
              </a:rPr>
              <a:t>queries are sufficient for users to </a:t>
            </a:r>
            <a:r>
              <a:rPr lang="ja-JP" altLang="en-US" sz="2400" dirty="0">
                <a:latin typeface="Arial" charset="0"/>
              </a:rPr>
              <a:t>“</a:t>
            </a:r>
            <a:r>
              <a:rPr lang="en-US" sz="2400" dirty="0">
                <a:latin typeface="Arial" charset="0"/>
              </a:rPr>
              <a:t>self-serve</a:t>
            </a:r>
            <a:r>
              <a:rPr lang="ja-JP" altLang="en-US" sz="2400" dirty="0">
                <a:latin typeface="Arial" charset="0"/>
              </a:rPr>
              <a:t>”</a:t>
            </a:r>
            <a:endParaRPr lang="en-US" sz="2400" dirty="0">
              <a:latin typeface="Arial" charset="0"/>
            </a:endParaRPr>
          </a:p>
          <a:p>
            <a:r>
              <a:rPr lang="en-US" sz="2400" dirty="0" smtClean="0">
                <a:latin typeface="Arial" charset="0"/>
              </a:rPr>
              <a:t>But </a:t>
            </a:r>
            <a:r>
              <a:rPr lang="en-US" sz="2400" dirty="0">
                <a:latin typeface="Arial" charset="0"/>
              </a:rPr>
              <a:t>DB experts must </a:t>
            </a:r>
            <a:r>
              <a:rPr lang="en-US" sz="2400" dirty="0" smtClean="0">
                <a:latin typeface="Arial" charset="0"/>
              </a:rPr>
              <a:t>provide these, </a:t>
            </a:r>
            <a:r>
              <a:rPr lang="en-US" sz="2400" dirty="0">
                <a:latin typeface="Arial" charset="0"/>
              </a:rPr>
              <a:t>and this </a:t>
            </a:r>
            <a:r>
              <a:rPr lang="en-US" sz="2400" dirty="0" smtClean="0">
                <a:latin typeface="Arial" charset="0"/>
              </a:rPr>
              <a:t>doesn’t </a:t>
            </a:r>
            <a:r>
              <a:rPr lang="en-US" sz="2400" dirty="0">
                <a:latin typeface="Arial" charset="0"/>
              </a:rPr>
              <a:t>scale</a:t>
            </a:r>
          </a:p>
          <a:p>
            <a:endParaRPr lang="en-US" sz="2400" dirty="0">
              <a:latin typeface="Arial" charset="0"/>
            </a:endParaRPr>
          </a:p>
          <a:p>
            <a:r>
              <a:rPr lang="en-US" sz="2400" i="1" dirty="0" smtClean="0">
                <a:latin typeface="Arial" charset="0"/>
              </a:rPr>
              <a:t>Hypothesis: We can automatically </a:t>
            </a:r>
            <a:r>
              <a:rPr lang="en-US" sz="2400" i="1" dirty="0">
                <a:latin typeface="Arial" charset="0"/>
              </a:rPr>
              <a:t>derive a set of </a:t>
            </a:r>
            <a:r>
              <a:rPr lang="ja-JP" altLang="en-US" sz="2400" i="1" dirty="0">
                <a:latin typeface="Arial" charset="0"/>
              </a:rPr>
              <a:t>“</a:t>
            </a:r>
            <a:r>
              <a:rPr lang="en-US" sz="2400" i="1" dirty="0">
                <a:latin typeface="Arial" charset="0"/>
              </a:rPr>
              <a:t>good</a:t>
            </a:r>
            <a:r>
              <a:rPr lang="ja-JP" altLang="en-US" sz="2400" i="1" dirty="0">
                <a:latin typeface="Arial" charset="0"/>
              </a:rPr>
              <a:t>”</a:t>
            </a:r>
            <a:r>
              <a:rPr lang="en-US" sz="2400" i="1" dirty="0">
                <a:latin typeface="Arial" charset="0"/>
              </a:rPr>
              <a:t> starter queries directly from the </a:t>
            </a:r>
            <a:r>
              <a:rPr lang="en-US" sz="2400" i="1" dirty="0" smtClean="0">
                <a:latin typeface="Arial" charset="0"/>
              </a:rPr>
              <a:t>data</a:t>
            </a:r>
            <a:endParaRPr lang="en-US" sz="2400" i="1" dirty="0">
              <a:latin typeface="Arial" charset="0"/>
            </a:endParaRPr>
          </a:p>
          <a:p>
            <a:endParaRPr lang="en-US" sz="2400" dirty="0">
              <a:latin typeface="Arial" charset="0"/>
            </a:endParaRPr>
          </a:p>
          <a:p>
            <a:r>
              <a:rPr lang="en-US" sz="2400" dirty="0" smtClean="0">
                <a:latin typeface="Arial" charset="0"/>
              </a:rPr>
              <a:t>Challenge: With an ad </a:t>
            </a:r>
            <a:r>
              <a:rPr lang="en-US" sz="2400" dirty="0">
                <a:latin typeface="Arial" charset="0"/>
              </a:rPr>
              <a:t>h</a:t>
            </a:r>
            <a:r>
              <a:rPr lang="en-US" sz="2400" dirty="0" smtClean="0">
                <a:latin typeface="Arial" charset="0"/>
              </a:rPr>
              <a:t>oc database, we cannot </a:t>
            </a:r>
            <a:r>
              <a:rPr lang="en-US" sz="2400" dirty="0">
                <a:latin typeface="Arial" charset="0"/>
              </a:rPr>
              <a:t>assume </a:t>
            </a:r>
            <a:r>
              <a:rPr lang="en-US" sz="2400" dirty="0" smtClean="0">
                <a:latin typeface="Arial" charset="0"/>
              </a:rPr>
              <a:t>a </a:t>
            </a:r>
            <a:r>
              <a:rPr lang="en-US" sz="2400" dirty="0">
                <a:latin typeface="Arial" charset="0"/>
              </a:rPr>
              <a:t>schema, query logs, or </a:t>
            </a:r>
            <a:r>
              <a:rPr lang="en-US" sz="2400" dirty="0" smtClean="0">
                <a:latin typeface="Arial" charset="0"/>
              </a:rPr>
              <a:t>prior user input</a:t>
            </a:r>
          </a:p>
          <a:p>
            <a:pPr marL="0" indent="0">
              <a:buNone/>
            </a:pPr>
            <a:endParaRPr lang="en-US" sz="2400" dirty="0">
              <a:latin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8208143"/>
      </p:ext>
    </p:extLst>
  </p:cSld>
  <p:clrMapOvr>
    <a:masterClrMapping/>
  </p:clrMapOvr>
  <p:transition advTm="1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Goals for Starter Queries</a:t>
            </a:r>
            <a:endParaRPr lang="en-US" dirty="0"/>
          </a:p>
        </p:txBody>
      </p:sp>
      <p:sp>
        <p:nvSpPr>
          <p:cNvPr id="3" name="Content Placeholder 2"/>
          <p:cNvSpPr>
            <a:spLocks noGrp="1"/>
          </p:cNvSpPr>
          <p:nvPr>
            <p:ph idx="1"/>
          </p:nvPr>
        </p:nvSpPr>
        <p:spPr/>
        <p:txBody>
          <a:bodyPr/>
          <a:lstStyle/>
          <a:p>
            <a:r>
              <a:rPr lang="en-US" dirty="0" smtClean="0"/>
              <a:t>SQL training</a:t>
            </a:r>
          </a:p>
          <a:p>
            <a:r>
              <a:rPr lang="en-US" dirty="0" smtClean="0"/>
              <a:t>Database profiling</a:t>
            </a:r>
          </a:p>
          <a:p>
            <a:pPr lvl="1"/>
            <a:r>
              <a:rPr lang="en-US" dirty="0" smtClean="0"/>
              <a:t>Ex:</a:t>
            </a:r>
          </a:p>
          <a:p>
            <a:pPr lvl="1"/>
            <a:r>
              <a:rPr lang="en-US" dirty="0" smtClean="0"/>
              <a:t>Ex:</a:t>
            </a:r>
          </a:p>
          <a:p>
            <a:r>
              <a:rPr lang="en-US" dirty="0" smtClean="0"/>
              <a:t>Bootstrapping logical design</a:t>
            </a:r>
          </a:p>
          <a:p>
            <a:pPr lvl="1"/>
            <a:r>
              <a:rPr lang="en-US" dirty="0" smtClean="0"/>
              <a:t>Ex: Reconstruct partitioned tables</a:t>
            </a:r>
          </a:p>
        </p:txBody>
      </p:sp>
      <p:sp>
        <p:nvSpPr>
          <p:cNvPr id="9" name="Rectangle 8"/>
          <p:cNvSpPr/>
          <p:nvPr/>
        </p:nvSpPr>
        <p:spPr>
          <a:xfrm>
            <a:off x="203677" y="4823837"/>
            <a:ext cx="4312148" cy="1323439"/>
          </a:xfrm>
          <a:prstGeom prst="rect">
            <a:avLst/>
          </a:prstGeom>
          <a:solidFill>
            <a:schemeClr val="bg1"/>
          </a:solidFill>
          <a:ln>
            <a:solidFill>
              <a:schemeClr val="tx1"/>
            </a:solidFill>
          </a:ln>
          <a:effectLst>
            <a:outerShdw blurRad="50800" dist="88900" dir="2700000" algn="tl" rotWithShape="0">
              <a:srgbClr val="000000">
                <a:alpha val="43000"/>
              </a:srgbClr>
            </a:outerShdw>
          </a:effectLst>
        </p:spPr>
        <p:txBody>
          <a:bodyPr wrap="none">
            <a:spAutoFit/>
          </a:bodyPr>
          <a:lstStyle/>
          <a:p>
            <a:pPr>
              <a:defRPr/>
            </a:pPr>
            <a:r>
              <a:rPr lang="en-US" sz="2000" dirty="0"/>
              <a:t>SELECT </a:t>
            </a:r>
            <a:r>
              <a:rPr lang="en-US" sz="2000" dirty="0" smtClean="0"/>
              <a:t>*</a:t>
            </a:r>
            <a:r>
              <a:rPr lang="en-US" sz="2000" dirty="0"/>
              <a:t> </a:t>
            </a:r>
            <a:r>
              <a:rPr lang="en-US" sz="2000" dirty="0" smtClean="0"/>
              <a:t>FROM [East Sound]</a:t>
            </a:r>
          </a:p>
          <a:p>
            <a:pPr>
              <a:defRPr/>
            </a:pPr>
            <a:r>
              <a:rPr lang="en-US" sz="2000" dirty="0" smtClean="0"/>
              <a:t>    UNION</a:t>
            </a:r>
          </a:p>
          <a:p>
            <a:pPr>
              <a:defRPr/>
            </a:pPr>
            <a:r>
              <a:rPr lang="en-US" sz="2000" dirty="0" smtClean="0"/>
              <a:t>SELECT </a:t>
            </a:r>
            <a:r>
              <a:rPr lang="en-US" sz="2000" dirty="0"/>
              <a:t>* FROM </a:t>
            </a:r>
            <a:r>
              <a:rPr lang="en-US" sz="2000" dirty="0" smtClean="0"/>
              <a:t>[Presidents Channel]</a:t>
            </a:r>
          </a:p>
          <a:p>
            <a:pPr>
              <a:defRPr/>
            </a:pPr>
            <a:r>
              <a:rPr lang="en-US" sz="2000" dirty="0" smtClean="0"/>
              <a:t>…</a:t>
            </a:r>
            <a:endParaRPr lang="en-US" sz="2000" dirty="0"/>
          </a:p>
        </p:txBody>
      </p:sp>
      <p:sp>
        <p:nvSpPr>
          <p:cNvPr id="10" name="Rectangle 9"/>
          <p:cNvSpPr/>
          <p:nvPr/>
        </p:nvSpPr>
        <p:spPr>
          <a:xfrm>
            <a:off x="4740680" y="4712497"/>
            <a:ext cx="4190595" cy="1938992"/>
          </a:xfrm>
          <a:prstGeom prst="rect">
            <a:avLst/>
          </a:prstGeom>
          <a:solidFill>
            <a:schemeClr val="bg1"/>
          </a:solidFill>
          <a:ln>
            <a:solidFill>
              <a:schemeClr val="tx1"/>
            </a:solidFill>
          </a:ln>
          <a:effectLst>
            <a:outerShdw blurRad="50800" dist="88900" dir="2700000" algn="tl" rotWithShape="0">
              <a:srgbClr val="000000">
                <a:alpha val="43000"/>
              </a:srgbClr>
            </a:outerShdw>
          </a:effectLst>
        </p:spPr>
        <p:txBody>
          <a:bodyPr wrap="none">
            <a:spAutoFit/>
          </a:bodyPr>
          <a:lstStyle/>
          <a:p>
            <a:pPr>
              <a:defRPr/>
            </a:pPr>
            <a:r>
              <a:rPr lang="en-US" sz="2000" dirty="0"/>
              <a:t>SELECT </a:t>
            </a:r>
            <a:r>
              <a:rPr lang="en-US" sz="2000" dirty="0" smtClean="0"/>
              <a:t>*</a:t>
            </a:r>
            <a:r>
              <a:rPr lang="en-US" sz="2000" dirty="0"/>
              <a:t> </a:t>
            </a:r>
            <a:endParaRPr lang="en-US" sz="2000" dirty="0" smtClean="0"/>
          </a:p>
          <a:p>
            <a:pPr>
              <a:defRPr/>
            </a:pPr>
            <a:r>
              <a:rPr lang="en-US" sz="2000" dirty="0" smtClean="0"/>
              <a:t>FROM </a:t>
            </a:r>
            <a:r>
              <a:rPr lang="en-US" sz="2000" dirty="0"/>
              <a:t>[Men's 12M - Alcohol/</a:t>
            </a:r>
            <a:r>
              <a:rPr lang="en-US" sz="2000" dirty="0" smtClean="0"/>
              <a:t>Drug] a,</a:t>
            </a:r>
          </a:p>
          <a:p>
            <a:pPr marL="0" lvl="1">
              <a:defRPr/>
            </a:pPr>
            <a:r>
              <a:rPr lang="en-US" sz="2000" dirty="0"/>
              <a:t>[Men's 12M </a:t>
            </a:r>
            <a:r>
              <a:rPr lang="en-US" sz="2000" dirty="0" smtClean="0"/>
              <a:t>– </a:t>
            </a:r>
            <a:r>
              <a:rPr lang="en-US" sz="2000" dirty="0"/>
              <a:t>Demographics</a:t>
            </a:r>
            <a:r>
              <a:rPr lang="en-US" sz="2000" dirty="0" smtClean="0"/>
              <a:t>] d,</a:t>
            </a:r>
          </a:p>
          <a:p>
            <a:pPr marL="0" lvl="1">
              <a:defRPr/>
            </a:pPr>
            <a:r>
              <a:rPr lang="en-US" sz="2000" dirty="0" smtClean="0"/>
              <a:t>…</a:t>
            </a:r>
          </a:p>
          <a:p>
            <a:pPr marL="0" lvl="1">
              <a:defRPr/>
            </a:pPr>
            <a:r>
              <a:rPr lang="en-US" sz="2000" dirty="0" smtClean="0"/>
              <a:t>WHERE </a:t>
            </a:r>
            <a:r>
              <a:rPr lang="en-US" sz="2000" dirty="0" err="1" smtClean="0"/>
              <a:t>a.patient</a:t>
            </a:r>
            <a:r>
              <a:rPr lang="en-US" sz="2000" dirty="0" smtClean="0"/>
              <a:t> = </a:t>
            </a:r>
            <a:r>
              <a:rPr lang="en-US" sz="2000" dirty="0" err="1" smtClean="0"/>
              <a:t>d.patient</a:t>
            </a:r>
            <a:endParaRPr lang="en-US" sz="2000" dirty="0" smtClean="0"/>
          </a:p>
          <a:p>
            <a:pPr marL="0" lvl="1">
              <a:defRPr/>
            </a:pPr>
            <a:r>
              <a:rPr lang="en-US" sz="2000" dirty="0" smtClean="0"/>
              <a:t>…</a:t>
            </a:r>
            <a:endParaRPr lang="en-US" sz="2000" dirty="0"/>
          </a:p>
        </p:txBody>
      </p:sp>
      <p:sp>
        <p:nvSpPr>
          <p:cNvPr id="6" name="Rectangle 5"/>
          <p:cNvSpPr/>
          <p:nvPr/>
        </p:nvSpPr>
        <p:spPr>
          <a:xfrm>
            <a:off x="1870410" y="2587561"/>
            <a:ext cx="6325795" cy="400110"/>
          </a:xfrm>
          <a:prstGeom prst="rect">
            <a:avLst/>
          </a:prstGeom>
          <a:solidFill>
            <a:schemeClr val="bg1"/>
          </a:solidFill>
          <a:ln>
            <a:solidFill>
              <a:schemeClr val="tx1"/>
            </a:solidFill>
          </a:ln>
          <a:effectLst>
            <a:outerShdw blurRad="50800" dist="88900" dir="2700000" algn="tl" rotWithShape="0">
              <a:srgbClr val="000000">
                <a:alpha val="43000"/>
              </a:srgbClr>
            </a:outerShdw>
          </a:effectLst>
        </p:spPr>
        <p:txBody>
          <a:bodyPr wrap="none">
            <a:spAutoFit/>
          </a:bodyPr>
          <a:lstStyle/>
          <a:p>
            <a:pPr>
              <a:defRPr/>
            </a:pPr>
            <a:r>
              <a:rPr lang="en-US" sz="2000" dirty="0"/>
              <a:t>SELECT </a:t>
            </a:r>
            <a:r>
              <a:rPr lang="en-US" sz="2000" dirty="0" smtClean="0"/>
              <a:t>a, COUNT(*) FROM R HAVING COUNT(*) &gt; 1</a:t>
            </a:r>
          </a:p>
        </p:txBody>
      </p:sp>
      <p:sp>
        <p:nvSpPr>
          <p:cNvPr id="7" name="Rectangle 6"/>
          <p:cNvSpPr/>
          <p:nvPr/>
        </p:nvSpPr>
        <p:spPr>
          <a:xfrm>
            <a:off x="1870410" y="3115649"/>
            <a:ext cx="6431493" cy="400110"/>
          </a:xfrm>
          <a:prstGeom prst="rect">
            <a:avLst/>
          </a:prstGeom>
          <a:solidFill>
            <a:schemeClr val="bg1"/>
          </a:solidFill>
          <a:ln>
            <a:solidFill>
              <a:schemeClr val="tx1"/>
            </a:solidFill>
          </a:ln>
          <a:effectLst>
            <a:outerShdw blurRad="50800" dist="88900" dir="2700000" algn="tl" rotWithShape="0">
              <a:srgbClr val="000000">
                <a:alpha val="43000"/>
              </a:srgbClr>
            </a:outerShdw>
          </a:effectLst>
        </p:spPr>
        <p:txBody>
          <a:bodyPr wrap="none">
            <a:spAutoFit/>
          </a:bodyPr>
          <a:lstStyle/>
          <a:p>
            <a:pPr>
              <a:defRPr/>
            </a:pPr>
            <a:r>
              <a:rPr lang="en-US" sz="2000" dirty="0"/>
              <a:t>SELECT </a:t>
            </a:r>
            <a:r>
              <a:rPr lang="en-US" sz="2000" dirty="0" smtClean="0"/>
              <a:t>* FROM R INTERSECTION SELECT * FROM 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3848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Desiderata for a set of starter </a:t>
            </a:r>
            <a:r>
              <a:rPr lang="en-US" dirty="0"/>
              <a:t>q</a:t>
            </a:r>
            <a:r>
              <a:rPr lang="en-US" dirty="0" smtClean="0"/>
              <a:t>ueries</a:t>
            </a:r>
            <a:endParaRPr lang="en-US" dirty="0"/>
          </a:p>
        </p:txBody>
      </p:sp>
      <p:sp>
        <p:nvSpPr>
          <p:cNvPr id="3" name="Content Placeholder 2"/>
          <p:cNvSpPr>
            <a:spLocks noGrp="1"/>
          </p:cNvSpPr>
          <p:nvPr>
            <p:ph idx="1"/>
          </p:nvPr>
        </p:nvSpPr>
        <p:spPr/>
        <p:txBody>
          <a:bodyPr/>
          <a:lstStyle/>
          <a:p>
            <a:r>
              <a:rPr lang="en-US" dirty="0" smtClean="0"/>
              <a:t>Coverage of SQL idioms</a:t>
            </a:r>
          </a:p>
          <a:p>
            <a:r>
              <a:rPr lang="en-US" dirty="0" smtClean="0"/>
              <a:t>Coverage of data</a:t>
            </a:r>
          </a:p>
          <a:p>
            <a:r>
              <a:rPr lang="en-US" dirty="0" smtClean="0"/>
              <a:t>Coverage of query complexity</a:t>
            </a:r>
            <a:endParaRPr lang="en-US" dirty="0"/>
          </a:p>
        </p:txBody>
      </p:sp>
      <p:sp>
        <p:nvSpPr>
          <p:cNvPr id="4" name="Date Placeholder 3"/>
          <p:cNvSpPr>
            <a:spLocks noGrp="1"/>
          </p:cNvSpPr>
          <p:nvPr>
            <p:ph type="dt" sz="half" idx="10"/>
          </p:nvPr>
        </p:nvSpPr>
        <p:spPr/>
        <p:txBody>
          <a:bodyPr/>
          <a:lstStyle/>
          <a:p>
            <a:pPr>
              <a:defRPr/>
            </a:pPr>
            <a:r>
              <a:rPr lang="en-US" smtClean="0"/>
              <a:t>5/18/10</a:t>
            </a:r>
            <a:endParaRPr lang="en-US"/>
          </a:p>
        </p:txBody>
      </p:sp>
      <p:sp>
        <p:nvSpPr>
          <p:cNvPr id="5" name="Footer Placeholder 4"/>
          <p:cNvSpPr>
            <a:spLocks noGrp="1"/>
          </p:cNvSpPr>
          <p:nvPr>
            <p:ph type="ftr" sz="quarter" idx="11"/>
          </p:nvPr>
        </p:nvSpPr>
        <p:spPr/>
        <p:txBody>
          <a:bodyPr/>
          <a:lstStyle/>
          <a:p>
            <a:pPr>
              <a:defRPr/>
            </a:pPr>
            <a:r>
              <a:rPr lang="en-US" smtClean="0"/>
              <a:t>Garret Cole, eScience Institute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31334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dirty="0" smtClean="0">
                <a:latin typeface="Arial" charset="0"/>
              </a:rPr>
              <a:t>Approach for Joins</a:t>
            </a:r>
            <a:endParaRPr lang="en-US" dirty="0">
              <a:latin typeface="Arial" charset="0"/>
            </a:endParaRPr>
          </a:p>
        </p:txBody>
      </p:sp>
      <p:sp>
        <p:nvSpPr>
          <p:cNvPr id="354307" name="Rectangle 3"/>
          <p:cNvSpPr>
            <a:spLocks noGrp="1" noChangeArrowheads="1"/>
          </p:cNvSpPr>
          <p:nvPr>
            <p:ph type="body" idx="1"/>
          </p:nvPr>
        </p:nvSpPr>
        <p:spPr/>
        <p:txBody>
          <a:bodyPr/>
          <a:lstStyle/>
          <a:p>
            <a:pPr>
              <a:lnSpc>
                <a:spcPct val="90000"/>
              </a:lnSpc>
            </a:pPr>
            <a:r>
              <a:rPr lang="en-US" sz="2800" dirty="0">
                <a:latin typeface="Arial" charset="0"/>
              </a:rPr>
              <a:t>Derive heuristics on what a </a:t>
            </a:r>
            <a:r>
              <a:rPr lang="ja-JP" altLang="en-US" sz="2800" dirty="0">
                <a:latin typeface="Arial" charset="0"/>
              </a:rPr>
              <a:t>“</a:t>
            </a:r>
            <a:r>
              <a:rPr lang="en-US" sz="2800" dirty="0">
                <a:latin typeface="Arial" charset="0"/>
              </a:rPr>
              <a:t>good query</a:t>
            </a:r>
            <a:r>
              <a:rPr lang="ja-JP" altLang="en-US" sz="2800" dirty="0">
                <a:latin typeface="Arial" charset="0"/>
              </a:rPr>
              <a:t>”</a:t>
            </a:r>
            <a:r>
              <a:rPr lang="en-US" sz="2800" dirty="0">
                <a:latin typeface="Arial" charset="0"/>
              </a:rPr>
              <a:t> means</a:t>
            </a:r>
          </a:p>
          <a:p>
            <a:pPr>
              <a:lnSpc>
                <a:spcPct val="90000"/>
              </a:lnSpc>
            </a:pPr>
            <a:r>
              <a:rPr lang="en-US" sz="2800" dirty="0">
                <a:latin typeface="Arial" charset="0"/>
              </a:rPr>
              <a:t>Examples of join heuristics:</a:t>
            </a:r>
          </a:p>
          <a:p>
            <a:pPr lvl="1">
              <a:lnSpc>
                <a:spcPct val="90000"/>
              </a:lnSpc>
            </a:pPr>
            <a:r>
              <a:rPr lang="en-US" sz="2400" i="1" dirty="0">
                <a:latin typeface="Arial" charset="0"/>
              </a:rPr>
              <a:t>Two columns exhibiting a foreign key relationship </a:t>
            </a:r>
          </a:p>
          <a:p>
            <a:pPr lvl="1">
              <a:lnSpc>
                <a:spcPct val="90000"/>
              </a:lnSpc>
            </a:pPr>
            <a:r>
              <a:rPr lang="en-US" sz="2400" i="1" dirty="0">
                <a:latin typeface="Arial" charset="0"/>
              </a:rPr>
              <a:t>Two columns with high </a:t>
            </a:r>
            <a:r>
              <a:rPr lang="en-US" sz="2400" i="1" dirty="0" err="1">
                <a:latin typeface="Arial" charset="0"/>
              </a:rPr>
              <a:t>Jaccard</a:t>
            </a:r>
            <a:r>
              <a:rPr lang="en-US" sz="2400" i="1" dirty="0">
                <a:latin typeface="Arial" charset="0"/>
              </a:rPr>
              <a:t> similarity </a:t>
            </a:r>
          </a:p>
          <a:p>
            <a:pPr lvl="1">
              <a:lnSpc>
                <a:spcPct val="90000"/>
              </a:lnSpc>
            </a:pPr>
            <a:r>
              <a:rPr lang="en-US" sz="2400" i="1" dirty="0">
                <a:latin typeface="Arial" charset="0"/>
              </a:rPr>
              <a:t>Two columns with similar active domains, where one has higher cardinality, indicates a 1:N join</a:t>
            </a:r>
          </a:p>
          <a:p>
            <a:pPr lvl="1">
              <a:lnSpc>
                <a:spcPct val="90000"/>
              </a:lnSpc>
            </a:pPr>
            <a:r>
              <a:rPr lang="en-US" sz="2400" i="1" dirty="0">
                <a:latin typeface="Arial" charset="0"/>
              </a:rPr>
              <a:t>many more</a:t>
            </a:r>
          </a:p>
          <a:p>
            <a:pPr>
              <a:lnSpc>
                <a:spcPct val="90000"/>
              </a:lnSpc>
            </a:pPr>
            <a:r>
              <a:rPr lang="en-US" sz="2800" dirty="0" smtClean="0">
                <a:latin typeface="Arial" charset="0"/>
              </a:rPr>
              <a:t>Relative </a:t>
            </a:r>
            <a:r>
              <a:rPr lang="en-US" sz="2800" dirty="0">
                <a:latin typeface="Arial" charset="0"/>
              </a:rPr>
              <a:t>influence of these </a:t>
            </a:r>
            <a:r>
              <a:rPr lang="en-US" sz="2800" dirty="0" smtClean="0">
                <a:latin typeface="Arial" charset="0"/>
              </a:rPr>
              <a:t>heuristics unclear</a:t>
            </a:r>
            <a:endParaRPr lang="en-US" sz="2800" dirty="0">
              <a:latin typeface="Arial" charset="0"/>
            </a:endParaRPr>
          </a:p>
          <a:p>
            <a:pPr>
              <a:lnSpc>
                <a:spcPct val="90000"/>
              </a:lnSpc>
            </a:pPr>
            <a:r>
              <a:rPr lang="en-US" sz="2800" dirty="0">
                <a:latin typeface="Arial" charset="0"/>
              </a:rPr>
              <a:t>So: Extract features from the data covering all cases, and learn a model from existing </a:t>
            </a:r>
            <a:r>
              <a:rPr lang="ja-JP" altLang="en-US" sz="2800" dirty="0">
                <a:latin typeface="Arial" charset="0"/>
              </a:rPr>
              <a:t>“</a:t>
            </a:r>
            <a:r>
              <a:rPr lang="en-US" sz="2800" dirty="0">
                <a:latin typeface="Arial" charset="0"/>
              </a:rPr>
              <a:t>starter query</a:t>
            </a:r>
            <a:r>
              <a:rPr lang="ja-JP" altLang="en-US" sz="2800" dirty="0">
                <a:latin typeface="Arial" charset="0"/>
              </a:rPr>
              <a:t>”</a:t>
            </a:r>
            <a:r>
              <a:rPr lang="en-US" sz="2800" dirty="0">
                <a:latin typeface="Arial" charset="0"/>
              </a:rPr>
              <a:t> examples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010740"/>
      </p:ext>
    </p:extLst>
  </p:cSld>
  <p:clrMapOvr>
    <a:masterClrMapping/>
  </p:clrMapOvr>
  <p:transition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614363" y="2528888"/>
            <a:ext cx="7856537" cy="762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400" b="1">
                <a:cs typeface="+mn-cs"/>
              </a:rPr>
              <a:t>http://escience.washington.edu</a:t>
            </a:r>
          </a:p>
        </p:txBody>
      </p:sp>
    </p:spTree>
  </p:cSld>
  <p:clrMapOvr>
    <a:masterClrMapping/>
  </p:clrMapOvr>
  <p:transition advTm="1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a:latin typeface="Arial" charset="0"/>
              </a:rPr>
              <a:t>Features Extracted</a:t>
            </a:r>
          </a:p>
        </p:txBody>
      </p:sp>
      <p:pic>
        <p:nvPicPr>
          <p:cNvPr id="355332" name="Picture 4" descr="Picture 36.png                                                 000C4E1AMacintosh HD                   C63A6B9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0275" y="1717675"/>
            <a:ext cx="6507163" cy="23971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55333" name="Text Box 5"/>
          <p:cNvSpPr txBox="1">
            <a:spLocks noChangeArrowheads="1"/>
          </p:cNvSpPr>
          <p:nvPr/>
        </p:nvSpPr>
        <p:spPr bwMode="auto">
          <a:xfrm>
            <a:off x="611188" y="4810125"/>
            <a:ext cx="7620000" cy="5191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sz="2800"/>
              <a:t>Compute all of these for both set and bag semantics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5514267"/>
      </p:ext>
    </p:extLst>
  </p:cSld>
  <p:clrMapOvr>
    <a:masterClrMapping/>
  </p:clrMapOvr>
  <p:transition advTm="15000"/>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latin typeface="Arial" charset="0"/>
              </a:rPr>
              <a:t>Experimental Design</a:t>
            </a:r>
          </a:p>
        </p:txBody>
      </p:sp>
      <p:sp>
        <p:nvSpPr>
          <p:cNvPr id="356355" name="Rectangle 3"/>
          <p:cNvSpPr>
            <a:spLocks noGrp="1" noChangeArrowheads="1"/>
          </p:cNvSpPr>
          <p:nvPr>
            <p:ph type="body" idx="1"/>
          </p:nvPr>
        </p:nvSpPr>
        <p:spPr/>
        <p:txBody>
          <a:bodyPr/>
          <a:lstStyle/>
          <a:p>
            <a:pPr marL="609600" indent="-609600">
              <a:lnSpc>
                <a:spcPct val="90000"/>
              </a:lnSpc>
              <a:buSzTx/>
              <a:buFont typeface="Times" charset="0"/>
              <a:buAutoNum type="arabicPeriod"/>
            </a:pPr>
            <a:r>
              <a:rPr lang="en-US" sz="2800" dirty="0" smtClean="0">
                <a:latin typeface="Arial" charset="0"/>
              </a:rPr>
              <a:t>SDSS DB: </a:t>
            </a:r>
            <a:r>
              <a:rPr lang="en-US" sz="2800" dirty="0">
                <a:latin typeface="Arial" charset="0"/>
              </a:rPr>
              <a:t>Learn a decision tree on these features, using the joins present in the query logs as ground truth</a:t>
            </a:r>
          </a:p>
          <a:p>
            <a:pPr marL="609600" indent="-609600">
              <a:lnSpc>
                <a:spcPct val="90000"/>
              </a:lnSpc>
              <a:buSzTx/>
              <a:buFont typeface="Times" charset="0"/>
              <a:buAutoNum type="arabicPeriod"/>
            </a:pPr>
            <a:r>
              <a:rPr lang="en-US" sz="2800" dirty="0">
                <a:latin typeface="Arial" charset="0"/>
              </a:rPr>
              <a:t>Test the decision tree on the sample queries provided on the SDSS website</a:t>
            </a:r>
          </a:p>
          <a:p>
            <a:pPr marL="609600" indent="-609600">
              <a:lnSpc>
                <a:spcPct val="90000"/>
              </a:lnSpc>
              <a:buSzTx/>
              <a:buFont typeface="Times" charset="0"/>
              <a:buAutoNum type="arabicPeriod"/>
            </a:pPr>
            <a:r>
              <a:rPr lang="en-US" sz="2800" dirty="0" smtClean="0">
                <a:latin typeface="Arial" charset="0"/>
              </a:rPr>
              <a:t>Gene Ontology DB: </a:t>
            </a:r>
            <a:r>
              <a:rPr lang="en-US" sz="2800" dirty="0">
                <a:latin typeface="Arial" charset="0"/>
              </a:rPr>
              <a:t>Extract features on the Gene Ontology database</a:t>
            </a:r>
          </a:p>
          <a:p>
            <a:pPr marL="609600" indent="-609600">
              <a:lnSpc>
                <a:spcPct val="90000"/>
              </a:lnSpc>
              <a:buSzTx/>
              <a:buFont typeface="Times" charset="0"/>
              <a:buAutoNum type="arabicPeriod"/>
            </a:pPr>
            <a:r>
              <a:rPr lang="en-US" sz="2800" dirty="0">
                <a:latin typeface="Arial" charset="0"/>
              </a:rPr>
              <a:t>Test the </a:t>
            </a:r>
            <a:r>
              <a:rPr lang="en-US" sz="2800" i="1" dirty="0">
                <a:solidFill>
                  <a:schemeClr val="tx2"/>
                </a:solidFill>
                <a:latin typeface="Arial" charset="0"/>
              </a:rPr>
              <a:t>same decision tree</a:t>
            </a:r>
            <a:r>
              <a:rPr lang="en-US" sz="2800" dirty="0">
                <a:latin typeface="Arial" charset="0"/>
              </a:rPr>
              <a:t> on the sample queries from the GO website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0912972"/>
      </p:ext>
    </p:extLst>
  </p:cSld>
  <p:clrMapOvr>
    <a:masterClrMapping/>
  </p:clrMapOvr>
  <p:transition advTm="15000"/>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atin typeface="Arial" charset="0"/>
              </a:rPr>
              <a:t>Preliminary Results</a:t>
            </a:r>
          </a:p>
        </p:txBody>
      </p:sp>
      <p:sp>
        <p:nvSpPr>
          <p:cNvPr id="357379" name="Rectangle 3"/>
          <p:cNvSpPr>
            <a:spLocks noGrp="1" noChangeArrowheads="1"/>
          </p:cNvSpPr>
          <p:nvPr>
            <p:ph type="body" idx="1"/>
          </p:nvPr>
        </p:nvSpPr>
        <p:spPr/>
        <p:txBody>
          <a:bodyPr/>
          <a:lstStyle/>
          <a:p>
            <a:r>
              <a:rPr lang="en-US">
                <a:latin typeface="Arial" charset="0"/>
              </a:rPr>
              <a:t>SDSS Database:</a:t>
            </a:r>
          </a:p>
          <a:p>
            <a:pPr lvl="1"/>
            <a:r>
              <a:rPr lang="en-US">
                <a:latin typeface="Arial" charset="0"/>
              </a:rPr>
              <a:t>recall and precision both around 91%</a:t>
            </a:r>
          </a:p>
          <a:p>
            <a:endParaRPr lang="en-US">
              <a:latin typeface="Arial" charset="0"/>
            </a:endParaRPr>
          </a:p>
          <a:p>
            <a:r>
              <a:rPr lang="en-US">
                <a:latin typeface="Arial" charset="0"/>
              </a:rPr>
              <a:t>GO Database:</a:t>
            </a:r>
          </a:p>
          <a:p>
            <a:pPr lvl="1"/>
            <a:r>
              <a:rPr lang="en-US">
                <a:latin typeface="Arial" charset="0"/>
              </a:rPr>
              <a:t>Recall 93%: 28/30 joins in sample queries classified correctly </a:t>
            </a:r>
          </a:p>
          <a:p>
            <a:pPr lvl="1"/>
            <a:r>
              <a:rPr lang="en-US">
                <a:latin typeface="Arial" charset="0"/>
              </a:rPr>
              <a:t>Precision 96%: 11/12 </a:t>
            </a:r>
            <a:r>
              <a:rPr lang="ja-JP" altLang="en-US">
                <a:latin typeface="Arial" charset="0"/>
              </a:rPr>
              <a:t>“</a:t>
            </a:r>
            <a:r>
              <a:rPr lang="en-US">
                <a:latin typeface="Arial" charset="0"/>
              </a:rPr>
              <a:t>bad</a:t>
            </a:r>
            <a:r>
              <a:rPr lang="ja-JP" altLang="en-US">
                <a:latin typeface="Arial" charset="0"/>
              </a:rPr>
              <a:t>”</a:t>
            </a:r>
            <a:r>
              <a:rPr lang="en-US">
                <a:latin typeface="Arial" charset="0"/>
              </a:rPr>
              <a:t> joins classified correctly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1042551"/>
      </p:ext>
    </p:extLst>
  </p:cSld>
  <p:clrMapOvr>
    <a:masterClrMapping/>
  </p:clrMapOvr>
  <p:transition advTm="15000"/>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a:latin typeface="Arial" charset="0"/>
              </a:rPr>
              <a:t>Decision Tree</a:t>
            </a:r>
          </a:p>
        </p:txBody>
      </p:sp>
      <p:sp>
        <p:nvSpPr>
          <p:cNvPr id="304131" name="Rectangle 3"/>
          <p:cNvSpPr>
            <a:spLocks noGrp="1" noChangeArrowheads="1"/>
          </p:cNvSpPr>
          <p:nvPr>
            <p:ph type="body" idx="1"/>
          </p:nvPr>
        </p:nvSpPr>
        <p:spPr/>
        <p:txBody>
          <a:bodyPr/>
          <a:lstStyle/>
          <a:p>
            <a:pPr>
              <a:lnSpc>
                <a:spcPct val="90000"/>
              </a:lnSpc>
            </a:pPr>
            <a:r>
              <a:rPr lang="en-US" sz="1800">
                <a:latin typeface="Arial" charset="0"/>
              </a:rPr>
              <a:t>|  (1)jaccard_projected_value_set &lt; 0.002: 1.016</a:t>
            </a:r>
          </a:p>
          <a:p>
            <a:pPr>
              <a:lnSpc>
                <a:spcPct val="90000"/>
              </a:lnSpc>
            </a:pPr>
            <a:r>
              <a:rPr lang="en-US" sz="1800">
                <a:latin typeface="Arial" charset="0"/>
              </a:rPr>
              <a:t>|  |  (2)source_unique_values &lt; 0.5: 1.246</a:t>
            </a:r>
          </a:p>
          <a:p>
            <a:pPr>
              <a:lnSpc>
                <a:spcPct val="90000"/>
              </a:lnSpc>
            </a:pPr>
            <a:r>
              <a:rPr lang="en-US" sz="1800">
                <a:latin typeface="Arial" charset="0"/>
              </a:rPr>
              <a:t>|  |  (2)source_unique_values &gt;= 0.5: -0.623</a:t>
            </a:r>
          </a:p>
          <a:p>
            <a:pPr>
              <a:lnSpc>
                <a:spcPct val="90000"/>
              </a:lnSpc>
            </a:pPr>
            <a:r>
              <a:rPr lang="en-US" sz="1800">
                <a:latin typeface="Arial" charset="0"/>
              </a:rPr>
              <a:t>|  |  |  (5)projected_value_union_set &lt; 592.5: 0.441</a:t>
            </a:r>
          </a:p>
          <a:p>
            <a:pPr>
              <a:lnSpc>
                <a:spcPct val="90000"/>
              </a:lnSpc>
            </a:pPr>
            <a:r>
              <a:rPr lang="en-US" sz="1800">
                <a:latin typeface="Arial" charset="0"/>
              </a:rPr>
              <a:t>|  |  |  (5)projected_value_union_set &gt;= 592.5: -0.512</a:t>
            </a:r>
          </a:p>
          <a:p>
            <a:pPr>
              <a:lnSpc>
                <a:spcPct val="90000"/>
              </a:lnSpc>
            </a:pPr>
            <a:r>
              <a:rPr lang="en-US" sz="1800">
                <a:latin typeface="Arial" charset="0"/>
              </a:rPr>
              <a:t>|  |  |  |  (7)target_count &lt; 100541: -0.406</a:t>
            </a:r>
          </a:p>
          <a:p>
            <a:pPr>
              <a:lnSpc>
                <a:spcPct val="90000"/>
              </a:lnSpc>
            </a:pPr>
            <a:r>
              <a:rPr lang="en-US" sz="1800">
                <a:latin typeface="Arial" charset="0"/>
              </a:rPr>
              <a:t>|  |  |  |  (7)target_count &gt;= 100541: 0.23</a:t>
            </a:r>
          </a:p>
          <a:p>
            <a:pPr>
              <a:lnSpc>
                <a:spcPct val="90000"/>
              </a:lnSpc>
            </a:pPr>
            <a:r>
              <a:rPr lang="en-US" sz="1800">
                <a:latin typeface="Arial" charset="0"/>
              </a:rPr>
              <a:t>|  |  (4)source_distinct_count &lt; 195851: 0.985</a:t>
            </a:r>
          </a:p>
          <a:p>
            <a:pPr>
              <a:lnSpc>
                <a:spcPct val="90000"/>
              </a:lnSpc>
            </a:pPr>
            <a:r>
              <a:rPr lang="en-US" sz="1800">
                <a:latin typeface="Arial" charset="0"/>
              </a:rPr>
              <a:t>|  |  |  (6)projected_value_union_bag &lt; 1030.5: -0.086</a:t>
            </a:r>
          </a:p>
          <a:p>
            <a:pPr>
              <a:lnSpc>
                <a:spcPct val="90000"/>
              </a:lnSpc>
            </a:pPr>
            <a:r>
              <a:rPr lang="en-US" sz="1800">
                <a:latin typeface="Arial" charset="0"/>
              </a:rPr>
              <a:t>|  |  |  (6)projected_value_union_bag &gt;= 1030.5: 0.707</a:t>
            </a:r>
          </a:p>
          <a:p>
            <a:pPr>
              <a:lnSpc>
                <a:spcPct val="90000"/>
              </a:lnSpc>
            </a:pPr>
            <a:r>
              <a:rPr lang="en-US" sz="1800">
                <a:latin typeface="Arial" charset="0"/>
              </a:rPr>
              <a:t>|  |  (4)source_distinct_count &gt;= 195851: -1.137</a:t>
            </a:r>
          </a:p>
          <a:p>
            <a:pPr>
              <a:lnSpc>
                <a:spcPct val="90000"/>
              </a:lnSpc>
            </a:pPr>
            <a:r>
              <a:rPr lang="en-US" sz="1800">
                <a:latin typeface="Arial" charset="0"/>
              </a:rPr>
              <a:t>|  (1)jaccard_projected_value_set &gt;= 0.002: -1.253</a:t>
            </a:r>
          </a:p>
          <a:p>
            <a:pPr>
              <a:lnSpc>
                <a:spcPct val="90000"/>
              </a:lnSpc>
            </a:pPr>
            <a:r>
              <a:rPr lang="en-US" sz="1800">
                <a:latin typeface="Arial" charset="0"/>
              </a:rPr>
              <a:t>|  |  (3)source_count &lt; 55: 2.076</a:t>
            </a:r>
          </a:p>
          <a:p>
            <a:pPr>
              <a:lnSpc>
                <a:spcPct val="90000"/>
              </a:lnSpc>
            </a:pPr>
            <a:r>
              <a:rPr lang="en-US" sz="1800">
                <a:latin typeface="Arial" charset="0"/>
              </a:rPr>
              <a:t>|  |  (3)source_count &gt;= 55: -2.363</a:t>
            </a:r>
          </a:p>
          <a:p>
            <a:pPr>
              <a:lnSpc>
                <a:spcPct val="90000"/>
              </a:lnSpc>
            </a:pPr>
            <a:endParaRPr lang="en-US" sz="1800">
              <a:latin typeface="Arial" charset="0"/>
            </a:endParaRPr>
          </a:p>
          <a:p>
            <a:pPr>
              <a:lnSpc>
                <a:spcPct val="90000"/>
              </a:lnSpc>
            </a:pPr>
            <a:r>
              <a:rPr lang="en-US" sz="1800">
                <a:latin typeface="Arial" charset="0"/>
              </a:rPr>
              <a:t>Tree size (total number of nodes): 22</a:t>
            </a:r>
          </a:p>
          <a:p>
            <a:pPr>
              <a:lnSpc>
                <a:spcPct val="90000"/>
              </a:lnSpc>
            </a:pPr>
            <a:r>
              <a:rPr lang="en-US" sz="1800">
                <a:latin typeface="Arial" charset="0"/>
              </a:rPr>
              <a:t>Leaves (number of predictor nodes): 15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6497809"/>
      </p:ext>
    </p:extLst>
  </p:cSld>
  <p:clrMapOvr>
    <a:masterClrMapping/>
  </p:clrMapOvr>
  <p:transition advTm="15000"/>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work</a:t>
            </a:r>
            <a:endParaRPr lang="en-US" dirty="0"/>
          </a:p>
        </p:txBody>
      </p:sp>
      <p:sp>
        <p:nvSpPr>
          <p:cNvPr id="3" name="Content Placeholder 2"/>
          <p:cNvSpPr>
            <a:spLocks noGrp="1"/>
          </p:cNvSpPr>
          <p:nvPr>
            <p:ph idx="1"/>
          </p:nvPr>
        </p:nvSpPr>
        <p:spPr/>
        <p:txBody>
          <a:bodyPr/>
          <a:lstStyle/>
          <a:p>
            <a:r>
              <a:rPr lang="en-US" sz="2800" dirty="0" smtClean="0"/>
              <a:t>Collaborative Features</a:t>
            </a:r>
          </a:p>
          <a:p>
            <a:pPr lvl="1"/>
            <a:r>
              <a:rPr lang="en-US" sz="2400" dirty="0" smtClean="0"/>
              <a:t>Favorites, Likes</a:t>
            </a:r>
          </a:p>
          <a:p>
            <a:pPr lvl="1"/>
            <a:r>
              <a:rPr lang="en-US" sz="2400" dirty="0" smtClean="0"/>
              <a:t>“People who ran this query also ran…”</a:t>
            </a:r>
          </a:p>
          <a:p>
            <a:pPr lvl="1"/>
            <a:r>
              <a:rPr lang="en-US" sz="2400" dirty="0" smtClean="0"/>
              <a:t>Annotations</a:t>
            </a:r>
          </a:p>
          <a:p>
            <a:r>
              <a:rPr lang="en-US" sz="2800" dirty="0" smtClean="0"/>
              <a:t>Mining </a:t>
            </a:r>
            <a:r>
              <a:rPr lang="en-US" sz="2800" dirty="0" err="1" smtClean="0"/>
              <a:t>clicklogs</a:t>
            </a:r>
            <a:endParaRPr lang="en-US" sz="2800" dirty="0" smtClean="0"/>
          </a:p>
          <a:p>
            <a:pPr lvl="1"/>
            <a:r>
              <a:rPr lang="en-US" sz="2400" dirty="0"/>
              <a:t>w</a:t>
            </a:r>
            <a:r>
              <a:rPr lang="en-US" sz="2400" dirty="0" smtClean="0"/>
              <a:t>ith </a:t>
            </a:r>
            <a:r>
              <a:rPr lang="en-US" sz="2400" dirty="0" err="1" smtClean="0"/>
              <a:t>Hazeline</a:t>
            </a:r>
            <a:r>
              <a:rPr lang="en-US" sz="2400" dirty="0" smtClean="0"/>
              <a:t> Asuncion at UW Bothell</a:t>
            </a:r>
          </a:p>
          <a:p>
            <a:r>
              <a:rPr lang="en-US" sz="2800" dirty="0" smtClean="0"/>
              <a:t>Visualization</a:t>
            </a:r>
          </a:p>
          <a:p>
            <a:r>
              <a:rPr lang="en-US" sz="2800" dirty="0" smtClean="0"/>
              <a:t>New collaborations</a:t>
            </a:r>
          </a:p>
          <a:p>
            <a:pPr lvl="1"/>
            <a:r>
              <a:rPr lang="en-US" sz="2400" dirty="0" smtClean="0"/>
              <a:t>Citizen science</a:t>
            </a:r>
          </a:p>
          <a:p>
            <a:pPr lvl="1"/>
            <a:r>
              <a:rPr lang="en-US" sz="2400" dirty="0" smtClean="0"/>
              <a:t>Global Enterprise HIV Vaccine</a:t>
            </a:r>
          </a:p>
        </p:txBody>
      </p:sp>
      <p:sp>
        <p:nvSpPr>
          <p:cNvPr id="4" name="Date Placeholder 3"/>
          <p:cNvSpPr>
            <a:spLocks noGrp="1"/>
          </p:cNvSpPr>
          <p:nvPr>
            <p:ph type="dt" sz="half" idx="10"/>
          </p:nvPr>
        </p:nvSpPr>
        <p:spPr/>
        <p:txBody>
          <a:bodyPr/>
          <a:lstStyle/>
          <a:p>
            <a:pPr>
              <a:defRPr/>
            </a:pPr>
            <a:r>
              <a:rPr lang="en-US" smtClean="0"/>
              <a:t>5/18/10</a:t>
            </a:r>
            <a:endParaRPr lang="en-US"/>
          </a:p>
        </p:txBody>
      </p:sp>
      <p:sp>
        <p:nvSpPr>
          <p:cNvPr id="5" name="Footer Placeholder 4"/>
          <p:cNvSpPr>
            <a:spLocks noGrp="1"/>
          </p:cNvSpPr>
          <p:nvPr>
            <p:ph type="ftr" sz="quarter" idx="11"/>
          </p:nvPr>
        </p:nvSpPr>
        <p:spPr/>
        <p:txBody>
          <a:bodyPr/>
          <a:lstStyle/>
          <a:p>
            <a:pPr>
              <a:defRPr/>
            </a:pPr>
            <a:r>
              <a:rPr lang="en-US" smtClean="0"/>
              <a:t>Garret Cole, eScience Institute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4470955"/>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5/18/10</a:t>
            </a:r>
            <a:endParaRPr lang="en-US"/>
          </a:p>
        </p:txBody>
      </p:sp>
      <p:sp>
        <p:nvSpPr>
          <p:cNvPr id="5" name="Footer Placeholder 4"/>
          <p:cNvSpPr>
            <a:spLocks noGrp="1"/>
          </p:cNvSpPr>
          <p:nvPr>
            <p:ph type="ftr" sz="quarter" idx="11"/>
          </p:nvPr>
        </p:nvSpPr>
        <p:spPr/>
        <p:txBody>
          <a:bodyPr/>
          <a:lstStyle/>
          <a:p>
            <a:pPr>
              <a:defRPr/>
            </a:pPr>
            <a:r>
              <a:rPr lang="en-US" smtClean="0"/>
              <a:t>Garret Cole, eScience Institute</a:t>
            </a:r>
            <a:endParaRPr lang="en-US"/>
          </a:p>
        </p:txBody>
      </p:sp>
      <p:pic>
        <p:nvPicPr>
          <p:cNvPr id="15" name="Picture 14" descr="Picture 47.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684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0223010"/>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Picture 50.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8100"/>
            <a:ext cx="9144000" cy="677111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1576850"/>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cture 5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5400"/>
            <a:ext cx="9144000" cy="679407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5986948"/>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endParaRPr lang="en-US">
              <a:latin typeface="Arial" charset="0"/>
            </a:endParaRPr>
          </a:p>
        </p:txBody>
      </p:sp>
      <p:sp>
        <p:nvSpPr>
          <p:cNvPr id="236548"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36549" name="Text Box 5"/>
          <p:cNvSpPr txBox="1">
            <a:spLocks noChangeArrowheads="1"/>
          </p:cNvSpPr>
          <p:nvPr/>
        </p:nvSpPr>
        <p:spPr bwMode="auto">
          <a:xfrm>
            <a:off x="546100" y="2571750"/>
            <a:ext cx="8096250"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cs typeface="+mn-cs"/>
              </a:rPr>
              <a:t>http://sqlshare.escience.washington.edu</a:t>
            </a:r>
          </a:p>
        </p:txBody>
      </p:sp>
      <p:sp>
        <p:nvSpPr>
          <p:cNvPr id="236552" name="Rectangle 8"/>
          <p:cNvSpPr>
            <a:spLocks noChangeArrowheads="1"/>
          </p:cNvSpPr>
          <p:nvPr/>
        </p:nvSpPr>
        <p:spPr bwMode="auto">
          <a:xfrm>
            <a:off x="1563688" y="5821363"/>
            <a:ext cx="6016625" cy="5191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800">
                <a:cs typeface="+mn-cs"/>
              </a:rPr>
              <a:t>(Ask me about the </a:t>
            </a:r>
            <a:r>
              <a:rPr lang="ja-JP" altLang="en-US" sz="2800">
                <a:cs typeface="+mn-cs"/>
              </a:rPr>
              <a:t>“</a:t>
            </a:r>
            <a:r>
              <a:rPr lang="en-US" sz="2800">
                <a:cs typeface="+mn-cs"/>
              </a:rPr>
              <a:t>NoSQL</a:t>
            </a:r>
            <a:r>
              <a:rPr lang="ja-JP" altLang="en-US" sz="2800">
                <a:cs typeface="+mn-cs"/>
              </a:rPr>
              <a:t>”</a:t>
            </a:r>
            <a:r>
              <a:rPr lang="en-US" sz="2800">
                <a:cs typeface="+mn-cs"/>
              </a:rPr>
              <a:t> movement)</a:t>
            </a:r>
          </a:p>
        </p:txBody>
      </p:sp>
    </p:spTree>
  </p:cSld>
  <p:clrMapOvr>
    <a:masterClrMapping/>
  </p:clrMapOvr>
  <p:transition advTm="15000"/>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81" name="Rectangle 5"/>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65538" name="Rectangle 2"/>
          <p:cNvSpPr>
            <a:spLocks noGrp="1" noChangeArrowheads="1"/>
          </p:cNvSpPr>
          <p:nvPr>
            <p:ph type="ctrTitle"/>
          </p:nvPr>
        </p:nvSpPr>
        <p:spPr>
          <a:xfrm>
            <a:off x="100013" y="1016000"/>
            <a:ext cx="8916987" cy="1470025"/>
          </a:xfrm>
        </p:spPr>
        <p:txBody>
          <a:bodyPr/>
          <a:lstStyle/>
          <a:p>
            <a:pPr algn="ctr"/>
            <a:r>
              <a:rPr lang="en-US" sz="2800" b="1">
                <a:latin typeface="Arial" charset="0"/>
              </a:rPr>
              <a:t>23</a:t>
            </a:r>
            <a:r>
              <a:rPr lang="en-US" sz="2800" b="1" baseline="30000">
                <a:latin typeface="Arial" charset="0"/>
              </a:rPr>
              <a:t>rd</a:t>
            </a:r>
            <a:r>
              <a:rPr lang="en-US" sz="2800" b="1">
                <a:latin typeface="Arial" charset="0"/>
              </a:rPr>
              <a:t> International Conference on </a:t>
            </a:r>
            <a:br>
              <a:rPr lang="en-US" sz="2800" b="1">
                <a:latin typeface="Arial" charset="0"/>
              </a:rPr>
            </a:br>
            <a:r>
              <a:rPr lang="en-US" sz="2800" b="1">
                <a:latin typeface="Arial" charset="0"/>
              </a:rPr>
              <a:t>Scientific and Statistical Database Management </a:t>
            </a:r>
            <a:br>
              <a:rPr lang="en-US" sz="2800" b="1">
                <a:latin typeface="Arial" charset="0"/>
              </a:rPr>
            </a:br>
            <a:r>
              <a:rPr lang="en-US" sz="2800" b="1">
                <a:latin typeface="Arial" charset="0"/>
              </a:rPr>
              <a:t>(SSDBM 2011)</a:t>
            </a:r>
            <a:br>
              <a:rPr lang="en-US" sz="2800" b="1">
                <a:latin typeface="Arial" charset="0"/>
              </a:rPr>
            </a:br>
            <a:r>
              <a:rPr lang="en-US" sz="2800" b="1">
                <a:latin typeface="Arial" charset="0"/>
              </a:rPr>
              <a:t/>
            </a:r>
            <a:br>
              <a:rPr lang="en-US" sz="2800" b="1">
                <a:latin typeface="Arial" charset="0"/>
              </a:rPr>
            </a:br>
            <a:r>
              <a:rPr lang="en-US" sz="2400" b="1">
                <a:solidFill>
                  <a:schemeClr val="tx1"/>
                </a:solidFill>
                <a:latin typeface="Arial" charset="0"/>
                <a:hlinkClick r:id="rId3"/>
              </a:rPr>
              <a:t>http://www.ssdbm2011.ssdbm.org</a:t>
            </a:r>
            <a:endParaRPr lang="en-US" sz="2400" b="1">
              <a:solidFill>
                <a:schemeClr val="tx1"/>
              </a:solidFill>
              <a:latin typeface="Arial" charset="0"/>
            </a:endParaRPr>
          </a:p>
        </p:txBody>
      </p:sp>
      <p:sp>
        <p:nvSpPr>
          <p:cNvPr id="65539" name="Rectangle 3"/>
          <p:cNvSpPr>
            <a:spLocks noGrp="1" noChangeArrowheads="1"/>
          </p:cNvSpPr>
          <p:nvPr>
            <p:ph type="subTitle" idx="1"/>
          </p:nvPr>
        </p:nvSpPr>
        <p:spPr>
          <a:xfrm>
            <a:off x="1238250" y="2822575"/>
            <a:ext cx="6400800" cy="1295400"/>
          </a:xfrm>
        </p:spPr>
        <p:txBody>
          <a:bodyPr/>
          <a:lstStyle/>
          <a:p>
            <a:r>
              <a:rPr lang="en-US" sz="2800">
                <a:latin typeface="Arial" charset="0"/>
              </a:rPr>
              <a:t>Portland, Oregon, USA</a:t>
            </a:r>
          </a:p>
          <a:p>
            <a:r>
              <a:rPr lang="en-US" sz="2800">
                <a:latin typeface="Arial" charset="0"/>
              </a:rPr>
              <a:t>July 20 – 22, 2011</a:t>
            </a:r>
          </a:p>
        </p:txBody>
      </p:sp>
      <p:sp>
        <p:nvSpPr>
          <p:cNvPr id="178180" name="Text Box 4"/>
          <p:cNvSpPr txBox="1">
            <a:spLocks noChangeArrowheads="1"/>
          </p:cNvSpPr>
          <p:nvPr/>
        </p:nvSpPr>
        <p:spPr bwMode="auto">
          <a:xfrm>
            <a:off x="1287463" y="4287838"/>
            <a:ext cx="5486400" cy="10747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30000"/>
              </a:spcBef>
              <a:defRPr/>
            </a:pPr>
            <a:r>
              <a:rPr lang="en-US" sz="2800" i="1" u="sng">
                <a:latin typeface="Arial" charset="0"/>
                <a:cs typeface="+mn-cs"/>
              </a:rPr>
              <a:t>Abstracts due: January 31, 2011</a:t>
            </a:r>
          </a:p>
          <a:p>
            <a:pPr eaLnBrk="1" hangingPunct="1">
              <a:spcBef>
                <a:spcPct val="30000"/>
              </a:spcBef>
              <a:defRPr/>
            </a:pPr>
            <a:r>
              <a:rPr lang="en-US" sz="2800" i="1" u="sng">
                <a:latin typeface="Arial" charset="0"/>
                <a:cs typeface="+mn-cs"/>
              </a:rPr>
              <a:t>Papers due: February 7, 2011</a:t>
            </a:r>
          </a:p>
        </p:txBody>
      </p:sp>
      <p:pic>
        <p:nvPicPr>
          <p:cNvPr id="65541" name="Picture 6" descr="moore-logo_preview.png                                         003D1081Macintosh HD                   C63A6B9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1875" y="5924550"/>
            <a:ext cx="1931988" cy="795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5542" name="Picture 7" descr="escienceRoundLogo_white.png                                    003D1081Macintosh HD                   C63A6B9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0150" y="5918200"/>
            <a:ext cx="815975" cy="830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5543" name="Picture 11" descr="MSResearch_h_rgb_72dpi.jpg                                     003D1081Macintosh HD                   C63A6B94:"/>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3538" y="5861050"/>
            <a:ext cx="2882900" cy="8016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5544" name="Picture 13" descr="tableau_logo.gif                                               000C4E1AMacintosh HD                   C63A6B94:"/>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43750" y="5999163"/>
            <a:ext cx="1773238" cy="6492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5545" name="Picture 14" descr="logo_sciDbAndZetics.gif                                        000C4E1AMacintosh HD                   C63A6B94:"/>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70725" y="4783138"/>
            <a:ext cx="1946275" cy="9604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fld id="{C1C636CA-FC13-EB47-AF94-4E81729346F7}" type="datetime1">
              <a:rPr lang="en-US"/>
              <a:pPr/>
              <a:t>1/17/11</a:t>
            </a:fld>
            <a:endParaRPr lang="en-US"/>
          </a:p>
        </p:txBody>
      </p:sp>
      <p:sp>
        <p:nvSpPr>
          <p:cNvPr id="13" name="Footer Placeholder 4"/>
          <p:cNvSpPr>
            <a:spLocks noGrp="1"/>
          </p:cNvSpPr>
          <p:nvPr>
            <p:ph type="ftr" sz="quarter" idx="11"/>
          </p:nvPr>
        </p:nvSpPr>
        <p:spPr/>
        <p:txBody>
          <a:bodyPr/>
          <a:lstStyle/>
          <a:p>
            <a:r>
              <a:rPr lang="en-US"/>
              <a:t>Bill Howe, UW</a:t>
            </a:r>
          </a:p>
        </p:txBody>
      </p:sp>
      <p:sp>
        <p:nvSpPr>
          <p:cNvPr id="14" name="Slide Number Placeholder 5"/>
          <p:cNvSpPr>
            <a:spLocks noGrp="1"/>
          </p:cNvSpPr>
          <p:nvPr>
            <p:ph type="sldNum" sz="quarter" idx="12"/>
          </p:nvPr>
        </p:nvSpPr>
        <p:spPr/>
        <p:txBody>
          <a:bodyPr/>
          <a:lstStyle/>
          <a:p>
            <a:fld id="{B300F943-44F6-9349-A487-0EA18144864C}" type="slidenum">
              <a:rPr lang="en-US"/>
              <a:pPr/>
              <a:t>5</a:t>
            </a:fld>
            <a:endParaRPr lang="en-US"/>
          </a:p>
        </p:txBody>
      </p:sp>
      <p:grpSp>
        <p:nvGrpSpPr>
          <p:cNvPr id="598018" name="Group 2"/>
          <p:cNvGrpSpPr>
            <a:grpSpLocks/>
          </p:cNvGrpSpPr>
          <p:nvPr/>
        </p:nvGrpSpPr>
        <p:grpSpPr bwMode="auto">
          <a:xfrm>
            <a:off x="2297113" y="2950270"/>
            <a:ext cx="4737100" cy="3219450"/>
            <a:chOff x="1447" y="1987"/>
            <a:chExt cx="2984" cy="2028"/>
          </a:xfrm>
        </p:grpSpPr>
        <p:pic>
          <p:nvPicPr>
            <p:cNvPr id="598019" name="Picture 3" descr="GenomeSequencer.jpg                                            00365F85Macintosh HD                   C63A6B9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6" y="2545"/>
              <a:ext cx="1399" cy="147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98020" name="Picture 4" descr="short_reads.tiff                                               00365F85Macintosh HD                   C63A6B9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flipV="1">
              <a:off x="1447" y="1987"/>
              <a:ext cx="2984" cy="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598021" name="Group 5"/>
          <p:cNvGrpSpPr>
            <a:grpSpLocks/>
          </p:cNvGrpSpPr>
          <p:nvPr/>
        </p:nvGrpSpPr>
        <p:grpSpPr bwMode="auto">
          <a:xfrm>
            <a:off x="185738" y="3385245"/>
            <a:ext cx="2733675" cy="2809875"/>
            <a:chOff x="108" y="2171"/>
            <a:chExt cx="1722" cy="1770"/>
          </a:xfrm>
        </p:grpSpPr>
        <p:pic>
          <p:nvPicPr>
            <p:cNvPr id="598022"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 y="2171"/>
              <a:ext cx="1309" cy="132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598023" name="Picture 7" descr="Profile-470.jpg                                                00365F85Macintosh HD                   C63A6B94:"/>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5" y="2879"/>
              <a:ext cx="1345" cy="106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598024" name="Rectangle 8"/>
          <p:cNvSpPr>
            <a:spLocks noGrp="1" noChangeArrowheads="1"/>
          </p:cNvSpPr>
          <p:nvPr>
            <p:ph type="title"/>
          </p:nvPr>
        </p:nvSpPr>
        <p:spPr>
          <a:xfrm>
            <a:off x="1236663" y="315913"/>
            <a:ext cx="6996112" cy="685800"/>
          </a:xfrm>
        </p:spPr>
        <p:txBody>
          <a:bodyPr/>
          <a:lstStyle/>
          <a:p>
            <a:r>
              <a:rPr lang="en-US" sz="2800" dirty="0"/>
              <a:t>Science is reducing to </a:t>
            </a:r>
            <a:r>
              <a:rPr lang="en-US" sz="2800" dirty="0" smtClean="0"/>
              <a:t>querying databases</a:t>
            </a:r>
            <a:endParaRPr lang="en-US" sz="2800" dirty="0"/>
          </a:p>
        </p:txBody>
      </p:sp>
      <p:sp>
        <p:nvSpPr>
          <p:cNvPr id="598025" name="Rectangle 9"/>
          <p:cNvSpPr>
            <a:spLocks noGrp="1" noChangeArrowheads="1"/>
          </p:cNvSpPr>
          <p:nvPr>
            <p:ph type="body" idx="1"/>
          </p:nvPr>
        </p:nvSpPr>
        <p:spPr>
          <a:xfrm>
            <a:off x="87160" y="1422400"/>
            <a:ext cx="9056840" cy="1951038"/>
          </a:xfrm>
        </p:spPr>
        <p:txBody>
          <a:bodyPr/>
          <a:lstStyle/>
          <a:p>
            <a:pPr>
              <a:lnSpc>
                <a:spcPct val="90000"/>
              </a:lnSpc>
              <a:buFont typeface="Wingdings" charset="0"/>
              <a:buNone/>
            </a:pPr>
            <a:r>
              <a:rPr lang="en-US" sz="1400" b="1" i="1" dirty="0" smtClean="0">
                <a:solidFill>
                  <a:schemeClr val="tx2"/>
                </a:solidFill>
              </a:rPr>
              <a:t>Old </a:t>
            </a:r>
            <a:r>
              <a:rPr lang="en-US" sz="1400" b="1" i="1" dirty="0">
                <a:solidFill>
                  <a:schemeClr val="tx2"/>
                </a:solidFill>
              </a:rPr>
              <a:t>model: </a:t>
            </a:r>
            <a:r>
              <a:rPr lang="ja-JP" altLang="en-US" sz="1400" b="1" i="1" dirty="0">
                <a:solidFill>
                  <a:schemeClr val="tx2"/>
                </a:solidFill>
                <a:latin typeface="Arial"/>
              </a:rPr>
              <a:t>“</a:t>
            </a:r>
            <a:r>
              <a:rPr lang="en-US" sz="1400" b="1" i="1" dirty="0">
                <a:solidFill>
                  <a:schemeClr val="tx2"/>
                </a:solidFill>
              </a:rPr>
              <a:t>Query the world</a:t>
            </a:r>
            <a:r>
              <a:rPr lang="ja-JP" altLang="en-US" sz="1400" b="1" i="1" dirty="0">
                <a:solidFill>
                  <a:schemeClr val="tx2"/>
                </a:solidFill>
                <a:latin typeface="Arial"/>
              </a:rPr>
              <a:t>”</a:t>
            </a:r>
            <a:r>
              <a:rPr lang="en-US" sz="1400" b="1" i="1" dirty="0">
                <a:solidFill>
                  <a:schemeClr val="tx2"/>
                </a:solidFill>
              </a:rPr>
              <a:t>  (Data acquisition coupled to a specific hypothesis)</a:t>
            </a:r>
          </a:p>
          <a:p>
            <a:pPr>
              <a:lnSpc>
                <a:spcPct val="90000"/>
              </a:lnSpc>
              <a:buFont typeface="Wingdings" charset="0"/>
              <a:buNone/>
            </a:pPr>
            <a:r>
              <a:rPr lang="en-US" sz="1400" b="1" i="1" dirty="0" smtClean="0">
                <a:solidFill>
                  <a:srgbClr val="A50021"/>
                </a:solidFill>
              </a:rPr>
              <a:t>New </a:t>
            </a:r>
            <a:r>
              <a:rPr lang="en-US" sz="1400" b="1" i="1" dirty="0">
                <a:solidFill>
                  <a:srgbClr val="A50021"/>
                </a:solidFill>
              </a:rPr>
              <a:t>model: </a:t>
            </a:r>
            <a:r>
              <a:rPr lang="ja-JP" altLang="en-US" sz="1400" b="1" i="1" dirty="0">
                <a:solidFill>
                  <a:srgbClr val="A50021"/>
                </a:solidFill>
                <a:latin typeface="Arial"/>
              </a:rPr>
              <a:t>“</a:t>
            </a:r>
            <a:r>
              <a:rPr lang="en-US" sz="1400" b="1" i="1" dirty="0">
                <a:solidFill>
                  <a:srgbClr val="A50021"/>
                </a:solidFill>
              </a:rPr>
              <a:t>Download the </a:t>
            </a:r>
            <a:r>
              <a:rPr lang="en-US" sz="1400" b="1" i="1" dirty="0" smtClean="0">
                <a:solidFill>
                  <a:srgbClr val="A50021"/>
                </a:solidFill>
              </a:rPr>
              <a:t>world, query the DB</a:t>
            </a:r>
            <a:r>
              <a:rPr lang="ja-JP" altLang="en-US" sz="1400" b="1" i="1" dirty="0" smtClean="0">
                <a:solidFill>
                  <a:srgbClr val="A50021"/>
                </a:solidFill>
                <a:latin typeface="Arial"/>
              </a:rPr>
              <a:t>”</a:t>
            </a:r>
            <a:r>
              <a:rPr lang="en-US" sz="1400" b="1" i="1" dirty="0" smtClean="0">
                <a:solidFill>
                  <a:srgbClr val="A50021"/>
                </a:solidFill>
              </a:rPr>
              <a:t> </a:t>
            </a:r>
            <a:r>
              <a:rPr lang="en-US" sz="1400" b="1" i="1" dirty="0">
                <a:solidFill>
                  <a:srgbClr val="A50021"/>
                </a:solidFill>
              </a:rPr>
              <a:t>(Data acquired en masse, </a:t>
            </a:r>
            <a:r>
              <a:rPr lang="en-US" sz="1400" b="1" i="1" dirty="0" smtClean="0">
                <a:solidFill>
                  <a:srgbClr val="A50021"/>
                </a:solidFill>
              </a:rPr>
              <a:t>to support </a:t>
            </a:r>
            <a:r>
              <a:rPr lang="en-US" sz="1400" b="1" i="1" dirty="0">
                <a:solidFill>
                  <a:srgbClr val="A50021"/>
                </a:solidFill>
              </a:rPr>
              <a:t>many hypotheses)</a:t>
            </a:r>
            <a:endParaRPr lang="en-US" sz="1600" dirty="0"/>
          </a:p>
          <a:p>
            <a:pPr lvl="1">
              <a:lnSpc>
                <a:spcPct val="90000"/>
              </a:lnSpc>
            </a:pPr>
            <a:endParaRPr lang="en-US" sz="800" dirty="0" smtClean="0"/>
          </a:p>
          <a:p>
            <a:pPr lvl="1">
              <a:lnSpc>
                <a:spcPct val="90000"/>
              </a:lnSpc>
            </a:pPr>
            <a:r>
              <a:rPr lang="en-US" sz="1400" dirty="0" smtClean="0"/>
              <a:t>Astronomy</a:t>
            </a:r>
            <a:r>
              <a:rPr lang="en-US" sz="1400" dirty="0"/>
              <a:t>: High-resolution, high-frequency sky surveys (SDSS, LSST, </a:t>
            </a:r>
            <a:r>
              <a:rPr lang="en-US" sz="1400" dirty="0" err="1"/>
              <a:t>PanSTARRS</a:t>
            </a:r>
            <a:r>
              <a:rPr lang="en-US" sz="1400" dirty="0"/>
              <a:t>)</a:t>
            </a:r>
          </a:p>
          <a:p>
            <a:pPr lvl="1">
              <a:lnSpc>
                <a:spcPct val="90000"/>
              </a:lnSpc>
            </a:pPr>
            <a:r>
              <a:rPr lang="en-US" sz="1400" dirty="0"/>
              <a:t>Oceanography: high-resolution models, cheap sensors, satellites </a:t>
            </a:r>
          </a:p>
          <a:p>
            <a:pPr lvl="1">
              <a:lnSpc>
                <a:spcPct val="90000"/>
              </a:lnSpc>
            </a:pPr>
            <a:r>
              <a:rPr lang="en-US" sz="1400" dirty="0"/>
              <a:t>Biology: lab automation, high-throughput sequencing,</a:t>
            </a:r>
            <a:endParaRPr lang="en-US" dirty="0"/>
          </a:p>
        </p:txBody>
      </p:sp>
      <p:pic>
        <p:nvPicPr>
          <p:cNvPr id="598026" name="Picture 10"/>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53063" y="3556695"/>
            <a:ext cx="1681162" cy="28924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pic>
        <p:nvPicPr>
          <p:cNvPr id="598027" name="Picture 11"/>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6722269" y="3268564"/>
            <a:ext cx="2711450" cy="17033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7021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980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980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98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98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a:latin typeface="Arial" charset="0"/>
              </a:rPr>
              <a:t>Backup slides</a:t>
            </a:r>
          </a:p>
        </p:txBody>
      </p:sp>
      <p:sp>
        <p:nvSpPr>
          <p:cNvPr id="67586" name="Rectangle 3"/>
          <p:cNvSpPr>
            <a:spLocks noGrp="1" noChangeArrowheads="1"/>
          </p:cNvSpPr>
          <p:nvPr>
            <p:ph type="body" idx="1"/>
          </p:nvPr>
        </p:nvSpPr>
        <p:spPr/>
        <p:txBody>
          <a:bodyPr/>
          <a:lstStyle/>
          <a:p>
            <a:endParaRPr lang="en-US">
              <a:latin typeface="Arial" charset="0"/>
            </a:endParaRPr>
          </a:p>
        </p:txBody>
      </p:sp>
    </p:spTree>
  </p:cSld>
  <p:clrMapOvr>
    <a:masterClrMapping/>
  </p:clrMapOvr>
  <p:transition advTm="15000"/>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Desiderata</a:t>
            </a:r>
            <a:endParaRPr lang="en-US" dirty="0"/>
          </a:p>
        </p:txBody>
      </p:sp>
      <p:sp>
        <p:nvSpPr>
          <p:cNvPr id="3" name="Content Placeholder 2"/>
          <p:cNvSpPr>
            <a:spLocks noGrp="1"/>
          </p:cNvSpPr>
          <p:nvPr>
            <p:ph idx="1"/>
          </p:nvPr>
        </p:nvSpPr>
        <p:spPr/>
        <p:txBody>
          <a:bodyPr/>
          <a:lstStyle/>
          <a:p>
            <a:r>
              <a:rPr lang="en-US" sz="2800" dirty="0" smtClean="0"/>
              <a:t>Schema-Later</a:t>
            </a:r>
          </a:p>
          <a:p>
            <a:pPr lvl="1"/>
            <a:r>
              <a:rPr lang="en-US" sz="2400" dirty="0" smtClean="0"/>
              <a:t>Pay-as-you-go by creating and sharing views</a:t>
            </a:r>
          </a:p>
          <a:p>
            <a:r>
              <a:rPr lang="en-US" sz="2800" dirty="0" smtClean="0"/>
              <a:t>Dataset-level CRUD ops</a:t>
            </a:r>
          </a:p>
          <a:p>
            <a:pPr lvl="1"/>
            <a:r>
              <a:rPr lang="en-US" sz="2400" dirty="0" smtClean="0"/>
              <a:t>Append and Replace, not update</a:t>
            </a:r>
          </a:p>
          <a:p>
            <a:r>
              <a:rPr lang="en-US" sz="2800" dirty="0" smtClean="0"/>
              <a:t>Easy ingest</a:t>
            </a:r>
          </a:p>
          <a:p>
            <a:pPr lvl="1"/>
            <a:r>
              <a:rPr lang="en-US" sz="2400" dirty="0" smtClean="0"/>
              <a:t>Parse “obvious” file formats automatically</a:t>
            </a:r>
          </a:p>
          <a:p>
            <a:pPr lvl="1"/>
            <a:r>
              <a:rPr lang="en-US" sz="2400" dirty="0" smtClean="0"/>
              <a:t>Excel Add In</a:t>
            </a:r>
          </a:p>
          <a:p>
            <a:pPr lvl="1"/>
            <a:r>
              <a:rPr lang="en-US" sz="2400" dirty="0" err="1" smtClean="0"/>
              <a:t>LearnPADS</a:t>
            </a:r>
            <a:r>
              <a:rPr lang="en-US" sz="2400" dirty="0" smtClean="0"/>
              <a:t> [Fisher 2009-2010]</a:t>
            </a:r>
          </a:p>
          <a:p>
            <a:r>
              <a:rPr lang="en-US" sz="2800" dirty="0" smtClean="0"/>
              <a:t>“Starter Queries” for </a:t>
            </a:r>
            <a:r>
              <a:rPr lang="en-US" sz="2800" dirty="0"/>
              <a:t>b</a:t>
            </a:r>
            <a:r>
              <a:rPr lang="en-US" sz="2800" dirty="0" smtClean="0"/>
              <a:t>ootstrapping analysis</a:t>
            </a:r>
          </a:p>
          <a:p>
            <a:r>
              <a:rPr lang="en-US" sz="2800" dirty="0" smtClean="0"/>
              <a:t>Social/Collaborative/Participatory</a:t>
            </a:r>
            <a:endParaRPr lang="en-US" sz="2400" dirty="0" smtClean="0"/>
          </a:p>
          <a:p>
            <a:r>
              <a:rPr lang="en-US" sz="2800" dirty="0" smtClean="0"/>
              <a:t>Easy Visualization</a:t>
            </a:r>
          </a:p>
          <a:p>
            <a:endParaRPr lang="en-US" sz="2800" dirty="0" smtClean="0"/>
          </a:p>
        </p:txBody>
      </p:sp>
      <p:sp>
        <p:nvSpPr>
          <p:cNvPr id="4" name="Date Placeholder 3"/>
          <p:cNvSpPr>
            <a:spLocks noGrp="1"/>
          </p:cNvSpPr>
          <p:nvPr>
            <p:ph type="dt" sz="half" idx="10"/>
          </p:nvPr>
        </p:nvSpPr>
        <p:spPr/>
        <p:txBody>
          <a:bodyPr/>
          <a:lstStyle/>
          <a:p>
            <a:pPr>
              <a:defRPr/>
            </a:pPr>
            <a:r>
              <a:rPr lang="en-US" dirty="0" smtClean="0"/>
              <a:t>5/18/10</a:t>
            </a:r>
            <a:endParaRPr lang="en-US" dirty="0"/>
          </a:p>
        </p:txBody>
      </p:sp>
      <p:sp>
        <p:nvSpPr>
          <p:cNvPr id="5" name="Footer Placeholder 4"/>
          <p:cNvSpPr>
            <a:spLocks noGrp="1"/>
          </p:cNvSpPr>
          <p:nvPr>
            <p:ph type="ftr" sz="quarter" idx="11"/>
          </p:nvPr>
        </p:nvSpPr>
        <p:spPr/>
        <p:txBody>
          <a:bodyPr/>
          <a:lstStyle/>
          <a:p>
            <a:pPr>
              <a:defRPr/>
            </a:pPr>
            <a:r>
              <a:rPr lang="en-US" smtClean="0"/>
              <a:t>Garret Cole, eScience Institute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2487407"/>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381000" y="1863725"/>
            <a:ext cx="8512175"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400">
                <a:latin typeface="Arial" charset="0"/>
                <a:cs typeface="+mn-cs"/>
              </a:rPr>
              <a:t>Pre-Relational: if your data changed, your application broke.</a:t>
            </a:r>
          </a:p>
        </p:txBody>
      </p:sp>
      <p:sp>
        <p:nvSpPr>
          <p:cNvPr id="212995" name="Rectangle 3"/>
          <p:cNvSpPr>
            <a:spLocks noChangeArrowheads="1"/>
          </p:cNvSpPr>
          <p:nvPr/>
        </p:nvSpPr>
        <p:spPr bwMode="auto">
          <a:xfrm>
            <a:off x="782638" y="3041650"/>
            <a:ext cx="7810500" cy="13112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2000" i="1">
                <a:latin typeface="Arial"/>
                <a:cs typeface="+mn-cs"/>
              </a:rPr>
              <a:t>“</a:t>
            </a:r>
            <a:r>
              <a:rPr lang="en-US" sz="2000" i="1">
                <a:latin typeface="Arial" charset="0"/>
                <a:cs typeface="+mn-cs"/>
              </a:rPr>
              <a:t>Activities of users at terminals and most application programs </a:t>
            </a:r>
            <a:r>
              <a:rPr lang="en-US" sz="2000" i="1">
                <a:solidFill>
                  <a:srgbClr val="D10002"/>
                </a:solidFill>
                <a:latin typeface="Arial" charset="0"/>
                <a:cs typeface="+mn-cs"/>
              </a:rPr>
              <a:t>should remain unaffected when the internal representation of data is changed</a:t>
            </a:r>
            <a:r>
              <a:rPr lang="en-US" sz="2000" i="1">
                <a:latin typeface="Arial" charset="0"/>
                <a:cs typeface="+mn-cs"/>
              </a:rPr>
              <a:t> and even when some aspects of the external representation are changed.</a:t>
            </a:r>
            <a:r>
              <a:rPr lang="ja-JP" altLang="en-US" sz="2000" i="1">
                <a:latin typeface="Arial"/>
                <a:cs typeface="+mn-cs"/>
              </a:rPr>
              <a:t>”</a:t>
            </a:r>
            <a:endParaRPr lang="en-US" sz="2000" i="1">
              <a:latin typeface="Arial" charset="0"/>
              <a:cs typeface="+mn-cs"/>
            </a:endParaRPr>
          </a:p>
        </p:txBody>
      </p:sp>
      <p:sp>
        <p:nvSpPr>
          <p:cNvPr id="212996" name="Rectangle 4"/>
          <p:cNvSpPr>
            <a:spLocks noChangeArrowheads="1"/>
          </p:cNvSpPr>
          <p:nvPr/>
        </p:nvSpPr>
        <p:spPr bwMode="auto">
          <a:xfrm>
            <a:off x="850900" y="4913313"/>
            <a:ext cx="7573963" cy="1006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hlink"/>
                </a:solidFill>
                <a:latin typeface="Arial" charset="0"/>
                <a:cs typeface="+mn-cs"/>
              </a:rPr>
              <a:t>Key Ideas:</a:t>
            </a:r>
            <a:r>
              <a:rPr lang="en-US" sz="2000">
                <a:latin typeface="Arial" charset="0"/>
                <a:cs typeface="+mn-cs"/>
              </a:rPr>
              <a:t> Programs that manipulate tabular data exhibit an </a:t>
            </a:r>
            <a:r>
              <a:rPr lang="en-US" sz="2000" u="sng">
                <a:solidFill>
                  <a:srgbClr val="D10002"/>
                </a:solidFill>
                <a:latin typeface="Arial" charset="0"/>
                <a:cs typeface="+mn-cs"/>
              </a:rPr>
              <a:t>algebraic structure</a:t>
            </a:r>
            <a:r>
              <a:rPr lang="en-US" sz="2000">
                <a:latin typeface="Arial" charset="0"/>
                <a:cs typeface="+mn-cs"/>
              </a:rPr>
              <a:t> allowing reasoning and manipulation independently of physical data representation</a:t>
            </a:r>
          </a:p>
        </p:txBody>
      </p:sp>
      <p:sp>
        <p:nvSpPr>
          <p:cNvPr id="50180" name="Rectangle 5"/>
          <p:cNvSpPr>
            <a:spLocks noGrp="1" noChangeArrowheads="1"/>
          </p:cNvSpPr>
          <p:nvPr>
            <p:ph type="title"/>
          </p:nvPr>
        </p:nvSpPr>
        <p:spPr/>
        <p:txBody>
          <a:bodyPr/>
          <a:lstStyle/>
          <a:p>
            <a:r>
              <a:rPr lang="en-US" sz="3200">
                <a:latin typeface="Arial" charset="0"/>
              </a:rPr>
              <a:t>Digression: Relational Database History</a:t>
            </a:r>
          </a:p>
        </p:txBody>
      </p:sp>
      <p:sp>
        <p:nvSpPr>
          <p:cNvPr id="212998" name="Rectangle 6"/>
          <p:cNvSpPr>
            <a:spLocks noChangeArrowheads="1"/>
          </p:cNvSpPr>
          <p:nvPr/>
        </p:nvSpPr>
        <p:spPr bwMode="auto">
          <a:xfrm>
            <a:off x="4267200" y="4025900"/>
            <a:ext cx="1665288" cy="396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i="1">
                <a:latin typeface="Arial" charset="0"/>
                <a:cs typeface="+mn-cs"/>
              </a:rPr>
              <a:t>-- Codd 1979</a:t>
            </a: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autoUpdateAnimBg="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a:latin typeface="Arial" charset="0"/>
              </a:rPr>
              <a:t>Key Idea: Data Independence</a:t>
            </a:r>
          </a:p>
        </p:txBody>
      </p:sp>
      <p:sp>
        <p:nvSpPr>
          <p:cNvPr id="205827" name="AutoShape 3"/>
          <p:cNvSpPr>
            <a:spLocks noChangeArrowheads="1"/>
          </p:cNvSpPr>
          <p:nvPr/>
        </p:nvSpPr>
        <p:spPr bwMode="auto">
          <a:xfrm>
            <a:off x="927100" y="5027613"/>
            <a:ext cx="1184275" cy="914400"/>
          </a:xfrm>
          <a:prstGeom prst="can">
            <a:avLst>
              <a:gd name="adj"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52227" name="Group 4"/>
          <p:cNvGrpSpPr>
            <a:grpSpLocks/>
          </p:cNvGrpSpPr>
          <p:nvPr/>
        </p:nvGrpSpPr>
        <p:grpSpPr bwMode="auto">
          <a:xfrm>
            <a:off x="1125538" y="5381625"/>
            <a:ext cx="833437" cy="407988"/>
            <a:chOff x="483" y="991"/>
            <a:chExt cx="726" cy="434"/>
          </a:xfrm>
        </p:grpSpPr>
        <p:sp>
          <p:nvSpPr>
            <p:cNvPr id="205829" name="Oval 5"/>
            <p:cNvSpPr>
              <a:spLocks noChangeArrowheads="1"/>
            </p:cNvSpPr>
            <p:nvPr/>
          </p:nvSpPr>
          <p:spPr bwMode="auto">
            <a:xfrm>
              <a:off x="483" y="1026"/>
              <a:ext cx="221" cy="17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30" name="Oval 6"/>
            <p:cNvSpPr>
              <a:spLocks noChangeArrowheads="1"/>
            </p:cNvSpPr>
            <p:nvPr/>
          </p:nvSpPr>
          <p:spPr bwMode="auto">
            <a:xfrm>
              <a:off x="766" y="1275"/>
              <a:ext cx="195" cy="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31" name="Oval 7"/>
            <p:cNvSpPr>
              <a:spLocks noChangeArrowheads="1"/>
            </p:cNvSpPr>
            <p:nvPr/>
          </p:nvSpPr>
          <p:spPr bwMode="auto">
            <a:xfrm>
              <a:off x="970" y="991"/>
              <a:ext cx="239" cy="19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05832" name="AutoShape 8"/>
            <p:cNvCxnSpPr>
              <a:cxnSpLocks noChangeShapeType="1"/>
              <a:stCxn id="205830" idx="7"/>
              <a:endCxn id="205831" idx="3"/>
            </p:cNvCxnSpPr>
            <p:nvPr/>
          </p:nvCxnSpPr>
          <p:spPr bwMode="auto">
            <a:xfrm flipV="1">
              <a:off x="932" y="1156"/>
              <a:ext cx="72" cy="14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205833" name="AutoShape 9"/>
            <p:cNvCxnSpPr>
              <a:cxnSpLocks noChangeShapeType="1"/>
              <a:stCxn id="205830" idx="1"/>
              <a:endCxn id="205829" idx="5"/>
            </p:cNvCxnSpPr>
            <p:nvPr/>
          </p:nvCxnSpPr>
          <p:spPr bwMode="auto">
            <a:xfrm flipH="1" flipV="1">
              <a:off x="672" y="1177"/>
              <a:ext cx="123" cy="12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205834" name="AutoShape 10"/>
            <p:cNvCxnSpPr>
              <a:cxnSpLocks noChangeShapeType="1"/>
              <a:stCxn id="205829" idx="6"/>
              <a:endCxn id="205831" idx="2"/>
            </p:cNvCxnSpPr>
            <p:nvPr/>
          </p:nvCxnSpPr>
          <p:spPr bwMode="auto">
            <a:xfrm flipV="1">
              <a:off x="704" y="1089"/>
              <a:ext cx="266" cy="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grpSp>
      <p:sp>
        <p:nvSpPr>
          <p:cNvPr id="205835" name="Rectangle 11"/>
          <p:cNvSpPr>
            <a:spLocks noChangeArrowheads="1"/>
          </p:cNvSpPr>
          <p:nvPr/>
        </p:nvSpPr>
        <p:spPr bwMode="auto">
          <a:xfrm>
            <a:off x="327025" y="3354388"/>
            <a:ext cx="892175" cy="6492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36" name="Rectangle 12"/>
          <p:cNvSpPr>
            <a:spLocks noChangeArrowheads="1"/>
          </p:cNvSpPr>
          <p:nvPr/>
        </p:nvSpPr>
        <p:spPr bwMode="auto">
          <a:xfrm>
            <a:off x="327025" y="3341688"/>
            <a:ext cx="900113" cy="204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37" name="Line 13"/>
          <p:cNvSpPr>
            <a:spLocks noChangeShapeType="1"/>
          </p:cNvSpPr>
          <p:nvPr/>
        </p:nvSpPr>
        <p:spPr bwMode="auto">
          <a:xfrm>
            <a:off x="334963" y="3546475"/>
            <a:ext cx="89217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38" name="Line 14"/>
          <p:cNvSpPr>
            <a:spLocks noChangeShapeType="1"/>
          </p:cNvSpPr>
          <p:nvPr/>
        </p:nvSpPr>
        <p:spPr bwMode="auto">
          <a:xfrm>
            <a:off x="333375" y="3708400"/>
            <a:ext cx="89217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39" name="Line 15"/>
          <p:cNvSpPr>
            <a:spLocks noChangeShapeType="1"/>
          </p:cNvSpPr>
          <p:nvPr/>
        </p:nvSpPr>
        <p:spPr bwMode="auto">
          <a:xfrm>
            <a:off x="333375" y="3849688"/>
            <a:ext cx="89217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2233" name="Group 16"/>
          <p:cNvGrpSpPr>
            <a:grpSpLocks/>
          </p:cNvGrpSpPr>
          <p:nvPr/>
        </p:nvGrpSpPr>
        <p:grpSpPr bwMode="auto">
          <a:xfrm>
            <a:off x="574675" y="3352800"/>
            <a:ext cx="219075" cy="639763"/>
            <a:chOff x="537" y="1956"/>
            <a:chExt cx="138" cy="501"/>
          </a:xfrm>
        </p:grpSpPr>
        <p:sp>
          <p:nvSpPr>
            <p:cNvPr id="205841" name="Line 17"/>
            <p:cNvSpPr>
              <a:spLocks noChangeShapeType="1"/>
            </p:cNvSpPr>
            <p:nvPr/>
          </p:nvSpPr>
          <p:spPr bwMode="auto">
            <a:xfrm>
              <a:off x="537" y="1957"/>
              <a:ext cx="0" cy="50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42" name="Line 18"/>
            <p:cNvSpPr>
              <a:spLocks noChangeShapeType="1"/>
            </p:cNvSpPr>
            <p:nvPr/>
          </p:nvSpPr>
          <p:spPr bwMode="auto">
            <a:xfrm>
              <a:off x="675" y="1956"/>
              <a:ext cx="0" cy="50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52234" name="Group 19"/>
          <p:cNvGrpSpPr>
            <a:grpSpLocks/>
          </p:cNvGrpSpPr>
          <p:nvPr/>
        </p:nvGrpSpPr>
        <p:grpSpPr bwMode="auto">
          <a:xfrm>
            <a:off x="1689100" y="3198813"/>
            <a:ext cx="1614488" cy="914400"/>
            <a:chOff x="541" y="1905"/>
            <a:chExt cx="903" cy="567"/>
          </a:xfrm>
        </p:grpSpPr>
        <p:sp>
          <p:nvSpPr>
            <p:cNvPr id="205844" name="Rectangle 20"/>
            <p:cNvSpPr>
              <a:spLocks noChangeArrowheads="1"/>
            </p:cNvSpPr>
            <p:nvPr/>
          </p:nvSpPr>
          <p:spPr bwMode="auto">
            <a:xfrm>
              <a:off x="541" y="1914"/>
              <a:ext cx="895" cy="55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45" name="Rectangle 21"/>
            <p:cNvSpPr>
              <a:spLocks noChangeArrowheads="1"/>
            </p:cNvSpPr>
            <p:nvPr/>
          </p:nvSpPr>
          <p:spPr bwMode="auto">
            <a:xfrm>
              <a:off x="541" y="1905"/>
              <a:ext cx="903" cy="14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46" name="Line 22"/>
            <p:cNvSpPr>
              <a:spLocks noChangeShapeType="1"/>
            </p:cNvSpPr>
            <p:nvPr/>
          </p:nvSpPr>
          <p:spPr bwMode="auto">
            <a:xfrm>
              <a:off x="549" y="2047"/>
              <a:ext cx="89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47" name="Line 23"/>
            <p:cNvSpPr>
              <a:spLocks noChangeShapeType="1"/>
            </p:cNvSpPr>
            <p:nvPr/>
          </p:nvSpPr>
          <p:spPr bwMode="auto">
            <a:xfrm>
              <a:off x="548" y="2160"/>
              <a:ext cx="89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48" name="Line 24"/>
            <p:cNvSpPr>
              <a:spLocks noChangeShapeType="1"/>
            </p:cNvSpPr>
            <p:nvPr/>
          </p:nvSpPr>
          <p:spPr bwMode="auto">
            <a:xfrm>
              <a:off x="547" y="2258"/>
              <a:ext cx="89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49" name="Line 25"/>
            <p:cNvSpPr>
              <a:spLocks noChangeShapeType="1"/>
            </p:cNvSpPr>
            <p:nvPr/>
          </p:nvSpPr>
          <p:spPr bwMode="auto">
            <a:xfrm>
              <a:off x="546" y="2371"/>
              <a:ext cx="89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50" name="Line 26"/>
            <p:cNvSpPr>
              <a:spLocks noChangeShapeType="1"/>
            </p:cNvSpPr>
            <p:nvPr/>
          </p:nvSpPr>
          <p:spPr bwMode="auto">
            <a:xfrm>
              <a:off x="789" y="1914"/>
              <a:ext cx="0" cy="551"/>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51" name="Line 27"/>
            <p:cNvSpPr>
              <a:spLocks noChangeShapeType="1"/>
            </p:cNvSpPr>
            <p:nvPr/>
          </p:nvSpPr>
          <p:spPr bwMode="auto">
            <a:xfrm>
              <a:off x="1009" y="1913"/>
              <a:ext cx="0" cy="551"/>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52" name="Line 28"/>
            <p:cNvSpPr>
              <a:spLocks noChangeShapeType="1"/>
            </p:cNvSpPr>
            <p:nvPr/>
          </p:nvSpPr>
          <p:spPr bwMode="auto">
            <a:xfrm>
              <a:off x="1158" y="1911"/>
              <a:ext cx="0" cy="551"/>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cxnSp>
        <p:nvCxnSpPr>
          <p:cNvPr id="205853" name="AutoShape 29"/>
          <p:cNvCxnSpPr>
            <a:cxnSpLocks noChangeShapeType="1"/>
            <a:stCxn id="205836" idx="3"/>
            <a:endCxn id="205845" idx="1"/>
          </p:cNvCxnSpPr>
          <p:nvPr/>
        </p:nvCxnSpPr>
        <p:spPr bwMode="auto">
          <a:xfrm flipV="1">
            <a:off x="1227138" y="3313113"/>
            <a:ext cx="461962" cy="131762"/>
          </a:xfrm>
          <a:prstGeom prst="bentConnector3">
            <a:avLst>
              <a:gd name="adj1" fmla="val 49829"/>
            </a:avLst>
          </a:prstGeom>
          <a:noFill/>
          <a:ln w="9525">
            <a:solidFill>
              <a:schemeClr val="tx1"/>
            </a:solidFill>
            <a:miter lim="800000"/>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05854" name="Text Box 30"/>
          <p:cNvSpPr txBox="1">
            <a:spLocks noChangeArrowheads="1"/>
          </p:cNvSpPr>
          <p:nvPr/>
        </p:nvSpPr>
        <p:spPr bwMode="auto">
          <a:xfrm>
            <a:off x="241300" y="4356100"/>
            <a:ext cx="304800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i="1">
                <a:latin typeface="Arial" charset="0"/>
                <a:cs typeface="+mn-cs"/>
              </a:rPr>
              <a:t>physical data independence</a:t>
            </a:r>
          </a:p>
        </p:txBody>
      </p:sp>
      <p:sp>
        <p:nvSpPr>
          <p:cNvPr id="205855" name="Text Box 31"/>
          <p:cNvSpPr txBox="1">
            <a:spLocks noChangeArrowheads="1"/>
          </p:cNvSpPr>
          <p:nvPr/>
        </p:nvSpPr>
        <p:spPr bwMode="auto">
          <a:xfrm>
            <a:off x="241300" y="2665413"/>
            <a:ext cx="3824288"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i="1">
                <a:latin typeface="Arial" charset="0"/>
                <a:cs typeface="+mn-cs"/>
              </a:rPr>
              <a:t>logical data independence</a:t>
            </a:r>
          </a:p>
        </p:txBody>
      </p:sp>
      <p:sp>
        <p:nvSpPr>
          <p:cNvPr id="205856" name="Rectangle 32"/>
          <p:cNvSpPr>
            <a:spLocks noChangeArrowheads="1"/>
          </p:cNvSpPr>
          <p:nvPr/>
        </p:nvSpPr>
        <p:spPr bwMode="auto">
          <a:xfrm>
            <a:off x="927100" y="1231900"/>
            <a:ext cx="1562100" cy="1238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57" name="Rectangle 33"/>
          <p:cNvSpPr>
            <a:spLocks noChangeArrowheads="1"/>
          </p:cNvSpPr>
          <p:nvPr/>
        </p:nvSpPr>
        <p:spPr bwMode="auto">
          <a:xfrm>
            <a:off x="927100" y="1217613"/>
            <a:ext cx="15621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58" name="Line 34"/>
          <p:cNvSpPr>
            <a:spLocks noChangeShapeType="1"/>
          </p:cNvSpPr>
          <p:nvPr/>
        </p:nvSpPr>
        <p:spPr bwMode="auto">
          <a:xfrm>
            <a:off x="941388" y="1446213"/>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59" name="Line 35"/>
          <p:cNvSpPr>
            <a:spLocks noChangeShapeType="1"/>
          </p:cNvSpPr>
          <p:nvPr/>
        </p:nvSpPr>
        <p:spPr bwMode="auto">
          <a:xfrm>
            <a:off x="939800" y="1628775"/>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0" name="Line 36"/>
          <p:cNvSpPr>
            <a:spLocks noChangeShapeType="1"/>
          </p:cNvSpPr>
          <p:nvPr/>
        </p:nvSpPr>
        <p:spPr bwMode="auto">
          <a:xfrm>
            <a:off x="936625" y="1787525"/>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1" name="Line 37"/>
          <p:cNvSpPr>
            <a:spLocks noChangeShapeType="1"/>
          </p:cNvSpPr>
          <p:nvPr/>
        </p:nvSpPr>
        <p:spPr bwMode="auto">
          <a:xfrm>
            <a:off x="935038" y="1968500"/>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2" name="Line 38"/>
          <p:cNvSpPr>
            <a:spLocks noChangeShapeType="1"/>
          </p:cNvSpPr>
          <p:nvPr/>
        </p:nvSpPr>
        <p:spPr bwMode="auto">
          <a:xfrm>
            <a:off x="1352550" y="123348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3" name="Line 39"/>
          <p:cNvSpPr>
            <a:spLocks noChangeShapeType="1"/>
          </p:cNvSpPr>
          <p:nvPr/>
        </p:nvSpPr>
        <p:spPr bwMode="auto">
          <a:xfrm>
            <a:off x="1728788" y="1231900"/>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4" name="Line 40"/>
          <p:cNvSpPr>
            <a:spLocks noChangeShapeType="1"/>
          </p:cNvSpPr>
          <p:nvPr/>
        </p:nvSpPr>
        <p:spPr bwMode="auto">
          <a:xfrm>
            <a:off x="1984375" y="122713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5" name="Line 41"/>
          <p:cNvSpPr>
            <a:spLocks noChangeShapeType="1"/>
          </p:cNvSpPr>
          <p:nvPr/>
        </p:nvSpPr>
        <p:spPr bwMode="auto">
          <a:xfrm>
            <a:off x="933450" y="2135188"/>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6" name="Line 42"/>
          <p:cNvSpPr>
            <a:spLocks noChangeShapeType="1"/>
          </p:cNvSpPr>
          <p:nvPr/>
        </p:nvSpPr>
        <p:spPr bwMode="auto">
          <a:xfrm>
            <a:off x="931863" y="2287588"/>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7" name="Line 43"/>
          <p:cNvSpPr>
            <a:spLocks noChangeShapeType="1"/>
          </p:cNvSpPr>
          <p:nvPr/>
        </p:nvSpPr>
        <p:spPr bwMode="auto">
          <a:xfrm>
            <a:off x="2206625" y="1225550"/>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868" name="Text Box 44"/>
          <p:cNvSpPr txBox="1">
            <a:spLocks noChangeArrowheads="1"/>
          </p:cNvSpPr>
          <p:nvPr/>
        </p:nvSpPr>
        <p:spPr bwMode="auto">
          <a:xfrm>
            <a:off x="3136900" y="5332413"/>
            <a:ext cx="1066800" cy="581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latin typeface="Tahoma" charset="0"/>
                <a:cs typeface="+mn-cs"/>
              </a:rPr>
              <a:t>files and pointers</a:t>
            </a:r>
          </a:p>
        </p:txBody>
      </p:sp>
      <p:sp>
        <p:nvSpPr>
          <p:cNvPr id="205869" name="Text Box 45"/>
          <p:cNvSpPr txBox="1">
            <a:spLocks noChangeArrowheads="1"/>
          </p:cNvSpPr>
          <p:nvPr/>
        </p:nvSpPr>
        <p:spPr bwMode="auto">
          <a:xfrm>
            <a:off x="3213100" y="3503613"/>
            <a:ext cx="1066800" cy="336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latin typeface="Tahoma" charset="0"/>
                <a:cs typeface="+mn-cs"/>
              </a:rPr>
              <a:t>relations</a:t>
            </a:r>
          </a:p>
        </p:txBody>
      </p:sp>
      <p:sp>
        <p:nvSpPr>
          <p:cNvPr id="205870" name="Text Box 46"/>
          <p:cNvSpPr txBox="1">
            <a:spLocks noChangeArrowheads="1"/>
          </p:cNvSpPr>
          <p:nvPr/>
        </p:nvSpPr>
        <p:spPr bwMode="auto">
          <a:xfrm>
            <a:off x="3365500" y="1522413"/>
            <a:ext cx="685800" cy="336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latin typeface="Tahoma" charset="0"/>
                <a:cs typeface="+mn-cs"/>
              </a:rPr>
              <a:t>views</a:t>
            </a:r>
          </a:p>
        </p:txBody>
      </p:sp>
      <p:sp>
        <p:nvSpPr>
          <p:cNvPr id="205871" name="Line 47"/>
          <p:cNvSpPr>
            <a:spLocks noChangeShapeType="1"/>
          </p:cNvSpPr>
          <p:nvPr/>
        </p:nvSpPr>
        <p:spPr bwMode="auto">
          <a:xfrm>
            <a:off x="4203700" y="1141413"/>
            <a:ext cx="0" cy="518160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72" name="Rectangle 48"/>
          <p:cNvSpPr>
            <a:spLocks noChangeArrowheads="1"/>
          </p:cNvSpPr>
          <p:nvPr/>
        </p:nvSpPr>
        <p:spPr bwMode="auto">
          <a:xfrm>
            <a:off x="4348163" y="1273175"/>
            <a:ext cx="4191000" cy="822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0011CF"/>
                </a:solidFill>
                <a:latin typeface="Courier New" charset="0"/>
                <a:cs typeface="+mn-cs"/>
              </a:rPr>
              <a:t>SELECT * </a:t>
            </a:r>
          </a:p>
          <a:p>
            <a:pPr>
              <a:defRPr/>
            </a:pPr>
            <a:r>
              <a:rPr lang="en-US" sz="2400" b="1">
                <a:solidFill>
                  <a:srgbClr val="0011CF"/>
                </a:solidFill>
                <a:latin typeface="Courier New" charset="0"/>
                <a:cs typeface="+mn-cs"/>
              </a:rPr>
              <a:t>  FROM my_sequences </a:t>
            </a:r>
          </a:p>
        </p:txBody>
      </p:sp>
      <p:sp>
        <p:nvSpPr>
          <p:cNvPr id="205873" name="Rectangle 49"/>
          <p:cNvSpPr>
            <a:spLocks noChangeArrowheads="1"/>
          </p:cNvSpPr>
          <p:nvPr/>
        </p:nvSpPr>
        <p:spPr bwMode="auto">
          <a:xfrm>
            <a:off x="4375150" y="2662238"/>
            <a:ext cx="4191000" cy="15525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0011CF"/>
                </a:solidFill>
                <a:latin typeface="Courier New" charset="0"/>
                <a:cs typeface="+mn-cs"/>
              </a:rPr>
              <a:t>SELECT </a:t>
            </a:r>
            <a:r>
              <a:rPr lang="en-US" sz="2400" b="1">
                <a:solidFill>
                  <a:srgbClr val="FF0000"/>
                </a:solidFill>
                <a:latin typeface="Courier New" charset="0"/>
                <a:cs typeface="+mn-cs"/>
              </a:rPr>
              <a:t>seq</a:t>
            </a:r>
            <a:r>
              <a:rPr lang="en-US" sz="2400" b="1">
                <a:solidFill>
                  <a:srgbClr val="0011CF"/>
                </a:solidFill>
                <a:latin typeface="Courier New" charset="0"/>
                <a:cs typeface="+mn-cs"/>
              </a:rPr>
              <a:t>     </a:t>
            </a:r>
          </a:p>
          <a:p>
            <a:pPr>
              <a:defRPr/>
            </a:pPr>
            <a:r>
              <a:rPr lang="en-US" sz="2400" b="1">
                <a:solidFill>
                  <a:srgbClr val="0011CF"/>
                </a:solidFill>
                <a:latin typeface="Courier New" charset="0"/>
                <a:cs typeface="+mn-cs"/>
              </a:rPr>
              <a:t>  FROM </a:t>
            </a:r>
            <a:r>
              <a:rPr lang="en-US" sz="2400" b="1">
                <a:solidFill>
                  <a:srgbClr val="FF0000"/>
                </a:solidFill>
                <a:latin typeface="Courier New" charset="0"/>
                <a:cs typeface="+mn-cs"/>
              </a:rPr>
              <a:t>ncbi_sequences</a:t>
            </a:r>
            <a:endParaRPr lang="en-US" sz="2400" b="1">
              <a:solidFill>
                <a:srgbClr val="0011CF"/>
              </a:solidFill>
              <a:latin typeface="Courier New" charset="0"/>
              <a:cs typeface="+mn-cs"/>
            </a:endParaRPr>
          </a:p>
          <a:p>
            <a:pPr>
              <a:defRPr/>
            </a:pPr>
            <a:r>
              <a:rPr lang="en-US" sz="2400" b="1">
                <a:solidFill>
                  <a:srgbClr val="0011CF"/>
                </a:solidFill>
                <a:latin typeface="Courier New" charset="0"/>
                <a:cs typeface="+mn-cs"/>
              </a:rPr>
              <a:t> WHERE </a:t>
            </a:r>
            <a:r>
              <a:rPr lang="en-US" sz="2400" b="1">
                <a:solidFill>
                  <a:srgbClr val="FF0000"/>
                </a:solidFill>
                <a:latin typeface="Courier New" charset="0"/>
                <a:cs typeface="+mn-cs"/>
              </a:rPr>
              <a:t>seq</a:t>
            </a:r>
            <a:r>
              <a:rPr lang="en-US" sz="2400" b="1">
                <a:solidFill>
                  <a:srgbClr val="0011CF"/>
                </a:solidFill>
                <a:latin typeface="Courier New" charset="0"/>
                <a:cs typeface="+mn-cs"/>
              </a:rPr>
              <a:t> = </a:t>
            </a:r>
            <a:r>
              <a:rPr lang="ja-JP" altLang="en-US" sz="2400" b="1">
                <a:solidFill>
                  <a:srgbClr val="0011CF"/>
                </a:solidFill>
                <a:latin typeface="Arial"/>
                <a:cs typeface="+mn-cs"/>
              </a:rPr>
              <a:t>‘</a:t>
            </a:r>
            <a:r>
              <a:rPr lang="en-US" sz="2400" b="1">
                <a:solidFill>
                  <a:srgbClr val="0011CF"/>
                </a:solidFill>
                <a:latin typeface="Courier New" charset="0"/>
                <a:cs typeface="+mn-cs"/>
              </a:rPr>
              <a:t>GATTACGATATTA</a:t>
            </a:r>
            <a:r>
              <a:rPr lang="ja-JP" altLang="en-US" sz="2400" b="1">
                <a:solidFill>
                  <a:srgbClr val="0011CF"/>
                </a:solidFill>
                <a:latin typeface="Arial"/>
                <a:cs typeface="+mn-cs"/>
              </a:rPr>
              <a:t>’</a:t>
            </a:r>
            <a:r>
              <a:rPr lang="en-US" sz="2400" b="1">
                <a:solidFill>
                  <a:srgbClr val="0011CF"/>
                </a:solidFill>
                <a:latin typeface="Courier New" charset="0"/>
                <a:cs typeface="+mn-cs"/>
              </a:rPr>
              <a:t>;</a:t>
            </a:r>
          </a:p>
        </p:txBody>
      </p:sp>
      <p:sp>
        <p:nvSpPr>
          <p:cNvPr id="205874" name="Rectangle 50"/>
          <p:cNvSpPr>
            <a:spLocks noChangeArrowheads="1"/>
          </p:cNvSpPr>
          <p:nvPr/>
        </p:nvSpPr>
        <p:spPr bwMode="auto">
          <a:xfrm>
            <a:off x="4251325" y="4789488"/>
            <a:ext cx="4637088" cy="19208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rgbClr val="0011CF"/>
                </a:solidFill>
                <a:latin typeface="Courier New" charset="0"/>
                <a:cs typeface="+mn-cs"/>
              </a:rPr>
              <a:t>f = fopen(</a:t>
            </a:r>
            <a:r>
              <a:rPr lang="ja-JP" altLang="en-US" sz="2000" b="1">
                <a:solidFill>
                  <a:srgbClr val="FF0000"/>
                </a:solidFill>
                <a:latin typeface="Arial"/>
                <a:cs typeface="+mn-cs"/>
              </a:rPr>
              <a:t>‘</a:t>
            </a:r>
            <a:r>
              <a:rPr lang="en-US" sz="2000" b="1">
                <a:solidFill>
                  <a:srgbClr val="FF0000"/>
                </a:solidFill>
                <a:latin typeface="Courier New" charset="0"/>
                <a:cs typeface="+mn-cs"/>
              </a:rPr>
              <a:t>table_file</a:t>
            </a:r>
            <a:r>
              <a:rPr lang="ja-JP" altLang="en-US" sz="2000" b="1">
                <a:solidFill>
                  <a:srgbClr val="FF0000"/>
                </a:solidFill>
                <a:latin typeface="Arial"/>
                <a:cs typeface="+mn-cs"/>
              </a:rPr>
              <a:t>’</a:t>
            </a:r>
            <a:r>
              <a:rPr lang="en-US" sz="2000" b="1">
                <a:solidFill>
                  <a:srgbClr val="0011CF"/>
                </a:solidFill>
                <a:latin typeface="Courier New" charset="0"/>
                <a:cs typeface="+mn-cs"/>
              </a:rPr>
              <a:t>);</a:t>
            </a:r>
          </a:p>
          <a:p>
            <a:pPr>
              <a:defRPr/>
            </a:pPr>
            <a:r>
              <a:rPr lang="en-US" sz="2000" b="1">
                <a:solidFill>
                  <a:srgbClr val="0011CF"/>
                </a:solidFill>
                <a:latin typeface="Courier New" charset="0"/>
                <a:cs typeface="+mn-cs"/>
              </a:rPr>
              <a:t>fseek(</a:t>
            </a:r>
            <a:r>
              <a:rPr lang="en-US" sz="2000" b="1">
                <a:solidFill>
                  <a:srgbClr val="FF0000"/>
                </a:solidFill>
                <a:latin typeface="Courier New" charset="0"/>
                <a:cs typeface="+mn-cs"/>
              </a:rPr>
              <a:t>10030440</a:t>
            </a:r>
            <a:r>
              <a:rPr lang="en-US" sz="2000" b="1">
                <a:solidFill>
                  <a:srgbClr val="0011CF"/>
                </a:solidFill>
                <a:latin typeface="Courier New" charset="0"/>
                <a:cs typeface="+mn-cs"/>
              </a:rPr>
              <a:t>);</a:t>
            </a:r>
          </a:p>
          <a:p>
            <a:pPr>
              <a:defRPr/>
            </a:pPr>
            <a:r>
              <a:rPr lang="en-US" sz="2000" b="1">
                <a:solidFill>
                  <a:srgbClr val="0011CF"/>
                </a:solidFill>
                <a:latin typeface="Courier New" charset="0"/>
                <a:cs typeface="+mn-cs"/>
              </a:rPr>
              <a:t>while (True) {</a:t>
            </a:r>
          </a:p>
          <a:p>
            <a:pPr>
              <a:defRPr/>
            </a:pPr>
            <a:r>
              <a:rPr lang="en-US" sz="2000" b="1">
                <a:solidFill>
                  <a:srgbClr val="0011CF"/>
                </a:solidFill>
                <a:latin typeface="Courier New" charset="0"/>
                <a:cs typeface="+mn-cs"/>
              </a:rPr>
              <a:t>  fread(&amp;buf, 1, 8192, f);</a:t>
            </a:r>
          </a:p>
          <a:p>
            <a:pPr>
              <a:defRPr/>
            </a:pPr>
            <a:r>
              <a:rPr lang="en-US" sz="2000" b="1">
                <a:solidFill>
                  <a:srgbClr val="0011CF"/>
                </a:solidFill>
                <a:latin typeface="Courier New" charset="0"/>
                <a:cs typeface="+mn-cs"/>
              </a:rPr>
              <a:t>  if (buf == GATTACGATATTA) {</a:t>
            </a:r>
          </a:p>
          <a:p>
            <a:pPr>
              <a:defRPr/>
            </a:pPr>
            <a:r>
              <a:rPr lang="en-US" sz="2000" b="1">
                <a:solidFill>
                  <a:srgbClr val="0011CF"/>
                </a:solidFill>
                <a:latin typeface="Courier New" charset="0"/>
                <a:cs typeface="+mn-cs"/>
              </a:rPr>
              <a:t>    . . .</a:t>
            </a:r>
          </a:p>
        </p:txBody>
      </p:sp>
      <p:sp>
        <p:nvSpPr>
          <p:cNvPr id="205875" name="Line 51"/>
          <p:cNvSpPr>
            <a:spLocks noChangeShapeType="1"/>
          </p:cNvSpPr>
          <p:nvPr/>
        </p:nvSpPr>
        <p:spPr bwMode="auto">
          <a:xfrm>
            <a:off x="4360863" y="4529138"/>
            <a:ext cx="41767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876" name="Line 52"/>
          <p:cNvSpPr>
            <a:spLocks noChangeShapeType="1"/>
          </p:cNvSpPr>
          <p:nvPr/>
        </p:nvSpPr>
        <p:spPr bwMode="auto">
          <a:xfrm>
            <a:off x="4313238" y="2446338"/>
            <a:ext cx="41767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advTm="1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latin typeface="Arial" charset="0"/>
              </a:rPr>
              <a:t>Key Idea: An </a:t>
            </a:r>
            <a:r>
              <a:rPr lang="en-US" i="1">
                <a:solidFill>
                  <a:srgbClr val="FF0000"/>
                </a:solidFill>
                <a:latin typeface="Arial" charset="0"/>
              </a:rPr>
              <a:t>Algebra of Tables</a:t>
            </a:r>
            <a:endParaRPr lang="en-US">
              <a:latin typeface="Arial" charset="0"/>
            </a:endParaRPr>
          </a:p>
        </p:txBody>
      </p:sp>
      <p:sp>
        <p:nvSpPr>
          <p:cNvPr id="207875" name="Rectangle 3"/>
          <p:cNvSpPr>
            <a:spLocks noChangeArrowheads="1"/>
          </p:cNvSpPr>
          <p:nvPr/>
        </p:nvSpPr>
        <p:spPr bwMode="auto">
          <a:xfrm>
            <a:off x="1392238" y="1316038"/>
            <a:ext cx="1562100" cy="1238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876" name="Rectangle 4"/>
          <p:cNvSpPr>
            <a:spLocks noChangeArrowheads="1"/>
          </p:cNvSpPr>
          <p:nvPr/>
        </p:nvSpPr>
        <p:spPr bwMode="auto">
          <a:xfrm>
            <a:off x="1392238" y="1301750"/>
            <a:ext cx="15621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877" name="Line 5"/>
          <p:cNvSpPr>
            <a:spLocks noChangeShapeType="1"/>
          </p:cNvSpPr>
          <p:nvPr/>
        </p:nvSpPr>
        <p:spPr bwMode="auto">
          <a:xfrm>
            <a:off x="1406525" y="1530350"/>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78" name="Line 6"/>
          <p:cNvSpPr>
            <a:spLocks noChangeShapeType="1"/>
          </p:cNvSpPr>
          <p:nvPr/>
        </p:nvSpPr>
        <p:spPr bwMode="auto">
          <a:xfrm>
            <a:off x="1404938" y="1712913"/>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79" name="Line 7"/>
          <p:cNvSpPr>
            <a:spLocks noChangeShapeType="1"/>
          </p:cNvSpPr>
          <p:nvPr/>
        </p:nvSpPr>
        <p:spPr bwMode="auto">
          <a:xfrm>
            <a:off x="1401763" y="1871663"/>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0" name="Line 8"/>
          <p:cNvSpPr>
            <a:spLocks noChangeShapeType="1"/>
          </p:cNvSpPr>
          <p:nvPr/>
        </p:nvSpPr>
        <p:spPr bwMode="auto">
          <a:xfrm>
            <a:off x="1400175" y="2052638"/>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1" name="Line 9"/>
          <p:cNvSpPr>
            <a:spLocks noChangeShapeType="1"/>
          </p:cNvSpPr>
          <p:nvPr/>
        </p:nvSpPr>
        <p:spPr bwMode="auto">
          <a:xfrm>
            <a:off x="1817688" y="131762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2" name="Line 10"/>
          <p:cNvSpPr>
            <a:spLocks noChangeShapeType="1"/>
          </p:cNvSpPr>
          <p:nvPr/>
        </p:nvSpPr>
        <p:spPr bwMode="auto">
          <a:xfrm>
            <a:off x="2193925" y="131603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3" name="Line 11"/>
          <p:cNvSpPr>
            <a:spLocks noChangeShapeType="1"/>
          </p:cNvSpPr>
          <p:nvPr/>
        </p:nvSpPr>
        <p:spPr bwMode="auto">
          <a:xfrm>
            <a:off x="2449513" y="131127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4" name="Line 12"/>
          <p:cNvSpPr>
            <a:spLocks noChangeShapeType="1"/>
          </p:cNvSpPr>
          <p:nvPr/>
        </p:nvSpPr>
        <p:spPr bwMode="auto">
          <a:xfrm>
            <a:off x="1398588" y="2219325"/>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5" name="Line 13"/>
          <p:cNvSpPr>
            <a:spLocks noChangeShapeType="1"/>
          </p:cNvSpPr>
          <p:nvPr/>
        </p:nvSpPr>
        <p:spPr bwMode="auto">
          <a:xfrm>
            <a:off x="1397000" y="2371725"/>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6" name="Line 14"/>
          <p:cNvSpPr>
            <a:spLocks noChangeShapeType="1"/>
          </p:cNvSpPr>
          <p:nvPr/>
        </p:nvSpPr>
        <p:spPr bwMode="auto">
          <a:xfrm>
            <a:off x="2671763" y="130968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87" name="AutoShape 15"/>
          <p:cNvSpPr>
            <a:spLocks noChangeArrowheads="1"/>
          </p:cNvSpPr>
          <p:nvPr/>
        </p:nvSpPr>
        <p:spPr bwMode="auto">
          <a:xfrm>
            <a:off x="1263650" y="1839913"/>
            <a:ext cx="1854200" cy="434975"/>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888" name="Text Box 16"/>
          <p:cNvSpPr txBox="1">
            <a:spLocks noChangeArrowheads="1"/>
          </p:cNvSpPr>
          <p:nvPr/>
        </p:nvSpPr>
        <p:spPr bwMode="auto">
          <a:xfrm>
            <a:off x="5778500" y="1704975"/>
            <a:ext cx="2824163"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cs typeface="+mn-cs"/>
                <a:sym typeface="Symbol" charset="0"/>
              </a:rPr>
              <a:t>select</a:t>
            </a:r>
            <a:endParaRPr lang="en-US" sz="3600">
              <a:cs typeface="+mn-cs"/>
            </a:endParaRPr>
          </a:p>
        </p:txBody>
      </p:sp>
      <p:sp>
        <p:nvSpPr>
          <p:cNvPr id="207889" name="Rectangle 17"/>
          <p:cNvSpPr>
            <a:spLocks noChangeArrowheads="1"/>
          </p:cNvSpPr>
          <p:nvPr/>
        </p:nvSpPr>
        <p:spPr bwMode="auto">
          <a:xfrm>
            <a:off x="1395413" y="2762250"/>
            <a:ext cx="1562100" cy="1238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890" name="Rectangle 18"/>
          <p:cNvSpPr>
            <a:spLocks noChangeArrowheads="1"/>
          </p:cNvSpPr>
          <p:nvPr/>
        </p:nvSpPr>
        <p:spPr bwMode="auto">
          <a:xfrm>
            <a:off x="1395413" y="2747963"/>
            <a:ext cx="15621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891" name="Line 19"/>
          <p:cNvSpPr>
            <a:spLocks noChangeShapeType="1"/>
          </p:cNvSpPr>
          <p:nvPr/>
        </p:nvSpPr>
        <p:spPr bwMode="auto">
          <a:xfrm>
            <a:off x="1409700" y="2976563"/>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2" name="Line 20"/>
          <p:cNvSpPr>
            <a:spLocks noChangeShapeType="1"/>
          </p:cNvSpPr>
          <p:nvPr/>
        </p:nvSpPr>
        <p:spPr bwMode="auto">
          <a:xfrm>
            <a:off x="1408113" y="3159125"/>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3" name="Line 21"/>
          <p:cNvSpPr>
            <a:spLocks noChangeShapeType="1"/>
          </p:cNvSpPr>
          <p:nvPr/>
        </p:nvSpPr>
        <p:spPr bwMode="auto">
          <a:xfrm>
            <a:off x="1404938" y="3317875"/>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4" name="Line 22"/>
          <p:cNvSpPr>
            <a:spLocks noChangeShapeType="1"/>
          </p:cNvSpPr>
          <p:nvPr/>
        </p:nvSpPr>
        <p:spPr bwMode="auto">
          <a:xfrm>
            <a:off x="1403350" y="3498850"/>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5" name="Line 23"/>
          <p:cNvSpPr>
            <a:spLocks noChangeShapeType="1"/>
          </p:cNvSpPr>
          <p:nvPr/>
        </p:nvSpPr>
        <p:spPr bwMode="auto">
          <a:xfrm>
            <a:off x="1820863" y="276383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6" name="Line 24"/>
          <p:cNvSpPr>
            <a:spLocks noChangeShapeType="1"/>
          </p:cNvSpPr>
          <p:nvPr/>
        </p:nvSpPr>
        <p:spPr bwMode="auto">
          <a:xfrm>
            <a:off x="2197100" y="2762250"/>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7" name="Line 25"/>
          <p:cNvSpPr>
            <a:spLocks noChangeShapeType="1"/>
          </p:cNvSpPr>
          <p:nvPr/>
        </p:nvSpPr>
        <p:spPr bwMode="auto">
          <a:xfrm>
            <a:off x="2452688" y="2757488"/>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8" name="Line 26"/>
          <p:cNvSpPr>
            <a:spLocks noChangeShapeType="1"/>
          </p:cNvSpPr>
          <p:nvPr/>
        </p:nvSpPr>
        <p:spPr bwMode="auto">
          <a:xfrm>
            <a:off x="1401763" y="3665538"/>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899" name="Line 27"/>
          <p:cNvSpPr>
            <a:spLocks noChangeShapeType="1"/>
          </p:cNvSpPr>
          <p:nvPr/>
        </p:nvSpPr>
        <p:spPr bwMode="auto">
          <a:xfrm>
            <a:off x="1400175" y="3817938"/>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0" name="Line 28"/>
          <p:cNvSpPr>
            <a:spLocks noChangeShapeType="1"/>
          </p:cNvSpPr>
          <p:nvPr/>
        </p:nvSpPr>
        <p:spPr bwMode="auto">
          <a:xfrm>
            <a:off x="2674938" y="2755900"/>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1" name="AutoShape 29"/>
          <p:cNvSpPr>
            <a:spLocks noChangeArrowheads="1"/>
          </p:cNvSpPr>
          <p:nvPr/>
        </p:nvSpPr>
        <p:spPr bwMode="auto">
          <a:xfrm>
            <a:off x="2386013" y="2701925"/>
            <a:ext cx="635000" cy="1370013"/>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02" name="Text Box 30"/>
          <p:cNvSpPr txBox="1">
            <a:spLocks noChangeArrowheads="1"/>
          </p:cNvSpPr>
          <p:nvPr/>
        </p:nvSpPr>
        <p:spPr bwMode="auto">
          <a:xfrm>
            <a:off x="5797550" y="3084513"/>
            <a:ext cx="2824163"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cs typeface="+mn-cs"/>
                <a:sym typeface="Symbol" charset="0"/>
              </a:rPr>
              <a:t>project</a:t>
            </a:r>
            <a:endParaRPr lang="en-US" sz="3600">
              <a:cs typeface="+mn-cs"/>
            </a:endParaRPr>
          </a:p>
        </p:txBody>
      </p:sp>
      <p:sp>
        <p:nvSpPr>
          <p:cNvPr id="207903" name="Rectangle 31"/>
          <p:cNvSpPr>
            <a:spLocks noChangeArrowheads="1"/>
          </p:cNvSpPr>
          <p:nvPr/>
        </p:nvSpPr>
        <p:spPr bwMode="auto">
          <a:xfrm>
            <a:off x="1374775" y="4225925"/>
            <a:ext cx="1562100" cy="1238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04" name="Rectangle 32"/>
          <p:cNvSpPr>
            <a:spLocks noChangeArrowheads="1"/>
          </p:cNvSpPr>
          <p:nvPr/>
        </p:nvSpPr>
        <p:spPr bwMode="auto">
          <a:xfrm>
            <a:off x="1374775" y="4211638"/>
            <a:ext cx="15621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05" name="Line 33"/>
          <p:cNvSpPr>
            <a:spLocks noChangeShapeType="1"/>
          </p:cNvSpPr>
          <p:nvPr/>
        </p:nvSpPr>
        <p:spPr bwMode="auto">
          <a:xfrm>
            <a:off x="1389063" y="4440238"/>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6" name="Line 34"/>
          <p:cNvSpPr>
            <a:spLocks noChangeShapeType="1"/>
          </p:cNvSpPr>
          <p:nvPr/>
        </p:nvSpPr>
        <p:spPr bwMode="auto">
          <a:xfrm>
            <a:off x="1387475" y="4622800"/>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7" name="Line 35"/>
          <p:cNvSpPr>
            <a:spLocks noChangeShapeType="1"/>
          </p:cNvSpPr>
          <p:nvPr/>
        </p:nvSpPr>
        <p:spPr bwMode="auto">
          <a:xfrm>
            <a:off x="1384300" y="4781550"/>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8" name="Line 36"/>
          <p:cNvSpPr>
            <a:spLocks noChangeShapeType="1"/>
          </p:cNvSpPr>
          <p:nvPr/>
        </p:nvSpPr>
        <p:spPr bwMode="auto">
          <a:xfrm>
            <a:off x="1382713" y="4962525"/>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09" name="Line 37"/>
          <p:cNvSpPr>
            <a:spLocks noChangeShapeType="1"/>
          </p:cNvSpPr>
          <p:nvPr/>
        </p:nvSpPr>
        <p:spPr bwMode="auto">
          <a:xfrm>
            <a:off x="1800225" y="4227513"/>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0" name="Line 38"/>
          <p:cNvSpPr>
            <a:spLocks noChangeShapeType="1"/>
          </p:cNvSpPr>
          <p:nvPr/>
        </p:nvSpPr>
        <p:spPr bwMode="auto">
          <a:xfrm>
            <a:off x="2176463" y="422592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1" name="Line 39"/>
          <p:cNvSpPr>
            <a:spLocks noChangeShapeType="1"/>
          </p:cNvSpPr>
          <p:nvPr/>
        </p:nvSpPr>
        <p:spPr bwMode="auto">
          <a:xfrm>
            <a:off x="2432050" y="4221163"/>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2" name="Line 40"/>
          <p:cNvSpPr>
            <a:spLocks noChangeShapeType="1"/>
          </p:cNvSpPr>
          <p:nvPr/>
        </p:nvSpPr>
        <p:spPr bwMode="auto">
          <a:xfrm>
            <a:off x="1381125" y="5129213"/>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3" name="Line 41"/>
          <p:cNvSpPr>
            <a:spLocks noChangeShapeType="1"/>
          </p:cNvSpPr>
          <p:nvPr/>
        </p:nvSpPr>
        <p:spPr bwMode="auto">
          <a:xfrm>
            <a:off x="1379538" y="5281613"/>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4" name="Line 42"/>
          <p:cNvSpPr>
            <a:spLocks noChangeShapeType="1"/>
          </p:cNvSpPr>
          <p:nvPr/>
        </p:nvSpPr>
        <p:spPr bwMode="auto">
          <a:xfrm>
            <a:off x="2654300" y="421957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5" name="Text Box 43"/>
          <p:cNvSpPr txBox="1">
            <a:spLocks noChangeArrowheads="1"/>
          </p:cNvSpPr>
          <p:nvPr/>
        </p:nvSpPr>
        <p:spPr bwMode="auto">
          <a:xfrm>
            <a:off x="3884613" y="4530725"/>
            <a:ext cx="2824162"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cs typeface="+mn-cs"/>
                <a:sym typeface="Symbol" charset="0"/>
              </a:rPr>
              <a:t>join</a:t>
            </a:r>
            <a:endParaRPr lang="en-US" sz="3600">
              <a:cs typeface="+mn-cs"/>
            </a:endParaRPr>
          </a:p>
        </p:txBody>
      </p:sp>
      <p:sp>
        <p:nvSpPr>
          <p:cNvPr id="207916" name="Rectangle 44"/>
          <p:cNvSpPr>
            <a:spLocks noChangeArrowheads="1"/>
          </p:cNvSpPr>
          <p:nvPr/>
        </p:nvSpPr>
        <p:spPr bwMode="auto">
          <a:xfrm>
            <a:off x="3505200" y="4225925"/>
            <a:ext cx="1562100" cy="1238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17" name="Rectangle 45"/>
          <p:cNvSpPr>
            <a:spLocks noChangeArrowheads="1"/>
          </p:cNvSpPr>
          <p:nvPr/>
        </p:nvSpPr>
        <p:spPr bwMode="auto">
          <a:xfrm>
            <a:off x="3505200" y="4211638"/>
            <a:ext cx="1562100" cy="2286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18" name="Line 46"/>
          <p:cNvSpPr>
            <a:spLocks noChangeShapeType="1"/>
          </p:cNvSpPr>
          <p:nvPr/>
        </p:nvSpPr>
        <p:spPr bwMode="auto">
          <a:xfrm>
            <a:off x="3519488" y="4440238"/>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19" name="Line 47"/>
          <p:cNvSpPr>
            <a:spLocks noChangeShapeType="1"/>
          </p:cNvSpPr>
          <p:nvPr/>
        </p:nvSpPr>
        <p:spPr bwMode="auto">
          <a:xfrm>
            <a:off x="3517900" y="4622800"/>
            <a:ext cx="1533525"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0" name="Line 48"/>
          <p:cNvSpPr>
            <a:spLocks noChangeShapeType="1"/>
          </p:cNvSpPr>
          <p:nvPr/>
        </p:nvSpPr>
        <p:spPr bwMode="auto">
          <a:xfrm>
            <a:off x="3514725" y="4781550"/>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1" name="Line 49"/>
          <p:cNvSpPr>
            <a:spLocks noChangeShapeType="1"/>
          </p:cNvSpPr>
          <p:nvPr/>
        </p:nvSpPr>
        <p:spPr bwMode="auto">
          <a:xfrm>
            <a:off x="3513138" y="4962525"/>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2" name="Line 50"/>
          <p:cNvSpPr>
            <a:spLocks noChangeShapeType="1"/>
          </p:cNvSpPr>
          <p:nvPr/>
        </p:nvSpPr>
        <p:spPr bwMode="auto">
          <a:xfrm>
            <a:off x="3930650" y="4227513"/>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3" name="Line 51"/>
          <p:cNvSpPr>
            <a:spLocks noChangeShapeType="1"/>
          </p:cNvSpPr>
          <p:nvPr/>
        </p:nvSpPr>
        <p:spPr bwMode="auto">
          <a:xfrm>
            <a:off x="4306888" y="422592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4" name="Line 52"/>
          <p:cNvSpPr>
            <a:spLocks noChangeShapeType="1"/>
          </p:cNvSpPr>
          <p:nvPr/>
        </p:nvSpPr>
        <p:spPr bwMode="auto">
          <a:xfrm>
            <a:off x="4562475" y="4221163"/>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5" name="Line 53"/>
          <p:cNvSpPr>
            <a:spLocks noChangeShapeType="1"/>
          </p:cNvSpPr>
          <p:nvPr/>
        </p:nvSpPr>
        <p:spPr bwMode="auto">
          <a:xfrm>
            <a:off x="3511550" y="5129213"/>
            <a:ext cx="1535113"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6" name="Line 54"/>
          <p:cNvSpPr>
            <a:spLocks noChangeShapeType="1"/>
          </p:cNvSpPr>
          <p:nvPr/>
        </p:nvSpPr>
        <p:spPr bwMode="auto">
          <a:xfrm>
            <a:off x="3509963" y="5281613"/>
            <a:ext cx="1535112" cy="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7" name="Line 55"/>
          <p:cNvSpPr>
            <a:spLocks noChangeShapeType="1"/>
          </p:cNvSpPr>
          <p:nvPr/>
        </p:nvSpPr>
        <p:spPr bwMode="auto">
          <a:xfrm>
            <a:off x="4784725" y="4219575"/>
            <a:ext cx="0" cy="122555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7928" name="AutoShape 56"/>
          <p:cNvSpPr>
            <a:spLocks noChangeArrowheads="1"/>
          </p:cNvSpPr>
          <p:nvPr/>
        </p:nvSpPr>
        <p:spPr bwMode="auto">
          <a:xfrm>
            <a:off x="3430588" y="4733925"/>
            <a:ext cx="1738312" cy="300038"/>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29" name="Text Box 57"/>
          <p:cNvSpPr txBox="1">
            <a:spLocks noChangeArrowheads="1"/>
          </p:cNvSpPr>
          <p:nvPr/>
        </p:nvSpPr>
        <p:spPr bwMode="auto">
          <a:xfrm>
            <a:off x="5840413" y="4565650"/>
            <a:ext cx="2824162"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cs typeface="+mn-cs"/>
                <a:sym typeface="Symbol" charset="0"/>
              </a:rPr>
              <a:t>join</a:t>
            </a:r>
            <a:endParaRPr lang="en-US" sz="3600">
              <a:cs typeface="+mn-cs"/>
            </a:endParaRPr>
          </a:p>
        </p:txBody>
      </p:sp>
      <p:sp>
        <p:nvSpPr>
          <p:cNvPr id="207930" name="AutoShape 58"/>
          <p:cNvSpPr>
            <a:spLocks noChangeArrowheads="1"/>
          </p:cNvSpPr>
          <p:nvPr/>
        </p:nvSpPr>
        <p:spPr bwMode="auto">
          <a:xfrm>
            <a:off x="1308100" y="4721225"/>
            <a:ext cx="1738313" cy="300038"/>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931" name="AutoShape 59"/>
          <p:cNvSpPr>
            <a:spLocks noChangeArrowheads="1"/>
          </p:cNvSpPr>
          <p:nvPr/>
        </p:nvSpPr>
        <p:spPr bwMode="auto">
          <a:xfrm>
            <a:off x="3424238" y="5240338"/>
            <a:ext cx="1738312" cy="300037"/>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07932" name="AutoShape 60"/>
          <p:cNvCxnSpPr>
            <a:cxnSpLocks noChangeShapeType="1"/>
            <a:stCxn id="207930" idx="3"/>
            <a:endCxn id="207928" idx="1"/>
          </p:cNvCxnSpPr>
          <p:nvPr/>
        </p:nvCxnSpPr>
        <p:spPr bwMode="auto">
          <a:xfrm>
            <a:off x="3065463" y="4872038"/>
            <a:ext cx="346075" cy="12700"/>
          </a:xfrm>
          <a:prstGeom prst="curvedConnector3">
            <a:avLst>
              <a:gd name="adj1" fmla="val 50000"/>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cxnSp>
        <p:nvCxnSpPr>
          <p:cNvPr id="207933" name="AutoShape 61"/>
          <p:cNvCxnSpPr>
            <a:cxnSpLocks noChangeShapeType="1"/>
            <a:stCxn id="207930" idx="3"/>
            <a:endCxn id="207931" idx="1"/>
          </p:cNvCxnSpPr>
          <p:nvPr/>
        </p:nvCxnSpPr>
        <p:spPr bwMode="auto">
          <a:xfrm>
            <a:off x="3065463" y="4872038"/>
            <a:ext cx="339725" cy="519112"/>
          </a:xfrm>
          <a:prstGeom prst="curvedConnector3">
            <a:avLst>
              <a:gd name="adj1" fmla="val 50000"/>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07934" name="Text Box 62"/>
          <p:cNvSpPr txBox="1">
            <a:spLocks noChangeArrowheads="1"/>
          </p:cNvSpPr>
          <p:nvPr/>
        </p:nvSpPr>
        <p:spPr bwMode="auto">
          <a:xfrm>
            <a:off x="1020763" y="5748338"/>
            <a:ext cx="7820025"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i="1">
                <a:cs typeface="+mn-cs"/>
              </a:rPr>
              <a:t>Other operators: aggregate, union, difference, cross product</a:t>
            </a:r>
          </a:p>
        </p:txBody>
      </p:sp>
    </p:spTree>
  </p:cSld>
  <p:clrMapOvr>
    <a:masterClrMapping/>
  </p:clrMapOvr>
  <p:transition advTm="1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a:latin typeface="Arial" charset="0"/>
              </a:rPr>
              <a:t>Key Idea: Algebraic Optimization</a:t>
            </a:r>
          </a:p>
        </p:txBody>
      </p:sp>
      <p:sp>
        <p:nvSpPr>
          <p:cNvPr id="55298" name="Rectangle 3"/>
          <p:cNvSpPr>
            <a:spLocks noGrp="1" noChangeArrowheads="1"/>
          </p:cNvSpPr>
          <p:nvPr>
            <p:ph type="body" idx="1"/>
          </p:nvPr>
        </p:nvSpPr>
        <p:spPr>
          <a:xfrm>
            <a:off x="1009650" y="1330325"/>
            <a:ext cx="7740650" cy="4762500"/>
          </a:xfrm>
        </p:spPr>
        <p:txBody>
          <a:bodyPr/>
          <a:lstStyle/>
          <a:p>
            <a:pPr>
              <a:lnSpc>
                <a:spcPct val="80000"/>
              </a:lnSpc>
              <a:buFont typeface="Wingdings" charset="0"/>
              <a:buNone/>
            </a:pPr>
            <a:r>
              <a:rPr lang="en-US">
                <a:latin typeface="Arial" charset="0"/>
              </a:rPr>
              <a:t>N = ((z*2)+((z*3)+0))/1</a:t>
            </a:r>
          </a:p>
          <a:p>
            <a:pPr>
              <a:lnSpc>
                <a:spcPct val="80000"/>
              </a:lnSpc>
              <a:buFont typeface="Wingdings" charset="0"/>
              <a:buNone/>
            </a:pPr>
            <a:endParaRPr lang="en-US" sz="2400">
              <a:latin typeface="Arial" charset="0"/>
            </a:endParaRPr>
          </a:p>
          <a:p>
            <a:pPr>
              <a:lnSpc>
                <a:spcPct val="80000"/>
              </a:lnSpc>
              <a:buFont typeface="Wingdings" charset="0"/>
              <a:buNone/>
            </a:pPr>
            <a:r>
              <a:rPr lang="en-US" sz="2400">
                <a:latin typeface="Arial" charset="0"/>
              </a:rPr>
              <a:t>Algebraic Laws: </a:t>
            </a:r>
            <a:endParaRPr lang="en-US" sz="2400">
              <a:solidFill>
                <a:srgbClr val="FF0000"/>
              </a:solidFill>
              <a:latin typeface="Arial" charset="0"/>
            </a:endParaRPr>
          </a:p>
          <a:p>
            <a:pPr>
              <a:lnSpc>
                <a:spcPct val="80000"/>
              </a:lnSpc>
              <a:buFont typeface="Wingdings" charset="0"/>
              <a:buNone/>
            </a:pPr>
            <a:r>
              <a:rPr lang="en-US" sz="2400">
                <a:solidFill>
                  <a:srgbClr val="FF0000"/>
                </a:solidFill>
                <a:latin typeface="Arial" charset="0"/>
              </a:rPr>
              <a:t>1</a:t>
            </a:r>
            <a:r>
              <a:rPr lang="en-US" sz="2400">
                <a:latin typeface="Arial" charset="0"/>
              </a:rPr>
              <a:t>. (+) identity:     	x+0 = x</a:t>
            </a:r>
          </a:p>
          <a:p>
            <a:pPr>
              <a:lnSpc>
                <a:spcPct val="80000"/>
              </a:lnSpc>
              <a:buFont typeface="Wingdings" charset="0"/>
              <a:buNone/>
            </a:pPr>
            <a:r>
              <a:rPr lang="en-US" sz="2400">
                <a:solidFill>
                  <a:srgbClr val="FF0000"/>
                </a:solidFill>
                <a:latin typeface="Arial" charset="0"/>
              </a:rPr>
              <a:t>2</a:t>
            </a:r>
            <a:r>
              <a:rPr lang="en-US" sz="2400">
                <a:latin typeface="Arial" charset="0"/>
              </a:rPr>
              <a:t>. (/)  identity:      	x/1 = x</a:t>
            </a:r>
          </a:p>
          <a:p>
            <a:pPr>
              <a:lnSpc>
                <a:spcPct val="80000"/>
              </a:lnSpc>
              <a:buFont typeface="Wingdings" charset="0"/>
              <a:buNone/>
            </a:pPr>
            <a:r>
              <a:rPr lang="en-US" sz="2400">
                <a:solidFill>
                  <a:srgbClr val="FF0000"/>
                </a:solidFill>
                <a:latin typeface="Arial" charset="0"/>
              </a:rPr>
              <a:t>3</a:t>
            </a:r>
            <a:r>
              <a:rPr lang="en-US" sz="2400">
                <a:latin typeface="Arial" charset="0"/>
              </a:rPr>
              <a:t>. (*) distributes: 	(n*x+n*y) = n*(x+y)</a:t>
            </a:r>
          </a:p>
          <a:p>
            <a:pPr>
              <a:lnSpc>
                <a:spcPct val="80000"/>
              </a:lnSpc>
              <a:buFont typeface="Wingdings" charset="0"/>
              <a:buNone/>
            </a:pPr>
            <a:r>
              <a:rPr lang="en-US" sz="2400">
                <a:solidFill>
                  <a:srgbClr val="FF0000"/>
                </a:solidFill>
                <a:latin typeface="Arial" charset="0"/>
              </a:rPr>
              <a:t>4</a:t>
            </a:r>
            <a:r>
              <a:rPr lang="en-US" sz="2400">
                <a:latin typeface="Arial" charset="0"/>
              </a:rPr>
              <a:t>. (*) commutes: 	x*y = y*x</a:t>
            </a:r>
          </a:p>
          <a:p>
            <a:pPr>
              <a:lnSpc>
                <a:spcPct val="80000"/>
              </a:lnSpc>
              <a:buFont typeface="Wingdings" charset="0"/>
              <a:buNone/>
            </a:pPr>
            <a:endParaRPr lang="en-US" sz="2400">
              <a:latin typeface="Arial" charset="0"/>
            </a:endParaRPr>
          </a:p>
          <a:p>
            <a:pPr>
              <a:lnSpc>
                <a:spcPct val="80000"/>
              </a:lnSpc>
              <a:buFont typeface="Wingdings" charset="0"/>
              <a:buNone/>
            </a:pPr>
            <a:r>
              <a:rPr lang="en-US" sz="2400">
                <a:latin typeface="Arial" charset="0"/>
              </a:rPr>
              <a:t>Apply rules </a:t>
            </a:r>
            <a:r>
              <a:rPr lang="en-US" sz="2400">
                <a:solidFill>
                  <a:srgbClr val="FF0000"/>
                </a:solidFill>
                <a:latin typeface="Arial" charset="0"/>
              </a:rPr>
              <a:t>1, 3, 4, 2</a:t>
            </a:r>
            <a:r>
              <a:rPr lang="en-US" sz="2400">
                <a:latin typeface="Arial" charset="0"/>
              </a:rPr>
              <a:t>:</a:t>
            </a:r>
          </a:p>
          <a:p>
            <a:pPr>
              <a:lnSpc>
                <a:spcPct val="80000"/>
              </a:lnSpc>
              <a:buFont typeface="Wingdings" charset="0"/>
              <a:buNone/>
            </a:pPr>
            <a:r>
              <a:rPr lang="en-US" sz="2400">
                <a:latin typeface="Arial" charset="0"/>
              </a:rPr>
              <a:t>N = (2+3)*z</a:t>
            </a:r>
          </a:p>
          <a:p>
            <a:pPr>
              <a:lnSpc>
                <a:spcPct val="80000"/>
              </a:lnSpc>
              <a:buFont typeface="Wingdings" charset="0"/>
              <a:buNone/>
            </a:pPr>
            <a:endParaRPr lang="en-US" sz="2400">
              <a:latin typeface="Arial" charset="0"/>
            </a:endParaRPr>
          </a:p>
          <a:p>
            <a:pPr>
              <a:lnSpc>
                <a:spcPct val="80000"/>
              </a:lnSpc>
              <a:buFont typeface="Wingdings" charset="0"/>
              <a:buNone/>
            </a:pPr>
            <a:r>
              <a:rPr lang="en-US" sz="2400">
                <a:latin typeface="Arial" charset="0"/>
              </a:rPr>
              <a:t>two operations instead of five, no division operator</a:t>
            </a:r>
            <a:endParaRPr lang="en-US">
              <a:latin typeface="Arial" charset="0"/>
            </a:endParaRPr>
          </a:p>
        </p:txBody>
      </p:sp>
      <p:sp>
        <p:nvSpPr>
          <p:cNvPr id="209924" name="Text Box 4"/>
          <p:cNvSpPr txBox="1">
            <a:spLocks noChangeArrowheads="1"/>
          </p:cNvSpPr>
          <p:nvPr/>
        </p:nvSpPr>
        <p:spPr bwMode="auto">
          <a:xfrm>
            <a:off x="1296988" y="5862638"/>
            <a:ext cx="7686675"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i="1">
                <a:solidFill>
                  <a:srgbClr val="0011CF"/>
                </a:solidFill>
                <a:cs typeface="+mn-cs"/>
              </a:rPr>
              <a:t>Same idea works with the Relational Algebra!</a:t>
            </a:r>
          </a:p>
        </p:txBody>
      </p:sp>
    </p:spTree>
  </p:cSld>
  <p:clrMapOvr>
    <a:masterClrMapping/>
  </p:clrMapOvr>
  <p:transition advTm="1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US">
                <a:latin typeface="Arial" charset="0"/>
              </a:rPr>
              <a:t>RDBMS: Summary</a:t>
            </a:r>
          </a:p>
        </p:txBody>
      </p:sp>
      <p:sp>
        <p:nvSpPr>
          <p:cNvPr id="56322" name="Rectangle 3"/>
          <p:cNvSpPr>
            <a:spLocks noGrp="1" noChangeArrowheads="1"/>
          </p:cNvSpPr>
          <p:nvPr>
            <p:ph type="body" idx="1"/>
          </p:nvPr>
        </p:nvSpPr>
        <p:spPr>
          <a:xfrm>
            <a:off x="177800" y="1346200"/>
            <a:ext cx="8966200" cy="4762500"/>
          </a:xfrm>
        </p:spPr>
        <p:txBody>
          <a:bodyPr/>
          <a:lstStyle/>
          <a:p>
            <a:r>
              <a:rPr lang="en-US" sz="2000">
                <a:latin typeface="Arial" charset="0"/>
              </a:rPr>
              <a:t>Intuitive data model</a:t>
            </a:r>
          </a:p>
          <a:p>
            <a:pPr lvl="1"/>
            <a:r>
              <a:rPr lang="ja-JP" altLang="en-US" sz="1800">
                <a:latin typeface="Arial" charset="0"/>
              </a:rPr>
              <a:t>“</a:t>
            </a:r>
            <a:r>
              <a:rPr lang="en-US" altLang="ja-JP" sz="1800">
                <a:latin typeface="Arial" charset="0"/>
              </a:rPr>
              <a:t>just tables</a:t>
            </a:r>
            <a:r>
              <a:rPr lang="ja-JP" altLang="en-US" sz="1800">
                <a:latin typeface="Arial" charset="0"/>
              </a:rPr>
              <a:t>”</a:t>
            </a:r>
            <a:endParaRPr lang="en-US" altLang="ja-JP" sz="1800">
              <a:latin typeface="Arial" charset="0"/>
            </a:endParaRPr>
          </a:p>
          <a:p>
            <a:r>
              <a:rPr lang="en-US" sz="2000">
                <a:latin typeface="Arial" charset="0"/>
              </a:rPr>
              <a:t>Data cleaning, filtering, joins, aggregation, user-defined functions</a:t>
            </a:r>
          </a:p>
          <a:p>
            <a:r>
              <a:rPr lang="en-US" sz="2000">
                <a:latin typeface="Arial" charset="0"/>
              </a:rPr>
              <a:t>Physical and logical data Independence</a:t>
            </a:r>
          </a:p>
          <a:p>
            <a:pPr lvl="1"/>
            <a:r>
              <a:rPr lang="en-US" sz="1800">
                <a:latin typeface="Arial" charset="0"/>
              </a:rPr>
              <a:t>Views are a good idea; let</a:t>
            </a:r>
            <a:r>
              <a:rPr lang="ja-JP" altLang="en-US" sz="1800">
                <a:latin typeface="Arial" charset="0"/>
              </a:rPr>
              <a:t>’</a:t>
            </a:r>
            <a:r>
              <a:rPr lang="en-US" altLang="ja-JP" sz="1800">
                <a:latin typeface="Arial" charset="0"/>
              </a:rPr>
              <a:t>s use more of those</a:t>
            </a:r>
          </a:p>
          <a:p>
            <a:r>
              <a:rPr lang="en-US" sz="2000">
                <a:latin typeface="Arial" charset="0"/>
              </a:rPr>
              <a:t>Declarative query language + algebraic optimization</a:t>
            </a:r>
          </a:p>
          <a:p>
            <a:pPr lvl="1"/>
            <a:r>
              <a:rPr lang="en-US" sz="1800">
                <a:latin typeface="Arial" charset="0"/>
              </a:rPr>
              <a:t>Describe what you want, not how to get it</a:t>
            </a:r>
          </a:p>
          <a:p>
            <a:r>
              <a:rPr lang="en-US" sz="2000">
                <a:latin typeface="Arial" charset="0"/>
              </a:rPr>
              <a:t>Scalability</a:t>
            </a:r>
          </a:p>
          <a:p>
            <a:pPr lvl="1"/>
            <a:r>
              <a:rPr lang="ja-JP" altLang="en-US" sz="1800">
                <a:latin typeface="Arial" charset="0"/>
              </a:rPr>
              <a:t>“</a:t>
            </a:r>
            <a:r>
              <a:rPr lang="en-US" altLang="ja-JP" sz="1800">
                <a:latin typeface="Arial" charset="0"/>
              </a:rPr>
              <a:t>SQL is the most successful parallel language in the world</a:t>
            </a:r>
            <a:r>
              <a:rPr lang="ja-JP" altLang="en-US" sz="1800">
                <a:latin typeface="Arial" charset="0"/>
              </a:rPr>
              <a:t>”</a:t>
            </a:r>
            <a:endParaRPr lang="en-US" altLang="ja-JP" sz="1800">
              <a:latin typeface="Arial" charset="0"/>
            </a:endParaRPr>
          </a:p>
          <a:p>
            <a:r>
              <a:rPr lang="en-US" sz="2000">
                <a:latin typeface="Arial" charset="0"/>
              </a:rPr>
              <a:t>Proven results </a:t>
            </a:r>
          </a:p>
          <a:p>
            <a:pPr lvl="1"/>
            <a:r>
              <a:rPr lang="en-US" sz="1800">
                <a:latin typeface="Arial" charset="0"/>
              </a:rPr>
              <a:t>$15B industry</a:t>
            </a:r>
          </a:p>
          <a:p>
            <a:pPr lvl="1"/>
            <a:r>
              <a:rPr lang="en-US" sz="1800">
                <a:latin typeface="Arial" charset="0"/>
              </a:rPr>
              <a:t>Nearly every (non-search engine) website backed by a RDBMS</a:t>
            </a:r>
          </a:p>
          <a:p>
            <a:pPr lvl="1"/>
            <a:r>
              <a:rPr lang="en-US" sz="1800">
                <a:latin typeface="Arial" charset="0"/>
              </a:rPr>
              <a:t>One of the all-time best examples of CS research impact </a:t>
            </a:r>
            <a:endParaRPr lang="en-US" sz="2400">
              <a:latin typeface="Arial" charset="0"/>
            </a:endParaRPr>
          </a:p>
        </p:txBody>
      </p:sp>
    </p:spTree>
  </p:cSld>
  <p:clrMapOvr>
    <a:masterClrMapping/>
  </p:clrMapOvr>
  <p:transition advTm="15000"/>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latin typeface="Arial" charset="0"/>
              </a:rPr>
              <a:t>Usage</a:t>
            </a:r>
          </a:p>
        </p:txBody>
      </p:sp>
      <p:sp>
        <p:nvSpPr>
          <p:cNvPr id="62466" name="Rectangle 3"/>
          <p:cNvSpPr>
            <a:spLocks noGrp="1" noChangeArrowheads="1"/>
          </p:cNvSpPr>
          <p:nvPr>
            <p:ph type="body" idx="1"/>
          </p:nvPr>
        </p:nvSpPr>
        <p:spPr/>
        <p:txBody>
          <a:bodyPr/>
          <a:lstStyle/>
          <a:p>
            <a:r>
              <a:rPr lang="en-US">
                <a:latin typeface="Arial" charset="0"/>
              </a:rPr>
              <a:t>about 6 months old, but not yet advertised</a:t>
            </a:r>
          </a:p>
          <a:p>
            <a:r>
              <a:rPr lang="en-US">
                <a:latin typeface="Arial" charset="0"/>
              </a:rPr>
              <a:t>4 labs around UW campus</a:t>
            </a:r>
          </a:p>
          <a:p>
            <a:r>
              <a:rPr lang="en-US">
                <a:latin typeface="Arial" charset="0"/>
              </a:rPr>
              <a:t>50 unique users </a:t>
            </a:r>
          </a:p>
          <a:p>
            <a:r>
              <a:rPr lang="en-US">
                <a:latin typeface="Arial" charset="0"/>
              </a:rPr>
              <a:t>566 uploaded tables</a:t>
            </a:r>
          </a:p>
          <a:p>
            <a:r>
              <a:rPr lang="en-US">
                <a:latin typeface="Arial" charset="0"/>
              </a:rPr>
              <a:t>181 saved queries (i.e., views)</a:t>
            </a:r>
          </a:p>
          <a:p>
            <a:r>
              <a:rPr lang="en-US">
                <a:latin typeface="Arial" charset="0"/>
              </a:rPr>
              <a:t>16GB of data</a:t>
            </a:r>
          </a:p>
        </p:txBody>
      </p:sp>
    </p:spTree>
  </p:cSld>
  <p:clrMapOvr>
    <a:masterClrMapping/>
  </p:clrMapOvr>
  <p:transition advTm="15000"/>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endParaRPr lang="en-US">
              <a:latin typeface="Arial" charset="0"/>
            </a:endParaRPr>
          </a:p>
        </p:txBody>
      </p:sp>
      <p:sp>
        <p:nvSpPr>
          <p:cNvPr id="228355" name="Text Box 3"/>
          <p:cNvSpPr txBox="1">
            <a:spLocks noChangeArrowheads="1"/>
          </p:cNvSpPr>
          <p:nvPr/>
        </p:nvSpPr>
        <p:spPr bwMode="auto">
          <a:xfrm>
            <a:off x="746125" y="2736850"/>
            <a:ext cx="6978650" cy="10048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nchor="ctr">
            <a:spAutoFit/>
          </a:bodyPr>
          <a:lstStyle/>
          <a:p>
            <a:pPr>
              <a:spcBef>
                <a:spcPct val="50000"/>
              </a:spcBef>
              <a:defRPr/>
            </a:pPr>
            <a:r>
              <a:rPr lang="en-US" sz="2400" i="1" u="sng">
                <a:cs typeface="+mn-cs"/>
              </a:rPr>
              <a:t>How do we repeat the success of SDSS in the long tail?</a:t>
            </a:r>
          </a:p>
          <a:p>
            <a:pPr>
              <a:spcBef>
                <a:spcPct val="50000"/>
              </a:spcBef>
              <a:defRPr/>
            </a:pPr>
            <a:r>
              <a:rPr lang="en-US" sz="2400" i="1" u="sng">
                <a:cs typeface="+mn-cs"/>
              </a:rPr>
              <a:t>How do we build the next 100 SDSS-like systems?</a:t>
            </a:r>
          </a:p>
        </p:txBody>
      </p:sp>
    </p:spTree>
  </p:cSld>
  <p:clrMapOvr>
    <a:masterClrMapping/>
  </p:clrMapOvr>
  <p:transition advTm="15000"/>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3802063" y="2994025"/>
            <a:ext cx="4235450" cy="16033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b="1">
                <a:latin typeface="Arial" charset="0"/>
                <a:cs typeface="+mn-cs"/>
              </a:rPr>
              <a:t>The long tail is getting fatter:</a:t>
            </a:r>
            <a:r>
              <a:rPr lang="en-US" sz="1800">
                <a:latin typeface="Arial" charset="0"/>
                <a:cs typeface="+mn-cs"/>
              </a:rPr>
              <a:t> </a:t>
            </a:r>
          </a:p>
          <a:p>
            <a:pPr eaLnBrk="1" hangingPunct="1">
              <a:spcBef>
                <a:spcPct val="50000"/>
              </a:spcBef>
              <a:defRPr/>
            </a:pPr>
            <a:r>
              <a:rPr lang="en-US" sz="1800">
                <a:latin typeface="Arial" charset="0"/>
                <a:cs typeface="+mn-cs"/>
              </a:rPr>
              <a:t>notebooks become spreadsheets (MB), spreadsheets become databases (GB),      databases become clusters (TB) clusters become clouds (PB)</a:t>
            </a:r>
          </a:p>
        </p:txBody>
      </p:sp>
      <p:sp>
        <p:nvSpPr>
          <p:cNvPr id="24578" name="Rectangle 3"/>
          <p:cNvSpPr>
            <a:spLocks noGrp="1" noChangeArrowheads="1"/>
          </p:cNvSpPr>
          <p:nvPr>
            <p:ph type="title"/>
          </p:nvPr>
        </p:nvSpPr>
        <p:spPr/>
        <p:txBody>
          <a:bodyPr/>
          <a:lstStyle/>
          <a:p>
            <a:r>
              <a:rPr lang="en-US">
                <a:latin typeface="Arial" charset="0"/>
              </a:rPr>
              <a:t>Context: The Long Tail    </a:t>
            </a:r>
            <a:r>
              <a:rPr lang="en-US" sz="1800">
                <a:latin typeface="Arial" charset="0"/>
              </a:rPr>
              <a:t>[Wired 2004]</a:t>
            </a:r>
            <a:endParaRPr lang="en-US">
              <a:latin typeface="Arial" charset="0"/>
            </a:endParaRPr>
          </a:p>
        </p:txBody>
      </p:sp>
      <p:sp>
        <p:nvSpPr>
          <p:cNvPr id="231428" name="Line 4"/>
          <p:cNvSpPr>
            <a:spLocks noChangeShapeType="1"/>
          </p:cNvSpPr>
          <p:nvPr/>
        </p:nvSpPr>
        <p:spPr bwMode="auto">
          <a:xfrm>
            <a:off x="574675" y="1471613"/>
            <a:ext cx="15875" cy="4597400"/>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29" name="Line 5"/>
          <p:cNvSpPr>
            <a:spLocks noChangeShapeType="1"/>
          </p:cNvSpPr>
          <p:nvPr/>
        </p:nvSpPr>
        <p:spPr bwMode="auto">
          <a:xfrm flipH="1" flipV="1">
            <a:off x="617538" y="6064250"/>
            <a:ext cx="7154862" cy="1588"/>
          </a:xfrm>
          <a:prstGeom prst="line">
            <a:avLst/>
          </a:prstGeom>
          <a:noFill/>
          <a:ln w="9525">
            <a:solidFill>
              <a:schemeClr val="tx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30" name="Freeform 6"/>
          <p:cNvSpPr>
            <a:spLocks/>
          </p:cNvSpPr>
          <p:nvPr/>
        </p:nvSpPr>
        <p:spPr bwMode="auto">
          <a:xfrm>
            <a:off x="777875" y="1490663"/>
            <a:ext cx="6838950" cy="4432300"/>
          </a:xfrm>
          <a:custGeom>
            <a:avLst/>
            <a:gdLst>
              <a:gd name="T0" fmla="*/ 0 w 4308"/>
              <a:gd name="T1" fmla="*/ 0 h 2792"/>
              <a:gd name="T2" fmla="*/ 892 w 4308"/>
              <a:gd name="T3" fmla="*/ 2348 h 2792"/>
              <a:gd name="T4" fmla="*/ 4308 w 4308"/>
              <a:gd name="T5" fmla="*/ 2666 h 2792"/>
            </a:gdLst>
            <a:ahLst/>
            <a:cxnLst>
              <a:cxn ang="0">
                <a:pos x="T0" y="T1"/>
              </a:cxn>
              <a:cxn ang="0">
                <a:pos x="T2" y="T3"/>
              </a:cxn>
              <a:cxn ang="0">
                <a:pos x="T4" y="T5"/>
              </a:cxn>
            </a:cxnLst>
            <a:rect l="0" t="0" r="r" b="b"/>
            <a:pathLst>
              <a:path w="4308" h="2792">
                <a:moveTo>
                  <a:pt x="0" y="0"/>
                </a:moveTo>
                <a:cubicBezTo>
                  <a:pt x="149" y="391"/>
                  <a:pt x="174" y="1904"/>
                  <a:pt x="892" y="2348"/>
                </a:cubicBezTo>
                <a:cubicBezTo>
                  <a:pt x="1610" y="2792"/>
                  <a:pt x="3596" y="2600"/>
                  <a:pt x="4308" y="2666"/>
                </a:cubicBezTo>
              </a:path>
            </a:pathLst>
          </a:custGeom>
          <a:noFill/>
          <a:ln w="9525" cap="flat">
            <a:solidFill>
              <a:schemeClr val="tx1"/>
            </a:solidFill>
            <a:prstDash val="solid"/>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31" name="Text Box 7"/>
          <p:cNvSpPr txBox="1">
            <a:spLocks noChangeArrowheads="1"/>
          </p:cNvSpPr>
          <p:nvPr/>
        </p:nvSpPr>
        <p:spPr bwMode="auto">
          <a:xfrm rot="-5400000">
            <a:off x="-414337" y="3436937"/>
            <a:ext cx="1722438"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800">
                <a:latin typeface="Arial" charset="0"/>
                <a:cs typeface="+mn-cs"/>
              </a:rPr>
              <a:t>data size</a:t>
            </a:r>
          </a:p>
        </p:txBody>
      </p:sp>
      <p:sp>
        <p:nvSpPr>
          <p:cNvPr id="231432" name="Text Box 8"/>
          <p:cNvSpPr txBox="1">
            <a:spLocks noChangeArrowheads="1"/>
          </p:cNvSpPr>
          <p:nvPr/>
        </p:nvSpPr>
        <p:spPr bwMode="auto">
          <a:xfrm>
            <a:off x="3228975" y="6176963"/>
            <a:ext cx="2687638"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rank</a:t>
            </a:r>
          </a:p>
        </p:txBody>
      </p:sp>
      <p:sp>
        <p:nvSpPr>
          <p:cNvPr id="231433" name="Text Box 9"/>
          <p:cNvSpPr txBox="1">
            <a:spLocks noChangeArrowheads="1"/>
          </p:cNvSpPr>
          <p:nvPr/>
        </p:nvSpPr>
        <p:spPr bwMode="auto">
          <a:xfrm>
            <a:off x="2962275" y="1423988"/>
            <a:ext cx="5915025" cy="13017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defRPr/>
            </a:pPr>
            <a:r>
              <a:rPr lang="en-US" sz="1800" dirty="0">
                <a:latin typeface="Arial" charset="0"/>
                <a:cs typeface="+mn-cs"/>
              </a:rPr>
              <a:t>Researchers with growing data management challenges but limited resources for </a:t>
            </a:r>
            <a:r>
              <a:rPr lang="en-US" sz="1800" dirty="0" err="1">
                <a:latin typeface="Arial" charset="0"/>
                <a:cs typeface="+mn-cs"/>
              </a:rPr>
              <a:t>cyberinfrastructure</a:t>
            </a:r>
            <a:endParaRPr lang="en-US" sz="1800" dirty="0">
              <a:latin typeface="Arial" charset="0"/>
              <a:cs typeface="+mn-cs"/>
            </a:endParaRPr>
          </a:p>
          <a:p>
            <a:pPr eaLnBrk="1" hangingPunct="1">
              <a:spcBef>
                <a:spcPct val="20000"/>
              </a:spcBef>
              <a:buFontTx/>
              <a:buChar char="•"/>
              <a:defRPr/>
            </a:pPr>
            <a:r>
              <a:rPr lang="en-US" sz="1800" dirty="0">
                <a:latin typeface="Arial" charset="0"/>
                <a:cs typeface="+mn-cs"/>
              </a:rPr>
              <a:t>  No dedicated IT staff</a:t>
            </a:r>
          </a:p>
          <a:p>
            <a:pPr eaLnBrk="1" hangingPunct="1">
              <a:spcBef>
                <a:spcPct val="20000"/>
              </a:spcBef>
              <a:buFontTx/>
              <a:buChar char="•"/>
              <a:defRPr/>
            </a:pPr>
            <a:r>
              <a:rPr lang="en-US" sz="1800" dirty="0">
                <a:latin typeface="Arial" charset="0"/>
                <a:cs typeface="+mn-cs"/>
              </a:rPr>
              <a:t>  Overreliance on </a:t>
            </a:r>
            <a:r>
              <a:rPr lang="en-US" sz="1800" dirty="0" smtClean="0">
                <a:latin typeface="Arial" charset="0"/>
                <a:cs typeface="+mn-cs"/>
              </a:rPr>
              <a:t>desktop tools </a:t>
            </a:r>
            <a:r>
              <a:rPr lang="en-US" sz="1800" dirty="0">
                <a:latin typeface="Arial" charset="0"/>
                <a:cs typeface="+mn-cs"/>
              </a:rPr>
              <a:t>(e.g., spreadsheets)</a:t>
            </a:r>
          </a:p>
        </p:txBody>
      </p:sp>
      <p:sp>
        <p:nvSpPr>
          <p:cNvPr id="231434" name="AutoShape 10"/>
          <p:cNvSpPr>
            <a:spLocks noChangeArrowheads="1"/>
          </p:cNvSpPr>
          <p:nvPr/>
        </p:nvSpPr>
        <p:spPr bwMode="auto">
          <a:xfrm>
            <a:off x="806450" y="1984375"/>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35" name="Text Box 11"/>
          <p:cNvSpPr txBox="1">
            <a:spLocks noChangeArrowheads="1"/>
          </p:cNvSpPr>
          <p:nvPr/>
        </p:nvSpPr>
        <p:spPr bwMode="auto">
          <a:xfrm>
            <a:off x="1149350" y="2090738"/>
            <a:ext cx="1851025"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CERN (~15PB/year)</a:t>
            </a:r>
          </a:p>
        </p:txBody>
      </p:sp>
      <p:sp>
        <p:nvSpPr>
          <p:cNvPr id="231436" name="AutoShape 12"/>
          <p:cNvSpPr>
            <a:spLocks noChangeArrowheads="1"/>
          </p:cNvSpPr>
          <p:nvPr/>
        </p:nvSpPr>
        <p:spPr bwMode="auto">
          <a:xfrm>
            <a:off x="887413" y="2401888"/>
            <a:ext cx="227012"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37" name="Text Box 13"/>
          <p:cNvSpPr txBox="1">
            <a:spLocks noChangeArrowheads="1"/>
          </p:cNvSpPr>
          <p:nvPr/>
        </p:nvSpPr>
        <p:spPr bwMode="auto">
          <a:xfrm>
            <a:off x="1028700" y="1516063"/>
            <a:ext cx="1474788"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LSST (~100PB)</a:t>
            </a:r>
          </a:p>
        </p:txBody>
      </p:sp>
      <p:sp>
        <p:nvSpPr>
          <p:cNvPr id="231438" name="Text Box 14"/>
          <p:cNvSpPr txBox="1">
            <a:spLocks noChangeArrowheads="1"/>
          </p:cNvSpPr>
          <p:nvPr/>
        </p:nvSpPr>
        <p:spPr bwMode="auto">
          <a:xfrm>
            <a:off x="1230313" y="2741613"/>
            <a:ext cx="1606550"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PanSTARRS (~40PB)</a:t>
            </a:r>
          </a:p>
        </p:txBody>
      </p:sp>
      <p:sp>
        <p:nvSpPr>
          <p:cNvPr id="231439" name="Text Box 15"/>
          <p:cNvSpPr txBox="1">
            <a:spLocks noChangeArrowheads="1"/>
          </p:cNvSpPr>
          <p:nvPr/>
        </p:nvSpPr>
        <p:spPr bwMode="auto">
          <a:xfrm>
            <a:off x="2273300" y="4740275"/>
            <a:ext cx="1200150"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Ocean Modelers</a:t>
            </a:r>
          </a:p>
        </p:txBody>
      </p:sp>
      <p:sp>
        <p:nvSpPr>
          <p:cNvPr id="231440" name="AutoShape 16"/>
          <p:cNvSpPr>
            <a:spLocks noChangeArrowheads="1"/>
          </p:cNvSpPr>
          <p:nvPr/>
        </p:nvSpPr>
        <p:spPr bwMode="auto">
          <a:xfrm>
            <a:off x="6694488" y="5613400"/>
            <a:ext cx="227012"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41" name="Text Box 17"/>
          <p:cNvSpPr txBox="1">
            <a:spLocks noChangeArrowheads="1"/>
          </p:cNvSpPr>
          <p:nvPr/>
        </p:nvSpPr>
        <p:spPr bwMode="auto">
          <a:xfrm>
            <a:off x="6869113" y="4948238"/>
            <a:ext cx="1719262" cy="366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citizen science</a:t>
            </a:r>
          </a:p>
        </p:txBody>
      </p:sp>
      <p:sp>
        <p:nvSpPr>
          <p:cNvPr id="231442" name="AutoShape 18"/>
          <p:cNvSpPr>
            <a:spLocks noChangeArrowheads="1"/>
          </p:cNvSpPr>
          <p:nvPr/>
        </p:nvSpPr>
        <p:spPr bwMode="auto">
          <a:xfrm>
            <a:off x="2041525" y="5119688"/>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43" name="AutoShape 19"/>
          <p:cNvSpPr>
            <a:spLocks noChangeArrowheads="1"/>
          </p:cNvSpPr>
          <p:nvPr/>
        </p:nvSpPr>
        <p:spPr bwMode="auto">
          <a:xfrm>
            <a:off x="1560513" y="4597400"/>
            <a:ext cx="227012"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44" name="Text Box 20"/>
          <p:cNvSpPr txBox="1">
            <a:spLocks noChangeArrowheads="1"/>
          </p:cNvSpPr>
          <p:nvPr/>
        </p:nvSpPr>
        <p:spPr bwMode="auto">
          <a:xfrm>
            <a:off x="1643063" y="3603625"/>
            <a:ext cx="1287462"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SDSS (~100TB)</a:t>
            </a:r>
          </a:p>
        </p:txBody>
      </p:sp>
      <p:sp>
        <p:nvSpPr>
          <p:cNvPr id="231445" name="AutoShape 21"/>
          <p:cNvSpPr>
            <a:spLocks noChangeArrowheads="1"/>
          </p:cNvSpPr>
          <p:nvPr/>
        </p:nvSpPr>
        <p:spPr bwMode="auto">
          <a:xfrm>
            <a:off x="1000125" y="2887663"/>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46" name="AutoShape 22"/>
          <p:cNvSpPr>
            <a:spLocks noChangeArrowheads="1"/>
          </p:cNvSpPr>
          <p:nvPr/>
        </p:nvSpPr>
        <p:spPr bwMode="auto">
          <a:xfrm>
            <a:off x="3343275" y="5453063"/>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47" name="Text Box 23"/>
          <p:cNvSpPr txBox="1">
            <a:spLocks noChangeArrowheads="1"/>
          </p:cNvSpPr>
          <p:nvPr/>
        </p:nvSpPr>
        <p:spPr bwMode="auto">
          <a:xfrm>
            <a:off x="3578225" y="4913313"/>
            <a:ext cx="1231900"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Seis-mologists</a:t>
            </a:r>
          </a:p>
        </p:txBody>
      </p:sp>
      <p:sp>
        <p:nvSpPr>
          <p:cNvPr id="231448" name="Text Box 24"/>
          <p:cNvSpPr txBox="1">
            <a:spLocks noChangeArrowheads="1"/>
          </p:cNvSpPr>
          <p:nvPr/>
        </p:nvSpPr>
        <p:spPr bwMode="auto">
          <a:xfrm>
            <a:off x="5011738" y="4965700"/>
            <a:ext cx="172085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Microbiologists</a:t>
            </a:r>
          </a:p>
        </p:txBody>
      </p:sp>
      <p:sp>
        <p:nvSpPr>
          <p:cNvPr id="231449" name="AutoShape 25"/>
          <p:cNvSpPr>
            <a:spLocks noChangeArrowheads="1"/>
          </p:cNvSpPr>
          <p:nvPr/>
        </p:nvSpPr>
        <p:spPr bwMode="auto">
          <a:xfrm>
            <a:off x="4718050" y="5540375"/>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31450" name="Group 26"/>
          <p:cNvGrpSpPr>
            <a:grpSpLocks/>
          </p:cNvGrpSpPr>
          <p:nvPr/>
        </p:nvGrpSpPr>
        <p:grpSpPr bwMode="auto">
          <a:xfrm>
            <a:off x="776288" y="1555750"/>
            <a:ext cx="6561137" cy="4057650"/>
            <a:chOff x="399" y="800"/>
            <a:chExt cx="4133" cy="2556"/>
          </a:xfrm>
        </p:grpSpPr>
        <p:sp>
          <p:nvSpPr>
            <p:cNvPr id="231451" name="Freeform 27"/>
            <p:cNvSpPr>
              <a:spLocks/>
            </p:cNvSpPr>
            <p:nvPr/>
          </p:nvSpPr>
          <p:spPr bwMode="auto">
            <a:xfrm>
              <a:off x="399" y="800"/>
              <a:ext cx="4133" cy="2252"/>
            </a:xfrm>
            <a:custGeom>
              <a:avLst/>
              <a:gdLst>
                <a:gd name="T0" fmla="*/ 0 w 4133"/>
                <a:gd name="T1" fmla="*/ 0 h 2252"/>
                <a:gd name="T2" fmla="*/ 769 w 4133"/>
                <a:gd name="T3" fmla="*/ 1893 h 2252"/>
                <a:gd name="T4" fmla="*/ 4133 w 4133"/>
                <a:gd name="T5" fmla="*/ 2153 h 2252"/>
              </a:gdLst>
              <a:ahLst/>
              <a:cxnLst>
                <a:cxn ang="0">
                  <a:pos x="T0" y="T1"/>
                </a:cxn>
                <a:cxn ang="0">
                  <a:pos x="T2" y="T3"/>
                </a:cxn>
                <a:cxn ang="0">
                  <a:pos x="T4" y="T5"/>
                </a:cxn>
              </a:cxnLst>
              <a:rect l="0" t="0" r="r" b="b"/>
              <a:pathLst>
                <a:path w="4133" h="2252">
                  <a:moveTo>
                    <a:pt x="0" y="0"/>
                  </a:moveTo>
                  <a:cubicBezTo>
                    <a:pt x="130" y="316"/>
                    <a:pt x="80" y="1534"/>
                    <a:pt x="769" y="1893"/>
                  </a:cubicBezTo>
                  <a:cubicBezTo>
                    <a:pt x="1458" y="2252"/>
                    <a:pt x="3432" y="2099"/>
                    <a:pt x="4133" y="2153"/>
                  </a:cubicBezTo>
                </a:path>
              </a:pathLst>
            </a:custGeom>
            <a:noFill/>
            <a:ln w="9525" cap="flat">
              <a:solidFill>
                <a:schemeClr val="tx1"/>
              </a:solidFill>
              <a:prstDash val="dash"/>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52" name="AutoShape 28"/>
            <p:cNvSpPr>
              <a:spLocks noChangeArrowheads="1"/>
            </p:cNvSpPr>
            <p:nvPr/>
          </p:nvSpPr>
          <p:spPr bwMode="auto">
            <a:xfrm>
              <a:off x="1148" y="2637"/>
              <a:ext cx="143" cy="134"/>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31453" name="AutoShape 29"/>
            <p:cNvCxnSpPr>
              <a:cxnSpLocks noChangeShapeType="1"/>
              <a:stCxn id="231442" idx="2"/>
              <a:endCxn id="231452" idx="2"/>
            </p:cNvCxnSpPr>
            <p:nvPr/>
          </p:nvCxnSpPr>
          <p:spPr bwMode="auto">
            <a:xfrm flipH="1" flipV="1">
              <a:off x="1220" y="2771"/>
              <a:ext cx="48" cy="274"/>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31454" name="AutoShape 30"/>
            <p:cNvSpPr>
              <a:spLocks noChangeArrowheads="1"/>
            </p:cNvSpPr>
            <p:nvPr/>
          </p:nvSpPr>
          <p:spPr bwMode="auto">
            <a:xfrm>
              <a:off x="4149" y="2863"/>
              <a:ext cx="143" cy="134"/>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31455" name="AutoShape 31"/>
            <p:cNvCxnSpPr>
              <a:cxnSpLocks noChangeShapeType="1"/>
              <a:stCxn id="231440" idx="2"/>
              <a:endCxn id="231454" idx="2"/>
            </p:cNvCxnSpPr>
            <p:nvPr/>
          </p:nvCxnSpPr>
          <p:spPr bwMode="auto">
            <a:xfrm flipV="1">
              <a:off x="4199" y="2997"/>
              <a:ext cx="22" cy="359"/>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31456" name="AutoShape 32"/>
            <p:cNvSpPr>
              <a:spLocks noChangeArrowheads="1"/>
            </p:cNvSpPr>
            <p:nvPr/>
          </p:nvSpPr>
          <p:spPr bwMode="auto">
            <a:xfrm>
              <a:off x="2022" y="2781"/>
              <a:ext cx="143" cy="134"/>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31457" name="AutoShape 33"/>
            <p:cNvCxnSpPr>
              <a:cxnSpLocks noChangeShapeType="1"/>
              <a:stCxn id="231446" idx="2"/>
              <a:endCxn id="231456" idx="2"/>
            </p:cNvCxnSpPr>
            <p:nvPr/>
          </p:nvCxnSpPr>
          <p:spPr bwMode="auto">
            <a:xfrm flipV="1">
              <a:off x="2088" y="2915"/>
              <a:ext cx="6" cy="340"/>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sp>
          <p:nvSpPr>
            <p:cNvPr id="231458" name="AutoShape 34"/>
            <p:cNvSpPr>
              <a:spLocks noChangeArrowheads="1"/>
            </p:cNvSpPr>
            <p:nvPr/>
          </p:nvSpPr>
          <p:spPr bwMode="auto">
            <a:xfrm>
              <a:off x="2874" y="2836"/>
              <a:ext cx="143" cy="134"/>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cxnSp>
          <p:nvCxnSpPr>
            <p:cNvPr id="231459" name="AutoShape 35"/>
            <p:cNvCxnSpPr>
              <a:cxnSpLocks noChangeShapeType="1"/>
              <a:stCxn id="231449" idx="2"/>
              <a:endCxn id="231458" idx="2"/>
            </p:cNvCxnSpPr>
            <p:nvPr/>
          </p:nvCxnSpPr>
          <p:spPr bwMode="auto">
            <a:xfrm flipH="1" flipV="1">
              <a:off x="2946" y="2970"/>
              <a:ext cx="8" cy="340"/>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cxnSp>
      </p:grpSp>
      <p:sp>
        <p:nvSpPr>
          <p:cNvPr id="231460" name="AutoShape 36"/>
          <p:cNvSpPr>
            <a:spLocks noChangeArrowheads="1"/>
          </p:cNvSpPr>
          <p:nvPr/>
        </p:nvSpPr>
        <p:spPr bwMode="auto">
          <a:xfrm>
            <a:off x="1336675" y="4211638"/>
            <a:ext cx="227013" cy="212725"/>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461" name="Text Box 37"/>
          <p:cNvSpPr txBox="1">
            <a:spLocks noChangeArrowheads="1"/>
          </p:cNvSpPr>
          <p:nvPr/>
        </p:nvSpPr>
        <p:spPr bwMode="auto">
          <a:xfrm>
            <a:off x="762000" y="4900613"/>
            <a:ext cx="1285875" cy="641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800">
                <a:latin typeface="Arial" charset="0"/>
                <a:cs typeface="+mn-cs"/>
              </a:rPr>
              <a:t>CARMEN (~50TB)</a:t>
            </a: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10"/>
          <p:cNvSpPr>
            <a:spLocks noGrp="1" noChangeArrowheads="1"/>
          </p:cNvSpPr>
          <p:nvPr>
            <p:ph type="title" idx="4294967295"/>
          </p:nvPr>
        </p:nvSpPr>
        <p:spPr/>
        <p:txBody>
          <a:bodyPr/>
          <a:lstStyle/>
          <a:p>
            <a:r>
              <a:rPr lang="en-US">
                <a:latin typeface="Arial" charset="0"/>
              </a:rPr>
              <a:t>Problem</a:t>
            </a:r>
          </a:p>
        </p:txBody>
      </p:sp>
      <p:sp>
        <p:nvSpPr>
          <p:cNvPr id="10249" name="Rectangle 9"/>
          <p:cNvSpPr>
            <a:spLocks noChangeArrowheads="1"/>
          </p:cNvSpPr>
          <p:nvPr/>
        </p:nvSpPr>
        <p:spPr bwMode="auto">
          <a:xfrm>
            <a:off x="3175" y="0"/>
            <a:ext cx="9144000" cy="6858000"/>
          </a:xfrm>
          <a:prstGeom prst="rect">
            <a:avLst/>
          </a:prstGeom>
          <a:solidFill>
            <a:schemeClr val="bg1"/>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26627" name="Rectangle 7"/>
          <p:cNvSpPr>
            <a:spLocks noChangeArrowheads="1"/>
          </p:cNvSpPr>
          <p:nvPr/>
        </p:nvSpPr>
        <p:spPr bwMode="auto">
          <a:xfrm>
            <a:off x="746125" y="1441450"/>
            <a:ext cx="7727950" cy="2819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spcBef>
                <a:spcPct val="20000"/>
              </a:spcBef>
              <a:buClr>
                <a:schemeClr val="folHlink"/>
              </a:buClr>
              <a:buSzPct val="60000"/>
              <a:buFont typeface="Wingdings" charset="0"/>
              <a:buNone/>
            </a:pPr>
            <a:endParaRPr lang="en-US" sz="3200" i="1">
              <a:latin typeface="Arial" charset="0"/>
            </a:endParaRPr>
          </a:p>
          <a:p>
            <a:pPr>
              <a:spcBef>
                <a:spcPct val="20000"/>
              </a:spcBef>
              <a:buClr>
                <a:schemeClr val="folHlink"/>
              </a:buClr>
              <a:buSzPct val="60000"/>
              <a:buFont typeface="Wingdings" charset="0"/>
              <a:buNone/>
            </a:pPr>
            <a:r>
              <a:rPr lang="en-US" sz="3200" i="1">
                <a:latin typeface="Arial" charset="0"/>
              </a:rPr>
              <a:t>How much time do you spend </a:t>
            </a:r>
            <a:r>
              <a:rPr lang="ja-JP" altLang="en-US" sz="3200" i="1">
                <a:latin typeface="Arial" charset="0"/>
              </a:rPr>
              <a:t>“</a:t>
            </a:r>
            <a:r>
              <a:rPr lang="en-US" altLang="ja-JP" sz="3200" i="1">
                <a:latin typeface="Arial" charset="0"/>
              </a:rPr>
              <a:t>handling data</a:t>
            </a:r>
            <a:r>
              <a:rPr lang="ja-JP" altLang="en-US" sz="3200" i="1">
                <a:latin typeface="Arial" charset="0"/>
              </a:rPr>
              <a:t>”</a:t>
            </a:r>
            <a:r>
              <a:rPr lang="en-US" altLang="ja-JP" sz="3200" i="1">
                <a:latin typeface="Arial" charset="0"/>
              </a:rPr>
              <a:t> as opposed to </a:t>
            </a:r>
            <a:r>
              <a:rPr lang="ja-JP" altLang="en-US" sz="3200" i="1">
                <a:latin typeface="Arial" charset="0"/>
              </a:rPr>
              <a:t>“</a:t>
            </a:r>
            <a:r>
              <a:rPr lang="en-US" altLang="ja-JP" sz="3200" i="1">
                <a:latin typeface="Arial" charset="0"/>
              </a:rPr>
              <a:t>doing science</a:t>
            </a:r>
            <a:r>
              <a:rPr lang="ja-JP" altLang="en-US" sz="3200" i="1">
                <a:latin typeface="Arial" charset="0"/>
              </a:rPr>
              <a:t>”</a:t>
            </a:r>
            <a:r>
              <a:rPr lang="en-US" altLang="ja-JP" sz="3200" i="1">
                <a:latin typeface="Arial" charset="0"/>
              </a:rPr>
              <a:t>?</a:t>
            </a:r>
          </a:p>
          <a:p>
            <a:pPr>
              <a:spcBef>
                <a:spcPct val="20000"/>
              </a:spcBef>
              <a:buClr>
                <a:schemeClr val="folHlink"/>
              </a:buClr>
              <a:buSzPct val="60000"/>
              <a:buFont typeface="Wingdings" charset="0"/>
              <a:buNone/>
            </a:pPr>
            <a:endParaRPr lang="en-US" sz="3200" i="1">
              <a:latin typeface="Arial" charset="0"/>
            </a:endParaRPr>
          </a:p>
          <a:p>
            <a:pPr>
              <a:spcBef>
                <a:spcPct val="20000"/>
              </a:spcBef>
              <a:buClr>
                <a:schemeClr val="folHlink"/>
              </a:buClr>
              <a:buSzPct val="60000"/>
              <a:buFont typeface="Wingdings" charset="0"/>
              <a:buNone/>
            </a:pPr>
            <a:endParaRPr lang="en-US" sz="3200" i="1">
              <a:latin typeface="Arial" charset="0"/>
            </a:endParaRPr>
          </a:p>
        </p:txBody>
      </p:sp>
      <p:sp>
        <p:nvSpPr>
          <p:cNvPr id="10247" name="Rectangle 7"/>
          <p:cNvSpPr>
            <a:spLocks noChangeArrowheads="1"/>
          </p:cNvSpPr>
          <p:nvPr/>
        </p:nvSpPr>
        <p:spPr bwMode="auto">
          <a:xfrm>
            <a:off x="1146175" y="4168775"/>
            <a:ext cx="2844800"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3200" i="1" dirty="0">
                <a:latin typeface="Arial" charset="0"/>
                <a:cs typeface="+mn-cs"/>
              </a:rPr>
              <a:t>Mode answer?</a:t>
            </a:r>
          </a:p>
        </p:txBody>
      </p:sp>
      <p:sp>
        <p:nvSpPr>
          <p:cNvPr id="10248" name="Rectangle 8"/>
          <p:cNvSpPr>
            <a:spLocks noChangeArrowheads="1"/>
          </p:cNvSpPr>
          <p:nvPr/>
        </p:nvSpPr>
        <p:spPr bwMode="auto">
          <a:xfrm>
            <a:off x="4068763" y="4168775"/>
            <a:ext cx="996950" cy="579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3200" i="1">
                <a:latin typeface="Arial" charset="0"/>
                <a:cs typeface="+mn-cs"/>
              </a:rPr>
              <a:t>90%</a:t>
            </a:r>
          </a:p>
        </p:txBody>
      </p:sp>
    </p:spTree>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uild="p"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2"/>
          <p:cNvSpPr>
            <a:spLocks noGrp="1" noChangeArrowheads="1"/>
          </p:cNvSpPr>
          <p:nvPr>
            <p:ph type="ctrTitle" idx="4294967295"/>
          </p:nvPr>
        </p:nvSpPr>
        <p:spPr>
          <a:xfrm>
            <a:off x="446088" y="2286000"/>
            <a:ext cx="8697912" cy="1143000"/>
          </a:xfrm>
        </p:spPr>
        <p:txBody>
          <a:bodyPr/>
          <a:lstStyle/>
          <a:p>
            <a:r>
              <a:rPr lang="en-US">
                <a:latin typeface="Arial" charset="0"/>
              </a:rPr>
              <a:t>Example: Environmental Metagenomics</a:t>
            </a:r>
          </a:p>
        </p:txBody>
      </p:sp>
      <p:sp>
        <p:nvSpPr>
          <p:cNvPr id="3" name="Date Placeholder 2"/>
          <p:cNvSpPr txBox="1">
            <a:spLocks noGrp="1"/>
          </p:cNvSpPr>
          <p:nvPr/>
        </p:nvSpPr>
        <p:spPr bwMode="auto">
          <a:xfrm>
            <a:off x="1806575" y="6327775"/>
            <a:ext cx="1905000" cy="457200"/>
          </a:xfrm>
          <a:prstGeom prst="rect">
            <a:avLst/>
          </a:prstGeom>
          <a:noFill/>
          <a:ln>
            <a:miter lim="800000"/>
            <a:headEnd/>
            <a:tailEnd/>
          </a:ln>
        </p:spPr>
        <p:txBody>
          <a:bodyPr anchor="b"/>
          <a:lstStyle/>
          <a:p>
            <a:pPr eaLnBrk="1" hangingPunct="1">
              <a:defRPr/>
            </a:pPr>
            <a:r>
              <a:rPr lang="en-US" sz="1400">
                <a:latin typeface="+mn-lt"/>
                <a:ea typeface="+mn-ea"/>
                <a:cs typeface="+mn-cs"/>
              </a:rPr>
              <a:t>5/18/10</a:t>
            </a:r>
            <a:endParaRPr lang="en-US" sz="1400" dirty="0">
              <a:latin typeface="+mn-lt"/>
              <a:ea typeface="+mn-ea"/>
              <a:cs typeface="+mn-cs"/>
            </a:endParaRPr>
          </a:p>
        </p:txBody>
      </p:sp>
      <p:sp>
        <p:nvSpPr>
          <p:cNvPr id="4" name="Footer Placeholder 3"/>
          <p:cNvSpPr txBox="1">
            <a:spLocks noGrp="1"/>
          </p:cNvSpPr>
          <p:nvPr/>
        </p:nvSpPr>
        <p:spPr bwMode="auto">
          <a:xfrm>
            <a:off x="3784600" y="6324600"/>
            <a:ext cx="2895600" cy="457200"/>
          </a:xfrm>
          <a:prstGeom prst="rect">
            <a:avLst/>
          </a:prstGeom>
          <a:noFill/>
          <a:ln>
            <a:miter lim="800000"/>
            <a:headEnd/>
            <a:tailEnd/>
          </a:ln>
        </p:spPr>
        <p:txBody>
          <a:bodyPr anchor="b"/>
          <a:lstStyle/>
          <a:p>
            <a:pPr algn="ctr" eaLnBrk="1" hangingPunct="1">
              <a:defRPr/>
            </a:pPr>
            <a:r>
              <a:rPr lang="en-US" sz="1400">
                <a:latin typeface="+mn-lt"/>
                <a:ea typeface="+mn-ea"/>
                <a:cs typeface="+mn-cs"/>
              </a:rPr>
              <a:t>Garret Cole, eScience Institute</a:t>
            </a:r>
            <a:endParaRPr lang="en-US" sz="1400" dirty="0">
              <a:latin typeface="+mn-lt"/>
              <a:ea typeface="+mn-ea"/>
              <a:cs typeface="+mn-cs"/>
            </a:endParaRPr>
          </a:p>
        </p:txBody>
      </p:sp>
    </p:spTree>
  </p:cSld>
  <p:clrMapOvr>
    <a:masterClrMapping/>
  </p:clrMapOvr>
  <p:transition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txBox="1">
            <a:spLocks noGrp="1"/>
          </p:cNvSpPr>
          <p:nvPr/>
        </p:nvSpPr>
        <p:spPr bwMode="auto">
          <a:xfrm>
            <a:off x="1806575" y="6327775"/>
            <a:ext cx="1905000" cy="457200"/>
          </a:xfrm>
          <a:prstGeom prst="rect">
            <a:avLst/>
          </a:prstGeom>
          <a:noFill/>
          <a:ln>
            <a:miter lim="800000"/>
            <a:headEnd/>
            <a:tailEnd/>
          </a:ln>
        </p:spPr>
        <p:txBody>
          <a:bodyPr anchor="b"/>
          <a:lstStyle/>
          <a:p>
            <a:pPr eaLnBrk="1" hangingPunct="1">
              <a:defRPr/>
            </a:pPr>
            <a:r>
              <a:rPr lang="en-US" sz="1400">
                <a:latin typeface="+mn-lt"/>
                <a:ea typeface="+mn-ea"/>
                <a:cs typeface="+mn-cs"/>
              </a:rPr>
              <a:t>5/18/10</a:t>
            </a:r>
          </a:p>
        </p:txBody>
      </p:sp>
      <p:sp>
        <p:nvSpPr>
          <p:cNvPr id="4" name="Footer Placeholder 3"/>
          <p:cNvSpPr txBox="1">
            <a:spLocks noGrp="1"/>
          </p:cNvSpPr>
          <p:nvPr/>
        </p:nvSpPr>
        <p:spPr bwMode="auto">
          <a:xfrm>
            <a:off x="3784600" y="6324600"/>
            <a:ext cx="2895600" cy="457200"/>
          </a:xfrm>
          <a:prstGeom prst="rect">
            <a:avLst/>
          </a:prstGeom>
          <a:noFill/>
          <a:ln>
            <a:miter lim="800000"/>
            <a:headEnd/>
            <a:tailEnd/>
          </a:ln>
        </p:spPr>
        <p:txBody>
          <a:bodyPr anchor="b"/>
          <a:lstStyle/>
          <a:p>
            <a:pPr algn="ctr" eaLnBrk="1" hangingPunct="1">
              <a:defRPr/>
            </a:pPr>
            <a:r>
              <a:rPr lang="en-US" sz="1400">
                <a:latin typeface="+mn-lt"/>
                <a:ea typeface="+mn-ea"/>
                <a:cs typeface="+mn-cs"/>
              </a:rPr>
              <a:t>Garret Cole, eScience Institute</a:t>
            </a:r>
          </a:p>
        </p:txBody>
      </p:sp>
      <p:pic>
        <p:nvPicPr>
          <p:cNvPr id="29699" name="Picture 3" descr="C:\Users\rift\Documents\work\slide1.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74613"/>
            <a:ext cx="9142413" cy="68564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theme/theme1.xml><?xml version="1.0" encoding="utf-8"?>
<a:theme xmlns:a="http://schemas.openxmlformats.org/drawingml/2006/main" name="Blends">
  <a:themeElements>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70C0"/>
          </a:solidFill>
        </a:ln>
      </a:spPr>
      <a:bodyPr rtlCol="0" anchor="ctr"/>
      <a:lstStyle>
        <a:defPPr algn="ctr">
          <a:defRPr sz="1600" dirty="0" smtClean="0">
            <a:solidFill>
              <a:srgbClr val="0070C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a:headEnd type="none" w="med" len="med"/>
          <a:tailEnd type="arrow"/>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sz="1800" dirty="0" smtClean="0">
            <a:latin typeface="+mj-lt"/>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X:Templates:Presentations:Designs:Blends</Template>
  <TotalTime>40366</TotalTime>
  <Words>4320</Words>
  <Application>Microsoft Macintosh PowerPoint</Application>
  <PresentationFormat>On-screen Show (4:3)</PresentationFormat>
  <Paragraphs>575</Paragraphs>
  <Slides>58</Slides>
  <Notes>25</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Blends</vt:lpstr>
      <vt:lpstr>Worksheet</vt:lpstr>
      <vt:lpstr>SQL is Dead; Long Live SQL: Smart Services for  Ad Hoc Databases</vt:lpstr>
      <vt:lpstr>The NoSQL Movement</vt:lpstr>
      <vt:lpstr>Slide 3</vt:lpstr>
      <vt:lpstr>Slide 4</vt:lpstr>
      <vt:lpstr>Science is reducing to querying databases</vt:lpstr>
      <vt:lpstr>Context: The Long Tail    [Wired 2004]</vt:lpstr>
      <vt:lpstr>Problem</vt:lpstr>
      <vt:lpstr>Example: Environmental Metagenomics</vt:lpstr>
      <vt:lpstr>Slide 9</vt:lpstr>
      <vt:lpstr>Slide 10</vt:lpstr>
      <vt:lpstr>Slide 11</vt:lpstr>
      <vt:lpstr>Slide 12</vt:lpstr>
      <vt:lpstr>Slide 13</vt:lpstr>
      <vt:lpstr>Ad Hoc Research Data</vt:lpstr>
      <vt:lpstr>Simple Example</vt:lpstr>
      <vt:lpstr>Complex Example</vt:lpstr>
      <vt:lpstr>Slide 17</vt:lpstr>
      <vt:lpstr>Slide 18</vt:lpstr>
      <vt:lpstr>Demo</vt:lpstr>
      <vt:lpstr>Slide 20</vt:lpstr>
      <vt:lpstr>Slide 21</vt:lpstr>
      <vt:lpstr>Architecture</vt:lpstr>
      <vt:lpstr>API Authentication</vt:lpstr>
      <vt:lpstr>Sharing data</vt:lpstr>
      <vt:lpstr>Slide 25</vt:lpstr>
      <vt:lpstr>View-oriented workflow</vt:lpstr>
      <vt:lpstr>More examples</vt:lpstr>
      <vt:lpstr>My favorite example</vt:lpstr>
      <vt:lpstr>So what’s the point?</vt:lpstr>
      <vt:lpstr>Desiderata for a “SQL Delivery Vector”</vt:lpstr>
      <vt:lpstr>Status</vt:lpstr>
      <vt:lpstr>Use cases we are seeing</vt:lpstr>
      <vt:lpstr>Eating our own dogfood</vt:lpstr>
      <vt:lpstr>Bootstrapping new users</vt:lpstr>
      <vt:lpstr>Automating the Process</vt:lpstr>
      <vt:lpstr>Automatic Starter Queries</vt:lpstr>
      <vt:lpstr>Potential Goals for Starter Queries</vt:lpstr>
      <vt:lpstr>Desiderata for a set of starter queries</vt:lpstr>
      <vt:lpstr>Approach for Joins</vt:lpstr>
      <vt:lpstr>Features Extracted</vt:lpstr>
      <vt:lpstr>Experimental Design</vt:lpstr>
      <vt:lpstr>Preliminary Results</vt:lpstr>
      <vt:lpstr>Decision Tree</vt:lpstr>
      <vt:lpstr>Ongoing work</vt:lpstr>
      <vt:lpstr>Slide 45</vt:lpstr>
      <vt:lpstr>Slide 46</vt:lpstr>
      <vt:lpstr>Slide 47</vt:lpstr>
      <vt:lpstr>Slide 48</vt:lpstr>
      <vt:lpstr>23rd International Conference on  Scientific and Statistical Database Management  (SSDBM 2011)  http://www.ssdbm2011.ssdbm.org</vt:lpstr>
      <vt:lpstr>Backup slides</vt:lpstr>
      <vt:lpstr>Desiderata</vt:lpstr>
      <vt:lpstr>Digression: Relational Database History</vt:lpstr>
      <vt:lpstr>Key Idea: Data Independence</vt:lpstr>
      <vt:lpstr>Key Idea: An Algebra of Tables</vt:lpstr>
      <vt:lpstr>Key Idea: Algebraic Optimization</vt:lpstr>
      <vt:lpstr>RDBMS: Summary</vt:lpstr>
      <vt:lpstr>Usage</vt:lpstr>
      <vt:lpstr>Slide 58</vt:lpstr>
    </vt:vector>
  </TitlesOfParts>
  <Company>6漈蓕뫤卌䐸뿿좀Ā䀀蓖ኌ뿿좔뿿좀_x000F_苴</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Howe</dc:creator>
  <cp:lastModifiedBy>Prasang Upadhyaya</cp:lastModifiedBy>
  <cp:revision>1346</cp:revision>
  <dcterms:created xsi:type="dcterms:W3CDTF">2011-01-18T06:14:14Z</dcterms:created>
  <dcterms:modified xsi:type="dcterms:W3CDTF">2011-01-18T06:16:47Z</dcterms:modified>
</cp:coreProperties>
</file>