
<file path=[Content_Types].xml><?xml version="1.0" encoding="utf-8"?>
<Types xmlns="http://schemas.openxmlformats.org/package/2006/content-types">
  <Override PartName="/ppt/slideLayouts/slideLayout279.xml" ContentType="application/vnd.openxmlformats-officedocument.presentationml.slideLayout+xml"/>
  <Override PartName="/ppt/theme/theme35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s/slide45.xml" ContentType="application/vnd.openxmlformats-officedocument.presentationml.slide+xml"/>
  <Override PartName="/ppt/slideLayouts/slideLayout172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5.xml" ContentType="application/vnd.openxmlformats-officedocument.theme+xml"/>
  <Override PartName="/ppt/slides/slide3.xml" ContentType="application/vnd.openxmlformats-officedocument.presentationml.slide+xml"/>
  <Override PartName="/ppt/slideLayouts/slideLayout101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Masters/slideMaster17.xml" ContentType="application/vnd.openxmlformats-officedocument.presentationml.slideMaster+xml"/>
  <Override PartName="/ppt/slideLayouts/slideLayout360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29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275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28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8.xml" ContentType="application/vnd.openxmlformats-officedocument.presentationml.slideLayout+xml"/>
  <Default Extension="xml" ContentType="application/xml"/>
  <Override PartName="/ppt/theme/theme21.xml" ContentType="application/vnd.openxmlformats-officedocument.theme+xml"/>
  <Override PartName="/ppt/slideLayouts/slideLayout196.xml" ContentType="application/vnd.openxmlformats-officedocument.presentationml.slideLayout+xml"/>
  <Override PartName="/docProps/app.xml" ContentType="application/vnd.openxmlformats-officedocument.extended-properties+xml"/>
  <Override PartName="/ppt/slideLayouts/slideLayout21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3.xml" ContentType="application/vnd.openxmlformats-officedocument.presentationml.slideMaster+xml"/>
  <Default Extension="png" ContentType="image/png"/>
  <Override PartName="/ppt/slideLayouts/slideLayout30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69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18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7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258.xml" ContentType="application/vnd.openxmlformats-officedocument.presentationml.slideLayout+xml"/>
  <Override PartName="/ppt/theme/theme14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1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26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3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254.xml" ContentType="application/vnd.openxmlformats-officedocument.presentationml.slideLayout+xml"/>
  <Override PartName="/ppt/theme/theme10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114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60.xml" ContentType="application/vnd.openxmlformats-officedocument.presentationml.slideLayout+xml"/>
  <Override PartName="/ppt/slideLayouts/slideLayout244.xml" ContentType="application/vnd.openxmlformats-officedocument.presentationml.slideLayout+xml"/>
  <Default Extension="bin" ContentType="application/vnd.openxmlformats-officedocument.presentationml.printerSettings"/>
  <Override PartName="/ppt/slideLayouts/slideLayout82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25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8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278.xml" ContentType="application/vnd.openxmlformats-officedocument.presentationml.slideLayout+xml"/>
  <Override PartName="/ppt/theme/theme34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1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4.xml" ContentType="application/vnd.openxmlformats-officedocument.theme+xml"/>
  <Override PartName="/ppt/slideLayouts/slideLayout199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13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Masters/slideMaster16.xml" ContentType="application/vnd.openxmlformats-officedocument.presentationml.slideMaster+xml"/>
  <Default Extension="vml" ContentType="application/vnd.openxmlformats-officedocument.vmlDrawing"/>
  <Override PartName="/ppt/slideLayouts/slideLayout35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74.xml" ContentType="application/vnd.openxmlformats-officedocument.presentationml.slideLayout+xml"/>
  <Override PartName="/ppt/theme/theme30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28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20.xml" ContentType="application/vnd.openxmlformats-officedocument.theme+xml"/>
  <Override PartName="/ppt/slideLayouts/slideLayout195.xml" ContentType="application/vnd.openxmlformats-officedocument.presentationml.slideLayout+xml"/>
  <Default Extension="jpeg" ContentType="image/jpeg"/>
  <Override PartName="/ppt/slideLayouts/slideLayout140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Layouts/slideLayout30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7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17.xml" ContentType="application/vnd.openxmlformats-officedocument.theme+xml"/>
  <Override PartName="/ppt/slideLayouts/slideLayout294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27.xml" ContentType="application/vnd.openxmlformats-officedocument.presentationml.slide+xml"/>
  <Override PartName="/ppt/slideMasters/slideMaster26.xml" ContentType="application/vnd.openxmlformats-officedocument.presentationml.slideMaster+xml"/>
  <Override PartName="/ppt/slideLayouts/slideLayout15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257.xml" ContentType="application/vnd.openxmlformats-officedocument.presentationml.slideLayout+xml"/>
  <Override PartName="/ppt/theme/theme13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117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6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15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6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2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253.xml" ContentType="application/vnd.openxmlformats-officedocument.presentationml.slideLayout+xml"/>
  <Override PartName="/ppt/slideLayouts/slideLayout322.xml" ContentType="application/vnd.openxmlformats-officedocument.presentationml.slideLayout+xml"/>
  <Default Extension="rels" ContentType="application/vnd.openxmlformats-package.relationships+xml"/>
  <Override PartName="/ppt/slideLayouts/slideLayout18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7.xml" ContentType="application/vnd.openxmlformats-officedocument.theme+xml"/>
  <Override PartName="/ppt/slides/slide5.xml" ContentType="application/vnd.openxmlformats-officedocument.presentationml.slide+xml"/>
  <Override PartName="/ppt/slideLayouts/slideLayout10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18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277.xml" ContentType="application/vnd.openxmlformats-officedocument.presentationml.slideLayout+xml"/>
  <Override PartName="/ppt/theme/theme33.xml" ContentType="application/vnd.openxmlformats-officedocument.theme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s/slide43.xml" ContentType="application/vnd.openxmlformats-officedocument.presentationml.slide+xml"/>
  <Override PartName="/ppt/slideLayouts/slideLayout17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1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309.xml" ContentType="application/vnd.openxmlformats-officedocument.presentationml.slideLayout+xml"/>
  <Override PartName="/ppt/embeddings/oleObject1.bin" ContentType="application/vnd.openxmlformats-officedocument.oleObject"/>
  <Override PartName="/ppt/slideLayouts/slideLayout3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273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0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67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372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48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30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32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16.xml" ContentType="application/vnd.openxmlformats-officedocument.theme+xml"/>
  <Override PartName="/ppt/slideLayouts/slideLayout293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222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26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88.xml" ContentType="application/vnd.openxmlformats-officedocument.presentationml.slideLayout+xml"/>
  <Default Extension="wmf" ContentType="image/x-wmf"/>
  <Override PartName="/docProps/core.xml" ContentType="application/vnd.openxmlformats-package.core-properties+xml"/>
  <Override PartName="/ppt/slideMasters/slideMaster3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s/slide16.xml" ContentType="application/vnd.openxmlformats-officedocument.presentationml.slide+xml"/>
  <Override PartName="/ppt/theme/theme12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116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62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5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321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6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s/slide4.xml" ContentType="application/vnd.openxmlformats-officedocument.presentationml.slide+xml"/>
  <Override PartName="/ppt/slideLayouts/slideLayout215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s/slide36.xml" ContentType="application/vnd.openxmlformats-officedocument.presentationml.slide+xml"/>
  <Override PartName="/ppt/theme/theme32.xml" ContentType="application/vnd.openxmlformats-officedocument.theme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s/slide42.xml" ContentType="application/vnd.openxmlformats-officedocument.presentationml.slide+xml"/>
  <Override PartName="/ppt/slideLayouts/slideLayout28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22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272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30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1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s/slide29.xml" ContentType="application/vnd.openxmlformats-officedocument.presentationml.slide+xml"/>
  <Override PartName="/ppt/slideMasters/slideMaster28.xml" ContentType="application/vnd.openxmlformats-officedocument.presentationml.slideMaster+xml"/>
  <Override PartName="/ppt/slideLayouts/slideLayout156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Masters/slideMaster34.xml" ContentType="application/vnd.openxmlformats-officedocument.presentationml.slideMaster+xml"/>
  <Override PartName="/ppt/presentation.xml" ContentType="application/vnd.openxmlformats-officedocument.presentationml.presentation.main+xml"/>
  <Override PartName="/ppt/slideLayouts/slideLayout32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59.xml" ContentType="application/vnd.openxmlformats-officedocument.presentationml.slideLayout+xml"/>
  <Override PartName="/ppt/theme/theme15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19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6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152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25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11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15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61.xml" ContentType="application/vnd.openxmlformats-officedocument.presentationml.slideLayout+xml"/>
  <Override PartName="/ppt/slideMasters/slideMaster20.xml" ContentType="application/vnd.openxmlformats-officedocument.presentationml.slideMaster+xml"/>
  <Override PartName="/ppt/slideLayouts/slideLayout245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9.xml" ContentType="application/vnd.openxmlformats-officedocument.theme+xml"/>
  <Override PartName="/ppt/slideLayouts/slideLayout12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0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251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s/slide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58" r:id="rId2"/>
    <p:sldMasterId id="2147483659" r:id="rId3"/>
    <p:sldMasterId id="2147483660" r:id="rId4"/>
    <p:sldMasterId id="2147483661" r:id="rId5"/>
    <p:sldMasterId id="2147483662" r:id="rId6"/>
    <p:sldMasterId id="2147483663" r:id="rId7"/>
    <p:sldMasterId id="2147483664" r:id="rId8"/>
    <p:sldMasterId id="2147483665" r:id="rId9"/>
    <p:sldMasterId id="2147483666" r:id="rId10"/>
    <p:sldMasterId id="2147483667" r:id="rId11"/>
    <p:sldMasterId id="2147483668" r:id="rId12"/>
    <p:sldMasterId id="2147483669" r:id="rId13"/>
    <p:sldMasterId id="2147483670" r:id="rId14"/>
    <p:sldMasterId id="2147483671" r:id="rId15"/>
    <p:sldMasterId id="2147483672" r:id="rId16"/>
    <p:sldMasterId id="2147483673" r:id="rId17"/>
    <p:sldMasterId id="2147483674" r:id="rId18"/>
    <p:sldMasterId id="2147483675" r:id="rId19"/>
    <p:sldMasterId id="2147483676" r:id="rId20"/>
    <p:sldMasterId id="2147483677" r:id="rId21"/>
    <p:sldMasterId id="2147483678" r:id="rId22"/>
    <p:sldMasterId id="2147483679" r:id="rId23"/>
    <p:sldMasterId id="2147483680" r:id="rId24"/>
    <p:sldMasterId id="2147483681" r:id="rId25"/>
    <p:sldMasterId id="2147483682" r:id="rId26"/>
    <p:sldMasterId id="2147483683" r:id="rId27"/>
    <p:sldMasterId id="2147483684" r:id="rId28"/>
    <p:sldMasterId id="2147483685" r:id="rId29"/>
    <p:sldMasterId id="2147483686" r:id="rId30"/>
    <p:sldMasterId id="2147483687" r:id="rId31"/>
    <p:sldMasterId id="2147483688" r:id="rId32"/>
    <p:sldMasterId id="2147483689" r:id="rId33"/>
    <p:sldMasterId id="2147483690" r:id="rId34"/>
    <p:sldMasterId id="2147483691" r:id="rId35"/>
  </p:sldMasterIdLst>
  <p:notesMasterIdLst>
    <p:notesMasterId r:id="rId82"/>
  </p:notesMasterIdLst>
  <p:sldIdLst>
    <p:sldId id="512" r:id="rId36"/>
    <p:sldId id="514" r:id="rId37"/>
    <p:sldId id="516" r:id="rId38"/>
    <p:sldId id="518" r:id="rId39"/>
    <p:sldId id="513" r:id="rId40"/>
    <p:sldId id="520" r:id="rId41"/>
    <p:sldId id="521" r:id="rId42"/>
    <p:sldId id="441" r:id="rId43"/>
    <p:sldId id="519" r:id="rId44"/>
    <p:sldId id="551" r:id="rId45"/>
    <p:sldId id="554" r:id="rId46"/>
    <p:sldId id="550" r:id="rId47"/>
    <p:sldId id="552" r:id="rId48"/>
    <p:sldId id="553" r:id="rId49"/>
    <p:sldId id="523" r:id="rId50"/>
    <p:sldId id="525" r:id="rId51"/>
    <p:sldId id="526" r:id="rId52"/>
    <p:sldId id="527" r:id="rId53"/>
    <p:sldId id="528" r:id="rId54"/>
    <p:sldId id="529" r:id="rId55"/>
    <p:sldId id="530" r:id="rId56"/>
    <p:sldId id="531" r:id="rId57"/>
    <p:sldId id="532" r:id="rId58"/>
    <p:sldId id="533" r:id="rId59"/>
    <p:sldId id="534" r:id="rId60"/>
    <p:sldId id="535" r:id="rId61"/>
    <p:sldId id="536" r:id="rId62"/>
    <p:sldId id="537" r:id="rId63"/>
    <p:sldId id="538" r:id="rId64"/>
    <p:sldId id="539" r:id="rId65"/>
    <p:sldId id="557" r:id="rId66"/>
    <p:sldId id="556" r:id="rId67"/>
    <p:sldId id="548" r:id="rId68"/>
    <p:sldId id="549" r:id="rId69"/>
    <p:sldId id="542" r:id="rId70"/>
    <p:sldId id="543" r:id="rId71"/>
    <p:sldId id="544" r:id="rId72"/>
    <p:sldId id="448" r:id="rId73"/>
    <p:sldId id="546" r:id="rId74"/>
    <p:sldId id="545" r:id="rId75"/>
    <p:sldId id="555" r:id="rId76"/>
    <p:sldId id="558" r:id="rId77"/>
    <p:sldId id="559" r:id="rId78"/>
    <p:sldId id="560" r:id="rId79"/>
    <p:sldId id="561" r:id="rId80"/>
    <p:sldId id="562" r:id="rId81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Helvetica Neue Light" pitchFamily="-110" charset="0"/>
        <a:ea typeface="ヒラギノ角ゴ ProN W3" pitchFamily="-110" charset="-128"/>
        <a:cs typeface="ヒラギノ角ゴ ProN W3" pitchFamily="-110" charset="-128"/>
        <a:sym typeface="Helvetica Neue Light" pitchFamily="-110" charset="0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Helvetica Neue Light" pitchFamily="-110" charset="0"/>
        <a:ea typeface="ヒラギノ角ゴ ProN W3" pitchFamily="-110" charset="-128"/>
        <a:cs typeface="ヒラギノ角ゴ ProN W3" pitchFamily="-110" charset="-128"/>
        <a:sym typeface="Helvetica Neue Light" pitchFamily="-110" charset="0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Helvetica Neue Light" pitchFamily="-110" charset="0"/>
        <a:ea typeface="ヒラギノ角ゴ ProN W3" pitchFamily="-110" charset="-128"/>
        <a:cs typeface="ヒラギノ角ゴ ProN W3" pitchFamily="-110" charset="-128"/>
        <a:sym typeface="Helvetica Neue Light" pitchFamily="-110" charset="0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Helvetica Neue Light" pitchFamily="-110" charset="0"/>
        <a:ea typeface="ヒラギノ角ゴ ProN W3" pitchFamily="-110" charset="-128"/>
        <a:cs typeface="ヒラギノ角ゴ ProN W3" pitchFamily="-110" charset="-128"/>
        <a:sym typeface="Helvetica Neue Light" pitchFamily="-110" charset="0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Helvetica Neue Light" pitchFamily="-110" charset="0"/>
        <a:ea typeface="ヒラギノ角ゴ ProN W3" pitchFamily="-110" charset="-128"/>
        <a:cs typeface="ヒラギノ角ゴ ProN W3" pitchFamily="-110" charset="-128"/>
        <a:sym typeface="Helvetica Neue Light" pitchFamily="-110" charset="0"/>
      </a:defRPr>
    </a:lvl5pPr>
    <a:lvl6pPr marL="2286000" algn="l" defTabSz="457200" rtl="0" eaLnBrk="1" latinLnBrk="0" hangingPunct="1">
      <a:defRPr sz="4000" kern="1200">
        <a:solidFill>
          <a:srgbClr val="000000"/>
        </a:solidFill>
        <a:latin typeface="Helvetica Neue Light" pitchFamily="-110" charset="0"/>
        <a:ea typeface="ヒラギノ角ゴ ProN W3" pitchFamily="-110" charset="-128"/>
        <a:cs typeface="ヒラギノ角ゴ ProN W3" pitchFamily="-110" charset="-128"/>
        <a:sym typeface="Helvetica Neue Light" pitchFamily="-110" charset="0"/>
      </a:defRPr>
    </a:lvl6pPr>
    <a:lvl7pPr marL="2743200" algn="l" defTabSz="457200" rtl="0" eaLnBrk="1" latinLnBrk="0" hangingPunct="1">
      <a:defRPr sz="4000" kern="1200">
        <a:solidFill>
          <a:srgbClr val="000000"/>
        </a:solidFill>
        <a:latin typeface="Helvetica Neue Light" pitchFamily="-110" charset="0"/>
        <a:ea typeface="ヒラギノ角ゴ ProN W3" pitchFamily="-110" charset="-128"/>
        <a:cs typeface="ヒラギノ角ゴ ProN W3" pitchFamily="-110" charset="-128"/>
        <a:sym typeface="Helvetica Neue Light" pitchFamily="-110" charset="0"/>
      </a:defRPr>
    </a:lvl7pPr>
    <a:lvl8pPr marL="3200400" algn="l" defTabSz="457200" rtl="0" eaLnBrk="1" latinLnBrk="0" hangingPunct="1">
      <a:defRPr sz="4000" kern="1200">
        <a:solidFill>
          <a:srgbClr val="000000"/>
        </a:solidFill>
        <a:latin typeface="Helvetica Neue Light" pitchFamily="-110" charset="0"/>
        <a:ea typeface="ヒラギノ角ゴ ProN W3" pitchFamily="-110" charset="-128"/>
        <a:cs typeface="ヒラギノ角ゴ ProN W3" pitchFamily="-110" charset="-128"/>
        <a:sym typeface="Helvetica Neue Light" pitchFamily="-110" charset="0"/>
      </a:defRPr>
    </a:lvl8pPr>
    <a:lvl9pPr marL="3657600" algn="l" defTabSz="457200" rtl="0" eaLnBrk="1" latinLnBrk="0" hangingPunct="1">
      <a:defRPr sz="4000" kern="1200">
        <a:solidFill>
          <a:srgbClr val="000000"/>
        </a:solidFill>
        <a:latin typeface="Helvetica Neue Light" pitchFamily="-110" charset="0"/>
        <a:ea typeface="ヒラギノ角ゴ ProN W3" pitchFamily="-110" charset="-128"/>
        <a:cs typeface="ヒラギノ角ゴ ProN W3" pitchFamily="-110" charset="-128"/>
        <a:sym typeface="Helvetica Neue Light" pitchFamily="-110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1100" autoAdjust="0"/>
    <p:restoredTop sz="92008" autoAdjust="0"/>
  </p:normalViewPr>
  <p:slideViewPr>
    <p:cSldViewPr showGuides="1">
      <p:cViewPr varScale="1">
        <p:scale>
          <a:sx n="52" d="100"/>
          <a:sy n="52" d="100"/>
        </p:scale>
        <p:origin x="-712" y="-120"/>
      </p:cViewPr>
      <p:guideLst>
        <p:guide orient="horz" pos="2880"/>
        <p:guide pos="65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" Target="slides/slide1.xml"/><Relationship Id="rId37" Type="http://schemas.openxmlformats.org/officeDocument/2006/relationships/slide" Target="slides/slide2.xml"/><Relationship Id="rId38" Type="http://schemas.openxmlformats.org/officeDocument/2006/relationships/slide" Target="slides/slide3.xml"/><Relationship Id="rId39" Type="http://schemas.openxmlformats.org/officeDocument/2006/relationships/slide" Target="slides/slide4.xml"/><Relationship Id="rId50" Type="http://schemas.openxmlformats.org/officeDocument/2006/relationships/slide" Target="slides/slide15.xml"/><Relationship Id="rId51" Type="http://schemas.openxmlformats.org/officeDocument/2006/relationships/slide" Target="slides/slide16.xml"/><Relationship Id="rId52" Type="http://schemas.openxmlformats.org/officeDocument/2006/relationships/slide" Target="slides/slide17.xml"/><Relationship Id="rId53" Type="http://schemas.openxmlformats.org/officeDocument/2006/relationships/slide" Target="slides/slide18.xml"/><Relationship Id="rId54" Type="http://schemas.openxmlformats.org/officeDocument/2006/relationships/slide" Target="slides/slide19.xml"/><Relationship Id="rId55" Type="http://schemas.openxmlformats.org/officeDocument/2006/relationships/slide" Target="slides/slide20.xml"/><Relationship Id="rId56" Type="http://schemas.openxmlformats.org/officeDocument/2006/relationships/slide" Target="slides/slide21.xml"/><Relationship Id="rId57" Type="http://schemas.openxmlformats.org/officeDocument/2006/relationships/slide" Target="slides/slide22.xml"/><Relationship Id="rId58" Type="http://schemas.openxmlformats.org/officeDocument/2006/relationships/slide" Target="slides/slide23.xml"/><Relationship Id="rId59" Type="http://schemas.openxmlformats.org/officeDocument/2006/relationships/slide" Target="slides/slide24.xml"/><Relationship Id="rId70" Type="http://schemas.openxmlformats.org/officeDocument/2006/relationships/slide" Target="slides/slide35.xml"/><Relationship Id="rId71" Type="http://schemas.openxmlformats.org/officeDocument/2006/relationships/slide" Target="slides/slide36.xml"/><Relationship Id="rId72" Type="http://schemas.openxmlformats.org/officeDocument/2006/relationships/slide" Target="slides/slide37.xml"/><Relationship Id="rId73" Type="http://schemas.openxmlformats.org/officeDocument/2006/relationships/slide" Target="slides/slide38.xml"/><Relationship Id="rId74" Type="http://schemas.openxmlformats.org/officeDocument/2006/relationships/slide" Target="slides/slide39.xml"/><Relationship Id="rId75" Type="http://schemas.openxmlformats.org/officeDocument/2006/relationships/slide" Target="slides/slide40.xml"/><Relationship Id="rId76" Type="http://schemas.openxmlformats.org/officeDocument/2006/relationships/slide" Target="slides/slide41.xml"/><Relationship Id="rId77" Type="http://schemas.openxmlformats.org/officeDocument/2006/relationships/slide" Target="slides/slide42.xml"/><Relationship Id="rId78" Type="http://schemas.openxmlformats.org/officeDocument/2006/relationships/slide" Target="slides/slide43.xml"/><Relationship Id="rId79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40" Type="http://schemas.openxmlformats.org/officeDocument/2006/relationships/slide" Target="slides/slide5.xml"/><Relationship Id="rId41" Type="http://schemas.openxmlformats.org/officeDocument/2006/relationships/slide" Target="slides/slide6.xml"/><Relationship Id="rId42" Type="http://schemas.openxmlformats.org/officeDocument/2006/relationships/slide" Target="slides/slide7.xml"/><Relationship Id="rId43" Type="http://schemas.openxmlformats.org/officeDocument/2006/relationships/slide" Target="slides/slide8.xml"/><Relationship Id="rId44" Type="http://schemas.openxmlformats.org/officeDocument/2006/relationships/slide" Target="slides/slide9.xml"/><Relationship Id="rId45" Type="http://schemas.openxmlformats.org/officeDocument/2006/relationships/slide" Target="slides/slide10.xml"/><Relationship Id="rId46" Type="http://schemas.openxmlformats.org/officeDocument/2006/relationships/slide" Target="slides/slide11.xml"/><Relationship Id="rId47" Type="http://schemas.openxmlformats.org/officeDocument/2006/relationships/slide" Target="slides/slide12.xml"/><Relationship Id="rId48" Type="http://schemas.openxmlformats.org/officeDocument/2006/relationships/slide" Target="slides/slide13.xml"/><Relationship Id="rId49" Type="http://schemas.openxmlformats.org/officeDocument/2006/relationships/slide" Target="slides/slide14.xml"/><Relationship Id="rId60" Type="http://schemas.openxmlformats.org/officeDocument/2006/relationships/slide" Target="slides/slide25.xml"/><Relationship Id="rId61" Type="http://schemas.openxmlformats.org/officeDocument/2006/relationships/slide" Target="slides/slide26.xml"/><Relationship Id="rId62" Type="http://schemas.openxmlformats.org/officeDocument/2006/relationships/slide" Target="slides/slide27.xml"/><Relationship Id="rId63" Type="http://schemas.openxmlformats.org/officeDocument/2006/relationships/slide" Target="slides/slide28.xml"/><Relationship Id="rId64" Type="http://schemas.openxmlformats.org/officeDocument/2006/relationships/slide" Target="slides/slide29.xml"/><Relationship Id="rId65" Type="http://schemas.openxmlformats.org/officeDocument/2006/relationships/slide" Target="slides/slide30.xml"/><Relationship Id="rId66" Type="http://schemas.openxmlformats.org/officeDocument/2006/relationships/slide" Target="slides/slide31.xml"/><Relationship Id="rId67" Type="http://schemas.openxmlformats.org/officeDocument/2006/relationships/slide" Target="slides/slide32.xml"/><Relationship Id="rId68" Type="http://schemas.openxmlformats.org/officeDocument/2006/relationships/slide" Target="slides/slide33.xml"/><Relationship Id="rId69" Type="http://schemas.openxmlformats.org/officeDocument/2006/relationships/slide" Target="slides/slide34.xml"/><Relationship Id="rId80" Type="http://schemas.openxmlformats.org/officeDocument/2006/relationships/slide" Target="slides/slide45.xml"/><Relationship Id="rId81" Type="http://schemas.openxmlformats.org/officeDocument/2006/relationships/slide" Target="slides/slide46.xml"/><Relationship Id="rId82" Type="http://schemas.openxmlformats.org/officeDocument/2006/relationships/notesMaster" Target="notesMasters/notes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8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8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2276475"/>
            <a:ext cx="296545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76475"/>
            <a:ext cx="87439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29200"/>
            <a:ext cx="247015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4050" y="5029200"/>
            <a:ext cx="247015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1025" y="1320800"/>
            <a:ext cx="1273175" cy="688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67125" cy="688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7015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4050" y="2324100"/>
            <a:ext cx="247015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1025" y="330200"/>
            <a:ext cx="1273175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67125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7363" y="390525"/>
            <a:ext cx="2976562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390525"/>
            <a:ext cx="8780463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7363" y="390525"/>
            <a:ext cx="2976562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390525"/>
            <a:ext cx="8780463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2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7363" y="390525"/>
            <a:ext cx="2976562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390525"/>
            <a:ext cx="8780463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7363" y="390525"/>
            <a:ext cx="2976562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390525"/>
            <a:ext cx="8780463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7363" y="390525"/>
            <a:ext cx="2976562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390525"/>
            <a:ext cx="8780463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7363" y="390525"/>
            <a:ext cx="2976562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390525"/>
            <a:ext cx="8780463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7015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4050" y="2324100"/>
            <a:ext cx="247015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1025" y="330200"/>
            <a:ext cx="1273175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67125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292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7363" y="390525"/>
            <a:ext cx="2976562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390525"/>
            <a:ext cx="8780463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29200"/>
            <a:ext cx="247015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4050" y="5029200"/>
            <a:ext cx="247015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1025" y="1320800"/>
            <a:ext cx="1273175" cy="688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67125" cy="688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1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3.xml"/><Relationship Id="rId8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8.xml"/><Relationship Id="rId12" Type="http://schemas.openxmlformats.org/officeDocument/2006/relationships/theme" Target="../theme/theme28.xml"/><Relationship Id="rId1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4.xml"/><Relationship Id="rId8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9.xml"/><Relationship Id="rId12" Type="http://schemas.openxmlformats.org/officeDocument/2006/relationships/theme" Target="../theme/theme29.xml"/><Relationship Id="rId1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5.xml"/><Relationship Id="rId8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0.xml"/><Relationship Id="rId12" Type="http://schemas.openxmlformats.org/officeDocument/2006/relationships/theme" Target="../theme/theme30.xml"/><Relationship Id="rId1" Type="http://schemas.openxmlformats.org/officeDocument/2006/relationships/slideLayout" Target="../slideLayouts/slideLayout320.xml"/><Relationship Id="rId2" Type="http://schemas.openxmlformats.org/officeDocument/2006/relationships/slideLayout" Target="../slideLayouts/slideLayout321.xml"/><Relationship Id="rId3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6.xml"/><Relationship Id="rId8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1.xml"/><Relationship Id="rId12" Type="http://schemas.openxmlformats.org/officeDocument/2006/relationships/theme" Target="../theme/theme31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331.xml"/><Relationship Id="rId2" Type="http://schemas.openxmlformats.org/officeDocument/2006/relationships/slideLayout" Target="../slideLayouts/slideLayout332.xml"/><Relationship Id="rId3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37.xml"/><Relationship Id="rId8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0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2.xml"/><Relationship Id="rId12" Type="http://schemas.openxmlformats.org/officeDocument/2006/relationships/theme" Target="../theme/theme32.xml"/><Relationship Id="rId13" Type="http://schemas.openxmlformats.org/officeDocument/2006/relationships/image" Target="../media/image8.png"/><Relationship Id="rId1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43.xml"/><Relationship Id="rId3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48.xml"/><Relationship Id="rId8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1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3.xml"/><Relationship Id="rId12" Type="http://schemas.openxmlformats.org/officeDocument/2006/relationships/theme" Target="../theme/theme33.xml"/><Relationship Id="rId13" Type="http://schemas.openxmlformats.org/officeDocument/2006/relationships/image" Target="../media/image9.png"/><Relationship Id="rId1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54.xml"/><Relationship Id="rId3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59.xml"/><Relationship Id="rId8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4.xml"/><Relationship Id="rId12" Type="http://schemas.openxmlformats.org/officeDocument/2006/relationships/theme" Target="../theme/theme34.xml"/><Relationship Id="rId1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65.xml"/><Relationship Id="rId3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0.xml"/><Relationship Id="rId8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73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5.xml"/><Relationship Id="rId12" Type="http://schemas.openxmlformats.org/officeDocument/2006/relationships/theme" Target="../theme/theme35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375.xml"/><Relationship Id="rId2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78.xml"/><Relationship Id="rId5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1.xml"/><Relationship Id="rId8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8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29200"/>
            <a:ext cx="11861800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pitchFamily="-110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61800" cy="233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pitchFamily="-110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pitchFamily="-110" charset="0"/>
              </a:rPr>
              <a:t>Click to edit Master title style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marL="2032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1pPr>
      <a:lvl2pPr marL="5080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2pPr>
      <a:lvl3pPr marL="8509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3pPr>
      <a:lvl4pPr marL="11938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4pPr>
      <a:lvl5pPr marL="15367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5pPr>
      <a:lvl6pPr marL="19939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6pPr>
      <a:lvl7pPr marL="24511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7pPr>
      <a:lvl8pPr marL="29083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8pPr>
      <a:lvl9pPr marL="33655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pitchFamily="-110" charset="0"/>
              </a:rPr>
              <a:t>Click to edit Master title style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marL="2032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1pPr>
      <a:lvl2pPr marL="5080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2pPr>
      <a:lvl3pPr marL="8509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3pPr>
      <a:lvl4pPr marL="11938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4pPr>
      <a:lvl5pPr marL="15367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5pPr>
      <a:lvl6pPr marL="19939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6pPr>
      <a:lvl7pPr marL="24511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7pPr>
      <a:lvl8pPr marL="29083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8pPr>
      <a:lvl9pPr marL="33655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29200"/>
            <a:ext cx="5092700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92700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pitchFamily="-110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92700" cy="656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92700" cy="139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pitchFamily="-110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marL="2032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1pPr>
      <a:lvl2pPr marL="5080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2pPr>
      <a:lvl3pPr marL="8509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3pPr>
      <a:lvl4pPr marL="11938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4pPr>
      <a:lvl5pPr marL="15367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5pPr>
      <a:lvl6pPr marL="19939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6pPr>
      <a:lvl7pPr marL="24511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7pPr>
      <a:lvl8pPr marL="29083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8pPr>
      <a:lvl9pPr marL="33655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10" charset="0"/>
              </a:rPr>
              <a:t>Second level</a:t>
            </a:r>
          </a:p>
          <a:p>
            <a:pPr lvl="2"/>
            <a:r>
              <a:rPr lang="en-US">
                <a:sym typeface="Gill Sans" pitchFamily="-110" charset="0"/>
              </a:rPr>
              <a:t>Third level</a:t>
            </a:r>
          </a:p>
          <a:p>
            <a:pPr lvl="3"/>
            <a:r>
              <a:rPr lang="en-US">
                <a:sym typeface="Gill Sans" pitchFamily="-110" charset="0"/>
              </a:rPr>
              <a:t>Fourth level</a:t>
            </a:r>
          </a:p>
          <a:p>
            <a:pPr lvl="4"/>
            <a:r>
              <a:rPr lang="en-US">
                <a:sym typeface="Gill Sans" pitchFamily="-110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10" charset="0"/>
              </a:rPr>
              <a:t>Second level</a:t>
            </a:r>
          </a:p>
          <a:p>
            <a:pPr lvl="2"/>
            <a:r>
              <a:rPr lang="en-US">
                <a:sym typeface="Gill Sans" pitchFamily="-110" charset="0"/>
              </a:rPr>
              <a:t>Third level</a:t>
            </a:r>
          </a:p>
          <a:p>
            <a:pPr lvl="3"/>
            <a:r>
              <a:rPr lang="en-US">
                <a:sym typeface="Gill Sans" pitchFamily="-110" charset="0"/>
              </a:rPr>
              <a:t>Fourth level</a:t>
            </a:r>
          </a:p>
          <a:p>
            <a:pPr lvl="4"/>
            <a:r>
              <a:rPr lang="en-US">
                <a:sym typeface="Gill Sans" pitchFamily="-110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10" charset="0"/>
              </a:rPr>
              <a:t>Second level</a:t>
            </a:r>
          </a:p>
          <a:p>
            <a:pPr lvl="2"/>
            <a:r>
              <a:rPr lang="en-US">
                <a:sym typeface="Gill Sans" pitchFamily="-110" charset="0"/>
              </a:rPr>
              <a:t>Third level</a:t>
            </a:r>
          </a:p>
          <a:p>
            <a:pPr lvl="3"/>
            <a:r>
              <a:rPr lang="en-US">
                <a:sym typeface="Gill Sans" pitchFamily="-110" charset="0"/>
              </a:rPr>
              <a:t>Fourth level</a:t>
            </a:r>
          </a:p>
          <a:p>
            <a:pPr lvl="4"/>
            <a:r>
              <a:rPr lang="en-US">
                <a:sym typeface="Gill Sans" pitchFamily="-110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8813800"/>
            <a:ext cx="82550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10" charset="0"/>
              </a:rPr>
              <a:t>Second level</a:t>
            </a:r>
          </a:p>
          <a:p>
            <a:pPr lvl="2"/>
            <a:r>
              <a:rPr lang="en-US">
                <a:sym typeface="Gill Sans" pitchFamily="-110" charset="0"/>
              </a:rPr>
              <a:t>Third level</a:t>
            </a:r>
          </a:p>
          <a:p>
            <a:pPr lvl="3"/>
            <a:r>
              <a:rPr lang="en-US">
                <a:sym typeface="Gill Sans" pitchFamily="-110" charset="0"/>
              </a:rPr>
              <a:t>Fourth level</a:t>
            </a:r>
          </a:p>
          <a:p>
            <a:pPr lvl="4"/>
            <a:r>
              <a:rPr lang="en-US">
                <a:sym typeface="Gill Sans" pitchFamily="-110" charset="0"/>
              </a:rPr>
              <a:t>Fifth level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10" charset="0"/>
              </a:rPr>
              <a:t>Second level</a:t>
            </a:r>
          </a:p>
          <a:p>
            <a:pPr lvl="2"/>
            <a:r>
              <a:rPr lang="en-US">
                <a:sym typeface="Gill Sans" pitchFamily="-110" charset="0"/>
              </a:rPr>
              <a:t>Third level</a:t>
            </a:r>
          </a:p>
          <a:p>
            <a:pPr lvl="3"/>
            <a:r>
              <a:rPr lang="en-US">
                <a:sym typeface="Gill Sans" pitchFamily="-110" charset="0"/>
              </a:rPr>
              <a:t>Fourth level</a:t>
            </a:r>
          </a:p>
          <a:p>
            <a:pPr lvl="4"/>
            <a:r>
              <a:rPr lang="en-US">
                <a:sym typeface="Gill Sans" pitchFamily="-110" charset="0"/>
              </a:rPr>
              <a:t>Fifth level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0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8813800"/>
            <a:ext cx="82550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10" charset="0"/>
              </a:rPr>
              <a:t>Second level</a:t>
            </a:r>
          </a:p>
          <a:p>
            <a:pPr lvl="2"/>
            <a:r>
              <a:rPr lang="en-US">
                <a:sym typeface="Gill Sans" pitchFamily="-110" charset="0"/>
              </a:rPr>
              <a:t>Third level</a:t>
            </a:r>
          </a:p>
          <a:p>
            <a:pPr lvl="3"/>
            <a:r>
              <a:rPr lang="en-US">
                <a:sym typeface="Gill Sans" pitchFamily="-110" charset="0"/>
              </a:rPr>
              <a:t>Fourth level</a:t>
            </a:r>
          </a:p>
          <a:p>
            <a:pPr lvl="4"/>
            <a:r>
              <a:rPr lang="en-US">
                <a:sym typeface="Gill Sans" pitchFamily="-110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10" charset="0"/>
              </a:rPr>
              <a:t>Second level</a:t>
            </a:r>
          </a:p>
          <a:p>
            <a:pPr lvl="2"/>
            <a:r>
              <a:rPr lang="en-US">
                <a:sym typeface="Gill Sans" pitchFamily="-110" charset="0"/>
              </a:rPr>
              <a:t>Third level</a:t>
            </a:r>
          </a:p>
          <a:p>
            <a:pPr lvl="3"/>
            <a:r>
              <a:rPr lang="en-US">
                <a:sym typeface="Gill Sans" pitchFamily="-110" charset="0"/>
              </a:rPr>
              <a:t>Fourth level</a:t>
            </a:r>
          </a:p>
          <a:p>
            <a:pPr lvl="4"/>
            <a:r>
              <a:rPr lang="en-US">
                <a:sym typeface="Gill Sans" pitchFamily="-110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10" charset="0"/>
              </a:rPr>
              <a:t>Second level</a:t>
            </a:r>
          </a:p>
          <a:p>
            <a:pPr lvl="2"/>
            <a:r>
              <a:rPr lang="en-US">
                <a:sym typeface="Gill Sans" pitchFamily="-110" charset="0"/>
              </a:rPr>
              <a:t>Third level</a:t>
            </a:r>
          </a:p>
          <a:p>
            <a:pPr lvl="3"/>
            <a:r>
              <a:rPr lang="en-US">
                <a:sym typeface="Gill Sans" pitchFamily="-110" charset="0"/>
              </a:rPr>
              <a:t>Fourth level</a:t>
            </a:r>
          </a:p>
          <a:p>
            <a:pPr lvl="4"/>
            <a:r>
              <a:rPr lang="en-US">
                <a:sym typeface="Gill Sans" pitchFamily="-110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10" charset="0"/>
              </a:rPr>
              <a:t>Second level</a:t>
            </a:r>
          </a:p>
          <a:p>
            <a:pPr lvl="2"/>
            <a:r>
              <a:rPr lang="en-US">
                <a:sym typeface="Gill Sans" pitchFamily="-110" charset="0"/>
              </a:rPr>
              <a:t>Third level</a:t>
            </a:r>
          </a:p>
          <a:p>
            <a:pPr lvl="3"/>
            <a:r>
              <a:rPr lang="en-US">
                <a:sym typeface="Gill Sans" pitchFamily="-110" charset="0"/>
              </a:rPr>
              <a:t>Fourth level</a:t>
            </a:r>
          </a:p>
          <a:p>
            <a:pPr lvl="4"/>
            <a:r>
              <a:rPr lang="en-US">
                <a:sym typeface="Gill Sans" pitchFamily="-110" charset="0"/>
              </a:rPr>
              <a:t>Fifth level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2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110" charset="0"/>
              </a:rPr>
              <a:t>Second level</a:t>
            </a:r>
          </a:p>
          <a:p>
            <a:pPr lvl="2"/>
            <a:r>
              <a:rPr lang="en-US">
                <a:sym typeface="Gill Sans" pitchFamily="-110" charset="0"/>
              </a:rPr>
              <a:t>Third level</a:t>
            </a:r>
          </a:p>
          <a:p>
            <a:pPr lvl="3"/>
            <a:r>
              <a:rPr lang="en-US">
                <a:sym typeface="Gill Sans" pitchFamily="-110" charset="0"/>
              </a:rPr>
              <a:t>Fourth level</a:t>
            </a:r>
          </a:p>
          <a:p>
            <a:pPr lvl="4"/>
            <a:r>
              <a:rPr lang="en-US">
                <a:sym typeface="Gill Sans" pitchFamily="-110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601663" indent="-38576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marL="944563" indent="-38576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marL="1287463" indent="-38576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marL="1643063" indent="-38576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marL="1985963" indent="-38576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2443163" indent="-38576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2900363" indent="-38576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3357563" indent="-38576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3814763" indent="-385763" algn="l" rtl="0" fontAlgn="base">
        <a:spcBef>
          <a:spcPts val="3800"/>
        </a:spcBef>
        <a:spcAft>
          <a:spcPct val="0"/>
        </a:spcAft>
        <a:buSzPct val="171000"/>
        <a:buFont typeface="Gill Sans" pitchFamily="-110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8813800"/>
            <a:ext cx="82550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6985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marL="10414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marL="13843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marL="17399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marL="20828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25400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29972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34544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39116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8813800"/>
            <a:ext cx="82550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8813800"/>
            <a:ext cx="82550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8813800"/>
            <a:ext cx="82550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110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pitchFamily="-110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pitchFamily="-110" charset="0"/>
          <a:ea typeface="ヒラギノ角ゴ ProN W3" pitchFamily="-110" charset="-128"/>
          <a:cs typeface="ヒラギノ角ゴ ProN W3" pitchFamily="-110" charset="-128"/>
          <a:sym typeface="Gill Sans" pitchFamily="-110" charset="0"/>
        </a:defRPr>
      </a:lvl9pPr>
    </p:titleStyle>
    <p:bodyStyle>
      <a:lvl1pPr marL="6985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1pPr>
      <a:lvl2pPr marL="10414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2pPr>
      <a:lvl3pPr marL="13843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3pPr>
      <a:lvl4pPr marL="17399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4pPr>
      <a:lvl5pPr marL="20828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5pPr>
      <a:lvl6pPr marL="25400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6pPr>
      <a:lvl7pPr marL="29972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7pPr>
      <a:lvl8pPr marL="34544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8pPr>
      <a:lvl9pPr marL="3911600" indent="-444500" algn="l" rtl="0" fontAlgn="base">
        <a:spcBef>
          <a:spcPts val="2300"/>
        </a:spcBef>
        <a:spcAft>
          <a:spcPct val="0"/>
        </a:spcAft>
        <a:buSzPct val="171000"/>
        <a:buFont typeface="Gill Sans" pitchFamily="-110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92700" cy="656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92700" cy="139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pitchFamily="-110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marL="2032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1pPr>
      <a:lvl2pPr marL="5080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2pPr>
      <a:lvl3pPr marL="8509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3pPr>
      <a:lvl4pPr marL="11938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4pPr>
      <a:lvl5pPr marL="15367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5pPr>
      <a:lvl6pPr marL="19939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6pPr>
      <a:lvl7pPr marL="24511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7pPr>
      <a:lvl8pPr marL="29083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8pPr>
      <a:lvl9pPr marL="33655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marL="203200" indent="-2032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1pPr>
      <a:lvl2pPr marL="508000" indent="-2032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2pPr>
      <a:lvl3pPr marL="850900" indent="-2032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3pPr>
      <a:lvl4pPr marL="1193800" indent="-2032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4pPr>
      <a:lvl5pPr marL="1536700" indent="-2032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5pPr>
      <a:lvl6pPr marL="1993900" indent="-2032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6pPr>
      <a:lvl7pPr marL="2451100" indent="-2032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7pPr>
      <a:lvl8pPr marL="2908300" indent="-2032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8pPr>
      <a:lvl9pPr marL="3365500" indent="-2032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8813800"/>
            <a:ext cx="82550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727272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pitchFamily="-110" charset="0"/>
              </a:rPr>
              <a:t>Click to edit Master title style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marL="2032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1pPr>
      <a:lvl2pPr marL="5080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2pPr>
      <a:lvl3pPr marL="8509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3pPr>
      <a:lvl4pPr marL="11938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4pPr>
      <a:lvl5pPr marL="15367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5pPr>
      <a:lvl6pPr marL="19939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6pPr>
      <a:lvl7pPr marL="24511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7pPr>
      <a:lvl8pPr marL="29083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8pPr>
      <a:lvl9pPr marL="3365500" indent="-203200" algn="l" rtl="0" fontAlgn="base">
        <a:spcBef>
          <a:spcPts val="4900"/>
        </a:spcBef>
        <a:spcAft>
          <a:spcPct val="0"/>
        </a:spcAft>
        <a:buClr>
          <a:srgbClr val="000000"/>
        </a:buClr>
        <a:buSzPct val="100000"/>
        <a:buFont typeface="Helvetica Neue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marL="2032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1pPr>
      <a:lvl2pPr marL="5461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2pPr>
      <a:lvl3pPr marL="8890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3pPr>
      <a:lvl4pPr marL="12319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4pPr>
      <a:lvl5pPr marL="15748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5pPr>
      <a:lvl6pPr marL="20320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6pPr>
      <a:lvl7pPr marL="24892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7pPr>
      <a:lvl8pPr marL="29464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8pPr>
      <a:lvl9pPr marL="3403600" indent="-203200" algn="l" rtl="0" fontAlgn="base">
        <a:spcBef>
          <a:spcPts val="4900"/>
        </a:spcBef>
        <a:spcAft>
          <a:spcPct val="0"/>
        </a:spcAft>
        <a:buClr>
          <a:srgbClr val="606060"/>
        </a:buClr>
        <a:buSzPct val="100000"/>
        <a:buFont typeface="Helvetica Neue" pitchFamily="-110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29200"/>
            <a:ext cx="5092700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92700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pitchFamily="-110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pitchFamily="-110" charset="0"/>
              </a:rPr>
              <a:t>Click to edit Master title style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7543800" y="7975600"/>
            <a:ext cx="0" cy="142240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pitchFamily="-110" charset="0"/>
              </a:rPr>
              <a:t>Second level</a:t>
            </a:r>
          </a:p>
          <a:p>
            <a:pPr lvl="2"/>
            <a:r>
              <a:rPr lang="en-US">
                <a:sym typeface="Helvetica Neue" pitchFamily="-110" charset="0"/>
              </a:rPr>
              <a:t>Third level</a:t>
            </a:r>
          </a:p>
          <a:p>
            <a:pPr lvl="3"/>
            <a:r>
              <a:rPr lang="en-US">
                <a:sym typeface="Helvetica Neue" pitchFamily="-110" charset="0"/>
              </a:rPr>
              <a:t>Fourth level</a:t>
            </a:r>
          </a:p>
          <a:p>
            <a:pPr lvl="4"/>
            <a:r>
              <a:rPr lang="en-US">
                <a:sym typeface="Helvetica Neue" pitchFamily="-110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Helvetica Neue Light" pitchFamily="-110" charset="0"/>
        </a:defRPr>
      </a:lvl1pPr>
      <a:lvl2pPr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2pPr>
      <a:lvl3pPr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3pPr>
      <a:lvl4pPr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4pPr>
      <a:lvl5pPr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Light" pitchFamily="-110" charset="0"/>
          <a:ea typeface="ヒラギノ角ゴ ProN W3" pitchFamily="-110" charset="-128"/>
          <a:cs typeface="ヒラギノ角ゴ ProN W3" pitchFamily="-110" charset="-128"/>
          <a:sym typeface="Helvetica Neue Light" pitchFamily="-110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400">
          <a:solidFill>
            <a:srgbClr val="999999"/>
          </a:solidFill>
          <a:latin typeface="+mn-lt"/>
          <a:ea typeface="+mn-ea"/>
          <a:cs typeface="+mn-cs"/>
          <a:sym typeface="Helvetica Neue" pitchFamily="-110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999999"/>
          </a:solidFill>
          <a:latin typeface="+mn-lt"/>
          <a:ea typeface="+mn-ea"/>
          <a:cs typeface="+mn-cs"/>
          <a:sym typeface="Helvetica Neue" pitchFamily="-110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999999"/>
          </a:solidFill>
          <a:latin typeface="+mn-lt"/>
          <a:ea typeface="+mn-ea"/>
          <a:cs typeface="+mn-cs"/>
          <a:sym typeface="Helvetica Neue" pitchFamily="-110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999999"/>
          </a:solidFill>
          <a:latin typeface="+mn-lt"/>
          <a:ea typeface="+mn-ea"/>
          <a:cs typeface="+mn-cs"/>
          <a:sym typeface="Helvetica Neue" pitchFamily="-110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999999"/>
          </a:solidFill>
          <a:latin typeface="+mn-lt"/>
          <a:ea typeface="+mn-ea"/>
          <a:cs typeface="+mn-cs"/>
          <a:sym typeface="Helvetica Neue" pitchFamily="-11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999999"/>
          </a:solidFill>
          <a:latin typeface="+mn-lt"/>
          <a:ea typeface="+mn-ea"/>
          <a:cs typeface="+mn-cs"/>
          <a:sym typeface="Helvetica Neue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999999"/>
          </a:solidFill>
          <a:latin typeface="+mn-lt"/>
          <a:ea typeface="+mn-ea"/>
          <a:cs typeface="+mn-cs"/>
          <a:sym typeface="Helvetica Neue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999999"/>
          </a:solidFill>
          <a:latin typeface="+mn-lt"/>
          <a:ea typeface="+mn-ea"/>
          <a:cs typeface="+mn-cs"/>
          <a:sym typeface="Helvetica Neue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999999"/>
          </a:solidFill>
          <a:latin typeface="+mn-lt"/>
          <a:ea typeface="+mn-ea"/>
          <a:cs typeface="+mn-cs"/>
          <a:sym typeface="Helvetica Neue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wmf"/><Relationship Id="rId3" Type="http://schemas.openxmlformats.org/officeDocument/2006/relationships/image" Target="../media/image4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5" Type="http://schemas.openxmlformats.org/officeDocument/2006/relationships/image" Target="../media/image54.wmf"/><Relationship Id="rId6" Type="http://schemas.openxmlformats.org/officeDocument/2006/relationships/image" Target="../media/image55.wmf"/><Relationship Id="rId7" Type="http://schemas.openxmlformats.org/officeDocument/2006/relationships/image" Target="../media/image56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59.wmf"/><Relationship Id="rId5" Type="http://schemas.openxmlformats.org/officeDocument/2006/relationships/image" Target="../media/image60.wmf"/><Relationship Id="rId6" Type="http://schemas.openxmlformats.org/officeDocument/2006/relationships/image" Target="../media/image61.wmf"/><Relationship Id="rId7" Type="http://schemas.openxmlformats.org/officeDocument/2006/relationships/image" Target="../media/image62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65.wmf"/><Relationship Id="rId5" Type="http://schemas.openxmlformats.org/officeDocument/2006/relationships/image" Target="../media/image66.wmf"/><Relationship Id="rId6" Type="http://schemas.openxmlformats.org/officeDocument/2006/relationships/image" Target="../media/image67.wmf"/><Relationship Id="rId7" Type="http://schemas.openxmlformats.org/officeDocument/2006/relationships/image" Target="../media/image68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4" Type="http://schemas.openxmlformats.org/officeDocument/2006/relationships/image" Target="../media/image71.wmf"/><Relationship Id="rId5" Type="http://schemas.openxmlformats.org/officeDocument/2006/relationships/image" Target="../media/image72.wmf"/><Relationship Id="rId6" Type="http://schemas.openxmlformats.org/officeDocument/2006/relationships/image" Target="../media/image73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png"/><Relationship Id="rId3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6" Type="http://schemas.openxmlformats.org/officeDocument/2006/relationships/image" Target="../media/image22.wmf"/><Relationship Id="rId7" Type="http://schemas.openxmlformats.org/officeDocument/2006/relationships/image" Target="../media/image23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06400" y="533400"/>
            <a:ext cx="6022823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The linear/nonlinear model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907" y="1907824"/>
            <a:ext cx="12015893" cy="394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H="1">
            <a:off x="8026400" y="47244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s*f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683000" y="2667000"/>
            <a:ext cx="2438400" cy="2514600"/>
          </a:xfrm>
          <a:prstGeom prst="rect">
            <a:avLst/>
          </a:prstGeom>
          <a:solidFill>
            <a:srgbClr val="FF0000">
              <a:alpha val="48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pitchFamily="-110" charset="0"/>
              <a:ea typeface="ヒラギノ角ゴ ProN W3" pitchFamily="-110" charset="-128"/>
              <a:cs typeface="ヒラギノ角ゴ ProN W3" pitchFamily="-110" charset="-128"/>
              <a:sym typeface="Helvetica Neue Light" pitchFamily="-11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58800" y="1837831"/>
            <a:ext cx="4530628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The covariance </a:t>
            </a:r>
            <a:r>
              <a:rPr lang="en-US" sz="3200" dirty="0" smtClean="0">
                <a:latin typeface="Calisto MT" pitchFamily="18" charset="0"/>
              </a:rPr>
              <a:t>matrix is</a:t>
            </a:r>
            <a:endParaRPr lang="en-US" sz="3200" dirty="0">
              <a:latin typeface="Calisto MT" pitchFamily="18" charset="0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87400" y="5413187"/>
            <a:ext cx="10765507" cy="3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l"/>
            <a:r>
              <a:rPr lang="en-US" sz="3200" dirty="0">
                <a:latin typeface="Calisto MT" pitchFamily="18" charset="0"/>
              </a:rPr>
              <a:t>Properties:</a:t>
            </a:r>
          </a:p>
          <a:p>
            <a:pPr algn="l"/>
            <a:endParaRPr lang="en-US" sz="3200" dirty="0">
              <a:latin typeface="Calisto MT" pitchFamily="18" charset="0"/>
            </a:endParaRPr>
          </a:p>
          <a:p>
            <a:pPr algn="l">
              <a:buFontTx/>
              <a:buChar char="•"/>
            </a:pPr>
            <a:r>
              <a:rPr lang="en-US" sz="3200" dirty="0">
                <a:latin typeface="Calisto MT" pitchFamily="18" charset="0"/>
              </a:rPr>
              <a:t> The number of </a:t>
            </a:r>
            <a:r>
              <a:rPr lang="en-US" sz="3200" dirty="0" err="1">
                <a:latin typeface="Calisto MT" pitchFamily="18" charset="0"/>
              </a:rPr>
              <a:t>eigenvalues</a:t>
            </a:r>
            <a:r>
              <a:rPr lang="en-US" sz="3200" dirty="0">
                <a:latin typeface="Calisto MT" pitchFamily="18" charset="0"/>
              </a:rPr>
              <a:t> significantly different from zero </a:t>
            </a:r>
          </a:p>
          <a:p>
            <a:pPr lvl="1" algn="l"/>
            <a:r>
              <a:rPr lang="en-US" sz="3200" dirty="0">
                <a:latin typeface="Calisto MT" pitchFamily="18" charset="0"/>
              </a:rPr>
              <a:t>is the number of relevant stimulus features</a:t>
            </a:r>
          </a:p>
          <a:p>
            <a:pPr algn="l">
              <a:buFontTx/>
              <a:buChar char="•"/>
            </a:pPr>
            <a:endParaRPr lang="en-US" sz="3200" dirty="0">
              <a:latin typeface="Calisto MT" pitchFamily="18" charset="0"/>
            </a:endParaRPr>
          </a:p>
          <a:p>
            <a:pPr algn="l">
              <a:buFontTx/>
              <a:buChar char="•"/>
            </a:pPr>
            <a:r>
              <a:rPr lang="en-US" sz="3200" dirty="0">
                <a:latin typeface="Calisto MT" pitchFamily="18" charset="0"/>
              </a:rPr>
              <a:t> The corresponding eigenvectors are the relevant features </a:t>
            </a:r>
          </a:p>
          <a:p>
            <a:pPr lvl="1" algn="l"/>
            <a:r>
              <a:rPr lang="en-US" sz="3200" dirty="0">
                <a:latin typeface="Calisto MT" pitchFamily="18" charset="0"/>
              </a:rPr>
              <a:t>(or span the </a:t>
            </a:r>
            <a:r>
              <a:rPr lang="en-US" sz="3200" i="1" dirty="0">
                <a:latin typeface="Calisto MT" pitchFamily="18" charset="0"/>
              </a:rPr>
              <a:t>relevant subspace</a:t>
            </a:r>
            <a:r>
              <a:rPr lang="en-US" sz="3200" dirty="0">
                <a:latin typeface="Calisto MT" pitchFamily="18" charset="0"/>
              </a:rPr>
              <a:t>)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8717331" y="4176841"/>
            <a:ext cx="2738069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Stimulus prior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9676836" y="3955627"/>
            <a:ext cx="0" cy="3070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30046" tIns="65023" rIns="130046" bIns="65023"/>
          <a:lstStyle/>
          <a:p>
            <a:endParaRPr lang="en-US" sz="3200">
              <a:latin typeface="Calisto MT" pitchFamily="18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789873" y="9100552"/>
            <a:ext cx="8960927" cy="50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2400" dirty="0" err="1">
                <a:latin typeface="Calisto MT" pitchFamily="18" charset="0"/>
              </a:rPr>
              <a:t>Bialek</a:t>
            </a:r>
            <a:r>
              <a:rPr lang="en-US" sz="2400" dirty="0">
                <a:latin typeface="Calisto MT" pitchFamily="18" charset="0"/>
              </a:rPr>
              <a:t> et al., 1988; Brenner et al., 2000; </a:t>
            </a:r>
            <a:r>
              <a:rPr lang="en-US" sz="2400" dirty="0" err="1">
                <a:latin typeface="Calisto MT" pitchFamily="18" charset="0"/>
              </a:rPr>
              <a:t>Bialek</a:t>
            </a:r>
            <a:r>
              <a:rPr lang="en-US" sz="2400" dirty="0">
                <a:latin typeface="Calisto MT" pitchFamily="18" charset="0"/>
              </a:rPr>
              <a:t> and de </a:t>
            </a:r>
            <a:r>
              <a:rPr lang="en-US" sz="2400" dirty="0" err="1">
                <a:latin typeface="Calisto MT" pitchFamily="18" charset="0"/>
              </a:rPr>
              <a:t>Ruyter</a:t>
            </a:r>
            <a:r>
              <a:rPr lang="en-US" sz="2400" dirty="0">
                <a:latin typeface="Calisto MT" pitchFamily="18" charset="0"/>
              </a:rPr>
              <a:t>, 2005 </a:t>
            </a:r>
          </a:p>
        </p:txBody>
      </p:sp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495" y="2725139"/>
            <a:ext cx="11040533" cy="82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869246" y="2623538"/>
            <a:ext cx="11419840" cy="1126632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3200">
              <a:latin typeface="Calisto MT" pitchFamily="18" charset="0"/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30200" y="609600"/>
            <a:ext cx="6076836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>
                <a:latin typeface="Calisto MT" pitchFamily="18" charset="0"/>
              </a:rPr>
              <a:t>Identifying multiple features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latin typeface="Calisto MT" pitchFamily="18" charset="0"/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1549400" y="4191000"/>
            <a:ext cx="4424428" cy="11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ctr"/>
            <a:r>
              <a:rPr lang="en-US" sz="3200" dirty="0">
                <a:latin typeface="Calisto MT" pitchFamily="18" charset="0"/>
              </a:rPr>
              <a:t>Spike-triggered stimulus </a:t>
            </a:r>
          </a:p>
          <a:p>
            <a:pPr algn="ctr"/>
            <a:r>
              <a:rPr lang="en-US" sz="3200" dirty="0">
                <a:latin typeface="Calisto MT" pitchFamily="18" charset="0"/>
              </a:rPr>
              <a:t>correlation</a:t>
            </a: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V="1">
            <a:off x="3994010" y="3955627"/>
            <a:ext cx="0" cy="3070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30046" tIns="65023" rIns="130046" bIns="65023"/>
          <a:lstStyle/>
          <a:p>
            <a:endParaRPr lang="en-US" sz="3200">
              <a:latin typeface="Calisto MT" pitchFamily="18" charset="0"/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5816600" y="4191000"/>
            <a:ext cx="2863504" cy="11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Spike-triggered</a:t>
            </a:r>
          </a:p>
          <a:p>
            <a:r>
              <a:rPr lang="en-US" sz="3200" dirty="0">
                <a:latin typeface="Calisto MT" pitchFamily="18" charset="0"/>
              </a:rPr>
              <a:t>average</a:t>
            </a: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 flipV="1">
            <a:off x="7527431" y="3955627"/>
            <a:ext cx="0" cy="3070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30046" tIns="65023" rIns="130046" bIns="65023"/>
          <a:lstStyle/>
          <a:p>
            <a:endParaRPr lang="en-US" sz="320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14348" grpId="0" animBg="1"/>
      <p:bldP spid="14349" grpId="0"/>
      <p:bldP spid="14358" grpId="0"/>
      <p:bldP spid="14359" grpId="0" animBg="1"/>
      <p:bldP spid="14360" grpId="0"/>
      <p:bldP spid="143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06400" y="609600"/>
            <a:ext cx="5375610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Inner and outer products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5" name="Line 2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latin typeface="Calisto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3517" y="2819400"/>
            <a:ext cx="3121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/>
              <a:t> </a:t>
            </a:r>
            <a:r>
              <a:rPr lang="en-US" b="1" dirty="0" err="1" smtClean="0"/>
              <a:t>v</a:t>
            </a:r>
            <a:r>
              <a:rPr lang="en-US" dirty="0" smtClean="0"/>
              <a:t> = </a:t>
            </a:r>
            <a:r>
              <a:rPr lang="en-US" dirty="0" smtClean="0">
                <a:latin typeface="Symbol"/>
              </a:rPr>
              <a:t>S</a:t>
            </a:r>
            <a:r>
              <a:rPr lang="en-US" dirty="0" smtClean="0"/>
              <a:t>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 v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69139" y="3940314"/>
            <a:ext cx="6481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/>
              <a:t> </a:t>
            </a:r>
            <a:r>
              <a:rPr lang="en-US" b="1" dirty="0" err="1" smtClean="0"/>
              <a:t>v</a:t>
            </a:r>
            <a:r>
              <a:rPr lang="en-US" dirty="0" smtClean="0"/>
              <a:t> = projection of </a:t>
            </a:r>
            <a:r>
              <a:rPr lang="en-US" dirty="0" err="1" smtClean="0"/>
              <a:t>u</a:t>
            </a:r>
            <a:r>
              <a:rPr lang="en-US" dirty="0" smtClean="0"/>
              <a:t> onto </a:t>
            </a:r>
            <a:r>
              <a:rPr lang="en-US" dirty="0" err="1" smtClean="0"/>
              <a:t>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3400" y="4702314"/>
            <a:ext cx="4176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/>
              <a:t> </a:t>
            </a:r>
            <a:r>
              <a:rPr lang="en-US" b="1" dirty="0" err="1" smtClean="0"/>
              <a:t>u</a:t>
            </a:r>
            <a:r>
              <a:rPr lang="en-US" dirty="0" smtClean="0"/>
              <a:t> = length of </a:t>
            </a:r>
            <a:r>
              <a:rPr lang="en-US" dirty="0" err="1" smtClean="0"/>
              <a:t>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40474" y="6378714"/>
            <a:ext cx="5885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u</a:t>
            </a:r>
            <a:r>
              <a:rPr lang="en-US" dirty="0" smtClean="0"/>
              <a:t> </a:t>
            </a:r>
            <a:r>
              <a:rPr lang="en-US" sz="3000" dirty="0" err="1" smtClean="0"/>
              <a:t>x</a:t>
            </a:r>
            <a:r>
              <a:rPr lang="en-US" dirty="0" smtClean="0"/>
              <a:t> </a:t>
            </a:r>
            <a:r>
              <a:rPr lang="en-US" b="1" dirty="0" err="1" smtClean="0"/>
              <a:t>v</a:t>
            </a:r>
            <a:r>
              <a:rPr lang="en-US" dirty="0" smtClean="0"/>
              <a:t> = </a:t>
            </a:r>
            <a:r>
              <a:rPr lang="en-US" b="1" dirty="0" smtClean="0"/>
              <a:t>M</a:t>
            </a:r>
            <a:r>
              <a:rPr lang="en-US" dirty="0" smtClean="0"/>
              <a:t>  where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ij</a:t>
            </a:r>
            <a:r>
              <a:rPr lang="en-US" dirty="0" smtClean="0"/>
              <a:t> =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388865" y="609600"/>
            <a:ext cx="6240305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err="1" smtClean="0">
                <a:latin typeface="Calisto MT" pitchFamily="18" charset="0"/>
              </a:rPr>
              <a:t>Eigenvalues</a:t>
            </a:r>
            <a:r>
              <a:rPr lang="en-US" sz="3800" dirty="0" smtClean="0">
                <a:latin typeface="Calisto MT" pitchFamily="18" charset="0"/>
              </a:rPr>
              <a:t> and eigenvectors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5" name="Line 2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latin typeface="Calisto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5396" y="3276600"/>
            <a:ext cx="2465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 </a:t>
            </a:r>
            <a:r>
              <a:rPr lang="en-US" b="1" dirty="0" err="1" smtClean="0"/>
              <a:t>u</a:t>
            </a:r>
            <a:r>
              <a:rPr lang="en-US" b="1" dirty="0" smtClean="0"/>
              <a:t>  </a:t>
            </a:r>
            <a:r>
              <a:rPr lang="en-US" dirty="0" smtClean="0"/>
              <a:t>=</a:t>
            </a:r>
            <a:r>
              <a:rPr lang="en-US" b="1" dirty="0" smtClean="0"/>
              <a:t> </a:t>
            </a:r>
            <a:r>
              <a:rPr lang="en-US" dirty="0" err="1" smtClean="0">
                <a:latin typeface="Symbol"/>
              </a:rPr>
              <a:t>l</a:t>
            </a:r>
            <a:r>
              <a:rPr lang="en-US" b="1" dirty="0" smtClean="0"/>
              <a:t> </a:t>
            </a:r>
            <a:r>
              <a:rPr lang="en-US" b="1" dirty="0" err="1" smtClean="0"/>
              <a:t>u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82600" y="609600"/>
            <a:ext cx="6379691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Singular value decomposition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5" name="Line 2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latin typeface="Calisto MT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68400" y="2628900"/>
            <a:ext cx="3505200" cy="1943100"/>
          </a:xfrm>
          <a:prstGeom prst="rect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Light" pitchFamily="-110" charset="0"/>
              <a:ea typeface="ヒラギノ角ゴ ProN W3" pitchFamily="-110" charset="-128"/>
              <a:cs typeface="ヒラギノ角ゴ ProN W3" pitchFamily="-110" charset="-128"/>
              <a:sym typeface="Helvetica Neue Light" pitchFamily="-11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600" y="3124200"/>
            <a:ext cx="611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41873" y="1905000"/>
            <a:ext cx="460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636000" y="5562600"/>
            <a:ext cx="3505200" cy="3581400"/>
          </a:xfrm>
          <a:prstGeom prst="rect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pitchFamily="-110" charset="0"/>
              <a:ea typeface="ヒラギノ角ゴ ProN W3" pitchFamily="-110" charset="-128"/>
              <a:cs typeface="ヒラギノ角ゴ ProN W3" pitchFamily="-110" charset="-128"/>
              <a:sym typeface="Helvetica Neue Light" pitchFamily="-11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292600" y="5562600"/>
            <a:ext cx="3505200" cy="1943100"/>
          </a:xfrm>
          <a:prstGeom prst="rect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pitchFamily="-110" charset="0"/>
              <a:ea typeface="ヒラギノ角ゴ ProN W3" pitchFamily="-110" charset="-128"/>
              <a:cs typeface="ヒラギノ角ゴ ProN W3" pitchFamily="-110" charset="-128"/>
              <a:sym typeface="Helvetica Neue Light" pitchFamily="-11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49400" y="5562600"/>
            <a:ext cx="1905000" cy="1943100"/>
          </a:xfrm>
          <a:prstGeom prst="rect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pitchFamily="-110" charset="0"/>
              <a:ea typeface="ヒラギノ角ゴ ProN W3" pitchFamily="-110" charset="-128"/>
              <a:cs typeface="ヒラギノ角ゴ ProN W3" pitchFamily="-110" charset="-128"/>
              <a:sym typeface="Helvetica Neue Light" pitchFamily="-11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5154" y="3124200"/>
            <a:ext cx="492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66254" y="617220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83000" y="617220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13841" y="3178314"/>
            <a:ext cx="611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35200" y="6172200"/>
            <a:ext cx="536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61660" y="6172200"/>
            <a:ext cx="488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/>
              </a:rPr>
              <a:t>S</a:t>
            </a:r>
            <a:endParaRPr lang="en-US" b="1" dirty="0">
              <a:latin typeface="Symbo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13933" y="6172200"/>
            <a:ext cx="518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345315" y="609600"/>
            <a:ext cx="6327393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Principal component analysis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5" name="Line 2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latin typeface="Calisto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5800" y="3276600"/>
            <a:ext cx="7162800" cy="4811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 M</a:t>
            </a:r>
            <a:r>
              <a:rPr lang="en-US" baseline="30000" dirty="0" smtClean="0"/>
              <a:t>*</a:t>
            </a:r>
            <a:r>
              <a:rPr lang="en-US" baseline="30000" dirty="0" smtClean="0"/>
              <a:t> = </a:t>
            </a:r>
            <a:r>
              <a:rPr lang="en-US" dirty="0" smtClean="0"/>
              <a:t>(U </a:t>
            </a:r>
            <a:r>
              <a:rPr lang="en-US" dirty="0" smtClean="0">
                <a:latin typeface="Symbol"/>
              </a:rPr>
              <a:t>S</a:t>
            </a:r>
            <a:r>
              <a:rPr lang="en-US" dirty="0" smtClean="0"/>
              <a:t> V)(V</a:t>
            </a:r>
            <a:r>
              <a:rPr lang="en-US" baseline="30000" dirty="0" smtClean="0"/>
              <a:t>*</a:t>
            </a:r>
            <a:r>
              <a:rPr lang="en-US" dirty="0" smtClean="0">
                <a:latin typeface="Symbol"/>
              </a:rPr>
              <a:t>S</a:t>
            </a:r>
            <a:r>
              <a:rPr lang="en-US" baseline="30000" dirty="0" smtClean="0"/>
              <a:t>*</a:t>
            </a:r>
            <a:r>
              <a:rPr lang="en-US" dirty="0" smtClean="0"/>
              <a:t>U</a:t>
            </a:r>
            <a:r>
              <a:rPr lang="en-US" baseline="30000" dirty="0" smtClean="0"/>
              <a:t>*</a:t>
            </a:r>
            <a:r>
              <a:rPr lang="en-US" dirty="0" smtClean="0"/>
              <a:t>)</a:t>
            </a:r>
          </a:p>
          <a:p>
            <a:r>
              <a:rPr lang="en-US" baseline="30000" dirty="0" smtClean="0"/>
              <a:t>=</a:t>
            </a:r>
            <a:r>
              <a:rPr lang="en-US" baseline="30000" dirty="0" smtClean="0"/>
              <a:t> </a:t>
            </a:r>
            <a:r>
              <a:rPr lang="en-US" dirty="0" smtClean="0"/>
              <a:t>U </a:t>
            </a:r>
            <a:r>
              <a:rPr lang="en-US" dirty="0" smtClean="0">
                <a:latin typeface="Symbol"/>
              </a:rPr>
              <a:t>S</a:t>
            </a:r>
            <a:r>
              <a:rPr lang="en-US" dirty="0" smtClean="0"/>
              <a:t> (V V</a:t>
            </a:r>
            <a:r>
              <a:rPr lang="en-US" baseline="30000" dirty="0" smtClean="0"/>
              <a:t>*</a:t>
            </a:r>
            <a:r>
              <a:rPr lang="en-US" dirty="0" smtClean="0"/>
              <a:t>)</a:t>
            </a:r>
            <a:r>
              <a:rPr lang="en-US" dirty="0" smtClean="0">
                <a:latin typeface="Symbol"/>
              </a:rPr>
              <a:t> S</a:t>
            </a:r>
            <a:r>
              <a:rPr lang="en-US" baseline="30000" dirty="0" smtClean="0"/>
              <a:t>*</a:t>
            </a:r>
            <a:r>
              <a:rPr lang="en-US" dirty="0" smtClean="0"/>
              <a:t>U</a:t>
            </a:r>
            <a:r>
              <a:rPr lang="en-US" baseline="30000" dirty="0" smtClean="0"/>
              <a:t>*</a:t>
            </a:r>
            <a:endParaRPr lang="en-US" dirty="0" smtClean="0"/>
          </a:p>
          <a:p>
            <a:r>
              <a:rPr lang="en-US" baseline="30000" dirty="0" smtClean="0"/>
              <a:t>= </a:t>
            </a:r>
            <a:r>
              <a:rPr lang="en-US" dirty="0" smtClean="0"/>
              <a:t>U </a:t>
            </a:r>
            <a:r>
              <a:rPr lang="en-US" dirty="0" smtClean="0">
                <a:latin typeface="Symbol"/>
              </a:rPr>
              <a:t>S </a:t>
            </a:r>
            <a:r>
              <a:rPr lang="en-US" dirty="0" smtClean="0">
                <a:latin typeface="Symbol"/>
              </a:rPr>
              <a:t>S</a:t>
            </a:r>
            <a:r>
              <a:rPr lang="en-US" baseline="30000" dirty="0" smtClean="0"/>
              <a:t>*</a:t>
            </a:r>
            <a:r>
              <a:rPr lang="en-US" dirty="0" smtClean="0"/>
              <a:t>U</a:t>
            </a:r>
            <a:r>
              <a:rPr lang="en-US" baseline="30000" dirty="0" smtClean="0"/>
              <a:t>*</a:t>
            </a:r>
          </a:p>
          <a:p>
            <a:endParaRPr lang="en-US" baseline="30000" dirty="0" smtClean="0"/>
          </a:p>
          <a:p>
            <a:endParaRPr lang="en-US" baseline="30000" dirty="0" smtClean="0"/>
          </a:p>
          <a:p>
            <a:r>
              <a:rPr lang="en-US" baseline="30000" dirty="0" smtClean="0"/>
              <a:t> </a:t>
            </a:r>
            <a:r>
              <a:rPr lang="en-US" dirty="0" smtClean="0"/>
              <a:t>C</a:t>
            </a:r>
            <a:r>
              <a:rPr lang="en-US" dirty="0" smtClean="0"/>
              <a:t> </a:t>
            </a:r>
            <a:r>
              <a:rPr lang="en-US" baseline="30000" dirty="0" smtClean="0"/>
              <a:t>= </a:t>
            </a:r>
            <a:r>
              <a:rPr lang="en-US" baseline="30000" dirty="0" smtClean="0"/>
              <a:t> </a:t>
            </a:r>
            <a:r>
              <a:rPr lang="en-US" dirty="0" smtClean="0"/>
              <a:t>U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</a:rPr>
              <a:t>L</a:t>
            </a:r>
            <a:r>
              <a:rPr lang="en-US" baseline="30000" dirty="0" smtClean="0"/>
              <a:t> </a:t>
            </a:r>
            <a:r>
              <a:rPr lang="en-US" dirty="0" smtClean="0"/>
              <a:t>U</a:t>
            </a:r>
            <a:r>
              <a:rPr lang="en-US" baseline="30000" dirty="0" smtClean="0"/>
              <a:t>*</a:t>
            </a:r>
            <a:endParaRPr lang="en-US" dirty="0" smtClean="0"/>
          </a:p>
          <a:p>
            <a:endParaRPr lang="en-US" dirty="0" smtClean="0"/>
          </a:p>
          <a:p>
            <a:endParaRPr lang="en-US" baseline="30000" dirty="0" smtClean="0"/>
          </a:p>
          <a:p>
            <a:r>
              <a:rPr lang="en-US" baseline="30000" dirty="0" smtClean="0"/>
              <a:t> </a:t>
            </a:r>
            <a:endParaRPr lang="en-US" baseline="300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58800" y="1837831"/>
            <a:ext cx="4530628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The covariance </a:t>
            </a:r>
            <a:r>
              <a:rPr lang="en-US" sz="3200" dirty="0" smtClean="0">
                <a:latin typeface="Calisto MT" pitchFamily="18" charset="0"/>
              </a:rPr>
              <a:t>matrix is</a:t>
            </a:r>
            <a:endParaRPr lang="en-US" sz="3200" dirty="0">
              <a:latin typeface="Calisto MT" pitchFamily="18" charset="0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87400" y="5413187"/>
            <a:ext cx="10765507" cy="3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l"/>
            <a:r>
              <a:rPr lang="en-US" sz="3200" dirty="0">
                <a:latin typeface="Calisto MT" pitchFamily="18" charset="0"/>
              </a:rPr>
              <a:t>Properties:</a:t>
            </a:r>
          </a:p>
          <a:p>
            <a:pPr algn="l"/>
            <a:endParaRPr lang="en-US" sz="3200" dirty="0">
              <a:latin typeface="Calisto MT" pitchFamily="18" charset="0"/>
            </a:endParaRPr>
          </a:p>
          <a:p>
            <a:pPr algn="l">
              <a:buFontTx/>
              <a:buChar char="•"/>
            </a:pPr>
            <a:r>
              <a:rPr lang="en-US" sz="3200" dirty="0">
                <a:latin typeface="Calisto MT" pitchFamily="18" charset="0"/>
              </a:rPr>
              <a:t> The number of </a:t>
            </a:r>
            <a:r>
              <a:rPr lang="en-US" sz="3200" dirty="0" err="1">
                <a:latin typeface="Calisto MT" pitchFamily="18" charset="0"/>
              </a:rPr>
              <a:t>eigenvalues</a:t>
            </a:r>
            <a:r>
              <a:rPr lang="en-US" sz="3200" dirty="0">
                <a:latin typeface="Calisto MT" pitchFamily="18" charset="0"/>
              </a:rPr>
              <a:t> significantly different from zero </a:t>
            </a:r>
          </a:p>
          <a:p>
            <a:pPr lvl="1" algn="l"/>
            <a:r>
              <a:rPr lang="en-US" sz="3200" dirty="0">
                <a:latin typeface="Calisto MT" pitchFamily="18" charset="0"/>
              </a:rPr>
              <a:t>is the number of relevant stimulus features</a:t>
            </a:r>
          </a:p>
          <a:p>
            <a:pPr algn="l">
              <a:buFontTx/>
              <a:buChar char="•"/>
            </a:pPr>
            <a:endParaRPr lang="en-US" sz="3200" dirty="0">
              <a:latin typeface="Calisto MT" pitchFamily="18" charset="0"/>
            </a:endParaRPr>
          </a:p>
          <a:p>
            <a:pPr algn="l">
              <a:buFontTx/>
              <a:buChar char="•"/>
            </a:pPr>
            <a:r>
              <a:rPr lang="en-US" sz="3200" dirty="0">
                <a:latin typeface="Calisto MT" pitchFamily="18" charset="0"/>
              </a:rPr>
              <a:t> The corresponding eigenvectors are the relevant features </a:t>
            </a:r>
          </a:p>
          <a:p>
            <a:pPr lvl="1" algn="l"/>
            <a:r>
              <a:rPr lang="en-US" sz="3200" dirty="0">
                <a:latin typeface="Calisto MT" pitchFamily="18" charset="0"/>
              </a:rPr>
              <a:t>(or span the </a:t>
            </a:r>
            <a:r>
              <a:rPr lang="en-US" sz="3200" i="1" dirty="0">
                <a:latin typeface="Calisto MT" pitchFamily="18" charset="0"/>
              </a:rPr>
              <a:t>relevant subspace</a:t>
            </a:r>
            <a:r>
              <a:rPr lang="en-US" sz="3200" dirty="0">
                <a:latin typeface="Calisto MT" pitchFamily="18" charset="0"/>
              </a:rPr>
              <a:t>)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8717331" y="4176841"/>
            <a:ext cx="2738069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Stimulus prior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9676836" y="3955627"/>
            <a:ext cx="0" cy="3070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30046" tIns="65023" rIns="130046" bIns="65023"/>
          <a:lstStyle/>
          <a:p>
            <a:endParaRPr lang="en-US" sz="3200">
              <a:latin typeface="Calisto MT" pitchFamily="18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789873" y="9100552"/>
            <a:ext cx="8960927" cy="50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2400" dirty="0" err="1">
                <a:latin typeface="Calisto MT" pitchFamily="18" charset="0"/>
              </a:rPr>
              <a:t>Bialek</a:t>
            </a:r>
            <a:r>
              <a:rPr lang="en-US" sz="2400" dirty="0">
                <a:latin typeface="Calisto MT" pitchFamily="18" charset="0"/>
              </a:rPr>
              <a:t> et al., 1988; Brenner et al., 2000; </a:t>
            </a:r>
            <a:r>
              <a:rPr lang="en-US" sz="2400" dirty="0" err="1">
                <a:latin typeface="Calisto MT" pitchFamily="18" charset="0"/>
              </a:rPr>
              <a:t>Bialek</a:t>
            </a:r>
            <a:r>
              <a:rPr lang="en-US" sz="2400" dirty="0">
                <a:latin typeface="Calisto MT" pitchFamily="18" charset="0"/>
              </a:rPr>
              <a:t> and de </a:t>
            </a:r>
            <a:r>
              <a:rPr lang="en-US" sz="2400" dirty="0" err="1">
                <a:latin typeface="Calisto MT" pitchFamily="18" charset="0"/>
              </a:rPr>
              <a:t>Ruyter</a:t>
            </a:r>
            <a:r>
              <a:rPr lang="en-US" sz="2400" dirty="0">
                <a:latin typeface="Calisto MT" pitchFamily="18" charset="0"/>
              </a:rPr>
              <a:t>, 2005 </a:t>
            </a:r>
          </a:p>
        </p:txBody>
      </p:sp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495" y="2725139"/>
            <a:ext cx="11040533" cy="82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869246" y="2623538"/>
            <a:ext cx="11419840" cy="1126632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3200">
              <a:latin typeface="Calisto MT" pitchFamily="18" charset="0"/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30200" y="609600"/>
            <a:ext cx="6076836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>
                <a:latin typeface="Calisto MT" pitchFamily="18" charset="0"/>
              </a:rPr>
              <a:t>Identifying multiple features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 sz="3200">
              <a:latin typeface="Calisto MT" pitchFamily="18" charset="0"/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1549400" y="4191000"/>
            <a:ext cx="4424428" cy="11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ctr"/>
            <a:r>
              <a:rPr lang="en-US" sz="3200" dirty="0">
                <a:latin typeface="Calisto MT" pitchFamily="18" charset="0"/>
              </a:rPr>
              <a:t>Spike-triggered stimulus </a:t>
            </a:r>
          </a:p>
          <a:p>
            <a:pPr algn="ctr"/>
            <a:r>
              <a:rPr lang="en-US" sz="3200" dirty="0">
                <a:latin typeface="Calisto MT" pitchFamily="18" charset="0"/>
              </a:rPr>
              <a:t>correlation</a:t>
            </a: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V="1">
            <a:off x="3994010" y="3955627"/>
            <a:ext cx="0" cy="3070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30046" tIns="65023" rIns="130046" bIns="65023"/>
          <a:lstStyle/>
          <a:p>
            <a:endParaRPr lang="en-US" sz="3200">
              <a:latin typeface="Calisto MT" pitchFamily="18" charset="0"/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5816600" y="4191000"/>
            <a:ext cx="2863504" cy="11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Spike-triggered</a:t>
            </a:r>
          </a:p>
          <a:p>
            <a:r>
              <a:rPr lang="en-US" sz="3200" dirty="0">
                <a:latin typeface="Calisto MT" pitchFamily="18" charset="0"/>
              </a:rPr>
              <a:t>average</a:t>
            </a: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 flipV="1">
            <a:off x="7527431" y="3955627"/>
            <a:ext cx="0" cy="3070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30046" tIns="65023" rIns="130046" bIns="65023"/>
          <a:lstStyle/>
          <a:p>
            <a:endParaRPr lang="en-US" sz="320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14348" grpId="0" animBg="1"/>
      <p:bldP spid="14349" grpId="0"/>
      <p:bldP spid="14358" grpId="0"/>
      <p:bldP spid="14359" grpId="0" animBg="1"/>
      <p:bldP spid="14360" grpId="0"/>
      <p:bldP spid="143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881" y="1702365"/>
            <a:ext cx="10932160" cy="505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869245" y="1907823"/>
            <a:ext cx="1179237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 anchor="ctr"/>
          <a:lstStyle/>
          <a:p>
            <a:pPr algn="l"/>
            <a:r>
              <a:rPr lang="en-US" sz="3200" dirty="0">
                <a:solidFill>
                  <a:schemeClr val="tx2"/>
                </a:solidFill>
                <a:latin typeface="Calisto MT" pitchFamily="18" charset="0"/>
              </a:rPr>
              <a:t>Let’s develop some intuition for how this works: a filter-and-fire threshold-crossing model with AHP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043680" y="6949441"/>
            <a:ext cx="8033289" cy="43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2000" dirty="0" err="1">
                <a:latin typeface="Calisto MT" pitchFamily="18" charset="0"/>
              </a:rPr>
              <a:t>Keat</a:t>
            </a:r>
            <a:r>
              <a:rPr lang="en-US" sz="2000" dirty="0">
                <a:latin typeface="Calisto MT" pitchFamily="18" charset="0"/>
              </a:rPr>
              <a:t>, </a:t>
            </a:r>
            <a:r>
              <a:rPr lang="en-US" sz="2000" dirty="0" err="1">
                <a:latin typeface="Calisto MT" pitchFamily="18" charset="0"/>
              </a:rPr>
              <a:t>Reinagel</a:t>
            </a:r>
            <a:r>
              <a:rPr lang="en-US" sz="2000" dirty="0">
                <a:latin typeface="Calisto MT" pitchFamily="18" charset="0"/>
              </a:rPr>
              <a:t>, Reid and Meister, Predicting every spike. Neuron (2001)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58800" y="7423914"/>
            <a:ext cx="12184365" cy="210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l">
              <a:buFontTx/>
              <a:buChar char="•"/>
            </a:pPr>
            <a:r>
              <a:rPr lang="en-US" sz="3200" dirty="0">
                <a:latin typeface="Calisto MT" pitchFamily="18" charset="0"/>
              </a:rPr>
              <a:t> Spiking is controlled by a single filter, </a:t>
            </a:r>
            <a:r>
              <a:rPr lang="en-US" sz="3200" i="1" dirty="0" err="1">
                <a:latin typeface="Calisto MT" pitchFamily="18" charset="0"/>
              </a:rPr>
              <a:t>f</a:t>
            </a:r>
            <a:r>
              <a:rPr lang="en-US" sz="3200" dirty="0" err="1">
                <a:latin typeface="Calisto MT" pitchFamily="18" charset="0"/>
              </a:rPr>
              <a:t>(t</a:t>
            </a:r>
            <a:r>
              <a:rPr lang="en-US" sz="3200" dirty="0">
                <a:latin typeface="Calisto MT" pitchFamily="18" charset="0"/>
              </a:rPr>
              <a:t>)</a:t>
            </a:r>
          </a:p>
          <a:p>
            <a:pPr algn="l">
              <a:buFontTx/>
              <a:buChar char="•"/>
            </a:pPr>
            <a:r>
              <a:rPr lang="en-US" sz="3200" dirty="0">
                <a:latin typeface="Calisto MT" pitchFamily="18" charset="0"/>
              </a:rPr>
              <a:t> Spikes happen generally on an upward threshold crossing of </a:t>
            </a:r>
          </a:p>
          <a:p>
            <a:pPr algn="l"/>
            <a:r>
              <a:rPr lang="en-US" sz="3200" dirty="0">
                <a:latin typeface="Calisto MT" pitchFamily="18" charset="0"/>
              </a:rPr>
              <a:t>	the filtered stimulus</a:t>
            </a:r>
          </a:p>
          <a:p>
            <a:pPr algn="l"/>
            <a:r>
              <a:rPr lang="en-US" sz="3200" dirty="0" err="1">
                <a:latin typeface="Calisto MT" pitchFamily="18" charset="0"/>
                <a:sym typeface="Wingdings" pitchFamily="2" charset="2"/>
              </a:rPr>
              <a:t></a:t>
            </a:r>
            <a:r>
              <a:rPr lang="en-US" sz="3200" dirty="0">
                <a:latin typeface="Calisto MT" pitchFamily="18" charset="0"/>
                <a:sym typeface="Wingdings" pitchFamily="2" charset="2"/>
              </a:rPr>
              <a:t> e</a:t>
            </a:r>
            <a:r>
              <a:rPr lang="en-US" sz="3200" dirty="0">
                <a:latin typeface="Calisto MT" pitchFamily="18" charset="0"/>
              </a:rPr>
              <a:t>xpect 2 </a:t>
            </a:r>
            <a:r>
              <a:rPr lang="en-US" sz="3200" b="1" dirty="0">
                <a:latin typeface="Calisto MT" pitchFamily="18" charset="0"/>
              </a:rPr>
              <a:t>relevant features</a:t>
            </a:r>
            <a:r>
              <a:rPr lang="en-US" sz="3200" dirty="0">
                <a:latin typeface="Calisto MT" pitchFamily="18" charset="0"/>
              </a:rPr>
              <a:t>, the filter </a:t>
            </a:r>
            <a:r>
              <a:rPr lang="en-US" sz="3200" i="1" dirty="0" err="1">
                <a:latin typeface="Calisto MT" pitchFamily="18" charset="0"/>
              </a:rPr>
              <a:t>f</a:t>
            </a:r>
            <a:r>
              <a:rPr lang="en-US" sz="3200" dirty="0" err="1">
                <a:latin typeface="Calisto MT" pitchFamily="18" charset="0"/>
              </a:rPr>
              <a:t>(t</a:t>
            </a:r>
            <a:r>
              <a:rPr lang="en-US" sz="3200" dirty="0">
                <a:latin typeface="Calisto MT" pitchFamily="18" charset="0"/>
              </a:rPr>
              <a:t>) and its time derivative </a:t>
            </a:r>
            <a:r>
              <a:rPr lang="en-US" sz="3200" i="1" dirty="0" err="1">
                <a:latin typeface="Calisto MT" pitchFamily="18" charset="0"/>
              </a:rPr>
              <a:t>f</a:t>
            </a:r>
            <a:r>
              <a:rPr lang="en-US" sz="3200" dirty="0" err="1">
                <a:latin typeface="Calisto MT" pitchFamily="18" charset="0"/>
              </a:rPr>
              <a:t>’(t</a:t>
            </a:r>
            <a:r>
              <a:rPr lang="en-US" sz="3200" dirty="0">
                <a:latin typeface="Calisto MT" pitchFamily="18" charset="0"/>
              </a:rPr>
              <a:t>)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96065" y="609600"/>
            <a:ext cx="8011335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A toy </a:t>
            </a:r>
            <a:r>
              <a:rPr lang="en-US" sz="3800" dirty="0">
                <a:latin typeface="Calisto MT" pitchFamily="18" charset="0"/>
              </a:rPr>
              <a:t>example: a filter-and-fire model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5893" y="3034453"/>
            <a:ext cx="5852160" cy="496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07058" y="5797973"/>
            <a:ext cx="6195342" cy="3738880"/>
            <a:chOff x="136" y="2568"/>
            <a:chExt cx="2744" cy="1656"/>
          </a:xfrm>
        </p:grpSpPr>
        <p:pic>
          <p:nvPicPr>
            <p:cNvPr id="35853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6" y="2568"/>
              <a:ext cx="2744" cy="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857" name="Text Box 17"/>
            <p:cNvSpPr txBox="1">
              <a:spLocks noChangeArrowheads="1"/>
            </p:cNvSpPr>
            <p:nvPr/>
          </p:nvSpPr>
          <p:spPr bwMode="auto">
            <a:xfrm>
              <a:off x="2325" y="2626"/>
              <a:ext cx="485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STA</a:t>
              </a:r>
            </a:p>
          </p:txBody>
        </p:sp>
        <p:sp>
          <p:nvSpPr>
            <p:cNvPr id="35858" name="Text Box 18"/>
            <p:cNvSpPr txBox="1">
              <a:spLocks noChangeArrowheads="1"/>
            </p:cNvSpPr>
            <p:nvPr/>
          </p:nvSpPr>
          <p:spPr bwMode="auto">
            <a:xfrm>
              <a:off x="1875" y="2818"/>
              <a:ext cx="317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f(t)</a:t>
              </a:r>
            </a:p>
          </p:txBody>
        </p:sp>
        <p:sp>
          <p:nvSpPr>
            <p:cNvPr id="35859" name="Text Box 19"/>
            <p:cNvSpPr txBox="1">
              <a:spLocks noChangeArrowheads="1"/>
            </p:cNvSpPr>
            <p:nvPr/>
          </p:nvSpPr>
          <p:spPr bwMode="auto">
            <a:xfrm>
              <a:off x="2219" y="3556"/>
              <a:ext cx="381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f'(t)</a:t>
              </a:r>
            </a:p>
          </p:txBody>
        </p:sp>
      </p:grp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5893" y="3052516"/>
            <a:ext cx="5852160" cy="496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5893" y="3052516"/>
            <a:ext cx="5852160" cy="496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933" y="1733974"/>
            <a:ext cx="6231467" cy="377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330200" y="609600"/>
            <a:ext cx="9535377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>
                <a:latin typeface="Calisto MT" pitchFamily="18" charset="0"/>
              </a:rPr>
              <a:t>Covariance analysis of a filter-and-fire model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767478" y="2020673"/>
            <a:ext cx="10686359" cy="11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l"/>
            <a:r>
              <a:rPr lang="en-US" sz="3200" dirty="0" smtClean="0">
                <a:latin typeface="Calisto MT" pitchFamily="18" charset="0"/>
              </a:rPr>
              <a:t>Example: rat </a:t>
            </a:r>
            <a:r>
              <a:rPr lang="en-US" sz="3200" dirty="0" err="1" smtClean="0">
                <a:latin typeface="Calisto MT" pitchFamily="18" charset="0"/>
              </a:rPr>
              <a:t>somatosensory</a:t>
            </a:r>
            <a:r>
              <a:rPr lang="en-US" sz="3200" dirty="0" smtClean="0">
                <a:latin typeface="Calisto MT" pitchFamily="18" charset="0"/>
              </a:rPr>
              <a:t> (barrel) </a:t>
            </a:r>
            <a:r>
              <a:rPr lang="en-US" sz="3200" dirty="0">
                <a:latin typeface="Calisto MT" pitchFamily="18" charset="0"/>
              </a:rPr>
              <a:t>cortex </a:t>
            </a:r>
          </a:p>
          <a:p>
            <a:pPr algn="l"/>
            <a:r>
              <a:rPr lang="en-US" sz="3200" dirty="0">
                <a:latin typeface="Calisto MT" pitchFamily="18" charset="0"/>
              </a:rPr>
              <a:t>			</a:t>
            </a:r>
            <a:r>
              <a:rPr lang="en-US" sz="3200" dirty="0" err="1" smtClean="0">
                <a:latin typeface="Calisto MT" pitchFamily="18" charset="0"/>
              </a:rPr>
              <a:t>Ras</a:t>
            </a:r>
            <a:r>
              <a:rPr lang="en-US" sz="3200" dirty="0" smtClean="0">
                <a:latin typeface="Calisto MT" pitchFamily="18" charset="0"/>
              </a:rPr>
              <a:t> Petersen and </a:t>
            </a:r>
            <a:r>
              <a:rPr lang="en-US" sz="3200" dirty="0">
                <a:latin typeface="Calisto MT" pitchFamily="18" charset="0"/>
              </a:rPr>
              <a:t>Mathew Diamond, </a:t>
            </a:r>
            <a:r>
              <a:rPr lang="en-US" sz="3200" dirty="0" smtClean="0">
                <a:latin typeface="Calisto MT" pitchFamily="18" charset="0"/>
              </a:rPr>
              <a:t>SISSA</a:t>
            </a:r>
            <a:endParaRPr lang="en-US" sz="3200" dirty="0">
              <a:latin typeface="Calisto MT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381760" y="3443113"/>
            <a:ext cx="4174632" cy="3253457"/>
            <a:chOff x="2000" y="2615"/>
            <a:chExt cx="1849" cy="1441"/>
          </a:xfrm>
        </p:grpSpPr>
        <p:graphicFrame>
          <p:nvGraphicFramePr>
            <p:cNvPr id="77835" name="Object 11"/>
            <p:cNvGraphicFramePr>
              <a:graphicFrameLocks noChangeAspect="1"/>
            </p:cNvGraphicFramePr>
            <p:nvPr/>
          </p:nvGraphicFramePr>
          <p:xfrm>
            <a:off x="2000" y="2615"/>
            <a:ext cx="1591" cy="1290"/>
          </p:xfrm>
          <a:graphic>
            <a:graphicData uri="http://schemas.openxmlformats.org/presentationml/2006/ole">
              <p:oleObj spid="_x0000_s761858" name="Image" r:id="rId3" imgW="5375221" imgH="4358630" progId="">
                <p:embed/>
              </p:oleObj>
            </a:graphicData>
          </a:graphic>
        </p:graphicFrame>
        <p:sp>
          <p:nvSpPr>
            <p:cNvPr id="77836" name="Rectangle 12" descr="Small grid"/>
            <p:cNvSpPr>
              <a:spLocks noChangeArrowheads="1"/>
            </p:cNvSpPr>
            <p:nvPr/>
          </p:nvSpPr>
          <p:spPr bwMode="auto">
            <a:xfrm>
              <a:off x="2973" y="3581"/>
              <a:ext cx="739" cy="411"/>
            </a:xfrm>
            <a:prstGeom prst="rect">
              <a:avLst/>
            </a:prstGeom>
            <a:pattFill prst="smGri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77837" name="Line 13"/>
            <p:cNvSpPr>
              <a:spLocks noChangeShapeType="1"/>
            </p:cNvSpPr>
            <p:nvPr/>
          </p:nvSpPr>
          <p:spPr bwMode="auto">
            <a:xfrm>
              <a:off x="3848" y="3554"/>
              <a:ext cx="1" cy="50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</p:grpSp>
      <p:pic>
        <p:nvPicPr>
          <p:cNvPr id="7784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6303" y="6719147"/>
            <a:ext cx="6710116" cy="280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45" name="Text Box 3121"/>
          <p:cNvSpPr txBox="1">
            <a:spLocks noChangeArrowheads="1"/>
          </p:cNvSpPr>
          <p:nvPr/>
        </p:nvSpPr>
        <p:spPr bwMode="auto">
          <a:xfrm>
            <a:off x="5596690" y="4364285"/>
            <a:ext cx="7250723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l"/>
            <a:r>
              <a:rPr lang="en-US" sz="3200">
                <a:latin typeface="Calisto MT" pitchFamily="18" charset="0"/>
              </a:rPr>
              <a:t>Record from single units in barrel cortex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06400" y="609600"/>
            <a:ext cx="3010943" cy="65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400" dirty="0" smtClean="0">
                <a:latin typeface="Calisto MT" pitchFamily="18" charset="0"/>
              </a:rPr>
              <a:t>Some real data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677060" y="2057400"/>
            <a:ext cx="4377540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Spike-triggered average: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377636" y="2930596"/>
            <a:ext cx="7653867" cy="6348871"/>
            <a:chOff x="1496" y="1298"/>
            <a:chExt cx="3390" cy="2812"/>
          </a:xfrm>
        </p:grpSpPr>
        <p:sp>
          <p:nvSpPr>
            <p:cNvPr id="81942" name="Rectangle 22"/>
            <p:cNvSpPr>
              <a:spLocks noChangeArrowheads="1"/>
            </p:cNvSpPr>
            <p:nvPr/>
          </p:nvSpPr>
          <p:spPr bwMode="auto">
            <a:xfrm>
              <a:off x="1496" y="1298"/>
              <a:ext cx="3334" cy="281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grpSp>
          <p:nvGrpSpPr>
            <p:cNvPr id="3" name="Group 12"/>
            <p:cNvGrpSpPr>
              <a:grpSpLocks noChangeAspect="1"/>
            </p:cNvGrpSpPr>
            <p:nvPr/>
          </p:nvGrpSpPr>
          <p:grpSpPr bwMode="auto">
            <a:xfrm>
              <a:off x="1565" y="1389"/>
              <a:ext cx="3321" cy="2625"/>
              <a:chOff x="802" y="585"/>
              <a:chExt cx="4152" cy="3282"/>
            </a:xfrm>
          </p:grpSpPr>
          <p:pic>
            <p:nvPicPr>
              <p:cNvPr id="81933" name="Picture 1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02" y="585"/>
                <a:ext cx="4152" cy="3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1934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1998" y="3577"/>
                <a:ext cx="1723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GB" sz="2800" dirty="0">
                    <a:solidFill>
                      <a:schemeClr val="bg1"/>
                    </a:solidFill>
                    <a:latin typeface="Calisto MT" pitchFamily="18" charset="0"/>
                  </a:rPr>
                  <a:t>Pre-spike time (ms)</a:t>
                </a:r>
              </a:p>
            </p:txBody>
          </p:sp>
          <p:sp>
            <p:nvSpPr>
              <p:cNvPr id="81935" name="Text Box 15"/>
              <p:cNvSpPr txBox="1">
                <a:spLocks noChangeAspect="1" noChangeArrowheads="1"/>
              </p:cNvSpPr>
              <p:nvPr/>
            </p:nvSpPr>
            <p:spPr bwMode="auto">
              <a:xfrm rot="16200000">
                <a:off x="92" y="1948"/>
                <a:ext cx="1800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GB" sz="2800" dirty="0">
                    <a:solidFill>
                      <a:schemeClr val="bg1"/>
                    </a:solidFill>
                    <a:latin typeface="Calisto MT" pitchFamily="18" charset="0"/>
                  </a:rPr>
                  <a:t>Normalised</a:t>
                </a:r>
                <a:r>
                  <a:rPr lang="en-GB" sz="2800" dirty="0">
                    <a:latin typeface="Calisto MT" pitchFamily="18" charset="0"/>
                  </a:rPr>
                  <a:t> </a:t>
                </a:r>
                <a:r>
                  <a:rPr lang="en-GB" sz="2800" dirty="0">
                    <a:solidFill>
                      <a:schemeClr val="bg1"/>
                    </a:solidFill>
                    <a:latin typeface="Calisto MT" pitchFamily="18" charset="0"/>
                  </a:rPr>
                  <a:t>velocity</a:t>
                </a:r>
              </a:p>
            </p:txBody>
          </p:sp>
        </p:grp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61714" y="609600"/>
            <a:ext cx="7764686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White noise analysis in barrel cortex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06400" y="533400"/>
            <a:ext cx="5866730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Th</a:t>
            </a:r>
            <a:r>
              <a:rPr lang="en-US" sz="3800" dirty="0" smtClean="0">
                <a:latin typeface="Calisto MT" pitchFamily="18" charset="0"/>
              </a:rPr>
              <a:t>e spike-triggered average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1048" y="1524000"/>
            <a:ext cx="8032352" cy="672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563943" y="1905000"/>
            <a:ext cx="11805857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Is the neuron simply not very responsive to a white noise stimulus?</a:t>
            </a:r>
          </a:p>
        </p:txBody>
      </p:sp>
      <p:pic>
        <p:nvPicPr>
          <p:cNvPr id="82961" name="Picture 17" descr="R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4277" y="2652890"/>
            <a:ext cx="9114648" cy="6832036"/>
          </a:xfrm>
          <a:prstGeom prst="rect">
            <a:avLst/>
          </a:prstGeom>
          <a:noFill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61714" y="609600"/>
            <a:ext cx="7764686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White noise analysis in barrel cortex 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8" name="Picture 10" descr="d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6268" y="2111023"/>
            <a:ext cx="4944533" cy="3702756"/>
          </a:xfrm>
          <a:prstGeom prst="rect">
            <a:avLst/>
          </a:prstGeom>
          <a:noFill/>
        </p:spPr>
      </p:pic>
      <p:pic>
        <p:nvPicPr>
          <p:cNvPr id="83981" name="Picture 13" descr="dc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5139" y="2111023"/>
            <a:ext cx="4944533" cy="370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4" name="Picture 16" descr="dc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2081" y="5797973"/>
            <a:ext cx="4953564" cy="3711787"/>
          </a:xfrm>
          <a:prstGeom prst="rect">
            <a:avLst/>
          </a:prstGeom>
          <a:noFill/>
        </p:spPr>
      </p:pic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135045" y="2447432"/>
            <a:ext cx="1143282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Prior</a:t>
            </a: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6116630" y="2447432"/>
            <a:ext cx="1788691" cy="11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>
                <a:latin typeface="Calisto MT" pitchFamily="18" charset="0"/>
              </a:rPr>
              <a:t>Spike-</a:t>
            </a:r>
          </a:p>
          <a:p>
            <a:r>
              <a:rPr lang="en-US" sz="3200">
                <a:latin typeface="Calisto MT" pitchFamily="18" charset="0"/>
              </a:rPr>
              <a:t>triggered</a:t>
            </a: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1812861" y="6617547"/>
            <a:ext cx="2078634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>
                <a:latin typeface="Calisto MT" pitchFamily="18" charset="0"/>
              </a:rPr>
              <a:t>Difference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60666" y="609600"/>
            <a:ext cx="10332734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Covariance matrices from barrel cortical neurons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07716" y="3750169"/>
            <a:ext cx="12747413" cy="5427698"/>
            <a:chOff x="92" y="935"/>
            <a:chExt cx="5646" cy="2404"/>
          </a:xfrm>
        </p:grpSpPr>
        <p:sp>
          <p:nvSpPr>
            <p:cNvPr id="85042" name="Rectangle 50"/>
            <p:cNvSpPr>
              <a:spLocks noChangeArrowheads="1"/>
            </p:cNvSpPr>
            <p:nvPr/>
          </p:nvSpPr>
          <p:spPr bwMode="auto">
            <a:xfrm>
              <a:off x="158" y="935"/>
              <a:ext cx="5444" cy="240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92" y="1039"/>
              <a:ext cx="2833" cy="2119"/>
              <a:chOff x="2927" y="2073"/>
              <a:chExt cx="2833" cy="2119"/>
            </a:xfrm>
          </p:grpSpPr>
          <p:pic>
            <p:nvPicPr>
              <p:cNvPr id="85001" name="Picture 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927" y="2073"/>
                <a:ext cx="2833" cy="2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5002" name="Line 10"/>
              <p:cNvSpPr>
                <a:spLocks noChangeShapeType="1"/>
              </p:cNvSpPr>
              <p:nvPr/>
            </p:nvSpPr>
            <p:spPr bwMode="auto">
              <a:xfrm>
                <a:off x="3312" y="3624"/>
                <a:ext cx="21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 noChangeAspect="1"/>
            </p:cNvGrpSpPr>
            <p:nvPr/>
          </p:nvGrpSpPr>
          <p:grpSpPr bwMode="auto">
            <a:xfrm>
              <a:off x="2858" y="1026"/>
              <a:ext cx="2880" cy="2188"/>
              <a:chOff x="1368" y="2781"/>
              <a:chExt cx="2880" cy="2188"/>
            </a:xfrm>
          </p:grpSpPr>
          <p:sp>
            <p:nvSpPr>
              <p:cNvPr id="85004" name="AutoShape 12"/>
              <p:cNvSpPr>
                <a:spLocks noChangeAspect="1" noChangeArrowheads="1" noTextEdit="1"/>
              </p:cNvSpPr>
              <p:nvPr/>
            </p:nvSpPr>
            <p:spPr bwMode="auto">
              <a:xfrm>
                <a:off x="1368" y="2781"/>
                <a:ext cx="2880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6" name="Rectangle 14"/>
              <p:cNvSpPr>
                <a:spLocks noChangeArrowheads="1"/>
              </p:cNvSpPr>
              <p:nvPr/>
            </p:nvSpPr>
            <p:spPr bwMode="auto">
              <a:xfrm>
                <a:off x="1743" y="2946"/>
                <a:ext cx="2232" cy="17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7" name="Rectangle 15"/>
              <p:cNvSpPr>
                <a:spLocks noChangeArrowheads="1"/>
              </p:cNvSpPr>
              <p:nvPr/>
            </p:nvSpPr>
            <p:spPr bwMode="auto">
              <a:xfrm>
                <a:off x="1743" y="2946"/>
                <a:ext cx="2232" cy="1758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8" name="Line 16"/>
              <p:cNvSpPr>
                <a:spLocks noChangeShapeType="1"/>
              </p:cNvSpPr>
              <p:nvPr/>
            </p:nvSpPr>
            <p:spPr bwMode="auto">
              <a:xfrm flipH="1">
                <a:off x="1743" y="4704"/>
                <a:ext cx="223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9" name="Line 17"/>
              <p:cNvSpPr>
                <a:spLocks noChangeShapeType="1"/>
              </p:cNvSpPr>
              <p:nvPr/>
            </p:nvSpPr>
            <p:spPr bwMode="auto">
              <a:xfrm flipV="1">
                <a:off x="1743" y="2946"/>
                <a:ext cx="1" cy="175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0" name="Line 18"/>
              <p:cNvSpPr>
                <a:spLocks noChangeShapeType="1"/>
              </p:cNvSpPr>
              <p:nvPr/>
            </p:nvSpPr>
            <p:spPr bwMode="auto">
              <a:xfrm flipV="1">
                <a:off x="3749" y="467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1" name="Rectangle 19"/>
              <p:cNvSpPr>
                <a:spLocks noChangeArrowheads="1"/>
              </p:cNvSpPr>
              <p:nvPr/>
            </p:nvSpPr>
            <p:spPr bwMode="auto">
              <a:xfrm>
                <a:off x="3723" y="4720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0</a:t>
                </a:r>
                <a:endParaRPr lang="en-US" dirty="0"/>
              </a:p>
            </p:txBody>
          </p:sp>
          <p:sp>
            <p:nvSpPr>
              <p:cNvPr id="85012" name="Line 20"/>
              <p:cNvSpPr>
                <a:spLocks noChangeShapeType="1"/>
              </p:cNvSpPr>
              <p:nvPr/>
            </p:nvSpPr>
            <p:spPr bwMode="auto">
              <a:xfrm flipV="1">
                <a:off x="3194" y="467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3" name="Rectangle 21"/>
              <p:cNvSpPr>
                <a:spLocks noChangeArrowheads="1"/>
              </p:cNvSpPr>
              <p:nvPr/>
            </p:nvSpPr>
            <p:spPr bwMode="auto">
              <a:xfrm>
                <a:off x="3136" y="4720"/>
                <a:ext cx="10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50</a:t>
                </a:r>
                <a:endParaRPr lang="en-US" dirty="0"/>
              </a:p>
            </p:txBody>
          </p:sp>
          <p:sp>
            <p:nvSpPr>
              <p:cNvPr id="85014" name="Line 22"/>
              <p:cNvSpPr>
                <a:spLocks noChangeShapeType="1"/>
              </p:cNvSpPr>
              <p:nvPr/>
            </p:nvSpPr>
            <p:spPr bwMode="auto">
              <a:xfrm flipV="1">
                <a:off x="2633" y="467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5" name="Rectangle 23"/>
              <p:cNvSpPr>
                <a:spLocks noChangeArrowheads="1"/>
              </p:cNvSpPr>
              <p:nvPr/>
            </p:nvSpPr>
            <p:spPr bwMode="auto">
              <a:xfrm>
                <a:off x="2550" y="4720"/>
                <a:ext cx="16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100</a:t>
                </a:r>
                <a:endParaRPr lang="en-US" dirty="0"/>
              </a:p>
            </p:txBody>
          </p:sp>
          <p:sp>
            <p:nvSpPr>
              <p:cNvPr id="85016" name="Line 24"/>
              <p:cNvSpPr>
                <a:spLocks noChangeShapeType="1"/>
              </p:cNvSpPr>
              <p:nvPr/>
            </p:nvSpPr>
            <p:spPr bwMode="auto">
              <a:xfrm flipV="1">
                <a:off x="2078" y="4679"/>
                <a:ext cx="1" cy="2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7" name="Rectangle 25"/>
              <p:cNvSpPr>
                <a:spLocks noChangeArrowheads="1"/>
              </p:cNvSpPr>
              <p:nvPr/>
            </p:nvSpPr>
            <p:spPr bwMode="auto">
              <a:xfrm>
                <a:off x="1994" y="4720"/>
                <a:ext cx="16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150</a:t>
                </a:r>
                <a:endParaRPr lang="en-US" dirty="0"/>
              </a:p>
            </p:txBody>
          </p:sp>
          <p:sp>
            <p:nvSpPr>
              <p:cNvPr id="85018" name="Line 26"/>
              <p:cNvSpPr>
                <a:spLocks noChangeShapeType="1"/>
              </p:cNvSpPr>
              <p:nvPr/>
            </p:nvSpPr>
            <p:spPr bwMode="auto">
              <a:xfrm>
                <a:off x="1743" y="4704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9" name="Rectangle 27"/>
              <p:cNvSpPr>
                <a:spLocks noChangeArrowheads="1"/>
              </p:cNvSpPr>
              <p:nvPr/>
            </p:nvSpPr>
            <p:spPr bwMode="auto">
              <a:xfrm>
                <a:off x="1553" y="4648"/>
                <a:ext cx="16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-0.4</a:t>
                </a:r>
                <a:endParaRPr lang="en-US" dirty="0"/>
              </a:p>
            </p:txBody>
          </p:sp>
          <p:sp>
            <p:nvSpPr>
              <p:cNvPr id="85020" name="Line 28"/>
              <p:cNvSpPr>
                <a:spLocks noChangeShapeType="1"/>
              </p:cNvSpPr>
              <p:nvPr/>
            </p:nvSpPr>
            <p:spPr bwMode="auto">
              <a:xfrm>
                <a:off x="1743" y="4509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21" name="Rectangle 29"/>
              <p:cNvSpPr>
                <a:spLocks noChangeArrowheads="1"/>
              </p:cNvSpPr>
              <p:nvPr/>
            </p:nvSpPr>
            <p:spPr bwMode="auto">
              <a:xfrm>
                <a:off x="1553" y="4452"/>
                <a:ext cx="16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-0.3</a:t>
                </a:r>
                <a:endParaRPr lang="en-US" dirty="0"/>
              </a:p>
            </p:txBody>
          </p:sp>
          <p:sp>
            <p:nvSpPr>
              <p:cNvPr id="85022" name="Line 30"/>
              <p:cNvSpPr>
                <a:spLocks noChangeShapeType="1"/>
              </p:cNvSpPr>
              <p:nvPr/>
            </p:nvSpPr>
            <p:spPr bwMode="auto">
              <a:xfrm>
                <a:off x="1743" y="4314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23" name="Rectangle 31"/>
              <p:cNvSpPr>
                <a:spLocks noChangeArrowheads="1"/>
              </p:cNvSpPr>
              <p:nvPr/>
            </p:nvSpPr>
            <p:spPr bwMode="auto">
              <a:xfrm>
                <a:off x="1553" y="4257"/>
                <a:ext cx="16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-0.2</a:t>
                </a:r>
                <a:endParaRPr lang="en-US" dirty="0"/>
              </a:p>
            </p:txBody>
          </p:sp>
          <p:sp>
            <p:nvSpPr>
              <p:cNvPr id="85024" name="Line 32"/>
              <p:cNvSpPr>
                <a:spLocks noChangeShapeType="1"/>
              </p:cNvSpPr>
              <p:nvPr/>
            </p:nvSpPr>
            <p:spPr bwMode="auto">
              <a:xfrm>
                <a:off x="1743" y="4118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25" name="Rectangle 33"/>
              <p:cNvSpPr>
                <a:spLocks noChangeArrowheads="1"/>
              </p:cNvSpPr>
              <p:nvPr/>
            </p:nvSpPr>
            <p:spPr bwMode="auto">
              <a:xfrm>
                <a:off x="1553" y="4062"/>
                <a:ext cx="16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-0.1</a:t>
                </a:r>
                <a:endParaRPr lang="en-US" dirty="0"/>
              </a:p>
            </p:txBody>
          </p:sp>
          <p:sp>
            <p:nvSpPr>
              <p:cNvPr id="85026" name="Line 34"/>
              <p:cNvSpPr>
                <a:spLocks noChangeShapeType="1"/>
              </p:cNvSpPr>
              <p:nvPr/>
            </p:nvSpPr>
            <p:spPr bwMode="auto">
              <a:xfrm>
                <a:off x="1743" y="3923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27" name="Rectangle 35"/>
              <p:cNvSpPr>
                <a:spLocks noChangeArrowheads="1"/>
              </p:cNvSpPr>
              <p:nvPr/>
            </p:nvSpPr>
            <p:spPr bwMode="auto">
              <a:xfrm>
                <a:off x="1666" y="3866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0</a:t>
                </a:r>
                <a:endParaRPr lang="en-US" dirty="0"/>
              </a:p>
            </p:txBody>
          </p:sp>
          <p:sp>
            <p:nvSpPr>
              <p:cNvPr id="85028" name="Line 36"/>
              <p:cNvSpPr>
                <a:spLocks noChangeShapeType="1"/>
              </p:cNvSpPr>
              <p:nvPr/>
            </p:nvSpPr>
            <p:spPr bwMode="auto">
              <a:xfrm>
                <a:off x="1743" y="3727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29" name="Rectangle 37"/>
              <p:cNvSpPr>
                <a:spLocks noChangeArrowheads="1"/>
              </p:cNvSpPr>
              <p:nvPr/>
            </p:nvSpPr>
            <p:spPr bwMode="auto">
              <a:xfrm>
                <a:off x="1584" y="3671"/>
                <a:ext cx="13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0.1</a:t>
                </a:r>
                <a:endParaRPr lang="en-US" dirty="0"/>
              </a:p>
            </p:txBody>
          </p:sp>
          <p:sp>
            <p:nvSpPr>
              <p:cNvPr id="85030" name="Line 38"/>
              <p:cNvSpPr>
                <a:spLocks noChangeShapeType="1"/>
              </p:cNvSpPr>
              <p:nvPr/>
            </p:nvSpPr>
            <p:spPr bwMode="auto">
              <a:xfrm>
                <a:off x="1743" y="3527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1" name="Rectangle 39"/>
              <p:cNvSpPr>
                <a:spLocks noChangeArrowheads="1"/>
              </p:cNvSpPr>
              <p:nvPr/>
            </p:nvSpPr>
            <p:spPr bwMode="auto">
              <a:xfrm>
                <a:off x="1584" y="3470"/>
                <a:ext cx="13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0.2</a:t>
                </a:r>
                <a:endParaRPr lang="en-US" dirty="0"/>
              </a:p>
            </p:txBody>
          </p:sp>
          <p:sp>
            <p:nvSpPr>
              <p:cNvPr id="85032" name="Line 40"/>
              <p:cNvSpPr>
                <a:spLocks noChangeShapeType="1"/>
              </p:cNvSpPr>
              <p:nvPr/>
            </p:nvSpPr>
            <p:spPr bwMode="auto">
              <a:xfrm>
                <a:off x="1743" y="3336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3" name="Rectangle 41"/>
              <p:cNvSpPr>
                <a:spLocks noChangeArrowheads="1"/>
              </p:cNvSpPr>
              <p:nvPr/>
            </p:nvSpPr>
            <p:spPr bwMode="auto">
              <a:xfrm>
                <a:off x="1584" y="3280"/>
                <a:ext cx="13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0.3</a:t>
                </a:r>
                <a:endParaRPr lang="en-US" dirty="0"/>
              </a:p>
            </p:txBody>
          </p:sp>
          <p:sp>
            <p:nvSpPr>
              <p:cNvPr id="85034" name="Line 42"/>
              <p:cNvSpPr>
                <a:spLocks noChangeShapeType="1"/>
              </p:cNvSpPr>
              <p:nvPr/>
            </p:nvSpPr>
            <p:spPr bwMode="auto">
              <a:xfrm>
                <a:off x="1743" y="3141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5" name="Rectangle 43"/>
              <p:cNvSpPr>
                <a:spLocks noChangeArrowheads="1"/>
              </p:cNvSpPr>
              <p:nvPr/>
            </p:nvSpPr>
            <p:spPr bwMode="auto">
              <a:xfrm>
                <a:off x="1584" y="3084"/>
                <a:ext cx="13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Helvetica" charset="0"/>
                  </a:rPr>
                  <a:t>0.4</a:t>
                </a:r>
                <a:endParaRPr lang="en-US" dirty="0"/>
              </a:p>
            </p:txBody>
          </p:sp>
          <p:sp>
            <p:nvSpPr>
              <p:cNvPr id="85036" name="Freeform 44"/>
              <p:cNvSpPr>
                <a:spLocks/>
              </p:cNvSpPr>
              <p:nvPr/>
            </p:nvSpPr>
            <p:spPr bwMode="auto">
              <a:xfrm>
                <a:off x="1743" y="3033"/>
                <a:ext cx="2232" cy="1265"/>
              </a:xfrm>
              <a:custGeom>
                <a:avLst/>
                <a:gdLst/>
                <a:ahLst/>
                <a:cxnLst>
                  <a:cxn ang="0">
                    <a:pos x="2207" y="895"/>
                  </a:cxn>
                  <a:cxn ang="0">
                    <a:pos x="2160" y="946"/>
                  </a:cxn>
                  <a:cxn ang="0">
                    <a:pos x="2119" y="957"/>
                  </a:cxn>
                  <a:cxn ang="0">
                    <a:pos x="2073" y="972"/>
                  </a:cxn>
                  <a:cxn ang="0">
                    <a:pos x="2027" y="1059"/>
                  </a:cxn>
                  <a:cxn ang="0">
                    <a:pos x="1986" y="1198"/>
                  </a:cxn>
                  <a:cxn ang="0">
                    <a:pos x="1939" y="1265"/>
                  </a:cxn>
                  <a:cxn ang="0">
                    <a:pos x="1893" y="1013"/>
                  </a:cxn>
                  <a:cxn ang="0">
                    <a:pos x="1852" y="427"/>
                  </a:cxn>
                  <a:cxn ang="0">
                    <a:pos x="1806" y="0"/>
                  </a:cxn>
                  <a:cxn ang="0">
                    <a:pos x="1759" y="247"/>
                  </a:cxn>
                  <a:cxn ang="0">
                    <a:pos x="1718" y="849"/>
                  </a:cxn>
                  <a:cxn ang="0">
                    <a:pos x="1672" y="1183"/>
                  </a:cxn>
                  <a:cxn ang="0">
                    <a:pos x="1626" y="1137"/>
                  </a:cxn>
                  <a:cxn ang="0">
                    <a:pos x="1584" y="1034"/>
                  </a:cxn>
                  <a:cxn ang="0">
                    <a:pos x="1538" y="957"/>
                  </a:cxn>
                  <a:cxn ang="0">
                    <a:pos x="1492" y="890"/>
                  </a:cxn>
                  <a:cxn ang="0">
                    <a:pos x="1451" y="869"/>
                  </a:cxn>
                  <a:cxn ang="0">
                    <a:pos x="1404" y="890"/>
                  </a:cxn>
                  <a:cxn ang="0">
                    <a:pos x="1358" y="895"/>
                  </a:cxn>
                  <a:cxn ang="0">
                    <a:pos x="1317" y="890"/>
                  </a:cxn>
                  <a:cxn ang="0">
                    <a:pos x="1271" y="869"/>
                  </a:cxn>
                  <a:cxn ang="0">
                    <a:pos x="1224" y="885"/>
                  </a:cxn>
                  <a:cxn ang="0">
                    <a:pos x="1183" y="895"/>
                  </a:cxn>
                  <a:cxn ang="0">
                    <a:pos x="1137" y="900"/>
                  </a:cxn>
                  <a:cxn ang="0">
                    <a:pos x="1091" y="885"/>
                  </a:cxn>
                  <a:cxn ang="0">
                    <a:pos x="1044" y="874"/>
                  </a:cxn>
                  <a:cxn ang="0">
                    <a:pos x="1003" y="874"/>
                  </a:cxn>
                  <a:cxn ang="0">
                    <a:pos x="957" y="879"/>
                  </a:cxn>
                  <a:cxn ang="0">
                    <a:pos x="911" y="900"/>
                  </a:cxn>
                  <a:cxn ang="0">
                    <a:pos x="870" y="905"/>
                  </a:cxn>
                  <a:cxn ang="0">
                    <a:pos x="823" y="910"/>
                  </a:cxn>
                  <a:cxn ang="0">
                    <a:pos x="777" y="900"/>
                  </a:cxn>
                  <a:cxn ang="0">
                    <a:pos x="736" y="890"/>
                  </a:cxn>
                  <a:cxn ang="0">
                    <a:pos x="690" y="885"/>
                  </a:cxn>
                  <a:cxn ang="0">
                    <a:pos x="643" y="890"/>
                  </a:cxn>
                  <a:cxn ang="0">
                    <a:pos x="602" y="890"/>
                  </a:cxn>
                  <a:cxn ang="0">
                    <a:pos x="556" y="874"/>
                  </a:cxn>
                  <a:cxn ang="0">
                    <a:pos x="510" y="885"/>
                  </a:cxn>
                  <a:cxn ang="0">
                    <a:pos x="468" y="859"/>
                  </a:cxn>
                  <a:cxn ang="0">
                    <a:pos x="422" y="849"/>
                  </a:cxn>
                  <a:cxn ang="0">
                    <a:pos x="376" y="879"/>
                  </a:cxn>
                  <a:cxn ang="0">
                    <a:pos x="335" y="921"/>
                  </a:cxn>
                  <a:cxn ang="0">
                    <a:pos x="288" y="926"/>
                  </a:cxn>
                  <a:cxn ang="0">
                    <a:pos x="242" y="936"/>
                  </a:cxn>
                  <a:cxn ang="0">
                    <a:pos x="201" y="926"/>
                  </a:cxn>
                  <a:cxn ang="0">
                    <a:pos x="155" y="890"/>
                  </a:cxn>
                  <a:cxn ang="0">
                    <a:pos x="108" y="869"/>
                  </a:cxn>
                  <a:cxn ang="0">
                    <a:pos x="67" y="895"/>
                  </a:cxn>
                  <a:cxn ang="0">
                    <a:pos x="21" y="900"/>
                  </a:cxn>
                </a:cxnLst>
                <a:rect l="0" t="0" r="r" b="b"/>
                <a:pathLst>
                  <a:path w="2232" h="1265">
                    <a:moveTo>
                      <a:pt x="2232" y="885"/>
                    </a:moveTo>
                    <a:lnTo>
                      <a:pt x="2207" y="895"/>
                    </a:lnTo>
                    <a:lnTo>
                      <a:pt x="2186" y="921"/>
                    </a:lnTo>
                    <a:lnTo>
                      <a:pt x="2160" y="946"/>
                    </a:lnTo>
                    <a:lnTo>
                      <a:pt x="2140" y="957"/>
                    </a:lnTo>
                    <a:lnTo>
                      <a:pt x="2119" y="957"/>
                    </a:lnTo>
                    <a:lnTo>
                      <a:pt x="2094" y="957"/>
                    </a:lnTo>
                    <a:lnTo>
                      <a:pt x="2073" y="972"/>
                    </a:lnTo>
                    <a:lnTo>
                      <a:pt x="2052" y="1008"/>
                    </a:lnTo>
                    <a:lnTo>
                      <a:pt x="2027" y="1059"/>
                    </a:lnTo>
                    <a:lnTo>
                      <a:pt x="2006" y="1126"/>
                    </a:lnTo>
                    <a:lnTo>
                      <a:pt x="1986" y="1198"/>
                    </a:lnTo>
                    <a:lnTo>
                      <a:pt x="1960" y="1260"/>
                    </a:lnTo>
                    <a:lnTo>
                      <a:pt x="1939" y="1265"/>
                    </a:lnTo>
                    <a:lnTo>
                      <a:pt x="1919" y="1193"/>
                    </a:lnTo>
                    <a:lnTo>
                      <a:pt x="1893" y="1013"/>
                    </a:lnTo>
                    <a:lnTo>
                      <a:pt x="1872" y="741"/>
                    </a:lnTo>
                    <a:lnTo>
                      <a:pt x="1852" y="427"/>
                    </a:lnTo>
                    <a:lnTo>
                      <a:pt x="1826" y="144"/>
                    </a:lnTo>
                    <a:lnTo>
                      <a:pt x="1806" y="0"/>
                    </a:lnTo>
                    <a:lnTo>
                      <a:pt x="1785" y="36"/>
                    </a:lnTo>
                    <a:lnTo>
                      <a:pt x="1759" y="247"/>
                    </a:lnTo>
                    <a:lnTo>
                      <a:pt x="1739" y="550"/>
                    </a:lnTo>
                    <a:lnTo>
                      <a:pt x="1718" y="849"/>
                    </a:lnTo>
                    <a:lnTo>
                      <a:pt x="1692" y="1070"/>
                    </a:lnTo>
                    <a:lnTo>
                      <a:pt x="1672" y="1183"/>
                    </a:lnTo>
                    <a:lnTo>
                      <a:pt x="1651" y="1193"/>
                    </a:lnTo>
                    <a:lnTo>
                      <a:pt x="1626" y="1137"/>
                    </a:lnTo>
                    <a:lnTo>
                      <a:pt x="1605" y="1080"/>
                    </a:lnTo>
                    <a:lnTo>
                      <a:pt x="1584" y="1034"/>
                    </a:lnTo>
                    <a:lnTo>
                      <a:pt x="1559" y="998"/>
                    </a:lnTo>
                    <a:lnTo>
                      <a:pt x="1538" y="957"/>
                    </a:lnTo>
                    <a:lnTo>
                      <a:pt x="1518" y="921"/>
                    </a:lnTo>
                    <a:lnTo>
                      <a:pt x="1492" y="890"/>
                    </a:lnTo>
                    <a:lnTo>
                      <a:pt x="1471" y="874"/>
                    </a:lnTo>
                    <a:lnTo>
                      <a:pt x="1451" y="869"/>
                    </a:lnTo>
                    <a:lnTo>
                      <a:pt x="1425" y="879"/>
                    </a:lnTo>
                    <a:lnTo>
                      <a:pt x="1404" y="890"/>
                    </a:lnTo>
                    <a:lnTo>
                      <a:pt x="1384" y="895"/>
                    </a:lnTo>
                    <a:lnTo>
                      <a:pt x="1358" y="895"/>
                    </a:lnTo>
                    <a:lnTo>
                      <a:pt x="1338" y="895"/>
                    </a:lnTo>
                    <a:lnTo>
                      <a:pt x="1317" y="890"/>
                    </a:lnTo>
                    <a:lnTo>
                      <a:pt x="1291" y="879"/>
                    </a:lnTo>
                    <a:lnTo>
                      <a:pt x="1271" y="869"/>
                    </a:lnTo>
                    <a:lnTo>
                      <a:pt x="1250" y="874"/>
                    </a:lnTo>
                    <a:lnTo>
                      <a:pt x="1224" y="885"/>
                    </a:lnTo>
                    <a:lnTo>
                      <a:pt x="1204" y="895"/>
                    </a:lnTo>
                    <a:lnTo>
                      <a:pt x="1183" y="895"/>
                    </a:lnTo>
                    <a:lnTo>
                      <a:pt x="1158" y="895"/>
                    </a:lnTo>
                    <a:lnTo>
                      <a:pt x="1137" y="900"/>
                    </a:lnTo>
                    <a:lnTo>
                      <a:pt x="1116" y="895"/>
                    </a:lnTo>
                    <a:lnTo>
                      <a:pt x="1091" y="885"/>
                    </a:lnTo>
                    <a:lnTo>
                      <a:pt x="1070" y="874"/>
                    </a:lnTo>
                    <a:lnTo>
                      <a:pt x="1044" y="874"/>
                    </a:lnTo>
                    <a:lnTo>
                      <a:pt x="1024" y="874"/>
                    </a:lnTo>
                    <a:lnTo>
                      <a:pt x="1003" y="874"/>
                    </a:lnTo>
                    <a:lnTo>
                      <a:pt x="978" y="874"/>
                    </a:lnTo>
                    <a:lnTo>
                      <a:pt x="957" y="879"/>
                    </a:lnTo>
                    <a:lnTo>
                      <a:pt x="936" y="890"/>
                    </a:lnTo>
                    <a:lnTo>
                      <a:pt x="911" y="900"/>
                    </a:lnTo>
                    <a:lnTo>
                      <a:pt x="890" y="905"/>
                    </a:lnTo>
                    <a:lnTo>
                      <a:pt x="870" y="905"/>
                    </a:lnTo>
                    <a:lnTo>
                      <a:pt x="844" y="905"/>
                    </a:lnTo>
                    <a:lnTo>
                      <a:pt x="823" y="910"/>
                    </a:lnTo>
                    <a:lnTo>
                      <a:pt x="803" y="910"/>
                    </a:lnTo>
                    <a:lnTo>
                      <a:pt x="777" y="900"/>
                    </a:lnTo>
                    <a:lnTo>
                      <a:pt x="756" y="895"/>
                    </a:lnTo>
                    <a:lnTo>
                      <a:pt x="736" y="890"/>
                    </a:lnTo>
                    <a:lnTo>
                      <a:pt x="710" y="890"/>
                    </a:lnTo>
                    <a:lnTo>
                      <a:pt x="690" y="885"/>
                    </a:lnTo>
                    <a:lnTo>
                      <a:pt x="669" y="885"/>
                    </a:lnTo>
                    <a:lnTo>
                      <a:pt x="643" y="890"/>
                    </a:lnTo>
                    <a:lnTo>
                      <a:pt x="623" y="895"/>
                    </a:lnTo>
                    <a:lnTo>
                      <a:pt x="602" y="890"/>
                    </a:lnTo>
                    <a:lnTo>
                      <a:pt x="576" y="879"/>
                    </a:lnTo>
                    <a:lnTo>
                      <a:pt x="556" y="874"/>
                    </a:lnTo>
                    <a:lnTo>
                      <a:pt x="535" y="879"/>
                    </a:lnTo>
                    <a:lnTo>
                      <a:pt x="510" y="885"/>
                    </a:lnTo>
                    <a:lnTo>
                      <a:pt x="489" y="879"/>
                    </a:lnTo>
                    <a:lnTo>
                      <a:pt x="468" y="859"/>
                    </a:lnTo>
                    <a:lnTo>
                      <a:pt x="443" y="849"/>
                    </a:lnTo>
                    <a:lnTo>
                      <a:pt x="422" y="849"/>
                    </a:lnTo>
                    <a:lnTo>
                      <a:pt x="402" y="859"/>
                    </a:lnTo>
                    <a:lnTo>
                      <a:pt x="376" y="879"/>
                    </a:lnTo>
                    <a:lnTo>
                      <a:pt x="355" y="905"/>
                    </a:lnTo>
                    <a:lnTo>
                      <a:pt x="335" y="921"/>
                    </a:lnTo>
                    <a:lnTo>
                      <a:pt x="309" y="926"/>
                    </a:lnTo>
                    <a:lnTo>
                      <a:pt x="288" y="926"/>
                    </a:lnTo>
                    <a:lnTo>
                      <a:pt x="268" y="931"/>
                    </a:lnTo>
                    <a:lnTo>
                      <a:pt x="242" y="936"/>
                    </a:lnTo>
                    <a:lnTo>
                      <a:pt x="222" y="936"/>
                    </a:lnTo>
                    <a:lnTo>
                      <a:pt x="201" y="926"/>
                    </a:lnTo>
                    <a:lnTo>
                      <a:pt x="175" y="910"/>
                    </a:lnTo>
                    <a:lnTo>
                      <a:pt x="155" y="890"/>
                    </a:lnTo>
                    <a:lnTo>
                      <a:pt x="134" y="869"/>
                    </a:lnTo>
                    <a:lnTo>
                      <a:pt x="108" y="869"/>
                    </a:lnTo>
                    <a:lnTo>
                      <a:pt x="88" y="879"/>
                    </a:lnTo>
                    <a:lnTo>
                      <a:pt x="67" y="895"/>
                    </a:lnTo>
                    <a:lnTo>
                      <a:pt x="42" y="900"/>
                    </a:lnTo>
                    <a:lnTo>
                      <a:pt x="21" y="900"/>
                    </a:lnTo>
                    <a:lnTo>
                      <a:pt x="0" y="885"/>
                    </a:lnTo>
                  </a:path>
                </a:pathLst>
              </a:custGeom>
              <a:noFill/>
              <a:ln w="4127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7" name="Freeform 45"/>
              <p:cNvSpPr>
                <a:spLocks/>
              </p:cNvSpPr>
              <p:nvPr/>
            </p:nvSpPr>
            <p:spPr bwMode="auto">
              <a:xfrm>
                <a:off x="1743" y="3264"/>
                <a:ext cx="2232" cy="1415"/>
              </a:xfrm>
              <a:custGeom>
                <a:avLst/>
                <a:gdLst/>
                <a:ahLst/>
                <a:cxnLst>
                  <a:cxn ang="0">
                    <a:pos x="2207" y="664"/>
                  </a:cxn>
                  <a:cxn ang="0">
                    <a:pos x="2160" y="674"/>
                  </a:cxn>
                  <a:cxn ang="0">
                    <a:pos x="2119" y="674"/>
                  </a:cxn>
                  <a:cxn ang="0">
                    <a:pos x="2073" y="684"/>
                  </a:cxn>
                  <a:cxn ang="0">
                    <a:pos x="2027" y="695"/>
                  </a:cxn>
                  <a:cxn ang="0">
                    <a:pos x="1986" y="618"/>
                  </a:cxn>
                  <a:cxn ang="0">
                    <a:pos x="1939" y="432"/>
                  </a:cxn>
                  <a:cxn ang="0">
                    <a:pos x="1893" y="119"/>
                  </a:cxn>
                  <a:cxn ang="0">
                    <a:pos x="1852" y="6"/>
                  </a:cxn>
                  <a:cxn ang="0">
                    <a:pos x="1806" y="525"/>
                  </a:cxn>
                  <a:cxn ang="0">
                    <a:pos x="1759" y="1240"/>
                  </a:cxn>
                  <a:cxn ang="0">
                    <a:pos x="1718" y="1415"/>
                  </a:cxn>
                  <a:cxn ang="0">
                    <a:pos x="1672" y="1091"/>
                  </a:cxn>
                  <a:cxn ang="0">
                    <a:pos x="1626" y="751"/>
                  </a:cxn>
                  <a:cxn ang="0">
                    <a:pos x="1584" y="612"/>
                  </a:cxn>
                  <a:cxn ang="0">
                    <a:pos x="1538" y="602"/>
                  </a:cxn>
                  <a:cxn ang="0">
                    <a:pos x="1492" y="612"/>
                  </a:cxn>
                  <a:cxn ang="0">
                    <a:pos x="1451" y="618"/>
                  </a:cxn>
                  <a:cxn ang="0">
                    <a:pos x="1404" y="643"/>
                  </a:cxn>
                  <a:cxn ang="0">
                    <a:pos x="1358" y="654"/>
                  </a:cxn>
                  <a:cxn ang="0">
                    <a:pos x="1317" y="638"/>
                  </a:cxn>
                  <a:cxn ang="0">
                    <a:pos x="1271" y="612"/>
                  </a:cxn>
                  <a:cxn ang="0">
                    <a:pos x="1224" y="623"/>
                  </a:cxn>
                  <a:cxn ang="0">
                    <a:pos x="1183" y="654"/>
                  </a:cxn>
                  <a:cxn ang="0">
                    <a:pos x="1137" y="654"/>
                  </a:cxn>
                  <a:cxn ang="0">
                    <a:pos x="1091" y="659"/>
                  </a:cxn>
                  <a:cxn ang="0">
                    <a:pos x="1044" y="669"/>
                  </a:cxn>
                  <a:cxn ang="0">
                    <a:pos x="1003" y="674"/>
                  </a:cxn>
                  <a:cxn ang="0">
                    <a:pos x="957" y="679"/>
                  </a:cxn>
                  <a:cxn ang="0">
                    <a:pos x="911" y="648"/>
                  </a:cxn>
                  <a:cxn ang="0">
                    <a:pos x="870" y="633"/>
                  </a:cxn>
                  <a:cxn ang="0">
                    <a:pos x="823" y="638"/>
                  </a:cxn>
                  <a:cxn ang="0">
                    <a:pos x="777" y="633"/>
                  </a:cxn>
                  <a:cxn ang="0">
                    <a:pos x="736" y="648"/>
                  </a:cxn>
                  <a:cxn ang="0">
                    <a:pos x="690" y="659"/>
                  </a:cxn>
                  <a:cxn ang="0">
                    <a:pos x="643" y="659"/>
                  </a:cxn>
                  <a:cxn ang="0">
                    <a:pos x="602" y="674"/>
                  </a:cxn>
                  <a:cxn ang="0">
                    <a:pos x="556" y="684"/>
                  </a:cxn>
                  <a:cxn ang="0">
                    <a:pos x="510" y="664"/>
                  </a:cxn>
                  <a:cxn ang="0">
                    <a:pos x="468" y="638"/>
                  </a:cxn>
                  <a:cxn ang="0">
                    <a:pos x="422" y="643"/>
                  </a:cxn>
                  <a:cxn ang="0">
                    <a:pos x="376" y="659"/>
                  </a:cxn>
                  <a:cxn ang="0">
                    <a:pos x="335" y="654"/>
                  </a:cxn>
                  <a:cxn ang="0">
                    <a:pos x="288" y="638"/>
                  </a:cxn>
                  <a:cxn ang="0">
                    <a:pos x="242" y="648"/>
                  </a:cxn>
                  <a:cxn ang="0">
                    <a:pos x="201" y="659"/>
                  </a:cxn>
                  <a:cxn ang="0">
                    <a:pos x="155" y="633"/>
                  </a:cxn>
                  <a:cxn ang="0">
                    <a:pos x="108" y="643"/>
                  </a:cxn>
                  <a:cxn ang="0">
                    <a:pos x="67" y="654"/>
                  </a:cxn>
                  <a:cxn ang="0">
                    <a:pos x="21" y="628"/>
                  </a:cxn>
                </a:cxnLst>
                <a:rect l="0" t="0" r="r" b="b"/>
                <a:pathLst>
                  <a:path w="2232" h="1415">
                    <a:moveTo>
                      <a:pt x="2232" y="648"/>
                    </a:moveTo>
                    <a:lnTo>
                      <a:pt x="2207" y="664"/>
                    </a:lnTo>
                    <a:lnTo>
                      <a:pt x="2186" y="669"/>
                    </a:lnTo>
                    <a:lnTo>
                      <a:pt x="2160" y="674"/>
                    </a:lnTo>
                    <a:lnTo>
                      <a:pt x="2140" y="674"/>
                    </a:lnTo>
                    <a:lnTo>
                      <a:pt x="2119" y="674"/>
                    </a:lnTo>
                    <a:lnTo>
                      <a:pt x="2094" y="679"/>
                    </a:lnTo>
                    <a:lnTo>
                      <a:pt x="2073" y="684"/>
                    </a:lnTo>
                    <a:lnTo>
                      <a:pt x="2052" y="695"/>
                    </a:lnTo>
                    <a:lnTo>
                      <a:pt x="2027" y="695"/>
                    </a:lnTo>
                    <a:lnTo>
                      <a:pt x="2006" y="669"/>
                    </a:lnTo>
                    <a:lnTo>
                      <a:pt x="1986" y="618"/>
                    </a:lnTo>
                    <a:lnTo>
                      <a:pt x="1960" y="540"/>
                    </a:lnTo>
                    <a:lnTo>
                      <a:pt x="1939" y="432"/>
                    </a:lnTo>
                    <a:lnTo>
                      <a:pt x="1919" y="283"/>
                    </a:lnTo>
                    <a:lnTo>
                      <a:pt x="1893" y="119"/>
                    </a:lnTo>
                    <a:lnTo>
                      <a:pt x="1872" y="0"/>
                    </a:lnTo>
                    <a:lnTo>
                      <a:pt x="1852" y="6"/>
                    </a:lnTo>
                    <a:lnTo>
                      <a:pt x="1826" y="191"/>
                    </a:lnTo>
                    <a:lnTo>
                      <a:pt x="1806" y="525"/>
                    </a:lnTo>
                    <a:lnTo>
                      <a:pt x="1785" y="916"/>
                    </a:lnTo>
                    <a:lnTo>
                      <a:pt x="1759" y="1240"/>
                    </a:lnTo>
                    <a:lnTo>
                      <a:pt x="1739" y="1409"/>
                    </a:lnTo>
                    <a:lnTo>
                      <a:pt x="1718" y="1415"/>
                    </a:lnTo>
                    <a:lnTo>
                      <a:pt x="1692" y="1286"/>
                    </a:lnTo>
                    <a:lnTo>
                      <a:pt x="1672" y="1091"/>
                    </a:lnTo>
                    <a:lnTo>
                      <a:pt x="1651" y="900"/>
                    </a:lnTo>
                    <a:lnTo>
                      <a:pt x="1626" y="751"/>
                    </a:lnTo>
                    <a:lnTo>
                      <a:pt x="1605" y="659"/>
                    </a:lnTo>
                    <a:lnTo>
                      <a:pt x="1584" y="612"/>
                    </a:lnTo>
                    <a:lnTo>
                      <a:pt x="1559" y="602"/>
                    </a:lnTo>
                    <a:lnTo>
                      <a:pt x="1538" y="602"/>
                    </a:lnTo>
                    <a:lnTo>
                      <a:pt x="1518" y="607"/>
                    </a:lnTo>
                    <a:lnTo>
                      <a:pt x="1492" y="612"/>
                    </a:lnTo>
                    <a:lnTo>
                      <a:pt x="1471" y="612"/>
                    </a:lnTo>
                    <a:lnTo>
                      <a:pt x="1451" y="618"/>
                    </a:lnTo>
                    <a:lnTo>
                      <a:pt x="1425" y="633"/>
                    </a:lnTo>
                    <a:lnTo>
                      <a:pt x="1404" y="643"/>
                    </a:lnTo>
                    <a:lnTo>
                      <a:pt x="1384" y="654"/>
                    </a:lnTo>
                    <a:lnTo>
                      <a:pt x="1358" y="654"/>
                    </a:lnTo>
                    <a:lnTo>
                      <a:pt x="1338" y="648"/>
                    </a:lnTo>
                    <a:lnTo>
                      <a:pt x="1317" y="638"/>
                    </a:lnTo>
                    <a:lnTo>
                      <a:pt x="1291" y="623"/>
                    </a:lnTo>
                    <a:lnTo>
                      <a:pt x="1271" y="612"/>
                    </a:lnTo>
                    <a:lnTo>
                      <a:pt x="1250" y="612"/>
                    </a:lnTo>
                    <a:lnTo>
                      <a:pt x="1224" y="623"/>
                    </a:lnTo>
                    <a:lnTo>
                      <a:pt x="1204" y="638"/>
                    </a:lnTo>
                    <a:lnTo>
                      <a:pt x="1183" y="654"/>
                    </a:lnTo>
                    <a:lnTo>
                      <a:pt x="1158" y="654"/>
                    </a:lnTo>
                    <a:lnTo>
                      <a:pt x="1137" y="654"/>
                    </a:lnTo>
                    <a:lnTo>
                      <a:pt x="1116" y="654"/>
                    </a:lnTo>
                    <a:lnTo>
                      <a:pt x="1091" y="659"/>
                    </a:lnTo>
                    <a:lnTo>
                      <a:pt x="1070" y="664"/>
                    </a:lnTo>
                    <a:lnTo>
                      <a:pt x="1044" y="669"/>
                    </a:lnTo>
                    <a:lnTo>
                      <a:pt x="1024" y="669"/>
                    </a:lnTo>
                    <a:lnTo>
                      <a:pt x="1003" y="674"/>
                    </a:lnTo>
                    <a:lnTo>
                      <a:pt x="978" y="679"/>
                    </a:lnTo>
                    <a:lnTo>
                      <a:pt x="957" y="679"/>
                    </a:lnTo>
                    <a:lnTo>
                      <a:pt x="936" y="669"/>
                    </a:lnTo>
                    <a:lnTo>
                      <a:pt x="911" y="648"/>
                    </a:lnTo>
                    <a:lnTo>
                      <a:pt x="890" y="638"/>
                    </a:lnTo>
                    <a:lnTo>
                      <a:pt x="870" y="633"/>
                    </a:lnTo>
                    <a:lnTo>
                      <a:pt x="844" y="638"/>
                    </a:lnTo>
                    <a:lnTo>
                      <a:pt x="823" y="638"/>
                    </a:lnTo>
                    <a:lnTo>
                      <a:pt x="803" y="633"/>
                    </a:lnTo>
                    <a:lnTo>
                      <a:pt x="777" y="633"/>
                    </a:lnTo>
                    <a:lnTo>
                      <a:pt x="756" y="638"/>
                    </a:lnTo>
                    <a:lnTo>
                      <a:pt x="736" y="648"/>
                    </a:lnTo>
                    <a:lnTo>
                      <a:pt x="710" y="654"/>
                    </a:lnTo>
                    <a:lnTo>
                      <a:pt x="690" y="659"/>
                    </a:lnTo>
                    <a:lnTo>
                      <a:pt x="669" y="659"/>
                    </a:lnTo>
                    <a:lnTo>
                      <a:pt x="643" y="659"/>
                    </a:lnTo>
                    <a:lnTo>
                      <a:pt x="623" y="664"/>
                    </a:lnTo>
                    <a:lnTo>
                      <a:pt x="602" y="674"/>
                    </a:lnTo>
                    <a:lnTo>
                      <a:pt x="576" y="684"/>
                    </a:lnTo>
                    <a:lnTo>
                      <a:pt x="556" y="684"/>
                    </a:lnTo>
                    <a:lnTo>
                      <a:pt x="535" y="679"/>
                    </a:lnTo>
                    <a:lnTo>
                      <a:pt x="510" y="664"/>
                    </a:lnTo>
                    <a:lnTo>
                      <a:pt x="489" y="648"/>
                    </a:lnTo>
                    <a:lnTo>
                      <a:pt x="468" y="638"/>
                    </a:lnTo>
                    <a:lnTo>
                      <a:pt x="443" y="638"/>
                    </a:lnTo>
                    <a:lnTo>
                      <a:pt x="422" y="643"/>
                    </a:lnTo>
                    <a:lnTo>
                      <a:pt x="402" y="654"/>
                    </a:lnTo>
                    <a:lnTo>
                      <a:pt x="376" y="659"/>
                    </a:lnTo>
                    <a:lnTo>
                      <a:pt x="355" y="659"/>
                    </a:lnTo>
                    <a:lnTo>
                      <a:pt x="335" y="654"/>
                    </a:lnTo>
                    <a:lnTo>
                      <a:pt x="309" y="643"/>
                    </a:lnTo>
                    <a:lnTo>
                      <a:pt x="288" y="638"/>
                    </a:lnTo>
                    <a:lnTo>
                      <a:pt x="268" y="638"/>
                    </a:lnTo>
                    <a:lnTo>
                      <a:pt x="242" y="648"/>
                    </a:lnTo>
                    <a:lnTo>
                      <a:pt x="222" y="659"/>
                    </a:lnTo>
                    <a:lnTo>
                      <a:pt x="201" y="659"/>
                    </a:lnTo>
                    <a:lnTo>
                      <a:pt x="175" y="648"/>
                    </a:lnTo>
                    <a:lnTo>
                      <a:pt x="155" y="633"/>
                    </a:lnTo>
                    <a:lnTo>
                      <a:pt x="134" y="633"/>
                    </a:lnTo>
                    <a:lnTo>
                      <a:pt x="108" y="643"/>
                    </a:lnTo>
                    <a:lnTo>
                      <a:pt x="88" y="659"/>
                    </a:lnTo>
                    <a:lnTo>
                      <a:pt x="67" y="654"/>
                    </a:lnTo>
                    <a:lnTo>
                      <a:pt x="42" y="638"/>
                    </a:lnTo>
                    <a:lnTo>
                      <a:pt x="21" y="628"/>
                    </a:lnTo>
                    <a:lnTo>
                      <a:pt x="0" y="633"/>
                    </a:lnTo>
                  </a:path>
                </a:pathLst>
              </a:custGeom>
              <a:noFill/>
              <a:ln w="412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8" name="Line 46"/>
              <p:cNvSpPr>
                <a:spLocks noChangeShapeType="1"/>
              </p:cNvSpPr>
              <p:nvPr/>
            </p:nvSpPr>
            <p:spPr bwMode="auto">
              <a:xfrm flipH="1">
                <a:off x="1743" y="3923"/>
                <a:ext cx="2232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9" name="Line 47"/>
              <p:cNvSpPr>
                <a:spLocks noChangeShapeType="1"/>
              </p:cNvSpPr>
              <p:nvPr/>
            </p:nvSpPr>
            <p:spPr bwMode="auto">
              <a:xfrm flipV="1">
                <a:off x="3749" y="2946"/>
                <a:ext cx="1" cy="175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0" name="Rectangle 48"/>
              <p:cNvSpPr>
                <a:spLocks noChangeArrowheads="1"/>
              </p:cNvSpPr>
              <p:nvPr/>
            </p:nvSpPr>
            <p:spPr bwMode="auto">
              <a:xfrm>
                <a:off x="2363" y="4833"/>
                <a:ext cx="98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dirty="0">
                    <a:solidFill>
                      <a:srgbClr val="FFFFFF"/>
                    </a:solidFill>
                    <a:latin typeface="Helvetica" charset="0"/>
                  </a:rPr>
                  <a:t>Pre-spike time (ms)</a:t>
                </a:r>
                <a:endParaRPr lang="en-US" dirty="0"/>
              </a:p>
            </p:txBody>
          </p:sp>
          <p:sp>
            <p:nvSpPr>
              <p:cNvPr id="85041" name="Rectangle 49"/>
              <p:cNvSpPr>
                <a:spLocks noChangeArrowheads="1"/>
              </p:cNvSpPr>
              <p:nvPr/>
            </p:nvSpPr>
            <p:spPr bwMode="auto">
              <a:xfrm rot="16200000">
                <a:off x="1258" y="3765"/>
                <a:ext cx="398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dirty="0">
                    <a:solidFill>
                      <a:srgbClr val="FFFFFF"/>
                    </a:solidFill>
                    <a:latin typeface="Helvetica" charset="0"/>
                  </a:rPr>
                  <a:t>Velocity</a:t>
                </a:r>
                <a:endParaRPr lang="en-US" dirty="0"/>
              </a:p>
            </p:txBody>
          </p:sp>
        </p:grpSp>
      </p:grpSp>
      <p:sp>
        <p:nvSpPr>
          <p:cNvPr id="85043" name="Text Box 51"/>
          <p:cNvSpPr txBox="1">
            <a:spLocks noChangeArrowheads="1"/>
          </p:cNvSpPr>
          <p:nvPr/>
        </p:nvSpPr>
        <p:spPr bwMode="auto">
          <a:xfrm>
            <a:off x="1778000" y="2828996"/>
            <a:ext cx="3098799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r>
              <a:rPr lang="en-US" sz="3200" dirty="0" err="1">
                <a:latin typeface="Calisto MT"/>
              </a:rPr>
              <a:t>Eigenspectrum</a:t>
            </a:r>
            <a:endParaRPr lang="en-US" sz="3200" dirty="0">
              <a:latin typeface="Calisto MT"/>
            </a:endParaRPr>
          </a:p>
        </p:txBody>
      </p:sp>
      <p:sp>
        <p:nvSpPr>
          <p:cNvPr id="85045" name="Text Box 53"/>
          <p:cNvSpPr txBox="1">
            <a:spLocks noChangeArrowheads="1"/>
          </p:cNvSpPr>
          <p:nvPr/>
        </p:nvSpPr>
        <p:spPr bwMode="auto">
          <a:xfrm>
            <a:off x="8112177" y="2828996"/>
            <a:ext cx="3267023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r>
              <a:rPr lang="en-US" sz="3200" dirty="0">
                <a:latin typeface="Calisto MT"/>
              </a:rPr>
              <a:t>Leading modes</a:t>
            </a: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406400" y="579309"/>
            <a:ext cx="9229142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err="1" smtClean="0">
                <a:latin typeface="Calisto MT" pitchFamily="18" charset="0"/>
              </a:rPr>
              <a:t>Eigenspectrum</a:t>
            </a:r>
            <a:r>
              <a:rPr lang="en-US" sz="3800" dirty="0" smtClean="0">
                <a:latin typeface="Calisto MT" pitchFamily="18" charset="0"/>
              </a:rPr>
              <a:t> from barrel cortical neurons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174435" y="1907824"/>
            <a:ext cx="9728765" cy="7579359"/>
            <a:chOff x="1247" y="845"/>
            <a:chExt cx="4309" cy="3357"/>
          </a:xfrm>
        </p:grpSpPr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1247" y="845"/>
              <a:ext cx="4264" cy="335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pic>
          <p:nvPicPr>
            <p:cNvPr id="20488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34" y="980"/>
              <a:ext cx="2122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9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57" y="936"/>
              <a:ext cx="2122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0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02" y="2522"/>
              <a:ext cx="2181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1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88" y="2522"/>
              <a:ext cx="2068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-68666" y="2623539"/>
            <a:ext cx="3271832" cy="520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000" dirty="0">
                <a:latin typeface="Calisto MT" pitchFamily="18" charset="0"/>
              </a:rPr>
              <a:t>Input/output</a:t>
            </a:r>
          </a:p>
          <a:p>
            <a:r>
              <a:rPr lang="en-US" sz="3000" dirty="0">
                <a:latin typeface="Calisto MT" pitchFamily="18" charset="0"/>
              </a:rPr>
              <a:t>relations </a:t>
            </a:r>
            <a:r>
              <a:rPr lang="en-US" sz="3000" dirty="0" err="1">
                <a:latin typeface="Calisto MT" pitchFamily="18" charset="0"/>
              </a:rPr>
              <a:t>wrt</a:t>
            </a:r>
            <a:endParaRPr lang="en-US" sz="3000" dirty="0">
              <a:latin typeface="Calisto MT" pitchFamily="18" charset="0"/>
            </a:endParaRPr>
          </a:p>
          <a:p>
            <a:r>
              <a:rPr lang="en-US" sz="3000" dirty="0">
                <a:latin typeface="Calisto MT" pitchFamily="18" charset="0"/>
              </a:rPr>
              <a:t>first two filters,</a:t>
            </a:r>
          </a:p>
          <a:p>
            <a:r>
              <a:rPr lang="en-US" sz="3000" dirty="0">
                <a:latin typeface="Calisto MT" pitchFamily="18" charset="0"/>
              </a:rPr>
              <a:t>alone:</a:t>
            </a:r>
          </a:p>
          <a:p>
            <a:endParaRPr lang="en-US" sz="3000" dirty="0">
              <a:latin typeface="Calisto MT" pitchFamily="18" charset="0"/>
            </a:endParaRPr>
          </a:p>
          <a:p>
            <a:endParaRPr lang="en-US" sz="3000" dirty="0">
              <a:latin typeface="Calisto MT" pitchFamily="18" charset="0"/>
            </a:endParaRPr>
          </a:p>
          <a:p>
            <a:endParaRPr lang="en-US" sz="3000" dirty="0">
              <a:latin typeface="Calisto MT" pitchFamily="18" charset="0"/>
            </a:endParaRPr>
          </a:p>
          <a:p>
            <a:endParaRPr lang="en-US" sz="3000" dirty="0">
              <a:latin typeface="Calisto MT" pitchFamily="18" charset="0"/>
            </a:endParaRPr>
          </a:p>
          <a:p>
            <a:endParaRPr lang="en-US" sz="3000" dirty="0">
              <a:latin typeface="Calisto MT" pitchFamily="18" charset="0"/>
            </a:endParaRPr>
          </a:p>
          <a:p>
            <a:endParaRPr lang="en-US" sz="3000" dirty="0">
              <a:latin typeface="Calisto MT" pitchFamily="18" charset="0"/>
            </a:endParaRPr>
          </a:p>
          <a:p>
            <a:r>
              <a:rPr lang="en-US" sz="3000" dirty="0">
                <a:latin typeface="Calisto MT" pitchFamily="18" charset="0"/>
              </a:rPr>
              <a:t>and in </a:t>
            </a:r>
            <a:r>
              <a:rPr lang="en-US" sz="3000" dirty="0" err="1">
                <a:latin typeface="Calisto MT" pitchFamily="18" charset="0"/>
              </a:rPr>
              <a:t>quadrature</a:t>
            </a:r>
            <a:r>
              <a:rPr lang="en-US" sz="3000" dirty="0">
                <a:latin typeface="Calisto MT" pitchFamily="18" charset="0"/>
              </a:rPr>
              <a:t>: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06400" y="609600"/>
            <a:ext cx="10771506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Input/output relations from barrel cortical neurons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663787" y="3750170"/>
            <a:ext cx="11880427" cy="3788551"/>
            <a:chOff x="158" y="2024"/>
            <a:chExt cx="5262" cy="1678"/>
          </a:xfrm>
        </p:grpSpPr>
        <p:sp>
          <p:nvSpPr>
            <p:cNvPr id="86079" name="Rectangle 63"/>
            <p:cNvSpPr>
              <a:spLocks noChangeArrowheads="1"/>
            </p:cNvSpPr>
            <p:nvPr/>
          </p:nvSpPr>
          <p:spPr bwMode="auto">
            <a:xfrm>
              <a:off x="158" y="2024"/>
              <a:ext cx="5171" cy="167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04" y="2025"/>
              <a:ext cx="2881" cy="1587"/>
              <a:chOff x="24" y="-8"/>
              <a:chExt cx="3497" cy="2615"/>
            </a:xfrm>
          </p:grpSpPr>
          <p:pic>
            <p:nvPicPr>
              <p:cNvPr id="86024" name="Picture 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" y="-8"/>
                <a:ext cx="3497" cy="2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6025" name="Line 9"/>
              <p:cNvSpPr>
                <a:spLocks noChangeShapeType="1"/>
              </p:cNvSpPr>
              <p:nvPr/>
            </p:nvSpPr>
            <p:spPr bwMode="auto">
              <a:xfrm flipH="1">
                <a:off x="456" y="1701"/>
                <a:ext cx="27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26" name="Line 10"/>
              <p:cNvSpPr>
                <a:spLocks noChangeShapeType="1"/>
              </p:cNvSpPr>
              <p:nvPr/>
            </p:nvSpPr>
            <p:spPr bwMode="auto">
              <a:xfrm flipH="1" flipV="1">
                <a:off x="2907" y="189"/>
                <a:ext cx="0" cy="213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listo MT" pitchFamily="18" charset="0"/>
                </a:endParaRPr>
              </a:p>
            </p:txBody>
          </p:sp>
        </p:grpSp>
        <p:grpSp>
          <p:nvGrpSpPr>
            <p:cNvPr id="4" name="Group 13"/>
            <p:cNvGrpSpPr>
              <a:grpSpLocks noChangeAspect="1"/>
            </p:cNvGrpSpPr>
            <p:nvPr/>
          </p:nvGrpSpPr>
          <p:grpSpPr bwMode="auto">
            <a:xfrm>
              <a:off x="2947" y="2042"/>
              <a:ext cx="2473" cy="1571"/>
              <a:chOff x="2776" y="2031"/>
              <a:chExt cx="2984" cy="1896"/>
            </a:xfrm>
          </p:grpSpPr>
          <p:sp>
            <p:nvSpPr>
              <p:cNvPr id="86028" name="AutoShape 12"/>
              <p:cNvSpPr>
                <a:spLocks noChangeAspect="1" noChangeArrowheads="1" noTextEdit="1"/>
              </p:cNvSpPr>
              <p:nvPr/>
            </p:nvSpPr>
            <p:spPr bwMode="auto">
              <a:xfrm>
                <a:off x="2776" y="2031"/>
                <a:ext cx="2984" cy="1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30" name="Rectangle 14"/>
              <p:cNvSpPr>
                <a:spLocks noChangeArrowheads="1"/>
              </p:cNvSpPr>
              <p:nvPr/>
            </p:nvSpPr>
            <p:spPr bwMode="auto">
              <a:xfrm>
                <a:off x="3165" y="2172"/>
                <a:ext cx="2313" cy="15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31" name="Rectangle 15"/>
              <p:cNvSpPr>
                <a:spLocks noChangeArrowheads="1"/>
              </p:cNvSpPr>
              <p:nvPr/>
            </p:nvSpPr>
            <p:spPr bwMode="auto">
              <a:xfrm>
                <a:off x="3165" y="2172"/>
                <a:ext cx="2313" cy="150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32" name="Line 16"/>
              <p:cNvSpPr>
                <a:spLocks noChangeShapeType="1"/>
              </p:cNvSpPr>
              <p:nvPr/>
            </p:nvSpPr>
            <p:spPr bwMode="auto">
              <a:xfrm flipH="1">
                <a:off x="3165" y="2172"/>
                <a:ext cx="2313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33" name="Freeform 17"/>
              <p:cNvSpPr>
                <a:spLocks/>
              </p:cNvSpPr>
              <p:nvPr/>
            </p:nvSpPr>
            <p:spPr bwMode="auto">
              <a:xfrm>
                <a:off x="3165" y="2172"/>
                <a:ext cx="2313" cy="1505"/>
              </a:xfrm>
              <a:custGeom>
                <a:avLst/>
                <a:gdLst/>
                <a:ahLst/>
                <a:cxnLst>
                  <a:cxn ang="0">
                    <a:pos x="434" y="342"/>
                  </a:cxn>
                  <a:cxn ang="0">
                    <a:pos x="0" y="342"/>
                  </a:cxn>
                  <a:cxn ang="0">
                    <a:pos x="0" y="0"/>
                  </a:cxn>
                </a:cxnLst>
                <a:rect l="0" t="0" r="r" b="b"/>
                <a:pathLst>
                  <a:path w="434" h="342">
                    <a:moveTo>
                      <a:pt x="434" y="342"/>
                    </a:moveTo>
                    <a:lnTo>
                      <a:pt x="0" y="34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34" name="Line 18"/>
              <p:cNvSpPr>
                <a:spLocks noChangeShapeType="1"/>
              </p:cNvSpPr>
              <p:nvPr/>
            </p:nvSpPr>
            <p:spPr bwMode="auto">
              <a:xfrm flipV="1">
                <a:off x="5478" y="2172"/>
                <a:ext cx="1" cy="150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35" name="Freeform 19"/>
              <p:cNvSpPr>
                <a:spLocks/>
              </p:cNvSpPr>
              <p:nvPr/>
            </p:nvSpPr>
            <p:spPr bwMode="auto">
              <a:xfrm>
                <a:off x="3165" y="2172"/>
                <a:ext cx="2313" cy="1505"/>
              </a:xfrm>
              <a:custGeom>
                <a:avLst/>
                <a:gdLst/>
                <a:ahLst/>
                <a:cxnLst>
                  <a:cxn ang="0">
                    <a:pos x="434" y="342"/>
                  </a:cxn>
                  <a:cxn ang="0">
                    <a:pos x="0" y="342"/>
                  </a:cxn>
                  <a:cxn ang="0">
                    <a:pos x="0" y="0"/>
                  </a:cxn>
                </a:cxnLst>
                <a:rect l="0" t="0" r="r" b="b"/>
                <a:pathLst>
                  <a:path w="434" h="342">
                    <a:moveTo>
                      <a:pt x="434" y="342"/>
                    </a:moveTo>
                    <a:lnTo>
                      <a:pt x="0" y="34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36" name="Line 20"/>
              <p:cNvSpPr>
                <a:spLocks noChangeShapeType="1"/>
              </p:cNvSpPr>
              <p:nvPr/>
            </p:nvSpPr>
            <p:spPr bwMode="auto">
              <a:xfrm flipV="1">
                <a:off x="5243" y="365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37" name="Line 21"/>
              <p:cNvSpPr>
                <a:spLocks noChangeShapeType="1"/>
              </p:cNvSpPr>
              <p:nvPr/>
            </p:nvSpPr>
            <p:spPr bwMode="auto">
              <a:xfrm>
                <a:off x="5243" y="2172"/>
                <a:ext cx="1" cy="1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38" name="Rectangle 22"/>
              <p:cNvSpPr>
                <a:spLocks noChangeArrowheads="1"/>
              </p:cNvSpPr>
              <p:nvPr/>
            </p:nvSpPr>
            <p:spPr bwMode="auto">
              <a:xfrm>
                <a:off x="5216" y="3689"/>
                <a:ext cx="56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0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39" name="Line 23"/>
              <p:cNvSpPr>
                <a:spLocks noChangeShapeType="1"/>
              </p:cNvSpPr>
              <p:nvPr/>
            </p:nvSpPr>
            <p:spPr bwMode="auto">
              <a:xfrm flipV="1">
                <a:off x="4668" y="365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40" name="Line 24"/>
              <p:cNvSpPr>
                <a:spLocks noChangeShapeType="1"/>
              </p:cNvSpPr>
              <p:nvPr/>
            </p:nvSpPr>
            <p:spPr bwMode="auto">
              <a:xfrm>
                <a:off x="4668" y="2172"/>
                <a:ext cx="1" cy="1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41" name="Rectangle 25"/>
              <p:cNvSpPr>
                <a:spLocks noChangeArrowheads="1"/>
              </p:cNvSpPr>
              <p:nvPr/>
            </p:nvSpPr>
            <p:spPr bwMode="auto">
              <a:xfrm>
                <a:off x="4608" y="3689"/>
                <a:ext cx="112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50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42" name="Line 26"/>
              <p:cNvSpPr>
                <a:spLocks noChangeShapeType="1"/>
              </p:cNvSpPr>
              <p:nvPr/>
            </p:nvSpPr>
            <p:spPr bwMode="auto">
              <a:xfrm flipV="1">
                <a:off x="4087" y="365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43" name="Line 27"/>
              <p:cNvSpPr>
                <a:spLocks noChangeShapeType="1"/>
              </p:cNvSpPr>
              <p:nvPr/>
            </p:nvSpPr>
            <p:spPr bwMode="auto">
              <a:xfrm>
                <a:off x="4087" y="2172"/>
                <a:ext cx="1" cy="1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44" name="Rectangle 28"/>
              <p:cNvSpPr>
                <a:spLocks noChangeArrowheads="1"/>
              </p:cNvSpPr>
              <p:nvPr/>
            </p:nvSpPr>
            <p:spPr bwMode="auto">
              <a:xfrm>
                <a:off x="4000" y="3689"/>
                <a:ext cx="168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100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45" name="Line 29"/>
              <p:cNvSpPr>
                <a:spLocks noChangeShapeType="1"/>
              </p:cNvSpPr>
              <p:nvPr/>
            </p:nvSpPr>
            <p:spPr bwMode="auto">
              <a:xfrm flipV="1">
                <a:off x="3511" y="365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46" name="Line 30"/>
              <p:cNvSpPr>
                <a:spLocks noChangeShapeType="1"/>
              </p:cNvSpPr>
              <p:nvPr/>
            </p:nvSpPr>
            <p:spPr bwMode="auto">
              <a:xfrm>
                <a:off x="3511" y="2172"/>
                <a:ext cx="1" cy="1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47" name="Rectangle 31"/>
              <p:cNvSpPr>
                <a:spLocks noChangeArrowheads="1"/>
              </p:cNvSpPr>
              <p:nvPr/>
            </p:nvSpPr>
            <p:spPr bwMode="auto">
              <a:xfrm>
                <a:off x="3424" y="3689"/>
                <a:ext cx="168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150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48" name="Line 32"/>
              <p:cNvSpPr>
                <a:spLocks noChangeShapeType="1"/>
              </p:cNvSpPr>
              <p:nvPr/>
            </p:nvSpPr>
            <p:spPr bwMode="auto">
              <a:xfrm>
                <a:off x="3165" y="3677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49" name="Line 33"/>
              <p:cNvSpPr>
                <a:spLocks noChangeShapeType="1"/>
              </p:cNvSpPr>
              <p:nvPr/>
            </p:nvSpPr>
            <p:spPr bwMode="auto">
              <a:xfrm flipH="1">
                <a:off x="5451" y="367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50" name="Rectangle 34"/>
              <p:cNvSpPr>
                <a:spLocks noChangeArrowheads="1"/>
              </p:cNvSpPr>
              <p:nvPr/>
            </p:nvSpPr>
            <p:spPr bwMode="auto">
              <a:xfrm>
                <a:off x="2967" y="3628"/>
                <a:ext cx="175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-0.3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51" name="Line 35"/>
              <p:cNvSpPr>
                <a:spLocks noChangeShapeType="1"/>
              </p:cNvSpPr>
              <p:nvPr/>
            </p:nvSpPr>
            <p:spPr bwMode="auto">
              <a:xfrm>
                <a:off x="3165" y="3461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52" name="Line 36"/>
              <p:cNvSpPr>
                <a:spLocks noChangeShapeType="1"/>
              </p:cNvSpPr>
              <p:nvPr/>
            </p:nvSpPr>
            <p:spPr bwMode="auto">
              <a:xfrm flipH="1">
                <a:off x="5451" y="346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53" name="Rectangle 37"/>
              <p:cNvSpPr>
                <a:spLocks noChangeArrowheads="1"/>
              </p:cNvSpPr>
              <p:nvPr/>
            </p:nvSpPr>
            <p:spPr bwMode="auto">
              <a:xfrm>
                <a:off x="2967" y="3413"/>
                <a:ext cx="175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-0.2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54" name="Line 38"/>
              <p:cNvSpPr>
                <a:spLocks noChangeShapeType="1"/>
              </p:cNvSpPr>
              <p:nvPr/>
            </p:nvSpPr>
            <p:spPr bwMode="auto">
              <a:xfrm>
                <a:off x="3165" y="3245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55" name="Line 39"/>
              <p:cNvSpPr>
                <a:spLocks noChangeShapeType="1"/>
              </p:cNvSpPr>
              <p:nvPr/>
            </p:nvSpPr>
            <p:spPr bwMode="auto">
              <a:xfrm flipH="1">
                <a:off x="5451" y="324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56" name="Rectangle 40"/>
              <p:cNvSpPr>
                <a:spLocks noChangeArrowheads="1"/>
              </p:cNvSpPr>
              <p:nvPr/>
            </p:nvSpPr>
            <p:spPr bwMode="auto">
              <a:xfrm>
                <a:off x="2967" y="3197"/>
                <a:ext cx="175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-0.1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57" name="Line 41"/>
              <p:cNvSpPr>
                <a:spLocks noChangeShapeType="1"/>
              </p:cNvSpPr>
              <p:nvPr/>
            </p:nvSpPr>
            <p:spPr bwMode="auto">
              <a:xfrm>
                <a:off x="3165" y="3030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58" name="Line 42"/>
              <p:cNvSpPr>
                <a:spLocks noChangeShapeType="1"/>
              </p:cNvSpPr>
              <p:nvPr/>
            </p:nvSpPr>
            <p:spPr bwMode="auto">
              <a:xfrm flipH="1">
                <a:off x="5451" y="303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59" name="Rectangle 43"/>
              <p:cNvSpPr>
                <a:spLocks noChangeArrowheads="1"/>
              </p:cNvSpPr>
              <p:nvPr/>
            </p:nvSpPr>
            <p:spPr bwMode="auto">
              <a:xfrm>
                <a:off x="3085" y="2981"/>
                <a:ext cx="56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0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60" name="Line 44"/>
              <p:cNvSpPr>
                <a:spLocks noChangeShapeType="1"/>
              </p:cNvSpPr>
              <p:nvPr/>
            </p:nvSpPr>
            <p:spPr bwMode="auto">
              <a:xfrm>
                <a:off x="3165" y="2814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61" name="Line 45"/>
              <p:cNvSpPr>
                <a:spLocks noChangeShapeType="1"/>
              </p:cNvSpPr>
              <p:nvPr/>
            </p:nvSpPr>
            <p:spPr bwMode="auto">
              <a:xfrm flipH="1">
                <a:off x="5451" y="281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62" name="Rectangle 46"/>
              <p:cNvSpPr>
                <a:spLocks noChangeArrowheads="1"/>
              </p:cNvSpPr>
              <p:nvPr/>
            </p:nvSpPr>
            <p:spPr bwMode="auto">
              <a:xfrm>
                <a:off x="2999" y="2766"/>
                <a:ext cx="143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0.1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63" name="Line 47"/>
              <p:cNvSpPr>
                <a:spLocks noChangeShapeType="1"/>
              </p:cNvSpPr>
              <p:nvPr/>
            </p:nvSpPr>
            <p:spPr bwMode="auto">
              <a:xfrm>
                <a:off x="3165" y="2599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64" name="Line 48"/>
              <p:cNvSpPr>
                <a:spLocks noChangeShapeType="1"/>
              </p:cNvSpPr>
              <p:nvPr/>
            </p:nvSpPr>
            <p:spPr bwMode="auto">
              <a:xfrm flipH="1">
                <a:off x="5451" y="259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65" name="Rectangle 49"/>
              <p:cNvSpPr>
                <a:spLocks noChangeArrowheads="1"/>
              </p:cNvSpPr>
              <p:nvPr/>
            </p:nvSpPr>
            <p:spPr bwMode="auto">
              <a:xfrm>
                <a:off x="2999" y="2550"/>
                <a:ext cx="143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0.2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66" name="Line 50"/>
              <p:cNvSpPr>
                <a:spLocks noChangeShapeType="1"/>
              </p:cNvSpPr>
              <p:nvPr/>
            </p:nvSpPr>
            <p:spPr bwMode="auto">
              <a:xfrm>
                <a:off x="3165" y="2383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67" name="Line 51"/>
              <p:cNvSpPr>
                <a:spLocks noChangeShapeType="1"/>
              </p:cNvSpPr>
              <p:nvPr/>
            </p:nvSpPr>
            <p:spPr bwMode="auto">
              <a:xfrm flipH="1">
                <a:off x="5451" y="238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68" name="Rectangle 52"/>
              <p:cNvSpPr>
                <a:spLocks noChangeArrowheads="1"/>
              </p:cNvSpPr>
              <p:nvPr/>
            </p:nvSpPr>
            <p:spPr bwMode="auto">
              <a:xfrm>
                <a:off x="2999" y="2335"/>
                <a:ext cx="143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0.3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69" name="Line 53"/>
              <p:cNvSpPr>
                <a:spLocks noChangeShapeType="1"/>
              </p:cNvSpPr>
              <p:nvPr/>
            </p:nvSpPr>
            <p:spPr bwMode="auto">
              <a:xfrm>
                <a:off x="3165" y="2172"/>
                <a:ext cx="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70" name="Line 54"/>
              <p:cNvSpPr>
                <a:spLocks noChangeShapeType="1"/>
              </p:cNvSpPr>
              <p:nvPr/>
            </p:nvSpPr>
            <p:spPr bwMode="auto">
              <a:xfrm flipH="1">
                <a:off x="5451" y="217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71" name="Rectangle 55"/>
              <p:cNvSpPr>
                <a:spLocks noChangeArrowheads="1"/>
              </p:cNvSpPr>
              <p:nvPr/>
            </p:nvSpPr>
            <p:spPr bwMode="auto">
              <a:xfrm>
                <a:off x="2998" y="2123"/>
                <a:ext cx="144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Calisto MT" pitchFamily="18" charset="0"/>
                  </a:rPr>
                  <a:t>0.4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72" name="Line 56"/>
              <p:cNvSpPr>
                <a:spLocks noChangeShapeType="1"/>
              </p:cNvSpPr>
              <p:nvPr/>
            </p:nvSpPr>
            <p:spPr bwMode="auto">
              <a:xfrm flipH="1">
                <a:off x="3165" y="2172"/>
                <a:ext cx="2313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73" name="Freeform 57"/>
              <p:cNvSpPr>
                <a:spLocks/>
              </p:cNvSpPr>
              <p:nvPr/>
            </p:nvSpPr>
            <p:spPr bwMode="auto">
              <a:xfrm>
                <a:off x="3165" y="2172"/>
                <a:ext cx="2313" cy="1505"/>
              </a:xfrm>
              <a:custGeom>
                <a:avLst/>
                <a:gdLst/>
                <a:ahLst/>
                <a:cxnLst>
                  <a:cxn ang="0">
                    <a:pos x="434" y="342"/>
                  </a:cxn>
                  <a:cxn ang="0">
                    <a:pos x="0" y="342"/>
                  </a:cxn>
                  <a:cxn ang="0">
                    <a:pos x="0" y="0"/>
                  </a:cxn>
                </a:cxnLst>
                <a:rect l="0" t="0" r="r" b="b"/>
                <a:pathLst>
                  <a:path w="434" h="342">
                    <a:moveTo>
                      <a:pt x="434" y="342"/>
                    </a:moveTo>
                    <a:lnTo>
                      <a:pt x="0" y="34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74" name="Line 58"/>
              <p:cNvSpPr>
                <a:spLocks noChangeShapeType="1"/>
              </p:cNvSpPr>
              <p:nvPr/>
            </p:nvSpPr>
            <p:spPr bwMode="auto">
              <a:xfrm flipV="1">
                <a:off x="5478" y="2172"/>
                <a:ext cx="1" cy="150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75" name="Freeform 59"/>
              <p:cNvSpPr>
                <a:spLocks/>
              </p:cNvSpPr>
              <p:nvPr/>
            </p:nvSpPr>
            <p:spPr bwMode="auto">
              <a:xfrm>
                <a:off x="3165" y="2484"/>
                <a:ext cx="2313" cy="1096"/>
              </a:xfrm>
              <a:custGeom>
                <a:avLst/>
                <a:gdLst/>
                <a:ahLst/>
                <a:cxnLst>
                  <a:cxn ang="0">
                    <a:pos x="2286" y="546"/>
                  </a:cxn>
                  <a:cxn ang="0">
                    <a:pos x="2238" y="594"/>
                  </a:cxn>
                  <a:cxn ang="0">
                    <a:pos x="2195" y="682"/>
                  </a:cxn>
                  <a:cxn ang="0">
                    <a:pos x="2147" y="739"/>
                  </a:cxn>
                  <a:cxn ang="0">
                    <a:pos x="2099" y="731"/>
                  </a:cxn>
                  <a:cxn ang="0">
                    <a:pos x="2057" y="695"/>
                  </a:cxn>
                  <a:cxn ang="0">
                    <a:pos x="2009" y="682"/>
                  </a:cxn>
                  <a:cxn ang="0">
                    <a:pos x="1961" y="695"/>
                  </a:cxn>
                  <a:cxn ang="0">
                    <a:pos x="1918" y="704"/>
                  </a:cxn>
                  <a:cxn ang="0">
                    <a:pos x="1870" y="700"/>
                  </a:cxn>
                  <a:cxn ang="0">
                    <a:pos x="1822" y="691"/>
                  </a:cxn>
                  <a:cxn ang="0">
                    <a:pos x="1780" y="695"/>
                  </a:cxn>
                  <a:cxn ang="0">
                    <a:pos x="1732" y="713"/>
                  </a:cxn>
                  <a:cxn ang="0">
                    <a:pos x="1684" y="722"/>
                  </a:cxn>
                  <a:cxn ang="0">
                    <a:pos x="1641" y="695"/>
                  </a:cxn>
                  <a:cxn ang="0">
                    <a:pos x="1593" y="651"/>
                  </a:cxn>
                  <a:cxn ang="0">
                    <a:pos x="1545" y="687"/>
                  </a:cxn>
                  <a:cxn ang="0">
                    <a:pos x="1503" y="849"/>
                  </a:cxn>
                  <a:cxn ang="0">
                    <a:pos x="1455" y="1052"/>
                  </a:cxn>
                  <a:cxn ang="0">
                    <a:pos x="1407" y="1069"/>
                  </a:cxn>
                  <a:cxn ang="0">
                    <a:pos x="1364" y="792"/>
                  </a:cxn>
                  <a:cxn ang="0">
                    <a:pos x="1316" y="357"/>
                  </a:cxn>
                  <a:cxn ang="0">
                    <a:pos x="1268" y="44"/>
                  </a:cxn>
                  <a:cxn ang="0">
                    <a:pos x="1226" y="49"/>
                  </a:cxn>
                  <a:cxn ang="0">
                    <a:pos x="1178" y="348"/>
                  </a:cxn>
                  <a:cxn ang="0">
                    <a:pos x="1130" y="739"/>
                  </a:cxn>
                  <a:cxn ang="0">
                    <a:pos x="1082" y="995"/>
                  </a:cxn>
                  <a:cxn ang="0">
                    <a:pos x="1039" y="1008"/>
                  </a:cxn>
                  <a:cxn ang="0">
                    <a:pos x="991" y="832"/>
                  </a:cxn>
                  <a:cxn ang="0">
                    <a:pos x="943" y="629"/>
                  </a:cxn>
                  <a:cxn ang="0">
                    <a:pos x="901" y="533"/>
                  </a:cxn>
                  <a:cxn ang="0">
                    <a:pos x="853" y="559"/>
                  </a:cxn>
                  <a:cxn ang="0">
                    <a:pos x="805" y="629"/>
                  </a:cxn>
                  <a:cxn ang="0">
                    <a:pos x="762" y="673"/>
                  </a:cxn>
                  <a:cxn ang="0">
                    <a:pos x="714" y="651"/>
                  </a:cxn>
                  <a:cxn ang="0">
                    <a:pos x="666" y="603"/>
                  </a:cxn>
                  <a:cxn ang="0">
                    <a:pos x="623" y="581"/>
                  </a:cxn>
                  <a:cxn ang="0">
                    <a:pos x="575" y="603"/>
                  </a:cxn>
                  <a:cxn ang="0">
                    <a:pos x="528" y="651"/>
                  </a:cxn>
                  <a:cxn ang="0">
                    <a:pos x="485" y="691"/>
                  </a:cxn>
                  <a:cxn ang="0">
                    <a:pos x="437" y="700"/>
                  </a:cxn>
                  <a:cxn ang="0">
                    <a:pos x="389" y="673"/>
                  </a:cxn>
                  <a:cxn ang="0">
                    <a:pos x="346" y="638"/>
                  </a:cxn>
                  <a:cxn ang="0">
                    <a:pos x="298" y="621"/>
                  </a:cxn>
                  <a:cxn ang="0">
                    <a:pos x="250" y="616"/>
                  </a:cxn>
                  <a:cxn ang="0">
                    <a:pos x="208" y="603"/>
                  </a:cxn>
                  <a:cxn ang="0">
                    <a:pos x="160" y="603"/>
                  </a:cxn>
                  <a:cxn ang="0">
                    <a:pos x="112" y="612"/>
                  </a:cxn>
                  <a:cxn ang="0">
                    <a:pos x="69" y="607"/>
                  </a:cxn>
                  <a:cxn ang="0">
                    <a:pos x="21" y="572"/>
                  </a:cxn>
                </a:cxnLst>
                <a:rect l="0" t="0" r="r" b="b"/>
                <a:pathLst>
                  <a:path w="2313" h="1096">
                    <a:moveTo>
                      <a:pt x="2313" y="541"/>
                    </a:moveTo>
                    <a:lnTo>
                      <a:pt x="2286" y="546"/>
                    </a:lnTo>
                    <a:lnTo>
                      <a:pt x="2265" y="563"/>
                    </a:lnTo>
                    <a:lnTo>
                      <a:pt x="2238" y="594"/>
                    </a:lnTo>
                    <a:lnTo>
                      <a:pt x="2217" y="638"/>
                    </a:lnTo>
                    <a:lnTo>
                      <a:pt x="2195" y="682"/>
                    </a:lnTo>
                    <a:lnTo>
                      <a:pt x="2169" y="717"/>
                    </a:lnTo>
                    <a:lnTo>
                      <a:pt x="2147" y="739"/>
                    </a:lnTo>
                    <a:lnTo>
                      <a:pt x="2126" y="739"/>
                    </a:lnTo>
                    <a:lnTo>
                      <a:pt x="2099" y="731"/>
                    </a:lnTo>
                    <a:lnTo>
                      <a:pt x="2078" y="713"/>
                    </a:lnTo>
                    <a:lnTo>
                      <a:pt x="2057" y="695"/>
                    </a:lnTo>
                    <a:lnTo>
                      <a:pt x="2030" y="682"/>
                    </a:lnTo>
                    <a:lnTo>
                      <a:pt x="2009" y="682"/>
                    </a:lnTo>
                    <a:lnTo>
                      <a:pt x="1988" y="687"/>
                    </a:lnTo>
                    <a:lnTo>
                      <a:pt x="1961" y="695"/>
                    </a:lnTo>
                    <a:lnTo>
                      <a:pt x="1940" y="700"/>
                    </a:lnTo>
                    <a:lnTo>
                      <a:pt x="1918" y="704"/>
                    </a:lnTo>
                    <a:lnTo>
                      <a:pt x="1892" y="704"/>
                    </a:lnTo>
                    <a:lnTo>
                      <a:pt x="1870" y="700"/>
                    </a:lnTo>
                    <a:lnTo>
                      <a:pt x="1849" y="695"/>
                    </a:lnTo>
                    <a:lnTo>
                      <a:pt x="1822" y="691"/>
                    </a:lnTo>
                    <a:lnTo>
                      <a:pt x="1801" y="691"/>
                    </a:lnTo>
                    <a:lnTo>
                      <a:pt x="1780" y="695"/>
                    </a:lnTo>
                    <a:lnTo>
                      <a:pt x="1753" y="704"/>
                    </a:lnTo>
                    <a:lnTo>
                      <a:pt x="1732" y="713"/>
                    </a:lnTo>
                    <a:lnTo>
                      <a:pt x="1710" y="722"/>
                    </a:lnTo>
                    <a:lnTo>
                      <a:pt x="1684" y="722"/>
                    </a:lnTo>
                    <a:lnTo>
                      <a:pt x="1663" y="713"/>
                    </a:lnTo>
                    <a:lnTo>
                      <a:pt x="1641" y="695"/>
                    </a:lnTo>
                    <a:lnTo>
                      <a:pt x="1615" y="669"/>
                    </a:lnTo>
                    <a:lnTo>
                      <a:pt x="1593" y="651"/>
                    </a:lnTo>
                    <a:lnTo>
                      <a:pt x="1572" y="651"/>
                    </a:lnTo>
                    <a:lnTo>
                      <a:pt x="1545" y="687"/>
                    </a:lnTo>
                    <a:lnTo>
                      <a:pt x="1524" y="753"/>
                    </a:lnTo>
                    <a:lnTo>
                      <a:pt x="1503" y="849"/>
                    </a:lnTo>
                    <a:lnTo>
                      <a:pt x="1476" y="959"/>
                    </a:lnTo>
                    <a:lnTo>
                      <a:pt x="1455" y="1052"/>
                    </a:lnTo>
                    <a:lnTo>
                      <a:pt x="1433" y="1096"/>
                    </a:lnTo>
                    <a:lnTo>
                      <a:pt x="1407" y="1069"/>
                    </a:lnTo>
                    <a:lnTo>
                      <a:pt x="1385" y="964"/>
                    </a:lnTo>
                    <a:lnTo>
                      <a:pt x="1364" y="792"/>
                    </a:lnTo>
                    <a:lnTo>
                      <a:pt x="1337" y="577"/>
                    </a:lnTo>
                    <a:lnTo>
                      <a:pt x="1316" y="357"/>
                    </a:lnTo>
                    <a:lnTo>
                      <a:pt x="1295" y="167"/>
                    </a:lnTo>
                    <a:lnTo>
                      <a:pt x="1268" y="44"/>
                    </a:lnTo>
                    <a:lnTo>
                      <a:pt x="1247" y="0"/>
                    </a:lnTo>
                    <a:lnTo>
                      <a:pt x="1226" y="49"/>
                    </a:lnTo>
                    <a:lnTo>
                      <a:pt x="1199" y="172"/>
                    </a:lnTo>
                    <a:lnTo>
                      <a:pt x="1178" y="348"/>
                    </a:lnTo>
                    <a:lnTo>
                      <a:pt x="1156" y="546"/>
                    </a:lnTo>
                    <a:lnTo>
                      <a:pt x="1130" y="739"/>
                    </a:lnTo>
                    <a:lnTo>
                      <a:pt x="1108" y="893"/>
                    </a:lnTo>
                    <a:lnTo>
                      <a:pt x="1082" y="995"/>
                    </a:lnTo>
                    <a:lnTo>
                      <a:pt x="1060" y="1030"/>
                    </a:lnTo>
                    <a:lnTo>
                      <a:pt x="1039" y="1008"/>
                    </a:lnTo>
                    <a:lnTo>
                      <a:pt x="1012" y="933"/>
                    </a:lnTo>
                    <a:lnTo>
                      <a:pt x="991" y="832"/>
                    </a:lnTo>
                    <a:lnTo>
                      <a:pt x="970" y="722"/>
                    </a:lnTo>
                    <a:lnTo>
                      <a:pt x="943" y="629"/>
                    </a:lnTo>
                    <a:lnTo>
                      <a:pt x="922" y="568"/>
                    </a:lnTo>
                    <a:lnTo>
                      <a:pt x="901" y="533"/>
                    </a:lnTo>
                    <a:lnTo>
                      <a:pt x="874" y="537"/>
                    </a:lnTo>
                    <a:lnTo>
                      <a:pt x="853" y="559"/>
                    </a:lnTo>
                    <a:lnTo>
                      <a:pt x="831" y="594"/>
                    </a:lnTo>
                    <a:lnTo>
                      <a:pt x="805" y="629"/>
                    </a:lnTo>
                    <a:lnTo>
                      <a:pt x="783" y="660"/>
                    </a:lnTo>
                    <a:lnTo>
                      <a:pt x="762" y="673"/>
                    </a:lnTo>
                    <a:lnTo>
                      <a:pt x="735" y="669"/>
                    </a:lnTo>
                    <a:lnTo>
                      <a:pt x="714" y="651"/>
                    </a:lnTo>
                    <a:lnTo>
                      <a:pt x="693" y="629"/>
                    </a:lnTo>
                    <a:lnTo>
                      <a:pt x="666" y="603"/>
                    </a:lnTo>
                    <a:lnTo>
                      <a:pt x="645" y="585"/>
                    </a:lnTo>
                    <a:lnTo>
                      <a:pt x="623" y="581"/>
                    </a:lnTo>
                    <a:lnTo>
                      <a:pt x="597" y="585"/>
                    </a:lnTo>
                    <a:lnTo>
                      <a:pt x="575" y="603"/>
                    </a:lnTo>
                    <a:lnTo>
                      <a:pt x="554" y="625"/>
                    </a:lnTo>
                    <a:lnTo>
                      <a:pt x="528" y="651"/>
                    </a:lnTo>
                    <a:lnTo>
                      <a:pt x="506" y="673"/>
                    </a:lnTo>
                    <a:lnTo>
                      <a:pt x="485" y="691"/>
                    </a:lnTo>
                    <a:lnTo>
                      <a:pt x="458" y="700"/>
                    </a:lnTo>
                    <a:lnTo>
                      <a:pt x="437" y="700"/>
                    </a:lnTo>
                    <a:lnTo>
                      <a:pt x="416" y="691"/>
                    </a:lnTo>
                    <a:lnTo>
                      <a:pt x="389" y="673"/>
                    </a:lnTo>
                    <a:lnTo>
                      <a:pt x="368" y="651"/>
                    </a:lnTo>
                    <a:lnTo>
                      <a:pt x="346" y="638"/>
                    </a:lnTo>
                    <a:lnTo>
                      <a:pt x="320" y="625"/>
                    </a:lnTo>
                    <a:lnTo>
                      <a:pt x="298" y="621"/>
                    </a:lnTo>
                    <a:lnTo>
                      <a:pt x="277" y="616"/>
                    </a:lnTo>
                    <a:lnTo>
                      <a:pt x="250" y="616"/>
                    </a:lnTo>
                    <a:lnTo>
                      <a:pt x="229" y="612"/>
                    </a:lnTo>
                    <a:lnTo>
                      <a:pt x="208" y="603"/>
                    </a:lnTo>
                    <a:lnTo>
                      <a:pt x="181" y="603"/>
                    </a:lnTo>
                    <a:lnTo>
                      <a:pt x="160" y="603"/>
                    </a:lnTo>
                    <a:lnTo>
                      <a:pt x="139" y="607"/>
                    </a:lnTo>
                    <a:lnTo>
                      <a:pt x="112" y="612"/>
                    </a:lnTo>
                    <a:lnTo>
                      <a:pt x="91" y="612"/>
                    </a:lnTo>
                    <a:lnTo>
                      <a:pt x="69" y="607"/>
                    </a:lnTo>
                    <a:lnTo>
                      <a:pt x="43" y="594"/>
                    </a:lnTo>
                    <a:lnTo>
                      <a:pt x="21" y="572"/>
                    </a:lnTo>
                    <a:lnTo>
                      <a:pt x="0" y="555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76" name="Freeform 60"/>
              <p:cNvSpPr>
                <a:spLocks/>
              </p:cNvSpPr>
              <p:nvPr/>
            </p:nvSpPr>
            <p:spPr bwMode="auto">
              <a:xfrm>
                <a:off x="3165" y="2216"/>
                <a:ext cx="2313" cy="1342"/>
              </a:xfrm>
              <a:custGeom>
                <a:avLst/>
                <a:gdLst/>
                <a:ahLst/>
                <a:cxnLst>
                  <a:cxn ang="0">
                    <a:pos x="2286" y="818"/>
                  </a:cxn>
                  <a:cxn ang="0">
                    <a:pos x="2238" y="836"/>
                  </a:cxn>
                  <a:cxn ang="0">
                    <a:pos x="2195" y="831"/>
                  </a:cxn>
                  <a:cxn ang="0">
                    <a:pos x="2147" y="783"/>
                  </a:cxn>
                  <a:cxn ang="0">
                    <a:pos x="2099" y="726"/>
                  </a:cxn>
                  <a:cxn ang="0">
                    <a:pos x="2057" y="691"/>
                  </a:cxn>
                  <a:cxn ang="0">
                    <a:pos x="2009" y="686"/>
                  </a:cxn>
                  <a:cxn ang="0">
                    <a:pos x="1961" y="695"/>
                  </a:cxn>
                  <a:cxn ang="0">
                    <a:pos x="1918" y="704"/>
                  </a:cxn>
                  <a:cxn ang="0">
                    <a:pos x="1870" y="713"/>
                  </a:cxn>
                  <a:cxn ang="0">
                    <a:pos x="1822" y="721"/>
                  </a:cxn>
                  <a:cxn ang="0">
                    <a:pos x="1780" y="735"/>
                  </a:cxn>
                  <a:cxn ang="0">
                    <a:pos x="1732" y="743"/>
                  </a:cxn>
                  <a:cxn ang="0">
                    <a:pos x="1684" y="726"/>
                  </a:cxn>
                  <a:cxn ang="0">
                    <a:pos x="1641" y="721"/>
                  </a:cxn>
                  <a:cxn ang="0">
                    <a:pos x="1593" y="801"/>
                  </a:cxn>
                  <a:cxn ang="0">
                    <a:pos x="1545" y="972"/>
                  </a:cxn>
                  <a:cxn ang="0">
                    <a:pos x="1503" y="1056"/>
                  </a:cxn>
                  <a:cxn ang="0">
                    <a:pos x="1455" y="858"/>
                  </a:cxn>
                  <a:cxn ang="0">
                    <a:pos x="1407" y="427"/>
                  </a:cxn>
                  <a:cxn ang="0">
                    <a:pos x="1364" y="57"/>
                  </a:cxn>
                  <a:cxn ang="0">
                    <a:pos x="1316" y="57"/>
                  </a:cxn>
                  <a:cxn ang="0">
                    <a:pos x="1268" y="449"/>
                  </a:cxn>
                  <a:cxn ang="0">
                    <a:pos x="1226" y="977"/>
                  </a:cxn>
                  <a:cxn ang="0">
                    <a:pos x="1178" y="1311"/>
                  </a:cxn>
                  <a:cxn ang="0">
                    <a:pos x="1130" y="1285"/>
                  </a:cxn>
                  <a:cxn ang="0">
                    <a:pos x="1082" y="999"/>
                  </a:cxn>
                  <a:cxn ang="0">
                    <a:pos x="1039" y="704"/>
                  </a:cxn>
                  <a:cxn ang="0">
                    <a:pos x="991" y="594"/>
                  </a:cxn>
                  <a:cxn ang="0">
                    <a:pos x="943" y="664"/>
                  </a:cxn>
                  <a:cxn ang="0">
                    <a:pos x="901" y="770"/>
                  </a:cxn>
                  <a:cxn ang="0">
                    <a:pos x="853" y="809"/>
                  </a:cxn>
                  <a:cxn ang="0">
                    <a:pos x="805" y="774"/>
                  </a:cxn>
                  <a:cxn ang="0">
                    <a:pos x="762" y="717"/>
                  </a:cxn>
                  <a:cxn ang="0">
                    <a:pos x="714" y="682"/>
                  </a:cxn>
                  <a:cxn ang="0">
                    <a:pos x="666" y="704"/>
                  </a:cxn>
                  <a:cxn ang="0">
                    <a:pos x="623" y="752"/>
                  </a:cxn>
                  <a:cxn ang="0">
                    <a:pos x="575" y="787"/>
                  </a:cxn>
                  <a:cxn ang="0">
                    <a:pos x="528" y="787"/>
                  </a:cxn>
                  <a:cxn ang="0">
                    <a:pos x="485" y="765"/>
                  </a:cxn>
                  <a:cxn ang="0">
                    <a:pos x="437" y="748"/>
                  </a:cxn>
                  <a:cxn ang="0">
                    <a:pos x="389" y="748"/>
                  </a:cxn>
                  <a:cxn ang="0">
                    <a:pos x="346" y="752"/>
                  </a:cxn>
                  <a:cxn ang="0">
                    <a:pos x="298" y="765"/>
                  </a:cxn>
                  <a:cxn ang="0">
                    <a:pos x="250" y="783"/>
                  </a:cxn>
                  <a:cxn ang="0">
                    <a:pos x="208" y="792"/>
                  </a:cxn>
                  <a:cxn ang="0">
                    <a:pos x="160" y="779"/>
                  </a:cxn>
                  <a:cxn ang="0">
                    <a:pos x="112" y="774"/>
                  </a:cxn>
                  <a:cxn ang="0">
                    <a:pos x="69" y="787"/>
                  </a:cxn>
                  <a:cxn ang="0">
                    <a:pos x="21" y="809"/>
                  </a:cxn>
                </a:cxnLst>
                <a:rect l="0" t="0" r="r" b="b"/>
                <a:pathLst>
                  <a:path w="2313" h="1342">
                    <a:moveTo>
                      <a:pt x="2313" y="814"/>
                    </a:moveTo>
                    <a:lnTo>
                      <a:pt x="2286" y="818"/>
                    </a:lnTo>
                    <a:lnTo>
                      <a:pt x="2265" y="827"/>
                    </a:lnTo>
                    <a:lnTo>
                      <a:pt x="2238" y="836"/>
                    </a:lnTo>
                    <a:lnTo>
                      <a:pt x="2217" y="840"/>
                    </a:lnTo>
                    <a:lnTo>
                      <a:pt x="2195" y="831"/>
                    </a:lnTo>
                    <a:lnTo>
                      <a:pt x="2169" y="814"/>
                    </a:lnTo>
                    <a:lnTo>
                      <a:pt x="2147" y="783"/>
                    </a:lnTo>
                    <a:lnTo>
                      <a:pt x="2126" y="752"/>
                    </a:lnTo>
                    <a:lnTo>
                      <a:pt x="2099" y="726"/>
                    </a:lnTo>
                    <a:lnTo>
                      <a:pt x="2078" y="704"/>
                    </a:lnTo>
                    <a:lnTo>
                      <a:pt x="2057" y="691"/>
                    </a:lnTo>
                    <a:lnTo>
                      <a:pt x="2030" y="686"/>
                    </a:lnTo>
                    <a:lnTo>
                      <a:pt x="2009" y="686"/>
                    </a:lnTo>
                    <a:lnTo>
                      <a:pt x="1988" y="691"/>
                    </a:lnTo>
                    <a:lnTo>
                      <a:pt x="1961" y="695"/>
                    </a:lnTo>
                    <a:lnTo>
                      <a:pt x="1940" y="699"/>
                    </a:lnTo>
                    <a:lnTo>
                      <a:pt x="1918" y="704"/>
                    </a:lnTo>
                    <a:lnTo>
                      <a:pt x="1892" y="708"/>
                    </a:lnTo>
                    <a:lnTo>
                      <a:pt x="1870" y="713"/>
                    </a:lnTo>
                    <a:lnTo>
                      <a:pt x="1849" y="717"/>
                    </a:lnTo>
                    <a:lnTo>
                      <a:pt x="1822" y="721"/>
                    </a:lnTo>
                    <a:lnTo>
                      <a:pt x="1801" y="726"/>
                    </a:lnTo>
                    <a:lnTo>
                      <a:pt x="1780" y="735"/>
                    </a:lnTo>
                    <a:lnTo>
                      <a:pt x="1753" y="743"/>
                    </a:lnTo>
                    <a:lnTo>
                      <a:pt x="1732" y="743"/>
                    </a:lnTo>
                    <a:lnTo>
                      <a:pt x="1710" y="739"/>
                    </a:lnTo>
                    <a:lnTo>
                      <a:pt x="1684" y="726"/>
                    </a:lnTo>
                    <a:lnTo>
                      <a:pt x="1663" y="717"/>
                    </a:lnTo>
                    <a:lnTo>
                      <a:pt x="1641" y="721"/>
                    </a:lnTo>
                    <a:lnTo>
                      <a:pt x="1615" y="748"/>
                    </a:lnTo>
                    <a:lnTo>
                      <a:pt x="1593" y="801"/>
                    </a:lnTo>
                    <a:lnTo>
                      <a:pt x="1572" y="884"/>
                    </a:lnTo>
                    <a:lnTo>
                      <a:pt x="1545" y="972"/>
                    </a:lnTo>
                    <a:lnTo>
                      <a:pt x="1524" y="1038"/>
                    </a:lnTo>
                    <a:lnTo>
                      <a:pt x="1503" y="1056"/>
                    </a:lnTo>
                    <a:lnTo>
                      <a:pt x="1476" y="999"/>
                    </a:lnTo>
                    <a:lnTo>
                      <a:pt x="1455" y="858"/>
                    </a:lnTo>
                    <a:lnTo>
                      <a:pt x="1433" y="655"/>
                    </a:lnTo>
                    <a:lnTo>
                      <a:pt x="1407" y="427"/>
                    </a:lnTo>
                    <a:lnTo>
                      <a:pt x="1385" y="211"/>
                    </a:lnTo>
                    <a:lnTo>
                      <a:pt x="1364" y="57"/>
                    </a:lnTo>
                    <a:lnTo>
                      <a:pt x="1337" y="0"/>
                    </a:lnTo>
                    <a:lnTo>
                      <a:pt x="1316" y="57"/>
                    </a:lnTo>
                    <a:lnTo>
                      <a:pt x="1295" y="215"/>
                    </a:lnTo>
                    <a:lnTo>
                      <a:pt x="1268" y="449"/>
                    </a:lnTo>
                    <a:lnTo>
                      <a:pt x="1247" y="717"/>
                    </a:lnTo>
                    <a:lnTo>
                      <a:pt x="1226" y="977"/>
                    </a:lnTo>
                    <a:lnTo>
                      <a:pt x="1199" y="1183"/>
                    </a:lnTo>
                    <a:lnTo>
                      <a:pt x="1178" y="1311"/>
                    </a:lnTo>
                    <a:lnTo>
                      <a:pt x="1156" y="1342"/>
                    </a:lnTo>
                    <a:lnTo>
                      <a:pt x="1130" y="1285"/>
                    </a:lnTo>
                    <a:lnTo>
                      <a:pt x="1108" y="1161"/>
                    </a:lnTo>
                    <a:lnTo>
                      <a:pt x="1082" y="999"/>
                    </a:lnTo>
                    <a:lnTo>
                      <a:pt x="1060" y="836"/>
                    </a:lnTo>
                    <a:lnTo>
                      <a:pt x="1039" y="704"/>
                    </a:lnTo>
                    <a:lnTo>
                      <a:pt x="1012" y="620"/>
                    </a:lnTo>
                    <a:lnTo>
                      <a:pt x="991" y="594"/>
                    </a:lnTo>
                    <a:lnTo>
                      <a:pt x="970" y="611"/>
                    </a:lnTo>
                    <a:lnTo>
                      <a:pt x="943" y="664"/>
                    </a:lnTo>
                    <a:lnTo>
                      <a:pt x="922" y="721"/>
                    </a:lnTo>
                    <a:lnTo>
                      <a:pt x="901" y="770"/>
                    </a:lnTo>
                    <a:lnTo>
                      <a:pt x="874" y="801"/>
                    </a:lnTo>
                    <a:lnTo>
                      <a:pt x="853" y="809"/>
                    </a:lnTo>
                    <a:lnTo>
                      <a:pt x="831" y="796"/>
                    </a:lnTo>
                    <a:lnTo>
                      <a:pt x="805" y="774"/>
                    </a:lnTo>
                    <a:lnTo>
                      <a:pt x="783" y="743"/>
                    </a:lnTo>
                    <a:lnTo>
                      <a:pt x="762" y="717"/>
                    </a:lnTo>
                    <a:lnTo>
                      <a:pt x="735" y="695"/>
                    </a:lnTo>
                    <a:lnTo>
                      <a:pt x="714" y="682"/>
                    </a:lnTo>
                    <a:lnTo>
                      <a:pt x="693" y="686"/>
                    </a:lnTo>
                    <a:lnTo>
                      <a:pt x="666" y="704"/>
                    </a:lnTo>
                    <a:lnTo>
                      <a:pt x="645" y="726"/>
                    </a:lnTo>
                    <a:lnTo>
                      <a:pt x="623" y="752"/>
                    </a:lnTo>
                    <a:lnTo>
                      <a:pt x="597" y="774"/>
                    </a:lnTo>
                    <a:lnTo>
                      <a:pt x="575" y="787"/>
                    </a:lnTo>
                    <a:lnTo>
                      <a:pt x="554" y="792"/>
                    </a:lnTo>
                    <a:lnTo>
                      <a:pt x="528" y="787"/>
                    </a:lnTo>
                    <a:lnTo>
                      <a:pt x="506" y="779"/>
                    </a:lnTo>
                    <a:lnTo>
                      <a:pt x="485" y="765"/>
                    </a:lnTo>
                    <a:lnTo>
                      <a:pt x="458" y="757"/>
                    </a:lnTo>
                    <a:lnTo>
                      <a:pt x="437" y="748"/>
                    </a:lnTo>
                    <a:lnTo>
                      <a:pt x="416" y="743"/>
                    </a:lnTo>
                    <a:lnTo>
                      <a:pt x="389" y="748"/>
                    </a:lnTo>
                    <a:lnTo>
                      <a:pt x="368" y="748"/>
                    </a:lnTo>
                    <a:lnTo>
                      <a:pt x="346" y="752"/>
                    </a:lnTo>
                    <a:lnTo>
                      <a:pt x="320" y="761"/>
                    </a:lnTo>
                    <a:lnTo>
                      <a:pt x="298" y="765"/>
                    </a:lnTo>
                    <a:lnTo>
                      <a:pt x="277" y="774"/>
                    </a:lnTo>
                    <a:lnTo>
                      <a:pt x="250" y="783"/>
                    </a:lnTo>
                    <a:lnTo>
                      <a:pt x="229" y="792"/>
                    </a:lnTo>
                    <a:lnTo>
                      <a:pt x="208" y="792"/>
                    </a:lnTo>
                    <a:lnTo>
                      <a:pt x="181" y="787"/>
                    </a:lnTo>
                    <a:lnTo>
                      <a:pt x="160" y="779"/>
                    </a:lnTo>
                    <a:lnTo>
                      <a:pt x="139" y="774"/>
                    </a:lnTo>
                    <a:lnTo>
                      <a:pt x="112" y="774"/>
                    </a:lnTo>
                    <a:lnTo>
                      <a:pt x="91" y="779"/>
                    </a:lnTo>
                    <a:lnTo>
                      <a:pt x="69" y="787"/>
                    </a:lnTo>
                    <a:lnTo>
                      <a:pt x="43" y="801"/>
                    </a:lnTo>
                    <a:lnTo>
                      <a:pt x="21" y="809"/>
                    </a:lnTo>
                    <a:lnTo>
                      <a:pt x="0" y="814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sp>
            <p:nvSpPr>
              <p:cNvPr id="86077" name="Rectangle 61"/>
              <p:cNvSpPr>
                <a:spLocks noChangeArrowheads="1"/>
              </p:cNvSpPr>
              <p:nvPr/>
            </p:nvSpPr>
            <p:spPr bwMode="auto">
              <a:xfrm>
                <a:off x="3815" y="3787"/>
                <a:ext cx="953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Calisto MT" pitchFamily="18" charset="0"/>
                  </a:rPr>
                  <a:t>Pre-spike time (ms)</a:t>
                </a:r>
                <a:endParaRPr lang="en-US" dirty="0">
                  <a:latin typeface="Calisto MT" pitchFamily="18" charset="0"/>
                </a:endParaRPr>
              </a:p>
            </p:txBody>
          </p:sp>
          <p:sp>
            <p:nvSpPr>
              <p:cNvPr id="86078" name="Rectangle 62"/>
              <p:cNvSpPr>
                <a:spLocks noChangeArrowheads="1"/>
              </p:cNvSpPr>
              <p:nvPr/>
            </p:nvSpPr>
            <p:spPr bwMode="auto">
              <a:xfrm rot="16200000">
                <a:off x="2263" y="2746"/>
                <a:ext cx="1209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dirty="0">
                    <a:solidFill>
                      <a:srgbClr val="FFFFFF"/>
                    </a:solidFill>
                    <a:latin typeface="Calisto MT" pitchFamily="18" charset="0"/>
                  </a:rPr>
                  <a:t>Velocity (arbitrary units)</a:t>
                </a:r>
                <a:endParaRPr lang="en-US" dirty="0">
                  <a:latin typeface="Calisto MT" pitchFamily="18" charset="0"/>
                </a:endParaRPr>
              </a:p>
            </p:txBody>
          </p:sp>
        </p:grpSp>
      </p:grpSp>
      <p:sp>
        <p:nvSpPr>
          <p:cNvPr id="86081" name="Text Box 65"/>
          <p:cNvSpPr txBox="1">
            <a:spLocks noChangeArrowheads="1"/>
          </p:cNvSpPr>
          <p:nvPr/>
        </p:nvSpPr>
        <p:spPr bwMode="auto">
          <a:xfrm>
            <a:off x="235585" y="2241974"/>
            <a:ext cx="5257389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How about the other modes?</a:t>
            </a:r>
          </a:p>
        </p:txBody>
      </p:sp>
      <p:sp>
        <p:nvSpPr>
          <p:cNvPr id="86082" name="Text Box 66"/>
          <p:cNvSpPr txBox="1">
            <a:spLocks noChangeArrowheads="1"/>
          </p:cNvSpPr>
          <p:nvPr/>
        </p:nvSpPr>
        <p:spPr bwMode="auto">
          <a:xfrm>
            <a:off x="1150215" y="3124200"/>
            <a:ext cx="5622272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Next pair with +</a:t>
            </a:r>
            <a:r>
              <a:rPr lang="en-US" sz="3200" dirty="0" err="1">
                <a:latin typeface="Calisto MT" pitchFamily="18" charset="0"/>
              </a:rPr>
              <a:t>ve</a:t>
            </a:r>
            <a:r>
              <a:rPr lang="en-US" sz="3200" dirty="0">
                <a:latin typeface="Calisto MT" pitchFamily="18" charset="0"/>
              </a:rPr>
              <a:t> </a:t>
            </a:r>
            <a:r>
              <a:rPr lang="en-US" sz="3200" dirty="0" err="1">
                <a:latin typeface="Calisto MT" pitchFamily="18" charset="0"/>
              </a:rPr>
              <a:t>eigenvalues</a:t>
            </a:r>
            <a:endParaRPr lang="en-US" sz="3200" dirty="0">
              <a:latin typeface="Calisto MT" pitchFamily="18" charset="0"/>
            </a:endParaRPr>
          </a:p>
        </p:txBody>
      </p:sp>
      <p:sp>
        <p:nvSpPr>
          <p:cNvPr id="86083" name="Text Box 67"/>
          <p:cNvSpPr txBox="1">
            <a:spLocks noChangeArrowheads="1"/>
          </p:cNvSpPr>
          <p:nvPr/>
        </p:nvSpPr>
        <p:spPr bwMode="auto">
          <a:xfrm>
            <a:off x="7471111" y="3136054"/>
            <a:ext cx="4536438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Pair with -</a:t>
            </a:r>
            <a:r>
              <a:rPr lang="en-US" sz="3200" dirty="0" err="1">
                <a:latin typeface="Calisto MT" pitchFamily="18" charset="0"/>
              </a:rPr>
              <a:t>ve</a:t>
            </a:r>
            <a:r>
              <a:rPr lang="en-US" sz="3200" dirty="0">
                <a:latin typeface="Calisto MT" pitchFamily="18" charset="0"/>
              </a:rPr>
              <a:t> </a:t>
            </a:r>
            <a:r>
              <a:rPr lang="en-US" sz="3200" dirty="0" err="1">
                <a:latin typeface="Calisto MT" pitchFamily="18" charset="0"/>
              </a:rPr>
              <a:t>eigenvalues</a:t>
            </a:r>
            <a:endParaRPr lang="en-US" sz="3200" dirty="0">
              <a:latin typeface="Calisto MT" pitchFamily="18" charset="0"/>
            </a:endParaRP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330200" y="609600"/>
            <a:ext cx="11868197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Less significant </a:t>
            </a:r>
            <a:r>
              <a:rPr lang="en-US" sz="3800" dirty="0" err="1" smtClean="0">
                <a:latin typeface="Calisto MT" pitchFamily="18" charset="0"/>
              </a:rPr>
              <a:t>eigenmodes</a:t>
            </a:r>
            <a:r>
              <a:rPr lang="en-US" sz="3800" dirty="0" smtClean="0">
                <a:latin typeface="Calisto MT" pitchFamily="18" charset="0"/>
              </a:rPr>
              <a:t> from barrel cortical neurons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56729" y="2828997"/>
            <a:ext cx="12291342" cy="4301066"/>
            <a:chOff x="158" y="1888"/>
            <a:chExt cx="5444" cy="1905"/>
          </a:xfrm>
        </p:grpSpPr>
        <p:sp>
          <p:nvSpPr>
            <p:cNvPr id="87049" name="Rectangle 9"/>
            <p:cNvSpPr>
              <a:spLocks noChangeArrowheads="1"/>
            </p:cNvSpPr>
            <p:nvPr/>
          </p:nvSpPr>
          <p:spPr bwMode="auto">
            <a:xfrm>
              <a:off x="158" y="1888"/>
              <a:ext cx="5444" cy="190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pic>
          <p:nvPicPr>
            <p:cNvPr id="87047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0" y="1935"/>
              <a:ext cx="2426" cy="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7048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1" y="1934"/>
              <a:ext cx="2428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1847864" y="8060268"/>
            <a:ext cx="8288868" cy="11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>
                <a:latin typeface="Calisto MT" pitchFamily="18" charset="0"/>
              </a:rPr>
              <a:t>Firing rate </a:t>
            </a:r>
            <a:r>
              <a:rPr lang="en-US" sz="3200" i="1">
                <a:latin typeface="Calisto MT" pitchFamily="18" charset="0"/>
              </a:rPr>
              <a:t>decreases</a:t>
            </a:r>
            <a:r>
              <a:rPr lang="en-US" sz="3200">
                <a:latin typeface="Calisto MT" pitchFamily="18" charset="0"/>
              </a:rPr>
              <a:t> with increasing projection: </a:t>
            </a:r>
          </a:p>
          <a:p>
            <a:r>
              <a:rPr lang="en-US" sz="3200">
                <a:latin typeface="Calisto MT" pitchFamily="18" charset="0"/>
              </a:rPr>
              <a:t>	</a:t>
            </a:r>
            <a:r>
              <a:rPr lang="en-US" sz="3200" b="1">
                <a:latin typeface="Calisto MT" pitchFamily="18" charset="0"/>
              </a:rPr>
              <a:t>suppressive modes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386890" y="2111023"/>
            <a:ext cx="7077198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Input/output relations for negative pair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06400" y="609600"/>
            <a:ext cx="5391314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Negative </a:t>
            </a:r>
            <a:r>
              <a:rPr lang="en-US" sz="3800" dirty="0" err="1" smtClean="0">
                <a:latin typeface="Calisto MT" pitchFamily="18" charset="0"/>
              </a:rPr>
              <a:t>eigenmode</a:t>
            </a:r>
            <a:r>
              <a:rPr lang="en-US" sz="3800" dirty="0" smtClean="0">
                <a:latin typeface="Calisto MT" pitchFamily="18" charset="0"/>
              </a:rPr>
              <a:t> pair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20" y="5635413"/>
            <a:ext cx="6321778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120" y="5635413"/>
            <a:ext cx="6321778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120" y="5635413"/>
            <a:ext cx="6321778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120" y="1517227"/>
            <a:ext cx="6339840" cy="377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5893" y="3251200"/>
            <a:ext cx="5816036" cy="502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322777" y="677334"/>
            <a:ext cx="12855760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400" dirty="0">
                <a:latin typeface="Calisto MT" pitchFamily="18" charset="0"/>
              </a:rPr>
              <a:t>Salamander retinal ganglion cells perform a variety of computations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9329814" y="8870810"/>
            <a:ext cx="2763317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listo MT"/>
              </a:rPr>
              <a:t>Michael Berry</a:t>
            </a:r>
            <a:endParaRPr lang="en-US" sz="3200" dirty="0">
              <a:solidFill>
                <a:srgbClr val="FF0000"/>
              </a:solidFill>
              <a:latin typeface="Calisto MT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530497" y="1291449"/>
            <a:ext cx="12221436" cy="220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20" y="5671538"/>
            <a:ext cx="6339840" cy="386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4267" y="3251200"/>
            <a:ext cx="5599289" cy="466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120" y="1733973"/>
            <a:ext cx="6321778" cy="36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120" y="5671538"/>
            <a:ext cx="6339840" cy="386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120" y="5671538"/>
            <a:ext cx="6339840" cy="386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5120" y="5671538"/>
            <a:ext cx="6339840" cy="386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406400" y="609600"/>
            <a:ext cx="5482210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>
                <a:latin typeface="Calisto MT" pitchFamily="18" charset="0"/>
              </a:rPr>
              <a:t>Almost filter-and-fire-like</a:t>
            </a:r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058" y="1517227"/>
            <a:ext cx="5978596" cy="377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120" y="5617351"/>
            <a:ext cx="6014720" cy="381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120" y="5617351"/>
            <a:ext cx="6014720" cy="381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120" y="5617351"/>
            <a:ext cx="6014720" cy="381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120" y="5617351"/>
            <a:ext cx="6014720" cy="381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5894" y="3269262"/>
            <a:ext cx="5635413" cy="464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406400" y="609600"/>
            <a:ext cx="6893228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Not a threshold-crossing neuron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20" y="5707662"/>
            <a:ext cx="6014720" cy="382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120" y="5707662"/>
            <a:ext cx="6014720" cy="382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120" y="5707662"/>
            <a:ext cx="6014720" cy="382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120" y="5707662"/>
            <a:ext cx="6014720" cy="382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6746" y="1625600"/>
            <a:ext cx="5978596" cy="375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27520" y="3142826"/>
            <a:ext cx="5617351" cy="467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406400" y="609600"/>
            <a:ext cx="3844191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>
                <a:latin typeface="Calisto MT" pitchFamily="18" charset="0"/>
              </a:rPr>
              <a:t>Complex cell like</a:t>
            </a:r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349437" y="1524000"/>
            <a:ext cx="11283478" cy="3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b="0" dirty="0">
                <a:latin typeface="Calisto MT" pitchFamily="18" charset="0"/>
              </a:rPr>
              <a:t>More generally, one can conceive of the action of the neuron </a:t>
            </a:r>
            <a:r>
              <a:rPr lang="en-US" sz="3200" b="0" dirty="0" smtClean="0">
                <a:latin typeface="Calisto MT" pitchFamily="18" charset="0"/>
              </a:rPr>
              <a:t>or</a:t>
            </a:r>
            <a:r>
              <a:rPr lang="en-US" sz="3200" b="0" dirty="0" smtClean="0">
                <a:latin typeface="Calisto MT" pitchFamily="18" charset="0"/>
              </a:rPr>
              <a:t> </a:t>
            </a:r>
          </a:p>
          <a:p>
            <a:r>
              <a:rPr lang="en-US" sz="3200" b="0" dirty="0" smtClean="0">
                <a:latin typeface="Calisto MT" pitchFamily="18" charset="0"/>
              </a:rPr>
              <a:t>neural </a:t>
            </a:r>
            <a:r>
              <a:rPr lang="en-US" sz="3200" b="0" dirty="0" smtClean="0">
                <a:latin typeface="Calisto MT" pitchFamily="18" charset="0"/>
              </a:rPr>
              <a:t>system</a:t>
            </a:r>
            <a:r>
              <a:rPr lang="en-US" sz="3200" b="0" dirty="0" smtClean="0">
                <a:latin typeface="Calisto MT" pitchFamily="18" charset="0"/>
              </a:rPr>
              <a:t> as </a:t>
            </a:r>
            <a:r>
              <a:rPr lang="en-US" sz="3200" i="1" dirty="0" smtClean="0">
                <a:latin typeface="Calisto MT" pitchFamily="18" charset="0"/>
              </a:rPr>
              <a:t>s</a:t>
            </a:r>
            <a:r>
              <a:rPr lang="en-US" sz="3200" b="0" i="1" dirty="0" smtClean="0">
                <a:latin typeface="Calisto MT" pitchFamily="18" charset="0"/>
              </a:rPr>
              <a:t>electing </a:t>
            </a:r>
            <a:r>
              <a:rPr lang="en-US" sz="3200" b="0" i="1" dirty="0" smtClean="0">
                <a:latin typeface="Calisto MT" pitchFamily="18" charset="0"/>
              </a:rPr>
              <a:t>a low dimensional subset </a:t>
            </a:r>
            <a:r>
              <a:rPr lang="en-US" sz="3200" b="0" dirty="0" smtClean="0">
                <a:latin typeface="Calisto MT" pitchFamily="18" charset="0"/>
              </a:rPr>
              <a:t>of </a:t>
            </a:r>
            <a:r>
              <a:rPr lang="en-US" sz="3200" b="0" dirty="0">
                <a:latin typeface="Calisto MT" pitchFamily="18" charset="0"/>
              </a:rPr>
              <a:t>its inputs. </a:t>
            </a:r>
            <a:endParaRPr lang="en-US" sz="3200" b="0" dirty="0" smtClean="0">
              <a:latin typeface="Calisto MT" pitchFamily="18" charset="0"/>
            </a:endParaRPr>
          </a:p>
          <a:p>
            <a:endParaRPr lang="en-US" sz="3200" b="0" dirty="0" smtClean="0">
              <a:latin typeface="Calisto MT" pitchFamily="18" charset="0"/>
            </a:endParaRPr>
          </a:p>
          <a:p>
            <a:endParaRPr lang="en-US" sz="3200" b="0" dirty="0" smtClean="0">
              <a:latin typeface="Calisto MT" pitchFamily="18" charset="0"/>
            </a:endParaRPr>
          </a:p>
          <a:p>
            <a:r>
              <a:rPr lang="en-US" sz="3200" b="0" dirty="0">
                <a:latin typeface="Calisto MT" pitchFamily="18" charset="0"/>
              </a:rPr>
              <a:t>Start with a very high dimensional description</a:t>
            </a:r>
            <a:r>
              <a:rPr lang="en-US" sz="3200" b="0" dirty="0" smtClean="0">
                <a:latin typeface="Calisto MT" pitchFamily="18" charset="0"/>
              </a:rPr>
              <a:t> </a:t>
            </a:r>
          </a:p>
          <a:p>
            <a:r>
              <a:rPr lang="en-US" sz="3200" b="0" dirty="0" smtClean="0">
                <a:latin typeface="Calisto MT" pitchFamily="18" charset="0"/>
              </a:rPr>
              <a:t>(</a:t>
            </a:r>
            <a:r>
              <a:rPr lang="en-US" sz="3200" b="0" dirty="0" err="1">
                <a:latin typeface="Calisto MT" pitchFamily="18" charset="0"/>
              </a:rPr>
              <a:t>eg</a:t>
            </a:r>
            <a:r>
              <a:rPr lang="en-US" sz="3200" b="0" dirty="0">
                <a:latin typeface="Calisto MT" pitchFamily="18" charset="0"/>
              </a:rPr>
              <a:t>. an image or a time-varying</a:t>
            </a:r>
            <a:r>
              <a:rPr lang="en-US" sz="3200" b="0" dirty="0" smtClean="0">
                <a:latin typeface="Calisto MT" pitchFamily="18" charset="0"/>
              </a:rPr>
              <a:t> waveform</a:t>
            </a:r>
            <a:r>
              <a:rPr lang="en-US" sz="3200" b="0" dirty="0">
                <a:latin typeface="Calisto MT" pitchFamily="18" charset="0"/>
              </a:rPr>
              <a:t>)</a:t>
            </a:r>
            <a:r>
              <a:rPr lang="en-US" sz="3200" b="0" dirty="0" smtClean="0">
                <a:latin typeface="Calisto MT" pitchFamily="18" charset="0"/>
              </a:rPr>
              <a:t> </a:t>
            </a:r>
          </a:p>
          <a:p>
            <a:r>
              <a:rPr lang="en-US" sz="3200" b="0" dirty="0" smtClean="0">
                <a:latin typeface="Calisto MT" pitchFamily="18" charset="0"/>
              </a:rPr>
              <a:t>and </a:t>
            </a:r>
            <a:r>
              <a:rPr lang="en-US" sz="3200" b="0" dirty="0">
                <a:latin typeface="Calisto MT" pitchFamily="18" charset="0"/>
              </a:rPr>
              <a:t>pick out a small set of relevant dimensions. 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1673014" y="5283204"/>
            <a:ext cx="5032587" cy="2043666"/>
          </a:xfrm>
          <a:custGeom>
            <a:avLst/>
            <a:gdLst>
              <a:gd name="connsiteX0" fmla="*/ 0 w 3538538"/>
              <a:gd name="connsiteY0" fmla="*/ 888163 h 1436953"/>
              <a:gd name="connsiteX1" fmla="*/ 14288 w 3538538"/>
              <a:gd name="connsiteY1" fmla="*/ 840538 h 1436953"/>
              <a:gd name="connsiteX2" fmla="*/ 19050 w 3538538"/>
              <a:gd name="connsiteY2" fmla="*/ 826250 h 1436953"/>
              <a:gd name="connsiteX3" fmla="*/ 23813 w 3538538"/>
              <a:gd name="connsiteY3" fmla="*/ 783388 h 1436953"/>
              <a:gd name="connsiteX4" fmla="*/ 38100 w 3538538"/>
              <a:gd name="connsiteY4" fmla="*/ 750050 h 1436953"/>
              <a:gd name="connsiteX5" fmla="*/ 52388 w 3538538"/>
              <a:gd name="connsiteY5" fmla="*/ 721475 h 1436953"/>
              <a:gd name="connsiteX6" fmla="*/ 66675 w 3538538"/>
              <a:gd name="connsiteY6" fmla="*/ 711950 h 1436953"/>
              <a:gd name="connsiteX7" fmla="*/ 85725 w 3538538"/>
              <a:gd name="connsiteY7" fmla="*/ 683375 h 1436953"/>
              <a:gd name="connsiteX8" fmla="*/ 109538 w 3538538"/>
              <a:gd name="connsiteY8" fmla="*/ 645275 h 1436953"/>
              <a:gd name="connsiteX9" fmla="*/ 138113 w 3538538"/>
              <a:gd name="connsiteY9" fmla="*/ 597650 h 1436953"/>
              <a:gd name="connsiteX10" fmla="*/ 152400 w 3538538"/>
              <a:gd name="connsiteY10" fmla="*/ 578600 h 1436953"/>
              <a:gd name="connsiteX11" fmla="*/ 180975 w 3538538"/>
              <a:gd name="connsiteY11" fmla="*/ 550025 h 1436953"/>
              <a:gd name="connsiteX12" fmla="*/ 223838 w 3538538"/>
              <a:gd name="connsiteY12" fmla="*/ 516688 h 1436953"/>
              <a:gd name="connsiteX13" fmla="*/ 266700 w 3538538"/>
              <a:gd name="connsiteY13" fmla="*/ 507163 h 1436953"/>
              <a:gd name="connsiteX14" fmla="*/ 309563 w 3538538"/>
              <a:gd name="connsiteY14" fmla="*/ 521450 h 1436953"/>
              <a:gd name="connsiteX15" fmla="*/ 338138 w 3538538"/>
              <a:gd name="connsiteY15" fmla="*/ 550025 h 1436953"/>
              <a:gd name="connsiteX16" fmla="*/ 342900 w 3538538"/>
              <a:gd name="connsiteY16" fmla="*/ 564313 h 1436953"/>
              <a:gd name="connsiteX17" fmla="*/ 352425 w 3538538"/>
              <a:gd name="connsiteY17" fmla="*/ 578600 h 1436953"/>
              <a:gd name="connsiteX18" fmla="*/ 366713 w 3538538"/>
              <a:gd name="connsiteY18" fmla="*/ 640513 h 1436953"/>
              <a:gd name="connsiteX19" fmla="*/ 381000 w 3538538"/>
              <a:gd name="connsiteY19" fmla="*/ 683375 h 1436953"/>
              <a:gd name="connsiteX20" fmla="*/ 409575 w 3538538"/>
              <a:gd name="connsiteY20" fmla="*/ 731000 h 1436953"/>
              <a:gd name="connsiteX21" fmla="*/ 414338 w 3538538"/>
              <a:gd name="connsiteY21" fmla="*/ 750050 h 1436953"/>
              <a:gd name="connsiteX22" fmla="*/ 433388 w 3538538"/>
              <a:gd name="connsiteY22" fmla="*/ 783388 h 1436953"/>
              <a:gd name="connsiteX23" fmla="*/ 452438 w 3538538"/>
              <a:gd name="connsiteY23" fmla="*/ 883400 h 1436953"/>
              <a:gd name="connsiteX24" fmla="*/ 457200 w 3538538"/>
              <a:gd name="connsiteY24" fmla="*/ 911975 h 1436953"/>
              <a:gd name="connsiteX25" fmla="*/ 461963 w 3538538"/>
              <a:gd name="connsiteY25" fmla="*/ 926263 h 1436953"/>
              <a:gd name="connsiteX26" fmla="*/ 466725 w 3538538"/>
              <a:gd name="connsiteY26" fmla="*/ 945313 h 1436953"/>
              <a:gd name="connsiteX27" fmla="*/ 481013 w 3538538"/>
              <a:gd name="connsiteY27" fmla="*/ 978650 h 1436953"/>
              <a:gd name="connsiteX28" fmla="*/ 485775 w 3538538"/>
              <a:gd name="connsiteY28" fmla="*/ 997700 h 1436953"/>
              <a:gd name="connsiteX29" fmla="*/ 490538 w 3538538"/>
              <a:gd name="connsiteY29" fmla="*/ 1011988 h 1436953"/>
              <a:gd name="connsiteX30" fmla="*/ 495300 w 3538538"/>
              <a:gd name="connsiteY30" fmla="*/ 1031038 h 1436953"/>
              <a:gd name="connsiteX31" fmla="*/ 514350 w 3538538"/>
              <a:gd name="connsiteY31" fmla="*/ 1059613 h 1436953"/>
              <a:gd name="connsiteX32" fmla="*/ 523875 w 3538538"/>
              <a:gd name="connsiteY32" fmla="*/ 1088188 h 1436953"/>
              <a:gd name="connsiteX33" fmla="*/ 542925 w 3538538"/>
              <a:gd name="connsiteY33" fmla="*/ 1121525 h 1436953"/>
              <a:gd name="connsiteX34" fmla="*/ 576263 w 3538538"/>
              <a:gd name="connsiteY34" fmla="*/ 1183438 h 1436953"/>
              <a:gd name="connsiteX35" fmla="*/ 590550 w 3538538"/>
              <a:gd name="connsiteY35" fmla="*/ 1221538 h 1436953"/>
              <a:gd name="connsiteX36" fmla="*/ 614363 w 3538538"/>
              <a:gd name="connsiteY36" fmla="*/ 1254875 h 1436953"/>
              <a:gd name="connsiteX37" fmla="*/ 628650 w 3538538"/>
              <a:gd name="connsiteY37" fmla="*/ 1283450 h 1436953"/>
              <a:gd name="connsiteX38" fmla="*/ 633413 w 3538538"/>
              <a:gd name="connsiteY38" fmla="*/ 1302500 h 1436953"/>
              <a:gd name="connsiteX39" fmla="*/ 652463 w 3538538"/>
              <a:gd name="connsiteY39" fmla="*/ 1312025 h 1436953"/>
              <a:gd name="connsiteX40" fmla="*/ 676275 w 3538538"/>
              <a:gd name="connsiteY40" fmla="*/ 1326313 h 1436953"/>
              <a:gd name="connsiteX41" fmla="*/ 704850 w 3538538"/>
              <a:gd name="connsiteY41" fmla="*/ 1340600 h 1436953"/>
              <a:gd name="connsiteX42" fmla="*/ 738188 w 3538538"/>
              <a:gd name="connsiteY42" fmla="*/ 1359650 h 1436953"/>
              <a:gd name="connsiteX43" fmla="*/ 762000 w 3538538"/>
              <a:gd name="connsiteY43" fmla="*/ 1383463 h 1436953"/>
              <a:gd name="connsiteX44" fmla="*/ 771525 w 3538538"/>
              <a:gd name="connsiteY44" fmla="*/ 1397750 h 1436953"/>
              <a:gd name="connsiteX45" fmla="*/ 819150 w 3538538"/>
              <a:gd name="connsiteY45" fmla="*/ 1421563 h 1436953"/>
              <a:gd name="connsiteX46" fmla="*/ 904875 w 3538538"/>
              <a:gd name="connsiteY46" fmla="*/ 1416800 h 1436953"/>
              <a:gd name="connsiteX47" fmla="*/ 928688 w 3538538"/>
              <a:gd name="connsiteY47" fmla="*/ 1412038 h 1436953"/>
              <a:gd name="connsiteX48" fmla="*/ 957263 w 3538538"/>
              <a:gd name="connsiteY48" fmla="*/ 1392988 h 1436953"/>
              <a:gd name="connsiteX49" fmla="*/ 962025 w 3538538"/>
              <a:gd name="connsiteY49" fmla="*/ 1378700 h 1436953"/>
              <a:gd name="connsiteX50" fmla="*/ 976313 w 3538538"/>
              <a:gd name="connsiteY50" fmla="*/ 1354888 h 1436953"/>
              <a:gd name="connsiteX51" fmla="*/ 995363 w 3538538"/>
              <a:gd name="connsiteY51" fmla="*/ 1316788 h 1436953"/>
              <a:gd name="connsiteX52" fmla="*/ 1009650 w 3538538"/>
              <a:gd name="connsiteY52" fmla="*/ 1297738 h 1436953"/>
              <a:gd name="connsiteX53" fmla="*/ 1019175 w 3538538"/>
              <a:gd name="connsiteY53" fmla="*/ 1283450 h 1436953"/>
              <a:gd name="connsiteX54" fmla="*/ 1052513 w 3538538"/>
              <a:gd name="connsiteY54" fmla="*/ 1250113 h 1436953"/>
              <a:gd name="connsiteX55" fmla="*/ 1090613 w 3538538"/>
              <a:gd name="connsiteY55" fmla="*/ 1188200 h 1436953"/>
              <a:gd name="connsiteX56" fmla="*/ 1109663 w 3538538"/>
              <a:gd name="connsiteY56" fmla="*/ 1154863 h 1436953"/>
              <a:gd name="connsiteX57" fmla="*/ 1123950 w 3538538"/>
              <a:gd name="connsiteY57" fmla="*/ 1126288 h 1436953"/>
              <a:gd name="connsiteX58" fmla="*/ 1157288 w 3538538"/>
              <a:gd name="connsiteY58" fmla="*/ 1064375 h 1436953"/>
              <a:gd name="connsiteX59" fmla="*/ 1176338 w 3538538"/>
              <a:gd name="connsiteY59" fmla="*/ 1016750 h 1436953"/>
              <a:gd name="connsiteX60" fmla="*/ 1190625 w 3538538"/>
              <a:gd name="connsiteY60" fmla="*/ 964363 h 1436953"/>
              <a:gd name="connsiteX61" fmla="*/ 1219200 w 3538538"/>
              <a:gd name="connsiteY61" fmla="*/ 907213 h 1436953"/>
              <a:gd name="connsiteX62" fmla="*/ 1266825 w 3538538"/>
              <a:gd name="connsiteY62" fmla="*/ 788150 h 1436953"/>
              <a:gd name="connsiteX63" fmla="*/ 1295400 w 3538538"/>
              <a:gd name="connsiteY63" fmla="*/ 740525 h 1436953"/>
              <a:gd name="connsiteX64" fmla="*/ 1314450 w 3538538"/>
              <a:gd name="connsiteY64" fmla="*/ 702425 h 1436953"/>
              <a:gd name="connsiteX65" fmla="*/ 1362075 w 3538538"/>
              <a:gd name="connsiteY65" fmla="*/ 645275 h 1436953"/>
              <a:gd name="connsiteX66" fmla="*/ 1381125 w 3538538"/>
              <a:gd name="connsiteY66" fmla="*/ 621463 h 1436953"/>
              <a:gd name="connsiteX67" fmla="*/ 1400175 w 3538538"/>
              <a:gd name="connsiteY67" fmla="*/ 597650 h 1436953"/>
              <a:gd name="connsiteX68" fmla="*/ 1428750 w 3538538"/>
              <a:gd name="connsiteY68" fmla="*/ 569075 h 1436953"/>
              <a:gd name="connsiteX69" fmla="*/ 1443038 w 3538538"/>
              <a:gd name="connsiteY69" fmla="*/ 559550 h 1436953"/>
              <a:gd name="connsiteX70" fmla="*/ 1471613 w 3538538"/>
              <a:gd name="connsiteY70" fmla="*/ 535738 h 1436953"/>
              <a:gd name="connsiteX71" fmla="*/ 1495425 w 3538538"/>
              <a:gd name="connsiteY71" fmla="*/ 540500 h 1436953"/>
              <a:gd name="connsiteX72" fmla="*/ 1504950 w 3538538"/>
              <a:gd name="connsiteY72" fmla="*/ 554788 h 1436953"/>
              <a:gd name="connsiteX73" fmla="*/ 1524000 w 3538538"/>
              <a:gd name="connsiteY73" fmla="*/ 573838 h 1436953"/>
              <a:gd name="connsiteX74" fmla="*/ 1538288 w 3538538"/>
              <a:gd name="connsiteY74" fmla="*/ 602413 h 1436953"/>
              <a:gd name="connsiteX75" fmla="*/ 1547813 w 3538538"/>
              <a:gd name="connsiteY75" fmla="*/ 626225 h 1436953"/>
              <a:gd name="connsiteX76" fmla="*/ 1552575 w 3538538"/>
              <a:gd name="connsiteY76" fmla="*/ 678613 h 1436953"/>
              <a:gd name="connsiteX77" fmla="*/ 1566863 w 3538538"/>
              <a:gd name="connsiteY77" fmla="*/ 716713 h 1436953"/>
              <a:gd name="connsiteX78" fmla="*/ 1581150 w 3538538"/>
              <a:gd name="connsiteY78" fmla="*/ 735763 h 1436953"/>
              <a:gd name="connsiteX79" fmla="*/ 1590675 w 3538538"/>
              <a:gd name="connsiteY79" fmla="*/ 783388 h 1436953"/>
              <a:gd name="connsiteX80" fmla="*/ 1595438 w 3538538"/>
              <a:gd name="connsiteY80" fmla="*/ 802438 h 1436953"/>
              <a:gd name="connsiteX81" fmla="*/ 1609725 w 3538538"/>
              <a:gd name="connsiteY81" fmla="*/ 821488 h 1436953"/>
              <a:gd name="connsiteX82" fmla="*/ 1619250 w 3538538"/>
              <a:gd name="connsiteY82" fmla="*/ 850063 h 1436953"/>
              <a:gd name="connsiteX83" fmla="*/ 1624013 w 3538538"/>
              <a:gd name="connsiteY83" fmla="*/ 878638 h 1436953"/>
              <a:gd name="connsiteX84" fmla="*/ 1681163 w 3538538"/>
              <a:gd name="connsiteY84" fmla="*/ 945313 h 1436953"/>
              <a:gd name="connsiteX85" fmla="*/ 1695450 w 3538538"/>
              <a:gd name="connsiteY85" fmla="*/ 959600 h 1436953"/>
              <a:gd name="connsiteX86" fmla="*/ 1733550 w 3538538"/>
              <a:gd name="connsiteY86" fmla="*/ 978650 h 1436953"/>
              <a:gd name="connsiteX87" fmla="*/ 1809750 w 3538538"/>
              <a:gd name="connsiteY87" fmla="*/ 973888 h 1436953"/>
              <a:gd name="connsiteX88" fmla="*/ 1838325 w 3538538"/>
              <a:gd name="connsiteY88" fmla="*/ 945313 h 1436953"/>
              <a:gd name="connsiteX89" fmla="*/ 1866900 w 3538538"/>
              <a:gd name="connsiteY89" fmla="*/ 907213 h 1436953"/>
              <a:gd name="connsiteX90" fmla="*/ 1890713 w 3538538"/>
              <a:gd name="connsiteY90" fmla="*/ 864350 h 1436953"/>
              <a:gd name="connsiteX91" fmla="*/ 1900238 w 3538538"/>
              <a:gd name="connsiteY91" fmla="*/ 821488 h 1436953"/>
              <a:gd name="connsiteX92" fmla="*/ 1909763 w 3538538"/>
              <a:gd name="connsiteY92" fmla="*/ 797675 h 1436953"/>
              <a:gd name="connsiteX93" fmla="*/ 1933575 w 3538538"/>
              <a:gd name="connsiteY93" fmla="*/ 764338 h 1436953"/>
              <a:gd name="connsiteX94" fmla="*/ 1943100 w 3538538"/>
              <a:gd name="connsiteY94" fmla="*/ 750050 h 1436953"/>
              <a:gd name="connsiteX95" fmla="*/ 1971675 w 3538538"/>
              <a:gd name="connsiteY95" fmla="*/ 731000 h 1436953"/>
              <a:gd name="connsiteX96" fmla="*/ 2005013 w 3538538"/>
              <a:gd name="connsiteY96" fmla="*/ 735763 h 1436953"/>
              <a:gd name="connsiteX97" fmla="*/ 2024063 w 3538538"/>
              <a:gd name="connsiteY97" fmla="*/ 783388 h 1436953"/>
              <a:gd name="connsiteX98" fmla="*/ 2047875 w 3538538"/>
              <a:gd name="connsiteY98" fmla="*/ 821488 h 1436953"/>
              <a:gd name="connsiteX99" fmla="*/ 2052638 w 3538538"/>
              <a:gd name="connsiteY99" fmla="*/ 835775 h 1436953"/>
              <a:gd name="connsiteX100" fmla="*/ 2081213 w 3538538"/>
              <a:gd name="connsiteY100" fmla="*/ 878638 h 1436953"/>
              <a:gd name="connsiteX101" fmla="*/ 2105025 w 3538538"/>
              <a:gd name="connsiteY101" fmla="*/ 916738 h 1436953"/>
              <a:gd name="connsiteX102" fmla="*/ 2119313 w 3538538"/>
              <a:gd name="connsiteY102" fmla="*/ 950075 h 1436953"/>
              <a:gd name="connsiteX103" fmla="*/ 2133600 w 3538538"/>
              <a:gd name="connsiteY103" fmla="*/ 983413 h 1436953"/>
              <a:gd name="connsiteX104" fmla="*/ 2147888 w 3538538"/>
              <a:gd name="connsiteY104" fmla="*/ 1031038 h 1436953"/>
              <a:gd name="connsiteX105" fmla="*/ 2152650 w 3538538"/>
              <a:gd name="connsiteY105" fmla="*/ 1045325 h 1436953"/>
              <a:gd name="connsiteX106" fmla="*/ 2157413 w 3538538"/>
              <a:gd name="connsiteY106" fmla="*/ 1097713 h 1436953"/>
              <a:gd name="connsiteX107" fmla="*/ 2166938 w 3538538"/>
              <a:gd name="connsiteY107" fmla="*/ 1116763 h 1436953"/>
              <a:gd name="connsiteX108" fmla="*/ 2190750 w 3538538"/>
              <a:gd name="connsiteY108" fmla="*/ 1159625 h 1436953"/>
              <a:gd name="connsiteX109" fmla="*/ 2219325 w 3538538"/>
              <a:gd name="connsiteY109" fmla="*/ 1207250 h 1436953"/>
              <a:gd name="connsiteX110" fmla="*/ 2233613 w 3538538"/>
              <a:gd name="connsiteY110" fmla="*/ 1231063 h 1436953"/>
              <a:gd name="connsiteX111" fmla="*/ 2252663 w 3538538"/>
              <a:gd name="connsiteY111" fmla="*/ 1250113 h 1436953"/>
              <a:gd name="connsiteX112" fmla="*/ 2271713 w 3538538"/>
              <a:gd name="connsiteY112" fmla="*/ 1273925 h 1436953"/>
              <a:gd name="connsiteX113" fmla="*/ 2295525 w 3538538"/>
              <a:gd name="connsiteY113" fmla="*/ 1297738 h 1436953"/>
              <a:gd name="connsiteX114" fmla="*/ 2309813 w 3538538"/>
              <a:gd name="connsiteY114" fmla="*/ 1316788 h 1436953"/>
              <a:gd name="connsiteX115" fmla="*/ 2366963 w 3538538"/>
              <a:gd name="connsiteY115" fmla="*/ 1359650 h 1436953"/>
              <a:gd name="connsiteX116" fmla="*/ 2419350 w 3538538"/>
              <a:gd name="connsiteY116" fmla="*/ 1402513 h 1436953"/>
              <a:gd name="connsiteX117" fmla="*/ 2481263 w 3538538"/>
              <a:gd name="connsiteY117" fmla="*/ 1426325 h 1436953"/>
              <a:gd name="connsiteX118" fmla="*/ 2533650 w 3538538"/>
              <a:gd name="connsiteY118" fmla="*/ 1435850 h 1436953"/>
              <a:gd name="connsiteX119" fmla="*/ 2614613 w 3538538"/>
              <a:gd name="connsiteY119" fmla="*/ 1431088 h 1436953"/>
              <a:gd name="connsiteX120" fmla="*/ 2662238 w 3538538"/>
              <a:gd name="connsiteY120" fmla="*/ 1407275 h 1436953"/>
              <a:gd name="connsiteX121" fmla="*/ 2724150 w 3538538"/>
              <a:gd name="connsiteY121" fmla="*/ 1359650 h 1436953"/>
              <a:gd name="connsiteX122" fmla="*/ 2752725 w 3538538"/>
              <a:gd name="connsiteY122" fmla="*/ 1316788 h 1436953"/>
              <a:gd name="connsiteX123" fmla="*/ 2814638 w 3538538"/>
              <a:gd name="connsiteY123" fmla="*/ 1169150 h 1436953"/>
              <a:gd name="connsiteX124" fmla="*/ 2824163 w 3538538"/>
              <a:gd name="connsiteY124" fmla="*/ 1145338 h 1436953"/>
              <a:gd name="connsiteX125" fmla="*/ 2833688 w 3538538"/>
              <a:gd name="connsiteY125" fmla="*/ 1126288 h 1436953"/>
              <a:gd name="connsiteX126" fmla="*/ 2847975 w 3538538"/>
              <a:gd name="connsiteY126" fmla="*/ 1078663 h 1436953"/>
              <a:gd name="connsiteX127" fmla="*/ 2886075 w 3538538"/>
              <a:gd name="connsiteY127" fmla="*/ 911975 h 1436953"/>
              <a:gd name="connsiteX128" fmla="*/ 2947988 w 3538538"/>
              <a:gd name="connsiteY128" fmla="*/ 683375 h 1436953"/>
              <a:gd name="connsiteX129" fmla="*/ 2957513 w 3538538"/>
              <a:gd name="connsiteY129" fmla="*/ 583363 h 1436953"/>
              <a:gd name="connsiteX130" fmla="*/ 2967038 w 3538538"/>
              <a:gd name="connsiteY130" fmla="*/ 569075 h 1436953"/>
              <a:gd name="connsiteX131" fmla="*/ 2995613 w 3538538"/>
              <a:gd name="connsiteY131" fmla="*/ 511925 h 1436953"/>
              <a:gd name="connsiteX132" fmla="*/ 3052763 w 3538538"/>
              <a:gd name="connsiteY132" fmla="*/ 392863 h 1436953"/>
              <a:gd name="connsiteX133" fmla="*/ 3076575 w 3538538"/>
              <a:gd name="connsiteY133" fmla="*/ 302375 h 1436953"/>
              <a:gd name="connsiteX134" fmla="*/ 3133725 w 3538538"/>
              <a:gd name="connsiteY134" fmla="*/ 149975 h 1436953"/>
              <a:gd name="connsiteX135" fmla="*/ 3143250 w 3538538"/>
              <a:gd name="connsiteY135" fmla="*/ 102350 h 1436953"/>
              <a:gd name="connsiteX136" fmla="*/ 3162300 w 3538538"/>
              <a:gd name="connsiteY136" fmla="*/ 49963 h 1436953"/>
              <a:gd name="connsiteX137" fmla="*/ 3167063 w 3538538"/>
              <a:gd name="connsiteY137" fmla="*/ 7100 h 1436953"/>
              <a:gd name="connsiteX138" fmla="*/ 3195638 w 3538538"/>
              <a:gd name="connsiteY138" fmla="*/ 16625 h 1436953"/>
              <a:gd name="connsiteX139" fmla="*/ 3224213 w 3538538"/>
              <a:gd name="connsiteY139" fmla="*/ 45200 h 1436953"/>
              <a:gd name="connsiteX140" fmla="*/ 3252788 w 3538538"/>
              <a:gd name="connsiteY140" fmla="*/ 73775 h 1436953"/>
              <a:gd name="connsiteX141" fmla="*/ 3262313 w 3538538"/>
              <a:gd name="connsiteY141" fmla="*/ 111875 h 1436953"/>
              <a:gd name="connsiteX142" fmla="*/ 3267075 w 3538538"/>
              <a:gd name="connsiteY142" fmla="*/ 126163 h 1436953"/>
              <a:gd name="connsiteX143" fmla="*/ 3271838 w 3538538"/>
              <a:gd name="connsiteY143" fmla="*/ 149975 h 1436953"/>
              <a:gd name="connsiteX144" fmla="*/ 3276600 w 3538538"/>
              <a:gd name="connsiteY144" fmla="*/ 169025 h 1436953"/>
              <a:gd name="connsiteX145" fmla="*/ 3286125 w 3538538"/>
              <a:gd name="connsiteY145" fmla="*/ 211888 h 1436953"/>
              <a:gd name="connsiteX146" fmla="*/ 3290888 w 3538538"/>
              <a:gd name="connsiteY146" fmla="*/ 330950 h 1436953"/>
              <a:gd name="connsiteX147" fmla="*/ 3300413 w 3538538"/>
              <a:gd name="connsiteY147" fmla="*/ 350000 h 1436953"/>
              <a:gd name="connsiteX148" fmla="*/ 3305175 w 3538538"/>
              <a:gd name="connsiteY148" fmla="*/ 364288 h 1436953"/>
              <a:gd name="connsiteX149" fmla="*/ 3319463 w 3538538"/>
              <a:gd name="connsiteY149" fmla="*/ 392863 h 1436953"/>
              <a:gd name="connsiteX150" fmla="*/ 3328988 w 3538538"/>
              <a:gd name="connsiteY150" fmla="*/ 421438 h 1436953"/>
              <a:gd name="connsiteX151" fmla="*/ 3362325 w 3538538"/>
              <a:gd name="connsiteY151" fmla="*/ 469063 h 1436953"/>
              <a:gd name="connsiteX152" fmla="*/ 3371850 w 3538538"/>
              <a:gd name="connsiteY152" fmla="*/ 497638 h 1436953"/>
              <a:gd name="connsiteX153" fmla="*/ 3390900 w 3538538"/>
              <a:gd name="connsiteY153" fmla="*/ 535738 h 1436953"/>
              <a:gd name="connsiteX154" fmla="*/ 3419475 w 3538538"/>
              <a:gd name="connsiteY154" fmla="*/ 602413 h 1436953"/>
              <a:gd name="connsiteX155" fmla="*/ 3433763 w 3538538"/>
              <a:gd name="connsiteY155" fmla="*/ 630988 h 1436953"/>
              <a:gd name="connsiteX156" fmla="*/ 3452813 w 3538538"/>
              <a:gd name="connsiteY156" fmla="*/ 650038 h 1436953"/>
              <a:gd name="connsiteX157" fmla="*/ 3467100 w 3538538"/>
              <a:gd name="connsiteY157" fmla="*/ 678613 h 1436953"/>
              <a:gd name="connsiteX158" fmla="*/ 3481388 w 3538538"/>
              <a:gd name="connsiteY158" fmla="*/ 716713 h 1436953"/>
              <a:gd name="connsiteX159" fmla="*/ 3495675 w 3538538"/>
              <a:gd name="connsiteY159" fmla="*/ 740525 h 1436953"/>
              <a:gd name="connsiteX160" fmla="*/ 3505200 w 3538538"/>
              <a:gd name="connsiteY160" fmla="*/ 769100 h 1436953"/>
              <a:gd name="connsiteX161" fmla="*/ 3533775 w 3538538"/>
              <a:gd name="connsiteY161" fmla="*/ 807200 h 1436953"/>
              <a:gd name="connsiteX162" fmla="*/ 3538538 w 3538538"/>
              <a:gd name="connsiteY162" fmla="*/ 816725 h 143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3538538" h="1436953">
                <a:moveTo>
                  <a:pt x="0" y="888163"/>
                </a:moveTo>
                <a:cubicBezTo>
                  <a:pt x="7199" y="859368"/>
                  <a:pt x="2692" y="875329"/>
                  <a:pt x="14288" y="840538"/>
                </a:cubicBezTo>
                <a:lnTo>
                  <a:pt x="19050" y="826250"/>
                </a:lnTo>
                <a:cubicBezTo>
                  <a:pt x="20638" y="811963"/>
                  <a:pt x="21450" y="797568"/>
                  <a:pt x="23813" y="783388"/>
                </a:cubicBezTo>
                <a:cubicBezTo>
                  <a:pt x="25844" y="771200"/>
                  <a:pt x="33366" y="761095"/>
                  <a:pt x="38100" y="750050"/>
                </a:cubicBezTo>
                <a:cubicBezTo>
                  <a:pt x="43910" y="736494"/>
                  <a:pt x="40949" y="732915"/>
                  <a:pt x="52388" y="721475"/>
                </a:cubicBezTo>
                <a:cubicBezTo>
                  <a:pt x="56435" y="717428"/>
                  <a:pt x="61913" y="715125"/>
                  <a:pt x="66675" y="711950"/>
                </a:cubicBezTo>
                <a:cubicBezTo>
                  <a:pt x="73025" y="702425"/>
                  <a:pt x="82105" y="694235"/>
                  <a:pt x="85725" y="683375"/>
                </a:cubicBezTo>
                <a:cubicBezTo>
                  <a:pt x="97060" y="649370"/>
                  <a:pt x="86896" y="660369"/>
                  <a:pt x="109538" y="645275"/>
                </a:cubicBezTo>
                <a:cubicBezTo>
                  <a:pt x="120619" y="623113"/>
                  <a:pt x="120871" y="620641"/>
                  <a:pt x="138113" y="597650"/>
                </a:cubicBezTo>
                <a:cubicBezTo>
                  <a:pt x="142875" y="591300"/>
                  <a:pt x="147090" y="584500"/>
                  <a:pt x="152400" y="578600"/>
                </a:cubicBezTo>
                <a:cubicBezTo>
                  <a:pt x="161411" y="568587"/>
                  <a:pt x="171450" y="559550"/>
                  <a:pt x="180975" y="550025"/>
                </a:cubicBezTo>
                <a:cubicBezTo>
                  <a:pt x="193302" y="537698"/>
                  <a:pt x="206751" y="522385"/>
                  <a:pt x="223838" y="516688"/>
                </a:cubicBezTo>
                <a:cubicBezTo>
                  <a:pt x="247286" y="508871"/>
                  <a:pt x="233173" y="512750"/>
                  <a:pt x="266700" y="507163"/>
                </a:cubicBezTo>
                <a:cubicBezTo>
                  <a:pt x="289333" y="510935"/>
                  <a:pt x="294109" y="507713"/>
                  <a:pt x="309563" y="521450"/>
                </a:cubicBezTo>
                <a:cubicBezTo>
                  <a:pt x="319631" y="530399"/>
                  <a:pt x="338138" y="550025"/>
                  <a:pt x="338138" y="550025"/>
                </a:cubicBezTo>
                <a:cubicBezTo>
                  <a:pt x="339725" y="554788"/>
                  <a:pt x="340655" y="559823"/>
                  <a:pt x="342900" y="564313"/>
                </a:cubicBezTo>
                <a:cubicBezTo>
                  <a:pt x="345460" y="569432"/>
                  <a:pt x="351037" y="573047"/>
                  <a:pt x="352425" y="578600"/>
                </a:cubicBezTo>
                <a:cubicBezTo>
                  <a:pt x="371839" y="656253"/>
                  <a:pt x="343911" y="594909"/>
                  <a:pt x="366713" y="640513"/>
                </a:cubicBezTo>
                <a:cubicBezTo>
                  <a:pt x="371715" y="665523"/>
                  <a:pt x="368866" y="662141"/>
                  <a:pt x="381000" y="683375"/>
                </a:cubicBezTo>
                <a:cubicBezTo>
                  <a:pt x="390185" y="699449"/>
                  <a:pt x="409575" y="731000"/>
                  <a:pt x="409575" y="731000"/>
                </a:cubicBezTo>
                <a:cubicBezTo>
                  <a:pt x="411163" y="737350"/>
                  <a:pt x="411629" y="744091"/>
                  <a:pt x="414338" y="750050"/>
                </a:cubicBezTo>
                <a:cubicBezTo>
                  <a:pt x="419634" y="761702"/>
                  <a:pt x="429872" y="771081"/>
                  <a:pt x="433388" y="783388"/>
                </a:cubicBezTo>
                <a:cubicBezTo>
                  <a:pt x="442711" y="816019"/>
                  <a:pt x="446259" y="850031"/>
                  <a:pt x="452438" y="883400"/>
                </a:cubicBezTo>
                <a:cubicBezTo>
                  <a:pt x="454196" y="892895"/>
                  <a:pt x="454146" y="902814"/>
                  <a:pt x="457200" y="911975"/>
                </a:cubicBezTo>
                <a:cubicBezTo>
                  <a:pt x="458788" y="916738"/>
                  <a:pt x="460584" y="921436"/>
                  <a:pt x="461963" y="926263"/>
                </a:cubicBezTo>
                <a:cubicBezTo>
                  <a:pt x="463761" y="932557"/>
                  <a:pt x="464427" y="939184"/>
                  <a:pt x="466725" y="945313"/>
                </a:cubicBezTo>
                <a:cubicBezTo>
                  <a:pt x="481962" y="985946"/>
                  <a:pt x="471553" y="945542"/>
                  <a:pt x="481013" y="978650"/>
                </a:cubicBezTo>
                <a:cubicBezTo>
                  <a:pt x="482811" y="984944"/>
                  <a:pt x="483977" y="991406"/>
                  <a:pt x="485775" y="997700"/>
                </a:cubicBezTo>
                <a:cubicBezTo>
                  <a:pt x="487154" y="1002527"/>
                  <a:pt x="489159" y="1007161"/>
                  <a:pt x="490538" y="1011988"/>
                </a:cubicBezTo>
                <a:cubicBezTo>
                  <a:pt x="492336" y="1018282"/>
                  <a:pt x="492373" y="1025184"/>
                  <a:pt x="495300" y="1031038"/>
                </a:cubicBezTo>
                <a:cubicBezTo>
                  <a:pt x="500419" y="1041277"/>
                  <a:pt x="510730" y="1048753"/>
                  <a:pt x="514350" y="1059613"/>
                </a:cubicBezTo>
                <a:cubicBezTo>
                  <a:pt x="517525" y="1069138"/>
                  <a:pt x="518306" y="1079834"/>
                  <a:pt x="523875" y="1088188"/>
                </a:cubicBezTo>
                <a:cubicBezTo>
                  <a:pt x="533441" y="1102537"/>
                  <a:pt x="535674" y="1104606"/>
                  <a:pt x="542925" y="1121525"/>
                </a:cubicBezTo>
                <a:cubicBezTo>
                  <a:pt x="567170" y="1178098"/>
                  <a:pt x="548824" y="1155999"/>
                  <a:pt x="576263" y="1183438"/>
                </a:cubicBezTo>
                <a:cubicBezTo>
                  <a:pt x="580385" y="1195804"/>
                  <a:pt x="584855" y="1210147"/>
                  <a:pt x="590550" y="1221538"/>
                </a:cubicBezTo>
                <a:cubicBezTo>
                  <a:pt x="594032" y="1228501"/>
                  <a:pt x="611128" y="1250562"/>
                  <a:pt x="614363" y="1254875"/>
                </a:cubicBezTo>
                <a:cubicBezTo>
                  <a:pt x="634419" y="1315051"/>
                  <a:pt x="600967" y="1218858"/>
                  <a:pt x="628650" y="1283450"/>
                </a:cubicBezTo>
                <a:cubicBezTo>
                  <a:pt x="631228" y="1289466"/>
                  <a:pt x="629223" y="1297472"/>
                  <a:pt x="633413" y="1302500"/>
                </a:cubicBezTo>
                <a:cubicBezTo>
                  <a:pt x="637958" y="1307954"/>
                  <a:pt x="646257" y="1308577"/>
                  <a:pt x="652463" y="1312025"/>
                </a:cubicBezTo>
                <a:cubicBezTo>
                  <a:pt x="660555" y="1316521"/>
                  <a:pt x="668149" y="1321880"/>
                  <a:pt x="676275" y="1326313"/>
                </a:cubicBezTo>
                <a:cubicBezTo>
                  <a:pt x="685624" y="1331412"/>
                  <a:pt x="695718" y="1335121"/>
                  <a:pt x="704850" y="1340600"/>
                </a:cubicBezTo>
                <a:cubicBezTo>
                  <a:pt x="740891" y="1362224"/>
                  <a:pt x="708164" y="1349643"/>
                  <a:pt x="738188" y="1359650"/>
                </a:cubicBezTo>
                <a:cubicBezTo>
                  <a:pt x="763586" y="1397748"/>
                  <a:pt x="730253" y="1351716"/>
                  <a:pt x="762000" y="1383463"/>
                </a:cubicBezTo>
                <a:cubicBezTo>
                  <a:pt x="766047" y="1387510"/>
                  <a:pt x="767217" y="1393981"/>
                  <a:pt x="771525" y="1397750"/>
                </a:cubicBezTo>
                <a:cubicBezTo>
                  <a:pt x="794206" y="1417595"/>
                  <a:pt x="795478" y="1415644"/>
                  <a:pt x="819150" y="1421563"/>
                </a:cubicBezTo>
                <a:cubicBezTo>
                  <a:pt x="847725" y="1419975"/>
                  <a:pt x="876364" y="1419279"/>
                  <a:pt x="904875" y="1416800"/>
                </a:cubicBezTo>
                <a:cubicBezTo>
                  <a:pt x="912939" y="1416099"/>
                  <a:pt x="921319" y="1415388"/>
                  <a:pt x="928688" y="1412038"/>
                </a:cubicBezTo>
                <a:cubicBezTo>
                  <a:pt x="939110" y="1407301"/>
                  <a:pt x="957263" y="1392988"/>
                  <a:pt x="957263" y="1392988"/>
                </a:cubicBezTo>
                <a:cubicBezTo>
                  <a:pt x="958850" y="1388225"/>
                  <a:pt x="959780" y="1383190"/>
                  <a:pt x="962025" y="1378700"/>
                </a:cubicBezTo>
                <a:cubicBezTo>
                  <a:pt x="966165" y="1370421"/>
                  <a:pt x="973150" y="1363587"/>
                  <a:pt x="976313" y="1354888"/>
                </a:cubicBezTo>
                <a:cubicBezTo>
                  <a:pt x="990914" y="1314735"/>
                  <a:pt x="967766" y="1335186"/>
                  <a:pt x="995363" y="1316788"/>
                </a:cubicBezTo>
                <a:cubicBezTo>
                  <a:pt x="1000125" y="1310438"/>
                  <a:pt x="1005037" y="1304197"/>
                  <a:pt x="1009650" y="1297738"/>
                </a:cubicBezTo>
                <a:cubicBezTo>
                  <a:pt x="1012977" y="1293080"/>
                  <a:pt x="1015128" y="1287497"/>
                  <a:pt x="1019175" y="1283450"/>
                </a:cubicBezTo>
                <a:cubicBezTo>
                  <a:pt x="1057275" y="1245350"/>
                  <a:pt x="1020762" y="1294564"/>
                  <a:pt x="1052513" y="1250113"/>
                </a:cubicBezTo>
                <a:cubicBezTo>
                  <a:pt x="1064622" y="1233160"/>
                  <a:pt x="1083948" y="1199531"/>
                  <a:pt x="1090613" y="1188200"/>
                </a:cubicBezTo>
                <a:cubicBezTo>
                  <a:pt x="1097102" y="1177168"/>
                  <a:pt x="1103939" y="1166311"/>
                  <a:pt x="1109663" y="1154863"/>
                </a:cubicBezTo>
                <a:cubicBezTo>
                  <a:pt x="1114425" y="1145338"/>
                  <a:pt x="1118901" y="1135664"/>
                  <a:pt x="1123950" y="1126288"/>
                </a:cubicBezTo>
                <a:cubicBezTo>
                  <a:pt x="1138330" y="1099582"/>
                  <a:pt x="1145558" y="1091186"/>
                  <a:pt x="1157288" y="1064375"/>
                </a:cubicBezTo>
                <a:cubicBezTo>
                  <a:pt x="1164141" y="1048711"/>
                  <a:pt x="1170931" y="1032971"/>
                  <a:pt x="1176338" y="1016750"/>
                </a:cubicBezTo>
                <a:cubicBezTo>
                  <a:pt x="1182062" y="999579"/>
                  <a:pt x="1184029" y="981219"/>
                  <a:pt x="1190625" y="964363"/>
                </a:cubicBezTo>
                <a:cubicBezTo>
                  <a:pt x="1198386" y="944529"/>
                  <a:pt x="1210746" y="926762"/>
                  <a:pt x="1219200" y="907213"/>
                </a:cubicBezTo>
                <a:cubicBezTo>
                  <a:pt x="1236166" y="867979"/>
                  <a:pt x="1244833" y="824803"/>
                  <a:pt x="1266825" y="788150"/>
                </a:cubicBezTo>
                <a:cubicBezTo>
                  <a:pt x="1276350" y="772275"/>
                  <a:pt x="1286409" y="756709"/>
                  <a:pt x="1295400" y="740525"/>
                </a:cubicBezTo>
                <a:cubicBezTo>
                  <a:pt x="1302296" y="728113"/>
                  <a:pt x="1306307" y="714057"/>
                  <a:pt x="1314450" y="702425"/>
                </a:cubicBezTo>
                <a:cubicBezTo>
                  <a:pt x="1328670" y="682110"/>
                  <a:pt x="1346311" y="664417"/>
                  <a:pt x="1362075" y="645275"/>
                </a:cubicBezTo>
                <a:cubicBezTo>
                  <a:pt x="1368537" y="637428"/>
                  <a:pt x="1374775" y="629400"/>
                  <a:pt x="1381125" y="621463"/>
                </a:cubicBezTo>
                <a:cubicBezTo>
                  <a:pt x="1387475" y="613525"/>
                  <a:pt x="1392987" y="604838"/>
                  <a:pt x="1400175" y="597650"/>
                </a:cubicBezTo>
                <a:cubicBezTo>
                  <a:pt x="1409700" y="588125"/>
                  <a:pt x="1417542" y="576547"/>
                  <a:pt x="1428750" y="569075"/>
                </a:cubicBezTo>
                <a:cubicBezTo>
                  <a:pt x="1433513" y="565900"/>
                  <a:pt x="1438641" y="563214"/>
                  <a:pt x="1443038" y="559550"/>
                </a:cubicBezTo>
                <a:cubicBezTo>
                  <a:pt x="1479708" y="528992"/>
                  <a:pt x="1436138" y="559387"/>
                  <a:pt x="1471613" y="535738"/>
                </a:cubicBezTo>
                <a:cubicBezTo>
                  <a:pt x="1479550" y="537325"/>
                  <a:pt x="1488397" y="536484"/>
                  <a:pt x="1495425" y="540500"/>
                </a:cubicBezTo>
                <a:cubicBezTo>
                  <a:pt x="1500395" y="543340"/>
                  <a:pt x="1501225" y="550442"/>
                  <a:pt x="1504950" y="554788"/>
                </a:cubicBezTo>
                <a:cubicBezTo>
                  <a:pt x="1510794" y="561606"/>
                  <a:pt x="1517650" y="567488"/>
                  <a:pt x="1524000" y="573838"/>
                </a:cubicBezTo>
                <a:cubicBezTo>
                  <a:pt x="1535973" y="609752"/>
                  <a:pt x="1519822" y="565481"/>
                  <a:pt x="1538288" y="602413"/>
                </a:cubicBezTo>
                <a:cubicBezTo>
                  <a:pt x="1542111" y="610059"/>
                  <a:pt x="1544638" y="618288"/>
                  <a:pt x="1547813" y="626225"/>
                </a:cubicBezTo>
                <a:cubicBezTo>
                  <a:pt x="1549400" y="643688"/>
                  <a:pt x="1550095" y="661255"/>
                  <a:pt x="1552575" y="678613"/>
                </a:cubicBezTo>
                <a:cubicBezTo>
                  <a:pt x="1553397" y="684368"/>
                  <a:pt x="1566790" y="716581"/>
                  <a:pt x="1566863" y="716713"/>
                </a:cubicBezTo>
                <a:cubicBezTo>
                  <a:pt x="1570718" y="723652"/>
                  <a:pt x="1576388" y="729413"/>
                  <a:pt x="1581150" y="735763"/>
                </a:cubicBezTo>
                <a:cubicBezTo>
                  <a:pt x="1590932" y="765105"/>
                  <a:pt x="1581919" y="735229"/>
                  <a:pt x="1590675" y="783388"/>
                </a:cubicBezTo>
                <a:cubicBezTo>
                  <a:pt x="1591846" y="789828"/>
                  <a:pt x="1592511" y="796584"/>
                  <a:pt x="1595438" y="802438"/>
                </a:cubicBezTo>
                <a:cubicBezTo>
                  <a:pt x="1598988" y="809537"/>
                  <a:pt x="1604963" y="815138"/>
                  <a:pt x="1609725" y="821488"/>
                </a:cubicBezTo>
                <a:cubicBezTo>
                  <a:pt x="1612900" y="831013"/>
                  <a:pt x="1616815" y="840323"/>
                  <a:pt x="1619250" y="850063"/>
                </a:cubicBezTo>
                <a:cubicBezTo>
                  <a:pt x="1621592" y="859431"/>
                  <a:pt x="1619694" y="870001"/>
                  <a:pt x="1624013" y="878638"/>
                </a:cubicBezTo>
                <a:cubicBezTo>
                  <a:pt x="1636232" y="903077"/>
                  <a:pt x="1662099" y="926249"/>
                  <a:pt x="1681163" y="945313"/>
                </a:cubicBezTo>
                <a:cubicBezTo>
                  <a:pt x="1685925" y="950075"/>
                  <a:pt x="1689426" y="956588"/>
                  <a:pt x="1695450" y="959600"/>
                </a:cubicBezTo>
                <a:lnTo>
                  <a:pt x="1733550" y="978650"/>
                </a:lnTo>
                <a:cubicBezTo>
                  <a:pt x="1758950" y="977063"/>
                  <a:pt x="1784795" y="978879"/>
                  <a:pt x="1809750" y="973888"/>
                </a:cubicBezTo>
                <a:cubicBezTo>
                  <a:pt x="1824372" y="970964"/>
                  <a:pt x="1830892" y="955534"/>
                  <a:pt x="1838325" y="945313"/>
                </a:cubicBezTo>
                <a:cubicBezTo>
                  <a:pt x="1847662" y="932474"/>
                  <a:pt x="1859800" y="921412"/>
                  <a:pt x="1866900" y="907213"/>
                </a:cubicBezTo>
                <a:cubicBezTo>
                  <a:pt x="1880565" y="879883"/>
                  <a:pt x="1872772" y="894251"/>
                  <a:pt x="1890713" y="864350"/>
                </a:cubicBezTo>
                <a:cubicBezTo>
                  <a:pt x="1892602" y="854905"/>
                  <a:pt x="1896873" y="831583"/>
                  <a:pt x="1900238" y="821488"/>
                </a:cubicBezTo>
                <a:cubicBezTo>
                  <a:pt x="1902942" y="813378"/>
                  <a:pt x="1905940" y="805322"/>
                  <a:pt x="1909763" y="797675"/>
                </a:cubicBezTo>
                <a:cubicBezTo>
                  <a:pt x="1913502" y="790197"/>
                  <a:pt x="1929983" y="769366"/>
                  <a:pt x="1933575" y="764338"/>
                </a:cubicBezTo>
                <a:cubicBezTo>
                  <a:pt x="1936902" y="759680"/>
                  <a:pt x="1938792" y="753819"/>
                  <a:pt x="1943100" y="750050"/>
                </a:cubicBezTo>
                <a:cubicBezTo>
                  <a:pt x="1951715" y="742512"/>
                  <a:pt x="1971675" y="731000"/>
                  <a:pt x="1971675" y="731000"/>
                </a:cubicBezTo>
                <a:cubicBezTo>
                  <a:pt x="1982788" y="732588"/>
                  <a:pt x="1997075" y="727825"/>
                  <a:pt x="2005013" y="735763"/>
                </a:cubicBezTo>
                <a:cubicBezTo>
                  <a:pt x="2017103" y="747853"/>
                  <a:pt x="2015001" y="768889"/>
                  <a:pt x="2024063" y="783388"/>
                </a:cubicBezTo>
                <a:cubicBezTo>
                  <a:pt x="2032000" y="796088"/>
                  <a:pt x="2043138" y="807280"/>
                  <a:pt x="2047875" y="821488"/>
                </a:cubicBezTo>
                <a:cubicBezTo>
                  <a:pt x="2049463" y="826250"/>
                  <a:pt x="2050109" y="831439"/>
                  <a:pt x="2052638" y="835775"/>
                </a:cubicBezTo>
                <a:cubicBezTo>
                  <a:pt x="2061290" y="850607"/>
                  <a:pt x="2073534" y="863279"/>
                  <a:pt x="2081213" y="878638"/>
                </a:cubicBezTo>
                <a:cubicBezTo>
                  <a:pt x="2094288" y="904787"/>
                  <a:pt x="2086478" y="892008"/>
                  <a:pt x="2105025" y="916738"/>
                </a:cubicBezTo>
                <a:cubicBezTo>
                  <a:pt x="2118702" y="971439"/>
                  <a:pt x="2099577" y="904022"/>
                  <a:pt x="2119313" y="950075"/>
                </a:cubicBezTo>
                <a:cubicBezTo>
                  <a:pt x="2137766" y="993133"/>
                  <a:pt x="2109685" y="947540"/>
                  <a:pt x="2133600" y="983413"/>
                </a:cubicBezTo>
                <a:cubicBezTo>
                  <a:pt x="2140799" y="1012206"/>
                  <a:pt x="2136292" y="996250"/>
                  <a:pt x="2147888" y="1031038"/>
                </a:cubicBezTo>
                <a:lnTo>
                  <a:pt x="2152650" y="1045325"/>
                </a:lnTo>
                <a:cubicBezTo>
                  <a:pt x="2154238" y="1062788"/>
                  <a:pt x="2153974" y="1080519"/>
                  <a:pt x="2157413" y="1097713"/>
                </a:cubicBezTo>
                <a:cubicBezTo>
                  <a:pt x="2158805" y="1104675"/>
                  <a:pt x="2164301" y="1110171"/>
                  <a:pt x="2166938" y="1116763"/>
                </a:cubicBezTo>
                <a:cubicBezTo>
                  <a:pt x="2182478" y="1155612"/>
                  <a:pt x="2166757" y="1135632"/>
                  <a:pt x="2190750" y="1159625"/>
                </a:cubicBezTo>
                <a:cubicBezTo>
                  <a:pt x="2207469" y="1201423"/>
                  <a:pt x="2190869" y="1166600"/>
                  <a:pt x="2219325" y="1207250"/>
                </a:cubicBezTo>
                <a:cubicBezTo>
                  <a:pt x="2224634" y="1214833"/>
                  <a:pt x="2227930" y="1223756"/>
                  <a:pt x="2233613" y="1231063"/>
                </a:cubicBezTo>
                <a:cubicBezTo>
                  <a:pt x="2239126" y="1238152"/>
                  <a:pt x="2246697" y="1243401"/>
                  <a:pt x="2252663" y="1250113"/>
                </a:cubicBezTo>
                <a:cubicBezTo>
                  <a:pt x="2259416" y="1257710"/>
                  <a:pt x="2264913" y="1266370"/>
                  <a:pt x="2271713" y="1273925"/>
                </a:cubicBezTo>
                <a:cubicBezTo>
                  <a:pt x="2279222" y="1282269"/>
                  <a:pt x="2288067" y="1289348"/>
                  <a:pt x="2295525" y="1297738"/>
                </a:cubicBezTo>
                <a:cubicBezTo>
                  <a:pt x="2300798" y="1303671"/>
                  <a:pt x="2304200" y="1311175"/>
                  <a:pt x="2309813" y="1316788"/>
                </a:cubicBezTo>
                <a:cubicBezTo>
                  <a:pt x="2348034" y="1355009"/>
                  <a:pt x="2327285" y="1327185"/>
                  <a:pt x="2366963" y="1359650"/>
                </a:cubicBezTo>
                <a:cubicBezTo>
                  <a:pt x="2402569" y="1388783"/>
                  <a:pt x="2377662" y="1380066"/>
                  <a:pt x="2419350" y="1402513"/>
                </a:cubicBezTo>
                <a:cubicBezTo>
                  <a:pt x="2433314" y="1410032"/>
                  <a:pt x="2464971" y="1421882"/>
                  <a:pt x="2481263" y="1426325"/>
                </a:cubicBezTo>
                <a:cubicBezTo>
                  <a:pt x="2491733" y="1429181"/>
                  <a:pt x="2524302" y="1434292"/>
                  <a:pt x="2533650" y="1435850"/>
                </a:cubicBezTo>
                <a:cubicBezTo>
                  <a:pt x="2560638" y="1434263"/>
                  <a:pt x="2588222" y="1436953"/>
                  <a:pt x="2614613" y="1431088"/>
                </a:cubicBezTo>
                <a:cubicBezTo>
                  <a:pt x="2631939" y="1427238"/>
                  <a:pt x="2647470" y="1417120"/>
                  <a:pt x="2662238" y="1407275"/>
                </a:cubicBezTo>
                <a:cubicBezTo>
                  <a:pt x="2682971" y="1393453"/>
                  <a:pt x="2707717" y="1378612"/>
                  <a:pt x="2724150" y="1359650"/>
                </a:cubicBezTo>
                <a:cubicBezTo>
                  <a:pt x="2735396" y="1346674"/>
                  <a:pt x="2745358" y="1332298"/>
                  <a:pt x="2752725" y="1316788"/>
                </a:cubicBezTo>
                <a:cubicBezTo>
                  <a:pt x="2775622" y="1268585"/>
                  <a:pt x="2794113" y="1218410"/>
                  <a:pt x="2814638" y="1169150"/>
                </a:cubicBezTo>
                <a:cubicBezTo>
                  <a:pt x="2817926" y="1161259"/>
                  <a:pt x="2820340" y="1152984"/>
                  <a:pt x="2824163" y="1145338"/>
                </a:cubicBezTo>
                <a:cubicBezTo>
                  <a:pt x="2827338" y="1138988"/>
                  <a:pt x="2831300" y="1132974"/>
                  <a:pt x="2833688" y="1126288"/>
                </a:cubicBezTo>
                <a:cubicBezTo>
                  <a:pt x="2839262" y="1110680"/>
                  <a:pt x="2844040" y="1094763"/>
                  <a:pt x="2847975" y="1078663"/>
                </a:cubicBezTo>
                <a:cubicBezTo>
                  <a:pt x="2861509" y="1023297"/>
                  <a:pt x="2868051" y="966046"/>
                  <a:pt x="2886075" y="911975"/>
                </a:cubicBezTo>
                <a:cubicBezTo>
                  <a:pt x="2936482" y="760754"/>
                  <a:pt x="2915984" y="836992"/>
                  <a:pt x="2947988" y="683375"/>
                </a:cubicBezTo>
                <a:cubicBezTo>
                  <a:pt x="2951163" y="650038"/>
                  <a:pt x="2952008" y="616396"/>
                  <a:pt x="2957513" y="583363"/>
                </a:cubicBezTo>
                <a:cubicBezTo>
                  <a:pt x="2958454" y="577717"/>
                  <a:pt x="2964344" y="574126"/>
                  <a:pt x="2967038" y="569075"/>
                </a:cubicBezTo>
                <a:cubicBezTo>
                  <a:pt x="2977061" y="550282"/>
                  <a:pt x="2988334" y="531941"/>
                  <a:pt x="2995613" y="511925"/>
                </a:cubicBezTo>
                <a:cubicBezTo>
                  <a:pt x="3023411" y="435482"/>
                  <a:pt x="3005444" y="475671"/>
                  <a:pt x="3052763" y="392863"/>
                </a:cubicBezTo>
                <a:cubicBezTo>
                  <a:pt x="3060700" y="362700"/>
                  <a:pt x="3067403" y="332185"/>
                  <a:pt x="3076575" y="302375"/>
                </a:cubicBezTo>
                <a:cubicBezTo>
                  <a:pt x="3098168" y="232198"/>
                  <a:pt x="3108364" y="210844"/>
                  <a:pt x="3133725" y="149975"/>
                </a:cubicBezTo>
                <a:cubicBezTo>
                  <a:pt x="3136900" y="134100"/>
                  <a:pt x="3139323" y="118056"/>
                  <a:pt x="3143250" y="102350"/>
                </a:cubicBezTo>
                <a:cubicBezTo>
                  <a:pt x="3147326" y="86044"/>
                  <a:pt x="3155987" y="65745"/>
                  <a:pt x="3162300" y="49963"/>
                </a:cubicBezTo>
                <a:cubicBezTo>
                  <a:pt x="3163888" y="35675"/>
                  <a:pt x="3156898" y="17265"/>
                  <a:pt x="3167063" y="7100"/>
                </a:cubicBezTo>
                <a:cubicBezTo>
                  <a:pt x="3174163" y="0"/>
                  <a:pt x="3186658" y="12135"/>
                  <a:pt x="3195638" y="16625"/>
                </a:cubicBezTo>
                <a:cubicBezTo>
                  <a:pt x="3221403" y="29508"/>
                  <a:pt x="3208745" y="27798"/>
                  <a:pt x="3224213" y="45200"/>
                </a:cubicBezTo>
                <a:cubicBezTo>
                  <a:pt x="3233162" y="55268"/>
                  <a:pt x="3252788" y="73775"/>
                  <a:pt x="3252788" y="73775"/>
                </a:cubicBezTo>
                <a:cubicBezTo>
                  <a:pt x="3255963" y="86475"/>
                  <a:pt x="3258174" y="99456"/>
                  <a:pt x="3262313" y="111875"/>
                </a:cubicBezTo>
                <a:cubicBezTo>
                  <a:pt x="3263900" y="116638"/>
                  <a:pt x="3265857" y="121293"/>
                  <a:pt x="3267075" y="126163"/>
                </a:cubicBezTo>
                <a:cubicBezTo>
                  <a:pt x="3269038" y="134016"/>
                  <a:pt x="3270082" y="142073"/>
                  <a:pt x="3271838" y="149975"/>
                </a:cubicBezTo>
                <a:cubicBezTo>
                  <a:pt x="3273258" y="156365"/>
                  <a:pt x="3275180" y="162635"/>
                  <a:pt x="3276600" y="169025"/>
                </a:cubicBezTo>
                <a:cubicBezTo>
                  <a:pt x="3288692" y="223441"/>
                  <a:pt x="3274512" y="165430"/>
                  <a:pt x="3286125" y="211888"/>
                </a:cubicBezTo>
                <a:cubicBezTo>
                  <a:pt x="3287713" y="251575"/>
                  <a:pt x="3286801" y="291442"/>
                  <a:pt x="3290888" y="330950"/>
                </a:cubicBezTo>
                <a:cubicBezTo>
                  <a:pt x="3291619" y="338012"/>
                  <a:pt x="3297616" y="343474"/>
                  <a:pt x="3300413" y="350000"/>
                </a:cubicBezTo>
                <a:cubicBezTo>
                  <a:pt x="3302390" y="354614"/>
                  <a:pt x="3303136" y="359700"/>
                  <a:pt x="3305175" y="364288"/>
                </a:cubicBezTo>
                <a:cubicBezTo>
                  <a:pt x="3309500" y="374020"/>
                  <a:pt x="3315367" y="383033"/>
                  <a:pt x="3319463" y="392863"/>
                </a:cubicBezTo>
                <a:cubicBezTo>
                  <a:pt x="3323325" y="402131"/>
                  <a:pt x="3324180" y="412624"/>
                  <a:pt x="3328988" y="421438"/>
                </a:cubicBezTo>
                <a:cubicBezTo>
                  <a:pt x="3362155" y="482243"/>
                  <a:pt x="3335219" y="409428"/>
                  <a:pt x="3362325" y="469063"/>
                </a:cubicBezTo>
                <a:cubicBezTo>
                  <a:pt x="3366480" y="478203"/>
                  <a:pt x="3367895" y="488410"/>
                  <a:pt x="3371850" y="497638"/>
                </a:cubicBezTo>
                <a:cubicBezTo>
                  <a:pt x="3377443" y="510689"/>
                  <a:pt x="3385024" y="522812"/>
                  <a:pt x="3390900" y="535738"/>
                </a:cubicBezTo>
                <a:cubicBezTo>
                  <a:pt x="3400906" y="557751"/>
                  <a:pt x="3408661" y="580786"/>
                  <a:pt x="3419475" y="602413"/>
                </a:cubicBezTo>
                <a:cubicBezTo>
                  <a:pt x="3424238" y="611938"/>
                  <a:pt x="3427656" y="622264"/>
                  <a:pt x="3433763" y="630988"/>
                </a:cubicBezTo>
                <a:cubicBezTo>
                  <a:pt x="3438913" y="638345"/>
                  <a:pt x="3446463" y="643688"/>
                  <a:pt x="3452813" y="650038"/>
                </a:cubicBezTo>
                <a:cubicBezTo>
                  <a:pt x="3457575" y="659563"/>
                  <a:pt x="3462905" y="668825"/>
                  <a:pt x="3467100" y="678613"/>
                </a:cubicBezTo>
                <a:cubicBezTo>
                  <a:pt x="3472443" y="691080"/>
                  <a:pt x="3475704" y="704398"/>
                  <a:pt x="3481388" y="716713"/>
                </a:cubicBezTo>
                <a:cubicBezTo>
                  <a:pt x="3485267" y="725117"/>
                  <a:pt x="3491845" y="732098"/>
                  <a:pt x="3495675" y="740525"/>
                </a:cubicBezTo>
                <a:cubicBezTo>
                  <a:pt x="3499830" y="749665"/>
                  <a:pt x="3500219" y="760383"/>
                  <a:pt x="3505200" y="769100"/>
                </a:cubicBezTo>
                <a:cubicBezTo>
                  <a:pt x="3513076" y="782883"/>
                  <a:pt x="3526675" y="793001"/>
                  <a:pt x="3533775" y="807200"/>
                </a:cubicBezTo>
                <a:lnTo>
                  <a:pt x="3538538" y="816725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algn="l" defTabSz="1300460"/>
            <a:endParaRPr lang="en-US" sz="2600" b="1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2155" y="5384804"/>
            <a:ext cx="946413" cy="74686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>
                <a:latin typeface="+mn-lt"/>
              </a:rPr>
              <a:t>s(t)</a:t>
            </a:r>
            <a:endParaRPr lang="en-US" dirty="0">
              <a:latin typeface="+mn-lt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1589558" y="6096007"/>
            <a:ext cx="556361" cy="3247904"/>
            <a:chOff x="1117660" y="4286256"/>
            <a:chExt cx="391192" cy="2283683"/>
          </a:xfrm>
        </p:grpSpPr>
        <p:sp>
          <p:nvSpPr>
            <p:cNvPr id="19" name="Oval 18"/>
            <p:cNvSpPr/>
            <p:nvPr/>
          </p:nvSpPr>
          <p:spPr bwMode="auto">
            <a:xfrm>
              <a:off x="1214414" y="4286256"/>
              <a:ext cx="142876" cy="14287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1300460"/>
              <a:endParaRPr lang="en-US" sz="2600" b="1" dirty="0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flipH="1">
              <a:off x="1285828" y="4429132"/>
              <a:ext cx="24" cy="167884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1117660" y="6072207"/>
              <a:ext cx="391192" cy="497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2097562" y="6400809"/>
            <a:ext cx="556361" cy="2943102"/>
            <a:chOff x="1117660" y="4500570"/>
            <a:chExt cx="391192" cy="2069369"/>
          </a:xfrm>
        </p:grpSpPr>
        <p:sp>
          <p:nvSpPr>
            <p:cNvPr id="30" name="Oval 29"/>
            <p:cNvSpPr/>
            <p:nvPr/>
          </p:nvSpPr>
          <p:spPr bwMode="auto">
            <a:xfrm>
              <a:off x="1214414" y="4500570"/>
              <a:ext cx="142876" cy="14287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1300460"/>
              <a:endParaRPr lang="en-US" sz="2600" b="1" dirty="0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4"/>
            </p:cNvCxnSpPr>
            <p:nvPr/>
          </p:nvCxnSpPr>
          <p:spPr bwMode="auto">
            <a:xfrm rot="5400000">
              <a:off x="553576" y="5375698"/>
              <a:ext cx="1464528" cy="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117660" y="6072207"/>
              <a:ext cx="391192" cy="497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2629217" y="7161702"/>
            <a:ext cx="556361" cy="2207870"/>
            <a:chOff x="1117660" y="4883172"/>
            <a:chExt cx="391192" cy="1552409"/>
          </a:xfrm>
        </p:grpSpPr>
        <p:sp>
          <p:nvSpPr>
            <p:cNvPr id="35" name="Oval 34"/>
            <p:cNvSpPr/>
            <p:nvPr/>
          </p:nvSpPr>
          <p:spPr bwMode="auto">
            <a:xfrm>
              <a:off x="1197784" y="4883172"/>
              <a:ext cx="142876" cy="14287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1300460"/>
              <a:endParaRPr lang="en-US" sz="2600" b="1" dirty="0" smtClean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  <p:cxnSp>
          <p:nvCxnSpPr>
            <p:cNvPr id="36" name="Straight Connector 35"/>
            <p:cNvCxnSpPr>
              <a:stCxn id="35" idx="4"/>
            </p:cNvCxnSpPr>
            <p:nvPr/>
          </p:nvCxnSpPr>
          <p:spPr bwMode="auto">
            <a:xfrm rot="5400000">
              <a:off x="800895" y="5473721"/>
              <a:ext cx="916001" cy="206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1117660" y="5937848"/>
              <a:ext cx="391192" cy="497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</a:t>
              </a:r>
              <a:r>
                <a:rPr lang="en-US" baseline="-25000" dirty="0" smtClean="0">
                  <a:latin typeface="+mn-lt"/>
                </a:rPr>
                <a:t>3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8432812" y="7824342"/>
            <a:ext cx="3183399" cy="720327"/>
            <a:chOff x="5929322" y="5501496"/>
            <a:chExt cx="2238328" cy="50648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5929322" y="5570552"/>
              <a:ext cx="207170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7393801" y="5536421"/>
              <a:ext cx="71438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7776458" y="5510244"/>
              <a:ext cx="391192" cy="497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6" name="Group 45"/>
          <p:cNvGrpSpPr/>
          <p:nvPr/>
        </p:nvGrpSpPr>
        <p:grpSpPr>
          <a:xfrm>
            <a:off x="8151801" y="5084518"/>
            <a:ext cx="583586" cy="3044634"/>
            <a:chOff x="5731726" y="3575052"/>
            <a:chExt cx="410333" cy="2140758"/>
          </a:xfrm>
        </p:grpSpPr>
        <p:cxnSp>
          <p:nvCxnSpPr>
            <p:cNvPr id="16" name="Straight Connector 15"/>
            <p:cNvCxnSpPr/>
            <p:nvPr/>
          </p:nvCxnSpPr>
          <p:spPr bwMode="auto">
            <a:xfrm rot="5400000">
              <a:off x="5036347" y="4679165"/>
              <a:ext cx="207170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rot="10800000">
              <a:off x="6069033" y="4341825"/>
              <a:ext cx="73026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5731726" y="3575052"/>
              <a:ext cx="391191" cy="497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n-US" baseline="-25000" dirty="0">
                <a:latin typeface="+mn-lt"/>
              </a:endParaRPr>
            </a:p>
          </p:txBody>
        </p:sp>
      </p:grpSp>
      <p:sp>
        <p:nvSpPr>
          <p:cNvPr id="47" name="Oval 46"/>
          <p:cNvSpPr/>
          <p:nvPr/>
        </p:nvSpPr>
        <p:spPr bwMode="auto">
          <a:xfrm>
            <a:off x="10397120" y="6071181"/>
            <a:ext cx="203201" cy="20320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algn="l" defTabSz="1300460"/>
            <a:endParaRPr lang="en-US" sz="2600" b="1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7" name="Group 51"/>
          <p:cNvGrpSpPr/>
          <p:nvPr/>
        </p:nvGrpSpPr>
        <p:grpSpPr>
          <a:xfrm>
            <a:off x="8527656" y="6324602"/>
            <a:ext cx="830874" cy="1719907"/>
            <a:chOff x="5996008" y="4446984"/>
            <a:chExt cx="584208" cy="1209309"/>
          </a:xfrm>
        </p:grpSpPr>
        <p:cxnSp>
          <p:nvCxnSpPr>
            <p:cNvPr id="49" name="Straight Connector 48"/>
            <p:cNvCxnSpPr/>
            <p:nvPr/>
          </p:nvCxnSpPr>
          <p:spPr bwMode="auto">
            <a:xfrm rot="5400000" flipH="1" flipV="1">
              <a:off x="5831699" y="4907777"/>
              <a:ext cx="912825" cy="5842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6109620" y="4446984"/>
              <a:ext cx="391192" cy="497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</a:t>
              </a:r>
              <a:r>
                <a:rPr lang="en-US" baseline="-25000" dirty="0" smtClean="0">
                  <a:latin typeface="+mn-lt"/>
                </a:rPr>
                <a:t>3</a:t>
              </a:r>
              <a:endParaRPr lang="en-US" baseline="-25000" dirty="0">
                <a:latin typeface="+mn-lt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 rot="5400000">
              <a:off x="6326212" y="5035572"/>
              <a:ext cx="71438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88"/>
          <p:cNvGrpSpPr/>
          <p:nvPr/>
        </p:nvGrpSpPr>
        <p:grpSpPr>
          <a:xfrm>
            <a:off x="3154093" y="5240305"/>
            <a:ext cx="3485200" cy="4129265"/>
            <a:chOff x="2217721" y="3684591"/>
            <a:chExt cx="2450532" cy="2903390"/>
          </a:xfrm>
        </p:grpSpPr>
        <p:grpSp>
          <p:nvGrpSpPr>
            <p:cNvPr id="11" name="Group 52"/>
            <p:cNvGrpSpPr/>
            <p:nvPr/>
          </p:nvGrpSpPr>
          <p:grpSpPr>
            <a:xfrm>
              <a:off x="2217721" y="4633929"/>
              <a:ext cx="391334" cy="1954052"/>
              <a:chOff x="1117589" y="4481529"/>
              <a:chExt cx="391334" cy="1954052"/>
            </a:xfrm>
          </p:grpSpPr>
          <p:sp>
            <p:nvSpPr>
              <p:cNvPr id="54" name="Oval 53"/>
              <p:cNvSpPr/>
              <p:nvPr/>
            </p:nvSpPr>
            <p:spPr bwMode="auto">
              <a:xfrm>
                <a:off x="1208062" y="4481529"/>
                <a:ext cx="142876" cy="142876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defTabSz="1300460"/>
                <a:endParaRPr lang="en-US" sz="2600" b="1" dirty="0" smtClean="0">
                  <a:solidFill>
                    <a:schemeClr val="tx1"/>
                  </a:solidFill>
                  <a:latin typeface="+mn-lt"/>
                  <a:cs typeface="Arial" pitchFamily="34" charset="0"/>
                </a:endParaRPr>
              </a:p>
            </p:txBody>
          </p:sp>
          <p:cxnSp>
            <p:nvCxnSpPr>
              <p:cNvPr id="55" name="Straight Connector 54"/>
              <p:cNvCxnSpPr>
                <a:stCxn id="54" idx="4"/>
              </p:cNvCxnSpPr>
              <p:nvPr/>
            </p:nvCxnSpPr>
            <p:spPr bwMode="auto">
              <a:xfrm rot="5400000">
                <a:off x="627021" y="5256232"/>
                <a:ext cx="1284307" cy="206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6" name="TextBox 55"/>
              <p:cNvSpPr txBox="1"/>
              <p:nvPr/>
            </p:nvSpPr>
            <p:spPr>
              <a:xfrm>
                <a:off x="1117589" y="5937849"/>
                <a:ext cx="391334" cy="49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s</a:t>
                </a:r>
                <a:r>
                  <a:rPr lang="en-US" baseline="-25000" dirty="0" smtClean="0">
                    <a:latin typeface="+mn-lt"/>
                  </a:rPr>
                  <a:t>4</a:t>
                </a:r>
                <a:endParaRPr lang="en-US" baseline="-25000" dirty="0">
                  <a:latin typeface="+mn-lt"/>
                </a:endParaRPr>
              </a:p>
            </p:txBody>
          </p:sp>
        </p:grpSp>
        <p:grpSp>
          <p:nvGrpSpPr>
            <p:cNvPr id="12" name="Group 56"/>
            <p:cNvGrpSpPr/>
            <p:nvPr/>
          </p:nvGrpSpPr>
          <p:grpSpPr>
            <a:xfrm>
              <a:off x="2619434" y="4487877"/>
              <a:ext cx="391192" cy="2100104"/>
              <a:chOff x="1117659" y="4335477"/>
              <a:chExt cx="391192" cy="2100104"/>
            </a:xfrm>
          </p:grpSpPr>
          <p:sp>
            <p:nvSpPr>
              <p:cNvPr id="58" name="Oval 57"/>
              <p:cNvSpPr/>
              <p:nvPr/>
            </p:nvSpPr>
            <p:spPr bwMode="auto">
              <a:xfrm>
                <a:off x="1208062" y="4335477"/>
                <a:ext cx="142876" cy="142876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defTabSz="1300460"/>
                <a:endParaRPr lang="en-US" sz="2600" b="1" dirty="0" smtClean="0">
                  <a:solidFill>
                    <a:schemeClr val="tx1"/>
                  </a:solidFill>
                  <a:latin typeface="+mn-lt"/>
                  <a:cs typeface="Arial" pitchFamily="34" charset="0"/>
                </a:endParaRPr>
              </a:p>
            </p:txBody>
          </p:sp>
          <p:cxnSp>
            <p:nvCxnSpPr>
              <p:cNvPr id="59" name="Straight Connector 58"/>
              <p:cNvCxnSpPr/>
              <p:nvPr/>
            </p:nvCxnSpPr>
            <p:spPr bwMode="auto">
              <a:xfrm rot="5400000">
                <a:off x="569085" y="5157019"/>
                <a:ext cx="1387494" cy="3651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0" name="TextBox 59"/>
              <p:cNvSpPr txBox="1"/>
              <p:nvPr/>
            </p:nvSpPr>
            <p:spPr>
              <a:xfrm>
                <a:off x="1117659" y="5937849"/>
                <a:ext cx="391192" cy="49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s</a:t>
                </a:r>
                <a:r>
                  <a:rPr lang="en-US" baseline="-25000" dirty="0" smtClean="0">
                    <a:latin typeface="+mn-lt"/>
                  </a:rPr>
                  <a:t>5</a:t>
                </a:r>
                <a:endParaRPr lang="en-US" baseline="-25000" dirty="0">
                  <a:latin typeface="+mn-lt"/>
                </a:endParaRPr>
              </a:p>
            </p:txBody>
          </p:sp>
        </p:grpSp>
        <p:grpSp>
          <p:nvGrpSpPr>
            <p:cNvPr id="13" name="Group 60"/>
            <p:cNvGrpSpPr/>
            <p:nvPr/>
          </p:nvGrpSpPr>
          <p:grpSpPr>
            <a:xfrm>
              <a:off x="3026076" y="4414851"/>
              <a:ext cx="403637" cy="2173130"/>
              <a:chOff x="1122658" y="4262451"/>
              <a:chExt cx="403637" cy="2173130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1208062" y="4262451"/>
                <a:ext cx="142876" cy="142876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defTabSz="1300460"/>
                <a:endParaRPr lang="en-US" sz="2600" b="1" dirty="0" smtClean="0">
                  <a:solidFill>
                    <a:schemeClr val="tx1"/>
                  </a:solidFill>
                  <a:latin typeface="+mn-lt"/>
                  <a:cs typeface="Arial" pitchFamily="34" charset="0"/>
                </a:endParaRPr>
              </a:p>
            </p:txBody>
          </p:sp>
          <p:cxnSp>
            <p:nvCxnSpPr>
              <p:cNvPr id="63" name="Straight Connector 62"/>
              <p:cNvCxnSpPr>
                <a:stCxn id="62" idx="4"/>
              </p:cNvCxnSpPr>
              <p:nvPr/>
            </p:nvCxnSpPr>
            <p:spPr bwMode="auto">
              <a:xfrm rot="5400000">
                <a:off x="530190" y="5119713"/>
                <a:ext cx="1463696" cy="3492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4" name="TextBox 63"/>
              <p:cNvSpPr txBox="1"/>
              <p:nvPr/>
            </p:nvSpPr>
            <p:spPr>
              <a:xfrm>
                <a:off x="1122658" y="5937849"/>
                <a:ext cx="403637" cy="49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s</a:t>
                </a:r>
                <a:r>
                  <a:rPr lang="en-US" baseline="-25000" dirty="0" smtClean="0">
                    <a:latin typeface="+mn-lt"/>
                  </a:rPr>
                  <a:t>..</a:t>
                </a:r>
                <a:endParaRPr lang="en-US" baseline="-25000" dirty="0">
                  <a:latin typeface="+mn-lt"/>
                </a:endParaRPr>
              </a:p>
            </p:txBody>
          </p:sp>
        </p:grpSp>
        <p:grpSp>
          <p:nvGrpSpPr>
            <p:cNvPr id="14" name="Group 64"/>
            <p:cNvGrpSpPr/>
            <p:nvPr/>
          </p:nvGrpSpPr>
          <p:grpSpPr>
            <a:xfrm>
              <a:off x="3427719" y="5035572"/>
              <a:ext cx="403637" cy="1552409"/>
              <a:chOff x="1122658" y="4883172"/>
              <a:chExt cx="403637" cy="1552409"/>
            </a:xfrm>
          </p:grpSpPr>
          <p:sp>
            <p:nvSpPr>
              <p:cNvPr id="66" name="Oval 65"/>
              <p:cNvSpPr/>
              <p:nvPr/>
            </p:nvSpPr>
            <p:spPr bwMode="auto">
              <a:xfrm>
                <a:off x="1197784" y="4883172"/>
                <a:ext cx="142876" cy="142876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defTabSz="1300460"/>
                <a:endParaRPr lang="en-US" sz="2600" b="1" dirty="0" smtClean="0">
                  <a:solidFill>
                    <a:schemeClr val="tx1"/>
                  </a:solidFill>
                  <a:latin typeface="+mn-lt"/>
                  <a:cs typeface="Arial" pitchFamily="34" charset="0"/>
                </a:endParaRPr>
              </a:p>
            </p:txBody>
          </p:sp>
          <p:cxnSp>
            <p:nvCxnSpPr>
              <p:cNvPr id="67" name="Straight Connector 66"/>
              <p:cNvCxnSpPr>
                <a:stCxn id="66" idx="4"/>
              </p:cNvCxnSpPr>
              <p:nvPr/>
            </p:nvCxnSpPr>
            <p:spPr bwMode="auto">
              <a:xfrm rot="5400000">
                <a:off x="800895" y="5473721"/>
                <a:ext cx="916001" cy="2065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8" name="TextBox 67"/>
              <p:cNvSpPr txBox="1"/>
              <p:nvPr/>
            </p:nvSpPr>
            <p:spPr>
              <a:xfrm>
                <a:off x="1122658" y="5937849"/>
                <a:ext cx="403637" cy="49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s</a:t>
                </a:r>
                <a:r>
                  <a:rPr lang="en-US" baseline="-25000" dirty="0" smtClean="0">
                    <a:latin typeface="+mn-lt"/>
                  </a:rPr>
                  <a:t>..</a:t>
                </a:r>
                <a:endParaRPr lang="en-US" baseline="-25000" dirty="0">
                  <a:latin typeface="+mn-lt"/>
                </a:endParaRPr>
              </a:p>
            </p:txBody>
          </p:sp>
        </p:grpSp>
        <p:grpSp>
          <p:nvGrpSpPr>
            <p:cNvPr id="15" name="Group 68"/>
            <p:cNvGrpSpPr/>
            <p:nvPr/>
          </p:nvGrpSpPr>
          <p:grpSpPr>
            <a:xfrm>
              <a:off x="3838052" y="4853007"/>
              <a:ext cx="403637" cy="1734974"/>
              <a:chOff x="1122658" y="4700607"/>
              <a:chExt cx="403637" cy="1734974"/>
            </a:xfrm>
          </p:grpSpPr>
          <p:sp>
            <p:nvSpPr>
              <p:cNvPr id="70" name="Oval 69"/>
              <p:cNvSpPr/>
              <p:nvPr/>
            </p:nvSpPr>
            <p:spPr bwMode="auto">
              <a:xfrm>
                <a:off x="1199372" y="4700607"/>
                <a:ext cx="142876" cy="142876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defTabSz="1300460"/>
                <a:endParaRPr lang="en-US" sz="2600" b="1" dirty="0" smtClean="0">
                  <a:solidFill>
                    <a:schemeClr val="tx1"/>
                  </a:solidFill>
                  <a:latin typeface="+mn-lt"/>
                  <a:cs typeface="Arial" pitchFamily="34" charset="0"/>
                </a:endParaRPr>
              </a:p>
            </p:txBody>
          </p:sp>
          <p:cxnSp>
            <p:nvCxnSpPr>
              <p:cNvPr id="71" name="Straight Connector 70"/>
              <p:cNvCxnSpPr>
                <a:stCxn id="70" idx="4"/>
              </p:cNvCxnSpPr>
              <p:nvPr/>
            </p:nvCxnSpPr>
            <p:spPr bwMode="auto">
              <a:xfrm rot="5400000">
                <a:off x="722322" y="5357047"/>
                <a:ext cx="1062053" cy="3492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2" name="TextBox 71"/>
              <p:cNvSpPr txBox="1"/>
              <p:nvPr/>
            </p:nvSpPr>
            <p:spPr>
              <a:xfrm>
                <a:off x="1122658" y="5937849"/>
                <a:ext cx="403637" cy="49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s</a:t>
                </a:r>
                <a:r>
                  <a:rPr lang="en-US" baseline="-25000" dirty="0" smtClean="0">
                    <a:latin typeface="+mn-lt"/>
                  </a:rPr>
                  <a:t>..</a:t>
                </a:r>
                <a:endParaRPr lang="en-US" baseline="-25000" dirty="0">
                  <a:latin typeface="+mn-lt"/>
                </a:endParaRPr>
              </a:p>
            </p:txBody>
          </p:sp>
        </p:grpSp>
        <p:grpSp>
          <p:nvGrpSpPr>
            <p:cNvPr id="17" name="Group 72"/>
            <p:cNvGrpSpPr/>
            <p:nvPr/>
          </p:nvGrpSpPr>
          <p:grpSpPr>
            <a:xfrm>
              <a:off x="4266964" y="3684591"/>
              <a:ext cx="401289" cy="2903390"/>
              <a:chOff x="1113414" y="3532191"/>
              <a:chExt cx="401289" cy="2903390"/>
            </a:xfrm>
          </p:grpSpPr>
          <p:sp>
            <p:nvSpPr>
              <p:cNvPr id="74" name="Oval 73"/>
              <p:cNvSpPr/>
              <p:nvPr/>
            </p:nvSpPr>
            <p:spPr bwMode="auto">
              <a:xfrm>
                <a:off x="1197784" y="3532191"/>
                <a:ext cx="142876" cy="142876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defTabSz="1300460"/>
                <a:endParaRPr lang="en-US" sz="2600" b="1" dirty="0" smtClean="0">
                  <a:solidFill>
                    <a:schemeClr val="tx1"/>
                  </a:solidFill>
                  <a:latin typeface="+mn-lt"/>
                  <a:cs typeface="Arial" pitchFamily="34" charset="0"/>
                </a:endParaRPr>
              </a:p>
            </p:txBody>
          </p:sp>
          <p:cxnSp>
            <p:nvCxnSpPr>
              <p:cNvPr id="75" name="Straight Connector 74"/>
              <p:cNvCxnSpPr>
                <a:stCxn id="74" idx="4"/>
              </p:cNvCxnSpPr>
              <p:nvPr/>
            </p:nvCxnSpPr>
            <p:spPr bwMode="auto">
              <a:xfrm rot="5400000">
                <a:off x="160330" y="4763307"/>
                <a:ext cx="2197132" cy="206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6" name="TextBox 75"/>
              <p:cNvSpPr txBox="1"/>
              <p:nvPr/>
            </p:nvSpPr>
            <p:spPr>
              <a:xfrm>
                <a:off x="1113414" y="5937849"/>
                <a:ext cx="401289" cy="49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+mn-lt"/>
                  </a:rPr>
                  <a:t>s</a:t>
                </a:r>
                <a:r>
                  <a:rPr lang="en-US" baseline="-25000" dirty="0" err="1" smtClean="0">
                    <a:latin typeface="+mn-lt"/>
                  </a:rPr>
                  <a:t>n</a:t>
                </a:r>
                <a:endParaRPr lang="en-US" baseline="-25000" dirty="0">
                  <a:latin typeface="+mn-lt"/>
                </a:endParaRPr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8109307" y="8927309"/>
            <a:ext cx="262632" cy="74686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189299" y="8610600"/>
            <a:ext cx="5713901" cy="115723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dirty="0" smtClean="0">
                <a:latin typeface="+mn-lt"/>
              </a:rPr>
              <a:t>S(t) = (S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,S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,S</a:t>
            </a:r>
            <a:r>
              <a:rPr lang="en-US" baseline="-25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,…,</a:t>
            </a:r>
            <a:r>
              <a:rPr lang="en-US" dirty="0" err="1" smtClean="0">
                <a:latin typeface="+mn-lt"/>
              </a:rPr>
              <a:t>S</a:t>
            </a:r>
            <a:r>
              <a:rPr lang="en-US" baseline="-25000" dirty="0" err="1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)</a:t>
            </a:r>
            <a:endParaRPr lang="en-US" baseline="-25000" dirty="0" smtClean="0">
              <a:latin typeface="+mn-lt"/>
            </a:endParaRPr>
          </a:p>
          <a:p>
            <a:endParaRPr lang="en-US" baseline="-25000" dirty="0">
              <a:latin typeface="+mn-lt"/>
            </a:endParaRPr>
          </a:p>
        </p:txBody>
      </p: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406400" y="609600"/>
            <a:ext cx="5547883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Dimensionality reduction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65" name="Line 7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2451893" y="2783755"/>
            <a:ext cx="8308735" cy="56904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r>
              <a:rPr lang="en-US" sz="2800" dirty="0" smtClean="0">
                <a:latin typeface="Calisto MT" pitchFamily="18" charset="0"/>
              </a:rPr>
              <a:t>  P(response </a:t>
            </a:r>
            <a:r>
              <a:rPr lang="en-US" sz="2800" dirty="0">
                <a:latin typeface="Calisto MT" pitchFamily="18" charset="0"/>
              </a:rPr>
              <a:t>| stimulus</a:t>
            </a:r>
            <a:r>
              <a:rPr lang="en-US" sz="2800" dirty="0" smtClean="0">
                <a:latin typeface="Calisto MT" pitchFamily="18" charset="0"/>
              </a:rPr>
              <a:t>) </a:t>
            </a:r>
            <a:r>
              <a:rPr lang="en-US" sz="2800" dirty="0" smtClean="0">
                <a:latin typeface="Calisto MT" pitchFamily="18" charset="0"/>
                <a:sym typeface="Wingdings" pitchFamily="2" charset="2"/>
              </a:rPr>
              <a:t> </a:t>
            </a:r>
            <a:r>
              <a:rPr lang="en-US" sz="2800" dirty="0" smtClean="0">
                <a:latin typeface="Calisto MT" pitchFamily="18" charset="0"/>
              </a:rPr>
              <a:t>P(response | s</a:t>
            </a:r>
            <a:r>
              <a:rPr lang="en-US" sz="2800" baseline="-25000" dirty="0" smtClean="0">
                <a:latin typeface="Calisto MT" pitchFamily="18" charset="0"/>
              </a:rPr>
              <a:t>1</a:t>
            </a:r>
            <a:r>
              <a:rPr lang="en-US" sz="2800" dirty="0" smtClean="0">
                <a:latin typeface="Calisto MT" pitchFamily="18" charset="0"/>
              </a:rPr>
              <a:t>, s</a:t>
            </a:r>
            <a:r>
              <a:rPr lang="en-US" sz="2800" baseline="-25000" dirty="0" smtClean="0">
                <a:latin typeface="Calisto MT" pitchFamily="18" charset="0"/>
              </a:rPr>
              <a:t>2</a:t>
            </a:r>
            <a:r>
              <a:rPr lang="en-US" sz="2800" dirty="0" smtClean="0">
                <a:latin typeface="Calisto MT" pitchFamily="18" charset="0"/>
              </a:rPr>
              <a:t>, .., </a:t>
            </a:r>
            <a:r>
              <a:rPr lang="en-US" sz="2800" dirty="0" err="1" smtClean="0">
                <a:latin typeface="Calisto MT" pitchFamily="18" charset="0"/>
              </a:rPr>
              <a:t>s</a:t>
            </a:r>
            <a:r>
              <a:rPr lang="en-US" sz="2800" baseline="-25000" dirty="0" err="1" smtClean="0">
                <a:latin typeface="Calisto MT" pitchFamily="18" charset="0"/>
              </a:rPr>
              <a:t>n</a:t>
            </a:r>
            <a:r>
              <a:rPr lang="en-US" sz="2800" dirty="0" smtClean="0">
                <a:latin typeface="Calisto MT" pitchFamily="18" charset="0"/>
              </a:rPr>
              <a:t>)</a:t>
            </a:r>
            <a:r>
              <a:rPr lang="en-US" sz="2800" dirty="0" smtClean="0">
                <a:latin typeface="Calisto MT" pitchFamily="18" charset="0"/>
                <a:sym typeface="Wingdings" pitchFamily="2" charset="2"/>
              </a:rPr>
              <a:t> </a:t>
            </a:r>
            <a:endParaRPr lang="en-US" sz="280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747" y="1733973"/>
            <a:ext cx="5996658" cy="372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120" y="5689600"/>
            <a:ext cx="6032782" cy="384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120" y="5689600"/>
            <a:ext cx="6032782" cy="384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120" y="5689600"/>
            <a:ext cx="6032782" cy="384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7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9147" y="3359573"/>
            <a:ext cx="5599289" cy="469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376984" y="609600"/>
            <a:ext cx="11764216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>
                <a:latin typeface="Calisto MT" pitchFamily="18" charset="0"/>
              </a:rPr>
              <a:t>Bimodal: two separate features are encoded as either/or</a:t>
            </a:r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0200" y="1116942"/>
            <a:ext cx="5486400" cy="8712858"/>
            <a:chOff x="330200" y="1116942"/>
            <a:chExt cx="5486400" cy="87128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200" y="1116942"/>
              <a:ext cx="5486400" cy="871285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35000" y="1219200"/>
              <a:ext cx="304800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 Light" pitchFamily="-110" charset="0"/>
                <a:ea typeface="ヒラギノ角ゴ ProN W3" pitchFamily="-110" charset="-128"/>
                <a:cs typeface="ヒラギノ角ゴ ProN W3" pitchFamily="-110" charset="-128"/>
                <a:sym typeface="Helvetica Neue Light" pitchFamily="-110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0" y="1447800"/>
            <a:ext cx="5562600" cy="7766649"/>
          </a:xfrm>
          <a:prstGeom prst="rect">
            <a:avLst/>
          </a:prstGeom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30200" y="609600"/>
            <a:ext cx="4409788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Complex cells in V1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61189" y="9144000"/>
            <a:ext cx="41658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Calisto MT"/>
              </a:rPr>
              <a:t>Rust et al., Neuron 2005</a:t>
            </a:r>
            <a:endParaRPr lang="en-US" sz="3000" dirty="0">
              <a:latin typeface="Calisto MT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87400" y="2438400"/>
            <a:ext cx="10480912" cy="379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pPr algn="l" eaLnBrk="0" hangingPunct="0"/>
            <a:endParaRPr lang="en-US" sz="3400" dirty="0" smtClean="0">
              <a:latin typeface="Calisto MT"/>
            </a:endParaRPr>
          </a:p>
          <a:p>
            <a:pPr algn="l" eaLnBrk="0" hangingPunct="0">
              <a:buFont typeface="Arial"/>
              <a:buChar char="•"/>
            </a:pPr>
            <a:r>
              <a:rPr lang="en-US" sz="3400" dirty="0" smtClean="0">
                <a:solidFill>
                  <a:schemeClr val="tx1"/>
                </a:solidFill>
                <a:latin typeface="Calisto MT"/>
              </a:rPr>
              <a:t> </a:t>
            </a:r>
            <a:r>
              <a:rPr lang="en-US" sz="3400" dirty="0" smtClean="0">
                <a:solidFill>
                  <a:srgbClr val="FF0000"/>
                </a:solidFill>
                <a:latin typeface="Calisto MT"/>
              </a:rPr>
              <a:t>integrators </a:t>
            </a:r>
          </a:p>
          <a:p>
            <a:pPr lvl="2" algn="l" eaLnBrk="0" hangingPunct="0"/>
            <a:r>
              <a:rPr lang="en-US" sz="3400" dirty="0" smtClean="0">
                <a:latin typeface="Calisto MT"/>
              </a:rPr>
              <a:t>H1, some single cortical neurons</a:t>
            </a:r>
          </a:p>
          <a:p>
            <a:pPr algn="l" eaLnBrk="0" hangingPunct="0">
              <a:buFontTx/>
              <a:buChar char="•"/>
            </a:pPr>
            <a:r>
              <a:rPr lang="en-US" sz="3400" dirty="0">
                <a:latin typeface="Calisto MT"/>
              </a:rPr>
              <a:t> </a:t>
            </a:r>
            <a:r>
              <a:rPr lang="en-US" sz="3400" dirty="0">
                <a:solidFill>
                  <a:srgbClr val="FF0000"/>
                </a:solidFill>
                <a:latin typeface="Calisto MT"/>
              </a:rPr>
              <a:t>differentiators</a:t>
            </a:r>
            <a:r>
              <a:rPr lang="en-US" sz="3400" dirty="0" smtClean="0">
                <a:latin typeface="Calisto MT"/>
              </a:rPr>
              <a:t> </a:t>
            </a:r>
          </a:p>
          <a:p>
            <a:pPr lvl="2" algn="l" eaLnBrk="0" hangingPunct="0"/>
            <a:r>
              <a:rPr lang="en-US" sz="3400" dirty="0" smtClean="0">
                <a:latin typeface="Calisto MT"/>
              </a:rPr>
              <a:t>Retina</a:t>
            </a:r>
            <a:r>
              <a:rPr lang="en-US" sz="3400" dirty="0">
                <a:latin typeface="Calisto MT"/>
              </a:rPr>
              <a:t>, simple cells,</a:t>
            </a:r>
            <a:r>
              <a:rPr lang="en-US" sz="3400" dirty="0" smtClean="0">
                <a:latin typeface="Calisto MT"/>
              </a:rPr>
              <a:t> HH neuron, auditory neurons</a:t>
            </a:r>
          </a:p>
          <a:p>
            <a:pPr algn="l" eaLnBrk="0" hangingPunct="0">
              <a:buFontTx/>
              <a:buChar char="•"/>
            </a:pPr>
            <a:r>
              <a:rPr lang="en-US" sz="3400" dirty="0">
                <a:latin typeface="Calisto MT"/>
              </a:rPr>
              <a:t> </a:t>
            </a:r>
            <a:r>
              <a:rPr lang="en-US" sz="3400" dirty="0">
                <a:solidFill>
                  <a:srgbClr val="FF0000"/>
                </a:solidFill>
                <a:latin typeface="Calisto MT"/>
              </a:rPr>
              <a:t>frequency-power </a:t>
            </a:r>
            <a:r>
              <a:rPr lang="en-US" sz="3400" dirty="0" smtClean="0">
                <a:solidFill>
                  <a:srgbClr val="FF0000"/>
                </a:solidFill>
                <a:latin typeface="Calisto MT"/>
              </a:rPr>
              <a:t>detectors</a:t>
            </a:r>
            <a:r>
              <a:rPr lang="en-US" sz="3400" dirty="0" smtClean="0">
                <a:latin typeface="Calisto MT"/>
              </a:rPr>
              <a:t> </a:t>
            </a:r>
          </a:p>
          <a:p>
            <a:pPr lvl="2" algn="l" eaLnBrk="0" hangingPunct="0"/>
            <a:r>
              <a:rPr lang="en-US" sz="3400" dirty="0" smtClean="0">
                <a:latin typeface="Calisto MT"/>
              </a:rPr>
              <a:t>V1 complex </a:t>
            </a:r>
            <a:r>
              <a:rPr lang="en-US" sz="3400" dirty="0">
                <a:latin typeface="Calisto MT"/>
              </a:rPr>
              <a:t>cells, </a:t>
            </a:r>
            <a:r>
              <a:rPr lang="en-US" sz="3400" dirty="0" err="1">
                <a:latin typeface="Calisto MT"/>
              </a:rPr>
              <a:t>somatosensory</a:t>
            </a:r>
            <a:r>
              <a:rPr lang="en-US" sz="3400" dirty="0">
                <a:latin typeface="Calisto MT"/>
              </a:rPr>
              <a:t>, </a:t>
            </a:r>
            <a:r>
              <a:rPr lang="en-US" sz="3400" dirty="0" smtClean="0">
                <a:latin typeface="Calisto MT"/>
              </a:rPr>
              <a:t>auditory, retina</a:t>
            </a:r>
            <a:endParaRPr lang="en-US" sz="3400" dirty="0">
              <a:latin typeface="Calisto MT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06400" y="609600"/>
            <a:ext cx="5884100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Basic types of computation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54000" y="579315"/>
            <a:ext cx="7104034" cy="71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39" tIns="65020" rIns="130039" bIns="65020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When have you done a good job?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7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39" tIns="65020" rIns="130039" bIns="65020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5601" y="2819400"/>
            <a:ext cx="9507721" cy="1523490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sz="3100" dirty="0" smtClean="0">
                <a:latin typeface="Calisto MT"/>
              </a:rPr>
              <a:t> When the tuning curve over your variable is </a:t>
            </a:r>
            <a:r>
              <a:rPr lang="en-US" sz="3100" i="1" dirty="0" smtClean="0">
                <a:latin typeface="Calisto MT"/>
              </a:rPr>
              <a:t>interesting</a:t>
            </a:r>
            <a:r>
              <a:rPr lang="en-US" sz="3100" dirty="0" smtClean="0">
                <a:latin typeface="Calisto MT"/>
              </a:rPr>
              <a:t>.</a:t>
            </a:r>
          </a:p>
          <a:p>
            <a:pPr algn="l">
              <a:buFont typeface="Arial"/>
              <a:buChar char="•"/>
            </a:pPr>
            <a:endParaRPr lang="en-US" sz="3100" dirty="0" smtClean="0">
              <a:latin typeface="Calisto MT"/>
            </a:endParaRPr>
          </a:p>
          <a:p>
            <a:pPr algn="l">
              <a:buFont typeface="Arial"/>
              <a:buChar char="•"/>
            </a:pPr>
            <a:r>
              <a:rPr lang="en-US" sz="3100" dirty="0" smtClean="0">
                <a:latin typeface="Calisto MT"/>
              </a:rPr>
              <a:t> How to quantify interesting?</a:t>
            </a:r>
            <a:endParaRPr lang="en-US" sz="3100" dirty="0">
              <a:latin typeface="Calisto 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7" y="12152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39" tIns="65020" rIns="130039" bIns="65020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90547" y="1828800"/>
            <a:ext cx="11133231" cy="654530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r>
              <a:rPr lang="en-US" sz="3400" dirty="0" smtClean="0">
                <a:latin typeface="Calisto MT" pitchFamily="18" charset="0"/>
              </a:rPr>
              <a:t>Tuning curve:           </a:t>
            </a:r>
            <a:r>
              <a:rPr lang="en-US" sz="3400" dirty="0" err="1" smtClean="0">
                <a:latin typeface="Calisto MT" pitchFamily="18" charset="0"/>
              </a:rPr>
              <a:t>P(spike|s</a:t>
            </a:r>
            <a:r>
              <a:rPr lang="en-US" sz="3400" dirty="0" smtClean="0">
                <a:latin typeface="Calisto MT" pitchFamily="18" charset="0"/>
              </a:rPr>
              <a:t>) = </a:t>
            </a:r>
            <a:r>
              <a:rPr lang="en-US" sz="3400" dirty="0" err="1" smtClean="0">
                <a:latin typeface="Calisto MT" pitchFamily="18" charset="0"/>
              </a:rPr>
              <a:t>P(s|spike</a:t>
            </a:r>
            <a:r>
              <a:rPr lang="en-US" sz="3400" dirty="0" smtClean="0">
                <a:latin typeface="Calisto MT" pitchFamily="18" charset="0"/>
              </a:rPr>
              <a:t>) P(spike) / P(s)</a:t>
            </a:r>
            <a:endParaRPr lang="en-US" sz="3400" dirty="0">
              <a:latin typeface="Calisto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9026" y="8305800"/>
            <a:ext cx="8443894" cy="654530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r>
              <a:rPr lang="en-US" sz="3400" dirty="0" smtClean="0">
                <a:latin typeface="Calisto MT" pitchFamily="18" charset="0"/>
              </a:rPr>
              <a:t>Goodness measure:    </a:t>
            </a:r>
            <a:r>
              <a:rPr lang="en-US" sz="3400" dirty="0" err="1" smtClean="0">
                <a:latin typeface="Calisto MT" pitchFamily="18" charset="0"/>
              </a:rPr>
              <a:t>D</a:t>
            </a:r>
            <a:r>
              <a:rPr lang="en-US" sz="3400" baseline="-25000" dirty="0" err="1" smtClean="0">
                <a:latin typeface="Calisto MT" pitchFamily="18" charset="0"/>
              </a:rPr>
              <a:t>KL</a:t>
            </a:r>
            <a:r>
              <a:rPr lang="en-US" sz="3400" dirty="0" err="1" smtClean="0">
                <a:latin typeface="Calisto MT" pitchFamily="18" charset="0"/>
              </a:rPr>
              <a:t>(P(s|spike</a:t>
            </a:r>
            <a:r>
              <a:rPr lang="en-US" sz="3400" dirty="0" smtClean="0">
                <a:latin typeface="Calisto MT" pitchFamily="18" charset="0"/>
              </a:rPr>
              <a:t>) | </a:t>
            </a:r>
            <a:r>
              <a:rPr lang="en-US" sz="3400" dirty="0" err="1" smtClean="0">
                <a:latin typeface="Calisto MT" pitchFamily="18" charset="0"/>
              </a:rPr>
              <a:t>P(s</a:t>
            </a:r>
            <a:r>
              <a:rPr lang="en-US" sz="3400" dirty="0" smtClean="0">
                <a:latin typeface="Calisto MT" pitchFamily="18" charset="0"/>
              </a:rPr>
              <a:t>))</a:t>
            </a:r>
            <a:endParaRPr lang="en-US" sz="3400" dirty="0">
              <a:latin typeface="Calisto MT" pitchFamily="18" charset="0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312766" y="541867"/>
            <a:ext cx="7104034" cy="71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39" tIns="65020" rIns="130039" bIns="65020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When have you done a good job?</a:t>
            </a:r>
            <a:endParaRPr lang="en-US" sz="3800" dirty="0">
              <a:latin typeface="Calisto MT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930399" y="6172200"/>
            <a:ext cx="3429001" cy="1589"/>
          </a:xfrm>
          <a:prstGeom prst="line">
            <a:avLst/>
          </a:prstGeom>
          <a:solidFill>
            <a:srgbClr val="BFBFB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105473" y="1828800"/>
            <a:ext cx="11133231" cy="654530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r>
              <a:rPr lang="en-US" sz="3400" dirty="0" smtClean="0">
                <a:latin typeface="Calisto MT" pitchFamily="18" charset="0"/>
              </a:rPr>
              <a:t>Tuning curve:           </a:t>
            </a:r>
            <a:r>
              <a:rPr lang="en-US" sz="3400" dirty="0" err="1" smtClean="0">
                <a:latin typeface="Calisto MT" pitchFamily="18" charset="0"/>
              </a:rPr>
              <a:t>P(spike|s</a:t>
            </a:r>
            <a:r>
              <a:rPr lang="en-US" sz="3400" dirty="0" smtClean="0">
                <a:latin typeface="Calisto MT" pitchFamily="18" charset="0"/>
              </a:rPr>
              <a:t>) = </a:t>
            </a:r>
            <a:r>
              <a:rPr lang="en-US" sz="3400" dirty="0" err="1" smtClean="0">
                <a:solidFill>
                  <a:srgbClr val="FF0000"/>
                </a:solidFill>
                <a:latin typeface="Calisto MT" pitchFamily="18" charset="0"/>
              </a:rPr>
              <a:t>P(s|spike</a:t>
            </a:r>
            <a:r>
              <a:rPr lang="en-US" sz="3400" dirty="0" smtClean="0">
                <a:solidFill>
                  <a:srgbClr val="FF0000"/>
                </a:solidFill>
                <a:latin typeface="Calisto MT" pitchFamily="18" charset="0"/>
              </a:rPr>
              <a:t>) </a:t>
            </a:r>
            <a:r>
              <a:rPr lang="en-US" sz="3400" dirty="0" smtClean="0">
                <a:latin typeface="Calisto MT" pitchFamily="18" charset="0"/>
              </a:rPr>
              <a:t>P(spike) / </a:t>
            </a:r>
            <a:r>
              <a:rPr lang="en-US" sz="3400" dirty="0" smtClean="0">
                <a:solidFill>
                  <a:srgbClr val="0000FF"/>
                </a:solidFill>
                <a:latin typeface="Calisto MT" pitchFamily="18" charset="0"/>
              </a:rPr>
              <a:t>P(s)</a:t>
            </a:r>
            <a:endParaRPr lang="en-US" sz="3400" dirty="0">
              <a:solidFill>
                <a:srgbClr val="0000FF"/>
              </a:solidFill>
              <a:latin typeface="Calisto MT" pitchFamily="18" charset="0"/>
            </a:endParaRPr>
          </a:p>
        </p:txBody>
      </p:sp>
      <p:grpSp>
        <p:nvGrpSpPr>
          <p:cNvPr id="5" name="Group 16"/>
          <p:cNvGrpSpPr/>
          <p:nvPr/>
        </p:nvGrpSpPr>
        <p:grpSpPr>
          <a:xfrm>
            <a:off x="1701800" y="4965161"/>
            <a:ext cx="4064000" cy="2578639"/>
            <a:chOff x="7044267" y="5140248"/>
            <a:chExt cx="4064000" cy="2578639"/>
          </a:xfrm>
        </p:grpSpPr>
        <p:sp>
          <p:nvSpPr>
            <p:cNvPr id="68" name="Freeform 67"/>
            <p:cNvSpPr/>
            <p:nvPr/>
          </p:nvSpPr>
          <p:spPr>
            <a:xfrm>
              <a:off x="7640026" y="5140248"/>
              <a:ext cx="2672374" cy="1925067"/>
            </a:xfrm>
            <a:custGeom>
              <a:avLst/>
              <a:gdLst>
                <a:gd name="connsiteX0" fmla="*/ 0 w 3459980"/>
                <a:gd name="connsiteY0" fmla="*/ 2887465 h 2900423"/>
                <a:gd name="connsiteX1" fmla="*/ 336927 w 3459980"/>
                <a:gd name="connsiteY1" fmla="*/ 2887465 h 2900423"/>
                <a:gd name="connsiteX2" fmla="*/ 583143 w 3459980"/>
                <a:gd name="connsiteY2" fmla="*/ 2874507 h 2900423"/>
                <a:gd name="connsiteX3" fmla="*/ 751606 w 3459980"/>
                <a:gd name="connsiteY3" fmla="*/ 2835633 h 2900423"/>
                <a:gd name="connsiteX4" fmla="*/ 997822 w 3459980"/>
                <a:gd name="connsiteY4" fmla="*/ 2641264 h 2900423"/>
                <a:gd name="connsiteX5" fmla="*/ 1153327 w 3459980"/>
                <a:gd name="connsiteY5" fmla="*/ 2304357 h 2900423"/>
                <a:gd name="connsiteX6" fmla="*/ 1334749 w 3459980"/>
                <a:gd name="connsiteY6" fmla="*/ 1734207 h 2900423"/>
                <a:gd name="connsiteX7" fmla="*/ 1606882 w 3459980"/>
                <a:gd name="connsiteY7" fmla="*/ 490243 h 2900423"/>
                <a:gd name="connsiteX8" fmla="*/ 1697593 w 3459980"/>
                <a:gd name="connsiteY8" fmla="*/ 192209 h 2900423"/>
                <a:gd name="connsiteX9" fmla="*/ 1775346 w 3459980"/>
                <a:gd name="connsiteY9" fmla="*/ 62630 h 2900423"/>
                <a:gd name="connsiteX10" fmla="*/ 1866057 w 3459980"/>
                <a:gd name="connsiteY10" fmla="*/ 23756 h 2900423"/>
                <a:gd name="connsiteX11" fmla="*/ 1943809 w 3459980"/>
                <a:gd name="connsiteY11" fmla="*/ 205167 h 2900423"/>
                <a:gd name="connsiteX12" fmla="*/ 2008603 w 3459980"/>
                <a:gd name="connsiteY12" fmla="*/ 438411 h 2900423"/>
                <a:gd name="connsiteX13" fmla="*/ 2125231 w 3459980"/>
                <a:gd name="connsiteY13" fmla="*/ 891939 h 2900423"/>
                <a:gd name="connsiteX14" fmla="*/ 2228901 w 3459980"/>
                <a:gd name="connsiteY14" fmla="*/ 1384342 h 2900423"/>
                <a:gd name="connsiteX15" fmla="*/ 2319612 w 3459980"/>
                <a:gd name="connsiteY15" fmla="*/ 1811954 h 2900423"/>
                <a:gd name="connsiteX16" fmla="*/ 2384406 w 3459980"/>
                <a:gd name="connsiteY16" fmla="*/ 2148861 h 2900423"/>
                <a:gd name="connsiteX17" fmla="*/ 2488075 w 3459980"/>
                <a:gd name="connsiteY17" fmla="*/ 2472810 h 2900423"/>
                <a:gd name="connsiteX18" fmla="*/ 2669498 w 3459980"/>
                <a:gd name="connsiteY18" fmla="*/ 2731969 h 2900423"/>
                <a:gd name="connsiteX19" fmla="*/ 2825002 w 3459980"/>
                <a:gd name="connsiteY19" fmla="*/ 2848591 h 2900423"/>
                <a:gd name="connsiteX20" fmla="*/ 3006424 w 3459980"/>
                <a:gd name="connsiteY20" fmla="*/ 2887465 h 2900423"/>
                <a:gd name="connsiteX21" fmla="*/ 3459980 w 3459980"/>
                <a:gd name="connsiteY21" fmla="*/ 2900423 h 2900423"/>
                <a:gd name="connsiteX22" fmla="*/ 3459980 w 3459980"/>
                <a:gd name="connsiteY22" fmla="*/ 2900423 h 290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9980" h="2900423">
                  <a:moveTo>
                    <a:pt x="0" y="2887465"/>
                  </a:moveTo>
                  <a:lnTo>
                    <a:pt x="336927" y="2887465"/>
                  </a:lnTo>
                  <a:cubicBezTo>
                    <a:pt x="434117" y="2885305"/>
                    <a:pt x="514030" y="2883146"/>
                    <a:pt x="583143" y="2874507"/>
                  </a:cubicBezTo>
                  <a:cubicBezTo>
                    <a:pt x="652256" y="2865868"/>
                    <a:pt x="682493" y="2874507"/>
                    <a:pt x="751606" y="2835633"/>
                  </a:cubicBezTo>
                  <a:cubicBezTo>
                    <a:pt x="820719" y="2796759"/>
                    <a:pt x="930869" y="2729810"/>
                    <a:pt x="997822" y="2641264"/>
                  </a:cubicBezTo>
                  <a:cubicBezTo>
                    <a:pt x="1064775" y="2552718"/>
                    <a:pt x="1097173" y="2455533"/>
                    <a:pt x="1153327" y="2304357"/>
                  </a:cubicBezTo>
                  <a:cubicBezTo>
                    <a:pt x="1209481" y="2153181"/>
                    <a:pt x="1259157" y="2036559"/>
                    <a:pt x="1334749" y="1734207"/>
                  </a:cubicBezTo>
                  <a:cubicBezTo>
                    <a:pt x="1410341" y="1431855"/>
                    <a:pt x="1546408" y="747243"/>
                    <a:pt x="1606882" y="490243"/>
                  </a:cubicBezTo>
                  <a:cubicBezTo>
                    <a:pt x="1667356" y="233243"/>
                    <a:pt x="1669516" y="263478"/>
                    <a:pt x="1697593" y="192209"/>
                  </a:cubicBezTo>
                  <a:cubicBezTo>
                    <a:pt x="1725670" y="120940"/>
                    <a:pt x="1747269" y="90706"/>
                    <a:pt x="1775346" y="62630"/>
                  </a:cubicBezTo>
                  <a:cubicBezTo>
                    <a:pt x="1803423" y="34555"/>
                    <a:pt x="1837980" y="0"/>
                    <a:pt x="1866057" y="23756"/>
                  </a:cubicBezTo>
                  <a:cubicBezTo>
                    <a:pt x="1894134" y="47512"/>
                    <a:pt x="1920051" y="136058"/>
                    <a:pt x="1943809" y="205167"/>
                  </a:cubicBezTo>
                  <a:cubicBezTo>
                    <a:pt x="1967567" y="274276"/>
                    <a:pt x="1978366" y="323949"/>
                    <a:pt x="2008603" y="438411"/>
                  </a:cubicBezTo>
                  <a:cubicBezTo>
                    <a:pt x="2038840" y="552873"/>
                    <a:pt x="2088515" y="734284"/>
                    <a:pt x="2125231" y="891939"/>
                  </a:cubicBezTo>
                  <a:cubicBezTo>
                    <a:pt x="2161947" y="1049594"/>
                    <a:pt x="2196504" y="1231006"/>
                    <a:pt x="2228901" y="1384342"/>
                  </a:cubicBezTo>
                  <a:cubicBezTo>
                    <a:pt x="2261298" y="1537678"/>
                    <a:pt x="2293695" y="1684534"/>
                    <a:pt x="2319612" y="1811954"/>
                  </a:cubicBezTo>
                  <a:cubicBezTo>
                    <a:pt x="2345529" y="1939374"/>
                    <a:pt x="2356329" y="2038718"/>
                    <a:pt x="2384406" y="2148861"/>
                  </a:cubicBezTo>
                  <a:cubicBezTo>
                    <a:pt x="2412483" y="2259004"/>
                    <a:pt x="2440560" y="2375625"/>
                    <a:pt x="2488075" y="2472810"/>
                  </a:cubicBezTo>
                  <a:cubicBezTo>
                    <a:pt x="2535590" y="2569995"/>
                    <a:pt x="2613344" y="2669339"/>
                    <a:pt x="2669498" y="2731969"/>
                  </a:cubicBezTo>
                  <a:cubicBezTo>
                    <a:pt x="2725652" y="2794599"/>
                    <a:pt x="2768848" y="2822675"/>
                    <a:pt x="2825002" y="2848591"/>
                  </a:cubicBezTo>
                  <a:cubicBezTo>
                    <a:pt x="2881156" y="2874507"/>
                    <a:pt x="2900594" y="2878826"/>
                    <a:pt x="3006424" y="2887465"/>
                  </a:cubicBezTo>
                  <a:cubicBezTo>
                    <a:pt x="3112254" y="2896104"/>
                    <a:pt x="3459980" y="2900423"/>
                    <a:pt x="3459980" y="2900423"/>
                  </a:cubicBezTo>
                  <a:lnTo>
                    <a:pt x="3459980" y="2900423"/>
                  </a:ln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693082" y="5140248"/>
              <a:ext cx="2672374" cy="1925067"/>
            </a:xfrm>
            <a:custGeom>
              <a:avLst/>
              <a:gdLst>
                <a:gd name="connsiteX0" fmla="*/ 0 w 3459980"/>
                <a:gd name="connsiteY0" fmla="*/ 2887465 h 2900423"/>
                <a:gd name="connsiteX1" fmla="*/ 336927 w 3459980"/>
                <a:gd name="connsiteY1" fmla="*/ 2887465 h 2900423"/>
                <a:gd name="connsiteX2" fmla="*/ 583143 w 3459980"/>
                <a:gd name="connsiteY2" fmla="*/ 2874507 h 2900423"/>
                <a:gd name="connsiteX3" fmla="*/ 751606 w 3459980"/>
                <a:gd name="connsiteY3" fmla="*/ 2835633 h 2900423"/>
                <a:gd name="connsiteX4" fmla="*/ 997822 w 3459980"/>
                <a:gd name="connsiteY4" fmla="*/ 2641264 h 2900423"/>
                <a:gd name="connsiteX5" fmla="*/ 1153327 w 3459980"/>
                <a:gd name="connsiteY5" fmla="*/ 2304357 h 2900423"/>
                <a:gd name="connsiteX6" fmla="*/ 1334749 w 3459980"/>
                <a:gd name="connsiteY6" fmla="*/ 1734207 h 2900423"/>
                <a:gd name="connsiteX7" fmla="*/ 1606882 w 3459980"/>
                <a:gd name="connsiteY7" fmla="*/ 490243 h 2900423"/>
                <a:gd name="connsiteX8" fmla="*/ 1697593 w 3459980"/>
                <a:gd name="connsiteY8" fmla="*/ 192209 h 2900423"/>
                <a:gd name="connsiteX9" fmla="*/ 1775346 w 3459980"/>
                <a:gd name="connsiteY9" fmla="*/ 62630 h 2900423"/>
                <a:gd name="connsiteX10" fmla="*/ 1866057 w 3459980"/>
                <a:gd name="connsiteY10" fmla="*/ 23756 h 2900423"/>
                <a:gd name="connsiteX11" fmla="*/ 1943809 w 3459980"/>
                <a:gd name="connsiteY11" fmla="*/ 205167 h 2900423"/>
                <a:gd name="connsiteX12" fmla="*/ 2008603 w 3459980"/>
                <a:gd name="connsiteY12" fmla="*/ 438411 h 2900423"/>
                <a:gd name="connsiteX13" fmla="*/ 2125231 w 3459980"/>
                <a:gd name="connsiteY13" fmla="*/ 891939 h 2900423"/>
                <a:gd name="connsiteX14" fmla="*/ 2228901 w 3459980"/>
                <a:gd name="connsiteY14" fmla="*/ 1384342 h 2900423"/>
                <a:gd name="connsiteX15" fmla="*/ 2319612 w 3459980"/>
                <a:gd name="connsiteY15" fmla="*/ 1811954 h 2900423"/>
                <a:gd name="connsiteX16" fmla="*/ 2384406 w 3459980"/>
                <a:gd name="connsiteY16" fmla="*/ 2148861 h 2900423"/>
                <a:gd name="connsiteX17" fmla="*/ 2488075 w 3459980"/>
                <a:gd name="connsiteY17" fmla="*/ 2472810 h 2900423"/>
                <a:gd name="connsiteX18" fmla="*/ 2669498 w 3459980"/>
                <a:gd name="connsiteY18" fmla="*/ 2731969 h 2900423"/>
                <a:gd name="connsiteX19" fmla="*/ 2825002 w 3459980"/>
                <a:gd name="connsiteY19" fmla="*/ 2848591 h 2900423"/>
                <a:gd name="connsiteX20" fmla="*/ 3006424 w 3459980"/>
                <a:gd name="connsiteY20" fmla="*/ 2887465 h 2900423"/>
                <a:gd name="connsiteX21" fmla="*/ 3459980 w 3459980"/>
                <a:gd name="connsiteY21" fmla="*/ 2900423 h 2900423"/>
                <a:gd name="connsiteX22" fmla="*/ 3459980 w 3459980"/>
                <a:gd name="connsiteY22" fmla="*/ 2900423 h 290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9980" h="2900423">
                  <a:moveTo>
                    <a:pt x="0" y="2887465"/>
                  </a:moveTo>
                  <a:lnTo>
                    <a:pt x="336927" y="2887465"/>
                  </a:lnTo>
                  <a:cubicBezTo>
                    <a:pt x="434117" y="2885305"/>
                    <a:pt x="514030" y="2883146"/>
                    <a:pt x="583143" y="2874507"/>
                  </a:cubicBezTo>
                  <a:cubicBezTo>
                    <a:pt x="652256" y="2865868"/>
                    <a:pt x="682493" y="2874507"/>
                    <a:pt x="751606" y="2835633"/>
                  </a:cubicBezTo>
                  <a:cubicBezTo>
                    <a:pt x="820719" y="2796759"/>
                    <a:pt x="930869" y="2729810"/>
                    <a:pt x="997822" y="2641264"/>
                  </a:cubicBezTo>
                  <a:cubicBezTo>
                    <a:pt x="1064775" y="2552718"/>
                    <a:pt x="1097173" y="2455533"/>
                    <a:pt x="1153327" y="2304357"/>
                  </a:cubicBezTo>
                  <a:cubicBezTo>
                    <a:pt x="1209481" y="2153181"/>
                    <a:pt x="1259157" y="2036559"/>
                    <a:pt x="1334749" y="1734207"/>
                  </a:cubicBezTo>
                  <a:cubicBezTo>
                    <a:pt x="1410341" y="1431855"/>
                    <a:pt x="1546408" y="747243"/>
                    <a:pt x="1606882" y="490243"/>
                  </a:cubicBezTo>
                  <a:cubicBezTo>
                    <a:pt x="1667356" y="233243"/>
                    <a:pt x="1669516" y="263478"/>
                    <a:pt x="1697593" y="192209"/>
                  </a:cubicBezTo>
                  <a:cubicBezTo>
                    <a:pt x="1725670" y="120940"/>
                    <a:pt x="1747269" y="90706"/>
                    <a:pt x="1775346" y="62630"/>
                  </a:cubicBezTo>
                  <a:cubicBezTo>
                    <a:pt x="1803423" y="34555"/>
                    <a:pt x="1837980" y="0"/>
                    <a:pt x="1866057" y="23756"/>
                  </a:cubicBezTo>
                  <a:cubicBezTo>
                    <a:pt x="1894134" y="47512"/>
                    <a:pt x="1920051" y="136058"/>
                    <a:pt x="1943809" y="205167"/>
                  </a:cubicBezTo>
                  <a:cubicBezTo>
                    <a:pt x="1967567" y="274276"/>
                    <a:pt x="1978366" y="323949"/>
                    <a:pt x="2008603" y="438411"/>
                  </a:cubicBezTo>
                  <a:cubicBezTo>
                    <a:pt x="2038840" y="552873"/>
                    <a:pt x="2088515" y="734284"/>
                    <a:pt x="2125231" y="891939"/>
                  </a:cubicBezTo>
                  <a:cubicBezTo>
                    <a:pt x="2161947" y="1049594"/>
                    <a:pt x="2196504" y="1231006"/>
                    <a:pt x="2228901" y="1384342"/>
                  </a:cubicBezTo>
                  <a:cubicBezTo>
                    <a:pt x="2261298" y="1537678"/>
                    <a:pt x="2293695" y="1684534"/>
                    <a:pt x="2319612" y="1811954"/>
                  </a:cubicBezTo>
                  <a:cubicBezTo>
                    <a:pt x="2345529" y="1939374"/>
                    <a:pt x="2356329" y="2038718"/>
                    <a:pt x="2384406" y="2148861"/>
                  </a:cubicBezTo>
                  <a:cubicBezTo>
                    <a:pt x="2412483" y="2259004"/>
                    <a:pt x="2440560" y="2375625"/>
                    <a:pt x="2488075" y="2472810"/>
                  </a:cubicBezTo>
                  <a:cubicBezTo>
                    <a:pt x="2535590" y="2569995"/>
                    <a:pt x="2613344" y="2669339"/>
                    <a:pt x="2669498" y="2731969"/>
                  </a:cubicBezTo>
                  <a:cubicBezTo>
                    <a:pt x="2725652" y="2794599"/>
                    <a:pt x="2768848" y="2822675"/>
                    <a:pt x="2825002" y="2848591"/>
                  </a:cubicBezTo>
                  <a:cubicBezTo>
                    <a:pt x="2881156" y="2874507"/>
                    <a:pt x="2900594" y="2878826"/>
                    <a:pt x="3006424" y="2887465"/>
                  </a:cubicBezTo>
                  <a:cubicBezTo>
                    <a:pt x="3112254" y="2896104"/>
                    <a:pt x="3459980" y="2900423"/>
                    <a:pt x="3459980" y="2900423"/>
                  </a:cubicBezTo>
                  <a:lnTo>
                    <a:pt x="3459980" y="2900423"/>
                  </a:ln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7044267" y="7080391"/>
              <a:ext cx="4064000" cy="180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0576794" y="6972018"/>
              <a:ext cx="509368" cy="746869"/>
            </a:xfrm>
            <a:prstGeom prst="rect">
              <a:avLst/>
            </a:prstGeom>
            <a:noFill/>
          </p:spPr>
          <p:txBody>
            <a:bodyPr wrap="none" lIns="130046" tIns="65023" rIns="130046" bIns="65023" rtlCol="0">
              <a:spAutoFit/>
            </a:bodyPr>
            <a:lstStyle/>
            <a:p>
              <a:r>
                <a:rPr lang="en-US" dirty="0" err="1" smtClean="0"/>
                <a:t>s</a:t>
              </a:r>
              <a:endParaRPr lang="en-US" dirty="0">
                <a:latin typeface="Symbol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07458" y="3200400"/>
            <a:ext cx="5679229" cy="562203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800" dirty="0" smtClean="0">
                <a:latin typeface="Calisto MT" pitchFamily="18" charset="0"/>
              </a:rPr>
              <a:t>Boring: spikes unrelated to stimulus </a:t>
            </a:r>
            <a:endParaRPr lang="en-US" sz="2800" dirty="0">
              <a:latin typeface="Calisto MT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07934" y="4800601"/>
            <a:ext cx="1520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alisto MT" pitchFamily="18" charset="0"/>
              </a:rPr>
              <a:t>P(s|spike</a:t>
            </a:r>
            <a:r>
              <a:rPr lang="en-US" sz="2400" dirty="0" smtClean="0">
                <a:solidFill>
                  <a:srgbClr val="FF0000"/>
                </a:solidFill>
                <a:latin typeface="Calisto MT" pitchFamily="18" charset="0"/>
              </a:rPr>
              <a:t>) 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762985" y="4800601"/>
            <a:ext cx="691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Calisto MT" pitchFamily="18" charset="0"/>
              </a:rPr>
              <a:t>P(s</a:t>
            </a:r>
            <a:r>
              <a:rPr lang="en-US" sz="2400" dirty="0" smtClean="0">
                <a:solidFill>
                  <a:srgbClr val="0000FF"/>
                </a:solidFill>
                <a:latin typeface="Calisto MT" pitchFamily="18" charset="0"/>
              </a:rPr>
              <a:t>)</a:t>
            </a:r>
          </a:p>
        </p:txBody>
      </p:sp>
      <p:grpSp>
        <p:nvGrpSpPr>
          <p:cNvPr id="7" name="Group 17"/>
          <p:cNvGrpSpPr/>
          <p:nvPr/>
        </p:nvGrpSpPr>
        <p:grpSpPr>
          <a:xfrm>
            <a:off x="7239002" y="3960002"/>
            <a:ext cx="4064000" cy="3583798"/>
            <a:chOff x="2438400" y="4135089"/>
            <a:chExt cx="4064000" cy="3583798"/>
          </a:xfrm>
        </p:grpSpPr>
        <p:sp>
          <p:nvSpPr>
            <p:cNvPr id="65" name="Freeform 64"/>
            <p:cNvSpPr/>
            <p:nvPr/>
          </p:nvSpPr>
          <p:spPr>
            <a:xfrm>
              <a:off x="3087216" y="5140248"/>
              <a:ext cx="2672374" cy="1925067"/>
            </a:xfrm>
            <a:custGeom>
              <a:avLst/>
              <a:gdLst>
                <a:gd name="connsiteX0" fmla="*/ 0 w 3459980"/>
                <a:gd name="connsiteY0" fmla="*/ 2887465 h 2900423"/>
                <a:gd name="connsiteX1" fmla="*/ 336927 w 3459980"/>
                <a:gd name="connsiteY1" fmla="*/ 2887465 h 2900423"/>
                <a:gd name="connsiteX2" fmla="*/ 583143 w 3459980"/>
                <a:gd name="connsiteY2" fmla="*/ 2874507 h 2900423"/>
                <a:gd name="connsiteX3" fmla="*/ 751606 w 3459980"/>
                <a:gd name="connsiteY3" fmla="*/ 2835633 h 2900423"/>
                <a:gd name="connsiteX4" fmla="*/ 997822 w 3459980"/>
                <a:gd name="connsiteY4" fmla="*/ 2641264 h 2900423"/>
                <a:gd name="connsiteX5" fmla="*/ 1153327 w 3459980"/>
                <a:gd name="connsiteY5" fmla="*/ 2304357 h 2900423"/>
                <a:gd name="connsiteX6" fmla="*/ 1334749 w 3459980"/>
                <a:gd name="connsiteY6" fmla="*/ 1734207 h 2900423"/>
                <a:gd name="connsiteX7" fmla="*/ 1606882 w 3459980"/>
                <a:gd name="connsiteY7" fmla="*/ 490243 h 2900423"/>
                <a:gd name="connsiteX8" fmla="*/ 1697593 w 3459980"/>
                <a:gd name="connsiteY8" fmla="*/ 192209 h 2900423"/>
                <a:gd name="connsiteX9" fmla="*/ 1775346 w 3459980"/>
                <a:gd name="connsiteY9" fmla="*/ 62630 h 2900423"/>
                <a:gd name="connsiteX10" fmla="*/ 1866057 w 3459980"/>
                <a:gd name="connsiteY10" fmla="*/ 23756 h 2900423"/>
                <a:gd name="connsiteX11" fmla="*/ 1943809 w 3459980"/>
                <a:gd name="connsiteY11" fmla="*/ 205167 h 2900423"/>
                <a:gd name="connsiteX12" fmla="*/ 2008603 w 3459980"/>
                <a:gd name="connsiteY12" fmla="*/ 438411 h 2900423"/>
                <a:gd name="connsiteX13" fmla="*/ 2125231 w 3459980"/>
                <a:gd name="connsiteY13" fmla="*/ 891939 h 2900423"/>
                <a:gd name="connsiteX14" fmla="*/ 2228901 w 3459980"/>
                <a:gd name="connsiteY14" fmla="*/ 1384342 h 2900423"/>
                <a:gd name="connsiteX15" fmla="*/ 2319612 w 3459980"/>
                <a:gd name="connsiteY15" fmla="*/ 1811954 h 2900423"/>
                <a:gd name="connsiteX16" fmla="*/ 2384406 w 3459980"/>
                <a:gd name="connsiteY16" fmla="*/ 2148861 h 2900423"/>
                <a:gd name="connsiteX17" fmla="*/ 2488075 w 3459980"/>
                <a:gd name="connsiteY17" fmla="*/ 2472810 h 2900423"/>
                <a:gd name="connsiteX18" fmla="*/ 2669498 w 3459980"/>
                <a:gd name="connsiteY18" fmla="*/ 2731969 h 2900423"/>
                <a:gd name="connsiteX19" fmla="*/ 2825002 w 3459980"/>
                <a:gd name="connsiteY19" fmla="*/ 2848591 h 2900423"/>
                <a:gd name="connsiteX20" fmla="*/ 3006424 w 3459980"/>
                <a:gd name="connsiteY20" fmla="*/ 2887465 h 2900423"/>
                <a:gd name="connsiteX21" fmla="*/ 3459980 w 3459980"/>
                <a:gd name="connsiteY21" fmla="*/ 2900423 h 2900423"/>
                <a:gd name="connsiteX22" fmla="*/ 3459980 w 3459980"/>
                <a:gd name="connsiteY22" fmla="*/ 2900423 h 290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9980" h="2900423">
                  <a:moveTo>
                    <a:pt x="0" y="2887465"/>
                  </a:moveTo>
                  <a:lnTo>
                    <a:pt x="336927" y="2887465"/>
                  </a:lnTo>
                  <a:cubicBezTo>
                    <a:pt x="434117" y="2885305"/>
                    <a:pt x="514030" y="2883146"/>
                    <a:pt x="583143" y="2874507"/>
                  </a:cubicBezTo>
                  <a:cubicBezTo>
                    <a:pt x="652256" y="2865868"/>
                    <a:pt x="682493" y="2874507"/>
                    <a:pt x="751606" y="2835633"/>
                  </a:cubicBezTo>
                  <a:cubicBezTo>
                    <a:pt x="820719" y="2796759"/>
                    <a:pt x="930869" y="2729810"/>
                    <a:pt x="997822" y="2641264"/>
                  </a:cubicBezTo>
                  <a:cubicBezTo>
                    <a:pt x="1064775" y="2552718"/>
                    <a:pt x="1097173" y="2455533"/>
                    <a:pt x="1153327" y="2304357"/>
                  </a:cubicBezTo>
                  <a:cubicBezTo>
                    <a:pt x="1209481" y="2153181"/>
                    <a:pt x="1259157" y="2036559"/>
                    <a:pt x="1334749" y="1734207"/>
                  </a:cubicBezTo>
                  <a:cubicBezTo>
                    <a:pt x="1410341" y="1431855"/>
                    <a:pt x="1546408" y="747243"/>
                    <a:pt x="1606882" y="490243"/>
                  </a:cubicBezTo>
                  <a:cubicBezTo>
                    <a:pt x="1667356" y="233243"/>
                    <a:pt x="1669516" y="263478"/>
                    <a:pt x="1697593" y="192209"/>
                  </a:cubicBezTo>
                  <a:cubicBezTo>
                    <a:pt x="1725670" y="120940"/>
                    <a:pt x="1747269" y="90706"/>
                    <a:pt x="1775346" y="62630"/>
                  </a:cubicBezTo>
                  <a:cubicBezTo>
                    <a:pt x="1803423" y="34555"/>
                    <a:pt x="1837980" y="0"/>
                    <a:pt x="1866057" y="23756"/>
                  </a:cubicBezTo>
                  <a:cubicBezTo>
                    <a:pt x="1894134" y="47512"/>
                    <a:pt x="1920051" y="136058"/>
                    <a:pt x="1943809" y="205167"/>
                  </a:cubicBezTo>
                  <a:cubicBezTo>
                    <a:pt x="1967567" y="274276"/>
                    <a:pt x="1978366" y="323949"/>
                    <a:pt x="2008603" y="438411"/>
                  </a:cubicBezTo>
                  <a:cubicBezTo>
                    <a:pt x="2038840" y="552873"/>
                    <a:pt x="2088515" y="734284"/>
                    <a:pt x="2125231" y="891939"/>
                  </a:cubicBezTo>
                  <a:cubicBezTo>
                    <a:pt x="2161947" y="1049594"/>
                    <a:pt x="2196504" y="1231006"/>
                    <a:pt x="2228901" y="1384342"/>
                  </a:cubicBezTo>
                  <a:cubicBezTo>
                    <a:pt x="2261298" y="1537678"/>
                    <a:pt x="2293695" y="1684534"/>
                    <a:pt x="2319612" y="1811954"/>
                  </a:cubicBezTo>
                  <a:cubicBezTo>
                    <a:pt x="2345529" y="1939374"/>
                    <a:pt x="2356329" y="2038718"/>
                    <a:pt x="2384406" y="2148861"/>
                  </a:cubicBezTo>
                  <a:cubicBezTo>
                    <a:pt x="2412483" y="2259004"/>
                    <a:pt x="2440560" y="2375625"/>
                    <a:pt x="2488075" y="2472810"/>
                  </a:cubicBezTo>
                  <a:cubicBezTo>
                    <a:pt x="2535590" y="2569995"/>
                    <a:pt x="2613344" y="2669339"/>
                    <a:pt x="2669498" y="2731969"/>
                  </a:cubicBezTo>
                  <a:cubicBezTo>
                    <a:pt x="2725652" y="2794599"/>
                    <a:pt x="2768848" y="2822675"/>
                    <a:pt x="2825002" y="2848591"/>
                  </a:cubicBezTo>
                  <a:cubicBezTo>
                    <a:pt x="2881156" y="2874507"/>
                    <a:pt x="2900594" y="2878826"/>
                    <a:pt x="3006424" y="2887465"/>
                  </a:cubicBezTo>
                  <a:cubicBezTo>
                    <a:pt x="3112254" y="2896104"/>
                    <a:pt x="3459980" y="2900423"/>
                    <a:pt x="3459980" y="2900423"/>
                  </a:cubicBezTo>
                  <a:lnTo>
                    <a:pt x="3459980" y="2900423"/>
                  </a:ln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150411" y="4135089"/>
              <a:ext cx="1474416" cy="2925823"/>
            </a:xfrm>
            <a:custGeom>
              <a:avLst/>
              <a:gdLst>
                <a:gd name="connsiteX0" fmla="*/ 0 w 3459980"/>
                <a:gd name="connsiteY0" fmla="*/ 2887465 h 2900423"/>
                <a:gd name="connsiteX1" fmla="*/ 336927 w 3459980"/>
                <a:gd name="connsiteY1" fmla="*/ 2887465 h 2900423"/>
                <a:gd name="connsiteX2" fmla="*/ 583143 w 3459980"/>
                <a:gd name="connsiteY2" fmla="*/ 2874507 h 2900423"/>
                <a:gd name="connsiteX3" fmla="*/ 751606 w 3459980"/>
                <a:gd name="connsiteY3" fmla="*/ 2835633 h 2900423"/>
                <a:gd name="connsiteX4" fmla="*/ 997822 w 3459980"/>
                <a:gd name="connsiteY4" fmla="*/ 2641264 h 2900423"/>
                <a:gd name="connsiteX5" fmla="*/ 1153327 w 3459980"/>
                <a:gd name="connsiteY5" fmla="*/ 2304357 h 2900423"/>
                <a:gd name="connsiteX6" fmla="*/ 1334749 w 3459980"/>
                <a:gd name="connsiteY6" fmla="*/ 1734207 h 2900423"/>
                <a:gd name="connsiteX7" fmla="*/ 1606882 w 3459980"/>
                <a:gd name="connsiteY7" fmla="*/ 490243 h 2900423"/>
                <a:gd name="connsiteX8" fmla="*/ 1697593 w 3459980"/>
                <a:gd name="connsiteY8" fmla="*/ 192209 h 2900423"/>
                <a:gd name="connsiteX9" fmla="*/ 1775346 w 3459980"/>
                <a:gd name="connsiteY9" fmla="*/ 62630 h 2900423"/>
                <a:gd name="connsiteX10" fmla="*/ 1866057 w 3459980"/>
                <a:gd name="connsiteY10" fmla="*/ 23756 h 2900423"/>
                <a:gd name="connsiteX11" fmla="*/ 1943809 w 3459980"/>
                <a:gd name="connsiteY11" fmla="*/ 205167 h 2900423"/>
                <a:gd name="connsiteX12" fmla="*/ 2008603 w 3459980"/>
                <a:gd name="connsiteY12" fmla="*/ 438411 h 2900423"/>
                <a:gd name="connsiteX13" fmla="*/ 2125231 w 3459980"/>
                <a:gd name="connsiteY13" fmla="*/ 891939 h 2900423"/>
                <a:gd name="connsiteX14" fmla="*/ 2228901 w 3459980"/>
                <a:gd name="connsiteY14" fmla="*/ 1384342 h 2900423"/>
                <a:gd name="connsiteX15" fmla="*/ 2319612 w 3459980"/>
                <a:gd name="connsiteY15" fmla="*/ 1811954 h 2900423"/>
                <a:gd name="connsiteX16" fmla="*/ 2384406 w 3459980"/>
                <a:gd name="connsiteY16" fmla="*/ 2148861 h 2900423"/>
                <a:gd name="connsiteX17" fmla="*/ 2488075 w 3459980"/>
                <a:gd name="connsiteY17" fmla="*/ 2472810 h 2900423"/>
                <a:gd name="connsiteX18" fmla="*/ 2669498 w 3459980"/>
                <a:gd name="connsiteY18" fmla="*/ 2731969 h 2900423"/>
                <a:gd name="connsiteX19" fmla="*/ 2825002 w 3459980"/>
                <a:gd name="connsiteY19" fmla="*/ 2848591 h 2900423"/>
                <a:gd name="connsiteX20" fmla="*/ 3006424 w 3459980"/>
                <a:gd name="connsiteY20" fmla="*/ 2887465 h 2900423"/>
                <a:gd name="connsiteX21" fmla="*/ 3459980 w 3459980"/>
                <a:gd name="connsiteY21" fmla="*/ 2900423 h 2900423"/>
                <a:gd name="connsiteX22" fmla="*/ 3459980 w 3459980"/>
                <a:gd name="connsiteY22" fmla="*/ 2900423 h 290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9980" h="2900423">
                  <a:moveTo>
                    <a:pt x="0" y="2887465"/>
                  </a:moveTo>
                  <a:lnTo>
                    <a:pt x="336927" y="2887465"/>
                  </a:lnTo>
                  <a:cubicBezTo>
                    <a:pt x="434117" y="2885305"/>
                    <a:pt x="514030" y="2883146"/>
                    <a:pt x="583143" y="2874507"/>
                  </a:cubicBezTo>
                  <a:cubicBezTo>
                    <a:pt x="652256" y="2865868"/>
                    <a:pt x="682493" y="2874507"/>
                    <a:pt x="751606" y="2835633"/>
                  </a:cubicBezTo>
                  <a:cubicBezTo>
                    <a:pt x="820719" y="2796759"/>
                    <a:pt x="930869" y="2729810"/>
                    <a:pt x="997822" y="2641264"/>
                  </a:cubicBezTo>
                  <a:cubicBezTo>
                    <a:pt x="1064775" y="2552718"/>
                    <a:pt x="1097173" y="2455533"/>
                    <a:pt x="1153327" y="2304357"/>
                  </a:cubicBezTo>
                  <a:cubicBezTo>
                    <a:pt x="1209481" y="2153181"/>
                    <a:pt x="1259157" y="2036559"/>
                    <a:pt x="1334749" y="1734207"/>
                  </a:cubicBezTo>
                  <a:cubicBezTo>
                    <a:pt x="1410341" y="1431855"/>
                    <a:pt x="1546408" y="747243"/>
                    <a:pt x="1606882" y="490243"/>
                  </a:cubicBezTo>
                  <a:cubicBezTo>
                    <a:pt x="1667356" y="233243"/>
                    <a:pt x="1669516" y="263478"/>
                    <a:pt x="1697593" y="192209"/>
                  </a:cubicBezTo>
                  <a:cubicBezTo>
                    <a:pt x="1725670" y="120940"/>
                    <a:pt x="1747269" y="90706"/>
                    <a:pt x="1775346" y="62630"/>
                  </a:cubicBezTo>
                  <a:cubicBezTo>
                    <a:pt x="1803423" y="34555"/>
                    <a:pt x="1837980" y="0"/>
                    <a:pt x="1866057" y="23756"/>
                  </a:cubicBezTo>
                  <a:cubicBezTo>
                    <a:pt x="1894134" y="47512"/>
                    <a:pt x="1920051" y="136058"/>
                    <a:pt x="1943809" y="205167"/>
                  </a:cubicBezTo>
                  <a:cubicBezTo>
                    <a:pt x="1967567" y="274276"/>
                    <a:pt x="1978366" y="323949"/>
                    <a:pt x="2008603" y="438411"/>
                  </a:cubicBezTo>
                  <a:cubicBezTo>
                    <a:pt x="2038840" y="552873"/>
                    <a:pt x="2088515" y="734284"/>
                    <a:pt x="2125231" y="891939"/>
                  </a:cubicBezTo>
                  <a:cubicBezTo>
                    <a:pt x="2161947" y="1049594"/>
                    <a:pt x="2196504" y="1231006"/>
                    <a:pt x="2228901" y="1384342"/>
                  </a:cubicBezTo>
                  <a:cubicBezTo>
                    <a:pt x="2261298" y="1537678"/>
                    <a:pt x="2293695" y="1684534"/>
                    <a:pt x="2319612" y="1811954"/>
                  </a:cubicBezTo>
                  <a:cubicBezTo>
                    <a:pt x="2345529" y="1939374"/>
                    <a:pt x="2356329" y="2038718"/>
                    <a:pt x="2384406" y="2148861"/>
                  </a:cubicBezTo>
                  <a:cubicBezTo>
                    <a:pt x="2412483" y="2259004"/>
                    <a:pt x="2440560" y="2375625"/>
                    <a:pt x="2488075" y="2472810"/>
                  </a:cubicBezTo>
                  <a:cubicBezTo>
                    <a:pt x="2535590" y="2569995"/>
                    <a:pt x="2613344" y="2669339"/>
                    <a:pt x="2669498" y="2731969"/>
                  </a:cubicBezTo>
                  <a:cubicBezTo>
                    <a:pt x="2725652" y="2794599"/>
                    <a:pt x="2768848" y="2822675"/>
                    <a:pt x="2825002" y="2848591"/>
                  </a:cubicBezTo>
                  <a:cubicBezTo>
                    <a:pt x="2881156" y="2874507"/>
                    <a:pt x="2900594" y="2878826"/>
                    <a:pt x="3006424" y="2887465"/>
                  </a:cubicBezTo>
                  <a:cubicBezTo>
                    <a:pt x="3112254" y="2896104"/>
                    <a:pt x="3459980" y="2900423"/>
                    <a:pt x="3459980" y="2900423"/>
                  </a:cubicBezTo>
                  <a:lnTo>
                    <a:pt x="3459980" y="2900423"/>
                  </a:ln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2438400" y="7080391"/>
              <a:ext cx="4064000" cy="180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933391" y="6972018"/>
              <a:ext cx="509368" cy="746869"/>
            </a:xfrm>
            <a:prstGeom prst="rect">
              <a:avLst/>
            </a:prstGeom>
            <a:noFill/>
          </p:spPr>
          <p:txBody>
            <a:bodyPr wrap="none" lIns="130046" tIns="65023" rIns="130046" bIns="65023" rtlCol="0">
              <a:spAutoFit/>
            </a:bodyPr>
            <a:lstStyle/>
            <a:p>
              <a:r>
                <a:rPr lang="en-US" dirty="0" err="1" smtClean="0"/>
                <a:t>s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46678" y="3200400"/>
            <a:ext cx="4898667" cy="562203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800" dirty="0" smtClean="0">
                <a:latin typeface="Calisto MT" pitchFamily="18" charset="0"/>
              </a:rPr>
              <a:t>Interesting: spikes are selective</a:t>
            </a:r>
            <a:endParaRPr lang="en-US" sz="2800" dirty="0">
              <a:latin typeface="Calisto MT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054717" y="4800601"/>
            <a:ext cx="1520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alisto MT" pitchFamily="18" charset="0"/>
              </a:rPr>
              <a:t>P(s|spike</a:t>
            </a:r>
            <a:r>
              <a:rPr lang="en-US" sz="2400" dirty="0" smtClean="0">
                <a:solidFill>
                  <a:srgbClr val="FF0000"/>
                </a:solidFill>
                <a:latin typeface="Calisto MT" pitchFamily="18" charset="0"/>
              </a:rPr>
              <a:t>) 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8325587" y="4800601"/>
            <a:ext cx="691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Calisto MT" pitchFamily="18" charset="0"/>
              </a:rPr>
              <a:t>P(s</a:t>
            </a:r>
            <a:r>
              <a:rPr lang="en-US" sz="2400" dirty="0" smtClean="0">
                <a:solidFill>
                  <a:srgbClr val="0000FF"/>
                </a:solidFill>
                <a:latin typeface="Calisto MT" pitchFamily="18" charset="0"/>
              </a:rPr>
              <a:t>)</a:t>
            </a:r>
          </a:p>
        </p:txBody>
      </p:sp>
      <p:sp>
        <p:nvSpPr>
          <p:cNvPr id="31" name="Freeform 30"/>
          <p:cNvSpPr/>
          <p:nvPr/>
        </p:nvSpPr>
        <p:spPr bwMode="auto">
          <a:xfrm>
            <a:off x="7619398" y="5229313"/>
            <a:ext cx="3940425" cy="1668399"/>
          </a:xfrm>
          <a:custGeom>
            <a:avLst/>
            <a:gdLst>
              <a:gd name="connsiteX0" fmla="*/ 0 w 3940424"/>
              <a:gd name="connsiteY0" fmla="*/ 1643498 h 1668399"/>
              <a:gd name="connsiteX1" fmla="*/ 616275 w 3940424"/>
              <a:gd name="connsiteY1" fmla="*/ 1643498 h 1668399"/>
              <a:gd name="connsiteX2" fmla="*/ 933750 w 3940424"/>
              <a:gd name="connsiteY2" fmla="*/ 1643498 h 1668399"/>
              <a:gd name="connsiteX3" fmla="*/ 1344600 w 3940424"/>
              <a:gd name="connsiteY3" fmla="*/ 1624821 h 1668399"/>
              <a:gd name="connsiteX4" fmla="*/ 1587375 w 3940424"/>
              <a:gd name="connsiteY4" fmla="*/ 1587469 h 1668399"/>
              <a:gd name="connsiteX5" fmla="*/ 1792800 w 3940424"/>
              <a:gd name="connsiteY5" fmla="*/ 1139243 h 1668399"/>
              <a:gd name="connsiteX6" fmla="*/ 1904850 w 3940424"/>
              <a:gd name="connsiteY6" fmla="*/ 709692 h 1668399"/>
              <a:gd name="connsiteX7" fmla="*/ 2091600 w 3940424"/>
              <a:gd name="connsiteY7" fmla="*/ 261465 h 1668399"/>
              <a:gd name="connsiteX8" fmla="*/ 2390400 w 3940424"/>
              <a:gd name="connsiteY8" fmla="*/ 37352 h 1668399"/>
              <a:gd name="connsiteX9" fmla="*/ 2857274 w 3940424"/>
              <a:gd name="connsiteY9" fmla="*/ 37352 h 1668399"/>
              <a:gd name="connsiteX10" fmla="*/ 3940424 w 3940424"/>
              <a:gd name="connsiteY10" fmla="*/ 37352 h 166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0424" h="1668399">
                <a:moveTo>
                  <a:pt x="0" y="1643498"/>
                </a:moveTo>
                <a:lnTo>
                  <a:pt x="616275" y="1643498"/>
                </a:lnTo>
                <a:cubicBezTo>
                  <a:pt x="771900" y="1643498"/>
                  <a:pt x="812363" y="1646611"/>
                  <a:pt x="933750" y="1643498"/>
                </a:cubicBezTo>
                <a:cubicBezTo>
                  <a:pt x="1055137" y="1640385"/>
                  <a:pt x="1235663" y="1634159"/>
                  <a:pt x="1344600" y="1624821"/>
                </a:cubicBezTo>
                <a:cubicBezTo>
                  <a:pt x="1453537" y="1615483"/>
                  <a:pt x="1512675" y="1668399"/>
                  <a:pt x="1587375" y="1587469"/>
                </a:cubicBezTo>
                <a:cubicBezTo>
                  <a:pt x="1662075" y="1506539"/>
                  <a:pt x="1739887" y="1285539"/>
                  <a:pt x="1792800" y="1139243"/>
                </a:cubicBezTo>
                <a:cubicBezTo>
                  <a:pt x="1845713" y="992947"/>
                  <a:pt x="1855050" y="855988"/>
                  <a:pt x="1904850" y="709692"/>
                </a:cubicBezTo>
                <a:cubicBezTo>
                  <a:pt x="1954650" y="563396"/>
                  <a:pt x="2010675" y="373522"/>
                  <a:pt x="2091600" y="261465"/>
                </a:cubicBezTo>
                <a:cubicBezTo>
                  <a:pt x="2172525" y="149408"/>
                  <a:pt x="2262788" y="74704"/>
                  <a:pt x="2390400" y="37352"/>
                </a:cubicBezTo>
                <a:cubicBezTo>
                  <a:pt x="2518012" y="0"/>
                  <a:pt x="2857274" y="37352"/>
                  <a:pt x="2857274" y="37352"/>
                </a:cubicBezTo>
                <a:lnTo>
                  <a:pt x="3940424" y="3735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83304" y="533400"/>
            <a:ext cx="7490696" cy="71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39" tIns="65020" rIns="130039" bIns="65020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Maximally informative dimensions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7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39" tIns="65020" rIns="130039" bIns="65020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9800" y="2656584"/>
            <a:ext cx="8533270" cy="224676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l"/>
            <a:r>
              <a:rPr lang="en-US" sz="2800" dirty="0" smtClean="0">
                <a:latin typeface="Calisto MT"/>
              </a:rPr>
              <a:t>Choose filter in order to maximize D</a:t>
            </a:r>
            <a:r>
              <a:rPr lang="en-US" sz="2800" baseline="-25000" dirty="0" smtClean="0">
                <a:latin typeface="Calisto MT"/>
              </a:rPr>
              <a:t>KL</a:t>
            </a:r>
            <a:r>
              <a:rPr lang="en-US" sz="2800" dirty="0" smtClean="0">
                <a:latin typeface="Calisto MT"/>
              </a:rPr>
              <a:t> between </a:t>
            </a:r>
          </a:p>
          <a:p>
            <a:pPr algn="l"/>
            <a:r>
              <a:rPr lang="en-US" sz="2800" dirty="0" smtClean="0">
                <a:latin typeface="Calisto MT"/>
              </a:rPr>
              <a:t>spike-conditional and prior distributions</a:t>
            </a:r>
          </a:p>
          <a:p>
            <a:pPr algn="l"/>
            <a:endParaRPr lang="en-US" sz="2800" dirty="0" smtClean="0">
              <a:latin typeface="Calisto MT"/>
            </a:endParaRPr>
          </a:p>
          <a:p>
            <a:pPr algn="l"/>
            <a:r>
              <a:rPr lang="en-US" sz="2800" dirty="0" smtClean="0">
                <a:latin typeface="Calisto MT"/>
              </a:rPr>
              <a:t>Equivalent to maximizing mutual information between </a:t>
            </a:r>
          </a:p>
          <a:p>
            <a:pPr algn="l"/>
            <a:r>
              <a:rPr lang="en-US" sz="2800" dirty="0" smtClean="0">
                <a:latin typeface="Calisto MT"/>
              </a:rPr>
              <a:t>stimulus and spike</a:t>
            </a:r>
            <a:endParaRPr lang="en-US" sz="2800" dirty="0">
              <a:latin typeface="Calisto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987" y="1777423"/>
            <a:ext cx="9982199" cy="53005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i="1" dirty="0" err="1" smtClean="0">
                <a:latin typeface="Calisto MT"/>
              </a:rPr>
              <a:t>Sharpee</a:t>
            </a:r>
            <a:r>
              <a:rPr lang="en-US" sz="2800" i="1" dirty="0" smtClean="0">
                <a:latin typeface="Calisto MT"/>
              </a:rPr>
              <a:t>, Rust and </a:t>
            </a:r>
            <a:r>
              <a:rPr lang="en-US" sz="2800" i="1" dirty="0" err="1" smtClean="0">
                <a:latin typeface="Calisto MT"/>
              </a:rPr>
              <a:t>Bialek</a:t>
            </a:r>
            <a:r>
              <a:rPr lang="en-US" sz="2800" i="1" dirty="0" smtClean="0">
                <a:latin typeface="Calisto MT"/>
              </a:rPr>
              <a:t>, Neural Computation, 2004</a:t>
            </a:r>
            <a:endParaRPr lang="en-US" sz="2800" i="1" dirty="0">
              <a:latin typeface="Calisto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578" y="5792213"/>
            <a:ext cx="4648343" cy="2677652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l"/>
            <a:r>
              <a:rPr lang="en-US" sz="2800" dirty="0" smtClean="0">
                <a:latin typeface="Calisto MT"/>
              </a:rPr>
              <a:t>Does not depend </a:t>
            </a:r>
          </a:p>
          <a:p>
            <a:pPr algn="l"/>
            <a:r>
              <a:rPr lang="en-US" sz="2800" dirty="0" smtClean="0">
                <a:latin typeface="Calisto MT"/>
              </a:rPr>
              <a:t>on white noise inputs</a:t>
            </a:r>
          </a:p>
          <a:p>
            <a:pPr algn="l"/>
            <a:endParaRPr lang="en-US" sz="2800" dirty="0" smtClean="0">
              <a:latin typeface="Calisto MT"/>
            </a:endParaRPr>
          </a:p>
          <a:p>
            <a:pPr algn="l"/>
            <a:r>
              <a:rPr lang="en-US" sz="2800" dirty="0" smtClean="0">
                <a:latin typeface="Calisto MT"/>
              </a:rPr>
              <a:t>Likely to be most appropriate</a:t>
            </a:r>
          </a:p>
          <a:p>
            <a:pPr algn="l"/>
            <a:r>
              <a:rPr lang="en-US" sz="2800" dirty="0" smtClean="0">
                <a:latin typeface="Calisto MT"/>
              </a:rPr>
              <a:t>for deriving models from</a:t>
            </a:r>
          </a:p>
          <a:p>
            <a:pPr algn="l"/>
            <a:r>
              <a:rPr lang="en-US" sz="2800" dirty="0" smtClean="0">
                <a:latin typeface="Calisto MT"/>
              </a:rPr>
              <a:t>natural stimuli </a:t>
            </a:r>
            <a:endParaRPr lang="en-US" sz="2800" dirty="0">
              <a:latin typeface="Calisto MT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7381453" y="5331603"/>
            <a:ext cx="4336535" cy="3736198"/>
            <a:chOff x="7239000" y="3960002"/>
            <a:chExt cx="4336534" cy="3736198"/>
          </a:xfrm>
        </p:grpSpPr>
        <p:grpSp>
          <p:nvGrpSpPr>
            <p:cNvPr id="5" name="Group 17"/>
            <p:cNvGrpSpPr/>
            <p:nvPr/>
          </p:nvGrpSpPr>
          <p:grpSpPr>
            <a:xfrm>
              <a:off x="7239000" y="3960002"/>
              <a:ext cx="4241799" cy="3736198"/>
              <a:chOff x="2438400" y="4135089"/>
              <a:chExt cx="4241799" cy="3736198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3087216" y="5140248"/>
                <a:ext cx="2672374" cy="1925067"/>
              </a:xfrm>
              <a:custGeom>
                <a:avLst/>
                <a:gdLst>
                  <a:gd name="connsiteX0" fmla="*/ 0 w 3459980"/>
                  <a:gd name="connsiteY0" fmla="*/ 2887465 h 2900423"/>
                  <a:gd name="connsiteX1" fmla="*/ 336927 w 3459980"/>
                  <a:gd name="connsiteY1" fmla="*/ 2887465 h 2900423"/>
                  <a:gd name="connsiteX2" fmla="*/ 583143 w 3459980"/>
                  <a:gd name="connsiteY2" fmla="*/ 2874507 h 2900423"/>
                  <a:gd name="connsiteX3" fmla="*/ 751606 w 3459980"/>
                  <a:gd name="connsiteY3" fmla="*/ 2835633 h 2900423"/>
                  <a:gd name="connsiteX4" fmla="*/ 997822 w 3459980"/>
                  <a:gd name="connsiteY4" fmla="*/ 2641264 h 2900423"/>
                  <a:gd name="connsiteX5" fmla="*/ 1153327 w 3459980"/>
                  <a:gd name="connsiteY5" fmla="*/ 2304357 h 2900423"/>
                  <a:gd name="connsiteX6" fmla="*/ 1334749 w 3459980"/>
                  <a:gd name="connsiteY6" fmla="*/ 1734207 h 2900423"/>
                  <a:gd name="connsiteX7" fmla="*/ 1606882 w 3459980"/>
                  <a:gd name="connsiteY7" fmla="*/ 490243 h 2900423"/>
                  <a:gd name="connsiteX8" fmla="*/ 1697593 w 3459980"/>
                  <a:gd name="connsiteY8" fmla="*/ 192209 h 2900423"/>
                  <a:gd name="connsiteX9" fmla="*/ 1775346 w 3459980"/>
                  <a:gd name="connsiteY9" fmla="*/ 62630 h 2900423"/>
                  <a:gd name="connsiteX10" fmla="*/ 1866057 w 3459980"/>
                  <a:gd name="connsiteY10" fmla="*/ 23756 h 2900423"/>
                  <a:gd name="connsiteX11" fmla="*/ 1943809 w 3459980"/>
                  <a:gd name="connsiteY11" fmla="*/ 205167 h 2900423"/>
                  <a:gd name="connsiteX12" fmla="*/ 2008603 w 3459980"/>
                  <a:gd name="connsiteY12" fmla="*/ 438411 h 2900423"/>
                  <a:gd name="connsiteX13" fmla="*/ 2125231 w 3459980"/>
                  <a:gd name="connsiteY13" fmla="*/ 891939 h 2900423"/>
                  <a:gd name="connsiteX14" fmla="*/ 2228901 w 3459980"/>
                  <a:gd name="connsiteY14" fmla="*/ 1384342 h 2900423"/>
                  <a:gd name="connsiteX15" fmla="*/ 2319612 w 3459980"/>
                  <a:gd name="connsiteY15" fmla="*/ 1811954 h 2900423"/>
                  <a:gd name="connsiteX16" fmla="*/ 2384406 w 3459980"/>
                  <a:gd name="connsiteY16" fmla="*/ 2148861 h 2900423"/>
                  <a:gd name="connsiteX17" fmla="*/ 2488075 w 3459980"/>
                  <a:gd name="connsiteY17" fmla="*/ 2472810 h 2900423"/>
                  <a:gd name="connsiteX18" fmla="*/ 2669498 w 3459980"/>
                  <a:gd name="connsiteY18" fmla="*/ 2731969 h 2900423"/>
                  <a:gd name="connsiteX19" fmla="*/ 2825002 w 3459980"/>
                  <a:gd name="connsiteY19" fmla="*/ 2848591 h 2900423"/>
                  <a:gd name="connsiteX20" fmla="*/ 3006424 w 3459980"/>
                  <a:gd name="connsiteY20" fmla="*/ 2887465 h 2900423"/>
                  <a:gd name="connsiteX21" fmla="*/ 3459980 w 3459980"/>
                  <a:gd name="connsiteY21" fmla="*/ 2900423 h 2900423"/>
                  <a:gd name="connsiteX22" fmla="*/ 3459980 w 3459980"/>
                  <a:gd name="connsiteY22" fmla="*/ 2900423 h 290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59980" h="2900423">
                    <a:moveTo>
                      <a:pt x="0" y="2887465"/>
                    </a:moveTo>
                    <a:lnTo>
                      <a:pt x="336927" y="2887465"/>
                    </a:lnTo>
                    <a:cubicBezTo>
                      <a:pt x="434117" y="2885305"/>
                      <a:pt x="514030" y="2883146"/>
                      <a:pt x="583143" y="2874507"/>
                    </a:cubicBezTo>
                    <a:cubicBezTo>
                      <a:pt x="652256" y="2865868"/>
                      <a:pt x="682493" y="2874507"/>
                      <a:pt x="751606" y="2835633"/>
                    </a:cubicBezTo>
                    <a:cubicBezTo>
                      <a:pt x="820719" y="2796759"/>
                      <a:pt x="930869" y="2729810"/>
                      <a:pt x="997822" y="2641264"/>
                    </a:cubicBezTo>
                    <a:cubicBezTo>
                      <a:pt x="1064775" y="2552718"/>
                      <a:pt x="1097173" y="2455533"/>
                      <a:pt x="1153327" y="2304357"/>
                    </a:cubicBezTo>
                    <a:cubicBezTo>
                      <a:pt x="1209481" y="2153181"/>
                      <a:pt x="1259157" y="2036559"/>
                      <a:pt x="1334749" y="1734207"/>
                    </a:cubicBezTo>
                    <a:cubicBezTo>
                      <a:pt x="1410341" y="1431855"/>
                      <a:pt x="1546408" y="747243"/>
                      <a:pt x="1606882" y="490243"/>
                    </a:cubicBezTo>
                    <a:cubicBezTo>
                      <a:pt x="1667356" y="233243"/>
                      <a:pt x="1669516" y="263478"/>
                      <a:pt x="1697593" y="192209"/>
                    </a:cubicBezTo>
                    <a:cubicBezTo>
                      <a:pt x="1725670" y="120940"/>
                      <a:pt x="1747269" y="90706"/>
                      <a:pt x="1775346" y="62630"/>
                    </a:cubicBezTo>
                    <a:cubicBezTo>
                      <a:pt x="1803423" y="34555"/>
                      <a:pt x="1837980" y="0"/>
                      <a:pt x="1866057" y="23756"/>
                    </a:cubicBezTo>
                    <a:cubicBezTo>
                      <a:pt x="1894134" y="47512"/>
                      <a:pt x="1920051" y="136058"/>
                      <a:pt x="1943809" y="205167"/>
                    </a:cubicBezTo>
                    <a:cubicBezTo>
                      <a:pt x="1967567" y="274276"/>
                      <a:pt x="1978366" y="323949"/>
                      <a:pt x="2008603" y="438411"/>
                    </a:cubicBezTo>
                    <a:cubicBezTo>
                      <a:pt x="2038840" y="552873"/>
                      <a:pt x="2088515" y="734284"/>
                      <a:pt x="2125231" y="891939"/>
                    </a:cubicBezTo>
                    <a:cubicBezTo>
                      <a:pt x="2161947" y="1049594"/>
                      <a:pt x="2196504" y="1231006"/>
                      <a:pt x="2228901" y="1384342"/>
                    </a:cubicBezTo>
                    <a:cubicBezTo>
                      <a:pt x="2261298" y="1537678"/>
                      <a:pt x="2293695" y="1684534"/>
                      <a:pt x="2319612" y="1811954"/>
                    </a:cubicBezTo>
                    <a:cubicBezTo>
                      <a:pt x="2345529" y="1939374"/>
                      <a:pt x="2356329" y="2038718"/>
                      <a:pt x="2384406" y="2148861"/>
                    </a:cubicBezTo>
                    <a:cubicBezTo>
                      <a:pt x="2412483" y="2259004"/>
                      <a:pt x="2440560" y="2375625"/>
                      <a:pt x="2488075" y="2472810"/>
                    </a:cubicBezTo>
                    <a:cubicBezTo>
                      <a:pt x="2535590" y="2569995"/>
                      <a:pt x="2613344" y="2669339"/>
                      <a:pt x="2669498" y="2731969"/>
                    </a:cubicBezTo>
                    <a:cubicBezTo>
                      <a:pt x="2725652" y="2794599"/>
                      <a:pt x="2768848" y="2822675"/>
                      <a:pt x="2825002" y="2848591"/>
                    </a:cubicBezTo>
                    <a:cubicBezTo>
                      <a:pt x="2881156" y="2874507"/>
                      <a:pt x="2900594" y="2878826"/>
                      <a:pt x="3006424" y="2887465"/>
                    </a:cubicBezTo>
                    <a:cubicBezTo>
                      <a:pt x="3112254" y="2896104"/>
                      <a:pt x="3459980" y="2900423"/>
                      <a:pt x="3459980" y="2900423"/>
                    </a:cubicBezTo>
                    <a:lnTo>
                      <a:pt x="3459980" y="2900423"/>
                    </a:ln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130046" tIns="65023" rIns="130046" bIns="6502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4150411" y="4135089"/>
                <a:ext cx="1474416" cy="2925823"/>
              </a:xfrm>
              <a:custGeom>
                <a:avLst/>
                <a:gdLst>
                  <a:gd name="connsiteX0" fmla="*/ 0 w 3459980"/>
                  <a:gd name="connsiteY0" fmla="*/ 2887465 h 2900423"/>
                  <a:gd name="connsiteX1" fmla="*/ 336927 w 3459980"/>
                  <a:gd name="connsiteY1" fmla="*/ 2887465 h 2900423"/>
                  <a:gd name="connsiteX2" fmla="*/ 583143 w 3459980"/>
                  <a:gd name="connsiteY2" fmla="*/ 2874507 h 2900423"/>
                  <a:gd name="connsiteX3" fmla="*/ 751606 w 3459980"/>
                  <a:gd name="connsiteY3" fmla="*/ 2835633 h 2900423"/>
                  <a:gd name="connsiteX4" fmla="*/ 997822 w 3459980"/>
                  <a:gd name="connsiteY4" fmla="*/ 2641264 h 2900423"/>
                  <a:gd name="connsiteX5" fmla="*/ 1153327 w 3459980"/>
                  <a:gd name="connsiteY5" fmla="*/ 2304357 h 2900423"/>
                  <a:gd name="connsiteX6" fmla="*/ 1334749 w 3459980"/>
                  <a:gd name="connsiteY6" fmla="*/ 1734207 h 2900423"/>
                  <a:gd name="connsiteX7" fmla="*/ 1606882 w 3459980"/>
                  <a:gd name="connsiteY7" fmla="*/ 490243 h 2900423"/>
                  <a:gd name="connsiteX8" fmla="*/ 1697593 w 3459980"/>
                  <a:gd name="connsiteY8" fmla="*/ 192209 h 2900423"/>
                  <a:gd name="connsiteX9" fmla="*/ 1775346 w 3459980"/>
                  <a:gd name="connsiteY9" fmla="*/ 62630 h 2900423"/>
                  <a:gd name="connsiteX10" fmla="*/ 1866057 w 3459980"/>
                  <a:gd name="connsiteY10" fmla="*/ 23756 h 2900423"/>
                  <a:gd name="connsiteX11" fmla="*/ 1943809 w 3459980"/>
                  <a:gd name="connsiteY11" fmla="*/ 205167 h 2900423"/>
                  <a:gd name="connsiteX12" fmla="*/ 2008603 w 3459980"/>
                  <a:gd name="connsiteY12" fmla="*/ 438411 h 2900423"/>
                  <a:gd name="connsiteX13" fmla="*/ 2125231 w 3459980"/>
                  <a:gd name="connsiteY13" fmla="*/ 891939 h 2900423"/>
                  <a:gd name="connsiteX14" fmla="*/ 2228901 w 3459980"/>
                  <a:gd name="connsiteY14" fmla="*/ 1384342 h 2900423"/>
                  <a:gd name="connsiteX15" fmla="*/ 2319612 w 3459980"/>
                  <a:gd name="connsiteY15" fmla="*/ 1811954 h 2900423"/>
                  <a:gd name="connsiteX16" fmla="*/ 2384406 w 3459980"/>
                  <a:gd name="connsiteY16" fmla="*/ 2148861 h 2900423"/>
                  <a:gd name="connsiteX17" fmla="*/ 2488075 w 3459980"/>
                  <a:gd name="connsiteY17" fmla="*/ 2472810 h 2900423"/>
                  <a:gd name="connsiteX18" fmla="*/ 2669498 w 3459980"/>
                  <a:gd name="connsiteY18" fmla="*/ 2731969 h 2900423"/>
                  <a:gd name="connsiteX19" fmla="*/ 2825002 w 3459980"/>
                  <a:gd name="connsiteY19" fmla="*/ 2848591 h 2900423"/>
                  <a:gd name="connsiteX20" fmla="*/ 3006424 w 3459980"/>
                  <a:gd name="connsiteY20" fmla="*/ 2887465 h 2900423"/>
                  <a:gd name="connsiteX21" fmla="*/ 3459980 w 3459980"/>
                  <a:gd name="connsiteY21" fmla="*/ 2900423 h 2900423"/>
                  <a:gd name="connsiteX22" fmla="*/ 3459980 w 3459980"/>
                  <a:gd name="connsiteY22" fmla="*/ 2900423 h 290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59980" h="2900423">
                    <a:moveTo>
                      <a:pt x="0" y="2887465"/>
                    </a:moveTo>
                    <a:lnTo>
                      <a:pt x="336927" y="2887465"/>
                    </a:lnTo>
                    <a:cubicBezTo>
                      <a:pt x="434117" y="2885305"/>
                      <a:pt x="514030" y="2883146"/>
                      <a:pt x="583143" y="2874507"/>
                    </a:cubicBezTo>
                    <a:cubicBezTo>
                      <a:pt x="652256" y="2865868"/>
                      <a:pt x="682493" y="2874507"/>
                      <a:pt x="751606" y="2835633"/>
                    </a:cubicBezTo>
                    <a:cubicBezTo>
                      <a:pt x="820719" y="2796759"/>
                      <a:pt x="930869" y="2729810"/>
                      <a:pt x="997822" y="2641264"/>
                    </a:cubicBezTo>
                    <a:cubicBezTo>
                      <a:pt x="1064775" y="2552718"/>
                      <a:pt x="1097173" y="2455533"/>
                      <a:pt x="1153327" y="2304357"/>
                    </a:cubicBezTo>
                    <a:cubicBezTo>
                      <a:pt x="1209481" y="2153181"/>
                      <a:pt x="1259157" y="2036559"/>
                      <a:pt x="1334749" y="1734207"/>
                    </a:cubicBezTo>
                    <a:cubicBezTo>
                      <a:pt x="1410341" y="1431855"/>
                      <a:pt x="1546408" y="747243"/>
                      <a:pt x="1606882" y="490243"/>
                    </a:cubicBezTo>
                    <a:cubicBezTo>
                      <a:pt x="1667356" y="233243"/>
                      <a:pt x="1669516" y="263478"/>
                      <a:pt x="1697593" y="192209"/>
                    </a:cubicBezTo>
                    <a:cubicBezTo>
                      <a:pt x="1725670" y="120940"/>
                      <a:pt x="1747269" y="90706"/>
                      <a:pt x="1775346" y="62630"/>
                    </a:cubicBezTo>
                    <a:cubicBezTo>
                      <a:pt x="1803423" y="34555"/>
                      <a:pt x="1837980" y="0"/>
                      <a:pt x="1866057" y="23756"/>
                    </a:cubicBezTo>
                    <a:cubicBezTo>
                      <a:pt x="1894134" y="47512"/>
                      <a:pt x="1920051" y="136058"/>
                      <a:pt x="1943809" y="205167"/>
                    </a:cubicBezTo>
                    <a:cubicBezTo>
                      <a:pt x="1967567" y="274276"/>
                      <a:pt x="1978366" y="323949"/>
                      <a:pt x="2008603" y="438411"/>
                    </a:cubicBezTo>
                    <a:cubicBezTo>
                      <a:pt x="2038840" y="552873"/>
                      <a:pt x="2088515" y="734284"/>
                      <a:pt x="2125231" y="891939"/>
                    </a:cubicBezTo>
                    <a:cubicBezTo>
                      <a:pt x="2161947" y="1049594"/>
                      <a:pt x="2196504" y="1231006"/>
                      <a:pt x="2228901" y="1384342"/>
                    </a:cubicBezTo>
                    <a:cubicBezTo>
                      <a:pt x="2261298" y="1537678"/>
                      <a:pt x="2293695" y="1684534"/>
                      <a:pt x="2319612" y="1811954"/>
                    </a:cubicBezTo>
                    <a:cubicBezTo>
                      <a:pt x="2345529" y="1939374"/>
                      <a:pt x="2356329" y="2038718"/>
                      <a:pt x="2384406" y="2148861"/>
                    </a:cubicBezTo>
                    <a:cubicBezTo>
                      <a:pt x="2412483" y="2259004"/>
                      <a:pt x="2440560" y="2375625"/>
                      <a:pt x="2488075" y="2472810"/>
                    </a:cubicBezTo>
                    <a:cubicBezTo>
                      <a:pt x="2535590" y="2569995"/>
                      <a:pt x="2613344" y="2669339"/>
                      <a:pt x="2669498" y="2731969"/>
                    </a:cubicBezTo>
                    <a:cubicBezTo>
                      <a:pt x="2725652" y="2794599"/>
                      <a:pt x="2768848" y="2822675"/>
                      <a:pt x="2825002" y="2848591"/>
                    </a:cubicBezTo>
                    <a:cubicBezTo>
                      <a:pt x="2881156" y="2874507"/>
                      <a:pt x="2900594" y="2878826"/>
                      <a:pt x="3006424" y="2887465"/>
                    </a:cubicBezTo>
                    <a:cubicBezTo>
                      <a:pt x="3112254" y="2896104"/>
                      <a:pt x="3459980" y="2900423"/>
                      <a:pt x="3459980" y="2900423"/>
                    </a:cubicBezTo>
                    <a:lnTo>
                      <a:pt x="3459980" y="2900423"/>
                    </a:lnTo>
                  </a:path>
                </a:pathLst>
              </a:cu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130046" tIns="65023" rIns="130046" bIns="65023"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V="1">
                <a:off x="2438400" y="7080391"/>
                <a:ext cx="4064000" cy="180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4968452" y="7124418"/>
                <a:ext cx="1711747" cy="746869"/>
              </a:xfrm>
              <a:prstGeom prst="rect">
                <a:avLst/>
              </a:prstGeom>
              <a:noFill/>
            </p:spPr>
            <p:txBody>
              <a:bodyPr wrap="none" lIns="130046" tIns="65023" rIns="130046" bIns="65023" rtlCol="0">
                <a:spAutoFit/>
              </a:bodyPr>
              <a:lstStyle/>
              <a:p>
                <a:r>
                  <a:rPr lang="en-US" dirty="0" err="1" smtClean="0">
                    <a:latin typeface="Calisto MT"/>
                  </a:rPr>
                  <a:t>s</a:t>
                </a:r>
                <a:r>
                  <a:rPr lang="en-US" dirty="0" smtClean="0">
                    <a:latin typeface="Calisto MT"/>
                  </a:rPr>
                  <a:t> = I*</a:t>
                </a:r>
                <a:r>
                  <a:rPr lang="en-US" dirty="0" err="1" smtClean="0">
                    <a:latin typeface="Calisto MT"/>
                  </a:rPr>
                  <a:t>f</a:t>
                </a:r>
                <a:endParaRPr lang="en-US" dirty="0">
                  <a:latin typeface="Calisto MT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0054715" y="4800599"/>
              <a:ext cx="15208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solidFill>
                    <a:srgbClr val="FF0000"/>
                  </a:solidFill>
                  <a:latin typeface="Calisto MT" pitchFamily="18" charset="0"/>
                </a:rPr>
                <a:t>P(s|spike</a:t>
              </a:r>
              <a:r>
                <a:rPr lang="en-US" sz="2400" dirty="0" smtClean="0">
                  <a:solidFill>
                    <a:srgbClr val="FF0000"/>
                  </a:solidFill>
                  <a:latin typeface="Calisto MT" pitchFamily="18" charset="0"/>
                </a:rPr>
                <a:t>) 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25585" y="4800599"/>
              <a:ext cx="6914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Calisto MT" pitchFamily="18" charset="0"/>
                </a:rPr>
                <a:t>P(s</a:t>
              </a:r>
              <a:r>
                <a:rPr lang="en-US" sz="2400" dirty="0" smtClean="0">
                  <a:solidFill>
                    <a:srgbClr val="0000FF"/>
                  </a:solidFill>
                  <a:latin typeface="Calisto MT" pitchFamily="18" charset="0"/>
                </a:rPr>
                <a:t>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936776" y="2652889"/>
            <a:ext cx="9521577" cy="2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pPr marL="487672" indent="-487672" algn="l">
              <a:buFontTx/>
              <a:buAutoNum type="arabicPeriod"/>
            </a:pPr>
            <a:r>
              <a:rPr lang="en-US" sz="2800" dirty="0">
                <a:latin typeface="Calisto MT" pitchFamily="18" charset="0"/>
              </a:rPr>
              <a:t>Single, best filter determined by the first moment</a:t>
            </a:r>
          </a:p>
          <a:p>
            <a:pPr marL="487672" indent="-487672" algn="l">
              <a:buFontTx/>
              <a:buAutoNum type="arabicPeriod"/>
            </a:pPr>
            <a:endParaRPr lang="en-US" sz="2800" dirty="0">
              <a:latin typeface="Calisto MT" pitchFamily="18" charset="0"/>
            </a:endParaRPr>
          </a:p>
          <a:p>
            <a:pPr marL="487672" indent="-487672" algn="l">
              <a:buFontTx/>
              <a:buAutoNum type="arabicPeriod"/>
            </a:pPr>
            <a:r>
              <a:rPr lang="en-US" sz="2800" dirty="0">
                <a:latin typeface="Calisto MT" pitchFamily="18" charset="0"/>
              </a:rPr>
              <a:t>A family of filters derived using the second moment</a:t>
            </a:r>
          </a:p>
          <a:p>
            <a:pPr marL="487672" indent="-487672" algn="l">
              <a:buFontTx/>
              <a:buAutoNum type="arabicPeriod"/>
            </a:pPr>
            <a:endParaRPr lang="en-US" sz="2800" dirty="0">
              <a:latin typeface="Calisto MT" pitchFamily="18" charset="0"/>
            </a:endParaRPr>
          </a:p>
          <a:p>
            <a:pPr marL="487672" indent="-487672" algn="l">
              <a:buFontTx/>
              <a:buAutoNum type="arabicPeriod"/>
            </a:pPr>
            <a:r>
              <a:rPr lang="en-US" sz="2800" dirty="0">
                <a:latin typeface="Calisto MT" pitchFamily="18" charset="0"/>
              </a:rPr>
              <a:t>Use the entire distribution: information theoretic methods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3298614" y="5093547"/>
            <a:ext cx="6837109" cy="56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l"/>
            <a:r>
              <a:rPr lang="en-US" sz="2800" dirty="0">
                <a:latin typeface="Calisto MT" pitchFamily="18" charset="0"/>
              </a:rPr>
              <a:t>Removes requirement for Gaussian stimuli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06400" y="609600"/>
            <a:ext cx="5366806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Finding relevant features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06400" y="533400"/>
            <a:ext cx="5456750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Less basic coding models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3709" y="6324600"/>
            <a:ext cx="12057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Linear filter</a:t>
            </a:r>
            <a:r>
              <a:rPr lang="en-US" i="1" dirty="0" smtClean="0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 &amp; nonlinearity:  </a:t>
            </a:r>
            <a:r>
              <a:rPr lang="en-US" dirty="0" err="1" smtClean="0">
                <a:latin typeface="Calisto MT"/>
              </a:rPr>
              <a:t>r(t</a:t>
            </a:r>
            <a:r>
              <a:rPr lang="en-US" dirty="0" smtClean="0">
                <a:latin typeface="Calisto MT"/>
              </a:rPr>
              <a:t>) = g(f</a:t>
            </a:r>
            <a:r>
              <a:rPr lang="en-US" baseline="-25000" dirty="0" smtClean="0">
                <a:latin typeface="Calisto MT"/>
              </a:rPr>
              <a:t>1</a:t>
            </a:r>
            <a:r>
              <a:rPr lang="en-US" dirty="0" smtClean="0">
                <a:latin typeface="Calisto MT"/>
              </a:rPr>
              <a:t>*</a:t>
            </a:r>
            <a:r>
              <a:rPr lang="en-US" dirty="0" err="1" smtClean="0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, f</a:t>
            </a:r>
            <a:r>
              <a:rPr lang="en-US" baseline="-25000" dirty="0" smtClean="0">
                <a:latin typeface="Calisto MT"/>
              </a:rPr>
              <a:t>2</a:t>
            </a:r>
            <a:r>
              <a:rPr lang="en-US" dirty="0" smtClean="0">
                <a:latin typeface="Calisto MT"/>
              </a:rPr>
              <a:t>*</a:t>
            </a:r>
            <a:r>
              <a:rPr lang="en-US" dirty="0" err="1" smtClean="0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, …, f</a:t>
            </a:r>
            <a:r>
              <a:rPr lang="en-US" baseline="-25000" dirty="0" smtClean="0">
                <a:latin typeface="Calisto MT"/>
              </a:rPr>
              <a:t>n</a:t>
            </a:r>
            <a:r>
              <a:rPr lang="en-US" dirty="0" smtClean="0">
                <a:latin typeface="Calisto MT"/>
              </a:rPr>
              <a:t>*</a:t>
            </a:r>
            <a:r>
              <a:rPr lang="en-US" dirty="0" err="1" smtClean="0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) </a:t>
            </a:r>
            <a:endParaRPr lang="en-US" dirty="0">
              <a:latin typeface="Calisto MT"/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708084" y="1381098"/>
            <a:ext cx="11814116" cy="4105302"/>
            <a:chOff x="373005" y="1457298"/>
            <a:chExt cx="8477250" cy="292104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 b="35800"/>
            <a:stretch>
              <a:fillRect/>
            </a:stretch>
          </p:blipFill>
          <p:spPr bwMode="auto">
            <a:xfrm>
              <a:off x="373005" y="1457298"/>
              <a:ext cx="8477250" cy="289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4206870" y="4049721"/>
              <a:ext cx="255591" cy="328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48631" y="3648078"/>
              <a:ext cx="255591" cy="693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942729" y="7978914"/>
            <a:ext cx="381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…shortcomings? </a:t>
            </a:r>
            <a:endParaRPr lang="en-US" dirty="0">
              <a:latin typeface="Calisto 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06400" y="533400"/>
            <a:ext cx="5456750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Less basic coding models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49600" y="7010400"/>
            <a:ext cx="6084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GLM:  </a:t>
            </a:r>
            <a:r>
              <a:rPr lang="en-US" dirty="0" err="1" smtClean="0">
                <a:latin typeface="Calisto MT"/>
              </a:rPr>
              <a:t>r(t</a:t>
            </a:r>
            <a:r>
              <a:rPr lang="en-US" dirty="0" smtClean="0">
                <a:latin typeface="Calisto MT"/>
              </a:rPr>
              <a:t>) = g(f</a:t>
            </a:r>
            <a:r>
              <a:rPr lang="en-US" baseline="-25000" dirty="0" smtClean="0">
                <a:latin typeface="Calisto MT"/>
              </a:rPr>
              <a:t>1</a:t>
            </a:r>
            <a:r>
              <a:rPr lang="en-US" dirty="0" smtClean="0">
                <a:latin typeface="Calisto MT"/>
              </a:rPr>
              <a:t>*</a:t>
            </a:r>
            <a:r>
              <a:rPr lang="en-US" dirty="0" err="1" smtClean="0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  + f</a:t>
            </a:r>
            <a:r>
              <a:rPr lang="en-US" baseline="-25000" dirty="0" smtClean="0">
                <a:latin typeface="Calisto MT"/>
              </a:rPr>
              <a:t>2</a:t>
            </a:r>
            <a:r>
              <a:rPr lang="en-US" dirty="0" smtClean="0">
                <a:latin typeface="Calisto MT"/>
              </a:rPr>
              <a:t>*</a:t>
            </a:r>
            <a:r>
              <a:rPr lang="en-US" dirty="0" err="1" smtClean="0">
                <a:latin typeface="Calisto MT"/>
              </a:rPr>
              <a:t>r</a:t>
            </a:r>
            <a:r>
              <a:rPr lang="en-US" dirty="0" smtClean="0">
                <a:latin typeface="Calisto MT"/>
              </a:rPr>
              <a:t>) </a:t>
            </a:r>
            <a:endParaRPr lang="en-US" dirty="0">
              <a:latin typeface="Calisto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3861" y="9154180"/>
            <a:ext cx="10619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sto MT"/>
              </a:rPr>
              <a:t>Pillow et al., </a:t>
            </a:r>
            <a:r>
              <a:rPr lang="en-US" sz="2800" i="1" dirty="0" smtClean="0">
                <a:latin typeface="Calisto MT"/>
              </a:rPr>
              <a:t>Nature</a:t>
            </a:r>
            <a:r>
              <a:rPr lang="en-US" sz="2800" dirty="0" smtClean="0">
                <a:latin typeface="Calisto MT"/>
              </a:rPr>
              <a:t> 2008; </a:t>
            </a:r>
            <a:r>
              <a:rPr lang="en-US" sz="2800" dirty="0" err="1" smtClean="0">
                <a:latin typeface="Calisto MT"/>
              </a:rPr>
              <a:t>Truccolo</a:t>
            </a:r>
            <a:r>
              <a:rPr lang="en-US" sz="2800" dirty="0" smtClean="0">
                <a:latin typeface="Calisto MT"/>
              </a:rPr>
              <a:t>, .., Brown, </a:t>
            </a:r>
            <a:r>
              <a:rPr lang="en-US" sz="2800" i="1" dirty="0" smtClean="0">
                <a:latin typeface="Calisto MT"/>
              </a:rPr>
              <a:t>J. </a:t>
            </a:r>
            <a:r>
              <a:rPr lang="en-US" sz="2800" i="1" dirty="0" err="1" smtClean="0">
                <a:latin typeface="Calisto MT"/>
              </a:rPr>
              <a:t>Neurophysiol</a:t>
            </a:r>
            <a:r>
              <a:rPr lang="en-US" sz="2800" dirty="0" smtClean="0">
                <a:latin typeface="Calisto MT"/>
              </a:rPr>
              <a:t>. 2005 </a:t>
            </a:r>
            <a:endParaRPr lang="en-US" sz="2800" dirty="0">
              <a:latin typeface="Calisto M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25800" y="2590800"/>
            <a:ext cx="6705600" cy="3581400"/>
            <a:chOff x="3225800" y="2590800"/>
            <a:chExt cx="6705600" cy="3581400"/>
          </a:xfrm>
        </p:grpSpPr>
        <p:grpSp>
          <p:nvGrpSpPr>
            <p:cNvPr id="10" name="Group 9"/>
            <p:cNvGrpSpPr/>
            <p:nvPr/>
          </p:nvGrpSpPr>
          <p:grpSpPr>
            <a:xfrm>
              <a:off x="3302000" y="2590800"/>
              <a:ext cx="6629400" cy="3581400"/>
              <a:chOff x="3530600" y="1447800"/>
              <a:chExt cx="5886450" cy="318428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rcRect b="48908"/>
              <a:stretch>
                <a:fillRect/>
              </a:stretch>
            </p:blipFill>
            <p:spPr>
              <a:xfrm>
                <a:off x="3530600" y="1659502"/>
                <a:ext cx="5886450" cy="2972584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 bwMode="auto">
              <a:xfrm>
                <a:off x="3530600" y="1447800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Neue Light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 Light" pitchFamily="-110" charset="0"/>
                </a:endParaRPr>
              </a:p>
            </p:txBody>
          </p:sp>
        </p:grp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/>
            <a:srcRect l="27735" t="38588" r="58342" b="32417"/>
            <a:stretch>
              <a:fillRect/>
            </a:stretch>
          </p:blipFill>
          <p:spPr bwMode="auto">
            <a:xfrm>
              <a:off x="3987800" y="4038600"/>
              <a:ext cx="1143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 bwMode="auto">
            <a:xfrm>
              <a:off x="3225800" y="2819400"/>
              <a:ext cx="457200" cy="381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 Light" pitchFamily="-110" charset="0"/>
                <a:ea typeface="ヒラギノ角ゴ ProN W3" pitchFamily="-110" charset="-128"/>
                <a:cs typeface="ヒラギノ角ゴ ProN W3" pitchFamily="-110" charset="-128"/>
                <a:sym typeface="Helvetica Neue Light" pitchFamily="-110" charset="0"/>
              </a:endParaRPr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5435600" y="4724400"/>
            <a:ext cx="304800" cy="137160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pitchFamily="-110" charset="0"/>
              <a:ea typeface="ヒラギノ角ゴ ProN W3" pitchFamily="-110" charset="-128"/>
              <a:cs typeface="ヒラギノ角ゴ ProN W3" pitchFamily="-110" charset="-128"/>
              <a:sym typeface="Helvetica Neue Light" pitchFamily="-110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757920" y="5715000"/>
            <a:ext cx="182880" cy="438912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pitchFamily="-110" charset="0"/>
              <a:ea typeface="ヒラギノ角ゴ ProN W3" pitchFamily="-110" charset="-128"/>
              <a:cs typeface="ヒラギノ角ゴ ProN W3" pitchFamily="-110" charset="-128"/>
              <a:sym typeface="Helvetica Neue Light" pitchFamily="-11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06400" y="533400"/>
            <a:ext cx="5456750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Less basic coding models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38015" y="7010400"/>
            <a:ext cx="5907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GLM:  </a:t>
            </a:r>
            <a:r>
              <a:rPr lang="en-US" dirty="0" err="1" smtClean="0">
                <a:latin typeface="Calisto MT"/>
              </a:rPr>
              <a:t>r(t</a:t>
            </a:r>
            <a:r>
              <a:rPr lang="en-US" dirty="0" smtClean="0">
                <a:latin typeface="Calisto MT"/>
              </a:rPr>
              <a:t>) = </a:t>
            </a:r>
            <a:r>
              <a:rPr lang="en-US" dirty="0" err="1" smtClean="0">
                <a:latin typeface="Calisto MT"/>
              </a:rPr>
              <a:t>g(</a:t>
            </a:r>
            <a:r>
              <a:rPr lang="en-US" dirty="0" err="1" smtClean="0">
                <a:latin typeface="Calisto MT"/>
              </a:rPr>
              <a:t>f</a:t>
            </a:r>
            <a:r>
              <a:rPr lang="en-US" dirty="0" smtClean="0">
                <a:latin typeface="Calisto MT"/>
              </a:rPr>
              <a:t>*</a:t>
            </a:r>
            <a:r>
              <a:rPr lang="en-US" dirty="0" err="1" smtClean="0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  +</a:t>
            </a:r>
            <a:r>
              <a:rPr lang="en-US" dirty="0" smtClean="0">
                <a:latin typeface="Calisto MT"/>
              </a:rPr>
              <a:t> </a:t>
            </a:r>
            <a:r>
              <a:rPr lang="en-US" dirty="0" err="1" smtClean="0">
                <a:latin typeface="Calisto MT"/>
              </a:rPr>
              <a:t>h</a:t>
            </a:r>
            <a:r>
              <a:rPr lang="en-US" dirty="0" smtClean="0">
                <a:latin typeface="Calisto MT"/>
              </a:rPr>
              <a:t>*</a:t>
            </a:r>
            <a:r>
              <a:rPr lang="en-US" dirty="0" err="1" smtClean="0">
                <a:latin typeface="Calisto MT"/>
              </a:rPr>
              <a:t>r</a:t>
            </a:r>
            <a:r>
              <a:rPr lang="en-US" dirty="0" smtClean="0">
                <a:latin typeface="Calisto MT"/>
              </a:rPr>
              <a:t>) </a:t>
            </a:r>
            <a:endParaRPr lang="en-US" dirty="0">
              <a:latin typeface="Calisto MT"/>
            </a:endParaRPr>
          </a:p>
        </p:txBody>
      </p:sp>
      <p:grpSp>
        <p:nvGrpSpPr>
          <p:cNvPr id="4" name="Group 13"/>
          <p:cNvGrpSpPr/>
          <p:nvPr/>
        </p:nvGrpSpPr>
        <p:grpSpPr>
          <a:xfrm>
            <a:off x="3225800" y="2590800"/>
            <a:ext cx="6705600" cy="3581400"/>
            <a:chOff x="3225800" y="2590800"/>
            <a:chExt cx="6705600" cy="3581400"/>
          </a:xfrm>
        </p:grpSpPr>
        <p:grpSp>
          <p:nvGrpSpPr>
            <p:cNvPr id="5" name="Group 9"/>
            <p:cNvGrpSpPr/>
            <p:nvPr/>
          </p:nvGrpSpPr>
          <p:grpSpPr>
            <a:xfrm>
              <a:off x="3302000" y="2590800"/>
              <a:ext cx="6629400" cy="3581400"/>
              <a:chOff x="3530600" y="1447800"/>
              <a:chExt cx="5886450" cy="318428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rcRect b="48908"/>
              <a:stretch>
                <a:fillRect/>
              </a:stretch>
            </p:blipFill>
            <p:spPr>
              <a:xfrm>
                <a:off x="3530600" y="1659502"/>
                <a:ext cx="5886450" cy="2972584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 bwMode="auto">
              <a:xfrm>
                <a:off x="3530600" y="1447800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Neue Light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 Light" pitchFamily="-110" charset="0"/>
                </a:endParaRPr>
              </a:p>
            </p:txBody>
          </p:sp>
        </p:grp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/>
            <a:srcRect l="27735" t="38588" r="58342" b="32417"/>
            <a:stretch>
              <a:fillRect/>
            </a:stretch>
          </p:blipFill>
          <p:spPr bwMode="auto">
            <a:xfrm>
              <a:off x="3987800" y="4038600"/>
              <a:ext cx="1143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 bwMode="auto">
            <a:xfrm>
              <a:off x="3225800" y="2819400"/>
              <a:ext cx="457200" cy="381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 Light" pitchFamily="-110" charset="0"/>
                <a:ea typeface="ヒラギノ角ゴ ProN W3" pitchFamily="-110" charset="-128"/>
                <a:cs typeface="ヒラギノ角ゴ ProN W3" pitchFamily="-110" charset="-128"/>
                <a:sym typeface="Helvetica Neue Light" pitchFamily="-110" charset="0"/>
              </a:endParaRPr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5435600" y="4724400"/>
            <a:ext cx="304800" cy="137160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pitchFamily="-110" charset="0"/>
              <a:ea typeface="ヒラギノ角ゴ ProN W3" pitchFamily="-110" charset="-128"/>
              <a:cs typeface="ヒラギノ角ゴ ProN W3" pitchFamily="-110" charset="-128"/>
              <a:sym typeface="Helvetica Neue Light" pitchFamily="-110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757920" y="5715000"/>
            <a:ext cx="182880" cy="438912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pitchFamily="-110" charset="0"/>
              <a:ea typeface="ヒラギノ角ゴ ProN W3" pitchFamily="-110" charset="-128"/>
              <a:cs typeface="ヒラギノ角ゴ ProN W3" pitchFamily="-110" charset="-128"/>
              <a:sym typeface="Helvetica Neue Light" pitchFamily="-11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42729" y="7978914"/>
            <a:ext cx="381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…shortcomings? </a:t>
            </a:r>
            <a:endParaRPr lang="en-US" dirty="0">
              <a:latin typeface="Calisto 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405978" y="609600"/>
            <a:ext cx="3353222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Linear filtering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5221" y="2438400"/>
            <a:ext cx="10489779" cy="117775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3400" dirty="0" smtClean="0">
                <a:latin typeface="Calisto MT" pitchFamily="18" charset="0"/>
              </a:rPr>
              <a:t>Linear filtering = convolution = projection</a:t>
            </a:r>
          </a:p>
          <a:p>
            <a:endParaRPr lang="en-US" sz="3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749800" y="3626449"/>
            <a:ext cx="3464410" cy="3460151"/>
            <a:chOff x="5095390" y="4953000"/>
            <a:chExt cx="3464410" cy="3460151"/>
          </a:xfrm>
        </p:grpSpPr>
        <p:grpSp>
          <p:nvGrpSpPr>
            <p:cNvPr id="5" name="Group 43"/>
            <p:cNvGrpSpPr/>
            <p:nvPr/>
          </p:nvGrpSpPr>
          <p:grpSpPr>
            <a:xfrm>
              <a:off x="5376401" y="7692824"/>
              <a:ext cx="3183399" cy="720327"/>
              <a:chOff x="5929322" y="5501496"/>
              <a:chExt cx="2238328" cy="506480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>
                <a:off x="5929322" y="5570552"/>
                <a:ext cx="2071702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 rot="5400000">
                <a:off x="7393801" y="5536421"/>
                <a:ext cx="71438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" name="TextBox 7"/>
              <p:cNvSpPr txBox="1"/>
              <p:nvPr/>
            </p:nvSpPr>
            <p:spPr>
              <a:xfrm>
                <a:off x="7776458" y="5510244"/>
                <a:ext cx="391192" cy="49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s</a:t>
                </a:r>
                <a:r>
                  <a:rPr lang="en-US" baseline="-25000" dirty="0" smtClean="0">
                    <a:latin typeface="+mn-lt"/>
                  </a:rPr>
                  <a:t>1</a:t>
                </a:r>
                <a:endParaRPr lang="en-US" baseline="-25000" dirty="0">
                  <a:latin typeface="+mn-lt"/>
                </a:endParaRPr>
              </a:p>
            </p:txBody>
          </p:sp>
        </p:grpSp>
        <p:grpSp>
          <p:nvGrpSpPr>
            <p:cNvPr id="10" name="Group 45"/>
            <p:cNvGrpSpPr/>
            <p:nvPr/>
          </p:nvGrpSpPr>
          <p:grpSpPr>
            <a:xfrm>
              <a:off x="5095390" y="4953000"/>
              <a:ext cx="583586" cy="3044634"/>
              <a:chOff x="5731726" y="3575052"/>
              <a:chExt cx="410333" cy="2140758"/>
            </a:xfrm>
          </p:grpSpPr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5036347" y="4679165"/>
                <a:ext cx="2071702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10800000">
                <a:off x="6069033" y="4341825"/>
                <a:ext cx="73026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5731726" y="3575052"/>
                <a:ext cx="391191" cy="49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s</a:t>
                </a:r>
                <a:r>
                  <a:rPr lang="en-US" baseline="-25000" dirty="0" smtClean="0">
                    <a:latin typeface="+mn-lt"/>
                  </a:rPr>
                  <a:t>2</a:t>
                </a:r>
                <a:endParaRPr lang="en-US" baseline="-25000" dirty="0">
                  <a:latin typeface="+mn-lt"/>
                </a:endParaRPr>
              </a:p>
            </p:txBody>
          </p:sp>
        </p:grpSp>
        <p:grpSp>
          <p:nvGrpSpPr>
            <p:cNvPr id="14" name="Group 51"/>
            <p:cNvGrpSpPr/>
            <p:nvPr/>
          </p:nvGrpSpPr>
          <p:grpSpPr>
            <a:xfrm>
              <a:off x="5471245" y="6193084"/>
              <a:ext cx="830874" cy="1719907"/>
              <a:chOff x="5996008" y="4446984"/>
              <a:chExt cx="584208" cy="1209309"/>
            </a:xfrm>
          </p:grpSpPr>
          <p:cxnSp>
            <p:nvCxnSpPr>
              <p:cNvPr id="15" name="Straight Connector 14"/>
              <p:cNvCxnSpPr/>
              <p:nvPr/>
            </p:nvCxnSpPr>
            <p:spPr bwMode="auto">
              <a:xfrm rot="5400000" flipH="1" flipV="1">
                <a:off x="5831699" y="4907777"/>
                <a:ext cx="912825" cy="5842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" name="TextBox 15"/>
              <p:cNvSpPr txBox="1"/>
              <p:nvPr/>
            </p:nvSpPr>
            <p:spPr>
              <a:xfrm>
                <a:off x="6109620" y="4446984"/>
                <a:ext cx="391192" cy="49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s</a:t>
                </a:r>
                <a:r>
                  <a:rPr lang="en-US" baseline="-25000" dirty="0" smtClean="0">
                    <a:latin typeface="+mn-lt"/>
                  </a:rPr>
                  <a:t>3</a:t>
                </a:r>
                <a:endParaRPr lang="en-US" baseline="-25000" dirty="0">
                  <a:latin typeface="+mn-lt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 bwMode="auto">
              <a:xfrm rot="5400000">
                <a:off x="6326212" y="5035572"/>
                <a:ext cx="71438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" name="Straight Arrow Connector 18"/>
            <p:cNvCxnSpPr/>
            <p:nvPr/>
          </p:nvCxnSpPr>
          <p:spPr bwMode="auto">
            <a:xfrm flipV="1">
              <a:off x="5588000" y="6096000"/>
              <a:ext cx="1828800" cy="1676400"/>
            </a:xfrm>
            <a:prstGeom prst="straightConnector1">
              <a:avLst/>
            </a:prstGeom>
            <a:solidFill>
              <a:srgbClr val="BFBFBF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4" name="TextBox 23"/>
          <p:cNvSpPr txBox="1"/>
          <p:nvPr/>
        </p:nvSpPr>
        <p:spPr>
          <a:xfrm>
            <a:off x="76200" y="7890044"/>
            <a:ext cx="12750800" cy="117775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3400" dirty="0" smtClean="0">
                <a:latin typeface="Calisto MT" pitchFamily="18" charset="0"/>
              </a:rPr>
              <a:t>Stimulus feature is a vector in a high-dimensional stimulus space</a:t>
            </a:r>
          </a:p>
          <a:p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06400" y="533400"/>
            <a:ext cx="5456750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Less basic coding models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39668" y="8131314"/>
            <a:ext cx="8899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GLM:  </a:t>
            </a:r>
            <a:r>
              <a:rPr lang="en-US" dirty="0" err="1" smtClean="0">
                <a:latin typeface="Calisto MT"/>
              </a:rPr>
              <a:t>r(t</a:t>
            </a:r>
            <a:r>
              <a:rPr lang="en-US" dirty="0" smtClean="0">
                <a:latin typeface="Calisto MT"/>
              </a:rPr>
              <a:t>) = g(f</a:t>
            </a:r>
            <a:r>
              <a:rPr lang="en-US" baseline="-25000" dirty="0" smtClean="0">
                <a:latin typeface="Calisto MT"/>
              </a:rPr>
              <a:t>1</a:t>
            </a:r>
            <a:r>
              <a:rPr lang="en-US" dirty="0" smtClean="0">
                <a:latin typeface="Calisto MT"/>
              </a:rPr>
              <a:t>*</a:t>
            </a:r>
            <a:r>
              <a:rPr lang="en-US" dirty="0" err="1" smtClean="0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  +</a:t>
            </a:r>
            <a:r>
              <a:rPr lang="en-US" dirty="0" smtClean="0">
                <a:latin typeface="Calisto MT"/>
              </a:rPr>
              <a:t> h</a:t>
            </a:r>
            <a:r>
              <a:rPr lang="en-US" baseline="-25000" dirty="0" smtClean="0">
                <a:latin typeface="Calisto MT"/>
              </a:rPr>
              <a:t>1</a:t>
            </a:r>
            <a:r>
              <a:rPr lang="en-US" dirty="0" smtClean="0">
                <a:latin typeface="Calisto MT"/>
              </a:rPr>
              <a:t>*r</a:t>
            </a:r>
            <a:r>
              <a:rPr lang="en-US" baseline="-25000" dirty="0" smtClean="0">
                <a:latin typeface="Calisto MT"/>
              </a:rPr>
              <a:t>1</a:t>
            </a:r>
            <a:r>
              <a:rPr lang="en-US" dirty="0" smtClean="0">
                <a:latin typeface="Calisto MT"/>
              </a:rPr>
              <a:t> + h</a:t>
            </a:r>
            <a:r>
              <a:rPr lang="en-US" baseline="-25000" dirty="0" smtClean="0">
                <a:latin typeface="Calisto MT"/>
              </a:rPr>
              <a:t>2</a:t>
            </a:r>
            <a:r>
              <a:rPr lang="en-US" dirty="0" smtClean="0">
                <a:latin typeface="Calisto MT"/>
              </a:rPr>
              <a:t>*r</a:t>
            </a:r>
            <a:r>
              <a:rPr lang="en-US" baseline="-25000" dirty="0" smtClean="0">
                <a:latin typeface="Calisto MT"/>
              </a:rPr>
              <a:t>2</a:t>
            </a:r>
            <a:r>
              <a:rPr lang="en-US" dirty="0" smtClean="0">
                <a:latin typeface="Calisto MT"/>
              </a:rPr>
              <a:t> +…</a:t>
            </a:r>
            <a:r>
              <a:rPr lang="en-US" dirty="0" smtClean="0">
                <a:latin typeface="Calisto MT"/>
              </a:rPr>
              <a:t>) </a:t>
            </a:r>
            <a:endParaRPr lang="en-US" dirty="0">
              <a:latin typeface="Calisto MT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3530600" y="1371600"/>
            <a:ext cx="6629400" cy="6629400"/>
            <a:chOff x="3530600" y="1447800"/>
            <a:chExt cx="5886450" cy="58943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0600" y="1524000"/>
              <a:ext cx="5886450" cy="581811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3530600" y="14478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 Light" pitchFamily="-110" charset="0"/>
                <a:ea typeface="ヒラギノ角ゴ ProN W3" pitchFamily="-110" charset="-128"/>
                <a:cs typeface="ヒラギノ角ゴ ProN W3" pitchFamily="-110" charset="-128"/>
                <a:sym typeface="Helvetica Neue Light" pitchFamily="-110" charset="0"/>
              </a:endParaRPr>
            </a:p>
          </p:txBody>
        </p:sp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 l="27735" t="38588" r="58342" b="32417"/>
          <a:stretch>
            <a:fillRect/>
          </a:stretch>
        </p:blipFill>
        <p:spPr bwMode="auto">
          <a:xfrm>
            <a:off x="4216400" y="26670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27116" t="44377" r="58694" b="37572"/>
          <a:stretch>
            <a:fillRect/>
          </a:stretch>
        </p:blipFill>
        <p:spPr bwMode="auto">
          <a:xfrm>
            <a:off x="4216400" y="61722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8857129" y="8915400"/>
            <a:ext cx="381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…shortcomings? </a:t>
            </a:r>
            <a:endParaRPr lang="en-US" dirty="0">
              <a:latin typeface="Calisto 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55786" y="533400"/>
            <a:ext cx="3455814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Poisson spiking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grpSp>
        <p:nvGrpSpPr>
          <p:cNvPr id="4" name="Group 6"/>
          <p:cNvGrpSpPr/>
          <p:nvPr/>
        </p:nvGrpSpPr>
        <p:grpSpPr>
          <a:xfrm>
            <a:off x="708084" y="1524000"/>
            <a:ext cx="11814116" cy="4105302"/>
            <a:chOff x="373005" y="1457298"/>
            <a:chExt cx="8477250" cy="29210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b="35800"/>
            <a:stretch>
              <a:fillRect/>
            </a:stretch>
          </p:blipFill>
          <p:spPr bwMode="auto">
            <a:xfrm>
              <a:off x="373005" y="1457298"/>
              <a:ext cx="8477250" cy="289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4206870" y="4049721"/>
              <a:ext cx="255591" cy="328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748631" y="3648078"/>
              <a:ext cx="255591" cy="693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9702800" y="2667000"/>
            <a:ext cx="2819400" cy="2895600"/>
          </a:xfrm>
          <a:prstGeom prst="rect">
            <a:avLst/>
          </a:prstGeom>
          <a:solidFill>
            <a:srgbClr val="FF0000">
              <a:alpha val="48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pitchFamily="-110" charset="0"/>
              <a:ea typeface="ヒラギノ角ゴ ProN W3" pitchFamily="-110" charset="-128"/>
              <a:cs typeface="ヒラギノ角ゴ ProN W3" pitchFamily="-110" charset="-128"/>
              <a:sym typeface="Helvetica Neue Light" pitchFamily="-11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8 2.28441E-6 L 0.25873 2.284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55786" y="533400"/>
            <a:ext cx="3455814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Poisson spiking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16756"/>
            <a:ext cx="5359400" cy="833684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426200" y="1447800"/>
            <a:ext cx="5791200" cy="3124200"/>
            <a:chOff x="6426200" y="1447800"/>
            <a:chExt cx="5791200" cy="312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6200" y="1447800"/>
              <a:ext cx="5791200" cy="28956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6426200" y="4038600"/>
              <a:ext cx="2057400" cy="5334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 Light" pitchFamily="-110" charset="0"/>
                <a:ea typeface="ヒラギノ角ゴ ProN W3" pitchFamily="-110" charset="-128"/>
                <a:cs typeface="ヒラギノ角ゴ ProN W3" pitchFamily="-110" charset="-128"/>
                <a:sym typeface="Helvetica Neue Light" pitchFamily="-110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32600" y="6553200"/>
            <a:ext cx="4927600" cy="2819400"/>
            <a:chOff x="6731000" y="6934200"/>
            <a:chExt cx="4927600" cy="2819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12000" y="7137400"/>
              <a:ext cx="4546600" cy="2616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auto">
            <a:xfrm>
              <a:off x="6731000" y="6934200"/>
              <a:ext cx="762000" cy="4572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 Light" pitchFamily="-110" charset="0"/>
                <a:ea typeface="ヒラギノ角ゴ ProN W3" pitchFamily="-110" charset="-128"/>
                <a:cs typeface="ヒラギノ角ゴ ProN W3" pitchFamily="-110" charset="-128"/>
                <a:sym typeface="Helvetica Neue Light" pitchFamily="-110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12000" y="3886200"/>
            <a:ext cx="4648200" cy="2743200"/>
            <a:chOff x="6883400" y="4114800"/>
            <a:chExt cx="4648200" cy="2743200"/>
          </a:xfrm>
        </p:grpSpPr>
        <p:grpSp>
          <p:nvGrpSpPr>
            <p:cNvPr id="17" name="Group 16"/>
            <p:cNvGrpSpPr/>
            <p:nvPr/>
          </p:nvGrpSpPr>
          <p:grpSpPr>
            <a:xfrm>
              <a:off x="6934200" y="4114800"/>
              <a:ext cx="4597400" cy="2743200"/>
              <a:chOff x="6807200" y="4495800"/>
              <a:chExt cx="4597400" cy="27432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3400" y="4775200"/>
                <a:ext cx="4521200" cy="24638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 bwMode="auto">
              <a:xfrm>
                <a:off x="6807200" y="4495800"/>
                <a:ext cx="762000" cy="457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Neue Light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 Light" pitchFamily="-110" charset="0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 bwMode="auto">
            <a:xfrm>
              <a:off x="6883400" y="6400800"/>
              <a:ext cx="762000" cy="4572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 Light" pitchFamily="-110" charset="0"/>
                <a:ea typeface="ヒラギノ角ゴ ProN W3" pitchFamily="-110" charset="-128"/>
                <a:cs typeface="ヒラギノ角ゴ ProN W3" pitchFamily="-110" charset="-128"/>
                <a:sym typeface="Helvetica Neue Light" pitchFamily="-110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547626" y="9220200"/>
            <a:ext cx="42793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Calisto MT"/>
              </a:rPr>
              <a:t>Shadlen</a:t>
            </a:r>
            <a:r>
              <a:rPr lang="en-US" sz="2600" dirty="0" smtClean="0">
                <a:latin typeface="Calisto MT"/>
              </a:rPr>
              <a:t> and Newsome, 1998</a:t>
            </a:r>
            <a:endParaRPr lang="en-US" sz="2600" dirty="0">
              <a:latin typeface="Calisto M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55786" y="533400"/>
            <a:ext cx="3455814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Poisson spiking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44600" y="2438400"/>
            <a:ext cx="2569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Properties:</a:t>
            </a:r>
            <a:endParaRPr lang="en-US" dirty="0">
              <a:latin typeface="Calisto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5200" y="4191000"/>
            <a:ext cx="9841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" charset="0"/>
              </a:rPr>
              <a:t>Distribution: 	  </a:t>
            </a:r>
            <a:r>
              <a:rPr lang="en-US" dirty="0" err="1" smtClean="0">
                <a:latin typeface="Trebuchet MS" charset="0"/>
              </a:rPr>
              <a:t>P</a:t>
            </a:r>
            <a:r>
              <a:rPr lang="en-US" baseline="-25000" dirty="0" err="1" smtClean="0">
                <a:latin typeface="Trebuchet MS" charset="0"/>
              </a:rPr>
              <a:t>T</a:t>
            </a:r>
            <a:r>
              <a:rPr lang="en-US" dirty="0" err="1" smtClean="0">
                <a:latin typeface="Trebuchet MS" charset="0"/>
              </a:rPr>
              <a:t>[k</a:t>
            </a:r>
            <a:r>
              <a:rPr lang="en-US" dirty="0" smtClean="0">
                <a:latin typeface="Trebuchet MS" charset="0"/>
              </a:rPr>
              <a:t>] </a:t>
            </a:r>
            <a:r>
              <a:rPr lang="en-US" dirty="0" smtClean="0">
                <a:latin typeface="Trebuchet MS" charset="0"/>
              </a:rPr>
              <a:t>= </a:t>
            </a:r>
            <a:r>
              <a:rPr lang="en-US" dirty="0" smtClean="0">
                <a:latin typeface="Trebuchet MS" charset="0"/>
              </a:rPr>
              <a:t>(</a:t>
            </a:r>
            <a:r>
              <a:rPr lang="en-US" dirty="0" err="1" smtClean="0">
                <a:latin typeface="Trebuchet MS" charset="0"/>
              </a:rPr>
              <a:t>r</a:t>
            </a:r>
            <a:r>
              <a:rPr lang="en-US" dirty="0" err="1" smtClean="0">
                <a:latin typeface="Trebuchet MS" charset="0"/>
              </a:rPr>
              <a:t>T)</a:t>
            </a:r>
            <a:r>
              <a:rPr lang="en-US" baseline="30000" dirty="0" err="1" smtClean="0">
                <a:latin typeface="Trebuchet MS" charset="0"/>
              </a:rPr>
              <a:t>k</a:t>
            </a:r>
            <a:r>
              <a:rPr lang="en-US" dirty="0" smtClean="0">
                <a:latin typeface="Trebuchet MS" charset="0"/>
              </a:rPr>
              <a:t> </a:t>
            </a:r>
            <a:r>
              <a:rPr lang="en-US" dirty="0" smtClean="0">
                <a:latin typeface="Trebuchet MS" charset="0"/>
              </a:rPr>
              <a:t>exp(-</a:t>
            </a:r>
            <a:r>
              <a:rPr lang="en-US" dirty="0" err="1" smtClean="0">
                <a:latin typeface="Trebuchet MS" charset="0"/>
              </a:rPr>
              <a:t>rT)</a:t>
            </a:r>
            <a:r>
              <a:rPr lang="en-US" dirty="0" err="1" smtClean="0">
                <a:latin typeface="Trebuchet MS" charset="0"/>
              </a:rPr>
              <a:t>/k</a:t>
            </a:r>
            <a:r>
              <a:rPr lang="en-US" dirty="0" smtClean="0">
                <a:latin typeface="Trebuchet MS" charset="0"/>
              </a:rPr>
              <a:t>!</a:t>
            </a:r>
            <a:endParaRPr lang="en-US" dirty="0">
              <a:latin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9931" y="5105400"/>
            <a:ext cx="4519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" charset="0"/>
              </a:rPr>
              <a:t>Mean: 	    &lt;</a:t>
            </a:r>
            <a:r>
              <a:rPr lang="en-US" dirty="0" err="1" smtClean="0">
                <a:latin typeface="Trebuchet MS" charset="0"/>
              </a:rPr>
              <a:t>x</a:t>
            </a:r>
            <a:r>
              <a:rPr lang="en-US" dirty="0" smtClean="0">
                <a:latin typeface="Trebuchet MS" charset="0"/>
              </a:rPr>
              <a:t>&gt; </a:t>
            </a:r>
            <a:r>
              <a:rPr lang="en-US" dirty="0" smtClean="0">
                <a:latin typeface="Trebuchet MS" charset="0"/>
              </a:rPr>
              <a:t>=</a:t>
            </a:r>
            <a:r>
              <a:rPr lang="en-US" dirty="0" smtClean="0">
                <a:latin typeface="Trebuchet MS" charset="0"/>
              </a:rPr>
              <a:t> </a:t>
            </a:r>
            <a:r>
              <a:rPr lang="en-US" dirty="0" err="1" smtClean="0">
                <a:latin typeface="Trebuchet MS" charset="0"/>
              </a:rPr>
              <a:t>rT</a:t>
            </a:r>
            <a:endParaRPr lang="en-US" dirty="0">
              <a:latin typeface="Calisto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3400" y="5867400"/>
            <a:ext cx="5857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" charset="0"/>
              </a:rPr>
              <a:t>Variance:	   </a:t>
            </a:r>
            <a:r>
              <a:rPr lang="en-US" dirty="0" err="1" smtClean="0">
                <a:latin typeface="Trebuchet MS" charset="0"/>
              </a:rPr>
              <a:t>Var(x</a:t>
            </a:r>
            <a:r>
              <a:rPr lang="en-US" dirty="0" smtClean="0">
                <a:latin typeface="Trebuchet MS" charset="0"/>
              </a:rPr>
              <a:t>)</a:t>
            </a:r>
            <a:r>
              <a:rPr lang="en-US" dirty="0" smtClean="0">
                <a:latin typeface="Trebuchet MS" charset="0"/>
              </a:rPr>
              <a:t> </a:t>
            </a:r>
            <a:r>
              <a:rPr lang="en-US" dirty="0" smtClean="0">
                <a:latin typeface="Trebuchet MS" charset="0"/>
              </a:rPr>
              <a:t>=</a:t>
            </a:r>
            <a:r>
              <a:rPr lang="en-US" dirty="0" smtClean="0">
                <a:latin typeface="Trebuchet MS" charset="0"/>
              </a:rPr>
              <a:t> </a:t>
            </a:r>
            <a:r>
              <a:rPr lang="en-US" dirty="0" err="1" smtClean="0">
                <a:latin typeface="Trebuchet MS" charset="0"/>
              </a:rPr>
              <a:t>rT</a:t>
            </a:r>
            <a:endParaRPr lang="en-US" dirty="0">
              <a:latin typeface="Calisto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871" y="7620000"/>
            <a:ext cx="101201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rebuchet MS" charset="0"/>
              </a:rPr>
              <a:t>Interval distribution:	   P</a:t>
            </a:r>
            <a:r>
              <a:rPr lang="en-US" dirty="0" smtClean="0">
                <a:latin typeface="Trebuchet MS" charset="0"/>
              </a:rPr>
              <a:t>(T) = </a:t>
            </a:r>
            <a:r>
              <a:rPr lang="en-US" dirty="0" err="1" smtClean="0">
                <a:latin typeface="Trebuchet MS" charset="0"/>
              </a:rPr>
              <a:t>r</a:t>
            </a:r>
            <a:r>
              <a:rPr lang="en-US" dirty="0" smtClean="0">
                <a:latin typeface="Trebuchet MS" charset="0"/>
              </a:rPr>
              <a:t> exp(-</a:t>
            </a:r>
            <a:r>
              <a:rPr lang="en-US" dirty="0" err="1" smtClean="0">
                <a:latin typeface="Trebuchet MS" charset="0"/>
              </a:rPr>
              <a:t>rT</a:t>
            </a:r>
            <a:r>
              <a:rPr lang="en-US" dirty="0" smtClean="0">
                <a:latin typeface="Trebuchet MS" charset="0"/>
              </a:rPr>
              <a:t>)</a:t>
            </a:r>
            <a:endParaRPr lang="en-US" dirty="0">
              <a:latin typeface="Trebuchet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7600" y="6683514"/>
            <a:ext cx="5520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rebuchet MS" charset="0"/>
              </a:rPr>
              <a:t>Fano</a:t>
            </a:r>
            <a:r>
              <a:rPr lang="en-US" dirty="0" smtClean="0">
                <a:latin typeface="Trebuchet MS" charset="0"/>
              </a:rPr>
              <a:t> factor:         F = 1</a:t>
            </a:r>
            <a:endParaRPr lang="en-US" dirty="0">
              <a:latin typeface="Calisto MT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248552" y="7452926"/>
            <a:ext cx="5145475" cy="56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ts val="3413"/>
              </a:lnSpc>
            </a:pPr>
            <a:r>
              <a:rPr lang="en-US" sz="2800" dirty="0" err="1">
                <a:latin typeface="Trebuchet MS" charset="0"/>
              </a:rPr>
              <a:t>Fano</a:t>
            </a:r>
            <a:r>
              <a:rPr lang="en-US" sz="2800" dirty="0">
                <a:latin typeface="Trebuchet MS" charset="0"/>
              </a:rPr>
              <a:t> factor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177476" y="7378418"/>
            <a:ext cx="5145475" cy="9930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ts val="3413"/>
              </a:lnSpc>
            </a:pPr>
            <a:r>
              <a:rPr lang="en-US" sz="2800" dirty="0">
                <a:latin typeface="Trebuchet MS" charset="0"/>
              </a:rPr>
              <a:t>Data fit to: </a:t>
            </a:r>
          </a:p>
          <a:p>
            <a:pPr eaLnBrk="0" hangingPunct="0">
              <a:lnSpc>
                <a:spcPts val="3413"/>
              </a:lnSpc>
            </a:pPr>
            <a:r>
              <a:rPr lang="en-US" sz="2800" dirty="0">
                <a:latin typeface="Trebuchet MS" charset="0"/>
              </a:rPr>
              <a:t>variance = A </a:t>
            </a:r>
            <a:r>
              <a:rPr lang="en-US" sz="2800" dirty="0" err="1">
                <a:latin typeface="Trebuchet MS" charset="0"/>
                <a:sym typeface="Symbol" charset="2"/>
              </a:rPr>
              <a:t></a:t>
            </a:r>
            <a:r>
              <a:rPr lang="en-US" sz="2800" dirty="0">
                <a:latin typeface="Trebuchet MS" charset="0"/>
              </a:rPr>
              <a:t> </a:t>
            </a:r>
            <a:r>
              <a:rPr lang="en-US" sz="2800" dirty="0" err="1">
                <a:latin typeface="Trebuchet MS" charset="0"/>
              </a:rPr>
              <a:t>mean</a:t>
            </a:r>
            <a:r>
              <a:rPr lang="en-US" sz="2800" baseline="30000" dirty="0" err="1">
                <a:latin typeface="Trebuchet MS" charset="0"/>
              </a:rPr>
              <a:t>B</a:t>
            </a:r>
            <a:endParaRPr lang="en-US" sz="2800" baseline="30000" dirty="0">
              <a:latin typeface="Trebuchet MS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0499" y="2454205"/>
            <a:ext cx="10509956" cy="471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303760" y="3409245"/>
            <a:ext cx="557585" cy="4673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ts val="2418"/>
              </a:lnSpc>
            </a:pPr>
            <a:r>
              <a:rPr lang="en-US" sz="3100" dirty="0">
                <a:solidFill>
                  <a:srgbClr val="0000FF"/>
                </a:solidFill>
                <a:latin typeface="Times New Roman" charset="0"/>
              </a:rPr>
              <a:t>A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320914" y="5434472"/>
            <a:ext cx="527791" cy="4673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ts val="2418"/>
              </a:lnSpc>
            </a:pPr>
            <a:r>
              <a:rPr lang="en-US" sz="3100" dirty="0">
                <a:solidFill>
                  <a:srgbClr val="0000FF"/>
                </a:solidFill>
                <a:latin typeface="Times New Roman" charset="0"/>
              </a:rPr>
              <a:t>B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540000" y="1871811"/>
            <a:ext cx="2147663" cy="4903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ts val="2418"/>
              </a:lnSpc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Area MT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6326" y="533400"/>
            <a:ext cx="5943674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Poisson spiking in the brain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600" dirty="0">
                <a:latin typeface="Trebuchet MS" charset="0"/>
              </a:rPr>
              <a:t>How good is the Poisson model? ISI analysis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808482" y="6619805"/>
            <a:ext cx="4174630" cy="9930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ts val="3413"/>
              </a:lnSpc>
            </a:pPr>
            <a:r>
              <a:rPr lang="en-US" sz="2800" dirty="0">
                <a:latin typeface="Trebuchet MS" charset="0"/>
              </a:rPr>
              <a:t>ISI Distribution from an area MT Neuron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999112" y="6617548"/>
            <a:ext cx="5425441" cy="14239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ts val="3413"/>
              </a:lnSpc>
            </a:pPr>
            <a:r>
              <a:rPr lang="en-US" sz="2800" dirty="0">
                <a:latin typeface="Trebuchet MS" charset="0"/>
              </a:rPr>
              <a:t>ISI distribution generated from a Poisson model with a Gaussian refractory period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209" y="2998330"/>
            <a:ext cx="11733672" cy="331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06326" y="533400"/>
            <a:ext cx="5943674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Poisson spiking in the brain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h is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227" y="2535238"/>
            <a:ext cx="12408373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78382" y="533400"/>
            <a:ext cx="8562418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Hodgkin-Huxley neuron driven by noise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06400" y="579309"/>
            <a:ext cx="9024270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How to find the components of this model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907" y="1907824"/>
            <a:ext cx="12015893" cy="394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H="1">
            <a:off x="8026400" y="47244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s*f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883400" y="2514600"/>
            <a:ext cx="2819400" cy="2895600"/>
          </a:xfrm>
          <a:prstGeom prst="rect">
            <a:avLst/>
          </a:prstGeom>
          <a:solidFill>
            <a:srgbClr val="FF0000">
              <a:alpha val="48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pitchFamily="-110" charset="0"/>
              <a:ea typeface="ヒラギノ角ゴ ProN W3" pitchFamily="-110" charset="-128"/>
              <a:cs typeface="ヒラギノ角ゴ ProN W3" pitchFamily="-110" charset="-128"/>
              <a:sym typeface="Helvetica Neue Light" pitchFamily="-11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333090" y="1605235"/>
            <a:ext cx="5364990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latin typeface="Calisto MT" pitchFamily="18" charset="0"/>
              </a:rPr>
              <a:t>The </a:t>
            </a:r>
            <a:r>
              <a:rPr lang="en-US" sz="3200" dirty="0" smtClean="0">
                <a:latin typeface="Calisto MT" pitchFamily="18" charset="0"/>
              </a:rPr>
              <a:t>input/output function is:</a:t>
            </a:r>
            <a:endParaRPr lang="en-US" sz="3200" dirty="0">
              <a:latin typeface="Calisto MT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042123" y="3242125"/>
            <a:ext cx="8867552" cy="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 smtClean="0">
                <a:latin typeface="Calisto MT" pitchFamily="18" charset="0"/>
              </a:rPr>
              <a:t>which can be derived </a:t>
            </a:r>
            <a:r>
              <a:rPr lang="en-US" sz="3200" dirty="0">
                <a:latin typeface="Calisto MT" pitchFamily="18" charset="0"/>
              </a:rPr>
              <a:t>from data using </a:t>
            </a:r>
            <a:r>
              <a:rPr lang="en-US" sz="3200" dirty="0" err="1">
                <a:latin typeface="Calisto MT" pitchFamily="18" charset="0"/>
              </a:rPr>
              <a:t>Bayes</a:t>
            </a:r>
            <a:r>
              <a:rPr lang="en-US" sz="3200" dirty="0">
                <a:latin typeface="Calisto MT" pitchFamily="18" charset="0"/>
              </a:rPr>
              <a:t>’ rule:</a:t>
            </a: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0321" y="6676204"/>
            <a:ext cx="1124373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1289" y="7484489"/>
            <a:ext cx="2004907" cy="69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9" name="Freeform 11"/>
          <p:cNvSpPr>
            <a:spLocks/>
          </p:cNvSpPr>
          <p:nvPr/>
        </p:nvSpPr>
        <p:spPr bwMode="auto">
          <a:xfrm>
            <a:off x="6041813" y="6366889"/>
            <a:ext cx="5274169" cy="1912337"/>
          </a:xfrm>
          <a:custGeom>
            <a:avLst/>
            <a:gdLst/>
            <a:ahLst/>
            <a:cxnLst>
              <a:cxn ang="0">
                <a:pos x="0" y="510"/>
              </a:cxn>
              <a:cxn ang="0">
                <a:pos x="113" y="306"/>
              </a:cxn>
              <a:cxn ang="0">
                <a:pos x="226" y="397"/>
              </a:cxn>
              <a:cxn ang="0">
                <a:pos x="340" y="578"/>
              </a:cxn>
              <a:cxn ang="0">
                <a:pos x="385" y="533"/>
              </a:cxn>
              <a:cxn ang="0">
                <a:pos x="431" y="261"/>
              </a:cxn>
              <a:cxn ang="0">
                <a:pos x="499" y="306"/>
              </a:cxn>
              <a:cxn ang="0">
                <a:pos x="544" y="147"/>
              </a:cxn>
              <a:cxn ang="0">
                <a:pos x="612" y="215"/>
              </a:cxn>
              <a:cxn ang="0">
                <a:pos x="703" y="488"/>
              </a:cxn>
              <a:cxn ang="0">
                <a:pos x="793" y="442"/>
              </a:cxn>
              <a:cxn ang="0">
                <a:pos x="861" y="442"/>
              </a:cxn>
              <a:cxn ang="0">
                <a:pos x="952" y="669"/>
              </a:cxn>
              <a:cxn ang="0">
                <a:pos x="998" y="760"/>
              </a:cxn>
              <a:cxn ang="0">
                <a:pos x="1043" y="669"/>
              </a:cxn>
              <a:cxn ang="0">
                <a:pos x="1066" y="488"/>
              </a:cxn>
              <a:cxn ang="0">
                <a:pos x="1156" y="147"/>
              </a:cxn>
              <a:cxn ang="0">
                <a:pos x="1247" y="261"/>
              </a:cxn>
              <a:cxn ang="0">
                <a:pos x="1292" y="34"/>
              </a:cxn>
              <a:cxn ang="0">
                <a:pos x="1360" y="79"/>
              </a:cxn>
              <a:cxn ang="0">
                <a:pos x="1428" y="510"/>
              </a:cxn>
              <a:cxn ang="0">
                <a:pos x="1565" y="828"/>
              </a:cxn>
              <a:cxn ang="0">
                <a:pos x="1678" y="397"/>
              </a:cxn>
              <a:cxn ang="0">
                <a:pos x="1791" y="533"/>
              </a:cxn>
              <a:cxn ang="0">
                <a:pos x="1905" y="261"/>
              </a:cxn>
              <a:cxn ang="0">
                <a:pos x="1973" y="284"/>
              </a:cxn>
              <a:cxn ang="0">
                <a:pos x="2041" y="147"/>
              </a:cxn>
              <a:cxn ang="0">
                <a:pos x="2109" y="238"/>
              </a:cxn>
              <a:cxn ang="0">
                <a:pos x="2268" y="465"/>
              </a:cxn>
              <a:cxn ang="0">
                <a:pos x="2336" y="329"/>
              </a:cxn>
            </a:cxnLst>
            <a:rect l="0" t="0" r="r" b="b"/>
            <a:pathLst>
              <a:path w="2336" h="847">
                <a:moveTo>
                  <a:pt x="0" y="510"/>
                </a:moveTo>
                <a:cubicBezTo>
                  <a:pt x="37" y="417"/>
                  <a:pt x="75" y="325"/>
                  <a:pt x="113" y="306"/>
                </a:cubicBezTo>
                <a:cubicBezTo>
                  <a:pt x="151" y="287"/>
                  <a:pt x="188" y="352"/>
                  <a:pt x="226" y="397"/>
                </a:cubicBezTo>
                <a:cubicBezTo>
                  <a:pt x="264" y="442"/>
                  <a:pt x="313" y="555"/>
                  <a:pt x="340" y="578"/>
                </a:cubicBezTo>
                <a:cubicBezTo>
                  <a:pt x="367" y="601"/>
                  <a:pt x="370" y="586"/>
                  <a:pt x="385" y="533"/>
                </a:cubicBezTo>
                <a:cubicBezTo>
                  <a:pt x="400" y="480"/>
                  <a:pt x="412" y="299"/>
                  <a:pt x="431" y="261"/>
                </a:cubicBezTo>
                <a:cubicBezTo>
                  <a:pt x="450" y="223"/>
                  <a:pt x="480" y="325"/>
                  <a:pt x="499" y="306"/>
                </a:cubicBezTo>
                <a:cubicBezTo>
                  <a:pt x="518" y="287"/>
                  <a:pt x="525" y="162"/>
                  <a:pt x="544" y="147"/>
                </a:cubicBezTo>
                <a:cubicBezTo>
                  <a:pt x="563" y="132"/>
                  <a:pt x="586" y="158"/>
                  <a:pt x="612" y="215"/>
                </a:cubicBezTo>
                <a:cubicBezTo>
                  <a:pt x="638" y="272"/>
                  <a:pt x="673" y="450"/>
                  <a:pt x="703" y="488"/>
                </a:cubicBezTo>
                <a:cubicBezTo>
                  <a:pt x="733" y="526"/>
                  <a:pt x="767" y="450"/>
                  <a:pt x="793" y="442"/>
                </a:cubicBezTo>
                <a:cubicBezTo>
                  <a:pt x="819" y="434"/>
                  <a:pt x="835" y="404"/>
                  <a:pt x="861" y="442"/>
                </a:cubicBezTo>
                <a:cubicBezTo>
                  <a:pt x="887" y="480"/>
                  <a:pt x="929" y="616"/>
                  <a:pt x="952" y="669"/>
                </a:cubicBezTo>
                <a:cubicBezTo>
                  <a:pt x="975" y="722"/>
                  <a:pt x="983" y="760"/>
                  <a:pt x="998" y="760"/>
                </a:cubicBezTo>
                <a:cubicBezTo>
                  <a:pt x="1013" y="760"/>
                  <a:pt x="1032" y="714"/>
                  <a:pt x="1043" y="669"/>
                </a:cubicBezTo>
                <a:cubicBezTo>
                  <a:pt x="1054" y="624"/>
                  <a:pt x="1047" y="575"/>
                  <a:pt x="1066" y="488"/>
                </a:cubicBezTo>
                <a:cubicBezTo>
                  <a:pt x="1085" y="401"/>
                  <a:pt x="1126" y="185"/>
                  <a:pt x="1156" y="147"/>
                </a:cubicBezTo>
                <a:cubicBezTo>
                  <a:pt x="1186" y="109"/>
                  <a:pt x="1224" y="280"/>
                  <a:pt x="1247" y="261"/>
                </a:cubicBezTo>
                <a:cubicBezTo>
                  <a:pt x="1270" y="242"/>
                  <a:pt x="1273" y="64"/>
                  <a:pt x="1292" y="34"/>
                </a:cubicBezTo>
                <a:cubicBezTo>
                  <a:pt x="1311" y="4"/>
                  <a:pt x="1337" y="0"/>
                  <a:pt x="1360" y="79"/>
                </a:cubicBezTo>
                <a:cubicBezTo>
                  <a:pt x="1383" y="158"/>
                  <a:pt x="1394" y="385"/>
                  <a:pt x="1428" y="510"/>
                </a:cubicBezTo>
                <a:cubicBezTo>
                  <a:pt x="1462" y="635"/>
                  <a:pt x="1523" y="847"/>
                  <a:pt x="1565" y="828"/>
                </a:cubicBezTo>
                <a:cubicBezTo>
                  <a:pt x="1607" y="809"/>
                  <a:pt x="1640" y="446"/>
                  <a:pt x="1678" y="397"/>
                </a:cubicBezTo>
                <a:cubicBezTo>
                  <a:pt x="1716" y="348"/>
                  <a:pt x="1753" y="556"/>
                  <a:pt x="1791" y="533"/>
                </a:cubicBezTo>
                <a:cubicBezTo>
                  <a:pt x="1829" y="510"/>
                  <a:pt x="1875" y="302"/>
                  <a:pt x="1905" y="261"/>
                </a:cubicBezTo>
                <a:cubicBezTo>
                  <a:pt x="1935" y="220"/>
                  <a:pt x="1950" y="303"/>
                  <a:pt x="1973" y="284"/>
                </a:cubicBezTo>
                <a:cubicBezTo>
                  <a:pt x="1996" y="265"/>
                  <a:pt x="2018" y="155"/>
                  <a:pt x="2041" y="147"/>
                </a:cubicBezTo>
                <a:cubicBezTo>
                  <a:pt x="2064" y="139"/>
                  <a:pt x="2071" y="185"/>
                  <a:pt x="2109" y="238"/>
                </a:cubicBezTo>
                <a:cubicBezTo>
                  <a:pt x="2147" y="291"/>
                  <a:pt x="2230" y="450"/>
                  <a:pt x="2268" y="465"/>
                </a:cubicBezTo>
                <a:cubicBezTo>
                  <a:pt x="2306" y="480"/>
                  <a:pt x="2325" y="352"/>
                  <a:pt x="2336" y="3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7584" y="6949397"/>
            <a:ext cx="365760" cy="31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091485" y="5924365"/>
            <a:ext cx="5224498" cy="1228231"/>
            <a:chOff x="2698" y="2999"/>
            <a:chExt cx="2314" cy="544"/>
          </a:xfrm>
        </p:grpSpPr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789" y="2999"/>
              <a:ext cx="0" cy="18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>
              <a:off x="3787" y="2999"/>
              <a:ext cx="0" cy="18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>
              <a:off x="3946" y="2999"/>
              <a:ext cx="0" cy="18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4694" y="2999"/>
              <a:ext cx="0" cy="18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2698" y="3180"/>
              <a:ext cx="23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>
              <a:off x="3197" y="2999"/>
              <a:ext cx="0" cy="18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2308" name="Oval 20"/>
            <p:cNvSpPr>
              <a:spLocks noChangeArrowheads="1"/>
            </p:cNvSpPr>
            <p:nvPr/>
          </p:nvSpPr>
          <p:spPr bwMode="auto">
            <a:xfrm>
              <a:off x="3175" y="3316"/>
              <a:ext cx="68" cy="68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2309" name="Oval 21"/>
            <p:cNvSpPr>
              <a:spLocks noChangeArrowheads="1"/>
            </p:cNvSpPr>
            <p:nvPr/>
          </p:nvSpPr>
          <p:spPr bwMode="auto">
            <a:xfrm>
              <a:off x="2744" y="3475"/>
              <a:ext cx="68" cy="68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2310" name="Oval 22"/>
            <p:cNvSpPr>
              <a:spLocks noChangeArrowheads="1"/>
            </p:cNvSpPr>
            <p:nvPr/>
          </p:nvSpPr>
          <p:spPr bwMode="auto">
            <a:xfrm>
              <a:off x="3764" y="3362"/>
              <a:ext cx="68" cy="68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2311" name="Oval 23"/>
            <p:cNvSpPr>
              <a:spLocks noChangeArrowheads="1"/>
            </p:cNvSpPr>
            <p:nvPr/>
          </p:nvSpPr>
          <p:spPr bwMode="auto">
            <a:xfrm>
              <a:off x="3923" y="3248"/>
              <a:ext cx="68" cy="68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4671" y="3316"/>
              <a:ext cx="68" cy="68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</p:grpSp>
      <p:pic>
        <p:nvPicPr>
          <p:cNvPr id="12315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4802" y="2287105"/>
            <a:ext cx="3156373" cy="7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16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9894" y="3935262"/>
            <a:ext cx="601472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30200" y="609600"/>
            <a:ext cx="10419259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>
                <a:latin typeface="Calisto MT" pitchFamily="18" charset="0"/>
              </a:rPr>
              <a:t>Determining the nonlinear </a:t>
            </a:r>
            <a:r>
              <a:rPr lang="en-US" sz="3800" dirty="0" smtClean="0">
                <a:latin typeface="Calisto MT" pitchFamily="18" charset="0"/>
              </a:rPr>
              <a:t>input/output </a:t>
            </a:r>
            <a:r>
              <a:rPr lang="en-US" sz="3800" dirty="0">
                <a:latin typeface="Calisto MT" pitchFamily="18" charset="0"/>
              </a:rPr>
              <a:t>function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152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9230" y="1828800"/>
            <a:ext cx="11133246" cy="65453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400" dirty="0" smtClean="0">
                <a:latin typeface="Calisto MT" pitchFamily="18" charset="0"/>
              </a:rPr>
              <a:t>Tuning curve:           </a:t>
            </a:r>
            <a:r>
              <a:rPr lang="en-US" sz="3400" dirty="0" err="1" smtClean="0">
                <a:latin typeface="Calisto MT" pitchFamily="18" charset="0"/>
              </a:rPr>
              <a:t>P(spike|s</a:t>
            </a:r>
            <a:r>
              <a:rPr lang="en-US" sz="3400" dirty="0" smtClean="0">
                <a:latin typeface="Calisto MT" pitchFamily="18" charset="0"/>
              </a:rPr>
              <a:t>) = </a:t>
            </a:r>
            <a:r>
              <a:rPr lang="en-US" sz="3400" dirty="0" err="1" smtClean="0">
                <a:latin typeface="Calisto MT" pitchFamily="18" charset="0"/>
              </a:rPr>
              <a:t>P(s|spike</a:t>
            </a:r>
            <a:r>
              <a:rPr lang="en-US" sz="3400" dirty="0" smtClean="0">
                <a:latin typeface="Calisto MT" pitchFamily="18" charset="0"/>
              </a:rPr>
              <a:t>) P(spike) / P(s)</a:t>
            </a:r>
            <a:endParaRPr lang="en-US" sz="3400" dirty="0">
              <a:latin typeface="Calisto MT" pitchFamily="18" charset="0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406400" y="533400"/>
            <a:ext cx="7026240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Nonlinear input/output function</a:t>
            </a:r>
            <a:endParaRPr lang="en-US" sz="3800" dirty="0">
              <a:latin typeface="Calisto MT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930400" y="6172200"/>
            <a:ext cx="3429000" cy="1588"/>
          </a:xfrm>
          <a:prstGeom prst="line">
            <a:avLst/>
          </a:prstGeom>
          <a:solidFill>
            <a:srgbClr val="BFBFB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084154" y="1828800"/>
            <a:ext cx="11133246" cy="65453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400" dirty="0" smtClean="0">
                <a:latin typeface="Calisto MT" pitchFamily="18" charset="0"/>
              </a:rPr>
              <a:t>Tuning curve:           </a:t>
            </a:r>
            <a:r>
              <a:rPr lang="en-US" sz="3400" dirty="0" err="1" smtClean="0">
                <a:latin typeface="Calisto MT" pitchFamily="18" charset="0"/>
              </a:rPr>
              <a:t>P(spike|s</a:t>
            </a:r>
            <a:r>
              <a:rPr lang="en-US" sz="3400" dirty="0" smtClean="0">
                <a:latin typeface="Calisto MT" pitchFamily="18" charset="0"/>
              </a:rPr>
              <a:t>) = </a:t>
            </a:r>
            <a:r>
              <a:rPr lang="en-US" sz="3400" dirty="0" err="1" smtClean="0">
                <a:solidFill>
                  <a:srgbClr val="FF0000"/>
                </a:solidFill>
                <a:latin typeface="Calisto MT" pitchFamily="18" charset="0"/>
              </a:rPr>
              <a:t>P(s|spike</a:t>
            </a:r>
            <a:r>
              <a:rPr lang="en-US" sz="3400" dirty="0" smtClean="0">
                <a:solidFill>
                  <a:srgbClr val="FF0000"/>
                </a:solidFill>
                <a:latin typeface="Calisto MT" pitchFamily="18" charset="0"/>
              </a:rPr>
              <a:t>) </a:t>
            </a:r>
            <a:r>
              <a:rPr lang="en-US" sz="3400" dirty="0" smtClean="0">
                <a:latin typeface="Calisto MT" pitchFamily="18" charset="0"/>
              </a:rPr>
              <a:t>P(spike) / </a:t>
            </a:r>
            <a:r>
              <a:rPr lang="en-US" sz="3400" dirty="0" smtClean="0">
                <a:solidFill>
                  <a:srgbClr val="0000FF"/>
                </a:solidFill>
                <a:latin typeface="Calisto MT" pitchFamily="18" charset="0"/>
              </a:rPr>
              <a:t>P(s)</a:t>
            </a:r>
            <a:endParaRPr lang="en-US" sz="3400" dirty="0">
              <a:solidFill>
                <a:srgbClr val="0000FF"/>
              </a:solidFill>
              <a:latin typeface="Calisto MT" pitchFamily="18" charset="0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1701800" y="4800600"/>
            <a:ext cx="4064000" cy="2743200"/>
            <a:chOff x="1701800" y="4800600"/>
            <a:chExt cx="4064000" cy="2743200"/>
          </a:xfrm>
        </p:grpSpPr>
        <p:grpSp>
          <p:nvGrpSpPr>
            <p:cNvPr id="5" name="Group 16"/>
            <p:cNvGrpSpPr/>
            <p:nvPr/>
          </p:nvGrpSpPr>
          <p:grpSpPr>
            <a:xfrm>
              <a:off x="1701800" y="4965161"/>
              <a:ext cx="4064000" cy="2578639"/>
              <a:chOff x="7044267" y="5140248"/>
              <a:chExt cx="4064000" cy="2578639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7640026" y="5140248"/>
                <a:ext cx="2672374" cy="1925067"/>
              </a:xfrm>
              <a:custGeom>
                <a:avLst/>
                <a:gdLst>
                  <a:gd name="connsiteX0" fmla="*/ 0 w 3459980"/>
                  <a:gd name="connsiteY0" fmla="*/ 2887465 h 2900423"/>
                  <a:gd name="connsiteX1" fmla="*/ 336927 w 3459980"/>
                  <a:gd name="connsiteY1" fmla="*/ 2887465 h 2900423"/>
                  <a:gd name="connsiteX2" fmla="*/ 583143 w 3459980"/>
                  <a:gd name="connsiteY2" fmla="*/ 2874507 h 2900423"/>
                  <a:gd name="connsiteX3" fmla="*/ 751606 w 3459980"/>
                  <a:gd name="connsiteY3" fmla="*/ 2835633 h 2900423"/>
                  <a:gd name="connsiteX4" fmla="*/ 997822 w 3459980"/>
                  <a:gd name="connsiteY4" fmla="*/ 2641264 h 2900423"/>
                  <a:gd name="connsiteX5" fmla="*/ 1153327 w 3459980"/>
                  <a:gd name="connsiteY5" fmla="*/ 2304357 h 2900423"/>
                  <a:gd name="connsiteX6" fmla="*/ 1334749 w 3459980"/>
                  <a:gd name="connsiteY6" fmla="*/ 1734207 h 2900423"/>
                  <a:gd name="connsiteX7" fmla="*/ 1606882 w 3459980"/>
                  <a:gd name="connsiteY7" fmla="*/ 490243 h 2900423"/>
                  <a:gd name="connsiteX8" fmla="*/ 1697593 w 3459980"/>
                  <a:gd name="connsiteY8" fmla="*/ 192209 h 2900423"/>
                  <a:gd name="connsiteX9" fmla="*/ 1775346 w 3459980"/>
                  <a:gd name="connsiteY9" fmla="*/ 62630 h 2900423"/>
                  <a:gd name="connsiteX10" fmla="*/ 1866057 w 3459980"/>
                  <a:gd name="connsiteY10" fmla="*/ 23756 h 2900423"/>
                  <a:gd name="connsiteX11" fmla="*/ 1943809 w 3459980"/>
                  <a:gd name="connsiteY11" fmla="*/ 205167 h 2900423"/>
                  <a:gd name="connsiteX12" fmla="*/ 2008603 w 3459980"/>
                  <a:gd name="connsiteY12" fmla="*/ 438411 h 2900423"/>
                  <a:gd name="connsiteX13" fmla="*/ 2125231 w 3459980"/>
                  <a:gd name="connsiteY13" fmla="*/ 891939 h 2900423"/>
                  <a:gd name="connsiteX14" fmla="*/ 2228901 w 3459980"/>
                  <a:gd name="connsiteY14" fmla="*/ 1384342 h 2900423"/>
                  <a:gd name="connsiteX15" fmla="*/ 2319612 w 3459980"/>
                  <a:gd name="connsiteY15" fmla="*/ 1811954 h 2900423"/>
                  <a:gd name="connsiteX16" fmla="*/ 2384406 w 3459980"/>
                  <a:gd name="connsiteY16" fmla="*/ 2148861 h 2900423"/>
                  <a:gd name="connsiteX17" fmla="*/ 2488075 w 3459980"/>
                  <a:gd name="connsiteY17" fmla="*/ 2472810 h 2900423"/>
                  <a:gd name="connsiteX18" fmla="*/ 2669498 w 3459980"/>
                  <a:gd name="connsiteY18" fmla="*/ 2731969 h 2900423"/>
                  <a:gd name="connsiteX19" fmla="*/ 2825002 w 3459980"/>
                  <a:gd name="connsiteY19" fmla="*/ 2848591 h 2900423"/>
                  <a:gd name="connsiteX20" fmla="*/ 3006424 w 3459980"/>
                  <a:gd name="connsiteY20" fmla="*/ 2887465 h 2900423"/>
                  <a:gd name="connsiteX21" fmla="*/ 3459980 w 3459980"/>
                  <a:gd name="connsiteY21" fmla="*/ 2900423 h 2900423"/>
                  <a:gd name="connsiteX22" fmla="*/ 3459980 w 3459980"/>
                  <a:gd name="connsiteY22" fmla="*/ 2900423 h 290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59980" h="2900423">
                    <a:moveTo>
                      <a:pt x="0" y="2887465"/>
                    </a:moveTo>
                    <a:lnTo>
                      <a:pt x="336927" y="2887465"/>
                    </a:lnTo>
                    <a:cubicBezTo>
                      <a:pt x="434117" y="2885305"/>
                      <a:pt x="514030" y="2883146"/>
                      <a:pt x="583143" y="2874507"/>
                    </a:cubicBezTo>
                    <a:cubicBezTo>
                      <a:pt x="652256" y="2865868"/>
                      <a:pt x="682493" y="2874507"/>
                      <a:pt x="751606" y="2835633"/>
                    </a:cubicBezTo>
                    <a:cubicBezTo>
                      <a:pt x="820719" y="2796759"/>
                      <a:pt x="930869" y="2729810"/>
                      <a:pt x="997822" y="2641264"/>
                    </a:cubicBezTo>
                    <a:cubicBezTo>
                      <a:pt x="1064775" y="2552718"/>
                      <a:pt x="1097173" y="2455533"/>
                      <a:pt x="1153327" y="2304357"/>
                    </a:cubicBezTo>
                    <a:cubicBezTo>
                      <a:pt x="1209481" y="2153181"/>
                      <a:pt x="1259157" y="2036559"/>
                      <a:pt x="1334749" y="1734207"/>
                    </a:cubicBezTo>
                    <a:cubicBezTo>
                      <a:pt x="1410341" y="1431855"/>
                      <a:pt x="1546408" y="747243"/>
                      <a:pt x="1606882" y="490243"/>
                    </a:cubicBezTo>
                    <a:cubicBezTo>
                      <a:pt x="1667356" y="233243"/>
                      <a:pt x="1669516" y="263478"/>
                      <a:pt x="1697593" y="192209"/>
                    </a:cubicBezTo>
                    <a:cubicBezTo>
                      <a:pt x="1725670" y="120940"/>
                      <a:pt x="1747269" y="90706"/>
                      <a:pt x="1775346" y="62630"/>
                    </a:cubicBezTo>
                    <a:cubicBezTo>
                      <a:pt x="1803423" y="34555"/>
                      <a:pt x="1837980" y="0"/>
                      <a:pt x="1866057" y="23756"/>
                    </a:cubicBezTo>
                    <a:cubicBezTo>
                      <a:pt x="1894134" y="47512"/>
                      <a:pt x="1920051" y="136058"/>
                      <a:pt x="1943809" y="205167"/>
                    </a:cubicBezTo>
                    <a:cubicBezTo>
                      <a:pt x="1967567" y="274276"/>
                      <a:pt x="1978366" y="323949"/>
                      <a:pt x="2008603" y="438411"/>
                    </a:cubicBezTo>
                    <a:cubicBezTo>
                      <a:pt x="2038840" y="552873"/>
                      <a:pt x="2088515" y="734284"/>
                      <a:pt x="2125231" y="891939"/>
                    </a:cubicBezTo>
                    <a:cubicBezTo>
                      <a:pt x="2161947" y="1049594"/>
                      <a:pt x="2196504" y="1231006"/>
                      <a:pt x="2228901" y="1384342"/>
                    </a:cubicBezTo>
                    <a:cubicBezTo>
                      <a:pt x="2261298" y="1537678"/>
                      <a:pt x="2293695" y="1684534"/>
                      <a:pt x="2319612" y="1811954"/>
                    </a:cubicBezTo>
                    <a:cubicBezTo>
                      <a:pt x="2345529" y="1939374"/>
                      <a:pt x="2356329" y="2038718"/>
                      <a:pt x="2384406" y="2148861"/>
                    </a:cubicBezTo>
                    <a:cubicBezTo>
                      <a:pt x="2412483" y="2259004"/>
                      <a:pt x="2440560" y="2375625"/>
                      <a:pt x="2488075" y="2472810"/>
                    </a:cubicBezTo>
                    <a:cubicBezTo>
                      <a:pt x="2535590" y="2569995"/>
                      <a:pt x="2613344" y="2669339"/>
                      <a:pt x="2669498" y="2731969"/>
                    </a:cubicBezTo>
                    <a:cubicBezTo>
                      <a:pt x="2725652" y="2794599"/>
                      <a:pt x="2768848" y="2822675"/>
                      <a:pt x="2825002" y="2848591"/>
                    </a:cubicBezTo>
                    <a:cubicBezTo>
                      <a:pt x="2881156" y="2874507"/>
                      <a:pt x="2900594" y="2878826"/>
                      <a:pt x="3006424" y="2887465"/>
                    </a:cubicBezTo>
                    <a:cubicBezTo>
                      <a:pt x="3112254" y="2896104"/>
                      <a:pt x="3459980" y="2900423"/>
                      <a:pt x="3459980" y="2900423"/>
                    </a:cubicBezTo>
                    <a:lnTo>
                      <a:pt x="3459980" y="2900423"/>
                    </a:ln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130046" tIns="65023" rIns="130046" bIns="6502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7693082" y="5140248"/>
                <a:ext cx="2672374" cy="1925067"/>
              </a:xfrm>
              <a:custGeom>
                <a:avLst/>
                <a:gdLst>
                  <a:gd name="connsiteX0" fmla="*/ 0 w 3459980"/>
                  <a:gd name="connsiteY0" fmla="*/ 2887465 h 2900423"/>
                  <a:gd name="connsiteX1" fmla="*/ 336927 w 3459980"/>
                  <a:gd name="connsiteY1" fmla="*/ 2887465 h 2900423"/>
                  <a:gd name="connsiteX2" fmla="*/ 583143 w 3459980"/>
                  <a:gd name="connsiteY2" fmla="*/ 2874507 h 2900423"/>
                  <a:gd name="connsiteX3" fmla="*/ 751606 w 3459980"/>
                  <a:gd name="connsiteY3" fmla="*/ 2835633 h 2900423"/>
                  <a:gd name="connsiteX4" fmla="*/ 997822 w 3459980"/>
                  <a:gd name="connsiteY4" fmla="*/ 2641264 h 2900423"/>
                  <a:gd name="connsiteX5" fmla="*/ 1153327 w 3459980"/>
                  <a:gd name="connsiteY5" fmla="*/ 2304357 h 2900423"/>
                  <a:gd name="connsiteX6" fmla="*/ 1334749 w 3459980"/>
                  <a:gd name="connsiteY6" fmla="*/ 1734207 h 2900423"/>
                  <a:gd name="connsiteX7" fmla="*/ 1606882 w 3459980"/>
                  <a:gd name="connsiteY7" fmla="*/ 490243 h 2900423"/>
                  <a:gd name="connsiteX8" fmla="*/ 1697593 w 3459980"/>
                  <a:gd name="connsiteY8" fmla="*/ 192209 h 2900423"/>
                  <a:gd name="connsiteX9" fmla="*/ 1775346 w 3459980"/>
                  <a:gd name="connsiteY9" fmla="*/ 62630 h 2900423"/>
                  <a:gd name="connsiteX10" fmla="*/ 1866057 w 3459980"/>
                  <a:gd name="connsiteY10" fmla="*/ 23756 h 2900423"/>
                  <a:gd name="connsiteX11" fmla="*/ 1943809 w 3459980"/>
                  <a:gd name="connsiteY11" fmla="*/ 205167 h 2900423"/>
                  <a:gd name="connsiteX12" fmla="*/ 2008603 w 3459980"/>
                  <a:gd name="connsiteY12" fmla="*/ 438411 h 2900423"/>
                  <a:gd name="connsiteX13" fmla="*/ 2125231 w 3459980"/>
                  <a:gd name="connsiteY13" fmla="*/ 891939 h 2900423"/>
                  <a:gd name="connsiteX14" fmla="*/ 2228901 w 3459980"/>
                  <a:gd name="connsiteY14" fmla="*/ 1384342 h 2900423"/>
                  <a:gd name="connsiteX15" fmla="*/ 2319612 w 3459980"/>
                  <a:gd name="connsiteY15" fmla="*/ 1811954 h 2900423"/>
                  <a:gd name="connsiteX16" fmla="*/ 2384406 w 3459980"/>
                  <a:gd name="connsiteY16" fmla="*/ 2148861 h 2900423"/>
                  <a:gd name="connsiteX17" fmla="*/ 2488075 w 3459980"/>
                  <a:gd name="connsiteY17" fmla="*/ 2472810 h 2900423"/>
                  <a:gd name="connsiteX18" fmla="*/ 2669498 w 3459980"/>
                  <a:gd name="connsiteY18" fmla="*/ 2731969 h 2900423"/>
                  <a:gd name="connsiteX19" fmla="*/ 2825002 w 3459980"/>
                  <a:gd name="connsiteY19" fmla="*/ 2848591 h 2900423"/>
                  <a:gd name="connsiteX20" fmla="*/ 3006424 w 3459980"/>
                  <a:gd name="connsiteY20" fmla="*/ 2887465 h 2900423"/>
                  <a:gd name="connsiteX21" fmla="*/ 3459980 w 3459980"/>
                  <a:gd name="connsiteY21" fmla="*/ 2900423 h 2900423"/>
                  <a:gd name="connsiteX22" fmla="*/ 3459980 w 3459980"/>
                  <a:gd name="connsiteY22" fmla="*/ 2900423 h 290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59980" h="2900423">
                    <a:moveTo>
                      <a:pt x="0" y="2887465"/>
                    </a:moveTo>
                    <a:lnTo>
                      <a:pt x="336927" y="2887465"/>
                    </a:lnTo>
                    <a:cubicBezTo>
                      <a:pt x="434117" y="2885305"/>
                      <a:pt x="514030" y="2883146"/>
                      <a:pt x="583143" y="2874507"/>
                    </a:cubicBezTo>
                    <a:cubicBezTo>
                      <a:pt x="652256" y="2865868"/>
                      <a:pt x="682493" y="2874507"/>
                      <a:pt x="751606" y="2835633"/>
                    </a:cubicBezTo>
                    <a:cubicBezTo>
                      <a:pt x="820719" y="2796759"/>
                      <a:pt x="930869" y="2729810"/>
                      <a:pt x="997822" y="2641264"/>
                    </a:cubicBezTo>
                    <a:cubicBezTo>
                      <a:pt x="1064775" y="2552718"/>
                      <a:pt x="1097173" y="2455533"/>
                      <a:pt x="1153327" y="2304357"/>
                    </a:cubicBezTo>
                    <a:cubicBezTo>
                      <a:pt x="1209481" y="2153181"/>
                      <a:pt x="1259157" y="2036559"/>
                      <a:pt x="1334749" y="1734207"/>
                    </a:cubicBezTo>
                    <a:cubicBezTo>
                      <a:pt x="1410341" y="1431855"/>
                      <a:pt x="1546408" y="747243"/>
                      <a:pt x="1606882" y="490243"/>
                    </a:cubicBezTo>
                    <a:cubicBezTo>
                      <a:pt x="1667356" y="233243"/>
                      <a:pt x="1669516" y="263478"/>
                      <a:pt x="1697593" y="192209"/>
                    </a:cubicBezTo>
                    <a:cubicBezTo>
                      <a:pt x="1725670" y="120940"/>
                      <a:pt x="1747269" y="90706"/>
                      <a:pt x="1775346" y="62630"/>
                    </a:cubicBezTo>
                    <a:cubicBezTo>
                      <a:pt x="1803423" y="34555"/>
                      <a:pt x="1837980" y="0"/>
                      <a:pt x="1866057" y="23756"/>
                    </a:cubicBezTo>
                    <a:cubicBezTo>
                      <a:pt x="1894134" y="47512"/>
                      <a:pt x="1920051" y="136058"/>
                      <a:pt x="1943809" y="205167"/>
                    </a:cubicBezTo>
                    <a:cubicBezTo>
                      <a:pt x="1967567" y="274276"/>
                      <a:pt x="1978366" y="323949"/>
                      <a:pt x="2008603" y="438411"/>
                    </a:cubicBezTo>
                    <a:cubicBezTo>
                      <a:pt x="2038840" y="552873"/>
                      <a:pt x="2088515" y="734284"/>
                      <a:pt x="2125231" y="891939"/>
                    </a:cubicBezTo>
                    <a:cubicBezTo>
                      <a:pt x="2161947" y="1049594"/>
                      <a:pt x="2196504" y="1231006"/>
                      <a:pt x="2228901" y="1384342"/>
                    </a:cubicBezTo>
                    <a:cubicBezTo>
                      <a:pt x="2261298" y="1537678"/>
                      <a:pt x="2293695" y="1684534"/>
                      <a:pt x="2319612" y="1811954"/>
                    </a:cubicBezTo>
                    <a:cubicBezTo>
                      <a:pt x="2345529" y="1939374"/>
                      <a:pt x="2356329" y="2038718"/>
                      <a:pt x="2384406" y="2148861"/>
                    </a:cubicBezTo>
                    <a:cubicBezTo>
                      <a:pt x="2412483" y="2259004"/>
                      <a:pt x="2440560" y="2375625"/>
                      <a:pt x="2488075" y="2472810"/>
                    </a:cubicBezTo>
                    <a:cubicBezTo>
                      <a:pt x="2535590" y="2569995"/>
                      <a:pt x="2613344" y="2669339"/>
                      <a:pt x="2669498" y="2731969"/>
                    </a:cubicBezTo>
                    <a:cubicBezTo>
                      <a:pt x="2725652" y="2794599"/>
                      <a:pt x="2768848" y="2822675"/>
                      <a:pt x="2825002" y="2848591"/>
                    </a:cubicBezTo>
                    <a:cubicBezTo>
                      <a:pt x="2881156" y="2874507"/>
                      <a:pt x="2900594" y="2878826"/>
                      <a:pt x="3006424" y="2887465"/>
                    </a:cubicBezTo>
                    <a:cubicBezTo>
                      <a:pt x="3112254" y="2896104"/>
                      <a:pt x="3459980" y="2900423"/>
                      <a:pt x="3459980" y="2900423"/>
                    </a:cubicBezTo>
                    <a:lnTo>
                      <a:pt x="3459980" y="2900423"/>
                    </a:lnTo>
                  </a:path>
                </a:pathLst>
              </a:cu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130046" tIns="65023" rIns="130046" bIns="65023"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 flipV="1">
                <a:off x="7044267" y="7080391"/>
                <a:ext cx="4064000" cy="180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10562644" y="6972018"/>
                <a:ext cx="509368" cy="746869"/>
              </a:xfrm>
              <a:prstGeom prst="rect">
                <a:avLst/>
              </a:prstGeom>
              <a:noFill/>
            </p:spPr>
            <p:txBody>
              <a:bodyPr wrap="none" lIns="130046" tIns="65023" rIns="130046" bIns="65023" rtlCol="0">
                <a:spAutoFit/>
              </a:bodyPr>
              <a:lstStyle/>
              <a:p>
                <a:r>
                  <a:rPr lang="en-US" dirty="0" err="1" smtClean="0"/>
                  <a:t>s</a:t>
                </a:r>
                <a:endParaRPr lang="en-US" dirty="0">
                  <a:latin typeface="Symbol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4064000" y="4800600"/>
              <a:ext cx="15208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solidFill>
                    <a:srgbClr val="FF0000"/>
                  </a:solidFill>
                  <a:latin typeface="Calisto MT" pitchFamily="18" charset="0"/>
                </a:rPr>
                <a:t>P(s|spike</a:t>
              </a:r>
              <a:r>
                <a:rPr lang="en-US" sz="2400" dirty="0" smtClean="0">
                  <a:solidFill>
                    <a:srgbClr val="FF0000"/>
                  </a:solidFill>
                  <a:latin typeface="Calisto MT" pitchFamily="18" charset="0"/>
                </a:rPr>
                <a:t>) </a:t>
              </a:r>
              <a:endParaRPr lang="en-US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2985" y="4800600"/>
              <a:ext cx="6914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Calisto MT" pitchFamily="18" charset="0"/>
                </a:rPr>
                <a:t>P(s</a:t>
              </a:r>
              <a:r>
                <a:rPr lang="en-US" sz="2400" dirty="0" smtClean="0">
                  <a:solidFill>
                    <a:srgbClr val="0000FF"/>
                  </a:solidFill>
                  <a:latin typeface="Calisto MT" pitchFamily="18" charset="0"/>
                </a:rPr>
                <a:t>)</a:t>
              </a:r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7239000" y="3960002"/>
            <a:ext cx="4292600" cy="3583798"/>
            <a:chOff x="7239000" y="3960002"/>
            <a:chExt cx="4292600" cy="3583798"/>
          </a:xfrm>
        </p:grpSpPr>
        <p:grpSp>
          <p:nvGrpSpPr>
            <p:cNvPr id="7" name="Group 17"/>
            <p:cNvGrpSpPr/>
            <p:nvPr/>
          </p:nvGrpSpPr>
          <p:grpSpPr>
            <a:xfrm>
              <a:off x="7239000" y="3960002"/>
              <a:ext cx="4064000" cy="3583798"/>
              <a:chOff x="2438400" y="4135089"/>
              <a:chExt cx="4064000" cy="3583798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3087216" y="5140248"/>
                <a:ext cx="2672374" cy="1925067"/>
              </a:xfrm>
              <a:custGeom>
                <a:avLst/>
                <a:gdLst>
                  <a:gd name="connsiteX0" fmla="*/ 0 w 3459980"/>
                  <a:gd name="connsiteY0" fmla="*/ 2887465 h 2900423"/>
                  <a:gd name="connsiteX1" fmla="*/ 336927 w 3459980"/>
                  <a:gd name="connsiteY1" fmla="*/ 2887465 h 2900423"/>
                  <a:gd name="connsiteX2" fmla="*/ 583143 w 3459980"/>
                  <a:gd name="connsiteY2" fmla="*/ 2874507 h 2900423"/>
                  <a:gd name="connsiteX3" fmla="*/ 751606 w 3459980"/>
                  <a:gd name="connsiteY3" fmla="*/ 2835633 h 2900423"/>
                  <a:gd name="connsiteX4" fmla="*/ 997822 w 3459980"/>
                  <a:gd name="connsiteY4" fmla="*/ 2641264 h 2900423"/>
                  <a:gd name="connsiteX5" fmla="*/ 1153327 w 3459980"/>
                  <a:gd name="connsiteY5" fmla="*/ 2304357 h 2900423"/>
                  <a:gd name="connsiteX6" fmla="*/ 1334749 w 3459980"/>
                  <a:gd name="connsiteY6" fmla="*/ 1734207 h 2900423"/>
                  <a:gd name="connsiteX7" fmla="*/ 1606882 w 3459980"/>
                  <a:gd name="connsiteY7" fmla="*/ 490243 h 2900423"/>
                  <a:gd name="connsiteX8" fmla="*/ 1697593 w 3459980"/>
                  <a:gd name="connsiteY8" fmla="*/ 192209 h 2900423"/>
                  <a:gd name="connsiteX9" fmla="*/ 1775346 w 3459980"/>
                  <a:gd name="connsiteY9" fmla="*/ 62630 h 2900423"/>
                  <a:gd name="connsiteX10" fmla="*/ 1866057 w 3459980"/>
                  <a:gd name="connsiteY10" fmla="*/ 23756 h 2900423"/>
                  <a:gd name="connsiteX11" fmla="*/ 1943809 w 3459980"/>
                  <a:gd name="connsiteY11" fmla="*/ 205167 h 2900423"/>
                  <a:gd name="connsiteX12" fmla="*/ 2008603 w 3459980"/>
                  <a:gd name="connsiteY12" fmla="*/ 438411 h 2900423"/>
                  <a:gd name="connsiteX13" fmla="*/ 2125231 w 3459980"/>
                  <a:gd name="connsiteY13" fmla="*/ 891939 h 2900423"/>
                  <a:gd name="connsiteX14" fmla="*/ 2228901 w 3459980"/>
                  <a:gd name="connsiteY14" fmla="*/ 1384342 h 2900423"/>
                  <a:gd name="connsiteX15" fmla="*/ 2319612 w 3459980"/>
                  <a:gd name="connsiteY15" fmla="*/ 1811954 h 2900423"/>
                  <a:gd name="connsiteX16" fmla="*/ 2384406 w 3459980"/>
                  <a:gd name="connsiteY16" fmla="*/ 2148861 h 2900423"/>
                  <a:gd name="connsiteX17" fmla="*/ 2488075 w 3459980"/>
                  <a:gd name="connsiteY17" fmla="*/ 2472810 h 2900423"/>
                  <a:gd name="connsiteX18" fmla="*/ 2669498 w 3459980"/>
                  <a:gd name="connsiteY18" fmla="*/ 2731969 h 2900423"/>
                  <a:gd name="connsiteX19" fmla="*/ 2825002 w 3459980"/>
                  <a:gd name="connsiteY19" fmla="*/ 2848591 h 2900423"/>
                  <a:gd name="connsiteX20" fmla="*/ 3006424 w 3459980"/>
                  <a:gd name="connsiteY20" fmla="*/ 2887465 h 2900423"/>
                  <a:gd name="connsiteX21" fmla="*/ 3459980 w 3459980"/>
                  <a:gd name="connsiteY21" fmla="*/ 2900423 h 2900423"/>
                  <a:gd name="connsiteX22" fmla="*/ 3459980 w 3459980"/>
                  <a:gd name="connsiteY22" fmla="*/ 2900423 h 290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59980" h="2900423">
                    <a:moveTo>
                      <a:pt x="0" y="2887465"/>
                    </a:moveTo>
                    <a:lnTo>
                      <a:pt x="336927" y="2887465"/>
                    </a:lnTo>
                    <a:cubicBezTo>
                      <a:pt x="434117" y="2885305"/>
                      <a:pt x="514030" y="2883146"/>
                      <a:pt x="583143" y="2874507"/>
                    </a:cubicBezTo>
                    <a:cubicBezTo>
                      <a:pt x="652256" y="2865868"/>
                      <a:pt x="682493" y="2874507"/>
                      <a:pt x="751606" y="2835633"/>
                    </a:cubicBezTo>
                    <a:cubicBezTo>
                      <a:pt x="820719" y="2796759"/>
                      <a:pt x="930869" y="2729810"/>
                      <a:pt x="997822" y="2641264"/>
                    </a:cubicBezTo>
                    <a:cubicBezTo>
                      <a:pt x="1064775" y="2552718"/>
                      <a:pt x="1097173" y="2455533"/>
                      <a:pt x="1153327" y="2304357"/>
                    </a:cubicBezTo>
                    <a:cubicBezTo>
                      <a:pt x="1209481" y="2153181"/>
                      <a:pt x="1259157" y="2036559"/>
                      <a:pt x="1334749" y="1734207"/>
                    </a:cubicBezTo>
                    <a:cubicBezTo>
                      <a:pt x="1410341" y="1431855"/>
                      <a:pt x="1546408" y="747243"/>
                      <a:pt x="1606882" y="490243"/>
                    </a:cubicBezTo>
                    <a:cubicBezTo>
                      <a:pt x="1667356" y="233243"/>
                      <a:pt x="1669516" y="263478"/>
                      <a:pt x="1697593" y="192209"/>
                    </a:cubicBezTo>
                    <a:cubicBezTo>
                      <a:pt x="1725670" y="120940"/>
                      <a:pt x="1747269" y="90706"/>
                      <a:pt x="1775346" y="62630"/>
                    </a:cubicBezTo>
                    <a:cubicBezTo>
                      <a:pt x="1803423" y="34555"/>
                      <a:pt x="1837980" y="0"/>
                      <a:pt x="1866057" y="23756"/>
                    </a:cubicBezTo>
                    <a:cubicBezTo>
                      <a:pt x="1894134" y="47512"/>
                      <a:pt x="1920051" y="136058"/>
                      <a:pt x="1943809" y="205167"/>
                    </a:cubicBezTo>
                    <a:cubicBezTo>
                      <a:pt x="1967567" y="274276"/>
                      <a:pt x="1978366" y="323949"/>
                      <a:pt x="2008603" y="438411"/>
                    </a:cubicBezTo>
                    <a:cubicBezTo>
                      <a:pt x="2038840" y="552873"/>
                      <a:pt x="2088515" y="734284"/>
                      <a:pt x="2125231" y="891939"/>
                    </a:cubicBezTo>
                    <a:cubicBezTo>
                      <a:pt x="2161947" y="1049594"/>
                      <a:pt x="2196504" y="1231006"/>
                      <a:pt x="2228901" y="1384342"/>
                    </a:cubicBezTo>
                    <a:cubicBezTo>
                      <a:pt x="2261298" y="1537678"/>
                      <a:pt x="2293695" y="1684534"/>
                      <a:pt x="2319612" y="1811954"/>
                    </a:cubicBezTo>
                    <a:cubicBezTo>
                      <a:pt x="2345529" y="1939374"/>
                      <a:pt x="2356329" y="2038718"/>
                      <a:pt x="2384406" y="2148861"/>
                    </a:cubicBezTo>
                    <a:cubicBezTo>
                      <a:pt x="2412483" y="2259004"/>
                      <a:pt x="2440560" y="2375625"/>
                      <a:pt x="2488075" y="2472810"/>
                    </a:cubicBezTo>
                    <a:cubicBezTo>
                      <a:pt x="2535590" y="2569995"/>
                      <a:pt x="2613344" y="2669339"/>
                      <a:pt x="2669498" y="2731969"/>
                    </a:cubicBezTo>
                    <a:cubicBezTo>
                      <a:pt x="2725652" y="2794599"/>
                      <a:pt x="2768848" y="2822675"/>
                      <a:pt x="2825002" y="2848591"/>
                    </a:cubicBezTo>
                    <a:cubicBezTo>
                      <a:pt x="2881156" y="2874507"/>
                      <a:pt x="2900594" y="2878826"/>
                      <a:pt x="3006424" y="2887465"/>
                    </a:cubicBezTo>
                    <a:cubicBezTo>
                      <a:pt x="3112254" y="2896104"/>
                      <a:pt x="3459980" y="2900423"/>
                      <a:pt x="3459980" y="2900423"/>
                    </a:cubicBezTo>
                    <a:lnTo>
                      <a:pt x="3459980" y="2900423"/>
                    </a:lnTo>
                  </a:path>
                </a:pathLst>
              </a:cu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130046" tIns="65023" rIns="130046" bIns="65023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4150411" y="4135089"/>
                <a:ext cx="1474416" cy="2925823"/>
              </a:xfrm>
              <a:custGeom>
                <a:avLst/>
                <a:gdLst>
                  <a:gd name="connsiteX0" fmla="*/ 0 w 3459980"/>
                  <a:gd name="connsiteY0" fmla="*/ 2887465 h 2900423"/>
                  <a:gd name="connsiteX1" fmla="*/ 336927 w 3459980"/>
                  <a:gd name="connsiteY1" fmla="*/ 2887465 h 2900423"/>
                  <a:gd name="connsiteX2" fmla="*/ 583143 w 3459980"/>
                  <a:gd name="connsiteY2" fmla="*/ 2874507 h 2900423"/>
                  <a:gd name="connsiteX3" fmla="*/ 751606 w 3459980"/>
                  <a:gd name="connsiteY3" fmla="*/ 2835633 h 2900423"/>
                  <a:gd name="connsiteX4" fmla="*/ 997822 w 3459980"/>
                  <a:gd name="connsiteY4" fmla="*/ 2641264 h 2900423"/>
                  <a:gd name="connsiteX5" fmla="*/ 1153327 w 3459980"/>
                  <a:gd name="connsiteY5" fmla="*/ 2304357 h 2900423"/>
                  <a:gd name="connsiteX6" fmla="*/ 1334749 w 3459980"/>
                  <a:gd name="connsiteY6" fmla="*/ 1734207 h 2900423"/>
                  <a:gd name="connsiteX7" fmla="*/ 1606882 w 3459980"/>
                  <a:gd name="connsiteY7" fmla="*/ 490243 h 2900423"/>
                  <a:gd name="connsiteX8" fmla="*/ 1697593 w 3459980"/>
                  <a:gd name="connsiteY8" fmla="*/ 192209 h 2900423"/>
                  <a:gd name="connsiteX9" fmla="*/ 1775346 w 3459980"/>
                  <a:gd name="connsiteY9" fmla="*/ 62630 h 2900423"/>
                  <a:gd name="connsiteX10" fmla="*/ 1866057 w 3459980"/>
                  <a:gd name="connsiteY10" fmla="*/ 23756 h 2900423"/>
                  <a:gd name="connsiteX11" fmla="*/ 1943809 w 3459980"/>
                  <a:gd name="connsiteY11" fmla="*/ 205167 h 2900423"/>
                  <a:gd name="connsiteX12" fmla="*/ 2008603 w 3459980"/>
                  <a:gd name="connsiteY12" fmla="*/ 438411 h 2900423"/>
                  <a:gd name="connsiteX13" fmla="*/ 2125231 w 3459980"/>
                  <a:gd name="connsiteY13" fmla="*/ 891939 h 2900423"/>
                  <a:gd name="connsiteX14" fmla="*/ 2228901 w 3459980"/>
                  <a:gd name="connsiteY14" fmla="*/ 1384342 h 2900423"/>
                  <a:gd name="connsiteX15" fmla="*/ 2319612 w 3459980"/>
                  <a:gd name="connsiteY15" fmla="*/ 1811954 h 2900423"/>
                  <a:gd name="connsiteX16" fmla="*/ 2384406 w 3459980"/>
                  <a:gd name="connsiteY16" fmla="*/ 2148861 h 2900423"/>
                  <a:gd name="connsiteX17" fmla="*/ 2488075 w 3459980"/>
                  <a:gd name="connsiteY17" fmla="*/ 2472810 h 2900423"/>
                  <a:gd name="connsiteX18" fmla="*/ 2669498 w 3459980"/>
                  <a:gd name="connsiteY18" fmla="*/ 2731969 h 2900423"/>
                  <a:gd name="connsiteX19" fmla="*/ 2825002 w 3459980"/>
                  <a:gd name="connsiteY19" fmla="*/ 2848591 h 2900423"/>
                  <a:gd name="connsiteX20" fmla="*/ 3006424 w 3459980"/>
                  <a:gd name="connsiteY20" fmla="*/ 2887465 h 2900423"/>
                  <a:gd name="connsiteX21" fmla="*/ 3459980 w 3459980"/>
                  <a:gd name="connsiteY21" fmla="*/ 2900423 h 2900423"/>
                  <a:gd name="connsiteX22" fmla="*/ 3459980 w 3459980"/>
                  <a:gd name="connsiteY22" fmla="*/ 2900423 h 290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59980" h="2900423">
                    <a:moveTo>
                      <a:pt x="0" y="2887465"/>
                    </a:moveTo>
                    <a:lnTo>
                      <a:pt x="336927" y="2887465"/>
                    </a:lnTo>
                    <a:cubicBezTo>
                      <a:pt x="434117" y="2885305"/>
                      <a:pt x="514030" y="2883146"/>
                      <a:pt x="583143" y="2874507"/>
                    </a:cubicBezTo>
                    <a:cubicBezTo>
                      <a:pt x="652256" y="2865868"/>
                      <a:pt x="682493" y="2874507"/>
                      <a:pt x="751606" y="2835633"/>
                    </a:cubicBezTo>
                    <a:cubicBezTo>
                      <a:pt x="820719" y="2796759"/>
                      <a:pt x="930869" y="2729810"/>
                      <a:pt x="997822" y="2641264"/>
                    </a:cubicBezTo>
                    <a:cubicBezTo>
                      <a:pt x="1064775" y="2552718"/>
                      <a:pt x="1097173" y="2455533"/>
                      <a:pt x="1153327" y="2304357"/>
                    </a:cubicBezTo>
                    <a:cubicBezTo>
                      <a:pt x="1209481" y="2153181"/>
                      <a:pt x="1259157" y="2036559"/>
                      <a:pt x="1334749" y="1734207"/>
                    </a:cubicBezTo>
                    <a:cubicBezTo>
                      <a:pt x="1410341" y="1431855"/>
                      <a:pt x="1546408" y="747243"/>
                      <a:pt x="1606882" y="490243"/>
                    </a:cubicBezTo>
                    <a:cubicBezTo>
                      <a:pt x="1667356" y="233243"/>
                      <a:pt x="1669516" y="263478"/>
                      <a:pt x="1697593" y="192209"/>
                    </a:cubicBezTo>
                    <a:cubicBezTo>
                      <a:pt x="1725670" y="120940"/>
                      <a:pt x="1747269" y="90706"/>
                      <a:pt x="1775346" y="62630"/>
                    </a:cubicBezTo>
                    <a:cubicBezTo>
                      <a:pt x="1803423" y="34555"/>
                      <a:pt x="1837980" y="0"/>
                      <a:pt x="1866057" y="23756"/>
                    </a:cubicBezTo>
                    <a:cubicBezTo>
                      <a:pt x="1894134" y="47512"/>
                      <a:pt x="1920051" y="136058"/>
                      <a:pt x="1943809" y="205167"/>
                    </a:cubicBezTo>
                    <a:cubicBezTo>
                      <a:pt x="1967567" y="274276"/>
                      <a:pt x="1978366" y="323949"/>
                      <a:pt x="2008603" y="438411"/>
                    </a:cubicBezTo>
                    <a:cubicBezTo>
                      <a:pt x="2038840" y="552873"/>
                      <a:pt x="2088515" y="734284"/>
                      <a:pt x="2125231" y="891939"/>
                    </a:cubicBezTo>
                    <a:cubicBezTo>
                      <a:pt x="2161947" y="1049594"/>
                      <a:pt x="2196504" y="1231006"/>
                      <a:pt x="2228901" y="1384342"/>
                    </a:cubicBezTo>
                    <a:cubicBezTo>
                      <a:pt x="2261298" y="1537678"/>
                      <a:pt x="2293695" y="1684534"/>
                      <a:pt x="2319612" y="1811954"/>
                    </a:cubicBezTo>
                    <a:cubicBezTo>
                      <a:pt x="2345529" y="1939374"/>
                      <a:pt x="2356329" y="2038718"/>
                      <a:pt x="2384406" y="2148861"/>
                    </a:cubicBezTo>
                    <a:cubicBezTo>
                      <a:pt x="2412483" y="2259004"/>
                      <a:pt x="2440560" y="2375625"/>
                      <a:pt x="2488075" y="2472810"/>
                    </a:cubicBezTo>
                    <a:cubicBezTo>
                      <a:pt x="2535590" y="2569995"/>
                      <a:pt x="2613344" y="2669339"/>
                      <a:pt x="2669498" y="2731969"/>
                    </a:cubicBezTo>
                    <a:cubicBezTo>
                      <a:pt x="2725652" y="2794599"/>
                      <a:pt x="2768848" y="2822675"/>
                      <a:pt x="2825002" y="2848591"/>
                    </a:cubicBezTo>
                    <a:cubicBezTo>
                      <a:pt x="2881156" y="2874507"/>
                      <a:pt x="2900594" y="2878826"/>
                      <a:pt x="3006424" y="2887465"/>
                    </a:cubicBezTo>
                    <a:cubicBezTo>
                      <a:pt x="3112254" y="2896104"/>
                      <a:pt x="3459980" y="2900423"/>
                      <a:pt x="3459980" y="2900423"/>
                    </a:cubicBezTo>
                    <a:lnTo>
                      <a:pt x="3459980" y="2900423"/>
                    </a:lnTo>
                  </a:path>
                </a:pathLst>
              </a:cu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130046" tIns="65023" rIns="130046" bIns="65023"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flipV="1">
                <a:off x="2438400" y="7080391"/>
                <a:ext cx="4064000" cy="180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5919241" y="6972018"/>
                <a:ext cx="509368" cy="746869"/>
              </a:xfrm>
              <a:prstGeom prst="rect">
                <a:avLst/>
              </a:prstGeom>
              <a:noFill/>
            </p:spPr>
            <p:txBody>
              <a:bodyPr wrap="none" lIns="130046" tIns="65023" rIns="130046" bIns="65023" rtlCol="0">
                <a:spAutoFit/>
              </a:bodyPr>
              <a:lstStyle/>
              <a:p>
                <a:r>
                  <a:rPr lang="en-US" dirty="0" err="1" smtClean="0"/>
                  <a:t>s</a:t>
                </a:r>
                <a:endParaRPr lang="en-US" dirty="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10010781" y="4800600"/>
              <a:ext cx="15208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solidFill>
                    <a:srgbClr val="FF0000"/>
                  </a:solidFill>
                  <a:latin typeface="Calisto MT" pitchFamily="18" charset="0"/>
                </a:rPr>
                <a:t>P(s|spike</a:t>
              </a:r>
              <a:r>
                <a:rPr lang="en-US" sz="2400" dirty="0" smtClean="0">
                  <a:solidFill>
                    <a:srgbClr val="FF0000"/>
                  </a:solidFill>
                  <a:latin typeface="Calisto MT" pitchFamily="18" charset="0"/>
                </a:rPr>
                <a:t>) </a:t>
              </a:r>
              <a:endParaRPr lang="en-US" sz="2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25585" y="4800600"/>
              <a:ext cx="6914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  <a:latin typeface="Calisto MT" pitchFamily="18" charset="0"/>
                </a:rPr>
                <a:t>P(s</a:t>
              </a:r>
              <a:r>
                <a:rPr lang="en-US" sz="2400" dirty="0" smtClean="0">
                  <a:solidFill>
                    <a:srgbClr val="0000FF"/>
                  </a:solidFill>
                  <a:latin typeface="Calisto MT" pitchFamily="18" charset="0"/>
                </a:rPr>
                <a:t>)</a:t>
              </a:r>
            </a:p>
          </p:txBody>
        </p:sp>
      </p:grpSp>
      <p:sp>
        <p:nvSpPr>
          <p:cNvPr id="31" name="Freeform 30"/>
          <p:cNvSpPr/>
          <p:nvPr/>
        </p:nvSpPr>
        <p:spPr bwMode="auto">
          <a:xfrm>
            <a:off x="7619398" y="5229312"/>
            <a:ext cx="3940424" cy="1668399"/>
          </a:xfrm>
          <a:custGeom>
            <a:avLst/>
            <a:gdLst>
              <a:gd name="connsiteX0" fmla="*/ 0 w 3940424"/>
              <a:gd name="connsiteY0" fmla="*/ 1643498 h 1668399"/>
              <a:gd name="connsiteX1" fmla="*/ 616275 w 3940424"/>
              <a:gd name="connsiteY1" fmla="*/ 1643498 h 1668399"/>
              <a:gd name="connsiteX2" fmla="*/ 933750 w 3940424"/>
              <a:gd name="connsiteY2" fmla="*/ 1643498 h 1668399"/>
              <a:gd name="connsiteX3" fmla="*/ 1344600 w 3940424"/>
              <a:gd name="connsiteY3" fmla="*/ 1624821 h 1668399"/>
              <a:gd name="connsiteX4" fmla="*/ 1587375 w 3940424"/>
              <a:gd name="connsiteY4" fmla="*/ 1587469 h 1668399"/>
              <a:gd name="connsiteX5" fmla="*/ 1792800 w 3940424"/>
              <a:gd name="connsiteY5" fmla="*/ 1139243 h 1668399"/>
              <a:gd name="connsiteX6" fmla="*/ 1904850 w 3940424"/>
              <a:gd name="connsiteY6" fmla="*/ 709692 h 1668399"/>
              <a:gd name="connsiteX7" fmla="*/ 2091600 w 3940424"/>
              <a:gd name="connsiteY7" fmla="*/ 261465 h 1668399"/>
              <a:gd name="connsiteX8" fmla="*/ 2390400 w 3940424"/>
              <a:gd name="connsiteY8" fmla="*/ 37352 h 1668399"/>
              <a:gd name="connsiteX9" fmla="*/ 2857274 w 3940424"/>
              <a:gd name="connsiteY9" fmla="*/ 37352 h 1668399"/>
              <a:gd name="connsiteX10" fmla="*/ 3940424 w 3940424"/>
              <a:gd name="connsiteY10" fmla="*/ 37352 h 166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0424" h="1668399">
                <a:moveTo>
                  <a:pt x="0" y="1643498"/>
                </a:moveTo>
                <a:lnTo>
                  <a:pt x="616275" y="1643498"/>
                </a:lnTo>
                <a:cubicBezTo>
                  <a:pt x="771900" y="1643498"/>
                  <a:pt x="812363" y="1646611"/>
                  <a:pt x="933750" y="1643498"/>
                </a:cubicBezTo>
                <a:cubicBezTo>
                  <a:pt x="1055137" y="1640385"/>
                  <a:pt x="1235663" y="1634159"/>
                  <a:pt x="1344600" y="1624821"/>
                </a:cubicBezTo>
                <a:cubicBezTo>
                  <a:pt x="1453537" y="1615483"/>
                  <a:pt x="1512675" y="1668399"/>
                  <a:pt x="1587375" y="1587469"/>
                </a:cubicBezTo>
                <a:cubicBezTo>
                  <a:pt x="1662075" y="1506539"/>
                  <a:pt x="1739887" y="1285539"/>
                  <a:pt x="1792800" y="1139243"/>
                </a:cubicBezTo>
                <a:cubicBezTo>
                  <a:pt x="1845713" y="992947"/>
                  <a:pt x="1855050" y="855988"/>
                  <a:pt x="1904850" y="709692"/>
                </a:cubicBezTo>
                <a:cubicBezTo>
                  <a:pt x="1954650" y="563396"/>
                  <a:pt x="2010675" y="373522"/>
                  <a:pt x="2091600" y="261465"/>
                </a:cubicBezTo>
                <a:cubicBezTo>
                  <a:pt x="2172525" y="149408"/>
                  <a:pt x="2262788" y="74704"/>
                  <a:pt x="2390400" y="37352"/>
                </a:cubicBezTo>
                <a:cubicBezTo>
                  <a:pt x="2518012" y="0"/>
                  <a:pt x="2857274" y="37352"/>
                  <a:pt x="2857274" y="37352"/>
                </a:cubicBezTo>
                <a:lnTo>
                  <a:pt x="3940424" y="3735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pitchFamily="-110" charset="0"/>
              <a:ea typeface="ヒラギノ角ゴ ProN W3" pitchFamily="-110" charset="-128"/>
              <a:cs typeface="ヒラギノ角ゴ ProN W3" pitchFamily="-110" charset="-128"/>
              <a:sym typeface="Helvetica Neue Light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97954" y="533400"/>
            <a:ext cx="6409246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 smtClean="0">
                <a:latin typeface="Calisto MT" pitchFamily="18" charset="0"/>
              </a:rPr>
              <a:t>Models with multiple features</a:t>
            </a:r>
            <a:endParaRPr lang="en-US" sz="3800" dirty="0">
              <a:latin typeface="Calisto MT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64445" y="1245540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3709" y="6324600"/>
            <a:ext cx="12057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Linear filter</a:t>
            </a:r>
            <a:r>
              <a:rPr lang="en-US" i="1" dirty="0" smtClean="0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 &amp; nonlinearity:  </a:t>
            </a:r>
            <a:r>
              <a:rPr lang="en-US" dirty="0" err="1" smtClean="0">
                <a:latin typeface="Calisto MT"/>
              </a:rPr>
              <a:t>r(t</a:t>
            </a:r>
            <a:r>
              <a:rPr lang="en-US" dirty="0" smtClean="0">
                <a:latin typeface="Calisto MT"/>
              </a:rPr>
              <a:t>) = g(f</a:t>
            </a:r>
            <a:r>
              <a:rPr lang="en-US" baseline="-25000" dirty="0" smtClean="0">
                <a:latin typeface="Calisto MT"/>
              </a:rPr>
              <a:t>1</a:t>
            </a:r>
            <a:r>
              <a:rPr lang="en-US" dirty="0" smtClean="0">
                <a:latin typeface="Calisto MT"/>
              </a:rPr>
              <a:t>*</a:t>
            </a:r>
            <a:r>
              <a:rPr lang="en-US" dirty="0" err="1" smtClean="0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, f</a:t>
            </a:r>
            <a:r>
              <a:rPr lang="en-US" baseline="-25000" dirty="0" smtClean="0">
                <a:latin typeface="Calisto MT"/>
              </a:rPr>
              <a:t>2</a:t>
            </a:r>
            <a:r>
              <a:rPr lang="en-US" dirty="0" smtClean="0">
                <a:latin typeface="Calisto MT"/>
              </a:rPr>
              <a:t>*</a:t>
            </a:r>
            <a:r>
              <a:rPr lang="en-US" dirty="0" err="1" smtClean="0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, …, f</a:t>
            </a:r>
            <a:r>
              <a:rPr lang="en-US" baseline="-25000" dirty="0" smtClean="0">
                <a:latin typeface="Calisto MT"/>
              </a:rPr>
              <a:t>n</a:t>
            </a:r>
            <a:r>
              <a:rPr lang="en-US" dirty="0" smtClean="0">
                <a:latin typeface="Calisto MT"/>
              </a:rPr>
              <a:t>*</a:t>
            </a:r>
            <a:r>
              <a:rPr lang="en-US" dirty="0" err="1" smtClean="0">
                <a:latin typeface="Calisto MT"/>
              </a:rPr>
              <a:t>s</a:t>
            </a:r>
            <a:r>
              <a:rPr lang="en-US" dirty="0" smtClean="0">
                <a:latin typeface="Calisto MT"/>
              </a:rPr>
              <a:t>) </a:t>
            </a:r>
            <a:endParaRPr lang="en-US" dirty="0">
              <a:latin typeface="Calisto M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8084" y="1381098"/>
            <a:ext cx="11814116" cy="4105302"/>
            <a:chOff x="373005" y="1457298"/>
            <a:chExt cx="8477250" cy="292104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 b="35800"/>
            <a:stretch>
              <a:fillRect/>
            </a:stretch>
          </p:blipFill>
          <p:spPr bwMode="auto">
            <a:xfrm>
              <a:off x="373005" y="1457298"/>
              <a:ext cx="8477250" cy="289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4206870" y="4049721"/>
              <a:ext cx="255591" cy="328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48631" y="3648078"/>
              <a:ext cx="255591" cy="693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645" y="1740747"/>
            <a:ext cx="3838222" cy="20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645" y="3072836"/>
            <a:ext cx="3838222" cy="20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645" y="4608125"/>
            <a:ext cx="3838222" cy="20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645" y="6041813"/>
            <a:ext cx="3838222" cy="20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7645" y="7561298"/>
            <a:ext cx="3838222" cy="20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3743" y="2354863"/>
            <a:ext cx="5427698" cy="5427698"/>
            <a:chOff x="2608" y="1071"/>
            <a:chExt cx="2404" cy="2404"/>
          </a:xfrm>
        </p:grpSpPr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2608" y="2251"/>
              <a:ext cx="2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3787" y="1071"/>
              <a:ext cx="0" cy="2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listo MT" pitchFamily="18" charset="0"/>
              </a:endParaRPr>
            </a:p>
          </p:txBody>
        </p:sp>
      </p:grp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8448604" y="5838613"/>
            <a:ext cx="101601" cy="10160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8448604" y="4915184"/>
            <a:ext cx="101601" cy="10159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9268179" y="6247273"/>
            <a:ext cx="101599" cy="10159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9676835" y="4404926"/>
            <a:ext cx="101601" cy="10159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732890" y="3994010"/>
            <a:ext cx="2661919" cy="2456462"/>
            <a:chOff x="3424" y="1933"/>
            <a:chExt cx="1179" cy="1088"/>
          </a:xfrm>
        </p:grpSpPr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3515" y="261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2" name="Oval 20"/>
            <p:cNvSpPr>
              <a:spLocks noChangeArrowheads="1"/>
            </p:cNvSpPr>
            <p:nvPr/>
          </p:nvSpPr>
          <p:spPr bwMode="auto">
            <a:xfrm>
              <a:off x="3696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3696" y="270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4" name="Oval 22"/>
            <p:cNvSpPr>
              <a:spLocks noChangeArrowheads="1"/>
            </p:cNvSpPr>
            <p:nvPr/>
          </p:nvSpPr>
          <p:spPr bwMode="auto">
            <a:xfrm>
              <a:off x="4059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5" name="Oval 23"/>
            <p:cNvSpPr>
              <a:spLocks noChangeArrowheads="1"/>
            </p:cNvSpPr>
            <p:nvPr/>
          </p:nvSpPr>
          <p:spPr bwMode="auto">
            <a:xfrm>
              <a:off x="4060" y="225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6" name="Oval 24"/>
            <p:cNvSpPr>
              <a:spLocks noChangeArrowheads="1"/>
            </p:cNvSpPr>
            <p:nvPr/>
          </p:nvSpPr>
          <p:spPr bwMode="auto">
            <a:xfrm>
              <a:off x="3742" y="220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7" name="Oval 25"/>
            <p:cNvSpPr>
              <a:spLocks noChangeArrowheads="1"/>
            </p:cNvSpPr>
            <p:nvPr/>
          </p:nvSpPr>
          <p:spPr bwMode="auto">
            <a:xfrm>
              <a:off x="3515" y="193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8" name="Oval 26"/>
            <p:cNvSpPr>
              <a:spLocks noChangeArrowheads="1"/>
            </p:cNvSpPr>
            <p:nvPr/>
          </p:nvSpPr>
          <p:spPr bwMode="auto">
            <a:xfrm>
              <a:off x="3651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39" name="Oval 27"/>
            <p:cNvSpPr>
              <a:spLocks noChangeArrowheads="1"/>
            </p:cNvSpPr>
            <p:nvPr/>
          </p:nvSpPr>
          <p:spPr bwMode="auto">
            <a:xfrm>
              <a:off x="3969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0" name="Oval 28"/>
            <p:cNvSpPr>
              <a:spLocks noChangeArrowheads="1"/>
            </p:cNvSpPr>
            <p:nvPr/>
          </p:nvSpPr>
          <p:spPr bwMode="auto">
            <a:xfrm>
              <a:off x="3969" y="279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1" name="Oval 29"/>
            <p:cNvSpPr>
              <a:spLocks noChangeArrowheads="1"/>
            </p:cNvSpPr>
            <p:nvPr/>
          </p:nvSpPr>
          <p:spPr bwMode="auto">
            <a:xfrm>
              <a:off x="3969" y="211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2" name="Oval 30"/>
            <p:cNvSpPr>
              <a:spLocks noChangeArrowheads="1"/>
            </p:cNvSpPr>
            <p:nvPr/>
          </p:nvSpPr>
          <p:spPr bwMode="auto">
            <a:xfrm>
              <a:off x="4150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3" name="Oval 31"/>
            <p:cNvSpPr>
              <a:spLocks noChangeArrowheads="1"/>
            </p:cNvSpPr>
            <p:nvPr/>
          </p:nvSpPr>
          <p:spPr bwMode="auto">
            <a:xfrm>
              <a:off x="3787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4" name="Oval 32"/>
            <p:cNvSpPr>
              <a:spLocks noChangeArrowheads="1"/>
            </p:cNvSpPr>
            <p:nvPr/>
          </p:nvSpPr>
          <p:spPr bwMode="auto">
            <a:xfrm>
              <a:off x="3560" y="216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5" name="Oval 33"/>
            <p:cNvSpPr>
              <a:spLocks noChangeArrowheads="1"/>
            </p:cNvSpPr>
            <p:nvPr/>
          </p:nvSpPr>
          <p:spPr bwMode="auto">
            <a:xfrm>
              <a:off x="3787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6" name="Oval 34"/>
            <p:cNvSpPr>
              <a:spLocks noChangeArrowheads="1"/>
            </p:cNvSpPr>
            <p:nvPr/>
          </p:nvSpPr>
          <p:spPr bwMode="auto">
            <a:xfrm>
              <a:off x="3969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7" name="Oval 35"/>
            <p:cNvSpPr>
              <a:spLocks noChangeArrowheads="1"/>
            </p:cNvSpPr>
            <p:nvPr/>
          </p:nvSpPr>
          <p:spPr bwMode="auto">
            <a:xfrm>
              <a:off x="3424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8" name="Oval 36"/>
            <p:cNvSpPr>
              <a:spLocks noChangeArrowheads="1"/>
            </p:cNvSpPr>
            <p:nvPr/>
          </p:nvSpPr>
          <p:spPr bwMode="auto">
            <a:xfrm>
              <a:off x="4150" y="197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49" name="Oval 37"/>
            <p:cNvSpPr>
              <a:spLocks noChangeArrowheads="1"/>
            </p:cNvSpPr>
            <p:nvPr/>
          </p:nvSpPr>
          <p:spPr bwMode="auto">
            <a:xfrm>
              <a:off x="3606" y="247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0" name="Oval 38"/>
            <p:cNvSpPr>
              <a:spLocks noChangeArrowheads="1"/>
            </p:cNvSpPr>
            <p:nvPr/>
          </p:nvSpPr>
          <p:spPr bwMode="auto">
            <a:xfrm>
              <a:off x="3923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1" name="Oval 39"/>
            <p:cNvSpPr>
              <a:spLocks noChangeArrowheads="1"/>
            </p:cNvSpPr>
            <p:nvPr/>
          </p:nvSpPr>
          <p:spPr bwMode="auto">
            <a:xfrm>
              <a:off x="3833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2" name="Oval 40"/>
            <p:cNvSpPr>
              <a:spLocks noChangeArrowheads="1"/>
            </p:cNvSpPr>
            <p:nvPr/>
          </p:nvSpPr>
          <p:spPr bwMode="auto">
            <a:xfrm>
              <a:off x="3787" y="247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3" name="Oval 41"/>
            <p:cNvSpPr>
              <a:spLocks noChangeArrowheads="1"/>
            </p:cNvSpPr>
            <p:nvPr/>
          </p:nvSpPr>
          <p:spPr bwMode="auto">
            <a:xfrm>
              <a:off x="3923" y="220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4" name="Oval 42"/>
            <p:cNvSpPr>
              <a:spLocks noChangeArrowheads="1"/>
            </p:cNvSpPr>
            <p:nvPr/>
          </p:nvSpPr>
          <p:spPr bwMode="auto">
            <a:xfrm>
              <a:off x="4014" y="261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5" name="Oval 43"/>
            <p:cNvSpPr>
              <a:spLocks noChangeArrowheads="1"/>
            </p:cNvSpPr>
            <p:nvPr/>
          </p:nvSpPr>
          <p:spPr bwMode="auto">
            <a:xfrm>
              <a:off x="4105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6" name="Oval 44"/>
            <p:cNvSpPr>
              <a:spLocks noChangeArrowheads="1"/>
            </p:cNvSpPr>
            <p:nvPr/>
          </p:nvSpPr>
          <p:spPr bwMode="auto">
            <a:xfrm>
              <a:off x="4014" y="234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7" name="Oval 45"/>
            <p:cNvSpPr>
              <a:spLocks noChangeArrowheads="1"/>
            </p:cNvSpPr>
            <p:nvPr/>
          </p:nvSpPr>
          <p:spPr bwMode="auto">
            <a:xfrm>
              <a:off x="3833" y="216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8" name="Oval 46"/>
            <p:cNvSpPr>
              <a:spLocks noChangeArrowheads="1"/>
            </p:cNvSpPr>
            <p:nvPr/>
          </p:nvSpPr>
          <p:spPr bwMode="auto">
            <a:xfrm>
              <a:off x="4286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59" name="Oval 47"/>
            <p:cNvSpPr>
              <a:spLocks noChangeArrowheads="1"/>
            </p:cNvSpPr>
            <p:nvPr/>
          </p:nvSpPr>
          <p:spPr bwMode="auto">
            <a:xfrm>
              <a:off x="3923" y="270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0" name="Oval 48"/>
            <p:cNvSpPr>
              <a:spLocks noChangeArrowheads="1"/>
            </p:cNvSpPr>
            <p:nvPr/>
          </p:nvSpPr>
          <p:spPr bwMode="auto">
            <a:xfrm>
              <a:off x="3696" y="238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1" name="Oval 49"/>
            <p:cNvSpPr>
              <a:spLocks noChangeArrowheads="1"/>
            </p:cNvSpPr>
            <p:nvPr/>
          </p:nvSpPr>
          <p:spPr bwMode="auto">
            <a:xfrm>
              <a:off x="4150" y="220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2" name="Oval 50"/>
            <p:cNvSpPr>
              <a:spLocks noChangeArrowheads="1"/>
            </p:cNvSpPr>
            <p:nvPr/>
          </p:nvSpPr>
          <p:spPr bwMode="auto">
            <a:xfrm>
              <a:off x="3606" y="265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3" name="Oval 51"/>
            <p:cNvSpPr>
              <a:spLocks noChangeArrowheads="1"/>
            </p:cNvSpPr>
            <p:nvPr/>
          </p:nvSpPr>
          <p:spPr bwMode="auto">
            <a:xfrm>
              <a:off x="3560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4" name="Oval 52"/>
            <p:cNvSpPr>
              <a:spLocks noChangeArrowheads="1"/>
            </p:cNvSpPr>
            <p:nvPr/>
          </p:nvSpPr>
          <p:spPr bwMode="auto">
            <a:xfrm>
              <a:off x="3515" y="297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5" name="Oval 53"/>
            <p:cNvSpPr>
              <a:spLocks noChangeArrowheads="1"/>
            </p:cNvSpPr>
            <p:nvPr/>
          </p:nvSpPr>
          <p:spPr bwMode="auto">
            <a:xfrm>
              <a:off x="4422" y="211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6" name="Oval 54"/>
            <p:cNvSpPr>
              <a:spLocks noChangeArrowheads="1"/>
            </p:cNvSpPr>
            <p:nvPr/>
          </p:nvSpPr>
          <p:spPr bwMode="auto">
            <a:xfrm>
              <a:off x="4059" y="211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7" name="Oval 55"/>
            <p:cNvSpPr>
              <a:spLocks noChangeArrowheads="1"/>
            </p:cNvSpPr>
            <p:nvPr/>
          </p:nvSpPr>
          <p:spPr bwMode="auto">
            <a:xfrm>
              <a:off x="4195" y="234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8" name="Oval 56"/>
            <p:cNvSpPr>
              <a:spLocks noChangeArrowheads="1"/>
            </p:cNvSpPr>
            <p:nvPr/>
          </p:nvSpPr>
          <p:spPr bwMode="auto">
            <a:xfrm>
              <a:off x="3651" y="220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69" name="Oval 57"/>
            <p:cNvSpPr>
              <a:spLocks noChangeArrowheads="1"/>
            </p:cNvSpPr>
            <p:nvPr/>
          </p:nvSpPr>
          <p:spPr bwMode="auto">
            <a:xfrm>
              <a:off x="3923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0" name="Oval 58"/>
            <p:cNvSpPr>
              <a:spLocks noChangeArrowheads="1"/>
            </p:cNvSpPr>
            <p:nvPr/>
          </p:nvSpPr>
          <p:spPr bwMode="auto">
            <a:xfrm>
              <a:off x="4150" y="211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1" name="Oval 59"/>
            <p:cNvSpPr>
              <a:spLocks noChangeArrowheads="1"/>
            </p:cNvSpPr>
            <p:nvPr/>
          </p:nvSpPr>
          <p:spPr bwMode="auto">
            <a:xfrm>
              <a:off x="3833" y="261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2" name="Oval 60"/>
            <p:cNvSpPr>
              <a:spLocks noChangeArrowheads="1"/>
            </p:cNvSpPr>
            <p:nvPr/>
          </p:nvSpPr>
          <p:spPr bwMode="auto">
            <a:xfrm>
              <a:off x="3924" y="225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3" name="Oval 61"/>
            <p:cNvSpPr>
              <a:spLocks noChangeArrowheads="1"/>
            </p:cNvSpPr>
            <p:nvPr/>
          </p:nvSpPr>
          <p:spPr bwMode="auto">
            <a:xfrm>
              <a:off x="3651" y="206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4" name="Oval 62"/>
            <p:cNvSpPr>
              <a:spLocks noChangeArrowheads="1"/>
            </p:cNvSpPr>
            <p:nvPr/>
          </p:nvSpPr>
          <p:spPr bwMode="auto">
            <a:xfrm>
              <a:off x="3742" y="238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5" name="Oval 63"/>
            <p:cNvSpPr>
              <a:spLocks noChangeArrowheads="1"/>
            </p:cNvSpPr>
            <p:nvPr/>
          </p:nvSpPr>
          <p:spPr bwMode="auto">
            <a:xfrm>
              <a:off x="3696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6" name="Oval 64"/>
            <p:cNvSpPr>
              <a:spLocks noChangeArrowheads="1"/>
            </p:cNvSpPr>
            <p:nvPr/>
          </p:nvSpPr>
          <p:spPr bwMode="auto">
            <a:xfrm>
              <a:off x="3923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7" name="Oval 65"/>
            <p:cNvSpPr>
              <a:spLocks noChangeArrowheads="1"/>
            </p:cNvSpPr>
            <p:nvPr/>
          </p:nvSpPr>
          <p:spPr bwMode="auto">
            <a:xfrm>
              <a:off x="3969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8" name="Oval 66"/>
            <p:cNvSpPr>
              <a:spLocks noChangeArrowheads="1"/>
            </p:cNvSpPr>
            <p:nvPr/>
          </p:nvSpPr>
          <p:spPr bwMode="auto">
            <a:xfrm>
              <a:off x="3696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79" name="Oval 67"/>
            <p:cNvSpPr>
              <a:spLocks noChangeArrowheads="1"/>
            </p:cNvSpPr>
            <p:nvPr/>
          </p:nvSpPr>
          <p:spPr bwMode="auto">
            <a:xfrm>
              <a:off x="4060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0" name="Oval 68"/>
            <p:cNvSpPr>
              <a:spLocks noChangeArrowheads="1"/>
            </p:cNvSpPr>
            <p:nvPr/>
          </p:nvSpPr>
          <p:spPr bwMode="auto">
            <a:xfrm>
              <a:off x="3833" y="216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1" name="Oval 69"/>
            <p:cNvSpPr>
              <a:spLocks noChangeArrowheads="1"/>
            </p:cNvSpPr>
            <p:nvPr/>
          </p:nvSpPr>
          <p:spPr bwMode="auto">
            <a:xfrm>
              <a:off x="3969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2" name="Oval 70"/>
            <p:cNvSpPr>
              <a:spLocks noChangeArrowheads="1"/>
            </p:cNvSpPr>
            <p:nvPr/>
          </p:nvSpPr>
          <p:spPr bwMode="auto">
            <a:xfrm>
              <a:off x="3878" y="238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3" name="Oval 71"/>
            <p:cNvSpPr>
              <a:spLocks noChangeArrowheads="1"/>
            </p:cNvSpPr>
            <p:nvPr/>
          </p:nvSpPr>
          <p:spPr bwMode="auto">
            <a:xfrm>
              <a:off x="4105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4" name="Oval 72"/>
            <p:cNvSpPr>
              <a:spLocks noChangeArrowheads="1"/>
            </p:cNvSpPr>
            <p:nvPr/>
          </p:nvSpPr>
          <p:spPr bwMode="auto">
            <a:xfrm>
              <a:off x="4151" y="238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5" name="Oval 73"/>
            <p:cNvSpPr>
              <a:spLocks noChangeArrowheads="1"/>
            </p:cNvSpPr>
            <p:nvPr/>
          </p:nvSpPr>
          <p:spPr bwMode="auto">
            <a:xfrm>
              <a:off x="3878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6" name="Oval 74"/>
            <p:cNvSpPr>
              <a:spLocks noChangeArrowheads="1"/>
            </p:cNvSpPr>
            <p:nvPr/>
          </p:nvSpPr>
          <p:spPr bwMode="auto">
            <a:xfrm>
              <a:off x="3969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7" name="Oval 75"/>
            <p:cNvSpPr>
              <a:spLocks noChangeArrowheads="1"/>
            </p:cNvSpPr>
            <p:nvPr/>
          </p:nvSpPr>
          <p:spPr bwMode="auto">
            <a:xfrm>
              <a:off x="4014" y="247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8" name="Oval 76"/>
            <p:cNvSpPr>
              <a:spLocks noChangeArrowheads="1"/>
            </p:cNvSpPr>
            <p:nvPr/>
          </p:nvSpPr>
          <p:spPr bwMode="auto">
            <a:xfrm>
              <a:off x="3787" y="220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89" name="Oval 77"/>
            <p:cNvSpPr>
              <a:spLocks noChangeArrowheads="1"/>
            </p:cNvSpPr>
            <p:nvPr/>
          </p:nvSpPr>
          <p:spPr bwMode="auto">
            <a:xfrm>
              <a:off x="3923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0" name="Oval 78"/>
            <p:cNvSpPr>
              <a:spLocks noChangeArrowheads="1"/>
            </p:cNvSpPr>
            <p:nvPr/>
          </p:nvSpPr>
          <p:spPr bwMode="auto">
            <a:xfrm>
              <a:off x="3832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1" name="Oval 79"/>
            <p:cNvSpPr>
              <a:spLocks noChangeArrowheads="1"/>
            </p:cNvSpPr>
            <p:nvPr/>
          </p:nvSpPr>
          <p:spPr bwMode="auto">
            <a:xfrm>
              <a:off x="4059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2" name="Oval 80"/>
            <p:cNvSpPr>
              <a:spLocks noChangeArrowheads="1"/>
            </p:cNvSpPr>
            <p:nvPr/>
          </p:nvSpPr>
          <p:spPr bwMode="auto">
            <a:xfrm>
              <a:off x="4105" y="247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3" name="Oval 81"/>
            <p:cNvSpPr>
              <a:spLocks noChangeArrowheads="1"/>
            </p:cNvSpPr>
            <p:nvPr/>
          </p:nvSpPr>
          <p:spPr bwMode="auto">
            <a:xfrm>
              <a:off x="3832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4" name="Oval 82"/>
            <p:cNvSpPr>
              <a:spLocks noChangeArrowheads="1"/>
            </p:cNvSpPr>
            <p:nvPr/>
          </p:nvSpPr>
          <p:spPr bwMode="auto">
            <a:xfrm>
              <a:off x="3923" y="247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5" name="Oval 83"/>
            <p:cNvSpPr>
              <a:spLocks noChangeArrowheads="1"/>
            </p:cNvSpPr>
            <p:nvPr/>
          </p:nvSpPr>
          <p:spPr bwMode="auto">
            <a:xfrm>
              <a:off x="3651" y="275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6" name="Oval 84"/>
            <p:cNvSpPr>
              <a:spLocks noChangeArrowheads="1"/>
            </p:cNvSpPr>
            <p:nvPr/>
          </p:nvSpPr>
          <p:spPr bwMode="auto">
            <a:xfrm>
              <a:off x="3832" y="265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7" name="Oval 85"/>
            <p:cNvSpPr>
              <a:spLocks noChangeArrowheads="1"/>
            </p:cNvSpPr>
            <p:nvPr/>
          </p:nvSpPr>
          <p:spPr bwMode="auto">
            <a:xfrm>
              <a:off x="3832" y="284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8" name="Oval 86"/>
            <p:cNvSpPr>
              <a:spLocks noChangeArrowheads="1"/>
            </p:cNvSpPr>
            <p:nvPr/>
          </p:nvSpPr>
          <p:spPr bwMode="auto">
            <a:xfrm>
              <a:off x="4150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399" name="Oval 87"/>
            <p:cNvSpPr>
              <a:spLocks noChangeArrowheads="1"/>
            </p:cNvSpPr>
            <p:nvPr/>
          </p:nvSpPr>
          <p:spPr bwMode="auto">
            <a:xfrm>
              <a:off x="4196" y="238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0" name="Oval 88"/>
            <p:cNvSpPr>
              <a:spLocks noChangeArrowheads="1"/>
            </p:cNvSpPr>
            <p:nvPr/>
          </p:nvSpPr>
          <p:spPr bwMode="auto">
            <a:xfrm>
              <a:off x="3878" y="234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1" name="Oval 89"/>
            <p:cNvSpPr>
              <a:spLocks noChangeArrowheads="1"/>
            </p:cNvSpPr>
            <p:nvPr/>
          </p:nvSpPr>
          <p:spPr bwMode="auto">
            <a:xfrm>
              <a:off x="3651" y="206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2" name="Oval 90"/>
            <p:cNvSpPr>
              <a:spLocks noChangeArrowheads="1"/>
            </p:cNvSpPr>
            <p:nvPr/>
          </p:nvSpPr>
          <p:spPr bwMode="auto">
            <a:xfrm>
              <a:off x="3787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3" name="Oval 91"/>
            <p:cNvSpPr>
              <a:spLocks noChangeArrowheads="1"/>
            </p:cNvSpPr>
            <p:nvPr/>
          </p:nvSpPr>
          <p:spPr bwMode="auto">
            <a:xfrm>
              <a:off x="4105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4" name="Oval 92"/>
            <p:cNvSpPr>
              <a:spLocks noChangeArrowheads="1"/>
            </p:cNvSpPr>
            <p:nvPr/>
          </p:nvSpPr>
          <p:spPr bwMode="auto">
            <a:xfrm>
              <a:off x="4105" y="225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5" name="Oval 93"/>
            <p:cNvSpPr>
              <a:spLocks noChangeArrowheads="1"/>
            </p:cNvSpPr>
            <p:nvPr/>
          </p:nvSpPr>
          <p:spPr bwMode="auto">
            <a:xfrm>
              <a:off x="4286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6" name="Oval 94"/>
            <p:cNvSpPr>
              <a:spLocks noChangeArrowheads="1"/>
            </p:cNvSpPr>
            <p:nvPr/>
          </p:nvSpPr>
          <p:spPr bwMode="auto">
            <a:xfrm>
              <a:off x="3923" y="270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7" name="Oval 95"/>
            <p:cNvSpPr>
              <a:spLocks noChangeArrowheads="1"/>
            </p:cNvSpPr>
            <p:nvPr/>
          </p:nvSpPr>
          <p:spPr bwMode="auto">
            <a:xfrm>
              <a:off x="3696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8" name="Oval 96"/>
            <p:cNvSpPr>
              <a:spLocks noChangeArrowheads="1"/>
            </p:cNvSpPr>
            <p:nvPr/>
          </p:nvSpPr>
          <p:spPr bwMode="auto">
            <a:xfrm>
              <a:off x="3923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09" name="Oval 97"/>
            <p:cNvSpPr>
              <a:spLocks noChangeArrowheads="1"/>
            </p:cNvSpPr>
            <p:nvPr/>
          </p:nvSpPr>
          <p:spPr bwMode="auto">
            <a:xfrm>
              <a:off x="4105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0" name="Oval 98"/>
            <p:cNvSpPr>
              <a:spLocks noChangeArrowheads="1"/>
            </p:cNvSpPr>
            <p:nvPr/>
          </p:nvSpPr>
          <p:spPr bwMode="auto">
            <a:xfrm>
              <a:off x="3560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1" name="Oval 99"/>
            <p:cNvSpPr>
              <a:spLocks noChangeArrowheads="1"/>
            </p:cNvSpPr>
            <p:nvPr/>
          </p:nvSpPr>
          <p:spPr bwMode="auto">
            <a:xfrm>
              <a:off x="3742" y="261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2" name="Oval 100"/>
            <p:cNvSpPr>
              <a:spLocks noChangeArrowheads="1"/>
            </p:cNvSpPr>
            <p:nvPr/>
          </p:nvSpPr>
          <p:spPr bwMode="auto">
            <a:xfrm>
              <a:off x="4059" y="270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3" name="Oval 101"/>
            <p:cNvSpPr>
              <a:spLocks noChangeArrowheads="1"/>
            </p:cNvSpPr>
            <p:nvPr/>
          </p:nvSpPr>
          <p:spPr bwMode="auto">
            <a:xfrm>
              <a:off x="3969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4" name="Oval 102"/>
            <p:cNvSpPr>
              <a:spLocks noChangeArrowheads="1"/>
            </p:cNvSpPr>
            <p:nvPr/>
          </p:nvSpPr>
          <p:spPr bwMode="auto">
            <a:xfrm>
              <a:off x="3923" y="261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5" name="Oval 103"/>
            <p:cNvSpPr>
              <a:spLocks noChangeArrowheads="1"/>
            </p:cNvSpPr>
            <p:nvPr/>
          </p:nvSpPr>
          <p:spPr bwMode="auto">
            <a:xfrm>
              <a:off x="4059" y="234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6" name="Oval 104"/>
            <p:cNvSpPr>
              <a:spLocks noChangeArrowheads="1"/>
            </p:cNvSpPr>
            <p:nvPr/>
          </p:nvSpPr>
          <p:spPr bwMode="auto">
            <a:xfrm>
              <a:off x="4150" y="275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7" name="Oval 105"/>
            <p:cNvSpPr>
              <a:spLocks noChangeArrowheads="1"/>
            </p:cNvSpPr>
            <p:nvPr/>
          </p:nvSpPr>
          <p:spPr bwMode="auto">
            <a:xfrm>
              <a:off x="4241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8" name="Oval 106"/>
            <p:cNvSpPr>
              <a:spLocks noChangeArrowheads="1"/>
            </p:cNvSpPr>
            <p:nvPr/>
          </p:nvSpPr>
          <p:spPr bwMode="auto">
            <a:xfrm>
              <a:off x="4150" y="247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19" name="Oval 107"/>
            <p:cNvSpPr>
              <a:spLocks noChangeArrowheads="1"/>
            </p:cNvSpPr>
            <p:nvPr/>
          </p:nvSpPr>
          <p:spPr bwMode="auto">
            <a:xfrm>
              <a:off x="3969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0" name="Oval 108"/>
            <p:cNvSpPr>
              <a:spLocks noChangeArrowheads="1"/>
            </p:cNvSpPr>
            <p:nvPr/>
          </p:nvSpPr>
          <p:spPr bwMode="auto">
            <a:xfrm>
              <a:off x="4422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1" name="Oval 109"/>
            <p:cNvSpPr>
              <a:spLocks noChangeArrowheads="1"/>
            </p:cNvSpPr>
            <p:nvPr/>
          </p:nvSpPr>
          <p:spPr bwMode="auto">
            <a:xfrm>
              <a:off x="4059" y="284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2" name="Oval 110"/>
            <p:cNvSpPr>
              <a:spLocks noChangeArrowheads="1"/>
            </p:cNvSpPr>
            <p:nvPr/>
          </p:nvSpPr>
          <p:spPr bwMode="auto">
            <a:xfrm>
              <a:off x="3832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3" name="Oval 111"/>
            <p:cNvSpPr>
              <a:spLocks noChangeArrowheads="1"/>
            </p:cNvSpPr>
            <p:nvPr/>
          </p:nvSpPr>
          <p:spPr bwMode="auto">
            <a:xfrm>
              <a:off x="4286" y="234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4" name="Oval 112"/>
            <p:cNvSpPr>
              <a:spLocks noChangeArrowheads="1"/>
            </p:cNvSpPr>
            <p:nvPr/>
          </p:nvSpPr>
          <p:spPr bwMode="auto">
            <a:xfrm>
              <a:off x="3742" y="279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5" name="Oval 113"/>
            <p:cNvSpPr>
              <a:spLocks noChangeArrowheads="1"/>
            </p:cNvSpPr>
            <p:nvPr/>
          </p:nvSpPr>
          <p:spPr bwMode="auto">
            <a:xfrm>
              <a:off x="3696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6" name="Oval 114"/>
            <p:cNvSpPr>
              <a:spLocks noChangeArrowheads="1"/>
            </p:cNvSpPr>
            <p:nvPr/>
          </p:nvSpPr>
          <p:spPr bwMode="auto">
            <a:xfrm>
              <a:off x="4558" y="225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7" name="Oval 115"/>
            <p:cNvSpPr>
              <a:spLocks noChangeArrowheads="1"/>
            </p:cNvSpPr>
            <p:nvPr/>
          </p:nvSpPr>
          <p:spPr bwMode="auto">
            <a:xfrm>
              <a:off x="4195" y="225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8" name="Oval 116"/>
            <p:cNvSpPr>
              <a:spLocks noChangeArrowheads="1"/>
            </p:cNvSpPr>
            <p:nvPr/>
          </p:nvSpPr>
          <p:spPr bwMode="auto">
            <a:xfrm>
              <a:off x="4331" y="247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29" name="Oval 117"/>
            <p:cNvSpPr>
              <a:spLocks noChangeArrowheads="1"/>
            </p:cNvSpPr>
            <p:nvPr/>
          </p:nvSpPr>
          <p:spPr bwMode="auto">
            <a:xfrm>
              <a:off x="3878" y="288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0" name="Oval 118"/>
            <p:cNvSpPr>
              <a:spLocks noChangeArrowheads="1"/>
            </p:cNvSpPr>
            <p:nvPr/>
          </p:nvSpPr>
          <p:spPr bwMode="auto">
            <a:xfrm>
              <a:off x="3787" y="234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1" name="Oval 119"/>
            <p:cNvSpPr>
              <a:spLocks noChangeArrowheads="1"/>
            </p:cNvSpPr>
            <p:nvPr/>
          </p:nvSpPr>
          <p:spPr bwMode="auto">
            <a:xfrm>
              <a:off x="4059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2" name="Oval 120"/>
            <p:cNvSpPr>
              <a:spLocks noChangeArrowheads="1"/>
            </p:cNvSpPr>
            <p:nvPr/>
          </p:nvSpPr>
          <p:spPr bwMode="auto">
            <a:xfrm>
              <a:off x="4286" y="225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3" name="Oval 121"/>
            <p:cNvSpPr>
              <a:spLocks noChangeArrowheads="1"/>
            </p:cNvSpPr>
            <p:nvPr/>
          </p:nvSpPr>
          <p:spPr bwMode="auto">
            <a:xfrm>
              <a:off x="3969" y="275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4" name="Oval 122"/>
            <p:cNvSpPr>
              <a:spLocks noChangeArrowheads="1"/>
            </p:cNvSpPr>
            <p:nvPr/>
          </p:nvSpPr>
          <p:spPr bwMode="auto">
            <a:xfrm>
              <a:off x="4060" y="238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5" name="Oval 123"/>
            <p:cNvSpPr>
              <a:spLocks noChangeArrowheads="1"/>
            </p:cNvSpPr>
            <p:nvPr/>
          </p:nvSpPr>
          <p:spPr bwMode="auto">
            <a:xfrm>
              <a:off x="3787" y="220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6" name="Oval 124"/>
            <p:cNvSpPr>
              <a:spLocks noChangeArrowheads="1"/>
            </p:cNvSpPr>
            <p:nvPr/>
          </p:nvSpPr>
          <p:spPr bwMode="auto">
            <a:xfrm>
              <a:off x="3923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7" name="Oval 125"/>
            <p:cNvSpPr>
              <a:spLocks noChangeArrowheads="1"/>
            </p:cNvSpPr>
            <p:nvPr/>
          </p:nvSpPr>
          <p:spPr bwMode="auto">
            <a:xfrm>
              <a:off x="3832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8" name="Oval 126"/>
            <p:cNvSpPr>
              <a:spLocks noChangeArrowheads="1"/>
            </p:cNvSpPr>
            <p:nvPr/>
          </p:nvSpPr>
          <p:spPr bwMode="auto">
            <a:xfrm>
              <a:off x="4059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39" name="Oval 127"/>
            <p:cNvSpPr>
              <a:spLocks noChangeArrowheads="1"/>
            </p:cNvSpPr>
            <p:nvPr/>
          </p:nvSpPr>
          <p:spPr bwMode="auto">
            <a:xfrm>
              <a:off x="4105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0" name="Oval 128"/>
            <p:cNvSpPr>
              <a:spLocks noChangeArrowheads="1"/>
            </p:cNvSpPr>
            <p:nvPr/>
          </p:nvSpPr>
          <p:spPr bwMode="auto">
            <a:xfrm>
              <a:off x="3833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1" name="Oval 129"/>
            <p:cNvSpPr>
              <a:spLocks noChangeArrowheads="1"/>
            </p:cNvSpPr>
            <p:nvPr/>
          </p:nvSpPr>
          <p:spPr bwMode="auto">
            <a:xfrm>
              <a:off x="3878" y="24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2" name="Oval 130"/>
            <p:cNvSpPr>
              <a:spLocks noChangeArrowheads="1"/>
            </p:cNvSpPr>
            <p:nvPr/>
          </p:nvSpPr>
          <p:spPr bwMode="auto">
            <a:xfrm>
              <a:off x="4196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3" name="Oval 131"/>
            <p:cNvSpPr>
              <a:spLocks noChangeArrowheads="1"/>
            </p:cNvSpPr>
            <p:nvPr/>
          </p:nvSpPr>
          <p:spPr bwMode="auto">
            <a:xfrm>
              <a:off x="3969" y="22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4" name="Oval 132"/>
            <p:cNvSpPr>
              <a:spLocks noChangeArrowheads="1"/>
            </p:cNvSpPr>
            <p:nvPr/>
          </p:nvSpPr>
          <p:spPr bwMode="auto">
            <a:xfrm>
              <a:off x="4105" y="265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5" name="Oval 133"/>
            <p:cNvSpPr>
              <a:spLocks noChangeArrowheads="1"/>
            </p:cNvSpPr>
            <p:nvPr/>
          </p:nvSpPr>
          <p:spPr bwMode="auto">
            <a:xfrm>
              <a:off x="4014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6" name="Oval 134"/>
            <p:cNvSpPr>
              <a:spLocks noChangeArrowheads="1"/>
            </p:cNvSpPr>
            <p:nvPr/>
          </p:nvSpPr>
          <p:spPr bwMode="auto">
            <a:xfrm>
              <a:off x="4241" y="265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7" name="Oval 135"/>
            <p:cNvSpPr>
              <a:spLocks noChangeArrowheads="1"/>
            </p:cNvSpPr>
            <p:nvPr/>
          </p:nvSpPr>
          <p:spPr bwMode="auto">
            <a:xfrm>
              <a:off x="4287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8" name="Oval 136"/>
            <p:cNvSpPr>
              <a:spLocks noChangeArrowheads="1"/>
            </p:cNvSpPr>
            <p:nvPr/>
          </p:nvSpPr>
          <p:spPr bwMode="auto">
            <a:xfrm>
              <a:off x="3969" y="265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49" name="Oval 137"/>
            <p:cNvSpPr>
              <a:spLocks noChangeArrowheads="1"/>
            </p:cNvSpPr>
            <p:nvPr/>
          </p:nvSpPr>
          <p:spPr bwMode="auto">
            <a:xfrm>
              <a:off x="4105" y="252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50" name="Oval 138"/>
            <p:cNvSpPr>
              <a:spLocks noChangeArrowheads="1"/>
            </p:cNvSpPr>
            <p:nvPr/>
          </p:nvSpPr>
          <p:spPr bwMode="auto">
            <a:xfrm>
              <a:off x="4150" y="261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51" name="Oval 139"/>
            <p:cNvSpPr>
              <a:spLocks noChangeArrowheads="1"/>
            </p:cNvSpPr>
            <p:nvPr/>
          </p:nvSpPr>
          <p:spPr bwMode="auto">
            <a:xfrm>
              <a:off x="3923" y="234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52" name="Oval 140"/>
            <p:cNvSpPr>
              <a:spLocks noChangeArrowheads="1"/>
            </p:cNvSpPr>
            <p:nvPr/>
          </p:nvSpPr>
          <p:spPr bwMode="auto">
            <a:xfrm>
              <a:off x="4059" y="270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53" name="Oval 141"/>
            <p:cNvSpPr>
              <a:spLocks noChangeArrowheads="1"/>
            </p:cNvSpPr>
            <p:nvPr/>
          </p:nvSpPr>
          <p:spPr bwMode="auto">
            <a:xfrm>
              <a:off x="3968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54" name="Oval 142"/>
            <p:cNvSpPr>
              <a:spLocks noChangeArrowheads="1"/>
            </p:cNvSpPr>
            <p:nvPr/>
          </p:nvSpPr>
          <p:spPr bwMode="auto">
            <a:xfrm>
              <a:off x="4195" y="270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55" name="Oval 143"/>
            <p:cNvSpPr>
              <a:spLocks noChangeArrowheads="1"/>
            </p:cNvSpPr>
            <p:nvPr/>
          </p:nvSpPr>
          <p:spPr bwMode="auto">
            <a:xfrm>
              <a:off x="4241" y="261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  <p:sp>
          <p:nvSpPr>
            <p:cNvPr id="13456" name="Oval 144"/>
            <p:cNvSpPr>
              <a:spLocks noChangeArrowheads="1"/>
            </p:cNvSpPr>
            <p:nvPr/>
          </p:nvSpPr>
          <p:spPr bwMode="auto">
            <a:xfrm>
              <a:off x="3968" y="270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</p:grpSp>
      <p:sp>
        <p:nvSpPr>
          <p:cNvPr id="13457" name="Oval 145"/>
          <p:cNvSpPr>
            <a:spLocks noChangeArrowheads="1"/>
          </p:cNvSpPr>
          <p:nvPr/>
        </p:nvSpPr>
        <p:spPr bwMode="auto">
          <a:xfrm>
            <a:off x="9164322" y="5529299"/>
            <a:ext cx="101599" cy="10159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pic>
        <p:nvPicPr>
          <p:cNvPr id="13458" name="Picture 14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7645" y="6041813"/>
            <a:ext cx="3838222" cy="20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59" name="Oval 147"/>
          <p:cNvSpPr>
            <a:spLocks noChangeArrowheads="1"/>
          </p:cNvSpPr>
          <p:nvPr/>
        </p:nvSpPr>
        <p:spPr bwMode="auto">
          <a:xfrm>
            <a:off x="8344747" y="5734755"/>
            <a:ext cx="101601" cy="10160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3460" name="Oval 148"/>
          <p:cNvSpPr>
            <a:spLocks noChangeArrowheads="1"/>
          </p:cNvSpPr>
          <p:nvPr/>
        </p:nvSpPr>
        <p:spPr bwMode="auto">
          <a:xfrm>
            <a:off x="8344747" y="5734755"/>
            <a:ext cx="101601" cy="10160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grpSp>
        <p:nvGrpSpPr>
          <p:cNvPr id="4" name="Group 149"/>
          <p:cNvGrpSpPr>
            <a:grpSpLocks/>
          </p:cNvGrpSpPr>
          <p:nvPr/>
        </p:nvGrpSpPr>
        <p:grpSpPr bwMode="auto">
          <a:xfrm>
            <a:off x="7730632" y="5120640"/>
            <a:ext cx="1126632" cy="1329832"/>
            <a:chOff x="3424" y="2432"/>
            <a:chExt cx="499" cy="589"/>
          </a:xfrm>
        </p:grpSpPr>
        <p:grpSp>
          <p:nvGrpSpPr>
            <p:cNvPr id="5" name="Group 150"/>
            <p:cNvGrpSpPr>
              <a:grpSpLocks/>
            </p:cNvGrpSpPr>
            <p:nvPr/>
          </p:nvGrpSpPr>
          <p:grpSpPr bwMode="auto">
            <a:xfrm>
              <a:off x="3424" y="2432"/>
              <a:ext cx="499" cy="589"/>
              <a:chOff x="3424" y="2432"/>
              <a:chExt cx="499" cy="589"/>
            </a:xfrm>
          </p:grpSpPr>
          <p:sp>
            <p:nvSpPr>
              <p:cNvPr id="13463" name="Oval 151"/>
              <p:cNvSpPr>
                <a:spLocks noChangeArrowheads="1"/>
              </p:cNvSpPr>
              <p:nvPr/>
            </p:nvSpPr>
            <p:spPr bwMode="auto">
              <a:xfrm>
                <a:off x="3878" y="2886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listo MT" pitchFamily="18" charset="0"/>
                </a:endParaRPr>
              </a:p>
            </p:txBody>
          </p:sp>
          <p:grpSp>
            <p:nvGrpSpPr>
              <p:cNvPr id="6" name="Group 152"/>
              <p:cNvGrpSpPr>
                <a:grpSpLocks/>
              </p:cNvGrpSpPr>
              <p:nvPr/>
            </p:nvGrpSpPr>
            <p:grpSpPr bwMode="auto">
              <a:xfrm>
                <a:off x="3424" y="2432"/>
                <a:ext cx="454" cy="589"/>
                <a:chOff x="3424" y="2432"/>
                <a:chExt cx="454" cy="589"/>
              </a:xfrm>
            </p:grpSpPr>
            <p:grpSp>
              <p:nvGrpSpPr>
                <p:cNvPr id="7" name="Group 153"/>
                <p:cNvGrpSpPr>
                  <a:grpSpLocks/>
                </p:cNvGrpSpPr>
                <p:nvPr/>
              </p:nvGrpSpPr>
              <p:grpSpPr bwMode="auto">
                <a:xfrm>
                  <a:off x="3424" y="2432"/>
                  <a:ext cx="454" cy="453"/>
                  <a:chOff x="3424" y="2432"/>
                  <a:chExt cx="454" cy="453"/>
                </a:xfrm>
              </p:grpSpPr>
              <p:sp>
                <p:nvSpPr>
                  <p:cNvPr id="13466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750"/>
                    <a:ext cx="45" cy="45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Calisto MT" pitchFamily="18" charset="0"/>
                    </a:endParaRPr>
                  </a:p>
                </p:txBody>
              </p:sp>
              <p:sp>
                <p:nvSpPr>
                  <p:cNvPr id="13467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795"/>
                    <a:ext cx="45" cy="45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Calisto MT" pitchFamily="18" charset="0"/>
                    </a:endParaRPr>
                  </a:p>
                </p:txBody>
              </p:sp>
              <p:sp>
                <p:nvSpPr>
                  <p:cNvPr id="13468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2840"/>
                    <a:ext cx="45" cy="45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Calisto MT" pitchFamily="18" charset="0"/>
                    </a:endParaRPr>
                  </a:p>
                </p:txBody>
              </p:sp>
              <p:sp>
                <p:nvSpPr>
                  <p:cNvPr id="13469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3515" y="2614"/>
                    <a:ext cx="45" cy="45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Calisto MT" pitchFamily="18" charset="0"/>
                    </a:endParaRPr>
                  </a:p>
                </p:txBody>
              </p:sp>
              <p:sp>
                <p:nvSpPr>
                  <p:cNvPr id="13470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659"/>
                    <a:ext cx="45" cy="45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Calisto MT" pitchFamily="18" charset="0"/>
                    </a:endParaRPr>
                  </a:p>
                </p:txBody>
              </p:sp>
              <p:sp>
                <p:nvSpPr>
                  <p:cNvPr id="13471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3560" y="2568"/>
                    <a:ext cx="45" cy="45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Calisto MT" pitchFamily="18" charset="0"/>
                    </a:endParaRPr>
                  </a:p>
                </p:txBody>
              </p:sp>
              <p:sp>
                <p:nvSpPr>
                  <p:cNvPr id="13472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3424" y="2432"/>
                    <a:ext cx="45" cy="45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Calisto MT" pitchFamily="18" charset="0"/>
                    </a:endParaRPr>
                  </a:p>
                </p:txBody>
              </p:sp>
            </p:grpSp>
            <p:sp>
              <p:nvSpPr>
                <p:cNvPr id="13473" name="Oval 161"/>
                <p:cNvSpPr>
                  <a:spLocks noChangeArrowheads="1"/>
                </p:cNvSpPr>
                <p:nvPr/>
              </p:nvSpPr>
              <p:spPr bwMode="auto">
                <a:xfrm>
                  <a:off x="3515" y="2976"/>
                  <a:ext cx="45" cy="45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Calisto MT" pitchFamily="18" charset="0"/>
                  </a:endParaRPr>
                </a:p>
              </p:txBody>
            </p:sp>
          </p:grpSp>
        </p:grpSp>
        <p:sp>
          <p:nvSpPr>
            <p:cNvPr id="13474" name="Oval 162"/>
            <p:cNvSpPr>
              <a:spLocks noChangeArrowheads="1"/>
            </p:cNvSpPr>
            <p:nvPr/>
          </p:nvSpPr>
          <p:spPr bwMode="auto">
            <a:xfrm>
              <a:off x="3651" y="2750"/>
              <a:ext cx="45" cy="4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sto MT" pitchFamily="18" charset="0"/>
              </a:endParaRPr>
            </a:p>
          </p:txBody>
        </p:sp>
      </p:grpSp>
      <p:sp>
        <p:nvSpPr>
          <p:cNvPr id="13475" name="Oval 163"/>
          <p:cNvSpPr>
            <a:spLocks noChangeArrowheads="1"/>
          </p:cNvSpPr>
          <p:nvPr/>
        </p:nvSpPr>
        <p:spPr bwMode="auto">
          <a:xfrm>
            <a:off x="8037690" y="5836356"/>
            <a:ext cx="205458" cy="205457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>
              <a:latin typeface="Calisto MT" pitchFamily="18" charset="0"/>
            </a:endParaRPr>
          </a:p>
        </p:txBody>
      </p:sp>
      <p:sp>
        <p:nvSpPr>
          <p:cNvPr id="13476" name="Text Box 164"/>
          <p:cNvSpPr txBox="1">
            <a:spLocks noChangeArrowheads="1"/>
          </p:cNvSpPr>
          <p:nvPr/>
        </p:nvSpPr>
        <p:spPr bwMode="auto">
          <a:xfrm>
            <a:off x="5987307" y="6793654"/>
            <a:ext cx="2863504" cy="11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>
                <a:solidFill>
                  <a:srgbClr val="00FF00"/>
                </a:solidFill>
                <a:latin typeface="Calisto MT" pitchFamily="18" charset="0"/>
              </a:rPr>
              <a:t>Spike-triggered</a:t>
            </a:r>
          </a:p>
          <a:p>
            <a:r>
              <a:rPr lang="en-US" sz="3200">
                <a:solidFill>
                  <a:srgbClr val="00FF00"/>
                </a:solidFill>
                <a:latin typeface="Calisto MT" pitchFamily="18" charset="0"/>
              </a:rPr>
              <a:t>average</a:t>
            </a:r>
          </a:p>
        </p:txBody>
      </p:sp>
      <p:sp>
        <p:nvSpPr>
          <p:cNvPr id="13477" name="Text Box 165"/>
          <p:cNvSpPr txBox="1">
            <a:spLocks noChangeArrowheads="1"/>
          </p:cNvSpPr>
          <p:nvPr/>
        </p:nvSpPr>
        <p:spPr bwMode="auto">
          <a:xfrm>
            <a:off x="8875701" y="2623539"/>
            <a:ext cx="3826909" cy="11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sto MT" pitchFamily="18" charset="0"/>
              </a:rPr>
              <a:t>Gaussian prior</a:t>
            </a:r>
          </a:p>
          <a:p>
            <a:r>
              <a:rPr lang="en-US" sz="3200" dirty="0">
                <a:solidFill>
                  <a:srgbClr val="FF0000"/>
                </a:solidFill>
                <a:latin typeface="Calisto MT" pitchFamily="18" charset="0"/>
              </a:rPr>
              <a:t>stimulus distribution</a:t>
            </a:r>
          </a:p>
        </p:txBody>
      </p:sp>
      <p:sp>
        <p:nvSpPr>
          <p:cNvPr id="13478" name="Text Box 166"/>
          <p:cNvSpPr txBox="1">
            <a:spLocks noChangeArrowheads="1"/>
          </p:cNvSpPr>
          <p:nvPr/>
        </p:nvSpPr>
        <p:spPr bwMode="auto">
          <a:xfrm>
            <a:off x="8999447" y="6759788"/>
            <a:ext cx="3314750" cy="11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Calisto MT" pitchFamily="18" charset="0"/>
              </a:rPr>
              <a:t>Spike-conditional </a:t>
            </a:r>
          </a:p>
          <a:p>
            <a:r>
              <a:rPr lang="en-US" sz="3200">
                <a:solidFill>
                  <a:srgbClr val="0000FF"/>
                </a:solidFill>
                <a:latin typeface="Calisto MT" pitchFamily="18" charset="0"/>
              </a:rPr>
              <a:t>distribution</a:t>
            </a:r>
          </a:p>
        </p:txBody>
      </p:sp>
      <p:grpSp>
        <p:nvGrpSpPr>
          <p:cNvPr id="8" name="Group 167"/>
          <p:cNvGrpSpPr>
            <a:grpSpLocks/>
          </p:cNvGrpSpPr>
          <p:nvPr/>
        </p:nvGrpSpPr>
        <p:grpSpPr bwMode="auto">
          <a:xfrm>
            <a:off x="5506721" y="4427503"/>
            <a:ext cx="3966916" cy="2230684"/>
            <a:chOff x="2439" y="1961"/>
            <a:chExt cx="1757" cy="988"/>
          </a:xfrm>
        </p:grpSpPr>
        <p:grpSp>
          <p:nvGrpSpPr>
            <p:cNvPr id="9" name="Group 168"/>
            <p:cNvGrpSpPr>
              <a:grpSpLocks/>
            </p:cNvGrpSpPr>
            <p:nvPr/>
          </p:nvGrpSpPr>
          <p:grpSpPr bwMode="auto">
            <a:xfrm>
              <a:off x="3288" y="2268"/>
              <a:ext cx="771" cy="681"/>
              <a:chOff x="3288" y="2432"/>
              <a:chExt cx="771" cy="681"/>
            </a:xfrm>
          </p:grpSpPr>
          <p:sp>
            <p:nvSpPr>
              <p:cNvPr id="13481" name="Line 169"/>
              <p:cNvSpPr>
                <a:spLocks noChangeShapeType="1"/>
              </p:cNvSpPr>
              <p:nvPr/>
            </p:nvSpPr>
            <p:spPr bwMode="auto">
              <a:xfrm>
                <a:off x="3288" y="2432"/>
                <a:ext cx="771" cy="6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200">
                  <a:latin typeface="Calisto MT" pitchFamily="18" charset="0"/>
                </a:endParaRPr>
              </a:p>
            </p:txBody>
          </p:sp>
          <p:sp>
            <p:nvSpPr>
              <p:cNvPr id="13482" name="Line 170"/>
              <p:cNvSpPr>
                <a:spLocks noChangeShapeType="1"/>
              </p:cNvSpPr>
              <p:nvPr/>
            </p:nvSpPr>
            <p:spPr bwMode="auto">
              <a:xfrm rot="5400000">
                <a:off x="3560" y="2659"/>
                <a:ext cx="227" cy="2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200">
                  <a:latin typeface="Calisto MT" pitchFamily="18" charset="0"/>
                </a:endParaRPr>
              </a:p>
            </p:txBody>
          </p:sp>
        </p:grpSp>
        <p:grpSp>
          <p:nvGrpSpPr>
            <p:cNvPr id="10" name="Group 171"/>
            <p:cNvGrpSpPr>
              <a:grpSpLocks/>
            </p:cNvGrpSpPr>
            <p:nvPr/>
          </p:nvGrpSpPr>
          <p:grpSpPr bwMode="auto">
            <a:xfrm>
              <a:off x="2439" y="1961"/>
              <a:ext cx="1757" cy="806"/>
              <a:chOff x="2439" y="1961"/>
              <a:chExt cx="1757" cy="806"/>
            </a:xfrm>
          </p:grpSpPr>
          <p:sp>
            <p:nvSpPr>
              <p:cNvPr id="13484" name="Oval 172"/>
              <p:cNvSpPr>
                <a:spLocks noChangeArrowheads="1"/>
              </p:cNvSpPr>
              <p:nvPr/>
            </p:nvSpPr>
            <p:spPr bwMode="auto">
              <a:xfrm rot="2450795">
                <a:off x="3152" y="2450"/>
                <a:ext cx="1044" cy="317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200">
                  <a:latin typeface="Calisto MT" pitchFamily="18" charset="0"/>
                </a:endParaRPr>
              </a:p>
            </p:txBody>
          </p:sp>
          <p:sp>
            <p:nvSpPr>
              <p:cNvPr id="13485" name="Text Box 173"/>
              <p:cNvSpPr txBox="1">
                <a:spLocks noChangeArrowheads="1"/>
              </p:cNvSpPr>
              <p:nvPr/>
            </p:nvSpPr>
            <p:spPr bwMode="auto">
              <a:xfrm>
                <a:off x="2439" y="1961"/>
                <a:ext cx="90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Calisto MT" pitchFamily="18" charset="0"/>
                  </a:rPr>
                  <a:t>covariance</a:t>
                </a:r>
              </a:p>
            </p:txBody>
          </p:sp>
        </p:grpSp>
      </p:grpSp>
      <p:sp>
        <p:nvSpPr>
          <p:cNvPr id="13488" name="Text Box 176"/>
          <p:cNvSpPr txBox="1">
            <a:spLocks noChangeArrowheads="1"/>
          </p:cNvSpPr>
          <p:nvPr/>
        </p:nvSpPr>
        <p:spPr bwMode="auto">
          <a:xfrm>
            <a:off x="414582" y="609600"/>
            <a:ext cx="9516818" cy="7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3800" dirty="0">
                <a:latin typeface="Calisto MT" pitchFamily="18" charset="0"/>
              </a:rPr>
              <a:t>Determining </a:t>
            </a:r>
            <a:r>
              <a:rPr lang="en-US" sz="3800" dirty="0" smtClean="0">
                <a:latin typeface="Calisto MT" pitchFamily="18" charset="0"/>
              </a:rPr>
              <a:t>linear </a:t>
            </a:r>
            <a:r>
              <a:rPr lang="en-US" sz="3800" dirty="0">
                <a:latin typeface="Calisto MT" pitchFamily="18" charset="0"/>
              </a:rPr>
              <a:t>features from white noise</a:t>
            </a:r>
          </a:p>
        </p:txBody>
      </p:sp>
      <p:sp>
        <p:nvSpPr>
          <p:cNvPr id="13489" name="Line 177"/>
          <p:cNvSpPr>
            <a:spLocks noChangeShapeType="1"/>
          </p:cNvSpPr>
          <p:nvPr/>
        </p:nvSpPr>
        <p:spPr bwMode="auto">
          <a:xfrm>
            <a:off x="564445" y="1291449"/>
            <a:ext cx="119797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30046" tIns="65023" rIns="130046" bIns="65023"/>
          <a:lstStyle/>
          <a:p>
            <a:endParaRPr lang="en-US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5" grpId="0" animBg="1"/>
      <p:bldP spid="13476" grpId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Title - Top copy 1">
  <a:themeElements>
    <a:clrScheme name="Title - Top cop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- Top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CCCCCC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E2E2E2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pitchFamily="-110" charset="0"/>
            <a:ea typeface="ヒラギノ角ゴ ProN W3" pitchFamily="-110" charset="-128"/>
            <a:cs typeface="ヒラギノ角ゴ ProN W3" pitchFamily="-110" charset="-128"/>
            <a:sym typeface="Helvetica Neue Light" pitchFamily="-110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19172</TotalTime>
  <Pages>0</Pages>
  <Words>1468</Words>
  <Characters>0</Characters>
  <Application>Microsoft Macintosh PowerPoint</Application>
  <PresentationFormat>Custom</PresentationFormat>
  <Lines>0</Lines>
  <Paragraphs>281</Paragraphs>
  <Slides>46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35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82" baseType="lpstr">
      <vt:lpstr>Title &amp; Subtitle</vt:lpstr>
      <vt:lpstr>Photo - 2 Up Portrait &amp; Landscape</vt:lpstr>
      <vt:lpstr>Photo - 2 Up Portrait</vt:lpstr>
      <vt:lpstr>Bullets</vt:lpstr>
      <vt:lpstr>Photo - 4 Up</vt:lpstr>
      <vt:lpstr>Title &amp; Bullets - 2 Column</vt:lpstr>
      <vt:lpstr>Blank</vt:lpstr>
      <vt:lpstr>Photo - Vertical</vt:lpstr>
      <vt:lpstr>Photo - Horizontal</vt:lpstr>
      <vt:lpstr>Title - Center</vt:lpstr>
      <vt:lpstr>Title &amp; Bullets</vt:lpstr>
      <vt:lpstr>Title &amp; Bullets - 2 Column</vt:lpstr>
      <vt:lpstr>Photo - Vertical</vt:lpstr>
      <vt:lpstr>Title, Bullets &amp; Photo</vt:lpstr>
      <vt:lpstr>Bullets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Photo - 3 Up</vt:lpstr>
      <vt:lpstr>Title &amp; Bullets - Left</vt:lpstr>
      <vt:lpstr>Title &amp; Bullets - 2 Column</vt:lpstr>
      <vt:lpstr>Title &amp; Bullets - Right</vt:lpstr>
      <vt:lpstr>Title, Bullets &amp; Photo</vt:lpstr>
      <vt:lpstr>Title &amp; Bullets - Left</vt:lpstr>
      <vt:lpstr>Blank</vt:lpstr>
      <vt:lpstr>Photo - 3 Up Portrait</vt:lpstr>
      <vt:lpstr>Photo - Big</vt:lpstr>
      <vt:lpstr>Photo - 2 Up Landscape</vt:lpstr>
      <vt:lpstr>Title - Top copy 1</vt:lpstr>
      <vt:lpstr>Title, Bullets &amp; Photo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How good is the Poisson model? ISI analysis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adaptation strategies for  seeing in a dynamic world</dc:title>
  <dc:subject/>
  <dc:creator/>
  <cp:keywords/>
  <dc:description/>
  <cp:lastModifiedBy>Adrienne  Fairhall</cp:lastModifiedBy>
  <cp:revision>441</cp:revision>
  <dcterms:created xsi:type="dcterms:W3CDTF">2011-03-29T23:36:28Z</dcterms:created>
  <dcterms:modified xsi:type="dcterms:W3CDTF">2011-04-05T18:32:00Z</dcterms:modified>
</cp:coreProperties>
</file>