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7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575" r:id="rId2"/>
    <p:sldId id="578" r:id="rId3"/>
    <p:sldId id="579" r:id="rId4"/>
    <p:sldId id="576" r:id="rId5"/>
    <p:sldId id="580" r:id="rId6"/>
    <p:sldId id="582" r:id="rId7"/>
    <p:sldId id="583" r:id="rId8"/>
    <p:sldId id="584" r:id="rId9"/>
    <p:sldId id="586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7" r:id="rId22"/>
    <p:sldId id="600" r:id="rId23"/>
    <p:sldId id="670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119F33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620" autoAdjust="0"/>
    <p:restoredTop sz="94695" autoAdjust="0"/>
  </p:normalViewPr>
  <p:slideViewPr>
    <p:cSldViewPr>
      <p:cViewPr>
        <p:scale>
          <a:sx n="80" d="100"/>
          <a:sy n="80" d="100"/>
        </p:scale>
        <p:origin x="-170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Dan Grossman, CS-XXX 2012, Lecture 20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informally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[More formal definition to follow]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race condition</a:t>
            </a:r>
            <a:r>
              <a:rPr lang="en-US" dirty="0" smtClean="0"/>
              <a:t>” means two different things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Data race:</a:t>
            </a:r>
            <a:r>
              <a:rPr lang="en-US" dirty="0" smtClean="0"/>
              <a:t>  Two threads read/write, write/read, or write/write the same location without intervening synchronization</a:t>
            </a:r>
          </a:p>
          <a:p>
            <a:pPr lvl="1"/>
            <a:r>
              <a:rPr lang="en-US" dirty="0" smtClean="0"/>
              <a:t>So two conflicting accesses could happen “at the same time”</a:t>
            </a:r>
          </a:p>
          <a:p>
            <a:pPr lvl="1"/>
            <a:r>
              <a:rPr lang="en-US" dirty="0" smtClean="0"/>
              <a:t>Better name not used: </a:t>
            </a:r>
            <a:r>
              <a:rPr lang="en-US" i="1" dirty="0" smtClean="0"/>
              <a:t>simultaneous access error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Bad interleaving:</a:t>
            </a:r>
            <a:r>
              <a:rPr lang="en-US" dirty="0" smtClean="0"/>
              <a:t>  Application error due to thread scheduling</a:t>
            </a:r>
          </a:p>
          <a:p>
            <a:pPr lvl="1"/>
            <a:r>
              <a:rPr lang="en-US" dirty="0" smtClean="0"/>
              <a:t>Different order would not produce error</a:t>
            </a:r>
          </a:p>
          <a:p>
            <a:pPr lvl="1"/>
            <a:r>
              <a:rPr lang="en-US" dirty="0" smtClean="0"/>
              <a:t>A data-race free program can have bad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7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the assertion fail?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133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994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3009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5491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the assertion fail?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133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994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3009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800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Argue assertion cannot fail: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</a:t>
            </a:r>
            <a:r>
              <a:rPr lang="en-US" b="0" dirty="0" smtClean="0"/>
              <a:t> never decreases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0" dirty="0" smtClean="0"/>
              <a:t> is never negative, so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z&gt;=y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But argument makes implicit assumptions you </a:t>
            </a:r>
            <a:r>
              <a:rPr lang="en-US" b="0" i="1" dirty="0" smtClean="0">
                <a:latin typeface="+mj-lt"/>
                <a:cs typeface="Courier New" pitchFamily="49" charset="0"/>
              </a:rPr>
              <a:t>cannot</a:t>
            </a:r>
            <a:r>
              <a:rPr lang="en-US" b="0" dirty="0" smtClean="0">
                <a:latin typeface="+mj-lt"/>
                <a:cs typeface="Courier New" pitchFamily="49" charset="0"/>
              </a:rPr>
              <a:t>  make in Java, C#, C++, etc. (!)</a:t>
            </a:r>
          </a:p>
        </p:txBody>
      </p:sp>
    </p:spTree>
    <p:extLst>
      <p:ext uri="{BB962C8B-B14F-4D97-AF65-F5344CB8AC3E}">
        <p14:creationId xmlns:p14="http://schemas.microsoft.com/office/powerpoint/2010/main" val="3871033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Common-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Compilers simplify/optimize code in many ways, e.g.: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014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2875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891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919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Now assertion can fail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As though third read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0" dirty="0" smtClean="0">
                <a:latin typeface="+mj-lt"/>
                <a:cs typeface="Courier New" pitchFamily="49" charset="0"/>
              </a:rPr>
              <a:t> precedes second read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0" dirty="0" smtClean="0">
                <a:latin typeface="+mj-lt"/>
                <a:cs typeface="Courier New" pitchFamily="49" charset="0"/>
              </a:rPr>
              <a:t> 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Many compiler optimizations have the effect of reordering/removing/adding memory operations like this (exceptions: constant-folding, function </a:t>
            </a:r>
            <a:r>
              <a:rPr lang="en-US" b="0" dirty="0" err="1" smtClean="0">
                <a:latin typeface="+mj-lt"/>
                <a:cs typeface="Courier New" pitchFamily="49" charset="0"/>
              </a:rPr>
              <a:t>inlining</a:t>
            </a:r>
            <a:r>
              <a:rPr lang="en-US" b="0" dirty="0" smtClean="0">
                <a:latin typeface="+mj-lt"/>
                <a:cs typeface="Courier New" pitchFamily="49" charset="0"/>
              </a:rPr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1700808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decision…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014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2875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891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919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Language semantics </a:t>
            </a:r>
            <a:r>
              <a:rPr lang="en-US" i="1" dirty="0" smtClean="0">
                <a:solidFill>
                  <a:srgbClr val="FF0000"/>
                </a:solidFill>
              </a:rPr>
              <a:t>must</a:t>
            </a:r>
            <a:r>
              <a:rPr lang="en-US" b="0" dirty="0" smtClean="0"/>
              <a:t>  resolve this tension: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 fail, the program is wrong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cannot fail, the compiler is wrong</a:t>
            </a:r>
          </a:p>
        </p:txBody>
      </p:sp>
    </p:spTree>
    <p:extLst>
      <p:ext uri="{BB962C8B-B14F-4D97-AF65-F5344CB8AC3E}">
        <p14:creationId xmlns:p14="http://schemas.microsoft.com/office/powerpoint/2010/main" val="4032022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914400" y="4572000"/>
            <a:ext cx="7696200" cy="1524000"/>
          </a:xfrm>
          <a:prstGeom prst="roundRect">
            <a:avLst>
              <a:gd name="adj" fmla="val 10433"/>
            </a:avLst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memory-consistency model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chemeClr val="accent2"/>
                </a:solidFill>
              </a:rPr>
              <a:t>memory model</a:t>
            </a:r>
            <a:r>
              <a:rPr lang="en-US" dirty="0" smtClean="0"/>
              <a:t>) for a shared-memory language specifies </a:t>
            </a:r>
            <a:r>
              <a:rPr lang="en-US" i="1" dirty="0" smtClean="0"/>
              <a:t>which write a read can see</a:t>
            </a:r>
          </a:p>
          <a:p>
            <a:pPr lvl="1"/>
            <a:r>
              <a:rPr lang="en-US" dirty="0" smtClean="0"/>
              <a:t>Essential part of language definition</a:t>
            </a:r>
          </a:p>
          <a:p>
            <a:pPr lvl="1"/>
            <a:r>
              <a:rPr lang="en-US" dirty="0" smtClean="0"/>
              <a:t>Widely under-appreciated until last several years</a:t>
            </a:r>
          </a:p>
          <a:p>
            <a:pPr lvl="1"/>
            <a:endParaRPr lang="en-US" dirty="0"/>
          </a:p>
          <a:p>
            <a:r>
              <a:rPr lang="en-US" dirty="0" smtClean="0"/>
              <a:t>Natural, strong model is </a:t>
            </a:r>
            <a:r>
              <a:rPr lang="en-US" i="1" dirty="0" smtClean="0">
                <a:solidFill>
                  <a:schemeClr val="accent2"/>
                </a:solidFill>
              </a:rPr>
              <a:t>sequential consistency (SC)</a:t>
            </a:r>
            <a:r>
              <a:rPr lang="en-US" dirty="0" smtClean="0"/>
              <a:t> [</a:t>
            </a:r>
            <a:r>
              <a:rPr lang="en-US" dirty="0" err="1" smtClean="0"/>
              <a:t>Lamport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Intuitive “interleaving semantics” with a  global memory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      “</a:t>
            </a:r>
            <a:r>
              <a:rPr lang="en-US" i="1" dirty="0" smtClean="0"/>
              <a:t>the results </a:t>
            </a:r>
            <a:r>
              <a:rPr lang="en-US" i="1" dirty="0"/>
              <a:t>of any execution is the same as if the operations of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all the processors </a:t>
            </a:r>
            <a:r>
              <a:rPr lang="en-US" i="1" dirty="0"/>
              <a:t>were executed in some sequential order,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and the operations </a:t>
            </a:r>
            <a:r>
              <a:rPr lang="en-US" i="1" dirty="0"/>
              <a:t>of each individual processor appear in this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sequence in the </a:t>
            </a:r>
            <a:r>
              <a:rPr lang="en-US" i="1" dirty="0"/>
              <a:t>order specified by its </a:t>
            </a:r>
            <a:r>
              <a:rPr lang="en-US" i="1" dirty="0" smtClean="0"/>
              <a:t>program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9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too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Under SC, compiler is wrong in our example</a:t>
            </a:r>
          </a:p>
          <a:p>
            <a:pPr lvl="1"/>
            <a:r>
              <a:rPr lang="en-US" dirty="0" smtClean="0"/>
              <a:t>Must disable any optimization that has effect of reordering memory operations [on mutable, thread-shared memory]</a:t>
            </a:r>
          </a:p>
          <a:p>
            <a:pPr lvl="1"/>
            <a:endParaRPr lang="en-US" dirty="0"/>
          </a:p>
          <a:p>
            <a:r>
              <a:rPr lang="en-US" dirty="0" smtClean="0"/>
              <a:t>So modern languages do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sz="400" dirty="0" smtClean="0"/>
              <a:t> </a:t>
            </a:r>
            <a:r>
              <a:rPr lang="en-US" dirty="0" smtClean="0"/>
              <a:t>guarantee SC</a:t>
            </a:r>
          </a:p>
          <a:p>
            <a:pPr lvl="1"/>
            <a:r>
              <a:rPr lang="en-US" dirty="0" smtClean="0"/>
              <a:t>Another reason: Disabling optimization insufficient because      the hardware also reorders memory operations unless you      use very expensive (10x-100x) instructions</a:t>
            </a:r>
          </a:p>
          <a:p>
            <a:pPr lvl="1"/>
            <a:endParaRPr lang="en-US" dirty="0"/>
          </a:p>
          <a:p>
            <a:r>
              <a:rPr lang="en-US" dirty="0" smtClean="0"/>
              <a:t>But still need </a:t>
            </a:r>
            <a:r>
              <a:rPr lang="en-US" i="1" dirty="0" smtClean="0"/>
              <a:t>some</a:t>
            </a:r>
            <a:r>
              <a:rPr lang="en-US" dirty="0" smtClean="0"/>
              <a:t> language semantics to reason about programs…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7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“grand compromise”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Guarantee SC only for “</a:t>
            </a:r>
            <a:r>
              <a:rPr lang="en-US" i="1" dirty="0" smtClean="0"/>
              <a:t>correctly synchronized”</a:t>
            </a:r>
            <a:r>
              <a:rPr lang="en-US" dirty="0" smtClean="0"/>
              <a:t> programs [</a:t>
            </a:r>
            <a:r>
              <a:rPr lang="en-US" dirty="0" err="1" smtClean="0"/>
              <a:t>Adve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Rely on programmer to synchronize correctly</a:t>
            </a:r>
          </a:p>
          <a:p>
            <a:pPr lvl="1"/>
            <a:r>
              <a:rPr lang="en-US" dirty="0" smtClean="0"/>
              <a:t>Correctly synchronized == data-race free (DRF)!</a:t>
            </a:r>
          </a:p>
          <a:p>
            <a:pPr lvl="1"/>
            <a:endParaRPr lang="en-US" dirty="0"/>
          </a:p>
          <a:p>
            <a:r>
              <a:rPr lang="en-US" dirty="0" smtClean="0"/>
              <a:t>More precisely:</a:t>
            </a:r>
          </a:p>
          <a:p>
            <a:pPr marL="457200" lvl="1" indent="0">
              <a:buNone/>
            </a:pPr>
            <a:r>
              <a:rPr lang="en-US" i="1" dirty="0" smtClean="0"/>
              <a:t>If</a:t>
            </a:r>
            <a:r>
              <a:rPr lang="en-US" dirty="0" smtClean="0"/>
              <a:t> every SC execution of a program </a:t>
            </a:r>
            <a:r>
              <a:rPr lang="en-US" i="1" dirty="0" smtClean="0"/>
              <a:t>P</a:t>
            </a:r>
            <a:r>
              <a:rPr lang="en-US" dirty="0" smtClean="0"/>
              <a:t> has no data races,              </a:t>
            </a:r>
            <a:r>
              <a:rPr lang="en-US" i="1" dirty="0" smtClean="0"/>
              <a:t>then</a:t>
            </a:r>
            <a:r>
              <a:rPr lang="en-US" dirty="0" smtClean="0"/>
              <a:t> every execution of </a:t>
            </a:r>
            <a:r>
              <a:rPr lang="en-US" i="1" dirty="0" smtClean="0"/>
              <a:t>P</a:t>
            </a:r>
            <a:r>
              <a:rPr lang="en-US" dirty="0" smtClean="0"/>
              <a:t> is equivalent to an SC execution</a:t>
            </a:r>
          </a:p>
          <a:p>
            <a:pPr lvl="1"/>
            <a:r>
              <a:rPr lang="en-US" dirty="0" smtClean="0"/>
              <a:t>Notice we use SC to decide if </a:t>
            </a:r>
            <a:r>
              <a:rPr lang="en-US" i="1" dirty="0" smtClean="0"/>
              <a:t>P</a:t>
            </a:r>
            <a:r>
              <a:rPr lang="en-US" dirty="0" smtClean="0"/>
              <a:t> has data races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Known as “DRF implies SC”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96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under the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Programmer: write a DRF program</a:t>
            </a:r>
          </a:p>
          <a:p>
            <a:r>
              <a:rPr lang="en-US" dirty="0" smtClean="0"/>
              <a:t>Language </a:t>
            </a:r>
            <a:r>
              <a:rPr lang="en-US" dirty="0" err="1" smtClean="0"/>
              <a:t>implementor</a:t>
            </a:r>
            <a:r>
              <a:rPr lang="en-US" dirty="0" smtClean="0"/>
              <a:t>: provide SC assuming program is DRF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 what if there </a:t>
            </a:r>
            <a:r>
              <a:rPr lang="en-US" i="1" dirty="0" smtClean="0"/>
              <a:t>is</a:t>
            </a:r>
            <a:r>
              <a:rPr lang="en-US" dirty="0" smtClean="0"/>
              <a:t> a data race:</a:t>
            </a:r>
          </a:p>
          <a:p>
            <a:pPr lvl="1"/>
            <a:r>
              <a:rPr lang="en-US" dirty="0" smtClean="0"/>
              <a:t>C++: anything can happen</a:t>
            </a:r>
          </a:p>
          <a:p>
            <a:pPr lvl="2"/>
            <a:r>
              <a:rPr lang="en-US" dirty="0" smtClean="0"/>
              <a:t>“catch-fire semantics”</a:t>
            </a:r>
          </a:p>
          <a:p>
            <a:pPr lvl="2"/>
            <a:r>
              <a:rPr lang="en-US" dirty="0" smtClean="0"/>
              <a:t>Just like array-bounds errors, uninitialized data, etc.</a:t>
            </a:r>
          </a:p>
          <a:p>
            <a:pPr lvl="1"/>
            <a:r>
              <a:rPr lang="en-US" dirty="0" smtClean="0"/>
              <a:t>Java/C#: very complicated story</a:t>
            </a:r>
          </a:p>
          <a:p>
            <a:pPr lvl="2"/>
            <a:r>
              <a:rPr lang="en-US" dirty="0" smtClean="0"/>
              <a:t>Preserve safety/security despite </a:t>
            </a:r>
            <a:r>
              <a:rPr lang="en-US" dirty="0" err="1" smtClean="0"/>
              <a:t>reorderings</a:t>
            </a:r>
            <a:endParaRPr lang="en-US" dirty="0" smtClean="0"/>
          </a:p>
          <a:p>
            <a:pPr lvl="2"/>
            <a:r>
              <a:rPr lang="en-US" dirty="0" smtClean="0"/>
              <a:t>“DRF implies SC” a theorem about the very-complicated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48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Code has a data race, so program is wrong and compiler is justified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3256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272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234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234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14600" y="4300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938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DRF, so the “optimization” is </a:t>
            </a:r>
            <a:r>
              <a:rPr lang="en-US" i="1" dirty="0" smtClean="0"/>
              <a:t>illegal</a:t>
            </a:r>
            <a:endParaRPr lang="en-US" dirty="0"/>
          </a:p>
          <a:p>
            <a:pPr lvl="1"/>
            <a:r>
              <a:rPr lang="en-US" dirty="0" smtClean="0"/>
              <a:t>Compiler would be wrong: assertion must not fail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0"/>
            <a:ext cx="2667000" cy="9568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 a lock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713934"/>
            <a:ext cx="3200400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sync(m){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b;}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29421"/>
            <a:ext cx="27432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){b = 1;}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){a = 1;}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1923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interleaving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143000"/>
            <a:ext cx="6172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state used by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isEmpty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push, pop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… } 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this is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wrong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4572000"/>
            <a:ext cx="2743200" cy="1752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59031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293811" y="4514910"/>
            <a:ext cx="1588" cy="180969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646222" y="50658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40386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V="1">
            <a:off x="3505200" y="504830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413311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3733800" y="451491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36223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DRF, but the optimization is </a:t>
            </a:r>
            <a:r>
              <a:rPr lang="en-US" i="1" dirty="0" smtClean="0"/>
              <a:t>legal</a:t>
            </a:r>
            <a:r>
              <a:rPr lang="en-US" dirty="0" smtClean="0"/>
              <a:t>  because it does not affect </a:t>
            </a:r>
            <a:r>
              <a:rPr lang="en-US" i="1" dirty="0" smtClean="0"/>
              <a:t>observable</a:t>
            </a:r>
            <a:r>
              <a:rPr lang="en-US" dirty="0" smtClean="0"/>
              <a:t> behavior:  the assertion will not fail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0"/>
            <a:ext cx="2667000" cy="9568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 a lock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713934"/>
            <a:ext cx="3200400" cy="22296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sync(m){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29420"/>
            <a:ext cx="2743200" cy="1528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b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a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05000" y="5105400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30355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also DRF and the optimization is illegal</a:t>
            </a:r>
          </a:p>
          <a:p>
            <a:pPr lvl="1"/>
            <a:r>
              <a:rPr lang="en-US" dirty="0" smtClean="0"/>
              <a:t>Volatile fields (cf. C++ atomics) exist precisely for writing “clever” code like this (e.g., lock-free data structures)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548321"/>
            <a:ext cx="3124200" cy="12616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volatile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0;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094934"/>
            <a:ext cx="2286000" cy="17724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4110420"/>
            <a:ext cx="2743200" cy="1528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4072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4072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28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language </a:t>
            </a:r>
            <a:r>
              <a:rPr lang="en-US" dirty="0" err="1" smtClean="0"/>
              <a:t>implementors</a:t>
            </a:r>
            <a:r>
              <a:rPr lang="en-US" dirty="0" smtClean="0"/>
              <a:t> know if an optimization obeys  “DRF implies SC”?  Must be aware of threads! [Boehm]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Basically 2.5 rules suffice, </a:t>
            </a:r>
            <a:r>
              <a:rPr lang="en-US" i="1" dirty="0" smtClean="0"/>
              <a:t>without</a:t>
            </a:r>
            <a:r>
              <a:rPr lang="en-US" dirty="0" smtClean="0"/>
              <a:t> needing inter-thread analysis: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0.   </a:t>
            </a:r>
            <a:r>
              <a:rPr lang="en-US" sz="1000" dirty="0" smtClean="0"/>
              <a:t> </a:t>
            </a:r>
            <a:r>
              <a:rPr lang="en-US" dirty="0" smtClean="0"/>
              <a:t>Optimization must be legal for single-threaded programs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not move shared-memory accesses across lock acquires/releases</a:t>
            </a:r>
          </a:p>
          <a:p>
            <a:pPr lvl="1"/>
            <a:r>
              <a:rPr lang="en-US" dirty="0" smtClean="0"/>
              <a:t>Careful: A </a:t>
            </a:r>
            <a:r>
              <a:rPr lang="en-US" dirty="0" err="1" smtClean="0"/>
              <a:t>callee</a:t>
            </a:r>
            <a:r>
              <a:rPr lang="en-US" dirty="0" smtClean="0"/>
              <a:t> might do synchronization</a:t>
            </a:r>
          </a:p>
          <a:p>
            <a:pPr lvl="1"/>
            <a:r>
              <a:rPr lang="en-US" dirty="0" smtClean="0"/>
              <a:t>Can relax this slightly [</a:t>
            </a:r>
            <a:r>
              <a:rPr lang="en-US" dirty="0" err="1" smtClean="0"/>
              <a:t>Effinger</a:t>
            </a:r>
            <a:r>
              <a:rPr lang="en-US" dirty="0" smtClean="0"/>
              <a:t>-Dean et al 2012]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Never add a memory operation not in the program [Boehm]</a:t>
            </a:r>
          </a:p>
          <a:p>
            <a:pPr lvl="1"/>
            <a:r>
              <a:rPr lang="en-US" dirty="0" smtClean="0"/>
              <a:t>Seems like it would be strange to do this, but there are some non-strange examples (cf. homework problem)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87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 or immutable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issues go away for memory the compiler knows is thread-local or immutable</a:t>
            </a:r>
          </a:p>
          <a:p>
            <a:pPr lvl="1"/>
            <a:r>
              <a:rPr lang="en-US" dirty="0" smtClean="0"/>
              <a:t>Could be via static analysis, programmer annotations, or using a mostly functional language</a:t>
            </a:r>
          </a:p>
          <a:p>
            <a:pPr lvl="1"/>
            <a:endParaRPr lang="en-US" dirty="0"/>
          </a:p>
          <a:p>
            <a:r>
              <a:rPr lang="en-US" dirty="0" smtClean="0"/>
              <a:t>If the </a:t>
            </a:r>
            <a:r>
              <a:rPr lang="en-US" i="1" dirty="0" smtClean="0"/>
              <a:t>default</a:t>
            </a:r>
            <a:r>
              <a:rPr lang="en-US" dirty="0" smtClean="0"/>
              <a:t> were thread-local or immutable, maybe we could live with less/no optimization on thread-shared-and-mutable</a:t>
            </a:r>
          </a:p>
          <a:p>
            <a:pPr lvl="1"/>
            <a:r>
              <a:rPr lang="en-US" dirty="0" smtClean="0"/>
              <a:t>But harder to write reusable libraries</a:t>
            </a:r>
          </a:p>
          <a:p>
            <a:pPr lvl="1"/>
            <a:endParaRPr lang="en-US" dirty="0"/>
          </a:p>
          <a:p>
            <a:r>
              <a:rPr lang="en-US" dirty="0" smtClean="0"/>
              <a:t>Most memory </a:t>
            </a:r>
            <a:r>
              <a:rPr lang="en-US" i="1" dirty="0" smtClean="0"/>
              <a:t>is</a:t>
            </a:r>
            <a:r>
              <a:rPr lang="en-US" dirty="0" smtClean="0"/>
              <a:t> thread-local, just too hard for the compiler to be sure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208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all mutable, thread-shared memory is </a:t>
            </a:r>
            <a:r>
              <a:rPr lang="en-US" i="1" dirty="0" smtClean="0">
                <a:solidFill>
                  <a:schemeClr val="accent2"/>
                </a:solidFill>
              </a:rPr>
              <a:t>consistently guarded by some lock</a:t>
            </a:r>
            <a:r>
              <a:rPr lang="en-US" dirty="0" smtClean="0"/>
              <a:t>, then data races are impossible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But:</a:t>
            </a:r>
          </a:p>
          <a:p>
            <a:pPr lvl="1"/>
            <a:endParaRPr lang="en-US" sz="600" dirty="0" smtClean="0"/>
          </a:p>
          <a:p>
            <a:pPr lvl="1"/>
            <a:r>
              <a:rPr lang="en-US" dirty="0" smtClean="0"/>
              <a:t>Bad </a:t>
            </a:r>
            <a:r>
              <a:rPr lang="en-US" dirty="0" err="1" smtClean="0"/>
              <a:t>interleavings</a:t>
            </a:r>
            <a:r>
              <a:rPr lang="en-US" dirty="0" smtClean="0"/>
              <a:t> can remain: programmer must make </a:t>
            </a:r>
            <a:r>
              <a:rPr lang="en-US" i="1" dirty="0" smtClean="0">
                <a:solidFill>
                  <a:schemeClr val="accent2"/>
                </a:solidFill>
              </a:rPr>
              <a:t>critical sections</a:t>
            </a:r>
            <a:r>
              <a:rPr lang="en-US" dirty="0" smtClean="0"/>
              <a:t>  large enough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Consistent locking is </a:t>
            </a:r>
            <a:r>
              <a:rPr lang="en-US" i="1" dirty="0" smtClean="0"/>
              <a:t>sufficient</a:t>
            </a:r>
            <a:r>
              <a:rPr lang="en-US" dirty="0" smtClean="0"/>
              <a:t>  but not </a:t>
            </a:r>
            <a:r>
              <a:rPr lang="en-US" i="1" dirty="0" smtClean="0"/>
              <a:t>necessary</a:t>
            </a:r>
          </a:p>
          <a:p>
            <a:pPr lvl="2"/>
            <a:r>
              <a:rPr lang="en-US" dirty="0" smtClean="0"/>
              <a:t>A tool detecting consistent-locking violations might report “problems” even if no data races are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05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81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953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43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484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667000" y="32004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191000" y="31242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5029200" y="31242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248400" y="31242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3" name="Straight Connector 42"/>
          <p:cNvCxnSpPr>
            <a:stCxn id="7" idx="4"/>
          </p:cNvCxnSpPr>
          <p:nvPr/>
        </p:nvCxnSpPr>
        <p:spPr bwMode="auto">
          <a:xfrm rot="16200000" flipH="1">
            <a:off x="2379689" y="26876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H="1">
            <a:off x="2762249" y="30289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2" idx="4"/>
          </p:cNvCxnSpPr>
          <p:nvPr/>
        </p:nvCxnSpPr>
        <p:spPr bwMode="auto">
          <a:xfrm rot="5400000">
            <a:off x="2857500" y="2819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9" idx="3"/>
          </p:cNvCxnSpPr>
          <p:nvPr/>
        </p:nvCxnSpPr>
        <p:spPr bwMode="auto">
          <a:xfrm rot="5400000">
            <a:off x="3148830" y="27120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1" idx="4"/>
          </p:cNvCxnSpPr>
          <p:nvPr/>
        </p:nvCxnSpPr>
        <p:spPr bwMode="auto">
          <a:xfrm rot="5400000">
            <a:off x="4302032" y="29369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" idx="4"/>
          </p:cNvCxnSpPr>
          <p:nvPr/>
        </p:nvCxnSpPr>
        <p:spPr bwMode="auto">
          <a:xfrm rot="16200000" flipH="1">
            <a:off x="5077503" y="28853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3" idx="3"/>
          </p:cNvCxnSpPr>
          <p:nvPr/>
        </p:nvCxnSpPr>
        <p:spPr bwMode="auto">
          <a:xfrm rot="5400000">
            <a:off x="5396730" y="27501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4" idx="4"/>
          </p:cNvCxnSpPr>
          <p:nvPr/>
        </p:nvCxnSpPr>
        <p:spPr bwMode="auto">
          <a:xfrm rot="16200000" flipH="1">
            <a:off x="6277653" y="29044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935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45365" cy="45941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threads T1, …, </a:t>
            </a:r>
            <a:r>
              <a:rPr lang="en-US" dirty="0" err="1" smtClean="0"/>
              <a:t>Tn</a:t>
            </a:r>
            <a:r>
              <a:rPr lang="en-US" dirty="0" smtClean="0"/>
              <a:t> perform </a:t>
            </a:r>
            <a:r>
              <a:rPr lang="en-US" i="1" dirty="0" smtClean="0">
                <a:solidFill>
                  <a:schemeClr val="accent2"/>
                </a:solidFill>
              </a:rPr>
              <a:t>actions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shared location </a:t>
            </a:r>
            <a:r>
              <a:rPr lang="en-US" i="1" dirty="0" smtClean="0"/>
              <a:t>x</a:t>
            </a:r>
          </a:p>
          <a:p>
            <a:pPr lvl="1"/>
            <a:r>
              <a:rPr lang="en-US" i="1" dirty="0" smtClean="0"/>
              <a:t>Write</a:t>
            </a:r>
            <a:r>
              <a:rPr lang="en-US" dirty="0" smtClean="0"/>
              <a:t> shared location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[Successfully] </a:t>
            </a:r>
            <a:r>
              <a:rPr lang="en-US" i="1" dirty="0" smtClean="0"/>
              <a:t>Acquire</a:t>
            </a:r>
            <a:r>
              <a:rPr lang="en-US" dirty="0" smtClean="0"/>
              <a:t> lock </a:t>
            </a:r>
            <a:r>
              <a:rPr lang="en-US" i="1" dirty="0" smtClean="0"/>
              <a:t>m</a:t>
            </a:r>
          </a:p>
          <a:p>
            <a:pPr lvl="1"/>
            <a:r>
              <a:rPr lang="en-US" i="1" dirty="0" smtClean="0"/>
              <a:t>Release</a:t>
            </a:r>
            <a:r>
              <a:rPr lang="en-US" dirty="0" smtClean="0"/>
              <a:t> lock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Thread-local actions (local variables, control flow, arithmetic)</a:t>
            </a:r>
          </a:p>
          <a:p>
            <a:pPr lvl="2"/>
            <a:r>
              <a:rPr lang="en-US" dirty="0" smtClean="0"/>
              <a:t>Will ignore these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Order in one thread is </a:t>
            </a:r>
            <a:r>
              <a:rPr lang="en-US" i="1" dirty="0" smtClean="0">
                <a:solidFill>
                  <a:schemeClr val="accent2"/>
                </a:solidFill>
              </a:rPr>
              <a:t>program order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Legal orders given by language’s single-threaded semantics + reads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008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4"/>
          <p:cNvCxnSpPr>
            <a:cxnSpLocks noChangeShapeType="1"/>
          </p:cNvCxnSpPr>
          <p:nvPr/>
        </p:nvCxnSpPr>
        <p:spPr bwMode="auto">
          <a:xfrm>
            <a:off x="64008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6"/>
          <p:cNvCxnSpPr>
            <a:cxnSpLocks noChangeShapeType="1"/>
          </p:cNvCxnSpPr>
          <p:nvPr/>
        </p:nvCxnSpPr>
        <p:spPr bwMode="auto">
          <a:xfrm>
            <a:off x="80586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562600" y="5486469"/>
            <a:ext cx="184731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2000" b="1"/>
          </a:p>
          <a:p>
            <a:endParaRPr lang="en-US" sz="2000" b="1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58673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8674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AutoShape 4"/>
          <p:cNvCxnSpPr>
            <a:cxnSpLocks noChangeShapeType="1"/>
          </p:cNvCxnSpPr>
          <p:nvPr/>
        </p:nvCxnSpPr>
        <p:spPr bwMode="auto">
          <a:xfrm>
            <a:off x="64191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8857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AutoShape 4"/>
          <p:cNvCxnSpPr>
            <a:cxnSpLocks noChangeShapeType="1"/>
          </p:cNvCxnSpPr>
          <p:nvPr/>
        </p:nvCxnSpPr>
        <p:spPr bwMode="auto">
          <a:xfrm>
            <a:off x="64770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58674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248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56216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5621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7" name="AutoShape 6"/>
          <p:cNvCxnSpPr>
            <a:cxnSpLocks noChangeShapeType="1"/>
          </p:cNvCxnSpPr>
          <p:nvPr/>
        </p:nvCxnSpPr>
        <p:spPr bwMode="auto">
          <a:xfrm>
            <a:off x="80586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4"/>
          <p:cNvCxnSpPr>
            <a:cxnSpLocks noChangeShapeType="1"/>
          </p:cNvCxnSpPr>
          <p:nvPr/>
        </p:nvCxnSpPr>
        <p:spPr bwMode="auto">
          <a:xfrm>
            <a:off x="80772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75438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0" name="AutoShape 4"/>
          <p:cNvCxnSpPr>
            <a:cxnSpLocks noChangeShapeType="1"/>
          </p:cNvCxnSpPr>
          <p:nvPr/>
        </p:nvCxnSpPr>
        <p:spPr bwMode="auto">
          <a:xfrm>
            <a:off x="80955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75621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257800" cy="4114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Execution [trace]</a:t>
            </a:r>
            <a:r>
              <a:rPr lang="en-US" dirty="0" smtClean="0"/>
              <a:t>  is a partial order over actions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</a:p>
          <a:p>
            <a:pPr lvl="1"/>
            <a:r>
              <a:rPr lang="en-US" i="1" dirty="0" smtClean="0"/>
              <a:t>Program order:</a:t>
            </a:r>
            <a:r>
              <a:rPr lang="en-US" dirty="0" smtClean="0"/>
              <a:t>  If Ti performs </a:t>
            </a:r>
            <a:r>
              <a:rPr lang="en-US" i="1" dirty="0" smtClean="0"/>
              <a:t>a1</a:t>
            </a:r>
            <a:r>
              <a:rPr lang="en-US" dirty="0" smtClean="0"/>
              <a:t> before </a:t>
            </a:r>
            <a:r>
              <a:rPr lang="en-US" i="1" dirty="0" smtClean="0"/>
              <a:t>a2</a:t>
            </a:r>
            <a:r>
              <a:rPr lang="en-US" dirty="0" smtClean="0"/>
              <a:t>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</a:p>
          <a:p>
            <a:pPr lvl="1"/>
            <a:r>
              <a:rPr lang="en-US" i="1" dirty="0" smtClean="0"/>
              <a:t>Sync order:</a:t>
            </a:r>
            <a:r>
              <a:rPr lang="en-US" dirty="0" smtClean="0"/>
              <a:t>  If a2=(Ti acquires m) occurs after a1=(</a:t>
            </a:r>
            <a:r>
              <a:rPr lang="en-US" dirty="0" err="1" smtClean="0"/>
              <a:t>Tj</a:t>
            </a:r>
            <a:r>
              <a:rPr lang="en-US" dirty="0" smtClean="0"/>
              <a:t> releases m),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 </a:t>
            </a:r>
          </a:p>
          <a:p>
            <a:pPr lvl="1"/>
            <a:r>
              <a:rPr lang="en-US" i="1" dirty="0" smtClean="0"/>
              <a:t>Transitivity:</a:t>
            </a:r>
            <a:r>
              <a:rPr lang="en-US" dirty="0" smtClean="0"/>
              <a:t>  If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&lt; </a:t>
            </a:r>
            <a:r>
              <a:rPr lang="en-US" i="1" dirty="0" smtClean="0"/>
              <a:t>a3</a:t>
            </a:r>
            <a:r>
              <a:rPr lang="en-US" dirty="0" smtClean="0"/>
              <a:t>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a3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Called the </a:t>
            </a:r>
            <a:r>
              <a:rPr lang="en-US" i="1" dirty="0" smtClean="0">
                <a:solidFill>
                  <a:schemeClr val="accent2"/>
                </a:solidFill>
              </a:rPr>
              <a:t>happens-before relation</a:t>
            </a:r>
            <a:endParaRPr lang="en-US" i="1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3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410200" cy="4114800"/>
          </a:xfrm>
        </p:spPr>
        <p:txBody>
          <a:bodyPr/>
          <a:lstStyle/>
          <a:p>
            <a:r>
              <a:rPr lang="en-US" dirty="0" smtClean="0"/>
              <a:t>Two actions </a:t>
            </a:r>
            <a:r>
              <a:rPr lang="en-US" dirty="0" smtClean="0">
                <a:solidFill>
                  <a:schemeClr val="accent2"/>
                </a:solidFill>
              </a:rPr>
              <a:t>conflict</a:t>
            </a:r>
            <a:r>
              <a:rPr lang="en-US" dirty="0" smtClean="0"/>
              <a:t> if they read/write, write/read, or write/write the same location</a:t>
            </a:r>
          </a:p>
          <a:p>
            <a:pPr lvl="1"/>
            <a:r>
              <a:rPr lang="en-US" dirty="0" smtClean="0"/>
              <a:t>Different locations not a conflict</a:t>
            </a:r>
          </a:p>
          <a:p>
            <a:pPr lvl="1"/>
            <a:r>
              <a:rPr lang="en-US" dirty="0" smtClean="0"/>
              <a:t>Read/read not a conflict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7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410200" cy="4114800"/>
          </a:xfrm>
        </p:spPr>
        <p:txBody>
          <a:bodyPr/>
          <a:lstStyle/>
          <a:p>
            <a:r>
              <a:rPr lang="en-US" dirty="0" smtClean="0"/>
              <a:t>Finally, a </a:t>
            </a:r>
            <a:r>
              <a:rPr lang="en-US" i="1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 is two </a:t>
            </a:r>
            <a:r>
              <a:rPr lang="en-US" dirty="0" smtClean="0">
                <a:solidFill>
                  <a:schemeClr val="accent2"/>
                </a:solidFill>
              </a:rPr>
              <a:t>conflicting</a:t>
            </a:r>
            <a:r>
              <a:rPr lang="en-US" dirty="0" smtClean="0"/>
              <a:t> actions </a:t>
            </a:r>
            <a:r>
              <a:rPr lang="en-US" i="1" dirty="0" smtClean="0"/>
              <a:t>a1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unordered</a:t>
            </a:r>
            <a:r>
              <a:rPr lang="en-US" dirty="0" smtClean="0"/>
              <a:t> by the happens-before relation </a:t>
            </a:r>
            <a:endParaRPr lang="en-US" dirty="0"/>
          </a:p>
          <a:p>
            <a:pPr lvl="1"/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&lt; </a:t>
            </a:r>
            <a:r>
              <a:rPr lang="en-US" i="1" dirty="0" smtClean="0"/>
              <a:t>a1</a:t>
            </a:r>
          </a:p>
          <a:p>
            <a:pPr lvl="1"/>
            <a:r>
              <a:rPr lang="en-US" dirty="0" smtClean="0"/>
              <a:t>By definition of happens-before, actions will be in different threads</a:t>
            </a:r>
          </a:p>
          <a:p>
            <a:pPr lvl="1"/>
            <a:r>
              <a:rPr lang="en-US" dirty="0" smtClean="0"/>
              <a:t>By definition of conflicting, will be read/write, write/read, or write/write</a:t>
            </a:r>
          </a:p>
          <a:p>
            <a:pPr lvl="1"/>
            <a:endParaRPr lang="en-US" dirty="0"/>
          </a:p>
          <a:p>
            <a:r>
              <a:rPr lang="en-US" dirty="0" smtClean="0"/>
              <a:t>A program is </a:t>
            </a:r>
            <a:r>
              <a:rPr lang="en-US" i="1" dirty="0" smtClean="0">
                <a:solidFill>
                  <a:schemeClr val="accent2"/>
                </a:solidFill>
              </a:rPr>
              <a:t>data-race free</a:t>
            </a:r>
            <a:r>
              <a:rPr lang="en-US" dirty="0" smtClean="0"/>
              <a:t> if no trace on any input has a data race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25908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97602" y="25908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0962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Notion of data race extends to synchronization other than locks</a:t>
            </a:r>
          </a:p>
          <a:p>
            <a:pPr lvl="1"/>
            <a:r>
              <a:rPr lang="en-US" dirty="0" smtClean="0"/>
              <a:t>Just define happens-before appropriately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Thread fork</a:t>
            </a:r>
          </a:p>
          <a:p>
            <a:pPr lvl="1"/>
            <a:r>
              <a:rPr lang="en-US" dirty="0" smtClean="0"/>
              <a:t>Thread join</a:t>
            </a:r>
          </a:p>
          <a:p>
            <a:pPr lvl="1"/>
            <a:r>
              <a:rPr lang="en-US" dirty="0" smtClean="0"/>
              <a:t>Volatile variables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7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 about data races?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not all race conditions are data races…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 why focus on data races?</a:t>
            </a:r>
          </a:p>
          <a:p>
            <a:endParaRPr lang="en-US" dirty="0"/>
          </a:p>
          <a:p>
            <a:r>
              <a:rPr lang="en-US" dirty="0" smtClean="0"/>
              <a:t>One answer: Find some bugs without application-specific knowledge</a:t>
            </a:r>
          </a:p>
          <a:p>
            <a:endParaRPr lang="en-US" dirty="0"/>
          </a:p>
          <a:p>
            <a:r>
              <a:rPr lang="en-US" dirty="0" smtClean="0"/>
              <a:t>More interesting: Semantics for modern languages very </a:t>
            </a:r>
            <a:r>
              <a:rPr lang="en-US" i="1" dirty="0" smtClean="0"/>
              <a:t>relaxed</a:t>
            </a:r>
            <a:r>
              <a:rPr lang="en-US" dirty="0" smtClean="0"/>
              <a:t> for programs with data races</a:t>
            </a:r>
          </a:p>
          <a:p>
            <a:pPr lvl="1"/>
            <a:r>
              <a:rPr lang="en-US" dirty="0" smtClean="0"/>
              <a:t>Else optimizing compilers and hardware too difficult in practice</a:t>
            </a:r>
          </a:p>
          <a:p>
            <a:pPr lvl="1"/>
            <a:r>
              <a:rPr lang="en-US" dirty="0" smtClean="0"/>
              <a:t>Increases importance of writing data-race-free programs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CS-XXX 2012, Lecture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1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95862</TotalTime>
  <Words>1924</Words>
  <Application>Microsoft Office PowerPoint</Application>
  <PresentationFormat>On-screen Show (4:3)</PresentationFormat>
  <Paragraphs>382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Data races, informally</vt:lpstr>
      <vt:lpstr>Bad interleaving example</vt:lpstr>
      <vt:lpstr>Consistent locking</vt:lpstr>
      <vt:lpstr>Data races, more formally</vt:lpstr>
      <vt:lpstr>Data races, more formally</vt:lpstr>
      <vt:lpstr>Data races, more formally</vt:lpstr>
      <vt:lpstr>Data races, more formally</vt:lpstr>
      <vt:lpstr>Beyond locks</vt:lpstr>
      <vt:lpstr>Why care about data races?</vt:lpstr>
      <vt:lpstr>An example</vt:lpstr>
      <vt:lpstr>An example</vt:lpstr>
      <vt:lpstr>Common-subexpression elimination</vt:lpstr>
      <vt:lpstr>A decision…</vt:lpstr>
      <vt:lpstr>Memory-consistency model</vt:lpstr>
      <vt:lpstr>Considered too strong</vt:lpstr>
      <vt:lpstr>The “grand compromise”</vt:lpstr>
      <vt:lpstr>Roles under the compromise</vt:lpstr>
      <vt:lpstr>Back to the example</vt:lpstr>
      <vt:lpstr>Back to the example</vt:lpstr>
      <vt:lpstr>Back to the example</vt:lpstr>
      <vt:lpstr>Back to the example</vt:lpstr>
      <vt:lpstr>So what is allowed?</vt:lpstr>
      <vt:lpstr>Thread-local or immutable memory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2500</cp:revision>
  <cp:lastPrinted>2013-08-15T17:20:58Z</cp:lastPrinted>
  <dcterms:created xsi:type="dcterms:W3CDTF">2009-03-13T20:43:19Z</dcterms:created>
  <dcterms:modified xsi:type="dcterms:W3CDTF">2013-08-15T17:24:46Z</dcterms:modified>
</cp:coreProperties>
</file>