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256" r:id="rId2"/>
    <p:sldId id="398" r:id="rId3"/>
    <p:sldId id="399" r:id="rId4"/>
    <p:sldId id="400" r:id="rId5"/>
    <p:sldId id="401" r:id="rId6"/>
    <p:sldId id="402" r:id="rId7"/>
    <p:sldId id="403" r:id="rId8"/>
    <p:sldId id="404" r:id="rId9"/>
    <p:sldId id="405" r:id="rId10"/>
    <p:sldId id="406" r:id="rId11"/>
    <p:sldId id="407" r:id="rId12"/>
    <p:sldId id="371" r:id="rId13"/>
    <p:sldId id="372" r:id="rId14"/>
    <p:sldId id="373" r:id="rId15"/>
    <p:sldId id="408" r:id="rId16"/>
    <p:sldId id="392" r:id="rId17"/>
    <p:sldId id="374" r:id="rId18"/>
    <p:sldId id="285" r:id="rId19"/>
    <p:sldId id="348" r:id="rId20"/>
    <p:sldId id="342" r:id="rId21"/>
    <p:sldId id="315" r:id="rId22"/>
    <p:sldId id="387" r:id="rId23"/>
    <p:sldId id="284" r:id="rId24"/>
    <p:sldId id="394" r:id="rId25"/>
    <p:sldId id="351" r:id="rId26"/>
    <p:sldId id="320" r:id="rId27"/>
    <p:sldId id="409" r:id="rId28"/>
    <p:sldId id="382" r:id="rId29"/>
    <p:sldId id="385" r:id="rId30"/>
    <p:sldId id="410" r:id="rId31"/>
    <p:sldId id="411" r:id="rId32"/>
    <p:sldId id="325" r:id="rId33"/>
    <p:sldId id="366" r:id="rId34"/>
    <p:sldId id="367" r:id="rId35"/>
    <p:sldId id="368" r:id="rId36"/>
    <p:sldId id="369" r:id="rId37"/>
    <p:sldId id="376" r:id="rId38"/>
    <p:sldId id="359" r:id="rId39"/>
    <p:sldId id="360" r:id="rId40"/>
    <p:sldId id="390" r:id="rId41"/>
    <p:sldId id="391" r:id="rId42"/>
    <p:sldId id="313" r:id="rId43"/>
  </p:sldIdLst>
  <p:sldSz cx="9144000" cy="6858000" type="screen4x3"/>
  <p:notesSz cx="6858000" cy="9144000"/>
  <p:defaultTextStyle>
    <a:defPPr>
      <a:defRPr lang="en-GB"/>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99"/>
    <a:srgbClr val="FFCCCC"/>
    <a:srgbClr val="FFCCFF"/>
    <a:srgbClr val="99FF66"/>
    <a:srgbClr val="99FF33"/>
    <a:srgbClr val="FFFFCC"/>
    <a:srgbClr val="6699FF"/>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241" autoAdjust="0"/>
    <p:restoredTop sz="81413" autoAdjust="0"/>
  </p:normalViewPr>
  <p:slideViewPr>
    <p:cSldViewPr>
      <p:cViewPr>
        <p:scale>
          <a:sx n="75" d="100"/>
          <a:sy n="75" d="100"/>
        </p:scale>
        <p:origin x="-720" y="-355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8" d="100"/>
          <a:sy n="68" d="100"/>
        </p:scale>
        <p:origin x="-1882" y="-5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GB"/>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4506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GB"/>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26FD45B-51B4-4067-A82D-5E19E9AACC25}" type="slidenum">
              <a:rPr lang="en-GB"/>
              <a:pPr>
                <a:defRPr/>
              </a:pPr>
              <a:t>‹#›</a:t>
            </a:fld>
            <a:endParaRPr lang="en-GB"/>
          </a:p>
        </p:txBody>
      </p:sp>
    </p:spTree>
    <p:extLst>
      <p:ext uri="{BB962C8B-B14F-4D97-AF65-F5344CB8AC3E}">
        <p14:creationId xmlns:p14="http://schemas.microsoft.com/office/powerpoint/2010/main" val="20537440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94CF635E-A1BD-43EA-BB09-D33B87517FB2}" type="slidenum">
              <a:rPr lang="en-GB" smtClean="0"/>
              <a:pPr eaLnBrk="1" hangingPunct="1"/>
              <a:t>1</a:t>
            </a:fld>
            <a:endParaRPr lang="en-GB" smtClean="0"/>
          </a:p>
        </p:txBody>
      </p:sp>
      <p:sp>
        <p:nvSpPr>
          <p:cNvPr id="46083" name="Rectangle 2"/>
          <p:cNvSpPr>
            <a:spLocks noRo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A929E0FC-FFAC-4C4A-8032-4F0B0D549F69}" type="slidenum">
              <a:rPr lang="en-GB" smtClean="0"/>
              <a:pPr eaLnBrk="1" hangingPunct="1"/>
              <a:t>24</a:t>
            </a:fld>
            <a:endParaRPr lang="en-GB" smtClean="0"/>
          </a:p>
        </p:txBody>
      </p:sp>
      <p:sp>
        <p:nvSpPr>
          <p:cNvPr id="55299" name="Rectangle 2"/>
          <p:cNvSpPr>
            <a:spLocks noRo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smtClean="0"/>
              <a:t>So starting with detection; Vigilante can use a diverse set of detectors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AE0E82E9-26E8-4AB0-BA19-80F4D1F94128}" type="slidenum">
              <a:rPr lang="en-GB" smtClean="0"/>
              <a:pPr eaLnBrk="1" hangingPunct="1"/>
              <a:t>26</a:t>
            </a:fld>
            <a:endParaRPr lang="en-GB" smtClean="0"/>
          </a:p>
        </p:txBody>
      </p:sp>
      <p:sp>
        <p:nvSpPr>
          <p:cNvPr id="56323" name="Rectangle 2"/>
          <p:cNvSpPr>
            <a:spLocks noRo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smtClean="0"/>
              <a:t>After verification the host needs to protect itself. It will analyze the infection process and create local aplication level filters or patches that prevent infection.</a:t>
            </a:r>
          </a:p>
          <a:p>
            <a:pPr eaLnBrk="1" hangingPunct="1"/>
            <a:r>
              <a:rPr lang="en-GB" smtClean="0"/>
              <a:t>Protection should be vulnerability-centric, i.e. simple variations on the worm packets should not be able to bypass the protection mechanisms.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3F53FF6C-54DE-4B80-B9B8-F1435A519EFA}" type="slidenum">
              <a:rPr lang="en-GB" smtClean="0"/>
              <a:pPr eaLnBrk="1" hangingPunct="1"/>
              <a:t>28</a:t>
            </a:fld>
            <a:endParaRPr lang="en-GB" smtClean="0"/>
          </a:p>
        </p:txBody>
      </p:sp>
      <p:sp>
        <p:nvSpPr>
          <p:cNvPr id="57347" name="Rectangle 2"/>
          <p:cNvSpPr>
            <a:spLocks noRo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smtClean="0"/>
              <a:t>To see how we can generate local filters we can look at a vulnerable piece of code that processes a network message.</a:t>
            </a:r>
          </a:p>
          <a:p>
            <a:pPr eaLnBrk="1" hangingPunct="1"/>
            <a:r>
              <a:rPr lang="en-GB" smtClean="0"/>
              <a:t>The idea is that by analyzing the execution we can generate general conditions for the filter.</a:t>
            </a:r>
          </a:p>
          <a:p>
            <a:pPr eaLnBrk="1" hangingPunct="1"/>
            <a:r>
              <a:rPr lang="en-GB" smtClean="0"/>
              <a:t>For every control flow decision that uses dirty data, we will record a condition.</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A3338FD9-E5E1-461C-9B97-9EA9912FF32D}" type="slidenum">
              <a:rPr lang="en-GB" smtClean="0"/>
              <a:pPr eaLnBrk="1" hangingPunct="1"/>
              <a:t>29</a:t>
            </a:fld>
            <a:endParaRPr lang="en-GB" smtClean="0"/>
          </a:p>
        </p:txBody>
      </p:sp>
      <p:sp>
        <p:nvSpPr>
          <p:cNvPr id="58371" name="Rectangle 2"/>
          <p:cNvSpPr>
            <a:spLocks noRo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smtClean="0"/>
              <a:t>So starting with detection; Vigilante can use a diverse set of detectors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32D08243-86DC-41CB-87CE-17244B3313C1}" type="slidenum">
              <a:rPr lang="en-GB" smtClean="0"/>
              <a:pPr eaLnBrk="1" hangingPunct="1"/>
              <a:t>13</a:t>
            </a:fld>
            <a:endParaRPr lang="en-GB" smtClean="0"/>
          </a:p>
        </p:txBody>
      </p:sp>
      <p:sp>
        <p:nvSpPr>
          <p:cNvPr id="47107" name="Rectangle 2"/>
          <p:cNvSpPr>
            <a:spLocks noRo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smtClean="0"/>
              <a:t>Make it clear: false positives mean good traffic is blocked</a:t>
            </a:r>
          </a:p>
          <a:p>
            <a:pPr eaLnBrk="1" hangingPunct="1"/>
            <a:r>
              <a:rPr lang="en-GB" smtClean="0"/>
              <a:t>?false negatives also?</a:t>
            </a:r>
          </a:p>
          <a:p>
            <a:pPr eaLnBrk="1" hangingPunct="1"/>
            <a:endParaRPr lang="en-GB" smtClean="0"/>
          </a:p>
          <a:p>
            <a:pPr eaLnBrk="1" hangingPunct="1"/>
            <a:r>
              <a:rPr lang="en-GB" smtClean="0"/>
              <a:t>Previous approaches to containment have taken a network centric view</a:t>
            </a:r>
          </a:p>
          <a:p>
            <a:pPr eaLnBrk="1" hangingPunct="1"/>
            <a:r>
              <a:rPr lang="en-GB" smtClean="0"/>
              <a:t>They analyze network and the block or rate-limit worm packets</a:t>
            </a:r>
          </a:p>
          <a:p>
            <a:pPr eaLnBrk="1" hangingPunct="1"/>
            <a:r>
              <a:rPr lang="en-GB" smtClean="0"/>
              <a:t>…</a:t>
            </a:r>
          </a:p>
          <a:p>
            <a:pPr eaLnBrk="1" hangingPunct="1"/>
            <a:r>
              <a:rPr lang="en-GB" smtClean="0"/>
              <a:t>These systems have some limitations: because there is no information about vulnerabilities at the network level it is difficult to eliminate false positives and false negatives. So, for instance, if a worm is spreading slowly and does not show up as a network anomaly it will escape containment and sometimes good traffic is misclassified as worm traffic.</a:t>
            </a:r>
          </a:p>
          <a:p>
            <a:pPr eaLnBrk="1" hangingPunct="1"/>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0BC5064E-90C8-485B-B428-EBD7A68B4849}" type="slidenum">
              <a:rPr lang="en-GB" smtClean="0"/>
              <a:pPr eaLnBrk="1" hangingPunct="1"/>
              <a:t>14</a:t>
            </a:fld>
            <a:endParaRPr lang="en-GB" smtClean="0"/>
          </a:p>
        </p:txBody>
      </p:sp>
      <p:sp>
        <p:nvSpPr>
          <p:cNvPr id="48131" name="Rectangle 2"/>
          <p:cNvSpPr>
            <a:spLocks noRo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smtClean="0"/>
              <a:t>To solve these problems, vigilante takes a host-centric approach</a:t>
            </a:r>
          </a:p>
          <a:p>
            <a:pPr eaLnBrk="1" hangingPunct="1"/>
            <a:r>
              <a:rPr lang="en-GB" smtClean="0"/>
              <a:t>Detection in vigilante is performed inside hosts; this avoids false positives because we analyze the infection process inside running programs and we can therefore be sure that something bad is hapenning. It also eliminates false negatives because even if the worm is spreading slowly and trying to avoid detection at the network level, at some point it needs to infect hosts and we will catch it then.</a:t>
            </a:r>
          </a:p>
          <a:p>
            <a:pPr eaLnBrk="1" hangingPunct="1"/>
            <a:endParaRPr lang="en-GB" smtClean="0"/>
          </a:p>
          <a:p>
            <a:pPr eaLnBrk="1" hangingPunct="1"/>
            <a:r>
              <a:rPr lang="en-GB" smtClean="0"/>
              <a:t>After detection hosts generate self-certifying alerts. Self-certifying alerts are the key concept that enables large-scale cooperative detection without trust.</a:t>
            </a:r>
          </a:p>
          <a:p>
            <a:pPr eaLnBrk="1" hangingPunct="1"/>
            <a:r>
              <a:rPr lang="en-GB" smtClean="0"/>
              <a:t>Detectors broadcast SCAs and, after receiving alerts, hosts generate local countermeasures that precent infection.</a:t>
            </a:r>
          </a:p>
          <a:p>
            <a:pPr eaLnBrk="1" hangingPunct="1"/>
            <a:endParaRPr lang="en-GB" smtClean="0"/>
          </a:p>
          <a:p>
            <a:pPr eaLnBrk="1" hangingPunct="1"/>
            <a:r>
              <a:rPr lang="en-GB" smtClean="0"/>
              <a:t>one interesting insight from our experiments is that a small number of detectors is sufficient to contain fast spreading worms such as Slammer</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AD58727B-1E0E-47CB-884F-EBAC45179F3A}" type="slidenum">
              <a:rPr lang="en-GB" smtClean="0"/>
              <a:pPr eaLnBrk="1" hangingPunct="1"/>
              <a:t>16</a:t>
            </a:fld>
            <a:endParaRPr lang="en-GB" smtClean="0"/>
          </a:p>
        </p:txBody>
      </p:sp>
      <p:sp>
        <p:nvSpPr>
          <p:cNvPr id="49155" name="Rectangle 2"/>
          <p:cNvSpPr>
            <a:spLocks noRo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smtClean="0"/>
              <a:t>To solve these problems, vigilante takes a host-centric approach</a:t>
            </a:r>
          </a:p>
          <a:p>
            <a:pPr eaLnBrk="1" hangingPunct="1"/>
            <a:r>
              <a:rPr lang="en-GB" smtClean="0"/>
              <a:t>Detection in vigilante is performed inside hosts; this avoids false positives because we analyze the infection process inside running programs and we can therefore be sure that something bad is hapenning. It also eliminates false negatives because even if the worm is spreading slowly and trying to avoid detection at the network level, at some point it needs to infect hosts and we will catch it then.</a:t>
            </a:r>
          </a:p>
          <a:p>
            <a:pPr eaLnBrk="1" hangingPunct="1"/>
            <a:endParaRPr lang="en-GB" smtClean="0"/>
          </a:p>
          <a:p>
            <a:pPr eaLnBrk="1" hangingPunct="1"/>
            <a:r>
              <a:rPr lang="en-GB" smtClean="0"/>
              <a:t>After detection hosts generate self-certifying alerts. Self-certifying alerts are the key concept that enables large-scale cooperative detection without trust.</a:t>
            </a:r>
          </a:p>
          <a:p>
            <a:pPr eaLnBrk="1" hangingPunct="1"/>
            <a:r>
              <a:rPr lang="en-GB" smtClean="0"/>
              <a:t>Detectors broadcast SCAs and, after receiving alerts, hosts generate local countermeasures that precent infection.</a:t>
            </a:r>
          </a:p>
          <a:p>
            <a:pPr eaLnBrk="1" hangingPunct="1"/>
            <a:endParaRPr lang="en-GB" smtClean="0"/>
          </a:p>
          <a:p>
            <a:pPr eaLnBrk="1" hangingPunct="1"/>
            <a:r>
              <a:rPr lang="en-GB" smtClean="0"/>
              <a:t>one interesting insight from our experiments is that a small number of detectors is sufficient to contain fast spreading worms such as Slammer</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0F6F0CF3-D449-4FD7-8D99-CE4F1BACABE6}" type="slidenum">
              <a:rPr lang="en-GB" smtClean="0"/>
              <a:pPr eaLnBrk="1" hangingPunct="1"/>
              <a:t>18</a:t>
            </a:fld>
            <a:endParaRPr lang="en-GB" smtClean="0"/>
          </a:p>
        </p:txBody>
      </p:sp>
      <p:sp>
        <p:nvSpPr>
          <p:cNvPr id="50179" name="Rectangle 2"/>
          <p:cNvSpPr>
            <a:spLocks noRo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smtClean="0"/>
              <a:t>Capture the importance of the verification information</a:t>
            </a:r>
          </a:p>
          <a:p>
            <a:pPr eaLnBrk="1" hangingPunct="1"/>
            <a:endParaRPr lang="en-GB" smtClean="0"/>
          </a:p>
          <a:p>
            <a:pPr eaLnBrk="1" hangingPunct="1"/>
            <a:r>
              <a:rPr lang="en-GB" smtClean="0"/>
              <a:t>An SCA is a special type of security alert; it informs you that there is a security problem in some piece of software, </a:t>
            </a:r>
          </a:p>
          <a:p>
            <a:pPr eaLnBrk="1" hangingPunct="1"/>
            <a:r>
              <a:rPr lang="en-GB" smtClean="0"/>
              <a:t>but also includes a machine-verifiable description of what the problem is.</a:t>
            </a:r>
          </a:p>
          <a:p>
            <a:pPr eaLnBrk="1" hangingPunct="1"/>
            <a:endParaRPr lang="en-GB" smtClean="0"/>
          </a:p>
          <a:p>
            <a:pPr eaLnBrk="1" hangingPunct="1"/>
            <a:r>
              <a:rPr lang="en-GB" smtClean="0"/>
              <a:t>SCAs contain a description of how to reproduce the bad behavior and some verification hints to help the verification process</a:t>
            </a:r>
          </a:p>
          <a:p>
            <a:pPr eaLnBrk="1" hangingPunct="1"/>
            <a:endParaRPr lang="en-GB" smtClean="0"/>
          </a:p>
          <a:p>
            <a:pPr eaLnBrk="1" hangingPunct="1"/>
            <a:r>
              <a:rPr lang="en-GB" smtClean="0"/>
              <a:t>This concept can be applied to many security problems; let me give you an example: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E9F708E2-D8BB-4463-901B-1E81F0366AA8}" type="slidenum">
              <a:rPr lang="en-GB" smtClean="0"/>
              <a:pPr eaLnBrk="1" hangingPunct="1"/>
              <a:t>19</a:t>
            </a:fld>
            <a:endParaRPr lang="en-GB" smtClean="0"/>
          </a:p>
        </p:txBody>
      </p:sp>
      <p:sp>
        <p:nvSpPr>
          <p:cNvPr id="51203" name="Rectangle 2"/>
          <p:cNvSpPr>
            <a:spLocks noRo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smtClean="0"/>
              <a:t>The AEC alert contains the messages that will trigger the vulnerable behavior and explains where in those messages is the value that will be loaded into the program counter</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F5329975-AD38-4668-B124-9DE0C73C4475}" type="slidenum">
              <a:rPr lang="en-GB" smtClean="0"/>
              <a:pPr eaLnBrk="1" hangingPunct="1"/>
              <a:t>21</a:t>
            </a:fld>
            <a:endParaRPr lang="en-GB" smtClean="0"/>
          </a:p>
        </p:txBody>
      </p:sp>
      <p:sp>
        <p:nvSpPr>
          <p:cNvPr id="52227" name="Rectangle 2"/>
          <p:cNvSpPr>
            <a:spLocks noRo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smtClean="0"/>
              <a:t>So starting with detection; Vigilante can use a diverse set of detectors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A67F2095-8194-42A2-AA61-5F73800E23A8}" type="slidenum">
              <a:rPr lang="en-GB" smtClean="0"/>
              <a:pPr eaLnBrk="1" hangingPunct="1"/>
              <a:t>22</a:t>
            </a:fld>
            <a:endParaRPr lang="en-GB" smtClean="0"/>
          </a:p>
        </p:txBody>
      </p:sp>
      <p:sp>
        <p:nvSpPr>
          <p:cNvPr id="53251" name="Rectangle 2"/>
          <p:cNvSpPr>
            <a:spLocks noRo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smtClean="0"/>
              <a:t>One of the detection mechanisms used by vigilante is dynamic dataflow analysis</a:t>
            </a:r>
          </a:p>
          <a:p>
            <a:pPr eaLnBrk="1" hangingPunct="1"/>
            <a:endParaRPr lang="en-GB" smtClean="0"/>
          </a:p>
          <a:p>
            <a:pPr eaLnBrk="1" hangingPunct="1"/>
            <a:r>
              <a:rPr lang="en-GB" smtClean="0"/>
              <a:t>We use a set of bitmaps to keep track of which memory positions are dirty.</a:t>
            </a:r>
          </a:p>
          <a:p>
            <a:pPr eaLnBrk="1" hangingPunct="1"/>
            <a:r>
              <a:rPr lang="en-GB" smtClean="0"/>
              <a:t>We keep a bit per memory page (4K) and for each dirty page we keep a bit per memory byte.</a:t>
            </a:r>
          </a:p>
          <a:p>
            <a:pPr eaLnBrk="1" hangingPunct="1"/>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B31D9AEF-87FD-4B68-A3BF-E3D7019DEE1D}" type="slidenum">
              <a:rPr lang="en-GB" smtClean="0"/>
              <a:pPr eaLnBrk="1" hangingPunct="1"/>
              <a:t>23</a:t>
            </a:fld>
            <a:endParaRPr lang="en-GB" smtClean="0"/>
          </a:p>
        </p:txBody>
      </p:sp>
      <p:sp>
        <p:nvSpPr>
          <p:cNvPr id="54275" name="Rectangle 2"/>
          <p:cNvSpPr>
            <a:spLocks noRo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smtClean="0"/>
              <a:t>One of the detection mechanisms used by vigilante is dynamic dataflow analysis</a:t>
            </a:r>
          </a:p>
          <a:p>
            <a:pPr eaLnBrk="1" hangingPunct="1"/>
            <a:endParaRPr lang="en-GB" smtClean="0"/>
          </a:p>
          <a:p>
            <a:pPr eaLnBrk="1" hangingPunct="1"/>
            <a:r>
              <a:rPr lang="en-GB" smtClean="0"/>
              <a:t>We use a set of bitmaps to keep track of which memory positions are dirty.</a:t>
            </a:r>
          </a:p>
          <a:p>
            <a:pPr eaLnBrk="1" hangingPunct="1"/>
            <a:r>
              <a:rPr lang="en-GB" smtClean="0"/>
              <a:t>We keep a bit per memory page (4K) and for each dirty page we keep a bit per memory byte.</a:t>
            </a:r>
          </a:p>
          <a:p>
            <a:pPr eaLnBrk="1" hangingPunct="1"/>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9D930C05-1E83-489B-BBD6-AD03F7BC1599}" type="slidenum">
              <a:rPr lang="en-GB"/>
              <a:pPr>
                <a:defRPr/>
              </a:pPr>
              <a:t>‹#›</a:t>
            </a:fld>
            <a:endParaRPr lang="en-GB"/>
          </a:p>
        </p:txBody>
      </p:sp>
    </p:spTree>
    <p:extLst>
      <p:ext uri="{BB962C8B-B14F-4D97-AF65-F5344CB8AC3E}">
        <p14:creationId xmlns:p14="http://schemas.microsoft.com/office/powerpoint/2010/main" val="4023693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335D913-380D-4784-872D-B33B2BE358E7}" type="slidenum">
              <a:rPr lang="en-GB"/>
              <a:pPr>
                <a:defRPr/>
              </a:pPr>
              <a:t>‹#›</a:t>
            </a:fld>
            <a:endParaRPr lang="en-GB"/>
          </a:p>
        </p:txBody>
      </p:sp>
    </p:spTree>
    <p:extLst>
      <p:ext uri="{BB962C8B-B14F-4D97-AF65-F5344CB8AC3E}">
        <p14:creationId xmlns:p14="http://schemas.microsoft.com/office/powerpoint/2010/main" val="972883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8D524EC2-6BE0-4C07-B502-BB85312D91EE}" type="slidenum">
              <a:rPr lang="en-GB"/>
              <a:pPr>
                <a:defRPr/>
              </a:pPr>
              <a:t>‹#›</a:t>
            </a:fld>
            <a:endParaRPr lang="en-GB"/>
          </a:p>
        </p:txBody>
      </p:sp>
    </p:spTree>
    <p:extLst>
      <p:ext uri="{BB962C8B-B14F-4D97-AF65-F5344CB8AC3E}">
        <p14:creationId xmlns:p14="http://schemas.microsoft.com/office/powerpoint/2010/main" val="16947615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B18A7EEA-B2EC-4F97-85ED-9FC91442F40F}" type="slidenum">
              <a:rPr lang="en-GB"/>
              <a:pPr>
                <a:defRPr/>
              </a:pPr>
              <a:t>‹#›</a:t>
            </a:fld>
            <a:endParaRPr lang="en-GB"/>
          </a:p>
        </p:txBody>
      </p:sp>
    </p:spTree>
    <p:extLst>
      <p:ext uri="{BB962C8B-B14F-4D97-AF65-F5344CB8AC3E}">
        <p14:creationId xmlns:p14="http://schemas.microsoft.com/office/powerpoint/2010/main" val="3333604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698DECBC-BBA0-472A-B247-5AC0CEAAF2C6}" type="slidenum">
              <a:rPr lang="en-GB"/>
              <a:pPr>
                <a:defRPr/>
              </a:pPr>
              <a:t>‹#›</a:t>
            </a:fld>
            <a:endParaRPr lang="en-GB"/>
          </a:p>
        </p:txBody>
      </p:sp>
    </p:spTree>
    <p:extLst>
      <p:ext uri="{BB962C8B-B14F-4D97-AF65-F5344CB8AC3E}">
        <p14:creationId xmlns:p14="http://schemas.microsoft.com/office/powerpoint/2010/main" val="180338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4EA4FA07-9B58-4019-A63B-DE2A64A8A5AD}" type="slidenum">
              <a:rPr lang="en-GB"/>
              <a:pPr>
                <a:defRPr/>
              </a:pPr>
              <a:t>‹#›</a:t>
            </a:fld>
            <a:endParaRPr lang="en-GB"/>
          </a:p>
        </p:txBody>
      </p:sp>
    </p:spTree>
    <p:extLst>
      <p:ext uri="{BB962C8B-B14F-4D97-AF65-F5344CB8AC3E}">
        <p14:creationId xmlns:p14="http://schemas.microsoft.com/office/powerpoint/2010/main" val="1501760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3538E95C-892F-4299-B9F9-6470C7ED1528}" type="slidenum">
              <a:rPr lang="en-GB"/>
              <a:pPr>
                <a:defRPr/>
              </a:pPr>
              <a:t>‹#›</a:t>
            </a:fld>
            <a:endParaRPr lang="en-GB"/>
          </a:p>
        </p:txBody>
      </p:sp>
    </p:spTree>
    <p:extLst>
      <p:ext uri="{BB962C8B-B14F-4D97-AF65-F5344CB8AC3E}">
        <p14:creationId xmlns:p14="http://schemas.microsoft.com/office/powerpoint/2010/main" val="3684915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D151933D-2C18-4B1A-ABBD-2EC1555AA0CE}" type="slidenum">
              <a:rPr lang="en-GB"/>
              <a:pPr>
                <a:defRPr/>
              </a:pPr>
              <a:t>‹#›</a:t>
            </a:fld>
            <a:endParaRPr lang="en-GB"/>
          </a:p>
        </p:txBody>
      </p:sp>
    </p:spTree>
    <p:extLst>
      <p:ext uri="{BB962C8B-B14F-4D97-AF65-F5344CB8AC3E}">
        <p14:creationId xmlns:p14="http://schemas.microsoft.com/office/powerpoint/2010/main" val="1473777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346B1DE8-E1A7-49D1-A5B0-F58FA81ED378}" type="slidenum">
              <a:rPr lang="en-GB"/>
              <a:pPr>
                <a:defRPr/>
              </a:pPr>
              <a:t>‹#›</a:t>
            </a:fld>
            <a:endParaRPr lang="en-GB"/>
          </a:p>
        </p:txBody>
      </p:sp>
    </p:spTree>
    <p:extLst>
      <p:ext uri="{BB962C8B-B14F-4D97-AF65-F5344CB8AC3E}">
        <p14:creationId xmlns:p14="http://schemas.microsoft.com/office/powerpoint/2010/main" val="619506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2CF358F0-29A3-40AC-AA23-4DB7A4AE6B2D}" type="slidenum">
              <a:rPr lang="en-GB"/>
              <a:pPr>
                <a:defRPr/>
              </a:pPr>
              <a:t>‹#›</a:t>
            </a:fld>
            <a:endParaRPr lang="en-GB"/>
          </a:p>
        </p:txBody>
      </p:sp>
    </p:spTree>
    <p:extLst>
      <p:ext uri="{BB962C8B-B14F-4D97-AF65-F5344CB8AC3E}">
        <p14:creationId xmlns:p14="http://schemas.microsoft.com/office/powerpoint/2010/main" val="4123012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C4DCE568-EF2E-4CC1-BF10-0FA6F326EF58}" type="slidenum">
              <a:rPr lang="en-GB"/>
              <a:pPr>
                <a:defRPr/>
              </a:pPr>
              <a:t>‹#›</a:t>
            </a:fld>
            <a:endParaRPr lang="en-GB"/>
          </a:p>
        </p:txBody>
      </p:sp>
    </p:spTree>
    <p:extLst>
      <p:ext uri="{BB962C8B-B14F-4D97-AF65-F5344CB8AC3E}">
        <p14:creationId xmlns:p14="http://schemas.microsoft.com/office/powerpoint/2010/main" val="3341170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2ACF0AFE-0DD0-4364-BAD1-FD63735171D0}" type="slidenum">
              <a:rPr lang="en-GB"/>
              <a:pPr>
                <a:defRPr/>
              </a:pPr>
              <a:t>‹#›</a:t>
            </a:fld>
            <a:endParaRPr lang="en-GB"/>
          </a:p>
        </p:txBody>
      </p:sp>
    </p:spTree>
    <p:extLst>
      <p:ext uri="{BB962C8B-B14F-4D97-AF65-F5344CB8AC3E}">
        <p14:creationId xmlns:p14="http://schemas.microsoft.com/office/powerpoint/2010/main" val="768209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9219"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2D73154C-A084-45EC-A743-6C5E86DA4381}"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2.xml"/><Relationship Id="rId4" Type="http://schemas.openxmlformats.org/officeDocument/2006/relationships/image" Target="../media/image4.wmf"/></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emf"/></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6.emf"/></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7.emf"/></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8.emf"/></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9.emf"/></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0.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1.emf"/></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12.emf"/></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762000" y="1219200"/>
            <a:ext cx="7772400" cy="1470025"/>
          </a:xfrm>
        </p:spPr>
        <p:txBody>
          <a:bodyPr/>
          <a:lstStyle/>
          <a:p>
            <a:pPr eaLnBrk="1" hangingPunct="1"/>
            <a:r>
              <a:rPr lang="en-US" sz="4000" smtClean="0">
                <a:solidFill>
                  <a:srgbClr val="008000"/>
                </a:solidFill>
              </a:rPr>
              <a:t>Vigilante: End-to-End Containment of Internet Worms</a:t>
            </a:r>
            <a:br>
              <a:rPr lang="en-US" sz="4000" smtClean="0">
                <a:solidFill>
                  <a:srgbClr val="008000"/>
                </a:solidFill>
              </a:rPr>
            </a:br>
            <a:endParaRPr lang="en-GB" sz="2800" smtClean="0"/>
          </a:p>
        </p:txBody>
      </p:sp>
      <p:sp>
        <p:nvSpPr>
          <p:cNvPr id="10243" name="Rectangle 3"/>
          <p:cNvSpPr>
            <a:spLocks noGrp="1" noChangeArrowheads="1"/>
          </p:cNvSpPr>
          <p:nvPr>
            <p:ph type="subTitle" idx="1"/>
          </p:nvPr>
        </p:nvSpPr>
        <p:spPr>
          <a:xfrm>
            <a:off x="381000" y="2743200"/>
            <a:ext cx="8229600" cy="2362200"/>
          </a:xfrm>
        </p:spPr>
        <p:txBody>
          <a:bodyPr/>
          <a:lstStyle/>
          <a:p>
            <a:pPr eaLnBrk="1" hangingPunct="1">
              <a:lnSpc>
                <a:spcPct val="80000"/>
              </a:lnSpc>
            </a:pPr>
            <a:r>
              <a:rPr lang="en-US" sz="2000" smtClean="0"/>
              <a:t>Paper by:</a:t>
            </a:r>
          </a:p>
          <a:p>
            <a:pPr eaLnBrk="1" hangingPunct="1">
              <a:lnSpc>
                <a:spcPct val="80000"/>
              </a:lnSpc>
            </a:pPr>
            <a:r>
              <a:rPr lang="en-US" sz="2000" smtClean="0"/>
              <a:t>Manuel Costa, Jon Crowcroft, Miguel Castro, Ant Rowstron,</a:t>
            </a:r>
          </a:p>
          <a:p>
            <a:pPr eaLnBrk="1" hangingPunct="1">
              <a:lnSpc>
                <a:spcPct val="80000"/>
              </a:lnSpc>
            </a:pPr>
            <a:r>
              <a:rPr lang="en-US" sz="2000" smtClean="0"/>
              <a:t>Lidong Zhou, Lintao Zhang, Paul Barham</a:t>
            </a:r>
            <a:r>
              <a:rPr lang="en-US" sz="2400" smtClean="0"/>
              <a:t> </a:t>
            </a:r>
          </a:p>
          <a:p>
            <a:pPr eaLnBrk="1" hangingPunct="1">
              <a:lnSpc>
                <a:spcPct val="80000"/>
              </a:lnSpc>
            </a:pPr>
            <a:endParaRPr lang="en-US" sz="2400" smtClean="0"/>
          </a:p>
          <a:p>
            <a:pPr eaLnBrk="1" hangingPunct="1">
              <a:lnSpc>
                <a:spcPct val="80000"/>
              </a:lnSpc>
            </a:pPr>
            <a:r>
              <a:rPr lang="en-GB" sz="2000" smtClean="0"/>
              <a:t>Microsoft Research Cambridge</a:t>
            </a:r>
          </a:p>
          <a:p>
            <a:pPr eaLnBrk="1" hangingPunct="1">
              <a:lnSpc>
                <a:spcPct val="80000"/>
              </a:lnSpc>
            </a:pPr>
            <a:r>
              <a:rPr lang="en-GB" sz="2000" smtClean="0"/>
              <a:t>Microsoft Research Silicon Valley</a:t>
            </a:r>
          </a:p>
          <a:p>
            <a:pPr eaLnBrk="1" hangingPunct="1">
              <a:lnSpc>
                <a:spcPct val="80000"/>
              </a:lnSpc>
            </a:pPr>
            <a:r>
              <a:rPr lang="en-GB" sz="2000" smtClean="0"/>
              <a:t>University of Cambridge, Computer Laboratory</a:t>
            </a:r>
          </a:p>
          <a:p>
            <a:pPr eaLnBrk="1" hangingPunct="1">
              <a:lnSpc>
                <a:spcPct val="80000"/>
              </a:lnSpc>
            </a:pPr>
            <a:endParaRPr lang="en-GB" sz="2000" smtClean="0"/>
          </a:p>
          <a:p>
            <a:pPr eaLnBrk="1" hangingPunct="1">
              <a:lnSpc>
                <a:spcPct val="80000"/>
              </a:lnSpc>
            </a:pPr>
            <a:endParaRPr lang="en-GB" sz="2000" smtClean="0"/>
          </a:p>
          <a:p>
            <a:pPr eaLnBrk="1" hangingPunct="1">
              <a:lnSpc>
                <a:spcPct val="80000"/>
              </a:lnSpc>
            </a:pPr>
            <a:r>
              <a:rPr lang="en-GB" sz="2000" smtClean="0"/>
              <a:t>Presented by</a:t>
            </a:r>
          </a:p>
          <a:p>
            <a:pPr eaLnBrk="1" hangingPunct="1">
              <a:lnSpc>
                <a:spcPct val="80000"/>
              </a:lnSpc>
            </a:pPr>
            <a:r>
              <a:rPr lang="en-GB" sz="2000" smtClean="0"/>
              <a:t>Marcus Peinado, Microsoft Research</a:t>
            </a:r>
            <a:br>
              <a:rPr lang="en-GB" sz="2000" smtClean="0"/>
            </a:br>
            <a:endParaRPr lang="en-GB" sz="200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smtClean="0"/>
              <a:t>Case Study: Slammer</a:t>
            </a:r>
          </a:p>
        </p:txBody>
      </p:sp>
      <p:sp>
        <p:nvSpPr>
          <p:cNvPr id="19459" name="Content Placeholder 2"/>
          <p:cNvSpPr>
            <a:spLocks noGrp="1"/>
          </p:cNvSpPr>
          <p:nvPr>
            <p:ph idx="1"/>
          </p:nvPr>
        </p:nvSpPr>
        <p:spPr/>
        <p:txBody>
          <a:bodyPr/>
          <a:lstStyle/>
          <a:p>
            <a:pPr eaLnBrk="1" hangingPunct="1"/>
            <a:r>
              <a:rPr lang="en-US" smtClean="0"/>
              <a:t>Slammer is a single UDP packet</a:t>
            </a:r>
          </a:p>
          <a:p>
            <a:pPr eaLnBrk="1" hangingPunct="1"/>
            <a:r>
              <a:rPr lang="en-US" smtClean="0"/>
              <a:t>Contains a string that overflows SmallBuffer,</a:t>
            </a:r>
          </a:p>
          <a:p>
            <a:pPr lvl="1" eaLnBrk="1" hangingPunct="1"/>
            <a:r>
              <a:rPr lang="en-US" smtClean="0"/>
              <a:t>Overwriting the return address on the stack</a:t>
            </a:r>
          </a:p>
          <a:p>
            <a:pPr lvl="1" eaLnBrk="1" hangingPunct="1"/>
            <a:r>
              <a:rPr lang="en-US" smtClean="0"/>
              <a:t>Placing the payload on the stack directly above the return address.</a:t>
            </a:r>
          </a:p>
          <a:p>
            <a:pPr eaLnBrk="1" hangingPunct="1"/>
            <a:r>
              <a:rPr lang="en-US" smtClean="0"/>
              <a:t>Payload</a:t>
            </a:r>
          </a:p>
          <a:p>
            <a:pPr lvl="1" eaLnBrk="1" hangingPunct="1"/>
            <a:r>
              <a:rPr lang="en-US" smtClean="0">
                <a:latin typeface="Courier New" pitchFamily="49" charset="0"/>
                <a:cs typeface="Courier New" pitchFamily="49" charset="0"/>
              </a:rPr>
              <a:t>Repeat forever</a:t>
            </a:r>
          </a:p>
          <a:p>
            <a:pPr lvl="2" eaLnBrk="1" hangingPunct="1">
              <a:buFontTx/>
              <a:buNone/>
            </a:pPr>
            <a:r>
              <a:rPr lang="en-US" smtClean="0">
                <a:latin typeface="Courier New" pitchFamily="49" charset="0"/>
                <a:cs typeface="Courier New" pitchFamily="49" charset="0"/>
              </a:rPr>
              <a:t>Dest_IP = random();</a:t>
            </a:r>
          </a:p>
          <a:p>
            <a:pPr lvl="2" eaLnBrk="1" hangingPunct="1">
              <a:buFontTx/>
              <a:buNone/>
            </a:pPr>
            <a:r>
              <a:rPr lang="en-US" smtClean="0">
                <a:latin typeface="Courier New" pitchFamily="49" charset="0"/>
                <a:cs typeface="Courier New" pitchFamily="49" charset="0"/>
              </a:rPr>
              <a:t>UDPSend( Dest_IP, SlammerPacket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smtClean="0"/>
              <a:t>Vigilante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GB" smtClean="0">
                <a:solidFill>
                  <a:srgbClr val="008000"/>
                </a:solidFill>
              </a:rPr>
              <a:t>The worm threat</a:t>
            </a:r>
          </a:p>
        </p:txBody>
      </p:sp>
      <p:sp>
        <p:nvSpPr>
          <p:cNvPr id="21507" name="Rectangle 3"/>
          <p:cNvSpPr>
            <a:spLocks noGrp="1" noChangeArrowheads="1"/>
          </p:cNvSpPr>
          <p:nvPr>
            <p:ph type="body" sz="half" idx="1"/>
          </p:nvPr>
        </p:nvSpPr>
        <p:spPr>
          <a:xfrm>
            <a:off x="457200" y="1752600"/>
            <a:ext cx="8305800" cy="4373563"/>
          </a:xfrm>
        </p:spPr>
        <p:txBody>
          <a:bodyPr/>
          <a:lstStyle/>
          <a:p>
            <a:pPr eaLnBrk="1" hangingPunct="1"/>
            <a:r>
              <a:rPr lang="en-GB" smtClean="0"/>
              <a:t>worms are a serious threat</a:t>
            </a:r>
          </a:p>
          <a:p>
            <a:pPr lvl="1" eaLnBrk="1" hangingPunct="1"/>
            <a:r>
              <a:rPr lang="en-GB" smtClean="0"/>
              <a:t>worm propagation disrupts Internet traffic</a:t>
            </a:r>
          </a:p>
          <a:p>
            <a:pPr lvl="1" eaLnBrk="1" hangingPunct="1"/>
            <a:r>
              <a:rPr lang="en-US" smtClean="0"/>
              <a:t>attacker gains control of infected machines</a:t>
            </a:r>
            <a:endParaRPr lang="en-US" sz="2400" smtClean="0"/>
          </a:p>
          <a:p>
            <a:pPr eaLnBrk="1" hangingPunct="1"/>
            <a:r>
              <a:rPr lang="en-GB" smtClean="0"/>
              <a:t>worms spread too fast for human response</a:t>
            </a:r>
          </a:p>
          <a:p>
            <a:pPr lvl="1" eaLnBrk="1" hangingPunct="1"/>
            <a:r>
              <a:rPr lang="en-GB" sz="2400" smtClean="0"/>
              <a:t>Slammer scanned most of the Internet in 10 minutes</a:t>
            </a:r>
          </a:p>
          <a:p>
            <a:pPr lvl="1" eaLnBrk="1" hangingPunct="1"/>
            <a:r>
              <a:rPr lang="en-GB" sz="2400" smtClean="0"/>
              <a:t>infected 90% of vulnerable hosts</a:t>
            </a:r>
          </a:p>
          <a:p>
            <a:pPr eaLnBrk="1" hangingPunct="1"/>
            <a:endParaRPr lang="en-GB" b="1" smtClean="0">
              <a:solidFill>
                <a:srgbClr val="008000"/>
              </a:solidFill>
            </a:endParaRPr>
          </a:p>
          <a:p>
            <a:pPr algn="ctr" eaLnBrk="1" hangingPunct="1">
              <a:buFontTx/>
              <a:buNone/>
            </a:pPr>
            <a:r>
              <a:rPr lang="en-GB" b="1" smtClean="0">
                <a:solidFill>
                  <a:srgbClr val="008000"/>
                </a:solidFill>
              </a:rPr>
              <a:t>worm containment must be automatic</a:t>
            </a:r>
          </a:p>
          <a:p>
            <a:pPr lvl="1" eaLnBrk="1" hangingPunct="1"/>
            <a:endParaRPr lang="en-GB" sz="2400" smtClean="0"/>
          </a:p>
          <a:p>
            <a:pPr lvl="1" eaLnBrk="1" hangingPunct="1"/>
            <a:endParaRPr lang="en-GB" sz="2400" smtClean="0"/>
          </a:p>
          <a:p>
            <a:pPr lvl="1" eaLnBrk="1" hangingPunct="1"/>
            <a:endParaRPr lang="en-GB" sz="2400" smtClean="0"/>
          </a:p>
          <a:p>
            <a:pPr eaLnBrk="1" hangingPunct="1"/>
            <a:endParaRPr lang="en-GB" smtClean="0"/>
          </a:p>
          <a:p>
            <a:pPr lvl="2" eaLnBrk="1" hangingPunct="1"/>
            <a:endParaRPr lang="en-GB" sz="32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228600" y="274638"/>
            <a:ext cx="8610600" cy="1143000"/>
          </a:xfrm>
        </p:spPr>
        <p:txBody>
          <a:bodyPr/>
          <a:lstStyle/>
          <a:p>
            <a:pPr eaLnBrk="1" hangingPunct="1"/>
            <a:r>
              <a:rPr lang="en-GB" smtClean="0">
                <a:solidFill>
                  <a:srgbClr val="008000"/>
                </a:solidFill>
              </a:rPr>
              <a:t>Automatic worm containment</a:t>
            </a:r>
          </a:p>
        </p:txBody>
      </p:sp>
      <p:sp>
        <p:nvSpPr>
          <p:cNvPr id="205827" name="Rectangle 3"/>
          <p:cNvSpPr>
            <a:spLocks noGrp="1" noChangeArrowheads="1"/>
          </p:cNvSpPr>
          <p:nvPr>
            <p:ph type="body" sz="half" idx="1"/>
          </p:nvPr>
        </p:nvSpPr>
        <p:spPr>
          <a:xfrm>
            <a:off x="76200" y="1646238"/>
            <a:ext cx="9067800" cy="4373562"/>
          </a:xfrm>
        </p:spPr>
        <p:txBody>
          <a:bodyPr/>
          <a:lstStyle/>
          <a:p>
            <a:pPr eaLnBrk="1" hangingPunct="1"/>
            <a:r>
              <a:rPr lang="en-GB" smtClean="0"/>
              <a:t>previous solutions are </a:t>
            </a:r>
            <a:r>
              <a:rPr lang="en-GB" b="1" smtClean="0"/>
              <a:t>network centric</a:t>
            </a:r>
          </a:p>
          <a:p>
            <a:pPr lvl="1" eaLnBrk="1" hangingPunct="1"/>
            <a:r>
              <a:rPr lang="en-GB" smtClean="0"/>
              <a:t>analyze network traffic </a:t>
            </a:r>
          </a:p>
          <a:p>
            <a:pPr lvl="1" eaLnBrk="1" hangingPunct="1"/>
            <a:r>
              <a:rPr lang="en-GB" smtClean="0"/>
              <a:t>generate signature and drop matching traffic or</a:t>
            </a:r>
          </a:p>
          <a:p>
            <a:pPr lvl="1" eaLnBrk="1" hangingPunct="1"/>
            <a:r>
              <a:rPr lang="en-GB" smtClean="0"/>
              <a:t>block hosts with abnormal network behavior</a:t>
            </a:r>
          </a:p>
          <a:p>
            <a:pPr eaLnBrk="1" hangingPunct="1"/>
            <a:r>
              <a:rPr lang="en-GB" smtClean="0">
                <a:solidFill>
                  <a:srgbClr val="008000"/>
                </a:solidFill>
              </a:rPr>
              <a:t>no vulnerability information at network level</a:t>
            </a:r>
            <a:endParaRPr lang="en-GB" smtClean="0"/>
          </a:p>
          <a:p>
            <a:pPr lvl="1" eaLnBrk="1" hangingPunct="1"/>
            <a:r>
              <a:rPr lang="en-GB" smtClean="0"/>
              <a:t>false negatives: worm traffic appears normal</a:t>
            </a:r>
          </a:p>
          <a:p>
            <a:pPr lvl="1" eaLnBrk="1" hangingPunct="1"/>
            <a:r>
              <a:rPr lang="en-GB" smtClean="0"/>
              <a:t>false positives: good traffic misclassified</a:t>
            </a:r>
          </a:p>
          <a:p>
            <a:pPr lvl="1" eaLnBrk="1" hangingPunct="1"/>
            <a:endParaRPr lang="en-GB" smtClean="0"/>
          </a:p>
          <a:p>
            <a:pPr algn="ctr" eaLnBrk="1" hangingPunct="1">
              <a:buFontTx/>
              <a:buNone/>
            </a:pPr>
            <a:r>
              <a:rPr lang="en-US" b="1" smtClean="0">
                <a:solidFill>
                  <a:srgbClr val="008000"/>
                </a:solidFill>
              </a:rPr>
              <a:t>false positives are a barrier to automation</a:t>
            </a:r>
            <a:endParaRPr lang="en-GB" b="1" smtClean="0">
              <a:solidFill>
                <a:srgbClr val="008000"/>
              </a:solidFill>
            </a:endParaRPr>
          </a:p>
          <a:p>
            <a:pPr lvl="2" eaLnBrk="1" hangingPunct="1"/>
            <a:endParaRPr lang="en-GB" sz="32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582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582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0582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5827">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05827">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05827">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05827">
                                            <p:txEl>
                                              <p:pRg st="6" end="6"/>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0582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2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04800" y="76200"/>
            <a:ext cx="8610600" cy="1143000"/>
          </a:xfrm>
        </p:spPr>
        <p:txBody>
          <a:bodyPr/>
          <a:lstStyle/>
          <a:p>
            <a:pPr eaLnBrk="1" hangingPunct="1"/>
            <a:r>
              <a:rPr lang="en-GB" sz="4000" smtClean="0">
                <a:solidFill>
                  <a:srgbClr val="008000"/>
                </a:solidFill>
              </a:rPr>
              <a:t>Vigilante’s end-to-end architecture</a:t>
            </a:r>
          </a:p>
        </p:txBody>
      </p:sp>
      <p:sp>
        <p:nvSpPr>
          <p:cNvPr id="207875" name="Rectangle 3"/>
          <p:cNvSpPr>
            <a:spLocks noGrp="1" noChangeArrowheads="1"/>
          </p:cNvSpPr>
          <p:nvPr>
            <p:ph type="body" sz="half" idx="1"/>
          </p:nvPr>
        </p:nvSpPr>
        <p:spPr>
          <a:xfrm>
            <a:off x="152400" y="1295400"/>
            <a:ext cx="9067800" cy="4221163"/>
          </a:xfrm>
        </p:spPr>
        <p:txBody>
          <a:bodyPr/>
          <a:lstStyle/>
          <a:p>
            <a:pPr eaLnBrk="1" hangingPunct="1"/>
            <a:r>
              <a:rPr lang="en-US" smtClean="0"/>
              <a:t>host-based detection</a:t>
            </a:r>
            <a:endParaRPr lang="en-GB" smtClean="0"/>
          </a:p>
          <a:p>
            <a:pPr lvl="1" eaLnBrk="1" hangingPunct="1"/>
            <a:r>
              <a:rPr lang="en-GB" smtClean="0"/>
              <a:t>instrument software to analyze infection attempts </a:t>
            </a:r>
          </a:p>
          <a:p>
            <a:pPr eaLnBrk="1" hangingPunct="1"/>
            <a:r>
              <a:rPr lang="en-GB" smtClean="0"/>
              <a:t>cooperative detection without trust</a:t>
            </a:r>
          </a:p>
          <a:p>
            <a:pPr lvl="1" eaLnBrk="1" hangingPunct="1"/>
            <a:r>
              <a:rPr lang="en-GB" smtClean="0"/>
              <a:t>detectors generate </a:t>
            </a:r>
            <a:r>
              <a:rPr lang="en-GB" b="1" smtClean="0">
                <a:solidFill>
                  <a:srgbClr val="008000"/>
                </a:solidFill>
              </a:rPr>
              <a:t>self-certifying alerts</a:t>
            </a:r>
            <a:r>
              <a:rPr lang="en-GB" smtClean="0"/>
              <a:t> (SCAs)</a:t>
            </a:r>
          </a:p>
          <a:p>
            <a:pPr lvl="1" eaLnBrk="1" hangingPunct="1"/>
            <a:r>
              <a:rPr lang="en-GB" smtClean="0"/>
              <a:t>detectors broadcast SCAs </a:t>
            </a:r>
          </a:p>
          <a:p>
            <a:pPr eaLnBrk="1" hangingPunct="1"/>
            <a:r>
              <a:rPr lang="en-GB" smtClean="0"/>
              <a:t>hosts generate filters to block infection</a:t>
            </a:r>
          </a:p>
          <a:p>
            <a:pPr eaLnBrk="1" hangingPunct="1"/>
            <a:endParaRPr lang="en-GB" smtClean="0"/>
          </a:p>
          <a:p>
            <a:pPr lvl="2" eaLnBrk="1" hangingPunct="1"/>
            <a:endParaRPr lang="en-GB" sz="3200" smtClean="0"/>
          </a:p>
        </p:txBody>
      </p:sp>
      <p:sp>
        <p:nvSpPr>
          <p:cNvPr id="207876" name="Text Box 4"/>
          <p:cNvSpPr txBox="1">
            <a:spLocks noChangeArrowheads="1"/>
          </p:cNvSpPr>
          <p:nvPr/>
        </p:nvSpPr>
        <p:spPr bwMode="auto">
          <a:xfrm>
            <a:off x="0" y="5029200"/>
            <a:ext cx="9144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sz="3200">
                <a:solidFill>
                  <a:srgbClr val="008000"/>
                </a:solidFill>
              </a:rPr>
              <a:t>can contain fast spreading worms with small number of detectors and </a:t>
            </a:r>
            <a:r>
              <a:rPr lang="en-GB" sz="3200" b="1">
                <a:solidFill>
                  <a:srgbClr val="008000"/>
                </a:solidFill>
              </a:rPr>
              <a:t>without false positives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787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7875">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0787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07875">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07875">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07875">
                                            <p:txEl>
                                              <p:pRg st="5" end="5"/>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078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875" grpId="0" build="p"/>
      <p:bldP spid="20787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C2902AB0-E22A-49A7-96BA-FC7F62289997}" type="slidenum">
              <a:rPr lang="en-GB" smtClean="0"/>
              <a:pPr eaLnBrk="1" hangingPunct="1"/>
              <a:t>15</a:t>
            </a:fld>
            <a:endParaRPr lang="en-GB" smtClean="0"/>
          </a:p>
        </p:txBody>
      </p:sp>
      <p:sp>
        <p:nvSpPr>
          <p:cNvPr id="24579" name="Rectangle 2"/>
          <p:cNvSpPr>
            <a:spLocks noGrp="1" noChangeArrowheads="1"/>
          </p:cNvSpPr>
          <p:nvPr>
            <p:ph type="title"/>
          </p:nvPr>
        </p:nvSpPr>
        <p:spPr/>
        <p:txBody>
          <a:bodyPr/>
          <a:lstStyle/>
          <a:p>
            <a:pPr eaLnBrk="1" hangingPunct="1"/>
            <a:r>
              <a:rPr lang="en-US" smtClean="0"/>
              <a:t>Worm containment</a:t>
            </a:r>
          </a:p>
        </p:txBody>
      </p:sp>
      <p:sp>
        <p:nvSpPr>
          <p:cNvPr id="24580" name="AutoShape 4"/>
          <p:cNvSpPr>
            <a:spLocks noChangeArrowheads="1"/>
          </p:cNvSpPr>
          <p:nvPr/>
        </p:nvSpPr>
        <p:spPr bwMode="auto">
          <a:xfrm>
            <a:off x="4495800" y="2590800"/>
            <a:ext cx="1752600" cy="2057400"/>
          </a:xfrm>
          <a:prstGeom prst="irregularSeal2">
            <a:avLst/>
          </a:prstGeom>
          <a:solidFill>
            <a:schemeClr val="accent1"/>
          </a:solidFill>
          <a:ln w="9525" algn="ctr">
            <a:solidFill>
              <a:schemeClr val="tx1"/>
            </a:solidFill>
            <a:miter lim="800000"/>
            <a:headEnd/>
            <a:tailEnd/>
          </a:ln>
        </p:spPr>
        <p:txBody>
          <a:bodyPr wrap="none" anchor="ctr"/>
          <a:lstStyle/>
          <a:p>
            <a:r>
              <a:rPr lang="en-US"/>
              <a:t>Internet</a:t>
            </a:r>
          </a:p>
        </p:txBody>
      </p:sp>
      <p:sp>
        <p:nvSpPr>
          <p:cNvPr id="386067" name="Rectangle 19"/>
          <p:cNvSpPr>
            <a:spLocks noChangeArrowheads="1"/>
          </p:cNvSpPr>
          <p:nvPr/>
        </p:nvSpPr>
        <p:spPr bwMode="auto">
          <a:xfrm>
            <a:off x="228600" y="2590800"/>
            <a:ext cx="40386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gn="l">
              <a:lnSpc>
                <a:spcPct val="80000"/>
              </a:lnSpc>
              <a:spcBef>
                <a:spcPct val="20000"/>
              </a:spcBef>
              <a:buFontTx/>
              <a:buChar char="•"/>
            </a:pPr>
            <a:r>
              <a:rPr lang="en-US" sz="2400"/>
              <a:t>Vigilante Detectors</a:t>
            </a:r>
          </a:p>
          <a:p>
            <a:pPr marL="742950" lvl="1" indent="-285750" algn="l">
              <a:lnSpc>
                <a:spcPct val="80000"/>
              </a:lnSpc>
              <a:spcBef>
                <a:spcPct val="20000"/>
              </a:spcBef>
              <a:buFontTx/>
              <a:buChar char="–"/>
            </a:pPr>
            <a:r>
              <a:rPr lang="en-US" sz="2000"/>
              <a:t>Analyze execution of application</a:t>
            </a:r>
          </a:p>
          <a:p>
            <a:pPr marL="742950" lvl="1" indent="-285750" algn="l">
              <a:lnSpc>
                <a:spcPct val="80000"/>
              </a:lnSpc>
              <a:spcBef>
                <a:spcPct val="20000"/>
              </a:spcBef>
              <a:buFontTx/>
              <a:buChar char="–"/>
            </a:pPr>
            <a:r>
              <a:rPr lang="en-US" sz="2000"/>
              <a:t>Produce alerts (SCAs) based on attack packets and vulnerable applications</a:t>
            </a:r>
          </a:p>
          <a:p>
            <a:pPr marL="742950" lvl="1" indent="-285750" algn="l">
              <a:lnSpc>
                <a:spcPct val="80000"/>
              </a:lnSpc>
              <a:spcBef>
                <a:spcPct val="20000"/>
              </a:spcBef>
              <a:buFontTx/>
              <a:buChar char="–"/>
            </a:pPr>
            <a:r>
              <a:rPr lang="en-US" sz="2000"/>
              <a:t>Broadcast SCAs over the Pastry P2P network</a:t>
            </a:r>
          </a:p>
        </p:txBody>
      </p:sp>
      <p:pic>
        <p:nvPicPr>
          <p:cNvPr id="24582" name="Picture 22" descr="j039843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91400" y="1371600"/>
            <a:ext cx="1312863" cy="1389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6072" name="Picture 24" descr="j037884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47800" y="5334000"/>
            <a:ext cx="1143000" cy="107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6073" name="Picture 25" descr="j037884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05200" y="5257800"/>
            <a:ext cx="1143000" cy="107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5" name="Picture 26" descr="j037884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86400" y="5257800"/>
            <a:ext cx="1143000" cy="107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6075" name="Picture 27" descr="j037884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9000" y="5181600"/>
            <a:ext cx="1143000" cy="107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6076" name="Picture 28" descr="j037884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7600" y="3657600"/>
            <a:ext cx="1143000" cy="107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6077" name="Line 29"/>
          <p:cNvSpPr>
            <a:spLocks noChangeShapeType="1"/>
          </p:cNvSpPr>
          <p:nvPr/>
        </p:nvSpPr>
        <p:spPr bwMode="auto">
          <a:xfrm>
            <a:off x="1981200" y="2133600"/>
            <a:ext cx="2819400" cy="91440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6078" name="Line 30"/>
          <p:cNvSpPr>
            <a:spLocks noChangeShapeType="1"/>
          </p:cNvSpPr>
          <p:nvPr/>
        </p:nvSpPr>
        <p:spPr bwMode="auto">
          <a:xfrm>
            <a:off x="5410200" y="4419600"/>
            <a:ext cx="381000" cy="83820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6079" name="Line 31"/>
          <p:cNvSpPr>
            <a:spLocks noChangeShapeType="1"/>
          </p:cNvSpPr>
          <p:nvPr/>
        </p:nvSpPr>
        <p:spPr bwMode="auto">
          <a:xfrm flipH="1">
            <a:off x="6096000" y="2514600"/>
            <a:ext cx="1371600" cy="76200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6080" name="Line 32"/>
          <p:cNvSpPr>
            <a:spLocks noChangeShapeType="1"/>
          </p:cNvSpPr>
          <p:nvPr/>
        </p:nvSpPr>
        <p:spPr bwMode="auto">
          <a:xfrm flipH="1" flipV="1">
            <a:off x="6019800" y="4114800"/>
            <a:ext cx="1447800" cy="114300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6081" name="Line 33"/>
          <p:cNvSpPr>
            <a:spLocks noChangeShapeType="1"/>
          </p:cNvSpPr>
          <p:nvPr/>
        </p:nvSpPr>
        <p:spPr bwMode="auto">
          <a:xfrm flipH="1" flipV="1">
            <a:off x="6019800" y="3733800"/>
            <a:ext cx="1447800" cy="30480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6082" name="Line 34"/>
          <p:cNvSpPr>
            <a:spLocks noChangeShapeType="1"/>
          </p:cNvSpPr>
          <p:nvPr/>
        </p:nvSpPr>
        <p:spPr bwMode="auto">
          <a:xfrm flipH="1">
            <a:off x="4191000" y="4419600"/>
            <a:ext cx="609600" cy="76200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24594" name="Picture 36" descr="sy00774_"/>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15200" y="228600"/>
            <a:ext cx="1195388"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6085" name="Picture 37" descr="sy00774_"/>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10200" y="5181600"/>
            <a:ext cx="1195388"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6086" name="Picture 38" descr="sy00774_"/>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67000" y="2057400"/>
            <a:ext cx="5984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97" name="Rectangle 39"/>
          <p:cNvSpPr>
            <a:spLocks noChangeArrowheads="1"/>
          </p:cNvSpPr>
          <p:nvPr/>
        </p:nvSpPr>
        <p:spPr bwMode="auto">
          <a:xfrm>
            <a:off x="1752600" y="2057400"/>
            <a:ext cx="914400" cy="304800"/>
          </a:xfrm>
          <a:prstGeom prst="rect">
            <a:avLst/>
          </a:prstGeom>
          <a:solidFill>
            <a:srgbClr val="008000"/>
          </a:solidFill>
          <a:ln w="9525" algn="ctr">
            <a:solidFill>
              <a:schemeClr val="tx1"/>
            </a:solidFill>
            <a:miter lim="800000"/>
            <a:headEnd/>
            <a:tailEnd/>
          </a:ln>
        </p:spPr>
        <p:txBody>
          <a:bodyPr wrap="none" anchor="ctr"/>
          <a:lstStyle/>
          <a:p>
            <a:r>
              <a:rPr lang="en-US"/>
              <a:t>Detector</a:t>
            </a:r>
          </a:p>
        </p:txBody>
      </p:sp>
      <p:sp>
        <p:nvSpPr>
          <p:cNvPr id="386091" name="Rectangle 43"/>
          <p:cNvSpPr>
            <a:spLocks noChangeArrowheads="1"/>
          </p:cNvSpPr>
          <p:nvPr/>
        </p:nvSpPr>
        <p:spPr bwMode="auto">
          <a:xfrm>
            <a:off x="2362200" y="5257800"/>
            <a:ext cx="533400" cy="304800"/>
          </a:xfrm>
          <a:prstGeom prst="rect">
            <a:avLst/>
          </a:prstGeom>
          <a:solidFill>
            <a:srgbClr val="008000"/>
          </a:solidFill>
          <a:ln w="9525" algn="ctr">
            <a:solidFill>
              <a:schemeClr val="tx1"/>
            </a:solidFill>
            <a:miter lim="800000"/>
            <a:headEnd/>
            <a:tailEnd/>
          </a:ln>
        </p:spPr>
        <p:txBody>
          <a:bodyPr wrap="none" anchor="ctr"/>
          <a:lstStyle/>
          <a:p>
            <a:r>
              <a:rPr lang="en-US"/>
              <a:t>SCA</a:t>
            </a:r>
          </a:p>
        </p:txBody>
      </p:sp>
      <p:pic>
        <p:nvPicPr>
          <p:cNvPr id="386092" name="Picture 44" descr="sy00774_"/>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77000" y="3657600"/>
            <a:ext cx="5984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Picture 24" descr="j037884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 y="1371600"/>
            <a:ext cx="1143000" cy="107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 name="Rectangle 43"/>
          <p:cNvSpPr>
            <a:spLocks noChangeArrowheads="1"/>
          </p:cNvSpPr>
          <p:nvPr/>
        </p:nvSpPr>
        <p:spPr bwMode="auto">
          <a:xfrm>
            <a:off x="7010400" y="5105400"/>
            <a:ext cx="533400" cy="304800"/>
          </a:xfrm>
          <a:prstGeom prst="rect">
            <a:avLst/>
          </a:prstGeom>
          <a:solidFill>
            <a:srgbClr val="008000"/>
          </a:solidFill>
          <a:ln w="9525" algn="ctr">
            <a:solidFill>
              <a:schemeClr val="tx1"/>
            </a:solidFill>
            <a:miter lim="800000"/>
            <a:headEnd/>
            <a:tailEnd/>
          </a:ln>
        </p:spPr>
        <p:txBody>
          <a:bodyPr wrap="none" anchor="ctr"/>
          <a:lstStyle/>
          <a:p>
            <a:r>
              <a:rPr lang="en-US"/>
              <a:t>SCA</a:t>
            </a:r>
          </a:p>
        </p:txBody>
      </p:sp>
      <p:sp>
        <p:nvSpPr>
          <p:cNvPr id="32" name="Rectangle 43"/>
          <p:cNvSpPr>
            <a:spLocks noChangeArrowheads="1"/>
          </p:cNvSpPr>
          <p:nvPr/>
        </p:nvSpPr>
        <p:spPr bwMode="auto">
          <a:xfrm>
            <a:off x="7086600" y="3886200"/>
            <a:ext cx="533400" cy="304800"/>
          </a:xfrm>
          <a:prstGeom prst="rect">
            <a:avLst/>
          </a:prstGeom>
          <a:solidFill>
            <a:srgbClr val="008000"/>
          </a:solidFill>
          <a:ln w="9525" algn="ctr">
            <a:solidFill>
              <a:schemeClr val="tx1"/>
            </a:solidFill>
            <a:miter lim="800000"/>
            <a:headEnd/>
            <a:tailEnd/>
          </a:ln>
        </p:spPr>
        <p:txBody>
          <a:bodyPr wrap="none" anchor="ctr"/>
          <a:lstStyle/>
          <a:p>
            <a:r>
              <a:rPr lang="en-US"/>
              <a:t>SCA</a:t>
            </a:r>
          </a:p>
        </p:txBody>
      </p:sp>
      <p:sp>
        <p:nvSpPr>
          <p:cNvPr id="33" name="Rectangle 43"/>
          <p:cNvSpPr>
            <a:spLocks noChangeArrowheads="1"/>
          </p:cNvSpPr>
          <p:nvPr/>
        </p:nvSpPr>
        <p:spPr bwMode="auto">
          <a:xfrm>
            <a:off x="3886200" y="4953000"/>
            <a:ext cx="533400" cy="304800"/>
          </a:xfrm>
          <a:prstGeom prst="rect">
            <a:avLst/>
          </a:prstGeom>
          <a:solidFill>
            <a:srgbClr val="008000"/>
          </a:solidFill>
          <a:ln w="9525" algn="ctr">
            <a:solidFill>
              <a:schemeClr val="tx1"/>
            </a:solidFill>
            <a:miter lim="800000"/>
            <a:headEnd/>
            <a:tailEnd/>
          </a:ln>
        </p:spPr>
        <p:txBody>
          <a:bodyPr wrap="none" anchor="ctr"/>
          <a:lstStyle/>
          <a:p>
            <a:r>
              <a:rPr lang="en-US"/>
              <a:t>SCA</a:t>
            </a:r>
          </a:p>
        </p:txBody>
      </p:sp>
      <p:sp>
        <p:nvSpPr>
          <p:cNvPr id="34" name="Rectangle 43"/>
          <p:cNvSpPr>
            <a:spLocks noChangeArrowheads="1"/>
          </p:cNvSpPr>
          <p:nvPr/>
        </p:nvSpPr>
        <p:spPr bwMode="auto">
          <a:xfrm>
            <a:off x="5638800" y="5029200"/>
            <a:ext cx="533400" cy="304800"/>
          </a:xfrm>
          <a:prstGeom prst="rect">
            <a:avLst/>
          </a:prstGeom>
          <a:solidFill>
            <a:srgbClr val="008000"/>
          </a:solidFill>
          <a:ln w="9525" algn="ctr">
            <a:solidFill>
              <a:schemeClr val="tx1"/>
            </a:solidFill>
            <a:miter lim="800000"/>
            <a:headEnd/>
            <a:tailEnd/>
          </a:ln>
        </p:spPr>
        <p:txBody>
          <a:bodyPr wrap="none" anchor="ctr"/>
          <a:lstStyle/>
          <a:p>
            <a:r>
              <a:rPr lang="en-US"/>
              <a:t>SCA</a:t>
            </a:r>
          </a:p>
        </p:txBody>
      </p:sp>
      <p:sp>
        <p:nvSpPr>
          <p:cNvPr id="35" name="Rectangle 19"/>
          <p:cNvSpPr>
            <a:spLocks noChangeArrowheads="1"/>
          </p:cNvSpPr>
          <p:nvPr/>
        </p:nvSpPr>
        <p:spPr bwMode="auto">
          <a:xfrm>
            <a:off x="3429000" y="1066800"/>
            <a:ext cx="37338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gn="l">
              <a:lnSpc>
                <a:spcPct val="80000"/>
              </a:lnSpc>
              <a:spcBef>
                <a:spcPct val="20000"/>
              </a:spcBef>
              <a:buFontTx/>
              <a:buChar char="•"/>
            </a:pPr>
            <a:r>
              <a:rPr lang="en-US" sz="2000"/>
              <a:t>Receive SCAs</a:t>
            </a:r>
          </a:p>
          <a:p>
            <a:pPr marL="342900" indent="-342900" algn="l">
              <a:lnSpc>
                <a:spcPct val="80000"/>
              </a:lnSpc>
              <a:spcBef>
                <a:spcPct val="20000"/>
              </a:spcBef>
              <a:buFontTx/>
              <a:buChar char="•"/>
            </a:pPr>
            <a:r>
              <a:rPr lang="en-US" sz="2000"/>
              <a:t>Verify SCAs</a:t>
            </a:r>
          </a:p>
          <a:p>
            <a:pPr marL="342900" indent="-342900" algn="l">
              <a:lnSpc>
                <a:spcPct val="80000"/>
              </a:lnSpc>
              <a:spcBef>
                <a:spcPct val="20000"/>
              </a:spcBef>
              <a:buFontTx/>
              <a:buChar char="•"/>
            </a:pPr>
            <a:r>
              <a:rPr lang="en-US" sz="2000"/>
              <a:t>Generate packet filters from SCAs</a:t>
            </a:r>
          </a:p>
          <a:p>
            <a:pPr marL="342900" indent="-342900" algn="l">
              <a:lnSpc>
                <a:spcPct val="80000"/>
              </a:lnSpc>
              <a:spcBef>
                <a:spcPct val="20000"/>
              </a:spcBef>
              <a:buFontTx/>
              <a:buChar char="•"/>
            </a:pPr>
            <a:r>
              <a:rPr lang="en-US" sz="2000"/>
              <a:t>Deploy packet filters</a:t>
            </a:r>
          </a:p>
        </p:txBody>
      </p:sp>
      <p:sp>
        <p:nvSpPr>
          <p:cNvPr id="36" name="Line 29"/>
          <p:cNvSpPr>
            <a:spLocks noChangeShapeType="1"/>
          </p:cNvSpPr>
          <p:nvPr/>
        </p:nvSpPr>
        <p:spPr bwMode="auto">
          <a:xfrm flipV="1">
            <a:off x="2895600" y="4343400"/>
            <a:ext cx="1828800" cy="91440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5" presetClass="emph" presetSubtype="0" fill="hold" grpId="0" nodeType="clickEffect">
                                  <p:stCondLst>
                                    <p:cond delay="0"/>
                                  </p:stCondLst>
                                  <p:childTnLst>
                                    <p:anim calcmode="discrete" valueType="str">
                                      <p:cBhvr>
                                        <p:cTn id="6" dur="1000" fill="hold"/>
                                        <p:tgtEl>
                                          <p:spTgt spid="386079"/>
                                        </p:tgtEl>
                                        <p:attrNameLst>
                                          <p:attrName>style.visibility</p:attrName>
                                        </p:attrNameLst>
                                      </p:cBhvr>
                                      <p:tavLst>
                                        <p:tav tm="0">
                                          <p:val>
                                            <p:strVal val="hidden"/>
                                          </p:val>
                                        </p:tav>
                                        <p:tav tm="50000">
                                          <p:val>
                                            <p:strVal val="visible"/>
                                          </p:val>
                                        </p:tav>
                                      </p:tavLst>
                                    </p:anim>
                                  </p:childTnLst>
                                </p:cTn>
                              </p:par>
                              <p:par>
                                <p:cTn id="7" presetID="35" presetClass="emph" presetSubtype="0" fill="hold" grpId="0" nodeType="withEffect">
                                  <p:stCondLst>
                                    <p:cond delay="0"/>
                                  </p:stCondLst>
                                  <p:childTnLst>
                                    <p:anim calcmode="discrete" valueType="str">
                                      <p:cBhvr>
                                        <p:cTn id="8" dur="1000" fill="hold"/>
                                        <p:tgtEl>
                                          <p:spTgt spid="386078"/>
                                        </p:tgtEl>
                                        <p:attrNameLst>
                                          <p:attrName>style.visibility</p:attrName>
                                        </p:attrNameLst>
                                      </p:cBhvr>
                                      <p:tavLst>
                                        <p:tav tm="0">
                                          <p:val>
                                            <p:strVal val="hidden"/>
                                          </p:val>
                                        </p:tav>
                                        <p:tav tm="50000">
                                          <p:val>
                                            <p:strVal val="visible"/>
                                          </p:val>
                                        </p:tav>
                                      </p:tavLst>
                                    </p:anim>
                                  </p:childTnLst>
                                </p:cTn>
                              </p:par>
                            </p:childTnLst>
                          </p:cTn>
                        </p:par>
                        <p:par>
                          <p:cTn id="9" fill="hold" nodeType="afterGroup">
                            <p:stCondLst>
                              <p:cond delay="1000"/>
                            </p:stCondLst>
                            <p:childTnLst>
                              <p:par>
                                <p:cTn id="10" presetID="5" presetClass="entr" presetSubtype="10" fill="hold" nodeType="afterEffect">
                                  <p:stCondLst>
                                    <p:cond delay="0"/>
                                  </p:stCondLst>
                                  <p:childTnLst>
                                    <p:set>
                                      <p:cBhvr>
                                        <p:cTn id="11" dur="1" fill="hold">
                                          <p:stCondLst>
                                            <p:cond delay="0"/>
                                          </p:stCondLst>
                                        </p:cTn>
                                        <p:tgtEl>
                                          <p:spTgt spid="386085"/>
                                        </p:tgtEl>
                                        <p:attrNameLst>
                                          <p:attrName>style.visibility</p:attrName>
                                        </p:attrNameLst>
                                      </p:cBhvr>
                                      <p:to>
                                        <p:strVal val="visible"/>
                                      </p:to>
                                    </p:set>
                                    <p:animEffect transition="in" filter="checkerboard(across)">
                                      <p:cBhvr>
                                        <p:cTn id="12" dur="1000"/>
                                        <p:tgtEl>
                                          <p:spTgt spid="38608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5" presetClass="emph" presetSubtype="0" fill="hold" grpId="1" nodeType="clickEffect">
                                  <p:stCondLst>
                                    <p:cond delay="0"/>
                                  </p:stCondLst>
                                  <p:childTnLst>
                                    <p:anim calcmode="discrete" valueType="str">
                                      <p:cBhvr>
                                        <p:cTn id="16" dur="1000" fill="hold"/>
                                        <p:tgtEl>
                                          <p:spTgt spid="386079"/>
                                        </p:tgtEl>
                                        <p:attrNameLst>
                                          <p:attrName>style.visibility</p:attrName>
                                        </p:attrNameLst>
                                      </p:cBhvr>
                                      <p:tavLst>
                                        <p:tav tm="0">
                                          <p:val>
                                            <p:strVal val="hidden"/>
                                          </p:val>
                                        </p:tav>
                                        <p:tav tm="50000">
                                          <p:val>
                                            <p:strVal val="visible"/>
                                          </p:val>
                                        </p:tav>
                                      </p:tavLst>
                                    </p:anim>
                                  </p:childTnLst>
                                </p:cTn>
                              </p:par>
                              <p:par>
                                <p:cTn id="17" presetID="35" presetClass="emph" presetSubtype="0" fill="hold" grpId="0" nodeType="withEffect">
                                  <p:stCondLst>
                                    <p:cond delay="0"/>
                                  </p:stCondLst>
                                  <p:childTnLst>
                                    <p:anim calcmode="discrete" valueType="str">
                                      <p:cBhvr>
                                        <p:cTn id="18" dur="1000" fill="hold"/>
                                        <p:tgtEl>
                                          <p:spTgt spid="386077"/>
                                        </p:tgtEl>
                                        <p:attrNameLst>
                                          <p:attrName>style.visibility</p:attrName>
                                        </p:attrNameLst>
                                      </p:cBhvr>
                                      <p:tavLst>
                                        <p:tav tm="0">
                                          <p:val>
                                            <p:strVal val="hidden"/>
                                          </p:val>
                                        </p:tav>
                                        <p:tav tm="50000">
                                          <p:val>
                                            <p:strVal val="visible"/>
                                          </p:val>
                                        </p:tav>
                                      </p:tavLst>
                                    </p:anim>
                                  </p:childTnLst>
                                </p:cTn>
                              </p:par>
                            </p:childTnLst>
                          </p:cTn>
                        </p:par>
                        <p:par>
                          <p:cTn id="19" fill="hold" nodeType="afterGroup">
                            <p:stCondLst>
                              <p:cond delay="1000"/>
                            </p:stCondLst>
                            <p:childTnLst>
                              <p:par>
                                <p:cTn id="20" presetID="5" presetClass="entr" presetSubtype="10" fill="hold" nodeType="afterEffect">
                                  <p:stCondLst>
                                    <p:cond delay="0"/>
                                  </p:stCondLst>
                                  <p:childTnLst>
                                    <p:set>
                                      <p:cBhvr>
                                        <p:cTn id="21" dur="1" fill="hold">
                                          <p:stCondLst>
                                            <p:cond delay="0"/>
                                          </p:stCondLst>
                                        </p:cTn>
                                        <p:tgtEl>
                                          <p:spTgt spid="386086"/>
                                        </p:tgtEl>
                                        <p:attrNameLst>
                                          <p:attrName>style.visibility</p:attrName>
                                        </p:attrNameLst>
                                      </p:cBhvr>
                                      <p:to>
                                        <p:strVal val="visible"/>
                                      </p:to>
                                    </p:set>
                                    <p:animEffect transition="in" filter="checkerboard(across)">
                                      <p:cBhvr>
                                        <p:cTn id="22" dur="1000"/>
                                        <p:tgtEl>
                                          <p:spTgt spid="38608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86067"/>
                                        </p:tgtEl>
                                        <p:attrNameLst>
                                          <p:attrName>style.visibility</p:attrName>
                                        </p:attrNameLst>
                                      </p:cBhvr>
                                      <p:to>
                                        <p:strVal val="visible"/>
                                      </p:to>
                                    </p:set>
                                    <p:animEffect transition="in" filter="checkerboard(across)">
                                      <p:cBhvr>
                                        <p:cTn id="27" dur="500"/>
                                        <p:tgtEl>
                                          <p:spTgt spid="38606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5" presetClass="emph" presetSubtype="0" fill="hold" grpId="1" nodeType="clickEffect">
                                  <p:stCondLst>
                                    <p:cond delay="0"/>
                                  </p:stCondLst>
                                  <p:childTnLst>
                                    <p:anim calcmode="discrete" valueType="str">
                                      <p:cBhvr>
                                        <p:cTn id="31" dur="1000" fill="hold"/>
                                        <p:tgtEl>
                                          <p:spTgt spid="386077"/>
                                        </p:tgtEl>
                                        <p:attrNameLst>
                                          <p:attrName>style.visibility</p:attrName>
                                        </p:attrNameLst>
                                      </p:cBhvr>
                                      <p:tavLst>
                                        <p:tav tm="0">
                                          <p:val>
                                            <p:strVal val="hidden"/>
                                          </p:val>
                                        </p:tav>
                                        <p:tav tm="50000">
                                          <p:val>
                                            <p:strVal val="visible"/>
                                          </p:val>
                                        </p:tav>
                                      </p:tavLst>
                                    </p:anim>
                                  </p:childTnLst>
                                </p:cTn>
                              </p:par>
                              <p:par>
                                <p:cTn id="32" presetID="35" presetClass="emph" presetSubtype="0" fill="hold" grpId="0" nodeType="withEffect">
                                  <p:stCondLst>
                                    <p:cond delay="0"/>
                                  </p:stCondLst>
                                  <p:childTnLst>
                                    <p:anim calcmode="discrete" valueType="str">
                                      <p:cBhvr>
                                        <p:cTn id="33" dur="1000" fill="hold"/>
                                        <p:tgtEl>
                                          <p:spTgt spid="386081"/>
                                        </p:tgtEl>
                                        <p:attrNameLst>
                                          <p:attrName>style.visibility</p:attrName>
                                        </p:attrNameLst>
                                      </p:cBhvr>
                                      <p:tavLst>
                                        <p:tav tm="0">
                                          <p:val>
                                            <p:strVal val="hidden"/>
                                          </p:val>
                                        </p:tav>
                                        <p:tav tm="50000">
                                          <p:val>
                                            <p:strVal val="visible"/>
                                          </p:val>
                                        </p:tav>
                                      </p:tavLst>
                                    </p:anim>
                                  </p:childTnLst>
                                </p:cTn>
                              </p:par>
                              <p:par>
                                <p:cTn id="34" presetID="35" presetClass="emph" presetSubtype="0" fill="hold" nodeType="withEffect">
                                  <p:stCondLst>
                                    <p:cond delay="0"/>
                                  </p:stCondLst>
                                  <p:childTnLst>
                                    <p:anim calcmode="discrete" valueType="str">
                                      <p:cBhvr>
                                        <p:cTn id="35" dur="1000" fill="hold"/>
                                        <p:tgtEl>
                                          <p:spTgt spid="386076"/>
                                        </p:tgtEl>
                                        <p:attrNameLst>
                                          <p:attrName>style.visibility</p:attrName>
                                        </p:attrNameLst>
                                      </p:cBhvr>
                                      <p:tavLst>
                                        <p:tav tm="0">
                                          <p:val>
                                            <p:strVal val="hidden"/>
                                          </p:val>
                                        </p:tav>
                                        <p:tav tm="50000">
                                          <p:val>
                                            <p:strVal val="visible"/>
                                          </p:val>
                                        </p:tav>
                                      </p:tavLst>
                                    </p:anim>
                                  </p:childTnLst>
                                </p:cTn>
                              </p:par>
                              <p:par>
                                <p:cTn id="36" presetID="35" presetClass="emph" presetSubtype="0" fill="hold" nodeType="withEffect">
                                  <p:stCondLst>
                                    <p:cond delay="0"/>
                                  </p:stCondLst>
                                  <p:childTnLst>
                                    <p:anim calcmode="discrete" valueType="str">
                                      <p:cBhvr>
                                        <p:cTn id="37" dur="1000" fill="hold"/>
                                        <p:tgtEl>
                                          <p:spTgt spid="386075"/>
                                        </p:tgtEl>
                                        <p:attrNameLst>
                                          <p:attrName>style.visibility</p:attrName>
                                        </p:attrNameLst>
                                      </p:cBhvr>
                                      <p:tavLst>
                                        <p:tav tm="0">
                                          <p:val>
                                            <p:strVal val="hidden"/>
                                          </p:val>
                                        </p:tav>
                                        <p:tav tm="50000">
                                          <p:val>
                                            <p:strVal val="visible"/>
                                          </p:val>
                                        </p:tav>
                                      </p:tavLst>
                                    </p:anim>
                                  </p:childTnLst>
                                </p:cTn>
                              </p:par>
                              <p:par>
                                <p:cTn id="38" presetID="35" presetClass="emph" presetSubtype="0" fill="hold" grpId="0" nodeType="withEffect">
                                  <p:stCondLst>
                                    <p:cond delay="0"/>
                                  </p:stCondLst>
                                  <p:childTnLst>
                                    <p:anim calcmode="discrete" valueType="str">
                                      <p:cBhvr>
                                        <p:cTn id="39" dur="1000" fill="hold"/>
                                        <p:tgtEl>
                                          <p:spTgt spid="386080"/>
                                        </p:tgtEl>
                                        <p:attrNameLst>
                                          <p:attrName>style.visibility</p:attrName>
                                        </p:attrNameLst>
                                      </p:cBhvr>
                                      <p:tavLst>
                                        <p:tav tm="0">
                                          <p:val>
                                            <p:strVal val="hidden"/>
                                          </p:val>
                                        </p:tav>
                                        <p:tav tm="50000">
                                          <p:val>
                                            <p:strVal val="visible"/>
                                          </p:val>
                                        </p:tav>
                                      </p:tavLst>
                                    </p:anim>
                                  </p:childTnLst>
                                </p:cTn>
                              </p:par>
                              <p:par>
                                <p:cTn id="40" presetID="35" presetClass="emph" presetSubtype="0" fill="hold" grpId="0" nodeType="withEffect">
                                  <p:stCondLst>
                                    <p:cond delay="0"/>
                                  </p:stCondLst>
                                  <p:childTnLst>
                                    <p:anim calcmode="discrete" valueType="str">
                                      <p:cBhvr>
                                        <p:cTn id="41" dur="1000" fill="hold"/>
                                        <p:tgtEl>
                                          <p:spTgt spid="386082"/>
                                        </p:tgtEl>
                                        <p:attrNameLst>
                                          <p:attrName>style.visibility</p:attrName>
                                        </p:attrNameLst>
                                      </p:cBhvr>
                                      <p:tavLst>
                                        <p:tav tm="0">
                                          <p:val>
                                            <p:strVal val="hidden"/>
                                          </p:val>
                                        </p:tav>
                                        <p:tav tm="50000">
                                          <p:val>
                                            <p:strVal val="visible"/>
                                          </p:val>
                                        </p:tav>
                                      </p:tavLst>
                                    </p:anim>
                                  </p:childTnLst>
                                </p:cTn>
                              </p:par>
                              <p:par>
                                <p:cTn id="42" presetID="35" presetClass="emph" presetSubtype="0" fill="hold" nodeType="withEffect">
                                  <p:stCondLst>
                                    <p:cond delay="0"/>
                                  </p:stCondLst>
                                  <p:childTnLst>
                                    <p:anim calcmode="discrete" valueType="str">
                                      <p:cBhvr>
                                        <p:cTn id="43" dur="1000" fill="hold"/>
                                        <p:tgtEl>
                                          <p:spTgt spid="386073"/>
                                        </p:tgtEl>
                                        <p:attrNameLst>
                                          <p:attrName>style.visibility</p:attrName>
                                        </p:attrNameLst>
                                      </p:cBhvr>
                                      <p:tavLst>
                                        <p:tav tm="0">
                                          <p:val>
                                            <p:strVal val="hidden"/>
                                          </p:val>
                                        </p:tav>
                                        <p:tav tm="50000">
                                          <p:val>
                                            <p:strVal val="visible"/>
                                          </p:val>
                                        </p:tav>
                                      </p:tavLst>
                                    </p:anim>
                                  </p:childTnLst>
                                </p:cTn>
                              </p:par>
                              <p:par>
                                <p:cTn id="44" presetID="35" presetClass="emph" presetSubtype="0" fill="hold" nodeType="withEffect">
                                  <p:stCondLst>
                                    <p:cond delay="0"/>
                                  </p:stCondLst>
                                  <p:childTnLst>
                                    <p:anim calcmode="discrete" valueType="str">
                                      <p:cBhvr>
                                        <p:cTn id="45" dur="1000" fill="hold"/>
                                        <p:tgtEl>
                                          <p:spTgt spid="386072"/>
                                        </p:tgtEl>
                                        <p:attrNameLst>
                                          <p:attrName>style.visibility</p:attrName>
                                        </p:attrNameLst>
                                      </p:cBhvr>
                                      <p:tavLst>
                                        <p:tav tm="0">
                                          <p:val>
                                            <p:strVal val="hidden"/>
                                          </p:val>
                                        </p:tav>
                                        <p:tav tm="50000">
                                          <p:val>
                                            <p:strVal val="visible"/>
                                          </p:val>
                                        </p:tav>
                                      </p:tavLst>
                                    </p:anim>
                                  </p:childTnLst>
                                </p:cTn>
                              </p:par>
                              <p:par>
                                <p:cTn id="46" presetID="5" presetClass="entr" presetSubtype="10" fill="hold" grpId="0" nodeType="withEffect">
                                  <p:stCondLst>
                                    <p:cond delay="0"/>
                                  </p:stCondLst>
                                  <p:childTnLst>
                                    <p:set>
                                      <p:cBhvr>
                                        <p:cTn id="47" dur="1" fill="hold">
                                          <p:stCondLst>
                                            <p:cond delay="0"/>
                                          </p:stCondLst>
                                        </p:cTn>
                                        <p:tgtEl>
                                          <p:spTgt spid="386091"/>
                                        </p:tgtEl>
                                        <p:attrNameLst>
                                          <p:attrName>style.visibility</p:attrName>
                                        </p:attrNameLst>
                                      </p:cBhvr>
                                      <p:to>
                                        <p:strVal val="visible"/>
                                      </p:to>
                                    </p:set>
                                    <p:animEffect transition="in" filter="checkerboard(across)">
                                      <p:cBhvr>
                                        <p:cTn id="48" dur="500"/>
                                        <p:tgtEl>
                                          <p:spTgt spid="386091"/>
                                        </p:tgtEl>
                                      </p:cBhvr>
                                    </p:animEffect>
                                  </p:childTnLst>
                                </p:cTn>
                              </p:par>
                              <p:par>
                                <p:cTn id="49" presetID="5" presetClass="entr" presetSubtype="10" fill="hold" grpId="0" nodeType="withEffect">
                                  <p:stCondLst>
                                    <p:cond delay="0"/>
                                  </p:stCondLst>
                                  <p:childTnLst>
                                    <p:set>
                                      <p:cBhvr>
                                        <p:cTn id="50" dur="1" fill="hold">
                                          <p:stCondLst>
                                            <p:cond delay="0"/>
                                          </p:stCondLst>
                                        </p:cTn>
                                        <p:tgtEl>
                                          <p:spTgt spid="31"/>
                                        </p:tgtEl>
                                        <p:attrNameLst>
                                          <p:attrName>style.visibility</p:attrName>
                                        </p:attrNameLst>
                                      </p:cBhvr>
                                      <p:to>
                                        <p:strVal val="visible"/>
                                      </p:to>
                                    </p:set>
                                    <p:animEffect transition="in" filter="checkerboard(across)">
                                      <p:cBhvr>
                                        <p:cTn id="51" dur="500"/>
                                        <p:tgtEl>
                                          <p:spTgt spid="31"/>
                                        </p:tgtEl>
                                      </p:cBhvr>
                                    </p:animEffect>
                                  </p:childTnLst>
                                </p:cTn>
                              </p:par>
                              <p:par>
                                <p:cTn id="52" presetID="5" presetClass="entr" presetSubtype="10" fill="hold" grpId="0" nodeType="withEffect">
                                  <p:stCondLst>
                                    <p:cond delay="0"/>
                                  </p:stCondLst>
                                  <p:childTnLst>
                                    <p:set>
                                      <p:cBhvr>
                                        <p:cTn id="53" dur="1" fill="hold">
                                          <p:stCondLst>
                                            <p:cond delay="0"/>
                                          </p:stCondLst>
                                        </p:cTn>
                                        <p:tgtEl>
                                          <p:spTgt spid="32"/>
                                        </p:tgtEl>
                                        <p:attrNameLst>
                                          <p:attrName>style.visibility</p:attrName>
                                        </p:attrNameLst>
                                      </p:cBhvr>
                                      <p:to>
                                        <p:strVal val="visible"/>
                                      </p:to>
                                    </p:set>
                                    <p:animEffect transition="in" filter="checkerboard(across)">
                                      <p:cBhvr>
                                        <p:cTn id="54" dur="500"/>
                                        <p:tgtEl>
                                          <p:spTgt spid="32"/>
                                        </p:tgtEl>
                                      </p:cBhvr>
                                    </p:animEffect>
                                  </p:childTnLst>
                                </p:cTn>
                              </p:par>
                              <p:par>
                                <p:cTn id="55" presetID="5" presetClass="entr" presetSubtype="10" fill="hold" grpId="0" nodeType="withEffect">
                                  <p:stCondLst>
                                    <p:cond delay="0"/>
                                  </p:stCondLst>
                                  <p:childTnLst>
                                    <p:set>
                                      <p:cBhvr>
                                        <p:cTn id="56" dur="1" fill="hold">
                                          <p:stCondLst>
                                            <p:cond delay="0"/>
                                          </p:stCondLst>
                                        </p:cTn>
                                        <p:tgtEl>
                                          <p:spTgt spid="33"/>
                                        </p:tgtEl>
                                        <p:attrNameLst>
                                          <p:attrName>style.visibility</p:attrName>
                                        </p:attrNameLst>
                                      </p:cBhvr>
                                      <p:to>
                                        <p:strVal val="visible"/>
                                      </p:to>
                                    </p:set>
                                    <p:animEffect transition="in" filter="checkerboard(across)">
                                      <p:cBhvr>
                                        <p:cTn id="57" dur="500"/>
                                        <p:tgtEl>
                                          <p:spTgt spid="33"/>
                                        </p:tgtEl>
                                      </p:cBhvr>
                                    </p:animEffect>
                                  </p:childTnLst>
                                </p:cTn>
                              </p:par>
                              <p:par>
                                <p:cTn id="58" presetID="5" presetClass="entr" presetSubtype="10" fill="hold" grpId="0" nodeType="withEffect">
                                  <p:stCondLst>
                                    <p:cond delay="0"/>
                                  </p:stCondLst>
                                  <p:childTnLst>
                                    <p:set>
                                      <p:cBhvr>
                                        <p:cTn id="59" dur="1" fill="hold">
                                          <p:stCondLst>
                                            <p:cond delay="0"/>
                                          </p:stCondLst>
                                        </p:cTn>
                                        <p:tgtEl>
                                          <p:spTgt spid="34"/>
                                        </p:tgtEl>
                                        <p:attrNameLst>
                                          <p:attrName>style.visibility</p:attrName>
                                        </p:attrNameLst>
                                      </p:cBhvr>
                                      <p:to>
                                        <p:strVal val="visible"/>
                                      </p:to>
                                    </p:set>
                                    <p:animEffect transition="in" filter="checkerboard(across)">
                                      <p:cBhvr>
                                        <p:cTn id="60" dur="500"/>
                                        <p:tgtEl>
                                          <p:spTgt spid="34"/>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5" presetClass="entr" presetSubtype="10" fill="hold" grpId="0" nodeType="clickEffect">
                                  <p:stCondLst>
                                    <p:cond delay="0"/>
                                  </p:stCondLst>
                                  <p:childTnLst>
                                    <p:set>
                                      <p:cBhvr>
                                        <p:cTn id="64" dur="1" fill="hold">
                                          <p:stCondLst>
                                            <p:cond delay="0"/>
                                          </p:stCondLst>
                                        </p:cTn>
                                        <p:tgtEl>
                                          <p:spTgt spid="35"/>
                                        </p:tgtEl>
                                        <p:attrNameLst>
                                          <p:attrName>style.visibility</p:attrName>
                                        </p:attrNameLst>
                                      </p:cBhvr>
                                      <p:to>
                                        <p:strVal val="visible"/>
                                      </p:to>
                                    </p:set>
                                    <p:animEffect transition="in" filter="checkerboard(across)">
                                      <p:cBhvr>
                                        <p:cTn id="65" dur="500"/>
                                        <p:tgtEl>
                                          <p:spTgt spid="35"/>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35" presetClass="emph" presetSubtype="0" fill="hold" grpId="1" nodeType="clickEffect">
                                  <p:stCondLst>
                                    <p:cond delay="0"/>
                                  </p:stCondLst>
                                  <p:childTnLst>
                                    <p:anim calcmode="discrete" valueType="str">
                                      <p:cBhvr>
                                        <p:cTn id="69" dur="1000" fill="hold"/>
                                        <p:tgtEl>
                                          <p:spTgt spid="386078"/>
                                        </p:tgtEl>
                                        <p:attrNameLst>
                                          <p:attrName>style.visibility</p:attrName>
                                        </p:attrNameLst>
                                      </p:cBhvr>
                                      <p:tavLst>
                                        <p:tav tm="0">
                                          <p:val>
                                            <p:strVal val="hidden"/>
                                          </p:val>
                                        </p:tav>
                                        <p:tav tm="50000">
                                          <p:val>
                                            <p:strVal val="visible"/>
                                          </p:val>
                                        </p:tav>
                                      </p:tavLst>
                                    </p:anim>
                                  </p:childTnLst>
                                </p:cTn>
                              </p:par>
                              <p:par>
                                <p:cTn id="70" presetID="35" presetClass="emph" presetSubtype="0" fill="hold" grpId="1" nodeType="withEffect">
                                  <p:stCondLst>
                                    <p:cond delay="0"/>
                                  </p:stCondLst>
                                  <p:childTnLst>
                                    <p:anim calcmode="discrete" valueType="str">
                                      <p:cBhvr>
                                        <p:cTn id="71" dur="1000" fill="hold"/>
                                        <p:tgtEl>
                                          <p:spTgt spid="386081"/>
                                        </p:tgtEl>
                                        <p:attrNameLst>
                                          <p:attrName>style.visibility</p:attrName>
                                        </p:attrNameLst>
                                      </p:cBhvr>
                                      <p:tavLst>
                                        <p:tav tm="0">
                                          <p:val>
                                            <p:strVal val="hidden"/>
                                          </p:val>
                                        </p:tav>
                                        <p:tav tm="50000">
                                          <p:val>
                                            <p:strVal val="visible"/>
                                          </p:val>
                                        </p:tav>
                                      </p:tavLst>
                                    </p:anim>
                                  </p:childTnLst>
                                </p:cTn>
                              </p:par>
                            </p:childTnLst>
                          </p:cTn>
                        </p:par>
                        <p:par>
                          <p:cTn id="72" fill="hold" nodeType="afterGroup">
                            <p:stCondLst>
                              <p:cond delay="1000"/>
                            </p:stCondLst>
                            <p:childTnLst>
                              <p:par>
                                <p:cTn id="73" presetID="5" presetClass="entr" presetSubtype="10" fill="hold" nodeType="afterEffect">
                                  <p:stCondLst>
                                    <p:cond delay="0"/>
                                  </p:stCondLst>
                                  <p:childTnLst>
                                    <p:set>
                                      <p:cBhvr>
                                        <p:cTn id="74" dur="1" fill="hold">
                                          <p:stCondLst>
                                            <p:cond delay="0"/>
                                          </p:stCondLst>
                                        </p:cTn>
                                        <p:tgtEl>
                                          <p:spTgt spid="386092"/>
                                        </p:tgtEl>
                                        <p:attrNameLst>
                                          <p:attrName>style.visibility</p:attrName>
                                        </p:attrNameLst>
                                      </p:cBhvr>
                                      <p:to>
                                        <p:strVal val="visible"/>
                                      </p:to>
                                    </p:set>
                                    <p:animEffect transition="in" filter="checkerboard(across)">
                                      <p:cBhvr>
                                        <p:cTn id="75" dur="1000"/>
                                        <p:tgtEl>
                                          <p:spTgt spid="386092"/>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2" presetClass="exit" presetSubtype="4" fill="hold" nodeType="clickEffect">
                                  <p:stCondLst>
                                    <p:cond delay="0"/>
                                  </p:stCondLst>
                                  <p:childTnLst>
                                    <p:anim calcmode="lin" valueType="num">
                                      <p:cBhvr additive="base">
                                        <p:cTn id="79" dur="500"/>
                                        <p:tgtEl>
                                          <p:spTgt spid="386092"/>
                                        </p:tgtEl>
                                        <p:attrNameLst>
                                          <p:attrName>ppt_x</p:attrName>
                                        </p:attrNameLst>
                                      </p:cBhvr>
                                      <p:tavLst>
                                        <p:tav tm="0">
                                          <p:val>
                                            <p:strVal val="ppt_x"/>
                                          </p:val>
                                        </p:tav>
                                        <p:tav tm="100000">
                                          <p:val>
                                            <p:strVal val="ppt_x"/>
                                          </p:val>
                                        </p:tav>
                                      </p:tavLst>
                                    </p:anim>
                                    <p:anim calcmode="lin" valueType="num">
                                      <p:cBhvr additive="base">
                                        <p:cTn id="80" dur="500"/>
                                        <p:tgtEl>
                                          <p:spTgt spid="386092"/>
                                        </p:tgtEl>
                                        <p:attrNameLst>
                                          <p:attrName>ppt_y</p:attrName>
                                        </p:attrNameLst>
                                      </p:cBhvr>
                                      <p:tavLst>
                                        <p:tav tm="0">
                                          <p:val>
                                            <p:strVal val="ppt_y"/>
                                          </p:val>
                                        </p:tav>
                                        <p:tav tm="100000">
                                          <p:val>
                                            <p:strVal val="1+ppt_h/2"/>
                                          </p:val>
                                        </p:tav>
                                      </p:tavLst>
                                    </p:anim>
                                    <p:set>
                                      <p:cBhvr>
                                        <p:cTn id="81" dur="1" fill="hold">
                                          <p:stCondLst>
                                            <p:cond delay="499"/>
                                          </p:stCondLst>
                                        </p:cTn>
                                        <p:tgtEl>
                                          <p:spTgt spid="386092"/>
                                        </p:tgtEl>
                                        <p:attrNameLst>
                                          <p:attrName>style.visibility</p:attrName>
                                        </p:attrNameLst>
                                      </p:cBhvr>
                                      <p:to>
                                        <p:strVal val="hidden"/>
                                      </p:to>
                                    </p:set>
                                  </p:childTnLst>
                                </p:cTn>
                              </p:par>
                              <p:par>
                                <p:cTn id="82" presetID="35" presetClass="emph" presetSubtype="0" fill="hold" nodeType="withEffect">
                                  <p:stCondLst>
                                    <p:cond delay="0"/>
                                  </p:stCondLst>
                                  <p:childTnLst>
                                    <p:anim calcmode="discrete" valueType="str">
                                      <p:cBhvr>
                                        <p:cTn id="83" dur="1000" fill="hold"/>
                                        <p:tgtEl>
                                          <p:spTgt spid="30"/>
                                        </p:tgtEl>
                                        <p:attrNameLst>
                                          <p:attrName>style.visibility</p:attrName>
                                        </p:attrNameLst>
                                      </p:cBhvr>
                                      <p:tavLst>
                                        <p:tav tm="0">
                                          <p:val>
                                            <p:strVal val="hidden"/>
                                          </p:val>
                                        </p:tav>
                                        <p:tav tm="50000">
                                          <p:val>
                                            <p:strVal val="visible"/>
                                          </p:val>
                                        </p:tav>
                                      </p:tavLst>
                                    </p:anim>
                                  </p:childTnLst>
                                </p:cTn>
                              </p:par>
                              <p:par>
                                <p:cTn id="84" presetID="35" presetClass="emph" presetSubtype="0" fill="hold" grpId="0" nodeType="withEffect">
                                  <p:stCondLst>
                                    <p:cond delay="0"/>
                                  </p:stCondLst>
                                  <p:childTnLst>
                                    <p:anim calcmode="discrete" valueType="str">
                                      <p:cBhvr>
                                        <p:cTn id="85" dur="1000" fill="hold"/>
                                        <p:tgtEl>
                                          <p:spTgt spid="36"/>
                                        </p:tgtEl>
                                        <p:attrNameLst>
                                          <p:attrName>style.visibility</p:attrName>
                                        </p:attrNameLst>
                                      </p:cBhvr>
                                      <p:tavLst>
                                        <p:tav tm="0">
                                          <p:val>
                                            <p:strVal val="hidden"/>
                                          </p:val>
                                        </p:tav>
                                        <p:tav tm="50000">
                                          <p:val>
                                            <p:strVal val="visible"/>
                                          </p:val>
                                        </p:tav>
                                      </p:tavLst>
                                    </p:anim>
                                  </p:childTnLst>
                                </p:cTn>
                              </p:par>
                            </p:childTnLst>
                          </p:cTn>
                        </p:par>
                      </p:childTnLst>
                    </p:cTn>
                  </p:par>
                  <p:par>
                    <p:cTn id="86" fill="hold" nodeType="clickPar">
                      <p:stCondLst>
                        <p:cond delay="indefinite"/>
                      </p:stCondLst>
                      <p:childTnLst>
                        <p:par>
                          <p:cTn id="87" fill="hold" nodeType="withGroup">
                            <p:stCondLst>
                              <p:cond delay="0"/>
                            </p:stCondLst>
                            <p:childTnLst>
                              <p:par>
                                <p:cTn id="88" presetID="35" presetClass="emph" presetSubtype="0" fill="hold" grpId="1" nodeType="clickEffect">
                                  <p:stCondLst>
                                    <p:cond delay="0"/>
                                  </p:stCondLst>
                                  <p:childTnLst>
                                    <p:anim calcmode="discrete" valueType="str">
                                      <p:cBhvr>
                                        <p:cTn id="89" dur="1000" fill="hold"/>
                                        <p:tgtEl>
                                          <p:spTgt spid="36"/>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6067" grpId="0"/>
      <p:bldP spid="386077" grpId="0" animBg="1"/>
      <p:bldP spid="386077" grpId="1" animBg="1"/>
      <p:bldP spid="386078" grpId="0" animBg="1"/>
      <p:bldP spid="386078" grpId="1" animBg="1"/>
      <p:bldP spid="386079" grpId="0" animBg="1"/>
      <p:bldP spid="386079" grpId="1" animBg="1"/>
      <p:bldP spid="386080" grpId="0" animBg="1"/>
      <p:bldP spid="386081" grpId="0" animBg="1"/>
      <p:bldP spid="386081" grpId="1" animBg="1"/>
      <p:bldP spid="386082" grpId="0" animBg="1"/>
      <p:bldP spid="386091" grpId="0" animBg="1"/>
      <p:bldP spid="31" grpId="0" animBg="1"/>
      <p:bldP spid="32" grpId="0" animBg="1"/>
      <p:bldP spid="33" grpId="0" animBg="1"/>
      <p:bldP spid="34" grpId="0" animBg="1"/>
      <p:bldP spid="35" grpId="0"/>
      <p:bldP spid="36" grpId="0" animBg="1"/>
      <p:bldP spid="36"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533400" y="0"/>
            <a:ext cx="8229600" cy="1143000"/>
          </a:xfrm>
        </p:spPr>
        <p:txBody>
          <a:bodyPr/>
          <a:lstStyle/>
          <a:p>
            <a:pPr eaLnBrk="1" hangingPunct="1"/>
            <a:r>
              <a:rPr lang="en-GB" smtClean="0">
                <a:solidFill>
                  <a:srgbClr val="008000"/>
                </a:solidFill>
              </a:rPr>
              <a:t>Vigilante’s components</a:t>
            </a:r>
          </a:p>
        </p:txBody>
      </p:sp>
      <p:grpSp>
        <p:nvGrpSpPr>
          <p:cNvPr id="2" name="Group 3"/>
          <p:cNvGrpSpPr>
            <a:grpSpLocks/>
          </p:cNvGrpSpPr>
          <p:nvPr/>
        </p:nvGrpSpPr>
        <p:grpSpPr bwMode="auto">
          <a:xfrm>
            <a:off x="1993900" y="2482850"/>
            <a:ext cx="2012950" cy="3778250"/>
            <a:chOff x="1256" y="1564"/>
            <a:chExt cx="1268" cy="2380"/>
          </a:xfrm>
        </p:grpSpPr>
        <p:sp>
          <p:nvSpPr>
            <p:cNvPr id="25684" name="Freeform 4"/>
            <p:cNvSpPr>
              <a:spLocks/>
            </p:cNvSpPr>
            <p:nvPr/>
          </p:nvSpPr>
          <p:spPr bwMode="auto">
            <a:xfrm>
              <a:off x="1256" y="1564"/>
              <a:ext cx="1268" cy="2380"/>
            </a:xfrm>
            <a:custGeom>
              <a:avLst/>
              <a:gdLst>
                <a:gd name="T0" fmla="*/ 1182 w 4443"/>
                <a:gd name="T1" fmla="*/ 2380 h 8338"/>
                <a:gd name="T2" fmla="*/ 1268 w 4443"/>
                <a:gd name="T3" fmla="*/ 2294 h 8338"/>
                <a:gd name="T4" fmla="*/ 1268 w 4443"/>
                <a:gd name="T5" fmla="*/ 2294 h 8338"/>
                <a:gd name="T6" fmla="*/ 1268 w 4443"/>
                <a:gd name="T7" fmla="*/ 86 h 8338"/>
                <a:gd name="T8" fmla="*/ 1182 w 4443"/>
                <a:gd name="T9" fmla="*/ 0 h 8338"/>
                <a:gd name="T10" fmla="*/ 86 w 4443"/>
                <a:gd name="T11" fmla="*/ 0 h 8338"/>
                <a:gd name="T12" fmla="*/ 0 w 4443"/>
                <a:gd name="T13" fmla="*/ 86 h 8338"/>
                <a:gd name="T14" fmla="*/ 0 w 4443"/>
                <a:gd name="T15" fmla="*/ 86 h 8338"/>
                <a:gd name="T16" fmla="*/ 0 w 4443"/>
                <a:gd name="T17" fmla="*/ 2294 h 8338"/>
                <a:gd name="T18" fmla="*/ 86 w 4443"/>
                <a:gd name="T19" fmla="*/ 2380 h 8338"/>
                <a:gd name="T20" fmla="*/ 86 w 4443"/>
                <a:gd name="T21" fmla="*/ 2380 h 8338"/>
                <a:gd name="T22" fmla="*/ 1182 w 4443"/>
                <a:gd name="T23" fmla="*/ 2380 h 833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443"/>
                <a:gd name="T37" fmla="*/ 0 h 8338"/>
                <a:gd name="T38" fmla="*/ 4443 w 4443"/>
                <a:gd name="T39" fmla="*/ 8338 h 833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443" h="8338">
                  <a:moveTo>
                    <a:pt x="4141" y="8338"/>
                  </a:moveTo>
                  <a:cubicBezTo>
                    <a:pt x="4308" y="8338"/>
                    <a:pt x="4443" y="8202"/>
                    <a:pt x="4443" y="8036"/>
                  </a:cubicBezTo>
                  <a:lnTo>
                    <a:pt x="4443" y="302"/>
                  </a:lnTo>
                  <a:cubicBezTo>
                    <a:pt x="4443" y="135"/>
                    <a:pt x="4308" y="0"/>
                    <a:pt x="4141" y="0"/>
                  </a:cubicBezTo>
                  <a:lnTo>
                    <a:pt x="302" y="0"/>
                  </a:lnTo>
                  <a:cubicBezTo>
                    <a:pt x="135" y="0"/>
                    <a:pt x="0" y="135"/>
                    <a:pt x="0" y="302"/>
                  </a:cubicBezTo>
                  <a:lnTo>
                    <a:pt x="0" y="8036"/>
                  </a:lnTo>
                  <a:cubicBezTo>
                    <a:pt x="0" y="8202"/>
                    <a:pt x="135" y="8338"/>
                    <a:pt x="302" y="8338"/>
                  </a:cubicBezTo>
                  <a:lnTo>
                    <a:pt x="4141" y="8338"/>
                  </a:lnTo>
                  <a:close/>
                </a:path>
              </a:pathLst>
            </a:custGeom>
            <a:solidFill>
              <a:srgbClr val="FFFFFF"/>
            </a:solidFill>
            <a:ln w="0">
              <a:solidFill>
                <a:srgbClr val="000000"/>
              </a:solidFill>
              <a:prstDash val="solid"/>
              <a:round/>
              <a:headEnd/>
              <a:tailEnd/>
            </a:ln>
          </p:spPr>
          <p:txBody>
            <a:bodyPr/>
            <a:lstStyle/>
            <a:p>
              <a:endParaRPr lang="en-US"/>
            </a:p>
          </p:txBody>
        </p:sp>
        <p:grpSp>
          <p:nvGrpSpPr>
            <p:cNvPr id="25685" name="Group 5"/>
            <p:cNvGrpSpPr>
              <a:grpSpLocks/>
            </p:cNvGrpSpPr>
            <p:nvPr/>
          </p:nvGrpSpPr>
          <p:grpSpPr bwMode="auto">
            <a:xfrm>
              <a:off x="1256" y="1564"/>
              <a:ext cx="1268" cy="2380"/>
              <a:chOff x="1256" y="1564"/>
              <a:chExt cx="1268" cy="2380"/>
            </a:xfrm>
          </p:grpSpPr>
          <p:sp>
            <p:nvSpPr>
              <p:cNvPr id="25686" name="Freeform 6"/>
              <p:cNvSpPr>
                <a:spLocks/>
              </p:cNvSpPr>
              <p:nvPr/>
            </p:nvSpPr>
            <p:spPr bwMode="auto">
              <a:xfrm>
                <a:off x="1256" y="1564"/>
                <a:ext cx="1268" cy="2380"/>
              </a:xfrm>
              <a:custGeom>
                <a:avLst/>
                <a:gdLst>
                  <a:gd name="T0" fmla="*/ 1182 w 4443"/>
                  <a:gd name="T1" fmla="*/ 2380 h 8338"/>
                  <a:gd name="T2" fmla="*/ 1268 w 4443"/>
                  <a:gd name="T3" fmla="*/ 2294 h 8338"/>
                  <a:gd name="T4" fmla="*/ 1268 w 4443"/>
                  <a:gd name="T5" fmla="*/ 2294 h 8338"/>
                  <a:gd name="T6" fmla="*/ 1268 w 4443"/>
                  <a:gd name="T7" fmla="*/ 86 h 8338"/>
                  <a:gd name="T8" fmla="*/ 1182 w 4443"/>
                  <a:gd name="T9" fmla="*/ 0 h 8338"/>
                  <a:gd name="T10" fmla="*/ 86 w 4443"/>
                  <a:gd name="T11" fmla="*/ 0 h 8338"/>
                  <a:gd name="T12" fmla="*/ 0 w 4443"/>
                  <a:gd name="T13" fmla="*/ 86 h 8338"/>
                  <a:gd name="T14" fmla="*/ 0 w 4443"/>
                  <a:gd name="T15" fmla="*/ 86 h 8338"/>
                  <a:gd name="T16" fmla="*/ 0 w 4443"/>
                  <a:gd name="T17" fmla="*/ 2294 h 8338"/>
                  <a:gd name="T18" fmla="*/ 86 w 4443"/>
                  <a:gd name="T19" fmla="*/ 2380 h 8338"/>
                  <a:gd name="T20" fmla="*/ 86 w 4443"/>
                  <a:gd name="T21" fmla="*/ 2380 h 8338"/>
                  <a:gd name="T22" fmla="*/ 1182 w 4443"/>
                  <a:gd name="T23" fmla="*/ 2380 h 833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443"/>
                  <a:gd name="T37" fmla="*/ 0 h 8338"/>
                  <a:gd name="T38" fmla="*/ 4443 w 4443"/>
                  <a:gd name="T39" fmla="*/ 8338 h 833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443" h="8338">
                    <a:moveTo>
                      <a:pt x="4141" y="8338"/>
                    </a:moveTo>
                    <a:cubicBezTo>
                      <a:pt x="4308" y="8338"/>
                      <a:pt x="4443" y="8202"/>
                      <a:pt x="4443" y="8036"/>
                    </a:cubicBezTo>
                    <a:lnTo>
                      <a:pt x="4443" y="302"/>
                    </a:lnTo>
                    <a:cubicBezTo>
                      <a:pt x="4443" y="135"/>
                      <a:pt x="4308" y="0"/>
                      <a:pt x="4141" y="0"/>
                    </a:cubicBezTo>
                    <a:lnTo>
                      <a:pt x="302" y="0"/>
                    </a:lnTo>
                    <a:cubicBezTo>
                      <a:pt x="135" y="0"/>
                      <a:pt x="0" y="135"/>
                      <a:pt x="0" y="302"/>
                    </a:cubicBezTo>
                    <a:lnTo>
                      <a:pt x="0" y="8036"/>
                    </a:lnTo>
                    <a:cubicBezTo>
                      <a:pt x="0" y="8202"/>
                      <a:pt x="135" y="8338"/>
                      <a:pt x="302" y="8338"/>
                    </a:cubicBezTo>
                    <a:lnTo>
                      <a:pt x="4141" y="8338"/>
                    </a:lnTo>
                    <a:close/>
                  </a:path>
                </a:pathLst>
              </a:custGeom>
              <a:noFill/>
              <a:ln w="158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687" name="Rectangle 7"/>
              <p:cNvSpPr>
                <a:spLocks noChangeArrowheads="1"/>
              </p:cNvSpPr>
              <p:nvPr/>
            </p:nvSpPr>
            <p:spPr bwMode="auto">
              <a:xfrm>
                <a:off x="1477" y="3759"/>
                <a:ext cx="10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solidFill>
                      <a:srgbClr val="000000"/>
                    </a:solidFill>
                  </a:rPr>
                  <a:t>D</a:t>
                </a:r>
                <a:endParaRPr lang="en-GB"/>
              </a:p>
            </p:txBody>
          </p:sp>
          <p:sp>
            <p:nvSpPr>
              <p:cNvPr id="25688" name="Rectangle 8"/>
              <p:cNvSpPr>
                <a:spLocks noChangeArrowheads="1"/>
              </p:cNvSpPr>
              <p:nvPr/>
            </p:nvSpPr>
            <p:spPr bwMode="auto">
              <a:xfrm>
                <a:off x="1594" y="3759"/>
                <a:ext cx="48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solidFill>
                      <a:srgbClr val="000000"/>
                    </a:solidFill>
                  </a:rPr>
                  <a:t>etector </a:t>
                </a:r>
                <a:endParaRPr lang="en-GB"/>
              </a:p>
            </p:txBody>
          </p:sp>
          <p:sp>
            <p:nvSpPr>
              <p:cNvPr id="25689" name="Rectangle 9"/>
              <p:cNvSpPr>
                <a:spLocks noChangeArrowheads="1"/>
              </p:cNvSpPr>
              <p:nvPr/>
            </p:nvSpPr>
            <p:spPr bwMode="auto">
              <a:xfrm>
                <a:off x="2070" y="3759"/>
                <a:ext cx="10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solidFill>
                      <a:srgbClr val="000000"/>
                    </a:solidFill>
                  </a:rPr>
                  <a:t>H</a:t>
                </a:r>
                <a:endParaRPr lang="en-GB"/>
              </a:p>
            </p:txBody>
          </p:sp>
          <p:sp>
            <p:nvSpPr>
              <p:cNvPr id="25690" name="Rectangle 10"/>
              <p:cNvSpPr>
                <a:spLocks noChangeArrowheads="1"/>
              </p:cNvSpPr>
              <p:nvPr/>
            </p:nvSpPr>
            <p:spPr bwMode="auto">
              <a:xfrm>
                <a:off x="2177" y="3759"/>
                <a:ext cx="19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solidFill>
                      <a:srgbClr val="000000"/>
                    </a:solidFill>
                  </a:rPr>
                  <a:t>ost</a:t>
                </a:r>
                <a:endParaRPr lang="en-GB"/>
              </a:p>
            </p:txBody>
          </p:sp>
        </p:grpSp>
      </p:grpSp>
      <p:grpSp>
        <p:nvGrpSpPr>
          <p:cNvPr id="4" name="Group 11"/>
          <p:cNvGrpSpPr>
            <a:grpSpLocks/>
          </p:cNvGrpSpPr>
          <p:nvPr/>
        </p:nvGrpSpPr>
        <p:grpSpPr bwMode="auto">
          <a:xfrm>
            <a:off x="5476875" y="2476500"/>
            <a:ext cx="2014538" cy="3776663"/>
            <a:chOff x="3450" y="1560"/>
            <a:chExt cx="1269" cy="2379"/>
          </a:xfrm>
        </p:grpSpPr>
        <p:sp>
          <p:nvSpPr>
            <p:cNvPr id="25678" name="Freeform 12"/>
            <p:cNvSpPr>
              <a:spLocks/>
            </p:cNvSpPr>
            <p:nvPr/>
          </p:nvSpPr>
          <p:spPr bwMode="auto">
            <a:xfrm>
              <a:off x="3450" y="1560"/>
              <a:ext cx="1269" cy="2379"/>
            </a:xfrm>
            <a:custGeom>
              <a:avLst/>
              <a:gdLst>
                <a:gd name="T0" fmla="*/ 1182 w 4444"/>
                <a:gd name="T1" fmla="*/ 2379 h 8338"/>
                <a:gd name="T2" fmla="*/ 1269 w 4444"/>
                <a:gd name="T3" fmla="*/ 2293 h 8338"/>
                <a:gd name="T4" fmla="*/ 1269 w 4444"/>
                <a:gd name="T5" fmla="*/ 86 h 8338"/>
                <a:gd name="T6" fmla="*/ 1182 w 4444"/>
                <a:gd name="T7" fmla="*/ 0 h 8338"/>
                <a:gd name="T8" fmla="*/ 87 w 4444"/>
                <a:gd name="T9" fmla="*/ 0 h 8338"/>
                <a:gd name="T10" fmla="*/ 0 w 4444"/>
                <a:gd name="T11" fmla="*/ 86 h 8338"/>
                <a:gd name="T12" fmla="*/ 0 w 4444"/>
                <a:gd name="T13" fmla="*/ 2293 h 8338"/>
                <a:gd name="T14" fmla="*/ 87 w 4444"/>
                <a:gd name="T15" fmla="*/ 2379 h 8338"/>
                <a:gd name="T16" fmla="*/ 87 w 4444"/>
                <a:gd name="T17" fmla="*/ 2379 h 8338"/>
                <a:gd name="T18" fmla="*/ 1182 w 4444"/>
                <a:gd name="T19" fmla="*/ 2379 h 83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444"/>
                <a:gd name="T31" fmla="*/ 0 h 8338"/>
                <a:gd name="T32" fmla="*/ 4444 w 4444"/>
                <a:gd name="T33" fmla="*/ 8338 h 833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444" h="8338">
                  <a:moveTo>
                    <a:pt x="4141" y="8338"/>
                  </a:moveTo>
                  <a:cubicBezTo>
                    <a:pt x="4308" y="8338"/>
                    <a:pt x="4444" y="8203"/>
                    <a:pt x="4444" y="8036"/>
                  </a:cubicBezTo>
                  <a:lnTo>
                    <a:pt x="4444" y="302"/>
                  </a:lnTo>
                  <a:cubicBezTo>
                    <a:pt x="4444" y="135"/>
                    <a:pt x="4308" y="0"/>
                    <a:pt x="4141" y="0"/>
                  </a:cubicBezTo>
                  <a:lnTo>
                    <a:pt x="303" y="0"/>
                  </a:lnTo>
                  <a:cubicBezTo>
                    <a:pt x="136" y="0"/>
                    <a:pt x="0" y="135"/>
                    <a:pt x="0" y="302"/>
                  </a:cubicBezTo>
                  <a:lnTo>
                    <a:pt x="0" y="8036"/>
                  </a:lnTo>
                  <a:cubicBezTo>
                    <a:pt x="0" y="8203"/>
                    <a:pt x="136" y="8338"/>
                    <a:pt x="303" y="8338"/>
                  </a:cubicBezTo>
                  <a:lnTo>
                    <a:pt x="4141" y="8338"/>
                  </a:lnTo>
                  <a:close/>
                </a:path>
              </a:pathLst>
            </a:custGeom>
            <a:solidFill>
              <a:srgbClr val="FFFFFF"/>
            </a:solidFill>
            <a:ln w="0">
              <a:solidFill>
                <a:srgbClr val="000000"/>
              </a:solidFill>
              <a:prstDash val="solid"/>
              <a:round/>
              <a:headEnd/>
              <a:tailEnd/>
            </a:ln>
          </p:spPr>
          <p:txBody>
            <a:bodyPr/>
            <a:lstStyle/>
            <a:p>
              <a:endParaRPr lang="en-US"/>
            </a:p>
          </p:txBody>
        </p:sp>
        <p:sp>
          <p:nvSpPr>
            <p:cNvPr id="25679" name="Freeform 13"/>
            <p:cNvSpPr>
              <a:spLocks/>
            </p:cNvSpPr>
            <p:nvPr/>
          </p:nvSpPr>
          <p:spPr bwMode="auto">
            <a:xfrm>
              <a:off x="3450" y="1560"/>
              <a:ext cx="1269" cy="2379"/>
            </a:xfrm>
            <a:custGeom>
              <a:avLst/>
              <a:gdLst>
                <a:gd name="T0" fmla="*/ 1182 w 4444"/>
                <a:gd name="T1" fmla="*/ 2379 h 8338"/>
                <a:gd name="T2" fmla="*/ 1269 w 4444"/>
                <a:gd name="T3" fmla="*/ 2293 h 8338"/>
                <a:gd name="T4" fmla="*/ 1269 w 4444"/>
                <a:gd name="T5" fmla="*/ 86 h 8338"/>
                <a:gd name="T6" fmla="*/ 1182 w 4444"/>
                <a:gd name="T7" fmla="*/ 0 h 8338"/>
                <a:gd name="T8" fmla="*/ 87 w 4444"/>
                <a:gd name="T9" fmla="*/ 0 h 8338"/>
                <a:gd name="T10" fmla="*/ 0 w 4444"/>
                <a:gd name="T11" fmla="*/ 86 h 8338"/>
                <a:gd name="T12" fmla="*/ 0 w 4444"/>
                <a:gd name="T13" fmla="*/ 2293 h 8338"/>
                <a:gd name="T14" fmla="*/ 87 w 4444"/>
                <a:gd name="T15" fmla="*/ 2379 h 8338"/>
                <a:gd name="T16" fmla="*/ 87 w 4444"/>
                <a:gd name="T17" fmla="*/ 2379 h 8338"/>
                <a:gd name="T18" fmla="*/ 1182 w 4444"/>
                <a:gd name="T19" fmla="*/ 2379 h 83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444"/>
                <a:gd name="T31" fmla="*/ 0 h 8338"/>
                <a:gd name="T32" fmla="*/ 4444 w 4444"/>
                <a:gd name="T33" fmla="*/ 8338 h 833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444" h="8338">
                  <a:moveTo>
                    <a:pt x="4141" y="8338"/>
                  </a:moveTo>
                  <a:cubicBezTo>
                    <a:pt x="4308" y="8338"/>
                    <a:pt x="4444" y="8203"/>
                    <a:pt x="4444" y="8036"/>
                  </a:cubicBezTo>
                  <a:lnTo>
                    <a:pt x="4444" y="302"/>
                  </a:lnTo>
                  <a:cubicBezTo>
                    <a:pt x="4444" y="135"/>
                    <a:pt x="4308" y="0"/>
                    <a:pt x="4141" y="0"/>
                  </a:cubicBezTo>
                  <a:lnTo>
                    <a:pt x="303" y="0"/>
                  </a:lnTo>
                  <a:cubicBezTo>
                    <a:pt x="136" y="0"/>
                    <a:pt x="0" y="135"/>
                    <a:pt x="0" y="302"/>
                  </a:cubicBezTo>
                  <a:lnTo>
                    <a:pt x="0" y="8036"/>
                  </a:lnTo>
                  <a:cubicBezTo>
                    <a:pt x="0" y="8203"/>
                    <a:pt x="136" y="8338"/>
                    <a:pt x="303" y="8338"/>
                  </a:cubicBezTo>
                  <a:lnTo>
                    <a:pt x="4141" y="8338"/>
                  </a:lnTo>
                  <a:close/>
                </a:path>
              </a:pathLst>
            </a:custGeom>
            <a:noFill/>
            <a:ln w="158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680" name="Rectangle 14"/>
            <p:cNvSpPr>
              <a:spLocks noChangeArrowheads="1"/>
            </p:cNvSpPr>
            <p:nvPr/>
          </p:nvSpPr>
          <p:spPr bwMode="auto">
            <a:xfrm>
              <a:off x="3608" y="3750"/>
              <a:ext cx="9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solidFill>
                    <a:srgbClr val="000000"/>
                  </a:solidFill>
                </a:rPr>
                <a:t>V</a:t>
              </a:r>
              <a:endParaRPr lang="en-GB"/>
            </a:p>
          </p:txBody>
        </p:sp>
        <p:sp>
          <p:nvSpPr>
            <p:cNvPr id="25681" name="Rectangle 15"/>
            <p:cNvSpPr>
              <a:spLocks noChangeArrowheads="1"/>
            </p:cNvSpPr>
            <p:nvPr/>
          </p:nvSpPr>
          <p:spPr bwMode="auto">
            <a:xfrm>
              <a:off x="3717" y="3750"/>
              <a:ext cx="63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solidFill>
                    <a:srgbClr val="000000"/>
                  </a:solidFill>
                </a:rPr>
                <a:t>ulnerable </a:t>
              </a:r>
              <a:endParaRPr lang="en-GB"/>
            </a:p>
          </p:txBody>
        </p:sp>
        <p:sp>
          <p:nvSpPr>
            <p:cNvPr id="25682" name="Rectangle 16"/>
            <p:cNvSpPr>
              <a:spLocks noChangeArrowheads="1"/>
            </p:cNvSpPr>
            <p:nvPr/>
          </p:nvSpPr>
          <p:spPr bwMode="auto">
            <a:xfrm>
              <a:off x="4349" y="3750"/>
              <a:ext cx="10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solidFill>
                    <a:srgbClr val="000000"/>
                  </a:solidFill>
                </a:rPr>
                <a:t>H</a:t>
              </a:r>
              <a:endParaRPr lang="en-GB"/>
            </a:p>
          </p:txBody>
        </p:sp>
        <p:sp>
          <p:nvSpPr>
            <p:cNvPr id="25683" name="Rectangle 17"/>
            <p:cNvSpPr>
              <a:spLocks noChangeArrowheads="1"/>
            </p:cNvSpPr>
            <p:nvPr/>
          </p:nvSpPr>
          <p:spPr bwMode="auto">
            <a:xfrm>
              <a:off x="4455" y="3750"/>
              <a:ext cx="19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solidFill>
                    <a:srgbClr val="000000"/>
                  </a:solidFill>
                </a:rPr>
                <a:t>ost</a:t>
              </a:r>
              <a:endParaRPr lang="en-GB"/>
            </a:p>
          </p:txBody>
        </p:sp>
      </p:grpSp>
      <p:grpSp>
        <p:nvGrpSpPr>
          <p:cNvPr id="5" name="Group 18"/>
          <p:cNvGrpSpPr>
            <a:grpSpLocks/>
          </p:cNvGrpSpPr>
          <p:nvPr/>
        </p:nvGrpSpPr>
        <p:grpSpPr bwMode="auto">
          <a:xfrm>
            <a:off x="5562600" y="3668713"/>
            <a:ext cx="1855788" cy="698500"/>
            <a:chOff x="3504" y="2311"/>
            <a:chExt cx="1169" cy="440"/>
          </a:xfrm>
        </p:grpSpPr>
        <p:sp>
          <p:nvSpPr>
            <p:cNvPr id="25673" name="Freeform 19"/>
            <p:cNvSpPr>
              <a:spLocks/>
            </p:cNvSpPr>
            <p:nvPr/>
          </p:nvSpPr>
          <p:spPr bwMode="auto">
            <a:xfrm>
              <a:off x="3504" y="2311"/>
              <a:ext cx="1169" cy="272"/>
            </a:xfrm>
            <a:custGeom>
              <a:avLst/>
              <a:gdLst>
                <a:gd name="T0" fmla="*/ 1083 w 4096"/>
                <a:gd name="T1" fmla="*/ 272 h 951"/>
                <a:gd name="T2" fmla="*/ 1169 w 4096"/>
                <a:gd name="T3" fmla="*/ 186 h 951"/>
                <a:gd name="T4" fmla="*/ 1169 w 4096"/>
                <a:gd name="T5" fmla="*/ 86 h 951"/>
                <a:gd name="T6" fmla="*/ 1083 w 4096"/>
                <a:gd name="T7" fmla="*/ 0 h 951"/>
                <a:gd name="T8" fmla="*/ 86 w 4096"/>
                <a:gd name="T9" fmla="*/ 0 h 951"/>
                <a:gd name="T10" fmla="*/ 0 w 4096"/>
                <a:gd name="T11" fmla="*/ 86 h 951"/>
                <a:gd name="T12" fmla="*/ 0 w 4096"/>
                <a:gd name="T13" fmla="*/ 86 h 951"/>
                <a:gd name="T14" fmla="*/ 0 w 4096"/>
                <a:gd name="T15" fmla="*/ 186 h 951"/>
                <a:gd name="T16" fmla="*/ 86 w 4096"/>
                <a:gd name="T17" fmla="*/ 272 h 951"/>
                <a:gd name="T18" fmla="*/ 86 w 4096"/>
                <a:gd name="T19" fmla="*/ 272 h 951"/>
                <a:gd name="T20" fmla="*/ 1083 w 4096"/>
                <a:gd name="T21" fmla="*/ 272 h 95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096"/>
                <a:gd name="T34" fmla="*/ 0 h 951"/>
                <a:gd name="T35" fmla="*/ 4096 w 4096"/>
                <a:gd name="T36" fmla="*/ 951 h 95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096" h="951">
                  <a:moveTo>
                    <a:pt x="3793" y="951"/>
                  </a:moveTo>
                  <a:cubicBezTo>
                    <a:pt x="3960" y="951"/>
                    <a:pt x="4096" y="816"/>
                    <a:pt x="4096" y="649"/>
                  </a:cubicBezTo>
                  <a:lnTo>
                    <a:pt x="4096" y="302"/>
                  </a:lnTo>
                  <a:cubicBezTo>
                    <a:pt x="4096" y="135"/>
                    <a:pt x="3960" y="0"/>
                    <a:pt x="3793" y="0"/>
                  </a:cubicBezTo>
                  <a:lnTo>
                    <a:pt x="302" y="0"/>
                  </a:lnTo>
                  <a:cubicBezTo>
                    <a:pt x="135" y="0"/>
                    <a:pt x="0" y="135"/>
                    <a:pt x="0" y="302"/>
                  </a:cubicBezTo>
                  <a:lnTo>
                    <a:pt x="0" y="649"/>
                  </a:lnTo>
                  <a:cubicBezTo>
                    <a:pt x="0" y="816"/>
                    <a:pt x="135" y="951"/>
                    <a:pt x="302" y="951"/>
                  </a:cubicBezTo>
                  <a:lnTo>
                    <a:pt x="3793" y="951"/>
                  </a:lnTo>
                  <a:close/>
                </a:path>
              </a:pathLst>
            </a:custGeom>
            <a:noFill/>
            <a:ln w="158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674" name="Rectangle 20"/>
            <p:cNvSpPr>
              <a:spLocks noChangeArrowheads="1"/>
            </p:cNvSpPr>
            <p:nvPr/>
          </p:nvSpPr>
          <p:spPr bwMode="auto">
            <a:xfrm>
              <a:off x="3796" y="2357"/>
              <a:ext cx="9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solidFill>
                    <a:srgbClr val="000000"/>
                  </a:solidFill>
                </a:rPr>
                <a:t>P</a:t>
              </a:r>
              <a:endParaRPr lang="en-GB"/>
            </a:p>
          </p:txBody>
        </p:sp>
        <p:sp>
          <p:nvSpPr>
            <p:cNvPr id="25675" name="Rectangle 21"/>
            <p:cNvSpPr>
              <a:spLocks noChangeArrowheads="1"/>
            </p:cNvSpPr>
            <p:nvPr/>
          </p:nvSpPr>
          <p:spPr bwMode="auto">
            <a:xfrm>
              <a:off x="3904" y="2357"/>
              <a:ext cx="55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solidFill>
                    <a:srgbClr val="000000"/>
                  </a:solidFill>
                </a:rPr>
                <a:t>rotection</a:t>
              </a:r>
              <a:endParaRPr lang="en-GB"/>
            </a:p>
          </p:txBody>
        </p:sp>
        <p:sp>
          <p:nvSpPr>
            <p:cNvPr id="25676" name="Freeform 22"/>
            <p:cNvSpPr>
              <a:spLocks/>
            </p:cNvSpPr>
            <p:nvPr/>
          </p:nvSpPr>
          <p:spPr bwMode="auto">
            <a:xfrm>
              <a:off x="3969" y="2583"/>
              <a:ext cx="242" cy="168"/>
            </a:xfrm>
            <a:custGeom>
              <a:avLst/>
              <a:gdLst>
                <a:gd name="T0" fmla="*/ 119 w 242"/>
                <a:gd name="T1" fmla="*/ 0 h 168"/>
                <a:gd name="T2" fmla="*/ 0 w 242"/>
                <a:gd name="T3" fmla="*/ 72 h 168"/>
                <a:gd name="T4" fmla="*/ 80 w 242"/>
                <a:gd name="T5" fmla="*/ 70 h 168"/>
                <a:gd name="T6" fmla="*/ 82 w 242"/>
                <a:gd name="T7" fmla="*/ 168 h 168"/>
                <a:gd name="T8" fmla="*/ 164 w 242"/>
                <a:gd name="T9" fmla="*/ 166 h 168"/>
                <a:gd name="T10" fmla="*/ 162 w 242"/>
                <a:gd name="T11" fmla="*/ 68 h 168"/>
                <a:gd name="T12" fmla="*/ 242 w 242"/>
                <a:gd name="T13" fmla="*/ 66 h 168"/>
                <a:gd name="T14" fmla="*/ 119 w 242"/>
                <a:gd name="T15" fmla="*/ 0 h 168"/>
                <a:gd name="T16" fmla="*/ 0 60000 65536"/>
                <a:gd name="T17" fmla="*/ 0 60000 65536"/>
                <a:gd name="T18" fmla="*/ 0 60000 65536"/>
                <a:gd name="T19" fmla="*/ 0 60000 65536"/>
                <a:gd name="T20" fmla="*/ 0 60000 65536"/>
                <a:gd name="T21" fmla="*/ 0 60000 65536"/>
                <a:gd name="T22" fmla="*/ 0 60000 65536"/>
                <a:gd name="T23" fmla="*/ 0 60000 65536"/>
                <a:gd name="T24" fmla="*/ 0 w 242"/>
                <a:gd name="T25" fmla="*/ 0 h 168"/>
                <a:gd name="T26" fmla="*/ 242 w 242"/>
                <a:gd name="T27" fmla="*/ 168 h 16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2" h="168">
                  <a:moveTo>
                    <a:pt x="119" y="0"/>
                  </a:moveTo>
                  <a:lnTo>
                    <a:pt x="0" y="72"/>
                  </a:lnTo>
                  <a:lnTo>
                    <a:pt x="80" y="70"/>
                  </a:lnTo>
                  <a:lnTo>
                    <a:pt x="82" y="168"/>
                  </a:lnTo>
                  <a:lnTo>
                    <a:pt x="164" y="166"/>
                  </a:lnTo>
                  <a:lnTo>
                    <a:pt x="162" y="68"/>
                  </a:lnTo>
                  <a:lnTo>
                    <a:pt x="242" y="66"/>
                  </a:lnTo>
                  <a:lnTo>
                    <a:pt x="119" y="0"/>
                  </a:lnTo>
                  <a:close/>
                </a:path>
              </a:pathLst>
            </a:custGeom>
            <a:solidFill>
              <a:srgbClr val="E8EEF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77" name="Freeform 23"/>
            <p:cNvSpPr>
              <a:spLocks/>
            </p:cNvSpPr>
            <p:nvPr/>
          </p:nvSpPr>
          <p:spPr bwMode="auto">
            <a:xfrm>
              <a:off x="3969" y="2583"/>
              <a:ext cx="242" cy="168"/>
            </a:xfrm>
            <a:custGeom>
              <a:avLst/>
              <a:gdLst>
                <a:gd name="T0" fmla="*/ 119 w 242"/>
                <a:gd name="T1" fmla="*/ 0 h 168"/>
                <a:gd name="T2" fmla="*/ 0 w 242"/>
                <a:gd name="T3" fmla="*/ 72 h 168"/>
                <a:gd name="T4" fmla="*/ 80 w 242"/>
                <a:gd name="T5" fmla="*/ 70 h 168"/>
                <a:gd name="T6" fmla="*/ 82 w 242"/>
                <a:gd name="T7" fmla="*/ 168 h 168"/>
                <a:gd name="T8" fmla="*/ 164 w 242"/>
                <a:gd name="T9" fmla="*/ 166 h 168"/>
                <a:gd name="T10" fmla="*/ 162 w 242"/>
                <a:gd name="T11" fmla="*/ 68 h 168"/>
                <a:gd name="T12" fmla="*/ 242 w 242"/>
                <a:gd name="T13" fmla="*/ 66 h 168"/>
                <a:gd name="T14" fmla="*/ 119 w 242"/>
                <a:gd name="T15" fmla="*/ 0 h 168"/>
                <a:gd name="T16" fmla="*/ 0 60000 65536"/>
                <a:gd name="T17" fmla="*/ 0 60000 65536"/>
                <a:gd name="T18" fmla="*/ 0 60000 65536"/>
                <a:gd name="T19" fmla="*/ 0 60000 65536"/>
                <a:gd name="T20" fmla="*/ 0 60000 65536"/>
                <a:gd name="T21" fmla="*/ 0 60000 65536"/>
                <a:gd name="T22" fmla="*/ 0 60000 65536"/>
                <a:gd name="T23" fmla="*/ 0 60000 65536"/>
                <a:gd name="T24" fmla="*/ 0 w 242"/>
                <a:gd name="T25" fmla="*/ 0 h 168"/>
                <a:gd name="T26" fmla="*/ 242 w 242"/>
                <a:gd name="T27" fmla="*/ 168 h 16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2" h="168">
                  <a:moveTo>
                    <a:pt x="119" y="0"/>
                  </a:moveTo>
                  <a:lnTo>
                    <a:pt x="0" y="72"/>
                  </a:lnTo>
                  <a:lnTo>
                    <a:pt x="80" y="70"/>
                  </a:lnTo>
                  <a:lnTo>
                    <a:pt x="82" y="168"/>
                  </a:lnTo>
                  <a:lnTo>
                    <a:pt x="164" y="166"/>
                  </a:lnTo>
                  <a:lnTo>
                    <a:pt x="162" y="68"/>
                  </a:lnTo>
                  <a:lnTo>
                    <a:pt x="242" y="66"/>
                  </a:lnTo>
                  <a:lnTo>
                    <a:pt x="119" y="0"/>
                  </a:lnTo>
                  <a:close/>
                </a:path>
              </a:pathLst>
            </a:custGeom>
            <a:noFill/>
            <a:ln w="158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6" name="Group 24"/>
          <p:cNvGrpSpPr>
            <a:grpSpLocks/>
          </p:cNvGrpSpPr>
          <p:nvPr/>
        </p:nvGrpSpPr>
        <p:grpSpPr bwMode="auto">
          <a:xfrm>
            <a:off x="5568950" y="5259388"/>
            <a:ext cx="1855788" cy="663575"/>
            <a:chOff x="3508" y="3313"/>
            <a:chExt cx="1169" cy="418"/>
          </a:xfrm>
        </p:grpSpPr>
        <p:sp>
          <p:nvSpPr>
            <p:cNvPr id="25669" name="Freeform 25"/>
            <p:cNvSpPr>
              <a:spLocks/>
            </p:cNvSpPr>
            <p:nvPr/>
          </p:nvSpPr>
          <p:spPr bwMode="auto">
            <a:xfrm>
              <a:off x="3508" y="3313"/>
              <a:ext cx="1169" cy="418"/>
            </a:xfrm>
            <a:custGeom>
              <a:avLst/>
              <a:gdLst>
                <a:gd name="T0" fmla="*/ 1083 w 4096"/>
                <a:gd name="T1" fmla="*/ 418 h 1463"/>
                <a:gd name="T2" fmla="*/ 1169 w 4096"/>
                <a:gd name="T3" fmla="*/ 331 h 1463"/>
                <a:gd name="T4" fmla="*/ 1169 w 4096"/>
                <a:gd name="T5" fmla="*/ 331 h 1463"/>
                <a:gd name="T6" fmla="*/ 1169 w 4096"/>
                <a:gd name="T7" fmla="*/ 86 h 1463"/>
                <a:gd name="T8" fmla="*/ 1083 w 4096"/>
                <a:gd name="T9" fmla="*/ 0 h 1463"/>
                <a:gd name="T10" fmla="*/ 86 w 4096"/>
                <a:gd name="T11" fmla="*/ 0 h 1463"/>
                <a:gd name="T12" fmla="*/ 0 w 4096"/>
                <a:gd name="T13" fmla="*/ 86 h 1463"/>
                <a:gd name="T14" fmla="*/ 0 w 4096"/>
                <a:gd name="T15" fmla="*/ 86 h 1463"/>
                <a:gd name="T16" fmla="*/ 0 w 4096"/>
                <a:gd name="T17" fmla="*/ 331 h 1463"/>
                <a:gd name="T18" fmla="*/ 86 w 4096"/>
                <a:gd name="T19" fmla="*/ 418 h 1463"/>
                <a:gd name="T20" fmla="*/ 1083 w 4096"/>
                <a:gd name="T21" fmla="*/ 418 h 146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096"/>
                <a:gd name="T34" fmla="*/ 0 h 1463"/>
                <a:gd name="T35" fmla="*/ 4096 w 4096"/>
                <a:gd name="T36" fmla="*/ 1463 h 146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096" h="1463">
                  <a:moveTo>
                    <a:pt x="3794" y="1463"/>
                  </a:moveTo>
                  <a:cubicBezTo>
                    <a:pt x="3961" y="1463"/>
                    <a:pt x="4096" y="1327"/>
                    <a:pt x="4096" y="1160"/>
                  </a:cubicBezTo>
                  <a:lnTo>
                    <a:pt x="4096" y="302"/>
                  </a:lnTo>
                  <a:cubicBezTo>
                    <a:pt x="4096" y="135"/>
                    <a:pt x="3961" y="0"/>
                    <a:pt x="3794" y="0"/>
                  </a:cubicBezTo>
                  <a:lnTo>
                    <a:pt x="303" y="0"/>
                  </a:lnTo>
                  <a:cubicBezTo>
                    <a:pt x="136" y="0"/>
                    <a:pt x="0" y="135"/>
                    <a:pt x="0" y="302"/>
                  </a:cubicBezTo>
                  <a:lnTo>
                    <a:pt x="0" y="1160"/>
                  </a:lnTo>
                  <a:cubicBezTo>
                    <a:pt x="0" y="1327"/>
                    <a:pt x="136" y="1463"/>
                    <a:pt x="303" y="1463"/>
                  </a:cubicBezTo>
                  <a:lnTo>
                    <a:pt x="3794" y="1463"/>
                  </a:lnTo>
                  <a:close/>
                </a:path>
              </a:pathLst>
            </a:custGeom>
            <a:noFill/>
            <a:ln w="158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670" name="Rectangle 26"/>
            <p:cNvSpPr>
              <a:spLocks noChangeArrowheads="1"/>
            </p:cNvSpPr>
            <p:nvPr/>
          </p:nvSpPr>
          <p:spPr bwMode="auto">
            <a:xfrm>
              <a:off x="3596" y="3435"/>
              <a:ext cx="33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solidFill>
                    <a:srgbClr val="000000"/>
                  </a:solidFill>
                </a:rPr>
                <a:t>SCA </a:t>
              </a:r>
              <a:endParaRPr lang="en-GB"/>
            </a:p>
          </p:txBody>
        </p:sp>
        <p:sp>
          <p:nvSpPr>
            <p:cNvPr id="25671" name="Rectangle 27"/>
            <p:cNvSpPr>
              <a:spLocks noChangeArrowheads="1"/>
            </p:cNvSpPr>
            <p:nvPr/>
          </p:nvSpPr>
          <p:spPr bwMode="auto">
            <a:xfrm>
              <a:off x="3934" y="3435"/>
              <a:ext cx="10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solidFill>
                    <a:srgbClr val="000000"/>
                  </a:solidFill>
                </a:rPr>
                <a:t>D</a:t>
              </a:r>
              <a:endParaRPr lang="en-GB"/>
            </a:p>
          </p:txBody>
        </p:sp>
        <p:sp>
          <p:nvSpPr>
            <p:cNvPr id="25672" name="Rectangle 28"/>
            <p:cNvSpPr>
              <a:spLocks noChangeArrowheads="1"/>
            </p:cNvSpPr>
            <p:nvPr/>
          </p:nvSpPr>
          <p:spPr bwMode="auto">
            <a:xfrm>
              <a:off x="4052" y="3435"/>
              <a:ext cx="61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solidFill>
                    <a:srgbClr val="000000"/>
                  </a:solidFill>
                </a:rPr>
                <a:t>istribution</a:t>
              </a:r>
              <a:endParaRPr lang="en-GB"/>
            </a:p>
          </p:txBody>
        </p:sp>
      </p:grpSp>
      <p:grpSp>
        <p:nvGrpSpPr>
          <p:cNvPr id="7" name="Group 29"/>
          <p:cNvGrpSpPr>
            <a:grpSpLocks/>
          </p:cNvGrpSpPr>
          <p:nvPr/>
        </p:nvGrpSpPr>
        <p:grpSpPr bwMode="auto">
          <a:xfrm>
            <a:off x="5700713" y="4365625"/>
            <a:ext cx="1590675" cy="893763"/>
            <a:chOff x="3591" y="2750"/>
            <a:chExt cx="1002" cy="563"/>
          </a:xfrm>
        </p:grpSpPr>
        <p:sp>
          <p:nvSpPr>
            <p:cNvPr id="25662" name="Freeform 30"/>
            <p:cNvSpPr>
              <a:spLocks/>
            </p:cNvSpPr>
            <p:nvPr/>
          </p:nvSpPr>
          <p:spPr bwMode="auto">
            <a:xfrm>
              <a:off x="3591" y="2750"/>
              <a:ext cx="1002" cy="417"/>
            </a:xfrm>
            <a:custGeom>
              <a:avLst/>
              <a:gdLst>
                <a:gd name="T0" fmla="*/ 916 w 3511"/>
                <a:gd name="T1" fmla="*/ 417 h 1463"/>
                <a:gd name="T2" fmla="*/ 1002 w 3511"/>
                <a:gd name="T3" fmla="*/ 331 h 1463"/>
                <a:gd name="T4" fmla="*/ 1002 w 3511"/>
                <a:gd name="T5" fmla="*/ 86 h 1463"/>
                <a:gd name="T6" fmla="*/ 916 w 3511"/>
                <a:gd name="T7" fmla="*/ 0 h 1463"/>
                <a:gd name="T8" fmla="*/ 86 w 3511"/>
                <a:gd name="T9" fmla="*/ 0 h 1463"/>
                <a:gd name="T10" fmla="*/ 0 w 3511"/>
                <a:gd name="T11" fmla="*/ 86 h 1463"/>
                <a:gd name="T12" fmla="*/ 0 w 3511"/>
                <a:gd name="T13" fmla="*/ 86 h 1463"/>
                <a:gd name="T14" fmla="*/ 0 w 3511"/>
                <a:gd name="T15" fmla="*/ 331 h 1463"/>
                <a:gd name="T16" fmla="*/ 86 w 3511"/>
                <a:gd name="T17" fmla="*/ 417 h 1463"/>
                <a:gd name="T18" fmla="*/ 916 w 3511"/>
                <a:gd name="T19" fmla="*/ 417 h 146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511"/>
                <a:gd name="T31" fmla="*/ 0 h 1463"/>
                <a:gd name="T32" fmla="*/ 3511 w 3511"/>
                <a:gd name="T33" fmla="*/ 1463 h 146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511" h="1463">
                  <a:moveTo>
                    <a:pt x="3208" y="1463"/>
                  </a:moveTo>
                  <a:cubicBezTo>
                    <a:pt x="3375" y="1463"/>
                    <a:pt x="3511" y="1328"/>
                    <a:pt x="3511" y="1161"/>
                  </a:cubicBezTo>
                  <a:lnTo>
                    <a:pt x="3511" y="302"/>
                  </a:lnTo>
                  <a:cubicBezTo>
                    <a:pt x="3511" y="135"/>
                    <a:pt x="3375" y="0"/>
                    <a:pt x="3208" y="0"/>
                  </a:cubicBezTo>
                  <a:lnTo>
                    <a:pt x="302" y="0"/>
                  </a:lnTo>
                  <a:cubicBezTo>
                    <a:pt x="135" y="0"/>
                    <a:pt x="0" y="135"/>
                    <a:pt x="0" y="302"/>
                  </a:cubicBezTo>
                  <a:lnTo>
                    <a:pt x="0" y="1161"/>
                  </a:lnTo>
                  <a:cubicBezTo>
                    <a:pt x="0" y="1328"/>
                    <a:pt x="135" y="1463"/>
                    <a:pt x="302" y="1463"/>
                  </a:cubicBezTo>
                  <a:lnTo>
                    <a:pt x="3208" y="1463"/>
                  </a:lnTo>
                  <a:close/>
                </a:path>
              </a:pathLst>
            </a:custGeom>
            <a:solidFill>
              <a:srgbClr val="FFFFFF"/>
            </a:solidFill>
            <a:ln w="0">
              <a:solidFill>
                <a:srgbClr val="000000"/>
              </a:solidFill>
              <a:prstDash val="solid"/>
              <a:round/>
              <a:headEnd/>
              <a:tailEnd/>
            </a:ln>
          </p:spPr>
          <p:txBody>
            <a:bodyPr/>
            <a:lstStyle/>
            <a:p>
              <a:endParaRPr lang="en-US"/>
            </a:p>
          </p:txBody>
        </p:sp>
        <p:sp>
          <p:nvSpPr>
            <p:cNvPr id="25663" name="Freeform 31"/>
            <p:cNvSpPr>
              <a:spLocks/>
            </p:cNvSpPr>
            <p:nvPr/>
          </p:nvSpPr>
          <p:spPr bwMode="auto">
            <a:xfrm>
              <a:off x="3591" y="2750"/>
              <a:ext cx="1002" cy="417"/>
            </a:xfrm>
            <a:custGeom>
              <a:avLst/>
              <a:gdLst>
                <a:gd name="T0" fmla="*/ 916 w 3511"/>
                <a:gd name="T1" fmla="*/ 417 h 1463"/>
                <a:gd name="T2" fmla="*/ 1002 w 3511"/>
                <a:gd name="T3" fmla="*/ 331 h 1463"/>
                <a:gd name="T4" fmla="*/ 1002 w 3511"/>
                <a:gd name="T5" fmla="*/ 86 h 1463"/>
                <a:gd name="T6" fmla="*/ 916 w 3511"/>
                <a:gd name="T7" fmla="*/ 0 h 1463"/>
                <a:gd name="T8" fmla="*/ 86 w 3511"/>
                <a:gd name="T9" fmla="*/ 0 h 1463"/>
                <a:gd name="T10" fmla="*/ 0 w 3511"/>
                <a:gd name="T11" fmla="*/ 86 h 1463"/>
                <a:gd name="T12" fmla="*/ 0 w 3511"/>
                <a:gd name="T13" fmla="*/ 86 h 1463"/>
                <a:gd name="T14" fmla="*/ 0 w 3511"/>
                <a:gd name="T15" fmla="*/ 331 h 1463"/>
                <a:gd name="T16" fmla="*/ 86 w 3511"/>
                <a:gd name="T17" fmla="*/ 417 h 1463"/>
                <a:gd name="T18" fmla="*/ 916 w 3511"/>
                <a:gd name="T19" fmla="*/ 417 h 146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511"/>
                <a:gd name="T31" fmla="*/ 0 h 1463"/>
                <a:gd name="T32" fmla="*/ 3511 w 3511"/>
                <a:gd name="T33" fmla="*/ 1463 h 146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511" h="1463">
                  <a:moveTo>
                    <a:pt x="3208" y="1463"/>
                  </a:moveTo>
                  <a:cubicBezTo>
                    <a:pt x="3375" y="1463"/>
                    <a:pt x="3511" y="1328"/>
                    <a:pt x="3511" y="1161"/>
                  </a:cubicBezTo>
                  <a:lnTo>
                    <a:pt x="3511" y="302"/>
                  </a:lnTo>
                  <a:cubicBezTo>
                    <a:pt x="3511" y="135"/>
                    <a:pt x="3375" y="0"/>
                    <a:pt x="3208" y="0"/>
                  </a:cubicBezTo>
                  <a:lnTo>
                    <a:pt x="302" y="0"/>
                  </a:lnTo>
                  <a:cubicBezTo>
                    <a:pt x="135" y="0"/>
                    <a:pt x="0" y="135"/>
                    <a:pt x="0" y="302"/>
                  </a:cubicBezTo>
                  <a:lnTo>
                    <a:pt x="0" y="1161"/>
                  </a:lnTo>
                  <a:cubicBezTo>
                    <a:pt x="0" y="1328"/>
                    <a:pt x="135" y="1463"/>
                    <a:pt x="302" y="1463"/>
                  </a:cubicBezTo>
                  <a:lnTo>
                    <a:pt x="3208" y="1463"/>
                  </a:lnTo>
                  <a:close/>
                </a:path>
              </a:pathLst>
            </a:custGeom>
            <a:noFill/>
            <a:ln w="158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664" name="Rectangle 32"/>
            <p:cNvSpPr>
              <a:spLocks noChangeArrowheads="1"/>
            </p:cNvSpPr>
            <p:nvPr/>
          </p:nvSpPr>
          <p:spPr bwMode="auto">
            <a:xfrm>
              <a:off x="3984" y="2782"/>
              <a:ext cx="33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solidFill>
                    <a:srgbClr val="000000"/>
                  </a:solidFill>
                </a:rPr>
                <a:t>SCA </a:t>
              </a:r>
              <a:endParaRPr lang="en-GB"/>
            </a:p>
          </p:txBody>
        </p:sp>
        <p:sp>
          <p:nvSpPr>
            <p:cNvPr id="25665" name="Rectangle 33"/>
            <p:cNvSpPr>
              <a:spLocks noChangeArrowheads="1"/>
            </p:cNvSpPr>
            <p:nvPr/>
          </p:nvSpPr>
          <p:spPr bwMode="auto">
            <a:xfrm>
              <a:off x="3768" y="2955"/>
              <a:ext cx="9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solidFill>
                    <a:srgbClr val="000000"/>
                  </a:solidFill>
                </a:rPr>
                <a:t>V</a:t>
              </a:r>
              <a:endParaRPr lang="en-GB"/>
            </a:p>
          </p:txBody>
        </p:sp>
        <p:sp>
          <p:nvSpPr>
            <p:cNvPr id="25666" name="Rectangle 34"/>
            <p:cNvSpPr>
              <a:spLocks noChangeArrowheads="1"/>
            </p:cNvSpPr>
            <p:nvPr/>
          </p:nvSpPr>
          <p:spPr bwMode="auto">
            <a:xfrm>
              <a:off x="3878" y="2955"/>
              <a:ext cx="61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solidFill>
                    <a:srgbClr val="000000"/>
                  </a:solidFill>
                </a:rPr>
                <a:t>erification</a:t>
              </a:r>
              <a:endParaRPr lang="en-GB"/>
            </a:p>
          </p:txBody>
        </p:sp>
        <p:sp>
          <p:nvSpPr>
            <p:cNvPr id="25667" name="Freeform 35"/>
            <p:cNvSpPr>
              <a:spLocks/>
            </p:cNvSpPr>
            <p:nvPr/>
          </p:nvSpPr>
          <p:spPr bwMode="auto">
            <a:xfrm>
              <a:off x="3971" y="3167"/>
              <a:ext cx="242" cy="146"/>
            </a:xfrm>
            <a:custGeom>
              <a:avLst/>
              <a:gdLst>
                <a:gd name="T0" fmla="*/ 121 w 242"/>
                <a:gd name="T1" fmla="*/ 0 h 146"/>
                <a:gd name="T2" fmla="*/ 0 w 242"/>
                <a:gd name="T3" fmla="*/ 66 h 146"/>
                <a:gd name="T4" fmla="*/ 80 w 242"/>
                <a:gd name="T5" fmla="*/ 66 h 146"/>
                <a:gd name="T6" fmla="*/ 80 w 242"/>
                <a:gd name="T7" fmla="*/ 146 h 146"/>
                <a:gd name="T8" fmla="*/ 162 w 242"/>
                <a:gd name="T9" fmla="*/ 146 h 146"/>
                <a:gd name="T10" fmla="*/ 162 w 242"/>
                <a:gd name="T11" fmla="*/ 66 h 146"/>
                <a:gd name="T12" fmla="*/ 242 w 242"/>
                <a:gd name="T13" fmla="*/ 66 h 146"/>
                <a:gd name="T14" fmla="*/ 121 w 242"/>
                <a:gd name="T15" fmla="*/ 0 h 146"/>
                <a:gd name="T16" fmla="*/ 0 60000 65536"/>
                <a:gd name="T17" fmla="*/ 0 60000 65536"/>
                <a:gd name="T18" fmla="*/ 0 60000 65536"/>
                <a:gd name="T19" fmla="*/ 0 60000 65536"/>
                <a:gd name="T20" fmla="*/ 0 60000 65536"/>
                <a:gd name="T21" fmla="*/ 0 60000 65536"/>
                <a:gd name="T22" fmla="*/ 0 60000 65536"/>
                <a:gd name="T23" fmla="*/ 0 60000 65536"/>
                <a:gd name="T24" fmla="*/ 0 w 242"/>
                <a:gd name="T25" fmla="*/ 0 h 146"/>
                <a:gd name="T26" fmla="*/ 242 w 242"/>
                <a:gd name="T27" fmla="*/ 146 h 14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2" h="146">
                  <a:moveTo>
                    <a:pt x="121" y="0"/>
                  </a:moveTo>
                  <a:lnTo>
                    <a:pt x="0" y="66"/>
                  </a:lnTo>
                  <a:lnTo>
                    <a:pt x="80" y="66"/>
                  </a:lnTo>
                  <a:lnTo>
                    <a:pt x="80" y="146"/>
                  </a:lnTo>
                  <a:lnTo>
                    <a:pt x="162" y="146"/>
                  </a:lnTo>
                  <a:lnTo>
                    <a:pt x="162" y="66"/>
                  </a:lnTo>
                  <a:lnTo>
                    <a:pt x="242" y="66"/>
                  </a:lnTo>
                  <a:lnTo>
                    <a:pt x="121" y="0"/>
                  </a:lnTo>
                  <a:close/>
                </a:path>
              </a:pathLst>
            </a:custGeom>
            <a:solidFill>
              <a:srgbClr val="E8EEF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68" name="Freeform 36"/>
            <p:cNvSpPr>
              <a:spLocks/>
            </p:cNvSpPr>
            <p:nvPr/>
          </p:nvSpPr>
          <p:spPr bwMode="auto">
            <a:xfrm>
              <a:off x="3971" y="3167"/>
              <a:ext cx="242" cy="146"/>
            </a:xfrm>
            <a:custGeom>
              <a:avLst/>
              <a:gdLst>
                <a:gd name="T0" fmla="*/ 121 w 242"/>
                <a:gd name="T1" fmla="*/ 0 h 146"/>
                <a:gd name="T2" fmla="*/ 0 w 242"/>
                <a:gd name="T3" fmla="*/ 66 h 146"/>
                <a:gd name="T4" fmla="*/ 80 w 242"/>
                <a:gd name="T5" fmla="*/ 66 h 146"/>
                <a:gd name="T6" fmla="*/ 80 w 242"/>
                <a:gd name="T7" fmla="*/ 146 h 146"/>
                <a:gd name="T8" fmla="*/ 162 w 242"/>
                <a:gd name="T9" fmla="*/ 146 h 146"/>
                <a:gd name="T10" fmla="*/ 162 w 242"/>
                <a:gd name="T11" fmla="*/ 66 h 146"/>
                <a:gd name="T12" fmla="*/ 242 w 242"/>
                <a:gd name="T13" fmla="*/ 66 h 146"/>
                <a:gd name="T14" fmla="*/ 121 w 242"/>
                <a:gd name="T15" fmla="*/ 0 h 146"/>
                <a:gd name="T16" fmla="*/ 0 60000 65536"/>
                <a:gd name="T17" fmla="*/ 0 60000 65536"/>
                <a:gd name="T18" fmla="*/ 0 60000 65536"/>
                <a:gd name="T19" fmla="*/ 0 60000 65536"/>
                <a:gd name="T20" fmla="*/ 0 60000 65536"/>
                <a:gd name="T21" fmla="*/ 0 60000 65536"/>
                <a:gd name="T22" fmla="*/ 0 60000 65536"/>
                <a:gd name="T23" fmla="*/ 0 60000 65536"/>
                <a:gd name="T24" fmla="*/ 0 w 242"/>
                <a:gd name="T25" fmla="*/ 0 h 146"/>
                <a:gd name="T26" fmla="*/ 242 w 242"/>
                <a:gd name="T27" fmla="*/ 146 h 14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2" h="146">
                  <a:moveTo>
                    <a:pt x="121" y="0"/>
                  </a:moveTo>
                  <a:lnTo>
                    <a:pt x="0" y="66"/>
                  </a:lnTo>
                  <a:lnTo>
                    <a:pt x="80" y="66"/>
                  </a:lnTo>
                  <a:lnTo>
                    <a:pt x="80" y="146"/>
                  </a:lnTo>
                  <a:lnTo>
                    <a:pt x="162" y="146"/>
                  </a:lnTo>
                  <a:lnTo>
                    <a:pt x="162" y="66"/>
                  </a:lnTo>
                  <a:lnTo>
                    <a:pt x="242" y="66"/>
                  </a:lnTo>
                  <a:lnTo>
                    <a:pt x="121" y="0"/>
                  </a:lnTo>
                  <a:close/>
                </a:path>
              </a:pathLst>
            </a:custGeom>
            <a:noFill/>
            <a:ln w="158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8" name="Group 37"/>
          <p:cNvGrpSpPr>
            <a:grpSpLocks/>
          </p:cNvGrpSpPr>
          <p:nvPr/>
        </p:nvGrpSpPr>
        <p:grpSpPr bwMode="auto">
          <a:xfrm>
            <a:off x="5626100" y="2574925"/>
            <a:ext cx="1724025" cy="1095375"/>
            <a:chOff x="3544" y="1622"/>
            <a:chExt cx="1086" cy="690"/>
          </a:xfrm>
        </p:grpSpPr>
        <p:sp>
          <p:nvSpPr>
            <p:cNvPr id="25652" name="Freeform 38"/>
            <p:cNvSpPr>
              <a:spLocks/>
            </p:cNvSpPr>
            <p:nvPr/>
          </p:nvSpPr>
          <p:spPr bwMode="auto">
            <a:xfrm>
              <a:off x="3544" y="1622"/>
              <a:ext cx="1086" cy="543"/>
            </a:xfrm>
            <a:custGeom>
              <a:avLst/>
              <a:gdLst>
                <a:gd name="T0" fmla="*/ 999 w 3804"/>
                <a:gd name="T1" fmla="*/ 543 h 1902"/>
                <a:gd name="T2" fmla="*/ 1086 w 3804"/>
                <a:gd name="T3" fmla="*/ 457 h 1902"/>
                <a:gd name="T4" fmla="*/ 1086 w 3804"/>
                <a:gd name="T5" fmla="*/ 457 h 1902"/>
                <a:gd name="T6" fmla="*/ 1086 w 3804"/>
                <a:gd name="T7" fmla="*/ 87 h 1902"/>
                <a:gd name="T8" fmla="*/ 999 w 3804"/>
                <a:gd name="T9" fmla="*/ 0 h 1902"/>
                <a:gd name="T10" fmla="*/ 999 w 3804"/>
                <a:gd name="T11" fmla="*/ 0 h 1902"/>
                <a:gd name="T12" fmla="*/ 87 w 3804"/>
                <a:gd name="T13" fmla="*/ 0 h 1902"/>
                <a:gd name="T14" fmla="*/ 0 w 3804"/>
                <a:gd name="T15" fmla="*/ 87 h 1902"/>
                <a:gd name="T16" fmla="*/ 0 w 3804"/>
                <a:gd name="T17" fmla="*/ 87 h 1902"/>
                <a:gd name="T18" fmla="*/ 0 w 3804"/>
                <a:gd name="T19" fmla="*/ 457 h 1902"/>
                <a:gd name="T20" fmla="*/ 87 w 3804"/>
                <a:gd name="T21" fmla="*/ 543 h 1902"/>
                <a:gd name="T22" fmla="*/ 87 w 3804"/>
                <a:gd name="T23" fmla="*/ 543 h 1902"/>
                <a:gd name="T24" fmla="*/ 999 w 3804"/>
                <a:gd name="T25" fmla="*/ 543 h 190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04"/>
                <a:gd name="T40" fmla="*/ 0 h 1902"/>
                <a:gd name="T41" fmla="*/ 3804 w 3804"/>
                <a:gd name="T42" fmla="*/ 1902 h 190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04" h="1902">
                  <a:moveTo>
                    <a:pt x="3501" y="1902"/>
                  </a:moveTo>
                  <a:cubicBezTo>
                    <a:pt x="3668" y="1902"/>
                    <a:pt x="3804" y="1767"/>
                    <a:pt x="3804" y="1600"/>
                  </a:cubicBezTo>
                  <a:lnTo>
                    <a:pt x="3804" y="303"/>
                  </a:lnTo>
                  <a:cubicBezTo>
                    <a:pt x="3804" y="136"/>
                    <a:pt x="3668" y="0"/>
                    <a:pt x="3501" y="0"/>
                  </a:cubicBezTo>
                  <a:lnTo>
                    <a:pt x="303" y="0"/>
                  </a:lnTo>
                  <a:cubicBezTo>
                    <a:pt x="136" y="0"/>
                    <a:pt x="0" y="136"/>
                    <a:pt x="0" y="303"/>
                  </a:cubicBezTo>
                  <a:lnTo>
                    <a:pt x="0" y="1600"/>
                  </a:lnTo>
                  <a:cubicBezTo>
                    <a:pt x="0" y="1767"/>
                    <a:pt x="136" y="1902"/>
                    <a:pt x="303" y="1902"/>
                  </a:cubicBezTo>
                  <a:lnTo>
                    <a:pt x="3501" y="1902"/>
                  </a:lnTo>
                  <a:close/>
                </a:path>
              </a:pathLst>
            </a:custGeom>
            <a:noFill/>
            <a:ln w="158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653" name="Freeform 39"/>
            <p:cNvSpPr>
              <a:spLocks/>
            </p:cNvSpPr>
            <p:nvPr/>
          </p:nvSpPr>
          <p:spPr bwMode="auto">
            <a:xfrm>
              <a:off x="3628" y="1634"/>
              <a:ext cx="919" cy="158"/>
            </a:xfrm>
            <a:custGeom>
              <a:avLst/>
              <a:gdLst>
                <a:gd name="T0" fmla="*/ 840 w 3218"/>
                <a:gd name="T1" fmla="*/ 158 h 555"/>
                <a:gd name="T2" fmla="*/ 919 w 3218"/>
                <a:gd name="T3" fmla="*/ 79 h 555"/>
                <a:gd name="T4" fmla="*/ 840 w 3218"/>
                <a:gd name="T5" fmla="*/ 0 h 555"/>
                <a:gd name="T6" fmla="*/ 79 w 3218"/>
                <a:gd name="T7" fmla="*/ 0 h 555"/>
                <a:gd name="T8" fmla="*/ 0 w 3218"/>
                <a:gd name="T9" fmla="*/ 79 h 555"/>
                <a:gd name="T10" fmla="*/ 79 w 3218"/>
                <a:gd name="T11" fmla="*/ 158 h 555"/>
                <a:gd name="T12" fmla="*/ 79 w 3218"/>
                <a:gd name="T13" fmla="*/ 158 h 555"/>
                <a:gd name="T14" fmla="*/ 840 w 3218"/>
                <a:gd name="T15" fmla="*/ 158 h 555"/>
                <a:gd name="T16" fmla="*/ 0 60000 65536"/>
                <a:gd name="T17" fmla="*/ 0 60000 65536"/>
                <a:gd name="T18" fmla="*/ 0 60000 65536"/>
                <a:gd name="T19" fmla="*/ 0 60000 65536"/>
                <a:gd name="T20" fmla="*/ 0 60000 65536"/>
                <a:gd name="T21" fmla="*/ 0 60000 65536"/>
                <a:gd name="T22" fmla="*/ 0 60000 65536"/>
                <a:gd name="T23" fmla="*/ 0 60000 65536"/>
                <a:gd name="T24" fmla="*/ 0 w 3218"/>
                <a:gd name="T25" fmla="*/ 0 h 555"/>
                <a:gd name="T26" fmla="*/ 3218 w 3218"/>
                <a:gd name="T27" fmla="*/ 555 h 55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218" h="555">
                  <a:moveTo>
                    <a:pt x="2941" y="555"/>
                  </a:moveTo>
                  <a:cubicBezTo>
                    <a:pt x="3094" y="555"/>
                    <a:pt x="3218" y="431"/>
                    <a:pt x="3218" y="277"/>
                  </a:cubicBezTo>
                  <a:cubicBezTo>
                    <a:pt x="3218" y="124"/>
                    <a:pt x="3094" y="0"/>
                    <a:pt x="2941" y="0"/>
                  </a:cubicBezTo>
                  <a:lnTo>
                    <a:pt x="277" y="0"/>
                  </a:lnTo>
                  <a:cubicBezTo>
                    <a:pt x="124" y="0"/>
                    <a:pt x="0" y="124"/>
                    <a:pt x="0" y="277"/>
                  </a:cubicBezTo>
                  <a:cubicBezTo>
                    <a:pt x="0" y="431"/>
                    <a:pt x="124" y="555"/>
                    <a:pt x="277" y="555"/>
                  </a:cubicBezTo>
                  <a:lnTo>
                    <a:pt x="2941" y="555"/>
                  </a:lnTo>
                  <a:close/>
                </a:path>
              </a:pathLst>
            </a:custGeom>
            <a:noFill/>
            <a:ln w="158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654" name="Rectangle 40"/>
            <p:cNvSpPr>
              <a:spLocks noChangeArrowheads="1"/>
            </p:cNvSpPr>
            <p:nvPr/>
          </p:nvSpPr>
          <p:spPr bwMode="auto">
            <a:xfrm>
              <a:off x="3960" y="1627"/>
              <a:ext cx="8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solidFill>
                    <a:srgbClr val="000000"/>
                  </a:solidFill>
                </a:rPr>
                <a:t>F</a:t>
              </a:r>
              <a:endParaRPr lang="en-GB"/>
            </a:p>
          </p:txBody>
        </p:sp>
        <p:sp>
          <p:nvSpPr>
            <p:cNvPr id="25655" name="Rectangle 41"/>
            <p:cNvSpPr>
              <a:spLocks noChangeArrowheads="1"/>
            </p:cNvSpPr>
            <p:nvPr/>
          </p:nvSpPr>
          <p:spPr bwMode="auto">
            <a:xfrm>
              <a:off x="4054" y="1627"/>
              <a:ext cx="23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solidFill>
                    <a:srgbClr val="000000"/>
                  </a:solidFill>
                </a:rPr>
                <a:t>ilter</a:t>
              </a:r>
              <a:endParaRPr lang="en-GB"/>
            </a:p>
          </p:txBody>
        </p:sp>
        <p:sp>
          <p:nvSpPr>
            <p:cNvPr id="25656" name="Rectangle 42"/>
            <p:cNvSpPr>
              <a:spLocks noChangeArrowheads="1"/>
            </p:cNvSpPr>
            <p:nvPr/>
          </p:nvSpPr>
          <p:spPr bwMode="auto">
            <a:xfrm>
              <a:off x="3773" y="1819"/>
              <a:ext cx="9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solidFill>
                    <a:srgbClr val="000000"/>
                  </a:solidFill>
                </a:rPr>
                <a:t>V</a:t>
              </a:r>
              <a:endParaRPr lang="en-GB"/>
            </a:p>
          </p:txBody>
        </p:sp>
        <p:sp>
          <p:nvSpPr>
            <p:cNvPr id="25657" name="Rectangle 43"/>
            <p:cNvSpPr>
              <a:spLocks noChangeArrowheads="1"/>
            </p:cNvSpPr>
            <p:nvPr/>
          </p:nvSpPr>
          <p:spPr bwMode="auto">
            <a:xfrm>
              <a:off x="3886" y="1819"/>
              <a:ext cx="63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solidFill>
                    <a:srgbClr val="000000"/>
                  </a:solidFill>
                </a:rPr>
                <a:t>ulnerable </a:t>
              </a:r>
              <a:endParaRPr lang="en-GB"/>
            </a:p>
          </p:txBody>
        </p:sp>
        <p:sp>
          <p:nvSpPr>
            <p:cNvPr id="25658" name="Rectangle 44"/>
            <p:cNvSpPr>
              <a:spLocks noChangeArrowheads="1"/>
            </p:cNvSpPr>
            <p:nvPr/>
          </p:nvSpPr>
          <p:spPr bwMode="auto">
            <a:xfrm>
              <a:off x="3764" y="1997"/>
              <a:ext cx="9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solidFill>
                    <a:srgbClr val="000000"/>
                  </a:solidFill>
                </a:rPr>
                <a:t>A</a:t>
              </a:r>
              <a:endParaRPr lang="en-GB"/>
            </a:p>
          </p:txBody>
        </p:sp>
        <p:sp>
          <p:nvSpPr>
            <p:cNvPr id="25659" name="Rectangle 45"/>
            <p:cNvSpPr>
              <a:spLocks noChangeArrowheads="1"/>
            </p:cNvSpPr>
            <p:nvPr/>
          </p:nvSpPr>
          <p:spPr bwMode="auto">
            <a:xfrm>
              <a:off x="3878" y="1997"/>
              <a:ext cx="60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solidFill>
                    <a:srgbClr val="000000"/>
                  </a:solidFill>
                </a:rPr>
                <a:t>pplication</a:t>
              </a:r>
              <a:endParaRPr lang="en-GB"/>
            </a:p>
          </p:txBody>
        </p:sp>
        <p:sp>
          <p:nvSpPr>
            <p:cNvPr id="25660" name="Freeform 46"/>
            <p:cNvSpPr>
              <a:spLocks/>
            </p:cNvSpPr>
            <p:nvPr/>
          </p:nvSpPr>
          <p:spPr bwMode="auto">
            <a:xfrm>
              <a:off x="3967" y="2165"/>
              <a:ext cx="241" cy="147"/>
            </a:xfrm>
            <a:custGeom>
              <a:avLst/>
              <a:gdLst>
                <a:gd name="T0" fmla="*/ 120 w 241"/>
                <a:gd name="T1" fmla="*/ 0 h 147"/>
                <a:gd name="T2" fmla="*/ 0 w 241"/>
                <a:gd name="T3" fmla="*/ 67 h 147"/>
                <a:gd name="T4" fmla="*/ 80 w 241"/>
                <a:gd name="T5" fmla="*/ 66 h 147"/>
                <a:gd name="T6" fmla="*/ 80 w 241"/>
                <a:gd name="T7" fmla="*/ 147 h 147"/>
                <a:gd name="T8" fmla="*/ 162 w 241"/>
                <a:gd name="T9" fmla="*/ 146 h 147"/>
                <a:gd name="T10" fmla="*/ 162 w 241"/>
                <a:gd name="T11" fmla="*/ 66 h 147"/>
                <a:gd name="T12" fmla="*/ 241 w 241"/>
                <a:gd name="T13" fmla="*/ 65 h 147"/>
                <a:gd name="T14" fmla="*/ 120 w 241"/>
                <a:gd name="T15" fmla="*/ 0 h 147"/>
                <a:gd name="T16" fmla="*/ 0 60000 65536"/>
                <a:gd name="T17" fmla="*/ 0 60000 65536"/>
                <a:gd name="T18" fmla="*/ 0 60000 65536"/>
                <a:gd name="T19" fmla="*/ 0 60000 65536"/>
                <a:gd name="T20" fmla="*/ 0 60000 65536"/>
                <a:gd name="T21" fmla="*/ 0 60000 65536"/>
                <a:gd name="T22" fmla="*/ 0 60000 65536"/>
                <a:gd name="T23" fmla="*/ 0 60000 65536"/>
                <a:gd name="T24" fmla="*/ 0 w 241"/>
                <a:gd name="T25" fmla="*/ 0 h 147"/>
                <a:gd name="T26" fmla="*/ 241 w 241"/>
                <a:gd name="T27" fmla="*/ 147 h 14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1" h="147">
                  <a:moveTo>
                    <a:pt x="120" y="0"/>
                  </a:moveTo>
                  <a:lnTo>
                    <a:pt x="0" y="67"/>
                  </a:lnTo>
                  <a:lnTo>
                    <a:pt x="80" y="66"/>
                  </a:lnTo>
                  <a:lnTo>
                    <a:pt x="80" y="147"/>
                  </a:lnTo>
                  <a:lnTo>
                    <a:pt x="162" y="146"/>
                  </a:lnTo>
                  <a:lnTo>
                    <a:pt x="162" y="66"/>
                  </a:lnTo>
                  <a:lnTo>
                    <a:pt x="241" y="65"/>
                  </a:lnTo>
                  <a:lnTo>
                    <a:pt x="120" y="0"/>
                  </a:lnTo>
                  <a:close/>
                </a:path>
              </a:pathLst>
            </a:custGeom>
            <a:solidFill>
              <a:srgbClr val="E8EEF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61" name="Freeform 47"/>
            <p:cNvSpPr>
              <a:spLocks/>
            </p:cNvSpPr>
            <p:nvPr/>
          </p:nvSpPr>
          <p:spPr bwMode="auto">
            <a:xfrm>
              <a:off x="3967" y="2165"/>
              <a:ext cx="241" cy="147"/>
            </a:xfrm>
            <a:custGeom>
              <a:avLst/>
              <a:gdLst>
                <a:gd name="T0" fmla="*/ 120 w 241"/>
                <a:gd name="T1" fmla="*/ 0 h 147"/>
                <a:gd name="T2" fmla="*/ 0 w 241"/>
                <a:gd name="T3" fmla="*/ 67 h 147"/>
                <a:gd name="T4" fmla="*/ 80 w 241"/>
                <a:gd name="T5" fmla="*/ 66 h 147"/>
                <a:gd name="T6" fmla="*/ 80 w 241"/>
                <a:gd name="T7" fmla="*/ 147 h 147"/>
                <a:gd name="T8" fmla="*/ 162 w 241"/>
                <a:gd name="T9" fmla="*/ 146 h 147"/>
                <a:gd name="T10" fmla="*/ 162 w 241"/>
                <a:gd name="T11" fmla="*/ 66 h 147"/>
                <a:gd name="T12" fmla="*/ 241 w 241"/>
                <a:gd name="T13" fmla="*/ 65 h 147"/>
                <a:gd name="T14" fmla="*/ 120 w 241"/>
                <a:gd name="T15" fmla="*/ 0 h 147"/>
                <a:gd name="T16" fmla="*/ 0 60000 65536"/>
                <a:gd name="T17" fmla="*/ 0 60000 65536"/>
                <a:gd name="T18" fmla="*/ 0 60000 65536"/>
                <a:gd name="T19" fmla="*/ 0 60000 65536"/>
                <a:gd name="T20" fmla="*/ 0 60000 65536"/>
                <a:gd name="T21" fmla="*/ 0 60000 65536"/>
                <a:gd name="T22" fmla="*/ 0 60000 65536"/>
                <a:gd name="T23" fmla="*/ 0 60000 65536"/>
                <a:gd name="T24" fmla="*/ 0 w 241"/>
                <a:gd name="T25" fmla="*/ 0 h 147"/>
                <a:gd name="T26" fmla="*/ 241 w 241"/>
                <a:gd name="T27" fmla="*/ 147 h 14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1" h="147">
                  <a:moveTo>
                    <a:pt x="120" y="0"/>
                  </a:moveTo>
                  <a:lnTo>
                    <a:pt x="0" y="67"/>
                  </a:lnTo>
                  <a:lnTo>
                    <a:pt x="80" y="66"/>
                  </a:lnTo>
                  <a:lnTo>
                    <a:pt x="80" y="147"/>
                  </a:lnTo>
                  <a:lnTo>
                    <a:pt x="162" y="146"/>
                  </a:lnTo>
                  <a:lnTo>
                    <a:pt x="162" y="66"/>
                  </a:lnTo>
                  <a:lnTo>
                    <a:pt x="241" y="65"/>
                  </a:lnTo>
                  <a:lnTo>
                    <a:pt x="120" y="0"/>
                  </a:lnTo>
                  <a:close/>
                </a:path>
              </a:pathLst>
            </a:custGeom>
            <a:noFill/>
            <a:ln w="158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9" name="Group 48"/>
          <p:cNvGrpSpPr>
            <a:grpSpLocks/>
          </p:cNvGrpSpPr>
          <p:nvPr/>
        </p:nvGrpSpPr>
        <p:grpSpPr bwMode="auto">
          <a:xfrm>
            <a:off x="5748338" y="1193800"/>
            <a:ext cx="1482725" cy="1381125"/>
            <a:chOff x="3621" y="752"/>
            <a:chExt cx="934" cy="870"/>
          </a:xfrm>
        </p:grpSpPr>
        <p:sp>
          <p:nvSpPr>
            <p:cNvPr id="25647" name="Freeform 49"/>
            <p:cNvSpPr>
              <a:spLocks/>
            </p:cNvSpPr>
            <p:nvPr/>
          </p:nvSpPr>
          <p:spPr bwMode="auto">
            <a:xfrm>
              <a:off x="3965" y="1371"/>
              <a:ext cx="242" cy="251"/>
            </a:xfrm>
            <a:custGeom>
              <a:avLst/>
              <a:gdLst>
                <a:gd name="T0" fmla="*/ 122 w 242"/>
                <a:gd name="T1" fmla="*/ 251 h 251"/>
                <a:gd name="T2" fmla="*/ 242 w 242"/>
                <a:gd name="T3" fmla="*/ 180 h 251"/>
                <a:gd name="T4" fmla="*/ 162 w 242"/>
                <a:gd name="T5" fmla="*/ 181 h 251"/>
                <a:gd name="T6" fmla="*/ 159 w 242"/>
                <a:gd name="T7" fmla="*/ 0 h 251"/>
                <a:gd name="T8" fmla="*/ 77 w 242"/>
                <a:gd name="T9" fmla="*/ 2 h 251"/>
                <a:gd name="T10" fmla="*/ 80 w 242"/>
                <a:gd name="T11" fmla="*/ 182 h 251"/>
                <a:gd name="T12" fmla="*/ 0 w 242"/>
                <a:gd name="T13" fmla="*/ 184 h 251"/>
                <a:gd name="T14" fmla="*/ 122 w 242"/>
                <a:gd name="T15" fmla="*/ 251 h 251"/>
                <a:gd name="T16" fmla="*/ 0 60000 65536"/>
                <a:gd name="T17" fmla="*/ 0 60000 65536"/>
                <a:gd name="T18" fmla="*/ 0 60000 65536"/>
                <a:gd name="T19" fmla="*/ 0 60000 65536"/>
                <a:gd name="T20" fmla="*/ 0 60000 65536"/>
                <a:gd name="T21" fmla="*/ 0 60000 65536"/>
                <a:gd name="T22" fmla="*/ 0 60000 65536"/>
                <a:gd name="T23" fmla="*/ 0 60000 65536"/>
                <a:gd name="T24" fmla="*/ 0 w 242"/>
                <a:gd name="T25" fmla="*/ 0 h 251"/>
                <a:gd name="T26" fmla="*/ 242 w 242"/>
                <a:gd name="T27" fmla="*/ 251 h 25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2" h="251">
                  <a:moveTo>
                    <a:pt x="122" y="251"/>
                  </a:moveTo>
                  <a:lnTo>
                    <a:pt x="242" y="180"/>
                  </a:lnTo>
                  <a:lnTo>
                    <a:pt x="162" y="181"/>
                  </a:lnTo>
                  <a:lnTo>
                    <a:pt x="159" y="0"/>
                  </a:lnTo>
                  <a:lnTo>
                    <a:pt x="77" y="2"/>
                  </a:lnTo>
                  <a:lnTo>
                    <a:pt x="80" y="182"/>
                  </a:lnTo>
                  <a:lnTo>
                    <a:pt x="0" y="184"/>
                  </a:lnTo>
                  <a:lnTo>
                    <a:pt x="122" y="25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48" name="Freeform 50"/>
            <p:cNvSpPr>
              <a:spLocks/>
            </p:cNvSpPr>
            <p:nvPr/>
          </p:nvSpPr>
          <p:spPr bwMode="auto">
            <a:xfrm>
              <a:off x="3965" y="1371"/>
              <a:ext cx="242" cy="251"/>
            </a:xfrm>
            <a:custGeom>
              <a:avLst/>
              <a:gdLst>
                <a:gd name="T0" fmla="*/ 122 w 242"/>
                <a:gd name="T1" fmla="*/ 251 h 251"/>
                <a:gd name="T2" fmla="*/ 242 w 242"/>
                <a:gd name="T3" fmla="*/ 180 h 251"/>
                <a:gd name="T4" fmla="*/ 162 w 242"/>
                <a:gd name="T5" fmla="*/ 181 h 251"/>
                <a:gd name="T6" fmla="*/ 159 w 242"/>
                <a:gd name="T7" fmla="*/ 0 h 251"/>
                <a:gd name="T8" fmla="*/ 77 w 242"/>
                <a:gd name="T9" fmla="*/ 2 h 251"/>
                <a:gd name="T10" fmla="*/ 80 w 242"/>
                <a:gd name="T11" fmla="*/ 182 h 251"/>
                <a:gd name="T12" fmla="*/ 0 w 242"/>
                <a:gd name="T13" fmla="*/ 184 h 251"/>
                <a:gd name="T14" fmla="*/ 122 w 242"/>
                <a:gd name="T15" fmla="*/ 251 h 251"/>
                <a:gd name="T16" fmla="*/ 0 60000 65536"/>
                <a:gd name="T17" fmla="*/ 0 60000 65536"/>
                <a:gd name="T18" fmla="*/ 0 60000 65536"/>
                <a:gd name="T19" fmla="*/ 0 60000 65536"/>
                <a:gd name="T20" fmla="*/ 0 60000 65536"/>
                <a:gd name="T21" fmla="*/ 0 60000 65536"/>
                <a:gd name="T22" fmla="*/ 0 60000 65536"/>
                <a:gd name="T23" fmla="*/ 0 60000 65536"/>
                <a:gd name="T24" fmla="*/ 0 w 242"/>
                <a:gd name="T25" fmla="*/ 0 h 251"/>
                <a:gd name="T26" fmla="*/ 242 w 242"/>
                <a:gd name="T27" fmla="*/ 251 h 25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2" h="251">
                  <a:moveTo>
                    <a:pt x="122" y="251"/>
                  </a:moveTo>
                  <a:lnTo>
                    <a:pt x="242" y="180"/>
                  </a:lnTo>
                  <a:lnTo>
                    <a:pt x="162" y="181"/>
                  </a:lnTo>
                  <a:lnTo>
                    <a:pt x="159" y="0"/>
                  </a:lnTo>
                  <a:lnTo>
                    <a:pt x="77" y="2"/>
                  </a:lnTo>
                  <a:lnTo>
                    <a:pt x="80" y="182"/>
                  </a:lnTo>
                  <a:lnTo>
                    <a:pt x="0" y="184"/>
                  </a:lnTo>
                  <a:lnTo>
                    <a:pt x="122" y="251"/>
                  </a:lnTo>
                  <a:close/>
                </a:path>
              </a:pathLst>
            </a:custGeom>
            <a:noFill/>
            <a:ln w="158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649" name="Freeform 51"/>
            <p:cNvSpPr>
              <a:spLocks/>
            </p:cNvSpPr>
            <p:nvPr/>
          </p:nvSpPr>
          <p:spPr bwMode="auto">
            <a:xfrm>
              <a:off x="3621" y="752"/>
              <a:ext cx="934" cy="743"/>
            </a:xfrm>
            <a:custGeom>
              <a:avLst/>
              <a:gdLst>
                <a:gd name="T0" fmla="*/ 344 w 3273"/>
                <a:gd name="T1" fmla="*/ 120 h 2602"/>
                <a:gd name="T2" fmla="*/ 540 w 3273"/>
                <a:gd name="T3" fmla="*/ 45 h 2602"/>
                <a:gd name="T4" fmla="*/ 600 w 3273"/>
                <a:gd name="T5" fmla="*/ 118 h 2602"/>
                <a:gd name="T6" fmla="*/ 751 w 3273"/>
                <a:gd name="T7" fmla="*/ 101 h 2602"/>
                <a:gd name="T8" fmla="*/ 784 w 3273"/>
                <a:gd name="T9" fmla="*/ 161 h 2602"/>
                <a:gd name="T10" fmla="*/ 911 w 3273"/>
                <a:gd name="T11" fmla="*/ 227 h 2602"/>
                <a:gd name="T12" fmla="*/ 868 w 3273"/>
                <a:gd name="T13" fmla="*/ 346 h 2602"/>
                <a:gd name="T14" fmla="*/ 913 w 3273"/>
                <a:gd name="T15" fmla="*/ 494 h 2602"/>
                <a:gd name="T16" fmla="*/ 798 w 3273"/>
                <a:gd name="T17" fmla="*/ 552 h 2602"/>
                <a:gd name="T18" fmla="*/ 584 w 3273"/>
                <a:gd name="T19" fmla="*/ 664 h 2602"/>
                <a:gd name="T20" fmla="*/ 568 w 3273"/>
                <a:gd name="T21" fmla="*/ 655 h 2602"/>
                <a:gd name="T22" fmla="*/ 281 w 3273"/>
                <a:gd name="T23" fmla="*/ 630 h 2602"/>
                <a:gd name="T24" fmla="*/ 120 w 3273"/>
                <a:gd name="T25" fmla="*/ 650 h 2602"/>
                <a:gd name="T26" fmla="*/ 80 w 3273"/>
                <a:gd name="T27" fmla="*/ 518 h 2602"/>
                <a:gd name="T28" fmla="*/ 3 w 3273"/>
                <a:gd name="T29" fmla="*/ 411 h 2602"/>
                <a:gd name="T30" fmla="*/ 80 w 3273"/>
                <a:gd name="T31" fmla="*/ 318 h 2602"/>
                <a:gd name="T32" fmla="*/ 43 w 3273"/>
                <a:gd name="T33" fmla="*/ 205 h 2602"/>
                <a:gd name="T34" fmla="*/ 135 w 3273"/>
                <a:gd name="T35" fmla="*/ 159 h 2602"/>
                <a:gd name="T36" fmla="*/ 137 w 3273"/>
                <a:gd name="T37" fmla="*/ 160 h 2602"/>
                <a:gd name="T38" fmla="*/ 265 w 3273"/>
                <a:gd name="T39" fmla="*/ 50 h 2602"/>
                <a:gd name="T40" fmla="*/ 344 w 3273"/>
                <a:gd name="T41" fmla="*/ 120 h 260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3273"/>
                <a:gd name="T64" fmla="*/ 0 h 2602"/>
                <a:gd name="T65" fmla="*/ 3273 w 3273"/>
                <a:gd name="T66" fmla="*/ 2602 h 260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3273" h="2602">
                  <a:moveTo>
                    <a:pt x="1206" y="420"/>
                  </a:moveTo>
                  <a:cubicBezTo>
                    <a:pt x="1336" y="117"/>
                    <a:pt x="1644" y="0"/>
                    <a:pt x="1893" y="159"/>
                  </a:cubicBezTo>
                  <a:cubicBezTo>
                    <a:pt x="1983" y="216"/>
                    <a:pt x="2056" y="304"/>
                    <a:pt x="2104" y="412"/>
                  </a:cubicBezTo>
                  <a:cubicBezTo>
                    <a:pt x="2236" y="219"/>
                    <a:pt x="2472" y="193"/>
                    <a:pt x="2631" y="353"/>
                  </a:cubicBezTo>
                  <a:cubicBezTo>
                    <a:pt x="2685" y="408"/>
                    <a:pt x="2726" y="481"/>
                    <a:pt x="2747" y="563"/>
                  </a:cubicBezTo>
                  <a:cubicBezTo>
                    <a:pt x="2922" y="499"/>
                    <a:pt x="3109" y="596"/>
                    <a:pt x="3191" y="794"/>
                  </a:cubicBezTo>
                  <a:cubicBezTo>
                    <a:pt x="3235" y="960"/>
                    <a:pt x="3170" y="1139"/>
                    <a:pt x="3041" y="1213"/>
                  </a:cubicBezTo>
                  <a:cubicBezTo>
                    <a:pt x="3202" y="1302"/>
                    <a:pt x="3273" y="1533"/>
                    <a:pt x="3200" y="1729"/>
                  </a:cubicBezTo>
                  <a:cubicBezTo>
                    <a:pt x="3130" y="1916"/>
                    <a:pt x="2953" y="2006"/>
                    <a:pt x="2795" y="1933"/>
                  </a:cubicBezTo>
                  <a:cubicBezTo>
                    <a:pt x="2677" y="2293"/>
                    <a:pt x="2341" y="2469"/>
                    <a:pt x="2045" y="2325"/>
                  </a:cubicBezTo>
                  <a:cubicBezTo>
                    <a:pt x="2027" y="2316"/>
                    <a:pt x="2009" y="2306"/>
                    <a:pt x="1992" y="2295"/>
                  </a:cubicBezTo>
                  <a:cubicBezTo>
                    <a:pt x="1691" y="2602"/>
                    <a:pt x="1245" y="2563"/>
                    <a:pt x="984" y="2207"/>
                  </a:cubicBezTo>
                  <a:cubicBezTo>
                    <a:pt x="844" y="2415"/>
                    <a:pt x="592" y="2446"/>
                    <a:pt x="421" y="2276"/>
                  </a:cubicBezTo>
                  <a:cubicBezTo>
                    <a:pt x="309" y="2164"/>
                    <a:pt x="255" y="1988"/>
                    <a:pt x="280" y="1815"/>
                  </a:cubicBezTo>
                  <a:cubicBezTo>
                    <a:pt x="121" y="1802"/>
                    <a:pt x="0" y="1635"/>
                    <a:pt x="11" y="1441"/>
                  </a:cubicBezTo>
                  <a:cubicBezTo>
                    <a:pt x="20" y="1264"/>
                    <a:pt x="136" y="1123"/>
                    <a:pt x="282" y="1112"/>
                  </a:cubicBezTo>
                  <a:cubicBezTo>
                    <a:pt x="156" y="1048"/>
                    <a:pt x="96" y="872"/>
                    <a:pt x="149" y="719"/>
                  </a:cubicBezTo>
                  <a:cubicBezTo>
                    <a:pt x="201" y="565"/>
                    <a:pt x="346" y="493"/>
                    <a:pt x="472" y="557"/>
                  </a:cubicBezTo>
                  <a:cubicBezTo>
                    <a:pt x="475" y="558"/>
                    <a:pt x="478" y="560"/>
                    <a:pt x="481" y="562"/>
                  </a:cubicBezTo>
                  <a:cubicBezTo>
                    <a:pt x="517" y="305"/>
                    <a:pt x="718" y="132"/>
                    <a:pt x="928" y="176"/>
                  </a:cubicBezTo>
                  <a:cubicBezTo>
                    <a:pt x="1047" y="201"/>
                    <a:pt x="1149" y="291"/>
                    <a:pt x="1206" y="420"/>
                  </a:cubicBezTo>
                </a:path>
              </a:pathLst>
            </a:custGeom>
            <a:solidFill>
              <a:srgbClr val="FFFFFF"/>
            </a:solidFill>
            <a:ln w="0">
              <a:solidFill>
                <a:srgbClr val="000000"/>
              </a:solidFill>
              <a:prstDash val="solid"/>
              <a:round/>
              <a:headEnd/>
              <a:tailEnd/>
            </a:ln>
          </p:spPr>
          <p:txBody>
            <a:bodyPr/>
            <a:lstStyle/>
            <a:p>
              <a:endParaRPr lang="en-US"/>
            </a:p>
          </p:txBody>
        </p:sp>
        <p:sp>
          <p:nvSpPr>
            <p:cNvPr id="25650" name="Freeform 52"/>
            <p:cNvSpPr>
              <a:spLocks/>
            </p:cNvSpPr>
            <p:nvPr/>
          </p:nvSpPr>
          <p:spPr bwMode="auto">
            <a:xfrm>
              <a:off x="3621" y="752"/>
              <a:ext cx="934" cy="743"/>
            </a:xfrm>
            <a:custGeom>
              <a:avLst/>
              <a:gdLst>
                <a:gd name="T0" fmla="*/ 344 w 934"/>
                <a:gd name="T1" fmla="*/ 120 h 743"/>
                <a:gd name="T2" fmla="*/ 540 w 934"/>
                <a:gd name="T3" fmla="*/ 45 h 743"/>
                <a:gd name="T4" fmla="*/ 600 w 934"/>
                <a:gd name="T5" fmla="*/ 118 h 743"/>
                <a:gd name="T6" fmla="*/ 751 w 934"/>
                <a:gd name="T7" fmla="*/ 101 h 743"/>
                <a:gd name="T8" fmla="*/ 784 w 934"/>
                <a:gd name="T9" fmla="*/ 161 h 743"/>
                <a:gd name="T10" fmla="*/ 911 w 934"/>
                <a:gd name="T11" fmla="*/ 227 h 743"/>
                <a:gd name="T12" fmla="*/ 868 w 934"/>
                <a:gd name="T13" fmla="*/ 346 h 743"/>
                <a:gd name="T14" fmla="*/ 913 w 934"/>
                <a:gd name="T15" fmla="*/ 493 h 743"/>
                <a:gd name="T16" fmla="*/ 798 w 934"/>
                <a:gd name="T17" fmla="*/ 552 h 743"/>
                <a:gd name="T18" fmla="*/ 584 w 934"/>
                <a:gd name="T19" fmla="*/ 663 h 743"/>
                <a:gd name="T20" fmla="*/ 569 w 934"/>
                <a:gd name="T21" fmla="*/ 655 h 743"/>
                <a:gd name="T22" fmla="*/ 281 w 934"/>
                <a:gd name="T23" fmla="*/ 630 h 743"/>
                <a:gd name="T24" fmla="*/ 120 w 934"/>
                <a:gd name="T25" fmla="*/ 650 h 743"/>
                <a:gd name="T26" fmla="*/ 80 w 934"/>
                <a:gd name="T27" fmla="*/ 518 h 743"/>
                <a:gd name="T28" fmla="*/ 3 w 934"/>
                <a:gd name="T29" fmla="*/ 411 h 743"/>
                <a:gd name="T30" fmla="*/ 80 w 934"/>
                <a:gd name="T31" fmla="*/ 317 h 743"/>
                <a:gd name="T32" fmla="*/ 42 w 934"/>
                <a:gd name="T33" fmla="*/ 205 h 743"/>
                <a:gd name="T34" fmla="*/ 135 w 934"/>
                <a:gd name="T35" fmla="*/ 159 h 743"/>
                <a:gd name="T36" fmla="*/ 137 w 934"/>
                <a:gd name="T37" fmla="*/ 160 h 743"/>
                <a:gd name="T38" fmla="*/ 265 w 934"/>
                <a:gd name="T39" fmla="*/ 50 h 743"/>
                <a:gd name="T40" fmla="*/ 344 w 934"/>
                <a:gd name="T41" fmla="*/ 120 h 74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934"/>
                <a:gd name="T64" fmla="*/ 0 h 743"/>
                <a:gd name="T65" fmla="*/ 934 w 934"/>
                <a:gd name="T66" fmla="*/ 743 h 743"/>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934" h="743">
                  <a:moveTo>
                    <a:pt x="344" y="120"/>
                  </a:moveTo>
                  <a:cubicBezTo>
                    <a:pt x="381" y="33"/>
                    <a:pt x="469" y="0"/>
                    <a:pt x="540" y="45"/>
                  </a:cubicBezTo>
                  <a:cubicBezTo>
                    <a:pt x="566" y="62"/>
                    <a:pt x="587" y="87"/>
                    <a:pt x="600" y="118"/>
                  </a:cubicBezTo>
                  <a:cubicBezTo>
                    <a:pt x="638" y="63"/>
                    <a:pt x="706" y="55"/>
                    <a:pt x="751" y="101"/>
                  </a:cubicBezTo>
                  <a:cubicBezTo>
                    <a:pt x="766" y="116"/>
                    <a:pt x="778" y="137"/>
                    <a:pt x="784" y="161"/>
                  </a:cubicBezTo>
                  <a:cubicBezTo>
                    <a:pt x="834" y="142"/>
                    <a:pt x="887" y="170"/>
                    <a:pt x="911" y="227"/>
                  </a:cubicBezTo>
                  <a:cubicBezTo>
                    <a:pt x="923" y="274"/>
                    <a:pt x="905" y="325"/>
                    <a:pt x="868" y="346"/>
                  </a:cubicBezTo>
                  <a:cubicBezTo>
                    <a:pt x="914" y="372"/>
                    <a:pt x="934" y="437"/>
                    <a:pt x="913" y="493"/>
                  </a:cubicBezTo>
                  <a:cubicBezTo>
                    <a:pt x="893" y="547"/>
                    <a:pt x="843" y="572"/>
                    <a:pt x="798" y="552"/>
                  </a:cubicBezTo>
                  <a:cubicBezTo>
                    <a:pt x="764" y="654"/>
                    <a:pt x="668" y="705"/>
                    <a:pt x="584" y="663"/>
                  </a:cubicBezTo>
                  <a:cubicBezTo>
                    <a:pt x="579" y="661"/>
                    <a:pt x="573" y="658"/>
                    <a:pt x="569" y="655"/>
                  </a:cubicBezTo>
                  <a:cubicBezTo>
                    <a:pt x="483" y="743"/>
                    <a:pt x="355" y="731"/>
                    <a:pt x="281" y="630"/>
                  </a:cubicBezTo>
                  <a:cubicBezTo>
                    <a:pt x="241" y="689"/>
                    <a:pt x="169" y="698"/>
                    <a:pt x="120" y="650"/>
                  </a:cubicBezTo>
                  <a:cubicBezTo>
                    <a:pt x="88" y="618"/>
                    <a:pt x="73" y="567"/>
                    <a:pt x="80" y="518"/>
                  </a:cubicBezTo>
                  <a:cubicBezTo>
                    <a:pt x="35" y="514"/>
                    <a:pt x="0" y="467"/>
                    <a:pt x="3" y="411"/>
                  </a:cubicBezTo>
                  <a:cubicBezTo>
                    <a:pt x="6" y="361"/>
                    <a:pt x="39" y="320"/>
                    <a:pt x="80" y="317"/>
                  </a:cubicBezTo>
                  <a:cubicBezTo>
                    <a:pt x="44" y="299"/>
                    <a:pt x="27" y="249"/>
                    <a:pt x="42" y="205"/>
                  </a:cubicBezTo>
                  <a:cubicBezTo>
                    <a:pt x="57" y="161"/>
                    <a:pt x="99" y="141"/>
                    <a:pt x="135" y="159"/>
                  </a:cubicBezTo>
                  <a:cubicBezTo>
                    <a:pt x="136" y="159"/>
                    <a:pt x="136" y="160"/>
                    <a:pt x="137" y="160"/>
                  </a:cubicBezTo>
                  <a:cubicBezTo>
                    <a:pt x="148" y="87"/>
                    <a:pt x="205" y="38"/>
                    <a:pt x="265" y="50"/>
                  </a:cubicBezTo>
                  <a:cubicBezTo>
                    <a:pt x="299" y="57"/>
                    <a:pt x="328" y="83"/>
                    <a:pt x="344" y="120"/>
                  </a:cubicBez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651" name="Rectangle 53"/>
            <p:cNvSpPr>
              <a:spLocks noChangeArrowheads="1"/>
            </p:cNvSpPr>
            <p:nvPr/>
          </p:nvSpPr>
          <p:spPr bwMode="auto">
            <a:xfrm>
              <a:off x="3860" y="1033"/>
              <a:ext cx="52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solidFill>
                    <a:srgbClr val="000000"/>
                  </a:solidFill>
                </a:rPr>
                <a:t>Network</a:t>
              </a:r>
              <a:endParaRPr lang="en-GB"/>
            </a:p>
          </p:txBody>
        </p:sp>
      </p:grpSp>
      <p:grpSp>
        <p:nvGrpSpPr>
          <p:cNvPr id="10" name="Group 54"/>
          <p:cNvGrpSpPr>
            <a:grpSpLocks/>
          </p:cNvGrpSpPr>
          <p:nvPr/>
        </p:nvGrpSpPr>
        <p:grpSpPr bwMode="auto">
          <a:xfrm>
            <a:off x="3927475" y="4829175"/>
            <a:ext cx="1641475" cy="1177925"/>
            <a:chOff x="2474" y="3042"/>
            <a:chExt cx="1034" cy="742"/>
          </a:xfrm>
        </p:grpSpPr>
        <p:sp>
          <p:nvSpPr>
            <p:cNvPr id="25642" name="Freeform 55"/>
            <p:cNvSpPr>
              <a:spLocks/>
            </p:cNvSpPr>
            <p:nvPr/>
          </p:nvSpPr>
          <p:spPr bwMode="auto">
            <a:xfrm>
              <a:off x="2554" y="3042"/>
              <a:ext cx="849" cy="742"/>
            </a:xfrm>
            <a:custGeom>
              <a:avLst/>
              <a:gdLst>
                <a:gd name="T0" fmla="*/ 312 w 2975"/>
                <a:gd name="T1" fmla="*/ 120 h 2602"/>
                <a:gd name="T2" fmla="*/ 491 w 2975"/>
                <a:gd name="T3" fmla="*/ 45 h 2602"/>
                <a:gd name="T4" fmla="*/ 546 w 2975"/>
                <a:gd name="T5" fmla="*/ 117 h 2602"/>
                <a:gd name="T6" fmla="*/ 682 w 2975"/>
                <a:gd name="T7" fmla="*/ 101 h 2602"/>
                <a:gd name="T8" fmla="*/ 713 w 2975"/>
                <a:gd name="T9" fmla="*/ 161 h 2602"/>
                <a:gd name="T10" fmla="*/ 828 w 2975"/>
                <a:gd name="T11" fmla="*/ 226 h 2602"/>
                <a:gd name="T12" fmla="*/ 789 w 2975"/>
                <a:gd name="T13" fmla="*/ 346 h 2602"/>
                <a:gd name="T14" fmla="*/ 830 w 2975"/>
                <a:gd name="T15" fmla="*/ 493 h 2602"/>
                <a:gd name="T16" fmla="*/ 725 w 2975"/>
                <a:gd name="T17" fmla="*/ 551 h 2602"/>
                <a:gd name="T18" fmla="*/ 531 w 2975"/>
                <a:gd name="T19" fmla="*/ 663 h 2602"/>
                <a:gd name="T20" fmla="*/ 517 w 2975"/>
                <a:gd name="T21" fmla="*/ 654 h 2602"/>
                <a:gd name="T22" fmla="*/ 255 w 2975"/>
                <a:gd name="T23" fmla="*/ 629 h 2602"/>
                <a:gd name="T24" fmla="*/ 109 w 2975"/>
                <a:gd name="T25" fmla="*/ 649 h 2602"/>
                <a:gd name="T26" fmla="*/ 72 w 2975"/>
                <a:gd name="T27" fmla="*/ 517 h 2602"/>
                <a:gd name="T28" fmla="*/ 3 w 2975"/>
                <a:gd name="T29" fmla="*/ 411 h 2602"/>
                <a:gd name="T30" fmla="*/ 73 w 2975"/>
                <a:gd name="T31" fmla="*/ 317 h 2602"/>
                <a:gd name="T32" fmla="*/ 39 w 2975"/>
                <a:gd name="T33" fmla="*/ 205 h 2602"/>
                <a:gd name="T34" fmla="*/ 122 w 2975"/>
                <a:gd name="T35" fmla="*/ 159 h 2602"/>
                <a:gd name="T36" fmla="*/ 125 w 2975"/>
                <a:gd name="T37" fmla="*/ 160 h 2602"/>
                <a:gd name="T38" fmla="*/ 241 w 2975"/>
                <a:gd name="T39" fmla="*/ 50 h 2602"/>
                <a:gd name="T40" fmla="*/ 312 w 2975"/>
                <a:gd name="T41" fmla="*/ 120 h 260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975"/>
                <a:gd name="T64" fmla="*/ 0 h 2602"/>
                <a:gd name="T65" fmla="*/ 2975 w 2975"/>
                <a:gd name="T66" fmla="*/ 2602 h 260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975" h="2602">
                  <a:moveTo>
                    <a:pt x="1095" y="420"/>
                  </a:moveTo>
                  <a:cubicBezTo>
                    <a:pt x="1214" y="117"/>
                    <a:pt x="1494" y="0"/>
                    <a:pt x="1721" y="159"/>
                  </a:cubicBezTo>
                  <a:cubicBezTo>
                    <a:pt x="1802" y="216"/>
                    <a:pt x="1869" y="304"/>
                    <a:pt x="1912" y="412"/>
                  </a:cubicBezTo>
                  <a:cubicBezTo>
                    <a:pt x="2033" y="219"/>
                    <a:pt x="2247" y="192"/>
                    <a:pt x="2391" y="353"/>
                  </a:cubicBezTo>
                  <a:cubicBezTo>
                    <a:pt x="2441" y="408"/>
                    <a:pt x="2477" y="481"/>
                    <a:pt x="2497" y="563"/>
                  </a:cubicBezTo>
                  <a:cubicBezTo>
                    <a:pt x="2656" y="498"/>
                    <a:pt x="2826" y="596"/>
                    <a:pt x="2901" y="794"/>
                  </a:cubicBezTo>
                  <a:cubicBezTo>
                    <a:pt x="2941" y="960"/>
                    <a:pt x="2882" y="1139"/>
                    <a:pt x="2764" y="1212"/>
                  </a:cubicBezTo>
                  <a:cubicBezTo>
                    <a:pt x="2910" y="1302"/>
                    <a:pt x="2975" y="1533"/>
                    <a:pt x="2908" y="1729"/>
                  </a:cubicBezTo>
                  <a:cubicBezTo>
                    <a:pt x="2845" y="1916"/>
                    <a:pt x="2684" y="2005"/>
                    <a:pt x="2540" y="1933"/>
                  </a:cubicBezTo>
                  <a:cubicBezTo>
                    <a:pt x="2433" y="2293"/>
                    <a:pt x="2128" y="2469"/>
                    <a:pt x="1859" y="2325"/>
                  </a:cubicBezTo>
                  <a:cubicBezTo>
                    <a:pt x="1842" y="2316"/>
                    <a:pt x="1826" y="2306"/>
                    <a:pt x="1810" y="2295"/>
                  </a:cubicBezTo>
                  <a:cubicBezTo>
                    <a:pt x="1537" y="2602"/>
                    <a:pt x="1131" y="2563"/>
                    <a:pt x="894" y="2207"/>
                  </a:cubicBezTo>
                  <a:cubicBezTo>
                    <a:pt x="767" y="2415"/>
                    <a:pt x="538" y="2446"/>
                    <a:pt x="382" y="2276"/>
                  </a:cubicBezTo>
                  <a:cubicBezTo>
                    <a:pt x="281" y="2164"/>
                    <a:pt x="232" y="1988"/>
                    <a:pt x="254" y="1814"/>
                  </a:cubicBezTo>
                  <a:cubicBezTo>
                    <a:pt x="110" y="1802"/>
                    <a:pt x="0" y="1635"/>
                    <a:pt x="9" y="1441"/>
                  </a:cubicBezTo>
                  <a:cubicBezTo>
                    <a:pt x="18" y="1264"/>
                    <a:pt x="123" y="1123"/>
                    <a:pt x="256" y="1112"/>
                  </a:cubicBezTo>
                  <a:cubicBezTo>
                    <a:pt x="141" y="1048"/>
                    <a:pt x="87" y="872"/>
                    <a:pt x="135" y="718"/>
                  </a:cubicBezTo>
                  <a:cubicBezTo>
                    <a:pt x="182" y="565"/>
                    <a:pt x="314" y="493"/>
                    <a:pt x="429" y="557"/>
                  </a:cubicBezTo>
                  <a:cubicBezTo>
                    <a:pt x="431" y="558"/>
                    <a:pt x="434" y="560"/>
                    <a:pt x="437" y="561"/>
                  </a:cubicBezTo>
                  <a:cubicBezTo>
                    <a:pt x="470" y="305"/>
                    <a:pt x="652" y="132"/>
                    <a:pt x="844" y="176"/>
                  </a:cubicBezTo>
                  <a:cubicBezTo>
                    <a:pt x="951" y="201"/>
                    <a:pt x="1044" y="291"/>
                    <a:pt x="1095" y="420"/>
                  </a:cubicBezTo>
                </a:path>
              </a:pathLst>
            </a:custGeom>
            <a:solidFill>
              <a:srgbClr val="FFFFFF"/>
            </a:solidFill>
            <a:ln w="0">
              <a:solidFill>
                <a:srgbClr val="000000"/>
              </a:solidFill>
              <a:prstDash val="solid"/>
              <a:round/>
              <a:headEnd/>
              <a:tailEnd/>
            </a:ln>
          </p:spPr>
          <p:txBody>
            <a:bodyPr/>
            <a:lstStyle/>
            <a:p>
              <a:endParaRPr lang="en-US"/>
            </a:p>
          </p:txBody>
        </p:sp>
        <p:sp>
          <p:nvSpPr>
            <p:cNvPr id="25643" name="Freeform 56"/>
            <p:cNvSpPr>
              <a:spLocks/>
            </p:cNvSpPr>
            <p:nvPr/>
          </p:nvSpPr>
          <p:spPr bwMode="auto">
            <a:xfrm>
              <a:off x="2554" y="3042"/>
              <a:ext cx="849" cy="742"/>
            </a:xfrm>
            <a:custGeom>
              <a:avLst/>
              <a:gdLst>
                <a:gd name="T0" fmla="*/ 313 w 849"/>
                <a:gd name="T1" fmla="*/ 120 h 742"/>
                <a:gd name="T2" fmla="*/ 491 w 849"/>
                <a:gd name="T3" fmla="*/ 45 h 742"/>
                <a:gd name="T4" fmla="*/ 546 w 849"/>
                <a:gd name="T5" fmla="*/ 117 h 742"/>
                <a:gd name="T6" fmla="*/ 683 w 849"/>
                <a:gd name="T7" fmla="*/ 101 h 742"/>
                <a:gd name="T8" fmla="*/ 713 w 849"/>
                <a:gd name="T9" fmla="*/ 160 h 742"/>
                <a:gd name="T10" fmla="*/ 828 w 849"/>
                <a:gd name="T11" fmla="*/ 226 h 742"/>
                <a:gd name="T12" fmla="*/ 789 w 849"/>
                <a:gd name="T13" fmla="*/ 346 h 742"/>
                <a:gd name="T14" fmla="*/ 830 w 849"/>
                <a:gd name="T15" fmla="*/ 493 h 742"/>
                <a:gd name="T16" fmla="*/ 725 w 849"/>
                <a:gd name="T17" fmla="*/ 551 h 742"/>
                <a:gd name="T18" fmla="*/ 531 w 849"/>
                <a:gd name="T19" fmla="*/ 663 h 742"/>
                <a:gd name="T20" fmla="*/ 517 w 849"/>
                <a:gd name="T21" fmla="*/ 655 h 742"/>
                <a:gd name="T22" fmla="*/ 255 w 849"/>
                <a:gd name="T23" fmla="*/ 630 h 742"/>
                <a:gd name="T24" fmla="*/ 109 w 849"/>
                <a:gd name="T25" fmla="*/ 649 h 742"/>
                <a:gd name="T26" fmla="*/ 73 w 849"/>
                <a:gd name="T27" fmla="*/ 517 h 742"/>
                <a:gd name="T28" fmla="*/ 3 w 849"/>
                <a:gd name="T29" fmla="*/ 411 h 742"/>
                <a:gd name="T30" fmla="*/ 73 w 849"/>
                <a:gd name="T31" fmla="*/ 317 h 742"/>
                <a:gd name="T32" fmla="*/ 39 w 849"/>
                <a:gd name="T33" fmla="*/ 205 h 742"/>
                <a:gd name="T34" fmla="*/ 123 w 849"/>
                <a:gd name="T35" fmla="*/ 159 h 742"/>
                <a:gd name="T36" fmla="*/ 125 w 849"/>
                <a:gd name="T37" fmla="*/ 160 h 742"/>
                <a:gd name="T38" fmla="*/ 241 w 849"/>
                <a:gd name="T39" fmla="*/ 50 h 742"/>
                <a:gd name="T40" fmla="*/ 313 w 849"/>
                <a:gd name="T41" fmla="*/ 120 h 74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849"/>
                <a:gd name="T64" fmla="*/ 0 h 742"/>
                <a:gd name="T65" fmla="*/ 849 w 849"/>
                <a:gd name="T66" fmla="*/ 742 h 74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849" h="742">
                  <a:moveTo>
                    <a:pt x="313" y="120"/>
                  </a:moveTo>
                  <a:cubicBezTo>
                    <a:pt x="347" y="33"/>
                    <a:pt x="426" y="0"/>
                    <a:pt x="491" y="45"/>
                  </a:cubicBezTo>
                  <a:cubicBezTo>
                    <a:pt x="514" y="61"/>
                    <a:pt x="534" y="87"/>
                    <a:pt x="546" y="117"/>
                  </a:cubicBezTo>
                  <a:cubicBezTo>
                    <a:pt x="580" y="62"/>
                    <a:pt x="641" y="55"/>
                    <a:pt x="683" y="101"/>
                  </a:cubicBezTo>
                  <a:cubicBezTo>
                    <a:pt x="697" y="116"/>
                    <a:pt x="707" y="137"/>
                    <a:pt x="713" y="160"/>
                  </a:cubicBezTo>
                  <a:cubicBezTo>
                    <a:pt x="758" y="142"/>
                    <a:pt x="807" y="170"/>
                    <a:pt x="828" y="226"/>
                  </a:cubicBezTo>
                  <a:cubicBezTo>
                    <a:pt x="839" y="274"/>
                    <a:pt x="823" y="325"/>
                    <a:pt x="789" y="346"/>
                  </a:cubicBezTo>
                  <a:cubicBezTo>
                    <a:pt x="831" y="371"/>
                    <a:pt x="849" y="437"/>
                    <a:pt x="830" y="493"/>
                  </a:cubicBezTo>
                  <a:cubicBezTo>
                    <a:pt x="812" y="547"/>
                    <a:pt x="766" y="572"/>
                    <a:pt x="725" y="551"/>
                  </a:cubicBezTo>
                  <a:cubicBezTo>
                    <a:pt x="695" y="654"/>
                    <a:pt x="607" y="704"/>
                    <a:pt x="531" y="663"/>
                  </a:cubicBezTo>
                  <a:cubicBezTo>
                    <a:pt x="526" y="661"/>
                    <a:pt x="521" y="658"/>
                    <a:pt x="517" y="655"/>
                  </a:cubicBezTo>
                  <a:cubicBezTo>
                    <a:pt x="439" y="742"/>
                    <a:pt x="323" y="731"/>
                    <a:pt x="255" y="630"/>
                  </a:cubicBezTo>
                  <a:cubicBezTo>
                    <a:pt x="219" y="689"/>
                    <a:pt x="154" y="698"/>
                    <a:pt x="109" y="649"/>
                  </a:cubicBezTo>
                  <a:cubicBezTo>
                    <a:pt x="80" y="617"/>
                    <a:pt x="66" y="567"/>
                    <a:pt x="73" y="517"/>
                  </a:cubicBezTo>
                  <a:cubicBezTo>
                    <a:pt x="31" y="514"/>
                    <a:pt x="0" y="466"/>
                    <a:pt x="3" y="411"/>
                  </a:cubicBezTo>
                  <a:cubicBezTo>
                    <a:pt x="5" y="360"/>
                    <a:pt x="35" y="320"/>
                    <a:pt x="73" y="317"/>
                  </a:cubicBezTo>
                  <a:cubicBezTo>
                    <a:pt x="40" y="299"/>
                    <a:pt x="25" y="249"/>
                    <a:pt x="39" y="205"/>
                  </a:cubicBezTo>
                  <a:cubicBezTo>
                    <a:pt x="52" y="161"/>
                    <a:pt x="90" y="140"/>
                    <a:pt x="123" y="159"/>
                  </a:cubicBezTo>
                  <a:cubicBezTo>
                    <a:pt x="123" y="159"/>
                    <a:pt x="124" y="160"/>
                    <a:pt x="125" y="160"/>
                  </a:cubicBezTo>
                  <a:cubicBezTo>
                    <a:pt x="134" y="87"/>
                    <a:pt x="186" y="37"/>
                    <a:pt x="241" y="50"/>
                  </a:cubicBezTo>
                  <a:cubicBezTo>
                    <a:pt x="272" y="57"/>
                    <a:pt x="298" y="83"/>
                    <a:pt x="313" y="120"/>
                  </a:cubicBez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644" name="Rectangle 57"/>
            <p:cNvSpPr>
              <a:spLocks noChangeArrowheads="1"/>
            </p:cNvSpPr>
            <p:nvPr/>
          </p:nvSpPr>
          <p:spPr bwMode="auto">
            <a:xfrm>
              <a:off x="2751" y="3321"/>
              <a:ext cx="52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solidFill>
                    <a:srgbClr val="000000"/>
                  </a:solidFill>
                </a:rPr>
                <a:t>Network</a:t>
              </a:r>
              <a:endParaRPr lang="en-GB"/>
            </a:p>
          </p:txBody>
        </p:sp>
        <p:sp>
          <p:nvSpPr>
            <p:cNvPr id="25645" name="Freeform 58"/>
            <p:cNvSpPr>
              <a:spLocks/>
            </p:cNvSpPr>
            <p:nvPr/>
          </p:nvSpPr>
          <p:spPr bwMode="auto">
            <a:xfrm>
              <a:off x="2474" y="3401"/>
              <a:ext cx="1034" cy="242"/>
            </a:xfrm>
            <a:custGeom>
              <a:avLst/>
              <a:gdLst>
                <a:gd name="T0" fmla="*/ 1034 w 1034"/>
                <a:gd name="T1" fmla="*/ 121 h 242"/>
                <a:gd name="T2" fmla="*/ 963 w 1034"/>
                <a:gd name="T3" fmla="*/ 0 h 242"/>
                <a:gd name="T4" fmla="*/ 964 w 1034"/>
                <a:gd name="T5" fmla="*/ 80 h 242"/>
                <a:gd name="T6" fmla="*/ 0 w 1034"/>
                <a:gd name="T7" fmla="*/ 84 h 242"/>
                <a:gd name="T8" fmla="*/ 0 w 1034"/>
                <a:gd name="T9" fmla="*/ 166 h 242"/>
                <a:gd name="T10" fmla="*/ 964 w 1034"/>
                <a:gd name="T11" fmla="*/ 162 h 242"/>
                <a:gd name="T12" fmla="*/ 965 w 1034"/>
                <a:gd name="T13" fmla="*/ 242 h 242"/>
                <a:gd name="T14" fmla="*/ 1034 w 1034"/>
                <a:gd name="T15" fmla="*/ 121 h 242"/>
                <a:gd name="T16" fmla="*/ 0 60000 65536"/>
                <a:gd name="T17" fmla="*/ 0 60000 65536"/>
                <a:gd name="T18" fmla="*/ 0 60000 65536"/>
                <a:gd name="T19" fmla="*/ 0 60000 65536"/>
                <a:gd name="T20" fmla="*/ 0 60000 65536"/>
                <a:gd name="T21" fmla="*/ 0 60000 65536"/>
                <a:gd name="T22" fmla="*/ 0 60000 65536"/>
                <a:gd name="T23" fmla="*/ 0 60000 65536"/>
                <a:gd name="T24" fmla="*/ 0 w 1034"/>
                <a:gd name="T25" fmla="*/ 0 h 242"/>
                <a:gd name="T26" fmla="*/ 1034 w 1034"/>
                <a:gd name="T27" fmla="*/ 242 h 24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34" h="242">
                  <a:moveTo>
                    <a:pt x="1034" y="121"/>
                  </a:moveTo>
                  <a:lnTo>
                    <a:pt x="963" y="0"/>
                  </a:lnTo>
                  <a:lnTo>
                    <a:pt x="964" y="80"/>
                  </a:lnTo>
                  <a:lnTo>
                    <a:pt x="0" y="84"/>
                  </a:lnTo>
                  <a:lnTo>
                    <a:pt x="0" y="166"/>
                  </a:lnTo>
                  <a:lnTo>
                    <a:pt x="964" y="162"/>
                  </a:lnTo>
                  <a:lnTo>
                    <a:pt x="965" y="242"/>
                  </a:lnTo>
                  <a:lnTo>
                    <a:pt x="1034" y="121"/>
                  </a:lnTo>
                  <a:close/>
                </a:path>
              </a:pathLst>
            </a:custGeom>
            <a:solidFill>
              <a:srgbClr val="E8EEF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46" name="Freeform 59"/>
            <p:cNvSpPr>
              <a:spLocks/>
            </p:cNvSpPr>
            <p:nvPr/>
          </p:nvSpPr>
          <p:spPr bwMode="auto">
            <a:xfrm>
              <a:off x="2474" y="3401"/>
              <a:ext cx="1034" cy="242"/>
            </a:xfrm>
            <a:custGeom>
              <a:avLst/>
              <a:gdLst>
                <a:gd name="T0" fmla="*/ 1034 w 1034"/>
                <a:gd name="T1" fmla="*/ 121 h 242"/>
                <a:gd name="T2" fmla="*/ 963 w 1034"/>
                <a:gd name="T3" fmla="*/ 0 h 242"/>
                <a:gd name="T4" fmla="*/ 964 w 1034"/>
                <a:gd name="T5" fmla="*/ 80 h 242"/>
                <a:gd name="T6" fmla="*/ 0 w 1034"/>
                <a:gd name="T7" fmla="*/ 84 h 242"/>
                <a:gd name="T8" fmla="*/ 0 w 1034"/>
                <a:gd name="T9" fmla="*/ 166 h 242"/>
                <a:gd name="T10" fmla="*/ 964 w 1034"/>
                <a:gd name="T11" fmla="*/ 162 h 242"/>
                <a:gd name="T12" fmla="*/ 965 w 1034"/>
                <a:gd name="T13" fmla="*/ 242 h 242"/>
                <a:gd name="T14" fmla="*/ 1034 w 1034"/>
                <a:gd name="T15" fmla="*/ 121 h 242"/>
                <a:gd name="T16" fmla="*/ 0 60000 65536"/>
                <a:gd name="T17" fmla="*/ 0 60000 65536"/>
                <a:gd name="T18" fmla="*/ 0 60000 65536"/>
                <a:gd name="T19" fmla="*/ 0 60000 65536"/>
                <a:gd name="T20" fmla="*/ 0 60000 65536"/>
                <a:gd name="T21" fmla="*/ 0 60000 65536"/>
                <a:gd name="T22" fmla="*/ 0 60000 65536"/>
                <a:gd name="T23" fmla="*/ 0 60000 65536"/>
                <a:gd name="T24" fmla="*/ 0 w 1034"/>
                <a:gd name="T25" fmla="*/ 0 h 242"/>
                <a:gd name="T26" fmla="*/ 1034 w 1034"/>
                <a:gd name="T27" fmla="*/ 242 h 24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34" h="242">
                  <a:moveTo>
                    <a:pt x="1034" y="121"/>
                  </a:moveTo>
                  <a:lnTo>
                    <a:pt x="963" y="0"/>
                  </a:lnTo>
                  <a:lnTo>
                    <a:pt x="964" y="80"/>
                  </a:lnTo>
                  <a:lnTo>
                    <a:pt x="0" y="84"/>
                  </a:lnTo>
                  <a:lnTo>
                    <a:pt x="0" y="166"/>
                  </a:lnTo>
                  <a:lnTo>
                    <a:pt x="964" y="162"/>
                  </a:lnTo>
                  <a:lnTo>
                    <a:pt x="965" y="242"/>
                  </a:lnTo>
                  <a:lnTo>
                    <a:pt x="1034" y="121"/>
                  </a:lnTo>
                  <a:close/>
                </a:path>
              </a:pathLst>
            </a:custGeom>
            <a:noFill/>
            <a:ln w="158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11" name="Group 60"/>
          <p:cNvGrpSpPr>
            <a:grpSpLocks/>
          </p:cNvGrpSpPr>
          <p:nvPr/>
        </p:nvGrpSpPr>
        <p:grpSpPr bwMode="auto">
          <a:xfrm>
            <a:off x="2071688" y="5000625"/>
            <a:ext cx="1855787" cy="928688"/>
            <a:chOff x="1305" y="3150"/>
            <a:chExt cx="1169" cy="585"/>
          </a:xfrm>
        </p:grpSpPr>
        <p:sp>
          <p:nvSpPr>
            <p:cNvPr id="25636" name="Freeform 61"/>
            <p:cNvSpPr>
              <a:spLocks/>
            </p:cNvSpPr>
            <p:nvPr/>
          </p:nvSpPr>
          <p:spPr bwMode="auto">
            <a:xfrm>
              <a:off x="1305" y="3317"/>
              <a:ext cx="1169" cy="418"/>
            </a:xfrm>
            <a:custGeom>
              <a:avLst/>
              <a:gdLst>
                <a:gd name="T0" fmla="*/ 1083 w 4096"/>
                <a:gd name="T1" fmla="*/ 418 h 1462"/>
                <a:gd name="T2" fmla="*/ 1169 w 4096"/>
                <a:gd name="T3" fmla="*/ 332 h 1462"/>
                <a:gd name="T4" fmla="*/ 1169 w 4096"/>
                <a:gd name="T5" fmla="*/ 86 h 1462"/>
                <a:gd name="T6" fmla="*/ 1083 w 4096"/>
                <a:gd name="T7" fmla="*/ 0 h 1462"/>
                <a:gd name="T8" fmla="*/ 86 w 4096"/>
                <a:gd name="T9" fmla="*/ 0 h 1462"/>
                <a:gd name="T10" fmla="*/ 0 w 4096"/>
                <a:gd name="T11" fmla="*/ 86 h 1462"/>
                <a:gd name="T12" fmla="*/ 0 w 4096"/>
                <a:gd name="T13" fmla="*/ 332 h 1462"/>
                <a:gd name="T14" fmla="*/ 86 w 4096"/>
                <a:gd name="T15" fmla="*/ 418 h 1462"/>
                <a:gd name="T16" fmla="*/ 86 w 4096"/>
                <a:gd name="T17" fmla="*/ 418 h 1462"/>
                <a:gd name="T18" fmla="*/ 1083 w 4096"/>
                <a:gd name="T19" fmla="*/ 418 h 146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096"/>
                <a:gd name="T31" fmla="*/ 0 h 1462"/>
                <a:gd name="T32" fmla="*/ 4096 w 4096"/>
                <a:gd name="T33" fmla="*/ 1462 h 146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096" h="1462">
                  <a:moveTo>
                    <a:pt x="3794" y="1462"/>
                  </a:moveTo>
                  <a:cubicBezTo>
                    <a:pt x="3961" y="1462"/>
                    <a:pt x="4096" y="1327"/>
                    <a:pt x="4096" y="1160"/>
                  </a:cubicBezTo>
                  <a:lnTo>
                    <a:pt x="4096" y="302"/>
                  </a:lnTo>
                  <a:cubicBezTo>
                    <a:pt x="4096" y="135"/>
                    <a:pt x="3961" y="0"/>
                    <a:pt x="3794" y="0"/>
                  </a:cubicBezTo>
                  <a:lnTo>
                    <a:pt x="302" y="0"/>
                  </a:lnTo>
                  <a:cubicBezTo>
                    <a:pt x="135" y="0"/>
                    <a:pt x="0" y="135"/>
                    <a:pt x="0" y="302"/>
                  </a:cubicBezTo>
                  <a:lnTo>
                    <a:pt x="0" y="1160"/>
                  </a:lnTo>
                  <a:cubicBezTo>
                    <a:pt x="0" y="1327"/>
                    <a:pt x="135" y="1462"/>
                    <a:pt x="302" y="1462"/>
                  </a:cubicBezTo>
                  <a:lnTo>
                    <a:pt x="3794" y="1462"/>
                  </a:lnTo>
                  <a:close/>
                </a:path>
              </a:pathLst>
            </a:custGeom>
            <a:noFill/>
            <a:ln w="158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637" name="Rectangle 62"/>
            <p:cNvSpPr>
              <a:spLocks noChangeArrowheads="1"/>
            </p:cNvSpPr>
            <p:nvPr/>
          </p:nvSpPr>
          <p:spPr bwMode="auto">
            <a:xfrm>
              <a:off x="1395" y="3439"/>
              <a:ext cx="33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solidFill>
                    <a:srgbClr val="000000"/>
                  </a:solidFill>
                </a:rPr>
                <a:t>SCA </a:t>
              </a:r>
              <a:endParaRPr lang="en-GB"/>
            </a:p>
          </p:txBody>
        </p:sp>
        <p:sp>
          <p:nvSpPr>
            <p:cNvPr id="25638" name="Rectangle 63"/>
            <p:cNvSpPr>
              <a:spLocks noChangeArrowheads="1"/>
            </p:cNvSpPr>
            <p:nvPr/>
          </p:nvSpPr>
          <p:spPr bwMode="auto">
            <a:xfrm>
              <a:off x="1733" y="3439"/>
              <a:ext cx="10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solidFill>
                    <a:srgbClr val="000000"/>
                  </a:solidFill>
                </a:rPr>
                <a:t>D</a:t>
              </a:r>
              <a:endParaRPr lang="en-GB"/>
            </a:p>
          </p:txBody>
        </p:sp>
        <p:sp>
          <p:nvSpPr>
            <p:cNvPr id="25639" name="Rectangle 64"/>
            <p:cNvSpPr>
              <a:spLocks noChangeArrowheads="1"/>
            </p:cNvSpPr>
            <p:nvPr/>
          </p:nvSpPr>
          <p:spPr bwMode="auto">
            <a:xfrm>
              <a:off x="1851" y="3439"/>
              <a:ext cx="61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solidFill>
                    <a:srgbClr val="000000"/>
                  </a:solidFill>
                </a:rPr>
                <a:t>istribution</a:t>
              </a:r>
              <a:endParaRPr lang="en-GB"/>
            </a:p>
          </p:txBody>
        </p:sp>
        <p:sp>
          <p:nvSpPr>
            <p:cNvPr id="25640" name="Freeform 65"/>
            <p:cNvSpPr>
              <a:spLocks/>
            </p:cNvSpPr>
            <p:nvPr/>
          </p:nvSpPr>
          <p:spPr bwMode="auto">
            <a:xfrm>
              <a:off x="1767" y="3150"/>
              <a:ext cx="242" cy="167"/>
            </a:xfrm>
            <a:custGeom>
              <a:avLst/>
              <a:gdLst>
                <a:gd name="T0" fmla="*/ 122 w 242"/>
                <a:gd name="T1" fmla="*/ 167 h 167"/>
                <a:gd name="T2" fmla="*/ 242 w 242"/>
                <a:gd name="T3" fmla="*/ 96 h 167"/>
                <a:gd name="T4" fmla="*/ 162 w 242"/>
                <a:gd name="T5" fmla="*/ 97 h 167"/>
                <a:gd name="T6" fmla="*/ 161 w 242"/>
                <a:gd name="T7" fmla="*/ 0 h 167"/>
                <a:gd name="T8" fmla="*/ 78 w 242"/>
                <a:gd name="T9" fmla="*/ 1 h 167"/>
                <a:gd name="T10" fmla="*/ 80 w 242"/>
                <a:gd name="T11" fmla="*/ 98 h 167"/>
                <a:gd name="T12" fmla="*/ 0 w 242"/>
                <a:gd name="T13" fmla="*/ 100 h 167"/>
                <a:gd name="T14" fmla="*/ 122 w 242"/>
                <a:gd name="T15" fmla="*/ 167 h 167"/>
                <a:gd name="T16" fmla="*/ 0 60000 65536"/>
                <a:gd name="T17" fmla="*/ 0 60000 65536"/>
                <a:gd name="T18" fmla="*/ 0 60000 65536"/>
                <a:gd name="T19" fmla="*/ 0 60000 65536"/>
                <a:gd name="T20" fmla="*/ 0 60000 65536"/>
                <a:gd name="T21" fmla="*/ 0 60000 65536"/>
                <a:gd name="T22" fmla="*/ 0 60000 65536"/>
                <a:gd name="T23" fmla="*/ 0 60000 65536"/>
                <a:gd name="T24" fmla="*/ 0 w 242"/>
                <a:gd name="T25" fmla="*/ 0 h 167"/>
                <a:gd name="T26" fmla="*/ 242 w 242"/>
                <a:gd name="T27" fmla="*/ 167 h 16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2" h="167">
                  <a:moveTo>
                    <a:pt x="122" y="167"/>
                  </a:moveTo>
                  <a:lnTo>
                    <a:pt x="242" y="96"/>
                  </a:lnTo>
                  <a:lnTo>
                    <a:pt x="162" y="97"/>
                  </a:lnTo>
                  <a:lnTo>
                    <a:pt x="161" y="0"/>
                  </a:lnTo>
                  <a:lnTo>
                    <a:pt x="78" y="1"/>
                  </a:lnTo>
                  <a:lnTo>
                    <a:pt x="80" y="98"/>
                  </a:lnTo>
                  <a:lnTo>
                    <a:pt x="0" y="100"/>
                  </a:lnTo>
                  <a:lnTo>
                    <a:pt x="122" y="167"/>
                  </a:lnTo>
                  <a:close/>
                </a:path>
              </a:pathLst>
            </a:custGeom>
            <a:solidFill>
              <a:srgbClr val="E8EEF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41" name="Freeform 66"/>
            <p:cNvSpPr>
              <a:spLocks/>
            </p:cNvSpPr>
            <p:nvPr/>
          </p:nvSpPr>
          <p:spPr bwMode="auto">
            <a:xfrm>
              <a:off x="1767" y="3150"/>
              <a:ext cx="242" cy="167"/>
            </a:xfrm>
            <a:custGeom>
              <a:avLst/>
              <a:gdLst>
                <a:gd name="T0" fmla="*/ 122 w 242"/>
                <a:gd name="T1" fmla="*/ 167 h 167"/>
                <a:gd name="T2" fmla="*/ 242 w 242"/>
                <a:gd name="T3" fmla="*/ 96 h 167"/>
                <a:gd name="T4" fmla="*/ 162 w 242"/>
                <a:gd name="T5" fmla="*/ 97 h 167"/>
                <a:gd name="T6" fmla="*/ 161 w 242"/>
                <a:gd name="T7" fmla="*/ 0 h 167"/>
                <a:gd name="T8" fmla="*/ 78 w 242"/>
                <a:gd name="T9" fmla="*/ 1 h 167"/>
                <a:gd name="T10" fmla="*/ 80 w 242"/>
                <a:gd name="T11" fmla="*/ 98 h 167"/>
                <a:gd name="T12" fmla="*/ 0 w 242"/>
                <a:gd name="T13" fmla="*/ 100 h 167"/>
                <a:gd name="T14" fmla="*/ 122 w 242"/>
                <a:gd name="T15" fmla="*/ 167 h 167"/>
                <a:gd name="T16" fmla="*/ 0 60000 65536"/>
                <a:gd name="T17" fmla="*/ 0 60000 65536"/>
                <a:gd name="T18" fmla="*/ 0 60000 65536"/>
                <a:gd name="T19" fmla="*/ 0 60000 65536"/>
                <a:gd name="T20" fmla="*/ 0 60000 65536"/>
                <a:gd name="T21" fmla="*/ 0 60000 65536"/>
                <a:gd name="T22" fmla="*/ 0 60000 65536"/>
                <a:gd name="T23" fmla="*/ 0 60000 65536"/>
                <a:gd name="T24" fmla="*/ 0 w 242"/>
                <a:gd name="T25" fmla="*/ 0 h 167"/>
                <a:gd name="T26" fmla="*/ 242 w 242"/>
                <a:gd name="T27" fmla="*/ 167 h 16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2" h="167">
                  <a:moveTo>
                    <a:pt x="122" y="167"/>
                  </a:moveTo>
                  <a:lnTo>
                    <a:pt x="242" y="96"/>
                  </a:lnTo>
                  <a:lnTo>
                    <a:pt x="162" y="97"/>
                  </a:lnTo>
                  <a:lnTo>
                    <a:pt x="161" y="0"/>
                  </a:lnTo>
                  <a:lnTo>
                    <a:pt x="78" y="1"/>
                  </a:lnTo>
                  <a:lnTo>
                    <a:pt x="80" y="98"/>
                  </a:lnTo>
                  <a:lnTo>
                    <a:pt x="0" y="100"/>
                  </a:lnTo>
                  <a:lnTo>
                    <a:pt x="122" y="167"/>
                  </a:lnTo>
                  <a:close/>
                </a:path>
              </a:pathLst>
            </a:custGeom>
            <a:noFill/>
            <a:ln w="158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12" name="Group 67"/>
          <p:cNvGrpSpPr>
            <a:grpSpLocks/>
          </p:cNvGrpSpPr>
          <p:nvPr/>
        </p:nvGrpSpPr>
        <p:grpSpPr bwMode="auto">
          <a:xfrm>
            <a:off x="2198688" y="4106863"/>
            <a:ext cx="1590675" cy="893762"/>
            <a:chOff x="1385" y="2587"/>
            <a:chExt cx="1002" cy="563"/>
          </a:xfrm>
        </p:grpSpPr>
        <p:sp>
          <p:nvSpPr>
            <p:cNvPr id="25629" name="Freeform 68"/>
            <p:cNvSpPr>
              <a:spLocks/>
            </p:cNvSpPr>
            <p:nvPr/>
          </p:nvSpPr>
          <p:spPr bwMode="auto">
            <a:xfrm>
              <a:off x="1385" y="2733"/>
              <a:ext cx="1002" cy="417"/>
            </a:xfrm>
            <a:custGeom>
              <a:avLst/>
              <a:gdLst>
                <a:gd name="T0" fmla="*/ 916 w 3511"/>
                <a:gd name="T1" fmla="*/ 417 h 1462"/>
                <a:gd name="T2" fmla="*/ 1002 w 3511"/>
                <a:gd name="T3" fmla="*/ 331 h 1462"/>
                <a:gd name="T4" fmla="*/ 1002 w 3511"/>
                <a:gd name="T5" fmla="*/ 331 h 1462"/>
                <a:gd name="T6" fmla="*/ 1002 w 3511"/>
                <a:gd name="T7" fmla="*/ 86 h 1462"/>
                <a:gd name="T8" fmla="*/ 916 w 3511"/>
                <a:gd name="T9" fmla="*/ 0 h 1462"/>
                <a:gd name="T10" fmla="*/ 916 w 3511"/>
                <a:gd name="T11" fmla="*/ 0 h 1462"/>
                <a:gd name="T12" fmla="*/ 86 w 3511"/>
                <a:gd name="T13" fmla="*/ 0 h 1462"/>
                <a:gd name="T14" fmla="*/ 0 w 3511"/>
                <a:gd name="T15" fmla="*/ 86 h 1462"/>
                <a:gd name="T16" fmla="*/ 0 w 3511"/>
                <a:gd name="T17" fmla="*/ 331 h 1462"/>
                <a:gd name="T18" fmla="*/ 86 w 3511"/>
                <a:gd name="T19" fmla="*/ 417 h 1462"/>
                <a:gd name="T20" fmla="*/ 86 w 3511"/>
                <a:gd name="T21" fmla="*/ 417 h 1462"/>
                <a:gd name="T22" fmla="*/ 916 w 3511"/>
                <a:gd name="T23" fmla="*/ 417 h 146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511"/>
                <a:gd name="T37" fmla="*/ 0 h 1462"/>
                <a:gd name="T38" fmla="*/ 3511 w 3511"/>
                <a:gd name="T39" fmla="*/ 1462 h 146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511" h="1462">
                  <a:moveTo>
                    <a:pt x="3209" y="1462"/>
                  </a:moveTo>
                  <a:cubicBezTo>
                    <a:pt x="3376" y="1462"/>
                    <a:pt x="3511" y="1327"/>
                    <a:pt x="3511" y="1160"/>
                  </a:cubicBezTo>
                  <a:lnTo>
                    <a:pt x="3511" y="302"/>
                  </a:lnTo>
                  <a:cubicBezTo>
                    <a:pt x="3511" y="135"/>
                    <a:pt x="3376" y="0"/>
                    <a:pt x="3209" y="0"/>
                  </a:cubicBezTo>
                  <a:lnTo>
                    <a:pt x="303" y="0"/>
                  </a:lnTo>
                  <a:cubicBezTo>
                    <a:pt x="136" y="0"/>
                    <a:pt x="0" y="135"/>
                    <a:pt x="0" y="302"/>
                  </a:cubicBezTo>
                  <a:lnTo>
                    <a:pt x="0" y="1160"/>
                  </a:lnTo>
                  <a:cubicBezTo>
                    <a:pt x="0" y="1327"/>
                    <a:pt x="136" y="1462"/>
                    <a:pt x="303" y="1462"/>
                  </a:cubicBezTo>
                  <a:lnTo>
                    <a:pt x="3209" y="1462"/>
                  </a:lnTo>
                  <a:close/>
                </a:path>
              </a:pathLst>
            </a:custGeom>
            <a:solidFill>
              <a:srgbClr val="FFFFFF"/>
            </a:solidFill>
            <a:ln w="0">
              <a:solidFill>
                <a:srgbClr val="000000"/>
              </a:solidFill>
              <a:prstDash val="solid"/>
              <a:round/>
              <a:headEnd/>
              <a:tailEnd/>
            </a:ln>
          </p:spPr>
          <p:txBody>
            <a:bodyPr/>
            <a:lstStyle/>
            <a:p>
              <a:endParaRPr lang="en-US"/>
            </a:p>
          </p:txBody>
        </p:sp>
        <p:sp>
          <p:nvSpPr>
            <p:cNvPr id="25630" name="Freeform 69"/>
            <p:cNvSpPr>
              <a:spLocks/>
            </p:cNvSpPr>
            <p:nvPr/>
          </p:nvSpPr>
          <p:spPr bwMode="auto">
            <a:xfrm>
              <a:off x="1385" y="2733"/>
              <a:ext cx="1002" cy="417"/>
            </a:xfrm>
            <a:custGeom>
              <a:avLst/>
              <a:gdLst>
                <a:gd name="T0" fmla="*/ 916 w 3511"/>
                <a:gd name="T1" fmla="*/ 417 h 1462"/>
                <a:gd name="T2" fmla="*/ 1002 w 3511"/>
                <a:gd name="T3" fmla="*/ 331 h 1462"/>
                <a:gd name="T4" fmla="*/ 1002 w 3511"/>
                <a:gd name="T5" fmla="*/ 331 h 1462"/>
                <a:gd name="T6" fmla="*/ 1002 w 3511"/>
                <a:gd name="T7" fmla="*/ 86 h 1462"/>
                <a:gd name="T8" fmla="*/ 916 w 3511"/>
                <a:gd name="T9" fmla="*/ 0 h 1462"/>
                <a:gd name="T10" fmla="*/ 916 w 3511"/>
                <a:gd name="T11" fmla="*/ 0 h 1462"/>
                <a:gd name="T12" fmla="*/ 86 w 3511"/>
                <a:gd name="T13" fmla="*/ 0 h 1462"/>
                <a:gd name="T14" fmla="*/ 0 w 3511"/>
                <a:gd name="T15" fmla="*/ 86 h 1462"/>
                <a:gd name="T16" fmla="*/ 0 w 3511"/>
                <a:gd name="T17" fmla="*/ 331 h 1462"/>
                <a:gd name="T18" fmla="*/ 86 w 3511"/>
                <a:gd name="T19" fmla="*/ 417 h 1462"/>
                <a:gd name="T20" fmla="*/ 86 w 3511"/>
                <a:gd name="T21" fmla="*/ 417 h 1462"/>
                <a:gd name="T22" fmla="*/ 916 w 3511"/>
                <a:gd name="T23" fmla="*/ 417 h 146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511"/>
                <a:gd name="T37" fmla="*/ 0 h 1462"/>
                <a:gd name="T38" fmla="*/ 3511 w 3511"/>
                <a:gd name="T39" fmla="*/ 1462 h 146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511" h="1462">
                  <a:moveTo>
                    <a:pt x="3209" y="1462"/>
                  </a:moveTo>
                  <a:cubicBezTo>
                    <a:pt x="3376" y="1462"/>
                    <a:pt x="3511" y="1327"/>
                    <a:pt x="3511" y="1160"/>
                  </a:cubicBezTo>
                  <a:lnTo>
                    <a:pt x="3511" y="302"/>
                  </a:lnTo>
                  <a:cubicBezTo>
                    <a:pt x="3511" y="135"/>
                    <a:pt x="3376" y="0"/>
                    <a:pt x="3209" y="0"/>
                  </a:cubicBezTo>
                  <a:lnTo>
                    <a:pt x="303" y="0"/>
                  </a:lnTo>
                  <a:cubicBezTo>
                    <a:pt x="136" y="0"/>
                    <a:pt x="0" y="135"/>
                    <a:pt x="0" y="302"/>
                  </a:cubicBezTo>
                  <a:lnTo>
                    <a:pt x="0" y="1160"/>
                  </a:lnTo>
                  <a:cubicBezTo>
                    <a:pt x="0" y="1327"/>
                    <a:pt x="136" y="1462"/>
                    <a:pt x="303" y="1462"/>
                  </a:cubicBezTo>
                  <a:lnTo>
                    <a:pt x="3209" y="1462"/>
                  </a:lnTo>
                  <a:close/>
                </a:path>
              </a:pathLst>
            </a:custGeom>
            <a:noFill/>
            <a:ln w="158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631" name="Rectangle 70"/>
            <p:cNvSpPr>
              <a:spLocks noChangeArrowheads="1"/>
            </p:cNvSpPr>
            <p:nvPr/>
          </p:nvSpPr>
          <p:spPr bwMode="auto">
            <a:xfrm>
              <a:off x="1779" y="2764"/>
              <a:ext cx="33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solidFill>
                    <a:srgbClr val="000000"/>
                  </a:solidFill>
                </a:rPr>
                <a:t>SCA </a:t>
              </a:r>
              <a:endParaRPr lang="en-GB"/>
            </a:p>
          </p:txBody>
        </p:sp>
        <p:sp>
          <p:nvSpPr>
            <p:cNvPr id="25632" name="Rectangle 71"/>
            <p:cNvSpPr>
              <a:spLocks noChangeArrowheads="1"/>
            </p:cNvSpPr>
            <p:nvPr/>
          </p:nvSpPr>
          <p:spPr bwMode="auto">
            <a:xfrm>
              <a:off x="1563" y="2942"/>
              <a:ext cx="9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solidFill>
                    <a:srgbClr val="000000"/>
                  </a:solidFill>
                </a:rPr>
                <a:t>V</a:t>
              </a:r>
              <a:endParaRPr lang="en-GB"/>
            </a:p>
          </p:txBody>
        </p:sp>
        <p:sp>
          <p:nvSpPr>
            <p:cNvPr id="25633" name="Rectangle 72"/>
            <p:cNvSpPr>
              <a:spLocks noChangeArrowheads="1"/>
            </p:cNvSpPr>
            <p:nvPr/>
          </p:nvSpPr>
          <p:spPr bwMode="auto">
            <a:xfrm>
              <a:off x="1672" y="2942"/>
              <a:ext cx="61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solidFill>
                    <a:srgbClr val="000000"/>
                  </a:solidFill>
                </a:rPr>
                <a:t>erification</a:t>
              </a:r>
              <a:endParaRPr lang="en-GB"/>
            </a:p>
          </p:txBody>
        </p:sp>
        <p:sp>
          <p:nvSpPr>
            <p:cNvPr id="25634" name="Freeform 73"/>
            <p:cNvSpPr>
              <a:spLocks/>
            </p:cNvSpPr>
            <p:nvPr/>
          </p:nvSpPr>
          <p:spPr bwMode="auto">
            <a:xfrm>
              <a:off x="1766" y="2587"/>
              <a:ext cx="241" cy="146"/>
            </a:xfrm>
            <a:custGeom>
              <a:avLst/>
              <a:gdLst>
                <a:gd name="T0" fmla="*/ 120 w 241"/>
                <a:gd name="T1" fmla="*/ 146 h 146"/>
                <a:gd name="T2" fmla="*/ 241 w 241"/>
                <a:gd name="T3" fmla="*/ 81 h 146"/>
                <a:gd name="T4" fmla="*/ 162 w 241"/>
                <a:gd name="T5" fmla="*/ 80 h 146"/>
                <a:gd name="T6" fmla="*/ 162 w 241"/>
                <a:gd name="T7" fmla="*/ 0 h 146"/>
                <a:gd name="T8" fmla="*/ 80 w 241"/>
                <a:gd name="T9" fmla="*/ 0 h 146"/>
                <a:gd name="T10" fmla="*/ 80 w 241"/>
                <a:gd name="T11" fmla="*/ 80 h 146"/>
                <a:gd name="T12" fmla="*/ 0 w 241"/>
                <a:gd name="T13" fmla="*/ 80 h 146"/>
                <a:gd name="T14" fmla="*/ 120 w 241"/>
                <a:gd name="T15" fmla="*/ 146 h 146"/>
                <a:gd name="T16" fmla="*/ 0 60000 65536"/>
                <a:gd name="T17" fmla="*/ 0 60000 65536"/>
                <a:gd name="T18" fmla="*/ 0 60000 65536"/>
                <a:gd name="T19" fmla="*/ 0 60000 65536"/>
                <a:gd name="T20" fmla="*/ 0 60000 65536"/>
                <a:gd name="T21" fmla="*/ 0 60000 65536"/>
                <a:gd name="T22" fmla="*/ 0 60000 65536"/>
                <a:gd name="T23" fmla="*/ 0 60000 65536"/>
                <a:gd name="T24" fmla="*/ 0 w 241"/>
                <a:gd name="T25" fmla="*/ 0 h 146"/>
                <a:gd name="T26" fmla="*/ 241 w 241"/>
                <a:gd name="T27" fmla="*/ 146 h 14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1" h="146">
                  <a:moveTo>
                    <a:pt x="120" y="146"/>
                  </a:moveTo>
                  <a:lnTo>
                    <a:pt x="241" y="81"/>
                  </a:lnTo>
                  <a:lnTo>
                    <a:pt x="162" y="80"/>
                  </a:lnTo>
                  <a:lnTo>
                    <a:pt x="162" y="0"/>
                  </a:lnTo>
                  <a:lnTo>
                    <a:pt x="80" y="0"/>
                  </a:lnTo>
                  <a:lnTo>
                    <a:pt x="80" y="80"/>
                  </a:lnTo>
                  <a:lnTo>
                    <a:pt x="0" y="80"/>
                  </a:lnTo>
                  <a:lnTo>
                    <a:pt x="120" y="146"/>
                  </a:lnTo>
                  <a:close/>
                </a:path>
              </a:pathLst>
            </a:custGeom>
            <a:solidFill>
              <a:srgbClr val="E8EEF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35" name="Freeform 74"/>
            <p:cNvSpPr>
              <a:spLocks/>
            </p:cNvSpPr>
            <p:nvPr/>
          </p:nvSpPr>
          <p:spPr bwMode="auto">
            <a:xfrm>
              <a:off x="1766" y="2587"/>
              <a:ext cx="241" cy="146"/>
            </a:xfrm>
            <a:custGeom>
              <a:avLst/>
              <a:gdLst>
                <a:gd name="T0" fmla="*/ 120 w 241"/>
                <a:gd name="T1" fmla="*/ 146 h 146"/>
                <a:gd name="T2" fmla="*/ 241 w 241"/>
                <a:gd name="T3" fmla="*/ 81 h 146"/>
                <a:gd name="T4" fmla="*/ 162 w 241"/>
                <a:gd name="T5" fmla="*/ 80 h 146"/>
                <a:gd name="T6" fmla="*/ 162 w 241"/>
                <a:gd name="T7" fmla="*/ 0 h 146"/>
                <a:gd name="T8" fmla="*/ 80 w 241"/>
                <a:gd name="T9" fmla="*/ 0 h 146"/>
                <a:gd name="T10" fmla="*/ 80 w 241"/>
                <a:gd name="T11" fmla="*/ 80 h 146"/>
                <a:gd name="T12" fmla="*/ 0 w 241"/>
                <a:gd name="T13" fmla="*/ 80 h 146"/>
                <a:gd name="T14" fmla="*/ 120 w 241"/>
                <a:gd name="T15" fmla="*/ 146 h 146"/>
                <a:gd name="T16" fmla="*/ 0 60000 65536"/>
                <a:gd name="T17" fmla="*/ 0 60000 65536"/>
                <a:gd name="T18" fmla="*/ 0 60000 65536"/>
                <a:gd name="T19" fmla="*/ 0 60000 65536"/>
                <a:gd name="T20" fmla="*/ 0 60000 65536"/>
                <a:gd name="T21" fmla="*/ 0 60000 65536"/>
                <a:gd name="T22" fmla="*/ 0 60000 65536"/>
                <a:gd name="T23" fmla="*/ 0 60000 65536"/>
                <a:gd name="T24" fmla="*/ 0 w 241"/>
                <a:gd name="T25" fmla="*/ 0 h 146"/>
                <a:gd name="T26" fmla="*/ 241 w 241"/>
                <a:gd name="T27" fmla="*/ 146 h 14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1" h="146">
                  <a:moveTo>
                    <a:pt x="120" y="146"/>
                  </a:moveTo>
                  <a:lnTo>
                    <a:pt x="241" y="81"/>
                  </a:lnTo>
                  <a:lnTo>
                    <a:pt x="162" y="80"/>
                  </a:lnTo>
                  <a:lnTo>
                    <a:pt x="162" y="0"/>
                  </a:lnTo>
                  <a:lnTo>
                    <a:pt x="80" y="0"/>
                  </a:lnTo>
                  <a:lnTo>
                    <a:pt x="80" y="80"/>
                  </a:lnTo>
                  <a:lnTo>
                    <a:pt x="0" y="80"/>
                  </a:lnTo>
                  <a:lnTo>
                    <a:pt x="120" y="146"/>
                  </a:lnTo>
                  <a:close/>
                </a:path>
              </a:pathLst>
            </a:custGeom>
            <a:noFill/>
            <a:ln w="158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13" name="Group 75"/>
          <p:cNvGrpSpPr>
            <a:grpSpLocks/>
          </p:cNvGrpSpPr>
          <p:nvPr/>
        </p:nvGrpSpPr>
        <p:grpSpPr bwMode="auto">
          <a:xfrm>
            <a:off x="2076450" y="1233488"/>
            <a:ext cx="1838325" cy="2873375"/>
            <a:chOff x="1308" y="777"/>
            <a:chExt cx="1158" cy="1810"/>
          </a:xfrm>
        </p:grpSpPr>
        <p:sp>
          <p:nvSpPr>
            <p:cNvPr id="25614" name="Freeform 76"/>
            <p:cNvSpPr>
              <a:spLocks/>
            </p:cNvSpPr>
            <p:nvPr/>
          </p:nvSpPr>
          <p:spPr bwMode="auto">
            <a:xfrm>
              <a:off x="1308" y="1765"/>
              <a:ext cx="1158" cy="822"/>
            </a:xfrm>
            <a:custGeom>
              <a:avLst/>
              <a:gdLst>
                <a:gd name="T0" fmla="*/ 1072 w 4059"/>
                <a:gd name="T1" fmla="*/ 822 h 2880"/>
                <a:gd name="T2" fmla="*/ 1158 w 4059"/>
                <a:gd name="T3" fmla="*/ 736 h 2880"/>
                <a:gd name="T4" fmla="*/ 1158 w 4059"/>
                <a:gd name="T5" fmla="*/ 736 h 2880"/>
                <a:gd name="T6" fmla="*/ 1158 w 4059"/>
                <a:gd name="T7" fmla="*/ 86 h 2880"/>
                <a:gd name="T8" fmla="*/ 1072 w 4059"/>
                <a:gd name="T9" fmla="*/ 0 h 2880"/>
                <a:gd name="T10" fmla="*/ 86 w 4059"/>
                <a:gd name="T11" fmla="*/ 0 h 2880"/>
                <a:gd name="T12" fmla="*/ 0 w 4059"/>
                <a:gd name="T13" fmla="*/ 86 h 2880"/>
                <a:gd name="T14" fmla="*/ 0 w 4059"/>
                <a:gd name="T15" fmla="*/ 86 h 2880"/>
                <a:gd name="T16" fmla="*/ 0 w 4059"/>
                <a:gd name="T17" fmla="*/ 736 h 2880"/>
                <a:gd name="T18" fmla="*/ 86 w 4059"/>
                <a:gd name="T19" fmla="*/ 822 h 2880"/>
                <a:gd name="T20" fmla="*/ 86 w 4059"/>
                <a:gd name="T21" fmla="*/ 822 h 2880"/>
                <a:gd name="T22" fmla="*/ 1072 w 4059"/>
                <a:gd name="T23" fmla="*/ 822 h 288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059"/>
                <a:gd name="T37" fmla="*/ 0 h 2880"/>
                <a:gd name="T38" fmla="*/ 4059 w 4059"/>
                <a:gd name="T39" fmla="*/ 2880 h 288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059" h="2880">
                  <a:moveTo>
                    <a:pt x="3757" y="2880"/>
                  </a:moveTo>
                  <a:cubicBezTo>
                    <a:pt x="3924" y="2880"/>
                    <a:pt x="4059" y="2744"/>
                    <a:pt x="4059" y="2577"/>
                  </a:cubicBezTo>
                  <a:lnTo>
                    <a:pt x="4059" y="302"/>
                  </a:lnTo>
                  <a:cubicBezTo>
                    <a:pt x="4059" y="135"/>
                    <a:pt x="3924" y="0"/>
                    <a:pt x="3757" y="0"/>
                  </a:cubicBezTo>
                  <a:lnTo>
                    <a:pt x="302" y="0"/>
                  </a:lnTo>
                  <a:cubicBezTo>
                    <a:pt x="135" y="0"/>
                    <a:pt x="0" y="135"/>
                    <a:pt x="0" y="302"/>
                  </a:cubicBezTo>
                  <a:lnTo>
                    <a:pt x="0" y="2577"/>
                  </a:lnTo>
                  <a:cubicBezTo>
                    <a:pt x="0" y="2744"/>
                    <a:pt x="135" y="2880"/>
                    <a:pt x="302" y="2880"/>
                  </a:cubicBezTo>
                  <a:lnTo>
                    <a:pt x="3757" y="2880"/>
                  </a:lnTo>
                  <a:close/>
                </a:path>
              </a:pathLst>
            </a:custGeom>
            <a:solidFill>
              <a:srgbClr val="FFFFFF"/>
            </a:solidFill>
            <a:ln w="0">
              <a:solidFill>
                <a:srgbClr val="000000"/>
              </a:solidFill>
              <a:prstDash val="solid"/>
              <a:round/>
              <a:headEnd/>
              <a:tailEnd/>
            </a:ln>
          </p:spPr>
          <p:txBody>
            <a:bodyPr/>
            <a:lstStyle/>
            <a:p>
              <a:endParaRPr lang="en-US"/>
            </a:p>
          </p:txBody>
        </p:sp>
        <p:sp>
          <p:nvSpPr>
            <p:cNvPr id="25615" name="Freeform 77"/>
            <p:cNvSpPr>
              <a:spLocks/>
            </p:cNvSpPr>
            <p:nvPr/>
          </p:nvSpPr>
          <p:spPr bwMode="auto">
            <a:xfrm>
              <a:off x="1308" y="1765"/>
              <a:ext cx="1158" cy="822"/>
            </a:xfrm>
            <a:custGeom>
              <a:avLst/>
              <a:gdLst>
                <a:gd name="T0" fmla="*/ 1072 w 4059"/>
                <a:gd name="T1" fmla="*/ 822 h 2880"/>
                <a:gd name="T2" fmla="*/ 1158 w 4059"/>
                <a:gd name="T3" fmla="*/ 736 h 2880"/>
                <a:gd name="T4" fmla="*/ 1158 w 4059"/>
                <a:gd name="T5" fmla="*/ 736 h 2880"/>
                <a:gd name="T6" fmla="*/ 1158 w 4059"/>
                <a:gd name="T7" fmla="*/ 86 h 2880"/>
                <a:gd name="T8" fmla="*/ 1072 w 4059"/>
                <a:gd name="T9" fmla="*/ 0 h 2880"/>
                <a:gd name="T10" fmla="*/ 86 w 4059"/>
                <a:gd name="T11" fmla="*/ 0 h 2880"/>
                <a:gd name="T12" fmla="*/ 0 w 4059"/>
                <a:gd name="T13" fmla="*/ 86 h 2880"/>
                <a:gd name="T14" fmla="*/ 0 w 4059"/>
                <a:gd name="T15" fmla="*/ 86 h 2880"/>
                <a:gd name="T16" fmla="*/ 0 w 4059"/>
                <a:gd name="T17" fmla="*/ 736 h 2880"/>
                <a:gd name="T18" fmla="*/ 86 w 4059"/>
                <a:gd name="T19" fmla="*/ 822 h 2880"/>
                <a:gd name="T20" fmla="*/ 86 w 4059"/>
                <a:gd name="T21" fmla="*/ 822 h 2880"/>
                <a:gd name="T22" fmla="*/ 1072 w 4059"/>
                <a:gd name="T23" fmla="*/ 822 h 288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059"/>
                <a:gd name="T37" fmla="*/ 0 h 2880"/>
                <a:gd name="T38" fmla="*/ 4059 w 4059"/>
                <a:gd name="T39" fmla="*/ 2880 h 288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059" h="2880">
                  <a:moveTo>
                    <a:pt x="3757" y="2880"/>
                  </a:moveTo>
                  <a:cubicBezTo>
                    <a:pt x="3924" y="2880"/>
                    <a:pt x="4059" y="2744"/>
                    <a:pt x="4059" y="2577"/>
                  </a:cubicBezTo>
                  <a:lnTo>
                    <a:pt x="4059" y="302"/>
                  </a:lnTo>
                  <a:cubicBezTo>
                    <a:pt x="4059" y="135"/>
                    <a:pt x="3924" y="0"/>
                    <a:pt x="3757" y="0"/>
                  </a:cubicBezTo>
                  <a:lnTo>
                    <a:pt x="302" y="0"/>
                  </a:lnTo>
                  <a:cubicBezTo>
                    <a:pt x="135" y="0"/>
                    <a:pt x="0" y="135"/>
                    <a:pt x="0" y="302"/>
                  </a:cubicBezTo>
                  <a:lnTo>
                    <a:pt x="0" y="2577"/>
                  </a:lnTo>
                  <a:cubicBezTo>
                    <a:pt x="0" y="2744"/>
                    <a:pt x="135" y="2880"/>
                    <a:pt x="302" y="2880"/>
                  </a:cubicBezTo>
                  <a:lnTo>
                    <a:pt x="3757" y="2880"/>
                  </a:lnTo>
                  <a:close/>
                </a:path>
              </a:pathLst>
            </a:custGeom>
            <a:noFill/>
            <a:ln w="158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616" name="Freeform 78"/>
            <p:cNvSpPr>
              <a:spLocks/>
            </p:cNvSpPr>
            <p:nvPr/>
          </p:nvSpPr>
          <p:spPr bwMode="auto">
            <a:xfrm>
              <a:off x="1339" y="1820"/>
              <a:ext cx="1065" cy="370"/>
            </a:xfrm>
            <a:custGeom>
              <a:avLst/>
              <a:gdLst>
                <a:gd name="T0" fmla="*/ 996 w 3730"/>
                <a:gd name="T1" fmla="*/ 370 h 1298"/>
                <a:gd name="T2" fmla="*/ 1065 w 3730"/>
                <a:gd name="T3" fmla="*/ 301 h 1298"/>
                <a:gd name="T4" fmla="*/ 1065 w 3730"/>
                <a:gd name="T5" fmla="*/ 69 h 1298"/>
                <a:gd name="T6" fmla="*/ 996 w 3730"/>
                <a:gd name="T7" fmla="*/ 0 h 1298"/>
                <a:gd name="T8" fmla="*/ 69 w 3730"/>
                <a:gd name="T9" fmla="*/ 0 h 1298"/>
                <a:gd name="T10" fmla="*/ 0 w 3730"/>
                <a:gd name="T11" fmla="*/ 69 h 1298"/>
                <a:gd name="T12" fmla="*/ 0 w 3730"/>
                <a:gd name="T13" fmla="*/ 69 h 1298"/>
                <a:gd name="T14" fmla="*/ 0 w 3730"/>
                <a:gd name="T15" fmla="*/ 301 h 1298"/>
                <a:gd name="T16" fmla="*/ 69 w 3730"/>
                <a:gd name="T17" fmla="*/ 370 h 1298"/>
                <a:gd name="T18" fmla="*/ 69 w 3730"/>
                <a:gd name="T19" fmla="*/ 370 h 1298"/>
                <a:gd name="T20" fmla="*/ 996 w 3730"/>
                <a:gd name="T21" fmla="*/ 370 h 129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730"/>
                <a:gd name="T34" fmla="*/ 0 h 1298"/>
                <a:gd name="T35" fmla="*/ 3730 w 3730"/>
                <a:gd name="T36" fmla="*/ 1298 h 129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730" h="1298">
                  <a:moveTo>
                    <a:pt x="3488" y="1298"/>
                  </a:moveTo>
                  <a:cubicBezTo>
                    <a:pt x="3622" y="1298"/>
                    <a:pt x="3730" y="1190"/>
                    <a:pt x="3730" y="1056"/>
                  </a:cubicBezTo>
                  <a:lnTo>
                    <a:pt x="3730" y="242"/>
                  </a:lnTo>
                  <a:cubicBezTo>
                    <a:pt x="3730" y="108"/>
                    <a:pt x="3622" y="0"/>
                    <a:pt x="3488" y="0"/>
                  </a:cubicBezTo>
                  <a:lnTo>
                    <a:pt x="241" y="0"/>
                  </a:lnTo>
                  <a:cubicBezTo>
                    <a:pt x="108" y="0"/>
                    <a:pt x="0" y="108"/>
                    <a:pt x="0" y="242"/>
                  </a:cubicBezTo>
                  <a:lnTo>
                    <a:pt x="0" y="1056"/>
                  </a:lnTo>
                  <a:cubicBezTo>
                    <a:pt x="0" y="1190"/>
                    <a:pt x="108" y="1298"/>
                    <a:pt x="241" y="1298"/>
                  </a:cubicBezTo>
                  <a:lnTo>
                    <a:pt x="3488" y="1298"/>
                  </a:lnTo>
                  <a:close/>
                </a:path>
              </a:pathLst>
            </a:custGeom>
            <a:noFill/>
            <a:ln w="158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617" name="Rectangle 79"/>
            <p:cNvSpPr>
              <a:spLocks noChangeArrowheads="1"/>
            </p:cNvSpPr>
            <p:nvPr/>
          </p:nvSpPr>
          <p:spPr bwMode="auto">
            <a:xfrm>
              <a:off x="1600" y="1828"/>
              <a:ext cx="10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solidFill>
                    <a:srgbClr val="000000"/>
                  </a:solidFill>
                </a:rPr>
                <a:t>D</a:t>
              </a:r>
              <a:endParaRPr lang="en-GB"/>
            </a:p>
          </p:txBody>
        </p:sp>
        <p:sp>
          <p:nvSpPr>
            <p:cNvPr id="25618" name="Rectangle 80"/>
            <p:cNvSpPr>
              <a:spLocks noChangeArrowheads="1"/>
            </p:cNvSpPr>
            <p:nvPr/>
          </p:nvSpPr>
          <p:spPr bwMode="auto">
            <a:xfrm>
              <a:off x="1715" y="1828"/>
              <a:ext cx="54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solidFill>
                    <a:srgbClr val="000000"/>
                  </a:solidFill>
                </a:rPr>
                <a:t>etection </a:t>
              </a:r>
              <a:endParaRPr lang="en-GB"/>
            </a:p>
          </p:txBody>
        </p:sp>
        <p:sp>
          <p:nvSpPr>
            <p:cNvPr id="25619" name="Rectangle 81"/>
            <p:cNvSpPr>
              <a:spLocks noChangeArrowheads="1"/>
            </p:cNvSpPr>
            <p:nvPr/>
          </p:nvSpPr>
          <p:spPr bwMode="auto">
            <a:xfrm>
              <a:off x="1681" y="2006"/>
              <a:ext cx="9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solidFill>
                    <a:srgbClr val="000000"/>
                  </a:solidFill>
                </a:rPr>
                <a:t>E</a:t>
              </a:r>
              <a:endParaRPr lang="en-GB"/>
            </a:p>
          </p:txBody>
        </p:sp>
        <p:sp>
          <p:nvSpPr>
            <p:cNvPr id="25620" name="Rectangle 82"/>
            <p:cNvSpPr>
              <a:spLocks noChangeArrowheads="1"/>
            </p:cNvSpPr>
            <p:nvPr/>
          </p:nvSpPr>
          <p:spPr bwMode="auto">
            <a:xfrm>
              <a:off x="1784" y="2006"/>
              <a:ext cx="35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solidFill>
                    <a:srgbClr val="000000"/>
                  </a:solidFill>
                </a:rPr>
                <a:t>ngine</a:t>
              </a:r>
              <a:endParaRPr lang="en-GB"/>
            </a:p>
          </p:txBody>
        </p:sp>
        <p:sp>
          <p:nvSpPr>
            <p:cNvPr id="25621" name="Rectangle 83"/>
            <p:cNvSpPr>
              <a:spLocks noChangeArrowheads="1"/>
            </p:cNvSpPr>
            <p:nvPr/>
          </p:nvSpPr>
          <p:spPr bwMode="auto">
            <a:xfrm>
              <a:off x="1779" y="2211"/>
              <a:ext cx="33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solidFill>
                    <a:srgbClr val="000000"/>
                  </a:solidFill>
                </a:rPr>
                <a:t>SCA </a:t>
              </a:r>
              <a:endParaRPr lang="en-GB"/>
            </a:p>
          </p:txBody>
        </p:sp>
        <p:sp>
          <p:nvSpPr>
            <p:cNvPr id="25622" name="Rectangle 84"/>
            <p:cNvSpPr>
              <a:spLocks noChangeArrowheads="1"/>
            </p:cNvSpPr>
            <p:nvPr/>
          </p:nvSpPr>
          <p:spPr bwMode="auto">
            <a:xfrm>
              <a:off x="1564" y="2389"/>
              <a:ext cx="11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solidFill>
                    <a:srgbClr val="000000"/>
                  </a:solidFill>
                </a:rPr>
                <a:t>G</a:t>
              </a:r>
              <a:endParaRPr lang="en-GB"/>
            </a:p>
          </p:txBody>
        </p:sp>
        <p:sp>
          <p:nvSpPr>
            <p:cNvPr id="25623" name="Rectangle 85"/>
            <p:cNvSpPr>
              <a:spLocks noChangeArrowheads="1"/>
            </p:cNvSpPr>
            <p:nvPr/>
          </p:nvSpPr>
          <p:spPr bwMode="auto">
            <a:xfrm>
              <a:off x="1690" y="2389"/>
              <a:ext cx="60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solidFill>
                    <a:srgbClr val="000000"/>
                  </a:solidFill>
                </a:rPr>
                <a:t>eneration</a:t>
              </a:r>
              <a:endParaRPr lang="en-GB"/>
            </a:p>
          </p:txBody>
        </p:sp>
        <p:sp>
          <p:nvSpPr>
            <p:cNvPr id="25624" name="Freeform 86"/>
            <p:cNvSpPr>
              <a:spLocks/>
            </p:cNvSpPr>
            <p:nvPr/>
          </p:nvSpPr>
          <p:spPr bwMode="auto">
            <a:xfrm>
              <a:off x="1728" y="1417"/>
              <a:ext cx="293" cy="348"/>
            </a:xfrm>
            <a:custGeom>
              <a:avLst/>
              <a:gdLst>
                <a:gd name="T0" fmla="*/ 149 w 293"/>
                <a:gd name="T1" fmla="*/ 348 h 348"/>
                <a:gd name="T2" fmla="*/ 293 w 293"/>
                <a:gd name="T3" fmla="*/ 260 h 348"/>
                <a:gd name="T4" fmla="*/ 196 w 293"/>
                <a:gd name="T5" fmla="*/ 262 h 348"/>
                <a:gd name="T6" fmla="*/ 189 w 293"/>
                <a:gd name="T7" fmla="*/ 0 h 348"/>
                <a:gd name="T8" fmla="*/ 90 w 293"/>
                <a:gd name="T9" fmla="*/ 2 h 348"/>
                <a:gd name="T10" fmla="*/ 97 w 293"/>
                <a:gd name="T11" fmla="*/ 265 h 348"/>
                <a:gd name="T12" fmla="*/ 0 w 293"/>
                <a:gd name="T13" fmla="*/ 268 h 348"/>
                <a:gd name="T14" fmla="*/ 149 w 293"/>
                <a:gd name="T15" fmla="*/ 348 h 348"/>
                <a:gd name="T16" fmla="*/ 0 60000 65536"/>
                <a:gd name="T17" fmla="*/ 0 60000 65536"/>
                <a:gd name="T18" fmla="*/ 0 60000 65536"/>
                <a:gd name="T19" fmla="*/ 0 60000 65536"/>
                <a:gd name="T20" fmla="*/ 0 60000 65536"/>
                <a:gd name="T21" fmla="*/ 0 60000 65536"/>
                <a:gd name="T22" fmla="*/ 0 60000 65536"/>
                <a:gd name="T23" fmla="*/ 0 60000 65536"/>
                <a:gd name="T24" fmla="*/ 0 w 293"/>
                <a:gd name="T25" fmla="*/ 0 h 348"/>
                <a:gd name="T26" fmla="*/ 293 w 293"/>
                <a:gd name="T27" fmla="*/ 348 h 3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93" h="348">
                  <a:moveTo>
                    <a:pt x="149" y="348"/>
                  </a:moveTo>
                  <a:lnTo>
                    <a:pt x="293" y="260"/>
                  </a:lnTo>
                  <a:lnTo>
                    <a:pt x="196" y="262"/>
                  </a:lnTo>
                  <a:lnTo>
                    <a:pt x="189" y="0"/>
                  </a:lnTo>
                  <a:lnTo>
                    <a:pt x="90" y="2"/>
                  </a:lnTo>
                  <a:lnTo>
                    <a:pt x="97" y="265"/>
                  </a:lnTo>
                  <a:lnTo>
                    <a:pt x="0" y="268"/>
                  </a:lnTo>
                  <a:lnTo>
                    <a:pt x="149" y="348"/>
                  </a:lnTo>
                  <a:close/>
                </a:path>
              </a:pathLst>
            </a:custGeom>
            <a:solidFill>
              <a:srgbClr val="E8EEF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25" name="Freeform 87"/>
            <p:cNvSpPr>
              <a:spLocks/>
            </p:cNvSpPr>
            <p:nvPr/>
          </p:nvSpPr>
          <p:spPr bwMode="auto">
            <a:xfrm>
              <a:off x="1728" y="1417"/>
              <a:ext cx="293" cy="348"/>
            </a:xfrm>
            <a:custGeom>
              <a:avLst/>
              <a:gdLst>
                <a:gd name="T0" fmla="*/ 149 w 293"/>
                <a:gd name="T1" fmla="*/ 348 h 348"/>
                <a:gd name="T2" fmla="*/ 293 w 293"/>
                <a:gd name="T3" fmla="*/ 260 h 348"/>
                <a:gd name="T4" fmla="*/ 196 w 293"/>
                <a:gd name="T5" fmla="*/ 262 h 348"/>
                <a:gd name="T6" fmla="*/ 189 w 293"/>
                <a:gd name="T7" fmla="*/ 0 h 348"/>
                <a:gd name="T8" fmla="*/ 90 w 293"/>
                <a:gd name="T9" fmla="*/ 2 h 348"/>
                <a:gd name="T10" fmla="*/ 97 w 293"/>
                <a:gd name="T11" fmla="*/ 265 h 348"/>
                <a:gd name="T12" fmla="*/ 0 w 293"/>
                <a:gd name="T13" fmla="*/ 268 h 348"/>
                <a:gd name="T14" fmla="*/ 149 w 293"/>
                <a:gd name="T15" fmla="*/ 348 h 348"/>
                <a:gd name="T16" fmla="*/ 0 60000 65536"/>
                <a:gd name="T17" fmla="*/ 0 60000 65536"/>
                <a:gd name="T18" fmla="*/ 0 60000 65536"/>
                <a:gd name="T19" fmla="*/ 0 60000 65536"/>
                <a:gd name="T20" fmla="*/ 0 60000 65536"/>
                <a:gd name="T21" fmla="*/ 0 60000 65536"/>
                <a:gd name="T22" fmla="*/ 0 60000 65536"/>
                <a:gd name="T23" fmla="*/ 0 60000 65536"/>
                <a:gd name="T24" fmla="*/ 0 w 293"/>
                <a:gd name="T25" fmla="*/ 0 h 348"/>
                <a:gd name="T26" fmla="*/ 293 w 293"/>
                <a:gd name="T27" fmla="*/ 348 h 3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93" h="348">
                  <a:moveTo>
                    <a:pt x="149" y="348"/>
                  </a:moveTo>
                  <a:lnTo>
                    <a:pt x="293" y="260"/>
                  </a:lnTo>
                  <a:lnTo>
                    <a:pt x="196" y="262"/>
                  </a:lnTo>
                  <a:lnTo>
                    <a:pt x="189" y="0"/>
                  </a:lnTo>
                  <a:lnTo>
                    <a:pt x="90" y="2"/>
                  </a:lnTo>
                  <a:lnTo>
                    <a:pt x="97" y="265"/>
                  </a:lnTo>
                  <a:lnTo>
                    <a:pt x="0" y="268"/>
                  </a:lnTo>
                  <a:lnTo>
                    <a:pt x="149" y="348"/>
                  </a:lnTo>
                  <a:close/>
                </a:path>
              </a:pathLst>
            </a:custGeom>
            <a:noFill/>
            <a:ln w="158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626" name="Freeform 88"/>
            <p:cNvSpPr>
              <a:spLocks/>
            </p:cNvSpPr>
            <p:nvPr/>
          </p:nvSpPr>
          <p:spPr bwMode="auto">
            <a:xfrm>
              <a:off x="1406" y="777"/>
              <a:ext cx="934" cy="743"/>
            </a:xfrm>
            <a:custGeom>
              <a:avLst/>
              <a:gdLst>
                <a:gd name="T0" fmla="*/ 344 w 3273"/>
                <a:gd name="T1" fmla="*/ 120 h 2602"/>
                <a:gd name="T2" fmla="*/ 540 w 3273"/>
                <a:gd name="T3" fmla="*/ 45 h 2602"/>
                <a:gd name="T4" fmla="*/ 600 w 3273"/>
                <a:gd name="T5" fmla="*/ 118 h 2602"/>
                <a:gd name="T6" fmla="*/ 751 w 3273"/>
                <a:gd name="T7" fmla="*/ 101 h 2602"/>
                <a:gd name="T8" fmla="*/ 784 w 3273"/>
                <a:gd name="T9" fmla="*/ 161 h 2602"/>
                <a:gd name="T10" fmla="*/ 911 w 3273"/>
                <a:gd name="T11" fmla="*/ 227 h 2602"/>
                <a:gd name="T12" fmla="*/ 868 w 3273"/>
                <a:gd name="T13" fmla="*/ 346 h 2602"/>
                <a:gd name="T14" fmla="*/ 913 w 3273"/>
                <a:gd name="T15" fmla="*/ 494 h 2602"/>
                <a:gd name="T16" fmla="*/ 798 w 3273"/>
                <a:gd name="T17" fmla="*/ 552 h 2602"/>
                <a:gd name="T18" fmla="*/ 584 w 3273"/>
                <a:gd name="T19" fmla="*/ 664 h 2602"/>
                <a:gd name="T20" fmla="*/ 568 w 3273"/>
                <a:gd name="T21" fmla="*/ 655 h 2602"/>
                <a:gd name="T22" fmla="*/ 281 w 3273"/>
                <a:gd name="T23" fmla="*/ 630 h 2602"/>
                <a:gd name="T24" fmla="*/ 120 w 3273"/>
                <a:gd name="T25" fmla="*/ 650 h 2602"/>
                <a:gd name="T26" fmla="*/ 80 w 3273"/>
                <a:gd name="T27" fmla="*/ 518 h 2602"/>
                <a:gd name="T28" fmla="*/ 3 w 3273"/>
                <a:gd name="T29" fmla="*/ 411 h 2602"/>
                <a:gd name="T30" fmla="*/ 80 w 3273"/>
                <a:gd name="T31" fmla="*/ 318 h 2602"/>
                <a:gd name="T32" fmla="*/ 42 w 3273"/>
                <a:gd name="T33" fmla="*/ 205 h 2602"/>
                <a:gd name="T34" fmla="*/ 135 w 3273"/>
                <a:gd name="T35" fmla="*/ 159 h 2602"/>
                <a:gd name="T36" fmla="*/ 137 w 3273"/>
                <a:gd name="T37" fmla="*/ 160 h 2602"/>
                <a:gd name="T38" fmla="*/ 265 w 3273"/>
                <a:gd name="T39" fmla="*/ 50 h 2602"/>
                <a:gd name="T40" fmla="*/ 344 w 3273"/>
                <a:gd name="T41" fmla="*/ 120 h 260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3273"/>
                <a:gd name="T64" fmla="*/ 0 h 2602"/>
                <a:gd name="T65" fmla="*/ 3273 w 3273"/>
                <a:gd name="T66" fmla="*/ 2602 h 260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3273" h="2602">
                  <a:moveTo>
                    <a:pt x="1205" y="420"/>
                  </a:moveTo>
                  <a:cubicBezTo>
                    <a:pt x="1336" y="117"/>
                    <a:pt x="1644" y="0"/>
                    <a:pt x="1893" y="159"/>
                  </a:cubicBezTo>
                  <a:cubicBezTo>
                    <a:pt x="1982" y="216"/>
                    <a:pt x="2056" y="304"/>
                    <a:pt x="2104" y="412"/>
                  </a:cubicBezTo>
                  <a:cubicBezTo>
                    <a:pt x="2236" y="219"/>
                    <a:pt x="2472" y="192"/>
                    <a:pt x="2631" y="353"/>
                  </a:cubicBezTo>
                  <a:cubicBezTo>
                    <a:pt x="2685" y="408"/>
                    <a:pt x="2725" y="481"/>
                    <a:pt x="2747" y="563"/>
                  </a:cubicBezTo>
                  <a:cubicBezTo>
                    <a:pt x="2921" y="498"/>
                    <a:pt x="3109" y="596"/>
                    <a:pt x="3191" y="794"/>
                  </a:cubicBezTo>
                  <a:cubicBezTo>
                    <a:pt x="3235" y="960"/>
                    <a:pt x="3170" y="1139"/>
                    <a:pt x="3040" y="1213"/>
                  </a:cubicBezTo>
                  <a:cubicBezTo>
                    <a:pt x="3201" y="1302"/>
                    <a:pt x="3273" y="1533"/>
                    <a:pt x="3199" y="1729"/>
                  </a:cubicBezTo>
                  <a:cubicBezTo>
                    <a:pt x="3130" y="1916"/>
                    <a:pt x="2952" y="2005"/>
                    <a:pt x="2795" y="1933"/>
                  </a:cubicBezTo>
                  <a:cubicBezTo>
                    <a:pt x="2677" y="2293"/>
                    <a:pt x="2341" y="2469"/>
                    <a:pt x="2045" y="2325"/>
                  </a:cubicBezTo>
                  <a:cubicBezTo>
                    <a:pt x="2027" y="2316"/>
                    <a:pt x="2009" y="2306"/>
                    <a:pt x="1991" y="2295"/>
                  </a:cubicBezTo>
                  <a:cubicBezTo>
                    <a:pt x="1691" y="2602"/>
                    <a:pt x="1245" y="2563"/>
                    <a:pt x="983" y="2207"/>
                  </a:cubicBezTo>
                  <a:cubicBezTo>
                    <a:pt x="844" y="2415"/>
                    <a:pt x="592" y="2446"/>
                    <a:pt x="421" y="2276"/>
                  </a:cubicBezTo>
                  <a:cubicBezTo>
                    <a:pt x="309" y="2164"/>
                    <a:pt x="255" y="1988"/>
                    <a:pt x="280" y="1814"/>
                  </a:cubicBezTo>
                  <a:cubicBezTo>
                    <a:pt x="121" y="1802"/>
                    <a:pt x="0" y="1635"/>
                    <a:pt x="10" y="1441"/>
                  </a:cubicBezTo>
                  <a:cubicBezTo>
                    <a:pt x="20" y="1264"/>
                    <a:pt x="136" y="1123"/>
                    <a:pt x="281" y="1112"/>
                  </a:cubicBezTo>
                  <a:cubicBezTo>
                    <a:pt x="155" y="1048"/>
                    <a:pt x="96" y="872"/>
                    <a:pt x="148" y="718"/>
                  </a:cubicBezTo>
                  <a:cubicBezTo>
                    <a:pt x="201" y="565"/>
                    <a:pt x="346" y="493"/>
                    <a:pt x="472" y="557"/>
                  </a:cubicBezTo>
                  <a:cubicBezTo>
                    <a:pt x="475" y="558"/>
                    <a:pt x="478" y="560"/>
                    <a:pt x="481" y="561"/>
                  </a:cubicBezTo>
                  <a:cubicBezTo>
                    <a:pt x="517" y="305"/>
                    <a:pt x="717" y="132"/>
                    <a:pt x="928" y="176"/>
                  </a:cubicBezTo>
                  <a:cubicBezTo>
                    <a:pt x="1047" y="201"/>
                    <a:pt x="1149" y="291"/>
                    <a:pt x="1205" y="420"/>
                  </a:cubicBezTo>
                </a:path>
              </a:pathLst>
            </a:custGeom>
            <a:solidFill>
              <a:srgbClr val="FFFFFF"/>
            </a:solidFill>
            <a:ln w="0">
              <a:solidFill>
                <a:srgbClr val="000000"/>
              </a:solidFill>
              <a:prstDash val="solid"/>
              <a:round/>
              <a:headEnd/>
              <a:tailEnd/>
            </a:ln>
          </p:spPr>
          <p:txBody>
            <a:bodyPr/>
            <a:lstStyle/>
            <a:p>
              <a:endParaRPr lang="en-US"/>
            </a:p>
          </p:txBody>
        </p:sp>
        <p:sp>
          <p:nvSpPr>
            <p:cNvPr id="25627" name="Freeform 89"/>
            <p:cNvSpPr>
              <a:spLocks/>
            </p:cNvSpPr>
            <p:nvPr/>
          </p:nvSpPr>
          <p:spPr bwMode="auto">
            <a:xfrm>
              <a:off x="1406" y="777"/>
              <a:ext cx="934" cy="743"/>
            </a:xfrm>
            <a:custGeom>
              <a:avLst/>
              <a:gdLst>
                <a:gd name="T0" fmla="*/ 343 w 934"/>
                <a:gd name="T1" fmla="*/ 120 h 743"/>
                <a:gd name="T2" fmla="*/ 540 w 934"/>
                <a:gd name="T3" fmla="*/ 46 h 743"/>
                <a:gd name="T4" fmla="*/ 600 w 934"/>
                <a:gd name="T5" fmla="*/ 118 h 743"/>
                <a:gd name="T6" fmla="*/ 750 w 934"/>
                <a:gd name="T7" fmla="*/ 101 h 743"/>
                <a:gd name="T8" fmla="*/ 784 w 934"/>
                <a:gd name="T9" fmla="*/ 161 h 743"/>
                <a:gd name="T10" fmla="*/ 910 w 934"/>
                <a:gd name="T11" fmla="*/ 227 h 743"/>
                <a:gd name="T12" fmla="*/ 867 w 934"/>
                <a:gd name="T13" fmla="*/ 346 h 743"/>
                <a:gd name="T14" fmla="*/ 913 w 934"/>
                <a:gd name="T15" fmla="*/ 494 h 743"/>
                <a:gd name="T16" fmla="*/ 797 w 934"/>
                <a:gd name="T17" fmla="*/ 552 h 743"/>
                <a:gd name="T18" fmla="*/ 583 w 934"/>
                <a:gd name="T19" fmla="*/ 664 h 743"/>
                <a:gd name="T20" fmla="*/ 568 w 934"/>
                <a:gd name="T21" fmla="*/ 655 h 743"/>
                <a:gd name="T22" fmla="*/ 280 w 934"/>
                <a:gd name="T23" fmla="*/ 630 h 743"/>
                <a:gd name="T24" fmla="*/ 120 w 934"/>
                <a:gd name="T25" fmla="*/ 650 h 743"/>
                <a:gd name="T26" fmla="*/ 79 w 934"/>
                <a:gd name="T27" fmla="*/ 518 h 743"/>
                <a:gd name="T28" fmla="*/ 2 w 934"/>
                <a:gd name="T29" fmla="*/ 411 h 743"/>
                <a:gd name="T30" fmla="*/ 80 w 934"/>
                <a:gd name="T31" fmla="*/ 317 h 743"/>
                <a:gd name="T32" fmla="*/ 42 w 934"/>
                <a:gd name="T33" fmla="*/ 205 h 743"/>
                <a:gd name="T34" fmla="*/ 134 w 934"/>
                <a:gd name="T35" fmla="*/ 159 h 743"/>
                <a:gd name="T36" fmla="*/ 137 w 934"/>
                <a:gd name="T37" fmla="*/ 160 h 743"/>
                <a:gd name="T38" fmla="*/ 264 w 934"/>
                <a:gd name="T39" fmla="*/ 50 h 743"/>
                <a:gd name="T40" fmla="*/ 343 w 934"/>
                <a:gd name="T41" fmla="*/ 120 h 74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934"/>
                <a:gd name="T64" fmla="*/ 0 h 743"/>
                <a:gd name="T65" fmla="*/ 934 w 934"/>
                <a:gd name="T66" fmla="*/ 743 h 743"/>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934" h="743">
                  <a:moveTo>
                    <a:pt x="343" y="120"/>
                  </a:moveTo>
                  <a:cubicBezTo>
                    <a:pt x="381" y="34"/>
                    <a:pt x="469" y="0"/>
                    <a:pt x="540" y="46"/>
                  </a:cubicBezTo>
                  <a:cubicBezTo>
                    <a:pt x="565" y="62"/>
                    <a:pt x="586" y="87"/>
                    <a:pt x="600" y="118"/>
                  </a:cubicBezTo>
                  <a:cubicBezTo>
                    <a:pt x="638" y="63"/>
                    <a:pt x="705" y="55"/>
                    <a:pt x="750" y="101"/>
                  </a:cubicBezTo>
                  <a:cubicBezTo>
                    <a:pt x="766" y="117"/>
                    <a:pt x="777" y="137"/>
                    <a:pt x="784" y="161"/>
                  </a:cubicBezTo>
                  <a:cubicBezTo>
                    <a:pt x="833" y="142"/>
                    <a:pt x="887" y="170"/>
                    <a:pt x="910" y="227"/>
                  </a:cubicBezTo>
                  <a:cubicBezTo>
                    <a:pt x="923" y="274"/>
                    <a:pt x="904" y="325"/>
                    <a:pt x="867" y="346"/>
                  </a:cubicBezTo>
                  <a:cubicBezTo>
                    <a:pt x="913" y="372"/>
                    <a:pt x="934" y="438"/>
                    <a:pt x="913" y="494"/>
                  </a:cubicBezTo>
                  <a:cubicBezTo>
                    <a:pt x="893" y="547"/>
                    <a:pt x="842" y="572"/>
                    <a:pt x="797" y="552"/>
                  </a:cubicBezTo>
                  <a:cubicBezTo>
                    <a:pt x="764" y="654"/>
                    <a:pt x="668" y="705"/>
                    <a:pt x="583" y="664"/>
                  </a:cubicBezTo>
                  <a:cubicBezTo>
                    <a:pt x="578" y="661"/>
                    <a:pt x="573" y="658"/>
                    <a:pt x="568" y="655"/>
                  </a:cubicBezTo>
                  <a:cubicBezTo>
                    <a:pt x="482" y="743"/>
                    <a:pt x="355" y="732"/>
                    <a:pt x="280" y="630"/>
                  </a:cubicBezTo>
                  <a:cubicBezTo>
                    <a:pt x="240" y="689"/>
                    <a:pt x="169" y="698"/>
                    <a:pt x="120" y="650"/>
                  </a:cubicBezTo>
                  <a:cubicBezTo>
                    <a:pt x="88" y="618"/>
                    <a:pt x="72" y="567"/>
                    <a:pt x="79" y="518"/>
                  </a:cubicBezTo>
                  <a:cubicBezTo>
                    <a:pt x="34" y="514"/>
                    <a:pt x="0" y="467"/>
                    <a:pt x="2" y="411"/>
                  </a:cubicBezTo>
                  <a:cubicBezTo>
                    <a:pt x="5" y="361"/>
                    <a:pt x="38" y="321"/>
                    <a:pt x="80" y="317"/>
                  </a:cubicBezTo>
                  <a:cubicBezTo>
                    <a:pt x="44" y="299"/>
                    <a:pt x="27" y="249"/>
                    <a:pt x="42" y="205"/>
                  </a:cubicBezTo>
                  <a:cubicBezTo>
                    <a:pt x="57" y="161"/>
                    <a:pt x="98" y="141"/>
                    <a:pt x="134" y="159"/>
                  </a:cubicBezTo>
                  <a:cubicBezTo>
                    <a:pt x="135" y="159"/>
                    <a:pt x="136" y="160"/>
                    <a:pt x="137" y="160"/>
                  </a:cubicBezTo>
                  <a:cubicBezTo>
                    <a:pt x="147" y="87"/>
                    <a:pt x="204" y="38"/>
                    <a:pt x="264" y="50"/>
                  </a:cubicBezTo>
                  <a:cubicBezTo>
                    <a:pt x="298" y="57"/>
                    <a:pt x="327" y="83"/>
                    <a:pt x="343" y="120"/>
                  </a:cubicBez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628" name="Rectangle 90"/>
            <p:cNvSpPr>
              <a:spLocks noChangeArrowheads="1"/>
            </p:cNvSpPr>
            <p:nvPr/>
          </p:nvSpPr>
          <p:spPr bwMode="auto">
            <a:xfrm>
              <a:off x="1646" y="1056"/>
              <a:ext cx="52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solidFill>
                    <a:srgbClr val="000000"/>
                  </a:solidFill>
                </a:rPr>
                <a:t>Network</a:t>
              </a:r>
              <a:endParaRPr lang="en-GB"/>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8"/>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GB" smtClean="0">
                <a:solidFill>
                  <a:srgbClr val="008000"/>
                </a:solidFill>
              </a:rPr>
              <a:t>Outline</a:t>
            </a:r>
          </a:p>
        </p:txBody>
      </p:sp>
      <p:sp>
        <p:nvSpPr>
          <p:cNvPr id="26627" name="Rectangle 3"/>
          <p:cNvSpPr>
            <a:spLocks noGrp="1" noChangeArrowheads="1"/>
          </p:cNvSpPr>
          <p:nvPr>
            <p:ph type="body" sz="half" idx="1"/>
          </p:nvPr>
        </p:nvSpPr>
        <p:spPr>
          <a:xfrm>
            <a:off x="457200" y="1600200"/>
            <a:ext cx="8067675" cy="4525963"/>
          </a:xfrm>
        </p:spPr>
        <p:txBody>
          <a:bodyPr/>
          <a:lstStyle/>
          <a:p>
            <a:pPr eaLnBrk="1" hangingPunct="1"/>
            <a:r>
              <a:rPr lang="en-US" smtClean="0"/>
              <a:t>self-certifying alerts (SCAs)</a:t>
            </a:r>
            <a:endParaRPr lang="en-GB" smtClean="0"/>
          </a:p>
          <a:p>
            <a:pPr eaLnBrk="1" hangingPunct="1"/>
            <a:r>
              <a:rPr lang="en-GB" smtClean="0"/>
              <a:t>detection and generation of SCAs</a:t>
            </a:r>
          </a:p>
          <a:p>
            <a:pPr eaLnBrk="1" hangingPunct="1"/>
            <a:r>
              <a:rPr lang="en-GB" smtClean="0"/>
              <a:t>generation of vulnerability filters  </a:t>
            </a:r>
          </a:p>
          <a:p>
            <a:pPr eaLnBrk="1" hangingPunct="1"/>
            <a:r>
              <a:rPr lang="en-US" smtClean="0"/>
              <a:t>evaluation</a:t>
            </a:r>
            <a:endParaRPr lang="en-GB" smtClean="0"/>
          </a:p>
          <a:p>
            <a:pPr lvl="2" eaLnBrk="1" hangingPunct="1"/>
            <a:endParaRPr lang="en-GB" sz="32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228600"/>
            <a:ext cx="8229600" cy="1143000"/>
          </a:xfrm>
        </p:spPr>
        <p:txBody>
          <a:bodyPr/>
          <a:lstStyle/>
          <a:p>
            <a:pPr eaLnBrk="1" hangingPunct="1"/>
            <a:r>
              <a:rPr lang="en-GB" smtClean="0">
                <a:solidFill>
                  <a:srgbClr val="008000"/>
                </a:solidFill>
              </a:rPr>
              <a:t>Self-certifying alerts</a:t>
            </a:r>
          </a:p>
        </p:txBody>
      </p:sp>
      <p:sp>
        <p:nvSpPr>
          <p:cNvPr id="27651" name="Rectangle 3"/>
          <p:cNvSpPr>
            <a:spLocks noGrp="1" noChangeArrowheads="1"/>
          </p:cNvSpPr>
          <p:nvPr>
            <p:ph type="body" sz="half" idx="1"/>
          </p:nvPr>
        </p:nvSpPr>
        <p:spPr>
          <a:xfrm>
            <a:off x="152400" y="1524000"/>
            <a:ext cx="9144000" cy="4525963"/>
          </a:xfrm>
        </p:spPr>
        <p:txBody>
          <a:bodyPr/>
          <a:lstStyle/>
          <a:p>
            <a:pPr eaLnBrk="1" hangingPunct="1"/>
            <a:r>
              <a:rPr lang="en-GB" b="1" smtClean="0">
                <a:solidFill>
                  <a:srgbClr val="008000"/>
                </a:solidFill>
              </a:rPr>
              <a:t>identify an application vulnerability</a:t>
            </a:r>
          </a:p>
          <a:p>
            <a:pPr lvl="1" eaLnBrk="1" hangingPunct="1"/>
            <a:r>
              <a:rPr lang="en-US" smtClean="0"/>
              <a:t>describe how to exploit a vulnerability </a:t>
            </a:r>
          </a:p>
          <a:p>
            <a:pPr lvl="1" eaLnBrk="1" hangingPunct="1"/>
            <a:r>
              <a:rPr lang="en-US" smtClean="0"/>
              <a:t>contain a log of events</a:t>
            </a:r>
            <a:endParaRPr lang="en-US" b="1" smtClean="0">
              <a:solidFill>
                <a:srgbClr val="008000"/>
              </a:solidFill>
            </a:endParaRPr>
          </a:p>
          <a:p>
            <a:pPr lvl="1" eaLnBrk="1" hangingPunct="1"/>
            <a:r>
              <a:rPr lang="en-US" smtClean="0"/>
              <a:t>contain verification information</a:t>
            </a:r>
            <a:endParaRPr lang="en-GB" smtClean="0"/>
          </a:p>
          <a:p>
            <a:pPr eaLnBrk="1" hangingPunct="1"/>
            <a:r>
              <a:rPr lang="en-GB" b="1" smtClean="0">
                <a:solidFill>
                  <a:srgbClr val="008000"/>
                </a:solidFill>
              </a:rPr>
              <a:t>enable hosts to verify if they are vulnerable</a:t>
            </a:r>
            <a:endParaRPr lang="en-US" smtClean="0"/>
          </a:p>
          <a:p>
            <a:pPr lvl="1" eaLnBrk="1" hangingPunct="1"/>
            <a:r>
              <a:rPr lang="en-US" smtClean="0"/>
              <a:t>replay infection with modified events</a:t>
            </a:r>
          </a:p>
          <a:p>
            <a:pPr lvl="1" eaLnBrk="1" hangingPunct="1"/>
            <a:r>
              <a:rPr lang="en-US" smtClean="0"/>
              <a:t>verification has no </a:t>
            </a:r>
            <a:r>
              <a:rPr lang="en-US" b="1" smtClean="0">
                <a:solidFill>
                  <a:srgbClr val="008000"/>
                </a:solidFill>
              </a:rPr>
              <a:t>false positives</a:t>
            </a:r>
          </a:p>
          <a:p>
            <a:pPr lvl="1" eaLnBrk="1" hangingPunct="1"/>
            <a:endParaRPr lang="en-US" b="1" smtClean="0">
              <a:solidFill>
                <a:srgbClr val="008000"/>
              </a:solidFill>
            </a:endParaRPr>
          </a:p>
          <a:p>
            <a:pPr algn="ctr" eaLnBrk="1" hangingPunct="1">
              <a:buFontTx/>
              <a:buNone/>
            </a:pPr>
            <a:r>
              <a:rPr lang="en-US" sz="2800" smtClean="0">
                <a:solidFill>
                  <a:srgbClr val="008000"/>
                </a:solidFill>
              </a:rPr>
              <a:t>enable cooperative worm containment without trust</a:t>
            </a:r>
            <a:endParaRPr lang="en-GB" sz="2800" smtClean="0">
              <a:solidFill>
                <a:srgbClr val="008000"/>
              </a:solidFill>
            </a:endParaRPr>
          </a:p>
        </p:txBody>
      </p:sp>
      <p:sp>
        <p:nvSpPr>
          <p:cNvPr id="27652" name="Rectangle 4"/>
          <p:cNvSpPr>
            <a:spLocks noChangeArrowheads="1"/>
          </p:cNvSpPr>
          <p:nvPr/>
        </p:nvSpPr>
        <p:spPr bwMode="auto">
          <a:xfrm>
            <a:off x="0" y="3124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
        <p:nvSpPr>
          <p:cNvPr id="27653" name="Rectangle 5"/>
          <p:cNvSpPr>
            <a:spLocks noChangeArrowheads="1"/>
          </p:cNvSpPr>
          <p:nvPr/>
        </p:nvSpPr>
        <p:spPr bwMode="auto">
          <a:xfrm>
            <a:off x="0" y="30956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76200"/>
            <a:ext cx="8229600" cy="1143000"/>
          </a:xfrm>
        </p:spPr>
        <p:txBody>
          <a:bodyPr/>
          <a:lstStyle/>
          <a:p>
            <a:pPr eaLnBrk="1" hangingPunct="1"/>
            <a:r>
              <a:rPr lang="en-US" smtClean="0">
                <a:solidFill>
                  <a:srgbClr val="008000"/>
                </a:solidFill>
              </a:rPr>
              <a:t>SCA types</a:t>
            </a:r>
            <a:endParaRPr lang="en-GB" smtClean="0">
              <a:solidFill>
                <a:srgbClr val="008000"/>
              </a:solidFill>
            </a:endParaRPr>
          </a:p>
        </p:txBody>
      </p:sp>
      <p:sp>
        <p:nvSpPr>
          <p:cNvPr id="150531" name="Rectangle 3"/>
          <p:cNvSpPr>
            <a:spLocks noGrp="1" noChangeArrowheads="1"/>
          </p:cNvSpPr>
          <p:nvPr>
            <p:ph type="body" sz="half" idx="1"/>
          </p:nvPr>
        </p:nvSpPr>
        <p:spPr>
          <a:xfrm>
            <a:off x="228600" y="1295400"/>
            <a:ext cx="8686800" cy="4525963"/>
          </a:xfrm>
        </p:spPr>
        <p:txBody>
          <a:bodyPr/>
          <a:lstStyle/>
          <a:p>
            <a:pPr eaLnBrk="1" hangingPunct="1">
              <a:lnSpc>
                <a:spcPct val="90000"/>
              </a:lnSpc>
            </a:pPr>
            <a:r>
              <a:rPr lang="en-GB" smtClean="0"/>
              <a:t>arbitrary code execution (ACE)</a:t>
            </a:r>
          </a:p>
          <a:p>
            <a:pPr lvl="1" eaLnBrk="1" hangingPunct="1">
              <a:lnSpc>
                <a:spcPct val="90000"/>
              </a:lnSpc>
            </a:pPr>
            <a:r>
              <a:rPr lang="en-US" smtClean="0"/>
              <a:t>attacker can execute code in message</a:t>
            </a:r>
          </a:p>
          <a:p>
            <a:pPr lvl="1" eaLnBrk="1" hangingPunct="1">
              <a:lnSpc>
                <a:spcPct val="90000"/>
              </a:lnSpc>
            </a:pPr>
            <a:r>
              <a:rPr lang="en-US" smtClean="0"/>
              <a:t>code injection</a:t>
            </a:r>
            <a:endParaRPr lang="en-GB" smtClean="0"/>
          </a:p>
          <a:p>
            <a:pPr eaLnBrk="1" hangingPunct="1">
              <a:lnSpc>
                <a:spcPct val="90000"/>
              </a:lnSpc>
            </a:pPr>
            <a:r>
              <a:rPr lang="en-GB" smtClean="0"/>
              <a:t>arbitrary execution control (AEC)</a:t>
            </a:r>
          </a:p>
          <a:p>
            <a:pPr lvl="1" eaLnBrk="1" hangingPunct="1">
              <a:lnSpc>
                <a:spcPct val="90000"/>
              </a:lnSpc>
            </a:pPr>
            <a:r>
              <a:rPr lang="en-GB" smtClean="0"/>
              <a:t>attacker can load a value in message into the PC</a:t>
            </a:r>
          </a:p>
          <a:p>
            <a:pPr lvl="1" eaLnBrk="1" hangingPunct="1">
              <a:lnSpc>
                <a:spcPct val="90000"/>
              </a:lnSpc>
            </a:pPr>
            <a:r>
              <a:rPr lang="en-GB" smtClean="0"/>
              <a:t>no code injection (e.g. return into libc)</a:t>
            </a:r>
          </a:p>
          <a:p>
            <a:pPr eaLnBrk="1" hangingPunct="1">
              <a:lnSpc>
                <a:spcPct val="90000"/>
              </a:lnSpc>
            </a:pPr>
            <a:r>
              <a:rPr lang="en-GB" smtClean="0"/>
              <a:t>arbitrary function argument (AFA)</a:t>
            </a:r>
          </a:p>
          <a:p>
            <a:pPr lvl="1" eaLnBrk="1" hangingPunct="1">
              <a:lnSpc>
                <a:spcPct val="90000"/>
              </a:lnSpc>
            </a:pPr>
            <a:r>
              <a:rPr lang="en-US" smtClean="0"/>
              <a:t>attacker can call function with arbitrary argument</a:t>
            </a:r>
          </a:p>
          <a:p>
            <a:pPr lvl="1" eaLnBrk="1" hangingPunct="1">
              <a:lnSpc>
                <a:spcPct val="90000"/>
              </a:lnSpc>
            </a:pPr>
            <a:r>
              <a:rPr lang="en-US" smtClean="0"/>
              <a:t>data-only attacks, no abnormal control flow</a:t>
            </a:r>
          </a:p>
          <a:p>
            <a:pPr lvl="1" eaLnBrk="1" hangingPunct="1">
              <a:lnSpc>
                <a:spcPct val="90000"/>
              </a:lnSpc>
            </a:pPr>
            <a:endParaRPr lang="en-US" smtClean="0"/>
          </a:p>
          <a:p>
            <a:pPr lvl="1" eaLnBrk="1" hangingPunct="1">
              <a:lnSpc>
                <a:spcPct val="90000"/>
              </a:lnSpc>
              <a:buFontTx/>
              <a:buNone/>
            </a:pPr>
            <a:endParaRPr lang="en-GB" smtClean="0"/>
          </a:p>
          <a:p>
            <a:pPr eaLnBrk="1" hangingPunct="1">
              <a:lnSpc>
                <a:spcPct val="90000"/>
              </a:lnSpc>
            </a:pPr>
            <a:endParaRPr lang="en-GB" smtClean="0"/>
          </a:p>
        </p:txBody>
      </p:sp>
      <p:sp>
        <p:nvSpPr>
          <p:cNvPr id="28676" name="Rectangle 4"/>
          <p:cNvSpPr>
            <a:spLocks noChangeArrowheads="1"/>
          </p:cNvSpPr>
          <p:nvPr/>
        </p:nvSpPr>
        <p:spPr bwMode="auto">
          <a:xfrm>
            <a:off x="0" y="3124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
        <p:nvSpPr>
          <p:cNvPr id="28677" name="Rectangle 5"/>
          <p:cNvSpPr>
            <a:spLocks noChangeArrowheads="1"/>
          </p:cNvSpPr>
          <p:nvPr/>
        </p:nvSpPr>
        <p:spPr bwMode="auto">
          <a:xfrm>
            <a:off x="0" y="30956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053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053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5053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0531">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0531">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0531">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0531">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50531">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5053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3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0" y="457200"/>
            <a:ext cx="6400800" cy="1143000"/>
          </a:xfrm>
        </p:spPr>
        <p:txBody>
          <a:bodyPr/>
          <a:lstStyle/>
          <a:p>
            <a:pPr eaLnBrk="1" hangingPunct="1"/>
            <a:r>
              <a:rPr lang="en-US" smtClean="0"/>
              <a:t>1980’s to early 1990’s</a:t>
            </a:r>
          </a:p>
        </p:txBody>
      </p:sp>
      <p:sp>
        <p:nvSpPr>
          <p:cNvPr id="11267" name="Content Placeholder 2"/>
          <p:cNvSpPr>
            <a:spLocks noGrp="1"/>
          </p:cNvSpPr>
          <p:nvPr>
            <p:ph idx="1"/>
          </p:nvPr>
        </p:nvSpPr>
        <p:spPr>
          <a:xfrm>
            <a:off x="457200" y="2332038"/>
            <a:ext cx="8229600" cy="3916362"/>
          </a:xfrm>
        </p:spPr>
        <p:txBody>
          <a:bodyPr/>
          <a:lstStyle/>
          <a:p>
            <a:pPr lvl="1" eaLnBrk="1" hangingPunct="1"/>
            <a:r>
              <a:rPr lang="en-US" smtClean="0"/>
              <a:t>Widespread adoption of personal computers</a:t>
            </a:r>
          </a:p>
          <a:p>
            <a:pPr lvl="1" eaLnBrk="1" hangingPunct="1"/>
            <a:r>
              <a:rPr lang="en-US" smtClean="0"/>
              <a:t>Limited or no network connectivity</a:t>
            </a:r>
          </a:p>
          <a:p>
            <a:pPr lvl="1" eaLnBrk="1" hangingPunct="1"/>
            <a:r>
              <a:rPr lang="en-US" smtClean="0"/>
              <a:t>Initially no hard drives; just floppy disks</a:t>
            </a:r>
          </a:p>
          <a:p>
            <a:pPr lvl="1" eaLnBrk="1" hangingPunct="1"/>
            <a:r>
              <a:rPr lang="en-US" smtClean="0"/>
              <a:t>Single user operating systems</a:t>
            </a:r>
          </a:p>
          <a:p>
            <a:pPr lvl="1" eaLnBrk="1" hangingPunct="1"/>
            <a:r>
              <a:rPr lang="en-US" smtClean="0"/>
              <a:t>Attack model: Somebody steals or tampers with my floppy disk.</a:t>
            </a:r>
          </a:p>
          <a:p>
            <a:pPr lvl="1" eaLnBrk="1" hangingPunct="1"/>
            <a:r>
              <a:rPr lang="en-US" smtClean="0"/>
              <a:t>Limited attention to software security</a:t>
            </a:r>
          </a:p>
        </p:txBody>
      </p:sp>
      <p:pic>
        <p:nvPicPr>
          <p:cNvPr id="11268" name="Picture 3" descr="250px-IBM_PC_5150.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969000" y="0"/>
            <a:ext cx="3175000" cy="229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GB" smtClean="0">
                <a:solidFill>
                  <a:srgbClr val="008000"/>
                </a:solidFill>
              </a:rPr>
              <a:t>Verifying an AEC alert</a:t>
            </a:r>
          </a:p>
        </p:txBody>
      </p:sp>
      <p:sp>
        <p:nvSpPr>
          <p:cNvPr id="29699" name="Rectangle 4"/>
          <p:cNvSpPr>
            <a:spLocks noChangeArrowheads="1"/>
          </p:cNvSpPr>
          <p:nvPr/>
        </p:nvSpPr>
        <p:spPr bwMode="auto">
          <a:xfrm>
            <a:off x="0" y="3124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
        <p:nvSpPr>
          <p:cNvPr id="29700" name="Rectangle 5"/>
          <p:cNvSpPr>
            <a:spLocks noChangeArrowheads="1"/>
          </p:cNvSpPr>
          <p:nvPr/>
        </p:nvSpPr>
        <p:spPr bwMode="auto">
          <a:xfrm>
            <a:off x="0" y="30956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
        <p:nvSpPr>
          <p:cNvPr id="136207" name="AutoShape 15"/>
          <p:cNvSpPr>
            <a:spLocks noChangeArrowheads="1"/>
          </p:cNvSpPr>
          <p:nvPr/>
        </p:nvSpPr>
        <p:spPr bwMode="auto">
          <a:xfrm>
            <a:off x="914400" y="1676400"/>
            <a:ext cx="1828800" cy="3124200"/>
          </a:xfrm>
          <a:prstGeom prst="roundRect">
            <a:avLst>
              <a:gd name="adj" fmla="val 16667"/>
            </a:avLst>
          </a:prstGeom>
          <a:solidFill>
            <a:schemeClr val="bg1"/>
          </a:solidFill>
          <a:ln w="26988" cap="rnd" algn="ctr">
            <a:solidFill>
              <a:srgbClr val="4677BF"/>
            </a:solidFill>
            <a:round/>
            <a:headEnd/>
            <a:tailEnd/>
          </a:ln>
        </p:spPr>
        <p:txBody>
          <a:bodyPr/>
          <a:lstStyle/>
          <a:p>
            <a:endParaRPr lang="en-US"/>
          </a:p>
        </p:txBody>
      </p:sp>
      <p:sp>
        <p:nvSpPr>
          <p:cNvPr id="136209" name="Text Box 17"/>
          <p:cNvSpPr txBox="1">
            <a:spLocks noChangeArrowheads="1"/>
          </p:cNvSpPr>
          <p:nvPr/>
        </p:nvSpPr>
        <p:spPr bwMode="auto">
          <a:xfrm>
            <a:off x="762000" y="4876800"/>
            <a:ext cx="2514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spcBef>
                <a:spcPct val="50000"/>
              </a:spcBef>
            </a:pPr>
            <a:r>
              <a:rPr lang="en-GB"/>
              <a:t>vulnerable process</a:t>
            </a:r>
          </a:p>
        </p:txBody>
      </p:sp>
      <p:sp>
        <p:nvSpPr>
          <p:cNvPr id="136210" name="AutoShape 18"/>
          <p:cNvSpPr>
            <a:spLocks noChangeArrowheads="1"/>
          </p:cNvSpPr>
          <p:nvPr/>
        </p:nvSpPr>
        <p:spPr bwMode="auto">
          <a:xfrm>
            <a:off x="1143000" y="2971800"/>
            <a:ext cx="1371600" cy="1524000"/>
          </a:xfrm>
          <a:prstGeom prst="roundRect">
            <a:avLst>
              <a:gd name="adj" fmla="val 16667"/>
            </a:avLst>
          </a:prstGeom>
          <a:solidFill>
            <a:schemeClr val="bg1"/>
          </a:solidFill>
          <a:ln w="9525">
            <a:solidFill>
              <a:schemeClr val="tx1"/>
            </a:solidFill>
            <a:round/>
            <a:headEnd/>
            <a:tailEnd/>
          </a:ln>
        </p:spPr>
        <p:txBody>
          <a:bodyPr wrap="none" anchor="ctr"/>
          <a:lstStyle/>
          <a:p>
            <a:endParaRPr lang="en-US"/>
          </a:p>
        </p:txBody>
      </p:sp>
      <p:sp>
        <p:nvSpPr>
          <p:cNvPr id="136212" name="Text Box 20"/>
          <p:cNvSpPr txBox="1">
            <a:spLocks noChangeArrowheads="1"/>
          </p:cNvSpPr>
          <p:nvPr/>
        </p:nvSpPr>
        <p:spPr bwMode="auto">
          <a:xfrm>
            <a:off x="1143000" y="3352800"/>
            <a:ext cx="1447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t>normal </a:t>
            </a:r>
            <a:br>
              <a:rPr lang="en-GB"/>
            </a:br>
            <a:r>
              <a:rPr lang="en-GB"/>
              <a:t>code</a:t>
            </a:r>
          </a:p>
        </p:txBody>
      </p:sp>
      <p:sp>
        <p:nvSpPr>
          <p:cNvPr id="136215" name="AutoShape 23"/>
          <p:cNvSpPr>
            <a:spLocks noChangeArrowheads="1"/>
          </p:cNvSpPr>
          <p:nvPr/>
        </p:nvSpPr>
        <p:spPr bwMode="auto">
          <a:xfrm>
            <a:off x="1143000" y="1981200"/>
            <a:ext cx="1371600" cy="457200"/>
          </a:xfrm>
          <a:prstGeom prst="roundRect">
            <a:avLst>
              <a:gd name="adj" fmla="val 16667"/>
            </a:avLst>
          </a:prstGeom>
          <a:solidFill>
            <a:schemeClr val="bg1"/>
          </a:solidFill>
          <a:ln w="9525">
            <a:solidFill>
              <a:schemeClr val="tx1"/>
            </a:solidFill>
            <a:round/>
            <a:headEnd/>
            <a:tailEnd/>
          </a:ln>
        </p:spPr>
        <p:txBody>
          <a:bodyPr wrap="none" anchor="ctr"/>
          <a:lstStyle/>
          <a:p>
            <a:r>
              <a:rPr lang="en-GB"/>
              <a:t>verified</a:t>
            </a:r>
          </a:p>
        </p:txBody>
      </p:sp>
      <p:sp>
        <p:nvSpPr>
          <p:cNvPr id="29706" name="Rectangle 24"/>
          <p:cNvSpPr>
            <a:spLocks noChangeArrowheads="1"/>
          </p:cNvSpPr>
          <p:nvPr/>
        </p:nvSpPr>
        <p:spPr bwMode="auto">
          <a:xfrm>
            <a:off x="3048000" y="1828800"/>
            <a:ext cx="5867400" cy="990600"/>
          </a:xfrm>
          <a:prstGeom prst="rect">
            <a:avLst/>
          </a:prstGeom>
          <a:solidFill>
            <a:schemeClr val="bg1"/>
          </a:solidFill>
          <a:ln w="26988" cap="rnd" algn="ctr">
            <a:solidFill>
              <a:srgbClr val="4677BF"/>
            </a:solidFill>
            <a:miter lim="800000"/>
            <a:headEnd/>
            <a:tailEnd/>
          </a:ln>
        </p:spPr>
        <p:txBody>
          <a:bodyPr/>
          <a:lstStyle/>
          <a:p>
            <a:pPr algn="l"/>
            <a:r>
              <a:rPr lang="en-US"/>
              <a:t>alert type: </a:t>
            </a:r>
            <a:r>
              <a:rPr lang="en-US">
                <a:solidFill>
                  <a:srgbClr val="009900"/>
                </a:solidFill>
              </a:rPr>
              <a:t>AEC , </a:t>
            </a:r>
            <a:r>
              <a:rPr lang="en-US"/>
              <a:t>attack message:</a:t>
            </a:r>
            <a:br>
              <a:rPr lang="en-US"/>
            </a:br>
            <a:r>
              <a:rPr lang="en-US">
                <a:solidFill>
                  <a:srgbClr val="008000"/>
                </a:solidFill>
              </a:rPr>
              <a:t>verification information</a:t>
            </a:r>
            <a:r>
              <a:rPr lang="en-US"/>
              <a:t>: </a:t>
            </a:r>
          </a:p>
          <a:p>
            <a:pPr algn="l"/>
            <a:r>
              <a:rPr lang="en-GB"/>
              <a:t>program counter is at offset 6 of attack message</a:t>
            </a:r>
          </a:p>
        </p:txBody>
      </p:sp>
      <p:sp>
        <p:nvSpPr>
          <p:cNvPr id="136217" name="Rectangle 25"/>
          <p:cNvSpPr>
            <a:spLocks noChangeArrowheads="1"/>
          </p:cNvSpPr>
          <p:nvPr/>
        </p:nvSpPr>
        <p:spPr bwMode="auto">
          <a:xfrm>
            <a:off x="5715000" y="3505200"/>
            <a:ext cx="2514600" cy="381000"/>
          </a:xfrm>
          <a:prstGeom prst="rect">
            <a:avLst/>
          </a:prstGeom>
          <a:solidFill>
            <a:schemeClr val="bg1"/>
          </a:solidFill>
          <a:ln w="9525">
            <a:solidFill>
              <a:schemeClr val="tx1"/>
            </a:solidFill>
            <a:miter lim="800000"/>
            <a:headEnd/>
            <a:tailEnd/>
          </a:ln>
        </p:spPr>
        <p:txBody>
          <a:bodyPr wrap="none" anchor="ctr"/>
          <a:lstStyle/>
          <a:p>
            <a:r>
              <a:rPr lang="en-GB"/>
              <a:t>111111</a:t>
            </a:r>
            <a:r>
              <a:rPr lang="en-GB">
                <a:solidFill>
                  <a:srgbClr val="008000"/>
                </a:solidFill>
              </a:rPr>
              <a:t>44444444</a:t>
            </a:r>
            <a:r>
              <a:rPr lang="en-GB"/>
              <a:t>111</a:t>
            </a:r>
          </a:p>
        </p:txBody>
      </p:sp>
      <p:sp>
        <p:nvSpPr>
          <p:cNvPr id="136218" name="Oval 26"/>
          <p:cNvSpPr>
            <a:spLocks noChangeArrowheads="1"/>
          </p:cNvSpPr>
          <p:nvPr/>
        </p:nvSpPr>
        <p:spPr bwMode="auto">
          <a:xfrm>
            <a:off x="3657600" y="4038600"/>
            <a:ext cx="304800" cy="3048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36219" name="Line 27"/>
          <p:cNvSpPr>
            <a:spLocks noChangeShapeType="1"/>
          </p:cNvSpPr>
          <p:nvPr/>
        </p:nvSpPr>
        <p:spPr bwMode="auto">
          <a:xfrm>
            <a:off x="2743200" y="4191000"/>
            <a:ext cx="914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6220" name="Text Box 28"/>
          <p:cNvSpPr txBox="1">
            <a:spLocks noChangeArrowheads="1"/>
          </p:cNvSpPr>
          <p:nvPr/>
        </p:nvSpPr>
        <p:spPr bwMode="auto">
          <a:xfrm>
            <a:off x="3200400" y="3657600"/>
            <a:ext cx="685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spcBef>
                <a:spcPct val="50000"/>
              </a:spcBef>
            </a:pPr>
            <a:r>
              <a:rPr lang="en-GB"/>
              <a:t>recv</a:t>
            </a:r>
          </a:p>
        </p:txBody>
      </p:sp>
      <p:sp>
        <p:nvSpPr>
          <p:cNvPr id="136221" name="Line 29"/>
          <p:cNvSpPr>
            <a:spLocks noChangeShapeType="1"/>
          </p:cNvSpPr>
          <p:nvPr/>
        </p:nvSpPr>
        <p:spPr bwMode="auto">
          <a:xfrm>
            <a:off x="6934200" y="2819400"/>
            <a:ext cx="0" cy="685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cxnSp>
        <p:nvCxnSpPr>
          <p:cNvPr id="136222" name="AutoShape 30"/>
          <p:cNvCxnSpPr>
            <a:cxnSpLocks noChangeShapeType="1"/>
            <a:stCxn id="136217" idx="1"/>
            <a:endCxn id="136218" idx="0"/>
          </p:cNvCxnSpPr>
          <p:nvPr/>
        </p:nvCxnSpPr>
        <p:spPr bwMode="auto">
          <a:xfrm rot="10800000" flipV="1">
            <a:off x="3810000" y="3695700"/>
            <a:ext cx="1905000" cy="342900"/>
          </a:xfrm>
          <a:prstGeom prst="curvedConnector2">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36223" name="AutoShape 31"/>
          <p:cNvCxnSpPr>
            <a:cxnSpLocks noChangeShapeType="1"/>
            <a:stCxn id="136219" idx="1"/>
            <a:endCxn id="136212" idx="0"/>
          </p:cNvCxnSpPr>
          <p:nvPr/>
        </p:nvCxnSpPr>
        <p:spPr bwMode="auto">
          <a:xfrm rot="16200000" flipV="1">
            <a:off x="2343150" y="2876550"/>
            <a:ext cx="838200" cy="1790700"/>
          </a:xfrm>
          <a:prstGeom prst="curvedConnector5">
            <a:avLst>
              <a:gd name="adj1" fmla="val -27273"/>
              <a:gd name="adj2" fmla="val 55319"/>
              <a:gd name="adj3" fmla="val 127273"/>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36224" name="AutoShape 32"/>
          <p:cNvCxnSpPr>
            <a:cxnSpLocks noChangeShapeType="1"/>
            <a:stCxn id="136212" idx="0"/>
            <a:endCxn id="136215" idx="1"/>
          </p:cNvCxnSpPr>
          <p:nvPr/>
        </p:nvCxnSpPr>
        <p:spPr bwMode="auto">
          <a:xfrm rot="5400000" flipH="1">
            <a:off x="933450" y="2419350"/>
            <a:ext cx="1143000" cy="723900"/>
          </a:xfrm>
          <a:prstGeom prst="curvedConnector4">
            <a:avLst>
              <a:gd name="adj1" fmla="val 40000"/>
              <a:gd name="adj2" fmla="val 115347"/>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36225" name="Text Box 33"/>
          <p:cNvSpPr txBox="1">
            <a:spLocks noChangeArrowheads="1"/>
          </p:cNvSpPr>
          <p:nvPr/>
        </p:nvSpPr>
        <p:spPr bwMode="auto">
          <a:xfrm>
            <a:off x="1066800" y="1676400"/>
            <a:ext cx="1447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spcBef>
                <a:spcPct val="50000"/>
              </a:spcBef>
            </a:pPr>
            <a:r>
              <a:rPr lang="en-GB" sz="1400">
                <a:solidFill>
                  <a:srgbClr val="008000"/>
                </a:solidFill>
              </a:rPr>
              <a:t>0x44444444</a:t>
            </a:r>
          </a:p>
        </p:txBody>
      </p:sp>
      <p:sp>
        <p:nvSpPr>
          <p:cNvPr id="136226" name="Text Box 34"/>
          <p:cNvSpPr txBox="1">
            <a:spLocks noChangeArrowheads="1"/>
          </p:cNvSpPr>
          <p:nvPr/>
        </p:nvSpPr>
        <p:spPr bwMode="auto">
          <a:xfrm>
            <a:off x="4572000" y="4267200"/>
            <a:ext cx="41910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spcBef>
                <a:spcPct val="50000"/>
              </a:spcBef>
            </a:pPr>
            <a:r>
              <a:rPr lang="en-GB" sz="2400"/>
              <a:t>proves that external interfaces allow arbitrary control of the execution</a:t>
            </a:r>
          </a:p>
        </p:txBody>
      </p:sp>
      <p:sp>
        <p:nvSpPr>
          <p:cNvPr id="29717" name="Text Box 37"/>
          <p:cNvSpPr txBox="1">
            <a:spLocks noChangeArrowheads="1"/>
          </p:cNvSpPr>
          <p:nvPr/>
        </p:nvSpPr>
        <p:spPr bwMode="auto">
          <a:xfrm>
            <a:off x="3048000" y="1447800"/>
            <a:ext cx="2514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spcBef>
                <a:spcPct val="50000"/>
              </a:spcBef>
            </a:pPr>
            <a:r>
              <a:rPr lang="en-GB"/>
              <a:t>SCA</a:t>
            </a:r>
          </a:p>
        </p:txBody>
      </p:sp>
      <p:sp>
        <p:nvSpPr>
          <p:cNvPr id="29718" name="Rectangle 38"/>
          <p:cNvSpPr>
            <a:spLocks noChangeArrowheads="1"/>
          </p:cNvSpPr>
          <p:nvPr/>
        </p:nvSpPr>
        <p:spPr bwMode="auto">
          <a:xfrm>
            <a:off x="6553200" y="1905000"/>
            <a:ext cx="2286000" cy="304800"/>
          </a:xfrm>
          <a:prstGeom prst="rect">
            <a:avLst/>
          </a:prstGeom>
          <a:solidFill>
            <a:schemeClr val="bg1"/>
          </a:solidFill>
          <a:ln w="9525">
            <a:solidFill>
              <a:schemeClr val="tx1"/>
            </a:solidFill>
            <a:miter lim="800000"/>
            <a:headEnd/>
            <a:tailEnd/>
          </a:ln>
        </p:spPr>
        <p:txBody>
          <a:bodyPr wrap="none" anchor="ctr"/>
          <a:lstStyle/>
          <a:p>
            <a:r>
              <a:rPr lang="en-GB"/>
              <a:t>11111111111111111</a:t>
            </a:r>
          </a:p>
        </p:txBody>
      </p:sp>
      <p:sp>
        <p:nvSpPr>
          <p:cNvPr id="136231" name="Text Box 39"/>
          <p:cNvSpPr txBox="1">
            <a:spLocks noChangeArrowheads="1"/>
          </p:cNvSpPr>
          <p:nvPr/>
        </p:nvSpPr>
        <p:spPr bwMode="auto">
          <a:xfrm>
            <a:off x="0" y="6019800"/>
            <a:ext cx="9144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sz="2800" b="1">
                <a:solidFill>
                  <a:srgbClr val="008000"/>
                </a:solidFill>
              </a:rPr>
              <a:t>verification information enables independence</a:t>
            </a:r>
            <a:endParaRPr lang="en-GB" sz="2800" b="1">
              <a:solidFill>
                <a:srgbClr val="008000"/>
              </a:solidFill>
            </a:endParaRPr>
          </a:p>
        </p:txBody>
      </p:sp>
      <p:sp>
        <p:nvSpPr>
          <p:cNvPr id="136232" name="Text Box 40"/>
          <p:cNvSpPr txBox="1">
            <a:spLocks noChangeArrowheads="1"/>
          </p:cNvSpPr>
          <p:nvPr/>
        </p:nvSpPr>
        <p:spPr bwMode="auto">
          <a:xfrm>
            <a:off x="0" y="5562600"/>
            <a:ext cx="9144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sz="2800" b="1">
                <a:solidFill>
                  <a:srgbClr val="008000"/>
                </a:solidFill>
              </a:rPr>
              <a:t>verification is independent of detection mechanism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620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62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62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620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621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621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6220"/>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622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36215"/>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3622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36217"/>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36222"/>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136223"/>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136224"/>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36226"/>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36232"/>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362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207" grpId="0" animBg="1"/>
      <p:bldP spid="136209" grpId="0"/>
      <p:bldP spid="136210" grpId="0" animBg="1"/>
      <p:bldP spid="136212" grpId="0"/>
      <p:bldP spid="136215" grpId="0" animBg="1"/>
      <p:bldP spid="136217" grpId="0" animBg="1"/>
      <p:bldP spid="136218" grpId="0" animBg="1"/>
      <p:bldP spid="136219" grpId="0" animBg="1"/>
      <p:bldP spid="136220" grpId="0"/>
      <p:bldP spid="136221" grpId="0" animBg="1"/>
      <p:bldP spid="136225" grpId="0"/>
      <p:bldP spid="136226" grpId="0"/>
      <p:bldP spid="136231" grpId="0"/>
      <p:bldP spid="13623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76200"/>
            <a:ext cx="8229600" cy="1143000"/>
          </a:xfrm>
        </p:spPr>
        <p:txBody>
          <a:bodyPr/>
          <a:lstStyle/>
          <a:p>
            <a:pPr eaLnBrk="1" hangingPunct="1"/>
            <a:r>
              <a:rPr lang="en-GB" smtClean="0">
                <a:solidFill>
                  <a:srgbClr val="008000"/>
                </a:solidFill>
              </a:rPr>
              <a:t>SCA generation</a:t>
            </a:r>
          </a:p>
        </p:txBody>
      </p:sp>
      <p:sp>
        <p:nvSpPr>
          <p:cNvPr id="30723" name="Rectangle 3"/>
          <p:cNvSpPr>
            <a:spLocks noGrp="1" noChangeArrowheads="1"/>
          </p:cNvSpPr>
          <p:nvPr>
            <p:ph type="body" sz="half" idx="1"/>
          </p:nvPr>
        </p:nvSpPr>
        <p:spPr>
          <a:xfrm>
            <a:off x="533400" y="1371600"/>
            <a:ext cx="8610600" cy="4525963"/>
          </a:xfrm>
        </p:spPr>
        <p:txBody>
          <a:bodyPr/>
          <a:lstStyle/>
          <a:p>
            <a:pPr eaLnBrk="1" hangingPunct="1"/>
            <a:r>
              <a:rPr lang="en-US" smtClean="0"/>
              <a:t>log events</a:t>
            </a:r>
          </a:p>
          <a:p>
            <a:pPr eaLnBrk="1" hangingPunct="1"/>
            <a:r>
              <a:rPr lang="en-US" smtClean="0"/>
              <a:t>generate SCA when worm is detected</a:t>
            </a:r>
          </a:p>
          <a:p>
            <a:pPr lvl="1" eaLnBrk="1" hangingPunct="1"/>
            <a:r>
              <a:rPr lang="en-US" smtClean="0"/>
              <a:t>compute verification information </a:t>
            </a:r>
          </a:p>
          <a:p>
            <a:pPr lvl="1" eaLnBrk="1" hangingPunct="1"/>
            <a:r>
              <a:rPr lang="en-US" smtClean="0"/>
              <a:t>search log for relevant events</a:t>
            </a:r>
          </a:p>
          <a:p>
            <a:pPr lvl="1" eaLnBrk="1" hangingPunct="1"/>
            <a:r>
              <a:rPr lang="en-US" smtClean="0"/>
              <a:t>generate tentative version of SCA</a:t>
            </a:r>
          </a:p>
          <a:p>
            <a:pPr lvl="1" eaLnBrk="1" hangingPunct="1"/>
            <a:r>
              <a:rPr lang="en-US" smtClean="0"/>
              <a:t>repeat until verification succeeds  </a:t>
            </a:r>
          </a:p>
          <a:p>
            <a:pPr eaLnBrk="1" hangingPunct="1"/>
            <a:r>
              <a:rPr lang="en-US" smtClean="0"/>
              <a:t>detectors may guide search</a:t>
            </a:r>
          </a:p>
          <a:p>
            <a:pPr lvl="1" eaLnBrk="1" hangingPunct="1"/>
            <a:r>
              <a:rPr lang="en-US" smtClean="0"/>
              <a:t>dynamic dataflow analysis is one such detector </a:t>
            </a:r>
          </a:p>
          <a:p>
            <a:pPr lvl="1" eaLnBrk="1" hangingPunct="1">
              <a:buFontTx/>
              <a:buNone/>
            </a:pPr>
            <a:endParaRPr lang="en-GB" sz="360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GB" smtClean="0">
                <a:solidFill>
                  <a:srgbClr val="008000"/>
                </a:solidFill>
              </a:rPr>
              <a:t>Detection</a:t>
            </a:r>
          </a:p>
        </p:txBody>
      </p:sp>
      <p:sp>
        <p:nvSpPr>
          <p:cNvPr id="31747" name="Rectangle 3"/>
          <p:cNvSpPr>
            <a:spLocks noGrp="1" noChangeArrowheads="1"/>
          </p:cNvSpPr>
          <p:nvPr>
            <p:ph type="body" sz="half" idx="1"/>
          </p:nvPr>
        </p:nvSpPr>
        <p:spPr>
          <a:xfrm>
            <a:off x="457200" y="1600200"/>
            <a:ext cx="8382000" cy="4525963"/>
          </a:xfrm>
        </p:spPr>
        <p:txBody>
          <a:bodyPr/>
          <a:lstStyle/>
          <a:p>
            <a:pPr eaLnBrk="1" hangingPunct="1"/>
            <a:r>
              <a:rPr lang="en-GB" b="1" smtClean="0">
                <a:solidFill>
                  <a:srgbClr val="008000"/>
                </a:solidFill>
              </a:rPr>
              <a:t>dynamic dataflow analysis</a:t>
            </a:r>
          </a:p>
          <a:p>
            <a:pPr eaLnBrk="1" hangingPunct="1"/>
            <a:r>
              <a:rPr lang="en-GB" sz="2800" smtClean="0"/>
              <a:t>track the flow of data from input messages</a:t>
            </a:r>
          </a:p>
          <a:p>
            <a:pPr lvl="1" eaLnBrk="1" hangingPunct="1"/>
            <a:r>
              <a:rPr lang="en-GB" sz="2400" smtClean="0"/>
              <a:t>mark memory as dirty when data is received</a:t>
            </a:r>
          </a:p>
          <a:p>
            <a:pPr lvl="1" eaLnBrk="1" hangingPunct="1"/>
            <a:r>
              <a:rPr lang="en-GB" sz="2400" smtClean="0"/>
              <a:t>track all data movement</a:t>
            </a:r>
          </a:p>
          <a:p>
            <a:pPr eaLnBrk="1" hangingPunct="1"/>
            <a:r>
              <a:rPr lang="en-GB" sz="2800" smtClean="0"/>
              <a:t>trap the worm before it executes any instructions</a:t>
            </a:r>
          </a:p>
          <a:p>
            <a:pPr lvl="1" eaLnBrk="1" hangingPunct="1"/>
            <a:r>
              <a:rPr lang="en-GB" sz="2400" smtClean="0"/>
              <a:t>track control flow changes</a:t>
            </a:r>
          </a:p>
          <a:p>
            <a:pPr lvl="1" eaLnBrk="1" hangingPunct="1"/>
            <a:r>
              <a:rPr lang="en-GB" sz="2400" smtClean="0"/>
              <a:t>trap execution of input data </a:t>
            </a:r>
          </a:p>
          <a:p>
            <a:pPr lvl="1" eaLnBrk="1" hangingPunct="1"/>
            <a:r>
              <a:rPr lang="en-GB" sz="2400" smtClean="0"/>
              <a:t>trap loading of data into the program counter</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76200"/>
            <a:ext cx="8229600" cy="1143000"/>
          </a:xfrm>
        </p:spPr>
        <p:txBody>
          <a:bodyPr/>
          <a:lstStyle/>
          <a:p>
            <a:pPr eaLnBrk="1" hangingPunct="1"/>
            <a:r>
              <a:rPr lang="en-GB" smtClean="0">
                <a:solidFill>
                  <a:srgbClr val="008000"/>
                </a:solidFill>
              </a:rPr>
              <a:t>Detection and SCA Generation</a:t>
            </a:r>
          </a:p>
        </p:txBody>
      </p:sp>
      <p:sp>
        <p:nvSpPr>
          <p:cNvPr id="32771" name="AutoShape 5"/>
          <p:cNvSpPr>
            <a:spLocks noChangeAspect="1" noChangeArrowheads="1" noTextEdit="1"/>
          </p:cNvSpPr>
          <p:nvPr/>
        </p:nvSpPr>
        <p:spPr bwMode="auto">
          <a:xfrm>
            <a:off x="1285875" y="952500"/>
            <a:ext cx="6656388" cy="493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5302" name="Rectangle 6"/>
          <p:cNvSpPr>
            <a:spLocks noChangeArrowheads="1"/>
          </p:cNvSpPr>
          <p:nvPr/>
        </p:nvSpPr>
        <p:spPr bwMode="auto">
          <a:xfrm>
            <a:off x="6710363" y="1244600"/>
            <a:ext cx="1619250" cy="1439863"/>
          </a:xfrm>
          <a:prstGeom prst="rect">
            <a:avLst/>
          </a:prstGeom>
          <a:solidFill>
            <a:srgbClr val="99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nvGrpSpPr>
          <p:cNvPr id="2" name="Group 118"/>
          <p:cNvGrpSpPr>
            <a:grpSpLocks/>
          </p:cNvGrpSpPr>
          <p:nvPr/>
        </p:nvGrpSpPr>
        <p:grpSpPr bwMode="auto">
          <a:xfrm rot="10800000">
            <a:off x="6176963" y="1728788"/>
            <a:ext cx="468312" cy="144462"/>
            <a:chOff x="2734" y="1144"/>
            <a:chExt cx="295" cy="91"/>
          </a:xfrm>
        </p:grpSpPr>
        <p:sp>
          <p:nvSpPr>
            <p:cNvPr id="32821" name="Line 36"/>
            <p:cNvSpPr>
              <a:spLocks noChangeShapeType="1"/>
            </p:cNvSpPr>
            <p:nvPr/>
          </p:nvSpPr>
          <p:spPr bwMode="auto">
            <a:xfrm flipH="1">
              <a:off x="2858" y="1190"/>
              <a:ext cx="171" cy="1"/>
            </a:xfrm>
            <a:prstGeom prst="line">
              <a:avLst/>
            </a:prstGeom>
            <a:noFill/>
            <a:ln w="39688" cap="rnd">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822" name="Freeform 37"/>
            <p:cNvSpPr>
              <a:spLocks/>
            </p:cNvSpPr>
            <p:nvPr/>
          </p:nvSpPr>
          <p:spPr bwMode="auto">
            <a:xfrm>
              <a:off x="2734" y="1144"/>
              <a:ext cx="135" cy="91"/>
            </a:xfrm>
            <a:custGeom>
              <a:avLst/>
              <a:gdLst>
                <a:gd name="T0" fmla="*/ 135 w 135"/>
                <a:gd name="T1" fmla="*/ 91 h 91"/>
                <a:gd name="T2" fmla="*/ 0 w 135"/>
                <a:gd name="T3" fmla="*/ 46 h 91"/>
                <a:gd name="T4" fmla="*/ 135 w 135"/>
                <a:gd name="T5" fmla="*/ 0 h 91"/>
                <a:gd name="T6" fmla="*/ 135 w 135"/>
                <a:gd name="T7" fmla="*/ 91 h 91"/>
                <a:gd name="T8" fmla="*/ 0 60000 65536"/>
                <a:gd name="T9" fmla="*/ 0 60000 65536"/>
                <a:gd name="T10" fmla="*/ 0 60000 65536"/>
                <a:gd name="T11" fmla="*/ 0 60000 65536"/>
                <a:gd name="T12" fmla="*/ 0 w 135"/>
                <a:gd name="T13" fmla="*/ 0 h 91"/>
                <a:gd name="T14" fmla="*/ 135 w 135"/>
                <a:gd name="T15" fmla="*/ 91 h 91"/>
              </a:gdLst>
              <a:ahLst/>
              <a:cxnLst>
                <a:cxn ang="T8">
                  <a:pos x="T0" y="T1"/>
                </a:cxn>
                <a:cxn ang="T9">
                  <a:pos x="T2" y="T3"/>
                </a:cxn>
                <a:cxn ang="T10">
                  <a:pos x="T4" y="T5"/>
                </a:cxn>
                <a:cxn ang="T11">
                  <a:pos x="T6" y="T7"/>
                </a:cxn>
              </a:cxnLst>
              <a:rect l="T12" t="T13" r="T14" b="T15"/>
              <a:pathLst>
                <a:path w="135" h="91">
                  <a:moveTo>
                    <a:pt x="135" y="91"/>
                  </a:moveTo>
                  <a:lnTo>
                    <a:pt x="0" y="46"/>
                  </a:lnTo>
                  <a:lnTo>
                    <a:pt x="135" y="0"/>
                  </a:lnTo>
                  <a:lnTo>
                    <a:pt x="135" y="91"/>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55335" name="Rectangle 39"/>
          <p:cNvSpPr>
            <a:spLocks noChangeArrowheads="1"/>
          </p:cNvSpPr>
          <p:nvPr/>
        </p:nvSpPr>
        <p:spPr bwMode="auto">
          <a:xfrm>
            <a:off x="4800600" y="1676400"/>
            <a:ext cx="1295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GB">
                <a:solidFill>
                  <a:srgbClr val="000000"/>
                </a:solidFill>
              </a:rPr>
              <a:t>stack pointer</a:t>
            </a:r>
            <a:endParaRPr lang="en-GB"/>
          </a:p>
        </p:txBody>
      </p:sp>
      <p:sp>
        <p:nvSpPr>
          <p:cNvPr id="55336" name="Rectangle 40"/>
          <p:cNvSpPr>
            <a:spLocks noChangeArrowheads="1"/>
          </p:cNvSpPr>
          <p:nvPr/>
        </p:nvSpPr>
        <p:spPr bwMode="auto">
          <a:xfrm>
            <a:off x="6710363" y="3405188"/>
            <a:ext cx="1619250" cy="1439862"/>
          </a:xfrm>
          <a:prstGeom prst="rect">
            <a:avLst/>
          </a:prstGeom>
          <a:solidFill>
            <a:srgbClr val="99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2776" name="Rectangle 41"/>
          <p:cNvSpPr>
            <a:spLocks noChangeArrowheads="1"/>
          </p:cNvSpPr>
          <p:nvPr/>
        </p:nvSpPr>
        <p:spPr bwMode="auto">
          <a:xfrm>
            <a:off x="6778625" y="1649413"/>
            <a:ext cx="14732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GB">
                <a:solidFill>
                  <a:srgbClr val="000000"/>
                </a:solidFill>
              </a:rPr>
              <a:t>return address</a:t>
            </a:r>
            <a:endParaRPr lang="en-GB"/>
          </a:p>
        </p:txBody>
      </p:sp>
      <p:sp>
        <p:nvSpPr>
          <p:cNvPr id="32777" name="Line 42"/>
          <p:cNvSpPr>
            <a:spLocks noChangeShapeType="1"/>
          </p:cNvSpPr>
          <p:nvPr/>
        </p:nvSpPr>
        <p:spPr bwMode="auto">
          <a:xfrm flipH="1">
            <a:off x="6705600" y="1244600"/>
            <a:ext cx="4763" cy="3708400"/>
          </a:xfrm>
          <a:prstGeom prst="line">
            <a:avLst/>
          </a:prstGeom>
          <a:noFill/>
          <a:ln w="26988" cap="rnd">
            <a:solidFill>
              <a:srgbClr val="4677B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778" name="Line 43"/>
          <p:cNvSpPr>
            <a:spLocks noChangeShapeType="1"/>
          </p:cNvSpPr>
          <p:nvPr/>
        </p:nvSpPr>
        <p:spPr bwMode="auto">
          <a:xfrm flipH="1">
            <a:off x="8305800" y="1244600"/>
            <a:ext cx="23813" cy="3708400"/>
          </a:xfrm>
          <a:prstGeom prst="line">
            <a:avLst/>
          </a:prstGeom>
          <a:noFill/>
          <a:ln w="26988" cap="rnd">
            <a:solidFill>
              <a:srgbClr val="4677B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779" name="Rectangle 44"/>
          <p:cNvSpPr>
            <a:spLocks noChangeArrowheads="1"/>
          </p:cNvSpPr>
          <p:nvPr/>
        </p:nvSpPr>
        <p:spPr bwMode="auto">
          <a:xfrm>
            <a:off x="7302500" y="3992563"/>
            <a:ext cx="5588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GB">
                <a:solidFill>
                  <a:srgbClr val="000000"/>
                </a:solidFill>
              </a:rPr>
              <a:t>msg1</a:t>
            </a:r>
            <a:endParaRPr lang="en-GB"/>
          </a:p>
        </p:txBody>
      </p:sp>
      <p:sp>
        <p:nvSpPr>
          <p:cNvPr id="32780" name="Freeform 45"/>
          <p:cNvSpPr>
            <a:spLocks noEditPoints="1"/>
          </p:cNvSpPr>
          <p:nvPr/>
        </p:nvSpPr>
        <p:spPr bwMode="auto">
          <a:xfrm>
            <a:off x="6705600" y="1600200"/>
            <a:ext cx="1628775" cy="9525"/>
          </a:xfrm>
          <a:custGeom>
            <a:avLst/>
            <a:gdLst>
              <a:gd name="T0" fmla="*/ 4759 w 2738"/>
              <a:gd name="T1" fmla="*/ 0 h 16"/>
              <a:gd name="T2" fmla="*/ 147530 w 2738"/>
              <a:gd name="T3" fmla="*/ 0 h 16"/>
              <a:gd name="T4" fmla="*/ 152289 w 2738"/>
              <a:gd name="T5" fmla="*/ 4763 h 16"/>
              <a:gd name="T6" fmla="*/ 147530 w 2738"/>
              <a:gd name="T7" fmla="*/ 9525 h 16"/>
              <a:gd name="T8" fmla="*/ 4759 w 2738"/>
              <a:gd name="T9" fmla="*/ 9525 h 16"/>
              <a:gd name="T10" fmla="*/ 0 w 2738"/>
              <a:gd name="T11" fmla="*/ 4763 h 16"/>
              <a:gd name="T12" fmla="*/ 4759 w 2738"/>
              <a:gd name="T13" fmla="*/ 0 h 16"/>
              <a:gd name="T14" fmla="*/ 233192 w 2738"/>
              <a:gd name="T15" fmla="*/ 0 h 16"/>
              <a:gd name="T16" fmla="*/ 375963 w 2738"/>
              <a:gd name="T17" fmla="*/ 0 h 16"/>
              <a:gd name="T18" fmla="*/ 380722 w 2738"/>
              <a:gd name="T19" fmla="*/ 4763 h 16"/>
              <a:gd name="T20" fmla="*/ 375963 w 2738"/>
              <a:gd name="T21" fmla="*/ 9525 h 16"/>
              <a:gd name="T22" fmla="*/ 233192 w 2738"/>
              <a:gd name="T23" fmla="*/ 9525 h 16"/>
              <a:gd name="T24" fmla="*/ 228433 w 2738"/>
              <a:gd name="T25" fmla="*/ 4763 h 16"/>
              <a:gd name="T26" fmla="*/ 233192 w 2738"/>
              <a:gd name="T27" fmla="*/ 0 h 16"/>
              <a:gd name="T28" fmla="*/ 461625 w 2738"/>
              <a:gd name="T29" fmla="*/ 0 h 16"/>
              <a:gd name="T30" fmla="*/ 604396 w 2738"/>
              <a:gd name="T31" fmla="*/ 0 h 16"/>
              <a:gd name="T32" fmla="*/ 609155 w 2738"/>
              <a:gd name="T33" fmla="*/ 4763 h 16"/>
              <a:gd name="T34" fmla="*/ 604396 w 2738"/>
              <a:gd name="T35" fmla="*/ 9525 h 16"/>
              <a:gd name="T36" fmla="*/ 461625 w 2738"/>
              <a:gd name="T37" fmla="*/ 9525 h 16"/>
              <a:gd name="T38" fmla="*/ 456866 w 2738"/>
              <a:gd name="T39" fmla="*/ 4763 h 16"/>
              <a:gd name="T40" fmla="*/ 461625 w 2738"/>
              <a:gd name="T41" fmla="*/ 0 h 16"/>
              <a:gd name="T42" fmla="*/ 690058 w 2738"/>
              <a:gd name="T43" fmla="*/ 0 h 16"/>
              <a:gd name="T44" fmla="*/ 832829 w 2738"/>
              <a:gd name="T45" fmla="*/ 0 h 16"/>
              <a:gd name="T46" fmla="*/ 837588 w 2738"/>
              <a:gd name="T47" fmla="*/ 4763 h 16"/>
              <a:gd name="T48" fmla="*/ 832829 w 2738"/>
              <a:gd name="T49" fmla="*/ 9525 h 16"/>
              <a:gd name="T50" fmla="*/ 690058 w 2738"/>
              <a:gd name="T51" fmla="*/ 9525 h 16"/>
              <a:gd name="T52" fmla="*/ 685299 w 2738"/>
              <a:gd name="T53" fmla="*/ 4763 h 16"/>
              <a:gd name="T54" fmla="*/ 690058 w 2738"/>
              <a:gd name="T55" fmla="*/ 0 h 16"/>
              <a:gd name="T56" fmla="*/ 918491 w 2738"/>
              <a:gd name="T57" fmla="*/ 0 h 16"/>
              <a:gd name="T58" fmla="*/ 1061262 w 2738"/>
              <a:gd name="T59" fmla="*/ 0 h 16"/>
              <a:gd name="T60" fmla="*/ 1066021 w 2738"/>
              <a:gd name="T61" fmla="*/ 4763 h 16"/>
              <a:gd name="T62" fmla="*/ 1061262 w 2738"/>
              <a:gd name="T63" fmla="*/ 9525 h 16"/>
              <a:gd name="T64" fmla="*/ 918491 w 2738"/>
              <a:gd name="T65" fmla="*/ 9525 h 16"/>
              <a:gd name="T66" fmla="*/ 913732 w 2738"/>
              <a:gd name="T67" fmla="*/ 4763 h 16"/>
              <a:gd name="T68" fmla="*/ 918491 w 2738"/>
              <a:gd name="T69" fmla="*/ 0 h 16"/>
              <a:gd name="T70" fmla="*/ 1146924 w 2738"/>
              <a:gd name="T71" fmla="*/ 0 h 16"/>
              <a:gd name="T72" fmla="*/ 1289695 w 2738"/>
              <a:gd name="T73" fmla="*/ 0 h 16"/>
              <a:gd name="T74" fmla="*/ 1294454 w 2738"/>
              <a:gd name="T75" fmla="*/ 4763 h 16"/>
              <a:gd name="T76" fmla="*/ 1289695 w 2738"/>
              <a:gd name="T77" fmla="*/ 9525 h 16"/>
              <a:gd name="T78" fmla="*/ 1146924 w 2738"/>
              <a:gd name="T79" fmla="*/ 9525 h 16"/>
              <a:gd name="T80" fmla="*/ 1142165 w 2738"/>
              <a:gd name="T81" fmla="*/ 4763 h 16"/>
              <a:gd name="T82" fmla="*/ 1146924 w 2738"/>
              <a:gd name="T83" fmla="*/ 0 h 16"/>
              <a:gd name="T84" fmla="*/ 1375357 w 2738"/>
              <a:gd name="T85" fmla="*/ 0 h 16"/>
              <a:gd name="T86" fmla="*/ 1518128 w 2738"/>
              <a:gd name="T87" fmla="*/ 0 h 16"/>
              <a:gd name="T88" fmla="*/ 1522887 w 2738"/>
              <a:gd name="T89" fmla="*/ 4763 h 16"/>
              <a:gd name="T90" fmla="*/ 1518128 w 2738"/>
              <a:gd name="T91" fmla="*/ 9525 h 16"/>
              <a:gd name="T92" fmla="*/ 1375357 w 2738"/>
              <a:gd name="T93" fmla="*/ 9525 h 16"/>
              <a:gd name="T94" fmla="*/ 1370598 w 2738"/>
              <a:gd name="T95" fmla="*/ 4763 h 16"/>
              <a:gd name="T96" fmla="*/ 1375357 w 2738"/>
              <a:gd name="T97" fmla="*/ 0 h 16"/>
              <a:gd name="T98" fmla="*/ 1603790 w 2738"/>
              <a:gd name="T99" fmla="*/ 0 h 16"/>
              <a:gd name="T100" fmla="*/ 1624016 w 2738"/>
              <a:gd name="T101" fmla="*/ 0 h 16"/>
              <a:gd name="T102" fmla="*/ 1628775 w 2738"/>
              <a:gd name="T103" fmla="*/ 4763 h 16"/>
              <a:gd name="T104" fmla="*/ 1624016 w 2738"/>
              <a:gd name="T105" fmla="*/ 9525 h 16"/>
              <a:gd name="T106" fmla="*/ 1603790 w 2738"/>
              <a:gd name="T107" fmla="*/ 9525 h 16"/>
              <a:gd name="T108" fmla="*/ 1599031 w 2738"/>
              <a:gd name="T109" fmla="*/ 4763 h 16"/>
              <a:gd name="T110" fmla="*/ 1603790 w 2738"/>
              <a:gd name="T111" fmla="*/ 0 h 1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2738"/>
              <a:gd name="T169" fmla="*/ 0 h 16"/>
              <a:gd name="T170" fmla="*/ 2738 w 2738"/>
              <a:gd name="T171" fmla="*/ 16 h 1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2738" h="16">
                <a:moveTo>
                  <a:pt x="8" y="0"/>
                </a:moveTo>
                <a:lnTo>
                  <a:pt x="248" y="0"/>
                </a:lnTo>
                <a:cubicBezTo>
                  <a:pt x="253" y="0"/>
                  <a:pt x="256" y="4"/>
                  <a:pt x="256" y="8"/>
                </a:cubicBezTo>
                <a:cubicBezTo>
                  <a:pt x="256" y="13"/>
                  <a:pt x="253" y="16"/>
                  <a:pt x="248" y="16"/>
                </a:cubicBezTo>
                <a:lnTo>
                  <a:pt x="8" y="16"/>
                </a:lnTo>
                <a:cubicBezTo>
                  <a:pt x="4" y="16"/>
                  <a:pt x="0" y="13"/>
                  <a:pt x="0" y="8"/>
                </a:cubicBezTo>
                <a:cubicBezTo>
                  <a:pt x="0" y="4"/>
                  <a:pt x="4" y="0"/>
                  <a:pt x="8" y="0"/>
                </a:cubicBezTo>
                <a:close/>
                <a:moveTo>
                  <a:pt x="392" y="0"/>
                </a:moveTo>
                <a:lnTo>
                  <a:pt x="632" y="0"/>
                </a:lnTo>
                <a:cubicBezTo>
                  <a:pt x="637" y="0"/>
                  <a:pt x="640" y="4"/>
                  <a:pt x="640" y="8"/>
                </a:cubicBezTo>
                <a:cubicBezTo>
                  <a:pt x="640" y="13"/>
                  <a:pt x="637" y="16"/>
                  <a:pt x="632" y="16"/>
                </a:cubicBezTo>
                <a:lnTo>
                  <a:pt x="392" y="16"/>
                </a:lnTo>
                <a:cubicBezTo>
                  <a:pt x="388" y="16"/>
                  <a:pt x="384" y="13"/>
                  <a:pt x="384" y="8"/>
                </a:cubicBezTo>
                <a:cubicBezTo>
                  <a:pt x="384" y="4"/>
                  <a:pt x="388" y="0"/>
                  <a:pt x="392" y="0"/>
                </a:cubicBezTo>
                <a:close/>
                <a:moveTo>
                  <a:pt x="776" y="0"/>
                </a:moveTo>
                <a:lnTo>
                  <a:pt x="1016" y="0"/>
                </a:lnTo>
                <a:cubicBezTo>
                  <a:pt x="1021" y="0"/>
                  <a:pt x="1024" y="4"/>
                  <a:pt x="1024" y="8"/>
                </a:cubicBezTo>
                <a:cubicBezTo>
                  <a:pt x="1024" y="13"/>
                  <a:pt x="1021" y="16"/>
                  <a:pt x="1016" y="16"/>
                </a:cubicBezTo>
                <a:lnTo>
                  <a:pt x="776" y="16"/>
                </a:lnTo>
                <a:cubicBezTo>
                  <a:pt x="772" y="16"/>
                  <a:pt x="768" y="13"/>
                  <a:pt x="768" y="8"/>
                </a:cubicBezTo>
                <a:cubicBezTo>
                  <a:pt x="768" y="4"/>
                  <a:pt x="772" y="0"/>
                  <a:pt x="776" y="0"/>
                </a:cubicBezTo>
                <a:close/>
                <a:moveTo>
                  <a:pt x="1160" y="0"/>
                </a:moveTo>
                <a:lnTo>
                  <a:pt x="1400" y="0"/>
                </a:lnTo>
                <a:cubicBezTo>
                  <a:pt x="1405" y="0"/>
                  <a:pt x="1408" y="4"/>
                  <a:pt x="1408" y="8"/>
                </a:cubicBezTo>
                <a:cubicBezTo>
                  <a:pt x="1408" y="13"/>
                  <a:pt x="1405" y="16"/>
                  <a:pt x="1400" y="16"/>
                </a:cubicBezTo>
                <a:lnTo>
                  <a:pt x="1160" y="16"/>
                </a:lnTo>
                <a:cubicBezTo>
                  <a:pt x="1156" y="16"/>
                  <a:pt x="1152" y="13"/>
                  <a:pt x="1152" y="8"/>
                </a:cubicBezTo>
                <a:cubicBezTo>
                  <a:pt x="1152" y="4"/>
                  <a:pt x="1156" y="0"/>
                  <a:pt x="1160" y="0"/>
                </a:cubicBezTo>
                <a:close/>
                <a:moveTo>
                  <a:pt x="1544" y="0"/>
                </a:moveTo>
                <a:lnTo>
                  <a:pt x="1784" y="0"/>
                </a:lnTo>
                <a:cubicBezTo>
                  <a:pt x="1789" y="0"/>
                  <a:pt x="1792" y="4"/>
                  <a:pt x="1792" y="8"/>
                </a:cubicBezTo>
                <a:cubicBezTo>
                  <a:pt x="1792" y="13"/>
                  <a:pt x="1789" y="16"/>
                  <a:pt x="1784" y="16"/>
                </a:cubicBezTo>
                <a:lnTo>
                  <a:pt x="1544" y="16"/>
                </a:lnTo>
                <a:cubicBezTo>
                  <a:pt x="1540" y="16"/>
                  <a:pt x="1536" y="13"/>
                  <a:pt x="1536" y="8"/>
                </a:cubicBezTo>
                <a:cubicBezTo>
                  <a:pt x="1536" y="4"/>
                  <a:pt x="1540" y="0"/>
                  <a:pt x="1544" y="0"/>
                </a:cubicBezTo>
                <a:close/>
                <a:moveTo>
                  <a:pt x="1928" y="0"/>
                </a:moveTo>
                <a:lnTo>
                  <a:pt x="2168" y="0"/>
                </a:lnTo>
                <a:cubicBezTo>
                  <a:pt x="2173" y="0"/>
                  <a:pt x="2176" y="4"/>
                  <a:pt x="2176" y="8"/>
                </a:cubicBezTo>
                <a:cubicBezTo>
                  <a:pt x="2176" y="13"/>
                  <a:pt x="2173" y="16"/>
                  <a:pt x="2168" y="16"/>
                </a:cubicBezTo>
                <a:lnTo>
                  <a:pt x="1928" y="16"/>
                </a:lnTo>
                <a:cubicBezTo>
                  <a:pt x="1924" y="16"/>
                  <a:pt x="1920" y="13"/>
                  <a:pt x="1920" y="8"/>
                </a:cubicBezTo>
                <a:cubicBezTo>
                  <a:pt x="1920" y="4"/>
                  <a:pt x="1924" y="0"/>
                  <a:pt x="1928" y="0"/>
                </a:cubicBezTo>
                <a:close/>
                <a:moveTo>
                  <a:pt x="2312" y="0"/>
                </a:moveTo>
                <a:lnTo>
                  <a:pt x="2552" y="0"/>
                </a:lnTo>
                <a:cubicBezTo>
                  <a:pt x="2557" y="0"/>
                  <a:pt x="2560" y="4"/>
                  <a:pt x="2560" y="8"/>
                </a:cubicBezTo>
                <a:cubicBezTo>
                  <a:pt x="2560" y="13"/>
                  <a:pt x="2557" y="16"/>
                  <a:pt x="2552" y="16"/>
                </a:cubicBezTo>
                <a:lnTo>
                  <a:pt x="2312" y="16"/>
                </a:lnTo>
                <a:cubicBezTo>
                  <a:pt x="2308" y="16"/>
                  <a:pt x="2304" y="13"/>
                  <a:pt x="2304" y="8"/>
                </a:cubicBezTo>
                <a:cubicBezTo>
                  <a:pt x="2304" y="4"/>
                  <a:pt x="2308" y="0"/>
                  <a:pt x="2312" y="0"/>
                </a:cubicBezTo>
                <a:close/>
                <a:moveTo>
                  <a:pt x="2696" y="0"/>
                </a:moveTo>
                <a:lnTo>
                  <a:pt x="2730" y="0"/>
                </a:lnTo>
                <a:cubicBezTo>
                  <a:pt x="2734" y="0"/>
                  <a:pt x="2738" y="4"/>
                  <a:pt x="2738" y="8"/>
                </a:cubicBezTo>
                <a:cubicBezTo>
                  <a:pt x="2738" y="13"/>
                  <a:pt x="2734" y="16"/>
                  <a:pt x="2730" y="16"/>
                </a:cubicBezTo>
                <a:lnTo>
                  <a:pt x="2696" y="16"/>
                </a:lnTo>
                <a:cubicBezTo>
                  <a:pt x="2692" y="16"/>
                  <a:pt x="2688" y="13"/>
                  <a:pt x="2688" y="8"/>
                </a:cubicBezTo>
                <a:cubicBezTo>
                  <a:pt x="2688" y="4"/>
                  <a:pt x="2692" y="0"/>
                  <a:pt x="2696" y="0"/>
                </a:cubicBezTo>
                <a:close/>
              </a:path>
            </a:pathLst>
          </a:custGeom>
          <a:solidFill>
            <a:srgbClr val="4677BF"/>
          </a:solidFill>
          <a:ln w="9525" cap="flat">
            <a:solidFill>
              <a:srgbClr val="4677BF"/>
            </a:solidFill>
            <a:prstDash val="solid"/>
            <a:bevel/>
            <a:headEnd/>
            <a:tailEnd/>
          </a:ln>
        </p:spPr>
        <p:txBody>
          <a:bodyPr/>
          <a:lstStyle/>
          <a:p>
            <a:endParaRPr lang="en-US"/>
          </a:p>
        </p:txBody>
      </p:sp>
      <p:sp>
        <p:nvSpPr>
          <p:cNvPr id="32781" name="Freeform 46"/>
          <p:cNvSpPr>
            <a:spLocks noEditPoints="1"/>
          </p:cNvSpPr>
          <p:nvPr/>
        </p:nvSpPr>
        <p:spPr bwMode="auto">
          <a:xfrm>
            <a:off x="6705600" y="1960563"/>
            <a:ext cx="1628775" cy="9525"/>
          </a:xfrm>
          <a:custGeom>
            <a:avLst/>
            <a:gdLst>
              <a:gd name="T0" fmla="*/ 4759 w 2738"/>
              <a:gd name="T1" fmla="*/ 0 h 16"/>
              <a:gd name="T2" fmla="*/ 147530 w 2738"/>
              <a:gd name="T3" fmla="*/ 0 h 16"/>
              <a:gd name="T4" fmla="*/ 152289 w 2738"/>
              <a:gd name="T5" fmla="*/ 4763 h 16"/>
              <a:gd name="T6" fmla="*/ 147530 w 2738"/>
              <a:gd name="T7" fmla="*/ 9525 h 16"/>
              <a:gd name="T8" fmla="*/ 4759 w 2738"/>
              <a:gd name="T9" fmla="*/ 9525 h 16"/>
              <a:gd name="T10" fmla="*/ 0 w 2738"/>
              <a:gd name="T11" fmla="*/ 4763 h 16"/>
              <a:gd name="T12" fmla="*/ 4759 w 2738"/>
              <a:gd name="T13" fmla="*/ 0 h 16"/>
              <a:gd name="T14" fmla="*/ 233192 w 2738"/>
              <a:gd name="T15" fmla="*/ 0 h 16"/>
              <a:gd name="T16" fmla="*/ 375963 w 2738"/>
              <a:gd name="T17" fmla="*/ 0 h 16"/>
              <a:gd name="T18" fmla="*/ 380722 w 2738"/>
              <a:gd name="T19" fmla="*/ 4763 h 16"/>
              <a:gd name="T20" fmla="*/ 375963 w 2738"/>
              <a:gd name="T21" fmla="*/ 9525 h 16"/>
              <a:gd name="T22" fmla="*/ 233192 w 2738"/>
              <a:gd name="T23" fmla="*/ 9525 h 16"/>
              <a:gd name="T24" fmla="*/ 228433 w 2738"/>
              <a:gd name="T25" fmla="*/ 4763 h 16"/>
              <a:gd name="T26" fmla="*/ 233192 w 2738"/>
              <a:gd name="T27" fmla="*/ 0 h 16"/>
              <a:gd name="T28" fmla="*/ 461625 w 2738"/>
              <a:gd name="T29" fmla="*/ 0 h 16"/>
              <a:gd name="T30" fmla="*/ 604396 w 2738"/>
              <a:gd name="T31" fmla="*/ 0 h 16"/>
              <a:gd name="T32" fmla="*/ 609155 w 2738"/>
              <a:gd name="T33" fmla="*/ 4763 h 16"/>
              <a:gd name="T34" fmla="*/ 604396 w 2738"/>
              <a:gd name="T35" fmla="*/ 9525 h 16"/>
              <a:gd name="T36" fmla="*/ 461625 w 2738"/>
              <a:gd name="T37" fmla="*/ 9525 h 16"/>
              <a:gd name="T38" fmla="*/ 456866 w 2738"/>
              <a:gd name="T39" fmla="*/ 4763 h 16"/>
              <a:gd name="T40" fmla="*/ 461625 w 2738"/>
              <a:gd name="T41" fmla="*/ 0 h 16"/>
              <a:gd name="T42" fmla="*/ 690058 w 2738"/>
              <a:gd name="T43" fmla="*/ 0 h 16"/>
              <a:gd name="T44" fmla="*/ 832829 w 2738"/>
              <a:gd name="T45" fmla="*/ 0 h 16"/>
              <a:gd name="T46" fmla="*/ 837588 w 2738"/>
              <a:gd name="T47" fmla="*/ 4763 h 16"/>
              <a:gd name="T48" fmla="*/ 832829 w 2738"/>
              <a:gd name="T49" fmla="*/ 9525 h 16"/>
              <a:gd name="T50" fmla="*/ 690058 w 2738"/>
              <a:gd name="T51" fmla="*/ 9525 h 16"/>
              <a:gd name="T52" fmla="*/ 685299 w 2738"/>
              <a:gd name="T53" fmla="*/ 4763 h 16"/>
              <a:gd name="T54" fmla="*/ 690058 w 2738"/>
              <a:gd name="T55" fmla="*/ 0 h 16"/>
              <a:gd name="T56" fmla="*/ 918491 w 2738"/>
              <a:gd name="T57" fmla="*/ 0 h 16"/>
              <a:gd name="T58" fmla="*/ 1061262 w 2738"/>
              <a:gd name="T59" fmla="*/ 0 h 16"/>
              <a:gd name="T60" fmla="*/ 1066021 w 2738"/>
              <a:gd name="T61" fmla="*/ 4763 h 16"/>
              <a:gd name="T62" fmla="*/ 1061262 w 2738"/>
              <a:gd name="T63" fmla="*/ 9525 h 16"/>
              <a:gd name="T64" fmla="*/ 918491 w 2738"/>
              <a:gd name="T65" fmla="*/ 9525 h 16"/>
              <a:gd name="T66" fmla="*/ 913732 w 2738"/>
              <a:gd name="T67" fmla="*/ 4763 h 16"/>
              <a:gd name="T68" fmla="*/ 918491 w 2738"/>
              <a:gd name="T69" fmla="*/ 0 h 16"/>
              <a:gd name="T70" fmla="*/ 1146924 w 2738"/>
              <a:gd name="T71" fmla="*/ 0 h 16"/>
              <a:gd name="T72" fmla="*/ 1289695 w 2738"/>
              <a:gd name="T73" fmla="*/ 0 h 16"/>
              <a:gd name="T74" fmla="*/ 1294454 w 2738"/>
              <a:gd name="T75" fmla="*/ 4763 h 16"/>
              <a:gd name="T76" fmla="*/ 1289695 w 2738"/>
              <a:gd name="T77" fmla="*/ 9525 h 16"/>
              <a:gd name="T78" fmla="*/ 1146924 w 2738"/>
              <a:gd name="T79" fmla="*/ 9525 h 16"/>
              <a:gd name="T80" fmla="*/ 1142165 w 2738"/>
              <a:gd name="T81" fmla="*/ 4763 h 16"/>
              <a:gd name="T82" fmla="*/ 1146924 w 2738"/>
              <a:gd name="T83" fmla="*/ 0 h 16"/>
              <a:gd name="T84" fmla="*/ 1375357 w 2738"/>
              <a:gd name="T85" fmla="*/ 0 h 16"/>
              <a:gd name="T86" fmla="*/ 1518128 w 2738"/>
              <a:gd name="T87" fmla="*/ 0 h 16"/>
              <a:gd name="T88" fmla="*/ 1522887 w 2738"/>
              <a:gd name="T89" fmla="*/ 4763 h 16"/>
              <a:gd name="T90" fmla="*/ 1518128 w 2738"/>
              <a:gd name="T91" fmla="*/ 9525 h 16"/>
              <a:gd name="T92" fmla="*/ 1375357 w 2738"/>
              <a:gd name="T93" fmla="*/ 9525 h 16"/>
              <a:gd name="T94" fmla="*/ 1370598 w 2738"/>
              <a:gd name="T95" fmla="*/ 4763 h 16"/>
              <a:gd name="T96" fmla="*/ 1375357 w 2738"/>
              <a:gd name="T97" fmla="*/ 0 h 16"/>
              <a:gd name="T98" fmla="*/ 1603790 w 2738"/>
              <a:gd name="T99" fmla="*/ 0 h 16"/>
              <a:gd name="T100" fmla="*/ 1624016 w 2738"/>
              <a:gd name="T101" fmla="*/ 0 h 16"/>
              <a:gd name="T102" fmla="*/ 1628775 w 2738"/>
              <a:gd name="T103" fmla="*/ 4763 h 16"/>
              <a:gd name="T104" fmla="*/ 1624016 w 2738"/>
              <a:gd name="T105" fmla="*/ 9525 h 16"/>
              <a:gd name="T106" fmla="*/ 1603790 w 2738"/>
              <a:gd name="T107" fmla="*/ 9525 h 16"/>
              <a:gd name="T108" fmla="*/ 1599031 w 2738"/>
              <a:gd name="T109" fmla="*/ 4763 h 16"/>
              <a:gd name="T110" fmla="*/ 1603790 w 2738"/>
              <a:gd name="T111" fmla="*/ 0 h 1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2738"/>
              <a:gd name="T169" fmla="*/ 0 h 16"/>
              <a:gd name="T170" fmla="*/ 2738 w 2738"/>
              <a:gd name="T171" fmla="*/ 16 h 1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2738" h="16">
                <a:moveTo>
                  <a:pt x="8" y="0"/>
                </a:moveTo>
                <a:lnTo>
                  <a:pt x="248" y="0"/>
                </a:lnTo>
                <a:cubicBezTo>
                  <a:pt x="253" y="0"/>
                  <a:pt x="256" y="3"/>
                  <a:pt x="256" y="8"/>
                </a:cubicBezTo>
                <a:cubicBezTo>
                  <a:pt x="256" y="12"/>
                  <a:pt x="253" y="16"/>
                  <a:pt x="248" y="16"/>
                </a:cubicBezTo>
                <a:lnTo>
                  <a:pt x="8" y="16"/>
                </a:lnTo>
                <a:cubicBezTo>
                  <a:pt x="4" y="16"/>
                  <a:pt x="0" y="12"/>
                  <a:pt x="0" y="8"/>
                </a:cubicBezTo>
                <a:cubicBezTo>
                  <a:pt x="0" y="3"/>
                  <a:pt x="4" y="0"/>
                  <a:pt x="8" y="0"/>
                </a:cubicBezTo>
                <a:close/>
                <a:moveTo>
                  <a:pt x="392" y="0"/>
                </a:moveTo>
                <a:lnTo>
                  <a:pt x="632" y="0"/>
                </a:lnTo>
                <a:cubicBezTo>
                  <a:pt x="637" y="0"/>
                  <a:pt x="640" y="3"/>
                  <a:pt x="640" y="8"/>
                </a:cubicBezTo>
                <a:cubicBezTo>
                  <a:pt x="640" y="12"/>
                  <a:pt x="637" y="16"/>
                  <a:pt x="632" y="16"/>
                </a:cubicBezTo>
                <a:lnTo>
                  <a:pt x="392" y="16"/>
                </a:lnTo>
                <a:cubicBezTo>
                  <a:pt x="388" y="16"/>
                  <a:pt x="384" y="12"/>
                  <a:pt x="384" y="8"/>
                </a:cubicBezTo>
                <a:cubicBezTo>
                  <a:pt x="384" y="3"/>
                  <a:pt x="388" y="0"/>
                  <a:pt x="392" y="0"/>
                </a:cubicBezTo>
                <a:close/>
                <a:moveTo>
                  <a:pt x="776" y="0"/>
                </a:moveTo>
                <a:lnTo>
                  <a:pt x="1016" y="0"/>
                </a:lnTo>
                <a:cubicBezTo>
                  <a:pt x="1021" y="0"/>
                  <a:pt x="1024" y="3"/>
                  <a:pt x="1024" y="8"/>
                </a:cubicBezTo>
                <a:cubicBezTo>
                  <a:pt x="1024" y="12"/>
                  <a:pt x="1021" y="16"/>
                  <a:pt x="1016" y="16"/>
                </a:cubicBezTo>
                <a:lnTo>
                  <a:pt x="776" y="16"/>
                </a:lnTo>
                <a:cubicBezTo>
                  <a:pt x="772" y="16"/>
                  <a:pt x="768" y="12"/>
                  <a:pt x="768" y="8"/>
                </a:cubicBezTo>
                <a:cubicBezTo>
                  <a:pt x="768" y="3"/>
                  <a:pt x="772" y="0"/>
                  <a:pt x="776" y="0"/>
                </a:cubicBezTo>
                <a:close/>
                <a:moveTo>
                  <a:pt x="1160" y="0"/>
                </a:moveTo>
                <a:lnTo>
                  <a:pt x="1400" y="0"/>
                </a:lnTo>
                <a:cubicBezTo>
                  <a:pt x="1405" y="0"/>
                  <a:pt x="1408" y="3"/>
                  <a:pt x="1408" y="8"/>
                </a:cubicBezTo>
                <a:cubicBezTo>
                  <a:pt x="1408" y="12"/>
                  <a:pt x="1405" y="16"/>
                  <a:pt x="1400" y="16"/>
                </a:cubicBezTo>
                <a:lnTo>
                  <a:pt x="1160" y="16"/>
                </a:lnTo>
                <a:cubicBezTo>
                  <a:pt x="1156" y="16"/>
                  <a:pt x="1152" y="12"/>
                  <a:pt x="1152" y="8"/>
                </a:cubicBezTo>
                <a:cubicBezTo>
                  <a:pt x="1152" y="3"/>
                  <a:pt x="1156" y="0"/>
                  <a:pt x="1160" y="0"/>
                </a:cubicBezTo>
                <a:close/>
                <a:moveTo>
                  <a:pt x="1544" y="0"/>
                </a:moveTo>
                <a:lnTo>
                  <a:pt x="1784" y="0"/>
                </a:lnTo>
                <a:cubicBezTo>
                  <a:pt x="1789" y="0"/>
                  <a:pt x="1792" y="3"/>
                  <a:pt x="1792" y="8"/>
                </a:cubicBezTo>
                <a:cubicBezTo>
                  <a:pt x="1792" y="12"/>
                  <a:pt x="1789" y="16"/>
                  <a:pt x="1784" y="16"/>
                </a:cubicBezTo>
                <a:lnTo>
                  <a:pt x="1544" y="16"/>
                </a:lnTo>
                <a:cubicBezTo>
                  <a:pt x="1540" y="16"/>
                  <a:pt x="1536" y="12"/>
                  <a:pt x="1536" y="8"/>
                </a:cubicBezTo>
                <a:cubicBezTo>
                  <a:pt x="1536" y="3"/>
                  <a:pt x="1540" y="0"/>
                  <a:pt x="1544" y="0"/>
                </a:cubicBezTo>
                <a:close/>
                <a:moveTo>
                  <a:pt x="1928" y="0"/>
                </a:moveTo>
                <a:lnTo>
                  <a:pt x="2168" y="0"/>
                </a:lnTo>
                <a:cubicBezTo>
                  <a:pt x="2173" y="0"/>
                  <a:pt x="2176" y="3"/>
                  <a:pt x="2176" y="8"/>
                </a:cubicBezTo>
                <a:cubicBezTo>
                  <a:pt x="2176" y="12"/>
                  <a:pt x="2173" y="16"/>
                  <a:pt x="2168" y="16"/>
                </a:cubicBezTo>
                <a:lnTo>
                  <a:pt x="1928" y="16"/>
                </a:lnTo>
                <a:cubicBezTo>
                  <a:pt x="1924" y="16"/>
                  <a:pt x="1920" y="12"/>
                  <a:pt x="1920" y="8"/>
                </a:cubicBezTo>
                <a:cubicBezTo>
                  <a:pt x="1920" y="3"/>
                  <a:pt x="1924" y="0"/>
                  <a:pt x="1928" y="0"/>
                </a:cubicBezTo>
                <a:close/>
                <a:moveTo>
                  <a:pt x="2312" y="0"/>
                </a:moveTo>
                <a:lnTo>
                  <a:pt x="2552" y="0"/>
                </a:lnTo>
                <a:cubicBezTo>
                  <a:pt x="2557" y="0"/>
                  <a:pt x="2560" y="3"/>
                  <a:pt x="2560" y="8"/>
                </a:cubicBezTo>
                <a:cubicBezTo>
                  <a:pt x="2560" y="12"/>
                  <a:pt x="2557" y="16"/>
                  <a:pt x="2552" y="16"/>
                </a:cubicBezTo>
                <a:lnTo>
                  <a:pt x="2312" y="16"/>
                </a:lnTo>
                <a:cubicBezTo>
                  <a:pt x="2308" y="16"/>
                  <a:pt x="2304" y="12"/>
                  <a:pt x="2304" y="8"/>
                </a:cubicBezTo>
                <a:cubicBezTo>
                  <a:pt x="2304" y="3"/>
                  <a:pt x="2308" y="0"/>
                  <a:pt x="2312" y="0"/>
                </a:cubicBezTo>
                <a:close/>
                <a:moveTo>
                  <a:pt x="2696" y="0"/>
                </a:moveTo>
                <a:lnTo>
                  <a:pt x="2730" y="0"/>
                </a:lnTo>
                <a:cubicBezTo>
                  <a:pt x="2734" y="0"/>
                  <a:pt x="2738" y="3"/>
                  <a:pt x="2738" y="8"/>
                </a:cubicBezTo>
                <a:cubicBezTo>
                  <a:pt x="2738" y="12"/>
                  <a:pt x="2734" y="16"/>
                  <a:pt x="2730" y="16"/>
                </a:cubicBezTo>
                <a:lnTo>
                  <a:pt x="2696" y="16"/>
                </a:lnTo>
                <a:cubicBezTo>
                  <a:pt x="2692" y="16"/>
                  <a:pt x="2688" y="12"/>
                  <a:pt x="2688" y="8"/>
                </a:cubicBezTo>
                <a:cubicBezTo>
                  <a:pt x="2688" y="3"/>
                  <a:pt x="2692" y="0"/>
                  <a:pt x="2696" y="0"/>
                </a:cubicBezTo>
                <a:close/>
              </a:path>
            </a:pathLst>
          </a:custGeom>
          <a:solidFill>
            <a:srgbClr val="4677BF"/>
          </a:solidFill>
          <a:ln w="9525" cap="flat">
            <a:solidFill>
              <a:srgbClr val="4677BF"/>
            </a:solidFill>
            <a:prstDash val="solid"/>
            <a:bevel/>
            <a:headEnd/>
            <a:tailEnd/>
          </a:ln>
        </p:spPr>
        <p:txBody>
          <a:bodyPr/>
          <a:lstStyle/>
          <a:p>
            <a:endParaRPr lang="en-US"/>
          </a:p>
        </p:txBody>
      </p:sp>
      <p:sp>
        <p:nvSpPr>
          <p:cNvPr id="32782" name="Rectangle 47"/>
          <p:cNvSpPr>
            <a:spLocks noChangeArrowheads="1"/>
          </p:cNvSpPr>
          <p:nvPr/>
        </p:nvSpPr>
        <p:spPr bwMode="auto">
          <a:xfrm>
            <a:off x="7226300" y="2373313"/>
            <a:ext cx="5842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GB">
                <a:solidFill>
                  <a:srgbClr val="000000"/>
                </a:solidFill>
              </a:rPr>
              <a:t>buffer</a:t>
            </a:r>
            <a:endParaRPr lang="en-GB"/>
          </a:p>
        </p:txBody>
      </p:sp>
      <p:sp>
        <p:nvSpPr>
          <p:cNvPr id="32783" name="Freeform 48"/>
          <p:cNvSpPr>
            <a:spLocks noEditPoints="1"/>
          </p:cNvSpPr>
          <p:nvPr/>
        </p:nvSpPr>
        <p:spPr bwMode="auto">
          <a:xfrm>
            <a:off x="6705600" y="2320925"/>
            <a:ext cx="1628775" cy="9525"/>
          </a:xfrm>
          <a:custGeom>
            <a:avLst/>
            <a:gdLst>
              <a:gd name="T0" fmla="*/ 4759 w 2738"/>
              <a:gd name="T1" fmla="*/ 0 h 16"/>
              <a:gd name="T2" fmla="*/ 147530 w 2738"/>
              <a:gd name="T3" fmla="*/ 0 h 16"/>
              <a:gd name="T4" fmla="*/ 152289 w 2738"/>
              <a:gd name="T5" fmla="*/ 4763 h 16"/>
              <a:gd name="T6" fmla="*/ 147530 w 2738"/>
              <a:gd name="T7" fmla="*/ 9525 h 16"/>
              <a:gd name="T8" fmla="*/ 4759 w 2738"/>
              <a:gd name="T9" fmla="*/ 9525 h 16"/>
              <a:gd name="T10" fmla="*/ 0 w 2738"/>
              <a:gd name="T11" fmla="*/ 4763 h 16"/>
              <a:gd name="T12" fmla="*/ 4759 w 2738"/>
              <a:gd name="T13" fmla="*/ 0 h 16"/>
              <a:gd name="T14" fmla="*/ 233192 w 2738"/>
              <a:gd name="T15" fmla="*/ 0 h 16"/>
              <a:gd name="T16" fmla="*/ 375963 w 2738"/>
              <a:gd name="T17" fmla="*/ 0 h 16"/>
              <a:gd name="T18" fmla="*/ 380722 w 2738"/>
              <a:gd name="T19" fmla="*/ 4763 h 16"/>
              <a:gd name="T20" fmla="*/ 375963 w 2738"/>
              <a:gd name="T21" fmla="*/ 9525 h 16"/>
              <a:gd name="T22" fmla="*/ 233192 w 2738"/>
              <a:gd name="T23" fmla="*/ 9525 h 16"/>
              <a:gd name="T24" fmla="*/ 228433 w 2738"/>
              <a:gd name="T25" fmla="*/ 4763 h 16"/>
              <a:gd name="T26" fmla="*/ 233192 w 2738"/>
              <a:gd name="T27" fmla="*/ 0 h 16"/>
              <a:gd name="T28" fmla="*/ 461625 w 2738"/>
              <a:gd name="T29" fmla="*/ 0 h 16"/>
              <a:gd name="T30" fmla="*/ 604396 w 2738"/>
              <a:gd name="T31" fmla="*/ 0 h 16"/>
              <a:gd name="T32" fmla="*/ 609155 w 2738"/>
              <a:gd name="T33" fmla="*/ 4763 h 16"/>
              <a:gd name="T34" fmla="*/ 604396 w 2738"/>
              <a:gd name="T35" fmla="*/ 9525 h 16"/>
              <a:gd name="T36" fmla="*/ 461625 w 2738"/>
              <a:gd name="T37" fmla="*/ 9525 h 16"/>
              <a:gd name="T38" fmla="*/ 456866 w 2738"/>
              <a:gd name="T39" fmla="*/ 4763 h 16"/>
              <a:gd name="T40" fmla="*/ 461625 w 2738"/>
              <a:gd name="T41" fmla="*/ 0 h 16"/>
              <a:gd name="T42" fmla="*/ 690058 w 2738"/>
              <a:gd name="T43" fmla="*/ 0 h 16"/>
              <a:gd name="T44" fmla="*/ 832829 w 2738"/>
              <a:gd name="T45" fmla="*/ 0 h 16"/>
              <a:gd name="T46" fmla="*/ 837588 w 2738"/>
              <a:gd name="T47" fmla="*/ 4763 h 16"/>
              <a:gd name="T48" fmla="*/ 832829 w 2738"/>
              <a:gd name="T49" fmla="*/ 9525 h 16"/>
              <a:gd name="T50" fmla="*/ 690058 w 2738"/>
              <a:gd name="T51" fmla="*/ 9525 h 16"/>
              <a:gd name="T52" fmla="*/ 685299 w 2738"/>
              <a:gd name="T53" fmla="*/ 4763 h 16"/>
              <a:gd name="T54" fmla="*/ 690058 w 2738"/>
              <a:gd name="T55" fmla="*/ 0 h 16"/>
              <a:gd name="T56" fmla="*/ 918491 w 2738"/>
              <a:gd name="T57" fmla="*/ 0 h 16"/>
              <a:gd name="T58" fmla="*/ 1061262 w 2738"/>
              <a:gd name="T59" fmla="*/ 0 h 16"/>
              <a:gd name="T60" fmla="*/ 1066021 w 2738"/>
              <a:gd name="T61" fmla="*/ 4763 h 16"/>
              <a:gd name="T62" fmla="*/ 1061262 w 2738"/>
              <a:gd name="T63" fmla="*/ 9525 h 16"/>
              <a:gd name="T64" fmla="*/ 918491 w 2738"/>
              <a:gd name="T65" fmla="*/ 9525 h 16"/>
              <a:gd name="T66" fmla="*/ 913732 w 2738"/>
              <a:gd name="T67" fmla="*/ 4763 h 16"/>
              <a:gd name="T68" fmla="*/ 918491 w 2738"/>
              <a:gd name="T69" fmla="*/ 0 h 16"/>
              <a:gd name="T70" fmla="*/ 1146924 w 2738"/>
              <a:gd name="T71" fmla="*/ 0 h 16"/>
              <a:gd name="T72" fmla="*/ 1289695 w 2738"/>
              <a:gd name="T73" fmla="*/ 0 h 16"/>
              <a:gd name="T74" fmla="*/ 1294454 w 2738"/>
              <a:gd name="T75" fmla="*/ 4763 h 16"/>
              <a:gd name="T76" fmla="*/ 1289695 w 2738"/>
              <a:gd name="T77" fmla="*/ 9525 h 16"/>
              <a:gd name="T78" fmla="*/ 1146924 w 2738"/>
              <a:gd name="T79" fmla="*/ 9525 h 16"/>
              <a:gd name="T80" fmla="*/ 1142165 w 2738"/>
              <a:gd name="T81" fmla="*/ 4763 h 16"/>
              <a:gd name="T82" fmla="*/ 1146924 w 2738"/>
              <a:gd name="T83" fmla="*/ 0 h 16"/>
              <a:gd name="T84" fmla="*/ 1375357 w 2738"/>
              <a:gd name="T85" fmla="*/ 0 h 16"/>
              <a:gd name="T86" fmla="*/ 1518128 w 2738"/>
              <a:gd name="T87" fmla="*/ 0 h 16"/>
              <a:gd name="T88" fmla="*/ 1522887 w 2738"/>
              <a:gd name="T89" fmla="*/ 4763 h 16"/>
              <a:gd name="T90" fmla="*/ 1518128 w 2738"/>
              <a:gd name="T91" fmla="*/ 9525 h 16"/>
              <a:gd name="T92" fmla="*/ 1375357 w 2738"/>
              <a:gd name="T93" fmla="*/ 9525 h 16"/>
              <a:gd name="T94" fmla="*/ 1370598 w 2738"/>
              <a:gd name="T95" fmla="*/ 4763 h 16"/>
              <a:gd name="T96" fmla="*/ 1375357 w 2738"/>
              <a:gd name="T97" fmla="*/ 0 h 16"/>
              <a:gd name="T98" fmla="*/ 1603790 w 2738"/>
              <a:gd name="T99" fmla="*/ 0 h 16"/>
              <a:gd name="T100" fmla="*/ 1624016 w 2738"/>
              <a:gd name="T101" fmla="*/ 0 h 16"/>
              <a:gd name="T102" fmla="*/ 1628775 w 2738"/>
              <a:gd name="T103" fmla="*/ 4763 h 16"/>
              <a:gd name="T104" fmla="*/ 1624016 w 2738"/>
              <a:gd name="T105" fmla="*/ 9525 h 16"/>
              <a:gd name="T106" fmla="*/ 1603790 w 2738"/>
              <a:gd name="T107" fmla="*/ 9525 h 16"/>
              <a:gd name="T108" fmla="*/ 1599031 w 2738"/>
              <a:gd name="T109" fmla="*/ 4763 h 16"/>
              <a:gd name="T110" fmla="*/ 1603790 w 2738"/>
              <a:gd name="T111" fmla="*/ 0 h 1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2738"/>
              <a:gd name="T169" fmla="*/ 0 h 16"/>
              <a:gd name="T170" fmla="*/ 2738 w 2738"/>
              <a:gd name="T171" fmla="*/ 16 h 1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2738" h="16">
                <a:moveTo>
                  <a:pt x="8" y="0"/>
                </a:moveTo>
                <a:lnTo>
                  <a:pt x="248" y="0"/>
                </a:lnTo>
                <a:cubicBezTo>
                  <a:pt x="253" y="0"/>
                  <a:pt x="256" y="3"/>
                  <a:pt x="256" y="8"/>
                </a:cubicBezTo>
                <a:cubicBezTo>
                  <a:pt x="256" y="12"/>
                  <a:pt x="253" y="16"/>
                  <a:pt x="248" y="16"/>
                </a:cubicBezTo>
                <a:lnTo>
                  <a:pt x="8" y="16"/>
                </a:lnTo>
                <a:cubicBezTo>
                  <a:pt x="4" y="16"/>
                  <a:pt x="0" y="12"/>
                  <a:pt x="0" y="8"/>
                </a:cubicBezTo>
                <a:cubicBezTo>
                  <a:pt x="0" y="3"/>
                  <a:pt x="4" y="0"/>
                  <a:pt x="8" y="0"/>
                </a:cubicBezTo>
                <a:close/>
                <a:moveTo>
                  <a:pt x="392" y="0"/>
                </a:moveTo>
                <a:lnTo>
                  <a:pt x="632" y="0"/>
                </a:lnTo>
                <a:cubicBezTo>
                  <a:pt x="637" y="0"/>
                  <a:pt x="640" y="3"/>
                  <a:pt x="640" y="8"/>
                </a:cubicBezTo>
                <a:cubicBezTo>
                  <a:pt x="640" y="12"/>
                  <a:pt x="637" y="16"/>
                  <a:pt x="632" y="16"/>
                </a:cubicBezTo>
                <a:lnTo>
                  <a:pt x="392" y="16"/>
                </a:lnTo>
                <a:cubicBezTo>
                  <a:pt x="388" y="16"/>
                  <a:pt x="384" y="12"/>
                  <a:pt x="384" y="8"/>
                </a:cubicBezTo>
                <a:cubicBezTo>
                  <a:pt x="384" y="3"/>
                  <a:pt x="388" y="0"/>
                  <a:pt x="392" y="0"/>
                </a:cubicBezTo>
                <a:close/>
                <a:moveTo>
                  <a:pt x="776" y="0"/>
                </a:moveTo>
                <a:lnTo>
                  <a:pt x="1016" y="0"/>
                </a:lnTo>
                <a:cubicBezTo>
                  <a:pt x="1021" y="0"/>
                  <a:pt x="1024" y="3"/>
                  <a:pt x="1024" y="8"/>
                </a:cubicBezTo>
                <a:cubicBezTo>
                  <a:pt x="1024" y="12"/>
                  <a:pt x="1021" y="16"/>
                  <a:pt x="1016" y="16"/>
                </a:cubicBezTo>
                <a:lnTo>
                  <a:pt x="776" y="16"/>
                </a:lnTo>
                <a:cubicBezTo>
                  <a:pt x="772" y="16"/>
                  <a:pt x="768" y="12"/>
                  <a:pt x="768" y="8"/>
                </a:cubicBezTo>
                <a:cubicBezTo>
                  <a:pt x="768" y="3"/>
                  <a:pt x="772" y="0"/>
                  <a:pt x="776" y="0"/>
                </a:cubicBezTo>
                <a:close/>
                <a:moveTo>
                  <a:pt x="1160" y="0"/>
                </a:moveTo>
                <a:lnTo>
                  <a:pt x="1400" y="0"/>
                </a:lnTo>
                <a:cubicBezTo>
                  <a:pt x="1405" y="0"/>
                  <a:pt x="1408" y="3"/>
                  <a:pt x="1408" y="8"/>
                </a:cubicBezTo>
                <a:cubicBezTo>
                  <a:pt x="1408" y="12"/>
                  <a:pt x="1405" y="16"/>
                  <a:pt x="1400" y="16"/>
                </a:cubicBezTo>
                <a:lnTo>
                  <a:pt x="1160" y="16"/>
                </a:lnTo>
                <a:cubicBezTo>
                  <a:pt x="1156" y="16"/>
                  <a:pt x="1152" y="12"/>
                  <a:pt x="1152" y="8"/>
                </a:cubicBezTo>
                <a:cubicBezTo>
                  <a:pt x="1152" y="3"/>
                  <a:pt x="1156" y="0"/>
                  <a:pt x="1160" y="0"/>
                </a:cubicBezTo>
                <a:close/>
                <a:moveTo>
                  <a:pt x="1544" y="0"/>
                </a:moveTo>
                <a:lnTo>
                  <a:pt x="1784" y="0"/>
                </a:lnTo>
                <a:cubicBezTo>
                  <a:pt x="1789" y="0"/>
                  <a:pt x="1792" y="3"/>
                  <a:pt x="1792" y="8"/>
                </a:cubicBezTo>
                <a:cubicBezTo>
                  <a:pt x="1792" y="12"/>
                  <a:pt x="1789" y="16"/>
                  <a:pt x="1784" y="16"/>
                </a:cubicBezTo>
                <a:lnTo>
                  <a:pt x="1544" y="16"/>
                </a:lnTo>
                <a:cubicBezTo>
                  <a:pt x="1540" y="16"/>
                  <a:pt x="1536" y="12"/>
                  <a:pt x="1536" y="8"/>
                </a:cubicBezTo>
                <a:cubicBezTo>
                  <a:pt x="1536" y="3"/>
                  <a:pt x="1540" y="0"/>
                  <a:pt x="1544" y="0"/>
                </a:cubicBezTo>
                <a:close/>
                <a:moveTo>
                  <a:pt x="1928" y="0"/>
                </a:moveTo>
                <a:lnTo>
                  <a:pt x="2168" y="0"/>
                </a:lnTo>
                <a:cubicBezTo>
                  <a:pt x="2173" y="0"/>
                  <a:pt x="2176" y="3"/>
                  <a:pt x="2176" y="8"/>
                </a:cubicBezTo>
                <a:cubicBezTo>
                  <a:pt x="2176" y="12"/>
                  <a:pt x="2173" y="16"/>
                  <a:pt x="2168" y="16"/>
                </a:cubicBezTo>
                <a:lnTo>
                  <a:pt x="1928" y="16"/>
                </a:lnTo>
                <a:cubicBezTo>
                  <a:pt x="1924" y="16"/>
                  <a:pt x="1920" y="12"/>
                  <a:pt x="1920" y="8"/>
                </a:cubicBezTo>
                <a:cubicBezTo>
                  <a:pt x="1920" y="3"/>
                  <a:pt x="1924" y="0"/>
                  <a:pt x="1928" y="0"/>
                </a:cubicBezTo>
                <a:close/>
                <a:moveTo>
                  <a:pt x="2312" y="0"/>
                </a:moveTo>
                <a:lnTo>
                  <a:pt x="2552" y="0"/>
                </a:lnTo>
                <a:cubicBezTo>
                  <a:pt x="2557" y="0"/>
                  <a:pt x="2560" y="3"/>
                  <a:pt x="2560" y="8"/>
                </a:cubicBezTo>
                <a:cubicBezTo>
                  <a:pt x="2560" y="12"/>
                  <a:pt x="2557" y="16"/>
                  <a:pt x="2552" y="16"/>
                </a:cubicBezTo>
                <a:lnTo>
                  <a:pt x="2312" y="16"/>
                </a:lnTo>
                <a:cubicBezTo>
                  <a:pt x="2308" y="16"/>
                  <a:pt x="2304" y="12"/>
                  <a:pt x="2304" y="8"/>
                </a:cubicBezTo>
                <a:cubicBezTo>
                  <a:pt x="2304" y="3"/>
                  <a:pt x="2308" y="0"/>
                  <a:pt x="2312" y="0"/>
                </a:cubicBezTo>
                <a:close/>
                <a:moveTo>
                  <a:pt x="2696" y="0"/>
                </a:moveTo>
                <a:lnTo>
                  <a:pt x="2730" y="0"/>
                </a:lnTo>
                <a:cubicBezTo>
                  <a:pt x="2734" y="0"/>
                  <a:pt x="2738" y="3"/>
                  <a:pt x="2738" y="8"/>
                </a:cubicBezTo>
                <a:cubicBezTo>
                  <a:pt x="2738" y="12"/>
                  <a:pt x="2734" y="16"/>
                  <a:pt x="2730" y="16"/>
                </a:cubicBezTo>
                <a:lnTo>
                  <a:pt x="2696" y="16"/>
                </a:lnTo>
                <a:cubicBezTo>
                  <a:pt x="2692" y="16"/>
                  <a:pt x="2688" y="12"/>
                  <a:pt x="2688" y="8"/>
                </a:cubicBezTo>
                <a:cubicBezTo>
                  <a:pt x="2688" y="3"/>
                  <a:pt x="2692" y="0"/>
                  <a:pt x="2696" y="0"/>
                </a:cubicBezTo>
                <a:close/>
              </a:path>
            </a:pathLst>
          </a:custGeom>
          <a:solidFill>
            <a:srgbClr val="4677BF"/>
          </a:solidFill>
          <a:ln w="9525" cap="flat">
            <a:solidFill>
              <a:srgbClr val="4677BF"/>
            </a:solidFill>
            <a:prstDash val="solid"/>
            <a:bevel/>
            <a:headEnd/>
            <a:tailEnd/>
          </a:ln>
        </p:spPr>
        <p:txBody>
          <a:bodyPr/>
          <a:lstStyle/>
          <a:p>
            <a:endParaRPr lang="en-US"/>
          </a:p>
        </p:txBody>
      </p:sp>
      <p:sp>
        <p:nvSpPr>
          <p:cNvPr id="32784" name="Freeform 49"/>
          <p:cNvSpPr>
            <a:spLocks noEditPoints="1"/>
          </p:cNvSpPr>
          <p:nvPr/>
        </p:nvSpPr>
        <p:spPr bwMode="auto">
          <a:xfrm>
            <a:off x="6705600" y="2679700"/>
            <a:ext cx="1628775" cy="9525"/>
          </a:xfrm>
          <a:custGeom>
            <a:avLst/>
            <a:gdLst>
              <a:gd name="T0" fmla="*/ 4759 w 2738"/>
              <a:gd name="T1" fmla="*/ 0 h 16"/>
              <a:gd name="T2" fmla="*/ 147530 w 2738"/>
              <a:gd name="T3" fmla="*/ 0 h 16"/>
              <a:gd name="T4" fmla="*/ 152289 w 2738"/>
              <a:gd name="T5" fmla="*/ 4763 h 16"/>
              <a:gd name="T6" fmla="*/ 147530 w 2738"/>
              <a:gd name="T7" fmla="*/ 9525 h 16"/>
              <a:gd name="T8" fmla="*/ 4759 w 2738"/>
              <a:gd name="T9" fmla="*/ 9525 h 16"/>
              <a:gd name="T10" fmla="*/ 0 w 2738"/>
              <a:gd name="T11" fmla="*/ 4763 h 16"/>
              <a:gd name="T12" fmla="*/ 4759 w 2738"/>
              <a:gd name="T13" fmla="*/ 0 h 16"/>
              <a:gd name="T14" fmla="*/ 233192 w 2738"/>
              <a:gd name="T15" fmla="*/ 0 h 16"/>
              <a:gd name="T16" fmla="*/ 375963 w 2738"/>
              <a:gd name="T17" fmla="*/ 0 h 16"/>
              <a:gd name="T18" fmla="*/ 380722 w 2738"/>
              <a:gd name="T19" fmla="*/ 4763 h 16"/>
              <a:gd name="T20" fmla="*/ 375963 w 2738"/>
              <a:gd name="T21" fmla="*/ 9525 h 16"/>
              <a:gd name="T22" fmla="*/ 233192 w 2738"/>
              <a:gd name="T23" fmla="*/ 9525 h 16"/>
              <a:gd name="T24" fmla="*/ 228433 w 2738"/>
              <a:gd name="T25" fmla="*/ 4763 h 16"/>
              <a:gd name="T26" fmla="*/ 233192 w 2738"/>
              <a:gd name="T27" fmla="*/ 0 h 16"/>
              <a:gd name="T28" fmla="*/ 461625 w 2738"/>
              <a:gd name="T29" fmla="*/ 0 h 16"/>
              <a:gd name="T30" fmla="*/ 604396 w 2738"/>
              <a:gd name="T31" fmla="*/ 0 h 16"/>
              <a:gd name="T32" fmla="*/ 609155 w 2738"/>
              <a:gd name="T33" fmla="*/ 4763 h 16"/>
              <a:gd name="T34" fmla="*/ 604396 w 2738"/>
              <a:gd name="T35" fmla="*/ 9525 h 16"/>
              <a:gd name="T36" fmla="*/ 461625 w 2738"/>
              <a:gd name="T37" fmla="*/ 9525 h 16"/>
              <a:gd name="T38" fmla="*/ 456866 w 2738"/>
              <a:gd name="T39" fmla="*/ 4763 h 16"/>
              <a:gd name="T40" fmla="*/ 461625 w 2738"/>
              <a:gd name="T41" fmla="*/ 0 h 16"/>
              <a:gd name="T42" fmla="*/ 690058 w 2738"/>
              <a:gd name="T43" fmla="*/ 0 h 16"/>
              <a:gd name="T44" fmla="*/ 832829 w 2738"/>
              <a:gd name="T45" fmla="*/ 0 h 16"/>
              <a:gd name="T46" fmla="*/ 837588 w 2738"/>
              <a:gd name="T47" fmla="*/ 4763 h 16"/>
              <a:gd name="T48" fmla="*/ 832829 w 2738"/>
              <a:gd name="T49" fmla="*/ 9525 h 16"/>
              <a:gd name="T50" fmla="*/ 690058 w 2738"/>
              <a:gd name="T51" fmla="*/ 9525 h 16"/>
              <a:gd name="T52" fmla="*/ 685299 w 2738"/>
              <a:gd name="T53" fmla="*/ 4763 h 16"/>
              <a:gd name="T54" fmla="*/ 690058 w 2738"/>
              <a:gd name="T55" fmla="*/ 0 h 16"/>
              <a:gd name="T56" fmla="*/ 918491 w 2738"/>
              <a:gd name="T57" fmla="*/ 0 h 16"/>
              <a:gd name="T58" fmla="*/ 1061262 w 2738"/>
              <a:gd name="T59" fmla="*/ 0 h 16"/>
              <a:gd name="T60" fmla="*/ 1066021 w 2738"/>
              <a:gd name="T61" fmla="*/ 4763 h 16"/>
              <a:gd name="T62" fmla="*/ 1061262 w 2738"/>
              <a:gd name="T63" fmla="*/ 9525 h 16"/>
              <a:gd name="T64" fmla="*/ 918491 w 2738"/>
              <a:gd name="T65" fmla="*/ 9525 h 16"/>
              <a:gd name="T66" fmla="*/ 913732 w 2738"/>
              <a:gd name="T67" fmla="*/ 4763 h 16"/>
              <a:gd name="T68" fmla="*/ 918491 w 2738"/>
              <a:gd name="T69" fmla="*/ 0 h 16"/>
              <a:gd name="T70" fmla="*/ 1146924 w 2738"/>
              <a:gd name="T71" fmla="*/ 0 h 16"/>
              <a:gd name="T72" fmla="*/ 1289695 w 2738"/>
              <a:gd name="T73" fmla="*/ 0 h 16"/>
              <a:gd name="T74" fmla="*/ 1294454 w 2738"/>
              <a:gd name="T75" fmla="*/ 4763 h 16"/>
              <a:gd name="T76" fmla="*/ 1289695 w 2738"/>
              <a:gd name="T77" fmla="*/ 9525 h 16"/>
              <a:gd name="T78" fmla="*/ 1146924 w 2738"/>
              <a:gd name="T79" fmla="*/ 9525 h 16"/>
              <a:gd name="T80" fmla="*/ 1142165 w 2738"/>
              <a:gd name="T81" fmla="*/ 4763 h 16"/>
              <a:gd name="T82" fmla="*/ 1146924 w 2738"/>
              <a:gd name="T83" fmla="*/ 0 h 16"/>
              <a:gd name="T84" fmla="*/ 1375357 w 2738"/>
              <a:gd name="T85" fmla="*/ 0 h 16"/>
              <a:gd name="T86" fmla="*/ 1518128 w 2738"/>
              <a:gd name="T87" fmla="*/ 0 h 16"/>
              <a:gd name="T88" fmla="*/ 1522887 w 2738"/>
              <a:gd name="T89" fmla="*/ 4763 h 16"/>
              <a:gd name="T90" fmla="*/ 1518128 w 2738"/>
              <a:gd name="T91" fmla="*/ 9525 h 16"/>
              <a:gd name="T92" fmla="*/ 1375357 w 2738"/>
              <a:gd name="T93" fmla="*/ 9525 h 16"/>
              <a:gd name="T94" fmla="*/ 1370598 w 2738"/>
              <a:gd name="T95" fmla="*/ 4763 h 16"/>
              <a:gd name="T96" fmla="*/ 1375357 w 2738"/>
              <a:gd name="T97" fmla="*/ 0 h 16"/>
              <a:gd name="T98" fmla="*/ 1603790 w 2738"/>
              <a:gd name="T99" fmla="*/ 0 h 16"/>
              <a:gd name="T100" fmla="*/ 1624016 w 2738"/>
              <a:gd name="T101" fmla="*/ 0 h 16"/>
              <a:gd name="T102" fmla="*/ 1628775 w 2738"/>
              <a:gd name="T103" fmla="*/ 4763 h 16"/>
              <a:gd name="T104" fmla="*/ 1624016 w 2738"/>
              <a:gd name="T105" fmla="*/ 9525 h 16"/>
              <a:gd name="T106" fmla="*/ 1603790 w 2738"/>
              <a:gd name="T107" fmla="*/ 9525 h 16"/>
              <a:gd name="T108" fmla="*/ 1599031 w 2738"/>
              <a:gd name="T109" fmla="*/ 4763 h 16"/>
              <a:gd name="T110" fmla="*/ 1603790 w 2738"/>
              <a:gd name="T111" fmla="*/ 0 h 1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2738"/>
              <a:gd name="T169" fmla="*/ 0 h 16"/>
              <a:gd name="T170" fmla="*/ 2738 w 2738"/>
              <a:gd name="T171" fmla="*/ 16 h 1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2738" h="16">
                <a:moveTo>
                  <a:pt x="8" y="0"/>
                </a:moveTo>
                <a:lnTo>
                  <a:pt x="248" y="0"/>
                </a:lnTo>
                <a:cubicBezTo>
                  <a:pt x="253" y="0"/>
                  <a:pt x="256" y="4"/>
                  <a:pt x="256" y="8"/>
                </a:cubicBezTo>
                <a:cubicBezTo>
                  <a:pt x="256" y="13"/>
                  <a:pt x="253" y="16"/>
                  <a:pt x="248" y="16"/>
                </a:cubicBezTo>
                <a:lnTo>
                  <a:pt x="8" y="16"/>
                </a:lnTo>
                <a:cubicBezTo>
                  <a:pt x="4" y="16"/>
                  <a:pt x="0" y="13"/>
                  <a:pt x="0" y="8"/>
                </a:cubicBezTo>
                <a:cubicBezTo>
                  <a:pt x="0" y="4"/>
                  <a:pt x="4" y="0"/>
                  <a:pt x="8" y="0"/>
                </a:cubicBezTo>
                <a:close/>
                <a:moveTo>
                  <a:pt x="392" y="0"/>
                </a:moveTo>
                <a:lnTo>
                  <a:pt x="632" y="0"/>
                </a:lnTo>
                <a:cubicBezTo>
                  <a:pt x="637" y="0"/>
                  <a:pt x="640" y="4"/>
                  <a:pt x="640" y="8"/>
                </a:cubicBezTo>
                <a:cubicBezTo>
                  <a:pt x="640" y="13"/>
                  <a:pt x="637" y="16"/>
                  <a:pt x="632" y="16"/>
                </a:cubicBezTo>
                <a:lnTo>
                  <a:pt x="392" y="16"/>
                </a:lnTo>
                <a:cubicBezTo>
                  <a:pt x="388" y="16"/>
                  <a:pt x="384" y="13"/>
                  <a:pt x="384" y="8"/>
                </a:cubicBezTo>
                <a:cubicBezTo>
                  <a:pt x="384" y="4"/>
                  <a:pt x="388" y="0"/>
                  <a:pt x="392" y="0"/>
                </a:cubicBezTo>
                <a:close/>
                <a:moveTo>
                  <a:pt x="776" y="0"/>
                </a:moveTo>
                <a:lnTo>
                  <a:pt x="1016" y="0"/>
                </a:lnTo>
                <a:cubicBezTo>
                  <a:pt x="1021" y="0"/>
                  <a:pt x="1024" y="4"/>
                  <a:pt x="1024" y="8"/>
                </a:cubicBezTo>
                <a:cubicBezTo>
                  <a:pt x="1024" y="13"/>
                  <a:pt x="1021" y="16"/>
                  <a:pt x="1016" y="16"/>
                </a:cubicBezTo>
                <a:lnTo>
                  <a:pt x="776" y="16"/>
                </a:lnTo>
                <a:cubicBezTo>
                  <a:pt x="772" y="16"/>
                  <a:pt x="768" y="13"/>
                  <a:pt x="768" y="8"/>
                </a:cubicBezTo>
                <a:cubicBezTo>
                  <a:pt x="768" y="4"/>
                  <a:pt x="772" y="0"/>
                  <a:pt x="776" y="0"/>
                </a:cubicBezTo>
                <a:close/>
                <a:moveTo>
                  <a:pt x="1160" y="0"/>
                </a:moveTo>
                <a:lnTo>
                  <a:pt x="1400" y="0"/>
                </a:lnTo>
                <a:cubicBezTo>
                  <a:pt x="1405" y="0"/>
                  <a:pt x="1408" y="4"/>
                  <a:pt x="1408" y="8"/>
                </a:cubicBezTo>
                <a:cubicBezTo>
                  <a:pt x="1408" y="13"/>
                  <a:pt x="1405" y="16"/>
                  <a:pt x="1400" y="16"/>
                </a:cubicBezTo>
                <a:lnTo>
                  <a:pt x="1160" y="16"/>
                </a:lnTo>
                <a:cubicBezTo>
                  <a:pt x="1156" y="16"/>
                  <a:pt x="1152" y="13"/>
                  <a:pt x="1152" y="8"/>
                </a:cubicBezTo>
                <a:cubicBezTo>
                  <a:pt x="1152" y="4"/>
                  <a:pt x="1156" y="0"/>
                  <a:pt x="1160" y="0"/>
                </a:cubicBezTo>
                <a:close/>
                <a:moveTo>
                  <a:pt x="1544" y="0"/>
                </a:moveTo>
                <a:lnTo>
                  <a:pt x="1784" y="0"/>
                </a:lnTo>
                <a:cubicBezTo>
                  <a:pt x="1789" y="0"/>
                  <a:pt x="1792" y="4"/>
                  <a:pt x="1792" y="8"/>
                </a:cubicBezTo>
                <a:cubicBezTo>
                  <a:pt x="1792" y="13"/>
                  <a:pt x="1789" y="16"/>
                  <a:pt x="1784" y="16"/>
                </a:cubicBezTo>
                <a:lnTo>
                  <a:pt x="1544" y="16"/>
                </a:lnTo>
                <a:cubicBezTo>
                  <a:pt x="1540" y="16"/>
                  <a:pt x="1536" y="13"/>
                  <a:pt x="1536" y="8"/>
                </a:cubicBezTo>
                <a:cubicBezTo>
                  <a:pt x="1536" y="4"/>
                  <a:pt x="1540" y="0"/>
                  <a:pt x="1544" y="0"/>
                </a:cubicBezTo>
                <a:close/>
                <a:moveTo>
                  <a:pt x="1928" y="0"/>
                </a:moveTo>
                <a:lnTo>
                  <a:pt x="2168" y="0"/>
                </a:lnTo>
                <a:cubicBezTo>
                  <a:pt x="2173" y="0"/>
                  <a:pt x="2176" y="4"/>
                  <a:pt x="2176" y="8"/>
                </a:cubicBezTo>
                <a:cubicBezTo>
                  <a:pt x="2176" y="13"/>
                  <a:pt x="2173" y="16"/>
                  <a:pt x="2168" y="16"/>
                </a:cubicBezTo>
                <a:lnTo>
                  <a:pt x="1928" y="16"/>
                </a:lnTo>
                <a:cubicBezTo>
                  <a:pt x="1924" y="16"/>
                  <a:pt x="1920" y="13"/>
                  <a:pt x="1920" y="8"/>
                </a:cubicBezTo>
                <a:cubicBezTo>
                  <a:pt x="1920" y="4"/>
                  <a:pt x="1924" y="0"/>
                  <a:pt x="1928" y="0"/>
                </a:cubicBezTo>
                <a:close/>
                <a:moveTo>
                  <a:pt x="2312" y="0"/>
                </a:moveTo>
                <a:lnTo>
                  <a:pt x="2552" y="0"/>
                </a:lnTo>
                <a:cubicBezTo>
                  <a:pt x="2557" y="0"/>
                  <a:pt x="2560" y="4"/>
                  <a:pt x="2560" y="8"/>
                </a:cubicBezTo>
                <a:cubicBezTo>
                  <a:pt x="2560" y="13"/>
                  <a:pt x="2557" y="16"/>
                  <a:pt x="2552" y="16"/>
                </a:cubicBezTo>
                <a:lnTo>
                  <a:pt x="2312" y="16"/>
                </a:lnTo>
                <a:cubicBezTo>
                  <a:pt x="2308" y="16"/>
                  <a:pt x="2304" y="13"/>
                  <a:pt x="2304" y="8"/>
                </a:cubicBezTo>
                <a:cubicBezTo>
                  <a:pt x="2304" y="4"/>
                  <a:pt x="2308" y="0"/>
                  <a:pt x="2312" y="0"/>
                </a:cubicBezTo>
                <a:close/>
                <a:moveTo>
                  <a:pt x="2696" y="0"/>
                </a:moveTo>
                <a:lnTo>
                  <a:pt x="2730" y="0"/>
                </a:lnTo>
                <a:cubicBezTo>
                  <a:pt x="2734" y="0"/>
                  <a:pt x="2738" y="4"/>
                  <a:pt x="2738" y="8"/>
                </a:cubicBezTo>
                <a:cubicBezTo>
                  <a:pt x="2738" y="13"/>
                  <a:pt x="2734" y="16"/>
                  <a:pt x="2730" y="16"/>
                </a:cubicBezTo>
                <a:lnTo>
                  <a:pt x="2696" y="16"/>
                </a:lnTo>
                <a:cubicBezTo>
                  <a:pt x="2692" y="16"/>
                  <a:pt x="2688" y="13"/>
                  <a:pt x="2688" y="8"/>
                </a:cubicBezTo>
                <a:cubicBezTo>
                  <a:pt x="2688" y="4"/>
                  <a:pt x="2692" y="0"/>
                  <a:pt x="2696" y="0"/>
                </a:cubicBezTo>
                <a:close/>
              </a:path>
            </a:pathLst>
          </a:custGeom>
          <a:solidFill>
            <a:srgbClr val="4677BF"/>
          </a:solidFill>
          <a:ln w="9525" cap="flat">
            <a:solidFill>
              <a:srgbClr val="4677BF"/>
            </a:solidFill>
            <a:prstDash val="solid"/>
            <a:bevel/>
            <a:headEnd/>
            <a:tailEnd/>
          </a:ln>
        </p:spPr>
        <p:txBody>
          <a:bodyPr/>
          <a:lstStyle/>
          <a:p>
            <a:endParaRPr lang="en-US"/>
          </a:p>
        </p:txBody>
      </p:sp>
      <p:sp>
        <p:nvSpPr>
          <p:cNvPr id="32785" name="Freeform 50"/>
          <p:cNvSpPr>
            <a:spLocks noEditPoints="1"/>
          </p:cNvSpPr>
          <p:nvPr/>
        </p:nvSpPr>
        <p:spPr bwMode="auto">
          <a:xfrm>
            <a:off x="6705600" y="3400425"/>
            <a:ext cx="1628775" cy="9525"/>
          </a:xfrm>
          <a:custGeom>
            <a:avLst/>
            <a:gdLst>
              <a:gd name="T0" fmla="*/ 4759 w 2738"/>
              <a:gd name="T1" fmla="*/ 0 h 16"/>
              <a:gd name="T2" fmla="*/ 147530 w 2738"/>
              <a:gd name="T3" fmla="*/ 0 h 16"/>
              <a:gd name="T4" fmla="*/ 152289 w 2738"/>
              <a:gd name="T5" fmla="*/ 4763 h 16"/>
              <a:gd name="T6" fmla="*/ 147530 w 2738"/>
              <a:gd name="T7" fmla="*/ 9525 h 16"/>
              <a:gd name="T8" fmla="*/ 4759 w 2738"/>
              <a:gd name="T9" fmla="*/ 9525 h 16"/>
              <a:gd name="T10" fmla="*/ 0 w 2738"/>
              <a:gd name="T11" fmla="*/ 4763 h 16"/>
              <a:gd name="T12" fmla="*/ 4759 w 2738"/>
              <a:gd name="T13" fmla="*/ 0 h 16"/>
              <a:gd name="T14" fmla="*/ 233192 w 2738"/>
              <a:gd name="T15" fmla="*/ 0 h 16"/>
              <a:gd name="T16" fmla="*/ 375963 w 2738"/>
              <a:gd name="T17" fmla="*/ 0 h 16"/>
              <a:gd name="T18" fmla="*/ 380722 w 2738"/>
              <a:gd name="T19" fmla="*/ 4763 h 16"/>
              <a:gd name="T20" fmla="*/ 375963 w 2738"/>
              <a:gd name="T21" fmla="*/ 9525 h 16"/>
              <a:gd name="T22" fmla="*/ 233192 w 2738"/>
              <a:gd name="T23" fmla="*/ 9525 h 16"/>
              <a:gd name="T24" fmla="*/ 228433 w 2738"/>
              <a:gd name="T25" fmla="*/ 4763 h 16"/>
              <a:gd name="T26" fmla="*/ 233192 w 2738"/>
              <a:gd name="T27" fmla="*/ 0 h 16"/>
              <a:gd name="T28" fmla="*/ 461625 w 2738"/>
              <a:gd name="T29" fmla="*/ 0 h 16"/>
              <a:gd name="T30" fmla="*/ 604396 w 2738"/>
              <a:gd name="T31" fmla="*/ 0 h 16"/>
              <a:gd name="T32" fmla="*/ 609155 w 2738"/>
              <a:gd name="T33" fmla="*/ 4763 h 16"/>
              <a:gd name="T34" fmla="*/ 604396 w 2738"/>
              <a:gd name="T35" fmla="*/ 9525 h 16"/>
              <a:gd name="T36" fmla="*/ 461625 w 2738"/>
              <a:gd name="T37" fmla="*/ 9525 h 16"/>
              <a:gd name="T38" fmla="*/ 456866 w 2738"/>
              <a:gd name="T39" fmla="*/ 4763 h 16"/>
              <a:gd name="T40" fmla="*/ 461625 w 2738"/>
              <a:gd name="T41" fmla="*/ 0 h 16"/>
              <a:gd name="T42" fmla="*/ 690058 w 2738"/>
              <a:gd name="T43" fmla="*/ 0 h 16"/>
              <a:gd name="T44" fmla="*/ 832829 w 2738"/>
              <a:gd name="T45" fmla="*/ 0 h 16"/>
              <a:gd name="T46" fmla="*/ 837588 w 2738"/>
              <a:gd name="T47" fmla="*/ 4763 h 16"/>
              <a:gd name="T48" fmla="*/ 832829 w 2738"/>
              <a:gd name="T49" fmla="*/ 9525 h 16"/>
              <a:gd name="T50" fmla="*/ 690058 w 2738"/>
              <a:gd name="T51" fmla="*/ 9525 h 16"/>
              <a:gd name="T52" fmla="*/ 685299 w 2738"/>
              <a:gd name="T53" fmla="*/ 4763 h 16"/>
              <a:gd name="T54" fmla="*/ 690058 w 2738"/>
              <a:gd name="T55" fmla="*/ 0 h 16"/>
              <a:gd name="T56" fmla="*/ 918491 w 2738"/>
              <a:gd name="T57" fmla="*/ 0 h 16"/>
              <a:gd name="T58" fmla="*/ 1061262 w 2738"/>
              <a:gd name="T59" fmla="*/ 0 h 16"/>
              <a:gd name="T60" fmla="*/ 1066021 w 2738"/>
              <a:gd name="T61" fmla="*/ 4763 h 16"/>
              <a:gd name="T62" fmla="*/ 1061262 w 2738"/>
              <a:gd name="T63" fmla="*/ 9525 h 16"/>
              <a:gd name="T64" fmla="*/ 918491 w 2738"/>
              <a:gd name="T65" fmla="*/ 9525 h 16"/>
              <a:gd name="T66" fmla="*/ 913732 w 2738"/>
              <a:gd name="T67" fmla="*/ 4763 h 16"/>
              <a:gd name="T68" fmla="*/ 918491 w 2738"/>
              <a:gd name="T69" fmla="*/ 0 h 16"/>
              <a:gd name="T70" fmla="*/ 1146924 w 2738"/>
              <a:gd name="T71" fmla="*/ 0 h 16"/>
              <a:gd name="T72" fmla="*/ 1289695 w 2738"/>
              <a:gd name="T73" fmla="*/ 0 h 16"/>
              <a:gd name="T74" fmla="*/ 1294454 w 2738"/>
              <a:gd name="T75" fmla="*/ 4763 h 16"/>
              <a:gd name="T76" fmla="*/ 1289695 w 2738"/>
              <a:gd name="T77" fmla="*/ 9525 h 16"/>
              <a:gd name="T78" fmla="*/ 1146924 w 2738"/>
              <a:gd name="T79" fmla="*/ 9525 h 16"/>
              <a:gd name="T80" fmla="*/ 1142165 w 2738"/>
              <a:gd name="T81" fmla="*/ 4763 h 16"/>
              <a:gd name="T82" fmla="*/ 1146924 w 2738"/>
              <a:gd name="T83" fmla="*/ 0 h 16"/>
              <a:gd name="T84" fmla="*/ 1375357 w 2738"/>
              <a:gd name="T85" fmla="*/ 0 h 16"/>
              <a:gd name="T86" fmla="*/ 1518128 w 2738"/>
              <a:gd name="T87" fmla="*/ 0 h 16"/>
              <a:gd name="T88" fmla="*/ 1522887 w 2738"/>
              <a:gd name="T89" fmla="*/ 4763 h 16"/>
              <a:gd name="T90" fmla="*/ 1518128 w 2738"/>
              <a:gd name="T91" fmla="*/ 9525 h 16"/>
              <a:gd name="T92" fmla="*/ 1375357 w 2738"/>
              <a:gd name="T93" fmla="*/ 9525 h 16"/>
              <a:gd name="T94" fmla="*/ 1370598 w 2738"/>
              <a:gd name="T95" fmla="*/ 4763 h 16"/>
              <a:gd name="T96" fmla="*/ 1375357 w 2738"/>
              <a:gd name="T97" fmla="*/ 0 h 16"/>
              <a:gd name="T98" fmla="*/ 1603790 w 2738"/>
              <a:gd name="T99" fmla="*/ 0 h 16"/>
              <a:gd name="T100" fmla="*/ 1624016 w 2738"/>
              <a:gd name="T101" fmla="*/ 0 h 16"/>
              <a:gd name="T102" fmla="*/ 1628775 w 2738"/>
              <a:gd name="T103" fmla="*/ 4763 h 16"/>
              <a:gd name="T104" fmla="*/ 1624016 w 2738"/>
              <a:gd name="T105" fmla="*/ 9525 h 16"/>
              <a:gd name="T106" fmla="*/ 1603790 w 2738"/>
              <a:gd name="T107" fmla="*/ 9525 h 16"/>
              <a:gd name="T108" fmla="*/ 1599031 w 2738"/>
              <a:gd name="T109" fmla="*/ 4763 h 16"/>
              <a:gd name="T110" fmla="*/ 1603790 w 2738"/>
              <a:gd name="T111" fmla="*/ 0 h 1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2738"/>
              <a:gd name="T169" fmla="*/ 0 h 16"/>
              <a:gd name="T170" fmla="*/ 2738 w 2738"/>
              <a:gd name="T171" fmla="*/ 16 h 1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2738" h="16">
                <a:moveTo>
                  <a:pt x="8" y="0"/>
                </a:moveTo>
                <a:lnTo>
                  <a:pt x="248" y="0"/>
                </a:lnTo>
                <a:cubicBezTo>
                  <a:pt x="253" y="0"/>
                  <a:pt x="256" y="3"/>
                  <a:pt x="256" y="8"/>
                </a:cubicBezTo>
                <a:cubicBezTo>
                  <a:pt x="256" y="12"/>
                  <a:pt x="253" y="16"/>
                  <a:pt x="248" y="16"/>
                </a:cubicBezTo>
                <a:lnTo>
                  <a:pt x="8" y="16"/>
                </a:lnTo>
                <a:cubicBezTo>
                  <a:pt x="4" y="16"/>
                  <a:pt x="0" y="12"/>
                  <a:pt x="0" y="8"/>
                </a:cubicBezTo>
                <a:cubicBezTo>
                  <a:pt x="0" y="3"/>
                  <a:pt x="4" y="0"/>
                  <a:pt x="8" y="0"/>
                </a:cubicBezTo>
                <a:close/>
                <a:moveTo>
                  <a:pt x="392" y="0"/>
                </a:moveTo>
                <a:lnTo>
                  <a:pt x="632" y="0"/>
                </a:lnTo>
                <a:cubicBezTo>
                  <a:pt x="637" y="0"/>
                  <a:pt x="640" y="3"/>
                  <a:pt x="640" y="8"/>
                </a:cubicBezTo>
                <a:cubicBezTo>
                  <a:pt x="640" y="12"/>
                  <a:pt x="637" y="16"/>
                  <a:pt x="632" y="16"/>
                </a:cubicBezTo>
                <a:lnTo>
                  <a:pt x="392" y="16"/>
                </a:lnTo>
                <a:cubicBezTo>
                  <a:pt x="388" y="16"/>
                  <a:pt x="384" y="12"/>
                  <a:pt x="384" y="8"/>
                </a:cubicBezTo>
                <a:cubicBezTo>
                  <a:pt x="384" y="3"/>
                  <a:pt x="388" y="0"/>
                  <a:pt x="392" y="0"/>
                </a:cubicBezTo>
                <a:close/>
                <a:moveTo>
                  <a:pt x="776" y="0"/>
                </a:moveTo>
                <a:lnTo>
                  <a:pt x="1016" y="0"/>
                </a:lnTo>
                <a:cubicBezTo>
                  <a:pt x="1021" y="0"/>
                  <a:pt x="1024" y="3"/>
                  <a:pt x="1024" y="8"/>
                </a:cubicBezTo>
                <a:cubicBezTo>
                  <a:pt x="1024" y="12"/>
                  <a:pt x="1021" y="16"/>
                  <a:pt x="1016" y="16"/>
                </a:cubicBezTo>
                <a:lnTo>
                  <a:pt x="776" y="16"/>
                </a:lnTo>
                <a:cubicBezTo>
                  <a:pt x="772" y="16"/>
                  <a:pt x="768" y="12"/>
                  <a:pt x="768" y="8"/>
                </a:cubicBezTo>
                <a:cubicBezTo>
                  <a:pt x="768" y="3"/>
                  <a:pt x="772" y="0"/>
                  <a:pt x="776" y="0"/>
                </a:cubicBezTo>
                <a:close/>
                <a:moveTo>
                  <a:pt x="1160" y="0"/>
                </a:moveTo>
                <a:lnTo>
                  <a:pt x="1400" y="0"/>
                </a:lnTo>
                <a:cubicBezTo>
                  <a:pt x="1405" y="0"/>
                  <a:pt x="1408" y="3"/>
                  <a:pt x="1408" y="8"/>
                </a:cubicBezTo>
                <a:cubicBezTo>
                  <a:pt x="1408" y="12"/>
                  <a:pt x="1405" y="16"/>
                  <a:pt x="1400" y="16"/>
                </a:cubicBezTo>
                <a:lnTo>
                  <a:pt x="1160" y="16"/>
                </a:lnTo>
                <a:cubicBezTo>
                  <a:pt x="1156" y="16"/>
                  <a:pt x="1152" y="12"/>
                  <a:pt x="1152" y="8"/>
                </a:cubicBezTo>
                <a:cubicBezTo>
                  <a:pt x="1152" y="3"/>
                  <a:pt x="1156" y="0"/>
                  <a:pt x="1160" y="0"/>
                </a:cubicBezTo>
                <a:close/>
                <a:moveTo>
                  <a:pt x="1544" y="0"/>
                </a:moveTo>
                <a:lnTo>
                  <a:pt x="1784" y="0"/>
                </a:lnTo>
                <a:cubicBezTo>
                  <a:pt x="1789" y="0"/>
                  <a:pt x="1792" y="3"/>
                  <a:pt x="1792" y="8"/>
                </a:cubicBezTo>
                <a:cubicBezTo>
                  <a:pt x="1792" y="12"/>
                  <a:pt x="1789" y="16"/>
                  <a:pt x="1784" y="16"/>
                </a:cubicBezTo>
                <a:lnTo>
                  <a:pt x="1544" y="16"/>
                </a:lnTo>
                <a:cubicBezTo>
                  <a:pt x="1540" y="16"/>
                  <a:pt x="1536" y="12"/>
                  <a:pt x="1536" y="8"/>
                </a:cubicBezTo>
                <a:cubicBezTo>
                  <a:pt x="1536" y="3"/>
                  <a:pt x="1540" y="0"/>
                  <a:pt x="1544" y="0"/>
                </a:cubicBezTo>
                <a:close/>
                <a:moveTo>
                  <a:pt x="1928" y="0"/>
                </a:moveTo>
                <a:lnTo>
                  <a:pt x="2168" y="0"/>
                </a:lnTo>
                <a:cubicBezTo>
                  <a:pt x="2173" y="0"/>
                  <a:pt x="2176" y="3"/>
                  <a:pt x="2176" y="8"/>
                </a:cubicBezTo>
                <a:cubicBezTo>
                  <a:pt x="2176" y="12"/>
                  <a:pt x="2173" y="16"/>
                  <a:pt x="2168" y="16"/>
                </a:cubicBezTo>
                <a:lnTo>
                  <a:pt x="1928" y="16"/>
                </a:lnTo>
                <a:cubicBezTo>
                  <a:pt x="1924" y="16"/>
                  <a:pt x="1920" y="12"/>
                  <a:pt x="1920" y="8"/>
                </a:cubicBezTo>
                <a:cubicBezTo>
                  <a:pt x="1920" y="3"/>
                  <a:pt x="1924" y="0"/>
                  <a:pt x="1928" y="0"/>
                </a:cubicBezTo>
                <a:close/>
                <a:moveTo>
                  <a:pt x="2312" y="0"/>
                </a:moveTo>
                <a:lnTo>
                  <a:pt x="2552" y="0"/>
                </a:lnTo>
                <a:cubicBezTo>
                  <a:pt x="2557" y="0"/>
                  <a:pt x="2560" y="3"/>
                  <a:pt x="2560" y="8"/>
                </a:cubicBezTo>
                <a:cubicBezTo>
                  <a:pt x="2560" y="12"/>
                  <a:pt x="2557" y="16"/>
                  <a:pt x="2552" y="16"/>
                </a:cubicBezTo>
                <a:lnTo>
                  <a:pt x="2312" y="16"/>
                </a:lnTo>
                <a:cubicBezTo>
                  <a:pt x="2308" y="16"/>
                  <a:pt x="2304" y="12"/>
                  <a:pt x="2304" y="8"/>
                </a:cubicBezTo>
                <a:cubicBezTo>
                  <a:pt x="2304" y="3"/>
                  <a:pt x="2308" y="0"/>
                  <a:pt x="2312" y="0"/>
                </a:cubicBezTo>
                <a:close/>
                <a:moveTo>
                  <a:pt x="2696" y="0"/>
                </a:moveTo>
                <a:lnTo>
                  <a:pt x="2730" y="0"/>
                </a:lnTo>
                <a:cubicBezTo>
                  <a:pt x="2734" y="0"/>
                  <a:pt x="2738" y="3"/>
                  <a:pt x="2738" y="8"/>
                </a:cubicBezTo>
                <a:cubicBezTo>
                  <a:pt x="2738" y="12"/>
                  <a:pt x="2734" y="16"/>
                  <a:pt x="2730" y="16"/>
                </a:cubicBezTo>
                <a:lnTo>
                  <a:pt x="2696" y="16"/>
                </a:lnTo>
                <a:cubicBezTo>
                  <a:pt x="2692" y="16"/>
                  <a:pt x="2688" y="12"/>
                  <a:pt x="2688" y="8"/>
                </a:cubicBezTo>
                <a:cubicBezTo>
                  <a:pt x="2688" y="3"/>
                  <a:pt x="2692" y="0"/>
                  <a:pt x="2696" y="0"/>
                </a:cubicBezTo>
                <a:close/>
              </a:path>
            </a:pathLst>
          </a:custGeom>
          <a:solidFill>
            <a:srgbClr val="4677BF"/>
          </a:solidFill>
          <a:ln w="9525" cap="flat">
            <a:solidFill>
              <a:srgbClr val="4677BF"/>
            </a:solidFill>
            <a:prstDash val="solid"/>
            <a:bevel/>
            <a:headEnd/>
            <a:tailEnd/>
          </a:ln>
        </p:spPr>
        <p:txBody>
          <a:bodyPr/>
          <a:lstStyle/>
          <a:p>
            <a:endParaRPr lang="en-US"/>
          </a:p>
        </p:txBody>
      </p:sp>
      <p:sp>
        <p:nvSpPr>
          <p:cNvPr id="32786" name="Freeform 51"/>
          <p:cNvSpPr>
            <a:spLocks noEditPoints="1"/>
          </p:cNvSpPr>
          <p:nvPr/>
        </p:nvSpPr>
        <p:spPr bwMode="auto">
          <a:xfrm>
            <a:off x="6705600" y="4840288"/>
            <a:ext cx="1628775" cy="9525"/>
          </a:xfrm>
          <a:custGeom>
            <a:avLst/>
            <a:gdLst>
              <a:gd name="T0" fmla="*/ 4759 w 2738"/>
              <a:gd name="T1" fmla="*/ 0 h 16"/>
              <a:gd name="T2" fmla="*/ 147530 w 2738"/>
              <a:gd name="T3" fmla="*/ 0 h 16"/>
              <a:gd name="T4" fmla="*/ 152289 w 2738"/>
              <a:gd name="T5" fmla="*/ 4763 h 16"/>
              <a:gd name="T6" fmla="*/ 147530 w 2738"/>
              <a:gd name="T7" fmla="*/ 9525 h 16"/>
              <a:gd name="T8" fmla="*/ 4759 w 2738"/>
              <a:gd name="T9" fmla="*/ 9525 h 16"/>
              <a:gd name="T10" fmla="*/ 0 w 2738"/>
              <a:gd name="T11" fmla="*/ 4763 h 16"/>
              <a:gd name="T12" fmla="*/ 4759 w 2738"/>
              <a:gd name="T13" fmla="*/ 0 h 16"/>
              <a:gd name="T14" fmla="*/ 233192 w 2738"/>
              <a:gd name="T15" fmla="*/ 0 h 16"/>
              <a:gd name="T16" fmla="*/ 375963 w 2738"/>
              <a:gd name="T17" fmla="*/ 0 h 16"/>
              <a:gd name="T18" fmla="*/ 380722 w 2738"/>
              <a:gd name="T19" fmla="*/ 4763 h 16"/>
              <a:gd name="T20" fmla="*/ 375963 w 2738"/>
              <a:gd name="T21" fmla="*/ 9525 h 16"/>
              <a:gd name="T22" fmla="*/ 233192 w 2738"/>
              <a:gd name="T23" fmla="*/ 9525 h 16"/>
              <a:gd name="T24" fmla="*/ 228433 w 2738"/>
              <a:gd name="T25" fmla="*/ 4763 h 16"/>
              <a:gd name="T26" fmla="*/ 233192 w 2738"/>
              <a:gd name="T27" fmla="*/ 0 h 16"/>
              <a:gd name="T28" fmla="*/ 461625 w 2738"/>
              <a:gd name="T29" fmla="*/ 0 h 16"/>
              <a:gd name="T30" fmla="*/ 604396 w 2738"/>
              <a:gd name="T31" fmla="*/ 0 h 16"/>
              <a:gd name="T32" fmla="*/ 609155 w 2738"/>
              <a:gd name="T33" fmla="*/ 4763 h 16"/>
              <a:gd name="T34" fmla="*/ 604396 w 2738"/>
              <a:gd name="T35" fmla="*/ 9525 h 16"/>
              <a:gd name="T36" fmla="*/ 461625 w 2738"/>
              <a:gd name="T37" fmla="*/ 9525 h 16"/>
              <a:gd name="T38" fmla="*/ 456866 w 2738"/>
              <a:gd name="T39" fmla="*/ 4763 h 16"/>
              <a:gd name="T40" fmla="*/ 461625 w 2738"/>
              <a:gd name="T41" fmla="*/ 0 h 16"/>
              <a:gd name="T42" fmla="*/ 690058 w 2738"/>
              <a:gd name="T43" fmla="*/ 0 h 16"/>
              <a:gd name="T44" fmla="*/ 832829 w 2738"/>
              <a:gd name="T45" fmla="*/ 0 h 16"/>
              <a:gd name="T46" fmla="*/ 837588 w 2738"/>
              <a:gd name="T47" fmla="*/ 4763 h 16"/>
              <a:gd name="T48" fmla="*/ 832829 w 2738"/>
              <a:gd name="T49" fmla="*/ 9525 h 16"/>
              <a:gd name="T50" fmla="*/ 690058 w 2738"/>
              <a:gd name="T51" fmla="*/ 9525 h 16"/>
              <a:gd name="T52" fmla="*/ 685299 w 2738"/>
              <a:gd name="T53" fmla="*/ 4763 h 16"/>
              <a:gd name="T54" fmla="*/ 690058 w 2738"/>
              <a:gd name="T55" fmla="*/ 0 h 16"/>
              <a:gd name="T56" fmla="*/ 918491 w 2738"/>
              <a:gd name="T57" fmla="*/ 0 h 16"/>
              <a:gd name="T58" fmla="*/ 1061262 w 2738"/>
              <a:gd name="T59" fmla="*/ 0 h 16"/>
              <a:gd name="T60" fmla="*/ 1066021 w 2738"/>
              <a:gd name="T61" fmla="*/ 4763 h 16"/>
              <a:gd name="T62" fmla="*/ 1061262 w 2738"/>
              <a:gd name="T63" fmla="*/ 9525 h 16"/>
              <a:gd name="T64" fmla="*/ 918491 w 2738"/>
              <a:gd name="T65" fmla="*/ 9525 h 16"/>
              <a:gd name="T66" fmla="*/ 913732 w 2738"/>
              <a:gd name="T67" fmla="*/ 4763 h 16"/>
              <a:gd name="T68" fmla="*/ 918491 w 2738"/>
              <a:gd name="T69" fmla="*/ 0 h 16"/>
              <a:gd name="T70" fmla="*/ 1146924 w 2738"/>
              <a:gd name="T71" fmla="*/ 0 h 16"/>
              <a:gd name="T72" fmla="*/ 1289695 w 2738"/>
              <a:gd name="T73" fmla="*/ 0 h 16"/>
              <a:gd name="T74" fmla="*/ 1294454 w 2738"/>
              <a:gd name="T75" fmla="*/ 4763 h 16"/>
              <a:gd name="T76" fmla="*/ 1289695 w 2738"/>
              <a:gd name="T77" fmla="*/ 9525 h 16"/>
              <a:gd name="T78" fmla="*/ 1146924 w 2738"/>
              <a:gd name="T79" fmla="*/ 9525 h 16"/>
              <a:gd name="T80" fmla="*/ 1142165 w 2738"/>
              <a:gd name="T81" fmla="*/ 4763 h 16"/>
              <a:gd name="T82" fmla="*/ 1146924 w 2738"/>
              <a:gd name="T83" fmla="*/ 0 h 16"/>
              <a:gd name="T84" fmla="*/ 1375357 w 2738"/>
              <a:gd name="T85" fmla="*/ 0 h 16"/>
              <a:gd name="T86" fmla="*/ 1518128 w 2738"/>
              <a:gd name="T87" fmla="*/ 0 h 16"/>
              <a:gd name="T88" fmla="*/ 1522887 w 2738"/>
              <a:gd name="T89" fmla="*/ 4763 h 16"/>
              <a:gd name="T90" fmla="*/ 1518128 w 2738"/>
              <a:gd name="T91" fmla="*/ 9525 h 16"/>
              <a:gd name="T92" fmla="*/ 1375357 w 2738"/>
              <a:gd name="T93" fmla="*/ 9525 h 16"/>
              <a:gd name="T94" fmla="*/ 1370598 w 2738"/>
              <a:gd name="T95" fmla="*/ 4763 h 16"/>
              <a:gd name="T96" fmla="*/ 1375357 w 2738"/>
              <a:gd name="T97" fmla="*/ 0 h 16"/>
              <a:gd name="T98" fmla="*/ 1603790 w 2738"/>
              <a:gd name="T99" fmla="*/ 0 h 16"/>
              <a:gd name="T100" fmla="*/ 1624016 w 2738"/>
              <a:gd name="T101" fmla="*/ 0 h 16"/>
              <a:gd name="T102" fmla="*/ 1628775 w 2738"/>
              <a:gd name="T103" fmla="*/ 4763 h 16"/>
              <a:gd name="T104" fmla="*/ 1624016 w 2738"/>
              <a:gd name="T105" fmla="*/ 9525 h 16"/>
              <a:gd name="T106" fmla="*/ 1603790 w 2738"/>
              <a:gd name="T107" fmla="*/ 9525 h 16"/>
              <a:gd name="T108" fmla="*/ 1599031 w 2738"/>
              <a:gd name="T109" fmla="*/ 4763 h 16"/>
              <a:gd name="T110" fmla="*/ 1603790 w 2738"/>
              <a:gd name="T111" fmla="*/ 0 h 1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2738"/>
              <a:gd name="T169" fmla="*/ 0 h 16"/>
              <a:gd name="T170" fmla="*/ 2738 w 2738"/>
              <a:gd name="T171" fmla="*/ 16 h 1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2738" h="16">
                <a:moveTo>
                  <a:pt x="8" y="0"/>
                </a:moveTo>
                <a:lnTo>
                  <a:pt x="248" y="0"/>
                </a:lnTo>
                <a:cubicBezTo>
                  <a:pt x="253" y="0"/>
                  <a:pt x="256" y="3"/>
                  <a:pt x="256" y="8"/>
                </a:cubicBezTo>
                <a:cubicBezTo>
                  <a:pt x="256" y="12"/>
                  <a:pt x="253" y="16"/>
                  <a:pt x="248" y="16"/>
                </a:cubicBezTo>
                <a:lnTo>
                  <a:pt x="8" y="16"/>
                </a:lnTo>
                <a:cubicBezTo>
                  <a:pt x="4" y="16"/>
                  <a:pt x="0" y="12"/>
                  <a:pt x="0" y="8"/>
                </a:cubicBezTo>
                <a:cubicBezTo>
                  <a:pt x="0" y="3"/>
                  <a:pt x="4" y="0"/>
                  <a:pt x="8" y="0"/>
                </a:cubicBezTo>
                <a:close/>
                <a:moveTo>
                  <a:pt x="392" y="0"/>
                </a:moveTo>
                <a:lnTo>
                  <a:pt x="632" y="0"/>
                </a:lnTo>
                <a:cubicBezTo>
                  <a:pt x="637" y="0"/>
                  <a:pt x="640" y="3"/>
                  <a:pt x="640" y="8"/>
                </a:cubicBezTo>
                <a:cubicBezTo>
                  <a:pt x="640" y="12"/>
                  <a:pt x="637" y="16"/>
                  <a:pt x="632" y="16"/>
                </a:cubicBezTo>
                <a:lnTo>
                  <a:pt x="392" y="16"/>
                </a:lnTo>
                <a:cubicBezTo>
                  <a:pt x="388" y="16"/>
                  <a:pt x="384" y="12"/>
                  <a:pt x="384" y="8"/>
                </a:cubicBezTo>
                <a:cubicBezTo>
                  <a:pt x="384" y="3"/>
                  <a:pt x="388" y="0"/>
                  <a:pt x="392" y="0"/>
                </a:cubicBezTo>
                <a:close/>
                <a:moveTo>
                  <a:pt x="776" y="0"/>
                </a:moveTo>
                <a:lnTo>
                  <a:pt x="1016" y="0"/>
                </a:lnTo>
                <a:cubicBezTo>
                  <a:pt x="1021" y="0"/>
                  <a:pt x="1024" y="3"/>
                  <a:pt x="1024" y="8"/>
                </a:cubicBezTo>
                <a:cubicBezTo>
                  <a:pt x="1024" y="12"/>
                  <a:pt x="1021" y="16"/>
                  <a:pt x="1016" y="16"/>
                </a:cubicBezTo>
                <a:lnTo>
                  <a:pt x="776" y="16"/>
                </a:lnTo>
                <a:cubicBezTo>
                  <a:pt x="772" y="16"/>
                  <a:pt x="768" y="12"/>
                  <a:pt x="768" y="8"/>
                </a:cubicBezTo>
                <a:cubicBezTo>
                  <a:pt x="768" y="3"/>
                  <a:pt x="772" y="0"/>
                  <a:pt x="776" y="0"/>
                </a:cubicBezTo>
                <a:close/>
                <a:moveTo>
                  <a:pt x="1160" y="0"/>
                </a:moveTo>
                <a:lnTo>
                  <a:pt x="1400" y="0"/>
                </a:lnTo>
                <a:cubicBezTo>
                  <a:pt x="1405" y="0"/>
                  <a:pt x="1408" y="3"/>
                  <a:pt x="1408" y="8"/>
                </a:cubicBezTo>
                <a:cubicBezTo>
                  <a:pt x="1408" y="12"/>
                  <a:pt x="1405" y="16"/>
                  <a:pt x="1400" y="16"/>
                </a:cubicBezTo>
                <a:lnTo>
                  <a:pt x="1160" y="16"/>
                </a:lnTo>
                <a:cubicBezTo>
                  <a:pt x="1156" y="16"/>
                  <a:pt x="1152" y="12"/>
                  <a:pt x="1152" y="8"/>
                </a:cubicBezTo>
                <a:cubicBezTo>
                  <a:pt x="1152" y="3"/>
                  <a:pt x="1156" y="0"/>
                  <a:pt x="1160" y="0"/>
                </a:cubicBezTo>
                <a:close/>
                <a:moveTo>
                  <a:pt x="1544" y="0"/>
                </a:moveTo>
                <a:lnTo>
                  <a:pt x="1784" y="0"/>
                </a:lnTo>
                <a:cubicBezTo>
                  <a:pt x="1789" y="0"/>
                  <a:pt x="1792" y="3"/>
                  <a:pt x="1792" y="8"/>
                </a:cubicBezTo>
                <a:cubicBezTo>
                  <a:pt x="1792" y="12"/>
                  <a:pt x="1789" y="16"/>
                  <a:pt x="1784" y="16"/>
                </a:cubicBezTo>
                <a:lnTo>
                  <a:pt x="1544" y="16"/>
                </a:lnTo>
                <a:cubicBezTo>
                  <a:pt x="1540" y="16"/>
                  <a:pt x="1536" y="12"/>
                  <a:pt x="1536" y="8"/>
                </a:cubicBezTo>
                <a:cubicBezTo>
                  <a:pt x="1536" y="3"/>
                  <a:pt x="1540" y="0"/>
                  <a:pt x="1544" y="0"/>
                </a:cubicBezTo>
                <a:close/>
                <a:moveTo>
                  <a:pt x="1928" y="0"/>
                </a:moveTo>
                <a:lnTo>
                  <a:pt x="2168" y="0"/>
                </a:lnTo>
                <a:cubicBezTo>
                  <a:pt x="2173" y="0"/>
                  <a:pt x="2176" y="3"/>
                  <a:pt x="2176" y="8"/>
                </a:cubicBezTo>
                <a:cubicBezTo>
                  <a:pt x="2176" y="12"/>
                  <a:pt x="2173" y="16"/>
                  <a:pt x="2168" y="16"/>
                </a:cubicBezTo>
                <a:lnTo>
                  <a:pt x="1928" y="16"/>
                </a:lnTo>
                <a:cubicBezTo>
                  <a:pt x="1924" y="16"/>
                  <a:pt x="1920" y="12"/>
                  <a:pt x="1920" y="8"/>
                </a:cubicBezTo>
                <a:cubicBezTo>
                  <a:pt x="1920" y="3"/>
                  <a:pt x="1924" y="0"/>
                  <a:pt x="1928" y="0"/>
                </a:cubicBezTo>
                <a:close/>
                <a:moveTo>
                  <a:pt x="2312" y="0"/>
                </a:moveTo>
                <a:lnTo>
                  <a:pt x="2552" y="0"/>
                </a:lnTo>
                <a:cubicBezTo>
                  <a:pt x="2557" y="0"/>
                  <a:pt x="2560" y="3"/>
                  <a:pt x="2560" y="8"/>
                </a:cubicBezTo>
                <a:cubicBezTo>
                  <a:pt x="2560" y="12"/>
                  <a:pt x="2557" y="16"/>
                  <a:pt x="2552" y="16"/>
                </a:cubicBezTo>
                <a:lnTo>
                  <a:pt x="2312" y="16"/>
                </a:lnTo>
                <a:cubicBezTo>
                  <a:pt x="2308" y="16"/>
                  <a:pt x="2304" y="12"/>
                  <a:pt x="2304" y="8"/>
                </a:cubicBezTo>
                <a:cubicBezTo>
                  <a:pt x="2304" y="3"/>
                  <a:pt x="2308" y="0"/>
                  <a:pt x="2312" y="0"/>
                </a:cubicBezTo>
                <a:close/>
                <a:moveTo>
                  <a:pt x="2696" y="0"/>
                </a:moveTo>
                <a:lnTo>
                  <a:pt x="2730" y="0"/>
                </a:lnTo>
                <a:cubicBezTo>
                  <a:pt x="2734" y="0"/>
                  <a:pt x="2738" y="3"/>
                  <a:pt x="2738" y="8"/>
                </a:cubicBezTo>
                <a:cubicBezTo>
                  <a:pt x="2738" y="12"/>
                  <a:pt x="2734" y="16"/>
                  <a:pt x="2730" y="16"/>
                </a:cubicBezTo>
                <a:lnTo>
                  <a:pt x="2696" y="16"/>
                </a:lnTo>
                <a:cubicBezTo>
                  <a:pt x="2692" y="16"/>
                  <a:pt x="2688" y="12"/>
                  <a:pt x="2688" y="8"/>
                </a:cubicBezTo>
                <a:cubicBezTo>
                  <a:pt x="2688" y="3"/>
                  <a:pt x="2692" y="0"/>
                  <a:pt x="2696" y="0"/>
                </a:cubicBezTo>
                <a:close/>
              </a:path>
            </a:pathLst>
          </a:custGeom>
          <a:solidFill>
            <a:srgbClr val="4677BF"/>
          </a:solidFill>
          <a:ln w="9525" cap="flat">
            <a:solidFill>
              <a:srgbClr val="4677BF"/>
            </a:solidFill>
            <a:prstDash val="solid"/>
            <a:bevel/>
            <a:headEnd/>
            <a:tailEnd/>
          </a:ln>
        </p:spPr>
        <p:txBody>
          <a:bodyPr/>
          <a:lstStyle/>
          <a:p>
            <a:endParaRPr lang="en-US"/>
          </a:p>
        </p:txBody>
      </p:sp>
      <p:grpSp>
        <p:nvGrpSpPr>
          <p:cNvPr id="3" name="Group 69"/>
          <p:cNvGrpSpPr>
            <a:grpSpLocks/>
          </p:cNvGrpSpPr>
          <p:nvPr/>
        </p:nvGrpSpPr>
        <p:grpSpPr bwMode="auto">
          <a:xfrm>
            <a:off x="5949950" y="3240088"/>
            <a:ext cx="760413" cy="1712912"/>
            <a:chOff x="3361" y="2056"/>
            <a:chExt cx="479" cy="1079"/>
          </a:xfrm>
        </p:grpSpPr>
        <p:sp>
          <p:nvSpPr>
            <p:cNvPr id="32816" name="Rectangle 52"/>
            <p:cNvSpPr>
              <a:spLocks noChangeArrowheads="1"/>
            </p:cNvSpPr>
            <p:nvPr/>
          </p:nvSpPr>
          <p:spPr bwMode="auto">
            <a:xfrm>
              <a:off x="3361" y="2962"/>
              <a:ext cx="15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GB">
                  <a:solidFill>
                    <a:srgbClr val="000000"/>
                  </a:solidFill>
                </a:rPr>
                <a:t>id </a:t>
              </a:r>
              <a:endParaRPr lang="en-GB"/>
            </a:p>
          </p:txBody>
        </p:sp>
        <p:sp>
          <p:nvSpPr>
            <p:cNvPr id="32817" name="Rectangle 53"/>
            <p:cNvSpPr>
              <a:spLocks noChangeArrowheads="1"/>
            </p:cNvSpPr>
            <p:nvPr/>
          </p:nvSpPr>
          <p:spPr bwMode="auto">
            <a:xfrm>
              <a:off x="3511" y="2962"/>
              <a:ext cx="24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GB">
                  <a:solidFill>
                    <a:srgbClr val="000000"/>
                  </a:solidFill>
                </a:rPr>
                <a:t>100</a:t>
              </a:r>
              <a:endParaRPr lang="en-GB"/>
            </a:p>
          </p:txBody>
        </p:sp>
        <p:sp>
          <p:nvSpPr>
            <p:cNvPr id="32818" name="Rectangle 54"/>
            <p:cNvSpPr>
              <a:spLocks noChangeArrowheads="1"/>
            </p:cNvSpPr>
            <p:nvPr/>
          </p:nvSpPr>
          <p:spPr bwMode="auto">
            <a:xfrm>
              <a:off x="3385" y="2056"/>
              <a:ext cx="15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GB">
                  <a:solidFill>
                    <a:srgbClr val="000000"/>
                  </a:solidFill>
                </a:rPr>
                <a:t>id </a:t>
              </a:r>
              <a:endParaRPr lang="en-GB"/>
            </a:p>
          </p:txBody>
        </p:sp>
        <p:sp>
          <p:nvSpPr>
            <p:cNvPr id="32819" name="Rectangle 55"/>
            <p:cNvSpPr>
              <a:spLocks noChangeArrowheads="1"/>
            </p:cNvSpPr>
            <p:nvPr/>
          </p:nvSpPr>
          <p:spPr bwMode="auto">
            <a:xfrm>
              <a:off x="3535" y="2056"/>
              <a:ext cx="24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GB">
                  <a:solidFill>
                    <a:srgbClr val="000000"/>
                  </a:solidFill>
                </a:rPr>
                <a:t>400</a:t>
              </a:r>
              <a:endParaRPr lang="en-GB"/>
            </a:p>
          </p:txBody>
        </p:sp>
        <p:sp>
          <p:nvSpPr>
            <p:cNvPr id="32820" name="Freeform 56"/>
            <p:cNvSpPr>
              <a:spLocks/>
            </p:cNvSpPr>
            <p:nvPr/>
          </p:nvSpPr>
          <p:spPr bwMode="auto">
            <a:xfrm>
              <a:off x="3738" y="2137"/>
              <a:ext cx="102" cy="907"/>
            </a:xfrm>
            <a:custGeom>
              <a:avLst/>
              <a:gdLst>
                <a:gd name="T0" fmla="*/ 102 w 272"/>
                <a:gd name="T1" fmla="*/ 907 h 2419"/>
                <a:gd name="T2" fmla="*/ 51 w 272"/>
                <a:gd name="T3" fmla="*/ 856 h 2419"/>
                <a:gd name="T4" fmla="*/ 51 w 272"/>
                <a:gd name="T5" fmla="*/ 856 h 2419"/>
                <a:gd name="T6" fmla="*/ 51 w 272"/>
                <a:gd name="T7" fmla="*/ 496 h 2419"/>
                <a:gd name="T8" fmla="*/ 0 w 272"/>
                <a:gd name="T9" fmla="*/ 445 h 2419"/>
                <a:gd name="T10" fmla="*/ 51 w 272"/>
                <a:gd name="T11" fmla="*/ 394 h 2419"/>
                <a:gd name="T12" fmla="*/ 51 w 272"/>
                <a:gd name="T13" fmla="*/ 51 h 2419"/>
                <a:gd name="T14" fmla="*/ 102 w 272"/>
                <a:gd name="T15" fmla="*/ 0 h 2419"/>
                <a:gd name="T16" fmla="*/ 0 60000 65536"/>
                <a:gd name="T17" fmla="*/ 0 60000 65536"/>
                <a:gd name="T18" fmla="*/ 0 60000 65536"/>
                <a:gd name="T19" fmla="*/ 0 60000 65536"/>
                <a:gd name="T20" fmla="*/ 0 60000 65536"/>
                <a:gd name="T21" fmla="*/ 0 60000 65536"/>
                <a:gd name="T22" fmla="*/ 0 60000 65536"/>
                <a:gd name="T23" fmla="*/ 0 60000 65536"/>
                <a:gd name="T24" fmla="*/ 0 w 272"/>
                <a:gd name="T25" fmla="*/ 0 h 2419"/>
                <a:gd name="T26" fmla="*/ 272 w 272"/>
                <a:gd name="T27" fmla="*/ 2419 h 241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2" h="2419">
                  <a:moveTo>
                    <a:pt x="272" y="2419"/>
                  </a:moveTo>
                  <a:cubicBezTo>
                    <a:pt x="201" y="2411"/>
                    <a:pt x="144" y="2355"/>
                    <a:pt x="136" y="2283"/>
                  </a:cubicBezTo>
                  <a:lnTo>
                    <a:pt x="136" y="1324"/>
                  </a:lnTo>
                  <a:cubicBezTo>
                    <a:pt x="128" y="1253"/>
                    <a:pt x="72" y="1196"/>
                    <a:pt x="0" y="1188"/>
                  </a:cubicBezTo>
                  <a:cubicBezTo>
                    <a:pt x="72" y="1180"/>
                    <a:pt x="128" y="1124"/>
                    <a:pt x="136" y="1052"/>
                  </a:cubicBezTo>
                  <a:lnTo>
                    <a:pt x="136" y="136"/>
                  </a:lnTo>
                  <a:cubicBezTo>
                    <a:pt x="144" y="65"/>
                    <a:pt x="201" y="8"/>
                    <a:pt x="272" y="0"/>
                  </a:cubicBezTo>
                </a:path>
              </a:pathLst>
            </a:custGeom>
            <a:noFill/>
            <a:ln w="12700" cap="rnd"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4" name="Group 70"/>
          <p:cNvGrpSpPr>
            <a:grpSpLocks/>
          </p:cNvGrpSpPr>
          <p:nvPr/>
        </p:nvGrpSpPr>
        <p:grpSpPr bwMode="auto">
          <a:xfrm>
            <a:off x="5949950" y="1116013"/>
            <a:ext cx="760413" cy="1712912"/>
            <a:chOff x="3361" y="718"/>
            <a:chExt cx="479" cy="1079"/>
          </a:xfrm>
        </p:grpSpPr>
        <p:sp>
          <p:nvSpPr>
            <p:cNvPr id="32811" name="Rectangle 57"/>
            <p:cNvSpPr>
              <a:spLocks noChangeArrowheads="1"/>
            </p:cNvSpPr>
            <p:nvPr/>
          </p:nvSpPr>
          <p:spPr bwMode="auto">
            <a:xfrm>
              <a:off x="3361" y="1624"/>
              <a:ext cx="15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GB">
                  <a:solidFill>
                    <a:srgbClr val="000000"/>
                  </a:solidFill>
                </a:rPr>
                <a:t>id </a:t>
              </a:r>
              <a:endParaRPr lang="en-GB"/>
            </a:p>
          </p:txBody>
        </p:sp>
        <p:sp>
          <p:nvSpPr>
            <p:cNvPr id="32812" name="Rectangle 58"/>
            <p:cNvSpPr>
              <a:spLocks noChangeArrowheads="1"/>
            </p:cNvSpPr>
            <p:nvPr/>
          </p:nvSpPr>
          <p:spPr bwMode="auto">
            <a:xfrm>
              <a:off x="3511" y="1624"/>
              <a:ext cx="24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GB">
                  <a:solidFill>
                    <a:srgbClr val="000000"/>
                  </a:solidFill>
                </a:rPr>
                <a:t>100</a:t>
              </a:r>
              <a:endParaRPr lang="en-GB"/>
            </a:p>
          </p:txBody>
        </p:sp>
        <p:sp>
          <p:nvSpPr>
            <p:cNvPr id="32813" name="Rectangle 59"/>
            <p:cNvSpPr>
              <a:spLocks noChangeArrowheads="1"/>
            </p:cNvSpPr>
            <p:nvPr/>
          </p:nvSpPr>
          <p:spPr bwMode="auto">
            <a:xfrm>
              <a:off x="3385" y="718"/>
              <a:ext cx="15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GB">
                  <a:solidFill>
                    <a:srgbClr val="000000"/>
                  </a:solidFill>
                </a:rPr>
                <a:t>id </a:t>
              </a:r>
              <a:endParaRPr lang="en-GB"/>
            </a:p>
          </p:txBody>
        </p:sp>
        <p:sp>
          <p:nvSpPr>
            <p:cNvPr id="32814" name="Rectangle 60"/>
            <p:cNvSpPr>
              <a:spLocks noChangeArrowheads="1"/>
            </p:cNvSpPr>
            <p:nvPr/>
          </p:nvSpPr>
          <p:spPr bwMode="auto">
            <a:xfrm>
              <a:off x="3535" y="718"/>
              <a:ext cx="24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GB">
                  <a:solidFill>
                    <a:srgbClr val="000000"/>
                  </a:solidFill>
                </a:rPr>
                <a:t>400</a:t>
              </a:r>
              <a:endParaRPr lang="en-GB"/>
            </a:p>
          </p:txBody>
        </p:sp>
        <p:sp>
          <p:nvSpPr>
            <p:cNvPr id="32815" name="Freeform 61"/>
            <p:cNvSpPr>
              <a:spLocks/>
            </p:cNvSpPr>
            <p:nvPr/>
          </p:nvSpPr>
          <p:spPr bwMode="auto">
            <a:xfrm>
              <a:off x="3738" y="799"/>
              <a:ext cx="102" cy="907"/>
            </a:xfrm>
            <a:custGeom>
              <a:avLst/>
              <a:gdLst>
                <a:gd name="T0" fmla="*/ 102 w 272"/>
                <a:gd name="T1" fmla="*/ 907 h 2419"/>
                <a:gd name="T2" fmla="*/ 51 w 272"/>
                <a:gd name="T3" fmla="*/ 856 h 2419"/>
                <a:gd name="T4" fmla="*/ 51 w 272"/>
                <a:gd name="T5" fmla="*/ 496 h 2419"/>
                <a:gd name="T6" fmla="*/ 0 w 272"/>
                <a:gd name="T7" fmla="*/ 445 h 2419"/>
                <a:gd name="T8" fmla="*/ 51 w 272"/>
                <a:gd name="T9" fmla="*/ 394 h 2419"/>
                <a:gd name="T10" fmla="*/ 51 w 272"/>
                <a:gd name="T11" fmla="*/ 51 h 2419"/>
                <a:gd name="T12" fmla="*/ 102 w 272"/>
                <a:gd name="T13" fmla="*/ 0 h 2419"/>
                <a:gd name="T14" fmla="*/ 0 60000 65536"/>
                <a:gd name="T15" fmla="*/ 0 60000 65536"/>
                <a:gd name="T16" fmla="*/ 0 60000 65536"/>
                <a:gd name="T17" fmla="*/ 0 60000 65536"/>
                <a:gd name="T18" fmla="*/ 0 60000 65536"/>
                <a:gd name="T19" fmla="*/ 0 60000 65536"/>
                <a:gd name="T20" fmla="*/ 0 60000 65536"/>
                <a:gd name="T21" fmla="*/ 0 w 272"/>
                <a:gd name="T22" fmla="*/ 0 h 2419"/>
                <a:gd name="T23" fmla="*/ 272 w 272"/>
                <a:gd name="T24" fmla="*/ 2419 h 241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72" h="2419">
                  <a:moveTo>
                    <a:pt x="272" y="2419"/>
                  </a:moveTo>
                  <a:cubicBezTo>
                    <a:pt x="201" y="2411"/>
                    <a:pt x="144" y="2355"/>
                    <a:pt x="136" y="2283"/>
                  </a:cubicBezTo>
                  <a:lnTo>
                    <a:pt x="136" y="1324"/>
                  </a:lnTo>
                  <a:cubicBezTo>
                    <a:pt x="128" y="1253"/>
                    <a:pt x="72" y="1196"/>
                    <a:pt x="0" y="1188"/>
                  </a:cubicBezTo>
                  <a:cubicBezTo>
                    <a:pt x="72" y="1180"/>
                    <a:pt x="128" y="1124"/>
                    <a:pt x="136" y="1052"/>
                  </a:cubicBezTo>
                  <a:lnTo>
                    <a:pt x="136" y="137"/>
                  </a:lnTo>
                  <a:cubicBezTo>
                    <a:pt x="144" y="65"/>
                    <a:pt x="201" y="8"/>
                    <a:pt x="272" y="0"/>
                  </a:cubicBezTo>
                </a:path>
              </a:pathLst>
            </a:custGeom>
            <a:noFill/>
            <a:ln w="12700" cap="rnd"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32789" name="Text Box 65"/>
          <p:cNvSpPr txBox="1">
            <a:spLocks noChangeArrowheads="1"/>
          </p:cNvSpPr>
          <p:nvPr/>
        </p:nvSpPr>
        <p:spPr bwMode="auto">
          <a:xfrm>
            <a:off x="1066800" y="1295400"/>
            <a:ext cx="3048000" cy="2563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spcBef>
                <a:spcPct val="50000"/>
              </a:spcBef>
            </a:pPr>
            <a:r>
              <a:rPr lang="en-GB" b="1">
                <a:latin typeface="Courier New" pitchFamily="49" charset="0"/>
              </a:rPr>
              <a:t>//vulnerable code</a:t>
            </a:r>
            <a:br>
              <a:rPr lang="en-GB" b="1">
                <a:latin typeface="Courier New" pitchFamily="49" charset="0"/>
              </a:rPr>
            </a:br>
            <a:r>
              <a:rPr lang="en-GB" b="1">
                <a:latin typeface="Courier New" pitchFamily="49" charset="0"/>
              </a:rPr>
              <a:t> push len</a:t>
            </a:r>
            <a:br>
              <a:rPr lang="en-GB" b="1">
                <a:latin typeface="Courier New" pitchFamily="49" charset="0"/>
              </a:rPr>
            </a:br>
            <a:r>
              <a:rPr lang="en-GB" b="1">
                <a:latin typeface="Courier New" pitchFamily="49" charset="0"/>
              </a:rPr>
              <a:t> push netbuf</a:t>
            </a:r>
            <a:br>
              <a:rPr lang="en-GB" b="1">
                <a:latin typeface="Courier New" pitchFamily="49" charset="0"/>
              </a:rPr>
            </a:br>
            <a:r>
              <a:rPr lang="en-GB" b="1">
                <a:latin typeface="Courier New" pitchFamily="49" charset="0"/>
              </a:rPr>
              <a:t> push sock</a:t>
            </a:r>
            <a:br>
              <a:rPr lang="en-GB" b="1">
                <a:latin typeface="Courier New" pitchFamily="49" charset="0"/>
              </a:rPr>
            </a:br>
            <a:r>
              <a:rPr lang="en-GB" b="1">
                <a:latin typeface="Courier New" pitchFamily="49" charset="0"/>
              </a:rPr>
              <a:t> </a:t>
            </a:r>
            <a:r>
              <a:rPr lang="en-GB" b="1">
                <a:solidFill>
                  <a:srgbClr val="008000"/>
                </a:solidFill>
                <a:latin typeface="Courier New" pitchFamily="49" charset="0"/>
              </a:rPr>
              <a:t>call recv</a:t>
            </a:r>
            <a:r>
              <a:rPr lang="en-GB" b="1">
                <a:latin typeface="Courier New" pitchFamily="49" charset="0"/>
              </a:rPr>
              <a:t/>
            </a:r>
            <a:br>
              <a:rPr lang="en-GB" b="1">
                <a:latin typeface="Courier New" pitchFamily="49" charset="0"/>
              </a:rPr>
            </a:br>
            <a:r>
              <a:rPr lang="en-GB" b="1">
                <a:latin typeface="Courier New" pitchFamily="49" charset="0"/>
              </a:rPr>
              <a:t> push netbuf</a:t>
            </a:r>
            <a:br>
              <a:rPr lang="en-GB" b="1">
                <a:latin typeface="Courier New" pitchFamily="49" charset="0"/>
              </a:rPr>
            </a:br>
            <a:r>
              <a:rPr lang="en-GB" b="1">
                <a:latin typeface="Courier New" pitchFamily="49" charset="0"/>
              </a:rPr>
              <a:t> push localbuf</a:t>
            </a:r>
            <a:br>
              <a:rPr lang="en-GB" b="1">
                <a:latin typeface="Courier New" pitchFamily="49" charset="0"/>
              </a:rPr>
            </a:br>
            <a:r>
              <a:rPr lang="en-GB" b="1">
                <a:latin typeface="Courier New" pitchFamily="49" charset="0"/>
              </a:rPr>
              <a:t> </a:t>
            </a:r>
            <a:r>
              <a:rPr lang="en-GB" b="1">
                <a:solidFill>
                  <a:srgbClr val="008000"/>
                </a:solidFill>
                <a:latin typeface="Courier New" pitchFamily="49" charset="0"/>
              </a:rPr>
              <a:t>call strcpy</a:t>
            </a:r>
            <a:r>
              <a:rPr lang="en-GB" b="1">
                <a:latin typeface="Courier New" pitchFamily="49" charset="0"/>
              </a:rPr>
              <a:t/>
            </a:r>
            <a:br>
              <a:rPr lang="en-GB" b="1">
                <a:latin typeface="Courier New" pitchFamily="49" charset="0"/>
              </a:rPr>
            </a:br>
            <a:r>
              <a:rPr lang="en-GB" b="1">
                <a:latin typeface="Courier New" pitchFamily="49" charset="0"/>
              </a:rPr>
              <a:t> </a:t>
            </a:r>
            <a:r>
              <a:rPr lang="en-GB" b="1">
                <a:solidFill>
                  <a:srgbClr val="008000"/>
                </a:solidFill>
                <a:latin typeface="Courier New" pitchFamily="49" charset="0"/>
              </a:rPr>
              <a:t>ret</a:t>
            </a:r>
            <a:r>
              <a:rPr lang="en-GB" b="1">
                <a:latin typeface="Courier New" pitchFamily="49" charset="0"/>
              </a:rPr>
              <a:t> </a:t>
            </a:r>
          </a:p>
        </p:txBody>
      </p:sp>
      <p:sp>
        <p:nvSpPr>
          <p:cNvPr id="55362" name="AutoShape 66"/>
          <p:cNvSpPr>
            <a:spLocks noChangeArrowheads="1"/>
          </p:cNvSpPr>
          <p:nvPr/>
        </p:nvSpPr>
        <p:spPr bwMode="auto">
          <a:xfrm>
            <a:off x="762000" y="1676400"/>
            <a:ext cx="457200" cy="228600"/>
          </a:xfrm>
          <a:prstGeom prst="rightArrow">
            <a:avLst>
              <a:gd name="adj1" fmla="val 50000"/>
              <a:gd name="adj2" fmla="val 50000"/>
            </a:avLst>
          </a:prstGeom>
          <a:solidFill>
            <a:schemeClr val="bg2"/>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grpSp>
        <p:nvGrpSpPr>
          <p:cNvPr id="5" name="Group 117"/>
          <p:cNvGrpSpPr>
            <a:grpSpLocks/>
          </p:cNvGrpSpPr>
          <p:nvPr/>
        </p:nvGrpSpPr>
        <p:grpSpPr bwMode="auto">
          <a:xfrm>
            <a:off x="762000" y="4038600"/>
            <a:ext cx="3743325" cy="762000"/>
            <a:chOff x="480" y="2544"/>
            <a:chExt cx="2358" cy="480"/>
          </a:xfrm>
        </p:grpSpPr>
        <p:sp>
          <p:nvSpPr>
            <p:cNvPr id="32800" name="Rectangle 94"/>
            <p:cNvSpPr>
              <a:spLocks noChangeArrowheads="1"/>
            </p:cNvSpPr>
            <p:nvPr/>
          </p:nvSpPr>
          <p:spPr bwMode="auto">
            <a:xfrm>
              <a:off x="480" y="2832"/>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GB">
                  <a:solidFill>
                    <a:srgbClr val="000000"/>
                  </a:solidFill>
                </a:rPr>
                <a:t>log: </a:t>
              </a:r>
              <a:endParaRPr lang="en-GB"/>
            </a:p>
          </p:txBody>
        </p:sp>
        <p:grpSp>
          <p:nvGrpSpPr>
            <p:cNvPr id="32801" name="Group 97"/>
            <p:cNvGrpSpPr>
              <a:grpSpLocks/>
            </p:cNvGrpSpPr>
            <p:nvPr/>
          </p:nvGrpSpPr>
          <p:grpSpPr bwMode="auto">
            <a:xfrm>
              <a:off x="768" y="2544"/>
              <a:ext cx="2070" cy="480"/>
              <a:chOff x="576" y="2784"/>
              <a:chExt cx="2070" cy="480"/>
            </a:xfrm>
          </p:grpSpPr>
          <p:sp>
            <p:nvSpPr>
              <p:cNvPr id="32802" name="Rectangle 72"/>
              <p:cNvSpPr>
                <a:spLocks noChangeArrowheads="1"/>
              </p:cNvSpPr>
              <p:nvPr/>
            </p:nvSpPr>
            <p:spPr bwMode="auto">
              <a:xfrm>
                <a:off x="1008" y="3072"/>
                <a:ext cx="1584" cy="192"/>
              </a:xfrm>
              <a:prstGeom prst="rect">
                <a:avLst/>
              </a:prstGeom>
              <a:solidFill>
                <a:schemeClr val="bg1"/>
              </a:solidFill>
              <a:ln w="9525">
                <a:solidFill>
                  <a:schemeClr val="tx1"/>
                </a:solidFill>
                <a:miter lim="800000"/>
                <a:headEnd/>
                <a:tailEnd/>
              </a:ln>
            </p:spPr>
            <p:txBody>
              <a:bodyPr wrap="none" anchor="ctr"/>
              <a:lstStyle/>
              <a:p>
                <a:r>
                  <a:rPr lang="en-GB"/>
                  <a:t>1111111111111111111</a:t>
                </a:r>
              </a:p>
            </p:txBody>
          </p:sp>
          <p:sp>
            <p:nvSpPr>
              <p:cNvPr id="32803" name="Freeform 78"/>
              <p:cNvSpPr>
                <a:spLocks/>
              </p:cNvSpPr>
              <p:nvPr/>
            </p:nvSpPr>
            <p:spPr bwMode="auto">
              <a:xfrm rot="5400000">
                <a:off x="1749" y="2187"/>
                <a:ext cx="102" cy="1584"/>
              </a:xfrm>
              <a:custGeom>
                <a:avLst/>
                <a:gdLst>
                  <a:gd name="T0" fmla="*/ 102 w 272"/>
                  <a:gd name="T1" fmla="*/ 1584 h 2419"/>
                  <a:gd name="T2" fmla="*/ 51 w 272"/>
                  <a:gd name="T3" fmla="*/ 1495 h 2419"/>
                  <a:gd name="T4" fmla="*/ 51 w 272"/>
                  <a:gd name="T5" fmla="*/ 1495 h 2419"/>
                  <a:gd name="T6" fmla="*/ 51 w 272"/>
                  <a:gd name="T7" fmla="*/ 867 h 2419"/>
                  <a:gd name="T8" fmla="*/ 0 w 272"/>
                  <a:gd name="T9" fmla="*/ 778 h 2419"/>
                  <a:gd name="T10" fmla="*/ 51 w 272"/>
                  <a:gd name="T11" fmla="*/ 689 h 2419"/>
                  <a:gd name="T12" fmla="*/ 51 w 272"/>
                  <a:gd name="T13" fmla="*/ 89 h 2419"/>
                  <a:gd name="T14" fmla="*/ 102 w 272"/>
                  <a:gd name="T15" fmla="*/ 0 h 2419"/>
                  <a:gd name="T16" fmla="*/ 0 60000 65536"/>
                  <a:gd name="T17" fmla="*/ 0 60000 65536"/>
                  <a:gd name="T18" fmla="*/ 0 60000 65536"/>
                  <a:gd name="T19" fmla="*/ 0 60000 65536"/>
                  <a:gd name="T20" fmla="*/ 0 60000 65536"/>
                  <a:gd name="T21" fmla="*/ 0 60000 65536"/>
                  <a:gd name="T22" fmla="*/ 0 60000 65536"/>
                  <a:gd name="T23" fmla="*/ 0 60000 65536"/>
                  <a:gd name="T24" fmla="*/ 0 w 272"/>
                  <a:gd name="T25" fmla="*/ 0 h 2419"/>
                  <a:gd name="T26" fmla="*/ 272 w 272"/>
                  <a:gd name="T27" fmla="*/ 2419 h 241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2" h="2419">
                    <a:moveTo>
                      <a:pt x="272" y="2419"/>
                    </a:moveTo>
                    <a:cubicBezTo>
                      <a:pt x="201" y="2411"/>
                      <a:pt x="144" y="2355"/>
                      <a:pt x="136" y="2283"/>
                    </a:cubicBezTo>
                    <a:lnTo>
                      <a:pt x="136" y="1324"/>
                    </a:lnTo>
                    <a:cubicBezTo>
                      <a:pt x="128" y="1253"/>
                      <a:pt x="72" y="1196"/>
                      <a:pt x="0" y="1188"/>
                    </a:cubicBezTo>
                    <a:cubicBezTo>
                      <a:pt x="72" y="1180"/>
                      <a:pt x="128" y="1124"/>
                      <a:pt x="136" y="1052"/>
                    </a:cubicBezTo>
                    <a:lnTo>
                      <a:pt x="136" y="136"/>
                    </a:lnTo>
                    <a:cubicBezTo>
                      <a:pt x="144" y="65"/>
                      <a:pt x="201" y="8"/>
                      <a:pt x="272" y="0"/>
                    </a:cubicBezTo>
                  </a:path>
                </a:pathLst>
              </a:custGeom>
              <a:noFill/>
              <a:ln w="12700" cap="rnd"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32804" name="Group 92"/>
              <p:cNvGrpSpPr>
                <a:grpSpLocks/>
              </p:cNvGrpSpPr>
              <p:nvPr/>
            </p:nvGrpSpPr>
            <p:grpSpPr bwMode="auto">
              <a:xfrm>
                <a:off x="2256" y="2784"/>
                <a:ext cx="390" cy="173"/>
                <a:chOff x="5520" y="2874"/>
                <a:chExt cx="390" cy="173"/>
              </a:xfrm>
            </p:grpSpPr>
            <p:sp>
              <p:nvSpPr>
                <p:cNvPr id="32809" name="Rectangle 86"/>
                <p:cNvSpPr>
                  <a:spLocks noChangeArrowheads="1"/>
                </p:cNvSpPr>
                <p:nvPr/>
              </p:nvSpPr>
              <p:spPr bwMode="auto">
                <a:xfrm>
                  <a:off x="5520" y="2874"/>
                  <a:ext cx="15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GB">
                      <a:solidFill>
                        <a:srgbClr val="000000"/>
                      </a:solidFill>
                    </a:rPr>
                    <a:t>id </a:t>
                  </a:r>
                  <a:endParaRPr lang="en-GB"/>
                </a:p>
              </p:txBody>
            </p:sp>
            <p:sp>
              <p:nvSpPr>
                <p:cNvPr id="32810" name="Rectangle 87"/>
                <p:cNvSpPr>
                  <a:spLocks noChangeArrowheads="1"/>
                </p:cNvSpPr>
                <p:nvPr/>
              </p:nvSpPr>
              <p:spPr bwMode="auto">
                <a:xfrm>
                  <a:off x="5670" y="2874"/>
                  <a:ext cx="24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GB">
                      <a:solidFill>
                        <a:srgbClr val="000000"/>
                      </a:solidFill>
                    </a:rPr>
                    <a:t>400</a:t>
                  </a:r>
                  <a:endParaRPr lang="en-GB"/>
                </a:p>
              </p:txBody>
            </p:sp>
          </p:grpSp>
          <p:grpSp>
            <p:nvGrpSpPr>
              <p:cNvPr id="32805" name="Group 91"/>
              <p:cNvGrpSpPr>
                <a:grpSpLocks/>
              </p:cNvGrpSpPr>
              <p:nvPr/>
            </p:nvGrpSpPr>
            <p:grpSpPr bwMode="auto">
              <a:xfrm>
                <a:off x="1008" y="2784"/>
                <a:ext cx="390" cy="173"/>
                <a:chOff x="5544" y="1968"/>
                <a:chExt cx="390" cy="173"/>
              </a:xfrm>
            </p:grpSpPr>
            <p:sp>
              <p:nvSpPr>
                <p:cNvPr id="32807" name="Rectangle 88"/>
                <p:cNvSpPr>
                  <a:spLocks noChangeArrowheads="1"/>
                </p:cNvSpPr>
                <p:nvPr/>
              </p:nvSpPr>
              <p:spPr bwMode="auto">
                <a:xfrm>
                  <a:off x="5544" y="1968"/>
                  <a:ext cx="15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GB">
                      <a:solidFill>
                        <a:srgbClr val="000000"/>
                      </a:solidFill>
                    </a:rPr>
                    <a:t>id </a:t>
                  </a:r>
                  <a:endParaRPr lang="en-GB"/>
                </a:p>
              </p:txBody>
            </p:sp>
            <p:sp>
              <p:nvSpPr>
                <p:cNvPr id="32808" name="Rectangle 89"/>
                <p:cNvSpPr>
                  <a:spLocks noChangeArrowheads="1"/>
                </p:cNvSpPr>
                <p:nvPr/>
              </p:nvSpPr>
              <p:spPr bwMode="auto">
                <a:xfrm>
                  <a:off x="5694" y="1968"/>
                  <a:ext cx="24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GB">
                      <a:solidFill>
                        <a:srgbClr val="000000"/>
                      </a:solidFill>
                    </a:rPr>
                    <a:t>100</a:t>
                  </a:r>
                  <a:endParaRPr lang="en-GB"/>
                </a:p>
              </p:txBody>
            </p:sp>
          </p:grpSp>
          <p:sp>
            <p:nvSpPr>
              <p:cNvPr id="32806" name="Rectangle 96"/>
              <p:cNvSpPr>
                <a:spLocks noChangeArrowheads="1"/>
              </p:cNvSpPr>
              <p:nvPr/>
            </p:nvSpPr>
            <p:spPr bwMode="auto">
              <a:xfrm>
                <a:off x="576" y="3072"/>
                <a:ext cx="35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GB">
                    <a:solidFill>
                      <a:srgbClr val="000000"/>
                    </a:solidFill>
                  </a:rPr>
                  <a:t>msg1</a:t>
                </a:r>
                <a:endParaRPr lang="en-GB"/>
              </a:p>
            </p:txBody>
          </p:sp>
        </p:grpSp>
      </p:grpSp>
      <p:sp>
        <p:nvSpPr>
          <p:cNvPr id="55397" name="Rectangle 101"/>
          <p:cNvSpPr>
            <a:spLocks noChangeArrowheads="1"/>
          </p:cNvSpPr>
          <p:nvPr/>
        </p:nvSpPr>
        <p:spPr bwMode="auto">
          <a:xfrm>
            <a:off x="5105400" y="1981200"/>
            <a:ext cx="685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l"/>
            <a:r>
              <a:rPr lang="en-GB">
                <a:solidFill>
                  <a:srgbClr val="000000"/>
                </a:solidFill>
              </a:rPr>
              <a:t>id 236 </a:t>
            </a:r>
            <a:endParaRPr lang="en-GB"/>
          </a:p>
        </p:txBody>
      </p:sp>
      <p:grpSp>
        <p:nvGrpSpPr>
          <p:cNvPr id="9" name="Group 116"/>
          <p:cNvGrpSpPr>
            <a:grpSpLocks/>
          </p:cNvGrpSpPr>
          <p:nvPr/>
        </p:nvGrpSpPr>
        <p:grpSpPr bwMode="auto">
          <a:xfrm>
            <a:off x="685800" y="5105400"/>
            <a:ext cx="6324600" cy="457200"/>
            <a:chOff x="432" y="3360"/>
            <a:chExt cx="3648" cy="288"/>
          </a:xfrm>
        </p:grpSpPr>
        <p:sp>
          <p:nvSpPr>
            <p:cNvPr id="32797" name="Rectangle 104"/>
            <p:cNvSpPr>
              <a:spLocks noChangeArrowheads="1"/>
            </p:cNvSpPr>
            <p:nvPr/>
          </p:nvSpPr>
          <p:spPr bwMode="auto">
            <a:xfrm>
              <a:off x="960" y="3360"/>
              <a:ext cx="3120" cy="288"/>
            </a:xfrm>
            <a:prstGeom prst="rect">
              <a:avLst/>
            </a:prstGeom>
            <a:solidFill>
              <a:schemeClr val="bg1"/>
            </a:solidFill>
            <a:ln w="26988" cap="rnd" algn="ctr">
              <a:solidFill>
                <a:srgbClr val="4677BF"/>
              </a:solidFill>
              <a:miter lim="800000"/>
              <a:headEnd/>
              <a:tailEnd/>
            </a:ln>
          </p:spPr>
          <p:txBody>
            <a:bodyPr/>
            <a:lstStyle/>
            <a:p>
              <a:pPr algn="l"/>
              <a:r>
                <a:rPr lang="en-US"/>
                <a:t>AEC,                                             , pc at offset 136</a:t>
              </a:r>
              <a:endParaRPr lang="en-GB"/>
            </a:p>
          </p:txBody>
        </p:sp>
        <p:sp>
          <p:nvSpPr>
            <p:cNvPr id="32798" name="Text Box 105"/>
            <p:cNvSpPr txBox="1">
              <a:spLocks noChangeArrowheads="1"/>
            </p:cNvSpPr>
            <p:nvPr/>
          </p:nvSpPr>
          <p:spPr bwMode="auto">
            <a:xfrm>
              <a:off x="432" y="3360"/>
              <a:ext cx="48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spcBef>
                  <a:spcPct val="50000"/>
                </a:spcBef>
              </a:pPr>
              <a:r>
                <a:rPr lang="en-GB"/>
                <a:t>SCA:</a:t>
              </a:r>
            </a:p>
          </p:txBody>
        </p:sp>
        <p:sp>
          <p:nvSpPr>
            <p:cNvPr id="32799" name="Rectangle 107"/>
            <p:cNvSpPr>
              <a:spLocks noChangeArrowheads="1"/>
            </p:cNvSpPr>
            <p:nvPr/>
          </p:nvSpPr>
          <p:spPr bwMode="auto">
            <a:xfrm>
              <a:off x="1392" y="3408"/>
              <a:ext cx="1584" cy="192"/>
            </a:xfrm>
            <a:prstGeom prst="rect">
              <a:avLst/>
            </a:prstGeom>
            <a:solidFill>
              <a:schemeClr val="bg1"/>
            </a:solidFill>
            <a:ln w="9525">
              <a:solidFill>
                <a:schemeClr val="tx1"/>
              </a:solidFill>
              <a:miter lim="800000"/>
              <a:headEnd/>
              <a:tailEnd/>
            </a:ln>
          </p:spPr>
          <p:txBody>
            <a:bodyPr wrap="none" anchor="ctr"/>
            <a:lstStyle/>
            <a:p>
              <a:r>
                <a:rPr lang="en-GB"/>
                <a:t>1111111111111111111</a:t>
              </a:r>
            </a:p>
          </p:txBody>
        </p:sp>
      </p:grpSp>
      <p:sp>
        <p:nvSpPr>
          <p:cNvPr id="55415" name="Line 119"/>
          <p:cNvSpPr>
            <a:spLocks noChangeShapeType="1"/>
          </p:cNvSpPr>
          <p:nvPr/>
        </p:nvSpPr>
        <p:spPr bwMode="auto">
          <a:xfrm flipH="1">
            <a:off x="3352800" y="2286000"/>
            <a:ext cx="2133600" cy="2209800"/>
          </a:xfrm>
          <a:prstGeom prst="line">
            <a:avLst/>
          </a:prstGeom>
          <a:noFill/>
          <a:ln w="28575">
            <a:solidFill>
              <a:schemeClr val="bg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5417" name="Text Box 121"/>
          <p:cNvSpPr txBox="1">
            <a:spLocks noChangeArrowheads="1"/>
          </p:cNvSpPr>
          <p:nvPr/>
        </p:nvSpPr>
        <p:spPr bwMode="auto">
          <a:xfrm>
            <a:off x="990600" y="6096000"/>
            <a:ext cx="74453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sz="2800" b="1">
                <a:solidFill>
                  <a:srgbClr val="008000"/>
                </a:solidFill>
              </a:rPr>
              <a:t>direct extraction of verification information</a:t>
            </a:r>
            <a:endParaRPr lang="en-GB" sz="2800" b="1">
              <a:solidFill>
                <a:srgbClr val="008000"/>
              </a:solidFill>
            </a:endParaRPr>
          </a:p>
        </p:txBody>
      </p:sp>
      <p:sp>
        <p:nvSpPr>
          <p:cNvPr id="55418" name="Text Box 122"/>
          <p:cNvSpPr txBox="1">
            <a:spLocks noChangeArrowheads="1"/>
          </p:cNvSpPr>
          <p:nvPr/>
        </p:nvSpPr>
        <p:spPr bwMode="auto">
          <a:xfrm>
            <a:off x="2971800" y="5638800"/>
            <a:ext cx="3048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sz="2800" b="1">
                <a:solidFill>
                  <a:srgbClr val="008000"/>
                </a:solidFill>
              </a:rPr>
              <a:t>high coverage </a:t>
            </a:r>
            <a:endParaRPr lang="en-GB" sz="2800" b="1">
              <a:solidFill>
                <a:srgbClr val="008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path" presetSubtype="0" accel="50000" decel="50000" fill="hold" grpId="0" nodeType="clickEffect">
                                  <p:stCondLst>
                                    <p:cond delay="0"/>
                                  </p:stCondLst>
                                  <p:childTnLst>
                                    <p:animMotion origin="layout" path="M -3.33333E-6 3.33333E-6 L -3.33333E-6 0.11666 " pathEditMode="relative" rAng="0" ptsTypes="AA">
                                      <p:cBhvr>
                                        <p:cTn id="6" dur="500" fill="hold"/>
                                        <p:tgtEl>
                                          <p:spTgt spid="55362"/>
                                        </p:tgtEl>
                                        <p:attrNameLst>
                                          <p:attrName>ppt_x</p:attrName>
                                          <p:attrName>ppt_y</p:attrName>
                                        </p:attrNameLst>
                                      </p:cBhvr>
                                      <p:rCtr x="0" y="5833"/>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533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path" presetSubtype="0" accel="50000" decel="50000" fill="hold" grpId="1" nodeType="clickEffect">
                                  <p:stCondLst>
                                    <p:cond delay="0"/>
                                  </p:stCondLst>
                                  <p:childTnLst>
                                    <p:animMotion origin="layout" path="M -3.33333E-6 0.11666 L -3.33333E-6 0.23889 " pathEditMode="relative" rAng="0" ptsTypes="AA">
                                      <p:cBhvr>
                                        <p:cTn id="20" dur="500" fill="hold"/>
                                        <p:tgtEl>
                                          <p:spTgt spid="55362"/>
                                        </p:tgtEl>
                                        <p:attrNameLst>
                                          <p:attrName>ppt_x</p:attrName>
                                          <p:attrName>ppt_y</p:attrName>
                                        </p:attrNameLst>
                                      </p:cBhvr>
                                      <p:rCtr x="0" y="6111"/>
                                    </p:animMotion>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530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42" presetClass="path" presetSubtype="0" accel="50000" decel="50000" fill="hold" grpId="2" nodeType="clickEffect">
                                  <p:stCondLst>
                                    <p:cond delay="0"/>
                                  </p:stCondLst>
                                  <p:childTnLst>
                                    <p:animMotion origin="layout" path="M -3.33333E-6 0.23889 L -3.33333E-6 0.27222 " pathEditMode="relative" rAng="0" ptsTypes="AA">
                                      <p:cBhvr>
                                        <p:cTn id="30" dur="500" fill="hold"/>
                                        <p:tgtEl>
                                          <p:spTgt spid="55362"/>
                                        </p:tgtEl>
                                        <p:attrNameLst>
                                          <p:attrName>ppt_x</p:attrName>
                                          <p:attrName>ppt_y</p:attrName>
                                        </p:attrNameLst>
                                      </p:cBhvr>
                                      <p:rCtr x="0" y="1667"/>
                                    </p:animMotion>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539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5335"/>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5415"/>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9"/>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5418"/>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554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2" grpId="0" animBg="1"/>
      <p:bldP spid="55335" grpId="0"/>
      <p:bldP spid="55336" grpId="0" animBg="1"/>
      <p:bldP spid="55362" grpId="0" animBg="1"/>
      <p:bldP spid="55362" grpId="1" animBg="1"/>
      <p:bldP spid="55362" grpId="2" animBg="1"/>
      <p:bldP spid="55397" grpId="0"/>
      <p:bldP spid="55415" grpId="0" animBg="1"/>
      <p:bldP spid="55417" grpId="0"/>
      <p:bldP spid="5541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228600"/>
            <a:ext cx="8229600" cy="1143000"/>
          </a:xfrm>
        </p:spPr>
        <p:txBody>
          <a:bodyPr/>
          <a:lstStyle/>
          <a:p>
            <a:pPr eaLnBrk="1" hangingPunct="1"/>
            <a:r>
              <a:rPr lang="en-US" smtClean="0">
                <a:solidFill>
                  <a:srgbClr val="008000"/>
                </a:solidFill>
              </a:rPr>
              <a:t>Cooperative worm containment</a:t>
            </a:r>
            <a:endParaRPr lang="en-GB" smtClean="0">
              <a:solidFill>
                <a:srgbClr val="008000"/>
              </a:solidFill>
            </a:endParaRPr>
          </a:p>
        </p:txBody>
      </p:sp>
      <p:sp>
        <p:nvSpPr>
          <p:cNvPr id="33795" name="Rectangle 3"/>
          <p:cNvSpPr>
            <a:spLocks noGrp="1" noChangeArrowheads="1"/>
          </p:cNvSpPr>
          <p:nvPr>
            <p:ph type="body" sz="half" idx="1"/>
          </p:nvPr>
        </p:nvSpPr>
        <p:spPr>
          <a:xfrm>
            <a:off x="152400" y="1570038"/>
            <a:ext cx="8991600" cy="4525962"/>
          </a:xfrm>
        </p:spPr>
        <p:txBody>
          <a:bodyPr/>
          <a:lstStyle/>
          <a:p>
            <a:pPr eaLnBrk="1" hangingPunct="1"/>
            <a:r>
              <a:rPr lang="en-US" smtClean="0"/>
              <a:t>SCA enables cooperative containment</a:t>
            </a:r>
          </a:p>
          <a:p>
            <a:pPr lvl="1" eaLnBrk="1" hangingPunct="1"/>
            <a:r>
              <a:rPr lang="en-US" smtClean="0"/>
              <a:t>any host can be a detector</a:t>
            </a:r>
          </a:p>
          <a:p>
            <a:pPr lvl="1" eaLnBrk="1" hangingPunct="1"/>
            <a:r>
              <a:rPr lang="en-US" smtClean="0"/>
              <a:t>hosts can run high-overhead detection engines </a:t>
            </a:r>
          </a:p>
          <a:p>
            <a:pPr lvl="1" eaLnBrk="1" hangingPunct="1"/>
            <a:r>
              <a:rPr lang="en-US" smtClean="0"/>
              <a:t>hosts can run different detection engines</a:t>
            </a:r>
            <a:endParaRPr lang="en-GB" smtClean="0"/>
          </a:p>
          <a:p>
            <a:pPr lvl="1" eaLnBrk="1" hangingPunct="1"/>
            <a:r>
              <a:rPr lang="en-US" smtClean="0"/>
              <a:t>small TCB for SCA verification</a:t>
            </a:r>
          </a:p>
          <a:p>
            <a:pPr eaLnBrk="1" hangingPunct="1">
              <a:buFontTx/>
              <a:buNone/>
            </a:pPr>
            <a:endParaRPr lang="en-GB" sz="3600" smtClean="0"/>
          </a:p>
        </p:txBody>
      </p:sp>
      <p:sp>
        <p:nvSpPr>
          <p:cNvPr id="33796" name="Text Box 4"/>
          <p:cNvSpPr txBox="1">
            <a:spLocks noChangeArrowheads="1"/>
          </p:cNvSpPr>
          <p:nvPr/>
        </p:nvSpPr>
        <p:spPr bwMode="auto">
          <a:xfrm>
            <a:off x="685800" y="5181600"/>
            <a:ext cx="75469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sz="2800" b="1">
                <a:solidFill>
                  <a:srgbClr val="008000"/>
                </a:solidFill>
              </a:rPr>
              <a:t>cooperation enables low false negative rate</a:t>
            </a:r>
            <a:endParaRPr lang="en-GB" sz="2800" b="1">
              <a:solidFill>
                <a:srgbClr val="00800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smtClean="0">
                <a:solidFill>
                  <a:srgbClr val="008000"/>
                </a:solidFill>
              </a:rPr>
              <a:t>SCA broadcast</a:t>
            </a:r>
            <a:endParaRPr lang="en-GB" smtClean="0">
              <a:solidFill>
                <a:srgbClr val="008000"/>
              </a:solidFill>
            </a:endParaRPr>
          </a:p>
        </p:txBody>
      </p:sp>
      <p:sp>
        <p:nvSpPr>
          <p:cNvPr id="34819" name="Rectangle 3"/>
          <p:cNvSpPr>
            <a:spLocks noGrp="1" noChangeArrowheads="1"/>
          </p:cNvSpPr>
          <p:nvPr>
            <p:ph type="body" idx="1"/>
          </p:nvPr>
        </p:nvSpPr>
        <p:spPr>
          <a:xfrm>
            <a:off x="228600" y="1600200"/>
            <a:ext cx="9144000" cy="4525963"/>
          </a:xfrm>
        </p:spPr>
        <p:txBody>
          <a:bodyPr/>
          <a:lstStyle/>
          <a:p>
            <a:pPr eaLnBrk="1" hangingPunct="1">
              <a:lnSpc>
                <a:spcPct val="90000"/>
              </a:lnSpc>
            </a:pPr>
            <a:r>
              <a:rPr lang="en-US" smtClean="0"/>
              <a:t>uses secure overlay: Pastry</a:t>
            </a:r>
          </a:p>
          <a:p>
            <a:pPr lvl="1" eaLnBrk="1" hangingPunct="1">
              <a:lnSpc>
                <a:spcPct val="90000"/>
              </a:lnSpc>
            </a:pPr>
            <a:r>
              <a:rPr lang="en-US" smtClean="0"/>
              <a:t>hosts join overlay</a:t>
            </a:r>
          </a:p>
          <a:p>
            <a:pPr lvl="1" eaLnBrk="1" hangingPunct="1">
              <a:lnSpc>
                <a:spcPct val="90000"/>
              </a:lnSpc>
            </a:pPr>
            <a:r>
              <a:rPr lang="en-US" smtClean="0"/>
              <a:t>detectors flood alerts over overlay links</a:t>
            </a:r>
          </a:p>
          <a:p>
            <a:pPr eaLnBrk="1" hangingPunct="1">
              <a:lnSpc>
                <a:spcPct val="90000"/>
              </a:lnSpc>
            </a:pPr>
            <a:r>
              <a:rPr lang="en-US" smtClean="0"/>
              <a:t>denial-of-service prevention</a:t>
            </a:r>
          </a:p>
          <a:p>
            <a:pPr lvl="1" eaLnBrk="1" hangingPunct="1">
              <a:lnSpc>
                <a:spcPct val="90000"/>
              </a:lnSpc>
            </a:pPr>
            <a:r>
              <a:rPr lang="en-US" smtClean="0"/>
              <a:t>per-link rate limiting </a:t>
            </a:r>
          </a:p>
          <a:p>
            <a:pPr lvl="1" eaLnBrk="1" hangingPunct="1">
              <a:lnSpc>
                <a:spcPct val="90000"/>
              </a:lnSpc>
            </a:pPr>
            <a:r>
              <a:rPr lang="en-US" smtClean="0"/>
              <a:t>per-hop filtering and verification</a:t>
            </a:r>
          </a:p>
          <a:p>
            <a:pPr lvl="1" eaLnBrk="1" hangingPunct="1">
              <a:lnSpc>
                <a:spcPct val="90000"/>
              </a:lnSpc>
            </a:pPr>
            <a:r>
              <a:rPr lang="en-US" smtClean="0"/>
              <a:t>controlled disclosure of overlay membership</a:t>
            </a:r>
          </a:p>
          <a:p>
            <a:pPr algn="ctr" eaLnBrk="1" hangingPunct="1">
              <a:lnSpc>
                <a:spcPct val="90000"/>
              </a:lnSpc>
              <a:buFontTx/>
              <a:buNone/>
            </a:pPr>
            <a:endParaRPr lang="en-US" smtClean="0"/>
          </a:p>
          <a:p>
            <a:pPr algn="ctr" eaLnBrk="1" hangingPunct="1">
              <a:lnSpc>
                <a:spcPct val="90000"/>
              </a:lnSpc>
              <a:buFontTx/>
              <a:buNone/>
            </a:pPr>
            <a:r>
              <a:rPr lang="en-US" smtClean="0">
                <a:solidFill>
                  <a:srgbClr val="008000"/>
                </a:solidFill>
              </a:rPr>
              <a:t>hosts receive SCAs with high probability</a:t>
            </a:r>
          </a:p>
          <a:p>
            <a:pPr eaLnBrk="1" hangingPunct="1">
              <a:lnSpc>
                <a:spcPct val="90000"/>
              </a:lnSpc>
            </a:pPr>
            <a:endParaRPr lang="en-GB" smtClean="0">
              <a:solidFill>
                <a:srgbClr val="00800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GB" smtClean="0">
                <a:solidFill>
                  <a:srgbClr val="008000"/>
                </a:solidFill>
              </a:rPr>
              <a:t>Protection</a:t>
            </a:r>
          </a:p>
        </p:txBody>
      </p:sp>
      <p:sp>
        <p:nvSpPr>
          <p:cNvPr id="111619" name="Rectangle 3"/>
          <p:cNvSpPr>
            <a:spLocks noGrp="1" noChangeArrowheads="1"/>
          </p:cNvSpPr>
          <p:nvPr>
            <p:ph type="body" sz="half" idx="1"/>
          </p:nvPr>
        </p:nvSpPr>
        <p:spPr>
          <a:xfrm>
            <a:off x="228600" y="1600200"/>
            <a:ext cx="8991600" cy="4525963"/>
          </a:xfrm>
        </p:spPr>
        <p:txBody>
          <a:bodyPr/>
          <a:lstStyle/>
          <a:p>
            <a:pPr eaLnBrk="1" hangingPunct="1"/>
            <a:r>
              <a:rPr lang="en-GB" smtClean="0"/>
              <a:t>hosts generate filter from SCA</a:t>
            </a:r>
            <a:endParaRPr lang="en-GB" b="1" smtClean="0">
              <a:solidFill>
                <a:srgbClr val="008000"/>
              </a:solidFill>
            </a:endParaRPr>
          </a:p>
          <a:p>
            <a:pPr eaLnBrk="1" hangingPunct="1"/>
            <a:r>
              <a:rPr lang="en-GB" b="1" smtClean="0">
                <a:solidFill>
                  <a:srgbClr val="008000"/>
                </a:solidFill>
              </a:rPr>
              <a:t>dynamic data and control flow analysis</a:t>
            </a:r>
          </a:p>
          <a:p>
            <a:pPr lvl="1" eaLnBrk="1" hangingPunct="1"/>
            <a:r>
              <a:rPr lang="en-US" smtClean="0"/>
              <a:t>run vulnerable application in a sandbox</a:t>
            </a:r>
            <a:endParaRPr lang="en-GB" smtClean="0"/>
          </a:p>
          <a:p>
            <a:pPr lvl="1" eaLnBrk="1" hangingPunct="1"/>
            <a:r>
              <a:rPr lang="en-GB" smtClean="0"/>
              <a:t>track control and data flow from input messages</a:t>
            </a:r>
          </a:p>
          <a:p>
            <a:pPr lvl="1" eaLnBrk="1" hangingPunct="1"/>
            <a:r>
              <a:rPr lang="en-US" smtClean="0"/>
              <a:t>compute conditions that determine execution path</a:t>
            </a:r>
            <a:endParaRPr lang="en-GB" smtClean="0"/>
          </a:p>
          <a:p>
            <a:pPr lvl="1" eaLnBrk="1" hangingPunct="1"/>
            <a:r>
              <a:rPr lang="en-US" smtClean="0"/>
              <a:t>filter blocks messages that satisfy conditions</a:t>
            </a:r>
            <a:endParaRPr lang="en-GB" smtClean="0"/>
          </a:p>
          <a:p>
            <a:pPr eaLnBrk="1" hangingPunct="1"/>
            <a:endParaRPr lang="en-GB" smtClean="0"/>
          </a:p>
        </p:txBody>
      </p:sp>
      <p:sp>
        <p:nvSpPr>
          <p:cNvPr id="35844" name="Rectangle 4"/>
          <p:cNvSpPr>
            <a:spLocks noChangeArrowheads="1"/>
          </p:cNvSpPr>
          <p:nvPr/>
        </p:nvSpPr>
        <p:spPr bwMode="auto">
          <a:xfrm>
            <a:off x="0" y="3124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1619">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1619">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1619">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1619">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161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3352800" cy="4525963"/>
          </a:xfrm>
        </p:spPr>
        <p:txBody>
          <a:bodyPr>
            <a:normAutofit fontScale="77500" lnSpcReduction="20000"/>
          </a:bodyPr>
          <a:lstStyle/>
          <a:p>
            <a:pPr eaLnBrk="1" hangingPunct="1">
              <a:defRPr/>
            </a:pPr>
            <a:r>
              <a:rPr lang="en-US" dirty="0" smtClean="0"/>
              <a:t>…</a:t>
            </a:r>
          </a:p>
          <a:p>
            <a:pPr eaLnBrk="1" hangingPunct="1">
              <a:defRPr/>
            </a:pPr>
            <a:r>
              <a:rPr lang="en-US" dirty="0" err="1" smtClean="0"/>
              <a:t>cmp</a:t>
            </a:r>
            <a:r>
              <a:rPr lang="en-US" dirty="0" smtClean="0"/>
              <a:t> </a:t>
            </a:r>
            <a:r>
              <a:rPr lang="en-US" dirty="0" err="1" smtClean="0"/>
              <a:t>eax,buf</a:t>
            </a:r>
            <a:r>
              <a:rPr lang="en-US" dirty="0" smtClean="0"/>
              <a:t>[23]</a:t>
            </a:r>
          </a:p>
          <a:p>
            <a:pPr eaLnBrk="1" hangingPunct="1">
              <a:defRPr/>
            </a:pPr>
            <a:r>
              <a:rPr lang="en-US" dirty="0" err="1" smtClean="0"/>
              <a:t>jne</a:t>
            </a:r>
            <a:r>
              <a:rPr lang="en-US" dirty="0" smtClean="0"/>
              <a:t> addr1</a:t>
            </a:r>
          </a:p>
          <a:p>
            <a:pPr eaLnBrk="1" hangingPunct="1">
              <a:defRPr/>
            </a:pPr>
            <a:r>
              <a:rPr lang="en-US" dirty="0" smtClean="0"/>
              <a:t>…</a:t>
            </a:r>
          </a:p>
          <a:p>
            <a:pPr eaLnBrk="1" hangingPunct="1">
              <a:defRPr/>
            </a:pPr>
            <a:r>
              <a:rPr lang="en-US" dirty="0" smtClean="0"/>
              <a:t>…</a:t>
            </a:r>
          </a:p>
          <a:p>
            <a:pPr eaLnBrk="1" hangingPunct="1">
              <a:defRPr/>
            </a:pPr>
            <a:r>
              <a:rPr lang="en-US" dirty="0" smtClean="0"/>
              <a:t>test </a:t>
            </a:r>
            <a:r>
              <a:rPr lang="en-US" dirty="0" err="1" smtClean="0"/>
              <a:t>ecx</a:t>
            </a:r>
            <a:r>
              <a:rPr lang="en-US" dirty="0" smtClean="0"/>
              <a:t>, </a:t>
            </a:r>
            <a:r>
              <a:rPr lang="en-US" dirty="0" err="1" smtClean="0"/>
              <a:t>buf</a:t>
            </a:r>
            <a:r>
              <a:rPr lang="en-US" dirty="0" smtClean="0"/>
              <a:t>[13]</a:t>
            </a:r>
          </a:p>
          <a:p>
            <a:pPr eaLnBrk="1" hangingPunct="1">
              <a:defRPr/>
            </a:pPr>
            <a:r>
              <a:rPr lang="en-US" dirty="0" smtClean="0"/>
              <a:t>je addr2</a:t>
            </a:r>
          </a:p>
          <a:p>
            <a:pPr eaLnBrk="1" hangingPunct="1">
              <a:defRPr/>
            </a:pPr>
            <a:r>
              <a:rPr lang="en-US" dirty="0" smtClean="0"/>
              <a:t>…</a:t>
            </a:r>
          </a:p>
          <a:p>
            <a:pPr eaLnBrk="1" hangingPunct="1">
              <a:defRPr/>
            </a:pPr>
            <a:r>
              <a:rPr lang="en-US" dirty="0" smtClean="0"/>
              <a:t>…</a:t>
            </a:r>
          </a:p>
          <a:p>
            <a:pPr eaLnBrk="1" hangingPunct="1">
              <a:defRPr/>
            </a:pPr>
            <a:r>
              <a:rPr lang="en-US" dirty="0" err="1" smtClean="0"/>
              <a:t>mov</a:t>
            </a:r>
            <a:r>
              <a:rPr lang="en-US" dirty="0" smtClean="0"/>
              <a:t> </a:t>
            </a:r>
            <a:r>
              <a:rPr lang="en-US" dirty="0" err="1" smtClean="0"/>
              <a:t>eax,buf</a:t>
            </a:r>
            <a:r>
              <a:rPr lang="en-US" dirty="0" smtClean="0"/>
              <a:t>[20]</a:t>
            </a:r>
          </a:p>
          <a:p>
            <a:pPr eaLnBrk="1" hangingPunct="1">
              <a:defRPr/>
            </a:pPr>
            <a:r>
              <a:rPr lang="en-US" dirty="0" smtClean="0"/>
              <a:t>call </a:t>
            </a:r>
            <a:r>
              <a:rPr lang="en-US" dirty="0" err="1" smtClean="0"/>
              <a:t>eax</a:t>
            </a:r>
            <a:endParaRPr lang="en-US" dirty="0"/>
          </a:p>
        </p:txBody>
      </p:sp>
      <p:sp>
        <p:nvSpPr>
          <p:cNvPr id="36867" name="Title 1"/>
          <p:cNvSpPr>
            <a:spLocks noGrp="1"/>
          </p:cNvSpPr>
          <p:nvPr>
            <p:ph type="title"/>
          </p:nvPr>
        </p:nvSpPr>
        <p:spPr/>
        <p:txBody>
          <a:bodyPr/>
          <a:lstStyle/>
          <a:p>
            <a:pPr eaLnBrk="1" hangingPunct="1"/>
            <a:r>
              <a:rPr lang="en-US" smtClean="0"/>
              <a:t>Execution trace filters</a:t>
            </a:r>
          </a:p>
        </p:txBody>
      </p:sp>
      <p:cxnSp>
        <p:nvCxnSpPr>
          <p:cNvPr id="5" name="Straight Connector 4"/>
          <p:cNvCxnSpPr/>
          <p:nvPr/>
        </p:nvCxnSpPr>
        <p:spPr>
          <a:xfrm rot="5400000">
            <a:off x="6058694" y="1789906"/>
            <a:ext cx="533400" cy="1588"/>
          </a:xfrm>
          <a:prstGeom prst="line">
            <a:avLst/>
          </a:prstGeom>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6326188" y="2438400"/>
            <a:ext cx="912812" cy="457200"/>
          </a:xfrm>
          <a:prstGeom prst="line">
            <a:avLst/>
          </a:prstGeom>
        </p:spPr>
        <p:style>
          <a:lnRef idx="3">
            <a:schemeClr val="dk1"/>
          </a:lnRef>
          <a:fillRef idx="0">
            <a:schemeClr val="dk1"/>
          </a:fillRef>
          <a:effectRef idx="2">
            <a:schemeClr val="dk1"/>
          </a:effectRef>
          <a:fontRef idx="minor">
            <a:schemeClr val="tx1"/>
          </a:fontRef>
        </p:style>
      </p:cxnSp>
      <p:sp>
        <p:nvSpPr>
          <p:cNvPr id="36870" name="TextBox 8"/>
          <p:cNvSpPr txBox="1">
            <a:spLocks noChangeArrowheads="1"/>
          </p:cNvSpPr>
          <p:nvPr/>
        </p:nvSpPr>
        <p:spPr bwMode="auto">
          <a:xfrm>
            <a:off x="7239000" y="2819400"/>
            <a:ext cx="1066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a:t>addr1</a:t>
            </a:r>
          </a:p>
        </p:txBody>
      </p:sp>
      <p:cxnSp>
        <p:nvCxnSpPr>
          <p:cNvPr id="11" name="Straight Connector 10"/>
          <p:cNvCxnSpPr/>
          <p:nvPr/>
        </p:nvCxnSpPr>
        <p:spPr>
          <a:xfrm rot="5400000">
            <a:off x="5524500" y="2933700"/>
            <a:ext cx="1295400" cy="304800"/>
          </a:xfrm>
          <a:prstGeom prst="line">
            <a:avLst/>
          </a:prstGeom>
        </p:spPr>
        <p:style>
          <a:lnRef idx="3">
            <a:schemeClr val="dk1"/>
          </a:lnRef>
          <a:fillRef idx="0">
            <a:schemeClr val="dk1"/>
          </a:fillRef>
          <a:effectRef idx="2">
            <a:schemeClr val="dk1"/>
          </a:effectRef>
          <a:fontRef idx="minor">
            <a:schemeClr val="tx1"/>
          </a:fontRef>
        </p:style>
      </p:cxnSp>
      <p:cxnSp>
        <p:nvCxnSpPr>
          <p:cNvPr id="13" name="Straight Connector 12"/>
          <p:cNvCxnSpPr/>
          <p:nvPr/>
        </p:nvCxnSpPr>
        <p:spPr>
          <a:xfrm>
            <a:off x="6172200" y="4191000"/>
            <a:ext cx="912813" cy="457200"/>
          </a:xfrm>
          <a:prstGeom prst="line">
            <a:avLst/>
          </a:prstGeom>
        </p:spPr>
        <p:style>
          <a:lnRef idx="3">
            <a:schemeClr val="dk1"/>
          </a:lnRef>
          <a:fillRef idx="0">
            <a:schemeClr val="dk1"/>
          </a:fillRef>
          <a:effectRef idx="2">
            <a:schemeClr val="dk1"/>
          </a:effectRef>
          <a:fontRef idx="minor">
            <a:schemeClr val="tx1"/>
          </a:fontRef>
        </p:style>
      </p:cxnSp>
      <p:sp>
        <p:nvSpPr>
          <p:cNvPr id="36873" name="TextBox 13"/>
          <p:cNvSpPr txBox="1">
            <a:spLocks noChangeArrowheads="1"/>
          </p:cNvSpPr>
          <p:nvPr/>
        </p:nvSpPr>
        <p:spPr bwMode="auto">
          <a:xfrm>
            <a:off x="7162800" y="4495800"/>
            <a:ext cx="1066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a:t>addr2</a:t>
            </a:r>
          </a:p>
        </p:txBody>
      </p:sp>
      <p:cxnSp>
        <p:nvCxnSpPr>
          <p:cNvPr id="15" name="Straight Connector 14"/>
          <p:cNvCxnSpPr/>
          <p:nvPr/>
        </p:nvCxnSpPr>
        <p:spPr>
          <a:xfrm rot="5400000">
            <a:off x="5219700" y="4838700"/>
            <a:ext cx="1295400" cy="304800"/>
          </a:xfrm>
          <a:prstGeom prst="line">
            <a:avLst/>
          </a:prstGeom>
        </p:spPr>
        <p:style>
          <a:lnRef idx="3">
            <a:schemeClr val="dk1"/>
          </a:lnRef>
          <a:fillRef idx="0">
            <a:schemeClr val="dk1"/>
          </a:fillRef>
          <a:effectRef idx="2">
            <a:schemeClr val="dk1"/>
          </a:effectRef>
          <a:fontRef idx="minor">
            <a:schemeClr val="tx1"/>
          </a:fontRef>
        </p:style>
      </p:cxnSp>
      <p:sp>
        <p:nvSpPr>
          <p:cNvPr id="36875" name="TextBox 15"/>
          <p:cNvSpPr txBox="1">
            <a:spLocks noChangeArrowheads="1"/>
          </p:cNvSpPr>
          <p:nvPr/>
        </p:nvSpPr>
        <p:spPr bwMode="auto">
          <a:xfrm>
            <a:off x="4419600" y="5715000"/>
            <a:ext cx="2819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a:t>Vulnerability point</a:t>
            </a:r>
          </a:p>
        </p:txBody>
      </p:sp>
      <p:sp>
        <p:nvSpPr>
          <p:cNvPr id="36876" name="TextBox 16"/>
          <p:cNvSpPr txBox="1">
            <a:spLocks noChangeArrowheads="1"/>
          </p:cNvSpPr>
          <p:nvPr/>
        </p:nvSpPr>
        <p:spPr bwMode="auto">
          <a:xfrm>
            <a:off x="5715000" y="1219200"/>
            <a:ext cx="1828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a:t>Program start</a:t>
            </a:r>
          </a:p>
        </p:txBody>
      </p:sp>
      <p:sp>
        <p:nvSpPr>
          <p:cNvPr id="36877" name="TextBox 17"/>
          <p:cNvSpPr txBox="1">
            <a:spLocks noChangeArrowheads="1"/>
          </p:cNvSpPr>
          <p:nvPr/>
        </p:nvSpPr>
        <p:spPr bwMode="auto">
          <a:xfrm>
            <a:off x="5638800" y="2057400"/>
            <a:ext cx="1524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a:t>Condition 1</a:t>
            </a:r>
          </a:p>
        </p:txBody>
      </p:sp>
      <p:sp>
        <p:nvSpPr>
          <p:cNvPr id="36878" name="TextBox 18"/>
          <p:cNvSpPr txBox="1">
            <a:spLocks noChangeArrowheads="1"/>
          </p:cNvSpPr>
          <p:nvPr/>
        </p:nvSpPr>
        <p:spPr bwMode="auto">
          <a:xfrm>
            <a:off x="5410200" y="3810000"/>
            <a:ext cx="1524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a:t>Condition 2</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0" y="274638"/>
            <a:ext cx="9144000" cy="1143000"/>
          </a:xfrm>
        </p:spPr>
        <p:txBody>
          <a:bodyPr/>
          <a:lstStyle/>
          <a:p>
            <a:pPr eaLnBrk="1" hangingPunct="1"/>
            <a:r>
              <a:rPr lang="en-GB" smtClean="0">
                <a:solidFill>
                  <a:srgbClr val="008000"/>
                </a:solidFill>
              </a:rPr>
              <a:t>Generating filters for vulnerabilities</a:t>
            </a:r>
          </a:p>
        </p:txBody>
      </p:sp>
      <p:sp>
        <p:nvSpPr>
          <p:cNvPr id="37891" name="Rectangle 4"/>
          <p:cNvSpPr>
            <a:spLocks noChangeArrowheads="1"/>
          </p:cNvSpPr>
          <p:nvPr/>
        </p:nvSpPr>
        <p:spPr bwMode="auto">
          <a:xfrm>
            <a:off x="0" y="3124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
        <p:nvSpPr>
          <p:cNvPr id="37892" name="Rectangle 5"/>
          <p:cNvSpPr>
            <a:spLocks noChangeArrowheads="1"/>
          </p:cNvSpPr>
          <p:nvPr/>
        </p:nvSpPr>
        <p:spPr bwMode="auto">
          <a:xfrm>
            <a:off x="0" y="30956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grpSp>
        <p:nvGrpSpPr>
          <p:cNvPr id="37893" name="Group 6"/>
          <p:cNvGrpSpPr>
            <a:grpSpLocks/>
          </p:cNvGrpSpPr>
          <p:nvPr/>
        </p:nvGrpSpPr>
        <p:grpSpPr bwMode="auto">
          <a:xfrm>
            <a:off x="4876800" y="1905000"/>
            <a:ext cx="3810000" cy="381000"/>
            <a:chOff x="3072" y="1200"/>
            <a:chExt cx="2400" cy="240"/>
          </a:xfrm>
        </p:grpSpPr>
        <p:sp>
          <p:nvSpPr>
            <p:cNvPr id="37913" name="Rectangle 7"/>
            <p:cNvSpPr>
              <a:spLocks noChangeArrowheads="1"/>
            </p:cNvSpPr>
            <p:nvPr/>
          </p:nvSpPr>
          <p:spPr bwMode="auto">
            <a:xfrm>
              <a:off x="3072" y="1200"/>
              <a:ext cx="480" cy="240"/>
            </a:xfrm>
            <a:prstGeom prst="rect">
              <a:avLst/>
            </a:prstGeom>
            <a:solidFill>
              <a:srgbClr val="6699FF"/>
            </a:solidFill>
            <a:ln w="9525" algn="ctr">
              <a:solidFill>
                <a:schemeClr val="tx1"/>
              </a:solidFill>
              <a:miter lim="800000"/>
              <a:headEnd/>
              <a:tailEnd/>
            </a:ln>
          </p:spPr>
          <p:txBody>
            <a:bodyPr wrap="none" anchor="ctr"/>
            <a:lstStyle/>
            <a:p>
              <a:r>
                <a:rPr lang="en-GB"/>
                <a:t>0x3</a:t>
              </a:r>
            </a:p>
          </p:txBody>
        </p:sp>
        <p:sp>
          <p:nvSpPr>
            <p:cNvPr id="37914" name="Rectangle 8"/>
            <p:cNvSpPr>
              <a:spLocks noChangeArrowheads="1"/>
            </p:cNvSpPr>
            <p:nvPr/>
          </p:nvSpPr>
          <p:spPr bwMode="auto">
            <a:xfrm>
              <a:off x="3552" y="1200"/>
              <a:ext cx="480" cy="240"/>
            </a:xfrm>
            <a:prstGeom prst="rect">
              <a:avLst/>
            </a:prstGeom>
            <a:solidFill>
              <a:srgbClr val="99FF99"/>
            </a:solidFill>
            <a:ln w="9525" algn="ctr">
              <a:solidFill>
                <a:schemeClr val="tx1"/>
              </a:solidFill>
              <a:miter lim="800000"/>
              <a:headEnd/>
              <a:tailEnd/>
            </a:ln>
          </p:spPr>
          <p:txBody>
            <a:bodyPr wrap="none" anchor="ctr"/>
            <a:lstStyle/>
            <a:p>
              <a:r>
                <a:rPr lang="en-GB"/>
                <a:t>0x24</a:t>
              </a:r>
            </a:p>
          </p:txBody>
        </p:sp>
        <p:sp>
          <p:nvSpPr>
            <p:cNvPr id="37915" name="Rectangle 9"/>
            <p:cNvSpPr>
              <a:spLocks noChangeArrowheads="1"/>
            </p:cNvSpPr>
            <p:nvPr/>
          </p:nvSpPr>
          <p:spPr bwMode="auto">
            <a:xfrm>
              <a:off x="4032" y="1200"/>
              <a:ext cx="480" cy="240"/>
            </a:xfrm>
            <a:prstGeom prst="rect">
              <a:avLst/>
            </a:prstGeom>
            <a:solidFill>
              <a:srgbClr val="99FF99"/>
            </a:solidFill>
            <a:ln w="9525" algn="ctr">
              <a:solidFill>
                <a:schemeClr val="tx1"/>
              </a:solidFill>
              <a:miter lim="800000"/>
              <a:headEnd/>
              <a:tailEnd/>
            </a:ln>
          </p:spPr>
          <p:txBody>
            <a:bodyPr wrap="none" anchor="ctr"/>
            <a:lstStyle/>
            <a:p>
              <a:r>
                <a:rPr lang="en-GB"/>
                <a:t>0x67</a:t>
              </a:r>
            </a:p>
          </p:txBody>
        </p:sp>
        <p:sp>
          <p:nvSpPr>
            <p:cNvPr id="37916" name="Rectangle 10"/>
            <p:cNvSpPr>
              <a:spLocks noChangeArrowheads="1"/>
            </p:cNvSpPr>
            <p:nvPr/>
          </p:nvSpPr>
          <p:spPr bwMode="auto">
            <a:xfrm>
              <a:off x="4512" y="1200"/>
              <a:ext cx="480" cy="240"/>
            </a:xfrm>
            <a:prstGeom prst="rect">
              <a:avLst/>
            </a:prstGeom>
            <a:solidFill>
              <a:srgbClr val="99FF99"/>
            </a:solidFill>
            <a:ln w="9525" algn="ctr">
              <a:solidFill>
                <a:schemeClr val="tx1"/>
              </a:solidFill>
              <a:miter lim="800000"/>
              <a:headEnd/>
              <a:tailEnd/>
            </a:ln>
          </p:spPr>
          <p:txBody>
            <a:bodyPr wrap="none" anchor="ctr"/>
            <a:lstStyle/>
            <a:p>
              <a:r>
                <a:rPr lang="en-GB"/>
                <a:t>0x42</a:t>
              </a:r>
            </a:p>
          </p:txBody>
        </p:sp>
        <p:sp>
          <p:nvSpPr>
            <p:cNvPr id="37917" name="Rectangle 11"/>
            <p:cNvSpPr>
              <a:spLocks noChangeArrowheads="1"/>
            </p:cNvSpPr>
            <p:nvPr/>
          </p:nvSpPr>
          <p:spPr bwMode="auto">
            <a:xfrm>
              <a:off x="4992" y="1200"/>
              <a:ext cx="480" cy="240"/>
            </a:xfrm>
            <a:prstGeom prst="rect">
              <a:avLst/>
            </a:prstGeom>
            <a:solidFill>
              <a:srgbClr val="99FF99"/>
            </a:solidFill>
            <a:ln w="9525" algn="ctr">
              <a:solidFill>
                <a:schemeClr val="tx1"/>
              </a:solidFill>
              <a:miter lim="800000"/>
              <a:headEnd/>
              <a:tailEnd/>
            </a:ln>
          </p:spPr>
          <p:txBody>
            <a:bodyPr wrap="none" anchor="ctr"/>
            <a:lstStyle/>
            <a:p>
              <a:r>
                <a:rPr lang="en-GB"/>
                <a:t>0x1</a:t>
              </a:r>
            </a:p>
          </p:txBody>
        </p:sp>
      </p:grpSp>
      <p:sp>
        <p:nvSpPr>
          <p:cNvPr id="37894" name="Text Box 12"/>
          <p:cNvSpPr txBox="1">
            <a:spLocks noChangeArrowheads="1"/>
          </p:cNvSpPr>
          <p:nvPr/>
        </p:nvSpPr>
        <p:spPr bwMode="auto">
          <a:xfrm>
            <a:off x="3657600" y="1905000"/>
            <a:ext cx="129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spcBef>
                <a:spcPct val="50000"/>
              </a:spcBef>
            </a:pPr>
            <a:r>
              <a:rPr lang="en-GB" sz="2400" b="1">
                <a:solidFill>
                  <a:srgbClr val="008000"/>
                </a:solidFill>
              </a:rPr>
              <a:t>attack:</a:t>
            </a:r>
          </a:p>
        </p:txBody>
      </p:sp>
      <p:sp>
        <p:nvSpPr>
          <p:cNvPr id="232461" name="Text Box 13"/>
          <p:cNvSpPr txBox="1">
            <a:spLocks noChangeArrowheads="1"/>
          </p:cNvSpPr>
          <p:nvPr/>
        </p:nvSpPr>
        <p:spPr bwMode="auto">
          <a:xfrm>
            <a:off x="3276600" y="4114800"/>
            <a:ext cx="1600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spcBef>
                <a:spcPct val="50000"/>
              </a:spcBef>
            </a:pPr>
            <a:r>
              <a:rPr lang="en-GB" sz="2400" b="1">
                <a:solidFill>
                  <a:srgbClr val="008000"/>
                </a:solidFill>
              </a:rPr>
              <a:t>mutation:</a:t>
            </a:r>
          </a:p>
        </p:txBody>
      </p:sp>
      <p:grpSp>
        <p:nvGrpSpPr>
          <p:cNvPr id="3" name="Group 14"/>
          <p:cNvGrpSpPr>
            <a:grpSpLocks/>
          </p:cNvGrpSpPr>
          <p:nvPr/>
        </p:nvGrpSpPr>
        <p:grpSpPr bwMode="auto">
          <a:xfrm>
            <a:off x="4876800" y="4114800"/>
            <a:ext cx="3810000" cy="381000"/>
            <a:chOff x="3072" y="1584"/>
            <a:chExt cx="2400" cy="240"/>
          </a:xfrm>
        </p:grpSpPr>
        <p:sp>
          <p:nvSpPr>
            <p:cNvPr id="37908" name="Rectangle 15"/>
            <p:cNvSpPr>
              <a:spLocks noChangeArrowheads="1"/>
            </p:cNvSpPr>
            <p:nvPr/>
          </p:nvSpPr>
          <p:spPr bwMode="auto">
            <a:xfrm>
              <a:off x="3072" y="1584"/>
              <a:ext cx="480" cy="240"/>
            </a:xfrm>
            <a:prstGeom prst="rect">
              <a:avLst/>
            </a:prstGeom>
            <a:solidFill>
              <a:srgbClr val="6699FF"/>
            </a:solidFill>
            <a:ln w="9525" algn="ctr">
              <a:solidFill>
                <a:schemeClr val="tx1"/>
              </a:solidFill>
              <a:miter lim="800000"/>
              <a:headEnd/>
              <a:tailEnd/>
            </a:ln>
          </p:spPr>
          <p:txBody>
            <a:bodyPr wrap="none" anchor="ctr"/>
            <a:lstStyle/>
            <a:p>
              <a:r>
                <a:rPr lang="en-GB"/>
                <a:t>0x3</a:t>
              </a:r>
            </a:p>
          </p:txBody>
        </p:sp>
        <p:sp>
          <p:nvSpPr>
            <p:cNvPr id="37909" name="Rectangle 16"/>
            <p:cNvSpPr>
              <a:spLocks noChangeArrowheads="1"/>
            </p:cNvSpPr>
            <p:nvPr/>
          </p:nvSpPr>
          <p:spPr bwMode="auto">
            <a:xfrm>
              <a:off x="3552" y="1584"/>
              <a:ext cx="480" cy="240"/>
            </a:xfrm>
            <a:prstGeom prst="rect">
              <a:avLst/>
            </a:prstGeom>
            <a:solidFill>
              <a:srgbClr val="FFCCCC"/>
            </a:solidFill>
            <a:ln w="9525" algn="ctr">
              <a:solidFill>
                <a:schemeClr val="tx1"/>
              </a:solidFill>
              <a:miter lim="800000"/>
              <a:headEnd/>
              <a:tailEnd/>
            </a:ln>
          </p:spPr>
          <p:txBody>
            <a:bodyPr wrap="none" anchor="ctr"/>
            <a:lstStyle/>
            <a:p>
              <a:r>
                <a:rPr lang="en-GB"/>
                <a:t>0x12</a:t>
              </a:r>
            </a:p>
          </p:txBody>
        </p:sp>
        <p:sp>
          <p:nvSpPr>
            <p:cNvPr id="37910" name="Rectangle 17"/>
            <p:cNvSpPr>
              <a:spLocks noChangeArrowheads="1"/>
            </p:cNvSpPr>
            <p:nvPr/>
          </p:nvSpPr>
          <p:spPr bwMode="auto">
            <a:xfrm>
              <a:off x="4032" y="1584"/>
              <a:ext cx="480" cy="240"/>
            </a:xfrm>
            <a:prstGeom prst="rect">
              <a:avLst/>
            </a:prstGeom>
            <a:solidFill>
              <a:srgbClr val="FFCCCC"/>
            </a:solidFill>
            <a:ln w="9525" algn="ctr">
              <a:solidFill>
                <a:schemeClr val="tx1"/>
              </a:solidFill>
              <a:miter lim="800000"/>
              <a:headEnd/>
              <a:tailEnd/>
            </a:ln>
          </p:spPr>
          <p:txBody>
            <a:bodyPr wrap="none" anchor="ctr"/>
            <a:lstStyle/>
            <a:p>
              <a:r>
                <a:rPr lang="en-GB"/>
                <a:t>0x28</a:t>
              </a:r>
            </a:p>
          </p:txBody>
        </p:sp>
        <p:sp>
          <p:nvSpPr>
            <p:cNvPr id="37911" name="Rectangle 18"/>
            <p:cNvSpPr>
              <a:spLocks noChangeArrowheads="1"/>
            </p:cNvSpPr>
            <p:nvPr/>
          </p:nvSpPr>
          <p:spPr bwMode="auto">
            <a:xfrm>
              <a:off x="4512" y="1584"/>
              <a:ext cx="480" cy="240"/>
            </a:xfrm>
            <a:prstGeom prst="rect">
              <a:avLst/>
            </a:prstGeom>
            <a:solidFill>
              <a:srgbClr val="FFCCCC"/>
            </a:solidFill>
            <a:ln w="9525" algn="ctr">
              <a:solidFill>
                <a:schemeClr val="tx1"/>
              </a:solidFill>
              <a:miter lim="800000"/>
              <a:headEnd/>
              <a:tailEnd/>
            </a:ln>
          </p:spPr>
          <p:txBody>
            <a:bodyPr wrap="none" anchor="ctr"/>
            <a:lstStyle/>
            <a:p>
              <a:r>
                <a:rPr lang="en-GB"/>
                <a:t>0x63</a:t>
              </a:r>
            </a:p>
          </p:txBody>
        </p:sp>
        <p:sp>
          <p:nvSpPr>
            <p:cNvPr id="37912" name="Rectangle 19"/>
            <p:cNvSpPr>
              <a:spLocks noChangeArrowheads="1"/>
            </p:cNvSpPr>
            <p:nvPr/>
          </p:nvSpPr>
          <p:spPr bwMode="auto">
            <a:xfrm>
              <a:off x="4992" y="1584"/>
              <a:ext cx="480" cy="240"/>
            </a:xfrm>
            <a:prstGeom prst="rect">
              <a:avLst/>
            </a:prstGeom>
            <a:solidFill>
              <a:srgbClr val="FFCCCC"/>
            </a:solidFill>
            <a:ln w="9525" algn="ctr">
              <a:solidFill>
                <a:schemeClr val="tx1"/>
              </a:solidFill>
              <a:miter lim="800000"/>
              <a:headEnd/>
              <a:tailEnd/>
            </a:ln>
          </p:spPr>
          <p:txBody>
            <a:bodyPr wrap="none" anchor="ctr"/>
            <a:lstStyle/>
            <a:p>
              <a:r>
                <a:rPr lang="en-GB"/>
                <a:t>0x4</a:t>
              </a:r>
            </a:p>
          </p:txBody>
        </p:sp>
      </p:grpSp>
      <p:sp>
        <p:nvSpPr>
          <p:cNvPr id="232468" name="Rectangle 20"/>
          <p:cNvSpPr>
            <a:spLocks noChangeArrowheads="1"/>
          </p:cNvSpPr>
          <p:nvPr/>
        </p:nvSpPr>
        <p:spPr bwMode="auto">
          <a:xfrm>
            <a:off x="4876800" y="2362200"/>
            <a:ext cx="762000" cy="381000"/>
          </a:xfrm>
          <a:prstGeom prst="rect">
            <a:avLst/>
          </a:prstGeom>
          <a:solidFill>
            <a:schemeClr val="accent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r>
              <a:rPr lang="en-GB" sz="2000" b="1">
                <a:solidFill>
                  <a:srgbClr val="008000"/>
                </a:solidFill>
              </a:rPr>
              <a:t>=3</a:t>
            </a:r>
          </a:p>
        </p:txBody>
      </p:sp>
      <p:sp>
        <p:nvSpPr>
          <p:cNvPr id="232469" name="Rectangle 21"/>
          <p:cNvSpPr>
            <a:spLocks noChangeArrowheads="1"/>
          </p:cNvSpPr>
          <p:nvPr/>
        </p:nvSpPr>
        <p:spPr bwMode="auto">
          <a:xfrm>
            <a:off x="5638800" y="2362200"/>
            <a:ext cx="762000" cy="381000"/>
          </a:xfrm>
          <a:prstGeom prst="rect">
            <a:avLst/>
          </a:prstGeom>
          <a:solidFill>
            <a:schemeClr val="accent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a:spcBef>
                <a:spcPct val="50000"/>
              </a:spcBef>
            </a:pPr>
            <a:r>
              <a:rPr lang="en-GB" sz="2000" b="1">
                <a:solidFill>
                  <a:srgbClr val="008000"/>
                </a:solidFill>
              </a:rPr>
              <a:t>≠0</a:t>
            </a:r>
          </a:p>
        </p:txBody>
      </p:sp>
      <p:sp>
        <p:nvSpPr>
          <p:cNvPr id="232470" name="Rectangle 22"/>
          <p:cNvSpPr>
            <a:spLocks noChangeArrowheads="1"/>
          </p:cNvSpPr>
          <p:nvPr/>
        </p:nvSpPr>
        <p:spPr bwMode="auto">
          <a:xfrm>
            <a:off x="6400800" y="2362200"/>
            <a:ext cx="762000" cy="381000"/>
          </a:xfrm>
          <a:prstGeom prst="rect">
            <a:avLst/>
          </a:prstGeom>
          <a:solidFill>
            <a:schemeClr val="accent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a:spcBef>
                <a:spcPct val="50000"/>
              </a:spcBef>
            </a:pPr>
            <a:r>
              <a:rPr lang="en-GB" sz="2000" b="1">
                <a:solidFill>
                  <a:srgbClr val="008000"/>
                </a:solidFill>
              </a:rPr>
              <a:t>≠0</a:t>
            </a:r>
          </a:p>
        </p:txBody>
      </p:sp>
      <p:sp>
        <p:nvSpPr>
          <p:cNvPr id="232471" name="Rectangle 23"/>
          <p:cNvSpPr>
            <a:spLocks noChangeArrowheads="1"/>
          </p:cNvSpPr>
          <p:nvPr/>
        </p:nvSpPr>
        <p:spPr bwMode="auto">
          <a:xfrm>
            <a:off x="7162800" y="2362200"/>
            <a:ext cx="762000" cy="381000"/>
          </a:xfrm>
          <a:prstGeom prst="rect">
            <a:avLst/>
          </a:prstGeom>
          <a:solidFill>
            <a:schemeClr val="accent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a:spcBef>
                <a:spcPct val="50000"/>
              </a:spcBef>
            </a:pPr>
            <a:r>
              <a:rPr lang="en-GB" sz="2000" b="1">
                <a:solidFill>
                  <a:srgbClr val="008000"/>
                </a:solidFill>
              </a:rPr>
              <a:t>≠0</a:t>
            </a:r>
          </a:p>
        </p:txBody>
      </p:sp>
      <p:sp>
        <p:nvSpPr>
          <p:cNvPr id="232472" name="Rectangle 24"/>
          <p:cNvSpPr>
            <a:spLocks noChangeArrowheads="1"/>
          </p:cNvSpPr>
          <p:nvPr/>
        </p:nvSpPr>
        <p:spPr bwMode="auto">
          <a:xfrm>
            <a:off x="7924800" y="2362200"/>
            <a:ext cx="762000" cy="381000"/>
          </a:xfrm>
          <a:prstGeom prst="rect">
            <a:avLst/>
          </a:prstGeom>
          <a:solidFill>
            <a:schemeClr val="accent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a:spcBef>
                <a:spcPct val="50000"/>
              </a:spcBef>
            </a:pPr>
            <a:r>
              <a:rPr lang="en-GB" sz="2000" b="1">
                <a:solidFill>
                  <a:srgbClr val="008000"/>
                </a:solidFill>
              </a:rPr>
              <a:t>≠0</a:t>
            </a:r>
          </a:p>
        </p:txBody>
      </p:sp>
      <p:sp>
        <p:nvSpPr>
          <p:cNvPr id="232473" name="Text Box 25"/>
          <p:cNvSpPr txBox="1">
            <a:spLocks noChangeArrowheads="1"/>
          </p:cNvSpPr>
          <p:nvPr/>
        </p:nvSpPr>
        <p:spPr bwMode="auto">
          <a:xfrm>
            <a:off x="3886200" y="2286000"/>
            <a:ext cx="1219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spcBef>
                <a:spcPct val="50000"/>
              </a:spcBef>
            </a:pPr>
            <a:r>
              <a:rPr lang="en-GB" sz="2400" b="1">
                <a:solidFill>
                  <a:srgbClr val="008000"/>
                </a:solidFill>
              </a:rPr>
              <a:t>filter:</a:t>
            </a:r>
          </a:p>
        </p:txBody>
      </p:sp>
      <p:sp>
        <p:nvSpPr>
          <p:cNvPr id="37903" name="Rectangle 27"/>
          <p:cNvSpPr>
            <a:spLocks noGrp="1" noChangeArrowheads="1"/>
          </p:cNvSpPr>
          <p:nvPr>
            <p:ph type="body" sz="half" idx="1"/>
          </p:nvPr>
        </p:nvSpPr>
        <p:spPr>
          <a:xfrm>
            <a:off x="228600" y="2057400"/>
            <a:ext cx="4724400" cy="3124200"/>
          </a:xfrm>
          <a:noFill/>
        </p:spPr>
        <p:txBody>
          <a:bodyPr/>
          <a:lstStyle/>
          <a:p>
            <a:pPr eaLnBrk="1" hangingPunct="1">
              <a:lnSpc>
                <a:spcPct val="80000"/>
              </a:lnSpc>
              <a:buFontTx/>
              <a:buNone/>
            </a:pPr>
            <a:r>
              <a:rPr lang="en-GB" sz="1800" b="1" smtClean="0">
                <a:latin typeface="Courier New" pitchFamily="49" charset="0"/>
              </a:rPr>
              <a:t>	 //vulnerable code </a:t>
            </a:r>
          </a:p>
          <a:p>
            <a:pPr eaLnBrk="1" hangingPunct="1">
              <a:lnSpc>
                <a:spcPct val="80000"/>
              </a:lnSpc>
              <a:buFontTx/>
              <a:buNone/>
            </a:pPr>
            <a:r>
              <a:rPr lang="en-GB" sz="1800" b="1" smtClean="0">
                <a:latin typeface="Courier New" pitchFamily="49" charset="0"/>
              </a:rPr>
              <a:t>	 mov al,[msg] </a:t>
            </a:r>
          </a:p>
          <a:p>
            <a:pPr eaLnBrk="1" hangingPunct="1">
              <a:lnSpc>
                <a:spcPct val="80000"/>
              </a:lnSpc>
              <a:buFontTx/>
              <a:buNone/>
            </a:pPr>
            <a:r>
              <a:rPr lang="en-GB" sz="1800" b="1" smtClean="0">
                <a:latin typeface="Courier New" pitchFamily="49" charset="0"/>
              </a:rPr>
              <a:t>	 mov cl,0x3</a:t>
            </a:r>
          </a:p>
          <a:p>
            <a:pPr eaLnBrk="1" hangingPunct="1">
              <a:lnSpc>
                <a:spcPct val="80000"/>
              </a:lnSpc>
              <a:buFontTx/>
              <a:buNone/>
            </a:pPr>
            <a:r>
              <a:rPr lang="en-GB" sz="1800" b="1" smtClean="0">
                <a:latin typeface="Courier New" pitchFamily="49" charset="0"/>
              </a:rPr>
              <a:t>	 cmp al,cl</a:t>
            </a:r>
          </a:p>
          <a:p>
            <a:pPr eaLnBrk="1" hangingPunct="1">
              <a:lnSpc>
                <a:spcPct val="80000"/>
              </a:lnSpc>
              <a:buFontTx/>
              <a:buNone/>
            </a:pPr>
            <a:r>
              <a:rPr lang="en-GB" sz="1800" b="1" smtClean="0">
                <a:latin typeface="Courier New" pitchFamily="49" charset="0"/>
              </a:rPr>
              <a:t>	 jne L2  </a:t>
            </a:r>
            <a:r>
              <a:rPr lang="en-GB" sz="1800" b="1" smtClean="0">
                <a:solidFill>
                  <a:srgbClr val="009900"/>
                </a:solidFill>
                <a:latin typeface="Courier New" pitchFamily="49" charset="0"/>
              </a:rPr>
              <a:t>//msg[0] == 3 ?</a:t>
            </a:r>
          </a:p>
          <a:p>
            <a:pPr eaLnBrk="1" hangingPunct="1">
              <a:lnSpc>
                <a:spcPct val="80000"/>
              </a:lnSpc>
              <a:buFontTx/>
              <a:buNone/>
            </a:pPr>
            <a:r>
              <a:rPr lang="en-GB" sz="1800" b="1" smtClean="0">
                <a:latin typeface="Courier New" pitchFamily="49" charset="0"/>
              </a:rPr>
              <a:t>	 xor eax,eax</a:t>
            </a:r>
          </a:p>
          <a:p>
            <a:pPr eaLnBrk="1" hangingPunct="1">
              <a:lnSpc>
                <a:spcPct val="80000"/>
              </a:lnSpc>
              <a:buFontTx/>
              <a:buNone/>
            </a:pPr>
            <a:r>
              <a:rPr lang="en-GB" sz="1800" b="1" smtClean="0">
                <a:latin typeface="Courier New" pitchFamily="49" charset="0"/>
              </a:rPr>
              <a:t>L1	 mov [esp+eax+4],cl</a:t>
            </a:r>
          </a:p>
          <a:p>
            <a:pPr eaLnBrk="1" hangingPunct="1">
              <a:lnSpc>
                <a:spcPct val="80000"/>
              </a:lnSpc>
              <a:buFontTx/>
              <a:buNone/>
            </a:pPr>
            <a:r>
              <a:rPr lang="en-GB" sz="1800" b="1" smtClean="0">
                <a:latin typeface="Courier New" pitchFamily="49" charset="0"/>
              </a:rPr>
              <a:t>	 mov cl,[eax+msg+1]</a:t>
            </a:r>
          </a:p>
          <a:p>
            <a:pPr eaLnBrk="1" hangingPunct="1">
              <a:lnSpc>
                <a:spcPct val="80000"/>
              </a:lnSpc>
              <a:buFontTx/>
              <a:buNone/>
            </a:pPr>
            <a:r>
              <a:rPr lang="en-GB" sz="1800" b="1" smtClean="0">
                <a:latin typeface="Courier New" pitchFamily="49" charset="0"/>
              </a:rPr>
              <a:t>	 inc eax</a:t>
            </a:r>
          </a:p>
          <a:p>
            <a:pPr eaLnBrk="1" hangingPunct="1">
              <a:lnSpc>
                <a:spcPct val="80000"/>
              </a:lnSpc>
              <a:buFontTx/>
              <a:buNone/>
            </a:pPr>
            <a:r>
              <a:rPr lang="en-GB" sz="1800" b="1" smtClean="0">
                <a:latin typeface="Courier New" pitchFamily="49" charset="0"/>
              </a:rPr>
              <a:t>	 test cl,cl</a:t>
            </a:r>
          </a:p>
          <a:p>
            <a:pPr eaLnBrk="1" hangingPunct="1">
              <a:lnSpc>
                <a:spcPct val="80000"/>
              </a:lnSpc>
              <a:buFontTx/>
              <a:buNone/>
            </a:pPr>
            <a:r>
              <a:rPr lang="en-GB" sz="1800" b="1" smtClean="0">
                <a:latin typeface="Courier New" pitchFamily="49" charset="0"/>
              </a:rPr>
              <a:t>	 jne L1  </a:t>
            </a:r>
            <a:r>
              <a:rPr lang="en-GB" sz="1800" b="1" smtClean="0">
                <a:solidFill>
                  <a:srgbClr val="009900"/>
                </a:solidFill>
                <a:latin typeface="Courier New" pitchFamily="49" charset="0"/>
              </a:rPr>
              <a:t>//msg[i] == 0 ?</a:t>
            </a:r>
          </a:p>
          <a:p>
            <a:pPr eaLnBrk="1" hangingPunct="1">
              <a:lnSpc>
                <a:spcPct val="80000"/>
              </a:lnSpc>
              <a:buFontTx/>
              <a:buNone/>
            </a:pPr>
            <a:r>
              <a:rPr lang="en-GB" sz="1800" b="1" smtClean="0">
                <a:latin typeface="Courier New" pitchFamily="49" charset="0"/>
              </a:rPr>
              <a:t>L2  ret</a:t>
            </a:r>
          </a:p>
        </p:txBody>
      </p:sp>
      <p:sp>
        <p:nvSpPr>
          <p:cNvPr id="232476" name="Text Box 28"/>
          <p:cNvSpPr txBox="1">
            <a:spLocks noChangeArrowheads="1"/>
          </p:cNvSpPr>
          <p:nvPr/>
        </p:nvSpPr>
        <p:spPr bwMode="auto">
          <a:xfrm>
            <a:off x="6172200" y="3276600"/>
            <a:ext cx="1219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spcBef>
                <a:spcPct val="50000"/>
              </a:spcBef>
            </a:pPr>
            <a:r>
              <a:rPr lang="en-GB" sz="2400" b="1">
                <a:solidFill>
                  <a:srgbClr val="008000"/>
                </a:solidFill>
              </a:rPr>
              <a:t>Match!</a:t>
            </a:r>
          </a:p>
        </p:txBody>
      </p:sp>
      <p:sp>
        <p:nvSpPr>
          <p:cNvPr id="232477" name="Text Box 29"/>
          <p:cNvSpPr txBox="1">
            <a:spLocks noChangeArrowheads="1"/>
          </p:cNvSpPr>
          <p:nvPr/>
        </p:nvSpPr>
        <p:spPr bwMode="auto">
          <a:xfrm>
            <a:off x="1219200" y="5410200"/>
            <a:ext cx="71294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sz="2800" b="1">
                <a:solidFill>
                  <a:srgbClr val="008000"/>
                </a:solidFill>
              </a:rPr>
              <a:t>look at the program, not at the messages</a:t>
            </a:r>
            <a:endParaRPr lang="en-GB" sz="2800" b="1">
              <a:solidFill>
                <a:srgbClr val="008000"/>
              </a:solidFill>
            </a:endParaRPr>
          </a:p>
        </p:txBody>
      </p:sp>
      <p:sp>
        <p:nvSpPr>
          <p:cNvPr id="232478" name="Text Box 30"/>
          <p:cNvSpPr txBox="1">
            <a:spLocks noChangeArrowheads="1"/>
          </p:cNvSpPr>
          <p:nvPr/>
        </p:nvSpPr>
        <p:spPr bwMode="auto">
          <a:xfrm>
            <a:off x="511175" y="5943600"/>
            <a:ext cx="86328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sz="2800" b="1">
                <a:solidFill>
                  <a:srgbClr val="008000"/>
                </a:solidFill>
              </a:rPr>
              <a:t>find control flow decisions that enable the attack  </a:t>
            </a:r>
            <a:endParaRPr lang="en-GB" sz="2800" b="1">
              <a:solidFill>
                <a:srgbClr val="008000"/>
              </a:solidFill>
            </a:endParaRPr>
          </a:p>
        </p:txBody>
      </p:sp>
      <p:sp>
        <p:nvSpPr>
          <p:cNvPr id="232479" name="AutoShape 31"/>
          <p:cNvSpPr>
            <a:spLocks noChangeArrowheads="1"/>
          </p:cNvSpPr>
          <p:nvPr/>
        </p:nvSpPr>
        <p:spPr bwMode="auto">
          <a:xfrm>
            <a:off x="304800" y="2362200"/>
            <a:ext cx="457200" cy="228600"/>
          </a:xfrm>
          <a:prstGeom prst="rightArrow">
            <a:avLst>
              <a:gd name="adj1" fmla="val 50000"/>
              <a:gd name="adj2" fmla="val 50000"/>
            </a:avLst>
          </a:prstGeom>
          <a:solidFill>
            <a:schemeClr val="bg2"/>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path" presetSubtype="0" accel="50000" decel="50000" fill="hold" grpId="0" nodeType="clickEffect">
                                  <p:stCondLst>
                                    <p:cond delay="0"/>
                                  </p:stCondLst>
                                  <p:childTnLst>
                                    <p:animMotion origin="layout" path="M 3.33333E-6 -3.33333E-6 L 3.33333E-6 0.11667 " pathEditMode="relative" rAng="0" ptsTypes="AA">
                                      <p:cBhvr>
                                        <p:cTn id="6" dur="500" fill="hold"/>
                                        <p:tgtEl>
                                          <p:spTgt spid="232479"/>
                                        </p:tgtEl>
                                        <p:attrNameLst>
                                          <p:attrName>ppt_x</p:attrName>
                                          <p:attrName>ppt_y</p:attrName>
                                        </p:attrNameLst>
                                      </p:cBhvr>
                                      <p:rCtr x="0" y="5833"/>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246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32473"/>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42" presetClass="path" presetSubtype="0" accel="50000" decel="50000" fill="hold" grpId="1" nodeType="clickEffect">
                                  <p:stCondLst>
                                    <p:cond delay="0"/>
                                  </p:stCondLst>
                                  <p:childTnLst>
                                    <p:animMotion origin="layout" path="M 3.33333E-6 0.11667 L 3.33333E-6 0.36111 " pathEditMode="relative" rAng="0" ptsTypes="AA">
                                      <p:cBhvr>
                                        <p:cTn id="16" dur="500" fill="hold"/>
                                        <p:tgtEl>
                                          <p:spTgt spid="232479"/>
                                        </p:tgtEl>
                                        <p:attrNameLst>
                                          <p:attrName>ppt_x</p:attrName>
                                          <p:attrName>ppt_y</p:attrName>
                                        </p:attrNameLst>
                                      </p:cBhvr>
                                      <p:rCtr x="0" y="12222"/>
                                    </p:animMotion>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32469"/>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64" presetClass="path" presetSubtype="0" accel="50000" decel="50000" fill="hold" grpId="2" nodeType="clickEffect">
                                  <p:stCondLst>
                                    <p:cond delay="0"/>
                                  </p:stCondLst>
                                  <p:childTnLst>
                                    <p:animMotion origin="layout" path="M 3.33333E-6 0.36111 L 3.33333E-6 0.20556 " pathEditMode="relative" rAng="0" ptsTypes="AA">
                                      <p:cBhvr>
                                        <p:cTn id="24" dur="500" fill="hold"/>
                                        <p:tgtEl>
                                          <p:spTgt spid="232479"/>
                                        </p:tgtEl>
                                        <p:attrNameLst>
                                          <p:attrName>ppt_x</p:attrName>
                                          <p:attrName>ppt_y</p:attrName>
                                        </p:attrNameLst>
                                      </p:cBhvr>
                                      <p:rCtr x="0" y="-7778"/>
                                    </p:animMotion>
                                  </p:childTnLst>
                                </p:cTn>
                              </p:par>
                            </p:childTnLst>
                          </p:cTn>
                        </p:par>
                      </p:childTnLst>
                    </p:cTn>
                  </p:par>
                  <p:par>
                    <p:cTn id="25" fill="hold" nodeType="clickPar">
                      <p:stCondLst>
                        <p:cond delay="indefinite"/>
                      </p:stCondLst>
                      <p:childTnLst>
                        <p:par>
                          <p:cTn id="26" fill="hold" nodeType="withGroup">
                            <p:stCondLst>
                              <p:cond delay="0"/>
                            </p:stCondLst>
                            <p:childTnLst>
                              <p:par>
                                <p:cTn id="27" presetID="42" presetClass="path" presetSubtype="0" accel="50000" decel="50000" fill="hold" grpId="3" nodeType="clickEffect">
                                  <p:stCondLst>
                                    <p:cond delay="0"/>
                                  </p:stCondLst>
                                  <p:childTnLst>
                                    <p:animMotion origin="layout" path="M 3.33333E-6 0.20556 L 3.33333E-6 0.36111 " pathEditMode="relative" rAng="0" ptsTypes="AA">
                                      <p:cBhvr>
                                        <p:cTn id="28" dur="500" fill="hold"/>
                                        <p:tgtEl>
                                          <p:spTgt spid="232479"/>
                                        </p:tgtEl>
                                        <p:attrNameLst>
                                          <p:attrName>ppt_x</p:attrName>
                                          <p:attrName>ppt_y</p:attrName>
                                        </p:attrNameLst>
                                      </p:cBhvr>
                                      <p:rCtr x="0" y="7778"/>
                                    </p:animMotion>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32470"/>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3247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32472"/>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32461"/>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64" presetClass="path" presetSubtype="0" accel="50000" decel="50000" fill="hold" nodeType="clickEffect">
                                  <p:stCondLst>
                                    <p:cond delay="0"/>
                                  </p:stCondLst>
                                  <p:childTnLst>
                                    <p:animMotion origin="layout" path="M 3.33333E-6 2.22222E-6 L 3.33333E-6 -0.19445 " pathEditMode="relative" rAng="0" ptsTypes="AA">
                                      <p:cBhvr>
                                        <p:cTn id="48" dur="1000" fill="hold"/>
                                        <p:tgtEl>
                                          <p:spTgt spid="3"/>
                                        </p:tgtEl>
                                        <p:attrNameLst>
                                          <p:attrName>ppt_x</p:attrName>
                                          <p:attrName>ppt_y</p:attrName>
                                        </p:attrNameLst>
                                      </p:cBhvr>
                                      <p:rCtr x="0" y="-9722"/>
                                    </p:animMotion>
                                  </p:childTnLst>
                                </p:cTn>
                              </p:par>
                              <p:par>
                                <p:cTn id="49" presetID="64" presetClass="path" presetSubtype="0" accel="50000" decel="50000" fill="hold" grpId="1" nodeType="withEffect">
                                  <p:stCondLst>
                                    <p:cond delay="0"/>
                                  </p:stCondLst>
                                  <p:childTnLst>
                                    <p:animMotion origin="layout" path="M 3.33333E-6 -3.33333E-6 L 3.33333E-6 -0.2 " pathEditMode="relative" rAng="0" ptsTypes="AA">
                                      <p:cBhvr>
                                        <p:cTn id="50" dur="1000" fill="hold"/>
                                        <p:tgtEl>
                                          <p:spTgt spid="232461"/>
                                        </p:tgtEl>
                                        <p:attrNameLst>
                                          <p:attrName>ppt_x</p:attrName>
                                          <p:attrName>ppt_y</p:attrName>
                                        </p:attrNameLst>
                                      </p:cBhvr>
                                      <p:rCtr x="0" y="-10000"/>
                                    </p:animMotion>
                                  </p:childTnLst>
                                </p:cTn>
                              </p:par>
                            </p:childTnLst>
                          </p:cTn>
                        </p:par>
                        <p:par>
                          <p:cTn id="51" fill="hold" nodeType="afterGroup">
                            <p:stCondLst>
                              <p:cond delay="1000"/>
                            </p:stCondLst>
                            <p:childTnLst>
                              <p:par>
                                <p:cTn id="52" presetID="1" presetClass="entr" presetSubtype="0" fill="hold" grpId="0" nodeType="afterEffect">
                                  <p:stCondLst>
                                    <p:cond delay="0"/>
                                  </p:stCondLst>
                                  <p:childTnLst>
                                    <p:set>
                                      <p:cBhvr>
                                        <p:cTn id="53" dur="1" fill="hold">
                                          <p:stCondLst>
                                            <p:cond delay="0"/>
                                          </p:stCondLst>
                                        </p:cTn>
                                        <p:tgtEl>
                                          <p:spTgt spid="232476"/>
                                        </p:tgtEl>
                                        <p:attrNameLst>
                                          <p:attrName>style.visibility</p:attrName>
                                        </p:attrNameLst>
                                      </p:cBhvr>
                                      <p:to>
                                        <p:strVal val="visible"/>
                                      </p:to>
                                    </p:set>
                                  </p:childTnLst>
                                </p:cTn>
                              </p:par>
                            </p:childTnLst>
                          </p:cTn>
                        </p:par>
                        <p:par>
                          <p:cTn id="54" fill="hold" nodeType="afterGroup">
                            <p:stCondLst>
                              <p:cond delay="1000"/>
                            </p:stCondLst>
                            <p:childTnLst>
                              <p:par>
                                <p:cTn id="55" presetID="26" presetClass="emph" presetSubtype="0" fill="hold" grpId="1" nodeType="afterEffect">
                                  <p:stCondLst>
                                    <p:cond delay="0"/>
                                  </p:stCondLst>
                                  <p:childTnLst>
                                    <p:animEffect transition="out" filter="fade">
                                      <p:cBhvr>
                                        <p:cTn id="56" dur="500" tmFilter="0, 0; .2, .5; .8, .5; 1, 0"/>
                                        <p:tgtEl>
                                          <p:spTgt spid="232476"/>
                                        </p:tgtEl>
                                      </p:cBhvr>
                                    </p:animEffect>
                                    <p:animScale>
                                      <p:cBhvr>
                                        <p:cTn id="57" dur="250" autoRev="1" fill="hold"/>
                                        <p:tgtEl>
                                          <p:spTgt spid="232476"/>
                                        </p:tgtEl>
                                      </p:cBhvr>
                                      <p:by x="105000" y="105000"/>
                                    </p:animScale>
                                  </p:childTnLst>
                                </p:cTn>
                              </p:par>
                            </p:childTnLst>
                          </p:cTn>
                        </p:par>
                      </p:childTnLst>
                    </p:cTn>
                  </p:par>
                  <p:par>
                    <p:cTn id="58" fill="hold" nodeType="clickPar">
                      <p:stCondLst>
                        <p:cond delay="indefinite"/>
                      </p:stCondLst>
                      <p:childTnLst>
                        <p:par>
                          <p:cTn id="59" fill="hold" nodeType="withGroup">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232477"/>
                                        </p:tgtEl>
                                        <p:attrNameLst>
                                          <p:attrName>style.visibility</p:attrName>
                                        </p:attrNameLst>
                                      </p:cBhvr>
                                      <p:to>
                                        <p:strVal val="visible"/>
                                      </p:to>
                                    </p:set>
                                  </p:childTnLst>
                                </p:cTn>
                              </p:par>
                            </p:childTnLst>
                          </p:cTn>
                        </p:par>
                      </p:childTnLst>
                    </p:cTn>
                  </p:par>
                  <p:par>
                    <p:cTn id="62" fill="hold" nodeType="clickPar">
                      <p:stCondLst>
                        <p:cond delay="indefinite"/>
                      </p:stCondLst>
                      <p:childTnLst>
                        <p:par>
                          <p:cTn id="63" fill="hold" nodeType="withGroup">
                            <p:stCondLst>
                              <p:cond delay="0"/>
                            </p:stCondLst>
                            <p:childTnLst>
                              <p:par>
                                <p:cTn id="64" presetID="1" presetClass="entr" presetSubtype="0" fill="hold" grpId="0" nodeType="clickEffect">
                                  <p:stCondLst>
                                    <p:cond delay="0"/>
                                  </p:stCondLst>
                                  <p:childTnLst>
                                    <p:set>
                                      <p:cBhvr>
                                        <p:cTn id="65" dur="1" fill="hold">
                                          <p:stCondLst>
                                            <p:cond delay="0"/>
                                          </p:stCondLst>
                                        </p:cTn>
                                        <p:tgtEl>
                                          <p:spTgt spid="2324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2461" grpId="0"/>
      <p:bldP spid="232461" grpId="1"/>
      <p:bldP spid="232468" grpId="0" animBg="1"/>
      <p:bldP spid="232469" grpId="0" animBg="1"/>
      <p:bldP spid="232470" grpId="0" animBg="1"/>
      <p:bldP spid="232471" grpId="0" animBg="1"/>
      <p:bldP spid="232472" grpId="0" animBg="1"/>
      <p:bldP spid="232473" grpId="0"/>
      <p:bldP spid="232476" grpId="0"/>
      <p:bldP spid="232476" grpId="1"/>
      <p:bldP spid="232477" grpId="0"/>
      <p:bldP spid="232478" grpId="0"/>
      <p:bldP spid="232479" grpId="0" animBg="1"/>
      <p:bldP spid="232479" grpId="1" animBg="1"/>
      <p:bldP spid="232479" grpId="2" animBg="1"/>
      <p:bldP spid="232479" grpId="3"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228600"/>
            <a:ext cx="8229600" cy="1143000"/>
          </a:xfrm>
        </p:spPr>
        <p:txBody>
          <a:bodyPr/>
          <a:lstStyle/>
          <a:p>
            <a:pPr eaLnBrk="1" hangingPunct="1"/>
            <a:r>
              <a:rPr lang="en-US" smtClean="0">
                <a:solidFill>
                  <a:srgbClr val="008000"/>
                </a:solidFill>
              </a:rPr>
              <a:t>Filters</a:t>
            </a:r>
            <a:endParaRPr lang="en-GB" smtClean="0">
              <a:solidFill>
                <a:srgbClr val="008000"/>
              </a:solidFill>
            </a:endParaRPr>
          </a:p>
        </p:txBody>
      </p:sp>
      <p:sp>
        <p:nvSpPr>
          <p:cNvPr id="38915" name="Rectangle 3"/>
          <p:cNvSpPr>
            <a:spLocks noGrp="1" noChangeArrowheads="1"/>
          </p:cNvSpPr>
          <p:nvPr>
            <p:ph type="body" sz="half" idx="1"/>
          </p:nvPr>
        </p:nvSpPr>
        <p:spPr>
          <a:xfrm>
            <a:off x="533400" y="1570038"/>
            <a:ext cx="8610600" cy="4525962"/>
          </a:xfrm>
        </p:spPr>
        <p:txBody>
          <a:bodyPr/>
          <a:lstStyle/>
          <a:p>
            <a:pPr eaLnBrk="1" hangingPunct="1"/>
            <a:r>
              <a:rPr lang="en-US" smtClean="0"/>
              <a:t>capture generic conditions</a:t>
            </a:r>
          </a:p>
          <a:p>
            <a:pPr lvl="1" eaLnBrk="1" hangingPunct="1"/>
            <a:r>
              <a:rPr lang="en-US" smtClean="0"/>
              <a:t>dataflow graphs of CPU instructions</a:t>
            </a:r>
          </a:p>
          <a:p>
            <a:pPr eaLnBrk="1" hangingPunct="1"/>
            <a:r>
              <a:rPr lang="en-US" smtClean="0"/>
              <a:t>safe and efficient</a:t>
            </a:r>
          </a:p>
          <a:p>
            <a:pPr lvl="1" eaLnBrk="1" hangingPunct="1"/>
            <a:r>
              <a:rPr lang="en-US" smtClean="0"/>
              <a:t>no side effects, no loops</a:t>
            </a:r>
          </a:p>
          <a:p>
            <a:pPr eaLnBrk="1" hangingPunct="1"/>
            <a:r>
              <a:rPr lang="en-US" smtClean="0"/>
              <a:t>accumulating all control flow decisions limits the amount of polymorphism tolerated</a:t>
            </a:r>
          </a:p>
          <a:p>
            <a:pPr lvl="1" eaLnBrk="1" hangingPunct="1"/>
            <a:r>
              <a:rPr lang="en-US" smtClean="0"/>
              <a:t>two filter design alleviates this</a:t>
            </a:r>
          </a:p>
          <a:p>
            <a:pPr lvl="1" eaLnBrk="1" hangingPunct="1"/>
            <a:r>
              <a:rPr lang="en-US" smtClean="0"/>
              <a:t>details in the paper, still improving</a:t>
            </a:r>
          </a:p>
          <a:p>
            <a:pPr eaLnBrk="1" hangingPunct="1"/>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smtClean="0"/>
              <a:t>Mid 1990’s to early 2000’s</a:t>
            </a:r>
          </a:p>
        </p:txBody>
      </p:sp>
      <p:sp>
        <p:nvSpPr>
          <p:cNvPr id="12291" name="Content Placeholder 2"/>
          <p:cNvSpPr>
            <a:spLocks noGrp="1"/>
          </p:cNvSpPr>
          <p:nvPr>
            <p:ph idx="1"/>
          </p:nvPr>
        </p:nvSpPr>
        <p:spPr/>
        <p:txBody>
          <a:bodyPr/>
          <a:lstStyle/>
          <a:p>
            <a:pPr eaLnBrk="1" hangingPunct="1"/>
            <a:r>
              <a:rPr lang="en-US" smtClean="0"/>
              <a:t>Broad internet adoption</a:t>
            </a:r>
          </a:p>
          <a:p>
            <a:pPr eaLnBrk="1" hangingPunct="1"/>
            <a:r>
              <a:rPr lang="en-US" smtClean="0"/>
              <a:t>Massive improvements in hardware performance</a:t>
            </a:r>
          </a:p>
          <a:p>
            <a:pPr eaLnBrk="1" hangingPunct="1"/>
            <a:r>
              <a:rPr lang="en-US" smtClean="0"/>
              <a:t>Massive increase in software complexity</a:t>
            </a:r>
          </a:p>
          <a:p>
            <a:pPr eaLnBrk="1" hangingPunct="1"/>
            <a:r>
              <a:rPr lang="en-US" smtClean="0"/>
              <a:t>Multi-user operating systems</a:t>
            </a:r>
          </a:p>
          <a:p>
            <a:pPr eaLnBrk="1" hangingPunct="1"/>
            <a:r>
              <a:rPr lang="en-US" smtClean="0"/>
              <a:t>New complex threats to computer security</a:t>
            </a:r>
          </a:p>
          <a:p>
            <a:pPr eaLnBrk="1" hangingPunct="1"/>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a:spLocks noGrp="1"/>
          </p:cNvSpPr>
          <p:nvPr>
            <p:ph idx="1"/>
          </p:nvPr>
        </p:nvSpPr>
        <p:spPr/>
        <p:txBody>
          <a:bodyPr/>
          <a:lstStyle/>
          <a:p>
            <a:pPr eaLnBrk="1" hangingPunct="1"/>
            <a:r>
              <a:rPr lang="en-US" sz="2800" smtClean="0"/>
              <a:t>Central question:</a:t>
            </a:r>
          </a:p>
          <a:p>
            <a:pPr lvl="1" eaLnBrk="1" hangingPunct="1"/>
            <a:r>
              <a:rPr lang="en-US" sz="2400" smtClean="0"/>
              <a:t>What if the exploit mutates?</a:t>
            </a:r>
          </a:p>
          <a:p>
            <a:pPr lvl="1" eaLnBrk="1" hangingPunct="1"/>
            <a:r>
              <a:rPr lang="en-US" sz="2400" smtClean="0"/>
              <a:t>Will the filter still cover exploits that differ from the exploit the detector saw?</a:t>
            </a:r>
          </a:p>
          <a:p>
            <a:pPr eaLnBrk="1" hangingPunct="1"/>
            <a:r>
              <a:rPr lang="en-US" sz="2800" smtClean="0"/>
              <a:t>Good:</a:t>
            </a:r>
          </a:p>
          <a:p>
            <a:pPr lvl="1" eaLnBrk="1" hangingPunct="1"/>
            <a:r>
              <a:rPr lang="en-US" sz="2400" smtClean="0"/>
              <a:t>Any byte in the input that does not alter the execution path of the application can be changed.</a:t>
            </a:r>
          </a:p>
          <a:p>
            <a:pPr lvl="1" eaLnBrk="1" hangingPunct="1"/>
            <a:r>
              <a:rPr lang="en-US" sz="2400" smtClean="0"/>
              <a:t>Immune to a large class of mutations.</a:t>
            </a:r>
          </a:p>
          <a:p>
            <a:pPr eaLnBrk="1" hangingPunct="1"/>
            <a:r>
              <a:rPr lang="en-US" sz="2800" smtClean="0"/>
              <a:t>Bad:</a:t>
            </a:r>
          </a:p>
          <a:p>
            <a:pPr lvl="1" eaLnBrk="1" hangingPunct="1"/>
            <a:r>
              <a:rPr lang="en-US" sz="2400" smtClean="0"/>
              <a:t>Mutations that alter the execution path of the application can bypass the filter.</a:t>
            </a:r>
          </a:p>
          <a:p>
            <a:pPr lvl="1" eaLnBrk="1" hangingPunct="1"/>
            <a:endParaRPr lang="en-US" sz="2400" smtClean="0"/>
          </a:p>
        </p:txBody>
      </p:sp>
      <p:sp>
        <p:nvSpPr>
          <p:cNvPr id="2" name="Title 1"/>
          <p:cNvSpPr>
            <a:spLocks noGrp="1"/>
          </p:cNvSpPr>
          <p:nvPr>
            <p:ph type="title"/>
          </p:nvPr>
        </p:nvSpPr>
        <p:spPr/>
        <p:txBody>
          <a:bodyPr>
            <a:normAutofit fontScale="90000"/>
          </a:bodyPr>
          <a:lstStyle/>
          <a:p>
            <a:pPr eaLnBrk="1" hangingPunct="1">
              <a:defRPr/>
            </a:pPr>
            <a:r>
              <a:rPr lang="en-US" dirty="0" smtClean="0"/>
              <a:t>Properties of execution trace filters</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47500" lnSpcReduction="20000"/>
          </a:bodyPr>
          <a:lstStyle/>
          <a:p>
            <a:pPr eaLnBrk="1" hangingPunct="1">
              <a:defRPr/>
            </a:pPr>
            <a:r>
              <a:rPr lang="en-US" dirty="0" smtClean="0"/>
              <a:t>&lt;title&gt; … &lt;/title&gt;</a:t>
            </a:r>
          </a:p>
          <a:p>
            <a:pPr eaLnBrk="1" hangingPunct="1">
              <a:defRPr/>
            </a:pPr>
            <a:r>
              <a:rPr lang="en-US" dirty="0" smtClean="0"/>
              <a:t>&lt;body&gt;</a:t>
            </a:r>
          </a:p>
          <a:p>
            <a:pPr eaLnBrk="1" hangingPunct="1">
              <a:defRPr/>
            </a:pPr>
            <a:r>
              <a:rPr lang="en-US" dirty="0" smtClean="0"/>
              <a:t>&lt;IMG …&gt;… &lt;/IMG&gt;</a:t>
            </a:r>
          </a:p>
          <a:p>
            <a:pPr eaLnBrk="1" hangingPunct="1">
              <a:defRPr/>
            </a:pPr>
            <a:r>
              <a:rPr lang="en-US" dirty="0" smtClean="0"/>
              <a:t>&lt;A …&gt; …&lt;/A&gt;</a:t>
            </a:r>
          </a:p>
          <a:p>
            <a:pPr eaLnBrk="1" hangingPunct="1">
              <a:defRPr/>
            </a:pPr>
            <a:r>
              <a:rPr lang="en-US" dirty="0" smtClean="0"/>
              <a:t>&lt;span&gt; … &lt;/span&gt;</a:t>
            </a:r>
          </a:p>
          <a:p>
            <a:pPr eaLnBrk="1" hangingPunct="1">
              <a:defRPr/>
            </a:pPr>
            <a:endParaRPr lang="en-US" dirty="0" smtClean="0"/>
          </a:p>
          <a:p>
            <a:pPr eaLnBrk="1" hangingPunct="1">
              <a:defRPr/>
            </a:pPr>
            <a:r>
              <a:rPr lang="en-US" dirty="0" smtClean="0">
                <a:solidFill>
                  <a:schemeClr val="accent4">
                    <a:lumMod val="75000"/>
                  </a:schemeClr>
                </a:solidFill>
              </a:rPr>
              <a:t>Arbitrary sequence of HTLM tags</a:t>
            </a:r>
          </a:p>
          <a:p>
            <a:pPr eaLnBrk="1" hangingPunct="1">
              <a:defRPr/>
            </a:pPr>
            <a:endParaRPr lang="en-US" dirty="0" smtClean="0"/>
          </a:p>
          <a:p>
            <a:pPr eaLnBrk="1" hangingPunct="1">
              <a:defRPr/>
            </a:pPr>
            <a:r>
              <a:rPr lang="en-US" dirty="0" smtClean="0">
                <a:solidFill>
                  <a:srgbClr val="FF0000"/>
                </a:solidFill>
              </a:rPr>
              <a:t>Tag that exploits the vulnerability</a:t>
            </a:r>
          </a:p>
          <a:p>
            <a:pPr eaLnBrk="1" hangingPunct="1">
              <a:defRPr/>
            </a:pPr>
            <a:r>
              <a:rPr lang="en-US" dirty="0" smtClean="0">
                <a:solidFill>
                  <a:srgbClr val="FF0000"/>
                </a:solidFill>
              </a:rPr>
              <a:t>&lt;script&gt; exploit &lt;/script&gt; </a:t>
            </a:r>
          </a:p>
          <a:p>
            <a:pPr eaLnBrk="1" hangingPunct="1">
              <a:defRPr/>
            </a:pPr>
            <a:endParaRPr lang="en-US" dirty="0" smtClean="0"/>
          </a:p>
          <a:p>
            <a:pPr eaLnBrk="1" hangingPunct="1">
              <a:defRPr/>
            </a:pPr>
            <a:r>
              <a:rPr lang="en-US" dirty="0" smtClean="0">
                <a:solidFill>
                  <a:schemeClr val="accent4">
                    <a:lumMod val="75000"/>
                  </a:schemeClr>
                </a:solidFill>
              </a:rPr>
              <a:t>Arbitrary sequence of HTML tags</a:t>
            </a:r>
          </a:p>
          <a:p>
            <a:pPr eaLnBrk="1" hangingPunct="1">
              <a:buFontTx/>
              <a:buNone/>
              <a:defRPr/>
            </a:pPr>
            <a:endParaRPr lang="en-US" dirty="0" smtClean="0"/>
          </a:p>
          <a:p>
            <a:pPr eaLnBrk="1" hangingPunct="1">
              <a:defRPr/>
            </a:pPr>
            <a:r>
              <a:rPr lang="en-US" dirty="0" smtClean="0"/>
              <a:t>&lt;/body&gt;</a:t>
            </a:r>
          </a:p>
          <a:p>
            <a:pPr eaLnBrk="1" hangingPunct="1">
              <a:defRPr/>
            </a:pPr>
            <a:endParaRPr lang="en-US" dirty="0" smtClean="0"/>
          </a:p>
          <a:p>
            <a:pPr eaLnBrk="1" hangingPunct="1">
              <a:defRPr/>
            </a:pPr>
            <a:r>
              <a:rPr lang="en-US" dirty="0" smtClean="0"/>
              <a:t>All the irrelevant tags on the page affect the execution trace.</a:t>
            </a:r>
          </a:p>
          <a:p>
            <a:pPr eaLnBrk="1" hangingPunct="1">
              <a:defRPr/>
            </a:pPr>
            <a:r>
              <a:rPr lang="en-US" dirty="0" smtClean="0"/>
              <a:t>Thus, the attacker can thwart execution trace filters by adding irrelevant input.</a:t>
            </a:r>
          </a:p>
          <a:p>
            <a:pPr eaLnBrk="1" hangingPunct="1">
              <a:defRPr/>
            </a:pPr>
            <a:endParaRPr lang="en-US" dirty="0" smtClean="0"/>
          </a:p>
          <a:p>
            <a:pPr eaLnBrk="1" hangingPunct="1">
              <a:defRPr/>
            </a:pPr>
            <a:r>
              <a:rPr lang="en-US" dirty="0" smtClean="0"/>
              <a:t>Follow up work by the authors and others tries to address this problem.</a:t>
            </a:r>
            <a:endParaRPr lang="en-US" dirty="0"/>
          </a:p>
        </p:txBody>
      </p:sp>
      <p:sp>
        <p:nvSpPr>
          <p:cNvPr id="40963" name="Title 1"/>
          <p:cNvSpPr>
            <a:spLocks noGrp="1"/>
          </p:cNvSpPr>
          <p:nvPr>
            <p:ph type="title"/>
          </p:nvPr>
        </p:nvSpPr>
        <p:spPr/>
        <p:txBody>
          <a:bodyPr/>
          <a:lstStyle/>
          <a:p>
            <a:pPr eaLnBrk="1" hangingPunct="1"/>
            <a:r>
              <a:rPr lang="en-US" smtClean="0"/>
              <a:t>HTLM Exploit</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smtClean="0">
                <a:solidFill>
                  <a:srgbClr val="008000"/>
                </a:solidFill>
              </a:rPr>
              <a:t>Evaluation</a:t>
            </a:r>
            <a:endParaRPr lang="en-GB" smtClean="0">
              <a:solidFill>
                <a:srgbClr val="008000"/>
              </a:solidFill>
            </a:endParaRPr>
          </a:p>
        </p:txBody>
      </p:sp>
      <p:sp>
        <p:nvSpPr>
          <p:cNvPr id="41987" name="Rectangle 3"/>
          <p:cNvSpPr>
            <a:spLocks noGrp="1" noChangeArrowheads="1"/>
          </p:cNvSpPr>
          <p:nvPr>
            <p:ph type="body" sz="half" idx="1"/>
          </p:nvPr>
        </p:nvSpPr>
        <p:spPr>
          <a:xfrm>
            <a:off x="457200" y="1600200"/>
            <a:ext cx="8305800" cy="4525963"/>
          </a:xfrm>
        </p:spPr>
        <p:txBody>
          <a:bodyPr/>
          <a:lstStyle/>
          <a:p>
            <a:pPr eaLnBrk="1" hangingPunct="1"/>
            <a:r>
              <a:rPr lang="en-US" sz="2800" smtClean="0"/>
              <a:t>three real worms:</a:t>
            </a:r>
          </a:p>
          <a:p>
            <a:pPr lvl="1" eaLnBrk="1" hangingPunct="1"/>
            <a:r>
              <a:rPr lang="en-US" sz="2400" smtClean="0"/>
              <a:t>Slammer (SQL server), Blaster (RPC), CodeRed (IIS)</a:t>
            </a:r>
          </a:p>
          <a:p>
            <a:pPr eaLnBrk="1" hangingPunct="1"/>
            <a:r>
              <a:rPr lang="en-US" sz="2800" smtClean="0"/>
              <a:t>measurements of prototype implementation</a:t>
            </a:r>
          </a:p>
          <a:p>
            <a:pPr lvl="1" eaLnBrk="1" hangingPunct="1"/>
            <a:r>
              <a:rPr lang="en-US" sz="2400" smtClean="0"/>
              <a:t>SCA generation and verification</a:t>
            </a:r>
          </a:p>
          <a:p>
            <a:pPr lvl="1" eaLnBrk="1" hangingPunct="1"/>
            <a:r>
              <a:rPr lang="en-US" sz="2400" smtClean="0"/>
              <a:t>filter generation</a:t>
            </a:r>
          </a:p>
          <a:p>
            <a:pPr lvl="1" eaLnBrk="1" hangingPunct="1"/>
            <a:r>
              <a:rPr lang="en-US" sz="2400" smtClean="0"/>
              <a:t>filtering overhead</a:t>
            </a:r>
          </a:p>
          <a:p>
            <a:pPr eaLnBrk="1" hangingPunct="1"/>
            <a:r>
              <a:rPr lang="en-US" sz="2800" smtClean="0"/>
              <a:t>simulations of SCA propagation with attacks</a:t>
            </a:r>
          </a:p>
        </p:txBody>
      </p:sp>
      <p:sp>
        <p:nvSpPr>
          <p:cNvPr id="41988" name="Rectangle 4"/>
          <p:cNvSpPr>
            <a:spLocks noChangeArrowheads="1"/>
          </p:cNvSpPr>
          <p:nvPr/>
        </p:nvSpPr>
        <p:spPr bwMode="auto">
          <a:xfrm>
            <a:off x="0" y="3124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
        <p:nvSpPr>
          <p:cNvPr id="41989" name="Rectangle 5"/>
          <p:cNvSpPr>
            <a:spLocks noChangeArrowheads="1"/>
          </p:cNvSpPr>
          <p:nvPr/>
        </p:nvSpPr>
        <p:spPr bwMode="auto">
          <a:xfrm>
            <a:off x="0" y="30956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lstStyle/>
          <a:p>
            <a:pPr eaLnBrk="1" hangingPunct="1"/>
            <a:r>
              <a:rPr lang="en-US" smtClean="0">
                <a:solidFill>
                  <a:srgbClr val="008000"/>
                </a:solidFill>
              </a:rPr>
              <a:t>Time to generate SCAs</a:t>
            </a:r>
            <a:endParaRPr lang="en-GB" smtClean="0">
              <a:solidFill>
                <a:srgbClr val="008000"/>
              </a:solidFill>
            </a:endParaRPr>
          </a:p>
        </p:txBody>
      </p:sp>
      <p:graphicFrame>
        <p:nvGraphicFramePr>
          <p:cNvPr id="1026" name="Object 8"/>
          <p:cNvGraphicFramePr>
            <a:graphicFrameLocks noChangeAspect="1"/>
          </p:cNvGraphicFramePr>
          <p:nvPr>
            <p:ph idx="1"/>
          </p:nvPr>
        </p:nvGraphicFramePr>
        <p:xfrm>
          <a:off x="609600" y="1371600"/>
          <a:ext cx="7527925" cy="4525963"/>
        </p:xfrm>
        <a:graphic>
          <a:graphicData uri="http://schemas.openxmlformats.org/presentationml/2006/ole">
            <mc:AlternateContent xmlns:mc="http://schemas.openxmlformats.org/markup-compatibility/2006">
              <mc:Choice xmlns:v="urn:schemas-microsoft-com:vml" Requires="v">
                <p:oleObj spid="_x0000_s1028" name="Chart" r:id="rId3" imgW="7953426" imgH="4781464" progId="Excel.Chart.8">
                  <p:embed/>
                </p:oleObj>
              </mc:Choice>
              <mc:Fallback>
                <p:oleObj name="Chart" r:id="rId3" imgW="7953426" imgH="4781464" progId="Excel.Chart.8">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1371600"/>
                        <a:ext cx="7527925" cy="4525963"/>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p:txBody>
          <a:bodyPr/>
          <a:lstStyle/>
          <a:p>
            <a:pPr eaLnBrk="1" hangingPunct="1"/>
            <a:r>
              <a:rPr lang="en-US" smtClean="0">
                <a:solidFill>
                  <a:srgbClr val="008000"/>
                </a:solidFill>
              </a:rPr>
              <a:t>Time to verify SCAs</a:t>
            </a:r>
            <a:endParaRPr lang="en-GB" smtClean="0">
              <a:solidFill>
                <a:srgbClr val="008000"/>
              </a:solidFill>
            </a:endParaRPr>
          </a:p>
        </p:txBody>
      </p:sp>
      <p:graphicFrame>
        <p:nvGraphicFramePr>
          <p:cNvPr id="2050" name="Object 6"/>
          <p:cNvGraphicFramePr>
            <a:graphicFrameLocks noGrp="1" noChangeAspect="1"/>
          </p:cNvGraphicFramePr>
          <p:nvPr>
            <p:ph idx="1"/>
          </p:nvPr>
        </p:nvGraphicFramePr>
        <p:xfrm>
          <a:off x="990600" y="1876425"/>
          <a:ext cx="6781800" cy="3790950"/>
        </p:xfrm>
        <a:graphic>
          <a:graphicData uri="http://schemas.openxmlformats.org/presentationml/2006/ole">
            <mc:AlternateContent xmlns:mc="http://schemas.openxmlformats.org/markup-compatibility/2006">
              <mc:Choice xmlns:v="urn:schemas-microsoft-com:vml" Requires="v">
                <p:oleObj spid="_x0000_s2052" name="Chart" r:id="rId3" imgW="6458104" imgH="3609837" progId="Excel.Chart.8">
                  <p:embed/>
                </p:oleObj>
              </mc:Choice>
              <mc:Fallback>
                <p:oleObj name="Chart" r:id="rId3" imgW="6458104" imgH="3609837" progId="Excel.Chart.8">
                  <p:embed/>
                  <p:pic>
                    <p:nvPicPr>
                      <p:cNvPr id="0" name="Object 6"/>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1876425"/>
                        <a:ext cx="6781800" cy="37909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p:txBody>
          <a:bodyPr/>
          <a:lstStyle/>
          <a:p>
            <a:pPr eaLnBrk="1" hangingPunct="1"/>
            <a:r>
              <a:rPr lang="en-US" smtClean="0">
                <a:solidFill>
                  <a:srgbClr val="008000"/>
                </a:solidFill>
              </a:rPr>
              <a:t>Time to generate filters</a:t>
            </a:r>
            <a:endParaRPr lang="en-GB" smtClean="0">
              <a:solidFill>
                <a:srgbClr val="008000"/>
              </a:solidFill>
            </a:endParaRPr>
          </a:p>
        </p:txBody>
      </p:sp>
      <p:graphicFrame>
        <p:nvGraphicFramePr>
          <p:cNvPr id="3074" name="Object 5"/>
          <p:cNvGraphicFramePr>
            <a:graphicFrameLocks noChangeAspect="1"/>
          </p:cNvGraphicFramePr>
          <p:nvPr>
            <p:ph idx="1"/>
          </p:nvPr>
        </p:nvGraphicFramePr>
        <p:xfrm>
          <a:off x="609600" y="1524000"/>
          <a:ext cx="7539038" cy="4525963"/>
        </p:xfrm>
        <a:graphic>
          <a:graphicData uri="http://schemas.openxmlformats.org/presentationml/2006/ole">
            <mc:AlternateContent xmlns:mc="http://schemas.openxmlformats.org/markup-compatibility/2006">
              <mc:Choice xmlns:v="urn:schemas-microsoft-com:vml" Requires="v">
                <p:oleObj spid="_x0000_s3076" name="Chart" r:id="rId3" imgW="6458104" imgH="3876658" progId="Excel.Chart.8">
                  <p:embed/>
                </p:oleObj>
              </mc:Choice>
              <mc:Fallback>
                <p:oleObj name="Chart" r:id="rId3" imgW="6458104" imgH="3876658" progId="Excel.Chart.8">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1524000"/>
                        <a:ext cx="7539038" cy="4525963"/>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pPr eaLnBrk="1" hangingPunct="1"/>
            <a:r>
              <a:rPr lang="en-US" smtClean="0">
                <a:solidFill>
                  <a:srgbClr val="008000"/>
                </a:solidFill>
              </a:rPr>
              <a:t>Filtering overhead</a:t>
            </a:r>
            <a:endParaRPr lang="en-GB" smtClean="0">
              <a:solidFill>
                <a:srgbClr val="008000"/>
              </a:solidFill>
            </a:endParaRPr>
          </a:p>
        </p:txBody>
      </p:sp>
      <p:graphicFrame>
        <p:nvGraphicFramePr>
          <p:cNvPr id="4098" name="Object 6"/>
          <p:cNvGraphicFramePr>
            <a:graphicFrameLocks noChangeAspect="1"/>
          </p:cNvGraphicFramePr>
          <p:nvPr>
            <p:ph idx="1"/>
          </p:nvPr>
        </p:nvGraphicFramePr>
        <p:xfrm>
          <a:off x="609600" y="1524000"/>
          <a:ext cx="7881938" cy="4525963"/>
        </p:xfrm>
        <a:graphic>
          <a:graphicData uri="http://schemas.openxmlformats.org/presentationml/2006/ole">
            <mc:AlternateContent xmlns:mc="http://schemas.openxmlformats.org/markup-compatibility/2006">
              <mc:Choice xmlns:v="urn:schemas-microsoft-com:vml" Requires="v">
                <p:oleObj spid="_x0000_s4100" name="Chart" r:id="rId3" imgW="7896122" imgH="4533780" progId="Excel.Chart.8">
                  <p:embed/>
                </p:oleObj>
              </mc:Choice>
              <mc:Fallback>
                <p:oleObj name="Chart" r:id="rId3" imgW="7896122" imgH="4533780" progId="Excel.Chart.8">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1524000"/>
                        <a:ext cx="7881938" cy="4525963"/>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smtClean="0">
                <a:solidFill>
                  <a:srgbClr val="008000"/>
                </a:solidFill>
              </a:rPr>
              <a:t>Simulating SCA propagation</a:t>
            </a:r>
            <a:endParaRPr lang="en-GB" smtClean="0">
              <a:solidFill>
                <a:srgbClr val="008000"/>
              </a:solidFill>
            </a:endParaRPr>
          </a:p>
        </p:txBody>
      </p:sp>
      <p:sp>
        <p:nvSpPr>
          <p:cNvPr id="43011" name="Rectangle 3"/>
          <p:cNvSpPr>
            <a:spLocks noGrp="1" noChangeArrowheads="1"/>
          </p:cNvSpPr>
          <p:nvPr>
            <p:ph type="body" sz="half" idx="1"/>
          </p:nvPr>
        </p:nvSpPr>
        <p:spPr>
          <a:xfrm>
            <a:off x="457200" y="1600200"/>
            <a:ext cx="8305800" cy="4525963"/>
          </a:xfrm>
        </p:spPr>
        <p:txBody>
          <a:bodyPr/>
          <a:lstStyle/>
          <a:p>
            <a:pPr eaLnBrk="1" hangingPunct="1"/>
            <a:r>
              <a:rPr lang="en-US" sz="2800" smtClean="0"/>
              <a:t>Susceptible/Infective epidemic model</a:t>
            </a:r>
          </a:p>
          <a:p>
            <a:pPr eaLnBrk="1" hangingPunct="1"/>
            <a:r>
              <a:rPr lang="en-US" sz="2800" smtClean="0"/>
              <a:t>500,000 node network on GeorgiaTech topology</a:t>
            </a:r>
          </a:p>
          <a:p>
            <a:pPr eaLnBrk="1" hangingPunct="1"/>
            <a:r>
              <a:rPr lang="en-US" sz="2800" smtClean="0"/>
              <a:t>network congestion effects</a:t>
            </a:r>
          </a:p>
          <a:p>
            <a:pPr lvl="1" eaLnBrk="1" hangingPunct="1"/>
            <a:r>
              <a:rPr lang="en-US" sz="2400" smtClean="0"/>
              <a:t>RIPE data gathered during Slammer’s outbreak</a:t>
            </a:r>
          </a:p>
          <a:p>
            <a:pPr lvl="1" eaLnBrk="1" hangingPunct="1"/>
            <a:r>
              <a:rPr lang="en-US" sz="2400" smtClean="0"/>
              <a:t>delay/loss increase linearly with infected hosts </a:t>
            </a:r>
          </a:p>
          <a:p>
            <a:pPr eaLnBrk="1" hangingPunct="1"/>
            <a:r>
              <a:rPr lang="en-US" sz="2800" smtClean="0"/>
              <a:t>DoS attacks</a:t>
            </a:r>
          </a:p>
          <a:p>
            <a:pPr lvl="1" eaLnBrk="1" hangingPunct="1"/>
            <a:r>
              <a:rPr lang="en-US" sz="2400" smtClean="0"/>
              <a:t>infected hosts generate fake SCAs</a:t>
            </a:r>
          </a:p>
          <a:p>
            <a:pPr lvl="1" eaLnBrk="1" hangingPunct="1"/>
            <a:r>
              <a:rPr lang="en-US" sz="2400" smtClean="0"/>
              <a:t>verification increases linearly with number of SCAs</a:t>
            </a:r>
          </a:p>
        </p:txBody>
      </p:sp>
      <p:sp>
        <p:nvSpPr>
          <p:cNvPr id="43012" name="Rectangle 4"/>
          <p:cNvSpPr>
            <a:spLocks noChangeArrowheads="1"/>
          </p:cNvSpPr>
          <p:nvPr/>
        </p:nvSpPr>
        <p:spPr bwMode="auto">
          <a:xfrm>
            <a:off x="0" y="3124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
        <p:nvSpPr>
          <p:cNvPr id="43013" name="Rectangle 5"/>
          <p:cNvSpPr>
            <a:spLocks noChangeArrowheads="1"/>
          </p:cNvSpPr>
          <p:nvPr/>
        </p:nvSpPr>
        <p:spPr bwMode="auto">
          <a:xfrm>
            <a:off x="0" y="30956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22" name="Object 4"/>
          <p:cNvGraphicFramePr>
            <a:graphicFrameLocks noChangeAspect="1"/>
          </p:cNvGraphicFramePr>
          <p:nvPr>
            <p:ph idx="1"/>
          </p:nvPr>
        </p:nvGraphicFramePr>
        <p:xfrm>
          <a:off x="990600" y="685800"/>
          <a:ext cx="8153400" cy="5378450"/>
        </p:xfrm>
        <a:graphic>
          <a:graphicData uri="http://schemas.openxmlformats.org/presentationml/2006/ole">
            <mc:AlternateContent xmlns:mc="http://schemas.openxmlformats.org/markup-compatibility/2006">
              <mc:Choice xmlns:v="urn:schemas-microsoft-com:vml" Requires="v">
                <p:oleObj spid="_x0000_s5124" name="Chart" r:id="rId3" imgW="5877064" imgH="3876614" progId="Excel.Chart.8">
                  <p:embed/>
                </p:oleObj>
              </mc:Choice>
              <mc:Fallback>
                <p:oleObj name="Chart" r:id="rId3" imgW="5877064" imgH="3876614" progId="Excel.Chart.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685800"/>
                        <a:ext cx="8153400" cy="5378450"/>
                      </a:xfrm>
                      <a:prstGeom prst="rect">
                        <a:avLst/>
                      </a:prstGeom>
                    </p:spPr>
                  </p:pic>
                </p:oleObj>
              </mc:Fallback>
            </mc:AlternateContent>
          </a:graphicData>
        </a:graphic>
      </p:graphicFrame>
      <p:sp>
        <p:nvSpPr>
          <p:cNvPr id="5123" name="Rectangle 2"/>
          <p:cNvSpPr>
            <a:spLocks noGrp="1" noChangeArrowheads="1"/>
          </p:cNvSpPr>
          <p:nvPr>
            <p:ph type="title"/>
          </p:nvPr>
        </p:nvSpPr>
        <p:spPr/>
        <p:txBody>
          <a:bodyPr/>
          <a:lstStyle/>
          <a:p>
            <a:pPr eaLnBrk="1" hangingPunct="1"/>
            <a:r>
              <a:rPr lang="en-US" smtClean="0">
                <a:solidFill>
                  <a:srgbClr val="008000"/>
                </a:solidFill>
              </a:rPr>
              <a:t>Containing Slammer</a:t>
            </a:r>
            <a:endParaRPr lang="en-GB" smtClean="0">
              <a:solidFill>
                <a:srgbClr val="008000"/>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46" name="Object 4"/>
          <p:cNvGraphicFramePr>
            <a:graphicFrameLocks noChangeAspect="1"/>
          </p:cNvGraphicFramePr>
          <p:nvPr>
            <p:ph idx="1"/>
          </p:nvPr>
        </p:nvGraphicFramePr>
        <p:xfrm>
          <a:off x="1219200" y="685800"/>
          <a:ext cx="7696200" cy="5053013"/>
        </p:xfrm>
        <a:graphic>
          <a:graphicData uri="http://schemas.openxmlformats.org/presentationml/2006/ole">
            <mc:AlternateContent xmlns:mc="http://schemas.openxmlformats.org/markup-compatibility/2006">
              <mc:Choice xmlns:v="urn:schemas-microsoft-com:vml" Requires="v">
                <p:oleObj spid="_x0000_s6149" name="Chart" r:id="rId3" imgW="5934075" imgH="3895794" progId="Excel.Chart.8">
                  <p:embed/>
                </p:oleObj>
              </mc:Choice>
              <mc:Fallback>
                <p:oleObj name="Chart" r:id="rId3" imgW="5934075" imgH="3895794" progId="Excel.Chart.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200" y="685800"/>
                        <a:ext cx="7696200" cy="5053013"/>
                      </a:xfrm>
                      <a:prstGeom prst="rect">
                        <a:avLst/>
                      </a:prstGeom>
                    </p:spPr>
                  </p:pic>
                </p:oleObj>
              </mc:Fallback>
            </mc:AlternateContent>
          </a:graphicData>
        </a:graphic>
      </p:graphicFrame>
      <p:sp>
        <p:nvSpPr>
          <p:cNvPr id="6147" name="Rectangle 2"/>
          <p:cNvSpPr>
            <a:spLocks noGrp="1" noChangeArrowheads="1"/>
          </p:cNvSpPr>
          <p:nvPr>
            <p:ph type="title"/>
          </p:nvPr>
        </p:nvSpPr>
        <p:spPr/>
        <p:txBody>
          <a:bodyPr/>
          <a:lstStyle/>
          <a:p>
            <a:pPr eaLnBrk="1" hangingPunct="1"/>
            <a:r>
              <a:rPr lang="en-US" smtClean="0">
                <a:solidFill>
                  <a:srgbClr val="008000"/>
                </a:solidFill>
              </a:rPr>
              <a:t>Increasing infection rate</a:t>
            </a:r>
            <a:endParaRPr lang="en-GB" smtClean="0">
              <a:solidFill>
                <a:srgbClr val="008000"/>
              </a:solidFill>
            </a:endParaRPr>
          </a:p>
        </p:txBody>
      </p:sp>
      <p:sp>
        <p:nvSpPr>
          <p:cNvPr id="6148" name="Text Box 5"/>
          <p:cNvSpPr txBox="1">
            <a:spLocks noChangeArrowheads="1"/>
          </p:cNvSpPr>
          <p:nvPr/>
        </p:nvSpPr>
        <p:spPr bwMode="auto">
          <a:xfrm>
            <a:off x="2362200" y="5638800"/>
            <a:ext cx="62484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spcBef>
                <a:spcPct val="50000"/>
              </a:spcBef>
            </a:pPr>
            <a:r>
              <a:rPr lang="en-US" sz="2400">
                <a:cs typeface="Arial" charset="0"/>
              </a:rPr>
              <a:t>(ß is Slammer’s infection rate)</a:t>
            </a:r>
            <a:br>
              <a:rPr lang="en-US" sz="2400">
                <a:cs typeface="Arial" charset="0"/>
              </a:rPr>
            </a:br>
            <a:endParaRPr lang="en-US" sz="2400">
              <a:cs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smtClean="0"/>
              <a:t>Worms: Code Red</a:t>
            </a:r>
          </a:p>
        </p:txBody>
      </p:sp>
      <p:sp>
        <p:nvSpPr>
          <p:cNvPr id="13315" name="Content Placeholder 2"/>
          <p:cNvSpPr>
            <a:spLocks noGrp="1"/>
          </p:cNvSpPr>
          <p:nvPr>
            <p:ph idx="1"/>
          </p:nvPr>
        </p:nvSpPr>
        <p:spPr/>
        <p:txBody>
          <a:bodyPr/>
          <a:lstStyle/>
          <a:p>
            <a:pPr eaLnBrk="1" hangingPunct="1"/>
            <a:r>
              <a:rPr lang="en-US" sz="3600" smtClean="0"/>
              <a:t>Released July, August 2001</a:t>
            </a:r>
          </a:p>
          <a:p>
            <a:pPr lvl="1" eaLnBrk="1" hangingPunct="1"/>
            <a:r>
              <a:rPr lang="en-US" sz="3200" smtClean="0"/>
              <a:t>Infected 360,000 machines</a:t>
            </a:r>
          </a:p>
          <a:p>
            <a:pPr lvl="1" eaLnBrk="1" hangingPunct="1"/>
            <a:r>
              <a:rPr lang="en-US" sz="3200" smtClean="0"/>
              <a:t>Spread slowly (days)</a:t>
            </a:r>
          </a:p>
          <a:p>
            <a:pPr lvl="1" eaLnBrk="1" hangingPunct="1"/>
            <a:r>
              <a:rPr lang="en-US" sz="3200" smtClean="0"/>
              <a:t>Payload: (among others) DOS attack against www.whitehouse.gov</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70" name="Object 2"/>
          <p:cNvGraphicFramePr>
            <a:graphicFrameLocks noChangeAspect="1"/>
          </p:cNvGraphicFramePr>
          <p:nvPr>
            <p:ph idx="1"/>
          </p:nvPr>
        </p:nvGraphicFramePr>
        <p:xfrm>
          <a:off x="1219200" y="685800"/>
          <a:ext cx="7924800" cy="5222875"/>
        </p:xfrm>
        <a:graphic>
          <a:graphicData uri="http://schemas.openxmlformats.org/presentationml/2006/ole">
            <mc:AlternateContent xmlns:mc="http://schemas.openxmlformats.org/markup-compatibility/2006">
              <mc:Choice xmlns:v="urn:schemas-microsoft-com:vml" Requires="v">
                <p:oleObj spid="_x0000_s7172" name="Chart" r:id="rId3" imgW="5896021" imgH="3886200" progId="Excel.Chart.8">
                  <p:embed/>
                </p:oleObj>
              </mc:Choice>
              <mc:Fallback>
                <p:oleObj name="Chart" r:id="rId3" imgW="5896021" imgH="3886200" progId="Excel.Chart.8">
                  <p:embed/>
                  <p:pic>
                    <p:nvPicPr>
                      <p:cNvPr id="0" name="Object 2"/>
                      <p:cNvPicPr>
                        <a:picLocks noRot="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200" y="685800"/>
                        <a:ext cx="7924800" cy="5222875"/>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1">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171" name="Rectangle 3"/>
          <p:cNvSpPr>
            <a:spLocks noGrp="1" noChangeArrowheads="1"/>
          </p:cNvSpPr>
          <p:nvPr>
            <p:ph type="title"/>
          </p:nvPr>
        </p:nvSpPr>
        <p:spPr/>
        <p:txBody>
          <a:bodyPr/>
          <a:lstStyle/>
          <a:p>
            <a:pPr eaLnBrk="1" hangingPunct="1"/>
            <a:r>
              <a:rPr lang="en-US" smtClean="0">
                <a:solidFill>
                  <a:srgbClr val="008000"/>
                </a:solidFill>
              </a:rPr>
              <a:t>Increasing verification time</a:t>
            </a:r>
            <a:endParaRPr lang="en-GB" smtClean="0">
              <a:solidFill>
                <a:srgbClr val="008000"/>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194" name="Object 2"/>
          <p:cNvGraphicFramePr>
            <a:graphicFrameLocks noChangeAspect="1"/>
          </p:cNvGraphicFramePr>
          <p:nvPr>
            <p:ph idx="1"/>
          </p:nvPr>
        </p:nvGraphicFramePr>
        <p:xfrm>
          <a:off x="917575" y="838200"/>
          <a:ext cx="8226425" cy="5435600"/>
        </p:xfrm>
        <a:graphic>
          <a:graphicData uri="http://schemas.openxmlformats.org/presentationml/2006/ole">
            <mc:AlternateContent xmlns:mc="http://schemas.openxmlformats.org/markup-compatibility/2006">
              <mc:Choice xmlns:v="urn:schemas-microsoft-com:vml" Requires="v">
                <p:oleObj spid="_x0000_s8196" name="Chart" r:id="rId3" imgW="5896021" imgH="3895786" progId="Excel.Chart.8">
                  <p:embed/>
                </p:oleObj>
              </mc:Choice>
              <mc:Fallback>
                <p:oleObj name="Chart" r:id="rId3" imgW="5896021" imgH="3895786" progId="Excel.Chart.8">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7575" y="838200"/>
                        <a:ext cx="8226425" cy="5435600"/>
                      </a:xfrm>
                      <a:prstGeom prst="rect">
                        <a:avLst/>
                      </a:prstGeom>
                    </p:spPr>
                  </p:pic>
                </p:oleObj>
              </mc:Fallback>
            </mc:AlternateContent>
          </a:graphicData>
        </a:graphic>
      </p:graphicFrame>
      <p:sp>
        <p:nvSpPr>
          <p:cNvPr id="8195" name="Rectangle 3"/>
          <p:cNvSpPr>
            <a:spLocks noGrp="1" noChangeArrowheads="1"/>
          </p:cNvSpPr>
          <p:nvPr>
            <p:ph type="title"/>
          </p:nvPr>
        </p:nvSpPr>
        <p:spPr/>
        <p:txBody>
          <a:bodyPr/>
          <a:lstStyle/>
          <a:p>
            <a:pPr eaLnBrk="1" hangingPunct="1"/>
            <a:r>
              <a:rPr lang="en-US" smtClean="0">
                <a:solidFill>
                  <a:srgbClr val="008000"/>
                </a:solidFill>
              </a:rPr>
              <a:t>Increasing seed hosts</a:t>
            </a:r>
            <a:endParaRPr lang="en-GB" smtClean="0">
              <a:solidFill>
                <a:srgbClr val="008000"/>
              </a:solidFil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GB" smtClean="0">
                <a:solidFill>
                  <a:srgbClr val="008000"/>
                </a:solidFill>
              </a:rPr>
              <a:t>Conclusion</a:t>
            </a:r>
          </a:p>
        </p:txBody>
      </p:sp>
      <p:sp>
        <p:nvSpPr>
          <p:cNvPr id="44035" name="Rectangle 3"/>
          <p:cNvSpPr>
            <a:spLocks noGrp="1" noChangeArrowheads="1"/>
          </p:cNvSpPr>
          <p:nvPr>
            <p:ph type="body" sz="half" idx="1"/>
          </p:nvPr>
        </p:nvSpPr>
        <p:spPr>
          <a:xfrm>
            <a:off x="381000" y="1752600"/>
            <a:ext cx="8763000" cy="4373563"/>
          </a:xfrm>
        </p:spPr>
        <p:txBody>
          <a:bodyPr/>
          <a:lstStyle/>
          <a:p>
            <a:pPr eaLnBrk="1" hangingPunct="1"/>
            <a:r>
              <a:rPr lang="en-US" smtClean="0"/>
              <a:t>Vigilante  can contain worms automatically</a:t>
            </a:r>
            <a:endParaRPr lang="en-GB" smtClean="0"/>
          </a:p>
          <a:p>
            <a:pPr lvl="1" eaLnBrk="1" hangingPunct="1"/>
            <a:r>
              <a:rPr lang="en-US" smtClean="0"/>
              <a:t>requires no prior knowledge of vulnerabilities</a:t>
            </a:r>
          </a:p>
          <a:p>
            <a:pPr lvl="1" eaLnBrk="1" hangingPunct="1"/>
            <a:r>
              <a:rPr lang="en-US" smtClean="0"/>
              <a:t>no false positives</a:t>
            </a:r>
          </a:p>
          <a:p>
            <a:pPr lvl="1" eaLnBrk="1" hangingPunct="1"/>
            <a:r>
              <a:rPr lang="en-US" smtClean="0"/>
              <a:t>low false negatives</a:t>
            </a:r>
          </a:p>
          <a:p>
            <a:pPr lvl="1" eaLnBrk="1" hangingPunct="1"/>
            <a:r>
              <a:rPr lang="en-US" smtClean="0"/>
              <a:t>works with today’s binaries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smtClean="0"/>
              <a:t>Worms: Slammer</a:t>
            </a:r>
          </a:p>
        </p:txBody>
      </p:sp>
      <p:sp>
        <p:nvSpPr>
          <p:cNvPr id="14339" name="Content Placeholder 2"/>
          <p:cNvSpPr>
            <a:spLocks noGrp="1"/>
          </p:cNvSpPr>
          <p:nvPr>
            <p:ph idx="1"/>
          </p:nvPr>
        </p:nvSpPr>
        <p:spPr/>
        <p:txBody>
          <a:bodyPr/>
          <a:lstStyle/>
          <a:p>
            <a:pPr eaLnBrk="1" hangingPunct="1"/>
            <a:r>
              <a:rPr lang="en-US" smtClean="0"/>
              <a:t>Released January 25, 2003</a:t>
            </a:r>
          </a:p>
          <a:p>
            <a:pPr lvl="1" eaLnBrk="1" hangingPunct="1"/>
            <a:r>
              <a:rPr lang="en-US" smtClean="0"/>
              <a:t>75,000 vulnerable machines</a:t>
            </a:r>
          </a:p>
          <a:p>
            <a:pPr lvl="1" eaLnBrk="1" hangingPunct="1"/>
            <a:r>
              <a:rPr lang="en-US" smtClean="0"/>
              <a:t>Almost all of them infected within 10 minutes</a:t>
            </a:r>
          </a:p>
          <a:p>
            <a:pPr lvl="1" eaLnBrk="1" hangingPunct="1"/>
            <a:r>
              <a:rPr lang="en-US" smtClean="0"/>
              <a:t>No payload beyond worm propagation</a:t>
            </a:r>
          </a:p>
          <a:p>
            <a:pPr lvl="1" eaLnBrk="1" hangingPunct="1"/>
            <a:r>
              <a:rPr lang="en-US" smtClean="0"/>
              <a:t>Worm packets sent from infected machines saturated parts of the internet.</a:t>
            </a:r>
          </a:p>
          <a:p>
            <a:pPr lvl="2" eaLnBrk="1" hangingPunct="1"/>
            <a:r>
              <a:rPr lang="en-US" smtClean="0"/>
              <a:t>Exacerbated by crashes of internet routers.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smtClean="0"/>
              <a:t>Worms: Blaster</a:t>
            </a:r>
          </a:p>
        </p:txBody>
      </p:sp>
      <p:sp>
        <p:nvSpPr>
          <p:cNvPr id="15363" name="Content Placeholder 2"/>
          <p:cNvSpPr>
            <a:spLocks noGrp="1"/>
          </p:cNvSpPr>
          <p:nvPr>
            <p:ph idx="1"/>
          </p:nvPr>
        </p:nvSpPr>
        <p:spPr/>
        <p:txBody>
          <a:bodyPr/>
          <a:lstStyle/>
          <a:p>
            <a:pPr eaLnBrk="1" hangingPunct="1"/>
            <a:r>
              <a:rPr lang="en-US" smtClean="0"/>
              <a:t>Released: August 2003</a:t>
            </a:r>
          </a:p>
          <a:p>
            <a:pPr lvl="1" eaLnBrk="1" hangingPunct="1"/>
            <a:r>
              <a:rPr lang="en-US" smtClean="0"/>
              <a:t>500,000 infected machines</a:t>
            </a:r>
          </a:p>
          <a:p>
            <a:pPr lvl="1" eaLnBrk="1" hangingPunct="1"/>
            <a:r>
              <a:rPr lang="en-US" smtClean="0"/>
              <a:t>Spread much more slowly than Slammer (days)</a:t>
            </a:r>
          </a:p>
          <a:p>
            <a:pPr lvl="1" eaLnBrk="1" hangingPunct="1"/>
            <a:r>
              <a:rPr lang="en-US" smtClean="0"/>
              <a:t>Author was found and sentenced to 18 months in jail.</a:t>
            </a:r>
          </a:p>
          <a:p>
            <a:pPr eaLnBrk="1" hangingPunct="1"/>
            <a:endParaRPr lang="en-US" sz="40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smtClean="0"/>
              <a:t>Worms</a:t>
            </a:r>
          </a:p>
        </p:txBody>
      </p:sp>
      <p:sp>
        <p:nvSpPr>
          <p:cNvPr id="16387" name="Content Placeholder 2"/>
          <p:cNvSpPr>
            <a:spLocks noGrp="1"/>
          </p:cNvSpPr>
          <p:nvPr>
            <p:ph idx="1"/>
          </p:nvPr>
        </p:nvSpPr>
        <p:spPr/>
        <p:txBody>
          <a:bodyPr/>
          <a:lstStyle/>
          <a:p>
            <a:pPr eaLnBrk="1" hangingPunct="1"/>
            <a:r>
              <a:rPr lang="en-US" smtClean="0"/>
              <a:t>Each of these worms</a:t>
            </a:r>
          </a:p>
          <a:p>
            <a:pPr lvl="1" eaLnBrk="1" hangingPunct="1"/>
            <a:r>
              <a:rPr lang="en-US" smtClean="0"/>
              <a:t>Made newspaper headlines</a:t>
            </a:r>
          </a:p>
          <a:p>
            <a:pPr lvl="1" eaLnBrk="1" hangingPunct="1"/>
            <a:r>
              <a:rPr lang="en-US" smtClean="0"/>
              <a:t>Caused huge financial damages</a:t>
            </a:r>
          </a:p>
          <a:p>
            <a:pPr lvl="1" eaLnBrk="1" hangingPunct="1"/>
            <a:r>
              <a:rPr lang="en-US" smtClean="0"/>
              <a:t>Exploited vulnerabilities for which patches had been issued several months earlier</a:t>
            </a:r>
          </a:p>
          <a:p>
            <a:pPr eaLnBrk="1" hangingPunct="1"/>
            <a:r>
              <a:rPr lang="en-US" smtClean="0"/>
              <a:t>There have been more highly-visible worms</a:t>
            </a:r>
          </a:p>
          <a:p>
            <a:pPr lvl="1" eaLnBrk="1" hangingPunct="1"/>
            <a:r>
              <a:rPr lang="en-US" smtClean="0"/>
              <a:t>But not many more</a:t>
            </a:r>
          </a:p>
          <a:p>
            <a:pPr lvl="1" eaLnBrk="1" hangingPunct="1"/>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smtClean="0"/>
              <a:t>What happened next?</a:t>
            </a:r>
          </a:p>
        </p:txBody>
      </p:sp>
      <p:sp>
        <p:nvSpPr>
          <p:cNvPr id="17411" name="Content Placeholder 2"/>
          <p:cNvSpPr>
            <a:spLocks noGrp="1"/>
          </p:cNvSpPr>
          <p:nvPr>
            <p:ph idx="1"/>
          </p:nvPr>
        </p:nvSpPr>
        <p:spPr/>
        <p:txBody>
          <a:bodyPr/>
          <a:lstStyle/>
          <a:p>
            <a:pPr eaLnBrk="1" hangingPunct="1"/>
            <a:r>
              <a:rPr lang="en-US" sz="2400" smtClean="0"/>
              <a:t>Lots of work on techniques for avoiding attacks.</a:t>
            </a:r>
          </a:p>
          <a:p>
            <a:pPr lvl="1" eaLnBrk="1" hangingPunct="1"/>
            <a:r>
              <a:rPr lang="en-US" sz="2000" smtClean="0"/>
              <a:t>Some of them are practical.</a:t>
            </a:r>
          </a:p>
          <a:p>
            <a:pPr lvl="1" eaLnBrk="1" hangingPunct="1"/>
            <a:r>
              <a:rPr lang="en-US" sz="2000" smtClean="0"/>
              <a:t>Some of them are in widespread use.</a:t>
            </a:r>
          </a:p>
          <a:p>
            <a:pPr lvl="2" eaLnBrk="1" hangingPunct="1"/>
            <a:r>
              <a:rPr lang="en-US" sz="1800" smtClean="0"/>
              <a:t>Stack canaries, ASLR, NX, static analysis tools, pen-testing, fuzzing, software development standards</a:t>
            </a:r>
          </a:p>
          <a:p>
            <a:pPr lvl="2" eaLnBrk="1" hangingPunct="1"/>
            <a:r>
              <a:rPr lang="en-US" sz="1800" smtClean="0"/>
              <a:t>Developer awareness: check for buffer overflows etc.</a:t>
            </a:r>
          </a:p>
          <a:p>
            <a:pPr lvl="2" eaLnBrk="1" hangingPunct="1"/>
            <a:r>
              <a:rPr lang="en-US" sz="1800" smtClean="0"/>
              <a:t>User awareness: install patches asap; use AV, use firewalls</a:t>
            </a:r>
          </a:p>
          <a:p>
            <a:pPr lvl="2" eaLnBrk="1" hangingPunct="1"/>
            <a:r>
              <a:rPr lang="en-US" sz="1800" smtClean="0"/>
              <a:t>Response infrastructure: fast patch release, AV</a:t>
            </a:r>
          </a:p>
          <a:p>
            <a:pPr lvl="2" eaLnBrk="1" hangingPunct="1"/>
            <a:endParaRPr lang="en-US" sz="1800" smtClean="0"/>
          </a:p>
          <a:p>
            <a:pPr eaLnBrk="1" hangingPunct="1"/>
            <a:r>
              <a:rPr lang="en-US" sz="2800" smtClean="0"/>
              <a:t>A new kind of attacker emerges</a:t>
            </a:r>
          </a:p>
          <a:p>
            <a:pPr lvl="1" eaLnBrk="1" hangingPunct="1"/>
            <a:r>
              <a:rPr lang="en-US" sz="2400" smtClean="0"/>
              <a:t>Interested in financial gain, rather than vandalism</a:t>
            </a:r>
          </a:p>
          <a:p>
            <a:pPr lvl="1" eaLnBrk="1" hangingPunct="1"/>
            <a:r>
              <a:rPr lang="en-US" sz="2400" smtClean="0"/>
              <a:t>Cyber warfare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smtClean="0"/>
              <a:t>Case study: Slammer</a:t>
            </a:r>
          </a:p>
        </p:txBody>
      </p:sp>
      <p:sp>
        <p:nvSpPr>
          <p:cNvPr id="18435" name="Content Placeholder 2"/>
          <p:cNvSpPr>
            <a:spLocks noGrp="1"/>
          </p:cNvSpPr>
          <p:nvPr>
            <p:ph idx="1"/>
          </p:nvPr>
        </p:nvSpPr>
        <p:spPr>
          <a:xfrm>
            <a:off x="457200" y="1600200"/>
            <a:ext cx="8229600" cy="5105400"/>
          </a:xfrm>
        </p:spPr>
        <p:txBody>
          <a:bodyPr/>
          <a:lstStyle/>
          <a:p>
            <a:pPr eaLnBrk="1" hangingPunct="1"/>
            <a:r>
              <a:rPr lang="en-US" sz="2800" smtClean="0"/>
              <a:t>Buffer overflow vulnerability in Microsoft SQL Server (MS02-039).</a:t>
            </a:r>
          </a:p>
          <a:p>
            <a:pPr eaLnBrk="1" hangingPunct="1"/>
            <a:r>
              <a:rPr lang="en-US" sz="2800" smtClean="0"/>
              <a:t>Vulnerability of the following kind:</a:t>
            </a:r>
          </a:p>
          <a:p>
            <a:pPr eaLnBrk="1" hangingPunct="1"/>
            <a:endParaRPr lang="en-US" sz="2800" smtClean="0"/>
          </a:p>
          <a:p>
            <a:pPr eaLnBrk="1" hangingPunct="1">
              <a:buFontTx/>
              <a:buNone/>
            </a:pPr>
            <a:r>
              <a:rPr lang="en-US" sz="2400" smtClean="0">
                <a:latin typeface="Courier New" pitchFamily="49" charset="0"/>
                <a:cs typeface="Courier New" pitchFamily="49" charset="0"/>
              </a:rPr>
              <a:t>ProcessUDPPacket() {</a:t>
            </a:r>
          </a:p>
          <a:p>
            <a:pPr eaLnBrk="1" hangingPunct="1">
              <a:buFontTx/>
              <a:buNone/>
            </a:pPr>
            <a:r>
              <a:rPr lang="en-US" sz="2400" smtClean="0">
                <a:latin typeface="Courier New" pitchFamily="49" charset="0"/>
                <a:cs typeface="Courier New" pitchFamily="49" charset="0"/>
              </a:rPr>
              <a:t>      char SmallBuffer[ 100 ];</a:t>
            </a:r>
          </a:p>
          <a:p>
            <a:pPr eaLnBrk="1" hangingPunct="1"/>
            <a:endParaRPr lang="en-US" sz="2400" smtClean="0">
              <a:latin typeface="Courier New" pitchFamily="49" charset="0"/>
              <a:cs typeface="Courier New" pitchFamily="49" charset="0"/>
            </a:endParaRPr>
          </a:p>
          <a:p>
            <a:pPr eaLnBrk="1" hangingPunct="1">
              <a:buFontTx/>
              <a:buNone/>
            </a:pPr>
            <a:r>
              <a:rPr lang="en-US" sz="2400" smtClean="0">
                <a:latin typeface="Courier New" pitchFamily="49" charset="0"/>
                <a:cs typeface="Courier New" pitchFamily="49" charset="0"/>
              </a:rPr>
              <a:t>      UDPRecv( LargeBuff );</a:t>
            </a:r>
          </a:p>
          <a:p>
            <a:pPr eaLnBrk="1" hangingPunct="1">
              <a:buFontTx/>
              <a:buNone/>
            </a:pPr>
            <a:r>
              <a:rPr lang="en-US" sz="2400" smtClean="0">
                <a:latin typeface="Courier New" pitchFamily="49" charset="0"/>
                <a:cs typeface="Courier New" pitchFamily="49" charset="0"/>
              </a:rPr>
              <a:t>      strcpy( SmallBuf, LargeBuf );</a:t>
            </a:r>
          </a:p>
          <a:p>
            <a:pPr eaLnBrk="1" hangingPunct="1">
              <a:buFontTx/>
              <a:buNone/>
            </a:pPr>
            <a:r>
              <a:rPr lang="en-US" sz="2400" smtClean="0">
                <a:latin typeface="Courier New" pitchFamily="49" charset="0"/>
                <a:cs typeface="Courier New" pitchFamily="49" charset="0"/>
              </a:rPr>
              <a:t>      …</a:t>
            </a:r>
          </a:p>
          <a:p>
            <a:pPr eaLnBrk="1" hangingPunct="1">
              <a:buFontTx/>
              <a:buNone/>
            </a:pPr>
            <a:r>
              <a:rPr lang="en-US" sz="2400" smtClean="0">
                <a:latin typeface="Courier New" pitchFamily="49" charset="0"/>
                <a:cs typeface="Courier New" pitchFamily="49" charset="0"/>
              </a:rPr>
              <a:t>}</a:t>
            </a:r>
            <a:endParaRPr lang="en-US" sz="2800" smtClean="0">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10828</TotalTime>
  <Words>2252</Words>
  <Application>Microsoft Office PowerPoint</Application>
  <PresentationFormat>On-screen Show (4:3)</PresentationFormat>
  <Paragraphs>457</Paragraphs>
  <Slides>42</Slides>
  <Notes>13</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46" baseType="lpstr">
      <vt:lpstr>Arial</vt:lpstr>
      <vt:lpstr>Courier New</vt:lpstr>
      <vt:lpstr>Default Design</vt:lpstr>
      <vt:lpstr>Microsoft Office Excel Chart</vt:lpstr>
      <vt:lpstr>Vigilante: End-to-End Containment of Internet Worms </vt:lpstr>
      <vt:lpstr>1980’s to early 1990’s</vt:lpstr>
      <vt:lpstr>Mid 1990’s to early 2000’s</vt:lpstr>
      <vt:lpstr>Worms: Code Red</vt:lpstr>
      <vt:lpstr>Worms: Slammer</vt:lpstr>
      <vt:lpstr>Worms: Blaster</vt:lpstr>
      <vt:lpstr>Worms</vt:lpstr>
      <vt:lpstr>What happened next?</vt:lpstr>
      <vt:lpstr>Case study: Slammer</vt:lpstr>
      <vt:lpstr>Case Study: Slammer</vt:lpstr>
      <vt:lpstr>Vigilante</vt:lpstr>
      <vt:lpstr>The worm threat</vt:lpstr>
      <vt:lpstr>Automatic worm containment</vt:lpstr>
      <vt:lpstr>Vigilante’s end-to-end architecture</vt:lpstr>
      <vt:lpstr>Worm containment</vt:lpstr>
      <vt:lpstr>Vigilante’s components</vt:lpstr>
      <vt:lpstr>Outline</vt:lpstr>
      <vt:lpstr>Self-certifying alerts</vt:lpstr>
      <vt:lpstr>SCA types</vt:lpstr>
      <vt:lpstr>Verifying an AEC alert</vt:lpstr>
      <vt:lpstr>SCA generation</vt:lpstr>
      <vt:lpstr>Detection</vt:lpstr>
      <vt:lpstr>Detection and SCA Generation</vt:lpstr>
      <vt:lpstr>Cooperative worm containment</vt:lpstr>
      <vt:lpstr>SCA broadcast</vt:lpstr>
      <vt:lpstr>Protection</vt:lpstr>
      <vt:lpstr>Execution trace filters</vt:lpstr>
      <vt:lpstr>Generating filters for vulnerabilities</vt:lpstr>
      <vt:lpstr>Filters</vt:lpstr>
      <vt:lpstr>Properties of execution trace filters</vt:lpstr>
      <vt:lpstr>HTLM Exploit</vt:lpstr>
      <vt:lpstr>Evaluation</vt:lpstr>
      <vt:lpstr>Time to generate SCAs</vt:lpstr>
      <vt:lpstr>Time to verify SCAs</vt:lpstr>
      <vt:lpstr>Time to generate filters</vt:lpstr>
      <vt:lpstr>Filtering overhead</vt:lpstr>
      <vt:lpstr>Simulating SCA propagation</vt:lpstr>
      <vt:lpstr>Containing Slammer</vt:lpstr>
      <vt:lpstr>Increasing infection rate</vt:lpstr>
      <vt:lpstr>Increasing verification time</vt:lpstr>
      <vt:lpstr>Increasing seed hosts</vt:lpstr>
      <vt:lpstr>Conclusion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Ben Livshits</cp:lastModifiedBy>
  <cp:revision>981</cp:revision>
  <cp:lastPrinted>1601-01-01T00:00:00Z</cp:lastPrinted>
  <dcterms:created xsi:type="dcterms:W3CDTF">1601-01-01T00:00:00Z</dcterms:created>
  <dcterms:modified xsi:type="dcterms:W3CDTF">2010-04-27T00:01:30Z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