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56"/>
  </p:notesMasterIdLst>
  <p:sldIdLst>
    <p:sldId id="256" r:id="rId2"/>
    <p:sldId id="257" r:id="rId3"/>
    <p:sldId id="258" r:id="rId4"/>
    <p:sldId id="259" r:id="rId5"/>
    <p:sldId id="260" r:id="rId6"/>
    <p:sldId id="261" r:id="rId7"/>
    <p:sldId id="295" r:id="rId8"/>
    <p:sldId id="296" r:id="rId9"/>
    <p:sldId id="297" r:id="rId10"/>
    <p:sldId id="262" r:id="rId11"/>
    <p:sldId id="263" r:id="rId12"/>
    <p:sldId id="265" r:id="rId13"/>
    <p:sldId id="299" r:id="rId14"/>
    <p:sldId id="266" r:id="rId15"/>
    <p:sldId id="267" r:id="rId16"/>
    <p:sldId id="268" r:id="rId17"/>
    <p:sldId id="269" r:id="rId18"/>
    <p:sldId id="270" r:id="rId19"/>
    <p:sldId id="271" r:id="rId20"/>
    <p:sldId id="272" r:id="rId21"/>
    <p:sldId id="273" r:id="rId22"/>
    <p:sldId id="274" r:id="rId23"/>
    <p:sldId id="277" r:id="rId24"/>
    <p:sldId id="275" r:id="rId25"/>
    <p:sldId id="276" r:id="rId26"/>
    <p:sldId id="278" r:id="rId27"/>
    <p:sldId id="279" r:id="rId28"/>
    <p:sldId id="280" r:id="rId29"/>
    <p:sldId id="298" r:id="rId30"/>
    <p:sldId id="281" r:id="rId31"/>
    <p:sldId id="300" r:id="rId32"/>
    <p:sldId id="301" r:id="rId33"/>
    <p:sldId id="282" r:id="rId34"/>
    <p:sldId id="302" r:id="rId35"/>
    <p:sldId id="303" r:id="rId36"/>
    <p:sldId id="283" r:id="rId37"/>
    <p:sldId id="304" r:id="rId38"/>
    <p:sldId id="305" r:id="rId39"/>
    <p:sldId id="306" r:id="rId40"/>
    <p:sldId id="264" r:id="rId41"/>
    <p:sldId id="307" r:id="rId42"/>
    <p:sldId id="286" r:id="rId43"/>
    <p:sldId id="285" r:id="rId44"/>
    <p:sldId id="287" r:id="rId45"/>
    <p:sldId id="308" r:id="rId46"/>
    <p:sldId id="288" r:id="rId47"/>
    <p:sldId id="289" r:id="rId48"/>
    <p:sldId id="290" r:id="rId49"/>
    <p:sldId id="309" r:id="rId50"/>
    <p:sldId id="310" r:id="rId51"/>
    <p:sldId id="311" r:id="rId52"/>
    <p:sldId id="312" r:id="rId53"/>
    <p:sldId id="313" r:id="rId54"/>
    <p:sldId id="291" r:id="rId5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autoAdjust="0"/>
    <p:restoredTop sz="94609" autoAdjust="0"/>
  </p:normalViewPr>
  <p:slideViewPr>
    <p:cSldViewPr>
      <p:cViewPr>
        <p:scale>
          <a:sx n="100" d="100"/>
          <a:sy n="100" d="100"/>
        </p:scale>
        <p:origin x="-96" y="-30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5895" cy="7589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A845ADC-BA95-408B-A25C-227A35C85B11}" type="datetimeFigureOut">
              <a:rPr lang="en-US"/>
              <a:pPr>
                <a:defRPr/>
              </a:pPr>
              <a:t>5/13/2010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B2567EB-15FD-4991-B2EE-38D0ABFB3E90}" type="slidenum">
              <a:rPr lang="en-US"/>
              <a:pPr>
                <a:defRPr/>
              </a:pPr>
              <a:t>‹#›</a:t>
            </a:fld>
            <a:endParaRPr lang="en-US"/>
          </a:p>
        </p:txBody>
      </p:sp>
    </p:spTree>
    <p:extLst>
      <p:ext uri="{BB962C8B-B14F-4D97-AF65-F5344CB8AC3E}">
        <p14:creationId xmlns:p14="http://schemas.microsoft.com/office/powerpoint/2010/main" val="4029735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Why are Firefox’s numbers so high? Firefox’s auto-update.</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D90E030-91DE-43E9-9AA3-DFE06BEF7ED3}" type="slidenum">
              <a:rPr lang="en-US"/>
              <a:pPr fontAlgn="base">
                <a:spcBef>
                  <a:spcPct val="0"/>
                </a:spcBef>
                <a:spcAft>
                  <a:spcPct val="0"/>
                </a:spcAft>
              </a:pPr>
              <a:t>8</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Why do reputable web pages serve obfuscated JS? See google.com source – at least appears obfuscated in the interest of saving transfer space.</a:t>
            </a: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1EFDC19-0764-4E09-A134-D1A664CAD00C}" type="slidenum">
              <a:rPr lang="en-US"/>
              <a:pPr fontAlgn="base">
                <a:spcBef>
                  <a:spcPct val="0"/>
                </a:spcBef>
                <a:spcAft>
                  <a:spcPct val="0"/>
                </a:spcAft>
              </a:pPr>
              <a:t>36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Multiple AV engines were used to consensually identify malware. With the rough results obtained, it doesn’t seem as if they achieved their goal of discovering whether malware binaries were being used to form botnets. However, they claim that non-automated techniques examining non-browser HTTP requests from infected machines revealed occasional binary updates and instruction retrieval. They say almost nothing about this “non-automated” technique, however.</a:t>
            </a: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E7E955D-6328-4192-AB6D-3354FE845E4A}" type="slidenum">
              <a:rPr lang="en-US"/>
              <a:pPr fontAlgn="base">
                <a:spcBef>
                  <a:spcPct val="0"/>
                </a:spcBef>
                <a:spcAft>
                  <a:spcPct val="0"/>
                </a:spcAft>
              </a:pPr>
              <a:t>37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Hosting the exploit on a dedicated server can ease monitoring and generation of statistics for the exploit, as well as ease updating the exploit.</a:t>
            </a:r>
          </a:p>
          <a:p>
            <a:pPr>
              <a:spcBef>
                <a:spcPct val="0"/>
              </a:spcBef>
            </a:pPr>
            <a:r>
              <a:rPr lang="en-US" smtClean="0"/>
              <a:t>Rapidly changing binaries can thwart an AV filter. The ability of the researchers to measure statistic was hampered by the fact that the malicious URLs were often quite short-lived.</a:t>
            </a: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91A2021-46F9-4515-8A50-8BB51C64B9CF}" type="slidenum">
              <a:rPr lang="en-US"/>
              <a:pPr fontAlgn="base">
                <a:spcBef>
                  <a:spcPct val="0"/>
                </a:spcBef>
                <a:spcAft>
                  <a:spcPct val="0"/>
                </a:spcAft>
              </a:pPr>
              <a:t>39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FB621C4-2811-46B4-AF6A-67EDD77E4ADA}" type="slidenum">
              <a:rPr lang="en-US"/>
              <a:pPr fontAlgn="base">
                <a:spcBef>
                  <a:spcPct val="0"/>
                </a:spcBef>
                <a:spcAft>
                  <a:spcPct val="0"/>
                </a:spcAft>
              </a:pPr>
              <a:t>42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78943FE-1BFD-4475-A15E-4118AF67EFB7}" type="slidenum">
              <a:rPr lang="en-US"/>
              <a:pPr fontAlgn="base">
                <a:spcBef>
                  <a:spcPct val="0"/>
                </a:spcBef>
                <a:spcAft>
                  <a:spcPct val="0"/>
                </a:spcAft>
              </a:pPr>
              <a:t>43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spcBef>
                <a:spcPct val="0"/>
              </a:spcBef>
            </a:pPr>
            <a:r>
              <a:rPr lang="en-US" smtClean="0"/>
              <a:t>Detection mode – model determines an anomaly score for each observed feature value.</a:t>
            </a:r>
          </a:p>
          <a:p>
            <a:pPr marL="0" lvl="1">
              <a:spcBef>
                <a:spcPct val="0"/>
              </a:spcBef>
            </a:pPr>
            <a:r>
              <a:rPr lang="en-US" smtClean="0"/>
              <a:t>Training mode – model learns characteristics of normal events and determines threshold between normal and anomalous feature values.</a:t>
            </a: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D103D4E-0D7C-4919-ACB9-84360CB07F89}" type="slidenum">
              <a:rPr lang="en-US"/>
              <a:pPr fontAlgn="base">
                <a:spcBef>
                  <a:spcPct val="0"/>
                </a:spcBef>
                <a:spcAft>
                  <a:spcPct val="0"/>
                </a:spcAft>
              </a:pPr>
              <a:t>45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HtmlUnit was used instead of an instrumented traditional browser for a few different reasons; (1) easy to simulate multiple browser personalities (handy for testing one of the features), (2) possible to simulate arbitrary system environment and configuration, and (3) it allowed the researchers to implement basic anti-cloaking mechanisms.</a:t>
            </a: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844CED-9601-41B1-BD94-33256836688C}" type="slidenum">
              <a:rPr lang="en-US"/>
              <a:pPr fontAlgn="base">
                <a:spcBef>
                  <a:spcPct val="0"/>
                </a:spcBef>
                <a:spcAft>
                  <a:spcPct val="0"/>
                </a:spcAft>
              </a:pPr>
              <a:t>46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The authors attribute 18 of the false negatives to subtle differences between normal browsers and their custom browser.</a:t>
            </a:r>
          </a:p>
          <a:p>
            <a:pPr>
              <a:spcBef>
                <a:spcPct val="0"/>
              </a:spcBef>
            </a:pPr>
            <a:r>
              <a:rPr lang="en-US" smtClean="0"/>
              <a:t>The authors manually analyzed the different results from Capture-HPC and JSAND by sampling 100 random URLs from the set. Capture-HPC’s missed detections seemed to be mostly due to unsuccessful attacks, unreliable exploits, and evasion, according to the authors.</a:t>
            </a: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C4B0C00-CDFE-4AB0-B9BF-1558F277CD41}" type="slidenum">
              <a:rPr lang="en-US"/>
              <a:pPr fontAlgn="base">
                <a:spcBef>
                  <a:spcPct val="0"/>
                </a:spcBef>
                <a:spcAft>
                  <a:spcPct val="0"/>
                </a:spcAft>
              </a:pPr>
              <a:t>52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If the precision of the heuristical analysis from the first paper could be increased, the false negative rate would drop. However, the direct usage of JSAND is likely to be far too slow. Perhaps elements of JSAND could be borrowed?</a:t>
            </a: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12D3FFD-E044-4227-A372-D4F13CEC5989}" type="slidenum">
              <a:rPr lang="en-US"/>
              <a:pPr fontAlgn="base">
                <a:spcBef>
                  <a:spcPct val="0"/>
                </a:spcBef>
                <a:spcAft>
                  <a:spcPct val="0"/>
                </a:spcAft>
              </a:pPr>
              <a:t>54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Measure of the percentage of browser users who use the latest major version in that browser type. The spike in Safari 3 is due to Apple’s inclusion of the major update into auto-updating for some of their other software.</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0A1A726-AEDC-4123-9554-C2BB5B5C5F1C}" type="slidenum">
              <a:rPr lang="en-US"/>
              <a:pPr fontAlgn="base">
                <a:spcBef>
                  <a:spcPct val="0"/>
                </a:spcBef>
                <a:spcAft>
                  <a:spcPct val="0"/>
                </a:spcAft>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Image obtained from http://www.worldwidewebsize.com</a:t>
            </a:r>
          </a:p>
          <a:p>
            <a:pPr>
              <a:spcBef>
                <a:spcPct val="0"/>
              </a:spcBef>
            </a:pPr>
            <a:r>
              <a:rPr lang="en-US" smtClean="0"/>
              <a:t>The large drop in Dec 2009 may be due to Operation Aurora – it was hard to find much information and I’m not sure how much I trust the estimate anyway.</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DFB9707-03AF-4D20-A8C9-BAAF616B25A5}" type="slidenum">
              <a:rPr lang="en-US"/>
              <a:pPr fontAlgn="base">
                <a:spcBef>
                  <a:spcPct val="0"/>
                </a:spcBef>
                <a:spcAft>
                  <a:spcPct val="0"/>
                </a:spcAft>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The paper does not address the first point.</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5B801A8-1B17-48AC-9492-AC42C9651DB0}" type="slidenum">
              <a:rPr lang="en-US"/>
              <a:pPr fontAlgn="base">
                <a:spcBef>
                  <a:spcPct val="0"/>
                </a:spcBef>
                <a:spcAft>
                  <a:spcPct val="0"/>
                </a:spcAft>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Remember, this data does not necessarily indicate any rise in the incidence of malicious or other kinds or URLs, but merely an increase in the processing rate.</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C58A559-E6FD-4BFD-AA0B-9282E5DADF7C}" type="slidenum">
              <a:rPr lang="en-US"/>
              <a:pPr fontAlgn="base">
                <a:spcBef>
                  <a:spcPct val="0"/>
                </a:spcBef>
                <a:spcAft>
                  <a:spcPct val="0"/>
                </a:spcAft>
              </a:pPr>
              <a:t>28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Paper does not mention anything about what those optimizations were.</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29E23CA-65C1-4A69-AC90-543D50CDAEA4}" type="slidenum">
              <a:rPr lang="en-US"/>
              <a:pPr fontAlgn="base">
                <a:spcBef>
                  <a:spcPct val="0"/>
                </a:spcBef>
                <a:spcAft>
                  <a:spcPct val="0"/>
                </a:spcAft>
              </a:pPr>
              <a:t>29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Often web servers are compromised due to vulnerable scripting applications like phpBB2 or InvisionBoard. Exploited vulnerabilities can lead to the compromise of every web server running on the host, which is extremely damaging in the case of large virtual hosting farms. For user-contributed content, the researchers saw automated scripts that exploited vulnerabilities to post thousands of times with malicious iframes.</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71F3814-9B59-4483-8B20-46A4C21B1345}" type="slidenum">
              <a:rPr lang="en-US"/>
              <a:pPr fontAlgn="base">
                <a:spcBef>
                  <a:spcPct val="0"/>
                </a:spcBef>
                <a:spcAft>
                  <a:spcPct val="0"/>
                </a:spcAft>
              </a:pPr>
              <a:t>30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Replace this mass of text with a graphic flow chart?</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E13EE27-8DC5-40B1-BA03-13E66BC8951B}" type="slidenum">
              <a:rPr lang="en-US"/>
              <a:pPr fontAlgn="base">
                <a:spcBef>
                  <a:spcPct val="0"/>
                </a:spcBef>
                <a:spcAft>
                  <a:spcPct val="0"/>
                </a:spcAft>
              </a:pPr>
              <a:t>31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Mpack was typically loaded into an iframe placed on a defaced website. When the defaced page is visited, the Mpack server-side software sends a script that determines if vulnerabilities exist and can be exploited</a:t>
            </a: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101DDA1-F2D3-4EA0-914C-7056FE22F9E7}" type="slidenum">
              <a:rPr lang="en-US"/>
              <a:pPr fontAlgn="base">
                <a:spcBef>
                  <a:spcPct val="0"/>
                </a:spcBef>
                <a:spcAft>
                  <a:spcPct val="0"/>
                </a:spcAft>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463729B-4E7E-45F8-9C87-BC1E264574DE}" type="datetime1">
              <a:rPr lang="en-US"/>
              <a:pPr>
                <a:defRPr/>
              </a:pPr>
              <a:t>5/13/2010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DBFE04-3153-4A8D-ACB7-BB3103671852}" type="slidenum">
              <a:rPr lang="en-US"/>
              <a:pPr>
                <a:defRPr/>
              </a:pPr>
              <a:t>‹#›</a:t>
            </a:fld>
            <a:endParaRPr lang="en-US"/>
          </a:p>
        </p:txBody>
      </p:sp>
    </p:spTree>
    <p:extLst>
      <p:ext uri="{BB962C8B-B14F-4D97-AF65-F5344CB8AC3E}">
        <p14:creationId xmlns:p14="http://schemas.microsoft.com/office/powerpoint/2010/main" val="3733316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96A4C7-1DB6-4237-89BA-5260FC9193EE}" type="datetime1">
              <a:rPr lang="en-US"/>
              <a:pPr>
                <a:defRPr/>
              </a:pPr>
              <a:t>5/13/2010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296D49-27C0-490E-99D5-B7A2402EFC4C}" type="slidenum">
              <a:rPr lang="en-US"/>
              <a:pPr>
                <a:defRPr/>
              </a:pPr>
              <a:t>‹#›</a:t>
            </a:fld>
            <a:endParaRPr lang="en-US"/>
          </a:p>
        </p:txBody>
      </p:sp>
    </p:spTree>
    <p:extLst>
      <p:ext uri="{BB962C8B-B14F-4D97-AF65-F5344CB8AC3E}">
        <p14:creationId xmlns:p14="http://schemas.microsoft.com/office/powerpoint/2010/main" val="1928075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7EFDE1-E596-4780-B75B-EE61A91385AA}" type="datetime1">
              <a:rPr lang="en-US"/>
              <a:pPr>
                <a:defRPr/>
              </a:pPr>
              <a:t>5/13/2010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C2CB12-7001-4EEC-A8EB-A369E247F5C7}" type="slidenum">
              <a:rPr lang="en-US"/>
              <a:pPr>
                <a:defRPr/>
              </a:pPr>
              <a:t>‹#›</a:t>
            </a:fld>
            <a:endParaRPr lang="en-US"/>
          </a:p>
        </p:txBody>
      </p:sp>
    </p:spTree>
    <p:extLst>
      <p:ext uri="{BB962C8B-B14F-4D97-AF65-F5344CB8AC3E}">
        <p14:creationId xmlns:p14="http://schemas.microsoft.com/office/powerpoint/2010/main" val="2214477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5CE88DC-11F7-4D4B-B697-116DFFBC6C5D}" type="datetime1">
              <a:rPr lang="en-US"/>
              <a:pPr>
                <a:defRPr/>
              </a:pPr>
              <a:t>5/13/2010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5FF610-337E-4108-9BDD-24A7D531DEB4}" type="slidenum">
              <a:rPr lang="en-US"/>
              <a:pPr>
                <a:defRPr/>
              </a:pPr>
              <a:t>‹#›</a:t>
            </a:fld>
            <a:endParaRPr lang="en-US"/>
          </a:p>
        </p:txBody>
      </p:sp>
    </p:spTree>
    <p:extLst>
      <p:ext uri="{BB962C8B-B14F-4D97-AF65-F5344CB8AC3E}">
        <p14:creationId xmlns:p14="http://schemas.microsoft.com/office/powerpoint/2010/main" val="2284510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68A6BBE-A73A-41E5-9479-76A0123C353E}" type="datetime1">
              <a:rPr lang="en-US"/>
              <a:pPr>
                <a:defRPr/>
              </a:pPr>
              <a:t>5/13/2010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CA2D06-52CA-49B9-AC54-7F5E13F29E22}" type="slidenum">
              <a:rPr lang="en-US"/>
              <a:pPr>
                <a:defRPr/>
              </a:pPr>
              <a:t>‹#›</a:t>
            </a:fld>
            <a:endParaRPr lang="en-US"/>
          </a:p>
        </p:txBody>
      </p:sp>
    </p:spTree>
    <p:extLst>
      <p:ext uri="{BB962C8B-B14F-4D97-AF65-F5344CB8AC3E}">
        <p14:creationId xmlns:p14="http://schemas.microsoft.com/office/powerpoint/2010/main" val="1594959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11C7470-BFD6-4184-80EC-8F176F4D9DBF}" type="datetime1">
              <a:rPr lang="en-US"/>
              <a:pPr>
                <a:defRPr/>
              </a:pPr>
              <a:t>5/13/2010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2B9966D-4261-4820-A253-52E2BF51F970}" type="slidenum">
              <a:rPr lang="en-US"/>
              <a:pPr>
                <a:defRPr/>
              </a:pPr>
              <a:t>‹#›</a:t>
            </a:fld>
            <a:endParaRPr lang="en-US"/>
          </a:p>
        </p:txBody>
      </p:sp>
    </p:spTree>
    <p:extLst>
      <p:ext uri="{BB962C8B-B14F-4D97-AF65-F5344CB8AC3E}">
        <p14:creationId xmlns:p14="http://schemas.microsoft.com/office/powerpoint/2010/main" val="2413485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A1FC414-4920-44A0-8C6B-8DE2C37B557C}" type="datetime1">
              <a:rPr lang="en-US"/>
              <a:pPr>
                <a:defRPr/>
              </a:pPr>
              <a:t>5/13/2010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47421C7-7D51-48AE-9261-AE885B90EF2E}" type="slidenum">
              <a:rPr lang="en-US"/>
              <a:pPr>
                <a:defRPr/>
              </a:pPr>
              <a:t>‹#›</a:t>
            </a:fld>
            <a:endParaRPr lang="en-US"/>
          </a:p>
        </p:txBody>
      </p:sp>
    </p:spTree>
    <p:extLst>
      <p:ext uri="{BB962C8B-B14F-4D97-AF65-F5344CB8AC3E}">
        <p14:creationId xmlns:p14="http://schemas.microsoft.com/office/powerpoint/2010/main" val="306189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3DC878A-A724-45C3-AB03-9129F7E7C314}" type="datetime1">
              <a:rPr lang="en-US"/>
              <a:pPr>
                <a:defRPr/>
              </a:pPr>
              <a:t>5/13/2010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C33B34D-D443-417D-80F3-D869B3B3409C}" type="slidenum">
              <a:rPr lang="en-US"/>
              <a:pPr>
                <a:defRPr/>
              </a:pPr>
              <a:t>‹#›</a:t>
            </a:fld>
            <a:endParaRPr lang="en-US"/>
          </a:p>
        </p:txBody>
      </p:sp>
    </p:spTree>
    <p:extLst>
      <p:ext uri="{BB962C8B-B14F-4D97-AF65-F5344CB8AC3E}">
        <p14:creationId xmlns:p14="http://schemas.microsoft.com/office/powerpoint/2010/main" val="149272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989F8B-22EA-4B96-B669-2BB9CC4B0D4E}" type="datetime1">
              <a:rPr lang="en-US"/>
              <a:pPr>
                <a:defRPr/>
              </a:pPr>
              <a:t>5/13/2010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192F138-A6BA-4180-9CF8-63795E58130C}" type="slidenum">
              <a:rPr lang="en-US"/>
              <a:pPr>
                <a:defRPr/>
              </a:pPr>
              <a:t>‹#›</a:t>
            </a:fld>
            <a:endParaRPr lang="en-US"/>
          </a:p>
        </p:txBody>
      </p:sp>
    </p:spTree>
    <p:extLst>
      <p:ext uri="{BB962C8B-B14F-4D97-AF65-F5344CB8AC3E}">
        <p14:creationId xmlns:p14="http://schemas.microsoft.com/office/powerpoint/2010/main" val="51467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796AC4-7441-4FFA-ADA4-D1FAD8326EBA}" type="datetime1">
              <a:rPr lang="en-US"/>
              <a:pPr>
                <a:defRPr/>
              </a:pPr>
              <a:t>5/13/2010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223CC7-A683-48E1-8DDC-A7B3251A125B}" type="slidenum">
              <a:rPr lang="en-US"/>
              <a:pPr>
                <a:defRPr/>
              </a:pPr>
              <a:t>‹#›</a:t>
            </a:fld>
            <a:endParaRPr lang="en-US"/>
          </a:p>
        </p:txBody>
      </p:sp>
    </p:spTree>
    <p:extLst>
      <p:ext uri="{BB962C8B-B14F-4D97-AF65-F5344CB8AC3E}">
        <p14:creationId xmlns:p14="http://schemas.microsoft.com/office/powerpoint/2010/main" val="1357945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0D64A00-83C6-49F7-B611-A1012A0213FC}" type="datetime1">
              <a:rPr lang="en-US"/>
              <a:pPr>
                <a:defRPr/>
              </a:pPr>
              <a:t>5/13/2010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785FE8C-BB29-42BB-AB45-461C603721CD}" type="slidenum">
              <a:rPr lang="en-US"/>
              <a:pPr>
                <a:defRPr/>
              </a:pPr>
              <a:t>‹#›</a:t>
            </a:fld>
            <a:endParaRPr lang="en-US"/>
          </a:p>
        </p:txBody>
      </p:sp>
    </p:spTree>
    <p:extLst>
      <p:ext uri="{BB962C8B-B14F-4D97-AF65-F5344CB8AC3E}">
        <p14:creationId xmlns:p14="http://schemas.microsoft.com/office/powerpoint/2010/main" val="956231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593050E-C819-42EF-A11C-D10A3F05398C}" type="datetime1">
              <a:rPr lang="en-US"/>
              <a:pPr>
                <a:defRPr/>
              </a:pPr>
              <a:t>5/13/2010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9AAC69B-CAAA-41F3-8324-07D95F841ED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worldwidewebsize.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netcraft.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symantec.com/connect/blogs/mpack-packed-full-badnes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code.google.com/apis/safebrowsin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techzoom.net/publications/insecurity-icebe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smtClean="0"/>
              <a:t>Web-Based Malware</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t>Jason </a:t>
            </a:r>
            <a:r>
              <a:rPr lang="en-US" dirty="0" err="1" smtClean="0"/>
              <a:t>Ganzhorn</a:t>
            </a:r>
            <a:endParaRPr lang="en-US" dirty="0" smtClean="0"/>
          </a:p>
          <a:p>
            <a:pPr fontAlgn="auto">
              <a:spcAft>
                <a:spcPts val="0"/>
              </a:spcAft>
              <a:buFont typeface="Arial" pitchFamily="34" charset="0"/>
              <a:buNone/>
              <a:defRPr/>
            </a:pPr>
            <a:r>
              <a:rPr lang="en-US" dirty="0" smtClean="0"/>
              <a:t>5-12-2010</a:t>
            </a:r>
            <a:endParaRPr lang="en-US" dirty="0"/>
          </a:p>
        </p:txBody>
      </p:sp>
      <p:sp>
        <p:nvSpPr>
          <p:cNvPr id="4" name="Slide Number Placeholder 3"/>
          <p:cNvSpPr>
            <a:spLocks noGrp="1"/>
          </p:cNvSpPr>
          <p:nvPr>
            <p:ph type="sldNum" sz="quarter" idx="12"/>
          </p:nvPr>
        </p:nvSpPr>
        <p:spPr/>
        <p:txBody>
          <a:bodyPr/>
          <a:lstStyle/>
          <a:p>
            <a:pPr>
              <a:defRPr/>
            </a:pPr>
            <a:fld id="{022CACD9-97E8-4CBA-AF4D-C3D69C466921}" type="slidenum">
              <a:rPr lang="en-US"/>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What to Do?</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There’s a lot of people out there with potentially vulnerable browsers.</a:t>
            </a:r>
          </a:p>
          <a:p>
            <a:pPr fontAlgn="auto">
              <a:spcAft>
                <a:spcPts val="0"/>
              </a:spcAft>
              <a:buFont typeface="Arial" pitchFamily="34" charset="0"/>
              <a:buChar char="•"/>
              <a:defRPr/>
            </a:pPr>
            <a:r>
              <a:rPr lang="en-US" dirty="0" smtClean="0"/>
              <a:t>It would be nice if there were a way to identify sites that could potentially infect you with malicious software before you just blindly click on them from search results, without having to update your browser.</a:t>
            </a:r>
          </a:p>
          <a:p>
            <a:pPr fontAlgn="auto">
              <a:spcAft>
                <a:spcPts val="0"/>
              </a:spcAft>
              <a:buFont typeface="Arial" pitchFamily="34" charset="0"/>
              <a:buChar char="•"/>
              <a:defRPr/>
            </a:pPr>
            <a:r>
              <a:rPr lang="en-US" dirty="0" smtClean="0"/>
              <a:t>It turns out that some people from Google have been looking into just that.</a:t>
            </a:r>
            <a:endParaRPr lang="en-US" dirty="0"/>
          </a:p>
        </p:txBody>
      </p:sp>
      <p:sp>
        <p:nvSpPr>
          <p:cNvPr id="4" name="Slide Number Placeholder 3"/>
          <p:cNvSpPr>
            <a:spLocks noGrp="1"/>
          </p:cNvSpPr>
          <p:nvPr>
            <p:ph type="sldNum" sz="quarter" idx="12"/>
          </p:nvPr>
        </p:nvSpPr>
        <p:spPr/>
        <p:txBody>
          <a:bodyPr/>
          <a:lstStyle/>
          <a:p>
            <a:pPr>
              <a:defRPr/>
            </a:pPr>
            <a:fld id="{21AE309E-DE18-4B6C-B8C9-6F032A649811}"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bodyPr>
          <a:lstStyle/>
          <a:p>
            <a:pPr fontAlgn="auto">
              <a:spcAft>
                <a:spcPts val="0"/>
              </a:spcAft>
              <a:defRPr/>
            </a:pPr>
            <a:r>
              <a:rPr lang="en-US" dirty="0" smtClean="0"/>
              <a:t>The Ghost In The Browser</a:t>
            </a:r>
            <a:endParaRPr lang="en-US" dirty="0"/>
          </a:p>
        </p:txBody>
      </p:sp>
      <p:sp>
        <p:nvSpPr>
          <p:cNvPr id="5" name="Text Placeholder 4"/>
          <p:cNvSpPr>
            <a:spLocks noGrp="1"/>
          </p:cNvSpPr>
          <p:nvPr>
            <p:ph type="body" idx="1"/>
          </p:nvPr>
        </p:nvSpPr>
        <p:spPr/>
        <p:txBody>
          <a:bodyPr rtlCol="0">
            <a:normAutofit/>
          </a:bodyPr>
          <a:lstStyle/>
          <a:p>
            <a:pPr fontAlgn="auto">
              <a:spcAft>
                <a:spcPts val="0"/>
              </a:spcAft>
              <a:buFont typeface="Arial" pitchFamily="34" charset="0"/>
              <a:buNone/>
              <a:defRPr/>
            </a:pPr>
            <a:r>
              <a:rPr lang="en-US" dirty="0" smtClean="0"/>
              <a:t>Analysis of Web-based Malware</a:t>
            </a:r>
            <a:endParaRPr lang="en-US" dirty="0"/>
          </a:p>
        </p:txBody>
      </p:sp>
      <p:sp>
        <p:nvSpPr>
          <p:cNvPr id="6" name="Text Placeholder 4"/>
          <p:cNvSpPr txBox="1">
            <a:spLocks/>
          </p:cNvSpPr>
          <p:nvPr/>
        </p:nvSpPr>
        <p:spPr>
          <a:xfrm>
            <a:off x="1828800" y="4343400"/>
            <a:ext cx="7162800" cy="1500188"/>
          </a:xfrm>
          <a:prstGeom prst="rect">
            <a:avLst/>
          </a:prstGeom>
        </p:spPr>
        <p:txBody>
          <a:bodyPr anchor="b">
            <a:normAutofit/>
          </a:bodyPr>
          <a:lstStyle/>
          <a:p>
            <a:pPr fontAlgn="auto">
              <a:spcBef>
                <a:spcPct val="20000"/>
              </a:spcBef>
              <a:spcAft>
                <a:spcPts val="0"/>
              </a:spcAft>
              <a:buFont typeface="Arial" pitchFamily="34" charset="0"/>
              <a:buNone/>
              <a:defRPr/>
            </a:pPr>
            <a:r>
              <a:rPr lang="en-US" sz="2000" dirty="0" err="1">
                <a:solidFill>
                  <a:schemeClr val="tx1">
                    <a:tint val="75000"/>
                  </a:schemeClr>
                </a:solidFill>
                <a:latin typeface="+mn-lt"/>
                <a:cs typeface="+mn-cs"/>
              </a:rPr>
              <a:t>Niels</a:t>
            </a:r>
            <a:r>
              <a:rPr lang="en-US" sz="2000" dirty="0">
                <a:solidFill>
                  <a:schemeClr val="tx1">
                    <a:tint val="75000"/>
                  </a:schemeClr>
                </a:solidFill>
                <a:latin typeface="+mn-lt"/>
                <a:cs typeface="+mn-cs"/>
              </a:rPr>
              <a:t> </a:t>
            </a:r>
            <a:r>
              <a:rPr lang="en-US" sz="2000" dirty="0" err="1">
                <a:solidFill>
                  <a:schemeClr val="tx1">
                    <a:tint val="75000"/>
                  </a:schemeClr>
                </a:solidFill>
                <a:latin typeface="+mn-lt"/>
                <a:cs typeface="+mn-cs"/>
              </a:rPr>
              <a:t>Provos</a:t>
            </a:r>
            <a:r>
              <a:rPr lang="en-US" sz="2000" dirty="0">
                <a:solidFill>
                  <a:schemeClr val="tx1">
                    <a:tint val="75000"/>
                  </a:schemeClr>
                </a:solidFill>
                <a:latin typeface="+mn-lt"/>
                <a:cs typeface="+mn-cs"/>
              </a:rPr>
              <a:t>, Dean McNamee, Panayiotis </a:t>
            </a:r>
            <a:r>
              <a:rPr lang="en-US" sz="2000" dirty="0" err="1">
                <a:solidFill>
                  <a:schemeClr val="tx1">
                    <a:tint val="75000"/>
                  </a:schemeClr>
                </a:solidFill>
                <a:latin typeface="+mn-lt"/>
                <a:cs typeface="+mn-cs"/>
              </a:rPr>
              <a:t>Mavrommatis</a:t>
            </a:r>
            <a:r>
              <a:rPr lang="en-US" sz="2000" dirty="0">
                <a:solidFill>
                  <a:schemeClr val="tx1">
                    <a:tint val="75000"/>
                  </a:schemeClr>
                </a:solidFill>
                <a:latin typeface="+mn-lt"/>
                <a:cs typeface="+mn-cs"/>
              </a:rPr>
              <a:t>, </a:t>
            </a:r>
            <a:r>
              <a:rPr lang="en-US" sz="2000" dirty="0" err="1">
                <a:solidFill>
                  <a:schemeClr val="tx1">
                    <a:tint val="75000"/>
                  </a:schemeClr>
                </a:solidFill>
                <a:latin typeface="+mn-lt"/>
                <a:cs typeface="+mn-cs"/>
              </a:rPr>
              <a:t>Ke</a:t>
            </a:r>
            <a:r>
              <a:rPr lang="en-US" sz="2000" dirty="0">
                <a:solidFill>
                  <a:schemeClr val="tx1">
                    <a:tint val="75000"/>
                  </a:schemeClr>
                </a:solidFill>
                <a:latin typeface="+mn-lt"/>
                <a:cs typeface="+mn-cs"/>
              </a:rPr>
              <a:t> Wang, </a:t>
            </a:r>
            <a:r>
              <a:rPr lang="en-US" sz="2000" dirty="0" err="1">
                <a:solidFill>
                  <a:schemeClr val="tx1">
                    <a:tint val="75000"/>
                  </a:schemeClr>
                </a:solidFill>
                <a:latin typeface="+mn-lt"/>
                <a:cs typeface="+mn-cs"/>
              </a:rPr>
              <a:t>Nagendra</a:t>
            </a:r>
            <a:r>
              <a:rPr lang="en-US" sz="2000" dirty="0">
                <a:solidFill>
                  <a:schemeClr val="tx1">
                    <a:tint val="75000"/>
                  </a:schemeClr>
                </a:solidFill>
                <a:latin typeface="+mn-lt"/>
                <a:cs typeface="+mn-cs"/>
              </a:rPr>
              <a:t> </a:t>
            </a:r>
            <a:r>
              <a:rPr lang="en-US" sz="2000" dirty="0" err="1">
                <a:solidFill>
                  <a:schemeClr val="tx1">
                    <a:tint val="75000"/>
                  </a:schemeClr>
                </a:solidFill>
                <a:latin typeface="+mn-lt"/>
                <a:cs typeface="+mn-cs"/>
              </a:rPr>
              <a:t>Modadugu</a:t>
            </a:r>
            <a:endParaRPr lang="en-US" sz="2000" dirty="0">
              <a:solidFill>
                <a:schemeClr val="tx1">
                  <a:tint val="75000"/>
                </a:schemeClr>
              </a:solidFill>
              <a:latin typeface="+mn-lt"/>
              <a:cs typeface="+mn-cs"/>
            </a:endParaRPr>
          </a:p>
        </p:txBody>
      </p:sp>
      <p:sp>
        <p:nvSpPr>
          <p:cNvPr id="7" name="Slide Number Placeholder 6"/>
          <p:cNvSpPr>
            <a:spLocks noGrp="1"/>
          </p:cNvSpPr>
          <p:nvPr>
            <p:ph type="sldNum" sz="quarter" idx="12"/>
          </p:nvPr>
        </p:nvSpPr>
        <p:spPr/>
        <p:txBody>
          <a:bodyPr/>
          <a:lstStyle/>
          <a:p>
            <a:pPr>
              <a:defRPr/>
            </a:pPr>
            <a:fld id="{1BF596EA-39D5-4EC5-A954-32E8B0644CEA}" type="slidenum">
              <a:rPr lang="en-US"/>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p:txBody>
          <a:bodyPr/>
          <a:lstStyle/>
          <a:p>
            <a:r>
              <a:rPr lang="en-US" smtClean="0"/>
              <a:t>The Goal</a:t>
            </a:r>
          </a:p>
        </p:txBody>
      </p:sp>
      <p:sp>
        <p:nvSpPr>
          <p:cNvPr id="13315" name="Content Placeholder 4"/>
          <p:cNvSpPr>
            <a:spLocks noGrp="1"/>
          </p:cNvSpPr>
          <p:nvPr>
            <p:ph idx="1"/>
          </p:nvPr>
        </p:nvSpPr>
        <p:spPr/>
        <p:txBody>
          <a:bodyPr/>
          <a:lstStyle/>
          <a:p>
            <a:r>
              <a:rPr lang="en-US" smtClean="0"/>
              <a:t>Google has an extensive repository of pages on the web.</a:t>
            </a:r>
          </a:p>
          <a:p>
            <a:r>
              <a:rPr lang="en-US" smtClean="0"/>
              <a:t>Utilizing these resources, the researchers are trying to identify which of those pages could potentially be malicious.</a:t>
            </a:r>
          </a:p>
        </p:txBody>
      </p:sp>
      <p:sp>
        <p:nvSpPr>
          <p:cNvPr id="6" name="Slide Number Placeholder 5"/>
          <p:cNvSpPr>
            <a:spLocks noGrp="1"/>
          </p:cNvSpPr>
          <p:nvPr>
            <p:ph type="sldNum" sz="quarter" idx="12"/>
          </p:nvPr>
        </p:nvSpPr>
        <p:spPr/>
        <p:txBody>
          <a:bodyPr/>
          <a:lstStyle/>
          <a:p>
            <a:pPr>
              <a:defRPr/>
            </a:pPr>
            <a:fld id="{51B52E58-A364-49C0-BE7D-6FAF308599C4}" type="slidenum">
              <a:rPr lang="en-US"/>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Size of the Google Index</a:t>
            </a:r>
          </a:p>
        </p:txBody>
      </p:sp>
      <p:pic>
        <p:nvPicPr>
          <p:cNvPr id="14339" name="Content Placeholder 5" descr="google_index_1year_graph.pn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238250" y="1524000"/>
            <a:ext cx="6667500" cy="3810000"/>
          </a:xfrm>
        </p:spPr>
      </p:pic>
      <p:sp>
        <p:nvSpPr>
          <p:cNvPr id="14340" name="TextBox 6"/>
          <p:cNvSpPr txBox="1">
            <a:spLocks noChangeArrowheads="1"/>
          </p:cNvSpPr>
          <p:nvPr/>
        </p:nvSpPr>
        <p:spPr bwMode="auto">
          <a:xfrm>
            <a:off x="1257300" y="5553075"/>
            <a:ext cx="6629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t>Go </a:t>
            </a:r>
            <a:r>
              <a:rPr lang="en-US">
                <a:hlinkClick r:id="rId4"/>
              </a:rPr>
              <a:t>here</a:t>
            </a:r>
            <a:r>
              <a:rPr lang="en-US"/>
              <a:t> for more information on how the index size was estimated.</a:t>
            </a:r>
          </a:p>
          <a:p>
            <a:r>
              <a:rPr lang="en-US"/>
              <a:t>Note that Google does not appear to officially release the size of their search index any more.</a:t>
            </a:r>
          </a:p>
        </p:txBody>
      </p:sp>
      <p:sp>
        <p:nvSpPr>
          <p:cNvPr id="8" name="Slide Number Placeholder 7"/>
          <p:cNvSpPr>
            <a:spLocks noGrp="1"/>
          </p:cNvSpPr>
          <p:nvPr>
            <p:ph type="sldNum" sz="quarter" idx="12"/>
          </p:nvPr>
        </p:nvSpPr>
        <p:spPr/>
        <p:txBody>
          <a:bodyPr/>
          <a:lstStyle/>
          <a:p>
            <a:pPr>
              <a:defRPr/>
            </a:pPr>
            <a:fld id="{04CE074A-B647-40E6-98EA-9D37A176A4A7}" type="slidenum">
              <a:rPr lang="en-US"/>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Potential Problems</a:t>
            </a:r>
          </a:p>
        </p:txBody>
      </p:sp>
      <p:sp>
        <p:nvSpPr>
          <p:cNvPr id="15363" name="Content Placeholder 2"/>
          <p:cNvSpPr>
            <a:spLocks noGrp="1"/>
          </p:cNvSpPr>
          <p:nvPr>
            <p:ph idx="1"/>
          </p:nvPr>
        </p:nvSpPr>
        <p:spPr/>
        <p:txBody>
          <a:bodyPr/>
          <a:lstStyle/>
          <a:p>
            <a:r>
              <a:rPr lang="en-US" smtClean="0"/>
              <a:t>Impact of false positives – if a legitimate website is marked as a potential distributor of malware, that could be bad for its business.</a:t>
            </a:r>
          </a:p>
          <a:p>
            <a:r>
              <a:rPr lang="en-US" smtClean="0"/>
              <a:t>Sheer number of pages on the web.</a:t>
            </a:r>
          </a:p>
          <a:p>
            <a:pPr lvl="1"/>
            <a:r>
              <a:rPr lang="en-US" smtClean="0">
                <a:hlinkClick r:id="rId3"/>
              </a:rPr>
              <a:t>Netcraft</a:t>
            </a:r>
            <a:r>
              <a:rPr lang="en-US" smtClean="0"/>
              <a:t> reports in their April 2010 survey that they received responses from 205,368,103 sites.</a:t>
            </a:r>
          </a:p>
          <a:p>
            <a:pPr lvl="1"/>
            <a:r>
              <a:rPr lang="en-US" smtClean="0"/>
              <a:t>The Google index has somewhere around 15 billion pages.</a:t>
            </a:r>
          </a:p>
        </p:txBody>
      </p:sp>
      <p:sp>
        <p:nvSpPr>
          <p:cNvPr id="4" name="Slide Number Placeholder 3"/>
          <p:cNvSpPr>
            <a:spLocks noGrp="1"/>
          </p:cNvSpPr>
          <p:nvPr>
            <p:ph type="sldNum" sz="quarter" idx="12"/>
          </p:nvPr>
        </p:nvSpPr>
        <p:spPr/>
        <p:txBody>
          <a:bodyPr/>
          <a:lstStyle/>
          <a:p>
            <a:pPr>
              <a:defRPr/>
            </a:pPr>
            <a:fld id="{2813A5C7-F0A9-4E9C-8D9C-48944ED2BF28}" type="slidenum">
              <a:rPr lang="en-US"/>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Dealing with the Web</a:t>
            </a:r>
          </a:p>
        </p:txBody>
      </p:sp>
      <p:sp>
        <p:nvSpPr>
          <p:cNvPr id="16387" name="Content Placeholder 2"/>
          <p:cNvSpPr>
            <a:spLocks noGrp="1"/>
          </p:cNvSpPr>
          <p:nvPr>
            <p:ph idx="1"/>
          </p:nvPr>
        </p:nvSpPr>
        <p:spPr/>
        <p:txBody>
          <a:bodyPr/>
          <a:lstStyle/>
          <a:p>
            <a:r>
              <a:rPr lang="en-US" smtClean="0"/>
              <a:t>There are a lot of pages on the web. How can this number be pared down to something that is reasonable to examine?</a:t>
            </a:r>
          </a:p>
          <a:p>
            <a:r>
              <a:rPr lang="en-US" smtClean="0"/>
              <a:t>The Google researchers apply simple heuristics to each page to determine whether a page attempts to exploit a web browser.</a:t>
            </a:r>
          </a:p>
          <a:p>
            <a:r>
              <a:rPr lang="en-US" smtClean="0"/>
              <a:t>Pages that test positive under these heuristics are then examined more closely.</a:t>
            </a:r>
          </a:p>
        </p:txBody>
      </p:sp>
      <p:sp>
        <p:nvSpPr>
          <p:cNvPr id="4" name="Slide Number Placeholder 3"/>
          <p:cNvSpPr>
            <a:spLocks noGrp="1"/>
          </p:cNvSpPr>
          <p:nvPr>
            <p:ph type="sldNum" sz="quarter" idx="12"/>
          </p:nvPr>
        </p:nvSpPr>
        <p:spPr/>
        <p:txBody>
          <a:bodyPr/>
          <a:lstStyle/>
          <a:p>
            <a:pPr>
              <a:defRPr/>
            </a:pPr>
            <a:fld id="{88A331D2-A0A8-4213-AAC3-BDE43DA923DD}" type="slidenum">
              <a:rPr lang="en-US"/>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Detection Architecture Diagram</a:t>
            </a:r>
          </a:p>
        </p:txBody>
      </p:sp>
      <p:pic>
        <p:nvPicPr>
          <p:cNvPr id="17411" name="Content Placeholder 3" descr="google_malware_diagram.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236788" y="1600200"/>
            <a:ext cx="4670425" cy="4525963"/>
          </a:xfrm>
        </p:spPr>
      </p:pic>
      <p:sp>
        <p:nvSpPr>
          <p:cNvPr id="5" name="Rectangle 4"/>
          <p:cNvSpPr/>
          <p:nvPr/>
        </p:nvSpPr>
        <p:spPr>
          <a:xfrm>
            <a:off x="4419600" y="2895600"/>
            <a:ext cx="1981200" cy="609600"/>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12"/>
          </p:nvPr>
        </p:nvSpPr>
        <p:spPr/>
        <p:txBody>
          <a:bodyPr/>
          <a:lstStyle/>
          <a:p>
            <a:pPr>
              <a:defRPr/>
            </a:pPr>
            <a:fld id="{A5AB17ED-9D35-4503-8F69-841B0491CA2A}" type="slidenum">
              <a:rPr lang="en-US"/>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MapReduce Description</a:t>
            </a:r>
          </a:p>
        </p:txBody>
      </p:sp>
      <p:sp>
        <p:nvSpPr>
          <p:cNvPr id="18435" name="Content Placeholder 2"/>
          <p:cNvSpPr>
            <a:spLocks noGrp="1"/>
          </p:cNvSpPr>
          <p:nvPr>
            <p:ph idx="1"/>
          </p:nvPr>
        </p:nvSpPr>
        <p:spPr/>
        <p:txBody>
          <a:bodyPr/>
          <a:lstStyle/>
          <a:p>
            <a:r>
              <a:rPr lang="en-US" smtClean="0"/>
              <a:t>A programming model that operates in two stages.</a:t>
            </a:r>
          </a:p>
          <a:p>
            <a:pPr lvl="1"/>
            <a:r>
              <a:rPr lang="en-US" i="1" smtClean="0"/>
              <a:t>Map</a:t>
            </a:r>
            <a:r>
              <a:rPr lang="en-US" smtClean="0"/>
              <a:t> stage: a sequence of key-value pairs is read as input and a sequence of intermediate key-value pairs is output</a:t>
            </a:r>
          </a:p>
          <a:p>
            <a:pPr lvl="1"/>
            <a:r>
              <a:rPr lang="en-US" i="1" smtClean="0"/>
              <a:t>Reduce</a:t>
            </a:r>
            <a:r>
              <a:rPr lang="en-US" smtClean="0"/>
              <a:t> stage: All intermediate values associated with the same intermediate key are merged and output as a final sequence of key-value pairs.</a:t>
            </a:r>
            <a:endParaRPr lang="en-US" i="1" smtClean="0"/>
          </a:p>
        </p:txBody>
      </p:sp>
      <p:sp>
        <p:nvSpPr>
          <p:cNvPr id="4" name="Slide Number Placeholder 3"/>
          <p:cNvSpPr>
            <a:spLocks noGrp="1"/>
          </p:cNvSpPr>
          <p:nvPr>
            <p:ph type="sldNum" sz="quarter" idx="12"/>
          </p:nvPr>
        </p:nvSpPr>
        <p:spPr/>
        <p:txBody>
          <a:bodyPr/>
          <a:lstStyle/>
          <a:p>
            <a:pPr>
              <a:defRPr/>
            </a:pPr>
            <a:fld id="{FD588C94-37EB-4792-8918-41CCE7910261}" type="slidenum">
              <a:rPr lang="en-US"/>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MapReduce Process in this Paper</a:t>
            </a:r>
          </a:p>
        </p:txBody>
      </p:sp>
      <p:grpSp>
        <p:nvGrpSpPr>
          <p:cNvPr id="19459" name="Group 16"/>
          <p:cNvGrpSpPr>
            <a:grpSpLocks/>
          </p:cNvGrpSpPr>
          <p:nvPr/>
        </p:nvGrpSpPr>
        <p:grpSpPr bwMode="auto">
          <a:xfrm>
            <a:off x="1566863" y="2060575"/>
            <a:ext cx="6011862" cy="3182938"/>
            <a:chOff x="1014412" y="2060575"/>
            <a:chExt cx="6011863" cy="3182938"/>
          </a:xfrm>
        </p:grpSpPr>
        <p:sp>
          <p:nvSpPr>
            <p:cNvPr id="19462" name="Freeform 1"/>
            <p:cNvSpPr>
              <a:spLocks noChangeArrowheads="1"/>
            </p:cNvSpPr>
            <p:nvPr/>
          </p:nvSpPr>
          <p:spPr bwMode="auto">
            <a:xfrm rot="-5400000">
              <a:off x="4840287" y="3971925"/>
              <a:ext cx="530225" cy="365125"/>
            </a:xfrm>
            <a:custGeom>
              <a:avLst/>
              <a:gdLst>
                <a:gd name="T0" fmla="*/ 0 w 334"/>
                <a:gd name="T1" fmla="*/ 115 h 230"/>
                <a:gd name="T2" fmla="*/ 115 w 334"/>
                <a:gd name="T3" fmla="*/ 0 h 230"/>
                <a:gd name="T4" fmla="*/ 115 w 334"/>
                <a:gd name="T5" fmla="*/ 76 h 230"/>
                <a:gd name="T6" fmla="*/ 334 w 334"/>
                <a:gd name="T7" fmla="*/ 76 h 230"/>
                <a:gd name="T8" fmla="*/ 334 w 334"/>
                <a:gd name="T9" fmla="*/ 153 h 230"/>
                <a:gd name="T10" fmla="*/ 115 w 334"/>
                <a:gd name="T11" fmla="*/ 153 h 230"/>
                <a:gd name="T12" fmla="*/ 115 w 334"/>
                <a:gd name="T13" fmla="*/ 230 h 230"/>
                <a:gd name="T14" fmla="*/ 0 w 334"/>
                <a:gd name="T15" fmla="*/ 115 h 230"/>
                <a:gd name="T16" fmla="*/ 0 60000 65536"/>
                <a:gd name="T17" fmla="*/ 0 60000 65536"/>
                <a:gd name="T18" fmla="*/ 0 60000 65536"/>
                <a:gd name="T19" fmla="*/ 0 60000 65536"/>
                <a:gd name="T20" fmla="*/ 0 60000 65536"/>
                <a:gd name="T21" fmla="*/ 0 60000 65536"/>
                <a:gd name="T22" fmla="*/ 0 60000 65536"/>
                <a:gd name="T23" fmla="*/ 0 60000 65536"/>
                <a:gd name="T24" fmla="*/ 0 w 334"/>
                <a:gd name="T25" fmla="*/ 0 h 230"/>
                <a:gd name="T26" fmla="*/ 334 w 334"/>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34" h="230">
                  <a:moveTo>
                    <a:pt x="0" y="115"/>
                  </a:moveTo>
                  <a:lnTo>
                    <a:pt x="115" y="0"/>
                  </a:lnTo>
                  <a:lnTo>
                    <a:pt x="115" y="76"/>
                  </a:lnTo>
                  <a:lnTo>
                    <a:pt x="334" y="76"/>
                  </a:lnTo>
                  <a:lnTo>
                    <a:pt x="334" y="153"/>
                  </a:lnTo>
                  <a:lnTo>
                    <a:pt x="115" y="153"/>
                  </a:lnTo>
                  <a:lnTo>
                    <a:pt x="115" y="230"/>
                  </a:lnTo>
                  <a:lnTo>
                    <a:pt x="0" y="115"/>
                  </a:lnTo>
                </a:path>
              </a:pathLst>
            </a:custGeom>
            <a:solidFill>
              <a:srgbClr val="FFFFFF"/>
            </a:solidFill>
            <a:ln w="9525">
              <a:solidFill>
                <a:srgbClr val="000000"/>
              </a:solidFill>
              <a:round/>
              <a:headEnd type="none" w="med" len="med"/>
              <a:tailEnd type="none" w="med" len="med"/>
            </a:ln>
          </p:spPr>
          <p:txBody>
            <a:bodyPr/>
            <a:lstStyle/>
            <a:p>
              <a:endParaRPr lang="en-US"/>
            </a:p>
          </p:txBody>
        </p:sp>
        <p:sp>
          <p:nvSpPr>
            <p:cNvPr id="19463" name="Freeform 2"/>
            <p:cNvSpPr>
              <a:spLocks noChangeArrowheads="1"/>
            </p:cNvSpPr>
            <p:nvPr/>
          </p:nvSpPr>
          <p:spPr bwMode="auto">
            <a:xfrm rot="-5400000">
              <a:off x="4840287" y="3057525"/>
              <a:ext cx="530225" cy="365125"/>
            </a:xfrm>
            <a:custGeom>
              <a:avLst/>
              <a:gdLst>
                <a:gd name="T0" fmla="*/ 0 w 334"/>
                <a:gd name="T1" fmla="*/ 115 h 230"/>
                <a:gd name="T2" fmla="*/ 115 w 334"/>
                <a:gd name="T3" fmla="*/ 0 h 230"/>
                <a:gd name="T4" fmla="*/ 115 w 334"/>
                <a:gd name="T5" fmla="*/ 76 h 230"/>
                <a:gd name="T6" fmla="*/ 334 w 334"/>
                <a:gd name="T7" fmla="*/ 76 h 230"/>
                <a:gd name="T8" fmla="*/ 334 w 334"/>
                <a:gd name="T9" fmla="*/ 153 h 230"/>
                <a:gd name="T10" fmla="*/ 115 w 334"/>
                <a:gd name="T11" fmla="*/ 153 h 230"/>
                <a:gd name="T12" fmla="*/ 115 w 334"/>
                <a:gd name="T13" fmla="*/ 230 h 230"/>
                <a:gd name="T14" fmla="*/ 0 w 334"/>
                <a:gd name="T15" fmla="*/ 115 h 230"/>
                <a:gd name="T16" fmla="*/ 0 60000 65536"/>
                <a:gd name="T17" fmla="*/ 0 60000 65536"/>
                <a:gd name="T18" fmla="*/ 0 60000 65536"/>
                <a:gd name="T19" fmla="*/ 0 60000 65536"/>
                <a:gd name="T20" fmla="*/ 0 60000 65536"/>
                <a:gd name="T21" fmla="*/ 0 60000 65536"/>
                <a:gd name="T22" fmla="*/ 0 60000 65536"/>
                <a:gd name="T23" fmla="*/ 0 60000 65536"/>
                <a:gd name="T24" fmla="*/ 0 w 334"/>
                <a:gd name="T25" fmla="*/ 0 h 230"/>
                <a:gd name="T26" fmla="*/ 334 w 334"/>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34" h="230">
                  <a:moveTo>
                    <a:pt x="0" y="115"/>
                  </a:moveTo>
                  <a:lnTo>
                    <a:pt x="115" y="0"/>
                  </a:lnTo>
                  <a:lnTo>
                    <a:pt x="115" y="76"/>
                  </a:lnTo>
                  <a:lnTo>
                    <a:pt x="334" y="76"/>
                  </a:lnTo>
                  <a:lnTo>
                    <a:pt x="334" y="153"/>
                  </a:lnTo>
                  <a:lnTo>
                    <a:pt x="115" y="153"/>
                  </a:lnTo>
                  <a:lnTo>
                    <a:pt x="115" y="230"/>
                  </a:lnTo>
                  <a:lnTo>
                    <a:pt x="0" y="115"/>
                  </a:lnTo>
                </a:path>
              </a:pathLst>
            </a:custGeom>
            <a:solidFill>
              <a:srgbClr val="FFFFFF"/>
            </a:solidFill>
            <a:ln w="9525">
              <a:solidFill>
                <a:srgbClr val="000000"/>
              </a:solidFill>
              <a:round/>
              <a:headEnd type="none" w="med" len="med"/>
              <a:tailEnd type="none" w="med" len="med"/>
            </a:ln>
          </p:spPr>
          <p:txBody>
            <a:bodyPr/>
            <a:lstStyle/>
            <a:p>
              <a:endParaRPr lang="en-US"/>
            </a:p>
          </p:txBody>
        </p:sp>
        <p:sp>
          <p:nvSpPr>
            <p:cNvPr id="19464" name="Freeform 3"/>
            <p:cNvSpPr>
              <a:spLocks noChangeArrowheads="1"/>
            </p:cNvSpPr>
            <p:nvPr/>
          </p:nvSpPr>
          <p:spPr bwMode="auto">
            <a:xfrm rot="10800000">
              <a:off x="2105025" y="2408238"/>
              <a:ext cx="1081087" cy="366712"/>
            </a:xfrm>
            <a:custGeom>
              <a:avLst/>
              <a:gdLst>
                <a:gd name="T0" fmla="*/ 0 w 680"/>
                <a:gd name="T1" fmla="*/ 115 h 230"/>
                <a:gd name="T2" fmla="*/ 115 w 680"/>
                <a:gd name="T3" fmla="*/ 0 h 230"/>
                <a:gd name="T4" fmla="*/ 115 w 680"/>
                <a:gd name="T5" fmla="*/ 76 h 230"/>
                <a:gd name="T6" fmla="*/ 680 w 680"/>
                <a:gd name="T7" fmla="*/ 76 h 230"/>
                <a:gd name="T8" fmla="*/ 680 w 680"/>
                <a:gd name="T9" fmla="*/ 153 h 230"/>
                <a:gd name="T10" fmla="*/ 115 w 680"/>
                <a:gd name="T11" fmla="*/ 153 h 230"/>
                <a:gd name="T12" fmla="*/ 115 w 680"/>
                <a:gd name="T13" fmla="*/ 230 h 230"/>
                <a:gd name="T14" fmla="*/ 0 w 680"/>
                <a:gd name="T15" fmla="*/ 115 h 230"/>
                <a:gd name="T16" fmla="*/ 0 60000 65536"/>
                <a:gd name="T17" fmla="*/ 0 60000 65536"/>
                <a:gd name="T18" fmla="*/ 0 60000 65536"/>
                <a:gd name="T19" fmla="*/ 0 60000 65536"/>
                <a:gd name="T20" fmla="*/ 0 60000 65536"/>
                <a:gd name="T21" fmla="*/ 0 60000 65536"/>
                <a:gd name="T22" fmla="*/ 0 60000 65536"/>
                <a:gd name="T23" fmla="*/ 0 60000 65536"/>
                <a:gd name="T24" fmla="*/ 0 w 680"/>
                <a:gd name="T25" fmla="*/ 0 h 230"/>
                <a:gd name="T26" fmla="*/ 680 w 680"/>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80" h="230">
                  <a:moveTo>
                    <a:pt x="0" y="115"/>
                  </a:moveTo>
                  <a:lnTo>
                    <a:pt x="115" y="0"/>
                  </a:lnTo>
                  <a:lnTo>
                    <a:pt x="115" y="76"/>
                  </a:lnTo>
                  <a:lnTo>
                    <a:pt x="680" y="76"/>
                  </a:lnTo>
                  <a:lnTo>
                    <a:pt x="680" y="153"/>
                  </a:lnTo>
                  <a:lnTo>
                    <a:pt x="115" y="153"/>
                  </a:lnTo>
                  <a:lnTo>
                    <a:pt x="115" y="230"/>
                  </a:lnTo>
                  <a:lnTo>
                    <a:pt x="0" y="115"/>
                  </a:lnTo>
                </a:path>
              </a:pathLst>
            </a:custGeom>
            <a:solidFill>
              <a:srgbClr val="FFFFFF"/>
            </a:solidFill>
            <a:ln w="9525">
              <a:solidFill>
                <a:srgbClr val="000000"/>
              </a:solidFill>
              <a:round/>
              <a:headEnd type="none" w="med" len="med"/>
              <a:tailEnd type="none" w="med" len="med"/>
            </a:ln>
          </p:spPr>
          <p:txBody>
            <a:bodyPr/>
            <a:lstStyle/>
            <a:p>
              <a:endParaRPr lang="en-US"/>
            </a:p>
          </p:txBody>
        </p:sp>
        <p:sp>
          <p:nvSpPr>
            <p:cNvPr id="9" name="Rectangle 4"/>
            <p:cNvSpPr>
              <a:spLocks noChangeArrowheads="1"/>
            </p:cNvSpPr>
            <p:nvPr/>
          </p:nvSpPr>
          <p:spPr bwMode="auto">
            <a:xfrm>
              <a:off x="3186112" y="2060575"/>
              <a:ext cx="3840163" cy="987425"/>
            </a:xfrm>
            <a:prstGeom prst="rect">
              <a:avLst/>
            </a:prstGeom>
            <a:solidFill>
              <a:srgbClr val="FFFFFF"/>
            </a:solidFill>
            <a:ln w="9525">
              <a:solidFill>
                <a:srgbClr val="000000"/>
              </a:solidFill>
              <a:miter lim="800000"/>
              <a:headEnd type="none" w="med" len="med"/>
              <a:tailEnd type="none" w="med" len="med"/>
            </a:ln>
            <a:effectLst>
              <a:outerShdw dist="107763" dir="2700000" algn="ctr" rotWithShape="0">
                <a:srgbClr val="000000"/>
              </a:outerShdw>
            </a:effectLst>
          </p:spPr>
          <p:txBody>
            <a:bodyPr/>
            <a:lstStyle/>
            <a:p>
              <a:pPr fontAlgn="auto">
                <a:spcBef>
                  <a:spcPts val="0"/>
                </a:spcBef>
                <a:spcAft>
                  <a:spcPts val="0"/>
                </a:spcAft>
                <a:defRPr/>
              </a:pPr>
              <a:endParaRPr lang="en-US">
                <a:latin typeface="+mn-lt"/>
                <a:cs typeface="+mn-cs"/>
              </a:endParaRPr>
            </a:p>
          </p:txBody>
        </p:sp>
        <p:sp>
          <p:nvSpPr>
            <p:cNvPr id="19466" name="Rectangle 5"/>
            <p:cNvSpPr>
              <a:spLocks noChangeArrowheads="1"/>
            </p:cNvSpPr>
            <p:nvPr/>
          </p:nvSpPr>
          <p:spPr bwMode="auto">
            <a:xfrm>
              <a:off x="3276600" y="2133600"/>
              <a:ext cx="3657600" cy="823913"/>
            </a:xfrm>
            <a:prstGeom prst="rect">
              <a:avLst/>
            </a:prstGeom>
            <a:solidFill>
              <a:srgbClr val="FFFFFF"/>
            </a:solidFill>
            <a:ln w="9525">
              <a:solidFill>
                <a:srgbClr val="000000"/>
              </a:solidFill>
              <a:miter lim="800000"/>
              <a:headEnd/>
              <a:tailEnd/>
            </a:ln>
          </p:spPr>
          <p:txBody>
            <a:bodyPr lIns="0" tIns="0" rIns="0" bIns="0"/>
            <a:lstStyle/>
            <a:p>
              <a:pPr defTabSz="455613"/>
              <a:r>
                <a:rPr lang="en-GB" sz="1000">
                  <a:latin typeface="Calibri" pitchFamily="34" charset="0"/>
                </a:rPr>
                <a:t>&lt;mal.ici.ous.com, mal.ici.ous.com/totallynotsuspect.cgi?q=345&gt;</a:t>
              </a:r>
            </a:p>
            <a:p>
              <a:pPr defTabSz="455613"/>
              <a:r>
                <a:rPr lang="en-GB" sz="1000">
                  <a:latin typeface="Calibri" pitchFamily="34" charset="0"/>
                </a:rPr>
                <a:t>&lt;mal.ici.ous.com, mal.ici.ous.com/v2.php?a=10&gt;</a:t>
              </a:r>
            </a:p>
            <a:p>
              <a:pPr defTabSz="455613"/>
              <a:r>
                <a:rPr lang="en-GB" sz="1000">
                  <a:latin typeface="Calibri" pitchFamily="34" charset="0"/>
                </a:rPr>
                <a:t>&lt;cnn.com/news/tech/index.htm, mal.ici.ous.com/v2.php?a=14&gt;</a:t>
              </a:r>
            </a:p>
            <a:p>
              <a:pPr defTabSz="455613"/>
              <a:r>
                <a:rPr lang="en-GB" sz="1000">
                  <a:latin typeface="Calibri" pitchFamily="34" charset="0"/>
                </a:rPr>
                <a:t>&lt;engadget.com, mal.ici.ous.com/totallynotsuspect.cgi?q=100&gt;</a:t>
              </a:r>
            </a:p>
            <a:p>
              <a:pPr defTabSz="455613"/>
              <a:r>
                <a:rPr lang="en-GB" sz="1000">
                  <a:latin typeface="Calibri" pitchFamily="34" charset="0"/>
                </a:rPr>
                <a:t>... and so on...</a:t>
              </a:r>
            </a:p>
          </p:txBody>
        </p:sp>
        <p:sp>
          <p:nvSpPr>
            <p:cNvPr id="11" name="Rectangle 6"/>
            <p:cNvSpPr>
              <a:spLocks noChangeArrowheads="1"/>
            </p:cNvSpPr>
            <p:nvPr/>
          </p:nvSpPr>
          <p:spPr bwMode="auto">
            <a:xfrm>
              <a:off x="1014412" y="2317750"/>
              <a:ext cx="1165225" cy="547688"/>
            </a:xfrm>
            <a:prstGeom prst="rect">
              <a:avLst/>
            </a:prstGeom>
            <a:solidFill>
              <a:srgbClr val="FFFFFF"/>
            </a:solidFill>
            <a:ln w="9525">
              <a:solidFill>
                <a:srgbClr val="000000"/>
              </a:solidFill>
              <a:miter lim="800000"/>
              <a:headEnd type="none" w="med" len="med"/>
              <a:tailEnd type="none" w="med" len="med"/>
            </a:ln>
            <a:effectLst>
              <a:outerShdw dist="107763" dir="2700000" algn="ctr" rotWithShape="0">
                <a:srgbClr val="000000"/>
              </a:outerShdw>
            </a:effectLst>
          </p:spPr>
          <p:txBody>
            <a:bodyPr/>
            <a:lstStyle/>
            <a:p>
              <a:pPr fontAlgn="auto">
                <a:spcBef>
                  <a:spcPts val="0"/>
                </a:spcBef>
                <a:spcAft>
                  <a:spcPts val="0"/>
                </a:spcAft>
                <a:defRPr/>
              </a:pPr>
              <a:endParaRPr lang="en-US">
                <a:latin typeface="+mn-lt"/>
                <a:cs typeface="+mn-cs"/>
              </a:endParaRPr>
            </a:p>
          </p:txBody>
        </p:sp>
        <p:sp>
          <p:nvSpPr>
            <p:cNvPr id="19468" name="Rectangle 7"/>
            <p:cNvSpPr>
              <a:spLocks noChangeArrowheads="1"/>
            </p:cNvSpPr>
            <p:nvPr/>
          </p:nvSpPr>
          <p:spPr bwMode="auto">
            <a:xfrm>
              <a:off x="1082675" y="2408238"/>
              <a:ext cx="1004887" cy="366712"/>
            </a:xfrm>
            <a:prstGeom prst="rect">
              <a:avLst/>
            </a:prstGeom>
            <a:solidFill>
              <a:srgbClr val="FFFFFF"/>
            </a:solidFill>
            <a:ln w="9525">
              <a:solidFill>
                <a:srgbClr val="000000"/>
              </a:solidFill>
              <a:miter lim="800000"/>
              <a:headEnd/>
              <a:tailEnd/>
            </a:ln>
          </p:spPr>
          <p:txBody>
            <a:bodyPr lIns="0" tIns="0" rIns="0" bIns="0" anchor="ctr"/>
            <a:lstStyle/>
            <a:p>
              <a:pPr algn="ctr" defTabSz="455613"/>
              <a:r>
                <a:rPr lang="en-GB" sz="1000" b="1">
                  <a:latin typeface="Calibri" pitchFamily="34" charset="0"/>
                </a:rPr>
                <a:t>Map Stage</a:t>
              </a:r>
            </a:p>
          </p:txBody>
        </p:sp>
        <p:sp>
          <p:nvSpPr>
            <p:cNvPr id="13" name="Rectangle 8"/>
            <p:cNvSpPr>
              <a:spLocks noChangeArrowheads="1"/>
            </p:cNvSpPr>
            <p:nvPr/>
          </p:nvSpPr>
          <p:spPr bwMode="auto">
            <a:xfrm>
              <a:off x="4397375" y="3522663"/>
              <a:ext cx="1439863" cy="439737"/>
            </a:xfrm>
            <a:prstGeom prst="rect">
              <a:avLst/>
            </a:prstGeom>
            <a:solidFill>
              <a:srgbClr val="FFFFFF"/>
            </a:solidFill>
            <a:ln w="9525">
              <a:solidFill>
                <a:srgbClr val="000000"/>
              </a:solidFill>
              <a:miter lim="800000"/>
              <a:headEnd type="none" w="med" len="med"/>
              <a:tailEnd type="none" w="med" len="med"/>
            </a:ln>
            <a:effectLst>
              <a:outerShdw dist="107763" dir="2700000" algn="ctr" rotWithShape="0">
                <a:srgbClr val="000000"/>
              </a:outerShdw>
            </a:effectLst>
          </p:spPr>
          <p:txBody>
            <a:bodyPr/>
            <a:lstStyle/>
            <a:p>
              <a:pPr fontAlgn="auto">
                <a:spcBef>
                  <a:spcPts val="0"/>
                </a:spcBef>
                <a:spcAft>
                  <a:spcPts val="0"/>
                </a:spcAft>
                <a:defRPr/>
              </a:pPr>
              <a:endParaRPr lang="en-US">
                <a:latin typeface="+mn-lt"/>
                <a:cs typeface="+mn-cs"/>
              </a:endParaRPr>
            </a:p>
          </p:txBody>
        </p:sp>
        <p:sp>
          <p:nvSpPr>
            <p:cNvPr id="19470" name="Rectangle 9"/>
            <p:cNvSpPr>
              <a:spLocks noChangeArrowheads="1"/>
            </p:cNvSpPr>
            <p:nvPr/>
          </p:nvSpPr>
          <p:spPr bwMode="auto">
            <a:xfrm>
              <a:off x="4465637" y="3597275"/>
              <a:ext cx="1279525" cy="274638"/>
            </a:xfrm>
            <a:prstGeom prst="rect">
              <a:avLst/>
            </a:prstGeom>
            <a:solidFill>
              <a:srgbClr val="FFFFFF"/>
            </a:solidFill>
            <a:ln w="9525">
              <a:solidFill>
                <a:srgbClr val="000000"/>
              </a:solidFill>
              <a:miter lim="800000"/>
              <a:headEnd/>
              <a:tailEnd/>
            </a:ln>
          </p:spPr>
          <p:txBody>
            <a:bodyPr lIns="0" tIns="0" rIns="0" bIns="0" anchor="ctr"/>
            <a:lstStyle/>
            <a:p>
              <a:pPr algn="ctr" defTabSz="455613"/>
              <a:r>
                <a:rPr lang="en-GB" sz="1000" b="1">
                  <a:latin typeface="Calibri" pitchFamily="34" charset="0"/>
                </a:rPr>
                <a:t>Reduce Stage</a:t>
              </a:r>
            </a:p>
          </p:txBody>
        </p:sp>
        <p:sp>
          <p:nvSpPr>
            <p:cNvPr id="15" name="Rectangle 10"/>
            <p:cNvSpPr>
              <a:spLocks noChangeArrowheads="1"/>
            </p:cNvSpPr>
            <p:nvPr/>
          </p:nvSpPr>
          <p:spPr bwMode="auto">
            <a:xfrm>
              <a:off x="3186112" y="4419600"/>
              <a:ext cx="3840163" cy="823913"/>
            </a:xfrm>
            <a:prstGeom prst="rect">
              <a:avLst/>
            </a:prstGeom>
            <a:solidFill>
              <a:srgbClr val="FFFFFF"/>
            </a:solidFill>
            <a:ln w="9525">
              <a:solidFill>
                <a:srgbClr val="000000"/>
              </a:solidFill>
              <a:miter lim="800000"/>
              <a:headEnd type="none" w="med" len="med"/>
              <a:tailEnd type="none" w="med" len="med"/>
            </a:ln>
            <a:effectLst>
              <a:outerShdw dist="107763" dir="2700000" algn="ctr" rotWithShape="0">
                <a:srgbClr val="000000"/>
              </a:outerShdw>
            </a:effectLst>
          </p:spPr>
          <p:txBody>
            <a:bodyPr/>
            <a:lstStyle/>
            <a:p>
              <a:pPr fontAlgn="auto">
                <a:spcBef>
                  <a:spcPts val="0"/>
                </a:spcBef>
                <a:spcAft>
                  <a:spcPts val="0"/>
                </a:spcAft>
                <a:defRPr/>
              </a:pPr>
              <a:endParaRPr lang="en-US">
                <a:latin typeface="+mn-lt"/>
                <a:cs typeface="+mn-cs"/>
              </a:endParaRPr>
            </a:p>
          </p:txBody>
        </p:sp>
        <p:sp>
          <p:nvSpPr>
            <p:cNvPr id="19472" name="Rectangle 11"/>
            <p:cNvSpPr>
              <a:spLocks noChangeArrowheads="1"/>
            </p:cNvSpPr>
            <p:nvPr/>
          </p:nvSpPr>
          <p:spPr bwMode="auto">
            <a:xfrm>
              <a:off x="3276600" y="4511675"/>
              <a:ext cx="3657600" cy="639763"/>
            </a:xfrm>
            <a:prstGeom prst="rect">
              <a:avLst/>
            </a:prstGeom>
            <a:solidFill>
              <a:srgbClr val="FFFFFF"/>
            </a:solidFill>
            <a:ln w="9525">
              <a:solidFill>
                <a:srgbClr val="000000"/>
              </a:solidFill>
              <a:miter lim="800000"/>
              <a:headEnd/>
              <a:tailEnd/>
            </a:ln>
          </p:spPr>
          <p:txBody>
            <a:bodyPr lIns="0" tIns="0" rIns="0" bIns="0"/>
            <a:lstStyle/>
            <a:p>
              <a:pPr defTabSz="455613"/>
              <a:r>
                <a:rPr lang="en-GB" sz="1000">
                  <a:latin typeface="Calibri" pitchFamily="34" charset="0"/>
                </a:rPr>
                <a:t>&lt;mal.ici.ous.com, mal.ici.ous.com/totallynotsuspect.cgi?q=345&gt;</a:t>
              </a:r>
            </a:p>
            <a:p>
              <a:pPr defTabSz="455613"/>
              <a:r>
                <a:rPr lang="en-GB" sz="1000">
                  <a:latin typeface="Calibri" pitchFamily="34" charset="0"/>
                </a:rPr>
                <a:t>&lt;cnn.com/news/tech/index.htm, mal.ici.ous.com/v2.php?a=14&gt;</a:t>
              </a:r>
            </a:p>
            <a:p>
              <a:pPr defTabSz="455613"/>
              <a:r>
                <a:rPr lang="en-GB" sz="1000">
                  <a:latin typeface="Calibri" pitchFamily="34" charset="0"/>
                </a:rPr>
                <a:t>&lt;engadget.com, mal.ici.ous.com/totallynotsuspect.cgi?q=100&gt;</a:t>
              </a:r>
            </a:p>
            <a:p>
              <a:pPr defTabSz="455613"/>
              <a:r>
                <a:rPr lang="en-GB" sz="1000">
                  <a:latin typeface="Calibri" pitchFamily="34" charset="0"/>
                </a:rPr>
                <a:t>... and so on...</a:t>
              </a:r>
            </a:p>
          </p:txBody>
        </p:sp>
      </p:grpSp>
      <p:sp>
        <p:nvSpPr>
          <p:cNvPr id="19" name="Rectangle 18"/>
          <p:cNvSpPr/>
          <p:nvPr/>
        </p:nvSpPr>
        <p:spPr>
          <a:xfrm>
            <a:off x="1447800" y="2209800"/>
            <a:ext cx="1447800" cy="838200"/>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8" name="Slide Number Placeholder 17"/>
          <p:cNvSpPr>
            <a:spLocks noGrp="1"/>
          </p:cNvSpPr>
          <p:nvPr>
            <p:ph type="sldNum" sz="quarter" idx="12"/>
          </p:nvPr>
        </p:nvSpPr>
        <p:spPr/>
        <p:txBody>
          <a:bodyPr/>
          <a:lstStyle/>
          <a:p>
            <a:pPr>
              <a:defRPr/>
            </a:pPr>
            <a:fld id="{5E4B0051-56A2-47F6-9E8F-090520B17E9D}" type="slidenum">
              <a:rPr lang="en-US"/>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Map Stage</a:t>
            </a:r>
          </a:p>
        </p:txBody>
      </p:sp>
      <p:sp>
        <p:nvSpPr>
          <p:cNvPr id="20483" name="Content Placeholder 2"/>
          <p:cNvSpPr>
            <a:spLocks noGrp="1"/>
          </p:cNvSpPr>
          <p:nvPr>
            <p:ph idx="1"/>
          </p:nvPr>
        </p:nvSpPr>
        <p:spPr/>
        <p:txBody>
          <a:bodyPr/>
          <a:lstStyle/>
          <a:p>
            <a:r>
              <a:rPr lang="en-US" smtClean="0"/>
              <a:t>The </a:t>
            </a:r>
            <a:r>
              <a:rPr lang="en-US" i="1" smtClean="0"/>
              <a:t>Map</a:t>
            </a:r>
            <a:r>
              <a:rPr lang="en-US" smtClean="0"/>
              <a:t> stage is run on all crawled web pages.</a:t>
            </a:r>
          </a:p>
          <a:p>
            <a:r>
              <a:rPr lang="en-US" smtClean="0"/>
              <a:t>The URL of each analyzed web page is a key.</a:t>
            </a:r>
          </a:p>
          <a:p>
            <a:r>
              <a:rPr lang="en-US" smtClean="0"/>
              <a:t>The HTML in each page is parsed; links in known suspicious elements such as iframes pointing to malware-distributing hosts are stored as values.</a:t>
            </a:r>
          </a:p>
        </p:txBody>
      </p:sp>
      <p:sp>
        <p:nvSpPr>
          <p:cNvPr id="4" name="Slide Number Placeholder 3"/>
          <p:cNvSpPr>
            <a:spLocks noGrp="1"/>
          </p:cNvSpPr>
          <p:nvPr>
            <p:ph type="sldNum" sz="quarter" idx="12"/>
          </p:nvPr>
        </p:nvSpPr>
        <p:spPr/>
        <p:txBody>
          <a:bodyPr/>
          <a:lstStyle/>
          <a:p>
            <a:pPr>
              <a:defRPr/>
            </a:pPr>
            <a:fld id="{4AE2AE5B-064A-422E-9A09-6C0AE6C137B7}" type="slidenum">
              <a:rPr lang="en-US"/>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Background</a:t>
            </a:r>
          </a:p>
        </p:txBody>
      </p:sp>
      <p:sp>
        <p:nvSpPr>
          <p:cNvPr id="3075" name="Content Placeholder 2"/>
          <p:cNvSpPr>
            <a:spLocks noGrp="1"/>
          </p:cNvSpPr>
          <p:nvPr>
            <p:ph idx="1"/>
          </p:nvPr>
        </p:nvSpPr>
        <p:spPr/>
        <p:txBody>
          <a:bodyPr/>
          <a:lstStyle/>
          <a:p>
            <a:r>
              <a:rPr lang="en-US" smtClean="0"/>
              <a:t>A large number of transactions take place over the Internet</a:t>
            </a:r>
          </a:p>
          <a:p>
            <a:pPr lvl="1"/>
            <a:r>
              <a:rPr lang="en-US" smtClean="0"/>
              <a:t>Shopping</a:t>
            </a:r>
          </a:p>
          <a:p>
            <a:pPr lvl="1"/>
            <a:r>
              <a:rPr lang="en-US" smtClean="0"/>
              <a:t>Communication</a:t>
            </a:r>
          </a:p>
          <a:p>
            <a:pPr lvl="1"/>
            <a:r>
              <a:rPr lang="en-US" smtClean="0"/>
              <a:t>Browse News</a:t>
            </a:r>
          </a:p>
          <a:p>
            <a:r>
              <a:rPr lang="en-US" smtClean="0"/>
              <a:t>It’s likely that you perform some of these transactions as well.</a:t>
            </a:r>
          </a:p>
        </p:txBody>
      </p:sp>
      <p:sp>
        <p:nvSpPr>
          <p:cNvPr id="4" name="Slide Number Placeholder 3"/>
          <p:cNvSpPr>
            <a:spLocks noGrp="1"/>
          </p:cNvSpPr>
          <p:nvPr>
            <p:ph type="sldNum" sz="quarter" idx="12"/>
          </p:nvPr>
        </p:nvSpPr>
        <p:spPr/>
        <p:txBody>
          <a:bodyPr/>
          <a:lstStyle/>
          <a:p>
            <a:pPr>
              <a:defRPr/>
            </a:pPr>
            <a:fld id="{D8640AFA-DABC-41D5-818B-049750104B41}" type="slidenum">
              <a:rPr lang="en-US"/>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Map Stage (cont’d.)</a:t>
            </a:r>
          </a:p>
        </p:txBody>
      </p:sp>
      <p:sp>
        <p:nvSpPr>
          <p:cNvPr id="21507" name="Content Placeholder 2"/>
          <p:cNvSpPr>
            <a:spLocks noGrp="1"/>
          </p:cNvSpPr>
          <p:nvPr>
            <p:ph idx="1"/>
          </p:nvPr>
        </p:nvSpPr>
        <p:spPr/>
        <p:txBody>
          <a:bodyPr/>
          <a:lstStyle/>
          <a:p>
            <a:r>
              <a:rPr lang="en-US" smtClean="0"/>
              <a:t>Another heuristic used to identify suspicious links at this stage relies on detection of abnormalities such as heavy obfuscation.</a:t>
            </a:r>
          </a:p>
          <a:p>
            <a:r>
              <a:rPr lang="en-US" smtClean="0"/>
              <a:t>On completion, this stage yields an intermediate list of URLs as keys and all links from that page to possibly malicious URLs as values.</a:t>
            </a:r>
          </a:p>
        </p:txBody>
      </p:sp>
      <p:sp>
        <p:nvSpPr>
          <p:cNvPr id="4" name="Slide Number Placeholder 3"/>
          <p:cNvSpPr>
            <a:spLocks noGrp="1"/>
          </p:cNvSpPr>
          <p:nvPr>
            <p:ph type="sldNum" sz="quarter" idx="12"/>
          </p:nvPr>
        </p:nvSpPr>
        <p:spPr/>
        <p:txBody>
          <a:bodyPr/>
          <a:lstStyle/>
          <a:p>
            <a:pPr>
              <a:defRPr/>
            </a:pPr>
            <a:fld id="{5A6C2F72-E0C7-4D29-89AC-9A772E51F96B}" type="slidenum">
              <a:rPr lang="en-US"/>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MapReduce Process in this Paper</a:t>
            </a:r>
          </a:p>
        </p:txBody>
      </p:sp>
      <p:grpSp>
        <p:nvGrpSpPr>
          <p:cNvPr id="22531" name="Group 16"/>
          <p:cNvGrpSpPr>
            <a:grpSpLocks/>
          </p:cNvGrpSpPr>
          <p:nvPr/>
        </p:nvGrpSpPr>
        <p:grpSpPr bwMode="auto">
          <a:xfrm>
            <a:off x="1566863" y="2060575"/>
            <a:ext cx="6011862" cy="3182938"/>
            <a:chOff x="1014412" y="2060575"/>
            <a:chExt cx="6011863" cy="3182938"/>
          </a:xfrm>
        </p:grpSpPr>
        <p:sp>
          <p:nvSpPr>
            <p:cNvPr id="22534" name="Freeform 1"/>
            <p:cNvSpPr>
              <a:spLocks noChangeArrowheads="1"/>
            </p:cNvSpPr>
            <p:nvPr/>
          </p:nvSpPr>
          <p:spPr bwMode="auto">
            <a:xfrm rot="-5400000">
              <a:off x="4840287" y="3971925"/>
              <a:ext cx="530225" cy="365125"/>
            </a:xfrm>
            <a:custGeom>
              <a:avLst/>
              <a:gdLst>
                <a:gd name="T0" fmla="*/ 0 w 334"/>
                <a:gd name="T1" fmla="*/ 115 h 230"/>
                <a:gd name="T2" fmla="*/ 115 w 334"/>
                <a:gd name="T3" fmla="*/ 0 h 230"/>
                <a:gd name="T4" fmla="*/ 115 w 334"/>
                <a:gd name="T5" fmla="*/ 76 h 230"/>
                <a:gd name="T6" fmla="*/ 334 w 334"/>
                <a:gd name="T7" fmla="*/ 76 h 230"/>
                <a:gd name="T8" fmla="*/ 334 w 334"/>
                <a:gd name="T9" fmla="*/ 153 h 230"/>
                <a:gd name="T10" fmla="*/ 115 w 334"/>
                <a:gd name="T11" fmla="*/ 153 h 230"/>
                <a:gd name="T12" fmla="*/ 115 w 334"/>
                <a:gd name="T13" fmla="*/ 230 h 230"/>
                <a:gd name="T14" fmla="*/ 0 w 334"/>
                <a:gd name="T15" fmla="*/ 115 h 230"/>
                <a:gd name="T16" fmla="*/ 0 60000 65536"/>
                <a:gd name="T17" fmla="*/ 0 60000 65536"/>
                <a:gd name="T18" fmla="*/ 0 60000 65536"/>
                <a:gd name="T19" fmla="*/ 0 60000 65536"/>
                <a:gd name="T20" fmla="*/ 0 60000 65536"/>
                <a:gd name="T21" fmla="*/ 0 60000 65536"/>
                <a:gd name="T22" fmla="*/ 0 60000 65536"/>
                <a:gd name="T23" fmla="*/ 0 60000 65536"/>
                <a:gd name="T24" fmla="*/ 0 w 334"/>
                <a:gd name="T25" fmla="*/ 0 h 230"/>
                <a:gd name="T26" fmla="*/ 334 w 334"/>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34" h="230">
                  <a:moveTo>
                    <a:pt x="0" y="115"/>
                  </a:moveTo>
                  <a:lnTo>
                    <a:pt x="115" y="0"/>
                  </a:lnTo>
                  <a:lnTo>
                    <a:pt x="115" y="76"/>
                  </a:lnTo>
                  <a:lnTo>
                    <a:pt x="334" y="76"/>
                  </a:lnTo>
                  <a:lnTo>
                    <a:pt x="334" y="153"/>
                  </a:lnTo>
                  <a:lnTo>
                    <a:pt x="115" y="153"/>
                  </a:lnTo>
                  <a:lnTo>
                    <a:pt x="115" y="230"/>
                  </a:lnTo>
                  <a:lnTo>
                    <a:pt x="0" y="115"/>
                  </a:lnTo>
                </a:path>
              </a:pathLst>
            </a:custGeom>
            <a:solidFill>
              <a:srgbClr val="FFFFFF"/>
            </a:solidFill>
            <a:ln w="9525">
              <a:solidFill>
                <a:srgbClr val="000000"/>
              </a:solidFill>
              <a:round/>
              <a:headEnd type="none" w="med" len="med"/>
              <a:tailEnd type="none" w="med" len="med"/>
            </a:ln>
          </p:spPr>
          <p:txBody>
            <a:bodyPr/>
            <a:lstStyle/>
            <a:p>
              <a:endParaRPr lang="en-US"/>
            </a:p>
          </p:txBody>
        </p:sp>
        <p:sp>
          <p:nvSpPr>
            <p:cNvPr id="22535" name="Freeform 2"/>
            <p:cNvSpPr>
              <a:spLocks noChangeArrowheads="1"/>
            </p:cNvSpPr>
            <p:nvPr/>
          </p:nvSpPr>
          <p:spPr bwMode="auto">
            <a:xfrm rot="-5400000">
              <a:off x="4840287" y="3057525"/>
              <a:ext cx="530225" cy="365125"/>
            </a:xfrm>
            <a:custGeom>
              <a:avLst/>
              <a:gdLst>
                <a:gd name="T0" fmla="*/ 0 w 334"/>
                <a:gd name="T1" fmla="*/ 115 h 230"/>
                <a:gd name="T2" fmla="*/ 115 w 334"/>
                <a:gd name="T3" fmla="*/ 0 h 230"/>
                <a:gd name="T4" fmla="*/ 115 w 334"/>
                <a:gd name="T5" fmla="*/ 76 h 230"/>
                <a:gd name="T6" fmla="*/ 334 w 334"/>
                <a:gd name="T7" fmla="*/ 76 h 230"/>
                <a:gd name="T8" fmla="*/ 334 w 334"/>
                <a:gd name="T9" fmla="*/ 153 h 230"/>
                <a:gd name="T10" fmla="*/ 115 w 334"/>
                <a:gd name="T11" fmla="*/ 153 h 230"/>
                <a:gd name="T12" fmla="*/ 115 w 334"/>
                <a:gd name="T13" fmla="*/ 230 h 230"/>
                <a:gd name="T14" fmla="*/ 0 w 334"/>
                <a:gd name="T15" fmla="*/ 115 h 230"/>
                <a:gd name="T16" fmla="*/ 0 60000 65536"/>
                <a:gd name="T17" fmla="*/ 0 60000 65536"/>
                <a:gd name="T18" fmla="*/ 0 60000 65536"/>
                <a:gd name="T19" fmla="*/ 0 60000 65536"/>
                <a:gd name="T20" fmla="*/ 0 60000 65536"/>
                <a:gd name="T21" fmla="*/ 0 60000 65536"/>
                <a:gd name="T22" fmla="*/ 0 60000 65536"/>
                <a:gd name="T23" fmla="*/ 0 60000 65536"/>
                <a:gd name="T24" fmla="*/ 0 w 334"/>
                <a:gd name="T25" fmla="*/ 0 h 230"/>
                <a:gd name="T26" fmla="*/ 334 w 334"/>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34" h="230">
                  <a:moveTo>
                    <a:pt x="0" y="115"/>
                  </a:moveTo>
                  <a:lnTo>
                    <a:pt x="115" y="0"/>
                  </a:lnTo>
                  <a:lnTo>
                    <a:pt x="115" y="76"/>
                  </a:lnTo>
                  <a:lnTo>
                    <a:pt x="334" y="76"/>
                  </a:lnTo>
                  <a:lnTo>
                    <a:pt x="334" y="153"/>
                  </a:lnTo>
                  <a:lnTo>
                    <a:pt x="115" y="153"/>
                  </a:lnTo>
                  <a:lnTo>
                    <a:pt x="115" y="230"/>
                  </a:lnTo>
                  <a:lnTo>
                    <a:pt x="0" y="115"/>
                  </a:lnTo>
                </a:path>
              </a:pathLst>
            </a:custGeom>
            <a:solidFill>
              <a:srgbClr val="FFFFFF"/>
            </a:solidFill>
            <a:ln w="9525">
              <a:solidFill>
                <a:srgbClr val="000000"/>
              </a:solidFill>
              <a:round/>
              <a:headEnd type="none" w="med" len="med"/>
              <a:tailEnd type="none" w="med" len="med"/>
            </a:ln>
          </p:spPr>
          <p:txBody>
            <a:bodyPr/>
            <a:lstStyle/>
            <a:p>
              <a:endParaRPr lang="en-US"/>
            </a:p>
          </p:txBody>
        </p:sp>
        <p:sp>
          <p:nvSpPr>
            <p:cNvPr id="22536" name="Freeform 3"/>
            <p:cNvSpPr>
              <a:spLocks noChangeArrowheads="1"/>
            </p:cNvSpPr>
            <p:nvPr/>
          </p:nvSpPr>
          <p:spPr bwMode="auto">
            <a:xfrm rot="10800000">
              <a:off x="2105025" y="2408238"/>
              <a:ext cx="1081087" cy="366712"/>
            </a:xfrm>
            <a:custGeom>
              <a:avLst/>
              <a:gdLst>
                <a:gd name="T0" fmla="*/ 0 w 680"/>
                <a:gd name="T1" fmla="*/ 115 h 230"/>
                <a:gd name="T2" fmla="*/ 115 w 680"/>
                <a:gd name="T3" fmla="*/ 0 h 230"/>
                <a:gd name="T4" fmla="*/ 115 w 680"/>
                <a:gd name="T5" fmla="*/ 76 h 230"/>
                <a:gd name="T6" fmla="*/ 680 w 680"/>
                <a:gd name="T7" fmla="*/ 76 h 230"/>
                <a:gd name="T8" fmla="*/ 680 w 680"/>
                <a:gd name="T9" fmla="*/ 153 h 230"/>
                <a:gd name="T10" fmla="*/ 115 w 680"/>
                <a:gd name="T11" fmla="*/ 153 h 230"/>
                <a:gd name="T12" fmla="*/ 115 w 680"/>
                <a:gd name="T13" fmla="*/ 230 h 230"/>
                <a:gd name="T14" fmla="*/ 0 w 680"/>
                <a:gd name="T15" fmla="*/ 115 h 230"/>
                <a:gd name="T16" fmla="*/ 0 60000 65536"/>
                <a:gd name="T17" fmla="*/ 0 60000 65536"/>
                <a:gd name="T18" fmla="*/ 0 60000 65536"/>
                <a:gd name="T19" fmla="*/ 0 60000 65536"/>
                <a:gd name="T20" fmla="*/ 0 60000 65536"/>
                <a:gd name="T21" fmla="*/ 0 60000 65536"/>
                <a:gd name="T22" fmla="*/ 0 60000 65536"/>
                <a:gd name="T23" fmla="*/ 0 60000 65536"/>
                <a:gd name="T24" fmla="*/ 0 w 680"/>
                <a:gd name="T25" fmla="*/ 0 h 230"/>
                <a:gd name="T26" fmla="*/ 680 w 680"/>
                <a:gd name="T27" fmla="*/ 230 h 2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80" h="230">
                  <a:moveTo>
                    <a:pt x="0" y="115"/>
                  </a:moveTo>
                  <a:lnTo>
                    <a:pt x="115" y="0"/>
                  </a:lnTo>
                  <a:lnTo>
                    <a:pt x="115" y="76"/>
                  </a:lnTo>
                  <a:lnTo>
                    <a:pt x="680" y="76"/>
                  </a:lnTo>
                  <a:lnTo>
                    <a:pt x="680" y="153"/>
                  </a:lnTo>
                  <a:lnTo>
                    <a:pt x="115" y="153"/>
                  </a:lnTo>
                  <a:lnTo>
                    <a:pt x="115" y="230"/>
                  </a:lnTo>
                  <a:lnTo>
                    <a:pt x="0" y="115"/>
                  </a:lnTo>
                </a:path>
              </a:pathLst>
            </a:custGeom>
            <a:solidFill>
              <a:srgbClr val="FFFFFF"/>
            </a:solidFill>
            <a:ln w="9525">
              <a:solidFill>
                <a:srgbClr val="000000"/>
              </a:solidFill>
              <a:round/>
              <a:headEnd type="none" w="med" len="med"/>
              <a:tailEnd type="none" w="med" len="med"/>
            </a:ln>
          </p:spPr>
          <p:txBody>
            <a:bodyPr/>
            <a:lstStyle/>
            <a:p>
              <a:endParaRPr lang="en-US"/>
            </a:p>
          </p:txBody>
        </p:sp>
        <p:sp>
          <p:nvSpPr>
            <p:cNvPr id="9" name="Rectangle 4"/>
            <p:cNvSpPr>
              <a:spLocks noChangeArrowheads="1"/>
            </p:cNvSpPr>
            <p:nvPr/>
          </p:nvSpPr>
          <p:spPr bwMode="auto">
            <a:xfrm>
              <a:off x="3186112" y="2060575"/>
              <a:ext cx="3840163" cy="987425"/>
            </a:xfrm>
            <a:prstGeom prst="rect">
              <a:avLst/>
            </a:prstGeom>
            <a:solidFill>
              <a:srgbClr val="FFFFFF"/>
            </a:solidFill>
            <a:ln w="9525">
              <a:solidFill>
                <a:srgbClr val="000000"/>
              </a:solidFill>
              <a:miter lim="800000"/>
              <a:headEnd type="none" w="med" len="med"/>
              <a:tailEnd type="none" w="med" len="med"/>
            </a:ln>
            <a:effectLst>
              <a:outerShdw dist="107763" dir="2700000" algn="ctr" rotWithShape="0">
                <a:srgbClr val="000000"/>
              </a:outerShdw>
            </a:effectLst>
          </p:spPr>
          <p:txBody>
            <a:bodyPr/>
            <a:lstStyle/>
            <a:p>
              <a:pPr fontAlgn="auto">
                <a:spcBef>
                  <a:spcPts val="0"/>
                </a:spcBef>
                <a:spcAft>
                  <a:spcPts val="0"/>
                </a:spcAft>
                <a:defRPr/>
              </a:pPr>
              <a:endParaRPr lang="en-US">
                <a:latin typeface="+mn-lt"/>
                <a:cs typeface="+mn-cs"/>
              </a:endParaRPr>
            </a:p>
          </p:txBody>
        </p:sp>
        <p:sp>
          <p:nvSpPr>
            <p:cNvPr id="22538" name="Rectangle 5"/>
            <p:cNvSpPr>
              <a:spLocks noChangeArrowheads="1"/>
            </p:cNvSpPr>
            <p:nvPr/>
          </p:nvSpPr>
          <p:spPr bwMode="auto">
            <a:xfrm>
              <a:off x="3276600" y="2133600"/>
              <a:ext cx="3657600" cy="823913"/>
            </a:xfrm>
            <a:prstGeom prst="rect">
              <a:avLst/>
            </a:prstGeom>
            <a:solidFill>
              <a:srgbClr val="FFFFFF"/>
            </a:solidFill>
            <a:ln w="9525">
              <a:solidFill>
                <a:srgbClr val="000000"/>
              </a:solidFill>
              <a:miter lim="800000"/>
              <a:headEnd/>
              <a:tailEnd/>
            </a:ln>
          </p:spPr>
          <p:txBody>
            <a:bodyPr lIns="0" tIns="0" rIns="0" bIns="0"/>
            <a:lstStyle/>
            <a:p>
              <a:pPr defTabSz="455613"/>
              <a:r>
                <a:rPr lang="en-GB" sz="1000">
                  <a:latin typeface="Calibri" pitchFamily="34" charset="0"/>
                </a:rPr>
                <a:t>&lt;mal.ici.ous.com, mal.ici.ous.com/totallynotsuspect.cgi?q=345&gt;</a:t>
              </a:r>
            </a:p>
            <a:p>
              <a:pPr defTabSz="455613"/>
              <a:r>
                <a:rPr lang="en-GB" sz="1000">
                  <a:latin typeface="Calibri" pitchFamily="34" charset="0"/>
                </a:rPr>
                <a:t>&lt;mal.ici.ous.com, mal.ici.ous.com/v2.php?a=10&gt;</a:t>
              </a:r>
            </a:p>
            <a:p>
              <a:pPr defTabSz="455613"/>
              <a:r>
                <a:rPr lang="en-GB" sz="1000">
                  <a:latin typeface="Calibri" pitchFamily="34" charset="0"/>
                </a:rPr>
                <a:t>&lt;cnn.com/news/tech/index.htm, mal.ici.ous.com/v2.php?a=14&gt;</a:t>
              </a:r>
            </a:p>
            <a:p>
              <a:pPr defTabSz="455613"/>
              <a:r>
                <a:rPr lang="en-GB" sz="1000">
                  <a:latin typeface="Calibri" pitchFamily="34" charset="0"/>
                </a:rPr>
                <a:t>&lt;engadget.com, mal.ici.ous.com/totallynotsuspect.cgi?q=100&gt;</a:t>
              </a:r>
            </a:p>
            <a:p>
              <a:pPr defTabSz="455613"/>
              <a:r>
                <a:rPr lang="en-GB" sz="1000">
                  <a:latin typeface="Calibri" pitchFamily="34" charset="0"/>
                </a:rPr>
                <a:t>... and so on...</a:t>
              </a:r>
            </a:p>
          </p:txBody>
        </p:sp>
        <p:sp>
          <p:nvSpPr>
            <p:cNvPr id="11" name="Rectangle 6"/>
            <p:cNvSpPr>
              <a:spLocks noChangeArrowheads="1"/>
            </p:cNvSpPr>
            <p:nvPr/>
          </p:nvSpPr>
          <p:spPr bwMode="auto">
            <a:xfrm>
              <a:off x="1014412" y="2317750"/>
              <a:ext cx="1165225" cy="547688"/>
            </a:xfrm>
            <a:prstGeom prst="rect">
              <a:avLst/>
            </a:prstGeom>
            <a:solidFill>
              <a:srgbClr val="FFFFFF"/>
            </a:solidFill>
            <a:ln w="9525">
              <a:solidFill>
                <a:srgbClr val="000000"/>
              </a:solidFill>
              <a:miter lim="800000"/>
              <a:headEnd type="none" w="med" len="med"/>
              <a:tailEnd type="none" w="med" len="med"/>
            </a:ln>
            <a:effectLst>
              <a:outerShdw dist="107763" dir="2700000" algn="ctr" rotWithShape="0">
                <a:srgbClr val="000000"/>
              </a:outerShdw>
            </a:effectLst>
          </p:spPr>
          <p:txBody>
            <a:bodyPr/>
            <a:lstStyle/>
            <a:p>
              <a:pPr fontAlgn="auto">
                <a:spcBef>
                  <a:spcPts val="0"/>
                </a:spcBef>
                <a:spcAft>
                  <a:spcPts val="0"/>
                </a:spcAft>
                <a:defRPr/>
              </a:pPr>
              <a:endParaRPr lang="en-US">
                <a:latin typeface="+mn-lt"/>
                <a:cs typeface="+mn-cs"/>
              </a:endParaRPr>
            </a:p>
          </p:txBody>
        </p:sp>
        <p:sp>
          <p:nvSpPr>
            <p:cNvPr id="22540" name="Rectangle 7"/>
            <p:cNvSpPr>
              <a:spLocks noChangeArrowheads="1"/>
            </p:cNvSpPr>
            <p:nvPr/>
          </p:nvSpPr>
          <p:spPr bwMode="auto">
            <a:xfrm>
              <a:off x="1082675" y="2408238"/>
              <a:ext cx="1004887" cy="366712"/>
            </a:xfrm>
            <a:prstGeom prst="rect">
              <a:avLst/>
            </a:prstGeom>
            <a:solidFill>
              <a:srgbClr val="FFFFFF"/>
            </a:solidFill>
            <a:ln w="9525">
              <a:solidFill>
                <a:srgbClr val="000000"/>
              </a:solidFill>
              <a:miter lim="800000"/>
              <a:headEnd/>
              <a:tailEnd/>
            </a:ln>
          </p:spPr>
          <p:txBody>
            <a:bodyPr lIns="0" tIns="0" rIns="0" bIns="0" anchor="ctr"/>
            <a:lstStyle/>
            <a:p>
              <a:pPr algn="ctr" defTabSz="455613"/>
              <a:r>
                <a:rPr lang="en-GB" sz="1000" b="1">
                  <a:latin typeface="Calibri" pitchFamily="34" charset="0"/>
                </a:rPr>
                <a:t>Map Stage</a:t>
              </a:r>
            </a:p>
          </p:txBody>
        </p:sp>
        <p:sp>
          <p:nvSpPr>
            <p:cNvPr id="13" name="Rectangle 8"/>
            <p:cNvSpPr>
              <a:spLocks noChangeArrowheads="1"/>
            </p:cNvSpPr>
            <p:nvPr/>
          </p:nvSpPr>
          <p:spPr bwMode="auto">
            <a:xfrm>
              <a:off x="4397375" y="3522663"/>
              <a:ext cx="1439863" cy="439737"/>
            </a:xfrm>
            <a:prstGeom prst="rect">
              <a:avLst/>
            </a:prstGeom>
            <a:solidFill>
              <a:srgbClr val="FFFFFF"/>
            </a:solidFill>
            <a:ln w="9525">
              <a:solidFill>
                <a:srgbClr val="000000"/>
              </a:solidFill>
              <a:miter lim="800000"/>
              <a:headEnd type="none" w="med" len="med"/>
              <a:tailEnd type="none" w="med" len="med"/>
            </a:ln>
            <a:effectLst>
              <a:outerShdw dist="107763" dir="2700000" algn="ctr" rotWithShape="0">
                <a:srgbClr val="000000"/>
              </a:outerShdw>
            </a:effectLst>
          </p:spPr>
          <p:txBody>
            <a:bodyPr/>
            <a:lstStyle/>
            <a:p>
              <a:pPr fontAlgn="auto">
                <a:spcBef>
                  <a:spcPts val="0"/>
                </a:spcBef>
                <a:spcAft>
                  <a:spcPts val="0"/>
                </a:spcAft>
                <a:defRPr/>
              </a:pPr>
              <a:endParaRPr lang="en-US">
                <a:latin typeface="+mn-lt"/>
                <a:cs typeface="+mn-cs"/>
              </a:endParaRPr>
            </a:p>
          </p:txBody>
        </p:sp>
        <p:sp>
          <p:nvSpPr>
            <p:cNvPr id="22542" name="Rectangle 9"/>
            <p:cNvSpPr>
              <a:spLocks noChangeArrowheads="1"/>
            </p:cNvSpPr>
            <p:nvPr/>
          </p:nvSpPr>
          <p:spPr bwMode="auto">
            <a:xfrm>
              <a:off x="4465637" y="3597275"/>
              <a:ext cx="1279525" cy="274638"/>
            </a:xfrm>
            <a:prstGeom prst="rect">
              <a:avLst/>
            </a:prstGeom>
            <a:solidFill>
              <a:srgbClr val="FFFFFF"/>
            </a:solidFill>
            <a:ln w="9525">
              <a:solidFill>
                <a:srgbClr val="000000"/>
              </a:solidFill>
              <a:miter lim="800000"/>
              <a:headEnd/>
              <a:tailEnd/>
            </a:ln>
          </p:spPr>
          <p:txBody>
            <a:bodyPr lIns="0" tIns="0" rIns="0" bIns="0" anchor="ctr"/>
            <a:lstStyle/>
            <a:p>
              <a:pPr algn="ctr" defTabSz="455613"/>
              <a:r>
                <a:rPr lang="en-GB" sz="1000" b="1">
                  <a:latin typeface="Calibri" pitchFamily="34" charset="0"/>
                </a:rPr>
                <a:t>Reduce Stage</a:t>
              </a:r>
            </a:p>
          </p:txBody>
        </p:sp>
        <p:sp>
          <p:nvSpPr>
            <p:cNvPr id="15" name="Rectangle 10"/>
            <p:cNvSpPr>
              <a:spLocks noChangeArrowheads="1"/>
            </p:cNvSpPr>
            <p:nvPr/>
          </p:nvSpPr>
          <p:spPr bwMode="auto">
            <a:xfrm>
              <a:off x="3186112" y="4419600"/>
              <a:ext cx="3840163" cy="823913"/>
            </a:xfrm>
            <a:prstGeom prst="rect">
              <a:avLst/>
            </a:prstGeom>
            <a:solidFill>
              <a:srgbClr val="FFFFFF"/>
            </a:solidFill>
            <a:ln w="9525">
              <a:solidFill>
                <a:srgbClr val="000000"/>
              </a:solidFill>
              <a:miter lim="800000"/>
              <a:headEnd type="none" w="med" len="med"/>
              <a:tailEnd type="none" w="med" len="med"/>
            </a:ln>
            <a:effectLst>
              <a:outerShdw dist="107763" dir="2700000" algn="ctr" rotWithShape="0">
                <a:srgbClr val="000000"/>
              </a:outerShdw>
            </a:effectLst>
          </p:spPr>
          <p:txBody>
            <a:bodyPr/>
            <a:lstStyle/>
            <a:p>
              <a:pPr fontAlgn="auto">
                <a:spcBef>
                  <a:spcPts val="0"/>
                </a:spcBef>
                <a:spcAft>
                  <a:spcPts val="0"/>
                </a:spcAft>
                <a:defRPr/>
              </a:pPr>
              <a:endParaRPr lang="en-US">
                <a:latin typeface="+mn-lt"/>
                <a:cs typeface="+mn-cs"/>
              </a:endParaRPr>
            </a:p>
          </p:txBody>
        </p:sp>
        <p:sp>
          <p:nvSpPr>
            <p:cNvPr id="22544" name="Rectangle 11"/>
            <p:cNvSpPr>
              <a:spLocks noChangeArrowheads="1"/>
            </p:cNvSpPr>
            <p:nvPr/>
          </p:nvSpPr>
          <p:spPr bwMode="auto">
            <a:xfrm>
              <a:off x="3276600" y="4511675"/>
              <a:ext cx="3657600" cy="639763"/>
            </a:xfrm>
            <a:prstGeom prst="rect">
              <a:avLst/>
            </a:prstGeom>
            <a:solidFill>
              <a:srgbClr val="FFFFFF"/>
            </a:solidFill>
            <a:ln w="9525">
              <a:solidFill>
                <a:srgbClr val="000000"/>
              </a:solidFill>
              <a:miter lim="800000"/>
              <a:headEnd/>
              <a:tailEnd/>
            </a:ln>
          </p:spPr>
          <p:txBody>
            <a:bodyPr lIns="0" tIns="0" rIns="0" bIns="0"/>
            <a:lstStyle/>
            <a:p>
              <a:pPr defTabSz="455613"/>
              <a:r>
                <a:rPr lang="en-GB" sz="1000">
                  <a:latin typeface="Calibri" pitchFamily="34" charset="0"/>
                </a:rPr>
                <a:t>&lt;mal.ici.ous.com, mal.ici.ous.com/totallynotsuspect.cgi?q=345&gt;</a:t>
              </a:r>
            </a:p>
            <a:p>
              <a:pPr defTabSz="455613"/>
              <a:r>
                <a:rPr lang="en-GB" sz="1000">
                  <a:latin typeface="Calibri" pitchFamily="34" charset="0"/>
                </a:rPr>
                <a:t>&lt;cnn.com/news/tech/index.htm, mal.ici.ous.com/v2.php?a=14&gt;</a:t>
              </a:r>
            </a:p>
            <a:p>
              <a:pPr defTabSz="455613"/>
              <a:r>
                <a:rPr lang="en-GB" sz="1000">
                  <a:latin typeface="Calibri" pitchFamily="34" charset="0"/>
                </a:rPr>
                <a:t>&lt;engadget.com, mal.ici.ous.com/totallynotsuspect.cgi?q=100&gt;</a:t>
              </a:r>
            </a:p>
            <a:p>
              <a:pPr defTabSz="455613"/>
              <a:r>
                <a:rPr lang="en-GB" sz="1000">
                  <a:latin typeface="Calibri" pitchFamily="34" charset="0"/>
                </a:rPr>
                <a:t>... and so on...</a:t>
              </a:r>
            </a:p>
          </p:txBody>
        </p:sp>
      </p:grpSp>
      <p:sp>
        <p:nvSpPr>
          <p:cNvPr id="18" name="Rectangle 17"/>
          <p:cNvSpPr/>
          <p:nvPr/>
        </p:nvSpPr>
        <p:spPr>
          <a:xfrm>
            <a:off x="4876800" y="3429000"/>
            <a:ext cx="1676400" cy="685800"/>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7" name="Slide Number Placeholder 16"/>
          <p:cNvSpPr>
            <a:spLocks noGrp="1"/>
          </p:cNvSpPr>
          <p:nvPr>
            <p:ph type="sldNum" sz="quarter" idx="12"/>
          </p:nvPr>
        </p:nvSpPr>
        <p:spPr/>
        <p:txBody>
          <a:bodyPr/>
          <a:lstStyle/>
          <a:p>
            <a:pPr>
              <a:defRPr/>
            </a:pPr>
            <a:fld id="{8E9B504B-5A43-4E3F-B0C5-1CEDF7AB2F5C}" type="slidenum">
              <a:rPr lang="en-US"/>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Reduce Stage</a:t>
            </a:r>
          </a:p>
        </p:txBody>
      </p:sp>
      <p:sp>
        <p:nvSpPr>
          <p:cNvPr id="23555" name="Content Placeholder 2"/>
          <p:cNvSpPr>
            <a:spLocks noGrp="1"/>
          </p:cNvSpPr>
          <p:nvPr>
            <p:ph idx="1"/>
          </p:nvPr>
        </p:nvSpPr>
        <p:spPr/>
        <p:txBody>
          <a:bodyPr/>
          <a:lstStyle/>
          <a:p>
            <a:r>
              <a:rPr lang="en-US" smtClean="0"/>
              <a:t>The </a:t>
            </a:r>
            <a:r>
              <a:rPr lang="en-US" i="1" smtClean="0"/>
              <a:t>Reduce</a:t>
            </a:r>
            <a:r>
              <a:rPr lang="en-US" smtClean="0"/>
              <a:t> stage is run on all the intermediate key-value pairs.</a:t>
            </a:r>
          </a:p>
          <a:p>
            <a:r>
              <a:rPr lang="en-US" smtClean="0"/>
              <a:t>It is very simple – all but the first intermediate value is discarded for each intermediate key.</a:t>
            </a:r>
          </a:p>
          <a:p>
            <a:r>
              <a:rPr lang="en-US" smtClean="0"/>
              <a:t>On completion, this stage yields a list of potentially malicious URLs and an example of a possibly suspect link from each of them.</a:t>
            </a:r>
          </a:p>
        </p:txBody>
      </p:sp>
      <p:sp>
        <p:nvSpPr>
          <p:cNvPr id="4" name="Slide Number Placeholder 3"/>
          <p:cNvSpPr>
            <a:spLocks noGrp="1"/>
          </p:cNvSpPr>
          <p:nvPr>
            <p:ph type="sldNum" sz="quarter" idx="12"/>
          </p:nvPr>
        </p:nvSpPr>
        <p:spPr/>
        <p:txBody>
          <a:bodyPr/>
          <a:lstStyle/>
          <a:p>
            <a:pPr>
              <a:defRPr/>
            </a:pPr>
            <a:fld id="{D59D909D-D9EC-47AB-B0BF-E169CCB81D6E}" type="slidenum">
              <a:rPr lang="en-US"/>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MapReduce Results</a:t>
            </a:r>
          </a:p>
        </p:txBody>
      </p:sp>
      <p:sp>
        <p:nvSpPr>
          <p:cNvPr id="24579" name="Content Placeholder 2"/>
          <p:cNvSpPr>
            <a:spLocks noGrp="1"/>
          </p:cNvSpPr>
          <p:nvPr>
            <p:ph idx="1"/>
          </p:nvPr>
        </p:nvSpPr>
        <p:spPr/>
        <p:txBody>
          <a:bodyPr/>
          <a:lstStyle/>
          <a:p>
            <a:r>
              <a:rPr lang="en-US" smtClean="0"/>
              <a:t>This MapReduce process pares the number of web pages to process from several billion to a few million.</a:t>
            </a:r>
          </a:p>
          <a:p>
            <a:r>
              <a:rPr lang="en-US" smtClean="0"/>
              <a:t>The number of web pages to process can in fact be reduced farther, using a second MapReduce step to sample by site instead of by page.</a:t>
            </a:r>
          </a:p>
        </p:txBody>
      </p:sp>
      <p:sp>
        <p:nvSpPr>
          <p:cNvPr id="4" name="Slide Number Placeholder 3"/>
          <p:cNvSpPr>
            <a:spLocks noGrp="1"/>
          </p:cNvSpPr>
          <p:nvPr>
            <p:ph type="sldNum" sz="quarter" idx="12"/>
          </p:nvPr>
        </p:nvSpPr>
        <p:spPr/>
        <p:txBody>
          <a:bodyPr/>
          <a:lstStyle/>
          <a:p>
            <a:pPr>
              <a:defRPr/>
            </a:pPr>
            <a:fld id="{B369B473-1268-42BE-92E6-AEB76DD31526}" type="slidenum">
              <a:rPr lang="en-US"/>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Detection Architecture Diagram</a:t>
            </a:r>
          </a:p>
        </p:txBody>
      </p:sp>
      <p:pic>
        <p:nvPicPr>
          <p:cNvPr id="25603" name="Content Placeholder 3" descr="google_malware_diagram.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236788" y="1600200"/>
            <a:ext cx="4670425" cy="4525963"/>
          </a:xfrm>
        </p:spPr>
      </p:pic>
      <p:sp>
        <p:nvSpPr>
          <p:cNvPr id="5" name="Rectangle 4"/>
          <p:cNvSpPr/>
          <p:nvPr/>
        </p:nvSpPr>
        <p:spPr>
          <a:xfrm>
            <a:off x="2514600" y="3505200"/>
            <a:ext cx="3733800" cy="1219200"/>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12"/>
          </p:nvPr>
        </p:nvSpPr>
        <p:spPr/>
        <p:txBody>
          <a:bodyPr/>
          <a:lstStyle/>
          <a:p>
            <a:pPr>
              <a:defRPr/>
            </a:pPr>
            <a:fld id="{CC2E9E64-AD6E-4EF3-BFC4-BC4B7A12834E}" type="slidenum">
              <a:rPr lang="en-US"/>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Exploit Confirmation</a:t>
            </a:r>
          </a:p>
        </p:txBody>
      </p:sp>
      <p:sp>
        <p:nvSpPr>
          <p:cNvPr id="26627" name="Content Placeholder 2"/>
          <p:cNvSpPr>
            <a:spLocks noGrp="1"/>
          </p:cNvSpPr>
          <p:nvPr>
            <p:ph idx="1"/>
          </p:nvPr>
        </p:nvSpPr>
        <p:spPr/>
        <p:txBody>
          <a:bodyPr/>
          <a:lstStyle/>
          <a:p>
            <a:r>
              <a:rPr lang="en-US" smtClean="0"/>
              <a:t>Even after the MapReduce step, there are still several million pages with possible links to exploits.</a:t>
            </a:r>
          </a:p>
          <a:p>
            <a:r>
              <a:rPr lang="en-US" smtClean="0"/>
              <a:t>How to confirm whether these pages actually cause a web browser exploit?</a:t>
            </a:r>
          </a:p>
        </p:txBody>
      </p:sp>
      <p:sp>
        <p:nvSpPr>
          <p:cNvPr id="4" name="Slide Number Placeholder 3"/>
          <p:cNvSpPr>
            <a:spLocks noGrp="1"/>
          </p:cNvSpPr>
          <p:nvPr>
            <p:ph type="sldNum" sz="quarter" idx="12"/>
          </p:nvPr>
        </p:nvSpPr>
        <p:spPr/>
        <p:txBody>
          <a:bodyPr/>
          <a:lstStyle/>
          <a:p>
            <a:pPr>
              <a:defRPr/>
            </a:pPr>
            <a:fld id="{73606D55-6119-4AA3-ACC8-F0C0F6CD7B9A}" type="slidenum">
              <a:rPr lang="en-US"/>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Exploit Testing</a:t>
            </a:r>
          </a:p>
        </p:txBody>
      </p:sp>
      <p:sp>
        <p:nvSpPr>
          <p:cNvPr id="27651" name="Content Placeholder 2"/>
          <p:cNvSpPr>
            <a:spLocks noGrp="1"/>
          </p:cNvSpPr>
          <p:nvPr>
            <p:ph idx="1"/>
          </p:nvPr>
        </p:nvSpPr>
        <p:spPr/>
        <p:txBody>
          <a:bodyPr/>
          <a:lstStyle/>
          <a:p>
            <a:r>
              <a:rPr lang="en-US" smtClean="0"/>
              <a:t>Each URL is fed to a copy of Internet Explorer running in a virtual machine.</a:t>
            </a:r>
          </a:p>
          <a:p>
            <a:r>
              <a:rPr lang="en-US" smtClean="0"/>
              <a:t>All HTTP fetches and state changes in the VM can be tracked. These state changes include:</a:t>
            </a:r>
          </a:p>
          <a:p>
            <a:pPr lvl="1"/>
            <a:r>
              <a:rPr lang="en-US" smtClean="0"/>
              <a:t>New process startup</a:t>
            </a:r>
          </a:p>
          <a:p>
            <a:pPr lvl="1"/>
            <a:r>
              <a:rPr lang="en-US" smtClean="0"/>
              <a:t>Registry changes</a:t>
            </a:r>
          </a:p>
          <a:p>
            <a:pPr lvl="1"/>
            <a:r>
              <a:rPr lang="en-US" smtClean="0"/>
              <a:t>File system changes</a:t>
            </a:r>
          </a:p>
        </p:txBody>
      </p:sp>
      <p:sp>
        <p:nvSpPr>
          <p:cNvPr id="4" name="Slide Number Placeholder 3"/>
          <p:cNvSpPr>
            <a:spLocks noGrp="1"/>
          </p:cNvSpPr>
          <p:nvPr>
            <p:ph type="sldNum" sz="quarter" idx="12"/>
          </p:nvPr>
        </p:nvSpPr>
        <p:spPr/>
        <p:txBody>
          <a:bodyPr/>
          <a:lstStyle/>
          <a:p>
            <a:pPr>
              <a:defRPr/>
            </a:pPr>
            <a:fld id="{D329B4D3-445E-45D2-8A7C-084DA51D1B1D}" type="slidenum">
              <a:rPr lang="en-US"/>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Potential Exploit Scoring</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Each recorded component is scored to provide an overall score.</a:t>
            </a:r>
          </a:p>
          <a:p>
            <a:pPr lvl="1" fontAlgn="auto">
              <a:spcAft>
                <a:spcPts val="0"/>
              </a:spcAft>
              <a:buFont typeface="Arial" pitchFamily="34" charset="0"/>
              <a:buChar char="–"/>
              <a:defRPr/>
            </a:pPr>
            <a:r>
              <a:rPr lang="en-US" dirty="0" smtClean="0"/>
              <a:t>Example: each HTTP fetch is classified using a number of different anti-virus engines.</a:t>
            </a:r>
          </a:p>
          <a:p>
            <a:pPr fontAlgn="auto">
              <a:spcAft>
                <a:spcPts val="0"/>
              </a:spcAft>
              <a:buFont typeface="Arial" pitchFamily="34" charset="0"/>
              <a:buChar char="•"/>
              <a:defRPr/>
            </a:pPr>
            <a:r>
              <a:rPr lang="en-US" dirty="0" smtClean="0"/>
              <a:t>Each individual score is then summed up to form an overall score for the analysis</a:t>
            </a:r>
          </a:p>
          <a:p>
            <a:pPr fontAlgn="auto">
              <a:spcAft>
                <a:spcPts val="0"/>
              </a:spcAft>
              <a:buFont typeface="Arial" pitchFamily="34" charset="0"/>
              <a:buChar char="•"/>
              <a:defRPr/>
            </a:pPr>
            <a:r>
              <a:rPr lang="en-US" dirty="0" smtClean="0"/>
              <a:t>If the majority of URLs on a site are malicious, some or all of the site might be labeled as harmful when shown as a search result.</a:t>
            </a:r>
            <a:endParaRPr lang="en-US" dirty="0"/>
          </a:p>
        </p:txBody>
      </p:sp>
      <p:sp>
        <p:nvSpPr>
          <p:cNvPr id="4" name="Slide Number Placeholder 3"/>
          <p:cNvSpPr>
            <a:spLocks noGrp="1"/>
          </p:cNvSpPr>
          <p:nvPr>
            <p:ph type="sldNum" sz="quarter" idx="12"/>
          </p:nvPr>
        </p:nvSpPr>
        <p:spPr/>
        <p:txBody>
          <a:bodyPr/>
          <a:lstStyle/>
          <a:p>
            <a:pPr>
              <a:defRPr/>
            </a:pPr>
            <a:fld id="{AD88A618-14C5-4693-A021-0103D5B9F4FF}" type="slidenum">
              <a:rPr lang="en-US"/>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Evaluation – Throughput</a:t>
            </a:r>
          </a:p>
        </p:txBody>
      </p:sp>
      <p:pic>
        <p:nvPicPr>
          <p:cNvPr id="29699" name="Picture 3" descr="URL-throughput.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5525" y="1219200"/>
            <a:ext cx="7092950" cy="508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a:defRPr/>
            </a:pPr>
            <a:fld id="{B4F29B59-A666-402D-89E0-89553424465F}" type="slidenum">
              <a:rPr lang="en-US"/>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Evaluation - Throughput</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This analysis originally processed 50,000 unique URLs per day.</a:t>
            </a:r>
          </a:p>
          <a:p>
            <a:pPr lvl="1" fontAlgn="auto">
              <a:spcAft>
                <a:spcPts val="0"/>
              </a:spcAft>
              <a:buFont typeface="Arial" pitchFamily="34" charset="0"/>
              <a:buChar char="–"/>
              <a:defRPr/>
            </a:pPr>
            <a:r>
              <a:rPr lang="en-US" dirty="0" smtClean="0"/>
              <a:t>Optimizations increased this rate to 300,000 per day.</a:t>
            </a:r>
          </a:p>
          <a:p>
            <a:pPr fontAlgn="auto">
              <a:spcAft>
                <a:spcPts val="0"/>
              </a:spcAft>
              <a:buFont typeface="Arial" pitchFamily="34" charset="0"/>
              <a:buChar char="•"/>
              <a:defRPr/>
            </a:pPr>
            <a:r>
              <a:rPr lang="en-US" dirty="0" smtClean="0"/>
              <a:t>In-depth analysis of 4.5 million URLs at the time of writing.</a:t>
            </a:r>
          </a:p>
          <a:p>
            <a:pPr lvl="1" fontAlgn="auto">
              <a:spcAft>
                <a:spcPts val="0"/>
              </a:spcAft>
              <a:buFont typeface="Arial" pitchFamily="34" charset="0"/>
              <a:buChar char="–"/>
              <a:defRPr/>
            </a:pPr>
            <a:r>
              <a:rPr lang="en-US" dirty="0" smtClean="0"/>
              <a:t>450,000 engaged in drive-by-downloads.</a:t>
            </a:r>
          </a:p>
          <a:p>
            <a:pPr lvl="1" fontAlgn="auto">
              <a:spcAft>
                <a:spcPts val="0"/>
              </a:spcAft>
              <a:buFont typeface="Arial" pitchFamily="34" charset="0"/>
              <a:buChar char="–"/>
              <a:defRPr/>
            </a:pPr>
            <a:r>
              <a:rPr lang="en-US" dirty="0" smtClean="0"/>
              <a:t>700,000 more seemed malicious but with lower confidence.</a:t>
            </a:r>
          </a:p>
          <a:p>
            <a:pPr fontAlgn="auto">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E33F9C49-51CD-445B-91DC-118948CC1E83}" type="slidenum">
              <a:rPr lang="en-US"/>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Scenario (Setup)</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You like to read articles about the latest developments in gadgetry.</a:t>
            </a:r>
          </a:p>
          <a:p>
            <a:pPr fontAlgn="auto">
              <a:spcAft>
                <a:spcPts val="0"/>
              </a:spcAft>
              <a:buFont typeface="Arial" pitchFamily="34" charset="0"/>
              <a:buChar char="•"/>
              <a:defRPr/>
            </a:pPr>
            <a:r>
              <a:rPr lang="en-US" dirty="0" smtClean="0"/>
              <a:t>Many blogs allows readers to comment on articles, and typically these comments will load along with the page when you load up the article.</a:t>
            </a:r>
          </a:p>
          <a:p>
            <a:pPr fontAlgn="auto">
              <a:spcAft>
                <a:spcPts val="0"/>
              </a:spcAft>
              <a:buFont typeface="Arial" pitchFamily="34" charset="0"/>
              <a:buChar char="•"/>
              <a:defRPr/>
            </a:pPr>
            <a:r>
              <a:rPr lang="en-US" dirty="0" smtClean="0"/>
              <a:t>You also use IE 6 because you don’t believe in newfangled browsers (but you still like gadgets).</a:t>
            </a:r>
            <a:endParaRPr lang="en-US" dirty="0"/>
          </a:p>
        </p:txBody>
      </p:sp>
      <p:sp>
        <p:nvSpPr>
          <p:cNvPr id="4" name="Slide Number Placeholder 3"/>
          <p:cNvSpPr>
            <a:spLocks noGrp="1"/>
          </p:cNvSpPr>
          <p:nvPr>
            <p:ph type="sldNum" sz="quarter" idx="12"/>
          </p:nvPr>
        </p:nvSpPr>
        <p:spPr/>
        <p:txBody>
          <a:bodyPr/>
          <a:lstStyle/>
          <a:p>
            <a:pPr>
              <a:defRPr/>
            </a:pPr>
            <a:fld id="{9CF4BAF6-EA80-4FCF-8CF0-BFFEE281E1A8}" type="slidenum">
              <a:rPr lang="en-US"/>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Content Control and Dependencies</a:t>
            </a:r>
          </a:p>
        </p:txBody>
      </p:sp>
      <p:sp>
        <p:nvSpPr>
          <p:cNvPr id="31747" name="Content Placeholder 2"/>
          <p:cNvSpPr>
            <a:spLocks noGrp="1"/>
          </p:cNvSpPr>
          <p:nvPr>
            <p:ph idx="1"/>
          </p:nvPr>
        </p:nvSpPr>
        <p:spPr/>
        <p:txBody>
          <a:bodyPr/>
          <a:lstStyle/>
          <a:p>
            <a:r>
              <a:rPr lang="en-US" smtClean="0"/>
              <a:t>How can you lose control of content on your page?</a:t>
            </a:r>
          </a:p>
          <a:p>
            <a:pPr lvl="1"/>
            <a:r>
              <a:rPr lang="en-US" smtClean="0"/>
              <a:t>Web server insecurity – if an adversary can take control of the server, they can modify its content, such as its templating system</a:t>
            </a:r>
          </a:p>
          <a:p>
            <a:pPr lvl="1"/>
            <a:r>
              <a:rPr lang="en-US" smtClean="0"/>
              <a:t>User-contributed content – poor sanitization of input can lead to injected code. The researchers discovered several bulletin boards that allowed the insertion of arbitrary HTML.</a:t>
            </a:r>
          </a:p>
        </p:txBody>
      </p:sp>
      <p:sp>
        <p:nvSpPr>
          <p:cNvPr id="4" name="Slide Number Placeholder 3"/>
          <p:cNvSpPr>
            <a:spLocks noGrp="1"/>
          </p:cNvSpPr>
          <p:nvPr>
            <p:ph type="sldNum" sz="quarter" idx="12"/>
          </p:nvPr>
        </p:nvSpPr>
        <p:spPr/>
        <p:txBody>
          <a:bodyPr/>
          <a:lstStyle/>
          <a:p>
            <a:pPr>
              <a:defRPr/>
            </a:pPr>
            <a:fld id="{882BDA8D-95C6-4D6C-89E1-6F395115E6F4}" type="slidenum">
              <a:rPr lang="en-US"/>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Content Control and Dependencies</a:t>
            </a:r>
          </a:p>
        </p:txBody>
      </p:sp>
      <p:sp>
        <p:nvSpPr>
          <p:cNvPr id="3" name="Content Placeholder 2"/>
          <p:cNvSpPr>
            <a:spLocks noGrp="1"/>
          </p:cNvSpPr>
          <p:nvPr>
            <p:ph idx="1"/>
          </p:nvPr>
        </p:nvSpPr>
        <p:spPr>
          <a:xfrm>
            <a:off x="457200" y="1600200"/>
            <a:ext cx="8229600" cy="5029200"/>
          </a:xfrm>
        </p:spPr>
        <p:txBody>
          <a:bodyPr rtlCol="0">
            <a:normAutofit fontScale="92500"/>
          </a:bodyPr>
          <a:lstStyle/>
          <a:p>
            <a:pPr lvl="1" fontAlgn="auto">
              <a:spcAft>
                <a:spcPts val="0"/>
              </a:spcAft>
              <a:buFont typeface="Arial" pitchFamily="34" charset="0"/>
              <a:buChar char="–"/>
              <a:defRPr/>
            </a:pPr>
            <a:r>
              <a:rPr lang="en-US" dirty="0" smtClean="0"/>
              <a:t>Advertising – “sub-letting” trust issues</a:t>
            </a:r>
          </a:p>
          <a:p>
            <a:pPr lvl="2" fontAlgn="auto">
              <a:spcAft>
                <a:spcPts val="0"/>
              </a:spcAft>
              <a:buFont typeface="Arial" pitchFamily="34" charset="0"/>
              <a:buChar char="•"/>
              <a:defRPr/>
            </a:pPr>
            <a:r>
              <a:rPr lang="en-US" dirty="0" smtClean="0"/>
              <a:t>Here‘s a real-life example:</a:t>
            </a:r>
          </a:p>
          <a:p>
            <a:pPr lvl="2" fontAlgn="auto">
              <a:spcAft>
                <a:spcPts val="0"/>
              </a:spcAft>
              <a:buFont typeface="Arial" pitchFamily="34" charset="0"/>
              <a:buChar char="•"/>
              <a:defRPr/>
            </a:pPr>
            <a:r>
              <a:rPr lang="en-US" dirty="0" smtClean="0"/>
              <a:t>A banner advertisement from a large American advertising company was delivered in the form of JS that generated more JS.</a:t>
            </a:r>
          </a:p>
          <a:p>
            <a:pPr lvl="2" fontAlgn="auto">
              <a:spcAft>
                <a:spcPts val="0"/>
              </a:spcAft>
              <a:buFont typeface="Arial" pitchFamily="34" charset="0"/>
              <a:buChar char="•"/>
              <a:defRPr/>
            </a:pPr>
            <a:r>
              <a:rPr lang="en-US" dirty="0" smtClean="0"/>
              <a:t>This new JS chained through another large American agency and then a smaller one that apparently used geo-targeting.</a:t>
            </a:r>
          </a:p>
          <a:p>
            <a:pPr lvl="2" fontAlgn="auto">
              <a:spcAft>
                <a:spcPts val="0"/>
              </a:spcAft>
              <a:buFont typeface="Arial" pitchFamily="34" charset="0"/>
              <a:buChar char="•"/>
              <a:defRPr/>
            </a:pPr>
            <a:r>
              <a:rPr lang="en-US" dirty="0" smtClean="0"/>
              <a:t>The geo-targeted ad resulted in an </a:t>
            </a:r>
            <a:r>
              <a:rPr lang="en-US" dirty="0" err="1" smtClean="0"/>
              <a:t>iframe</a:t>
            </a:r>
            <a:r>
              <a:rPr lang="en-US" dirty="0" smtClean="0"/>
              <a:t> pointing to a Russian advertising company.</a:t>
            </a:r>
          </a:p>
          <a:p>
            <a:pPr lvl="2" fontAlgn="auto">
              <a:spcAft>
                <a:spcPts val="0"/>
              </a:spcAft>
              <a:buFont typeface="Arial" pitchFamily="34" charset="0"/>
              <a:buChar char="•"/>
              <a:defRPr/>
            </a:pPr>
            <a:r>
              <a:rPr lang="en-US" dirty="0" smtClean="0"/>
              <a:t>That </a:t>
            </a:r>
            <a:r>
              <a:rPr lang="en-US" dirty="0" err="1" smtClean="0"/>
              <a:t>iframe</a:t>
            </a:r>
            <a:r>
              <a:rPr lang="en-US" dirty="0" smtClean="0"/>
              <a:t> requested encrypted JS from an IP address that attempted several exploits, some of which were successful.</a:t>
            </a:r>
          </a:p>
          <a:p>
            <a:pPr lvl="2" fontAlgn="auto">
              <a:spcAft>
                <a:spcPts val="0"/>
              </a:spcAft>
              <a:buFont typeface="Arial" pitchFamily="34" charset="0"/>
              <a:buChar char="•"/>
              <a:defRPr/>
            </a:pPr>
            <a:r>
              <a:rPr lang="en-US" dirty="0" smtClean="0"/>
              <a:t>Trust is not transitive.</a:t>
            </a:r>
          </a:p>
        </p:txBody>
      </p:sp>
      <p:sp>
        <p:nvSpPr>
          <p:cNvPr id="4" name="Slide Number Placeholder 3"/>
          <p:cNvSpPr>
            <a:spLocks noGrp="1"/>
          </p:cNvSpPr>
          <p:nvPr>
            <p:ph type="sldNum" sz="quarter" idx="12"/>
          </p:nvPr>
        </p:nvSpPr>
        <p:spPr/>
        <p:txBody>
          <a:bodyPr/>
          <a:lstStyle/>
          <a:p>
            <a:pPr>
              <a:defRPr/>
            </a:pPr>
            <a:fld id="{E2116716-932F-42D1-B7C6-F0DD859AD847}" type="slidenum">
              <a:rPr lang="en-US"/>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Content Control and Dependencies</a:t>
            </a:r>
          </a:p>
        </p:txBody>
      </p:sp>
      <p:sp>
        <p:nvSpPr>
          <p:cNvPr id="33795" name="Content Placeholder 2"/>
          <p:cNvSpPr>
            <a:spLocks noGrp="1"/>
          </p:cNvSpPr>
          <p:nvPr>
            <p:ph idx="1"/>
          </p:nvPr>
        </p:nvSpPr>
        <p:spPr/>
        <p:txBody>
          <a:bodyPr/>
          <a:lstStyle/>
          <a:p>
            <a:pPr marL="342900" lvl="1" indent="-342900">
              <a:buFont typeface="Arial" charset="0"/>
              <a:buChar char="•"/>
            </a:pPr>
            <a:r>
              <a:rPr lang="en-US" smtClean="0"/>
              <a:t>Web masters sometimes include external JS or iframes to provide additional functionality.</a:t>
            </a:r>
          </a:p>
          <a:p>
            <a:pPr marL="742950" lvl="2" indent="-342900"/>
            <a:r>
              <a:rPr lang="en-US" smtClean="0"/>
              <a:t>The paper gives an example of a page that linked to a free statistics counter.</a:t>
            </a:r>
          </a:p>
          <a:p>
            <a:pPr marL="742950" lvl="2" indent="-342900"/>
            <a:r>
              <a:rPr lang="en-US" smtClean="0"/>
              <a:t>The counter worked benignly for about four years.</a:t>
            </a:r>
          </a:p>
          <a:p>
            <a:pPr marL="742950" lvl="2" indent="-342900"/>
            <a:r>
              <a:rPr lang="en-US" smtClean="0"/>
              <a:t>Then the linked JS was changed to instead try to exploit every visitor to pages linking to the supposed counter.</a:t>
            </a:r>
          </a:p>
          <a:p>
            <a:pPr marL="742950" lvl="2" indent="-342900"/>
            <a:r>
              <a:rPr lang="en-US" smtClean="0"/>
              <a:t>Another trust issue – even if you trust the original content provider, you have no control over what happens to the external code you link to.</a:t>
            </a:r>
          </a:p>
          <a:p>
            <a:endParaRPr lang="en-US" smtClean="0"/>
          </a:p>
        </p:txBody>
      </p:sp>
      <p:sp>
        <p:nvSpPr>
          <p:cNvPr id="4" name="Slide Number Placeholder 3"/>
          <p:cNvSpPr>
            <a:spLocks noGrp="1"/>
          </p:cNvSpPr>
          <p:nvPr>
            <p:ph type="sldNum" sz="quarter" idx="12"/>
          </p:nvPr>
        </p:nvSpPr>
        <p:spPr/>
        <p:txBody>
          <a:bodyPr/>
          <a:lstStyle/>
          <a:p>
            <a:pPr>
              <a:defRPr/>
            </a:pPr>
            <a:fld id="{E0DAA341-A530-42D5-8809-92DEA55D4DDC}" type="slidenum">
              <a:rPr lang="en-US"/>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Exploitation Mechanisms</a:t>
            </a:r>
          </a:p>
        </p:txBody>
      </p:sp>
      <p:sp>
        <p:nvSpPr>
          <p:cNvPr id="34819" name="Content Placeholder 2"/>
          <p:cNvSpPr>
            <a:spLocks noGrp="1"/>
          </p:cNvSpPr>
          <p:nvPr>
            <p:ph idx="1"/>
          </p:nvPr>
        </p:nvSpPr>
        <p:spPr/>
        <p:txBody>
          <a:bodyPr/>
          <a:lstStyle/>
          <a:p>
            <a:r>
              <a:rPr lang="en-US" smtClean="0"/>
              <a:t>Sometimes malicious JS targets specific vulnerabilities.</a:t>
            </a:r>
          </a:p>
          <a:p>
            <a:pPr lvl="1"/>
            <a:r>
              <a:rPr lang="en-US" smtClean="0"/>
              <a:t>Microsoft Data Access Component vulnerability (required only about 20 lines of JS to reliably launch an arbitrary binary on a vulnerable installation)</a:t>
            </a:r>
          </a:p>
          <a:p>
            <a:pPr lvl="1"/>
            <a:r>
              <a:rPr lang="en-US" smtClean="0"/>
              <a:t>Microsoft WebViewFolderIcon vulnerability exploited using JS heap spraying techniques</a:t>
            </a:r>
          </a:p>
        </p:txBody>
      </p:sp>
      <p:sp>
        <p:nvSpPr>
          <p:cNvPr id="4" name="Slide Number Placeholder 3"/>
          <p:cNvSpPr>
            <a:spLocks noGrp="1"/>
          </p:cNvSpPr>
          <p:nvPr>
            <p:ph type="sldNum" sz="quarter" idx="12"/>
          </p:nvPr>
        </p:nvSpPr>
        <p:spPr/>
        <p:txBody>
          <a:bodyPr/>
          <a:lstStyle/>
          <a:p>
            <a:pPr>
              <a:defRPr/>
            </a:pPr>
            <a:fld id="{B1B1283D-6312-4F82-BBAE-CDA1FC1204F8}" type="slidenum">
              <a:rPr lang="en-US"/>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Exploitation Mechanisms</a:t>
            </a:r>
          </a:p>
        </p:txBody>
      </p:sp>
      <p:sp>
        <p:nvSpPr>
          <p:cNvPr id="3" name="Content Placeholder 2"/>
          <p:cNvSpPr>
            <a:spLocks noGrp="1"/>
          </p:cNvSpPr>
          <p:nvPr>
            <p:ph idx="1"/>
          </p:nvPr>
        </p:nvSpPr>
        <p:spPr>
          <a:xfrm>
            <a:off x="457200" y="1600200"/>
            <a:ext cx="8229600" cy="4876800"/>
          </a:xfrm>
        </p:spPr>
        <p:txBody>
          <a:bodyPr rtlCol="0">
            <a:normAutofit lnSpcReduction="10000"/>
          </a:bodyPr>
          <a:lstStyle/>
          <a:p>
            <a:pPr fontAlgn="auto">
              <a:spcAft>
                <a:spcPts val="0"/>
              </a:spcAft>
              <a:buFont typeface="Arial" pitchFamily="34" charset="0"/>
              <a:buChar char="•"/>
              <a:defRPr/>
            </a:pPr>
            <a:r>
              <a:rPr lang="en-US" dirty="0" smtClean="0"/>
              <a:t>Exploiting one vulnerability is limiting. Multi-exploit kits are typically more effective.</a:t>
            </a:r>
          </a:p>
          <a:p>
            <a:pPr fontAlgn="auto">
              <a:spcAft>
                <a:spcPts val="0"/>
              </a:spcAft>
              <a:buFont typeface="Arial" pitchFamily="34" charset="0"/>
              <a:buChar char="•"/>
              <a:defRPr/>
            </a:pPr>
            <a:r>
              <a:rPr lang="en-US" dirty="0" smtClean="0"/>
              <a:t>An example is the </a:t>
            </a:r>
            <a:r>
              <a:rPr lang="en-US" dirty="0" err="1" smtClean="0"/>
              <a:t>MPack</a:t>
            </a:r>
            <a:r>
              <a:rPr lang="en-US" dirty="0" smtClean="0"/>
              <a:t> kit produced by Russian crackers.</a:t>
            </a:r>
          </a:p>
          <a:p>
            <a:pPr lvl="1" fontAlgn="auto">
              <a:spcAft>
                <a:spcPts val="0"/>
              </a:spcAft>
              <a:buFont typeface="Arial" pitchFamily="34" charset="0"/>
              <a:buChar char="–"/>
              <a:defRPr/>
            </a:pPr>
            <a:r>
              <a:rPr lang="en-US" dirty="0" smtClean="0"/>
              <a:t>Commercial software ($500 - $1000)</a:t>
            </a:r>
          </a:p>
          <a:p>
            <a:pPr lvl="1" fontAlgn="auto">
              <a:spcAft>
                <a:spcPts val="0"/>
              </a:spcAft>
              <a:buFont typeface="Arial" pitchFamily="34" charset="0"/>
              <a:buChar char="–"/>
              <a:defRPr/>
            </a:pPr>
            <a:r>
              <a:rPr lang="en-US" dirty="0" smtClean="0"/>
              <a:t>Technical support</a:t>
            </a:r>
          </a:p>
          <a:p>
            <a:pPr lvl="1" fontAlgn="auto">
              <a:spcAft>
                <a:spcPts val="0"/>
              </a:spcAft>
              <a:buFont typeface="Arial" pitchFamily="34" charset="0"/>
              <a:buChar char="–"/>
              <a:defRPr/>
            </a:pPr>
            <a:r>
              <a:rPr lang="en-US" dirty="0" smtClean="0"/>
              <a:t>Software vulnerability updates</a:t>
            </a:r>
          </a:p>
          <a:p>
            <a:pPr lvl="1" fontAlgn="auto">
              <a:spcAft>
                <a:spcPts val="0"/>
              </a:spcAft>
              <a:buFont typeface="Arial" pitchFamily="34" charset="0"/>
              <a:buChar char="–"/>
              <a:defRPr/>
            </a:pPr>
            <a:r>
              <a:rPr lang="en-US" dirty="0" smtClean="0"/>
              <a:t>Customized attacks to victim browsers, including IE, Firefox, and Opera.</a:t>
            </a:r>
          </a:p>
          <a:p>
            <a:pPr lvl="1" fontAlgn="auto">
              <a:spcAft>
                <a:spcPts val="0"/>
              </a:spcAft>
              <a:buFont typeface="Arial" pitchFamily="34" charset="0"/>
              <a:buChar char="–"/>
              <a:defRPr/>
            </a:pPr>
            <a:r>
              <a:rPr lang="en-US" dirty="0" smtClean="0"/>
              <a:t>More fascinating details </a:t>
            </a:r>
            <a:r>
              <a:rPr lang="en-US" dirty="0" smtClean="0">
                <a:hlinkClick r:id="rId3"/>
              </a:rPr>
              <a:t>here</a:t>
            </a:r>
            <a:r>
              <a:rPr lang="en-US" dirty="0" smtClean="0"/>
              <a:t>.</a:t>
            </a:r>
          </a:p>
        </p:txBody>
      </p:sp>
      <p:sp>
        <p:nvSpPr>
          <p:cNvPr id="4" name="Slide Number Placeholder 3"/>
          <p:cNvSpPr>
            <a:spLocks noGrp="1"/>
          </p:cNvSpPr>
          <p:nvPr>
            <p:ph type="sldNum" sz="quarter" idx="12"/>
          </p:nvPr>
        </p:nvSpPr>
        <p:spPr/>
        <p:txBody>
          <a:bodyPr/>
          <a:lstStyle/>
          <a:p>
            <a:pPr>
              <a:defRPr/>
            </a:pPr>
            <a:fld id="{09ACEB7B-8CF9-42AC-94B4-11790759B33F}" type="slidenum">
              <a:rPr lang="en-US"/>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Exploitation Mechanisms</a:t>
            </a:r>
          </a:p>
        </p:txBody>
      </p:sp>
      <p:sp>
        <p:nvSpPr>
          <p:cNvPr id="36867" name="Content Placeholder 2"/>
          <p:cNvSpPr>
            <a:spLocks noGrp="1"/>
          </p:cNvSpPr>
          <p:nvPr>
            <p:ph idx="1"/>
          </p:nvPr>
        </p:nvSpPr>
        <p:spPr/>
        <p:txBody>
          <a:bodyPr/>
          <a:lstStyle/>
          <a:p>
            <a:r>
              <a:rPr lang="en-US" smtClean="0"/>
              <a:t>What if the user has no discoverable exploitable vulnerabilities?</a:t>
            </a:r>
          </a:p>
          <a:p>
            <a:r>
              <a:rPr lang="en-US" smtClean="0"/>
              <a:t>Fall back on good old social engineering and promise the user content they might find intriguing.</a:t>
            </a:r>
          </a:p>
          <a:p>
            <a:r>
              <a:rPr lang="en-US" smtClean="0"/>
              <a:t>Example: Offer the user copyrighted video content for “free” and then claim a “codec” is needed to correctly play the video.</a:t>
            </a:r>
          </a:p>
        </p:txBody>
      </p:sp>
      <p:sp>
        <p:nvSpPr>
          <p:cNvPr id="4" name="Slide Number Placeholder 3"/>
          <p:cNvSpPr>
            <a:spLocks noGrp="1"/>
          </p:cNvSpPr>
          <p:nvPr>
            <p:ph type="sldNum" sz="quarter" idx="12"/>
          </p:nvPr>
        </p:nvSpPr>
        <p:spPr/>
        <p:txBody>
          <a:bodyPr/>
          <a:lstStyle/>
          <a:p>
            <a:pPr>
              <a:defRPr/>
            </a:pPr>
            <a:fld id="{1128D5D2-0951-4A7E-9DBD-DF9C2C2C55F0}" type="slidenum">
              <a:rPr lang="en-US"/>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Trends in Malware</a:t>
            </a:r>
          </a:p>
        </p:txBody>
      </p:sp>
      <p:sp>
        <p:nvSpPr>
          <p:cNvPr id="37891" name="Content Placeholder 2"/>
          <p:cNvSpPr>
            <a:spLocks noGrp="1"/>
          </p:cNvSpPr>
          <p:nvPr>
            <p:ph idx="1"/>
          </p:nvPr>
        </p:nvSpPr>
        <p:spPr/>
        <p:txBody>
          <a:bodyPr/>
          <a:lstStyle/>
          <a:p>
            <a:r>
              <a:rPr lang="en-US" smtClean="0"/>
              <a:t>In the arms race between malware generation and detection, some trends have emerged.</a:t>
            </a:r>
          </a:p>
          <a:p>
            <a:r>
              <a:rPr lang="en-US" smtClean="0"/>
              <a:t>Exploit code is often obfuscated</a:t>
            </a:r>
          </a:p>
          <a:p>
            <a:pPr lvl="1"/>
            <a:r>
              <a:rPr lang="en-US" smtClean="0"/>
              <a:t>The paper gives an example of a VBScript exploit that was escaped twice using JavaScript escaping.</a:t>
            </a:r>
          </a:p>
          <a:p>
            <a:pPr lvl="1"/>
            <a:r>
              <a:rPr lang="en-US" smtClean="0"/>
              <a:t>Even some reputable web pages serve obfuscated JavaScript.</a:t>
            </a:r>
          </a:p>
          <a:p>
            <a:endParaRPr lang="en-US" smtClean="0"/>
          </a:p>
        </p:txBody>
      </p:sp>
      <p:sp>
        <p:nvSpPr>
          <p:cNvPr id="4" name="Slide Number Placeholder 3"/>
          <p:cNvSpPr>
            <a:spLocks noGrp="1"/>
          </p:cNvSpPr>
          <p:nvPr>
            <p:ph type="sldNum" sz="quarter" idx="12"/>
          </p:nvPr>
        </p:nvSpPr>
        <p:spPr/>
        <p:txBody>
          <a:bodyPr/>
          <a:lstStyle/>
          <a:p>
            <a:pPr>
              <a:defRPr/>
            </a:pPr>
            <a:fld id="{1DC5DB65-01D6-4C44-A9F4-AFE235C51775}" type="slidenum">
              <a:rPr lang="en-US"/>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Trends in Malware</a:t>
            </a:r>
          </a:p>
        </p:txBody>
      </p:sp>
      <p:sp>
        <p:nvSpPr>
          <p:cNvPr id="38915" name="Content Placeholder 2"/>
          <p:cNvSpPr>
            <a:spLocks noGrp="1"/>
          </p:cNvSpPr>
          <p:nvPr>
            <p:ph idx="1"/>
          </p:nvPr>
        </p:nvSpPr>
        <p:spPr/>
        <p:txBody>
          <a:bodyPr/>
          <a:lstStyle/>
          <a:p>
            <a:r>
              <a:rPr lang="en-US" smtClean="0"/>
              <a:t>The authors also attempted to classify the different types of malware that use the web to deploy. The stated goal was to discover whether web-based malware was being used to construct botnets.</a:t>
            </a:r>
          </a:p>
          <a:p>
            <a:r>
              <a:rPr lang="en-US" smtClean="0"/>
              <a:t>Their  automated analysis seems very rough, with only “Trojan,” “Adware,” and “Unknown/Obfuscated” categories.</a:t>
            </a:r>
          </a:p>
        </p:txBody>
      </p:sp>
      <p:sp>
        <p:nvSpPr>
          <p:cNvPr id="4" name="Slide Number Placeholder 3"/>
          <p:cNvSpPr>
            <a:spLocks noGrp="1"/>
          </p:cNvSpPr>
          <p:nvPr>
            <p:ph type="sldNum" sz="quarter" idx="12"/>
          </p:nvPr>
        </p:nvSpPr>
        <p:spPr/>
        <p:txBody>
          <a:bodyPr/>
          <a:lstStyle/>
          <a:p>
            <a:pPr>
              <a:defRPr/>
            </a:pPr>
            <a:fld id="{16849D66-1EED-4905-A437-E98A246C0F39}" type="slidenum">
              <a:rPr lang="en-US"/>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Trends in Malware</a:t>
            </a:r>
          </a:p>
        </p:txBody>
      </p:sp>
      <p:pic>
        <p:nvPicPr>
          <p:cNvPr id="39939" name="Content Placeholder 3" descr="malware-type-by-url.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422400" y="1600200"/>
            <a:ext cx="6299200" cy="4525963"/>
          </a:xfrm>
        </p:spPr>
      </p:pic>
      <p:sp>
        <p:nvSpPr>
          <p:cNvPr id="5" name="Slide Number Placeholder 4"/>
          <p:cNvSpPr>
            <a:spLocks noGrp="1"/>
          </p:cNvSpPr>
          <p:nvPr>
            <p:ph type="sldNum" sz="quarter" idx="12"/>
          </p:nvPr>
        </p:nvSpPr>
        <p:spPr/>
        <p:txBody>
          <a:bodyPr/>
          <a:lstStyle/>
          <a:p>
            <a:pPr>
              <a:defRPr/>
            </a:pPr>
            <a:fld id="{F785B9DB-DB63-4F5C-A3B9-14A3D2AA11D7}" type="slidenum">
              <a:rPr lang="en-US"/>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Trends in Malware</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Most of the examined exploits were hosted on third-party servers and not on the compromised web site.</a:t>
            </a:r>
          </a:p>
          <a:p>
            <a:pPr fontAlgn="auto">
              <a:spcAft>
                <a:spcPts val="0"/>
              </a:spcAft>
              <a:buFont typeface="Arial" pitchFamily="34" charset="0"/>
              <a:buChar char="•"/>
              <a:defRPr/>
            </a:pPr>
            <a:r>
              <a:rPr lang="en-US" dirty="0" smtClean="0"/>
              <a:t>Occasionally, all requests to the legitimate site were redirected to a malicious site.</a:t>
            </a:r>
          </a:p>
          <a:p>
            <a:pPr fontAlgn="auto">
              <a:spcAft>
                <a:spcPts val="0"/>
              </a:spcAft>
              <a:buFont typeface="Arial" pitchFamily="34" charset="0"/>
              <a:buChar char="•"/>
              <a:defRPr/>
            </a:pPr>
            <a:r>
              <a:rPr lang="en-US" dirty="0" smtClean="0"/>
              <a:t>Many exploits are hosted on multiple servers as well, to minimize the chance of failure.</a:t>
            </a:r>
          </a:p>
          <a:p>
            <a:pPr fontAlgn="auto">
              <a:spcAft>
                <a:spcPts val="0"/>
              </a:spcAft>
              <a:buFont typeface="Arial" pitchFamily="34" charset="0"/>
              <a:buChar char="•"/>
              <a:defRPr/>
            </a:pPr>
            <a:r>
              <a:rPr lang="en-US" dirty="0" smtClean="0"/>
              <a:t>A few of the malicious URLs pointed to rapidly changing malware binaries.</a:t>
            </a:r>
            <a:endParaRPr lang="en-US" dirty="0"/>
          </a:p>
        </p:txBody>
      </p:sp>
      <p:sp>
        <p:nvSpPr>
          <p:cNvPr id="4" name="Slide Number Placeholder 3"/>
          <p:cNvSpPr>
            <a:spLocks noGrp="1"/>
          </p:cNvSpPr>
          <p:nvPr>
            <p:ph type="sldNum" sz="quarter" idx="12"/>
          </p:nvPr>
        </p:nvSpPr>
        <p:spPr/>
        <p:txBody>
          <a:bodyPr/>
          <a:lstStyle/>
          <a:p>
            <a:pPr>
              <a:defRPr/>
            </a:pPr>
            <a:fld id="{D17F7C2C-0077-4D24-A27E-A5879481A7A6}" type="slidenum">
              <a:rPr lang="en-US"/>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Scenario (Security Breaches)</a:t>
            </a:r>
          </a:p>
        </p:txBody>
      </p:sp>
      <p:sp>
        <p:nvSpPr>
          <p:cNvPr id="5123" name="Content Placeholder 2"/>
          <p:cNvSpPr>
            <a:spLocks noGrp="1"/>
          </p:cNvSpPr>
          <p:nvPr>
            <p:ph idx="1"/>
          </p:nvPr>
        </p:nvSpPr>
        <p:spPr/>
        <p:txBody>
          <a:bodyPr/>
          <a:lstStyle/>
          <a:p>
            <a:r>
              <a:rPr lang="en-US" smtClean="0"/>
              <a:t>A fairly popular tech blog known as tech.gadget is mostly funded by advertising and pulls ads from a common online advertising agency.</a:t>
            </a:r>
          </a:p>
          <a:p>
            <a:r>
              <a:rPr lang="en-US" smtClean="0"/>
              <a:t>A hacker pays the agency to distribute an ad containing malicious code to test a package of exploits on viewers’ computers.</a:t>
            </a:r>
          </a:p>
        </p:txBody>
      </p:sp>
      <p:sp>
        <p:nvSpPr>
          <p:cNvPr id="4" name="Slide Number Placeholder 3"/>
          <p:cNvSpPr>
            <a:spLocks noGrp="1"/>
          </p:cNvSpPr>
          <p:nvPr>
            <p:ph type="sldNum" sz="quarter" idx="12"/>
          </p:nvPr>
        </p:nvSpPr>
        <p:spPr/>
        <p:txBody>
          <a:bodyPr/>
          <a:lstStyle/>
          <a:p>
            <a:pPr>
              <a:defRPr/>
            </a:pPr>
            <a:fld id="{90512264-7E28-4204-8645-1EF3BA3C0784}" type="slidenum">
              <a:rPr lang="en-US"/>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fontAlgn="auto">
              <a:spcAft>
                <a:spcPts val="0"/>
              </a:spcAft>
              <a:defRPr/>
            </a:pPr>
            <a:r>
              <a:rPr lang="en-US" dirty="0" smtClean="0"/>
              <a:t>Detection and Analysis of Drive-by-Download Attacks and Malicious JavaScript Code</a:t>
            </a:r>
            <a:endParaRPr lang="en-US" dirty="0"/>
          </a:p>
        </p:txBody>
      </p:sp>
      <p:sp>
        <p:nvSpPr>
          <p:cNvPr id="6" name="Subtitle 5"/>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t>Marco </a:t>
            </a:r>
            <a:r>
              <a:rPr lang="en-US" dirty="0" err="1" smtClean="0"/>
              <a:t>Cova</a:t>
            </a:r>
            <a:r>
              <a:rPr lang="en-US" dirty="0" smtClean="0"/>
              <a:t>, Christopher </a:t>
            </a:r>
            <a:r>
              <a:rPr lang="en-US" dirty="0" err="1" smtClean="0"/>
              <a:t>Kruegel</a:t>
            </a:r>
            <a:r>
              <a:rPr lang="en-US" dirty="0" smtClean="0"/>
              <a:t>, Giovanni </a:t>
            </a:r>
            <a:r>
              <a:rPr lang="en-US" dirty="0" err="1" smtClean="0"/>
              <a:t>Vigna</a:t>
            </a:r>
            <a:endParaRPr lang="en-US" dirty="0"/>
          </a:p>
        </p:txBody>
      </p:sp>
      <p:sp>
        <p:nvSpPr>
          <p:cNvPr id="4" name="Slide Number Placeholder 3"/>
          <p:cNvSpPr>
            <a:spLocks noGrp="1"/>
          </p:cNvSpPr>
          <p:nvPr>
            <p:ph type="sldNum" sz="quarter" idx="12"/>
          </p:nvPr>
        </p:nvSpPr>
        <p:spPr/>
        <p:txBody>
          <a:bodyPr/>
          <a:lstStyle/>
          <a:p>
            <a:pPr>
              <a:defRPr/>
            </a:pPr>
            <a:fld id="{E3665465-E7C6-41A9-A7F4-18DB3820B347}" type="slidenum">
              <a:rPr lang="en-US"/>
              <a:pPr>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Summary</a:t>
            </a:r>
          </a:p>
        </p:txBody>
      </p:sp>
      <p:sp>
        <p:nvSpPr>
          <p:cNvPr id="43011" name="Content Placeholder 2"/>
          <p:cNvSpPr>
            <a:spLocks noGrp="1"/>
          </p:cNvSpPr>
          <p:nvPr>
            <p:ph idx="1"/>
          </p:nvPr>
        </p:nvSpPr>
        <p:spPr/>
        <p:txBody>
          <a:bodyPr/>
          <a:lstStyle/>
          <a:p>
            <a:r>
              <a:rPr lang="en-US" smtClean="0"/>
              <a:t>The problem is that malicious JavaScript code can be very difficult to identify due to the dynamic nature of JavaScript.</a:t>
            </a:r>
          </a:p>
          <a:p>
            <a:r>
              <a:rPr lang="en-US" smtClean="0"/>
              <a:t>The paper presents a solution built around anomaly detection with emulation.</a:t>
            </a:r>
          </a:p>
          <a:p>
            <a:r>
              <a:rPr lang="en-US" smtClean="0"/>
              <a:t>Machine-learning techniques are used to establish profiles of “normal” JavaScript code.</a:t>
            </a:r>
          </a:p>
        </p:txBody>
      </p:sp>
      <p:sp>
        <p:nvSpPr>
          <p:cNvPr id="4" name="Slide Number Placeholder 3"/>
          <p:cNvSpPr>
            <a:spLocks noGrp="1"/>
          </p:cNvSpPr>
          <p:nvPr>
            <p:ph type="sldNum" sz="quarter" idx="12"/>
          </p:nvPr>
        </p:nvSpPr>
        <p:spPr/>
        <p:txBody>
          <a:bodyPr/>
          <a:lstStyle/>
          <a:p>
            <a:pPr>
              <a:defRPr/>
            </a:pPr>
            <a:fld id="{A61CBF63-28CE-44B5-9E44-B488E1396E5D}" type="slidenum">
              <a:rPr lang="en-US"/>
              <a:pPr>
                <a:defRPr/>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Detection Technique</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Detection is based on finding anomalies which include:</a:t>
            </a:r>
          </a:p>
          <a:p>
            <a:pPr lvl="1" fontAlgn="auto">
              <a:spcAft>
                <a:spcPts val="0"/>
              </a:spcAft>
              <a:buFont typeface="Arial" pitchFamily="34" charset="0"/>
              <a:buChar char="–"/>
              <a:defRPr/>
            </a:pPr>
            <a:r>
              <a:rPr lang="en-US" dirty="0" smtClean="0"/>
              <a:t>Redirection chains.</a:t>
            </a:r>
          </a:p>
          <a:p>
            <a:pPr lvl="1" fontAlgn="auto">
              <a:spcAft>
                <a:spcPts val="0"/>
              </a:spcAft>
              <a:buFont typeface="Arial" pitchFamily="34" charset="0"/>
              <a:buChar char="–"/>
              <a:defRPr/>
            </a:pPr>
            <a:r>
              <a:rPr lang="en-US" dirty="0" smtClean="0"/>
              <a:t>Differences in served JS based on reported browser version.</a:t>
            </a:r>
          </a:p>
          <a:p>
            <a:pPr lvl="1" fontAlgn="auto">
              <a:spcAft>
                <a:spcPts val="0"/>
              </a:spcAft>
              <a:buFont typeface="Arial" pitchFamily="34" charset="0"/>
              <a:buChar char="–"/>
              <a:defRPr/>
            </a:pPr>
            <a:r>
              <a:rPr lang="en-US" dirty="0" smtClean="0"/>
              <a:t>Differences in the JS served to the same IP for consecutive identical requests.</a:t>
            </a:r>
          </a:p>
          <a:p>
            <a:pPr lvl="1" fontAlgn="auto">
              <a:spcAft>
                <a:spcPts val="0"/>
              </a:spcAft>
              <a:buFont typeface="Arial" pitchFamily="34" charset="0"/>
              <a:buChar char="–"/>
              <a:defRPr/>
            </a:pPr>
            <a:r>
              <a:rPr lang="en-US" dirty="0" smtClean="0"/>
              <a:t>Environment preparation (including heap spraying)</a:t>
            </a:r>
          </a:p>
          <a:p>
            <a:pPr lvl="1" fontAlgn="auto">
              <a:spcAft>
                <a:spcPts val="0"/>
              </a:spcAft>
              <a:buFont typeface="Arial" pitchFamily="34" charset="0"/>
              <a:buChar char="–"/>
              <a:defRPr/>
            </a:pPr>
            <a:r>
              <a:rPr lang="en-US" dirty="0" smtClean="0"/>
              <a:t>Exploitation patterns (such as odd </a:t>
            </a:r>
            <a:r>
              <a:rPr lang="en-US" dirty="0" err="1" smtClean="0"/>
              <a:t>plugin</a:t>
            </a:r>
            <a:r>
              <a:rPr lang="en-US" dirty="0" smtClean="0"/>
              <a:t>-loading behavior)</a:t>
            </a:r>
          </a:p>
          <a:p>
            <a:pPr lvl="1" fontAlgn="auto">
              <a:spcAft>
                <a:spcPts val="0"/>
              </a:spcAft>
              <a:buFont typeface="Arial" pitchFamily="34" charset="0"/>
              <a:buChar char="–"/>
              <a:defRPr/>
            </a:pPr>
            <a:r>
              <a:rPr lang="en-US" dirty="0" smtClean="0"/>
              <a:t>Extensive </a:t>
            </a:r>
            <a:r>
              <a:rPr lang="en-US" dirty="0" err="1" smtClean="0"/>
              <a:t>deobfuscation</a:t>
            </a:r>
            <a:r>
              <a:rPr lang="en-US" dirty="0" smtClean="0"/>
              <a:t> (one feature to look for is an abnormal amount of dynamic code execution)</a:t>
            </a:r>
            <a:endParaRPr lang="en-US" dirty="0"/>
          </a:p>
        </p:txBody>
      </p:sp>
      <p:sp>
        <p:nvSpPr>
          <p:cNvPr id="4" name="Slide Number Placeholder 3"/>
          <p:cNvSpPr>
            <a:spLocks noGrp="1"/>
          </p:cNvSpPr>
          <p:nvPr>
            <p:ph type="sldNum" sz="quarter" idx="12"/>
          </p:nvPr>
        </p:nvSpPr>
        <p:spPr/>
        <p:txBody>
          <a:bodyPr/>
          <a:lstStyle/>
          <a:p>
            <a:pPr>
              <a:defRPr/>
            </a:pPr>
            <a:fld id="{9D52ABC4-D63C-4EDC-A630-2DE70CCA4AE5}" type="slidenum">
              <a:rPr lang="en-US"/>
              <a:pPr>
                <a:defRPr/>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t>Simple Code Obfuscation Example</a:t>
            </a:r>
          </a:p>
        </p:txBody>
      </p:sp>
      <p:sp>
        <p:nvSpPr>
          <p:cNvPr id="3" name="Content Placeholder 2"/>
          <p:cNvSpPr>
            <a:spLocks noGrp="1"/>
          </p:cNvSpPr>
          <p:nvPr>
            <p:ph idx="1"/>
          </p:nvPr>
        </p:nvSpPr>
        <p:spPr>
          <a:xfrm>
            <a:off x="457200" y="1600200"/>
            <a:ext cx="3429000" cy="4525963"/>
          </a:xfrm>
        </p:spPr>
        <p:txBody>
          <a:bodyPr rtlCol="0">
            <a:normAutofit lnSpcReduction="10000"/>
          </a:bodyPr>
          <a:lstStyle/>
          <a:p>
            <a:pPr fontAlgn="auto">
              <a:spcAft>
                <a:spcPts val="0"/>
              </a:spcAft>
              <a:buFont typeface="Arial" pitchFamily="34" charset="0"/>
              <a:buChar char="•"/>
              <a:defRPr/>
            </a:pPr>
            <a:r>
              <a:rPr lang="en-US" dirty="0" smtClean="0"/>
              <a:t>This is a very basic example of code obfuscation.</a:t>
            </a:r>
          </a:p>
          <a:p>
            <a:pPr fontAlgn="auto">
              <a:spcAft>
                <a:spcPts val="0"/>
              </a:spcAft>
              <a:buFont typeface="Arial" pitchFamily="34" charset="0"/>
              <a:buChar char="•"/>
              <a:defRPr/>
            </a:pPr>
            <a:r>
              <a:rPr lang="en-US" dirty="0" smtClean="0"/>
              <a:t>Real obfuscated code is often polymorphic and dynamically generated.</a:t>
            </a:r>
            <a:endParaRPr lang="en-US" dirty="0"/>
          </a:p>
        </p:txBody>
      </p:sp>
      <p:sp>
        <p:nvSpPr>
          <p:cNvPr id="4" name="TextBox 3"/>
          <p:cNvSpPr txBox="1"/>
          <p:nvPr/>
        </p:nvSpPr>
        <p:spPr>
          <a:xfrm>
            <a:off x="4267200" y="1295400"/>
            <a:ext cx="2900363" cy="157003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a="Hello World!";</a:t>
            </a:r>
          </a:p>
          <a:p>
            <a:pPr fontAlgn="auto">
              <a:spcBef>
                <a:spcPts val="0"/>
              </a:spcBef>
              <a:spcAft>
                <a:spcPts val="0"/>
              </a:spcAft>
              <a:defRPr/>
            </a:pPr>
            <a:r>
              <a:rPr lang="en-US" sz="1600" dirty="0">
                <a:latin typeface="Courier New" pitchFamily="49" charset="0"/>
                <a:cs typeface="Courier New" pitchFamily="49" charset="0"/>
              </a:rPr>
              <a:t>function </a:t>
            </a:r>
            <a:r>
              <a:rPr lang="en-US" sz="1600" dirty="0" err="1">
                <a:latin typeface="Courier New" pitchFamily="49" charset="0"/>
                <a:cs typeface="Courier New" pitchFamily="49" charset="0"/>
              </a:rPr>
              <a:t>MsgBox</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msg</a:t>
            </a:r>
            <a:r>
              <a:rPr lang="en-US" sz="1600" dirty="0">
                <a:latin typeface="Courier New" pitchFamily="49" charset="0"/>
                <a:cs typeface="Courier New" pitchFamily="49" charset="0"/>
              </a:rPr>
              <a:t>)</a:t>
            </a:r>
          </a:p>
          <a:p>
            <a:pPr fontAlgn="auto">
              <a:spcBef>
                <a:spcPts val="0"/>
              </a:spcBef>
              <a:spcAft>
                <a:spcPts val="0"/>
              </a:spcAft>
              <a:defRPr/>
            </a:pPr>
            <a:r>
              <a:rPr lang="en-US" sz="1600" dirty="0">
                <a:latin typeface="Courier New" pitchFamily="49" charset="0"/>
                <a:cs typeface="Courier New" pitchFamily="49" charset="0"/>
              </a:rPr>
              <a:t>{</a:t>
            </a:r>
          </a:p>
          <a:p>
            <a:pPr fontAlgn="auto">
              <a:spcBef>
                <a:spcPts val="0"/>
              </a:spcBef>
              <a:spcAft>
                <a:spcPts val="0"/>
              </a:spcAft>
              <a:defRPr/>
            </a:pPr>
            <a:r>
              <a:rPr lang="en-US" sz="1600" dirty="0">
                <a:latin typeface="Courier New" pitchFamily="49" charset="0"/>
                <a:cs typeface="Courier New" pitchFamily="49" charset="0"/>
              </a:rPr>
              <a:t>    alert(</a:t>
            </a:r>
            <a:r>
              <a:rPr lang="en-US" sz="1600" dirty="0" err="1">
                <a:latin typeface="Courier New" pitchFamily="49" charset="0"/>
                <a:cs typeface="Courier New" pitchFamily="49" charset="0"/>
              </a:rPr>
              <a:t>msg</a:t>
            </a:r>
            <a:r>
              <a:rPr lang="en-US" sz="1600" dirty="0">
                <a:latin typeface="Courier New" pitchFamily="49" charset="0"/>
                <a:cs typeface="Courier New" pitchFamily="49" charset="0"/>
              </a:rPr>
              <a:t>+"\n"+a);</a:t>
            </a:r>
          </a:p>
          <a:p>
            <a:pPr fontAlgn="auto">
              <a:spcBef>
                <a:spcPts val="0"/>
              </a:spcBef>
              <a:spcAft>
                <a:spcPts val="0"/>
              </a:spcAft>
              <a:defRPr/>
            </a:pPr>
            <a:r>
              <a:rPr lang="en-US" sz="1600" dirty="0">
                <a:latin typeface="Courier New" pitchFamily="49" charset="0"/>
                <a:cs typeface="Courier New" pitchFamily="49" charset="0"/>
              </a:rPr>
              <a:t>}</a:t>
            </a:r>
          </a:p>
          <a:p>
            <a:pPr fontAlgn="auto">
              <a:spcBef>
                <a:spcPts val="0"/>
              </a:spcBef>
              <a:spcAft>
                <a:spcPts val="0"/>
              </a:spcAft>
              <a:defRPr/>
            </a:pPr>
            <a:r>
              <a:rPr lang="en-US" sz="1600" dirty="0" err="1">
                <a:latin typeface="Courier New" pitchFamily="49" charset="0"/>
                <a:cs typeface="Courier New" pitchFamily="49" charset="0"/>
              </a:rPr>
              <a:t>MsgBox</a:t>
            </a:r>
            <a:r>
              <a:rPr lang="en-US" sz="1600" dirty="0">
                <a:latin typeface="Courier New" pitchFamily="49" charset="0"/>
                <a:cs typeface="Courier New" pitchFamily="49" charset="0"/>
              </a:rPr>
              <a:t>("OK");</a:t>
            </a:r>
            <a:endParaRPr lang="en-US" sz="1600" dirty="0">
              <a:latin typeface="Courier New" pitchFamily="49" charset="0"/>
              <a:cs typeface="Courier New" pitchFamily="49" charset="0"/>
            </a:endParaRPr>
          </a:p>
        </p:txBody>
      </p:sp>
      <p:sp>
        <p:nvSpPr>
          <p:cNvPr id="5" name="TextBox 4"/>
          <p:cNvSpPr txBox="1"/>
          <p:nvPr/>
        </p:nvSpPr>
        <p:spPr>
          <a:xfrm>
            <a:off x="4267200" y="3048000"/>
            <a:ext cx="4648200" cy="32924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n-US" sz="1600" dirty="0" err="1">
                <a:latin typeface="Courier New" pitchFamily="49" charset="0"/>
                <a:cs typeface="Courier New" pitchFamily="49" charset="0"/>
              </a:rPr>
              <a:t>eval</a:t>
            </a:r>
            <a:r>
              <a:rPr lang="en-US" sz="1600" dirty="0">
                <a:latin typeface="Courier New" pitchFamily="49" charset="0"/>
                <a:cs typeface="Courier New" pitchFamily="49" charset="0"/>
              </a:rPr>
              <a:t>(function(</a:t>
            </a:r>
            <a:r>
              <a:rPr lang="en-US" sz="1600" dirty="0" err="1">
                <a:latin typeface="Courier New" pitchFamily="49" charset="0"/>
                <a:cs typeface="Courier New" pitchFamily="49" charset="0"/>
              </a:rPr>
              <a:t>p,a,c,k,e,d</a:t>
            </a:r>
            <a:r>
              <a:rPr lang="en-US" sz="1600" dirty="0">
                <a:latin typeface="Courier New" pitchFamily="49" charset="0"/>
                <a:cs typeface="Courier New" pitchFamily="49" charset="0"/>
              </a:rPr>
              <a:t>){e=function(c){return c};if(!''.replace(/^/,String)){while(c--){d[c]=k[c]||c}k=[function(e){return d[e]}];e=function(){return'\\w+'};c=1};while(c--){if(k[c]){p=</a:t>
            </a:r>
            <a:r>
              <a:rPr lang="en-US" sz="1600" dirty="0" err="1">
                <a:latin typeface="Courier New" pitchFamily="49" charset="0"/>
                <a:cs typeface="Courier New" pitchFamily="49" charset="0"/>
              </a:rPr>
              <a:t>p.replace</a:t>
            </a:r>
            <a:r>
              <a:rPr lang="en-US" sz="1600" dirty="0">
                <a:latin typeface="Courier New" pitchFamily="49" charset="0"/>
                <a:cs typeface="Courier New" pitchFamily="49" charset="0"/>
              </a:rPr>
              <a:t>(new </a:t>
            </a:r>
            <a:r>
              <a:rPr lang="en-US" sz="1600" dirty="0" err="1">
                <a:latin typeface="Courier New" pitchFamily="49" charset="0"/>
                <a:cs typeface="Courier New" pitchFamily="49" charset="0"/>
              </a:rPr>
              <a:t>RegExp</a:t>
            </a:r>
            <a:r>
              <a:rPr lang="en-US" sz="1600" dirty="0">
                <a:latin typeface="Courier New" pitchFamily="49" charset="0"/>
                <a:cs typeface="Courier New" pitchFamily="49" charset="0"/>
              </a:rPr>
              <a:t>('\\b'+e(c)+'\\</a:t>
            </a:r>
            <a:r>
              <a:rPr lang="en-US" sz="1600" dirty="0" err="1">
                <a:latin typeface="Courier New" pitchFamily="49" charset="0"/>
                <a:cs typeface="Courier New" pitchFamily="49" charset="0"/>
              </a:rPr>
              <a:t>b','g</a:t>
            </a:r>
            <a:r>
              <a:rPr lang="en-US" sz="1600" dirty="0">
                <a:latin typeface="Courier New" pitchFamily="49" charset="0"/>
                <a:cs typeface="Courier New" pitchFamily="49" charset="0"/>
              </a:rPr>
              <a:t>'),k[c])}}return p}('4 0="3 5!";9 2(1){6(1+"\\7"+0)}2("8");',10,10,'a|msg|MsgBox|Hello|var|World|alert|n|OK|function'.split('|'),0,{}))</a:t>
            </a:r>
            <a:endParaRPr lang="en-US" sz="1600" dirty="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pPr>
              <a:defRPr/>
            </a:pPr>
            <a:fld id="{B857AAA9-F4A3-45B4-BDEC-FB407E6F3800}" type="slidenum">
              <a:rPr lang="en-US"/>
              <a:pPr>
                <a:defRPr/>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t>Use of Models</a:t>
            </a:r>
          </a:p>
        </p:txBody>
      </p:sp>
      <p:sp>
        <p:nvSpPr>
          <p:cNvPr id="46083" name="Content Placeholder 2"/>
          <p:cNvSpPr>
            <a:spLocks noGrp="1"/>
          </p:cNvSpPr>
          <p:nvPr>
            <p:ph idx="1"/>
          </p:nvPr>
        </p:nvSpPr>
        <p:spPr/>
        <p:txBody>
          <a:bodyPr/>
          <a:lstStyle/>
          <a:p>
            <a:r>
              <a:rPr lang="en-US" smtClean="0"/>
              <a:t>Models are constructs designed to assign a probability score to a feature value, given some established model of “normality.”</a:t>
            </a:r>
          </a:p>
          <a:p>
            <a:pPr lvl="1"/>
            <a:r>
              <a:rPr lang="en-US" smtClean="0"/>
              <a:t>Example: suppose there are 70 instantiated plugins/ActiveX controls on a page. The “normal” number has been established to be roughly 4-5, so the model assigns a very low probability that 70 is a normal value.</a:t>
            </a:r>
          </a:p>
        </p:txBody>
      </p:sp>
      <p:sp>
        <p:nvSpPr>
          <p:cNvPr id="4" name="Slide Number Placeholder 3"/>
          <p:cNvSpPr>
            <a:spLocks noGrp="1"/>
          </p:cNvSpPr>
          <p:nvPr>
            <p:ph type="sldNum" sz="quarter" idx="12"/>
          </p:nvPr>
        </p:nvSpPr>
        <p:spPr/>
        <p:txBody>
          <a:bodyPr/>
          <a:lstStyle/>
          <a:p>
            <a:pPr>
              <a:defRPr/>
            </a:pPr>
            <a:fld id="{D926D0CA-EE33-42DC-A5D4-E51567135752}" type="slidenum">
              <a:rPr lang="en-US"/>
              <a:pPr>
                <a:defRPr/>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Use of Models</a:t>
            </a:r>
          </a:p>
        </p:txBody>
      </p:sp>
      <p:sp>
        <p:nvSpPr>
          <p:cNvPr id="47107" name="Content Placeholder 2"/>
          <p:cNvSpPr>
            <a:spLocks noGrp="1"/>
          </p:cNvSpPr>
          <p:nvPr>
            <p:ph idx="1"/>
          </p:nvPr>
        </p:nvSpPr>
        <p:spPr/>
        <p:txBody>
          <a:bodyPr/>
          <a:lstStyle/>
          <a:p>
            <a:r>
              <a:rPr lang="en-US" smtClean="0"/>
              <a:t>Models operate in either:</a:t>
            </a:r>
          </a:p>
          <a:p>
            <a:pPr lvl="1"/>
            <a:r>
              <a:rPr lang="en-US" smtClean="0"/>
              <a:t>Detection mode.</a:t>
            </a:r>
          </a:p>
          <a:p>
            <a:pPr lvl="1"/>
            <a:r>
              <a:rPr lang="en-US" smtClean="0"/>
              <a:t>Training mode.</a:t>
            </a:r>
          </a:p>
          <a:p>
            <a:r>
              <a:rPr lang="en-US" smtClean="0"/>
              <a:t>There are a few different types of models utilized – paper has much more detailed information.</a:t>
            </a:r>
          </a:p>
          <a:p>
            <a:r>
              <a:rPr lang="en-US" smtClean="0"/>
              <a:t>Overall anomaly score assigned as weighted sum of all model scores.</a:t>
            </a:r>
          </a:p>
        </p:txBody>
      </p:sp>
      <p:sp>
        <p:nvSpPr>
          <p:cNvPr id="4" name="Slide Number Placeholder 3"/>
          <p:cNvSpPr>
            <a:spLocks noGrp="1"/>
          </p:cNvSpPr>
          <p:nvPr>
            <p:ph type="sldNum" sz="quarter" idx="12"/>
          </p:nvPr>
        </p:nvSpPr>
        <p:spPr/>
        <p:txBody>
          <a:bodyPr/>
          <a:lstStyle/>
          <a:p>
            <a:pPr>
              <a:defRPr/>
            </a:pPr>
            <a:fld id="{64015F6C-56AD-45B8-84A6-AE193C777C8F}" type="slidenum">
              <a:rPr lang="en-US"/>
              <a:pPr>
                <a:defRPr/>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Use of Emulation</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Emulation is designed to reveal the true behavior of the JavaScript code.</a:t>
            </a:r>
          </a:p>
          <a:p>
            <a:pPr fontAlgn="auto">
              <a:spcAft>
                <a:spcPts val="0"/>
              </a:spcAft>
              <a:buFont typeface="Arial" pitchFamily="34" charset="0"/>
              <a:buChar char="•"/>
              <a:defRPr/>
            </a:pPr>
            <a:r>
              <a:rPr lang="en-US" dirty="0" err="1" smtClean="0"/>
              <a:t>HtmlUnit</a:t>
            </a:r>
            <a:r>
              <a:rPr lang="en-US" dirty="0" smtClean="0"/>
              <a:t> – Java-based framework for testing web applications.</a:t>
            </a:r>
          </a:p>
          <a:p>
            <a:pPr lvl="1" fontAlgn="auto">
              <a:spcAft>
                <a:spcPts val="0"/>
              </a:spcAft>
              <a:buFont typeface="Arial" pitchFamily="34" charset="0"/>
              <a:buChar char="–"/>
              <a:defRPr/>
            </a:pPr>
            <a:r>
              <a:rPr lang="en-US" dirty="0" smtClean="0"/>
              <a:t>Implements standard browser functionality (except visual page rendering).</a:t>
            </a:r>
          </a:p>
          <a:p>
            <a:pPr lvl="1" fontAlgn="auto">
              <a:spcAft>
                <a:spcPts val="0"/>
              </a:spcAft>
              <a:buFont typeface="Arial" pitchFamily="34" charset="0"/>
              <a:buChar char="–"/>
              <a:defRPr/>
            </a:pPr>
            <a:r>
              <a:rPr lang="en-US" dirty="0" smtClean="0"/>
              <a:t>Models HTML documents.</a:t>
            </a:r>
          </a:p>
          <a:p>
            <a:pPr lvl="1" fontAlgn="auto">
              <a:spcAft>
                <a:spcPts val="0"/>
              </a:spcAft>
              <a:buFont typeface="Arial" pitchFamily="34" charset="0"/>
              <a:buChar char="–"/>
              <a:defRPr/>
            </a:pPr>
            <a:r>
              <a:rPr lang="en-US" dirty="0" smtClean="0"/>
              <a:t>Supports JavaScript using Mozilla Rhino interpreter.</a:t>
            </a:r>
          </a:p>
          <a:p>
            <a:pPr fontAlgn="auto">
              <a:spcAft>
                <a:spcPts val="0"/>
              </a:spcAft>
              <a:buFont typeface="Arial" pitchFamily="34" charset="0"/>
              <a:buChar char="•"/>
              <a:defRPr/>
            </a:pPr>
            <a:r>
              <a:rPr lang="en-US" dirty="0" err="1" smtClean="0"/>
              <a:t>HtmlUnit</a:t>
            </a:r>
            <a:r>
              <a:rPr lang="en-US" dirty="0" smtClean="0"/>
              <a:t> and Rhino were instrumented to extract the features used in the anomaly detection.</a:t>
            </a:r>
            <a:endParaRPr lang="en-US" dirty="0"/>
          </a:p>
        </p:txBody>
      </p:sp>
      <p:sp>
        <p:nvSpPr>
          <p:cNvPr id="4" name="Slide Number Placeholder 3"/>
          <p:cNvSpPr>
            <a:spLocks noGrp="1"/>
          </p:cNvSpPr>
          <p:nvPr>
            <p:ph type="sldNum" sz="quarter" idx="12"/>
          </p:nvPr>
        </p:nvSpPr>
        <p:spPr/>
        <p:txBody>
          <a:bodyPr/>
          <a:lstStyle/>
          <a:p>
            <a:pPr>
              <a:defRPr/>
            </a:pPr>
            <a:fld id="{1CBA0077-D775-4601-A1F0-5BE45B59DECB}" type="slidenum">
              <a:rPr lang="en-US"/>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Diagram of Analysis Method</a:t>
            </a:r>
          </a:p>
        </p:txBody>
      </p:sp>
      <p:sp>
        <p:nvSpPr>
          <p:cNvPr id="4" name="Slide Number Placeholder 3"/>
          <p:cNvSpPr>
            <a:spLocks noGrp="1"/>
          </p:cNvSpPr>
          <p:nvPr>
            <p:ph type="sldNum" sz="quarter" idx="12"/>
          </p:nvPr>
        </p:nvSpPr>
        <p:spPr/>
        <p:txBody>
          <a:bodyPr/>
          <a:lstStyle/>
          <a:p>
            <a:pPr>
              <a:defRPr/>
            </a:pPr>
            <a:fld id="{F94D7646-554B-4CC8-A8C9-DD8D1D5E3669}" type="slidenum">
              <a:rPr lang="en-US"/>
              <a:pPr>
                <a:defRPr/>
              </a:pPr>
              <a:t>47</a:t>
            </a:fld>
            <a:endParaRPr lang="en-US"/>
          </a:p>
        </p:txBody>
      </p:sp>
      <p:grpSp>
        <p:nvGrpSpPr>
          <p:cNvPr id="49156" name="Group 13"/>
          <p:cNvGrpSpPr>
            <a:grpSpLocks/>
          </p:cNvGrpSpPr>
          <p:nvPr/>
        </p:nvGrpSpPr>
        <p:grpSpPr bwMode="auto">
          <a:xfrm>
            <a:off x="2373313" y="1835150"/>
            <a:ext cx="4397375" cy="3187700"/>
            <a:chOff x="3124200" y="1676400"/>
            <a:chExt cx="4397705" cy="3188732"/>
          </a:xfrm>
        </p:grpSpPr>
        <p:sp>
          <p:nvSpPr>
            <p:cNvPr id="13" name="Down Arrow 12"/>
            <p:cNvSpPr/>
            <p:nvPr/>
          </p:nvSpPr>
          <p:spPr>
            <a:xfrm rot="5400000">
              <a:off x="5067417" y="2775457"/>
              <a:ext cx="228674" cy="1219291"/>
            </a:xfrm>
            <a:prstGeom prst="downArrow">
              <a:avLst>
                <a:gd name="adj1" fmla="val 28182"/>
                <a:gd name="adj2" fmla="val 79091"/>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1" name="Down Arrow 10"/>
            <p:cNvSpPr/>
            <p:nvPr/>
          </p:nvSpPr>
          <p:spPr>
            <a:xfrm>
              <a:off x="4038669" y="3505792"/>
              <a:ext cx="228617" cy="989333"/>
            </a:xfrm>
            <a:prstGeom prst="downArrow">
              <a:avLst>
                <a:gd name="adj1" fmla="val 28182"/>
                <a:gd name="adj2" fmla="val 79091"/>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Down Arrow 9"/>
            <p:cNvSpPr/>
            <p:nvPr/>
          </p:nvSpPr>
          <p:spPr>
            <a:xfrm>
              <a:off x="6553457" y="2209973"/>
              <a:ext cx="228617" cy="990921"/>
            </a:xfrm>
            <a:prstGeom prst="downArrow">
              <a:avLst>
                <a:gd name="adj1" fmla="val 28182"/>
                <a:gd name="adj2" fmla="val 79091"/>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p:nvSpPr>
          <p:spPr>
            <a:xfrm>
              <a:off x="3606836" y="1814558"/>
              <a:ext cx="1117684" cy="370007"/>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Web Page</a:t>
              </a:r>
              <a:endParaRPr lang="en-US" dirty="0"/>
            </a:p>
          </p:txBody>
        </p:sp>
        <p:sp>
          <p:nvSpPr>
            <p:cNvPr id="6" name="TextBox 5"/>
            <p:cNvSpPr txBox="1"/>
            <p:nvPr/>
          </p:nvSpPr>
          <p:spPr>
            <a:xfrm>
              <a:off x="5715194" y="1676400"/>
              <a:ext cx="1806711" cy="646322"/>
            </a:xfrm>
            <a:prstGeom prst="rect">
              <a:avLst/>
            </a:prstGeom>
          </p:spPr>
          <p:style>
            <a:lnRef idx="1">
              <a:schemeClr val="accent1"/>
            </a:lnRef>
            <a:fillRef idx="3">
              <a:schemeClr val="accent1"/>
            </a:fillRef>
            <a:effectRef idx="2">
              <a:schemeClr val="accent1"/>
            </a:effectRef>
            <a:fontRef idx="minor">
              <a:schemeClr val="lt1"/>
            </a:fontRef>
          </p:style>
          <p:txBody>
            <a:bodyPr wrap="none">
              <a:spAutoFit/>
            </a:bodyPr>
            <a:lstStyle/>
            <a:p>
              <a:pPr algn="ctr" fontAlgn="auto">
                <a:spcBef>
                  <a:spcPts val="0"/>
                </a:spcBef>
                <a:spcAft>
                  <a:spcPts val="0"/>
                </a:spcAft>
                <a:defRPr/>
              </a:pPr>
              <a:r>
                <a:rPr lang="en-US" dirty="0" err="1"/>
                <a:t>HtmlUnit</a:t>
              </a:r>
              <a:r>
                <a:rPr lang="en-US" dirty="0"/>
                <a:t> + Rhino</a:t>
              </a:r>
            </a:p>
            <a:p>
              <a:pPr algn="ctr" fontAlgn="auto">
                <a:spcBef>
                  <a:spcPts val="0"/>
                </a:spcBef>
                <a:spcAft>
                  <a:spcPts val="0"/>
                </a:spcAft>
                <a:defRPr/>
              </a:pPr>
              <a:r>
                <a:rPr lang="en-US" dirty="0"/>
                <a:t>Emulation</a:t>
              </a:r>
              <a:endParaRPr lang="en-US" dirty="0"/>
            </a:p>
          </p:txBody>
        </p:sp>
        <p:sp>
          <p:nvSpPr>
            <p:cNvPr id="7" name="TextBox 6"/>
            <p:cNvSpPr txBox="1"/>
            <p:nvPr/>
          </p:nvSpPr>
          <p:spPr>
            <a:xfrm>
              <a:off x="5772349" y="3200893"/>
              <a:ext cx="1692402" cy="368419"/>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Events/Features</a:t>
              </a:r>
              <a:endParaRPr lang="en-US" dirty="0"/>
            </a:p>
          </p:txBody>
        </p:sp>
        <p:sp>
          <p:nvSpPr>
            <p:cNvPr id="8" name="TextBox 7"/>
            <p:cNvSpPr txBox="1"/>
            <p:nvPr/>
          </p:nvSpPr>
          <p:spPr>
            <a:xfrm>
              <a:off x="3722732" y="3200893"/>
              <a:ext cx="884304" cy="368419"/>
            </a:xfrm>
            <a:prstGeom prst="rect">
              <a:avLst/>
            </a:prstGeom>
          </p:spPr>
          <p:style>
            <a:lnRef idx="1">
              <a:schemeClr val="accent1"/>
            </a:lnRef>
            <a:fillRef idx="3">
              <a:schemeClr val="accent1"/>
            </a:fillRef>
            <a:effectRef idx="2">
              <a:schemeClr val="accent1"/>
            </a:effectRef>
            <a:fontRef idx="minor">
              <a:schemeClr val="lt1"/>
            </a:fontRef>
          </p:style>
          <p:txBody>
            <a:bodyPr wrap="none">
              <a:spAutoFit/>
            </a:bodyPr>
            <a:lstStyle/>
            <a:p>
              <a:pPr fontAlgn="auto">
                <a:spcBef>
                  <a:spcPts val="0"/>
                </a:spcBef>
                <a:spcAft>
                  <a:spcPts val="0"/>
                </a:spcAft>
                <a:defRPr/>
              </a:pPr>
              <a:r>
                <a:rPr lang="en-US" dirty="0"/>
                <a:t>Models</a:t>
              </a:r>
              <a:endParaRPr lang="en-US" dirty="0"/>
            </a:p>
          </p:txBody>
        </p:sp>
        <p:sp>
          <p:nvSpPr>
            <p:cNvPr id="9" name="TextBox 8"/>
            <p:cNvSpPr txBox="1"/>
            <p:nvPr/>
          </p:nvSpPr>
          <p:spPr>
            <a:xfrm>
              <a:off x="3124200" y="4495125"/>
              <a:ext cx="2081368" cy="370007"/>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fontAlgn="auto">
                <a:spcBef>
                  <a:spcPts val="0"/>
                </a:spcBef>
                <a:spcAft>
                  <a:spcPts val="0"/>
                </a:spcAft>
                <a:defRPr/>
              </a:pPr>
              <a:r>
                <a:rPr lang="en-US" dirty="0"/>
                <a:t>Page Anomaly Score</a:t>
              </a:r>
              <a:endParaRPr lang="en-US" dirty="0"/>
            </a:p>
          </p:txBody>
        </p:sp>
        <p:sp>
          <p:nvSpPr>
            <p:cNvPr id="12" name="Down Arrow 11"/>
            <p:cNvSpPr/>
            <p:nvPr/>
          </p:nvSpPr>
          <p:spPr>
            <a:xfrm rot="16200000">
              <a:off x="5106314" y="1504224"/>
              <a:ext cx="227086" cy="990674"/>
            </a:xfrm>
            <a:prstGeom prst="downArrow">
              <a:avLst>
                <a:gd name="adj1" fmla="val 28182"/>
                <a:gd name="adj2" fmla="val 79091"/>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gr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Evaluation of JSAND System</a:t>
            </a:r>
          </a:p>
        </p:txBody>
      </p:sp>
      <p:sp>
        <p:nvSpPr>
          <p:cNvPr id="50179" name="Content Placeholder 2"/>
          <p:cNvSpPr>
            <a:spLocks noGrp="1"/>
          </p:cNvSpPr>
          <p:nvPr>
            <p:ph idx="1"/>
          </p:nvPr>
        </p:nvSpPr>
        <p:spPr/>
        <p:txBody>
          <a:bodyPr/>
          <a:lstStyle/>
          <a:p>
            <a:r>
              <a:rPr lang="en-US" smtClean="0"/>
              <a:t>Proposal was implemented as a system called JSAND.</a:t>
            </a:r>
          </a:p>
          <a:p>
            <a:r>
              <a:rPr lang="en-US" smtClean="0"/>
              <a:t>System can classify exploits used by a malicious page.</a:t>
            </a:r>
          </a:p>
          <a:p>
            <a:r>
              <a:rPr lang="en-US" smtClean="0"/>
              <a:t>System can use classification information to generate exploit signatures for other tools.</a:t>
            </a:r>
          </a:p>
        </p:txBody>
      </p:sp>
      <p:sp>
        <p:nvSpPr>
          <p:cNvPr id="4" name="Slide Number Placeholder 3"/>
          <p:cNvSpPr>
            <a:spLocks noGrp="1"/>
          </p:cNvSpPr>
          <p:nvPr>
            <p:ph type="sldNum" sz="quarter" idx="12"/>
          </p:nvPr>
        </p:nvSpPr>
        <p:spPr/>
        <p:txBody>
          <a:bodyPr/>
          <a:lstStyle/>
          <a:p>
            <a:pPr>
              <a:defRPr/>
            </a:pPr>
            <a:fld id="{722698B4-1F93-4232-AA12-F07964A9F141}" type="slidenum">
              <a:rPr lang="en-US"/>
              <a:pPr>
                <a:defRPr/>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t>Evaluation - Datasets</a:t>
            </a:r>
          </a:p>
        </p:txBody>
      </p:sp>
      <p:sp>
        <p:nvSpPr>
          <p:cNvPr id="51203" name="Content Placeholder 2"/>
          <p:cNvSpPr>
            <a:spLocks noGrp="1"/>
          </p:cNvSpPr>
          <p:nvPr>
            <p:ph idx="1"/>
          </p:nvPr>
        </p:nvSpPr>
        <p:spPr/>
        <p:txBody>
          <a:bodyPr/>
          <a:lstStyle/>
          <a:p>
            <a:r>
              <a:rPr lang="en-US" smtClean="0"/>
              <a:t>Known-good dataset – used to train models, determine anomaly thresholds, and compute false positives.</a:t>
            </a:r>
          </a:p>
          <a:p>
            <a:r>
              <a:rPr lang="en-US" smtClean="0"/>
              <a:t>Known-bad dataset – components are described in paper.</a:t>
            </a:r>
          </a:p>
          <a:p>
            <a:r>
              <a:rPr lang="en-US" smtClean="0"/>
              <a:t>Uncategorized datasets – no ground truth about the maliciousness of contained pages is available.</a:t>
            </a:r>
          </a:p>
        </p:txBody>
      </p:sp>
      <p:sp>
        <p:nvSpPr>
          <p:cNvPr id="4" name="Slide Number Placeholder 3"/>
          <p:cNvSpPr>
            <a:spLocks noGrp="1"/>
          </p:cNvSpPr>
          <p:nvPr>
            <p:ph type="sldNum" sz="quarter" idx="12"/>
          </p:nvPr>
        </p:nvSpPr>
        <p:spPr/>
        <p:txBody>
          <a:bodyPr/>
          <a:lstStyle/>
          <a:p>
            <a:pPr>
              <a:defRPr/>
            </a:pPr>
            <a:fld id="{46802FD3-D07A-4F03-B239-002ACEF3A1A6}" type="slidenum">
              <a:rPr lang="en-US"/>
              <a:pPr>
                <a:defRPr/>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Scenario (Download Stage)</a:t>
            </a:r>
          </a:p>
        </p:txBody>
      </p:sp>
      <p:sp>
        <p:nvSpPr>
          <p:cNvPr id="6147" name="Content Placeholder 2"/>
          <p:cNvSpPr>
            <a:spLocks noGrp="1"/>
          </p:cNvSpPr>
          <p:nvPr>
            <p:ph idx="1"/>
          </p:nvPr>
        </p:nvSpPr>
        <p:spPr/>
        <p:txBody>
          <a:bodyPr/>
          <a:lstStyle/>
          <a:p>
            <a:r>
              <a:rPr lang="en-US" smtClean="0"/>
              <a:t>It so happens that your IE 6 has one of the targeted vulnerabilities.</a:t>
            </a:r>
          </a:p>
          <a:p>
            <a:r>
              <a:rPr lang="en-US" smtClean="0"/>
              <a:t>You search for tech news, find a cool article at tech.gadget, and then read it, ignoring the hacker’s ad.</a:t>
            </a:r>
          </a:p>
          <a:p>
            <a:r>
              <a:rPr lang="en-US" smtClean="0"/>
              <a:t>However, one of the ad’s exploits kicks in and a piece of malware is transferred to your machine.</a:t>
            </a:r>
          </a:p>
        </p:txBody>
      </p:sp>
      <p:sp>
        <p:nvSpPr>
          <p:cNvPr id="4" name="Slide Number Placeholder 3"/>
          <p:cNvSpPr>
            <a:spLocks noGrp="1"/>
          </p:cNvSpPr>
          <p:nvPr>
            <p:ph type="sldNum" sz="quarter" idx="12"/>
          </p:nvPr>
        </p:nvSpPr>
        <p:spPr/>
        <p:txBody>
          <a:bodyPr/>
          <a:lstStyle/>
          <a:p>
            <a:pPr>
              <a:defRPr/>
            </a:pPr>
            <a:fld id="{95CB508D-FFC0-402C-93FC-2FFC61765F9F}" type="slidenum">
              <a:rPr lang="en-US"/>
              <a:pPr>
                <a:defRPr/>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t>Evaluation – False Positive Rates</a:t>
            </a:r>
          </a:p>
        </p:txBody>
      </p:sp>
      <p:sp>
        <p:nvSpPr>
          <p:cNvPr id="4" name="Slide Number Placeholder 3"/>
          <p:cNvSpPr>
            <a:spLocks noGrp="1"/>
          </p:cNvSpPr>
          <p:nvPr>
            <p:ph type="sldNum" sz="quarter" idx="12"/>
          </p:nvPr>
        </p:nvSpPr>
        <p:spPr/>
        <p:txBody>
          <a:bodyPr/>
          <a:lstStyle/>
          <a:p>
            <a:pPr>
              <a:defRPr/>
            </a:pPr>
            <a:fld id="{44B62AD9-6AF2-43A9-898B-ADD4D129DAB0}" type="slidenum">
              <a:rPr lang="en-US"/>
              <a:pPr>
                <a:defRPr/>
              </a:pPr>
              <a:t>50</a:t>
            </a:fld>
            <a:endParaRPr lang="en-US"/>
          </a:p>
        </p:txBody>
      </p:sp>
      <p:graphicFrame>
        <p:nvGraphicFramePr>
          <p:cNvPr id="9" name="Content Placeholder 8"/>
          <p:cNvGraphicFramePr>
            <a:graphicFrameLocks noGrp="1"/>
          </p:cNvGraphicFramePr>
          <p:nvPr>
            <p:ph idx="1"/>
          </p:nvPr>
        </p:nvGraphicFramePr>
        <p:xfrm>
          <a:off x="495300" y="1600200"/>
          <a:ext cx="8229600" cy="1381125"/>
        </p:xfrm>
        <a:graphic>
          <a:graphicData uri="http://schemas.openxmlformats.org/drawingml/2006/table">
            <a:tbl>
              <a:tblPr firstRow="1" bandRow="1">
                <a:tableStyleId>{5C22544A-7EE6-4342-B048-85BDC9FD1C3A}</a:tableStyleId>
              </a:tblPr>
              <a:tblGrid>
                <a:gridCol w="2362200"/>
                <a:gridCol w="1752600"/>
                <a:gridCol w="2057400"/>
                <a:gridCol w="2057400"/>
              </a:tblGrid>
              <a:tr h="639786">
                <a:tc>
                  <a:txBody>
                    <a:bodyPr/>
                    <a:lstStyle/>
                    <a:p>
                      <a:endParaRPr lang="en-US" sz="1800" dirty="0"/>
                    </a:p>
                  </a:txBody>
                  <a:tcPr marT="45699" marB="45699"/>
                </a:tc>
                <a:tc>
                  <a:txBody>
                    <a:bodyPr/>
                    <a:lstStyle/>
                    <a:p>
                      <a:pPr algn="ctr"/>
                      <a:r>
                        <a:rPr lang="en-US" sz="1800" dirty="0" smtClean="0"/>
                        <a:t>#</a:t>
                      </a:r>
                      <a:r>
                        <a:rPr lang="en-US" sz="1800" baseline="0" dirty="0" smtClean="0"/>
                        <a:t> URLs Tested</a:t>
                      </a:r>
                      <a:endParaRPr lang="en-US" sz="1800" dirty="0"/>
                    </a:p>
                  </a:txBody>
                  <a:tcPr marT="45699" marB="45699"/>
                </a:tc>
                <a:tc>
                  <a:txBody>
                    <a:bodyPr/>
                    <a:lstStyle/>
                    <a:p>
                      <a:pPr algn="ctr"/>
                      <a:r>
                        <a:rPr lang="en-US" sz="1800" dirty="0" smtClean="0"/>
                        <a:t># Reported Malicious URLs</a:t>
                      </a:r>
                      <a:endParaRPr lang="en-US" sz="1800" dirty="0"/>
                    </a:p>
                  </a:txBody>
                  <a:tcPr marT="45699" marB="45699"/>
                </a:tc>
                <a:tc>
                  <a:txBody>
                    <a:bodyPr/>
                    <a:lstStyle/>
                    <a:p>
                      <a:pPr algn="ctr"/>
                      <a:r>
                        <a:rPr lang="en-US" sz="1800" dirty="0" smtClean="0"/>
                        <a:t># False</a:t>
                      </a:r>
                      <a:r>
                        <a:rPr lang="en-US" sz="1800" baseline="0" dirty="0" smtClean="0"/>
                        <a:t> Positives</a:t>
                      </a:r>
                      <a:endParaRPr lang="en-US" sz="1800" dirty="0"/>
                    </a:p>
                  </a:txBody>
                  <a:tcPr marT="45699" marB="45699"/>
                </a:tc>
              </a:tr>
              <a:tr h="370670">
                <a:tc>
                  <a:txBody>
                    <a:bodyPr/>
                    <a:lstStyle/>
                    <a:p>
                      <a:r>
                        <a:rPr lang="en-US" sz="1800" dirty="0" smtClean="0"/>
                        <a:t>Known-Good Subset</a:t>
                      </a:r>
                      <a:endParaRPr lang="en-US" sz="1800" dirty="0"/>
                    </a:p>
                  </a:txBody>
                  <a:tcPr marT="45699" marB="45699"/>
                </a:tc>
                <a:tc>
                  <a:txBody>
                    <a:bodyPr/>
                    <a:lstStyle/>
                    <a:p>
                      <a:pPr algn="r"/>
                      <a:r>
                        <a:rPr lang="en-US" sz="1800" dirty="0" smtClean="0"/>
                        <a:t>3,508</a:t>
                      </a:r>
                      <a:endParaRPr lang="en-US" sz="1800" dirty="0"/>
                    </a:p>
                  </a:txBody>
                  <a:tcPr marT="45699" marB="45699"/>
                </a:tc>
                <a:tc>
                  <a:txBody>
                    <a:bodyPr/>
                    <a:lstStyle/>
                    <a:p>
                      <a:pPr algn="r"/>
                      <a:r>
                        <a:rPr lang="en-US" sz="1800" dirty="0" smtClean="0"/>
                        <a:t>0</a:t>
                      </a:r>
                      <a:endParaRPr lang="en-US" sz="1800" dirty="0"/>
                    </a:p>
                  </a:txBody>
                  <a:tcPr marT="45699" marB="45699"/>
                </a:tc>
                <a:tc>
                  <a:txBody>
                    <a:bodyPr/>
                    <a:lstStyle/>
                    <a:p>
                      <a:pPr algn="r"/>
                      <a:r>
                        <a:rPr lang="en-US" sz="1800" dirty="0" smtClean="0"/>
                        <a:t>0</a:t>
                      </a:r>
                      <a:endParaRPr lang="en-US" sz="1800" dirty="0"/>
                    </a:p>
                  </a:txBody>
                  <a:tcPr marT="45699" marB="45699"/>
                </a:tc>
              </a:tr>
              <a:tr h="370670">
                <a:tc>
                  <a:txBody>
                    <a:bodyPr/>
                    <a:lstStyle/>
                    <a:p>
                      <a:r>
                        <a:rPr lang="en-US" sz="1800" dirty="0" smtClean="0"/>
                        <a:t>Crawling Set</a:t>
                      </a:r>
                      <a:endParaRPr lang="en-US" sz="1800" dirty="0"/>
                    </a:p>
                  </a:txBody>
                  <a:tcPr marT="45699" marB="45699"/>
                </a:tc>
                <a:tc>
                  <a:txBody>
                    <a:bodyPr/>
                    <a:lstStyle/>
                    <a:p>
                      <a:pPr algn="r"/>
                      <a:r>
                        <a:rPr lang="en-US" sz="1800" dirty="0" smtClean="0"/>
                        <a:t>115,706</a:t>
                      </a:r>
                      <a:endParaRPr lang="en-US" sz="1800" dirty="0"/>
                    </a:p>
                  </a:txBody>
                  <a:tcPr marT="45699" marB="45699"/>
                </a:tc>
                <a:tc>
                  <a:txBody>
                    <a:bodyPr/>
                    <a:lstStyle/>
                    <a:p>
                      <a:pPr algn="r"/>
                      <a:r>
                        <a:rPr lang="en-US" sz="1800" dirty="0" smtClean="0"/>
                        <a:t>137</a:t>
                      </a:r>
                      <a:endParaRPr lang="en-US" sz="1800" dirty="0"/>
                    </a:p>
                  </a:txBody>
                  <a:tcPr marT="45699" marB="45699"/>
                </a:tc>
                <a:tc>
                  <a:txBody>
                    <a:bodyPr/>
                    <a:lstStyle/>
                    <a:p>
                      <a:pPr algn="r"/>
                      <a:r>
                        <a:rPr lang="en-US" sz="1800" dirty="0" smtClean="0"/>
                        <a:t>15</a:t>
                      </a:r>
                      <a:endParaRPr lang="en-US" sz="1800" dirty="0"/>
                    </a:p>
                  </a:txBody>
                  <a:tcPr marT="45699" marB="45699"/>
                </a:tc>
              </a:tr>
            </a:tbl>
          </a:graphicData>
        </a:graphic>
      </p:graphicFrame>
      <p:sp>
        <p:nvSpPr>
          <p:cNvPr id="52250" name="TextBox 9"/>
          <p:cNvSpPr txBox="1">
            <a:spLocks noChangeArrowheads="1"/>
          </p:cNvSpPr>
          <p:nvPr/>
        </p:nvSpPr>
        <p:spPr bwMode="auto">
          <a:xfrm>
            <a:off x="457200" y="3657600"/>
            <a:ext cx="8305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000"/>
              <a:t>The majority of the false positives uncovered on the crawling set were due to more different ActiveX controls being used on a benign page than had been seen in the training session, according to the authors.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Evaluation – False Negative Rates</a:t>
            </a:r>
          </a:p>
        </p:txBody>
      </p:sp>
      <p:graphicFrame>
        <p:nvGraphicFramePr>
          <p:cNvPr id="5" name="Content Placeholder 4"/>
          <p:cNvGraphicFramePr>
            <a:graphicFrameLocks noGrp="1"/>
          </p:cNvGraphicFramePr>
          <p:nvPr>
            <p:ph idx="1"/>
          </p:nvPr>
        </p:nvGraphicFramePr>
        <p:xfrm>
          <a:off x="495300" y="2286000"/>
          <a:ext cx="8229600" cy="2493963"/>
        </p:xfrm>
        <a:graphic>
          <a:graphicData uri="http://schemas.openxmlformats.org/drawingml/2006/table">
            <a:tbl>
              <a:tblPr firstRow="1" bandRow="1">
                <a:tableStyleId>{5C22544A-7EE6-4342-B048-85BDC9FD1C3A}</a:tableStyleId>
              </a:tblPr>
              <a:tblGrid>
                <a:gridCol w="1676400"/>
                <a:gridCol w="1219200"/>
                <a:gridCol w="1066800"/>
                <a:gridCol w="1371600"/>
                <a:gridCol w="1295400"/>
                <a:gridCol w="1600200"/>
              </a:tblGrid>
              <a:tr h="639999">
                <a:tc>
                  <a:txBody>
                    <a:bodyPr/>
                    <a:lstStyle/>
                    <a:p>
                      <a:pPr algn="ctr"/>
                      <a:r>
                        <a:rPr lang="en-US" sz="1800" dirty="0" smtClean="0"/>
                        <a:t>Dataset</a:t>
                      </a:r>
                      <a:endParaRPr lang="en-US" sz="1800" dirty="0"/>
                    </a:p>
                  </a:txBody>
                  <a:tcPr marT="45714" marB="45714"/>
                </a:tc>
                <a:tc>
                  <a:txBody>
                    <a:bodyPr/>
                    <a:lstStyle/>
                    <a:p>
                      <a:pPr algn="ctr"/>
                      <a:r>
                        <a:rPr lang="en-US" sz="1800" dirty="0" smtClean="0"/>
                        <a:t>Samples</a:t>
                      </a:r>
                      <a:r>
                        <a:rPr lang="en-US" sz="1800" baseline="0" dirty="0" smtClean="0"/>
                        <a:t> (#)</a:t>
                      </a:r>
                      <a:endParaRPr lang="en-US" sz="1800" dirty="0"/>
                    </a:p>
                  </a:txBody>
                  <a:tcPr marT="45714" marB="45714"/>
                </a:tc>
                <a:tc>
                  <a:txBody>
                    <a:bodyPr/>
                    <a:lstStyle/>
                    <a:p>
                      <a:pPr algn="ctr"/>
                      <a:r>
                        <a:rPr lang="en-US" sz="1800" dirty="0" smtClean="0"/>
                        <a:t>JSAND</a:t>
                      </a:r>
                    </a:p>
                    <a:p>
                      <a:pPr algn="ctr"/>
                      <a:r>
                        <a:rPr lang="en-US" sz="1800" dirty="0" smtClean="0"/>
                        <a:t>FN</a:t>
                      </a:r>
                      <a:endParaRPr lang="en-US" sz="1800" dirty="0"/>
                    </a:p>
                  </a:txBody>
                  <a:tcPr marT="45714" marB="45714"/>
                </a:tc>
                <a:tc>
                  <a:txBody>
                    <a:bodyPr/>
                    <a:lstStyle/>
                    <a:p>
                      <a:pPr algn="ctr"/>
                      <a:r>
                        <a:rPr lang="en-US" sz="1800" dirty="0" err="1" smtClean="0"/>
                        <a:t>ClamAV</a:t>
                      </a:r>
                      <a:endParaRPr lang="en-US" sz="1800" dirty="0" smtClean="0"/>
                    </a:p>
                    <a:p>
                      <a:pPr algn="ctr"/>
                      <a:r>
                        <a:rPr lang="en-US" sz="1800" dirty="0" smtClean="0"/>
                        <a:t>FN</a:t>
                      </a:r>
                      <a:endParaRPr lang="en-US" sz="1800" dirty="0"/>
                    </a:p>
                  </a:txBody>
                  <a:tcPr marT="45714" marB="45714"/>
                </a:tc>
                <a:tc>
                  <a:txBody>
                    <a:bodyPr/>
                    <a:lstStyle/>
                    <a:p>
                      <a:pPr algn="ctr"/>
                      <a:r>
                        <a:rPr lang="en-US" sz="1800" dirty="0" err="1" smtClean="0"/>
                        <a:t>PhoneyC</a:t>
                      </a:r>
                      <a:endParaRPr lang="en-US" sz="1800" dirty="0" smtClean="0"/>
                    </a:p>
                    <a:p>
                      <a:pPr algn="ctr"/>
                      <a:r>
                        <a:rPr lang="en-US" sz="1800" dirty="0" smtClean="0"/>
                        <a:t>FN</a:t>
                      </a:r>
                      <a:endParaRPr lang="en-US" sz="1800" dirty="0"/>
                    </a:p>
                  </a:txBody>
                  <a:tcPr marT="45714" marB="45714"/>
                </a:tc>
                <a:tc>
                  <a:txBody>
                    <a:bodyPr/>
                    <a:lstStyle/>
                    <a:p>
                      <a:pPr algn="ctr"/>
                      <a:r>
                        <a:rPr lang="en-US" sz="1800" dirty="0" smtClean="0"/>
                        <a:t>Capture-HPC</a:t>
                      </a:r>
                      <a:endParaRPr lang="en-US" sz="1800" baseline="0" dirty="0" smtClean="0"/>
                    </a:p>
                    <a:p>
                      <a:pPr algn="ctr"/>
                      <a:r>
                        <a:rPr lang="en-US" sz="1800" baseline="0" dirty="0" smtClean="0"/>
                        <a:t>FN</a:t>
                      </a:r>
                      <a:endParaRPr lang="en-US" sz="1800" dirty="0"/>
                    </a:p>
                  </a:txBody>
                  <a:tcPr marT="45714" marB="45714"/>
                </a:tc>
              </a:tr>
              <a:tr h="370793">
                <a:tc>
                  <a:txBody>
                    <a:bodyPr/>
                    <a:lstStyle/>
                    <a:p>
                      <a:r>
                        <a:rPr lang="en-US" sz="1800" dirty="0" smtClean="0"/>
                        <a:t>Spam Trap</a:t>
                      </a:r>
                      <a:endParaRPr lang="en-US" sz="1800" dirty="0"/>
                    </a:p>
                  </a:txBody>
                  <a:tcPr marT="45714" marB="45714"/>
                </a:tc>
                <a:tc>
                  <a:txBody>
                    <a:bodyPr/>
                    <a:lstStyle/>
                    <a:p>
                      <a:r>
                        <a:rPr lang="en-US" sz="1800" dirty="0" smtClean="0"/>
                        <a:t>257</a:t>
                      </a:r>
                      <a:endParaRPr lang="en-US" sz="1800" dirty="0"/>
                    </a:p>
                  </a:txBody>
                  <a:tcPr marT="45714" marB="45714"/>
                </a:tc>
                <a:tc>
                  <a:txBody>
                    <a:bodyPr/>
                    <a:lstStyle/>
                    <a:p>
                      <a:r>
                        <a:rPr lang="en-US" sz="1800" dirty="0" smtClean="0"/>
                        <a:t>1 (0.3%)</a:t>
                      </a:r>
                      <a:endParaRPr lang="en-US" sz="1800" dirty="0"/>
                    </a:p>
                  </a:txBody>
                  <a:tcPr marT="45714" marB="45714"/>
                </a:tc>
                <a:tc>
                  <a:txBody>
                    <a:bodyPr/>
                    <a:lstStyle/>
                    <a:p>
                      <a:r>
                        <a:rPr lang="en-US" sz="1800" dirty="0" smtClean="0"/>
                        <a:t>243 (94.5%)</a:t>
                      </a:r>
                      <a:endParaRPr lang="en-US" sz="1800" dirty="0"/>
                    </a:p>
                  </a:txBody>
                  <a:tcPr marT="45714" marB="45714"/>
                </a:tc>
                <a:tc>
                  <a:txBody>
                    <a:bodyPr/>
                    <a:lstStyle/>
                    <a:p>
                      <a:r>
                        <a:rPr lang="en-US" sz="1800" dirty="0" smtClean="0"/>
                        <a:t>225 (87.5%)</a:t>
                      </a:r>
                      <a:endParaRPr lang="en-US" sz="1800" dirty="0"/>
                    </a:p>
                  </a:txBody>
                  <a:tcPr marT="45714" marB="45714"/>
                </a:tc>
                <a:tc>
                  <a:txBody>
                    <a:bodyPr/>
                    <a:lstStyle/>
                    <a:p>
                      <a:r>
                        <a:rPr lang="en-US" sz="1800" dirty="0" smtClean="0"/>
                        <a:t>0 (0.0%)</a:t>
                      </a:r>
                      <a:endParaRPr lang="en-US" sz="1800" dirty="0"/>
                    </a:p>
                  </a:txBody>
                  <a:tcPr marT="45714" marB="45714"/>
                </a:tc>
              </a:tr>
              <a:tr h="370793">
                <a:tc>
                  <a:txBody>
                    <a:bodyPr/>
                    <a:lstStyle/>
                    <a:p>
                      <a:r>
                        <a:rPr lang="en-US" sz="1800" dirty="0" smtClean="0"/>
                        <a:t>SQL Injection</a:t>
                      </a:r>
                      <a:endParaRPr lang="en-US" sz="1800" dirty="0"/>
                    </a:p>
                  </a:txBody>
                  <a:tcPr marT="45714" marB="45714"/>
                </a:tc>
                <a:tc>
                  <a:txBody>
                    <a:bodyPr/>
                    <a:lstStyle/>
                    <a:p>
                      <a:r>
                        <a:rPr lang="en-US" sz="1800" dirty="0" smtClean="0"/>
                        <a:t>23</a:t>
                      </a:r>
                      <a:endParaRPr lang="en-US" sz="1800" dirty="0"/>
                    </a:p>
                  </a:txBody>
                  <a:tcPr marT="45714" marB="45714"/>
                </a:tc>
                <a:tc>
                  <a:txBody>
                    <a:bodyPr/>
                    <a:lstStyle/>
                    <a:p>
                      <a:r>
                        <a:rPr lang="en-US" sz="1800" dirty="0" smtClean="0"/>
                        <a:t>0 (0.0%)</a:t>
                      </a:r>
                      <a:endParaRPr lang="en-US" sz="1800" dirty="0"/>
                    </a:p>
                  </a:txBody>
                  <a:tcPr marT="45714" marB="45714"/>
                </a:tc>
                <a:tc>
                  <a:txBody>
                    <a:bodyPr/>
                    <a:lstStyle/>
                    <a:p>
                      <a:r>
                        <a:rPr lang="en-US" sz="1800" dirty="0" smtClean="0"/>
                        <a:t>19 (82.6%)</a:t>
                      </a:r>
                      <a:endParaRPr lang="en-US" sz="1800" dirty="0"/>
                    </a:p>
                  </a:txBody>
                  <a:tcPr marT="45714" marB="45714"/>
                </a:tc>
                <a:tc>
                  <a:txBody>
                    <a:bodyPr/>
                    <a:lstStyle/>
                    <a:p>
                      <a:r>
                        <a:rPr lang="en-US" sz="1800" dirty="0" smtClean="0"/>
                        <a:t>17 (73.9%)</a:t>
                      </a:r>
                      <a:endParaRPr lang="en-US" sz="1800" dirty="0"/>
                    </a:p>
                  </a:txBody>
                  <a:tcPr marT="45714" marB="45714"/>
                </a:tc>
                <a:tc>
                  <a:txBody>
                    <a:bodyPr/>
                    <a:lstStyle/>
                    <a:p>
                      <a:r>
                        <a:rPr lang="en-US" sz="1800" dirty="0" smtClean="0"/>
                        <a:t>-</a:t>
                      </a:r>
                      <a:endParaRPr lang="en-US" sz="1800" dirty="0"/>
                    </a:p>
                  </a:txBody>
                  <a:tcPr marT="45714" marB="45714"/>
                </a:tc>
              </a:tr>
              <a:tr h="370793">
                <a:tc>
                  <a:txBody>
                    <a:bodyPr/>
                    <a:lstStyle/>
                    <a:p>
                      <a:r>
                        <a:rPr lang="en-US" sz="1800" dirty="0" smtClean="0"/>
                        <a:t>Malware Forum</a:t>
                      </a:r>
                      <a:endParaRPr lang="en-US" sz="1800" dirty="0"/>
                    </a:p>
                  </a:txBody>
                  <a:tcPr marT="45714" marB="45714"/>
                </a:tc>
                <a:tc>
                  <a:txBody>
                    <a:bodyPr/>
                    <a:lstStyle/>
                    <a:p>
                      <a:r>
                        <a:rPr lang="en-US" sz="1800" dirty="0" smtClean="0"/>
                        <a:t>202</a:t>
                      </a:r>
                      <a:endParaRPr lang="en-US" sz="1800" dirty="0"/>
                    </a:p>
                  </a:txBody>
                  <a:tcPr marT="45714" marB="45714"/>
                </a:tc>
                <a:tc>
                  <a:txBody>
                    <a:bodyPr/>
                    <a:lstStyle/>
                    <a:p>
                      <a:r>
                        <a:rPr lang="en-US" sz="1800" dirty="0" smtClean="0"/>
                        <a:t>1 (0.4%)</a:t>
                      </a:r>
                      <a:endParaRPr lang="en-US" sz="1800" dirty="0"/>
                    </a:p>
                  </a:txBody>
                  <a:tcPr marT="45714" marB="45714"/>
                </a:tc>
                <a:tc>
                  <a:txBody>
                    <a:bodyPr/>
                    <a:lstStyle/>
                    <a:p>
                      <a:r>
                        <a:rPr lang="en-US" sz="1800" dirty="0" smtClean="0"/>
                        <a:t>152 (75.2%)</a:t>
                      </a:r>
                      <a:endParaRPr lang="en-US" sz="1800" dirty="0"/>
                    </a:p>
                  </a:txBody>
                  <a:tcPr marT="45714" marB="45714"/>
                </a:tc>
                <a:tc>
                  <a:txBody>
                    <a:bodyPr/>
                    <a:lstStyle/>
                    <a:p>
                      <a:r>
                        <a:rPr lang="en-US" sz="1800" dirty="0" smtClean="0"/>
                        <a:t>85 (42.1%)</a:t>
                      </a:r>
                      <a:endParaRPr lang="en-US" sz="1800" dirty="0"/>
                    </a:p>
                  </a:txBody>
                  <a:tcPr marT="45714" marB="45714"/>
                </a:tc>
                <a:tc>
                  <a:txBody>
                    <a:bodyPr/>
                    <a:lstStyle/>
                    <a:p>
                      <a:r>
                        <a:rPr lang="en-US" sz="1800" dirty="0" smtClean="0"/>
                        <a:t>-</a:t>
                      </a:r>
                      <a:endParaRPr lang="en-US" sz="1800" dirty="0"/>
                    </a:p>
                  </a:txBody>
                  <a:tcPr marT="45714" marB="45714"/>
                </a:tc>
              </a:tr>
              <a:tr h="370793">
                <a:tc>
                  <a:txBody>
                    <a:bodyPr/>
                    <a:lstStyle/>
                    <a:p>
                      <a:r>
                        <a:rPr lang="en-US" sz="1800" dirty="0" err="1" smtClean="0"/>
                        <a:t>Wepawet</a:t>
                      </a:r>
                      <a:r>
                        <a:rPr lang="en-US" sz="1800" dirty="0" smtClean="0"/>
                        <a:t>-bad</a:t>
                      </a:r>
                      <a:endParaRPr lang="en-US" sz="1800" dirty="0"/>
                    </a:p>
                  </a:txBody>
                  <a:tcPr marT="45714" marB="45714">
                    <a:lnB w="12700" cap="flat" cmpd="sng" algn="ctr">
                      <a:solidFill>
                        <a:schemeClr val="tx1"/>
                      </a:solidFill>
                      <a:prstDash val="solid"/>
                      <a:round/>
                      <a:headEnd type="none" w="med" len="med"/>
                      <a:tailEnd type="none" w="med" len="med"/>
                    </a:lnB>
                  </a:tcPr>
                </a:tc>
                <a:tc>
                  <a:txBody>
                    <a:bodyPr/>
                    <a:lstStyle/>
                    <a:p>
                      <a:r>
                        <a:rPr lang="en-US" sz="1800" dirty="0" smtClean="0"/>
                        <a:t>341</a:t>
                      </a:r>
                      <a:endParaRPr lang="en-US" sz="1800" dirty="0"/>
                    </a:p>
                  </a:txBody>
                  <a:tcPr marT="45714" marB="45714">
                    <a:lnB w="12700" cap="flat" cmpd="sng" algn="ctr">
                      <a:solidFill>
                        <a:schemeClr val="tx1"/>
                      </a:solidFill>
                      <a:prstDash val="solid"/>
                      <a:round/>
                      <a:headEnd type="none" w="med" len="med"/>
                      <a:tailEnd type="none" w="med" len="med"/>
                    </a:lnB>
                  </a:tcPr>
                </a:tc>
                <a:tc>
                  <a:txBody>
                    <a:bodyPr/>
                    <a:lstStyle/>
                    <a:p>
                      <a:r>
                        <a:rPr lang="en-US" sz="1800" dirty="0" smtClean="0"/>
                        <a:t>0 (0.0%)</a:t>
                      </a:r>
                      <a:endParaRPr lang="en-US" sz="1800" dirty="0"/>
                    </a:p>
                  </a:txBody>
                  <a:tcPr marT="45714" marB="45714">
                    <a:lnB w="12700" cap="flat" cmpd="sng" algn="ctr">
                      <a:solidFill>
                        <a:schemeClr val="tx1"/>
                      </a:solidFill>
                      <a:prstDash val="solid"/>
                      <a:round/>
                      <a:headEnd type="none" w="med" len="med"/>
                      <a:tailEnd type="none" w="med" len="med"/>
                    </a:lnB>
                  </a:tcPr>
                </a:tc>
                <a:tc>
                  <a:txBody>
                    <a:bodyPr/>
                    <a:lstStyle/>
                    <a:p>
                      <a:r>
                        <a:rPr lang="en-US" sz="1800" dirty="0" smtClean="0"/>
                        <a:t>250 (73.3%)</a:t>
                      </a:r>
                      <a:endParaRPr lang="en-US" sz="1800" dirty="0"/>
                    </a:p>
                  </a:txBody>
                  <a:tcPr marT="45714" marB="45714">
                    <a:lnB w="12700" cap="flat" cmpd="sng" algn="ctr">
                      <a:solidFill>
                        <a:schemeClr val="tx1"/>
                      </a:solidFill>
                      <a:prstDash val="solid"/>
                      <a:round/>
                      <a:headEnd type="none" w="med" len="med"/>
                      <a:tailEnd type="none" w="med" len="med"/>
                    </a:lnB>
                  </a:tcPr>
                </a:tc>
                <a:tc>
                  <a:txBody>
                    <a:bodyPr/>
                    <a:lstStyle/>
                    <a:p>
                      <a:r>
                        <a:rPr lang="en-US" sz="1800" dirty="0" smtClean="0"/>
                        <a:t>248 (72.7%)</a:t>
                      </a:r>
                      <a:endParaRPr lang="en-US" sz="1800" dirty="0"/>
                    </a:p>
                  </a:txBody>
                  <a:tcPr marT="45714" marB="45714">
                    <a:lnB w="12700" cap="flat" cmpd="sng" algn="ctr">
                      <a:solidFill>
                        <a:schemeClr val="tx1"/>
                      </a:solidFill>
                      <a:prstDash val="solid"/>
                      <a:round/>
                      <a:headEnd type="none" w="med" len="med"/>
                      <a:tailEnd type="none" w="med" len="med"/>
                    </a:lnB>
                  </a:tcPr>
                </a:tc>
                <a:tc>
                  <a:txBody>
                    <a:bodyPr/>
                    <a:lstStyle/>
                    <a:p>
                      <a:r>
                        <a:rPr lang="en-US" sz="1800" dirty="0" smtClean="0"/>
                        <a:t>31 (9.1%)</a:t>
                      </a:r>
                      <a:endParaRPr lang="en-US" sz="1800" dirty="0"/>
                    </a:p>
                  </a:txBody>
                  <a:tcPr marT="45714" marB="45714">
                    <a:lnB w="12700" cap="flat" cmpd="sng" algn="ctr">
                      <a:solidFill>
                        <a:schemeClr val="tx1"/>
                      </a:solidFill>
                      <a:prstDash val="solid"/>
                      <a:round/>
                      <a:headEnd type="none" w="med" len="med"/>
                      <a:tailEnd type="none" w="med" len="med"/>
                    </a:lnB>
                  </a:tcPr>
                </a:tc>
              </a:tr>
              <a:tr h="370793">
                <a:tc>
                  <a:txBody>
                    <a:bodyPr/>
                    <a:lstStyle/>
                    <a:p>
                      <a:r>
                        <a:rPr lang="en-US" sz="1800" dirty="0" smtClean="0"/>
                        <a:t>Total</a:t>
                      </a:r>
                      <a:endParaRPr lang="en-US" sz="1800" dirty="0"/>
                    </a:p>
                  </a:txBody>
                  <a:tcPr marT="45714" marB="45714">
                    <a:lnT w="12700" cap="flat" cmpd="sng" algn="ctr">
                      <a:solidFill>
                        <a:schemeClr val="tx1"/>
                      </a:solidFill>
                      <a:prstDash val="solid"/>
                      <a:round/>
                      <a:headEnd type="none" w="med" len="med"/>
                      <a:tailEnd type="none" w="med" len="med"/>
                    </a:lnT>
                  </a:tcPr>
                </a:tc>
                <a:tc>
                  <a:txBody>
                    <a:bodyPr/>
                    <a:lstStyle/>
                    <a:p>
                      <a:r>
                        <a:rPr lang="en-US" sz="1800" dirty="0" smtClean="0"/>
                        <a:t>823</a:t>
                      </a:r>
                      <a:endParaRPr lang="en-US" sz="1800" dirty="0"/>
                    </a:p>
                  </a:txBody>
                  <a:tcPr marT="45714" marB="45714">
                    <a:lnT w="12700" cap="flat" cmpd="sng" algn="ctr">
                      <a:solidFill>
                        <a:schemeClr val="tx1"/>
                      </a:solidFill>
                      <a:prstDash val="solid"/>
                      <a:round/>
                      <a:headEnd type="none" w="med" len="med"/>
                      <a:tailEnd type="none" w="med" len="med"/>
                    </a:lnT>
                  </a:tcPr>
                </a:tc>
                <a:tc>
                  <a:txBody>
                    <a:bodyPr/>
                    <a:lstStyle/>
                    <a:p>
                      <a:r>
                        <a:rPr lang="en-US" sz="1800" dirty="0" smtClean="0"/>
                        <a:t>2 (0.2%)</a:t>
                      </a:r>
                      <a:endParaRPr lang="en-US" sz="1800" dirty="0"/>
                    </a:p>
                  </a:txBody>
                  <a:tcPr marT="45714" marB="45714">
                    <a:lnT w="12700" cap="flat" cmpd="sng" algn="ctr">
                      <a:solidFill>
                        <a:schemeClr val="tx1"/>
                      </a:solidFill>
                      <a:prstDash val="solid"/>
                      <a:round/>
                      <a:headEnd type="none" w="med" len="med"/>
                      <a:tailEnd type="none" w="med" len="med"/>
                    </a:lnT>
                  </a:tcPr>
                </a:tc>
                <a:tc>
                  <a:txBody>
                    <a:bodyPr/>
                    <a:lstStyle/>
                    <a:p>
                      <a:r>
                        <a:rPr lang="en-US" sz="1800" dirty="0" smtClean="0"/>
                        <a:t>664 (80.6%)</a:t>
                      </a:r>
                      <a:endParaRPr lang="en-US" sz="1800" dirty="0"/>
                    </a:p>
                  </a:txBody>
                  <a:tcPr marT="45714" marB="45714">
                    <a:lnT w="12700" cap="flat" cmpd="sng" algn="ctr">
                      <a:solidFill>
                        <a:schemeClr val="tx1"/>
                      </a:solidFill>
                      <a:prstDash val="solid"/>
                      <a:round/>
                      <a:headEnd type="none" w="med" len="med"/>
                      <a:tailEnd type="none" w="med" len="med"/>
                    </a:lnT>
                  </a:tcPr>
                </a:tc>
                <a:tc>
                  <a:txBody>
                    <a:bodyPr/>
                    <a:lstStyle/>
                    <a:p>
                      <a:r>
                        <a:rPr lang="en-US" sz="1800" dirty="0" smtClean="0"/>
                        <a:t>575 (69.9%)</a:t>
                      </a:r>
                      <a:endParaRPr lang="en-US" sz="1800" dirty="0"/>
                    </a:p>
                  </a:txBody>
                  <a:tcPr marT="45714" marB="45714">
                    <a:lnT w="12700" cap="flat" cmpd="sng" algn="ctr">
                      <a:solidFill>
                        <a:schemeClr val="tx1"/>
                      </a:solidFill>
                      <a:prstDash val="solid"/>
                      <a:round/>
                      <a:headEnd type="none" w="med" len="med"/>
                      <a:tailEnd type="none" w="med" len="med"/>
                    </a:lnT>
                  </a:tcPr>
                </a:tc>
                <a:tc>
                  <a:txBody>
                    <a:bodyPr/>
                    <a:lstStyle/>
                    <a:p>
                      <a:r>
                        <a:rPr lang="en-US" sz="1800" dirty="0" smtClean="0"/>
                        <a:t>31 (5.2%)</a:t>
                      </a:r>
                      <a:endParaRPr lang="en-US" sz="1800" dirty="0"/>
                    </a:p>
                  </a:txBody>
                  <a:tcPr marT="45714" marB="45714">
                    <a:lnT w="12700" cap="flat" cmpd="sng" algn="ctr">
                      <a:solidFill>
                        <a:schemeClr val="tx1"/>
                      </a:solidFill>
                      <a:prstDash val="solid"/>
                      <a:round/>
                      <a:headEnd type="none" w="med" len="med"/>
                      <a:tailEnd type="none" w="med" len="med"/>
                    </a:lnT>
                  </a:tcPr>
                </a:tc>
              </a:tr>
            </a:tbl>
          </a:graphicData>
        </a:graphic>
      </p:graphicFrame>
      <p:sp>
        <p:nvSpPr>
          <p:cNvPr id="4" name="Slide Number Placeholder 3"/>
          <p:cNvSpPr>
            <a:spLocks noGrp="1"/>
          </p:cNvSpPr>
          <p:nvPr>
            <p:ph type="sldNum" sz="quarter" idx="12"/>
          </p:nvPr>
        </p:nvSpPr>
        <p:spPr/>
        <p:txBody>
          <a:bodyPr/>
          <a:lstStyle/>
          <a:p>
            <a:pPr>
              <a:defRPr/>
            </a:pPr>
            <a:fld id="{5ADA31B1-6E44-43CA-975A-FCDFC6B1CA27}" type="slidenum">
              <a:rPr lang="en-US"/>
              <a:pPr>
                <a:defRPr/>
              </a:pPr>
              <a:t>51</a:t>
            </a:fld>
            <a:endParaRPr lang="en-US"/>
          </a:p>
        </p:txBody>
      </p:sp>
      <p:sp>
        <p:nvSpPr>
          <p:cNvPr id="53303" name="TextBox 5"/>
          <p:cNvSpPr txBox="1">
            <a:spLocks noChangeArrowheads="1"/>
          </p:cNvSpPr>
          <p:nvPr/>
        </p:nvSpPr>
        <p:spPr bwMode="auto">
          <a:xfrm>
            <a:off x="571500" y="1447800"/>
            <a:ext cx="8077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000"/>
              <a:t>The authors compared JSAND’s false negative rate to that of three other tools that utilize different detection approaches.</a:t>
            </a:r>
          </a:p>
        </p:txBody>
      </p:sp>
      <p:sp>
        <p:nvSpPr>
          <p:cNvPr id="53304" name="TextBox 6"/>
          <p:cNvSpPr txBox="1">
            <a:spLocks noChangeArrowheads="1"/>
          </p:cNvSpPr>
          <p:nvPr/>
        </p:nvSpPr>
        <p:spPr bwMode="auto">
          <a:xfrm>
            <a:off x="571500" y="5257800"/>
            <a:ext cx="8077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000"/>
              <a:t>Capture-HPC was not used for the SQL injection and Malware forum datasets because the exploit binaries were hosted at sites that are no longer reachable.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Evaluation</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Capture-HPC and JSAND were run side-by-side on the 16,894 URLs in the </a:t>
            </a:r>
            <a:r>
              <a:rPr lang="en-US" dirty="0" err="1" smtClean="0"/>
              <a:t>Wepawet-uncat</a:t>
            </a:r>
            <a:r>
              <a:rPr lang="en-US" dirty="0" smtClean="0"/>
              <a:t> dataset.</a:t>
            </a:r>
          </a:p>
          <a:p>
            <a:pPr fontAlgn="auto">
              <a:spcAft>
                <a:spcPts val="0"/>
              </a:spcAft>
              <a:buFont typeface="Arial" pitchFamily="34" charset="0"/>
              <a:buChar char="•"/>
              <a:defRPr/>
            </a:pPr>
            <a:r>
              <a:rPr lang="en-US" dirty="0" smtClean="0"/>
              <a:t>Capture-HPC found 285 confirmed malicious URLs, of which JSAND missed 25.</a:t>
            </a:r>
          </a:p>
          <a:p>
            <a:pPr fontAlgn="auto">
              <a:spcAft>
                <a:spcPts val="0"/>
              </a:spcAft>
              <a:buFont typeface="Arial" pitchFamily="34" charset="0"/>
              <a:buChar char="•"/>
              <a:defRPr/>
            </a:pPr>
            <a:r>
              <a:rPr lang="en-US" dirty="0" smtClean="0"/>
              <a:t>JSAND flagged 8,714 URLs as anomalous (identifying 1 or more exploit for 762 of those URLs). Capture-HPC did not flag 8,454 of those.</a:t>
            </a:r>
            <a:endParaRPr lang="en-US" dirty="0"/>
          </a:p>
        </p:txBody>
      </p:sp>
      <p:sp>
        <p:nvSpPr>
          <p:cNvPr id="4" name="Slide Number Placeholder 3"/>
          <p:cNvSpPr>
            <a:spLocks noGrp="1"/>
          </p:cNvSpPr>
          <p:nvPr>
            <p:ph type="sldNum" sz="quarter" idx="12"/>
          </p:nvPr>
        </p:nvSpPr>
        <p:spPr/>
        <p:txBody>
          <a:bodyPr/>
          <a:lstStyle/>
          <a:p>
            <a:pPr>
              <a:defRPr/>
            </a:pPr>
            <a:fld id="{71EEFDAB-B591-4605-8FE3-738B3383845F}" type="slidenum">
              <a:rPr lang="en-US"/>
              <a:pPr>
                <a:defRPr/>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t>Performance</a:t>
            </a:r>
          </a:p>
        </p:txBody>
      </p:sp>
      <p:sp>
        <p:nvSpPr>
          <p:cNvPr id="55299" name="Content Placeholder 2"/>
          <p:cNvSpPr>
            <a:spLocks noGrp="1"/>
          </p:cNvSpPr>
          <p:nvPr>
            <p:ph idx="1"/>
          </p:nvPr>
        </p:nvSpPr>
        <p:spPr/>
        <p:txBody>
          <a:bodyPr/>
          <a:lstStyle/>
          <a:p>
            <a:r>
              <a:rPr lang="en-US" smtClean="0"/>
              <a:t>JSAND analyzed the Wepawet-bad dataset (341 samples) in 2:22 hours vs. Capture-HPC’s  time of 2:59 hours.</a:t>
            </a:r>
          </a:p>
          <a:p>
            <a:r>
              <a:rPr lang="en-US" smtClean="0"/>
              <a:t>Parallelization to three computers reduced the time to 1 hour.</a:t>
            </a:r>
          </a:p>
          <a:p>
            <a:r>
              <a:rPr lang="en-US" smtClean="0"/>
              <a:t>This still seems pretty uncomfortably long for 341 samples.</a:t>
            </a:r>
          </a:p>
        </p:txBody>
      </p:sp>
      <p:sp>
        <p:nvSpPr>
          <p:cNvPr id="4" name="Slide Number Placeholder 3"/>
          <p:cNvSpPr>
            <a:spLocks noGrp="1"/>
          </p:cNvSpPr>
          <p:nvPr>
            <p:ph type="sldNum" sz="quarter" idx="12"/>
          </p:nvPr>
        </p:nvSpPr>
        <p:spPr/>
        <p:txBody>
          <a:bodyPr/>
          <a:lstStyle/>
          <a:p>
            <a:pPr>
              <a:defRPr/>
            </a:pPr>
            <a:fld id="{CB6EBE98-CB8D-4DCE-ACEF-08B7A62CBB84}" type="slidenum">
              <a:rPr lang="en-US"/>
              <a:pPr>
                <a:defRPr/>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Conclusion</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It’s quite likely that the </a:t>
            </a:r>
            <a:r>
              <a:rPr lang="en-US" dirty="0" smtClean="0">
                <a:hlinkClick r:id="rId3"/>
              </a:rPr>
              <a:t>Google Safe Browsing API </a:t>
            </a:r>
            <a:r>
              <a:rPr lang="en-US" dirty="0" smtClean="0"/>
              <a:t>is based on a blacklist of suspected phishing and malware pages built using the technology described in the first paper.</a:t>
            </a:r>
          </a:p>
          <a:p>
            <a:pPr fontAlgn="auto">
              <a:spcAft>
                <a:spcPts val="0"/>
              </a:spcAft>
              <a:buFont typeface="Arial" pitchFamily="34" charset="0"/>
              <a:buChar char="•"/>
              <a:defRPr/>
            </a:pPr>
            <a:r>
              <a:rPr lang="en-US" dirty="0" smtClean="0"/>
              <a:t>Anomalous behavior discovery from the second paper could be used or borrowed from in the </a:t>
            </a:r>
            <a:r>
              <a:rPr lang="en-US" dirty="0" err="1" smtClean="0"/>
              <a:t>heuristical</a:t>
            </a:r>
            <a:r>
              <a:rPr lang="en-US" dirty="0" smtClean="0"/>
              <a:t> analysis from the first paper.</a:t>
            </a:r>
          </a:p>
          <a:p>
            <a:pPr fontAlgn="auto">
              <a:spcAft>
                <a:spcPts val="0"/>
              </a:spcAft>
              <a:buFont typeface="Arial" pitchFamily="34" charset="0"/>
              <a:buChar char="•"/>
              <a:defRPr/>
            </a:pPr>
            <a:r>
              <a:rPr lang="en-US" dirty="0" smtClean="0"/>
              <a:t>Ultimately these techniques seem promising, if somewhat difficult to operate quickly.</a:t>
            </a:r>
          </a:p>
        </p:txBody>
      </p:sp>
      <p:sp>
        <p:nvSpPr>
          <p:cNvPr id="4" name="Slide Number Placeholder 3"/>
          <p:cNvSpPr>
            <a:spLocks noGrp="1"/>
          </p:cNvSpPr>
          <p:nvPr>
            <p:ph type="sldNum" sz="quarter" idx="12"/>
          </p:nvPr>
        </p:nvSpPr>
        <p:spPr/>
        <p:txBody>
          <a:bodyPr/>
          <a:lstStyle/>
          <a:p>
            <a:pPr>
              <a:defRPr/>
            </a:pPr>
            <a:fld id="{C62DE37D-0A7F-43AE-A67C-CA9C69872292}" type="slidenum">
              <a:rPr lang="en-US"/>
              <a:pPr>
                <a:defRPr/>
              </a:pPr>
              <a:t>54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Scenario (Finale)</a:t>
            </a:r>
          </a:p>
        </p:txBody>
      </p:sp>
      <p:sp>
        <p:nvSpPr>
          <p:cNvPr id="7171" name="Content Placeholder 2"/>
          <p:cNvSpPr>
            <a:spLocks noGrp="1"/>
          </p:cNvSpPr>
          <p:nvPr>
            <p:ph idx="1"/>
          </p:nvPr>
        </p:nvSpPr>
        <p:spPr/>
        <p:txBody>
          <a:bodyPr/>
          <a:lstStyle/>
          <a:p>
            <a:r>
              <a:rPr lang="en-US" smtClean="0"/>
              <a:t>Now there is a piece of malicious software running on your computer.</a:t>
            </a:r>
          </a:p>
          <a:p>
            <a:r>
              <a:rPr lang="en-US" smtClean="0"/>
              <a:t>This could be:</a:t>
            </a:r>
          </a:p>
          <a:p>
            <a:pPr lvl="1"/>
            <a:r>
              <a:rPr lang="en-US" smtClean="0"/>
              <a:t>a keylogger</a:t>
            </a:r>
          </a:p>
          <a:p>
            <a:pPr lvl="1"/>
            <a:r>
              <a:rPr lang="en-US" smtClean="0"/>
              <a:t>a bot</a:t>
            </a:r>
          </a:p>
          <a:p>
            <a:pPr lvl="1"/>
            <a:r>
              <a:rPr lang="en-US" smtClean="0"/>
              <a:t>a browsing history tracker</a:t>
            </a:r>
          </a:p>
          <a:p>
            <a:r>
              <a:rPr lang="en-US" smtClean="0"/>
              <a:t>Obviously, this is not good.</a:t>
            </a:r>
          </a:p>
        </p:txBody>
      </p:sp>
      <p:sp>
        <p:nvSpPr>
          <p:cNvPr id="4" name="Slide Number Placeholder 3"/>
          <p:cNvSpPr>
            <a:spLocks noGrp="1"/>
          </p:cNvSpPr>
          <p:nvPr>
            <p:ph type="sldNum" sz="quarter" idx="12"/>
          </p:nvPr>
        </p:nvSpPr>
        <p:spPr/>
        <p:txBody>
          <a:bodyPr/>
          <a:lstStyle/>
          <a:p>
            <a:pPr>
              <a:defRPr/>
            </a:pPr>
            <a:fld id="{7B95968C-179D-4C8C-AF56-03456C56DCFA}"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So What?</a:t>
            </a:r>
          </a:p>
        </p:txBody>
      </p:sp>
      <p:sp>
        <p:nvSpPr>
          <p:cNvPr id="8195" name="Content Placeholder 2"/>
          <p:cNvSpPr>
            <a:spLocks noGrp="1"/>
          </p:cNvSpPr>
          <p:nvPr>
            <p:ph idx="1"/>
          </p:nvPr>
        </p:nvSpPr>
        <p:spPr/>
        <p:txBody>
          <a:bodyPr/>
          <a:lstStyle/>
          <a:p>
            <a:r>
              <a:rPr lang="en-US" smtClean="0"/>
              <a:t>None of us are more than a few minor version numbers behind (and almost certainly not running IE 6), so why is this a big deal?</a:t>
            </a:r>
          </a:p>
          <a:p>
            <a:r>
              <a:rPr lang="en-US" smtClean="0"/>
              <a:t>Many people don’t understand why security updates are important. Why update if I don’t see something broken?</a:t>
            </a:r>
          </a:p>
        </p:txBody>
      </p:sp>
      <p:sp>
        <p:nvSpPr>
          <p:cNvPr id="4" name="Slide Number Placeholder 3"/>
          <p:cNvSpPr>
            <a:spLocks noGrp="1"/>
          </p:cNvSpPr>
          <p:nvPr>
            <p:ph type="sldNum" sz="quarter" idx="12"/>
          </p:nvPr>
        </p:nvSpPr>
        <p:spPr/>
        <p:txBody>
          <a:bodyPr/>
          <a:lstStyle/>
          <a:p>
            <a:pPr>
              <a:defRPr/>
            </a:pPr>
            <a:fld id="{100B6840-3613-4BB0-BF63-08E6EECCF18F}"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The Update Problem</a:t>
            </a:r>
          </a:p>
        </p:txBody>
      </p:sp>
      <p:pic>
        <p:nvPicPr>
          <p:cNvPr id="9219" name="Content Placeholder 3" descr="latest-major-version-share-table.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4953000" y="1600200"/>
            <a:ext cx="3590925" cy="2266950"/>
          </a:xfrm>
        </p:spPr>
      </p:pic>
      <p:pic>
        <p:nvPicPr>
          <p:cNvPr id="9220" name="Picture 4" descr="most-secure-bar.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4038600"/>
            <a:ext cx="3257550"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Box 6"/>
          <p:cNvSpPr txBox="1">
            <a:spLocks noChangeArrowheads="1"/>
          </p:cNvSpPr>
          <p:nvPr/>
        </p:nvSpPr>
        <p:spPr bwMode="auto">
          <a:xfrm>
            <a:off x="685800" y="1524000"/>
            <a:ext cx="40386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t>As you can see from these charts, some people simply do not update their browsers.</a:t>
            </a:r>
          </a:p>
          <a:p>
            <a:endParaRPr lang="en-US" sz="2400"/>
          </a:p>
          <a:p>
            <a:r>
              <a:rPr lang="en-US" sz="2400"/>
              <a:t>Why not?</a:t>
            </a:r>
          </a:p>
          <a:p>
            <a:pPr>
              <a:buFont typeface="Arial" charset="0"/>
              <a:buChar char="•"/>
            </a:pPr>
            <a:r>
              <a:rPr lang="en-US" sz="2400"/>
              <a:t> Ignorance – not everyone is tech savvy enough to know that security patches are a good thing.</a:t>
            </a:r>
          </a:p>
          <a:p>
            <a:pPr>
              <a:buFont typeface="Arial" charset="0"/>
              <a:buChar char="•"/>
            </a:pPr>
            <a:r>
              <a:rPr lang="en-US" sz="2400"/>
              <a:t> Difficulty – for a large company, a major version upgrade can be quite the IT hassle.</a:t>
            </a:r>
          </a:p>
        </p:txBody>
      </p:sp>
      <p:sp>
        <p:nvSpPr>
          <p:cNvPr id="6" name="Slide Number Placeholder 5"/>
          <p:cNvSpPr>
            <a:spLocks noGrp="1"/>
          </p:cNvSpPr>
          <p:nvPr>
            <p:ph type="sldNum" sz="quarter" idx="12"/>
          </p:nvPr>
        </p:nvSpPr>
        <p:spPr/>
        <p:txBody>
          <a:bodyPr/>
          <a:lstStyle/>
          <a:p>
            <a:pPr>
              <a:defRPr/>
            </a:pPr>
            <a:fld id="{B508E147-9FC8-451B-8274-E6EC98E6113F}"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Slow Update Adoption</a:t>
            </a:r>
          </a:p>
        </p:txBody>
      </p:sp>
      <p:pic>
        <p:nvPicPr>
          <p:cNvPr id="10243" name="Content Placeholder 3" descr="latest-major.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808038" y="1600200"/>
            <a:ext cx="7527925" cy="4525963"/>
          </a:xfrm>
        </p:spPr>
      </p:pic>
      <p:sp>
        <p:nvSpPr>
          <p:cNvPr id="5" name="Slide Number Placeholder 4"/>
          <p:cNvSpPr>
            <a:spLocks noGrp="1"/>
          </p:cNvSpPr>
          <p:nvPr>
            <p:ph type="sldNum" sz="quarter" idx="12"/>
          </p:nvPr>
        </p:nvSpPr>
        <p:spPr/>
        <p:txBody>
          <a:bodyPr/>
          <a:lstStyle/>
          <a:p>
            <a:pPr>
              <a:defRPr/>
            </a:pPr>
            <a:fld id="{C06C226F-336B-4426-90AE-B830D7DCCB44}" type="slidenum">
              <a:rPr lang="en-US"/>
              <a:pPr>
                <a:defRPr/>
              </a:pPr>
              <a:t>9</a:t>
            </a:fld>
            <a:endParaRPr lang="en-US"/>
          </a:p>
        </p:txBody>
      </p:sp>
      <p:sp>
        <p:nvSpPr>
          <p:cNvPr id="10245" name="TextBox 5"/>
          <p:cNvSpPr txBox="1">
            <a:spLocks noChangeArrowheads="1"/>
          </p:cNvSpPr>
          <p:nvPr/>
        </p:nvSpPr>
        <p:spPr bwMode="auto">
          <a:xfrm>
            <a:off x="257175" y="6107113"/>
            <a:ext cx="86296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t>Charts on last two slides from: </a:t>
            </a:r>
            <a:r>
              <a:rPr lang="en-US">
                <a:hlinkClick r:id="rId4"/>
              </a:rPr>
              <a:t>http://www.techzoom.net/publications/insecurity-iceberg/</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822</TotalTime>
  <Words>3393</Words>
  <Application>Microsoft Office PowerPoint</Application>
  <PresentationFormat>On-screen Show (4:3)</PresentationFormat>
  <Paragraphs>388</Paragraphs>
  <Slides>54</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Calibri</vt:lpstr>
      <vt:lpstr>Arial</vt:lpstr>
      <vt:lpstr>Courier New</vt:lpstr>
      <vt:lpstr>Office Theme</vt:lpstr>
      <vt:lpstr>Web-Based Malware</vt:lpstr>
      <vt:lpstr>Background</vt:lpstr>
      <vt:lpstr>Scenario (Setup)</vt:lpstr>
      <vt:lpstr>Scenario (Security Breaches)</vt:lpstr>
      <vt:lpstr>Scenario (Download Stage)</vt:lpstr>
      <vt:lpstr>Scenario (Finale)</vt:lpstr>
      <vt:lpstr>So What?</vt:lpstr>
      <vt:lpstr>The Update Problem</vt:lpstr>
      <vt:lpstr>Slow Update Adoption</vt:lpstr>
      <vt:lpstr>What to Do?</vt:lpstr>
      <vt:lpstr>The Ghost In The Browser</vt:lpstr>
      <vt:lpstr>The Goal</vt:lpstr>
      <vt:lpstr>Size of the Google Index</vt:lpstr>
      <vt:lpstr>Potential Problems</vt:lpstr>
      <vt:lpstr>Dealing with the Web</vt:lpstr>
      <vt:lpstr>Detection Architecture Diagram</vt:lpstr>
      <vt:lpstr>MapReduce Description</vt:lpstr>
      <vt:lpstr>MapReduce Process in this Paper</vt:lpstr>
      <vt:lpstr>Map Stage</vt:lpstr>
      <vt:lpstr>Map Stage (cont’d.)</vt:lpstr>
      <vt:lpstr>MapReduce Process in this Paper</vt:lpstr>
      <vt:lpstr>Reduce Stage</vt:lpstr>
      <vt:lpstr>MapReduce Results</vt:lpstr>
      <vt:lpstr>Detection Architecture Diagram</vt:lpstr>
      <vt:lpstr>Exploit Confirmation</vt:lpstr>
      <vt:lpstr>Exploit Testing</vt:lpstr>
      <vt:lpstr>Potential Exploit Scoring</vt:lpstr>
      <vt:lpstr>Evaluation – Throughput</vt:lpstr>
      <vt:lpstr>Evaluation - Throughput</vt:lpstr>
      <vt:lpstr>Content Control and Dependencies</vt:lpstr>
      <vt:lpstr>Content Control and Dependencies</vt:lpstr>
      <vt:lpstr>Content Control and Dependencies</vt:lpstr>
      <vt:lpstr>Exploitation Mechanisms</vt:lpstr>
      <vt:lpstr>Exploitation Mechanisms</vt:lpstr>
      <vt:lpstr>Exploitation Mechanisms</vt:lpstr>
      <vt:lpstr>Trends in Malware</vt:lpstr>
      <vt:lpstr>Trends in Malware</vt:lpstr>
      <vt:lpstr>Trends in Malware</vt:lpstr>
      <vt:lpstr>Trends in Malware</vt:lpstr>
      <vt:lpstr>Detection and Analysis of Drive-by-Download Attacks and Malicious JavaScript Code</vt:lpstr>
      <vt:lpstr>Summary</vt:lpstr>
      <vt:lpstr>Detection Technique</vt:lpstr>
      <vt:lpstr>Simple Code Obfuscation Example</vt:lpstr>
      <vt:lpstr>Use of Models</vt:lpstr>
      <vt:lpstr>Use of Models</vt:lpstr>
      <vt:lpstr>Use of Emulation</vt:lpstr>
      <vt:lpstr>Diagram of Analysis Method</vt:lpstr>
      <vt:lpstr>Evaluation of JSAND System</vt:lpstr>
      <vt:lpstr>Evaluation - Datasets</vt:lpstr>
      <vt:lpstr>Evaluation – False Positive Rates</vt:lpstr>
      <vt:lpstr>Evaluation – False Negative Rates</vt:lpstr>
      <vt:lpstr>Evaluation</vt:lpstr>
      <vt:lpstr>Performance</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Web-Based Malware</dc:title>
  <dc:creator>Jason</dc:creator>
  <cp:lastModifiedBy>Ben Livshits</cp:lastModifiedBy>
  <cp:revision>86</cp:revision>
  <dcterms:created xsi:type="dcterms:W3CDTF">2010-05-10T06:36:01Z</dcterms:created>
  <dcterms:modified xsi:type="dcterms:W3CDTF">2010-05-13T18:38:43Z</dcterms:modified>
</cp:coreProperties>
</file>