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256" r:id="rId2"/>
    <p:sldId id="258" r:id="rId3"/>
    <p:sldId id="259" r:id="rId4"/>
    <p:sldId id="279" r:id="rId5"/>
    <p:sldId id="280" r:id="rId6"/>
    <p:sldId id="260" r:id="rId7"/>
    <p:sldId id="261" r:id="rId8"/>
    <p:sldId id="262" r:id="rId9"/>
    <p:sldId id="281" r:id="rId10"/>
    <p:sldId id="263" r:id="rId11"/>
    <p:sldId id="282" r:id="rId12"/>
    <p:sldId id="266" r:id="rId13"/>
    <p:sldId id="283" r:id="rId14"/>
    <p:sldId id="284" r:id="rId15"/>
    <p:sldId id="285" r:id="rId16"/>
    <p:sldId id="264" r:id="rId17"/>
    <p:sldId id="257" r:id="rId18"/>
    <p:sldId id="267" r:id="rId19"/>
    <p:sldId id="268" r:id="rId20"/>
    <p:sldId id="269" r:id="rId21"/>
    <p:sldId id="270" r:id="rId22"/>
    <p:sldId id="286" r:id="rId23"/>
    <p:sldId id="273" r:id="rId24"/>
    <p:sldId id="271" r:id="rId25"/>
    <p:sldId id="287" r:id="rId26"/>
    <p:sldId id="272" r:id="rId27"/>
    <p:sldId id="288" r:id="rId28"/>
    <p:sldId id="274" r:id="rId29"/>
    <p:sldId id="276" r:id="rId30"/>
    <p:sldId id="277" r:id="rId31"/>
    <p:sldId id="278" r:id="rId32"/>
    <p:sldId id="27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24" autoAdjust="0"/>
    <p:restoredTop sz="94660"/>
  </p:normalViewPr>
  <p:slideViewPr>
    <p:cSldViewPr>
      <p:cViewPr varScale="1">
        <p:scale>
          <a:sx n="50" d="100"/>
          <a:sy n="50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DA38C-D4A0-44A6-AAFB-AA4382E24A02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8EEE9-B0A4-4632-85BC-C7F0946E7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8EEE9-B0A4-4632-85BC-C7F0946E762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1EE1B-A02F-49AA-B524-A1525915532E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6FEC0-C5DE-43F9-85F9-0044B8C33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Spectator: Detection and Containment of JavaScript Worms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Livshits</a:t>
            </a:r>
            <a:r>
              <a:rPr lang="en-US" dirty="0" smtClean="0"/>
              <a:t> &amp; Cui</a:t>
            </a:r>
          </a:p>
          <a:p>
            <a:endParaRPr lang="en-US" dirty="0"/>
          </a:p>
          <a:p>
            <a:r>
              <a:rPr lang="en-US" dirty="0" smtClean="0"/>
              <a:t>Presented by Colin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tag present on a page is assumed to </a:t>
            </a:r>
            <a:r>
              <a:rPr lang="en-US" i="1" dirty="0" smtClean="0"/>
              <a:t>cause</a:t>
            </a:r>
            <a:r>
              <a:rPr lang="en-US" i="1" dirty="0"/>
              <a:t> </a:t>
            </a:r>
            <a:r>
              <a:rPr lang="en-US" dirty="0" smtClean="0"/>
              <a:t>the subsequent request</a:t>
            </a:r>
          </a:p>
          <a:p>
            <a:r>
              <a:rPr lang="en-US" dirty="0" smtClean="0"/>
              <a:t>Consider a propagation graph: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6002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814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6"/>
            <a:endCxn id="5" idx="2"/>
          </p:cNvCxnSpPr>
          <p:nvPr/>
        </p:nvCxnSpPr>
        <p:spPr>
          <a:xfrm>
            <a:off x="1828800" y="43053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6"/>
            <a:endCxn id="6" idx="2"/>
          </p:cNvCxnSpPr>
          <p:nvPr/>
        </p:nvCxnSpPr>
        <p:spPr>
          <a:xfrm>
            <a:off x="2819400" y="4305300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6"/>
            <a:endCxn id="9" idx="2"/>
          </p:cNvCxnSpPr>
          <p:nvPr/>
        </p:nvCxnSpPr>
        <p:spPr>
          <a:xfrm>
            <a:off x="3810000" y="4305300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6"/>
            <a:endCxn id="8" idx="2"/>
          </p:cNvCxnSpPr>
          <p:nvPr/>
        </p:nvCxnSpPr>
        <p:spPr>
          <a:xfrm>
            <a:off x="3810000" y="4914900"/>
            <a:ext cx="838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5"/>
            <a:endCxn id="7" idx="2"/>
          </p:cNvCxnSpPr>
          <p:nvPr/>
        </p:nvCxnSpPr>
        <p:spPr>
          <a:xfrm rot="16200000" flipH="1">
            <a:off x="2919272" y="4252772"/>
            <a:ext cx="528778" cy="7954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propagation of tags on upload</a:t>
            </a:r>
          </a:p>
          <a:p>
            <a:r>
              <a:rPr lang="en-US" dirty="0" smtClean="0"/>
              <a:t>Track IPs along with tags</a:t>
            </a:r>
          </a:p>
          <a:p>
            <a:r>
              <a:rPr lang="en-US" dirty="0" smtClean="0"/>
              <a:t>Heuristic: If the # of unique IPs along a path exceeds a threshold </a:t>
            </a:r>
            <a:r>
              <a:rPr lang="en-US" i="1" dirty="0" smtClean="0"/>
              <a:t>d</a:t>
            </a:r>
            <a:r>
              <a:rPr lang="en-US" dirty="0" smtClean="0"/>
              <a:t>, flag a worm</a:t>
            </a:r>
          </a:p>
          <a:p>
            <a:r>
              <a:rPr lang="en-US" dirty="0" smtClean="0"/>
              <a:t>Accurately modeling the graph is exponential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4724400"/>
          <a:ext cx="7620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879600"/>
                <a:gridCol w="2540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Accurate</a:t>
                      </a:r>
                      <a:r>
                        <a:rPr lang="en-US" baseline="0" dirty="0" smtClean="0"/>
                        <a:t>  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Approximate Graph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to insert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O(2</a:t>
                      </a:r>
                      <a:r>
                        <a:rPr lang="en-US" baseline="30000" dirty="0" smtClean="0"/>
                        <a:t>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O(1) </a:t>
                      </a:r>
                      <a:r>
                        <a:rPr lang="en-US" baseline="0" dirty="0" smtClean="0"/>
                        <a:t> on average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Space to track path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Blocking </a:t>
                      </a:r>
                      <a:r>
                        <a:rPr lang="en-US" dirty="0" err="1" smtClean="0"/>
                        <a:t>futher</a:t>
                      </a:r>
                      <a:r>
                        <a:rPr lang="en-US" baseline="0" dirty="0" smtClean="0"/>
                        <a:t> propagation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a MySpace clone to test scaling</a:t>
            </a:r>
          </a:p>
          <a:p>
            <a:r>
              <a:rPr lang="en-US" dirty="0" smtClean="0"/>
              <a:t>Three propagation models</a:t>
            </a:r>
          </a:p>
          <a:p>
            <a:pPr lvl="1"/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Biased</a:t>
            </a:r>
          </a:p>
          <a:p>
            <a:r>
              <a:rPr lang="en-US" dirty="0" smtClean="0"/>
              <a:t>Tested scalability of graph tracking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Insertion Time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362" y="2320131"/>
            <a:ext cx="7153275" cy="30861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Diameter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83747"/>
            <a:ext cx="8229600" cy="2958869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Proof-of-Concept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AJAX blog</a:t>
            </a:r>
          </a:p>
          <a:p>
            <a:r>
              <a:rPr lang="en-US" dirty="0" smtClean="0"/>
              <a:t>Implemented a manual-propagation worm</a:t>
            </a:r>
          </a:p>
          <a:p>
            <a:r>
              <a:rPr lang="en-US" dirty="0" smtClean="0"/>
              <a:t>Spectator detected and stopped the worm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false negatives come from? Can a worm trick Spectator by hiding propagation behind legitimate user activity?</a:t>
            </a:r>
          </a:p>
          <a:p>
            <a:r>
              <a:rPr lang="en-US" dirty="0" smtClean="0"/>
              <a:t>What assumptions does Spectator make about interactions of individual users (think about multiple windows, tabs…)</a:t>
            </a:r>
          </a:p>
          <a:p>
            <a:r>
              <a:rPr lang="en-US" dirty="0" smtClean="0"/>
              <a:t>Is this a good match for Gmail’s HTTPS-only connections?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Detection of Security Vulnerabilities in Scripting 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Xie</a:t>
            </a:r>
            <a:r>
              <a:rPr lang="en-US" dirty="0" smtClean="0"/>
              <a:t> &amp; Aiken</a:t>
            </a:r>
          </a:p>
          <a:p>
            <a:endParaRPr lang="en-US" dirty="0"/>
          </a:p>
          <a:p>
            <a:r>
              <a:rPr lang="en-US" dirty="0" smtClean="0"/>
              <a:t>Presented by Colin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</a:p>
          <a:p>
            <a:r>
              <a:rPr lang="en-US" dirty="0" smtClean="0"/>
              <a:t>PHP makes it difficult to do a traditional static analysis</a:t>
            </a:r>
          </a:p>
          <a:p>
            <a:pPr lvl="1"/>
            <a:r>
              <a:rPr lang="en-US" dirty="0" smtClean="0"/>
              <a:t>include </a:t>
            </a:r>
          </a:p>
          <a:p>
            <a:pPr lvl="1"/>
            <a:r>
              <a:rPr lang="en-US" dirty="0" smtClean="0"/>
              <a:t>extract</a:t>
            </a:r>
          </a:p>
          <a:p>
            <a:pPr lvl="1"/>
            <a:r>
              <a:rPr lang="en-US" dirty="0" smtClean="0"/>
              <a:t>dynamic typing</a:t>
            </a:r>
          </a:p>
          <a:p>
            <a:pPr lvl="1"/>
            <a:r>
              <a:rPr lang="en-US" dirty="0" smtClean="0"/>
              <a:t>implicit casts everywhere</a:t>
            </a:r>
          </a:p>
          <a:p>
            <a:pPr lvl="1"/>
            <a:r>
              <a:rPr lang="en-US" dirty="0" smtClean="0"/>
              <a:t>scoping &amp; uninitialized variables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3-tier static analysis</a:t>
            </a:r>
          </a:p>
          <a:p>
            <a:pPr lvl="1"/>
            <a:r>
              <a:rPr lang="en-US" dirty="0" smtClean="0"/>
              <a:t>Symbolic execution to summarize basic blocks</a:t>
            </a:r>
          </a:p>
          <a:p>
            <a:pPr lvl="2"/>
            <a:r>
              <a:rPr lang="en-US" dirty="0" smtClean="0"/>
              <a:t>Well-chosen symbolic domain</a:t>
            </a:r>
          </a:p>
          <a:p>
            <a:pPr lvl="1"/>
            <a:r>
              <a:rPr lang="en-US" dirty="0" smtClean="0"/>
              <a:t>Block summaries make function summaries</a:t>
            </a:r>
          </a:p>
          <a:p>
            <a:pPr lvl="1"/>
            <a:r>
              <a:rPr lang="en-US" dirty="0" smtClean="0"/>
              <a:t>Function summaries build a program summary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AJAX gives JS an environment nearly as flexible as a C/</a:t>
            </a:r>
            <a:r>
              <a:rPr lang="en-US" dirty="0" err="1" smtClean="0"/>
              <a:t>asm</a:t>
            </a:r>
            <a:r>
              <a:rPr lang="en-US" dirty="0" smtClean="0"/>
              <a:t> on a desktop OS</a:t>
            </a:r>
          </a:p>
          <a:p>
            <a:pPr lvl="1"/>
            <a:r>
              <a:rPr lang="en-US" dirty="0" smtClean="0"/>
              <a:t>Buffer overruns allow </a:t>
            </a:r>
            <a:r>
              <a:rPr lang="en-US" dirty="0" err="1" smtClean="0"/>
              <a:t>asm</a:t>
            </a:r>
            <a:r>
              <a:rPr lang="en-US" dirty="0" smtClean="0"/>
              <a:t> code injection</a:t>
            </a:r>
          </a:p>
          <a:p>
            <a:pPr lvl="1"/>
            <a:r>
              <a:rPr lang="en-US" dirty="0" smtClean="0"/>
              <a:t>Tainted string propagation allows JS code injection</a:t>
            </a:r>
          </a:p>
          <a:p>
            <a:r>
              <a:rPr lang="en-US" dirty="0" smtClean="0"/>
              <a:t>Now worms can propagate through JS as well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Execution for Basic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Novel choice of symbolic values</a:t>
            </a:r>
          </a:p>
          <a:p>
            <a:pPr lvl="1"/>
            <a:r>
              <a:rPr lang="en-US" dirty="0" smtClean="0"/>
              <a:t>Strings modeled as concatenations of literals and non-deterministic containment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/>
              <a:t>&lt;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l-GR" dirty="0" smtClean="0"/>
              <a:t>β</a:t>
            </a:r>
            <a:r>
              <a:rPr lang="en-US" baseline="-25000" dirty="0" smtClean="0"/>
              <a:t>n</a:t>
            </a:r>
            <a:r>
              <a:rPr lang="en-US" dirty="0" smtClean="0"/>
              <a:t>&gt; where </a:t>
            </a:r>
            <a:r>
              <a:rPr lang="el-GR" dirty="0" smtClean="0"/>
              <a:t>β</a:t>
            </a:r>
            <a:r>
              <a:rPr lang="en-US" dirty="0" smtClean="0"/>
              <a:t>=…|contains(</a:t>
            </a:r>
            <a:r>
              <a:rPr lang="el-GR" dirty="0" smtClean="0"/>
              <a:t>σ</a:t>
            </a:r>
            <a:r>
              <a:rPr lang="en-US" dirty="0" smtClean="0"/>
              <a:t>)|…</a:t>
            </a:r>
          </a:p>
          <a:p>
            <a:pPr lvl="1"/>
            <a:r>
              <a:rPr lang="en-US" dirty="0" smtClean="0"/>
              <a:t>Booleans include an ultra-lightweight use of dependent types: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untaint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E: must be sanitized on entry</a:t>
            </a:r>
          </a:p>
          <a:p>
            <a:r>
              <a:rPr lang="en-US" dirty="0" smtClean="0"/>
              <a:t>D: locations defined by the block</a:t>
            </a:r>
          </a:p>
          <a:p>
            <a:r>
              <a:rPr lang="en-US" dirty="0" smtClean="0"/>
              <a:t>F: value flow</a:t>
            </a:r>
          </a:p>
          <a:p>
            <a:r>
              <a:rPr lang="en-US" dirty="0" smtClean="0"/>
              <a:t>T: true if the block exits the program</a:t>
            </a:r>
          </a:p>
          <a:p>
            <a:r>
              <a:rPr lang="en-US" dirty="0" smtClean="0"/>
              <a:t>R: return value if not a termination block</a:t>
            </a:r>
          </a:p>
          <a:p>
            <a:r>
              <a:rPr lang="en-US" dirty="0" smtClean="0"/>
              <a:t>U: locations untainted by this block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Block &amp;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validate($q);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$r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db_query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q.$a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return $r;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en-US" dirty="0" smtClean="0"/>
              <a:t>: {$a}</a:t>
            </a:r>
            <a:endParaRPr lang="en-US" dirty="0" smtClean="0"/>
          </a:p>
          <a:p>
            <a:r>
              <a:rPr lang="en-US" dirty="0" smtClean="0"/>
              <a:t>D: </a:t>
            </a:r>
            <a:r>
              <a:rPr lang="en-US" dirty="0" smtClean="0"/>
              <a:t>{$r}</a:t>
            </a:r>
          </a:p>
          <a:p>
            <a:r>
              <a:rPr lang="en-US" dirty="0" smtClean="0"/>
              <a:t>F</a:t>
            </a:r>
            <a:r>
              <a:rPr lang="en-US" dirty="0" smtClean="0"/>
              <a:t>: </a:t>
            </a:r>
            <a:r>
              <a:rPr lang="en-US" dirty="0" smtClean="0"/>
              <a:t>{}</a:t>
            </a:r>
          </a:p>
          <a:p>
            <a:r>
              <a:rPr lang="en-US" dirty="0" smtClean="0"/>
              <a:t>T</a:t>
            </a:r>
            <a:r>
              <a:rPr lang="en-US" dirty="0" smtClean="0"/>
              <a:t>: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R: { _|_ }</a:t>
            </a:r>
            <a:endParaRPr lang="en-US" dirty="0" smtClean="0"/>
          </a:p>
          <a:p>
            <a:r>
              <a:rPr lang="en-US" dirty="0" smtClean="0"/>
              <a:t>U: </a:t>
            </a:r>
            <a:r>
              <a:rPr lang="en-US" dirty="0" smtClean="0"/>
              <a:t>{$q}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Block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Paper hand-waves with “well-known techniques”</a:t>
            </a:r>
          </a:p>
          <a:p>
            <a:pPr lvl="1"/>
            <a:r>
              <a:rPr lang="en-US" dirty="0" smtClean="0"/>
              <a:t>Backward propagation of sanitization </a:t>
            </a:r>
            <a:r>
              <a:rPr lang="en-US" dirty="0" err="1" smtClean="0"/>
              <a:t>req.s</a:t>
            </a:r>
            <a:endParaRPr lang="en-US" dirty="0" smtClean="0"/>
          </a:p>
          <a:p>
            <a:pPr lvl="1"/>
            <a:r>
              <a:rPr lang="en-US" dirty="0" smtClean="0"/>
              <a:t>Forward propagation of sanitized values, returns, with intersection or union at join points</a:t>
            </a:r>
          </a:p>
          <a:p>
            <a:r>
              <a:rPr lang="en-US" dirty="0" smtClean="0"/>
              <a:t>Dealing with </a:t>
            </a:r>
            <a:r>
              <a:rPr lang="en-US" dirty="0" err="1" smtClean="0"/>
              <a:t>untaint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		if (&lt;</a:t>
            </a:r>
            <a:r>
              <a:rPr lang="en-US" dirty="0" err="1" smtClean="0"/>
              <a:t>untaint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)&gt;) {</a:t>
            </a:r>
            <a:br>
              <a:rPr lang="en-US" dirty="0" smtClean="0"/>
            </a:br>
            <a:r>
              <a:rPr lang="en-US" dirty="0" smtClean="0"/>
              <a:t>			&lt;check with 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 sanitized&gt;</a:t>
            </a:r>
            <a:br>
              <a:rPr lang="en-US" dirty="0" smtClean="0"/>
            </a:br>
            <a:r>
              <a:rPr lang="en-US" dirty="0" smtClean="0"/>
              <a:t>		} else {</a:t>
            </a:r>
            <a:br>
              <a:rPr lang="en-US" dirty="0" smtClean="0"/>
            </a:br>
            <a:r>
              <a:rPr lang="en-US" dirty="0" smtClean="0"/>
              <a:t>			 &lt;check with </a:t>
            </a:r>
            <a:r>
              <a:rPr lang="el-GR" dirty="0" smtClean="0"/>
              <a:t>σ</a:t>
            </a:r>
            <a:r>
              <a:rPr lang="en-US" baseline="-25000" dirty="0" smtClean="0"/>
              <a:t>0</a:t>
            </a:r>
            <a:r>
              <a:rPr lang="en-US" dirty="0" smtClean="0"/>
              <a:t> sanitized&gt;</a:t>
            </a:r>
            <a:br>
              <a:rPr lang="en-US" dirty="0" smtClean="0"/>
            </a:br>
            <a:r>
              <a:rPr lang="en-US" dirty="0" smtClean="0"/>
              <a:t>		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E: must be sanitized on entry</a:t>
            </a:r>
          </a:p>
          <a:p>
            <a:r>
              <a:rPr lang="en-US" dirty="0" smtClean="0"/>
              <a:t>R: values that may propagate to the return </a:t>
            </a:r>
            <a:r>
              <a:rPr lang="en-US" dirty="0" err="1" smtClean="0"/>
              <a:t>val</a:t>
            </a:r>
            <a:endParaRPr lang="en-US" dirty="0" smtClean="0"/>
          </a:p>
          <a:p>
            <a:r>
              <a:rPr lang="en-US" dirty="0" smtClean="0"/>
              <a:t>S: values always sanitized by the function</a:t>
            </a:r>
          </a:p>
          <a:p>
            <a:r>
              <a:rPr lang="en-US" dirty="0" smtClean="0"/>
              <a:t>X: whether the function always exits the program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Function &amp; 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function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runq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($q, $a)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validate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($q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db_query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q.$a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return $r;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E: </a:t>
            </a:r>
            <a:r>
              <a:rPr lang="en-US" dirty="0" smtClean="0"/>
              <a:t>{$a}</a:t>
            </a:r>
            <a:endParaRPr lang="en-US" dirty="0" smtClean="0"/>
          </a:p>
          <a:p>
            <a:r>
              <a:rPr lang="en-US" dirty="0" smtClean="0"/>
              <a:t>R: </a:t>
            </a:r>
            <a:r>
              <a:rPr lang="en-US" dirty="0" smtClean="0"/>
              <a:t>contains($q, $a)</a:t>
            </a:r>
            <a:endParaRPr lang="en-US" dirty="0" smtClean="0"/>
          </a:p>
          <a:p>
            <a:r>
              <a:rPr lang="en-US" dirty="0" smtClean="0"/>
              <a:t>S: </a:t>
            </a:r>
            <a:r>
              <a:rPr lang="en-US" dirty="0" smtClean="0"/>
              <a:t>{$q}</a:t>
            </a:r>
            <a:endParaRPr lang="en-US" dirty="0" smtClean="0"/>
          </a:p>
          <a:p>
            <a:r>
              <a:rPr lang="en-US" dirty="0" smtClean="0"/>
              <a:t>X</a:t>
            </a:r>
            <a:r>
              <a:rPr lang="en-US" dirty="0" smtClean="0"/>
              <a:t>: false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Function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formal arguments with actual arguments in the summary</a:t>
            </a:r>
          </a:p>
          <a:p>
            <a:r>
              <a:rPr lang="en-US" dirty="0" smtClean="0"/>
              <a:t>Cut successors if the function always exits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Main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function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runq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($q, $a) {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validate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($q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db_query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q.$a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return $r;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runq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q,$a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E: </a:t>
            </a:r>
            <a:r>
              <a:rPr lang="en-US" dirty="0" smtClean="0"/>
              <a:t>{$a}</a:t>
            </a:r>
            <a:endParaRPr lang="en-US" dirty="0" smtClean="0"/>
          </a:p>
          <a:p>
            <a:r>
              <a:rPr lang="en-US" dirty="0" smtClean="0"/>
              <a:t>R: </a:t>
            </a:r>
            <a:r>
              <a:rPr lang="en-US" dirty="0" smtClean="0"/>
              <a:t>contains($q, $a)</a:t>
            </a:r>
            <a:endParaRPr lang="en-US" dirty="0" smtClean="0"/>
          </a:p>
          <a:p>
            <a:r>
              <a:rPr lang="en-US" dirty="0" smtClean="0"/>
              <a:t>S: </a:t>
            </a:r>
            <a:r>
              <a:rPr lang="en-US" dirty="0" smtClean="0"/>
              <a:t>{$q}</a:t>
            </a:r>
            <a:endParaRPr lang="en-US" dirty="0" smtClean="0"/>
          </a:p>
          <a:p>
            <a:r>
              <a:rPr lang="en-US" dirty="0" smtClean="0"/>
              <a:t>X</a:t>
            </a:r>
            <a:r>
              <a:rPr lang="en-US" dirty="0" smtClean="0"/>
              <a:t>: false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4572000"/>
            <a:ext cx="43294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 is the set of </a:t>
            </a:r>
            <a:r>
              <a:rPr lang="en-US" sz="2800" dirty="0" err="1" smtClean="0"/>
              <a:t>unsanitized</a:t>
            </a:r>
            <a:r>
              <a:rPr lang="en-US" sz="2800" dirty="0" smtClean="0"/>
              <a:t> program inputs!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828799"/>
                <a:gridCol w="1981201"/>
                <a:gridCol w="19049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 (KLOC)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Bugs (FP)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Warnings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News Pro (6.5)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   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myBloggie</a:t>
                      </a:r>
                      <a:r>
                        <a:rPr lang="en-US" dirty="0" smtClean="0"/>
                        <a:t> (9.2)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   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PHP </a:t>
                      </a:r>
                      <a:r>
                        <a:rPr lang="en-US" dirty="0" err="1" smtClean="0"/>
                        <a:t>Webthings</a:t>
                      </a:r>
                      <a:r>
                        <a:rPr lang="en-US" baseline="0" dirty="0" smtClean="0"/>
                        <a:t> (38.3)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   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DCP Portal (121)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   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e107 (126)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   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    (0)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44196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Only errors were investigated, warnings may contain more bugs.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Hand-waving on the vulnerability and bug verification details.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Uses extract($_POST, EXTR_OVERWRITE)</a:t>
            </a:r>
          </a:p>
          <a:p>
            <a:r>
              <a:rPr lang="en-US" sz="2000" dirty="0" smtClean="0"/>
              <a:t>Allows exploits by adding extra POST parameters for variables uninitialized in the source</a:t>
            </a:r>
          </a:p>
          <a:p>
            <a:r>
              <a:rPr lang="en-US" sz="2000" dirty="0" smtClean="0"/>
              <a:t>Example: $</a:t>
            </a:r>
            <a:r>
              <a:rPr lang="en-US" sz="2000" dirty="0" err="1" smtClean="0"/>
              <a:t>new_pass</a:t>
            </a:r>
            <a:r>
              <a:rPr lang="en-US" sz="2000" dirty="0" smtClean="0"/>
              <a:t> is uninitialized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600201"/>
            <a:ext cx="51054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for ($</a:t>
            </a:r>
            <a:r>
              <a:rPr lang="en-US" sz="2000" dirty="0" err="1" smtClean="0"/>
              <a:t>i</a:t>
            </a:r>
            <a:r>
              <a:rPr lang="en-US" sz="2000" dirty="0" smtClean="0"/>
              <a:t>=0;$</a:t>
            </a:r>
            <a:r>
              <a:rPr lang="en-US" sz="2000" dirty="0" err="1" smtClean="0"/>
              <a:t>i</a:t>
            </a:r>
            <a:r>
              <a:rPr lang="en-US" sz="2000" dirty="0" smtClean="0"/>
              <a:t>&lt;7;$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$</a:t>
            </a:r>
            <a:r>
              <a:rPr lang="en-US" sz="2000" dirty="0" err="1" smtClean="0">
                <a:solidFill>
                  <a:schemeClr val="accent2"/>
                </a:solidFill>
              </a:rPr>
              <a:t>new_pass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.= </a:t>
            </a:r>
            <a:r>
              <a:rPr lang="en-US" sz="2000" dirty="0" err="1" smtClean="0"/>
              <a:t>chr</a:t>
            </a:r>
            <a:r>
              <a:rPr lang="en-US" sz="2000" dirty="0" smtClean="0"/>
              <a:t>(rand(97,122));</a:t>
            </a:r>
          </a:p>
          <a:p>
            <a:pPr>
              <a:buNone/>
            </a:pPr>
            <a:r>
              <a:rPr lang="en-US" sz="2000" dirty="0" smtClean="0"/>
              <a:t>…</a:t>
            </a:r>
          </a:p>
          <a:p>
            <a:pPr>
              <a:buNone/>
            </a:pPr>
            <a:r>
              <a:rPr lang="en-US" sz="2000" dirty="0" smtClean="0"/>
              <a:t>$result = </a:t>
            </a:r>
            <a:r>
              <a:rPr lang="en-US" sz="2000" dirty="0" err="1" smtClean="0"/>
              <a:t>dbquery</a:t>
            </a:r>
            <a:r>
              <a:rPr lang="en-US" sz="2000" dirty="0" smtClean="0"/>
              <a:t>(“UPDATE ”.$</a:t>
            </a:r>
            <a:r>
              <a:rPr lang="en-US" sz="2000" dirty="0" err="1" smtClean="0"/>
              <a:t>db_prefix.“users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SET </a:t>
            </a:r>
            <a:r>
              <a:rPr lang="en-US" sz="2000" dirty="0" err="1" smtClean="0"/>
              <a:t>user_password</a:t>
            </a:r>
            <a:r>
              <a:rPr lang="en-US" sz="2000" dirty="0" smtClean="0"/>
              <a:t>=md5(‘$</a:t>
            </a:r>
            <a:r>
              <a:rPr lang="en-US" sz="2000" dirty="0" err="1" smtClean="0"/>
              <a:t>new_pass</a:t>
            </a:r>
            <a:r>
              <a:rPr lang="en-US" sz="2000" dirty="0" smtClean="0"/>
              <a:t>’)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WHERE </a:t>
            </a:r>
            <a:r>
              <a:rPr lang="en-US" sz="2000" dirty="0" err="1" smtClean="0"/>
              <a:t>user_id</a:t>
            </a:r>
            <a:r>
              <a:rPr lang="en-US" sz="2000" dirty="0" smtClean="0"/>
              <a:t>=‘ ”.$data[‘</a:t>
            </a:r>
            <a:r>
              <a:rPr lang="en-US" sz="2000" dirty="0" err="1" smtClean="0"/>
              <a:t>user_id</a:t>
            </a:r>
            <a:r>
              <a:rPr lang="en-US" sz="2000" dirty="0" smtClean="0"/>
              <a:t>’].” ‘ “);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Samy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guy figures out how to embed </a:t>
            </a:r>
            <a:r>
              <a:rPr lang="en-US" dirty="0" err="1" smtClean="0"/>
              <a:t>Javascript</a:t>
            </a:r>
            <a:r>
              <a:rPr lang="en-US" dirty="0" smtClean="0"/>
              <a:t> in CSS, which MySpace doesn’t filter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7577138" cy="461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124200" cy="2667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Uses extract($_POST, EXTR_OVERWRITE)</a:t>
            </a:r>
          </a:p>
          <a:p>
            <a:r>
              <a:rPr lang="en-US" sz="2000" dirty="0" smtClean="0"/>
              <a:t>Allows exploits by adding extra POST parameters for variables uninitialized in the source</a:t>
            </a:r>
          </a:p>
          <a:p>
            <a:r>
              <a:rPr lang="en-US" sz="2000" dirty="0" smtClean="0"/>
              <a:t>Example: $</a:t>
            </a:r>
            <a:r>
              <a:rPr lang="en-US" sz="2000" dirty="0" err="1" smtClean="0"/>
              <a:t>new_pass</a:t>
            </a:r>
            <a:r>
              <a:rPr lang="en-US" sz="2000" dirty="0" smtClean="0"/>
              <a:t> is uninitialized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600201"/>
            <a:ext cx="5105400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for ($</a:t>
            </a:r>
            <a:r>
              <a:rPr lang="en-US" sz="2000" dirty="0" err="1" smtClean="0"/>
              <a:t>i</a:t>
            </a:r>
            <a:r>
              <a:rPr lang="en-US" sz="2000" dirty="0" smtClean="0"/>
              <a:t>=0;$</a:t>
            </a:r>
            <a:r>
              <a:rPr lang="en-US" sz="2000" dirty="0" err="1" smtClean="0"/>
              <a:t>i</a:t>
            </a:r>
            <a:r>
              <a:rPr lang="en-US" sz="2000" dirty="0" smtClean="0"/>
              <a:t>&lt;7;$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$</a:t>
            </a:r>
            <a:r>
              <a:rPr lang="en-US" sz="2000" dirty="0" err="1" smtClean="0">
                <a:solidFill>
                  <a:schemeClr val="accent2"/>
                </a:solidFill>
              </a:rPr>
              <a:t>new_pass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.= </a:t>
            </a:r>
            <a:r>
              <a:rPr lang="en-US" sz="2000" dirty="0" err="1" smtClean="0"/>
              <a:t>chr</a:t>
            </a:r>
            <a:r>
              <a:rPr lang="en-US" sz="2000" dirty="0" smtClean="0"/>
              <a:t>(rand(97,122));</a:t>
            </a:r>
          </a:p>
          <a:p>
            <a:pPr>
              <a:buNone/>
            </a:pPr>
            <a:r>
              <a:rPr lang="en-US" sz="2000" dirty="0" smtClean="0"/>
              <a:t>…</a:t>
            </a:r>
          </a:p>
          <a:p>
            <a:pPr>
              <a:buNone/>
            </a:pPr>
            <a:r>
              <a:rPr lang="en-US" sz="2000" dirty="0" smtClean="0"/>
              <a:t>$result = </a:t>
            </a:r>
            <a:r>
              <a:rPr lang="en-US" sz="2000" dirty="0" err="1" smtClean="0"/>
              <a:t>dbquery</a:t>
            </a:r>
            <a:r>
              <a:rPr lang="en-US" sz="2000" dirty="0" smtClean="0"/>
              <a:t>(“UPDATE ”.$</a:t>
            </a:r>
            <a:r>
              <a:rPr lang="en-US" sz="2000" dirty="0" err="1" smtClean="0"/>
              <a:t>db_prefix.“users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SET </a:t>
            </a:r>
            <a:r>
              <a:rPr lang="en-US" sz="2000" dirty="0" err="1" smtClean="0"/>
              <a:t>user_password</a:t>
            </a:r>
            <a:r>
              <a:rPr lang="en-US" sz="2000" dirty="0" smtClean="0"/>
              <a:t>=md5(‘$</a:t>
            </a:r>
            <a:r>
              <a:rPr lang="en-US" sz="2000" dirty="0" err="1" smtClean="0"/>
              <a:t>new_pass</a:t>
            </a:r>
            <a:r>
              <a:rPr lang="en-US" sz="2000" dirty="0" smtClean="0"/>
              <a:t>’)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WHERE </a:t>
            </a:r>
            <a:r>
              <a:rPr lang="en-US" sz="2000" dirty="0" err="1" smtClean="0"/>
              <a:t>user_id</a:t>
            </a:r>
            <a:r>
              <a:rPr lang="en-US" sz="2000" dirty="0" smtClean="0"/>
              <a:t>=‘ ”.$data[‘</a:t>
            </a:r>
            <a:r>
              <a:rPr lang="en-US" sz="2000" dirty="0" err="1" smtClean="0"/>
              <a:t>user_id</a:t>
            </a:r>
            <a:r>
              <a:rPr lang="en-US" sz="2000" dirty="0" smtClean="0"/>
              <a:t>’].” ‘ “);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267200"/>
            <a:ext cx="79016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Exploit parameter:</a:t>
            </a:r>
          </a:p>
          <a:p>
            <a:r>
              <a:rPr lang="en-US" dirty="0" smtClean="0"/>
              <a:t>&amp;</a:t>
            </a:r>
            <a:r>
              <a:rPr lang="en-US" dirty="0" err="1" smtClean="0"/>
              <a:t>new_pass</a:t>
            </a:r>
            <a:r>
              <a:rPr lang="en-US" dirty="0" smtClean="0"/>
              <a:t>=abc%27%29%2cuser_level=%27103%27%2cuser_aim=%28%27</a:t>
            </a:r>
          </a:p>
          <a:p>
            <a:endParaRPr lang="en-US" dirty="0"/>
          </a:p>
          <a:p>
            <a:r>
              <a:rPr lang="en-US" dirty="0" smtClean="0"/>
              <a:t>Produces $result:</a:t>
            </a:r>
          </a:p>
          <a:p>
            <a:r>
              <a:rPr lang="en-US" dirty="0" smtClean="0"/>
              <a:t>UPDATE users SET </a:t>
            </a:r>
            <a:r>
              <a:rPr lang="en-US" dirty="0" err="1" smtClean="0"/>
              <a:t>user_password</a:t>
            </a:r>
            <a:r>
              <a:rPr lang="en-US" dirty="0" smtClean="0"/>
              <a:t>=md5(‘</a:t>
            </a:r>
            <a:r>
              <a:rPr lang="en-US" dirty="0" err="1" smtClean="0"/>
              <a:t>abc</a:t>
            </a:r>
            <a:r>
              <a:rPr lang="en-US" dirty="0" smtClean="0"/>
              <a:t>’), </a:t>
            </a:r>
            <a:r>
              <a:rPr lang="en-US" dirty="0" err="1" smtClean="0"/>
              <a:t>user_level</a:t>
            </a:r>
            <a:r>
              <a:rPr lang="en-US" dirty="0" smtClean="0"/>
              <a:t>=‘103’, </a:t>
            </a:r>
            <a:r>
              <a:rPr lang="en-US" dirty="0" err="1" smtClean="0"/>
              <a:t>user_aim</a:t>
            </a:r>
            <a:r>
              <a:rPr lang="en-US" dirty="0" smtClean="0"/>
              <a:t>=‘?????’)</a:t>
            </a:r>
          </a:p>
          <a:p>
            <a:r>
              <a:rPr lang="en-US" dirty="0"/>
              <a:t>	</a:t>
            </a:r>
            <a:r>
              <a:rPr lang="en-US" dirty="0" smtClean="0"/>
              <a:t>WHERE </a:t>
            </a:r>
            <a:r>
              <a:rPr lang="en-US" dirty="0" err="1" smtClean="0"/>
              <a:t>user_id</a:t>
            </a:r>
            <a:r>
              <a:rPr lang="en-US" dirty="0" smtClean="0"/>
              <a:t>=‘</a:t>
            </a:r>
            <a:r>
              <a:rPr lang="en-US" dirty="0" err="1" smtClean="0"/>
              <a:t>userid</a:t>
            </a:r>
            <a:r>
              <a:rPr lang="en-US" dirty="0" smtClean="0"/>
              <a:t>’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Comparing to PQL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60475"/>
            <a:ext cx="4040188" cy="639762"/>
          </a:xfrm>
        </p:spPr>
        <p:txBody>
          <a:bodyPr/>
          <a:lstStyle/>
          <a:p>
            <a:r>
              <a:rPr lang="en-US" dirty="0" err="1" smtClean="0"/>
              <a:t>Xie</a:t>
            </a:r>
            <a:r>
              <a:rPr lang="en-US" dirty="0" smtClean="0"/>
              <a:t> &amp; Aiken (PHP)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00236"/>
            <a:ext cx="4040188" cy="4652964"/>
          </a:xfrm>
        </p:spPr>
        <p:txBody>
          <a:bodyPr>
            <a:normAutofit/>
          </a:bodyPr>
          <a:lstStyle/>
          <a:p>
            <a:r>
              <a:rPr lang="en-US" dirty="0" smtClean="0"/>
              <a:t>Tailored to PHP’s built-in string concatenation</a:t>
            </a:r>
          </a:p>
          <a:p>
            <a:r>
              <a:rPr lang="en-US" dirty="0" smtClean="0"/>
              <a:t>Infers sanitization functions from a base set</a:t>
            </a:r>
          </a:p>
          <a:p>
            <a:r>
              <a:rPr lang="en-US" dirty="0" smtClean="0"/>
              <a:t>Handles relation between return values and sanitized values</a:t>
            </a:r>
          </a:p>
          <a:p>
            <a:r>
              <a:rPr lang="en-US" dirty="0" smtClean="0"/>
              <a:t>Unsound (specialized to strings and </a:t>
            </a:r>
            <a:r>
              <a:rPr lang="en-US" dirty="0" err="1" smtClean="0"/>
              <a:t>booleans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Effective, few FP</a:t>
            </a:r>
          </a:p>
          <a:p>
            <a:r>
              <a:rPr lang="en-US" dirty="0" smtClean="0"/>
              <a:t>Roughly, taint inference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260475"/>
            <a:ext cx="4041775" cy="639762"/>
          </a:xfrm>
        </p:spPr>
        <p:txBody>
          <a:bodyPr/>
          <a:lstStyle/>
          <a:p>
            <a:r>
              <a:rPr lang="en-US" dirty="0" err="1" smtClean="0"/>
              <a:t>Livshits</a:t>
            </a:r>
            <a:r>
              <a:rPr lang="en-US" dirty="0" smtClean="0"/>
              <a:t> &amp; Lam (Java)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900236"/>
            <a:ext cx="4041775" cy="4652963"/>
          </a:xfrm>
        </p:spPr>
        <p:txBody>
          <a:bodyPr>
            <a:normAutofit/>
          </a:bodyPr>
          <a:lstStyle/>
          <a:p>
            <a:r>
              <a:rPr lang="en-US" dirty="0" smtClean="0"/>
              <a:t>Requires specifying the propagation relation</a:t>
            </a:r>
          </a:p>
          <a:p>
            <a:r>
              <a:rPr lang="en-US" dirty="0" smtClean="0"/>
              <a:t>Sanitizers must be omitted from derivation function</a:t>
            </a:r>
          </a:p>
          <a:p>
            <a:r>
              <a:rPr lang="en-US" dirty="0" smtClean="0"/>
              <a:t>Cannot handle sanitization checkers, only producers of new sanitized values</a:t>
            </a:r>
          </a:p>
          <a:p>
            <a:r>
              <a:rPr lang="en-US" dirty="0" smtClean="0"/>
              <a:t>Sound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Effective, few FP</a:t>
            </a:r>
          </a:p>
          <a:p>
            <a:r>
              <a:rPr lang="en-US" dirty="0" smtClean="0"/>
              <a:t>Roughly, taint flow analysis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would need to change to track other sorts of properties?</a:t>
            </a:r>
          </a:p>
          <a:p>
            <a:r>
              <a:rPr lang="en-US" dirty="0" smtClean="0"/>
              <a:t>What makes this system unsound?</a:t>
            </a:r>
          </a:p>
          <a:p>
            <a:r>
              <a:rPr lang="en-US" dirty="0" smtClean="0"/>
              <a:t>Where exactly does this system lose precision?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Samy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Visitors to his profile run the JS on page load</a:t>
            </a:r>
          </a:p>
          <a:p>
            <a:r>
              <a:rPr lang="en-US" dirty="0" smtClean="0"/>
              <a:t>The script “friends” the author, then adds the same source to their profile.</a:t>
            </a:r>
          </a:p>
          <a:p>
            <a:r>
              <a:rPr lang="en-US" dirty="0" smtClean="0"/>
              <a:t>Now anyone who visits that profile would also get infected, and so on…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Gets Worse…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could potentially work on a site like </a:t>
            </a:r>
            <a:r>
              <a:rPr lang="en-US" dirty="0" err="1" smtClean="0"/>
              <a:t>GMail</a:t>
            </a:r>
            <a:r>
              <a:rPr lang="en-US" dirty="0" smtClean="0"/>
              <a:t>...</a:t>
            </a:r>
          </a:p>
          <a:p>
            <a:r>
              <a:rPr lang="en-US" dirty="0" smtClean="0"/>
              <a:t>Windows Scripting Engine understands JS…</a:t>
            </a:r>
          </a:p>
          <a:p>
            <a:r>
              <a:rPr lang="en-US" dirty="0" err="1" smtClean="0"/>
              <a:t>Sophos</a:t>
            </a:r>
            <a:r>
              <a:rPr lang="en-US" dirty="0" smtClean="0"/>
              <a:t> lists over 380 JS worms</a:t>
            </a:r>
          </a:p>
          <a:p>
            <a:r>
              <a:rPr lang="en-US" dirty="0" smtClean="0"/>
              <a:t>All known static analyses for finding these bugs are either unsound, or sound for a narrow class of bugs, so we really can’t just find them all statically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for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the interactions of </a:t>
            </a:r>
            <a:r>
              <a:rPr lang="en-US" i="1" dirty="0" smtClean="0"/>
              <a:t>many</a:t>
            </a:r>
            <a:r>
              <a:rPr lang="en-US" dirty="0" smtClean="0"/>
              <a:t> users, and watch the propagation of information</a:t>
            </a:r>
          </a:p>
          <a:p>
            <a:pPr lvl="1"/>
            <a:r>
              <a:rPr lang="en-US" dirty="0" smtClean="0"/>
              <a:t>If the same information propagates across, say 100 users, this is probably a worm.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48768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76200" y="3505200"/>
            <a:ext cx="30480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 Application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2209800"/>
            <a:ext cx="1676400" cy="2971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Spectator Proxy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5334000"/>
            <a:ext cx="318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Site Domain (e.g. myspace.com)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6210300" y="3467100"/>
            <a:ext cx="3810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6400" y="2743200"/>
            <a:ext cx="2209800" cy="1588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4876800"/>
            <a:ext cx="2209800" cy="1588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209800" y="4495800"/>
            <a:ext cx="9906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819400" y="4953000"/>
            <a:ext cx="5334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286000" y="2362200"/>
            <a:ext cx="8382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819400" y="2819400"/>
            <a:ext cx="5334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562600" y="2743200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62600" y="4876800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324600" y="2286000"/>
            <a:ext cx="8382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858000" y="2743200"/>
            <a:ext cx="5334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248400" y="4495800"/>
            <a:ext cx="9906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858000" y="4953000"/>
            <a:ext cx="5334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8463868" y="2743200"/>
            <a:ext cx="386667" cy="2100853"/>
          </a:xfrm>
          <a:custGeom>
            <a:avLst/>
            <a:gdLst>
              <a:gd name="connsiteX0" fmla="*/ 7557 w 386667"/>
              <a:gd name="connsiteY0" fmla="*/ 0 h 2100853"/>
              <a:gd name="connsiteX1" fmla="*/ 385408 w 386667"/>
              <a:gd name="connsiteY1" fmla="*/ 1088212 h 2100853"/>
              <a:gd name="connsiteX2" fmla="*/ 0 w 386667"/>
              <a:gd name="connsiteY2" fmla="*/ 2100853 h 210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6667" h="2100853">
                <a:moveTo>
                  <a:pt x="7557" y="0"/>
                </a:moveTo>
                <a:cubicBezTo>
                  <a:pt x="197112" y="369035"/>
                  <a:pt x="386667" y="738070"/>
                  <a:pt x="385408" y="1088212"/>
                </a:cubicBezTo>
                <a:cubicBezTo>
                  <a:pt x="384149" y="1438354"/>
                  <a:pt x="192074" y="1769603"/>
                  <a:pt x="0" y="2100853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build="allAtOnce" animBg="1"/>
      <p:bldP spid="28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Server-Side Tag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Interactions</a:t>
            </a:r>
          </a:p>
          <a:p>
            <a:pPr lvl="1"/>
            <a:r>
              <a:rPr lang="en-US" dirty="0" smtClean="0"/>
              <a:t>Proxy tags requests containing HTML/JS</a:t>
            </a:r>
          </a:p>
          <a:p>
            <a:pPr lvl="1"/>
            <a:r>
              <a:rPr lang="en-US" dirty="0" smtClean="0"/>
              <a:t>Proxy checks for tags in pages pulled from the server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&lt;div </a:t>
            </a:r>
            <a:r>
              <a:rPr lang="en-US" dirty="0" err="1" smtClean="0">
                <a:solidFill>
                  <a:schemeClr val="accent2"/>
                </a:solidFill>
              </a:rPr>
              <a:t>spectator_tag</a:t>
            </a:r>
            <a:r>
              <a:rPr lang="en-US" dirty="0" smtClean="0">
                <a:solidFill>
                  <a:schemeClr val="accent2"/>
                </a:solidFill>
              </a:rPr>
              <a:t>=134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&lt;a </a:t>
            </a:r>
            <a:r>
              <a:rPr lang="en-US" dirty="0" err="1" smtClean="0"/>
              <a:t>onclick</a:t>
            </a:r>
            <a:r>
              <a:rPr lang="en-US" dirty="0" smtClean="0"/>
              <a:t>=“</a:t>
            </a:r>
            <a:r>
              <a:rPr lang="en-US" dirty="0" err="1" smtClean="0"/>
              <a:t>javascript</a:t>
            </a:r>
            <a:r>
              <a:rPr lang="en-US" dirty="0" smtClean="0"/>
              <a:t>:…”&gt;…&lt;/a&gt;</a:t>
            </a:r>
          </a:p>
          <a:p>
            <a:pPr>
              <a:buNone/>
            </a:pPr>
            <a:r>
              <a:rPr lang="en-US" dirty="0" smtClean="0"/>
              <a:t>&lt;/div&gt;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Tag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Interactions</a:t>
            </a:r>
          </a:p>
          <a:p>
            <a:pPr lvl="1"/>
            <a:r>
              <a:rPr lang="en-US" dirty="0" smtClean="0"/>
              <a:t>Proxy issues HTTP-only cookie w/ ID for the set of tags in the current page</a:t>
            </a:r>
          </a:p>
          <a:p>
            <a:pPr lvl="1"/>
            <a:r>
              <a:rPr lang="en-US" dirty="0" smtClean="0"/>
              <a:t>Browser sends ID back to proxy w/ each request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</TotalTime>
  <Words>1097</Words>
  <Application>Microsoft Office PowerPoint</Application>
  <PresentationFormat>On-screen Show (4:3)</PresentationFormat>
  <Paragraphs>246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Spectator: Detection and Containment of JavaScript Worms</vt:lpstr>
      <vt:lpstr>The Problem</vt:lpstr>
      <vt:lpstr>Example: Samy</vt:lpstr>
      <vt:lpstr>Samy (cont.)</vt:lpstr>
      <vt:lpstr>It Gets Worse…</vt:lpstr>
      <vt:lpstr>Idea for a Solution</vt:lpstr>
      <vt:lpstr>Overall Design</vt:lpstr>
      <vt:lpstr>Server-Side Tag Flow</vt:lpstr>
      <vt:lpstr>Client-Side Tag Flow</vt:lpstr>
      <vt:lpstr>Tracking Causality</vt:lpstr>
      <vt:lpstr>Propagation Graphs</vt:lpstr>
      <vt:lpstr>Simulations</vt:lpstr>
      <vt:lpstr>Graph Insertion Time</vt:lpstr>
      <vt:lpstr>Graph Diameter</vt:lpstr>
      <vt:lpstr>Proof-of-Concept Exploit</vt:lpstr>
      <vt:lpstr>Discussion</vt:lpstr>
      <vt:lpstr>Static Detection of Security Vulnerabilities in Scripting Languages</vt:lpstr>
      <vt:lpstr>The Problem</vt:lpstr>
      <vt:lpstr>A Solution</vt:lpstr>
      <vt:lpstr>Symbolic Execution for Basic Blocks</vt:lpstr>
      <vt:lpstr>Block Summaries</vt:lpstr>
      <vt:lpstr>Example Block &amp; Summary</vt:lpstr>
      <vt:lpstr>Using Block Summaries</vt:lpstr>
      <vt:lpstr>Function Summaries</vt:lpstr>
      <vt:lpstr>Example Function &amp; Summary</vt:lpstr>
      <vt:lpstr>Using Function Summaries</vt:lpstr>
      <vt:lpstr>Checking Main</vt:lpstr>
      <vt:lpstr>Evaluation</vt:lpstr>
      <vt:lpstr>PHP Fusion</vt:lpstr>
      <vt:lpstr>PHP Fusion</vt:lpstr>
      <vt:lpstr>Comparing to PQL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Spectator: Detection and Containment of JavaScript Worms</dc:title>
  <dc:creator>csgordon</dc:creator>
  <cp:lastModifiedBy>cse</cp:lastModifiedBy>
  <cp:revision>58</cp:revision>
  <dcterms:created xsi:type="dcterms:W3CDTF">2010-05-04T20:51:57Z</dcterms:created>
  <dcterms:modified xsi:type="dcterms:W3CDTF">2010-05-08T04:58:33Z</dcterms:modified>
</cp:coreProperties>
</file>