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</p:sldMasterIdLst>
  <p:notesMasterIdLst>
    <p:notesMasterId r:id="rId50"/>
  </p:notesMasterIdLst>
  <p:sldIdLst>
    <p:sldId id="274" r:id="rId15"/>
    <p:sldId id="257" r:id="rId16"/>
    <p:sldId id="260" r:id="rId17"/>
    <p:sldId id="263" r:id="rId18"/>
    <p:sldId id="294" r:id="rId19"/>
    <p:sldId id="277" r:id="rId20"/>
    <p:sldId id="315" r:id="rId21"/>
    <p:sldId id="261" r:id="rId22"/>
    <p:sldId id="278" r:id="rId23"/>
    <p:sldId id="302" r:id="rId24"/>
    <p:sldId id="311" r:id="rId25"/>
    <p:sldId id="312" r:id="rId26"/>
    <p:sldId id="313" r:id="rId27"/>
    <p:sldId id="314" r:id="rId28"/>
    <p:sldId id="271" r:id="rId29"/>
    <p:sldId id="279" r:id="rId30"/>
    <p:sldId id="284" r:id="rId31"/>
    <p:sldId id="287" r:id="rId32"/>
    <p:sldId id="289" r:id="rId33"/>
    <p:sldId id="290" r:id="rId34"/>
    <p:sldId id="291" r:id="rId35"/>
    <p:sldId id="258" r:id="rId36"/>
    <p:sldId id="292" r:id="rId37"/>
    <p:sldId id="293" r:id="rId38"/>
    <p:sldId id="295" r:id="rId39"/>
    <p:sldId id="296" r:id="rId40"/>
    <p:sldId id="297" r:id="rId41"/>
    <p:sldId id="298" r:id="rId42"/>
    <p:sldId id="299" r:id="rId43"/>
    <p:sldId id="305" r:id="rId44"/>
    <p:sldId id="308" r:id="rId45"/>
    <p:sldId id="306" r:id="rId46"/>
    <p:sldId id="309" r:id="rId47"/>
    <p:sldId id="310" r:id="rId48"/>
    <p:sldId id="256" r:id="rId49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20" y="-3030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9" Type="http://schemas.openxmlformats.org/officeDocument/2006/relationships/slide" Target="slides/slide2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34" Type="http://schemas.openxmlformats.org/officeDocument/2006/relationships/slide" Target="slides/slide20.xml"/><Relationship Id="rId42" Type="http://schemas.openxmlformats.org/officeDocument/2006/relationships/slide" Target="slides/slide28.xml"/><Relationship Id="rId47" Type="http://schemas.openxmlformats.org/officeDocument/2006/relationships/slide" Target="slides/slide33.xml"/><Relationship Id="rId50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slide" Target="slides/slide19.xml"/><Relationship Id="rId38" Type="http://schemas.openxmlformats.org/officeDocument/2006/relationships/slide" Target="slides/slide24.xml"/><Relationship Id="rId46" Type="http://schemas.openxmlformats.org/officeDocument/2006/relationships/slide" Target="slides/slide3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slide" Target="slides/slide15.xml"/><Relationship Id="rId41" Type="http://schemas.openxmlformats.org/officeDocument/2006/relationships/slide" Target="slides/slide27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slide" Target="slides/slide18.xml"/><Relationship Id="rId37" Type="http://schemas.openxmlformats.org/officeDocument/2006/relationships/slide" Target="slides/slide23.xml"/><Relationship Id="rId40" Type="http://schemas.openxmlformats.org/officeDocument/2006/relationships/slide" Target="slides/slide26.xml"/><Relationship Id="rId45" Type="http://schemas.openxmlformats.org/officeDocument/2006/relationships/slide" Target="slides/slide31.xml"/><Relationship Id="rId53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36" Type="http://schemas.openxmlformats.org/officeDocument/2006/relationships/slide" Target="slides/slide22.xml"/><Relationship Id="rId49" Type="http://schemas.openxmlformats.org/officeDocument/2006/relationships/slide" Target="slides/slide35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slide" Target="slides/slide17.xml"/><Relationship Id="rId44" Type="http://schemas.openxmlformats.org/officeDocument/2006/relationships/slide" Target="slides/slide30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slide" Target="slides/slide16.xml"/><Relationship Id="rId35" Type="http://schemas.openxmlformats.org/officeDocument/2006/relationships/slide" Target="slides/slide21.xml"/><Relationship Id="rId43" Type="http://schemas.openxmlformats.org/officeDocument/2006/relationships/slide" Target="slides/slide29.xml"/><Relationship Id="rId48" Type="http://schemas.openxmlformats.org/officeDocument/2006/relationships/slide" Target="slides/slide34.xml"/><Relationship Id="rId8" Type="http://schemas.openxmlformats.org/officeDocument/2006/relationships/slideMaster" Target="slideMasters/slideMaster8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0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36720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r>
              <a:rPr lang="en-US" sz="22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Current techniques:</a:t>
            </a:r>
          </a:p>
          <a:p>
            <a:r>
              <a:rPr lang="en-US" sz="22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	Manual review, manual/random testing -- don't guarantee 100% coverage	Dynamic analysis -- needs manually-written test cases	Static analysis -- has path coverage, but doesn't reason well about values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r>
              <a:rPr lang="en-US" sz="22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10 NULL</a:t>
            </a:r>
          </a:p>
          <a:p>
            <a:r>
              <a:rPr lang="en-US" sz="22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38 ReadAV</a:t>
            </a:r>
          </a:p>
          <a:p>
            <a:r>
              <a:rPr lang="en-US" sz="22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3 WriteAV</a:t>
            </a:r>
          </a:p>
          <a:p>
            <a:endParaRPr lang="en-US" sz="220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  <a:p>
            <a:r>
              <a:rPr lang="en-US" sz="22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SearchTime is HUGE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r>
              <a:rPr lang="en-US" sz="22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If the new constraint set is unsolvable, abandon the branch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r>
              <a:rPr lang="en-US" sz="22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Caveat: no real pointers, array hack</a:t>
            </a:r>
          </a:p>
          <a:p>
            <a:r>
              <a:rPr lang="en-US" sz="22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Uses SSA (static single assignment)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r>
              <a:rPr lang="en-US" sz="22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int represented as 4 8-bit bitvectors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r>
              <a:rPr lang="en-US" sz="22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In **p, choose one possible value for *p based on constraints, and follow that.</a:t>
            </a:r>
          </a:p>
          <a:p>
            <a:endParaRPr lang="en-US" sz="220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  <a:p>
            <a:r>
              <a:rPr lang="en-US" sz="22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“We are working on removing it”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r>
              <a:rPr lang="en-US" sz="22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Substitution:  eliminate (read(A, c) = e) where c is constant (array substitution)</a:t>
            </a:r>
          </a:p>
          <a:p>
            <a:r>
              <a:rPr lang="en-US" sz="22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Refinement:  optimistically decouple references to the same array at different points in the program</a:t>
            </a:r>
          </a:p>
          <a:p>
            <a:r>
              <a:rPr lang="en-US" sz="22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Simplifications:  boolean and mathematical identities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r>
              <a:rPr lang="en-US" sz="22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Cache:  cache STP queries between all forked processes</a:t>
            </a:r>
          </a:p>
          <a:p>
            <a:r>
              <a:rPr lang="en-US" sz="22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Independence:  break conjunctions into multiple sub-queries, to maximize cache hits</a:t>
            </a:r>
          </a:p>
          <a:p>
            <a:endParaRPr lang="en-US" sz="220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  <a:p>
            <a:r>
              <a:rPr lang="en-US" sz="22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STP cost is time spent in STP vs program</a:t>
            </a:r>
          </a:p>
          <a:p>
            <a:endParaRPr lang="en-US" sz="220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  <a:p>
            <a:r>
              <a:rPr lang="en-US" sz="22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pcre helped most by optimizations, udhcpd hurt (!)</a:t>
            </a:r>
          </a:p>
          <a:p>
            <a:endParaRPr lang="en-US" sz="220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r>
              <a:rPr lang="en-US" sz="22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pcre kind case (small input, small % both branches feasible, low path length)</a:t>
            </a:r>
          </a:p>
          <a:p>
            <a:r>
              <a:rPr lang="en-US" sz="22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udhcpd pathological case (large input, large % both branches feasible, large path length)</a:t>
            </a:r>
          </a:p>
          <a:p>
            <a:endParaRPr lang="en-US" sz="220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  <a:p>
            <a:r>
              <a:rPr lang="en-US" sz="22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Note:  tcpdump is the only program we lost soundness in due to double pointers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r>
              <a:rPr lang="en-US" sz="22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Modified BFS:</a:t>
            </a:r>
          </a:p>
          <a:p>
            <a:r>
              <a:rPr lang="en-US" sz="22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	Pick the process blocked at the line of code run the fewest number of times, and run it in DFS for a while. Then, repeat.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97B771-75FE-4FDA-8CCC-1024D28195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1973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83A9B3C-3227-4BCD-9E4B-3C61449B9D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18084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9BBE061-F557-4DBE-9049-E282426809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46475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D824A1-A9B5-460E-B1FC-9122FB0D55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074999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978104-5DE7-42E2-A210-984BC3474C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427784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486658C-05F8-47DA-B009-9E067E76F7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847038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D29899-A1D9-4DFF-8B28-AA3E65058B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107728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D68A7E1-B090-4149-A15B-4FD9B1715E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091195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17D0EB5-CB89-47C3-BB90-722E766184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615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50FDBC-255A-4428-823C-7828887E97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65912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C0CFCC-1BC5-47B9-9741-0AC860CE43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475777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D9D1A5C-4967-4ED7-B2BB-ECB4918AD0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0822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452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452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2BDA3A-1631-42DD-A904-A6B6C2B34C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982682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0930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093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0998EBF-AB7E-4C54-A791-F623182696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199622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E7BE85-100A-4589-B748-C1D3E360A1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193285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1AC18DC-C52C-4E1C-A194-7FCA87C04F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12745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9CD44A-73A2-4698-BEC1-9D6C4FD912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293820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493AC1-34EB-4923-84B1-7561173A82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11891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0EAF74-CF7E-4DD2-93CA-95D60EB140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09543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A77D60B-B186-4162-A0EC-25955544A4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51654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2D80A09-D7F2-4CEE-B3E8-8CA8408432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24992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A6663AD-E7EC-4857-82D8-1224FB3445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15769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2E97C05-ED6E-4A1B-A764-083FDC3CBF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5548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9199A1-A1B8-4AA9-BCE6-5810BE9A7F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409551"/>
      </p:ext>
    </p:extLst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0FE027F-48B5-4F7B-B9A9-92ACBB1760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59659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2373B52-2667-4451-A1CC-CA70DBA852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21252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CD288C5-2278-4321-B73D-234B5E3161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32029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923539-1E31-4A74-BD92-EE58600ECF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57653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B1F1CB-3D52-4118-ACF9-209AF09884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854391"/>
      </p:ext>
    </p:extLst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AB505E-31AF-4C71-946B-3DA5BB9212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77414"/>
      </p:ext>
    </p:extLst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0DF3A7-F6AD-4373-A0D5-36F25E2B53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85930"/>
      </p:ext>
    </p:extLst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A72BE3-E64C-47C9-8F97-794EE34169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27164"/>
      </p:ext>
    </p:extLst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718DC5-5843-4E91-A00D-FF34CA4B96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8287"/>
      </p:ext>
    </p:extLst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94AEF5-9959-486F-86F7-33B030E93A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65969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360046-7220-4C7F-ACF3-1CAA5FDC82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11826"/>
      </p:ext>
    </p:extLst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BFC9E3F-A051-458E-99CF-8A29FB3A09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951767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6B6CC35-2E8B-47BC-9019-BCC7D50268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348202"/>
      </p:ext>
    </p:extLst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0C7CC9-ACD3-43EC-93E7-49CD03A356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8497"/>
      </p:ext>
    </p:extLst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13B709D-53D1-4BFA-ADFB-A32C3E811C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652962"/>
      </p:ext>
    </p:extLst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31B9C1A-9424-427C-86AF-E803AA8FF7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85453"/>
      </p:ext>
    </p:extLst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275DBAE-E03E-4361-913D-60192823C2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05336"/>
      </p:ext>
    </p:extLst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683035E-D756-4174-B847-7D1DE83769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69901"/>
      </p:ext>
    </p:extLst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5CC8ABD-CF4E-491B-B9F8-D0AE1588E9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54825"/>
      </p:ext>
    </p:extLst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C837FF-44D6-4FF0-9C09-9DC102EA6D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30349"/>
      </p:ext>
    </p:extLst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FFF53D9-407A-4E5C-A062-9301501BB4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6800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2198A35-D0AD-497F-A4AD-2FC0DFE1DB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17757"/>
      </p:ext>
    </p:extLst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8EED79B-0815-463A-B960-16F7CB9E59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302888"/>
      </p:ext>
    </p:extLst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789806-EA1E-40B2-85BD-094D15E489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82562"/>
      </p:ext>
    </p:extLst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3A1C311-85F0-4061-B160-5110D0732C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70060"/>
      </p:ext>
    </p:extLst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23C0F7A-DA81-4D6D-8263-9EBA83BD0B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27809"/>
      </p:ext>
    </p:extLst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9F34B46-1267-4346-AC86-2D9FAFAEB9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88600"/>
      </p:ext>
    </p:extLst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BFC825-FA7A-452E-A600-60AA62308E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34100"/>
      </p:ext>
    </p:extLst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1E3FE1-99A4-4859-96DD-943E62A89E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09977"/>
      </p:ext>
    </p:extLst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8963A8-FD01-42B5-8080-1F2815C3F7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20311"/>
      </p:ext>
    </p:extLst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EA7A8B-E0A9-436E-82EF-2B0ABF4E5C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24241"/>
      </p:ext>
    </p:extLst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2AA12EA-791C-4E37-858C-C80E84F7FE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49316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3652AD-5B19-4FCC-BA41-EF2A5135DA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17370"/>
      </p:ext>
    </p:extLst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2E3E7A-E5E3-4619-A8E6-2F95E9F4F3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85924"/>
      </p:ext>
    </p:extLst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9C20292-A85F-42D9-8E8C-6596084B37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41247"/>
      </p:ext>
    </p:extLst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79F039D-661A-43FA-9DB5-EC05825CE2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546393"/>
      </p:ext>
    </p:extLst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B750D9-E882-45A5-AF8B-45E87513AC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429578"/>
      </p:ext>
    </p:extLst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7D203B-B473-44A5-91AF-BD7C7BBE55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554142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084117B-8802-4AEE-9F44-E8A73AC76F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7900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40305F5-918E-408E-8348-C2DA71CAC1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0496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8B0084-094B-4503-81A7-07D4BCE4BA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946831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059D28-6A98-46F4-A51C-8FAF102A61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2127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AF387D-264E-4D0E-85F7-04CADCFE3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50187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340DBB-DA9A-4B59-A555-D9A126EE61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7420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BF84FC0-EEB1-44DA-A924-CAE2B9787B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3952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8FF66A-9076-4CC4-84AD-760AADACE0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18388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F040C0-6170-44FC-BC3B-2DFA85B1E2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389147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1C2D4B-A8C1-4A63-9E63-23E43CB969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86946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C92D7D-1A82-4875-969C-D9FEB10F04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26570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50E5CD-E61E-4FE9-BA35-A8D376D3EA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52898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17E224-23B3-4EC8-9CF0-8205E7AA60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49027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4313D50-6438-4682-9ED8-63795F31A3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04561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669816-12A2-4281-93D1-FBC35724F6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9565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71ABC4E-E97E-450D-8852-2484DB24C4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43291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62DA40D-5D7A-4BDE-8CBD-DEFE6BDF6D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27626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478B2C-3FE9-435D-AAE5-EDFAF79607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69016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E464524-5D42-4AAF-9554-71BB9DFA80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92978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435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D94AA6-F2E1-430B-8B84-C1814AD352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62145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F4378C7-28D2-408F-9FBB-45308075DC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234783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8C37395-EE97-4FB2-917C-7892901C51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50357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D61AA2-F846-4CA5-8F89-63C46EA3DA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28268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0AC30BB-F9C6-42A6-A816-C15D2F950B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732518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436459B-0865-403D-A341-C60AF8FFF5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31372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8B094C3-A48D-4F76-B29D-43243B0DBE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9872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739B71A-CF61-4517-9DE2-BCA8CBF5AD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1821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F180EE-0A99-4EFF-9488-908E84E569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81377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C44257-A3D8-4B75-8A5A-5F7D6A8285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16516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ECC366-3495-4368-BDBF-E2111B1601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03633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944C21C-DF60-4BF3-B9B2-66E0F4BA4D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7329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CE95A0-B812-4C83-A4BF-941772AF00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12787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D6FE6F1-1A03-4DD2-B233-862DDF1F49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5235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41667F6-EDEF-44B5-ABDA-DDDACA3D12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28454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48A0DEE-E6C8-4B9F-907B-D1D5177FCF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47357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A198237-3C3D-4D1E-90D5-43C155724D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58894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5E113E-4A1F-4AF7-8A9F-1E38E0F7A1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76260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10A78AA-3C0A-4366-B997-E5808D14A2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19201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AF84EA2-1140-4DD1-8FE8-8645A39129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27887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697F06F-153A-42A0-993F-2663FCFBD9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11865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E0429A-F58D-4A2B-ADFA-71BC2FB2C4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497452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D78D42-7497-4B42-A7B8-995E30FF46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435226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11D2727-425A-4C6F-9426-2912E8CABC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53809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54000"/>
            <a:ext cx="2925762" cy="845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54000"/>
            <a:ext cx="8624888" cy="8458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4B751D-863E-4AD1-B2B2-441FEF2776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47383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F501DDC-592B-4B6E-B36E-2A4F9724CF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232061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12A3FC-34F3-4D8E-9250-3A81D9FB3D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70421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DC9CADA-FE80-409E-A248-BEDC896428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198904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00" y="2768600"/>
            <a:ext cx="1905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29800" y="2768600"/>
            <a:ext cx="1905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A30EDD-E9E0-4047-A540-7BF726EFF1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48649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B3124C0-B117-47FB-9C47-60870900A3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67052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0493CE-5DC4-4458-BC0D-87B8844CC6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34544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F8C6C1-97D4-45ED-ABE7-F94A1340A0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80438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209222-0255-44B8-BD16-0CD14E1994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49945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07C88C-A771-4AD9-91CE-02916CC46E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510453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B5E8339-F194-45D0-A11D-C419C8D136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84028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2C889A-585D-47D4-A8E9-0FB4D1AA92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907230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979977-1EE0-4FA9-BF69-8EDEF679D6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85577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AB8A616-C811-47D4-B6C3-7EE5843160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28667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AD03D7-20A3-46A3-896B-74D11BB844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049784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475C308-F227-4B95-B474-3CB21DE4FE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0542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7BFBAD0-C16C-4123-ACB1-8D68590E99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676760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052974-FBC3-4240-AF13-C764C98B32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330510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7853A65-1BB5-4BE1-AC69-5C2B5F27E8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4993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70D9F4-12B9-4F31-AE2F-6E265BF1FF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13224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9DBD8F-09EC-4DE6-B6CB-4396910459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757817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A6A9DB-03B7-4F82-BF07-00551227B0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89467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3EADD06-E36A-4912-B18F-3FD45B47CB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21480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36EBBDC-62C2-4861-BF34-259658A63B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98423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42A9386-911A-4F2A-B3CB-322AA489A6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38030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F3C80A-88B3-4CBE-8E14-DC6D661A27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425233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AC369B-FC16-4B68-9244-9B5643D89D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96181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3C961C-F597-41D8-86C0-CB7E53D8C9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99923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F2DC43B-43DC-4526-A421-55D44283FB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9695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D23EDB-CA52-4F8D-B016-A5143C644C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69293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6452B62-1865-470D-A9D8-CBC36252C4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138592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42D93FF-795C-4BA7-8601-D0B6712B46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90742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CF8757A-E66A-4789-AA28-88F9622752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657294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E5FA7D1-E362-480D-992C-AC00541F80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9950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D5C92E-D693-4CA9-92A6-78477057E2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055612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C1C98C-F813-4BFB-BFFF-EC6D225E3F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7351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8E6F555-1586-4DA0-8FCE-CBB88FD908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830861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8E15F66-1B9A-453F-851B-0DAD675CFB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2319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7F077F8-801D-4AD1-B178-7AD24D4DD0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70214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8347D93-50FA-4C97-84BA-49D65FA095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20838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28B764-0F84-4679-94CF-27DDB46A47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74617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0C857A-3A64-4E27-814B-3ED87C7859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531800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0EBF2C-F00A-447A-A0DD-342FB45567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63546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00F175E-488D-4F5F-9C7C-36BC6D91C0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606454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14CA69-6E60-4894-8B68-E714764776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94760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451202-A68A-4995-B972-E9381A93E6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420659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FE50CA5-10FC-4A31-BC6F-EB7BFD8358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038911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58E116D-55A8-415A-8D1E-A2AB754124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12096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328381-6170-4F1F-8AC4-25293EFB3D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800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  <p:sp>
        <p:nvSpPr>
          <p:cNvPr id="102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027" name="Text Box 3"/>
          <p:cNvSpPr txBox="1">
            <a:spLocks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chemeClr val="tx1"/>
                </a:solidFill>
                <a:latin typeface="+mn-lt"/>
                <a:ea typeface="Gill Sans" charset="0"/>
                <a:cs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fld id="{167514BE-6864-4FEC-8719-0A6F3358954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270000"/>
            <a:ext cx="10464800" cy="721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  <p:sp>
        <p:nvSpPr>
          <p:cNvPr id="10242" name="Text Box 2"/>
          <p:cNvSpPr txBox="1">
            <a:spLocks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chemeClr val="tx1"/>
                </a:solidFill>
                <a:latin typeface="+mn-lt"/>
                <a:ea typeface="Gill Sans" charset="0"/>
                <a:cs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fld id="{7500C5F1-805E-4178-8493-303B922196C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382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827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272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717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162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0734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306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878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450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  <p:sp>
        <p:nvSpPr>
          <p:cNvPr id="11267" name="Text Box 3"/>
          <p:cNvSpPr txBox="1">
            <a:spLocks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chemeClr val="tx1"/>
                </a:solidFill>
                <a:latin typeface="+mn-lt"/>
                <a:ea typeface="Gill Sans" charset="0"/>
                <a:cs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fld id="{267EBA82-857A-4833-A97E-45289843991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2290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  <p:sp>
        <p:nvSpPr>
          <p:cNvPr id="12291" name="Text Box 3"/>
          <p:cNvSpPr txBox="1">
            <a:spLocks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chemeClr val="tx1"/>
                </a:solidFill>
                <a:latin typeface="+mn-lt"/>
                <a:ea typeface="Gill Sans" charset="0"/>
                <a:cs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fld id="{E8B4D959-52A4-41C6-82CC-AFC8E6E41B2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3314" name="Text Box 2"/>
          <p:cNvSpPr txBox="1">
            <a:spLocks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chemeClr val="tx1"/>
                </a:solidFill>
                <a:latin typeface="+mn-lt"/>
                <a:ea typeface="Gill Sans" charset="0"/>
                <a:cs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fld id="{0380A687-9686-4780-A7DB-5AA76030DF3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4338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  <p:sp>
        <p:nvSpPr>
          <p:cNvPr id="14339" name="Text Box 3"/>
          <p:cNvSpPr txBox="1">
            <a:spLocks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chemeClr val="tx1"/>
                </a:solidFill>
                <a:latin typeface="+mn-lt"/>
                <a:ea typeface="Gill Sans" charset="0"/>
                <a:cs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fld id="{4045932F-4743-472E-97AC-F929AE24C5C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  <p:sp>
        <p:nvSpPr>
          <p:cNvPr id="2051" name="Text Box 3"/>
          <p:cNvSpPr txBox="1">
            <a:spLocks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chemeClr val="tx1"/>
                </a:solidFill>
                <a:latin typeface="+mn-lt"/>
                <a:ea typeface="Gill Sans" charset="0"/>
                <a:cs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fld id="{55826F58-6503-4BE6-A2C9-B61AA8BEDC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38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827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27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717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16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073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30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87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45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971800"/>
            <a:ext cx="10464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3074" name="Text Box 2"/>
          <p:cNvSpPr txBox="1">
            <a:spLocks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chemeClr val="tx1"/>
                </a:solidFill>
                <a:latin typeface="+mn-lt"/>
                <a:ea typeface="Gill Sans" charset="0"/>
                <a:cs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fld id="{D53D2D6D-B246-43B3-8A3E-C7D12993873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chemeClr val="tx1"/>
                </a:solidFill>
                <a:latin typeface="+mn-lt"/>
                <a:ea typeface="Gill Sans" charset="0"/>
                <a:cs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fld id="{91791A2F-E8A2-48B5-8FCC-D48B8C31C7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5122" name="Text Box 2"/>
          <p:cNvSpPr txBox="1">
            <a:spLocks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chemeClr val="tx1"/>
                </a:solidFill>
                <a:latin typeface="+mn-lt"/>
                <a:ea typeface="Gill Sans" charset="0"/>
                <a:cs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fld id="{C6DD61EE-9E6F-45D9-8205-AB57D069152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614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772400" y="2768600"/>
            <a:ext cx="39624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  <p:sp>
        <p:nvSpPr>
          <p:cNvPr id="6147" name="Text Box 3"/>
          <p:cNvSpPr txBox="1">
            <a:spLocks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chemeClr val="tx1"/>
                </a:solidFill>
                <a:latin typeface="+mn-lt"/>
                <a:ea typeface="Gill Sans" charset="0"/>
                <a:cs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fld id="{AB2441EB-9F0F-4481-9963-1C0831E8F5C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  <p:sp>
        <p:nvSpPr>
          <p:cNvPr id="717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7171" name="Text Box 3"/>
          <p:cNvSpPr txBox="1">
            <a:spLocks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chemeClr val="tx1"/>
                </a:solidFill>
                <a:latin typeface="+mn-lt"/>
                <a:ea typeface="Gill Sans" charset="0"/>
                <a:cs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fld id="{43C33E07-20E8-490E-BC46-2EACC2E126C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  <p:sp>
        <p:nvSpPr>
          <p:cNvPr id="8194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8195" name="Text Box 3"/>
          <p:cNvSpPr txBox="1">
            <a:spLocks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chemeClr val="tx1"/>
                </a:solidFill>
                <a:latin typeface="+mn-lt"/>
                <a:ea typeface="Gill Sans" charset="0"/>
                <a:cs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fld id="{29BF93CE-C0C6-44E9-9374-9A1251E28B6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9218" name="Text Box 2"/>
          <p:cNvSpPr txBox="1">
            <a:spLocks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chemeClr val="tx1"/>
                </a:solidFill>
                <a:latin typeface="+mn-lt"/>
                <a:ea typeface="Gill Sans" charset="0"/>
                <a:cs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fld id="{6B35E741-7A7A-4BCA-8948-5EA8873D745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minisat.se/" TargetMode="Externa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14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5CB38-72A2-4090-92D4-F0ECC48C1866}" type="slidenum">
              <a:rPr lang="en-US"/>
              <a:pPr/>
              <a:t>1</a:t>
            </a:fld>
            <a:endParaRPr lang="en-US"/>
          </a:p>
        </p:txBody>
      </p:sp>
      <p:sp>
        <p:nvSpPr>
          <p:cNvPr id="15361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Symbolic Execution</a:t>
            </a:r>
          </a:p>
        </p:txBody>
      </p:sp>
      <p:sp>
        <p:nvSpPr>
          <p:cNvPr id="15362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Kevin Wallace, CSE504</a:t>
            </a:r>
          </a:p>
          <a:p>
            <a:r>
              <a:rPr lang="en-US"/>
              <a:t>2010-04-28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59C77-622B-47BF-9FCD-4F77F9F1C303}" type="slidenum">
              <a:rPr lang="en-US"/>
              <a:pPr/>
              <a:t>10</a:t>
            </a:fld>
            <a:endParaRPr lang="en-US"/>
          </a:p>
        </p:txBody>
      </p:sp>
      <p:sp>
        <p:nvSpPr>
          <p:cNvPr id="26625" name="Rectangle 1"/>
          <p:cNvSpPr>
            <a:spLocks/>
          </p:cNvSpPr>
          <p:nvPr/>
        </p:nvSpPr>
        <p:spPr bwMode="auto">
          <a:xfrm>
            <a:off x="1473200" y="2133600"/>
            <a:ext cx="1562100" cy="711200"/>
          </a:xfrm>
          <a:prstGeom prst="rect">
            <a:avLst/>
          </a:prstGeom>
          <a:solidFill>
            <a:schemeClr val="accent1"/>
          </a:solidFill>
          <a:ln w="12700" cap="flat">
            <a:solidFill>
              <a:schemeClr val="tx1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417"/>
          <a:stretch>
            <a:fillRect/>
          </a:stretch>
        </p:blipFill>
        <p:spPr bwMode="auto">
          <a:xfrm>
            <a:off x="660400" y="722313"/>
            <a:ext cx="7689850" cy="212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0" y="722313"/>
            <a:ext cx="7696200" cy="829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>
                    <a:alpha val="3000"/>
                  </a:schemeClr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628" name="AutoShape 4"/>
          <p:cNvCxnSpPr>
            <a:cxnSpLocks noChangeShapeType="1"/>
            <a:stCxn id="26630" idx="0"/>
            <a:endCxn id="26632" idx="0"/>
          </p:cNvCxnSpPr>
          <p:nvPr/>
        </p:nvCxnSpPr>
        <p:spPr bwMode="auto">
          <a:xfrm flipH="1">
            <a:off x="4756150" y="3511550"/>
            <a:ext cx="1746250" cy="2616200"/>
          </a:xfrm>
          <a:prstGeom prst="straightConnector1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29" name="AutoShape 5"/>
          <p:cNvCxnSpPr>
            <a:cxnSpLocks noChangeShapeType="1"/>
            <a:stCxn id="26630" idx="0"/>
            <a:endCxn id="26634" idx="0"/>
          </p:cNvCxnSpPr>
          <p:nvPr/>
        </p:nvCxnSpPr>
        <p:spPr bwMode="auto">
          <a:xfrm>
            <a:off x="6502400" y="3511550"/>
            <a:ext cx="1746250" cy="2616200"/>
          </a:xfrm>
          <a:prstGeom prst="straightConnector1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30" name="Rectangle 6"/>
          <p:cNvSpPr>
            <a:spLocks/>
          </p:cNvSpPr>
          <p:nvPr/>
        </p:nvSpPr>
        <p:spPr bwMode="auto">
          <a:xfrm>
            <a:off x="5187950" y="2825750"/>
            <a:ext cx="2628900" cy="1371600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Fork, add constraints</a:t>
            </a:r>
          </a:p>
        </p:txBody>
      </p:sp>
      <p:cxnSp>
        <p:nvCxnSpPr>
          <p:cNvPr id="26631" name="AutoShape 7"/>
          <p:cNvCxnSpPr>
            <a:cxnSpLocks noChangeShapeType="1"/>
            <a:stCxn id="26632" idx="0"/>
            <a:endCxn id="26635" idx="0"/>
          </p:cNvCxnSpPr>
          <p:nvPr/>
        </p:nvCxnSpPr>
        <p:spPr bwMode="auto">
          <a:xfrm>
            <a:off x="4756150" y="6127750"/>
            <a:ext cx="0" cy="2286000"/>
          </a:xfrm>
          <a:prstGeom prst="straightConnector1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32" name="Rectangle 8"/>
          <p:cNvSpPr>
            <a:spLocks/>
          </p:cNvSpPr>
          <p:nvPr/>
        </p:nvSpPr>
        <p:spPr bwMode="auto">
          <a:xfrm>
            <a:off x="3397250" y="5441950"/>
            <a:ext cx="2717800" cy="1371600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Constraint:</a:t>
            </a:r>
          </a:p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i &gt;= 4</a:t>
            </a:r>
          </a:p>
        </p:txBody>
      </p:sp>
      <p:cxnSp>
        <p:nvCxnSpPr>
          <p:cNvPr id="26633" name="AutoShape 9"/>
          <p:cNvCxnSpPr>
            <a:cxnSpLocks noChangeShapeType="1"/>
            <a:stCxn id="26634" idx="0"/>
            <a:endCxn id="26636" idx="0"/>
          </p:cNvCxnSpPr>
          <p:nvPr/>
        </p:nvCxnSpPr>
        <p:spPr bwMode="auto">
          <a:xfrm>
            <a:off x="8248650" y="6127750"/>
            <a:ext cx="0" cy="2286000"/>
          </a:xfrm>
          <a:prstGeom prst="straightConnector1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34" name="Rectangle 10"/>
          <p:cNvSpPr>
            <a:spLocks/>
          </p:cNvSpPr>
          <p:nvPr/>
        </p:nvSpPr>
        <p:spPr bwMode="auto">
          <a:xfrm>
            <a:off x="6889750" y="5441950"/>
            <a:ext cx="2717800" cy="1371600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Constraint:</a:t>
            </a:r>
          </a:p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i &lt; 4</a:t>
            </a:r>
          </a:p>
        </p:txBody>
      </p:sp>
      <p:sp>
        <p:nvSpPr>
          <p:cNvPr id="26635" name="Rectangle 11"/>
          <p:cNvSpPr>
            <a:spLocks/>
          </p:cNvSpPr>
          <p:nvPr/>
        </p:nvSpPr>
        <p:spPr bwMode="auto">
          <a:xfrm>
            <a:off x="3892550" y="8051800"/>
            <a:ext cx="1727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exit(0)</a:t>
            </a:r>
          </a:p>
        </p:txBody>
      </p:sp>
      <p:sp>
        <p:nvSpPr>
          <p:cNvPr id="26636" name="Rectangle 12"/>
          <p:cNvSpPr>
            <a:spLocks/>
          </p:cNvSpPr>
          <p:nvPr/>
        </p:nvSpPr>
        <p:spPr bwMode="auto">
          <a:xfrm>
            <a:off x="7505700" y="8051800"/>
            <a:ext cx="14859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...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18E33-62EF-4A4D-8810-4F337ABE005F}" type="slidenum">
              <a:rPr lang="en-US"/>
              <a:pPr/>
              <a:t>11</a:t>
            </a:fld>
            <a:endParaRPr lang="en-US"/>
          </a:p>
        </p:txBody>
      </p:sp>
      <p:sp>
        <p:nvSpPr>
          <p:cNvPr id="28673" name="Rectangle 1"/>
          <p:cNvSpPr>
            <a:spLocks/>
          </p:cNvSpPr>
          <p:nvPr/>
        </p:nvSpPr>
        <p:spPr bwMode="auto">
          <a:xfrm>
            <a:off x="1473200" y="3187700"/>
            <a:ext cx="5651500" cy="685800"/>
          </a:xfrm>
          <a:prstGeom prst="rect">
            <a:avLst/>
          </a:prstGeom>
          <a:solidFill>
            <a:schemeClr val="accent1"/>
          </a:solidFill>
          <a:ln w="12700" cap="flat">
            <a:solidFill>
              <a:schemeClr val="tx1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016"/>
          <a:stretch>
            <a:fillRect/>
          </a:stretch>
        </p:blipFill>
        <p:spPr bwMode="auto">
          <a:xfrm>
            <a:off x="660400" y="722313"/>
            <a:ext cx="7689850" cy="315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0" y="722313"/>
            <a:ext cx="7696200" cy="829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>
                    <a:alpha val="3000"/>
                  </a:schemeClr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Rectangle 4"/>
          <p:cNvSpPr>
            <a:spLocks/>
          </p:cNvSpPr>
          <p:nvPr/>
        </p:nvSpPr>
        <p:spPr bwMode="auto">
          <a:xfrm>
            <a:off x="3467100" y="5562600"/>
            <a:ext cx="6057900" cy="1993900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Add constraints:</a:t>
            </a:r>
          </a:p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“p equals (char*)a + i * 4”</a:t>
            </a:r>
          </a:p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“p[0]’ equals p[0] - 1”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65FB1-265C-46F2-9CF6-B79221065DD0}" type="slidenum">
              <a:rPr lang="en-US"/>
              <a:pPr/>
              <a:t>12</a:t>
            </a:fld>
            <a:endParaRPr lang="en-US"/>
          </a:p>
        </p:txBody>
      </p:sp>
      <p:sp>
        <p:nvSpPr>
          <p:cNvPr id="30721" name="Rectangle 1"/>
          <p:cNvSpPr>
            <a:spLocks/>
          </p:cNvSpPr>
          <p:nvPr/>
        </p:nvSpPr>
        <p:spPr bwMode="auto">
          <a:xfrm>
            <a:off x="1473200" y="5880100"/>
            <a:ext cx="1714500" cy="355600"/>
          </a:xfrm>
          <a:prstGeom prst="rect">
            <a:avLst/>
          </a:prstGeom>
          <a:solidFill>
            <a:schemeClr val="accent1"/>
          </a:solidFill>
          <a:ln w="12700" cap="flat">
            <a:solidFill>
              <a:schemeClr val="tx1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22" name="Rectangle 2"/>
          <p:cNvSpPr>
            <a:spLocks/>
          </p:cNvSpPr>
          <p:nvPr/>
        </p:nvSpPr>
        <p:spPr bwMode="auto">
          <a:xfrm>
            <a:off x="1473200" y="4546600"/>
            <a:ext cx="1473200" cy="355600"/>
          </a:xfrm>
          <a:prstGeom prst="rect">
            <a:avLst/>
          </a:prstGeom>
          <a:solidFill>
            <a:schemeClr val="accent1"/>
          </a:solidFill>
          <a:ln w="12700" cap="flat">
            <a:solidFill>
              <a:schemeClr val="tx1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715"/>
          <a:stretch>
            <a:fillRect/>
          </a:stretch>
        </p:blipFill>
        <p:spPr bwMode="auto">
          <a:xfrm>
            <a:off x="660400" y="722313"/>
            <a:ext cx="7689850" cy="58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0" y="722313"/>
            <a:ext cx="7696200" cy="829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>
                    <a:alpha val="3000"/>
                  </a:schemeClr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Rectangle 5"/>
          <p:cNvSpPr>
            <a:spLocks/>
          </p:cNvSpPr>
          <p:nvPr/>
        </p:nvSpPr>
        <p:spPr bwMode="auto">
          <a:xfrm>
            <a:off x="1028700" y="7219950"/>
            <a:ext cx="10934700" cy="1371600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Could cause invalid dereference or division.</a:t>
            </a:r>
          </a:p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Fork, add constraints for invalid/valid cases.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E79DA-7389-4468-96ED-8C949C648B3E}" type="slidenum">
              <a:rPr lang="en-US"/>
              <a:pPr/>
              <a:t>13</a:t>
            </a:fld>
            <a:endParaRPr lang="en-US"/>
          </a:p>
        </p:txBody>
      </p:sp>
      <p:sp>
        <p:nvSpPr>
          <p:cNvPr id="31745" name="Rectangle 1"/>
          <p:cNvSpPr>
            <a:spLocks/>
          </p:cNvSpPr>
          <p:nvPr/>
        </p:nvSpPr>
        <p:spPr bwMode="auto">
          <a:xfrm>
            <a:off x="1714500" y="8204200"/>
            <a:ext cx="2184400" cy="355600"/>
          </a:xfrm>
          <a:prstGeom prst="rect">
            <a:avLst/>
          </a:prstGeom>
          <a:solidFill>
            <a:schemeClr val="accent1"/>
          </a:solidFill>
          <a:ln w="12700" cap="flat">
            <a:solidFill>
              <a:schemeClr val="tx1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46" name="Rectangle 2"/>
          <p:cNvSpPr>
            <a:spLocks/>
          </p:cNvSpPr>
          <p:nvPr/>
        </p:nvSpPr>
        <p:spPr bwMode="auto">
          <a:xfrm>
            <a:off x="1714500" y="7569200"/>
            <a:ext cx="2184400" cy="355600"/>
          </a:xfrm>
          <a:prstGeom prst="rect">
            <a:avLst/>
          </a:prstGeom>
          <a:solidFill>
            <a:schemeClr val="accent1"/>
          </a:solidFill>
          <a:ln w="12700" cap="flat">
            <a:solidFill>
              <a:schemeClr val="tx1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0" y="722313"/>
            <a:ext cx="7696200" cy="829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Rectangle 4"/>
          <p:cNvSpPr>
            <a:spLocks/>
          </p:cNvSpPr>
          <p:nvPr/>
        </p:nvSpPr>
        <p:spPr bwMode="auto">
          <a:xfrm>
            <a:off x="6426200" y="7461250"/>
            <a:ext cx="6083300" cy="1371600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Fork, add constraints.</a:t>
            </a:r>
          </a:p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On false branch, emit error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623B0-AA2F-4E5D-BEE2-39849CE04697}" type="slidenum">
              <a:rPr lang="en-US"/>
              <a:pPr/>
              <a:t>14</a:t>
            </a:fld>
            <a:endParaRPr lang="en-US"/>
          </a:p>
        </p:txBody>
      </p:sp>
      <p:sp>
        <p:nvSpPr>
          <p:cNvPr id="32769" name="Rectangle 1"/>
          <p:cNvSpPr>
            <a:spLocks/>
          </p:cNvSpPr>
          <p:nvPr/>
        </p:nvSpPr>
        <p:spPr bwMode="auto">
          <a:xfrm>
            <a:off x="3530600" y="6299200"/>
            <a:ext cx="6273800" cy="1193800"/>
          </a:xfrm>
          <a:prstGeom prst="rect">
            <a:avLst/>
          </a:prstGeom>
          <a:solidFill>
            <a:schemeClr val="accent1"/>
          </a:solidFill>
          <a:ln w="12700" cap="flat">
            <a:solidFill>
              <a:schemeClr val="tx1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70" name="Rectangle 2"/>
          <p:cNvSpPr>
            <a:spLocks/>
          </p:cNvSpPr>
          <p:nvPr/>
        </p:nvSpPr>
        <p:spPr bwMode="auto">
          <a:xfrm>
            <a:off x="3530600" y="4546600"/>
            <a:ext cx="2781300" cy="1498600"/>
          </a:xfrm>
          <a:prstGeom prst="rect">
            <a:avLst/>
          </a:prstGeom>
          <a:solidFill>
            <a:schemeClr val="accent1"/>
          </a:solidFill>
          <a:ln w="12700" cap="flat">
            <a:solidFill>
              <a:schemeClr val="tx1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71" name="Rectangle 3"/>
          <p:cNvSpPr>
            <a:spLocks/>
          </p:cNvSpPr>
          <p:nvPr/>
        </p:nvSpPr>
        <p:spPr bwMode="auto">
          <a:xfrm>
            <a:off x="3543300" y="3962400"/>
            <a:ext cx="5549900" cy="292100"/>
          </a:xfrm>
          <a:prstGeom prst="rect">
            <a:avLst/>
          </a:prstGeom>
          <a:solidFill>
            <a:schemeClr val="accent1"/>
          </a:solidFill>
          <a:ln w="12700" cap="flat">
            <a:solidFill>
              <a:schemeClr val="tx1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063" y="1947863"/>
            <a:ext cx="6680200" cy="737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3" name="Rectangle 5"/>
          <p:cNvSpPr>
            <a:spLocks noChangeArrowheads="1"/>
          </p:cNvSpPr>
          <p:nvPr>
            <p:ph type="title"/>
          </p:nvPr>
        </p:nvSpPr>
        <p:spPr>
          <a:xfrm>
            <a:off x="1270000" y="254000"/>
            <a:ext cx="10464800" cy="1727200"/>
          </a:xfrm>
          <a:ln/>
        </p:spPr>
        <p:txBody>
          <a:bodyPr/>
          <a:lstStyle/>
          <a:p>
            <a:r>
              <a:rPr lang="en-US"/>
              <a:t>Using exe-cc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F522B-D934-4699-8144-22F9BA61D99F}" type="slidenum">
              <a:rPr lang="en-US"/>
              <a:pPr/>
              <a:t>15</a:t>
            </a:fld>
            <a:endParaRPr lang="en-US"/>
          </a:p>
        </p:txBody>
      </p:sp>
      <p:sp>
        <p:nvSpPr>
          <p:cNvPr id="3481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Constraint solving: STP</a:t>
            </a:r>
          </a:p>
        </p:txBody>
      </p:sp>
      <p:sp>
        <p:nvSpPr>
          <p:cNvPr id="34818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889000"/>
            <a:r>
              <a:rPr lang="en-US"/>
              <a:t>Insight:  if memory is a giant array of bits, constraint solving can be reduced to SAT</a:t>
            </a:r>
          </a:p>
          <a:p>
            <a:pPr marL="889000"/>
            <a:r>
              <a:rPr lang="en-US"/>
              <a:t>Idea:  turn set of constraints on memory regions into a set of boolean clauses in CNF</a:t>
            </a:r>
          </a:p>
          <a:p>
            <a:pPr marL="889000"/>
            <a:r>
              <a:rPr lang="en-US"/>
              <a:t>Feed this into an off-the-shelf SAT solver (</a:t>
            </a:r>
            <a:r>
              <a:rPr lang="en-US" u="sng">
                <a:hlinkClick r:id="rId2"/>
              </a:rPr>
              <a:t>MiniSAT</a:t>
            </a:r>
            <a:r>
              <a:rPr lang="en-US"/>
              <a:t>)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74653-915F-4193-9318-F935870A52FB}" type="slidenum">
              <a:rPr lang="en-US"/>
              <a:pPr/>
              <a:t>16</a:t>
            </a:fld>
            <a:endParaRPr lang="en-US"/>
          </a:p>
        </p:txBody>
      </p:sp>
      <p:sp>
        <p:nvSpPr>
          <p:cNvPr id="35841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Caveat - pointers</a:t>
            </a:r>
          </a:p>
        </p:txBody>
      </p:sp>
      <p:sp>
        <p:nvSpPr>
          <p:cNvPr id="35842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889000"/>
            <a:r>
              <a:rPr lang="en-US"/>
              <a:t>STP doesn’t directly support pointers</a:t>
            </a:r>
          </a:p>
          <a:p>
            <a:pPr marL="889000"/>
            <a:r>
              <a:rPr lang="en-US"/>
              <a:t>EXE takes a similar approach to CCured and tags each pointer with a ‘home’ region</a:t>
            </a:r>
          </a:p>
          <a:p>
            <a:pPr marL="889000"/>
            <a:r>
              <a:rPr lang="en-US"/>
              <a:t>Double-dereferences resolved with </a:t>
            </a:r>
            <a:r>
              <a:rPr lang="en-US" i="1"/>
              <a:t>concretization</a:t>
            </a:r>
            <a:r>
              <a:rPr lang="en-US"/>
              <a:t>, at the cost of soundness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57841-2A26-478A-B6F1-208461007B54}" type="slidenum">
              <a:rPr lang="en-US"/>
              <a:pPr/>
              <a:t>17</a:t>
            </a:fld>
            <a:endParaRPr lang="en-US"/>
          </a:p>
        </p:txBody>
      </p:sp>
      <p:sp>
        <p:nvSpPr>
          <p:cNvPr id="3788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STP results</a:t>
            </a: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0" y="3406775"/>
            <a:ext cx="10668000" cy="447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Rectangle 3"/>
          <p:cNvSpPr>
            <a:spLocks/>
          </p:cNvSpPr>
          <p:nvPr/>
        </p:nvSpPr>
        <p:spPr bwMode="auto">
          <a:xfrm>
            <a:off x="3162300" y="8382000"/>
            <a:ext cx="667226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500">
                <a:solidFill>
                  <a:schemeClr val="tx1"/>
                </a:solidFill>
                <a:latin typeface="Helvetica" charset="0"/>
                <a:cs typeface="Helvetica" charset="0"/>
                <a:sym typeface="Helvetica" charset="0"/>
              </a:rPr>
              <a:t>(Pentium 4 machine at 3.2 GHz, with 2 GB of RAM and 512 KB of cache)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72937-C206-4320-BBF2-1FD85B5DC5AC}" type="slidenum">
              <a:rPr lang="en-US"/>
              <a:pPr/>
              <a:t>18</a:t>
            </a:fld>
            <a:endParaRPr lang="en-US"/>
          </a:p>
        </p:txBody>
      </p:sp>
      <p:sp>
        <p:nvSpPr>
          <p:cNvPr id="39937" name="Rectangle 1"/>
          <p:cNvSpPr>
            <a:spLocks/>
          </p:cNvSpPr>
          <p:nvPr/>
        </p:nvSpPr>
        <p:spPr bwMode="auto">
          <a:xfrm>
            <a:off x="9105900" y="4102100"/>
            <a:ext cx="1244600" cy="1143000"/>
          </a:xfrm>
          <a:prstGeom prst="rect">
            <a:avLst/>
          </a:prstGeom>
          <a:solidFill>
            <a:schemeClr val="accent1"/>
          </a:solidFill>
          <a:ln w="12700" cap="flat">
            <a:solidFill>
              <a:schemeClr val="tx1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38" name="Rectangle 2"/>
          <p:cNvSpPr>
            <a:spLocks/>
          </p:cNvSpPr>
          <p:nvPr/>
        </p:nvSpPr>
        <p:spPr bwMode="auto">
          <a:xfrm>
            <a:off x="6769100" y="4102100"/>
            <a:ext cx="939800" cy="1143000"/>
          </a:xfrm>
          <a:prstGeom prst="rect">
            <a:avLst/>
          </a:prstGeom>
          <a:solidFill>
            <a:schemeClr val="accent1"/>
          </a:solidFill>
          <a:ln w="12700" cap="flat">
            <a:solidFill>
              <a:schemeClr val="tx1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39" name="Rectangle 3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EXE Results</a:t>
            </a: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" t="2321" r="261" b="893"/>
          <a:stretch>
            <a:fillRect/>
          </a:stretch>
        </p:blipFill>
        <p:spPr bwMode="auto">
          <a:xfrm>
            <a:off x="2635250" y="3465513"/>
            <a:ext cx="7734300" cy="212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Rectangle 5"/>
          <p:cNvSpPr>
            <a:spLocks/>
          </p:cNvSpPr>
          <p:nvPr/>
        </p:nvSpPr>
        <p:spPr bwMode="auto">
          <a:xfrm>
            <a:off x="2324100" y="5594350"/>
            <a:ext cx="8356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>
                <a:solidFill>
                  <a:schemeClr val="tx1"/>
                </a:solidFill>
                <a:latin typeface="Helvetica" charset="0"/>
                <a:cs typeface="Helvetica" charset="0"/>
                <a:sym typeface="Helvetica" charset="0"/>
              </a:rPr>
              <a:t>(number of test cases generated, times in minutes on a dual-core 3.2 GHz Intel Pentium D machine with 2 GB of RAM, and 2048 KB of cache)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ECCBFA-A9B5-4B94-94A5-F75982CA745D}" type="slidenum">
              <a:rPr lang="en-US"/>
              <a:pPr/>
              <a:t>19</a:t>
            </a:fld>
            <a:endParaRPr lang="en-US"/>
          </a:p>
        </p:txBody>
      </p:sp>
      <p:sp>
        <p:nvSpPr>
          <p:cNvPr id="41985" name="Rectangle 1"/>
          <p:cNvSpPr>
            <a:spLocks/>
          </p:cNvSpPr>
          <p:nvPr/>
        </p:nvSpPr>
        <p:spPr bwMode="auto">
          <a:xfrm>
            <a:off x="546100" y="6172200"/>
            <a:ext cx="11912600" cy="279400"/>
          </a:xfrm>
          <a:prstGeom prst="rect">
            <a:avLst/>
          </a:prstGeom>
          <a:solidFill>
            <a:schemeClr val="accent1"/>
          </a:solidFill>
          <a:ln w="12700" cap="flat">
            <a:solidFill>
              <a:schemeClr val="tx1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986" name="Rectangle 2"/>
          <p:cNvSpPr>
            <a:spLocks/>
          </p:cNvSpPr>
          <p:nvPr/>
        </p:nvSpPr>
        <p:spPr bwMode="auto">
          <a:xfrm>
            <a:off x="11036300" y="4143375"/>
            <a:ext cx="1422400" cy="274638"/>
          </a:xfrm>
          <a:prstGeom prst="rect">
            <a:avLst/>
          </a:prstGeom>
          <a:solidFill>
            <a:schemeClr val="accent1"/>
          </a:solidFill>
          <a:ln w="12700" cap="flat">
            <a:solidFill>
              <a:schemeClr val="tx1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987" name="Rectangle 3"/>
          <p:cNvSpPr>
            <a:spLocks/>
          </p:cNvSpPr>
          <p:nvPr/>
        </p:nvSpPr>
        <p:spPr bwMode="auto">
          <a:xfrm>
            <a:off x="8369300" y="4140200"/>
            <a:ext cx="1295400" cy="274638"/>
          </a:xfrm>
          <a:prstGeom prst="rect">
            <a:avLst/>
          </a:prstGeom>
          <a:solidFill>
            <a:schemeClr val="accent1"/>
          </a:solidFill>
          <a:ln w="12700" cap="flat">
            <a:solidFill>
              <a:schemeClr val="tx1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988" name="Rectangle 4"/>
          <p:cNvSpPr>
            <a:spLocks/>
          </p:cNvSpPr>
          <p:nvPr/>
        </p:nvSpPr>
        <p:spPr bwMode="auto">
          <a:xfrm>
            <a:off x="11036300" y="5029200"/>
            <a:ext cx="1422400" cy="876300"/>
          </a:xfrm>
          <a:prstGeom prst="rect">
            <a:avLst/>
          </a:prstGeom>
          <a:solidFill>
            <a:schemeClr val="accent1"/>
          </a:solidFill>
          <a:ln w="12700" cap="flat">
            <a:solidFill>
              <a:schemeClr val="tx1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989" name="Rectangle 5"/>
          <p:cNvSpPr>
            <a:spLocks/>
          </p:cNvSpPr>
          <p:nvPr/>
        </p:nvSpPr>
        <p:spPr bwMode="auto">
          <a:xfrm>
            <a:off x="8369300" y="5029200"/>
            <a:ext cx="1295400" cy="876300"/>
          </a:xfrm>
          <a:prstGeom prst="rect">
            <a:avLst/>
          </a:prstGeom>
          <a:solidFill>
            <a:schemeClr val="accent1"/>
          </a:solidFill>
          <a:ln w="12700" cap="flat">
            <a:solidFill>
              <a:schemeClr val="tx1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990" name="Rectangle 6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Results (detail) </a:t>
            </a:r>
          </a:p>
        </p:txBody>
      </p:sp>
      <p:pic>
        <p:nvPicPr>
          <p:cNvPr id="4199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3784600"/>
            <a:ext cx="12065000" cy="368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8CFD9-D6C4-4238-82D4-7099C64A6456}" type="slidenum">
              <a:rPr lang="en-US"/>
              <a:pPr/>
              <a:t>2</a:t>
            </a:fld>
            <a:endParaRPr lang="en-US"/>
          </a:p>
        </p:txBody>
      </p:sp>
      <p:sp>
        <p:nvSpPr>
          <p:cNvPr id="16385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Problem</a:t>
            </a:r>
          </a:p>
        </p:txBody>
      </p:sp>
      <p:sp>
        <p:nvSpPr>
          <p:cNvPr id="16386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889000"/>
            <a:r>
              <a:rPr lang="en-US"/>
              <a:t>Attacker-facing code must be written to guard against all possible inputs</a:t>
            </a:r>
          </a:p>
          <a:p>
            <a:pPr marL="889000"/>
            <a:r>
              <a:rPr lang="en-US"/>
              <a:t>There are many execution paths; not a single one should lead to a vulnerability</a:t>
            </a:r>
          </a:p>
          <a:p>
            <a:pPr marL="889000"/>
            <a:r>
              <a:rPr lang="en-US"/>
              <a:t>Current techniques are helpful, but have weaknesses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DD01D-6973-481D-B0A3-914AB5BDBFA8}" type="slidenum">
              <a:rPr lang="en-US"/>
              <a:pPr/>
              <a:t>20</a:t>
            </a:fld>
            <a:endParaRPr lang="en-US"/>
          </a:p>
        </p:txBody>
      </p:sp>
      <p:sp>
        <p:nvSpPr>
          <p:cNvPr id="4403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Search heuristics</a:t>
            </a:r>
          </a:p>
        </p:txBody>
      </p:sp>
      <p:sp>
        <p:nvSpPr>
          <p:cNvPr id="44034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889000"/>
            <a:r>
              <a:rPr lang="en-US"/>
              <a:t>Need to limit the number of simultaneously running forked processes</a:t>
            </a:r>
          </a:p>
          <a:p>
            <a:pPr marL="1333500" lvl="1"/>
            <a:r>
              <a:rPr lang="en-US"/>
              <a:t>(unless you like forkbombs)</a:t>
            </a:r>
          </a:p>
          <a:p>
            <a:pPr marL="889000"/>
            <a:r>
              <a:rPr lang="en-US"/>
              <a:t>What order do we run forked processes in?</a:t>
            </a:r>
          </a:p>
          <a:p>
            <a:pPr marL="889000"/>
            <a:r>
              <a:rPr lang="en-US"/>
              <a:t>Currently using a modified best-first search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D702A4-CDF7-4720-85E8-7A86A5A9732A}" type="slidenum">
              <a:rPr lang="en-US"/>
              <a:pPr/>
              <a:t>21</a:t>
            </a:fld>
            <a:endParaRPr lang="en-US"/>
          </a:p>
        </p:txBody>
      </p:sp>
      <p:sp>
        <p:nvSpPr>
          <p:cNvPr id="46081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Search heuristics</a:t>
            </a: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3173413"/>
            <a:ext cx="12115800" cy="491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3D0B5-9E59-4516-87D5-C2F38AE282E5}" type="slidenum">
              <a:rPr lang="en-US"/>
              <a:pPr/>
              <a:t>22</a:t>
            </a:fld>
            <a:endParaRPr lang="en-US"/>
          </a:p>
        </p:txBody>
      </p:sp>
      <p:sp>
        <p:nvSpPr>
          <p:cNvPr id="47105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EXE finds real bugs</a:t>
            </a:r>
          </a:p>
        </p:txBody>
      </p:sp>
      <p:sp>
        <p:nvSpPr>
          <p:cNvPr id="47106" name="Rectangle 2"/>
          <p:cNvSpPr>
            <a:spLocks noChangeArrowheads="1"/>
          </p:cNvSpPr>
          <p:nvPr>
            <p:ph type="body" idx="1"/>
          </p:nvPr>
        </p:nvSpPr>
        <p:spPr>
          <a:xfrm>
            <a:off x="6813550" y="2768600"/>
            <a:ext cx="5245100" cy="5715000"/>
          </a:xfrm>
          <a:ln/>
        </p:spPr>
        <p:txBody>
          <a:bodyPr/>
          <a:lstStyle/>
          <a:p>
            <a:pPr marL="811213"/>
            <a:r>
              <a:rPr lang="en-US"/>
              <a:t>FreeBSD BPF accepts filter rules in custom opcode format</a:t>
            </a:r>
          </a:p>
          <a:p>
            <a:pPr marL="811213"/>
            <a:r>
              <a:rPr lang="en-US"/>
              <a:t>Forgets to check memory read/write offset in some cases, leading to arbitrary kernel memory access</a:t>
            </a:r>
          </a:p>
        </p:txBody>
      </p:sp>
      <p:grpSp>
        <p:nvGrpSpPr>
          <p:cNvPr id="47107" name="Group 3"/>
          <p:cNvGrpSpPr>
            <a:grpSpLocks/>
          </p:cNvGrpSpPr>
          <p:nvPr/>
        </p:nvGrpSpPr>
        <p:grpSpPr bwMode="auto">
          <a:xfrm>
            <a:off x="927100" y="2360613"/>
            <a:ext cx="5892800" cy="6516687"/>
            <a:chOff x="0" y="0"/>
            <a:chExt cx="3712" cy="4105"/>
          </a:xfrm>
        </p:grpSpPr>
        <p:sp>
          <p:nvSpPr>
            <p:cNvPr id="47108" name="Rectangle 4"/>
            <p:cNvSpPr>
              <a:spLocks/>
            </p:cNvSpPr>
            <p:nvPr/>
          </p:nvSpPr>
          <p:spPr bwMode="auto">
            <a:xfrm>
              <a:off x="360" y="3632"/>
              <a:ext cx="1232" cy="168"/>
            </a:xfrm>
            <a:prstGeom prst="rect">
              <a:avLst/>
            </a:prstGeom>
            <a:solidFill>
              <a:schemeClr val="accent1"/>
            </a:solidFill>
            <a:ln w="12700" cap="flat">
              <a:solidFill>
                <a:schemeClr val="tx1">
                  <a:alpha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7109" name="Rectangle 5"/>
            <p:cNvSpPr>
              <a:spLocks/>
            </p:cNvSpPr>
            <p:nvPr/>
          </p:nvSpPr>
          <p:spPr bwMode="auto">
            <a:xfrm>
              <a:off x="536" y="3456"/>
              <a:ext cx="728" cy="168"/>
            </a:xfrm>
            <a:prstGeom prst="rect">
              <a:avLst/>
            </a:prstGeom>
            <a:solidFill>
              <a:schemeClr val="accent1"/>
            </a:solidFill>
            <a:ln w="12700" cap="flat">
              <a:solidFill>
                <a:schemeClr val="tx1">
                  <a:alpha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7110" name="Rectangle 6"/>
            <p:cNvSpPr>
              <a:spLocks/>
            </p:cNvSpPr>
            <p:nvPr/>
          </p:nvSpPr>
          <p:spPr bwMode="auto">
            <a:xfrm>
              <a:off x="824" y="16"/>
              <a:ext cx="760" cy="336"/>
            </a:xfrm>
            <a:prstGeom prst="rect">
              <a:avLst/>
            </a:prstGeom>
            <a:solidFill>
              <a:schemeClr val="accent1"/>
            </a:solidFill>
            <a:ln w="12700" cap="flat">
              <a:solidFill>
                <a:schemeClr val="tx1">
                  <a:alpha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pic>
          <p:nvPicPr>
            <p:cNvPr id="47111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712" cy="4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C532A-DE0A-49F9-B530-E442B8E2C17D}" type="slidenum">
              <a:rPr lang="en-US"/>
              <a:pPr/>
              <a:t>23</a:t>
            </a:fld>
            <a:endParaRPr lang="en-US"/>
          </a:p>
        </p:txBody>
      </p:sp>
      <p:sp>
        <p:nvSpPr>
          <p:cNvPr id="4812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EXE finds real bugs</a:t>
            </a:r>
          </a:p>
        </p:txBody>
      </p:sp>
      <p:sp>
        <p:nvSpPr>
          <p:cNvPr id="48130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889000"/>
            <a:r>
              <a:rPr lang="en-US"/>
              <a:t>2 buffer overflows in BSD Berkeley Packet Filter</a:t>
            </a:r>
          </a:p>
          <a:p>
            <a:pPr marL="889000"/>
            <a:r>
              <a:rPr lang="en-US"/>
              <a:t>4 errors in Linux packet filter</a:t>
            </a:r>
          </a:p>
          <a:p>
            <a:pPr marL="889000"/>
            <a:r>
              <a:rPr lang="en-US"/>
              <a:t>5 errors in udhcpd</a:t>
            </a:r>
          </a:p>
          <a:p>
            <a:pPr marL="889000"/>
            <a:r>
              <a:rPr lang="en-US"/>
              <a:t>A class of errors in pcre</a:t>
            </a:r>
          </a:p>
          <a:p>
            <a:pPr marL="889000"/>
            <a:r>
              <a:rPr lang="en-US"/>
              <a:t>Errors in ext2, ext3, JFS drivers in Linux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8CEAC-F458-4E68-B69E-BCF4BCD58597}" type="slidenum">
              <a:rPr lang="en-US"/>
              <a:pPr/>
              <a:t>24</a:t>
            </a:fld>
            <a:endParaRPr lang="en-US"/>
          </a:p>
        </p:txBody>
      </p:sp>
      <p:sp>
        <p:nvSpPr>
          <p:cNvPr id="4915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Automated Whitebox Fuzz Testing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595E6-F455-4DC5-9315-FA67796ECAE2}" type="slidenum">
              <a:rPr lang="en-US"/>
              <a:pPr/>
              <a:t>25</a:t>
            </a:fld>
            <a:endParaRPr lang="en-US"/>
          </a:p>
        </p:txBody>
      </p:sp>
      <p:sp>
        <p:nvSpPr>
          <p:cNvPr id="5017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Whitebox fuzz testing</a:t>
            </a:r>
          </a:p>
        </p:txBody>
      </p:sp>
      <p:sp>
        <p:nvSpPr>
          <p:cNvPr id="50178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889000"/>
            <a:r>
              <a:rPr lang="en-US"/>
              <a:t>Insight:  valid input gets us close to the interesting code paths</a:t>
            </a:r>
          </a:p>
          <a:p>
            <a:pPr marL="889000"/>
            <a:r>
              <a:rPr lang="en-US"/>
              <a:t>Idea:  execute with valid input, record constraints that were made along the way</a:t>
            </a:r>
          </a:p>
          <a:p>
            <a:pPr marL="889000"/>
            <a:r>
              <a:rPr lang="en-US"/>
              <a:t>Systematically negate these constraints one-by-one, and observe the results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FBF8B-61A7-49A0-9720-20CE56E7B448}" type="slidenum">
              <a:rPr lang="en-US"/>
              <a:pPr/>
              <a:t>26</a:t>
            </a:fld>
            <a:endParaRPr lang="en-US"/>
          </a:p>
        </p:txBody>
      </p:sp>
      <p:sp>
        <p:nvSpPr>
          <p:cNvPr id="51201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51202" name="Rectangle 2"/>
          <p:cNvSpPr>
            <a:spLocks noChangeArrowheads="1"/>
          </p:cNvSpPr>
          <p:nvPr>
            <p:ph type="body" idx="1"/>
          </p:nvPr>
        </p:nvSpPr>
        <p:spPr>
          <a:xfrm>
            <a:off x="1270000" y="5537200"/>
            <a:ext cx="10464800" cy="2946400"/>
          </a:xfrm>
          <a:ln/>
        </p:spPr>
        <p:txBody>
          <a:bodyPr/>
          <a:lstStyle/>
          <a:p>
            <a:pPr marL="889000"/>
            <a:r>
              <a:rPr lang="en-US"/>
              <a:t>With input “good”, we collect the constraints i</a:t>
            </a:r>
            <a:r>
              <a:rPr lang="en-US" baseline="-6000"/>
              <a:t>0</a:t>
            </a:r>
            <a:r>
              <a:rPr lang="en-US"/>
              <a:t> ≠ b, i</a:t>
            </a:r>
            <a:r>
              <a:rPr lang="en-US" baseline="-6000"/>
              <a:t>1</a:t>
            </a:r>
            <a:r>
              <a:rPr lang="en-US"/>
              <a:t> ≠ a, i</a:t>
            </a:r>
            <a:r>
              <a:rPr lang="en-US" baseline="-6000"/>
              <a:t>2</a:t>
            </a:r>
            <a:r>
              <a:rPr lang="en-US"/>
              <a:t> ≠ d, i</a:t>
            </a:r>
            <a:r>
              <a:rPr lang="en-US" baseline="-6000"/>
              <a:t>3</a:t>
            </a:r>
            <a:r>
              <a:rPr lang="en-US"/>
              <a:t> ≠ !</a:t>
            </a:r>
          </a:p>
          <a:p>
            <a:pPr marL="889000"/>
            <a:r>
              <a:rPr lang="en-US"/>
              <a:t>Generate all inputs that don’t match this, choose one to use as next input, repeat</a:t>
            </a:r>
          </a:p>
        </p:txBody>
      </p:sp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75" y="2540000"/>
            <a:ext cx="6130925" cy="29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CE9EE-67D3-4E4C-8D00-1C9C29DB5DF2}" type="slidenum">
              <a:rPr lang="en-US"/>
              <a:pPr/>
              <a:t>27</a:t>
            </a:fld>
            <a:endParaRPr lang="en-US"/>
          </a:p>
        </p:txBody>
      </p:sp>
      <p:sp>
        <p:nvSpPr>
          <p:cNvPr id="52225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Search space</a:t>
            </a:r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597150"/>
            <a:ext cx="10172700" cy="604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B2FA2A-35B6-4301-AEF6-B679E4FCF2AF}" type="slidenum">
              <a:rPr lang="en-US"/>
              <a:pPr/>
              <a:t>28</a:t>
            </a:fld>
            <a:endParaRPr lang="en-US"/>
          </a:p>
        </p:txBody>
      </p:sp>
      <p:sp>
        <p:nvSpPr>
          <p:cNvPr id="5324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Limitations</a:t>
            </a:r>
          </a:p>
        </p:txBody>
      </p:sp>
      <p:sp>
        <p:nvSpPr>
          <p:cNvPr id="53250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889000"/>
            <a:r>
              <a:rPr lang="en-US"/>
              <a:t>Path explosion</a:t>
            </a:r>
          </a:p>
          <a:p>
            <a:pPr marL="1333500" lvl="1"/>
            <a:r>
              <a:rPr lang="en-US"/>
              <a:t>n constraints leads to 2</a:t>
            </a:r>
            <a:r>
              <a:rPr lang="en-US" baseline="32000"/>
              <a:t>n</a:t>
            </a:r>
            <a:r>
              <a:rPr lang="en-US"/>
              <a:t> paths to explore</a:t>
            </a:r>
          </a:p>
          <a:p>
            <a:pPr marL="1333500" lvl="1"/>
            <a:r>
              <a:rPr lang="en-US"/>
              <a:t>Must prioritize</a:t>
            </a:r>
          </a:p>
          <a:p>
            <a:pPr marL="889000"/>
            <a:r>
              <a:rPr lang="en-US"/>
              <a:t>Imperfect symbolic execution</a:t>
            </a:r>
          </a:p>
          <a:p>
            <a:pPr marL="1333500" lvl="1"/>
            <a:r>
              <a:rPr lang="en-US"/>
              <a:t>Calls to libraries/OS, pointer tricks, etc. make perfect symbolic execution difficult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32108-F824-4B78-8BF8-0DC48AC8EF4E}" type="slidenum">
              <a:rPr lang="en-US"/>
              <a:pPr/>
              <a:t>29</a:t>
            </a:fld>
            <a:endParaRPr lang="en-US"/>
          </a:p>
        </p:txBody>
      </p:sp>
      <p:sp>
        <p:nvSpPr>
          <p:cNvPr id="5427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Generational search</a:t>
            </a:r>
          </a:p>
        </p:txBody>
      </p:sp>
      <p:sp>
        <p:nvSpPr>
          <p:cNvPr id="54274" name="Rectangle 2"/>
          <p:cNvSpPr>
            <a:spLocks noChangeArrowheads="1"/>
          </p:cNvSpPr>
          <p:nvPr>
            <p:ph type="body" idx="1"/>
          </p:nvPr>
        </p:nvSpPr>
        <p:spPr>
          <a:xfrm>
            <a:off x="577850" y="6794500"/>
            <a:ext cx="11849100" cy="2044700"/>
          </a:xfrm>
          <a:ln/>
        </p:spPr>
        <p:txBody>
          <a:bodyPr/>
          <a:lstStyle/>
          <a:p>
            <a:pPr marL="889000"/>
            <a:r>
              <a:rPr lang="en-US"/>
              <a:t>BFS with a heuristic to maximize block coverage</a:t>
            </a:r>
          </a:p>
          <a:p>
            <a:pPr marL="889000"/>
            <a:r>
              <a:rPr lang="en-US"/>
              <a:t>Score returns the number of new blocks covered</a:t>
            </a:r>
          </a:p>
        </p:txBody>
      </p:sp>
      <p:grpSp>
        <p:nvGrpSpPr>
          <p:cNvPr id="54275" name="Group 3"/>
          <p:cNvGrpSpPr>
            <a:grpSpLocks/>
          </p:cNvGrpSpPr>
          <p:nvPr/>
        </p:nvGrpSpPr>
        <p:grpSpPr bwMode="auto">
          <a:xfrm>
            <a:off x="381000" y="2760663"/>
            <a:ext cx="12242800" cy="3979862"/>
            <a:chOff x="0" y="0"/>
            <a:chExt cx="7712" cy="2507"/>
          </a:xfrm>
        </p:grpSpPr>
        <p:pic>
          <p:nvPicPr>
            <p:cNvPr id="54276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"/>
              <a:ext cx="3835" cy="2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77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0" y="0"/>
              <a:ext cx="3732" cy="2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4D533-E1EB-4749-9F5B-B2B16AB73C0E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Symbolic Execution</a:t>
            </a:r>
          </a:p>
        </p:txBody>
      </p:sp>
      <p:sp>
        <p:nvSpPr>
          <p:cNvPr id="19458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889000"/>
            <a:r>
              <a:rPr lang="en-US" sz="4100"/>
              <a:t>Insight:  code can generate its own test cases</a:t>
            </a:r>
          </a:p>
          <a:p>
            <a:pPr marL="889000"/>
            <a:r>
              <a:rPr lang="en-US" sz="4100"/>
              <a:t>Run program on ‘symbolic’ input</a:t>
            </a:r>
          </a:p>
          <a:p>
            <a:pPr marL="889000"/>
            <a:r>
              <a:rPr lang="en-US" sz="4100"/>
              <a:t>When execution path diverges, fork, adding constraints on symbolic values</a:t>
            </a:r>
          </a:p>
          <a:p>
            <a:pPr marL="889000"/>
            <a:r>
              <a:rPr lang="en-US" sz="4100"/>
              <a:t>When we terminate (or crash), use a constraint solver to generate concrete input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23C5C-46BE-4291-B582-E9ED087188F0}" type="slidenum">
              <a:rPr lang="en-US"/>
              <a:pPr/>
              <a:t>30</a:t>
            </a:fld>
            <a:endParaRPr lang="en-US"/>
          </a:p>
        </p:txBody>
      </p:sp>
      <p:sp>
        <p:nvSpPr>
          <p:cNvPr id="5529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ANI bug</a:t>
            </a:r>
          </a:p>
        </p:txBody>
      </p:sp>
      <p:grpSp>
        <p:nvGrpSpPr>
          <p:cNvPr id="55298" name="Group 2"/>
          <p:cNvGrpSpPr>
            <a:grpSpLocks/>
          </p:cNvGrpSpPr>
          <p:nvPr/>
        </p:nvGrpSpPr>
        <p:grpSpPr bwMode="auto">
          <a:xfrm>
            <a:off x="960438" y="2533650"/>
            <a:ext cx="5443537" cy="6184900"/>
            <a:chOff x="0" y="0"/>
            <a:chExt cx="3428" cy="3896"/>
          </a:xfrm>
        </p:grpSpPr>
        <p:sp>
          <p:nvSpPr>
            <p:cNvPr id="55299" name="Rectangle 3"/>
            <p:cNvSpPr>
              <a:spLocks/>
            </p:cNvSpPr>
            <p:nvPr/>
          </p:nvSpPr>
          <p:spPr bwMode="auto">
            <a:xfrm>
              <a:off x="1922" y="2084"/>
              <a:ext cx="368" cy="192"/>
            </a:xfrm>
            <a:prstGeom prst="rect">
              <a:avLst/>
            </a:prstGeom>
            <a:solidFill>
              <a:schemeClr val="accent1"/>
            </a:solidFill>
            <a:ln w="12700" cap="flat">
              <a:solidFill>
                <a:schemeClr val="tx1">
                  <a:alpha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00" name="Rectangle 4"/>
            <p:cNvSpPr>
              <a:spLocks/>
            </p:cNvSpPr>
            <p:nvPr/>
          </p:nvSpPr>
          <p:spPr bwMode="auto">
            <a:xfrm>
              <a:off x="2298" y="964"/>
              <a:ext cx="368" cy="192"/>
            </a:xfrm>
            <a:prstGeom prst="rect">
              <a:avLst/>
            </a:prstGeom>
            <a:solidFill>
              <a:schemeClr val="accent1"/>
            </a:solidFill>
            <a:ln w="12700" cap="flat">
              <a:solidFill>
                <a:schemeClr val="tx1">
                  <a:alpha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01" name="Rectangle 5"/>
            <p:cNvSpPr>
              <a:spLocks/>
            </p:cNvSpPr>
            <p:nvPr/>
          </p:nvSpPr>
          <p:spPr bwMode="auto">
            <a:xfrm>
              <a:off x="226" y="2076"/>
              <a:ext cx="368" cy="192"/>
            </a:xfrm>
            <a:prstGeom prst="rect">
              <a:avLst/>
            </a:prstGeom>
            <a:solidFill>
              <a:schemeClr val="accent1"/>
            </a:solidFill>
            <a:ln w="12700" cap="flat">
              <a:solidFill>
                <a:schemeClr val="tx1">
                  <a:alpha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02" name="Rectangle 6"/>
            <p:cNvSpPr>
              <a:spLocks/>
            </p:cNvSpPr>
            <p:nvPr/>
          </p:nvSpPr>
          <p:spPr bwMode="auto">
            <a:xfrm>
              <a:off x="602" y="956"/>
              <a:ext cx="368" cy="192"/>
            </a:xfrm>
            <a:prstGeom prst="rect">
              <a:avLst/>
            </a:prstGeom>
            <a:solidFill>
              <a:schemeClr val="accent1"/>
            </a:solidFill>
            <a:ln w="12700" cap="flat">
              <a:solidFill>
                <a:schemeClr val="tx1">
                  <a:alpha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pic>
          <p:nvPicPr>
            <p:cNvPr id="55303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428" cy="3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5304" name="Rectangle 8"/>
          <p:cNvSpPr>
            <a:spLocks noChangeArrowheads="1"/>
          </p:cNvSpPr>
          <p:nvPr>
            <p:ph type="body" idx="1"/>
          </p:nvPr>
        </p:nvSpPr>
        <p:spPr>
          <a:xfrm>
            <a:off x="6470650" y="2768600"/>
            <a:ext cx="5549900" cy="5715000"/>
          </a:xfrm>
          <a:ln/>
        </p:spPr>
        <p:txBody>
          <a:bodyPr/>
          <a:lstStyle/>
          <a:p>
            <a:pPr marL="811213"/>
            <a:r>
              <a:rPr lang="en-US"/>
              <a:t>Failure to check the length of the </a:t>
            </a:r>
            <a:r>
              <a:rPr lang="en-US" i="1"/>
              <a:t>second</a:t>
            </a:r>
            <a:r>
              <a:rPr lang="en-US"/>
              <a:t> anih record</a:t>
            </a:r>
          </a:p>
          <a:p>
            <a:pPr marL="811213"/>
            <a:r>
              <a:rPr lang="en-US"/>
              <a:t>Was blackbox fuzz tested, but no test case had more than one anih</a:t>
            </a:r>
          </a:p>
          <a:p>
            <a:pPr marL="811213"/>
            <a:r>
              <a:rPr lang="en-US"/>
              <a:t>Zero-day exploit of this bug was used in the wild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4AA47-DE60-433C-BC64-8CD8020FC07D}" type="slidenum">
              <a:rPr lang="en-US"/>
              <a:pPr/>
              <a:t>31</a:t>
            </a:fld>
            <a:endParaRPr lang="en-US"/>
          </a:p>
        </p:txBody>
      </p:sp>
      <p:sp>
        <p:nvSpPr>
          <p:cNvPr id="56321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Crash triage</a:t>
            </a:r>
          </a:p>
        </p:txBody>
      </p:sp>
      <p:sp>
        <p:nvSpPr>
          <p:cNvPr id="56322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889000"/>
            <a:r>
              <a:rPr lang="en-US"/>
              <a:t>Idea:  most found bugs can be uniquely identified by the call stack at time of error</a:t>
            </a:r>
          </a:p>
          <a:p>
            <a:pPr marL="889000"/>
            <a:r>
              <a:rPr lang="en-US"/>
              <a:t>Crashes are bucketed by </a:t>
            </a:r>
            <a:r>
              <a:rPr lang="en-US" i="1"/>
              <a:t>stack hash</a:t>
            </a:r>
            <a:r>
              <a:rPr lang="en-US"/>
              <a:t>, which includes information about the functions on the call stack, and the address of the faulting instruction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1952F-A1DF-4232-988B-371720514DC5}" type="slidenum">
              <a:rPr lang="en-US"/>
              <a:pPr/>
              <a:t>32</a:t>
            </a:fld>
            <a:endParaRPr lang="en-US"/>
          </a:p>
        </p:txBody>
      </p:sp>
      <p:sp>
        <p:nvSpPr>
          <p:cNvPr id="57345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Results</a:t>
            </a:r>
          </a:p>
        </p:txBody>
      </p:sp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177800" y="3200400"/>
            <a:ext cx="12649200" cy="2019300"/>
            <a:chOff x="0" y="0"/>
            <a:chExt cx="7968" cy="1272"/>
          </a:xfrm>
        </p:grpSpPr>
        <p:pic>
          <p:nvPicPr>
            <p:cNvPr id="5734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4" t="635" b="58905"/>
            <a:stretch>
              <a:fillRect/>
            </a:stretch>
          </p:blipFill>
          <p:spPr bwMode="auto">
            <a:xfrm>
              <a:off x="0" y="0"/>
              <a:ext cx="7968" cy="1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7348" name="Line 4"/>
            <p:cNvSpPr>
              <a:spLocks noChangeShapeType="1"/>
            </p:cNvSpPr>
            <p:nvPr/>
          </p:nvSpPr>
          <p:spPr bwMode="auto">
            <a:xfrm rot="10800000" flipH="1">
              <a:off x="20" y="1271"/>
              <a:ext cx="7912" cy="1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179388" y="6057900"/>
            <a:ext cx="12644437" cy="1981200"/>
            <a:chOff x="0" y="0"/>
            <a:chExt cx="7965" cy="1248"/>
          </a:xfrm>
        </p:grpSpPr>
        <p:pic>
          <p:nvPicPr>
            <p:cNvPr id="57350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7965" cy="1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7351" name="Line 7"/>
            <p:cNvSpPr>
              <a:spLocks noChangeShapeType="1"/>
            </p:cNvSpPr>
            <p:nvPr/>
          </p:nvSpPr>
          <p:spPr bwMode="auto">
            <a:xfrm>
              <a:off x="30" y="1240"/>
              <a:ext cx="7904" cy="0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8EA04-6B6A-4341-BE69-04B3EA7B0506}" type="slidenum">
              <a:rPr lang="en-US"/>
              <a:pPr/>
              <a:t>33</a:t>
            </a:fld>
            <a:endParaRPr lang="en-US"/>
          </a:p>
        </p:txBody>
      </p:sp>
      <p:sp>
        <p:nvSpPr>
          <p:cNvPr id="5939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Results</a:t>
            </a:r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" y="2855913"/>
            <a:ext cx="12242800" cy="402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5" name="Rectangle 3"/>
          <p:cNvSpPr>
            <a:spLocks/>
          </p:cNvSpPr>
          <p:nvPr/>
        </p:nvSpPr>
        <p:spPr bwMode="auto">
          <a:xfrm>
            <a:off x="1620838" y="7708900"/>
            <a:ext cx="97504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Most crashes found within a few generations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1FF6F-D46C-4E35-B908-ADD7054DD53F}" type="slidenum">
              <a:rPr lang="en-US"/>
              <a:pPr/>
              <a:t>34</a:t>
            </a:fld>
            <a:endParaRPr lang="en-US"/>
          </a:p>
        </p:txBody>
      </p:sp>
      <p:sp>
        <p:nvSpPr>
          <p:cNvPr id="6041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Discussion</a:t>
            </a:r>
          </a:p>
        </p:txBody>
      </p:sp>
      <p:sp>
        <p:nvSpPr>
          <p:cNvPr id="60418" name="Rectangle 2"/>
          <p:cNvSpPr>
            <a:spLocks noChangeArrowheads="1"/>
          </p:cNvSpPr>
          <p:nvPr>
            <p:ph type="body" idx="1"/>
          </p:nvPr>
        </p:nvSpPr>
        <p:spPr>
          <a:xfrm>
            <a:off x="1270000" y="2768600"/>
            <a:ext cx="10464800" cy="6057900"/>
          </a:xfrm>
          <a:ln/>
        </p:spPr>
        <p:txBody>
          <a:bodyPr/>
          <a:lstStyle/>
          <a:p>
            <a:pPr marL="889000"/>
            <a:r>
              <a:rPr lang="en-US"/>
              <a:t>Generational search is better than DFS</a:t>
            </a:r>
          </a:p>
          <a:p>
            <a:pPr marL="889000"/>
            <a:r>
              <a:rPr lang="en-US"/>
              <a:t>Bogus files find few bugs</a:t>
            </a:r>
          </a:p>
          <a:p>
            <a:pPr marL="889000"/>
            <a:r>
              <a:rPr lang="en-US"/>
              <a:t>Different files find different bugs</a:t>
            </a:r>
          </a:p>
          <a:p>
            <a:pPr marL="889000"/>
            <a:r>
              <a:rPr lang="en-US"/>
              <a:t>Block coverage heuristic doesn’t help much</a:t>
            </a:r>
          </a:p>
          <a:p>
            <a:pPr marL="1333500" lvl="1"/>
            <a:r>
              <a:rPr lang="en-US"/>
              <a:t>Generation </a:t>
            </a:r>
            <a:r>
              <a:rPr lang="en-US" i="1"/>
              <a:t>much</a:t>
            </a:r>
            <a:r>
              <a:rPr lang="en-US"/>
              <a:t> better heuristic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FAF28-1062-4C53-BAD1-995B176D0461}" type="slidenum">
              <a:rPr lang="en-US"/>
              <a:pPr/>
              <a:t>35</a:t>
            </a:fld>
            <a:endParaRPr lang="en-US"/>
          </a:p>
        </p:txBody>
      </p:sp>
      <p:sp>
        <p:nvSpPr>
          <p:cNvPr id="61441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Comparison</a:t>
            </a:r>
          </a:p>
        </p:txBody>
      </p:sp>
      <p:sp>
        <p:nvSpPr>
          <p:cNvPr id="61442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889000"/>
            <a:r>
              <a:rPr lang="en-US"/>
              <a:t>Generational search vs. modified BFS</a:t>
            </a:r>
          </a:p>
          <a:p>
            <a:pPr marL="1333500" lvl="1"/>
            <a:r>
              <a:rPr lang="en-US"/>
              <a:t>Bad input is usually only a few mutations away from good</a:t>
            </a:r>
          </a:p>
          <a:p>
            <a:pPr marL="1333500" lvl="1"/>
            <a:r>
              <a:rPr lang="en-US"/>
              <a:t>Incomplete search, but can effectively find bugs in large applications without source</a:t>
            </a:r>
          </a:p>
          <a:p>
            <a:pPr marL="889000"/>
            <a:r>
              <a:rPr lang="en-US"/>
              <a:t>EXE closer to sound - how much does this matter?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1EB30-8E83-4FF9-9EC8-3FED7FAE6777}" type="slidenum">
              <a:rPr lang="en-US"/>
              <a:pPr/>
              <a:t>4</a:t>
            </a:fld>
            <a:endParaRPr lang="en-US"/>
          </a:p>
        </p:txBody>
      </p:sp>
      <p:sp>
        <p:nvSpPr>
          <p:cNvPr id="20481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Advantages</a:t>
            </a:r>
          </a:p>
        </p:txBody>
      </p:sp>
      <p:sp>
        <p:nvSpPr>
          <p:cNvPr id="20482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889000"/>
            <a:r>
              <a:rPr lang="en-US"/>
              <a:t>Tests many code paths</a:t>
            </a:r>
          </a:p>
          <a:p>
            <a:pPr marL="889000"/>
            <a:r>
              <a:rPr lang="en-US"/>
              <a:t>Generates concrete attacks</a:t>
            </a:r>
          </a:p>
          <a:p>
            <a:pPr marL="889000"/>
            <a:r>
              <a:rPr lang="en-US"/>
              <a:t>Zero false positives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4EC45-B3F3-4B73-81E1-F6FEBD1C64EB}" type="slidenum">
              <a:rPr lang="en-US"/>
              <a:pPr/>
              <a:t>5</a:t>
            </a:fld>
            <a:endParaRPr lang="en-US"/>
          </a:p>
        </p:txBody>
      </p:sp>
      <p:sp>
        <p:nvSpPr>
          <p:cNvPr id="21505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Fuzzing</a:t>
            </a:r>
          </a:p>
        </p:txBody>
      </p:sp>
      <p:sp>
        <p:nvSpPr>
          <p:cNvPr id="21506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889000"/>
            <a:r>
              <a:rPr lang="en-US"/>
              <a:t>Idea:  randomly apply mutations to well-formed inputs, test for crashes or other unexpected behavior</a:t>
            </a:r>
          </a:p>
          <a:p>
            <a:pPr marL="889000"/>
            <a:r>
              <a:rPr lang="en-US"/>
              <a:t>Problem:  usually, mutations have very little guidance, providing poor coverage</a:t>
            </a:r>
          </a:p>
          <a:p>
            <a:pPr marL="1333500" lvl="1"/>
            <a:r>
              <a:rPr lang="en-US"/>
              <a:t>if(x == 10) bug(); -- fuzzing has a 1 in 2</a:t>
            </a:r>
            <a:r>
              <a:rPr lang="en-US" baseline="32000"/>
              <a:t>32</a:t>
            </a:r>
            <a:r>
              <a:rPr lang="en-US"/>
              <a:t> chance of triggering a bug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2F39C-E854-451D-85C5-AB226287852C}" type="slidenum">
              <a:rPr lang="en-US"/>
              <a:pPr/>
              <a:t>6</a:t>
            </a:fld>
            <a:endParaRPr lang="en-US"/>
          </a:p>
        </p:txBody>
      </p:sp>
      <p:sp>
        <p:nvSpPr>
          <p:cNvPr id="2252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Today</a:t>
            </a:r>
          </a:p>
        </p:txBody>
      </p:sp>
      <p:sp>
        <p:nvSpPr>
          <p:cNvPr id="22530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889000"/>
            <a:r>
              <a:rPr lang="en-US"/>
              <a:t>EXE</a:t>
            </a:r>
          </a:p>
          <a:p>
            <a:pPr marL="1333500" lvl="1"/>
            <a:r>
              <a:rPr lang="en-US"/>
              <a:t>Fast - uses a custom constraint-to-SAT converter (STP)</a:t>
            </a:r>
          </a:p>
          <a:p>
            <a:pPr marL="889000"/>
            <a:r>
              <a:rPr lang="en-US"/>
              <a:t>Whitebox fuzz testing (SAGE)</a:t>
            </a:r>
          </a:p>
          <a:p>
            <a:pPr marL="1333500" lvl="1"/>
            <a:r>
              <a:rPr lang="en-US"/>
              <a:t>Targeted execution - focuses search around a user-provided execution path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FC7AB-4BC6-4C88-9AC7-2205A020D5A0}" type="slidenum">
              <a:rPr lang="en-US"/>
              <a:pPr/>
              <a:t>7</a:t>
            </a:fld>
            <a:endParaRPr lang="en-US"/>
          </a:p>
        </p:txBody>
      </p:sp>
      <p:sp>
        <p:nvSpPr>
          <p:cNvPr id="23553" name="Rectangle 1"/>
          <p:cNvSpPr>
            <a:spLocks noChangeArrowheads="1"/>
          </p:cNvSpPr>
          <p:nvPr>
            <p:ph type="title"/>
          </p:nvPr>
        </p:nvSpPr>
        <p:spPr>
          <a:xfrm>
            <a:off x="374650" y="2971800"/>
            <a:ext cx="12255500" cy="3810000"/>
          </a:xfrm>
          <a:ln/>
        </p:spPr>
        <p:txBody>
          <a:bodyPr/>
          <a:lstStyle/>
          <a:p>
            <a:r>
              <a:rPr lang="en-US"/>
              <a:t>EXE: Automatically Generating Inputs of Death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41865-DBAA-4F04-853F-00AB975A6FEC}" type="slidenum">
              <a:rPr lang="en-US"/>
              <a:pPr/>
              <a:t>8</a:t>
            </a:fld>
            <a:endParaRPr lang="en-US"/>
          </a:p>
        </p:txBody>
      </p:sp>
      <p:sp>
        <p:nvSpPr>
          <p:cNvPr id="2457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Using EXE</a:t>
            </a:r>
          </a:p>
        </p:txBody>
      </p:sp>
      <p:sp>
        <p:nvSpPr>
          <p:cNvPr id="24578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889000"/>
            <a:r>
              <a:rPr lang="en-US"/>
              <a:t>Mark which regions of memory hold symbolic data</a:t>
            </a:r>
          </a:p>
          <a:p>
            <a:pPr marL="889000"/>
            <a:r>
              <a:rPr lang="en-US"/>
              <a:t>Instrument code with exe-cc source-to-source translator</a:t>
            </a:r>
          </a:p>
          <a:p>
            <a:pPr marL="889000"/>
            <a:r>
              <a:rPr lang="en-US"/>
              <a:t>Compile instrumented code with gcc, run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3DA4D-F76F-499D-8FB8-C6192BFABD74}" type="slidenum">
              <a:rPr lang="en-US"/>
              <a:pPr/>
              <a:t>9</a:t>
            </a:fld>
            <a:endParaRPr lang="en-US"/>
          </a:p>
        </p:txBody>
      </p:sp>
      <p:sp>
        <p:nvSpPr>
          <p:cNvPr id="25601" name="Rectangle 1"/>
          <p:cNvSpPr>
            <a:spLocks/>
          </p:cNvSpPr>
          <p:nvPr/>
        </p:nvSpPr>
        <p:spPr bwMode="auto">
          <a:xfrm>
            <a:off x="1473200" y="1790700"/>
            <a:ext cx="2717800" cy="355600"/>
          </a:xfrm>
          <a:prstGeom prst="rect">
            <a:avLst/>
          </a:prstGeom>
          <a:solidFill>
            <a:schemeClr val="accent1"/>
          </a:solidFill>
          <a:ln w="12700" cap="flat">
            <a:solidFill>
              <a:schemeClr val="tx1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684"/>
          <a:stretch>
            <a:fillRect/>
          </a:stretch>
        </p:blipFill>
        <p:spPr bwMode="auto">
          <a:xfrm>
            <a:off x="660400" y="722313"/>
            <a:ext cx="7689850" cy="143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0" y="722313"/>
            <a:ext cx="7696200" cy="829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>
                    <a:alpha val="3000"/>
                  </a:schemeClr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Rectangle 4"/>
          <p:cNvSpPr>
            <a:spLocks/>
          </p:cNvSpPr>
          <p:nvPr/>
        </p:nvSpPr>
        <p:spPr bwMode="auto">
          <a:xfrm>
            <a:off x="5168900" y="5022850"/>
            <a:ext cx="2654300" cy="1371600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Mark </a:t>
            </a:r>
            <a:r>
              <a:rPr lang="en-US" i="1">
                <a:solidFill>
                  <a:schemeClr val="tx1"/>
                </a:solidFill>
                <a:ea typeface="Gill Sans" charset="0"/>
                <a:cs typeface="Gill Sans" charset="0"/>
              </a:rPr>
              <a:t>i</a:t>
            </a:r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 as symbolic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>
            <a:alpha val="50000"/>
          </a:srgbClr>
        </a:solidFill>
        <a:ln w="12700" cap="flat" cmpd="sng" algn="ctr">
          <a:solidFill>
            <a:srgbClr val="000000">
              <a:alpha val="50000"/>
            </a:srgbClr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>
            <a:alpha val="50000"/>
          </a:srgbClr>
        </a:solidFill>
        <a:ln w="12700" cap="flat" cmpd="sng" algn="ctr">
          <a:solidFill>
            <a:srgbClr val="000000">
              <a:alpha val="50000"/>
            </a:srgbClr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AA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>
            <a:alpha val="50000"/>
          </a:srgbClr>
        </a:solidFill>
        <a:ln w="12700" cap="flat" cmpd="sng" algn="ctr">
          <a:solidFill>
            <a:srgbClr val="000000">
              <a:alpha val="50000"/>
            </a:srgbClr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>
            <a:alpha val="50000"/>
          </a:srgbClr>
        </a:solidFill>
        <a:ln w="12700" cap="flat" cmpd="sng" algn="ctr">
          <a:solidFill>
            <a:srgbClr val="000000">
              <a:alpha val="50000"/>
            </a:srgbClr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Lef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>
            <a:alpha val="50000"/>
          </a:srgbClr>
        </a:solidFill>
        <a:ln w="12700" cap="flat" cmpd="sng" algn="ctr">
          <a:solidFill>
            <a:srgbClr val="000000">
              <a:alpha val="50000"/>
            </a:srgbClr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>
            <a:alpha val="50000"/>
          </a:srgbClr>
        </a:solidFill>
        <a:ln w="12700" cap="flat" cmpd="sng" algn="ctr">
          <a:solidFill>
            <a:srgbClr val="000000">
              <a:alpha val="50000"/>
            </a:srgbClr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- 2 Colum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>
            <a:alpha val="50000"/>
          </a:srgbClr>
        </a:solidFill>
        <a:ln w="12700" cap="flat" cmpd="sng" algn="ctr">
          <a:solidFill>
            <a:srgbClr val="000000">
              <a:alpha val="50000"/>
            </a:srgbClr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>
            <a:alpha val="50000"/>
          </a:srgbClr>
        </a:solidFill>
        <a:ln w="12700" cap="flat" cmpd="sng" algn="ctr">
          <a:solidFill>
            <a:srgbClr val="000000">
              <a:alpha val="50000"/>
            </a:srgbClr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Photo - Horizontal Refl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AA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>
            <a:alpha val="50000"/>
          </a:srgbClr>
        </a:solidFill>
        <a:ln w="12700" cap="flat" cmpd="sng" algn="ctr">
          <a:solidFill>
            <a:srgbClr val="000000">
              <a:alpha val="50000"/>
            </a:srgbClr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>
            <a:alpha val="50000"/>
          </a:srgbClr>
        </a:solidFill>
        <a:ln w="12700" cap="flat" cmpd="sng" algn="ctr">
          <a:solidFill>
            <a:srgbClr val="000000">
              <a:alpha val="50000"/>
            </a:srgbClr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Title, Bullets &amp; Phot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>
            <a:alpha val="50000"/>
          </a:srgbClr>
        </a:solidFill>
        <a:ln w="12700" cap="flat" cmpd="sng" algn="ctr">
          <a:solidFill>
            <a:srgbClr val="000000">
              <a:alpha val="50000"/>
            </a:srgbClr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>
            <a:alpha val="50000"/>
          </a:srgbClr>
        </a:solidFill>
        <a:ln w="12700" cap="flat" cmpd="sng" algn="ctr">
          <a:solidFill>
            <a:srgbClr val="000000">
              <a:alpha val="50000"/>
            </a:srgbClr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&amp; 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>
            <a:alpha val="50000"/>
          </a:srgbClr>
        </a:solidFill>
        <a:ln w="12700" cap="flat" cmpd="sng" algn="ctr">
          <a:solidFill>
            <a:srgbClr val="000000">
              <a:alpha val="50000"/>
            </a:srgbClr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>
            <a:alpha val="50000"/>
          </a:srgbClr>
        </a:solidFill>
        <a:ln w="12700" cap="flat" cmpd="sng" algn="ctr">
          <a:solidFill>
            <a:srgbClr val="000000">
              <a:alpha val="50000"/>
            </a:srgbClr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-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>
            <a:alpha val="50000"/>
          </a:srgbClr>
        </a:solidFill>
        <a:ln w="12700" cap="flat" cmpd="sng" algn="ctr">
          <a:solidFill>
            <a:srgbClr val="000000">
              <a:alpha val="50000"/>
            </a:srgbClr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>
            <a:alpha val="50000"/>
          </a:srgbClr>
        </a:solidFill>
        <a:ln w="12700" cap="flat" cmpd="sng" algn="ctr">
          <a:solidFill>
            <a:srgbClr val="000000">
              <a:alpha val="50000"/>
            </a:srgbClr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AA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>
            <a:alpha val="50000"/>
          </a:srgbClr>
        </a:solidFill>
        <a:ln w="12700" cap="flat" cmpd="sng" algn="ctr">
          <a:solidFill>
            <a:srgbClr val="000000">
              <a:alpha val="50000"/>
            </a:srgbClr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>
            <a:alpha val="50000"/>
          </a:srgbClr>
        </a:solidFill>
        <a:ln w="12700" cap="flat" cmpd="sng" algn="ctr">
          <a:solidFill>
            <a:srgbClr val="000000">
              <a:alpha val="50000"/>
            </a:srgbClr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itle - Top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>
            <a:alpha val="50000"/>
          </a:srgbClr>
        </a:solidFill>
        <a:ln w="12700" cap="flat" cmpd="sng" algn="ctr">
          <a:solidFill>
            <a:srgbClr val="000000">
              <a:alpha val="50000"/>
            </a:srgbClr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>
            <a:alpha val="50000"/>
          </a:srgbClr>
        </a:solidFill>
        <a:ln w="12700" cap="flat" cmpd="sng" algn="ctr">
          <a:solidFill>
            <a:srgbClr val="000000">
              <a:alpha val="50000"/>
            </a:srgbClr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itle &amp; Bullets - Righ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>
            <a:alpha val="50000"/>
          </a:srgbClr>
        </a:solidFill>
        <a:ln w="12700" cap="flat" cmpd="sng" algn="ctr">
          <a:solidFill>
            <a:srgbClr val="000000">
              <a:alpha val="50000"/>
            </a:srgbClr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>
            <a:alpha val="50000"/>
          </a:srgbClr>
        </a:solidFill>
        <a:ln w="12700" cap="flat" cmpd="sng" algn="ctr">
          <a:solidFill>
            <a:srgbClr val="000000">
              <a:alpha val="50000"/>
            </a:srgbClr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Vertic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AA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>
            <a:alpha val="50000"/>
          </a:srgbClr>
        </a:solidFill>
        <a:ln w="12700" cap="flat" cmpd="sng" algn="ctr">
          <a:solidFill>
            <a:srgbClr val="000000">
              <a:alpha val="50000"/>
            </a:srgbClr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>
            <a:alpha val="50000"/>
          </a:srgbClr>
        </a:solidFill>
        <a:ln w="12700" cap="flat" cmpd="sng" algn="ctr">
          <a:solidFill>
            <a:srgbClr val="000000">
              <a:alpha val="50000"/>
            </a:srgbClr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Photo - Vertical Refl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AA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>
            <a:alpha val="50000"/>
          </a:srgbClr>
        </a:solidFill>
        <a:ln w="12700" cap="flat" cmpd="sng" algn="ctr">
          <a:solidFill>
            <a:srgbClr val="000000">
              <a:alpha val="50000"/>
            </a:srgbClr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>
            <a:alpha val="50000"/>
          </a:srgbClr>
        </a:solidFill>
        <a:ln w="12700" cap="flat" cmpd="sng" algn="ctr">
          <a:solidFill>
            <a:srgbClr val="000000">
              <a:alpha val="50000"/>
            </a:srgbClr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Photo - Horizont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AA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>
            <a:alpha val="50000"/>
          </a:srgbClr>
        </a:solidFill>
        <a:ln w="12700" cap="flat" cmpd="sng" algn="ctr">
          <a:solidFill>
            <a:srgbClr val="000000">
              <a:alpha val="50000"/>
            </a:srgbClr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>
            <a:alpha val="50000"/>
          </a:srgbClr>
        </a:solidFill>
        <a:ln w="12700" cap="flat" cmpd="sng" algn="ctr">
          <a:solidFill>
            <a:srgbClr val="000000">
              <a:alpha val="50000"/>
            </a:srgbClr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1056</Words>
  <Characters>0</Characters>
  <Application>Microsoft Office PowerPoint</Application>
  <PresentationFormat>Custom</PresentationFormat>
  <Lines>0</Lines>
  <Paragraphs>177</Paragraphs>
  <Slides>35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14</vt:i4>
      </vt:variant>
      <vt:variant>
        <vt:lpstr>Slide Titles</vt:lpstr>
      </vt:variant>
      <vt:variant>
        <vt:i4>35</vt:i4>
      </vt:variant>
    </vt:vector>
  </HeadingPairs>
  <TitlesOfParts>
    <vt:vector size="53" baseType="lpstr">
      <vt:lpstr>Gill Sans</vt:lpstr>
      <vt:lpstr>ヒラギノ角ゴ ProN W3</vt:lpstr>
      <vt:lpstr>Lucida Grande</vt:lpstr>
      <vt:lpstr>Helvetica</vt:lpstr>
      <vt:lpstr>Title &amp; Subtitle</vt:lpstr>
      <vt:lpstr>Title &amp; Bullets</vt:lpstr>
      <vt:lpstr>Title - Center</vt:lpstr>
      <vt:lpstr>Blank</vt:lpstr>
      <vt:lpstr>Title - Top</vt:lpstr>
      <vt:lpstr>Title &amp; Bullets - Right</vt:lpstr>
      <vt:lpstr>Photo - Vertical</vt:lpstr>
      <vt:lpstr>Photo - Vertical Reflection</vt:lpstr>
      <vt:lpstr>Photo - Horizontal</vt:lpstr>
      <vt:lpstr>Bullets</vt:lpstr>
      <vt:lpstr>Title &amp; Bullets - Left</vt:lpstr>
      <vt:lpstr>Title &amp; Bullets - 2 Column</vt:lpstr>
      <vt:lpstr>Photo - Horizontal Reflection</vt:lpstr>
      <vt:lpstr>Title, Bullets &amp; Photo</vt:lpstr>
      <vt:lpstr>Symbolic Execution</vt:lpstr>
      <vt:lpstr>Problem</vt:lpstr>
      <vt:lpstr>Symbolic Execution</vt:lpstr>
      <vt:lpstr>Advantages</vt:lpstr>
      <vt:lpstr>Fuzzing</vt:lpstr>
      <vt:lpstr>Today</vt:lpstr>
      <vt:lpstr>EXE: Automatically Generating Inputs of Death</vt:lpstr>
      <vt:lpstr>Using EXE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Using exe-cc</vt:lpstr>
      <vt:lpstr>Constraint solving: STP</vt:lpstr>
      <vt:lpstr>Caveat - pointers</vt:lpstr>
      <vt:lpstr>STP results</vt:lpstr>
      <vt:lpstr>EXE Results</vt:lpstr>
      <vt:lpstr>Results (detail) </vt:lpstr>
      <vt:lpstr>Search heuristics</vt:lpstr>
      <vt:lpstr>Search heuristics</vt:lpstr>
      <vt:lpstr>EXE finds real bugs</vt:lpstr>
      <vt:lpstr>EXE finds real bugs</vt:lpstr>
      <vt:lpstr>Automated Whitebox Fuzz Testing</vt:lpstr>
      <vt:lpstr>Whitebox fuzz testing</vt:lpstr>
      <vt:lpstr>Example</vt:lpstr>
      <vt:lpstr>Search space</vt:lpstr>
      <vt:lpstr>Limitations</vt:lpstr>
      <vt:lpstr>Generational search</vt:lpstr>
      <vt:lpstr>ANI bug</vt:lpstr>
      <vt:lpstr>Crash triage</vt:lpstr>
      <vt:lpstr>Results</vt:lpstr>
      <vt:lpstr>Results</vt:lpstr>
      <vt:lpstr>Discussion</vt:lpstr>
      <vt:lpstr>Comparison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Symbolic Execution</dc:title>
  <dc:subject/>
  <dc:creator/>
  <cp:keywords/>
  <dc:description/>
  <cp:lastModifiedBy>Ben Livshits</cp:lastModifiedBy>
  <cp:revision>1</cp:revision>
  <dcterms:modified xsi:type="dcterms:W3CDTF">2010-04-30T21:44:01Z</dcterms:modified>
</cp:coreProperties>
</file>