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4" r:id="rId1"/>
    <p:sldMasterId id="2147483775" r:id="rId2"/>
    <p:sldMasterId id="2147483787" r:id="rId3"/>
    <p:sldMasterId id="2147483799" r:id="rId4"/>
    <p:sldMasterId id="2147483814" r:id="rId5"/>
    <p:sldMasterId id="2147483826" r:id="rId6"/>
    <p:sldMasterId id="2147483838" r:id="rId7"/>
  </p:sldMasterIdLst>
  <p:notesMasterIdLst>
    <p:notesMasterId r:id="rId7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7" r:id="rId38"/>
    <p:sldId id="286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5739" autoAdjust="0"/>
  </p:normalViewPr>
  <p:slideViewPr>
    <p:cSldViewPr snapToObjects="1">
      <p:cViewPr>
        <p:scale>
          <a:sx n="89" d="100"/>
          <a:sy n="89" d="100"/>
        </p:scale>
        <p:origin x="-2274" y="-94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6" Type="http://schemas.openxmlformats.org/officeDocument/2006/relationships/slide" Target="slides/slide6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slide" Target="slides/slide67.xml"/><Relationship Id="rId7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9F6C6-A4BF-417A-8380-E3094F125062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644F3-451B-4C0E-AB3D-3E95B87D82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Maybe</a:t>
            </a:r>
            <a:r>
              <a:rPr lang="en-US" baseline="0" dirty="0" smtClean="0"/>
              <a:t> the scientist is only interested in a particular region of the sky, running the workflow over the entire dataset is probably a waste of resources.</a:t>
            </a:r>
          </a:p>
          <a:p>
            <a:endParaRPr lang="en-US" baseline="0" dirty="0" smtClean="0"/>
          </a:p>
          <a:p>
            <a:r>
              <a:rPr lang="en-US" dirty="0" smtClean="0"/>
              <a:t>Make</a:t>
            </a:r>
            <a:r>
              <a:rPr lang="en-US" baseline="0" dirty="0" smtClean="0"/>
              <a:t> more efficient use of compute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7A7F4-0999-DE4A-A3B1-70AF74A3396D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2 is simplifying assumption to avoid having to implement</a:t>
            </a:r>
            <a:r>
              <a:rPr lang="en-US" baseline="0" dirty="0" smtClean="0"/>
              <a:t> static analysis on user queries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587CA-0B27-3347-B9C9-0F8C22AC9EC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2FE0F-92A8-5A48-ACE6-B345EDE4056D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2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2FE0F-92A8-5A48-ACE6-B345EDE4056D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473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2FE0F-92A8-5A48-ACE6-B345EDE4056D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96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E62039-F0FF-4755-9C2C-5FE62D21E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924300"/>
            <a:ext cx="777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5600" y="64008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David Notkin ● Spring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41327A-642F-4CD9-B743-33DCEFDA56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62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16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66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26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68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704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8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26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56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83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23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43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45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5859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DDE9EC"/>
                </a:solidFill>
              </a:rPr>
              <a:pPr/>
              <a:t>5/20/2011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2CBF22A-D3E3-B54C-87CB-0CE4B0CF650A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887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40427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8298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60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165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18072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DDE9EC"/>
                </a:solidFill>
              </a:rPr>
              <a:pPr/>
              <a:t>5/20/2011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25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574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BF22A-D3E3-B54C-87CB-0CE4B0CF650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455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712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86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145466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0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133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286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007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2940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25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511916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801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218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394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6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993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2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821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771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836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175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74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973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8380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22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942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E6BA6-438E-4AD6-B2DE-BAF9281ED8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666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903AC-6943-4689-B7E2-801E964DA8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899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4CCE2B-4F1F-431E-8F07-4C4A9D79B9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51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F2D998-0F0B-4659-9406-A542B318B7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6652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8AA8C-DF22-4141-A0B1-4AED02CB62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126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AEF96-2390-4B9B-AC3E-59219F3F4F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793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AA121D-2AF0-4DE1-A73A-B24C4E0D7BD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841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902554-636C-4169-8A2C-AC7B2B48F5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238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6D24E-C1AB-4700-A41C-50C48AE902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1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F72E87-E594-43DD-BF68-D3992CED98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953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8648"/>
            <a:ext cx="1943100" cy="54878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8648"/>
            <a:ext cx="5692140" cy="54878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DE0F4D-A818-4683-B52C-DF6F925D26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4232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040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224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427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556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5299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028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898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2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6928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536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7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8" r:id="rId12"/>
    <p:sldLayoutId id="21474837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7EC8E20-A34F-4047-AD02-9C0C3F2889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CF81056-C3B1-2A48-9C4E-416924B3D6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8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CE8178B3-C8E5-6F43-8140-3073015C41F3}" type="datetimeFigureOut">
              <a:rPr lang="en-US" smtClean="0">
                <a:solidFill>
                  <a:srgbClr val="464653"/>
                </a:solidFill>
              </a:rPr>
              <a:pPr defTabSz="457200"/>
              <a:t>5/20/2011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82CBF22A-D3E3-B54C-87CB-0CE4B0CF650A}" type="slidenum">
              <a:rPr lang="en-US" smtClean="0">
                <a:solidFill>
                  <a:srgbClr val="464653"/>
                </a:solidFill>
              </a:rPr>
              <a:pPr defTabSz="4572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2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5/20/2011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>
                <a:solidFill>
                  <a:srgbClr val="76B6F2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76B6F2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9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4000">
              <a:schemeClr val="accent3">
                <a:lumMod val="60000"/>
                <a:lumOff val="40000"/>
              </a:schemeClr>
            </a:gs>
            <a:gs pos="100000">
              <a:srgbClr val="156B13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C0E98-BEC0-42ED-9173-85F7496056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0FF52-C33F-455E-8247-04C1B9947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6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8"/>
            <a:ext cx="7772400" cy="114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8"/>
            <a:ext cx="7772400" cy="411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5"/>
            <a:ext cx="1905953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5"/>
            <a:ext cx="2897505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48" y="6247925"/>
            <a:ext cx="1907382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41F5E2-3996-4A9F-BA8D-5115CFA1AA1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8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610" indent="-30861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700" indent="-20574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180" indent="-20574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660" indent="-20574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14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62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610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58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679EF-E981-4344-B161-BD8D7ABA8C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AACC7-E6FD-4E99-82E6-8C4C475817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4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d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7338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CSE503:</a:t>
            </a:r>
            <a:br>
              <a:rPr lang="en-US" dirty="0" smtClean="0"/>
            </a:br>
            <a:r>
              <a:rPr lang="en-US" dirty="0" smtClean="0"/>
              <a:t>Software Engineering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3100" b="1" dirty="0" smtClean="0">
                <a:solidFill>
                  <a:srgbClr val="00B0F0"/>
                </a:solidFill>
              </a:rPr>
              <a:t>project proposals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David Notkin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know how to test code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599" y="1487212"/>
            <a:ext cx="7911593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800" dirty="0" err="1" smtClean="0">
                <a:solidFill>
                  <a:prstClr val="black"/>
                </a:solidFill>
                <a:latin typeface="Courier"/>
                <a:cs typeface="Courier"/>
              </a:rPr>
              <a:t>bool</a:t>
            </a:r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Courier"/>
                <a:cs typeface="Courier"/>
              </a:rPr>
              <a:t>testSqrt(int</a:t>
            </a:r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 input, double out)</a:t>
            </a: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{</a:t>
            </a: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	return out == </a:t>
            </a:r>
            <a:r>
              <a:rPr lang="en-US" sz="2800" dirty="0" err="1" smtClean="0">
                <a:solidFill>
                  <a:prstClr val="black"/>
                </a:solidFill>
                <a:latin typeface="Courier"/>
                <a:cs typeface="Courier"/>
              </a:rPr>
              <a:t>sqrt(input</a:t>
            </a:r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);</a:t>
            </a: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}</a:t>
            </a:r>
          </a:p>
          <a:p>
            <a:pPr defTabSz="457200"/>
            <a:endParaRPr lang="en-US" sz="2800" dirty="0" smtClean="0">
              <a:solidFill>
                <a:prstClr val="black"/>
              </a:solidFill>
              <a:latin typeface="Courier"/>
              <a:cs typeface="Courier"/>
            </a:endParaRPr>
          </a:p>
          <a:p>
            <a:pPr defTabSz="457200"/>
            <a:endParaRPr lang="en-US" sz="2800" dirty="0" smtClean="0">
              <a:solidFill>
                <a:prstClr val="black"/>
              </a:solidFill>
              <a:latin typeface="Courier"/>
              <a:cs typeface="Courier"/>
            </a:endParaRP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testSqrt(9, 3);</a:t>
            </a: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testSqrt(0, </a:t>
            </a:r>
            <a:r>
              <a:rPr lang="en-US" sz="2800" dirty="0">
                <a:solidFill>
                  <a:prstClr val="black"/>
                </a:solidFill>
                <a:latin typeface="Courier"/>
                <a:cs typeface="Courier"/>
              </a:rPr>
              <a:t>0</a:t>
            </a:r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);</a:t>
            </a:r>
          </a:p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ourier"/>
                <a:cs typeface="Courier"/>
              </a:rPr>
              <a:t>testSqrt(100, 10);</a:t>
            </a:r>
          </a:p>
          <a:p>
            <a:pPr defTabSz="457200"/>
            <a:endParaRPr lang="en-US" sz="2800" dirty="0" smtClean="0">
              <a:solidFill>
                <a:prstClr val="black"/>
              </a:solidFill>
              <a:latin typeface="Courier"/>
              <a:cs typeface="Courier"/>
            </a:endParaRPr>
          </a:p>
          <a:p>
            <a:pPr defTabSz="457200"/>
            <a:endParaRPr lang="en-US" sz="2800" dirty="0">
              <a:solidFill>
                <a:prstClr val="black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373607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test GUIs?</a:t>
            </a:r>
            <a:endParaRPr lang="en-US" dirty="0"/>
          </a:p>
        </p:txBody>
      </p:sp>
      <p:pic>
        <p:nvPicPr>
          <p:cNvPr id="4" name="Picture 3" descr="Picture 5.png"/>
          <p:cNvPicPr>
            <a:picLocks noChangeAspect="1"/>
          </p:cNvPicPr>
          <p:nvPr/>
        </p:nvPicPr>
        <p:blipFill>
          <a:blip r:embed="rId2"/>
          <a:srcRect l="9448" t="16626" r="74609" b="47620"/>
          <a:stretch>
            <a:fillRect/>
          </a:stretch>
        </p:blipFill>
        <p:spPr>
          <a:xfrm>
            <a:off x="1400298" y="1552345"/>
            <a:ext cx="2757176" cy="38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7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test GUIs?</a:t>
            </a:r>
            <a:endParaRPr lang="en-US" dirty="0"/>
          </a:p>
        </p:txBody>
      </p:sp>
      <p:pic>
        <p:nvPicPr>
          <p:cNvPr id="4" name="Picture 3" descr="Picture 5.png"/>
          <p:cNvPicPr>
            <a:picLocks noChangeAspect="1"/>
          </p:cNvPicPr>
          <p:nvPr/>
        </p:nvPicPr>
        <p:blipFill>
          <a:blip r:embed="rId2"/>
          <a:srcRect l="9448" t="16626" r="74609" b="47620"/>
          <a:stretch>
            <a:fillRect/>
          </a:stretch>
        </p:blipFill>
        <p:spPr>
          <a:xfrm>
            <a:off x="1400298" y="1552345"/>
            <a:ext cx="2757176" cy="3864579"/>
          </a:xfrm>
          <a:prstGeom prst="rect">
            <a:avLst/>
          </a:prstGeom>
        </p:spPr>
      </p:pic>
      <p:pic>
        <p:nvPicPr>
          <p:cNvPr id="5" name="Picture 4" descr="Picture 7.png"/>
          <p:cNvPicPr>
            <a:picLocks noChangeAspect="1"/>
          </p:cNvPicPr>
          <p:nvPr/>
        </p:nvPicPr>
        <p:blipFill>
          <a:blip r:embed="rId3"/>
          <a:srcRect l="9491" t="16507" r="74646" b="47693"/>
          <a:stretch>
            <a:fillRect/>
          </a:stretch>
        </p:blipFill>
        <p:spPr>
          <a:xfrm>
            <a:off x="5225630" y="1552345"/>
            <a:ext cx="2739830" cy="3864579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Test what the user actually sees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3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testing is miserable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Support is often worse than “normal” tests</a:t>
            </a:r>
          </a:p>
          <a:p>
            <a:r>
              <a:rPr lang="en-US" dirty="0" smtClean="0"/>
              <a:t>Often hard to write the test</a:t>
            </a:r>
          </a:p>
          <a:p>
            <a:r>
              <a:rPr lang="en-US" dirty="0" smtClean="0"/>
              <a:t>Can’t run in parallel</a:t>
            </a:r>
          </a:p>
          <a:p>
            <a:r>
              <a:rPr lang="en-US" dirty="0" smtClean="0"/>
              <a:t>They take longer to run</a:t>
            </a:r>
          </a:p>
          <a:p>
            <a:r>
              <a:rPr lang="en-US" dirty="0" smtClean="0"/>
              <a:t>Harder to debug</a:t>
            </a:r>
          </a:p>
          <a:p>
            <a:r>
              <a:rPr lang="en-US" dirty="0" smtClean="0"/>
              <a:t>Harder to change</a:t>
            </a:r>
          </a:p>
          <a:p>
            <a:r>
              <a:rPr lang="en-US" dirty="0" smtClean="0"/>
              <a:t>Harder to figure out what to change</a:t>
            </a:r>
          </a:p>
          <a:p>
            <a:endParaRPr lang="en-US" dirty="0" smtClean="0"/>
          </a:p>
          <a:p>
            <a:r>
              <a:rPr lang="en-US" dirty="0" smtClean="0"/>
              <a:t>They are testing what the user actually sees! </a:t>
            </a:r>
          </a:p>
          <a:p>
            <a:pPr lvl="1"/>
            <a:r>
              <a:rPr lang="en-US" dirty="0" smtClean="0"/>
              <a:t>(or should be)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111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 you specify a test?</a:t>
            </a:r>
          </a:p>
          <a:p>
            <a:pPr lvl="1"/>
            <a:r>
              <a:rPr lang="en-US" dirty="0" smtClean="0"/>
              <a:t>List screen coordinates</a:t>
            </a:r>
          </a:p>
          <a:p>
            <a:pPr lvl="1"/>
            <a:r>
              <a:rPr lang="en-US" dirty="0" smtClean="0"/>
              <a:t>Mark the UI widget in some way</a:t>
            </a:r>
          </a:p>
          <a:p>
            <a:pPr lvl="1"/>
            <a:r>
              <a:rPr lang="en-US" dirty="0" smtClean="0"/>
              <a:t>Specify what the widget look like [</a:t>
            </a:r>
            <a:r>
              <a:rPr lang="en-US" dirty="0" err="1" smtClean="0"/>
              <a:t>Sikuli</a:t>
            </a:r>
            <a:r>
              <a:rPr lang="en-US" dirty="0" smtClean="0"/>
              <a:t>]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do you adapt to change?</a:t>
            </a:r>
          </a:p>
          <a:p>
            <a:pPr lvl="1"/>
            <a:r>
              <a:rPr lang="en-US" dirty="0" smtClean="0"/>
              <a:t>UIs often undergo visual polish close to shipping</a:t>
            </a:r>
          </a:p>
          <a:p>
            <a:pPr lvl="1"/>
            <a:r>
              <a:rPr lang="en-US" dirty="0" smtClean="0"/>
              <a:t>Specify widgets based on their content or their position in the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41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Accessibility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Doesn’t the accessibility API provide everything you need?</a:t>
            </a:r>
          </a:p>
          <a:p>
            <a:pPr lvl="1"/>
            <a:r>
              <a:rPr lang="en-US" dirty="0" smtClean="0"/>
              <a:t>Only covers 80% of the widgets out there [Hurst 2010]</a:t>
            </a:r>
          </a:p>
          <a:p>
            <a:pPr lvl="1"/>
            <a:r>
              <a:rPr lang="en-US" dirty="0" smtClean="0"/>
              <a:t>If the API doesn’t work you are toast.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736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Prefab to the Rescue!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Prefab identifies occurrences of a widget from its pixels</a:t>
            </a:r>
          </a:p>
          <a:p>
            <a:pPr lvl="1"/>
            <a:r>
              <a:rPr lang="en-US" dirty="0" smtClean="0"/>
              <a:t>Text is recovered</a:t>
            </a:r>
          </a:p>
          <a:p>
            <a:pPr lvl="1"/>
            <a:r>
              <a:rPr lang="en-US" dirty="0" smtClean="0"/>
              <a:t>Hierarchy of widgets is identified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 Prefab to build tools for scripting and testing GUIs</a:t>
            </a:r>
          </a:p>
          <a:p>
            <a:pPr lvl="1"/>
            <a:r>
              <a:rPr lang="en-US" dirty="0" smtClean="0"/>
              <a:t>Tests/scripts can be less brittle</a:t>
            </a:r>
          </a:p>
          <a:p>
            <a:pPr lvl="1"/>
            <a:r>
              <a:rPr lang="en-US" dirty="0" smtClean="0"/>
              <a:t>Specify the widget at an appropriate level of abstraction.</a:t>
            </a:r>
          </a:p>
        </p:txBody>
      </p:sp>
    </p:spTree>
    <p:extLst>
      <p:ext uri="{BB962C8B-B14F-4D97-AF65-F5344CB8AC3E}">
        <p14:creationId xmlns:p14="http://schemas.microsoft.com/office/powerpoint/2010/main" val="4269187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Prefab basics</a:t>
            </a:r>
            <a:endParaRPr lang="en-US" dirty="0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5119" r="-51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183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Testing/Scripting Framework with Prefab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Develop API for testing/scripting applications</a:t>
            </a:r>
          </a:p>
          <a:p>
            <a:r>
              <a:rPr lang="en-US" dirty="0" smtClean="0"/>
              <a:t>Leverage Prefab’s identification of widgets, content, and hierarchy</a:t>
            </a:r>
          </a:p>
          <a:p>
            <a:r>
              <a:rPr lang="en-US" dirty="0" smtClean="0"/>
              <a:t>Author tests that are resilient to changes in the UI.</a:t>
            </a:r>
          </a:p>
        </p:txBody>
      </p:sp>
    </p:spTree>
    <p:extLst>
      <p:ext uri="{BB962C8B-B14F-4D97-AF65-F5344CB8AC3E}">
        <p14:creationId xmlns:p14="http://schemas.microsoft.com/office/powerpoint/2010/main" val="83613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89154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85800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Adrian 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13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Lazy Evaluation for </a:t>
            </a:r>
            <a:r>
              <a:rPr lang="en-US" sz="4000" dirty="0" err="1" smtClean="0"/>
              <a:t>MapReduce</a:t>
            </a:r>
            <a:r>
              <a:rPr lang="en-US" sz="4000" dirty="0" smtClean="0"/>
              <a:t> Workflows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722" y="3886200"/>
            <a:ext cx="7824928" cy="1752600"/>
          </a:xfrm>
        </p:spPr>
        <p:txBody>
          <a:bodyPr/>
          <a:lstStyle/>
          <a:p>
            <a:r>
              <a:rPr lang="en-US" dirty="0" smtClean="0"/>
              <a:t>Kristi Morton, Magdalena </a:t>
            </a:r>
            <a:r>
              <a:rPr lang="en-US" dirty="0" err="1" smtClean="0"/>
              <a:t>Balazinska</a:t>
            </a:r>
            <a:r>
              <a:rPr lang="en-US" dirty="0" smtClean="0"/>
              <a:t>, Dan Grossman, and Christopher </a:t>
            </a:r>
            <a:r>
              <a:rPr lang="en-US" dirty="0" err="1" smtClean="0"/>
              <a:t>Olston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0"/>
            <a:ext cx="8934450" cy="688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551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0"/>
            <a:ext cx="8963025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422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Patterns for Security &amp; Privacy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Franzi Roesner</a:t>
            </a:r>
          </a:p>
          <a:p>
            <a:r>
              <a:rPr lang="en-US" dirty="0" smtClean="0"/>
              <a:t>CSE 503 Project Proposal</a:t>
            </a:r>
          </a:p>
          <a:p>
            <a:r>
              <a:rPr lang="en-US" dirty="0" smtClean="0"/>
              <a:t>May 10,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59" y="244158"/>
            <a:ext cx="8609710" cy="1339850"/>
          </a:xfrm>
        </p:spPr>
        <p:txBody>
          <a:bodyPr>
            <a:normAutofit/>
          </a:bodyPr>
          <a:lstStyle/>
          <a:p>
            <a:r>
              <a:rPr lang="en-US" dirty="0" smtClean="0"/>
              <a:t>Security Design Pattern Sampler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08" y="1807226"/>
            <a:ext cx="8328825" cy="443259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Single Access Point</a:t>
            </a:r>
            <a:r>
              <a:rPr lang="en-US" dirty="0" smtClean="0"/>
              <a:t>: Providing a security module and a way to log into the system</a:t>
            </a:r>
          </a:p>
          <a:p>
            <a:r>
              <a:rPr lang="en-US" b="1" dirty="0" smtClean="0"/>
              <a:t>Roles</a:t>
            </a:r>
            <a:r>
              <a:rPr lang="en-US" dirty="0" smtClean="0"/>
              <a:t>: Organizing users with similar security privileges</a:t>
            </a:r>
          </a:p>
          <a:p>
            <a:r>
              <a:rPr lang="en-US" b="1" dirty="0" smtClean="0"/>
              <a:t>Session</a:t>
            </a:r>
            <a:r>
              <a:rPr lang="en-US" dirty="0" smtClean="0"/>
              <a:t>: Localizing global information in a multi-user environment</a:t>
            </a:r>
          </a:p>
          <a:p>
            <a:r>
              <a:rPr lang="en-US" b="1" dirty="0" smtClean="0"/>
              <a:t>Limited View</a:t>
            </a:r>
            <a:r>
              <a:rPr lang="en-US" dirty="0" smtClean="0"/>
              <a:t>: Allowing users to only see what they have access to</a:t>
            </a:r>
          </a:p>
          <a:p>
            <a:r>
              <a:rPr lang="en-US" b="1" dirty="0" smtClean="0"/>
              <a:t>Secure Access Layer</a:t>
            </a:r>
            <a:r>
              <a:rPr lang="en-US" dirty="0" smtClean="0"/>
              <a:t>: Integrating app security with low level security</a:t>
            </a:r>
          </a:p>
          <a:p>
            <a:r>
              <a:rPr lang="en-US" b="1" dirty="0" smtClean="0"/>
              <a:t>Partitioned Application</a:t>
            </a:r>
            <a:r>
              <a:rPr lang="en-US" dirty="0"/>
              <a:t>: </a:t>
            </a:r>
            <a:r>
              <a:rPr lang="en-US" dirty="0" smtClean="0"/>
              <a:t>Splits </a:t>
            </a:r>
            <a:r>
              <a:rPr lang="en-US" dirty="0"/>
              <a:t>a large, </a:t>
            </a:r>
            <a:r>
              <a:rPr lang="en-US" dirty="0" smtClean="0"/>
              <a:t>complex application </a:t>
            </a:r>
            <a:r>
              <a:rPr lang="en-US" dirty="0"/>
              <a:t>into </a:t>
            </a:r>
            <a:r>
              <a:rPr lang="en-US" dirty="0" smtClean="0"/>
              <a:t>simpler components; any dangerous </a:t>
            </a:r>
            <a:r>
              <a:rPr lang="en-US" dirty="0"/>
              <a:t>privilege is restricted to a single, small component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Input Validator</a:t>
            </a:r>
            <a:r>
              <a:rPr lang="en-US" dirty="0"/>
              <a:t>: V</a:t>
            </a:r>
            <a:r>
              <a:rPr lang="en-US" dirty="0" smtClean="0"/>
              <a:t>alidate </a:t>
            </a:r>
            <a:r>
              <a:rPr lang="en-US" dirty="0"/>
              <a:t>input from the </a:t>
            </a:r>
            <a:r>
              <a:rPr lang="en-US" dirty="0" smtClean="0"/>
              <a:t>client to the server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10747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59" y="244158"/>
            <a:ext cx="8621922" cy="1339850"/>
          </a:xfrm>
        </p:spPr>
        <p:txBody>
          <a:bodyPr>
            <a:normAutofit/>
          </a:bodyPr>
          <a:lstStyle/>
          <a:p>
            <a:r>
              <a:rPr lang="en-US" dirty="0" smtClean="0"/>
              <a:t>Privacy Design Pattern Sampler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08" y="1795016"/>
            <a:ext cx="8328825" cy="445701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Informed Consent for Web-Based </a:t>
            </a:r>
            <a:r>
              <a:rPr lang="en-US" b="1" dirty="0"/>
              <a:t>Transactions</a:t>
            </a:r>
            <a:r>
              <a:rPr lang="en-US" dirty="0"/>
              <a:t>: </a:t>
            </a:r>
            <a:r>
              <a:rPr lang="en-US" dirty="0" smtClean="0"/>
              <a:t>Describes </a:t>
            </a:r>
            <a:r>
              <a:rPr lang="en-US" dirty="0"/>
              <a:t>how websites can inform users whenever they intend to collect and use </a:t>
            </a:r>
            <a:r>
              <a:rPr lang="en-US" dirty="0" smtClean="0"/>
              <a:t>an individual’s </a:t>
            </a:r>
            <a:r>
              <a:rPr lang="en-US" dirty="0"/>
              <a:t>personal information</a:t>
            </a:r>
            <a:endParaRPr lang="en-US" dirty="0" smtClean="0"/>
          </a:p>
          <a:p>
            <a:r>
              <a:rPr lang="en-US" b="1" dirty="0" smtClean="0"/>
              <a:t>Masking Your Online Traffic</a:t>
            </a:r>
            <a:r>
              <a:rPr lang="en-US" dirty="0"/>
              <a:t>: Decreasing the flow of information from the data owner </a:t>
            </a:r>
            <a:r>
              <a:rPr lang="en-US" dirty="0" smtClean="0"/>
              <a:t>to </a:t>
            </a:r>
            <a:r>
              <a:rPr lang="en-US" dirty="0"/>
              <a:t>the data collector</a:t>
            </a:r>
            <a:endParaRPr lang="en-US" dirty="0" smtClean="0"/>
          </a:p>
          <a:p>
            <a:r>
              <a:rPr lang="en-US" b="1" dirty="0" smtClean="0"/>
              <a:t>Minimal Information Asymmetry</a:t>
            </a:r>
            <a:r>
              <a:rPr lang="en-US" dirty="0"/>
              <a:t>: Increasing the flow of information from data collectors to data owners.</a:t>
            </a:r>
            <a:endParaRPr lang="en-US" dirty="0" smtClean="0"/>
          </a:p>
          <a:p>
            <a:r>
              <a:rPr lang="en-US" b="1" dirty="0" smtClean="0"/>
              <a:t>Protection Against Cookies</a:t>
            </a:r>
            <a:r>
              <a:rPr lang="en-US" dirty="0" smtClean="0"/>
              <a:t>: Provides </a:t>
            </a:r>
            <a:r>
              <a:rPr lang="en-US" dirty="0"/>
              <a:t>countermeasures against the misuse of cookies in the </a:t>
            </a:r>
            <a:r>
              <a:rPr lang="en-US" dirty="0" smtClean="0"/>
              <a:t>WWW.</a:t>
            </a:r>
          </a:p>
          <a:p>
            <a:r>
              <a:rPr lang="en-US" b="1" dirty="0" smtClean="0"/>
              <a:t>Pseudonymous Email</a:t>
            </a:r>
            <a:r>
              <a:rPr lang="en-US" dirty="0"/>
              <a:t>: </a:t>
            </a:r>
            <a:r>
              <a:rPr lang="en-US" dirty="0" smtClean="0"/>
              <a:t>Describes </a:t>
            </a:r>
            <a:r>
              <a:rPr lang="en-US" dirty="0"/>
              <a:t>the mechanism of a pseudonymous email delivery system</a:t>
            </a:r>
          </a:p>
        </p:txBody>
      </p:sp>
    </p:spTree>
    <p:extLst>
      <p:ext uri="{BB962C8B-B14F-4D97-AF65-F5344CB8AC3E}">
        <p14:creationId xmlns:p14="http://schemas.microsoft.com/office/powerpoint/2010/main" val="13717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Security to Patterns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859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712913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47863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748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prstClr val="black">
                  <a:lumMod val="75000"/>
                  <a:lumOff val="25000"/>
                </a:prstClr>
              </a:buClr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Secure Blackboard Pattern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: Decouples interacting agents from each other with an intermediary agent.</a:t>
            </a:r>
          </a:p>
          <a:p>
            <a:pPr>
              <a:buClr>
                <a:prstClr val="black">
                  <a:lumMod val="75000"/>
                  <a:lumOff val="25000"/>
                </a:prstClr>
              </a:buClr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Secure Broker Pattern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charset="0"/>
              </a:rPr>
              <a:t>Architectural pattern can be used to structure distributing software systems with decoupled components that interact by remote service invocations.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59" y="244158"/>
            <a:ext cx="862192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Proposal: Patterns for Web Tracking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859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712913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47863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748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prstClr val="black">
                  <a:lumMod val="75000"/>
                  <a:lumOff val="25000"/>
                </a:prstClr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Web tracking:</a:t>
            </a:r>
          </a:p>
          <a:p>
            <a:pPr lvl="1">
              <a:buClr>
                <a:srgbClr val="76B6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Analytics on a page</a:t>
            </a:r>
          </a:p>
          <a:p>
            <a:pPr lvl="1">
              <a:buClr>
                <a:srgbClr val="76B6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Third-party tracking across sites</a:t>
            </a:r>
          </a:p>
          <a:p>
            <a:pPr>
              <a:buClr>
                <a:prstClr val="black">
                  <a:lumMod val="75000"/>
                  <a:lumOff val="25000"/>
                </a:prstClr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Tracking methods</a:t>
            </a:r>
          </a:p>
          <a:p>
            <a:pPr lvl="1">
              <a:buClr>
                <a:srgbClr val="76B6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cookies,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LocalStorage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Flash LSOs, cache data, images, web history,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window.name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3804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59" y="244158"/>
            <a:ext cx="862192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Proposal: Patterns for Web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94" y="1800421"/>
            <a:ext cx="8303213" cy="44382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Properties we might want:</a:t>
            </a:r>
          </a:p>
          <a:p>
            <a:pPr lvl="1"/>
            <a:r>
              <a:rPr lang="en-US" dirty="0" smtClean="0"/>
              <a:t>Trackers can’t track me across sites unless I consent.</a:t>
            </a:r>
          </a:p>
          <a:p>
            <a:pPr lvl="1"/>
            <a:r>
              <a:rPr lang="en-US" dirty="0" smtClean="0"/>
              <a:t>Seamlessly associate different browsing profiles with different roles.</a:t>
            </a:r>
          </a:p>
          <a:p>
            <a:pPr lvl="1"/>
            <a:r>
              <a:rPr lang="en-US" dirty="0" smtClean="0"/>
              <a:t>Retroactively remove visited sites from tracking list.</a:t>
            </a:r>
          </a:p>
          <a:p>
            <a:pPr lvl="1"/>
            <a:r>
              <a:rPr lang="en-US" dirty="0" smtClean="0"/>
              <a:t>Robustness against future developments in tracking methods.</a:t>
            </a:r>
          </a:p>
          <a:p>
            <a:pPr lvl="1"/>
            <a:r>
              <a:rPr lang="en-US" dirty="0" smtClean="0"/>
              <a:t>Functionality (e.g. Facebook) while opting out of tracking.</a:t>
            </a:r>
          </a:p>
          <a:p>
            <a:pPr lvl="1"/>
            <a:r>
              <a:rPr lang="en-US" dirty="0" smtClean="0"/>
              <a:t>Tracking history while logged out (of e.g. Facebook) can’t be linked to my identity when I log back in.</a:t>
            </a:r>
          </a:p>
          <a:p>
            <a:pPr lvl="1"/>
            <a:r>
              <a:rPr lang="en-US" dirty="0" smtClean="0"/>
              <a:t>Same guarantees on mobile browser as on desktop browser.</a:t>
            </a:r>
          </a:p>
          <a:p>
            <a:r>
              <a:rPr lang="en-US" dirty="0" smtClean="0"/>
              <a:t>Today’s tools are insufficient…</a:t>
            </a:r>
          </a:p>
          <a:p>
            <a:r>
              <a:rPr lang="en-US" dirty="0" smtClean="0"/>
              <a:t>Can design patterns help?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59" y="244158"/>
            <a:ext cx="8609710" cy="1339850"/>
          </a:xfrm>
        </p:spPr>
        <p:txBody>
          <a:bodyPr>
            <a:normAutofit/>
          </a:bodyPr>
          <a:lstStyle/>
          <a:p>
            <a:r>
              <a:rPr lang="en-US" dirty="0" smtClean="0"/>
              <a:t>Incidental 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any of these security and privacy design patterns actually in use as such?</a:t>
            </a:r>
          </a:p>
          <a:p>
            <a:r>
              <a:rPr lang="en-US" dirty="0" smtClean="0"/>
              <a:t>If not, why haven’t they been useful?</a:t>
            </a:r>
          </a:p>
          <a:p>
            <a:r>
              <a:rPr lang="en-US" dirty="0" smtClean="0"/>
              <a:t>Do there need to be so many? Can they be reduced to a canonical set?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benjamp\Desktop\xbox-kinect-deal-fr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69032" y="4133056"/>
            <a:ext cx="2599913" cy="236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enjamp\Desktop\apple-ipad-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2488032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benjamp\Desktop\eart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88744"/>
            <a:ext cx="2106151" cy="22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Answering Tomorrow’s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 and Coming Tech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Tablet PCs</a:t>
            </a:r>
          </a:p>
          <a:p>
            <a:r>
              <a:rPr lang="en-US" dirty="0" err="1" smtClean="0"/>
              <a:t>Kinect</a:t>
            </a:r>
            <a:r>
              <a:rPr lang="en-US" dirty="0" smtClean="0"/>
              <a:t>, PS Move</a:t>
            </a:r>
          </a:p>
          <a:p>
            <a:r>
              <a:rPr lang="en-US" dirty="0" smtClean="0"/>
              <a:t>International high-speed networks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Current and Coming Needs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 smtClean="0"/>
              <a:t>Better domestic </a:t>
            </a:r>
            <a:r>
              <a:rPr lang="en-US" sz="2000" dirty="0"/>
              <a:t>e</a:t>
            </a:r>
            <a:r>
              <a:rPr lang="en-US" sz="2000" dirty="0" smtClean="0"/>
              <a:t>ducation </a:t>
            </a:r>
            <a:r>
              <a:rPr lang="en-US" sz="2000" dirty="0"/>
              <a:t>s</a:t>
            </a:r>
            <a:r>
              <a:rPr lang="en-US" sz="2000" dirty="0" smtClean="0"/>
              <a:t>ystem</a:t>
            </a:r>
          </a:p>
          <a:p>
            <a:r>
              <a:rPr lang="en-US" sz="2000" dirty="0" smtClean="0"/>
              <a:t>Better trained and connected workforce</a:t>
            </a:r>
          </a:p>
          <a:p>
            <a:r>
              <a:rPr lang="en-US" sz="2000" dirty="0" smtClean="0"/>
              <a:t>Better education and stability in developing countries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250433"/>
            <a:ext cx="74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 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21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Motivating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Data deluge in sciences</a:t>
            </a:r>
          </a:p>
          <a:p>
            <a:pPr lvl="1"/>
            <a:r>
              <a:rPr lang="en-US" dirty="0" smtClean="0"/>
              <a:t>LSST workflow process 30TB of new data every day</a:t>
            </a:r>
          </a:p>
          <a:p>
            <a:pPr lvl="2"/>
            <a:r>
              <a:rPr lang="en-US" dirty="0" smtClean="0"/>
              <a:t>Only a subset of data needed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prstClr val="black"/>
                </a:solidFill>
              </a:rPr>
              <a:t>High-latency analysis tasks in workflows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On </a:t>
            </a:r>
            <a:r>
              <a:rPr lang="en-US" dirty="0" err="1" smtClean="0">
                <a:solidFill>
                  <a:prstClr val="black"/>
                </a:solidFill>
              </a:rPr>
              <a:t>MapReduce</a:t>
            </a:r>
            <a:r>
              <a:rPr lang="en-US" dirty="0" smtClean="0">
                <a:solidFill>
                  <a:prstClr val="black"/>
                </a:solidFill>
              </a:rPr>
              <a:t> (MR) can take hours to run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Limits scientific discovery</a:t>
            </a:r>
          </a:p>
          <a:p>
            <a:pPr lvl="1"/>
            <a:endParaRPr lang="en-US" dirty="0" smtClean="0">
              <a:solidFill>
                <a:prstClr val="black"/>
              </a:solidFill>
            </a:endParaRP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-238672" y="5438299"/>
            <a:ext cx="9772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b="1" dirty="0" smtClean="0">
                <a:solidFill>
                  <a:srgbClr val="FF0000"/>
                </a:solidFill>
              </a:rPr>
              <a:t>Goal:</a:t>
            </a:r>
          </a:p>
          <a:p>
            <a:pPr algn="ctr" defTabSz="457200"/>
            <a:r>
              <a:rPr lang="en-US" sz="2000" b="1" dirty="0" smtClean="0">
                <a:solidFill>
                  <a:srgbClr val="FF0000"/>
                </a:solidFill>
              </a:rPr>
              <a:t> Make workflows efficient by being lazy: only run on region of interest.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0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will </a:t>
            </a:r>
            <a:r>
              <a:rPr lang="en-US" dirty="0"/>
              <a:t>s</a:t>
            </a:r>
            <a:r>
              <a:rPr lang="en-US" dirty="0" smtClean="0"/>
              <a:t>oftware </a:t>
            </a:r>
            <a:r>
              <a:rPr lang="en-US" dirty="0"/>
              <a:t>a</a:t>
            </a:r>
            <a:r>
              <a:rPr lang="en-US" dirty="0" smtClean="0"/>
              <a:t>nswer </a:t>
            </a:r>
            <a:r>
              <a:rPr lang="en-US" dirty="0"/>
              <a:t>t</a:t>
            </a:r>
            <a:r>
              <a:rPr lang="en-US" dirty="0" smtClean="0"/>
              <a:t>hese </a:t>
            </a:r>
            <a:r>
              <a:rPr lang="en-US" dirty="0"/>
              <a:t>q</a:t>
            </a:r>
            <a:r>
              <a:rPr lang="en-US" dirty="0" smtClean="0"/>
              <a:t>uestions with these technologies?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Finding present and future solutions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3646957"/>
            <a:ext cx="55670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</a:rPr>
              <a:t>Researching design and development challenges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260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829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7084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1131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4995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433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1281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525780" y="1783080"/>
            <a:ext cx="8481060" cy="3429000"/>
          </a:xfrm>
        </p:spPr>
        <p:txBody>
          <a:bodyPr/>
          <a:lstStyle/>
          <a:p>
            <a:pPr eaLnBrk="1" hangingPunct="1"/>
            <a:r>
              <a:rPr lang="en-US" sz="6500"/>
              <a:t>GUI for Daikon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85800"/>
            <a:ext cx="123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Yanping</a:t>
            </a:r>
            <a:r>
              <a:rPr lang="en-US" dirty="0" smtClean="0"/>
              <a:t> 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-228600" y="574359"/>
            <a:ext cx="7772400" cy="1144429"/>
          </a:xfrm>
        </p:spPr>
        <p:txBody>
          <a:bodyPr/>
          <a:lstStyle/>
          <a:p>
            <a:pPr eaLnBrk="1" hangingPunct="1"/>
            <a:r>
              <a:rPr lang="en-US" smtClean="0"/>
              <a:t>What is Daikon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91503" y="2057400"/>
            <a:ext cx="7772400" cy="4116229"/>
          </a:xfrm>
        </p:spPr>
        <p:txBody>
          <a:bodyPr/>
          <a:lstStyle/>
          <a:p>
            <a:pPr eaLnBrk="1" hangingPunct="1"/>
            <a:r>
              <a:rPr lang="en-US" sz="3200"/>
              <a:t>Dynamic Analysis for Inferring Likely Invariants</a:t>
            </a:r>
          </a:p>
          <a:p>
            <a:pPr eaLnBrk="1" hangingPunct="1"/>
            <a:r>
              <a:rPr lang="en-US" sz="3200"/>
              <a:t>Guessing invariants with static analysis is hard</a:t>
            </a:r>
          </a:p>
          <a:p>
            <a:pPr eaLnBrk="1" hangingPunct="1"/>
            <a:r>
              <a:rPr lang="en-US" sz="3200"/>
              <a:t>Solution: guessing invariants by watching actual program behavior is easy</a:t>
            </a:r>
          </a:p>
          <a:p>
            <a:pPr eaLnBrk="1" hangingPunct="1"/>
            <a:endParaRPr lang="en-US" smtClean="0"/>
          </a:p>
        </p:txBody>
      </p:sp>
      <p:pic>
        <p:nvPicPr>
          <p:cNvPr id="3076" name="Picture 2" descr="C:\Users\huangyp\Desktop\daiko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021" y="342900"/>
            <a:ext cx="192595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3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SST-workflow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rcRect t="-48326" b="-48326"/>
              <a:stretch>
                <a:fillRect/>
              </a:stretch>
            </p:blipFill>
          </mc:Choice>
          <mc:Fallback>
            <p:blipFill>
              <a:blip r:embed="rId4"/>
              <a:srcRect t="-48326" b="-48326"/>
              <a:stretch>
                <a:fillRect/>
              </a:stretch>
            </p:blipFill>
          </mc:Fallback>
        </mc:AlternateContent>
        <p:spPr>
          <a:xfrm>
            <a:off x="201483" y="732997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LSST Workflow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16200000">
            <a:off x="1892303" y="3358151"/>
            <a:ext cx="238669" cy="15597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2346" y="4227524"/>
            <a:ext cx="1174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MR Job 1</a:t>
            </a:r>
          </a:p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Clean data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 rot="16200000">
            <a:off x="3753803" y="3391217"/>
            <a:ext cx="238669" cy="15597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1362" y="4243556"/>
            <a:ext cx="1850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MR Job 2</a:t>
            </a:r>
          </a:p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Extract/transform</a:t>
            </a:r>
          </a:p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features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 rot="16200000">
            <a:off x="6426329" y="3391216"/>
            <a:ext cx="238669" cy="15597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403" y="4227524"/>
            <a:ext cx="3136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MR Job 3</a:t>
            </a:r>
          </a:p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Classify particles for a region of space (</a:t>
            </a:r>
            <a:r>
              <a:rPr lang="en-US" dirty="0" err="1" smtClean="0">
                <a:solidFill>
                  <a:prstClr val="black"/>
                </a:solidFill>
              </a:rPr>
              <a:t>x,y,z</a:t>
            </a:r>
            <a:r>
              <a:rPr lang="en-US" dirty="0" smtClean="0">
                <a:solidFill>
                  <a:prstClr val="black"/>
                </a:solidFill>
              </a:rPr>
              <a:t>) on some property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29042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30 TB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710451" y="4457647"/>
            <a:ext cx="661895" cy="45719"/>
          </a:xfrm>
          <a:prstGeom prst="rightArrow">
            <a:avLst/>
          </a:prstGeom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391181"/>
            <a:ext cx="9405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b="1" dirty="0" smtClean="0">
                <a:solidFill>
                  <a:srgbClr val="FF0000"/>
                </a:solidFill>
              </a:rPr>
              <a:t>Lazy processing: observe usage in workflow  and only processes data of interest.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032" y="5756656"/>
            <a:ext cx="9405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b="1" dirty="0" smtClean="0">
                <a:solidFill>
                  <a:srgbClr val="FF0000"/>
                </a:solidFill>
              </a:rPr>
              <a:t>Any additional data is computed on demand, per user’s request.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29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264319" y="2125981"/>
            <a:ext cx="8435340" cy="396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5" tIns="41148" rIns="82295" bIns="41148">
            <a:spAutoFit/>
          </a:bodyPr>
          <a:lstStyle/>
          <a:p>
            <a:pPr marL="617214" indent="-617214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3600">
                <a:solidFill>
                  <a:srgbClr val="000000"/>
                </a:solidFill>
              </a:rPr>
              <a:t>Generate lots and lots of potential invariants</a:t>
            </a:r>
          </a:p>
          <a:p>
            <a:pPr marL="617214" indent="-617214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3600">
                <a:solidFill>
                  <a:srgbClr val="000000"/>
                </a:solidFill>
              </a:rPr>
              <a:t>The initial set can be infinite, provided there is a way to prune to a finite set with only a few observations</a:t>
            </a:r>
          </a:p>
          <a:p>
            <a:pPr marL="617214" indent="-617214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3600">
                <a:solidFill>
                  <a:srgbClr val="000000"/>
                </a:solidFill>
              </a:rPr>
              <a:t>Let the tests weed out most of the candidates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1143000" y="754380"/>
            <a:ext cx="706374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5" tIns="41148" rIns="82295" bIns="411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5400">
                <a:solidFill>
                  <a:srgbClr val="000000"/>
                </a:solidFill>
              </a:rPr>
              <a:t>Daikon in action</a:t>
            </a:r>
          </a:p>
        </p:txBody>
      </p:sp>
    </p:spTree>
    <p:extLst>
      <p:ext uri="{BB962C8B-B14F-4D97-AF65-F5344CB8AC3E}">
        <p14:creationId xmlns:p14="http://schemas.microsoft.com/office/powerpoint/2010/main" val="37727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5758" y="411481"/>
            <a:ext cx="8092440" cy="4736307"/>
          </a:xfrm>
          <a:prstGeom prst="rect">
            <a:avLst/>
          </a:prstGeom>
        </p:spPr>
        <p:txBody>
          <a:bodyPr lIns="82295" tIns="41148" rIns="82295" bIns="41148">
            <a:spAutoFit/>
          </a:bodyPr>
          <a:lstStyle/>
          <a:p>
            <a:pPr marL="308607" indent="-308607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Daikon checks invariants over variables at the entrance and exist of programs.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void sum(int *b,int n) {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	pre: 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	  n  ≥ 0   i, s := 0, 0;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	do i  ≠ n  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		i, s := i+1, s+b[i]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	post: s=sum(b[j],  0 ≤j&lt;n)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</a:pPr>
            <a:r>
              <a:rPr lang="pt-BR" sz="2200">
                <a:solidFill>
                  <a:srgbClr val="000000"/>
                </a:solidFill>
                <a:latin typeface="Arial" charset="0"/>
              </a:rPr>
              <a:t>	}</a:t>
            </a:r>
            <a:r>
              <a:rPr lang="en-US" sz="430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4300">
                <a:solidFill>
                  <a:srgbClr val="000000"/>
                </a:solidFill>
                <a:latin typeface="Arial" charset="0"/>
              </a:rPr>
            </a:br>
            <a:endParaRPr lang="en-US" sz="43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460" y="4594860"/>
            <a:ext cx="8803958" cy="2614613"/>
          </a:xfrm>
          <a:prstGeom prst="rect">
            <a:avLst/>
          </a:prstGeom>
        </p:spPr>
        <p:txBody>
          <a:bodyPr lIns="82295" tIns="41148" rIns="82295" bIns="41148">
            <a:spAutoFit/>
          </a:bodyPr>
          <a:lstStyle/>
          <a:p>
            <a:pPr marL="308607" indent="-308607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No all detected invariants/variables are interesting.</a:t>
            </a:r>
          </a:p>
          <a:p>
            <a:pPr marL="308607" indent="-308607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" charset="0"/>
              </a:rPr>
              <a:t>  	For example  0</a:t>
            </a:r>
            <a:r>
              <a:rPr lang="pt-BR" sz="2200">
                <a:solidFill>
                  <a:srgbClr val="000000"/>
                </a:solidFill>
                <a:latin typeface="Arial" charset="0"/>
              </a:rPr>
              <a:t> ≤</a:t>
            </a:r>
            <a:r>
              <a:rPr lang="en-US" sz="2200">
                <a:solidFill>
                  <a:srgbClr val="000000"/>
                </a:solidFill>
                <a:latin typeface="Arial" charset="0"/>
              </a:rPr>
              <a:t> i≤n</a:t>
            </a: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308607" indent="-308607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sz="3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0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 a GUI for daikon that allows users to select variants/functions/variable they are interested in</a:t>
            </a:r>
          </a:p>
          <a:p>
            <a:pPr eaLnBrk="1" hangingPunct="1"/>
            <a:r>
              <a:rPr lang="en-US" smtClean="0"/>
              <a:t>Show resulting invariant in a GUI that are easy for user to comprehend. </a:t>
            </a:r>
          </a:p>
        </p:txBody>
      </p:sp>
    </p:spTree>
    <p:extLst>
      <p:ext uri="{BB962C8B-B14F-4D97-AF65-F5344CB8AC3E}">
        <p14:creationId xmlns:p14="http://schemas.microsoft.com/office/powerpoint/2010/main" val="25704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all interesting invariants are included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94360" y="2331720"/>
            <a:ext cx="7772400" cy="4116229"/>
          </a:xfrm>
        </p:spPr>
        <p:txBody>
          <a:bodyPr/>
          <a:lstStyle/>
          <a:p>
            <a:pPr eaLnBrk="1" hangingPunct="1"/>
            <a:r>
              <a:rPr lang="en-US" smtClean="0"/>
              <a:t>Need to modify and recompile Daikon to include new invariants.</a:t>
            </a:r>
          </a:p>
          <a:p>
            <a:pPr eaLnBrk="1" hangingPunct="1"/>
            <a:r>
              <a:rPr lang="en-US" smtClean="0"/>
              <a:t>Use Java reflection to add new-defined invariants</a:t>
            </a:r>
          </a:p>
          <a:p>
            <a:pPr eaLnBrk="1" hangingPunct="1"/>
            <a:r>
              <a:rPr lang="en-US" smtClean="0"/>
              <a:t>How to check legal invariant class?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511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time permits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Include unities to highlight invariant changes between  a pair of program versions.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7735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br>
              <a:rPr lang="en-US" dirty="0" smtClean="0"/>
            </a:br>
            <a:r>
              <a:rPr lang="en-US" dirty="0" smtClean="0"/>
              <a:t>Crowdsourcing Software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Hao Lu and Joseph </a:t>
            </a:r>
            <a:r>
              <a:rPr lang="en-US" dirty="0" err="1" smtClean="0"/>
              <a:t>Xu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2666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Turk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80078"/>
            <a:ext cx="571500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787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VizWiz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445" y="1162756"/>
            <a:ext cx="6250146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8911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Soylent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4" y="1722613"/>
            <a:ext cx="6401143" cy="348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1163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 Turk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Lazy Evaluation for </a:t>
            </a:r>
            <a:r>
              <a:rPr lang="en-US" sz="3600" dirty="0" err="1" smtClean="0"/>
              <a:t>MapReduce</a:t>
            </a:r>
            <a:r>
              <a:rPr lang="en-US" sz="3600" dirty="0" smtClean="0"/>
              <a:t> Workflows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Context for Project # 2:</a:t>
            </a:r>
          </a:p>
          <a:p>
            <a:pPr>
              <a:buNone/>
            </a:pPr>
            <a:endParaRPr lang="en-US" sz="2400" b="1" u="sng" dirty="0" smtClean="0"/>
          </a:p>
          <a:p>
            <a:r>
              <a:rPr lang="en-US" sz="2400" dirty="0" smtClean="0"/>
              <a:t>Continuation from Project 1</a:t>
            </a:r>
          </a:p>
          <a:p>
            <a:r>
              <a:rPr lang="en-US" sz="2400" dirty="0" smtClean="0"/>
              <a:t>Workflows expressed as </a:t>
            </a:r>
            <a:r>
              <a:rPr lang="en-US" sz="2400" dirty="0" err="1" smtClean="0"/>
              <a:t>PigLatin</a:t>
            </a:r>
            <a:r>
              <a:rPr lang="en-US" sz="2400" dirty="0" smtClean="0"/>
              <a:t> scripts</a:t>
            </a:r>
          </a:p>
          <a:p>
            <a:r>
              <a:rPr lang="en-US" sz="2400" dirty="0" smtClean="0"/>
              <a:t>Use User Defined Function (UDF) for lazy evaluation framework</a:t>
            </a:r>
          </a:p>
          <a:p>
            <a:pPr lvl="1">
              <a:buNone/>
            </a:pPr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marL="514350" indent="-45720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4845829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TurKit</a:t>
            </a:r>
            <a:endParaRPr lang="en-US" dirty="0" smtClean="0"/>
          </a:p>
          <a:p>
            <a:r>
              <a:rPr lang="en-US" dirty="0" err="1" smtClean="0"/>
              <a:t>CrowdForge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81489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Is it hard?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3851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Use the crowd just as function </a:t>
            </a:r>
            <a:r>
              <a:rPr lang="en-US" dirty="0"/>
              <a:t>c</a:t>
            </a:r>
            <a:r>
              <a:rPr lang="en-US" dirty="0" smtClean="0"/>
              <a:t>all?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488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43200" y="2133600"/>
            <a:ext cx="44196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06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43200" y="2362200"/>
            <a:ext cx="4419600" cy="1752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43200" y="4038600"/>
            <a:ext cx="44196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3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43200" y="4572000"/>
            <a:ext cx="4419600" cy="2667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5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 in </a:t>
            </a:r>
            <a:r>
              <a:rPr lang="en-US" dirty="0" err="1" smtClean="0"/>
              <a:t>TurKit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4400" y="22098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05200" y="3124200"/>
            <a:ext cx="2057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334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55626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7" name="Elbow Connector 16"/>
          <p:cNvCxnSpPr>
            <a:stCxn id="2" idx="1"/>
          </p:cNvCxnSpPr>
          <p:nvPr/>
        </p:nvCxnSpPr>
        <p:spPr>
          <a:xfrm rot="10800000" flipV="1">
            <a:off x="2133600" y="3238500"/>
            <a:ext cx="1371600" cy="1866900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8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Crash-and-rerun programming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15435" y="2151529"/>
            <a:ext cx="533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6259" y="5289176"/>
            <a:ext cx="533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800" y="5540188"/>
            <a:ext cx="533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Lazy Evaluation for </a:t>
            </a:r>
            <a:r>
              <a:rPr lang="en-US" sz="3600" dirty="0" err="1" smtClean="0"/>
              <a:t>MapReduce</a:t>
            </a:r>
            <a:r>
              <a:rPr lang="en-US" sz="3600" dirty="0" smtClean="0"/>
              <a:t> Workflows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produce the lazy materialized view, UDF needs: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err="1" smtClean="0"/>
              <a:t>PigLatin</a:t>
            </a:r>
            <a:r>
              <a:rPr lang="en-US" sz="2000" dirty="0" smtClean="0"/>
              <a:t> workflow script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Fields needed by user: e.g. gas, temp</a:t>
            </a: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Delimiter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marL="514350" indent="-457200">
              <a:buNone/>
            </a:pPr>
            <a:endParaRPr lang="en-US" sz="2600" dirty="0" smtClean="0"/>
          </a:p>
        </p:txBody>
      </p:sp>
      <p:pic>
        <p:nvPicPr>
          <p:cNvPr id="7" name="Picture 6" descr="LSST-workflow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81841" y="2450561"/>
            <a:ext cx="3834303" cy="1072305"/>
          </a:xfrm>
          <a:prstGeom prst="rect">
            <a:avLst/>
          </a:prstGeom>
        </p:spPr>
      </p:pic>
      <p:sp>
        <p:nvSpPr>
          <p:cNvPr id="8" name="Equal 7"/>
          <p:cNvSpPr/>
          <p:nvPr/>
        </p:nvSpPr>
        <p:spPr>
          <a:xfrm>
            <a:off x="3992230" y="2911000"/>
            <a:ext cx="463516" cy="287389"/>
          </a:xfrm>
          <a:prstGeom prst="mathEqual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455746" y="2179196"/>
            <a:ext cx="4074086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REGISTER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udfs.jar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;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gas43 =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LOAD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’gas43full’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USING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BinStorage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()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AS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(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pid:long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,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mass:double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,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px:double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,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py:double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,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pz:double,temp:double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, ...); </a:t>
            </a:r>
          </a:p>
          <a:p>
            <a:pPr defTabSz="457200"/>
            <a:endParaRPr lang="en-US" sz="800" dirty="0" smtClean="0">
              <a:solidFill>
                <a:prstClr val="black"/>
              </a:solidFill>
              <a:latin typeface="Courier New"/>
              <a:cs typeface="Courier New"/>
            </a:endParaRP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gas   =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FILTER 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gas43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BY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pid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 AND 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mass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px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 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py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pz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 AND 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temp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is not null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...; </a:t>
            </a:r>
          </a:p>
          <a:p>
            <a:pPr defTabSz="457200"/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regionA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=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FILTER 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gas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BY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temp &gt; </a:t>
            </a:r>
            <a:r>
              <a:rPr lang="en-US" sz="8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udfs.VirialTemp</a:t>
            </a:r>
            <a:r>
              <a:rPr lang="en-US" sz="8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(Rvir,Mvir,pid</a:t>
            </a:r>
            <a:r>
              <a:rPr lang="en-US" sz="800" dirty="0" smtClean="0">
                <a:solidFill>
                  <a:srgbClr val="FF0000"/>
                </a:solidFill>
                <a:latin typeface="Courier New"/>
                <a:cs typeface="Courier New"/>
              </a:rPr>
              <a:t>)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 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px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&gt;= -0.5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px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&lt; -0.25 </a:t>
            </a:r>
          </a:p>
          <a:p>
            <a:pPr defTabSz="457200"/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          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py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&gt;= 0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py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&lt; 0.5 </a:t>
            </a:r>
          </a:p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        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pz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&gt;= -0.5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AND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pz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&lt; 0; </a:t>
            </a:r>
          </a:p>
          <a:p>
            <a:pPr defTabSz="457200"/>
            <a:endParaRPr lang="en-US" sz="800" dirty="0" smtClean="0">
              <a:solidFill>
                <a:prstClr val="black"/>
              </a:solidFill>
              <a:latin typeface="Courier New"/>
              <a:cs typeface="Courier New"/>
            </a:endParaRPr>
          </a:p>
          <a:p>
            <a:pPr defTabSz="457200"/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STORE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regionA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INTO 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’result’ </a:t>
            </a:r>
            <a:r>
              <a:rPr lang="en-US" sz="800" b="1" dirty="0" smtClean="0">
                <a:solidFill>
                  <a:prstClr val="black"/>
                </a:solidFill>
                <a:latin typeface="Courier New"/>
                <a:cs typeface="Courier New"/>
              </a:rPr>
              <a:t>USING </a:t>
            </a:r>
            <a:r>
              <a:rPr lang="en-US" sz="800" dirty="0" err="1" smtClean="0">
                <a:solidFill>
                  <a:prstClr val="black"/>
                </a:solidFill>
                <a:latin typeface="Courier New"/>
                <a:cs typeface="Courier New"/>
              </a:rPr>
              <a:t>BinStorage</a:t>
            </a:r>
            <a:r>
              <a:rPr lang="en-US" sz="800" dirty="0" smtClean="0">
                <a:solidFill>
                  <a:prstClr val="black"/>
                </a:solidFill>
                <a:latin typeface="Courier New"/>
                <a:cs typeface="Courier New"/>
              </a:rPr>
              <a:t>()</a:t>
            </a:r>
            <a:endParaRPr lang="en-US" sz="800" dirty="0">
              <a:solidFill>
                <a:prstClr val="black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6877677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“Crash-and-rerun” is unnatural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89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02859" y="2877670"/>
            <a:ext cx="3411070" cy="11743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02859" y="4096868"/>
            <a:ext cx="3411070" cy="4661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173505" y="3068632"/>
            <a:ext cx="2940423" cy="9834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02859" y="4096868"/>
            <a:ext cx="3411070" cy="4661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5671" y="3068632"/>
            <a:ext cx="58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5671" y="4014409"/>
            <a:ext cx="58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5671" y="4248382"/>
            <a:ext cx="58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0153" y="3781326"/>
            <a:ext cx="58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join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0153" y="4419600"/>
            <a:ext cx="58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join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“Crash-and-rerun” is unnatural</a:t>
            </a:r>
          </a:p>
          <a:p>
            <a:r>
              <a:rPr lang="en-US" dirty="0" smtClean="0"/>
              <a:t>Fork and Join adds complexity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7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knowledge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42247" y="5065057"/>
            <a:ext cx="4845424" cy="995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knowledge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7325"/>
            <a:ext cx="6275354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42247" y="5065057"/>
            <a:ext cx="4845424" cy="995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3894" y="2124635"/>
            <a:ext cx="4486835" cy="2599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“Crash-and-rerun” is unnatural</a:t>
            </a:r>
          </a:p>
          <a:p>
            <a:r>
              <a:rPr lang="en-US" dirty="0" smtClean="0"/>
              <a:t>Fork and Join adds complexity</a:t>
            </a:r>
          </a:p>
          <a:p>
            <a:r>
              <a:rPr lang="en-US" dirty="0" smtClean="0"/>
              <a:t>Existing knowledge adds more complexity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61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answer in 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these issues general?</a:t>
            </a:r>
          </a:p>
        </p:txBody>
      </p:sp>
    </p:spTree>
    <p:extLst>
      <p:ext uri="{BB962C8B-B14F-4D97-AF65-F5344CB8AC3E}">
        <p14:creationId xmlns:p14="http://schemas.microsoft.com/office/powerpoint/2010/main" val="25817773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answer in 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hide these complexity?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99647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8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Lazy Evaluation for </a:t>
            </a:r>
            <a:r>
              <a:rPr lang="en-US" sz="3600" dirty="0" err="1" smtClean="0"/>
              <a:t>MapReduce</a:t>
            </a:r>
            <a:r>
              <a:rPr lang="en-US" sz="3600" dirty="0" smtClean="0"/>
              <a:t> Workflows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marL="514350" indent="-457200">
              <a:buNone/>
            </a:pPr>
            <a:endParaRPr lang="en-US" sz="2600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570350" y="2913025"/>
          <a:ext cx="1776232" cy="240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116"/>
                <a:gridCol w="888116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Gas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Temp</a:t>
                      </a:r>
                    </a:p>
                  </a:txBody>
                  <a:tcPr/>
                </a:tc>
              </a:tr>
              <a:tr h="406997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406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406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406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999</a:t>
                      </a:r>
                      <a:endParaRPr lang="en-US" dirty="0"/>
                    </a:p>
                  </a:txBody>
                  <a:tcPr/>
                </a:tc>
              </a:tr>
              <a:tr h="406997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Plus 11"/>
          <p:cNvSpPr/>
          <p:nvPr/>
        </p:nvSpPr>
        <p:spPr>
          <a:xfrm>
            <a:off x="3565482" y="3343192"/>
            <a:ext cx="822960" cy="822960"/>
          </a:xfrm>
          <a:prstGeom prst="math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4388442" y="3343192"/>
            <a:ext cx="4298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All other fields with pointers to </a:t>
            </a:r>
            <a:r>
              <a:rPr lang="en-US" dirty="0" err="1" smtClean="0">
                <a:solidFill>
                  <a:prstClr val="black"/>
                </a:solidFill>
              </a:rPr>
              <a:t>PigLatin</a:t>
            </a:r>
            <a:r>
              <a:rPr lang="en-US" dirty="0" smtClean="0">
                <a:solidFill>
                  <a:prstClr val="black"/>
                </a:solidFill>
              </a:rPr>
              <a:t> scripts to generate them on the fly (i.e. the “closures” part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03168" y="1600200"/>
            <a:ext cx="636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prstClr val="black"/>
                </a:solidFill>
              </a:rPr>
              <a:t>We generate the following materialized view + metadata:</a:t>
            </a:r>
            <a:endParaRPr lang="en-US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16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2 work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Previous project generated simple metadata for on demand fields</a:t>
            </a:r>
          </a:p>
          <a:p>
            <a:pPr lvl="1"/>
            <a:r>
              <a:rPr lang="en-US" sz="2000" dirty="0" smtClean="0"/>
              <a:t>Naïve approach: each field pointed to full workload script (i.e. computed all fields)</a:t>
            </a:r>
          </a:p>
          <a:p>
            <a:pPr lvl="1"/>
            <a:r>
              <a:rPr lang="en-US" sz="2000" dirty="0" smtClean="0"/>
              <a:t>Need to have fields point to appropriate subset to compute only the data for the field not all fields</a:t>
            </a:r>
          </a:p>
          <a:p>
            <a:endParaRPr lang="en-US" sz="2800" dirty="0" smtClean="0"/>
          </a:p>
          <a:p>
            <a:r>
              <a:rPr lang="en-US" sz="2800" dirty="0" smtClean="0"/>
              <a:t>Need to generate subset scripts to compute individual fields</a:t>
            </a:r>
          </a:p>
          <a:p>
            <a:pPr lvl="1"/>
            <a:r>
              <a:rPr lang="en-US" sz="2400" dirty="0" smtClean="0"/>
              <a:t>Involves looking at level of execution plan tree and pruning off </a:t>
            </a:r>
            <a:r>
              <a:rPr lang="en-US" sz="2400" dirty="0" err="1" smtClean="0"/>
              <a:t>subtrees</a:t>
            </a:r>
            <a:endParaRPr lang="en-US" sz="2400" dirty="0" smtClean="0"/>
          </a:p>
          <a:p>
            <a:pPr lvl="1"/>
            <a:r>
              <a:rPr lang="en-US" sz="2400" dirty="0" smtClean="0"/>
              <a:t>Will need to hack Pig query compiler, which is a nontrivial task </a:t>
            </a:r>
            <a:r>
              <a:rPr lang="en-US" sz="2400" smtClean="0">
                <a:sym typeface="Wingdings"/>
              </a:rPr>
              <a:t>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64522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Testing (and Scripting) GUIs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Leventhal – </a:t>
            </a:r>
            <a:r>
              <a:rPr lang="en-US" dirty="0" err="1" smtClean="0"/>
              <a:t>cse</a:t>
            </a:r>
            <a:r>
              <a:rPr lang="en-US" dirty="0" smtClean="0"/>
              <a:t> 503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24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apital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1541</Words>
  <Application>Microsoft Office PowerPoint</Application>
  <PresentationFormat>On-screen Show (4:3)</PresentationFormat>
  <Paragraphs>291</Paragraphs>
  <Slides>69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69</vt:i4>
      </vt:variant>
    </vt:vector>
  </HeadingPairs>
  <TitlesOfParts>
    <vt:vector size="76" baseType="lpstr">
      <vt:lpstr>Median</vt:lpstr>
      <vt:lpstr>Office Theme</vt:lpstr>
      <vt:lpstr>Origin</vt:lpstr>
      <vt:lpstr>Capital</vt:lpstr>
      <vt:lpstr>1_Office Theme</vt:lpstr>
      <vt:lpstr>Default Design</vt:lpstr>
      <vt:lpstr>2_Office Theme</vt:lpstr>
      <vt:lpstr>CSE503: Software Engineering project proposals</vt:lpstr>
      <vt:lpstr>Lazy Evaluation for MapReduce Workflows</vt:lpstr>
      <vt:lpstr>Motivating Scenario</vt:lpstr>
      <vt:lpstr>LSST Workflow</vt:lpstr>
      <vt:lpstr>Lazy Evaluation for MapReduce Workflows</vt:lpstr>
      <vt:lpstr>Lazy Evaluation for MapReduce Workflows</vt:lpstr>
      <vt:lpstr>Lazy Evaluation for MapReduce Workflows</vt:lpstr>
      <vt:lpstr>Project 2 work to do</vt:lpstr>
      <vt:lpstr>Testing (and Scripting) GUIs</vt:lpstr>
      <vt:lpstr>We know how to test code</vt:lpstr>
      <vt:lpstr>How do we test GUIs?</vt:lpstr>
      <vt:lpstr>How do we test GUIs?</vt:lpstr>
      <vt:lpstr>GUI testing is miserable</vt:lpstr>
      <vt:lpstr>Scripting Tests</vt:lpstr>
      <vt:lpstr>Accessibility API</vt:lpstr>
      <vt:lpstr>Prefab to the Rescue!</vt:lpstr>
      <vt:lpstr>Prefab basics</vt:lpstr>
      <vt:lpstr>Testing/Scripting Framework with Prefab</vt:lpstr>
      <vt:lpstr>PowerPoint Presentation</vt:lpstr>
      <vt:lpstr>PowerPoint Presentation</vt:lpstr>
      <vt:lpstr>PowerPoint Presentation</vt:lpstr>
      <vt:lpstr>Design Patterns for Security &amp; Privacy</vt:lpstr>
      <vt:lpstr>Security Design Pattern Sampler</vt:lpstr>
      <vt:lpstr>Privacy Design Pattern Sampler</vt:lpstr>
      <vt:lpstr>Adding Security to Patterns</vt:lpstr>
      <vt:lpstr>Proposal: Patterns for Web Tracking</vt:lpstr>
      <vt:lpstr>Proposal: Patterns for Web Tracking</vt:lpstr>
      <vt:lpstr>Incidental Research Questions</vt:lpstr>
      <vt:lpstr>Answering Tomorrow’s Problems</vt:lpstr>
      <vt:lpstr>How will software answer these questions with these technologies?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GUI for Daikon</vt:lpstr>
      <vt:lpstr>What is Daikon</vt:lpstr>
      <vt:lpstr>PowerPoint Presentation</vt:lpstr>
      <vt:lpstr>PowerPoint Presentation</vt:lpstr>
      <vt:lpstr>Goals</vt:lpstr>
      <vt:lpstr>Not all interesting invariants are included</vt:lpstr>
      <vt:lpstr>If time permits</vt:lpstr>
      <vt:lpstr>Engineering Crowdsourcing Software</vt:lpstr>
      <vt:lpstr>The Turk</vt:lpstr>
      <vt:lpstr>VizWiz</vt:lpstr>
      <vt:lpstr>Soylent</vt:lpstr>
      <vt:lpstr>Platform</vt:lpstr>
      <vt:lpstr>Existing Toolkit</vt:lpstr>
      <vt:lpstr>Is it hard?</vt:lpstr>
      <vt:lpstr>Use the crowd just as function call?</vt:lpstr>
      <vt:lpstr>Quicksort in TurKit</vt:lpstr>
      <vt:lpstr>Quicksort in TurKit</vt:lpstr>
      <vt:lpstr>Quicksort in TurKit</vt:lpstr>
      <vt:lpstr>Quicksort in TurKit</vt:lpstr>
      <vt:lpstr>Quicksort in TurKit</vt:lpstr>
      <vt:lpstr>Quicksort in TurKit</vt:lpstr>
      <vt:lpstr>Crash-and-rerun programming</vt:lpstr>
      <vt:lpstr>Issues</vt:lpstr>
      <vt:lpstr>Parallelism</vt:lpstr>
      <vt:lpstr>Parallelism</vt:lpstr>
      <vt:lpstr>Issues</vt:lpstr>
      <vt:lpstr>Existing knowledge</vt:lpstr>
      <vt:lpstr>Existing knowledge</vt:lpstr>
      <vt:lpstr>Issues</vt:lpstr>
      <vt:lpstr>Questions to answer in our project</vt:lpstr>
      <vt:lpstr>Questions to answer in our project</vt:lpstr>
      <vt:lpstr>Question?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2011-04-13T23:38:48Z</dcterms:created>
  <dcterms:modified xsi:type="dcterms:W3CDTF">2011-05-20T16:42:28Z</dcterms:modified>
</cp:coreProperties>
</file>