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Helvetica Neue"/>
      <p:regular r:id="rId20"/>
      <p:bold r:id="rId21"/>
      <p:italic r:id="rId22"/>
      <p:boldItalic r:id="rId23"/>
    </p:embeddedFont>
    <p:embeddedFont>
      <p:font typeface="Merriweather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4" Type="http://schemas.openxmlformats.org/officeDocument/2006/relationships/font" Target="fonts/Merriweather-regular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7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1cf3a658d_18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1cf3a658d_18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1cf3a658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1cf3a658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1cf3a658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1cf3a658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1cf3a658d_1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1cf3a658d_1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1cf3a658d_15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1cf3a658d_15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1cf3a658d_15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1cf3a658d_15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1cf3a658d_1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1cf3a658d_1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1cf3a658d_2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1cf3a658d_2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1cf3a658d_18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1cf3a658d_18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 Consciousness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45"/>
            <a:ext cx="4242600" cy="11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Plausibility, Definitions, Implications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Andrey Ryabtsev, James Morren, Evan Blajev</a:t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0856" y="1328941"/>
            <a:ext cx="2201441" cy="22014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6625600" y="3539500"/>
            <a:ext cx="22068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Mario </a:t>
            </a:r>
            <a:r>
              <a:rPr lang="en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Klingemann</a:t>
            </a:r>
            <a:r>
              <a:rPr lang="en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i="1" lang="en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Neural Glitch</a:t>
            </a:r>
            <a:endParaRPr sz="1000" u="sng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result of altering trained weights randomly in GANs</a:t>
            </a:r>
            <a:endParaRPr sz="1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930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Sources:</a:t>
            </a:r>
            <a:endParaRPr sz="2400"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95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Chalmers, David (2011), "A Computational Foundation for the Study of Cognition", Journal of Cognitive Science, Seoul Republic of Korea: 323–357</a:t>
            </a:r>
            <a:endParaRPr sz="95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50"/>
              <a:buFont typeface="Arial"/>
              <a:buChar char="❏"/>
            </a:pPr>
            <a:r>
              <a:rPr lang="en" sz="95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Aleksander, Igor (1995), Artificial Neuroconsciousness: An Update, IWANN, Archived from the original on 1997-03-02</a:t>
            </a:r>
            <a:endParaRPr sz="95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50"/>
              <a:buFont typeface="Arial"/>
              <a:buChar char="❏"/>
            </a:pPr>
            <a:r>
              <a:rPr lang="en" sz="95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Tegmark, Max. Life 3.0: Being Human in the Age of Artificial Intelligence. Penguin Books, 2018.</a:t>
            </a:r>
            <a:endParaRPr sz="95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50"/>
              <a:buFont typeface="Arial"/>
              <a:buChar char="❏"/>
            </a:pPr>
            <a:r>
              <a:rPr lang="en" sz="9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10156961729430085. “The Proof of Machine Consciousness Project – Becoming Human: Artificial Intelligence Magazine.” </a:t>
            </a:r>
            <a:r>
              <a:rPr i="1" lang="en" sz="95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Becoming Human: Artificial Intelligence Magazine</a:t>
            </a:r>
            <a:r>
              <a:rPr lang="en" sz="9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Becoming Human: Artificial Intelligence Magazine, 28 Mar. 2018, becominghuman.ai/the-proof-of-machine-consciousness-project-3c572351de18.</a:t>
            </a:r>
            <a:endParaRPr sz="95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3.0 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 Tegmark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Sentience, wakefulness, self-awareness, access to sensory input, ability to fuse information into a narrative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Consciousness = subjective experience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Easy -&gt; Hard challenges (by testability)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How does brain process information? How is it intelligent?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What physical properties distinguish conscious and unconscious systems?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How do physical properties determine qualia?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Why is anything conscious?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3">
            <a:alphaModFix/>
          </a:blip>
          <a:srcRect b="5743" l="20365" r="20241" t="5752"/>
          <a:stretch/>
        </p:blipFill>
        <p:spPr>
          <a:xfrm>
            <a:off x="1106725" y="2062300"/>
            <a:ext cx="1730751" cy="25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3.0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Giulio Tononi: Connectedness of transformations of complex systems (Φ)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Successfully used in determining consciousness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Flawed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Gradual replacement technique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 proof that if the brain can be simulated, then machine consciousness is possible at least to the extent of human consciousness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If difference is noticed, it could be voiced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Alien hand syndrome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Global vs. local processing and experience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Joscha Bach: consciousness is but a passing phase in the history of the universe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Theory of Artificial Consciousness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“Define that which would have to be synthesized were consciousness to be found in an engineered artifact.”</a:t>
            </a:r>
            <a:endParaRPr sz="1300"/>
          </a:p>
          <a:p>
            <a:pPr indent="-311150" lvl="0" marL="457200" rtl="0" algn="r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Igor Aleksander 1995</a:t>
            </a:r>
            <a:endParaRPr sz="1300"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Aspects of consciousness: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❏"/>
            </a:pPr>
            <a:r>
              <a:rPr lang="en"/>
              <a:t>Awareness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/>
              <a:t>Memory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/>
              <a:t>Learning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/>
              <a:t>Anticipation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/>
              <a:t>Subjective Experience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The Proof of Machine Consciousness Project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Steven Schkolne</a:t>
            </a:r>
            <a:endParaRPr sz="1600"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/>
              <a:t>Machines Demonstrate Self-Awareness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/>
              <a:t>Machines Demonstrate Awareness of the Present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/>
              <a:t>Machines Demonstrate Awareness of Future and Past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/>
              <a:t>Machines Know What They Know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/>
              <a:t>Machines Demonstrate Block’s Consciousness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/>
              <a:t>Machines Demonstrate Experience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/>
              <a:t>Machines Demonstrate Qualia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930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The Proof of Machine Consciousness Project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/>
              <a:t>Machines Demonstrate Self-Awareness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External Self-Awareness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GPS Location</a:t>
            </a:r>
            <a:endParaRPr sz="11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Keeping Time</a:t>
            </a:r>
            <a:endParaRPr sz="11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Internal Self-Awareness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System Interrupts</a:t>
            </a:r>
            <a:endParaRPr sz="11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/>
              <a:t>Machines Demonstrate Awareness of the Present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Awareness of environment</a:t>
            </a:r>
            <a:endParaRPr sz="11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1962’s SAGE System: Computer Network of Radar to monitor US Air-space</a:t>
            </a:r>
            <a:endParaRPr sz="11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/>
              <a:t>Machines Demonstrate Awareness of Future and Past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Low-level planning in the operating system; Scheduling</a:t>
            </a:r>
            <a:endParaRPr sz="11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Darpa Grand Challenge(2004 - 2005): Self driving vehicles traveling 150 miles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930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The Proof of Machine Consciousness Project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/>
              <a:t>Machines Know What They Know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Building models from data and improving them</a:t>
            </a:r>
            <a:endParaRPr sz="11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Roomba VSLAM algorithms</a:t>
            </a:r>
            <a:endParaRPr sz="11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/>
              <a:t>Machines Demonstrate Block’s Consciousness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Access Consciousness: Aspects of experiences that are apprehended</a:t>
            </a:r>
            <a:endParaRPr sz="11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Phenomenal Consciousness: Aspects of experiences that can not be apprehended</a:t>
            </a:r>
            <a:endParaRPr sz="11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/>
              <a:t>Machines Demonstrate Experience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Finding inhuman empathy</a:t>
            </a:r>
            <a:endParaRPr sz="11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2015 Atlas robot</a:t>
            </a:r>
            <a:endParaRPr sz="11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/>
              <a:t>Machines Demonstrate Qualia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“Qualia” : aspects of consciousness which are ephemeral, personal, and non-transcribable</a:t>
            </a:r>
            <a:endParaRPr sz="11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Duck-Rabbit illusion</a:t>
            </a:r>
            <a:endParaRPr sz="11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RGB vs. BGR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300" y="1492800"/>
            <a:ext cx="2599634" cy="18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Legal ramifications of Machine Consciousness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rights such as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right to not be taken offline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freedom to choose which processes to run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 ‘rights’ only apply to machines that are fully self aware, and where will we draw the line as to which machine should have rights?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930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Discussion Questions:</a:t>
            </a:r>
            <a:endParaRPr sz="2200"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❏"/>
            </a:pP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computation be a framework</a:t>
            </a: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for consciousness?</a:t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❏"/>
            </a:pP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Is machine consciousness desirable? Avoidable?</a:t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❏"/>
            </a:pP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Is it possible to detect consciousness without empathy?</a:t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❏"/>
            </a:pP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How do we integrate humans and conscious machines into a cohesive, fair society?</a:t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