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6" d="100"/>
          <a:sy n="86" d="100"/>
        </p:scale>
        <p:origin x="96" y="54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776F89-066D-4E23-A0FE-86C685724009}" type="datetimeFigureOut">
              <a:rPr lang="en-US" smtClean="0"/>
              <a:t>1/12/2022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35C3A-61A5-4A6D-BF8E-3B125D6CEB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26450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776F89-066D-4E23-A0FE-86C685724009}" type="datetimeFigureOut">
              <a:rPr lang="en-US" smtClean="0"/>
              <a:t>1/12/2022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35C3A-61A5-4A6D-BF8E-3B125D6CEB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08836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776F89-066D-4E23-A0FE-86C685724009}" type="datetimeFigureOut">
              <a:rPr lang="en-US" smtClean="0"/>
              <a:t>1/12/2022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35C3A-61A5-4A6D-BF8E-3B125D6CEB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03395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776F89-066D-4E23-A0FE-86C685724009}" type="datetimeFigureOut">
              <a:rPr lang="en-US" smtClean="0"/>
              <a:t>1/12/2022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35C3A-61A5-4A6D-BF8E-3B125D6CEB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96938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776F89-066D-4E23-A0FE-86C685724009}" type="datetimeFigureOut">
              <a:rPr lang="en-US" smtClean="0"/>
              <a:t>1/12/2022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35C3A-61A5-4A6D-BF8E-3B125D6CEB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76138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776F89-066D-4E23-A0FE-86C685724009}" type="datetimeFigureOut">
              <a:rPr lang="en-US" smtClean="0"/>
              <a:t>1/12/2022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35C3A-61A5-4A6D-BF8E-3B125D6CEB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06771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776F89-066D-4E23-A0FE-86C685724009}" type="datetimeFigureOut">
              <a:rPr lang="en-US" smtClean="0"/>
              <a:t>1/12/2022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35C3A-61A5-4A6D-BF8E-3B125D6CEB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46164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776F89-066D-4E23-A0FE-86C685724009}" type="datetimeFigureOut">
              <a:rPr lang="en-US" smtClean="0"/>
              <a:t>1/12/2022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35C3A-61A5-4A6D-BF8E-3B125D6CEB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33182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776F89-066D-4E23-A0FE-86C685724009}" type="datetimeFigureOut">
              <a:rPr lang="en-US" smtClean="0"/>
              <a:t>1/12/2022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35C3A-61A5-4A6D-BF8E-3B125D6CEB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38489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776F89-066D-4E23-A0FE-86C685724009}" type="datetimeFigureOut">
              <a:rPr lang="en-US" smtClean="0"/>
              <a:t>1/12/2022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35C3A-61A5-4A6D-BF8E-3B125D6CEB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4078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776F89-066D-4E23-A0FE-86C685724009}" type="datetimeFigureOut">
              <a:rPr lang="en-US" smtClean="0"/>
              <a:t>1/12/2022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35C3A-61A5-4A6D-BF8E-3B125D6CEB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88060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776F89-066D-4E23-A0FE-86C685724009}" type="datetimeFigureOut">
              <a:rPr lang="en-US" smtClean="0"/>
              <a:t>1/12/2022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635C3A-61A5-4A6D-BF8E-3B125D6CEB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31911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sacoronavirus.co.za/" TargetMode="External"/><Relationship Id="rId2" Type="http://schemas.openxmlformats.org/officeDocument/2006/relationships/hyperlink" Target="https://coronavirus.data.gov.uk/" TargetMode="Externa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CSE 482 B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Lecture 04</a:t>
            </a:r>
          </a:p>
          <a:p>
            <a:r>
              <a:rPr lang="en-US" dirty="0" smtClean="0"/>
              <a:t>Global </a:t>
            </a:r>
            <a:r>
              <a:rPr lang="en-US" dirty="0" err="1" smtClean="0"/>
              <a:t>Covid</a:t>
            </a:r>
            <a:r>
              <a:rPr lang="en-US" dirty="0" smtClean="0"/>
              <a:t> Data and Modeling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514297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Covid</a:t>
            </a:r>
            <a:r>
              <a:rPr lang="en-US" dirty="0" smtClean="0"/>
              <a:t> Epidemic:  South Africa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45319" y="1909763"/>
            <a:ext cx="7543800" cy="426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897658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Covid</a:t>
            </a:r>
            <a:r>
              <a:rPr lang="en-US" dirty="0" smtClean="0"/>
              <a:t> Epidemic:  India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73716" y="1947863"/>
            <a:ext cx="7505700" cy="4229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584775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Covid</a:t>
            </a:r>
            <a:r>
              <a:rPr lang="en-US" dirty="0" smtClean="0"/>
              <a:t> Epidemic – CA, FL, WA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85950" y="1690688"/>
            <a:ext cx="7505700" cy="4219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914260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7489"/>
            <a:ext cx="12192000" cy="68754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485501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Where does this data come from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Different country reporting strategies and aggregation</a:t>
            </a:r>
          </a:p>
          <a:p>
            <a:pPr lvl="1"/>
            <a:r>
              <a:rPr lang="en-US" dirty="0" smtClean="0"/>
              <a:t>Tremendous variation on levels of accuracy and sources of case data</a:t>
            </a:r>
          </a:p>
          <a:p>
            <a:r>
              <a:rPr lang="en-US" dirty="0" smtClean="0"/>
              <a:t>Reported to centralized authorities</a:t>
            </a:r>
          </a:p>
          <a:p>
            <a:r>
              <a:rPr lang="en-US" dirty="0" smtClean="0"/>
              <a:t>Aggregators,  such as JHU curate data sets</a:t>
            </a:r>
          </a:p>
          <a:p>
            <a:pPr lvl="1"/>
            <a:r>
              <a:rPr lang="en-US" dirty="0" smtClean="0"/>
              <a:t>Labor intensive – group of research assistants collect daily data</a:t>
            </a:r>
          </a:p>
          <a:p>
            <a:r>
              <a:rPr lang="en-US" dirty="0" smtClean="0"/>
              <a:t>Data made available for download</a:t>
            </a:r>
          </a:p>
          <a:p>
            <a:pPr lvl="1"/>
            <a:r>
              <a:rPr lang="en-US" dirty="0" err="1" smtClean="0"/>
              <a:t>Github</a:t>
            </a:r>
            <a:r>
              <a:rPr lang="en-US" dirty="0" smtClean="0"/>
              <a:t> or other sources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69108" y="4103648"/>
            <a:ext cx="2833224" cy="26754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940647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 repositories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Johns Hopkins University</a:t>
            </a:r>
          </a:p>
          <a:p>
            <a:pPr lvl="1"/>
            <a:r>
              <a:rPr lang="en-US" dirty="0" smtClean="0"/>
              <a:t>Source for majority of dashboards</a:t>
            </a:r>
          </a:p>
          <a:p>
            <a:r>
              <a:rPr lang="en-US" dirty="0" smtClean="0"/>
              <a:t>Our World in Data (Our world in data)</a:t>
            </a:r>
          </a:p>
          <a:p>
            <a:r>
              <a:rPr lang="en-US" dirty="0" smtClean="0"/>
              <a:t>US Specific sources  CDC</a:t>
            </a:r>
          </a:p>
          <a:p>
            <a:r>
              <a:rPr lang="en-US" dirty="0" smtClean="0"/>
              <a:t>Other countries</a:t>
            </a:r>
          </a:p>
          <a:p>
            <a:pPr lvl="1"/>
            <a:r>
              <a:rPr lang="en-US" dirty="0" smtClean="0">
                <a:hlinkClick r:id="rId2"/>
              </a:rPr>
              <a:t>https://coronavirus.data.gov.uk/</a:t>
            </a:r>
            <a:endParaRPr lang="en-US" dirty="0" smtClean="0"/>
          </a:p>
          <a:p>
            <a:pPr lvl="1"/>
            <a:r>
              <a:rPr lang="en-US" dirty="0" smtClean="0">
                <a:hlinkClick r:id="rId3"/>
              </a:rPr>
              <a:t>https://sacoronavirus.co.za/</a:t>
            </a:r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r>
              <a:rPr lang="en-US" dirty="0" smtClean="0"/>
              <a:t>Global data:  WHO</a:t>
            </a:r>
          </a:p>
          <a:p>
            <a:pPr lvl="1"/>
            <a:r>
              <a:rPr lang="en-US" dirty="0" smtClean="0"/>
              <a:t>https://covid19.who.int/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574051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 types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Case counts and death counts</a:t>
            </a:r>
          </a:p>
          <a:p>
            <a:r>
              <a:rPr lang="en-US" dirty="0" smtClean="0"/>
              <a:t>Vaccine delivery</a:t>
            </a:r>
          </a:p>
          <a:p>
            <a:pPr lvl="1"/>
            <a:r>
              <a:rPr lang="en-US" dirty="0" smtClean="0"/>
              <a:t>Quantity of vaccines delivered to countries is know</a:t>
            </a:r>
          </a:p>
          <a:p>
            <a:pPr lvl="1"/>
            <a:r>
              <a:rPr lang="en-US" dirty="0" smtClean="0"/>
              <a:t>Reporting of number of immunizations is fairly good</a:t>
            </a:r>
          </a:p>
          <a:p>
            <a:r>
              <a:rPr lang="en-US" dirty="0" err="1" smtClean="0"/>
              <a:t>Covid</a:t>
            </a:r>
            <a:r>
              <a:rPr lang="en-US" dirty="0" smtClean="0"/>
              <a:t> variants – percent of different variants detected around the world</a:t>
            </a:r>
          </a:p>
          <a:p>
            <a:r>
              <a:rPr lang="en-US" dirty="0" err="1" smtClean="0"/>
              <a:t>Covid</a:t>
            </a:r>
            <a:r>
              <a:rPr lang="en-US" dirty="0" smtClean="0"/>
              <a:t> restrictions – time scale of restriction by geography</a:t>
            </a:r>
          </a:p>
          <a:p>
            <a:r>
              <a:rPr lang="en-US" dirty="0" smtClean="0"/>
              <a:t>Excess deaths</a:t>
            </a:r>
          </a:p>
          <a:p>
            <a:r>
              <a:rPr lang="en-US" dirty="0" smtClean="0"/>
              <a:t>Country demographics and maps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622914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Many dashboards and studies are already available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What is left to be done?</a:t>
            </a:r>
          </a:p>
          <a:p>
            <a:r>
              <a:rPr lang="en-US" dirty="0" smtClean="0"/>
              <a:t>How to compete against New York Times or Johns Hopkins University or Institute of Health Metrics and Evaluation</a:t>
            </a:r>
          </a:p>
          <a:p>
            <a:r>
              <a:rPr lang="en-US" dirty="0" smtClean="0"/>
              <a:t>Sources of data exist</a:t>
            </a:r>
          </a:p>
          <a:p>
            <a:pPr lvl="1"/>
            <a:r>
              <a:rPr lang="en-US" dirty="0" smtClean="0"/>
              <a:t>Possible to build on top of existing data sets </a:t>
            </a:r>
          </a:p>
          <a:p>
            <a:pPr lvl="1"/>
            <a:r>
              <a:rPr lang="en-US" dirty="0" smtClean="0"/>
              <a:t>Infrastructure exists to work with large data sets</a:t>
            </a:r>
          </a:p>
          <a:p>
            <a:r>
              <a:rPr lang="en-US" dirty="0" smtClean="0"/>
              <a:t>Identify specific directions that are not components of these existing tools</a:t>
            </a:r>
          </a:p>
          <a:p>
            <a:r>
              <a:rPr lang="en-US" dirty="0" smtClean="0"/>
              <a:t>Tools give very good overviews and summaries</a:t>
            </a:r>
          </a:p>
          <a:p>
            <a:pPr lvl="1"/>
            <a:r>
              <a:rPr lang="en-US" dirty="0" smtClean="0"/>
              <a:t>Opportunity is doing deeper analysis: combining data sources and refining geographical analysis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035465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Applications of modeling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Obviously,  predicting the future</a:t>
            </a:r>
          </a:p>
          <a:p>
            <a:pPr lvl="1"/>
            <a:r>
              <a:rPr lang="en-US" dirty="0" smtClean="0"/>
              <a:t>When will Omicron peak in Seattle? </a:t>
            </a:r>
          </a:p>
          <a:p>
            <a:pPr lvl="1"/>
            <a:r>
              <a:rPr lang="en-US" dirty="0" smtClean="0"/>
              <a:t>This quarter Omicron will sweep round the world</a:t>
            </a:r>
          </a:p>
          <a:p>
            <a:pPr lvl="1"/>
            <a:r>
              <a:rPr lang="en-US" dirty="0" smtClean="0"/>
              <a:t>So tools would need to be designed for Omicron – but ready for Pi, Rho, and Sigma</a:t>
            </a:r>
          </a:p>
          <a:p>
            <a:r>
              <a:rPr lang="en-US" dirty="0" smtClean="0"/>
              <a:t>Matching SIR model against previous waves</a:t>
            </a:r>
          </a:p>
          <a:p>
            <a:pPr lvl="1"/>
            <a:r>
              <a:rPr lang="en-US" dirty="0" smtClean="0"/>
              <a:t>Picking out previous waves is a start!</a:t>
            </a:r>
          </a:p>
          <a:p>
            <a:r>
              <a:rPr lang="en-US" dirty="0" smtClean="0"/>
              <a:t>Tying modeling to other data sets</a:t>
            </a:r>
          </a:p>
          <a:p>
            <a:pPr lvl="1"/>
            <a:r>
              <a:rPr lang="en-US" dirty="0" smtClean="0"/>
              <a:t>Vaccination,  Public Health Restrictions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363130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Geographic refinement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Predict and understand the epidemic across geographic areas using data from sub regions  (e.g., county level data in the US)</a:t>
            </a:r>
          </a:p>
          <a:p>
            <a:r>
              <a:rPr lang="en-US" dirty="0" smtClean="0"/>
              <a:t>This is missing from the aggregation sources – which give good summaries but tend to be “one dimensional”</a:t>
            </a:r>
          </a:p>
          <a:p>
            <a:r>
              <a:rPr lang="en-US" dirty="0" smtClean="0"/>
              <a:t>Sub-national data is often not on aggregation sources (which was part of the motivation for one of the project areas)</a:t>
            </a:r>
          </a:p>
          <a:p>
            <a:pPr lvl="1"/>
            <a:r>
              <a:rPr lang="en-US" dirty="0" smtClean="0"/>
              <a:t>There will be technical challenges in building appropriate data tools</a:t>
            </a:r>
          </a:p>
          <a:p>
            <a:r>
              <a:rPr lang="en-US" dirty="0" smtClean="0"/>
              <a:t>Reasons for paying attention to subnational data</a:t>
            </a:r>
          </a:p>
          <a:p>
            <a:pPr lvl="1"/>
            <a:r>
              <a:rPr lang="en-US" dirty="0" smtClean="0"/>
              <a:t>Identify geographic structure in events</a:t>
            </a:r>
          </a:p>
          <a:p>
            <a:pPr lvl="1"/>
            <a:r>
              <a:rPr lang="en-US" dirty="0" smtClean="0"/>
              <a:t>Correlations between different data can be stronger at the subnational level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65602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Announcements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478115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Exploring the interaction of data sources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Significant opportunities to investigate correlations between data sources</a:t>
            </a:r>
          </a:p>
          <a:p>
            <a:pPr lvl="1"/>
            <a:r>
              <a:rPr lang="en-US" dirty="0" smtClean="0"/>
              <a:t>Rural-Urban vs impact</a:t>
            </a:r>
          </a:p>
          <a:p>
            <a:pPr lvl="1"/>
            <a:r>
              <a:rPr lang="en-US" dirty="0" smtClean="0"/>
              <a:t>Cases vs death rate vs variant</a:t>
            </a:r>
          </a:p>
          <a:p>
            <a:pPr lvl="1"/>
            <a:r>
              <a:rPr lang="en-US" dirty="0" smtClean="0"/>
              <a:t>Variant vs wave vs impact</a:t>
            </a:r>
          </a:p>
          <a:p>
            <a:pPr lvl="1"/>
            <a:r>
              <a:rPr lang="en-US" dirty="0" smtClean="0"/>
              <a:t>Vaccine status vs public health intervention vs impact</a:t>
            </a:r>
          </a:p>
          <a:p>
            <a:pPr lvl="1"/>
            <a:r>
              <a:rPr lang="en-US" dirty="0" smtClean="0"/>
              <a:t>Season vs climate vs wave</a:t>
            </a:r>
          </a:p>
          <a:p>
            <a:r>
              <a:rPr lang="en-US" dirty="0" smtClean="0"/>
              <a:t>Recommendation </a:t>
            </a:r>
          </a:p>
          <a:p>
            <a:pPr lvl="1"/>
            <a:r>
              <a:rPr lang="en-US" dirty="0" smtClean="0"/>
              <a:t>Pick a subset of factors with plausible relations and build tools around good data sets</a:t>
            </a:r>
          </a:p>
          <a:p>
            <a:pPr lvl="1"/>
            <a:r>
              <a:rPr lang="en-US" dirty="0" smtClean="0"/>
              <a:t>Option of emphasizing either tool building or data exploration</a:t>
            </a:r>
          </a:p>
          <a:p>
            <a:pPr lvl="1"/>
            <a:r>
              <a:rPr lang="en-US" dirty="0" smtClean="0"/>
              <a:t>Map based tools or other visualizations could be included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488031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Existing tools (from fall project)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Available on local </a:t>
            </a:r>
            <a:r>
              <a:rPr lang="en-US" dirty="0" err="1" smtClean="0"/>
              <a:t>github</a:t>
            </a:r>
            <a:r>
              <a:rPr lang="en-US" dirty="0" smtClean="0"/>
              <a:t>,  as csv files</a:t>
            </a:r>
          </a:p>
          <a:p>
            <a:pPr lvl="1"/>
            <a:r>
              <a:rPr lang="en-US" dirty="0" smtClean="0"/>
              <a:t>Time series processing of JHU case count data</a:t>
            </a:r>
          </a:p>
          <a:p>
            <a:pPr lvl="1"/>
            <a:r>
              <a:rPr lang="en-US" dirty="0" smtClean="0"/>
              <a:t>Decomposition of time series into waves with statistics</a:t>
            </a:r>
          </a:p>
          <a:p>
            <a:pPr lvl="1"/>
            <a:r>
              <a:rPr lang="en-US" dirty="0" smtClean="0"/>
              <a:t>USA county adjacency map</a:t>
            </a:r>
          </a:p>
          <a:p>
            <a:pPr lvl="1"/>
            <a:r>
              <a:rPr lang="en-US" dirty="0" smtClean="0"/>
              <a:t>CDC vaccination data (by county)</a:t>
            </a:r>
          </a:p>
          <a:p>
            <a:pPr lvl="1"/>
            <a:r>
              <a:rPr lang="en-US" dirty="0" smtClean="0"/>
              <a:t>Co-variant data </a:t>
            </a:r>
            <a:r>
              <a:rPr lang="en-US" smtClean="0"/>
              <a:t>by country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11837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Covid</a:t>
            </a:r>
            <a:r>
              <a:rPr lang="en-US" dirty="0" smtClean="0"/>
              <a:t> Pandemic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22726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Global Cases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28825" y="1508899"/>
            <a:ext cx="8134350" cy="5200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26201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178420"/>
            <a:ext cx="10312052" cy="66795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466001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Disease Modelling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2746375"/>
          </a:xfrm>
        </p:spPr>
        <p:txBody>
          <a:bodyPr/>
          <a:lstStyle/>
          <a:p>
            <a:r>
              <a:rPr lang="en-US" dirty="0" smtClean="0"/>
              <a:t>Naïve Assumptions</a:t>
            </a:r>
          </a:p>
          <a:p>
            <a:pPr lvl="1"/>
            <a:r>
              <a:rPr lang="en-US" dirty="0" smtClean="0"/>
              <a:t>Uniform Population</a:t>
            </a:r>
          </a:p>
          <a:p>
            <a:pPr lvl="1"/>
            <a:r>
              <a:rPr lang="en-US" dirty="0" smtClean="0"/>
              <a:t>Three types of people:  Susceptible, Infected, Recovered</a:t>
            </a:r>
          </a:p>
          <a:p>
            <a:pPr lvl="1"/>
            <a:r>
              <a:rPr lang="en-US" dirty="0" smtClean="0"/>
              <a:t>Disease lasts one unit of time</a:t>
            </a:r>
          </a:p>
          <a:p>
            <a:pPr lvl="1"/>
            <a:r>
              <a:rPr lang="en-US" dirty="0" smtClean="0"/>
              <a:t>Each Infected exposes r other people</a:t>
            </a:r>
          </a:p>
          <a:p>
            <a:pPr lvl="1"/>
            <a:r>
              <a:rPr lang="en-US" dirty="0" smtClean="0"/>
              <a:t>A person Susceptible person that is exposed becomes infected</a:t>
            </a:r>
            <a:endParaRPr lang="en-US" dirty="0"/>
          </a:p>
        </p:txBody>
      </p:sp>
      <p:sp>
        <p:nvSpPr>
          <p:cNvPr id="4" name="Oval 3"/>
          <p:cNvSpPr/>
          <p:nvPr/>
        </p:nvSpPr>
        <p:spPr>
          <a:xfrm>
            <a:off x="2174486" y="4706937"/>
            <a:ext cx="1616927" cy="1628078"/>
          </a:xfrm>
          <a:prstGeom prst="ellipse">
            <a:avLst/>
          </a:prstGeom>
          <a:solidFill>
            <a:schemeClr val="bg2"/>
          </a:solidFill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</a:rPr>
              <a:t>Susceptible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5" name="Oval 4"/>
          <p:cNvSpPr/>
          <p:nvPr/>
        </p:nvSpPr>
        <p:spPr>
          <a:xfrm>
            <a:off x="4936272" y="4706937"/>
            <a:ext cx="1616927" cy="1628078"/>
          </a:xfrm>
          <a:prstGeom prst="ellipse">
            <a:avLst/>
          </a:prstGeom>
          <a:solidFill>
            <a:schemeClr val="bg2"/>
          </a:solidFill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</a:rPr>
              <a:t>Infected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6" name="Oval 5"/>
          <p:cNvSpPr/>
          <p:nvPr/>
        </p:nvSpPr>
        <p:spPr>
          <a:xfrm>
            <a:off x="7742659" y="4706937"/>
            <a:ext cx="1616927" cy="1628078"/>
          </a:xfrm>
          <a:prstGeom prst="ellipse">
            <a:avLst/>
          </a:prstGeom>
          <a:solidFill>
            <a:schemeClr val="bg2"/>
          </a:solidFill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</a:rPr>
              <a:t>Recovered </a:t>
            </a:r>
            <a:endParaRPr lang="en-US" sz="1600" dirty="0">
              <a:solidFill>
                <a:schemeClr val="tx1"/>
              </a:solidFill>
            </a:endParaRPr>
          </a:p>
        </p:txBody>
      </p:sp>
      <p:cxnSp>
        <p:nvCxnSpPr>
          <p:cNvPr id="8" name="Straight Arrow Connector 7"/>
          <p:cNvCxnSpPr>
            <a:stCxn id="4" idx="6"/>
          </p:cNvCxnSpPr>
          <p:nvPr/>
        </p:nvCxnSpPr>
        <p:spPr>
          <a:xfrm>
            <a:off x="3791413" y="5520976"/>
            <a:ext cx="1103972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>
            <a:off x="6608954" y="5520976"/>
            <a:ext cx="1103972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7821406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Model predictions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6744629" cy="4351338"/>
          </a:xfrm>
        </p:spPr>
        <p:txBody>
          <a:bodyPr/>
          <a:lstStyle/>
          <a:p>
            <a:r>
              <a:rPr lang="en-US" dirty="0" smtClean="0"/>
              <a:t>Exponential growth for r &gt; 1</a:t>
            </a:r>
          </a:p>
          <a:p>
            <a:r>
              <a:rPr lang="en-US" dirty="0" smtClean="0"/>
              <a:t>Decline in cases when r &lt; 1</a:t>
            </a:r>
          </a:p>
          <a:p>
            <a:r>
              <a:rPr lang="en-US" dirty="0" smtClean="0"/>
              <a:t>New cases:  r </a:t>
            </a:r>
            <a:r>
              <a:rPr lang="en-US" dirty="0" smtClean="0">
                <a:latin typeface="Symbol" panose="05050102010706020507" pitchFamily="18" charset="2"/>
                <a:sym typeface="Symbol" panose="05050102010706020507" pitchFamily="18" charset="2"/>
              </a:rPr>
              <a:t></a:t>
            </a:r>
            <a:r>
              <a:rPr lang="en-US" dirty="0" smtClean="0"/>
              <a:t>|I| </a:t>
            </a:r>
            <a:r>
              <a:rPr lang="en-US" dirty="0" smtClean="0">
                <a:sym typeface="Symbol" panose="05050102010706020507" pitchFamily="18" charset="2"/>
              </a:rPr>
              <a:t>  (|S| / n)</a:t>
            </a:r>
          </a:p>
          <a:p>
            <a:r>
              <a:rPr lang="en-US" dirty="0" smtClean="0">
                <a:sym typeface="Symbol" panose="05050102010706020507" pitchFamily="18" charset="2"/>
              </a:rPr>
              <a:t>Effective r value decreases as susceptible population decreases</a:t>
            </a:r>
          </a:p>
          <a:p>
            <a:r>
              <a:rPr lang="en-US" dirty="0" smtClean="0">
                <a:sym typeface="Symbol" panose="05050102010706020507" pitchFamily="18" charset="2"/>
              </a:rPr>
              <a:t>Decline starts when r = (n / |S|)</a:t>
            </a:r>
            <a:endParaRPr lang="en-US" dirty="0"/>
          </a:p>
        </p:txBody>
      </p:sp>
      <p:pic>
        <p:nvPicPr>
          <p:cNvPr id="1026" name="Picture 2" descr="Typical SIR model solution showing progression of population disease... |  Download Scientific Diagra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82829" y="365125"/>
            <a:ext cx="4016460" cy="2577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7739748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6722327" cy="1325563"/>
          </a:xfrm>
        </p:spPr>
        <p:txBody>
          <a:bodyPr/>
          <a:lstStyle/>
          <a:p>
            <a:r>
              <a:rPr lang="en-US" dirty="0" smtClean="0"/>
              <a:t>Making the model continuous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6109010" cy="4351338"/>
          </a:xfrm>
        </p:spPr>
        <p:txBody>
          <a:bodyPr/>
          <a:lstStyle/>
          <a:p>
            <a:r>
              <a:rPr lang="en-US" dirty="0" smtClean="0"/>
              <a:t>Shrink the time interval and allow multiple time periods in I</a:t>
            </a:r>
          </a:p>
          <a:p>
            <a:r>
              <a:rPr lang="en-US" dirty="0" smtClean="0"/>
              <a:t>Parameters </a:t>
            </a:r>
            <a:r>
              <a:rPr lang="en-US" dirty="0" smtClean="0">
                <a:sym typeface="Symbol" panose="05050102010706020507" pitchFamily="18" charset="2"/>
              </a:rPr>
              <a:t> and  for transition from S to I and from I to R</a:t>
            </a:r>
          </a:p>
          <a:p>
            <a:r>
              <a:rPr lang="en-US" dirty="0" smtClean="0">
                <a:sym typeface="Symbol" panose="05050102010706020507" pitchFamily="18" charset="2"/>
              </a:rPr>
              <a:t>Time step to zero to make a differential equation</a:t>
            </a:r>
            <a:endParaRPr lang="en-US" dirty="0"/>
          </a:p>
        </p:txBody>
      </p:sp>
      <p:pic>
        <p:nvPicPr>
          <p:cNvPr id="2050" name="Picture 2" descr="SIR model. Schematic representation, differential equations, and plot... |  Download Scientific Diagra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7998" y="651502"/>
            <a:ext cx="4337747" cy="52869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3492547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Expanding the models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6499302" cy="4351338"/>
          </a:xfrm>
        </p:spPr>
        <p:txBody>
          <a:bodyPr/>
          <a:lstStyle/>
          <a:p>
            <a:r>
              <a:rPr lang="en-US" dirty="0" smtClean="0"/>
              <a:t>SIRD – Susceptible, Infectious, Recovered, Dead</a:t>
            </a:r>
          </a:p>
          <a:p>
            <a:r>
              <a:rPr lang="en-US" dirty="0" smtClean="0"/>
              <a:t>SEIRD - Susceptible, Exposed, Infectious, Recovered, and Dead</a:t>
            </a:r>
          </a:p>
          <a:p>
            <a:r>
              <a:rPr lang="en-US" dirty="0" smtClean="0"/>
              <a:t>Adding Vaccines</a:t>
            </a:r>
          </a:p>
          <a:p>
            <a:r>
              <a:rPr lang="en-US" dirty="0" smtClean="0"/>
              <a:t>Adding Reinfection</a:t>
            </a:r>
            <a:endParaRPr lang="en-US" dirty="0"/>
          </a:p>
        </p:txBody>
      </p:sp>
      <p:sp>
        <p:nvSpPr>
          <p:cNvPr id="4" name="Oval 3"/>
          <p:cNvSpPr/>
          <p:nvPr/>
        </p:nvSpPr>
        <p:spPr>
          <a:xfrm>
            <a:off x="8658922" y="109537"/>
            <a:ext cx="1616927" cy="1628078"/>
          </a:xfrm>
          <a:prstGeom prst="ellipse">
            <a:avLst/>
          </a:prstGeom>
          <a:solidFill>
            <a:schemeClr val="bg2"/>
          </a:solidFill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</a:rPr>
              <a:t>Susceptible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5" name="Oval 4"/>
          <p:cNvSpPr/>
          <p:nvPr/>
        </p:nvSpPr>
        <p:spPr>
          <a:xfrm>
            <a:off x="8792735" y="2444440"/>
            <a:ext cx="1616927" cy="1628078"/>
          </a:xfrm>
          <a:prstGeom prst="ellipse">
            <a:avLst/>
          </a:prstGeom>
          <a:solidFill>
            <a:schemeClr val="bg2"/>
          </a:solidFill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</a:rPr>
              <a:t>Infected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6" name="Oval 5"/>
          <p:cNvSpPr/>
          <p:nvPr/>
        </p:nvSpPr>
        <p:spPr>
          <a:xfrm>
            <a:off x="7445297" y="4823135"/>
            <a:ext cx="1616927" cy="1628078"/>
          </a:xfrm>
          <a:prstGeom prst="ellipse">
            <a:avLst/>
          </a:prstGeom>
          <a:solidFill>
            <a:schemeClr val="bg2"/>
          </a:solidFill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</a:rPr>
              <a:t>Recovered </a:t>
            </a:r>
            <a:endParaRPr lang="en-US" sz="1600" dirty="0">
              <a:solidFill>
                <a:schemeClr val="tx1"/>
              </a:solidFill>
            </a:endParaRPr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9506415" y="1746791"/>
            <a:ext cx="16726" cy="583814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 flipH="1">
            <a:off x="8658922" y="3991324"/>
            <a:ext cx="646768" cy="831811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Oval 8"/>
          <p:cNvSpPr/>
          <p:nvPr/>
        </p:nvSpPr>
        <p:spPr>
          <a:xfrm>
            <a:off x="10275849" y="4779343"/>
            <a:ext cx="1616927" cy="1628078"/>
          </a:xfrm>
          <a:prstGeom prst="ellipse">
            <a:avLst/>
          </a:prstGeom>
          <a:solidFill>
            <a:schemeClr val="bg2"/>
          </a:solidFill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</a:rPr>
              <a:t>Vaccinated</a:t>
            </a:r>
            <a:endParaRPr lang="en-US" sz="1600" dirty="0">
              <a:solidFill>
                <a:schemeClr val="tx1"/>
              </a:solidFill>
            </a:endParaRPr>
          </a:p>
        </p:txBody>
      </p:sp>
      <p:cxnSp>
        <p:nvCxnSpPr>
          <p:cNvPr id="12" name="Straight Arrow Connector 11"/>
          <p:cNvCxnSpPr/>
          <p:nvPr/>
        </p:nvCxnSpPr>
        <p:spPr>
          <a:xfrm>
            <a:off x="10180137" y="1413648"/>
            <a:ext cx="1149121" cy="3365695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>
            <a:endCxn id="4" idx="3"/>
          </p:cNvCxnSpPr>
          <p:nvPr/>
        </p:nvCxnSpPr>
        <p:spPr>
          <a:xfrm flipV="1">
            <a:off x="8129235" y="1499188"/>
            <a:ext cx="766480" cy="3290318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flipH="1" flipV="1">
            <a:off x="9975229" y="1529598"/>
            <a:ext cx="1136492" cy="325108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7630389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610</TotalTime>
  <Words>711</Words>
  <Application>Microsoft Office PowerPoint</Application>
  <PresentationFormat>Widescreen</PresentationFormat>
  <Paragraphs>111</Paragraphs>
  <Slides>21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6" baseType="lpstr">
      <vt:lpstr>Arial</vt:lpstr>
      <vt:lpstr>Calibri</vt:lpstr>
      <vt:lpstr>Calibri Light</vt:lpstr>
      <vt:lpstr>Symbol</vt:lpstr>
      <vt:lpstr>Office Theme</vt:lpstr>
      <vt:lpstr>CSE 482 B</vt:lpstr>
      <vt:lpstr>Announcements</vt:lpstr>
      <vt:lpstr>Covid Pandemic</vt:lpstr>
      <vt:lpstr>Global Cases</vt:lpstr>
      <vt:lpstr>PowerPoint Presentation</vt:lpstr>
      <vt:lpstr>Disease Modelling</vt:lpstr>
      <vt:lpstr>Model predictions</vt:lpstr>
      <vt:lpstr>Making the model continuous</vt:lpstr>
      <vt:lpstr>Expanding the models</vt:lpstr>
      <vt:lpstr>Covid Epidemic:  South Africa</vt:lpstr>
      <vt:lpstr>Covid Epidemic:  India</vt:lpstr>
      <vt:lpstr>Covid Epidemic – CA, FL, WA</vt:lpstr>
      <vt:lpstr>PowerPoint Presentation</vt:lpstr>
      <vt:lpstr>Where does this data come from</vt:lpstr>
      <vt:lpstr>Data repositories</vt:lpstr>
      <vt:lpstr>Data types</vt:lpstr>
      <vt:lpstr>Many dashboards and studies are already available</vt:lpstr>
      <vt:lpstr>Applications of modeling</vt:lpstr>
      <vt:lpstr>Geographic refinement</vt:lpstr>
      <vt:lpstr>Exploring the interaction of data sources</vt:lpstr>
      <vt:lpstr>Existing tools (from fall project)</vt:lpstr>
    </vt:vector>
  </TitlesOfParts>
  <Company>CSE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CSE 482 B</dc:title>
  <dc:creator>Richard Anderson</dc:creator>
  <cp:lastModifiedBy>Richard Anderson</cp:lastModifiedBy>
  <cp:revision>19</cp:revision>
  <dcterms:created xsi:type="dcterms:W3CDTF">2022-01-12T19:26:32Z</dcterms:created>
  <dcterms:modified xsi:type="dcterms:W3CDTF">2022-01-13T05:36:40Z</dcterms:modified>
</cp:coreProperties>
</file>