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7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2" r:id="rId27"/>
    <p:sldId id="283" r:id="rId28"/>
    <p:sldId id="284" r:id="rId29"/>
    <p:sldId id="289" r:id="rId30"/>
    <p:sldId id="290" r:id="rId31"/>
    <p:sldId id="287" r:id="rId32"/>
    <p:sldId id="288" r:id="rId33"/>
    <p:sldId id="286" r:id="rId34"/>
    <p:sldId id="291"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len Weld"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96"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4-16T13:56:23.160" idx="1">
    <p:pos x="6000" y="0"/>
    <p:text>1st, 2nd, 3rd party apps</p:text>
  </p:cm>
  <p:cm authorId="0" dt="2018-04-16T13:56:23.160" idx="2">
    <p:pos x="6000" y="100"/>
    <p:text>gateways!</p:text>
  </p:cm>
  <p:cm authorId="0" dt="2018-04-16T13:58:46.261" idx="3">
    <p:pos x="6000" y="200"/>
    <p:text>could animate this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04-15T19:02:30.998" idx="4">
    <p:pos x="6000" y="0"/>
    <p:text>add dub and cornell?</p:text>
  </p:cm>
  <p:cm authorId="0" dt="2018-04-15T19:02:30.998" idx="5">
    <p:pos x="6000" y="100"/>
    <p:text>and change!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CF1E0-4E5C-4FCF-B196-12B5002B6A7F}" type="datetimeFigureOut">
              <a:rPr lang="en-US" smtClean="0"/>
              <a:t>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C7316-EB78-4CA4-A9FF-F6FF5216D23B}" type="slidenum">
              <a:rPr lang="en-US" smtClean="0"/>
              <a:t>‹#›</a:t>
            </a:fld>
            <a:endParaRPr lang="en-US"/>
          </a:p>
        </p:txBody>
      </p:sp>
    </p:spTree>
    <p:extLst>
      <p:ext uri="{BB962C8B-B14F-4D97-AF65-F5344CB8AC3E}">
        <p14:creationId xmlns:p14="http://schemas.microsoft.com/office/powerpoint/2010/main" val="2951486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4f53ff636_2_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Kichabi? Swahili acronym for “Book of Businesses”</a:t>
            </a:r>
            <a:endParaRPr/>
          </a:p>
        </p:txBody>
      </p:sp>
      <p:sp>
        <p:nvSpPr>
          <p:cNvPr id="102" name="Google Shape;102;g34f53ff636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6422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4f53ff636_2_11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34f53ff636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35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4f53ff636_2_1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34f53ff636_2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96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4f53ff636_2_1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34f53ff636_2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214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4f53ff636_2_13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34f53ff636_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872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396b4e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g35396b4ec8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Histogram of the number of sessions per participant excluding training sessions over the 30 day study period.</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25% of users were ‘Infrequent,’ with less than 5 sessions</a:t>
            </a:r>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53% of users ‘Frequent’ accessing the eKichabi every few days, with between 5 and 25 sessions</a:t>
            </a:r>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 22% of users were ‘Daily’ users, accessing the eKichabi more than 25 times over the course of the study. </a:t>
            </a:r>
            <a:endParaRPr/>
          </a:p>
        </p:txBody>
      </p:sp>
    </p:spTree>
    <p:extLst>
      <p:ext uri="{BB962C8B-B14F-4D97-AF65-F5344CB8AC3E}">
        <p14:creationId xmlns:p14="http://schemas.microsoft.com/office/powerpoint/2010/main" val="3708968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f53ff636_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g34f53ff636_2_1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Complete sessions – sessions ending on a business details screen</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Browsing modes more popular (75%) overall, and also have higher completion rate</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Steeper learning curve of Search</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Most participants had clear preferences:</a:t>
            </a:r>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Tafuta (Search) is the best, because you don’t have to choose from so many options.”</a:t>
            </a:r>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Search is best “because it’s short and simple to get to the business you are searching for.” </a:t>
            </a:r>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Participants liked selecting from a list of options.</a:t>
            </a:r>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“The most preferred is Chagua Mahali (Browse by Location) and Chagua Sector (Browse by Sector), because they have so many options to look up that allow any person to choose different villages and sub villages.”</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Interesting Result from Phone Survey and Focus Groups – U shaped preferences of Search</a:t>
            </a:r>
            <a:endParaRPr/>
          </a:p>
        </p:txBody>
      </p:sp>
    </p:spTree>
    <p:extLst>
      <p:ext uri="{BB962C8B-B14F-4D97-AF65-F5344CB8AC3E}">
        <p14:creationId xmlns:p14="http://schemas.microsoft.com/office/powerpoint/2010/main" val="69157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4f53ff636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g34f53ff636_2_1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Transport to or from unfamiliar locations: </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Price comparisons for buying or selling items:</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Negotiation of deals without needing to travel: </a:t>
            </a:r>
            <a:endParaRPr/>
          </a:p>
        </p:txBody>
      </p:sp>
    </p:spTree>
    <p:extLst>
      <p:ext uri="{BB962C8B-B14F-4D97-AF65-F5344CB8AC3E}">
        <p14:creationId xmlns:p14="http://schemas.microsoft.com/office/powerpoint/2010/main" val="4158616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f53ff636_2_9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34f53ff636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93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4f53ff636_2_15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g34f53ff636_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065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4f53ff636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g34f53ff636_2_1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Session-time outs did not appear to be a major limiting factor, 2,000+ sessions with 10,000+ screen views were hosted with 97% uptime. Time-outs could be improved.</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Users reported the application to be usable. Handling of scrolling through long lists, search and text input. Some users were frustrated, and special populations (eg poor eyesight) have greater challenges. Confusion with long menus, and greater “back” discoverability all important room for improvement.</a:t>
            </a:r>
            <a:endParaRPr/>
          </a:p>
        </p:txBody>
      </p:sp>
    </p:spTree>
    <p:extLst>
      <p:ext uri="{BB962C8B-B14F-4D97-AF65-F5344CB8AC3E}">
        <p14:creationId xmlns:p14="http://schemas.microsoft.com/office/powerpoint/2010/main" val="152524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4f53ff636_2_6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34f53ff636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345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4f53ff636_2_17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g34f53ff636_2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99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396b4ec8_0_18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g35396b4e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0130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4f53ff636_2_17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g34f53ff636_2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101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4f53ff636_2_7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Technologists interested in infrastructure appropriate implementations</a:t>
            </a:r>
            <a:endParaRPr/>
          </a:p>
          <a:p>
            <a:pPr marL="0" lvl="0" indent="0" algn="l" rtl="0">
              <a:spcBef>
                <a:spcPts val="0"/>
              </a:spcBef>
              <a:spcAft>
                <a:spcPts val="0"/>
              </a:spcAft>
              <a:buNone/>
            </a:pPr>
            <a:endParaRPr/>
          </a:p>
          <a:p>
            <a:pPr marL="0" lvl="0" indent="0" algn="l" rtl="0">
              <a:spcBef>
                <a:spcPts val="0"/>
              </a:spcBef>
              <a:spcAft>
                <a:spcPts val="0"/>
              </a:spcAft>
              <a:buNone/>
            </a:pPr>
            <a:r>
              <a:rPr lang="en"/>
              <a:t>Development economists interested in impact of information</a:t>
            </a:r>
            <a:endParaRPr/>
          </a:p>
        </p:txBody>
      </p:sp>
      <p:sp>
        <p:nvSpPr>
          <p:cNvPr id="119" name="Google Shape;119;g34f53ff636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011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4f53ff636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g34f53ff636_2_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Is USSD a suitable technology for deploying a search- and browse-based information service in rural Tanzania? </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How well can the target users search for phone numbers, and what are the approaches users take to find a number? </a:t>
            </a:r>
            <a:endParaRPr/>
          </a:p>
          <a:p>
            <a:pPr marL="0" marR="0" lvl="0" indent="0" algn="l" rtl="0">
              <a:lnSpc>
                <a:spcPct val="117999"/>
              </a:lnSpc>
              <a:spcBef>
                <a:spcPts val="0"/>
              </a:spcBef>
              <a:spcAft>
                <a:spcPts val="0"/>
              </a:spcAft>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Does the electronic version of the phone directory meet people’s needs, and is it something they will use on a day to day basis? </a:t>
            </a:r>
            <a:endParaRPr/>
          </a:p>
        </p:txBody>
      </p:sp>
    </p:spTree>
    <p:extLst>
      <p:ext uri="{BB962C8B-B14F-4D97-AF65-F5344CB8AC3E}">
        <p14:creationId xmlns:p14="http://schemas.microsoft.com/office/powerpoint/2010/main" val="2571955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4f53ff636_2_8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34f53ff636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35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4f53ff636_2_9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34f53ff636_2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15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4f53ff636_2_1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g34f53ff636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93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4f53ff636_2_10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g34f53ff636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730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396b4ec8_0_4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35396b4ec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185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CE15F8-3E18-4F5E-9130-A343C4DA4922}"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376110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E15F8-3E18-4F5E-9130-A343C4DA4922}"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291302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E15F8-3E18-4F5E-9130-A343C4DA4922}"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1731416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190625" y="1151929"/>
            <a:ext cx="9810800" cy="2321600"/>
          </a:xfrm>
          <a:prstGeom prst="rect">
            <a:avLst/>
          </a:prstGeom>
          <a:noFill/>
          <a:ln>
            <a:noFill/>
          </a:ln>
        </p:spPr>
        <p:txBody>
          <a:bodyPr spcFirstLastPara="1" wrap="square" lIns="58925" tIns="58925" rIns="58925" bIns="58925" anchor="b" anchorCtr="0"/>
          <a:lstStyle>
            <a:lvl1pPr marR="0" lvl="0"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56" name="Google Shape;56;p14"/>
          <p:cNvSpPr txBox="1">
            <a:spLocks noGrp="1"/>
          </p:cNvSpPr>
          <p:nvPr>
            <p:ph type="body" idx="1"/>
          </p:nvPr>
        </p:nvSpPr>
        <p:spPr>
          <a:xfrm>
            <a:off x="1190625" y="3545085"/>
            <a:ext cx="9810800" cy="794800"/>
          </a:xfrm>
          <a:prstGeom prst="rect">
            <a:avLst/>
          </a:prstGeom>
          <a:noFill/>
          <a:ln>
            <a:noFill/>
          </a:ln>
        </p:spPr>
        <p:txBody>
          <a:bodyPr spcFirstLastPara="1" wrap="square" lIns="58925" tIns="58925" rIns="58925" bIns="58925" anchor="t" anchorCtr="0"/>
          <a:lstStyle>
            <a:lvl1pPr marL="609585" marR="0" lvl="0"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1pPr>
            <a:lvl2pPr marL="1219170" marR="0" lvl="1"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828754" marR="0" lvl="2"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3pPr>
            <a:lvl4pPr marL="2438339" marR="0" lvl="3"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4pPr>
            <a:lvl5pPr marL="3047924" marR="0" lvl="4"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57" name="Google Shape;57;p14"/>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1129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92969" y="178593"/>
            <a:ext cx="10406000" cy="1518000"/>
          </a:xfrm>
          <a:prstGeom prst="rect">
            <a:avLst/>
          </a:prstGeom>
          <a:noFill/>
          <a:ln>
            <a:noFill/>
          </a:ln>
        </p:spPr>
        <p:txBody>
          <a:bodyPr spcFirstLastPara="1" wrap="square" lIns="58925" tIns="58925" rIns="58925" bIns="58925" anchor="ctr" anchorCtr="0"/>
          <a:lstStyle>
            <a:lvl1pPr marR="0" lvl="0"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60" name="Google Shape;60;p15"/>
          <p:cNvSpPr txBox="1">
            <a:spLocks noGrp="1"/>
          </p:cNvSpPr>
          <p:nvPr>
            <p:ph type="body" idx="1"/>
          </p:nvPr>
        </p:nvSpPr>
        <p:spPr>
          <a:xfrm>
            <a:off x="892969" y="1821656"/>
            <a:ext cx="10406000" cy="4420400"/>
          </a:xfrm>
          <a:prstGeom prst="rect">
            <a:avLst/>
          </a:prstGeom>
          <a:noFill/>
          <a:ln>
            <a:noFill/>
          </a:ln>
        </p:spPr>
        <p:txBody>
          <a:bodyPr spcFirstLastPara="1" wrap="square" lIns="58925" tIns="58925" rIns="58925" bIns="58925" anchor="ctr" anchorCtr="0"/>
          <a:lstStyle>
            <a:lvl1pPr marL="609585" marR="0" lvl="0"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L="1219170" marR="0" lvl="1"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L="1828754" marR="0" lvl="2"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L="2438339" marR="0" lvl="3"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L="3047924" marR="0" lvl="4"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61" name="Google Shape;61;p15"/>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6348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62"/>
        <p:cNvGrpSpPr/>
        <p:nvPr/>
      </p:nvGrpSpPr>
      <p:grpSpPr>
        <a:xfrm>
          <a:off x="0" y="0"/>
          <a:ext cx="0" cy="0"/>
          <a:chOff x="0" y="0"/>
          <a:chExt cx="0" cy="0"/>
        </a:xfrm>
      </p:grpSpPr>
      <p:sp>
        <p:nvSpPr>
          <p:cNvPr id="63" name="Google Shape;63;p16"/>
          <p:cNvSpPr>
            <a:spLocks noGrp="1"/>
          </p:cNvSpPr>
          <p:nvPr>
            <p:ph type="pic" idx="2"/>
          </p:nvPr>
        </p:nvSpPr>
        <p:spPr>
          <a:xfrm>
            <a:off x="6298407" y="1821656"/>
            <a:ext cx="5000800" cy="4420400"/>
          </a:xfrm>
          <a:prstGeom prst="rect">
            <a:avLst/>
          </a:prstGeom>
          <a:noFill/>
          <a:ln>
            <a:noFill/>
          </a:ln>
        </p:spPr>
        <p:txBody>
          <a:bodyPr spcFirstLastPara="1" wrap="square" lIns="58925" tIns="58925" rIns="58925" bIns="58925" anchor="t" anchorCtr="0"/>
          <a:lstStyle>
            <a:lvl1pPr marR="0" lvl="0"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64" name="Google Shape;64;p16"/>
          <p:cNvSpPr txBox="1">
            <a:spLocks noGrp="1"/>
          </p:cNvSpPr>
          <p:nvPr>
            <p:ph type="title"/>
          </p:nvPr>
        </p:nvSpPr>
        <p:spPr>
          <a:xfrm>
            <a:off x="892969" y="178593"/>
            <a:ext cx="10406000" cy="1518000"/>
          </a:xfrm>
          <a:prstGeom prst="rect">
            <a:avLst/>
          </a:prstGeom>
          <a:noFill/>
          <a:ln>
            <a:noFill/>
          </a:ln>
        </p:spPr>
        <p:txBody>
          <a:bodyPr spcFirstLastPara="1" wrap="square" lIns="58925" tIns="58925" rIns="58925" bIns="58925" anchor="ctr" anchorCtr="0"/>
          <a:lstStyle>
            <a:lvl1pPr marR="0" lvl="0"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65" name="Google Shape;65;p16"/>
          <p:cNvSpPr txBox="1">
            <a:spLocks noGrp="1"/>
          </p:cNvSpPr>
          <p:nvPr>
            <p:ph type="body" idx="1"/>
          </p:nvPr>
        </p:nvSpPr>
        <p:spPr>
          <a:xfrm>
            <a:off x="892969" y="1821656"/>
            <a:ext cx="5000800" cy="4420400"/>
          </a:xfrm>
          <a:prstGeom prst="rect">
            <a:avLst/>
          </a:prstGeom>
          <a:noFill/>
          <a:ln>
            <a:noFill/>
          </a:ln>
        </p:spPr>
        <p:txBody>
          <a:bodyPr spcFirstLastPara="1" wrap="square" lIns="58925" tIns="58925" rIns="58925" bIns="58925" anchor="ctr" anchorCtr="0"/>
          <a:lstStyle>
            <a:lvl1pPr marL="609585" marR="0" lvl="0" indent="-524920" algn="l" rtl="0">
              <a:lnSpc>
                <a:spcPct val="100000"/>
              </a:lnSpc>
              <a:spcBef>
                <a:spcPts val="2800"/>
              </a:spcBef>
              <a:spcAft>
                <a:spcPts val="0"/>
              </a:spcAft>
              <a:buClr>
                <a:srgbClr val="000000"/>
              </a:buClr>
              <a:buSzPts val="2600"/>
              <a:buFont typeface="Helvetica Neue"/>
              <a:buChar char="•"/>
              <a:defRPr sz="2400" b="0" i="0" u="none" strike="noStrike" cap="none">
                <a:solidFill>
                  <a:srgbClr val="000000"/>
                </a:solidFill>
                <a:latin typeface="Helvetica Neue"/>
                <a:ea typeface="Helvetica Neue"/>
                <a:cs typeface="Helvetica Neue"/>
                <a:sym typeface="Helvetica Neue"/>
              </a:defRPr>
            </a:lvl1pPr>
            <a:lvl2pPr marL="1219170" marR="0" lvl="1" indent="-524920" algn="l" rtl="0">
              <a:lnSpc>
                <a:spcPct val="100000"/>
              </a:lnSpc>
              <a:spcBef>
                <a:spcPts val="2800"/>
              </a:spcBef>
              <a:spcAft>
                <a:spcPts val="0"/>
              </a:spcAft>
              <a:buClr>
                <a:srgbClr val="000000"/>
              </a:buClr>
              <a:buSzPts val="2600"/>
              <a:buFont typeface="Helvetica Neue"/>
              <a:buChar char="•"/>
              <a:defRPr sz="2400" b="0" i="0" u="none" strike="noStrike" cap="none">
                <a:solidFill>
                  <a:srgbClr val="000000"/>
                </a:solidFill>
                <a:latin typeface="Helvetica Neue"/>
                <a:ea typeface="Helvetica Neue"/>
                <a:cs typeface="Helvetica Neue"/>
                <a:sym typeface="Helvetica Neue"/>
              </a:defRPr>
            </a:lvl2pPr>
            <a:lvl3pPr marL="1828754" marR="0" lvl="2" indent="-524920" algn="l" rtl="0">
              <a:lnSpc>
                <a:spcPct val="100000"/>
              </a:lnSpc>
              <a:spcBef>
                <a:spcPts val="2800"/>
              </a:spcBef>
              <a:spcAft>
                <a:spcPts val="0"/>
              </a:spcAft>
              <a:buClr>
                <a:srgbClr val="000000"/>
              </a:buClr>
              <a:buSzPts val="2600"/>
              <a:buFont typeface="Helvetica Neue"/>
              <a:buChar char="•"/>
              <a:defRPr sz="2400" b="0" i="0" u="none" strike="noStrike" cap="none">
                <a:solidFill>
                  <a:srgbClr val="000000"/>
                </a:solidFill>
                <a:latin typeface="Helvetica Neue"/>
                <a:ea typeface="Helvetica Neue"/>
                <a:cs typeface="Helvetica Neue"/>
                <a:sym typeface="Helvetica Neue"/>
              </a:defRPr>
            </a:lvl3pPr>
            <a:lvl4pPr marL="2438339" marR="0" lvl="3" indent="-524920" algn="l" rtl="0">
              <a:lnSpc>
                <a:spcPct val="100000"/>
              </a:lnSpc>
              <a:spcBef>
                <a:spcPts val="2800"/>
              </a:spcBef>
              <a:spcAft>
                <a:spcPts val="0"/>
              </a:spcAft>
              <a:buClr>
                <a:srgbClr val="000000"/>
              </a:buClr>
              <a:buSzPts val="2600"/>
              <a:buFont typeface="Helvetica Neue"/>
              <a:buChar char="•"/>
              <a:defRPr sz="2400" b="0" i="0" u="none" strike="noStrike" cap="none">
                <a:solidFill>
                  <a:srgbClr val="000000"/>
                </a:solidFill>
                <a:latin typeface="Helvetica Neue"/>
                <a:ea typeface="Helvetica Neue"/>
                <a:cs typeface="Helvetica Neue"/>
                <a:sym typeface="Helvetica Neue"/>
              </a:defRPr>
            </a:lvl4pPr>
            <a:lvl5pPr marL="3047924" marR="0" lvl="4" indent="-524920" algn="l" rtl="0">
              <a:lnSpc>
                <a:spcPct val="100000"/>
              </a:lnSpc>
              <a:spcBef>
                <a:spcPts val="2800"/>
              </a:spcBef>
              <a:spcAft>
                <a:spcPts val="0"/>
              </a:spcAft>
              <a:buClr>
                <a:srgbClr val="000000"/>
              </a:buClr>
              <a:buSzPts val="2600"/>
              <a:buFont typeface="Helvetica Neue"/>
              <a:buChar char="•"/>
              <a:defRPr sz="24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66" name="Google Shape;66;p16"/>
          <p:cNvSpPr txBox="1">
            <a:spLocks noGrp="1"/>
          </p:cNvSpPr>
          <p:nvPr>
            <p:ph type="sldNum" idx="12"/>
          </p:nvPr>
        </p:nvSpPr>
        <p:spPr>
          <a:xfrm>
            <a:off x="5933329" y="6536531"/>
            <a:ext cx="318800" cy="2412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2168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67"/>
        <p:cNvGrpSpPr/>
        <p:nvPr/>
      </p:nvGrpSpPr>
      <p:grpSpPr>
        <a:xfrm>
          <a:off x="0" y="0"/>
          <a:ext cx="0" cy="0"/>
          <a:chOff x="0" y="0"/>
          <a:chExt cx="0" cy="0"/>
        </a:xfrm>
      </p:grpSpPr>
      <p:sp>
        <p:nvSpPr>
          <p:cNvPr id="68" name="Google Shape;68;p17"/>
          <p:cNvSpPr txBox="1">
            <a:spLocks noGrp="1"/>
          </p:cNvSpPr>
          <p:nvPr>
            <p:ph type="body" idx="1"/>
          </p:nvPr>
        </p:nvSpPr>
        <p:spPr>
          <a:xfrm>
            <a:off x="892969" y="892969"/>
            <a:ext cx="10406000" cy="5072000"/>
          </a:xfrm>
          <a:prstGeom prst="rect">
            <a:avLst/>
          </a:prstGeom>
          <a:noFill/>
          <a:ln>
            <a:noFill/>
          </a:ln>
        </p:spPr>
        <p:txBody>
          <a:bodyPr spcFirstLastPara="1" wrap="square" lIns="58925" tIns="58925" rIns="58925" bIns="58925" anchor="ctr" anchorCtr="0"/>
          <a:lstStyle>
            <a:lvl1pPr marL="609585" marR="0" lvl="0"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L="1219170" marR="0" lvl="1"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L="1828754" marR="0" lvl="2"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L="2438339" marR="0" lvl="3"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L="3047924" marR="0" lvl="4"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69" name="Google Shape;69;p17"/>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5548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70"/>
        <p:cNvGrpSpPr/>
        <p:nvPr/>
      </p:nvGrpSpPr>
      <p:grpSpPr>
        <a:xfrm>
          <a:off x="0" y="0"/>
          <a:ext cx="0" cy="0"/>
          <a:chOff x="0" y="0"/>
          <a:chExt cx="0" cy="0"/>
        </a:xfrm>
      </p:grpSpPr>
      <p:sp>
        <p:nvSpPr>
          <p:cNvPr id="71" name="Google Shape;71;p18"/>
          <p:cNvSpPr>
            <a:spLocks noGrp="1"/>
          </p:cNvSpPr>
          <p:nvPr>
            <p:ph type="pic" idx="2"/>
          </p:nvPr>
        </p:nvSpPr>
        <p:spPr>
          <a:xfrm>
            <a:off x="1524000" y="473273"/>
            <a:ext cx="9144000" cy="4152400"/>
          </a:xfrm>
          <a:prstGeom prst="rect">
            <a:avLst/>
          </a:prstGeom>
          <a:noFill/>
          <a:ln>
            <a:noFill/>
          </a:ln>
        </p:spPr>
        <p:txBody>
          <a:bodyPr spcFirstLastPara="1" wrap="square" lIns="58925" tIns="58925" rIns="58925" bIns="58925" anchor="t" anchorCtr="0"/>
          <a:lstStyle>
            <a:lvl1pPr marR="0" lvl="0"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72" name="Google Shape;72;p18"/>
          <p:cNvSpPr txBox="1">
            <a:spLocks noGrp="1"/>
          </p:cNvSpPr>
          <p:nvPr>
            <p:ph type="title"/>
          </p:nvPr>
        </p:nvSpPr>
        <p:spPr>
          <a:xfrm>
            <a:off x="1190625" y="4723805"/>
            <a:ext cx="9810800" cy="1000000"/>
          </a:xfrm>
          <a:prstGeom prst="rect">
            <a:avLst/>
          </a:prstGeom>
          <a:noFill/>
          <a:ln>
            <a:noFill/>
          </a:ln>
        </p:spPr>
        <p:txBody>
          <a:bodyPr spcFirstLastPara="1" wrap="square" lIns="58925" tIns="58925" rIns="58925" bIns="58925" anchor="b" anchorCtr="0"/>
          <a:lstStyle>
            <a:lvl1pPr marR="0" lvl="0"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73" name="Google Shape;73;p18"/>
          <p:cNvSpPr txBox="1">
            <a:spLocks noGrp="1"/>
          </p:cNvSpPr>
          <p:nvPr>
            <p:ph type="body" idx="1"/>
          </p:nvPr>
        </p:nvSpPr>
        <p:spPr>
          <a:xfrm>
            <a:off x="1190625" y="5732860"/>
            <a:ext cx="9810800" cy="794800"/>
          </a:xfrm>
          <a:prstGeom prst="rect">
            <a:avLst/>
          </a:prstGeom>
          <a:noFill/>
          <a:ln>
            <a:noFill/>
          </a:ln>
        </p:spPr>
        <p:txBody>
          <a:bodyPr spcFirstLastPara="1" wrap="square" lIns="58925" tIns="58925" rIns="58925" bIns="58925" anchor="t" anchorCtr="0"/>
          <a:lstStyle>
            <a:lvl1pPr marL="609585" marR="0" lvl="0"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1pPr>
            <a:lvl2pPr marL="1219170" marR="0" lvl="1"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828754" marR="0" lvl="2"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3pPr>
            <a:lvl4pPr marL="2438339" marR="0" lvl="3"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4pPr>
            <a:lvl5pPr marL="3047924" marR="0" lvl="4"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74" name="Google Shape;74;p18"/>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8283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1190625" y="2268140"/>
            <a:ext cx="9810800" cy="2321600"/>
          </a:xfrm>
          <a:prstGeom prst="rect">
            <a:avLst/>
          </a:prstGeom>
          <a:noFill/>
          <a:ln>
            <a:noFill/>
          </a:ln>
        </p:spPr>
        <p:txBody>
          <a:bodyPr spcFirstLastPara="1" wrap="square" lIns="58925" tIns="58925" rIns="58925" bIns="58925" anchor="ctr" anchorCtr="0"/>
          <a:lstStyle>
            <a:lvl1pPr marR="0" lvl="0"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77" name="Google Shape;77;p19"/>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042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78"/>
        <p:cNvGrpSpPr/>
        <p:nvPr/>
      </p:nvGrpSpPr>
      <p:grpSpPr>
        <a:xfrm>
          <a:off x="0" y="0"/>
          <a:ext cx="0" cy="0"/>
          <a:chOff x="0" y="0"/>
          <a:chExt cx="0" cy="0"/>
        </a:xfrm>
      </p:grpSpPr>
      <p:sp>
        <p:nvSpPr>
          <p:cNvPr id="79" name="Google Shape;79;p20"/>
          <p:cNvSpPr>
            <a:spLocks noGrp="1"/>
          </p:cNvSpPr>
          <p:nvPr>
            <p:ph type="pic" idx="2"/>
          </p:nvPr>
        </p:nvSpPr>
        <p:spPr>
          <a:xfrm>
            <a:off x="6298407" y="446484"/>
            <a:ext cx="5000800" cy="5777600"/>
          </a:xfrm>
          <a:prstGeom prst="rect">
            <a:avLst/>
          </a:prstGeom>
          <a:noFill/>
          <a:ln>
            <a:noFill/>
          </a:ln>
        </p:spPr>
        <p:txBody>
          <a:bodyPr spcFirstLastPara="1" wrap="square" lIns="58925" tIns="58925" rIns="58925" bIns="58925" anchor="t" anchorCtr="0"/>
          <a:lstStyle>
            <a:lvl1pPr marR="0" lvl="0"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80" name="Google Shape;80;p20"/>
          <p:cNvSpPr txBox="1">
            <a:spLocks noGrp="1"/>
          </p:cNvSpPr>
          <p:nvPr>
            <p:ph type="title"/>
          </p:nvPr>
        </p:nvSpPr>
        <p:spPr>
          <a:xfrm>
            <a:off x="892969" y="446484"/>
            <a:ext cx="5000800" cy="2803600"/>
          </a:xfrm>
          <a:prstGeom prst="rect">
            <a:avLst/>
          </a:prstGeom>
          <a:noFill/>
          <a:ln>
            <a:noFill/>
          </a:ln>
        </p:spPr>
        <p:txBody>
          <a:bodyPr spcFirstLastPara="1" wrap="square" lIns="58925" tIns="58925" rIns="58925" bIns="58925" anchor="b" anchorCtr="0"/>
          <a:lstStyle>
            <a:lvl1pPr marR="0" lvl="0" algn="ctr" rtl="0">
              <a:lnSpc>
                <a:spcPct val="100000"/>
              </a:lnSpc>
              <a:spcBef>
                <a:spcPts val="0"/>
              </a:spcBef>
              <a:spcAft>
                <a:spcPts val="0"/>
              </a:spcAft>
              <a:buClr>
                <a:srgbClr val="000000"/>
              </a:buClr>
              <a:buSzPts val="3900"/>
              <a:buFont typeface="Helvetica Neue"/>
              <a:buNone/>
              <a:defRPr sz="5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81" name="Google Shape;81;p20"/>
          <p:cNvSpPr txBox="1">
            <a:spLocks noGrp="1"/>
          </p:cNvSpPr>
          <p:nvPr>
            <p:ph type="body" idx="1"/>
          </p:nvPr>
        </p:nvSpPr>
        <p:spPr>
          <a:xfrm>
            <a:off x="892969" y="3321844"/>
            <a:ext cx="5000800" cy="2893200"/>
          </a:xfrm>
          <a:prstGeom prst="rect">
            <a:avLst/>
          </a:prstGeom>
          <a:noFill/>
          <a:ln>
            <a:noFill/>
          </a:ln>
        </p:spPr>
        <p:txBody>
          <a:bodyPr spcFirstLastPara="1" wrap="square" lIns="58925" tIns="58925" rIns="58925" bIns="58925" anchor="t" anchorCtr="0"/>
          <a:lstStyle>
            <a:lvl1pPr marL="609585" marR="0" lvl="0"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1pPr>
            <a:lvl2pPr marL="1219170" marR="0" lvl="1"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2pPr>
            <a:lvl3pPr marL="1828754" marR="0" lvl="2"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3pPr>
            <a:lvl4pPr marL="2438339" marR="0" lvl="3"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4pPr>
            <a:lvl5pPr marL="3047924" marR="0" lvl="4" indent="-304792" algn="ctr" rtl="0">
              <a:lnSpc>
                <a:spcPct val="100000"/>
              </a:lnSpc>
              <a:spcBef>
                <a:spcPts val="0"/>
              </a:spcBef>
              <a:spcAft>
                <a:spcPts val="0"/>
              </a:spcAft>
              <a:buClr>
                <a:srgbClr val="000000"/>
              </a:buClr>
              <a:buSzPts val="2400"/>
              <a:buFont typeface="Helvetica Neue"/>
              <a:buNone/>
              <a:defRPr sz="32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82" name="Google Shape;82;p20"/>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056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892969" y="178593"/>
            <a:ext cx="10406000" cy="1518000"/>
          </a:xfrm>
          <a:prstGeom prst="rect">
            <a:avLst/>
          </a:prstGeom>
          <a:noFill/>
          <a:ln>
            <a:noFill/>
          </a:ln>
        </p:spPr>
        <p:txBody>
          <a:bodyPr spcFirstLastPara="1" wrap="square" lIns="58925" tIns="58925" rIns="58925" bIns="58925" anchor="ctr" anchorCtr="0"/>
          <a:lstStyle>
            <a:lvl1pPr marR="0" lvl="0"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6933" b="0" i="0" u="none" strike="noStrike" cap="none">
                <a:solidFill>
                  <a:srgbClr val="000000"/>
                </a:solidFill>
                <a:latin typeface="Helvetica Neue"/>
                <a:ea typeface="Helvetica Neue"/>
                <a:cs typeface="Helvetica Neue"/>
                <a:sym typeface="Helvetica Neue"/>
              </a:defRPr>
            </a:lvl9pPr>
          </a:lstStyle>
          <a:p>
            <a:endParaRPr/>
          </a:p>
        </p:txBody>
      </p:sp>
      <p:sp>
        <p:nvSpPr>
          <p:cNvPr id="85" name="Google Shape;85;p21"/>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303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E15F8-3E18-4F5E-9130-A343C4DA4922}"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551773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86"/>
        <p:cNvGrpSpPr/>
        <p:nvPr/>
      </p:nvGrpSpPr>
      <p:grpSpPr>
        <a:xfrm>
          <a:off x="0" y="0"/>
          <a:ext cx="0" cy="0"/>
          <a:chOff x="0" y="0"/>
          <a:chExt cx="0" cy="0"/>
        </a:xfrm>
      </p:grpSpPr>
      <p:sp>
        <p:nvSpPr>
          <p:cNvPr id="87" name="Google Shape;87;p22"/>
          <p:cNvSpPr>
            <a:spLocks noGrp="1"/>
          </p:cNvSpPr>
          <p:nvPr>
            <p:ph type="pic" idx="2"/>
          </p:nvPr>
        </p:nvSpPr>
        <p:spPr>
          <a:xfrm>
            <a:off x="6298407" y="3580805"/>
            <a:ext cx="5000800" cy="2652000"/>
          </a:xfrm>
          <a:prstGeom prst="rect">
            <a:avLst/>
          </a:prstGeom>
          <a:noFill/>
          <a:ln>
            <a:noFill/>
          </a:ln>
        </p:spPr>
        <p:txBody>
          <a:bodyPr spcFirstLastPara="1" wrap="square" lIns="58925" tIns="58925" rIns="58925" bIns="58925" anchor="t" anchorCtr="0"/>
          <a:lstStyle>
            <a:lvl1pPr marR="0" lvl="0"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88" name="Google Shape;88;p22"/>
          <p:cNvSpPr>
            <a:spLocks noGrp="1"/>
          </p:cNvSpPr>
          <p:nvPr>
            <p:ph type="pic" idx="3"/>
          </p:nvPr>
        </p:nvSpPr>
        <p:spPr>
          <a:xfrm>
            <a:off x="6298407" y="625079"/>
            <a:ext cx="5000800" cy="2652000"/>
          </a:xfrm>
          <a:prstGeom prst="rect">
            <a:avLst/>
          </a:prstGeom>
          <a:noFill/>
          <a:ln>
            <a:noFill/>
          </a:ln>
        </p:spPr>
        <p:txBody>
          <a:bodyPr spcFirstLastPara="1" wrap="square" lIns="58925" tIns="58925" rIns="58925" bIns="58925" anchor="t" anchorCtr="0"/>
          <a:lstStyle>
            <a:lvl1pPr marR="0" lvl="0"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89" name="Google Shape;89;p22"/>
          <p:cNvSpPr>
            <a:spLocks noGrp="1"/>
          </p:cNvSpPr>
          <p:nvPr>
            <p:ph type="pic" idx="4"/>
          </p:nvPr>
        </p:nvSpPr>
        <p:spPr>
          <a:xfrm>
            <a:off x="892969" y="625079"/>
            <a:ext cx="5000800" cy="5608000"/>
          </a:xfrm>
          <a:prstGeom prst="rect">
            <a:avLst/>
          </a:prstGeom>
          <a:noFill/>
          <a:ln>
            <a:noFill/>
          </a:ln>
        </p:spPr>
        <p:txBody>
          <a:bodyPr spcFirstLastPara="1" wrap="square" lIns="58925" tIns="58925" rIns="58925" bIns="58925" anchor="t" anchorCtr="0"/>
          <a:lstStyle>
            <a:lvl1pPr marR="0" lvl="0"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90" name="Google Shape;90;p22"/>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7682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1190625" y="4473773"/>
            <a:ext cx="9810800" cy="324400"/>
          </a:xfrm>
          <a:prstGeom prst="rect">
            <a:avLst/>
          </a:prstGeom>
          <a:noFill/>
          <a:ln>
            <a:noFill/>
          </a:ln>
        </p:spPr>
        <p:txBody>
          <a:bodyPr spcFirstLastPara="1" wrap="square" lIns="58925" tIns="58925" rIns="58925" bIns="58925" anchor="t" anchorCtr="0"/>
          <a:lstStyle>
            <a:lvl1pPr marL="609585" marR="0" lvl="0" indent="-304792" algn="ctr" rtl="0">
              <a:lnSpc>
                <a:spcPct val="100000"/>
              </a:lnSpc>
              <a:spcBef>
                <a:spcPts val="0"/>
              </a:spcBef>
              <a:spcAft>
                <a:spcPts val="0"/>
              </a:spcAft>
              <a:buClr>
                <a:srgbClr val="000000"/>
              </a:buClr>
              <a:buSzPts val="1500"/>
              <a:buFont typeface="Helvetica Neue"/>
              <a:buNone/>
              <a:defRPr sz="2000" b="0" i="1" u="none" strike="noStrike" cap="none">
                <a:solidFill>
                  <a:srgbClr val="000000"/>
                </a:solidFill>
                <a:latin typeface="Helvetica Neue"/>
                <a:ea typeface="Helvetica Neue"/>
                <a:cs typeface="Helvetica Neue"/>
                <a:sym typeface="Helvetica Neue"/>
              </a:defRPr>
            </a:lvl1pPr>
            <a:lvl2pPr marL="1219170" marR="0" lvl="1"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L="1828754" marR="0" lvl="2"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L="2438339" marR="0" lvl="3"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L="3047924" marR="0" lvl="4"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93" name="Google Shape;93;p23"/>
          <p:cNvSpPr txBox="1">
            <a:spLocks noGrp="1"/>
          </p:cNvSpPr>
          <p:nvPr>
            <p:ph type="body" idx="2"/>
          </p:nvPr>
        </p:nvSpPr>
        <p:spPr>
          <a:xfrm>
            <a:off x="1190625" y="3000313"/>
            <a:ext cx="9810800" cy="428800"/>
          </a:xfrm>
          <a:prstGeom prst="rect">
            <a:avLst/>
          </a:prstGeom>
          <a:noFill/>
          <a:ln>
            <a:noFill/>
          </a:ln>
        </p:spPr>
        <p:txBody>
          <a:bodyPr spcFirstLastPara="1" wrap="square" lIns="58925" tIns="58925" rIns="58925" bIns="58925" anchor="ctr" anchorCtr="0"/>
          <a:lstStyle>
            <a:lvl1pPr marL="609585" marR="0" lvl="0" indent="-304792" algn="ctr" rtl="0">
              <a:lnSpc>
                <a:spcPct val="100000"/>
              </a:lnSpc>
              <a:spcBef>
                <a:spcPts val="0"/>
              </a:spcBef>
              <a:spcAft>
                <a:spcPts val="0"/>
              </a:spcAft>
              <a:buClr>
                <a:srgbClr val="000000"/>
              </a:buClr>
              <a:buSzPts val="2200"/>
              <a:buFont typeface="Helvetica Neue"/>
              <a:buNone/>
              <a:defRPr sz="2933" b="0" i="0" u="none" strike="noStrike" cap="none">
                <a:solidFill>
                  <a:srgbClr val="000000"/>
                </a:solidFill>
                <a:latin typeface="Helvetica Neue"/>
                <a:ea typeface="Helvetica Neue"/>
                <a:cs typeface="Helvetica Neue"/>
                <a:sym typeface="Helvetica Neue"/>
              </a:defRPr>
            </a:lvl1pPr>
            <a:lvl2pPr marL="1219170" marR="0" lvl="1"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L="1828754" marR="0" lvl="2"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L="2438339" marR="0" lvl="3"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L="3047924" marR="0" lvl="4"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L="3657509" marR="0" lvl="5"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L="4267093" marR="0" lvl="6"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L="4876678" marR="0" lvl="7"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L="5486263" marR="0" lvl="8" indent="-55878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94" name="Google Shape;94;p23"/>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2674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95"/>
        <p:cNvGrpSpPr/>
        <p:nvPr/>
      </p:nvGrpSpPr>
      <p:grpSpPr>
        <a:xfrm>
          <a:off x="0" y="0"/>
          <a:ext cx="0" cy="0"/>
          <a:chOff x="0" y="0"/>
          <a:chExt cx="0" cy="0"/>
        </a:xfrm>
      </p:grpSpPr>
      <p:sp>
        <p:nvSpPr>
          <p:cNvPr id="96" name="Google Shape;96;p24"/>
          <p:cNvSpPr>
            <a:spLocks noGrp="1"/>
          </p:cNvSpPr>
          <p:nvPr>
            <p:ph type="pic" idx="2"/>
          </p:nvPr>
        </p:nvSpPr>
        <p:spPr>
          <a:xfrm>
            <a:off x="0" y="0"/>
            <a:ext cx="12192000" cy="6858000"/>
          </a:xfrm>
          <a:prstGeom prst="rect">
            <a:avLst/>
          </a:prstGeom>
          <a:noFill/>
          <a:ln>
            <a:noFill/>
          </a:ln>
        </p:spPr>
        <p:txBody>
          <a:bodyPr spcFirstLastPara="1" wrap="square" lIns="58925" tIns="58925" rIns="58925" bIns="58925" anchor="t" anchorCtr="0"/>
          <a:lstStyle>
            <a:lvl1pPr marR="0" lvl="0"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600"/>
              </a:spcBef>
              <a:spcAft>
                <a:spcPts val="0"/>
              </a:spcAft>
              <a:buClr>
                <a:srgbClr val="000000"/>
              </a:buClr>
              <a:buSzPts val="3000"/>
              <a:buFont typeface="Helvetica Neue"/>
              <a:buChar char="•"/>
              <a:defRPr sz="2800" b="0" i="0" u="none" strike="noStrike" cap="none">
                <a:solidFill>
                  <a:srgbClr val="000000"/>
                </a:solidFill>
                <a:latin typeface="Helvetica Neue"/>
                <a:ea typeface="Helvetica Neue"/>
                <a:cs typeface="Helvetica Neue"/>
                <a:sym typeface="Helvetica Neue"/>
              </a:defRPr>
            </a:lvl9pPr>
          </a:lstStyle>
          <a:p>
            <a:endParaRPr/>
          </a:p>
        </p:txBody>
      </p:sp>
      <p:sp>
        <p:nvSpPr>
          <p:cNvPr id="97" name="Google Shape;97;p24"/>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3690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8"/>
        <p:cNvGrpSpPr/>
        <p:nvPr/>
      </p:nvGrpSpPr>
      <p:grpSpPr>
        <a:xfrm>
          <a:off x="0" y="0"/>
          <a:ext cx="0" cy="0"/>
          <a:chOff x="0" y="0"/>
          <a:chExt cx="0" cy="0"/>
        </a:xfrm>
      </p:grpSpPr>
      <p:sp>
        <p:nvSpPr>
          <p:cNvPr id="99" name="Google Shape;99;p25"/>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6738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CE15F8-3E18-4F5E-9130-A343C4DA4922}"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2753268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CE15F8-3E18-4F5E-9130-A343C4DA4922}"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291150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CE15F8-3E18-4F5E-9130-A343C4DA4922}" type="datetimeFigureOut">
              <a:rPr lang="en-US" smtClean="0"/>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85895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CE15F8-3E18-4F5E-9130-A343C4DA4922}" type="datetimeFigureOut">
              <a:rPr lang="en-US" smtClean="0"/>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342822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E15F8-3E18-4F5E-9130-A343C4DA4922}" type="datetimeFigureOut">
              <a:rPr lang="en-US" smtClean="0"/>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341936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CE15F8-3E18-4F5E-9130-A343C4DA4922}"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124258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CE15F8-3E18-4F5E-9130-A343C4DA4922}"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EDB1B-A960-413C-AB61-B144E4BE7E46}" type="slidenum">
              <a:rPr lang="en-US" smtClean="0"/>
              <a:t>‹#›</a:t>
            </a:fld>
            <a:endParaRPr lang="en-US"/>
          </a:p>
        </p:txBody>
      </p:sp>
    </p:spTree>
    <p:extLst>
      <p:ext uri="{BB962C8B-B14F-4D97-AF65-F5344CB8AC3E}">
        <p14:creationId xmlns:p14="http://schemas.microsoft.com/office/powerpoint/2010/main" val="2469897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E15F8-3E18-4F5E-9130-A343C4DA4922}" type="datetimeFigureOut">
              <a:rPr lang="en-US" smtClean="0"/>
              <a:t>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EDB1B-A960-413C-AB61-B144E4BE7E46}" type="slidenum">
              <a:rPr lang="en-US" smtClean="0"/>
              <a:t>‹#›</a:t>
            </a:fld>
            <a:endParaRPr lang="en-US"/>
          </a:p>
        </p:txBody>
      </p:sp>
    </p:spTree>
    <p:extLst>
      <p:ext uri="{BB962C8B-B14F-4D97-AF65-F5344CB8AC3E}">
        <p14:creationId xmlns:p14="http://schemas.microsoft.com/office/powerpoint/2010/main" val="3374790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92969" y="178593"/>
            <a:ext cx="10406000" cy="1518000"/>
          </a:xfrm>
          <a:prstGeom prst="rect">
            <a:avLst/>
          </a:prstGeom>
          <a:noFill/>
          <a:ln>
            <a:noFill/>
          </a:ln>
        </p:spPr>
        <p:txBody>
          <a:bodyPr spcFirstLastPara="1" wrap="square" lIns="58925" tIns="58925" rIns="58925" bIns="58925" anchor="ctr" anchorCtr="0"/>
          <a:lstStyle>
            <a:lvl1pPr marR="0" lvl="0"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200"/>
              <a:buFont typeface="Helvetica Neue"/>
              <a:buNone/>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52" name="Google Shape;52;p13"/>
          <p:cNvSpPr txBox="1">
            <a:spLocks noGrp="1"/>
          </p:cNvSpPr>
          <p:nvPr>
            <p:ph type="body" idx="1"/>
          </p:nvPr>
        </p:nvSpPr>
        <p:spPr>
          <a:xfrm>
            <a:off x="892969" y="1821656"/>
            <a:ext cx="10406000" cy="4420400"/>
          </a:xfrm>
          <a:prstGeom prst="rect">
            <a:avLst/>
          </a:prstGeom>
          <a:noFill/>
          <a:ln>
            <a:noFill/>
          </a:ln>
        </p:spPr>
        <p:txBody>
          <a:bodyPr spcFirstLastPara="1" wrap="square" lIns="58925" tIns="58925" rIns="58925" bIns="58925" anchor="ctr" anchorCtr="0"/>
          <a:lstStyle>
            <a:lvl1pPr marL="457200" marR="0" lvl="0"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1pPr>
            <a:lvl2pPr marL="914400" marR="0" lvl="1"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2pPr>
            <a:lvl3pPr marL="1371600" marR="0" lvl="2"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3pPr>
            <a:lvl4pPr marL="1828800" marR="0" lvl="3"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4pPr>
            <a:lvl5pPr marL="2286000" marR="0" lvl="4"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5pPr>
            <a:lvl6pPr marL="2743200" marR="0" lvl="5"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6pPr>
            <a:lvl7pPr marL="3200400" marR="0" lvl="6"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7pPr>
            <a:lvl8pPr marL="3657600" marR="0" lvl="7"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8pPr>
            <a:lvl9pPr marL="4114800" marR="0" lvl="8" indent="-419100" algn="l" rtl="0">
              <a:lnSpc>
                <a:spcPct val="100000"/>
              </a:lnSpc>
              <a:spcBef>
                <a:spcPts val="2700"/>
              </a:spcBef>
              <a:spcAft>
                <a:spcPts val="0"/>
              </a:spcAft>
              <a:buClr>
                <a:srgbClr val="000000"/>
              </a:buClr>
              <a:buSzPts val="3000"/>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sp>
        <p:nvSpPr>
          <p:cNvPr id="53" name="Google Shape;53;p13"/>
          <p:cNvSpPr txBox="1">
            <a:spLocks noGrp="1"/>
          </p:cNvSpPr>
          <p:nvPr>
            <p:ph type="sldNum" idx="12"/>
          </p:nvPr>
        </p:nvSpPr>
        <p:spPr>
          <a:xfrm>
            <a:off x="5933329" y="6536531"/>
            <a:ext cx="318800" cy="228000"/>
          </a:xfrm>
          <a:prstGeom prst="rect">
            <a:avLst/>
          </a:prstGeom>
          <a:noFill/>
          <a:ln>
            <a:noFill/>
          </a:ln>
        </p:spPr>
        <p:txBody>
          <a:bodyPr spcFirstLastPara="1" wrap="square" lIns="32750" tIns="32750" rIns="32750" bIns="32750" anchor="t" anchorCtr="0">
            <a:noAutofit/>
          </a:bodyPr>
          <a:lstStyle>
            <a:lvl1pPr marL="0" marR="0" lvl="0"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000"/>
              <a:buFont typeface="Helvetica Neue Light"/>
              <a:buNone/>
              <a:defRPr sz="1333"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latin typeface="Arial"/>
              <a:ea typeface="Arial"/>
              <a:cs typeface="Arial"/>
              <a:sym typeface="Arial"/>
            </a:endParaRPr>
          </a:p>
        </p:txBody>
      </p:sp>
    </p:spTree>
    <p:extLst>
      <p:ext uri="{BB962C8B-B14F-4D97-AF65-F5344CB8AC3E}">
        <p14:creationId xmlns:p14="http://schemas.microsoft.com/office/powerpoint/2010/main" val="4032467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omments" Target="../comments/comment2.xml"/><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CSE 482 b</a:t>
            </a:r>
            <a:endParaRPr lang="en-US" dirty="0"/>
          </a:p>
        </p:txBody>
      </p:sp>
      <p:sp>
        <p:nvSpPr>
          <p:cNvPr id="3" name="Subtitle 2"/>
          <p:cNvSpPr>
            <a:spLocks noGrp="1"/>
          </p:cNvSpPr>
          <p:nvPr>
            <p:ph type="subTitle" idx="1"/>
          </p:nvPr>
        </p:nvSpPr>
        <p:spPr/>
        <p:txBody>
          <a:bodyPr/>
          <a:lstStyle/>
          <a:p>
            <a:r>
              <a:rPr lang="en-US" dirty="0" smtClean="0"/>
              <a:t>Winter 2022</a:t>
            </a:r>
          </a:p>
          <a:p>
            <a:r>
              <a:rPr lang="en-US" dirty="0" smtClean="0"/>
              <a:t>Lecture 03</a:t>
            </a:r>
            <a:endParaRPr lang="en-US" dirty="0"/>
          </a:p>
        </p:txBody>
      </p:sp>
    </p:spTree>
    <p:extLst>
      <p:ext uri="{BB962C8B-B14F-4D97-AF65-F5344CB8AC3E}">
        <p14:creationId xmlns:p14="http://schemas.microsoft.com/office/powerpoint/2010/main" val="75259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pPr>
              <a:buSzPts val="5100"/>
            </a:pPr>
            <a:r>
              <a:rPr lang="en" sz="2800" i="1">
                <a:solidFill>
                  <a:srgbClr val="FFFFFF"/>
                </a:solidFill>
                <a:latin typeface="Roboto"/>
                <a:ea typeface="Roboto"/>
                <a:cs typeface="Roboto"/>
                <a:sym typeface="Roboto"/>
              </a:rPr>
              <a:t>Phase 0: </a:t>
            </a:r>
            <a:r>
              <a:rPr lang="en" sz="4800">
                <a:solidFill>
                  <a:srgbClr val="FFFFFF"/>
                </a:solidFill>
                <a:latin typeface="Roboto"/>
                <a:ea typeface="Roboto"/>
                <a:cs typeface="Roboto"/>
                <a:sym typeface="Roboto"/>
              </a:rPr>
              <a:t>Application Prototyping</a:t>
            </a:r>
            <a:endParaRPr sz="4800">
              <a:solidFill>
                <a:srgbClr val="FFFFFF"/>
              </a:solidFill>
              <a:latin typeface="Roboto"/>
              <a:ea typeface="Roboto"/>
              <a:cs typeface="Roboto"/>
              <a:sym typeface="Roboto"/>
            </a:endParaRPr>
          </a:p>
        </p:txBody>
      </p:sp>
      <p:sp>
        <p:nvSpPr>
          <p:cNvPr id="156" name="Google Shape;156;p33"/>
          <p:cNvSpPr txBox="1">
            <a:spLocks noGrp="1"/>
          </p:cNvSpPr>
          <p:nvPr>
            <p:ph type="body" idx="1"/>
          </p:nvPr>
        </p:nvSpPr>
        <p:spPr>
          <a:xfrm>
            <a:off x="892969" y="1821656"/>
            <a:ext cx="4772800" cy="4420400"/>
          </a:xfrm>
          <a:prstGeom prst="rect">
            <a:avLst/>
          </a:prstGeom>
          <a:noFill/>
          <a:ln>
            <a:noFill/>
          </a:ln>
        </p:spPr>
        <p:txBody>
          <a:bodyPr spcFirstLastPara="1" wrap="square" lIns="43667" tIns="43667" rIns="43667" bIns="43667" anchor="t" anchorCtr="0">
            <a:noAutofit/>
          </a:bodyPr>
          <a:lstStyle/>
          <a:p>
            <a:pPr marL="0" indent="0">
              <a:spcBef>
                <a:spcPts val="0"/>
              </a:spcBef>
              <a:buNone/>
            </a:pPr>
            <a:r>
              <a:rPr lang="en">
                <a:solidFill>
                  <a:srgbClr val="FFFFFF"/>
                </a:solidFill>
                <a:latin typeface="Roboto"/>
                <a:ea typeface="Roboto"/>
                <a:cs typeface="Roboto"/>
                <a:sym typeface="Roboto"/>
              </a:rPr>
              <a:t>Three</a:t>
            </a:r>
            <a:r>
              <a:rPr lang="en">
                <a:solidFill>
                  <a:srgbClr val="FFFFFF"/>
                </a:solidFill>
                <a:latin typeface="Roboto"/>
                <a:ea typeface="Roboto"/>
                <a:cs typeface="Roboto"/>
                <a:sym typeface="Roboto"/>
              </a:rPr>
              <a:t> usage modes</a:t>
            </a:r>
            <a:r>
              <a:rPr lang="en">
                <a:solidFill>
                  <a:srgbClr val="FFFFFF"/>
                </a:solidFill>
                <a:latin typeface="Roboto"/>
                <a:ea typeface="Roboto"/>
                <a:cs typeface="Roboto"/>
                <a:sym typeface="Roboto"/>
              </a:rPr>
              <a:t>:</a:t>
            </a:r>
            <a:endParaRPr sz="1200">
              <a:solidFill>
                <a:srgbClr val="FFFFFF"/>
              </a:solidFill>
              <a:latin typeface="Roboto"/>
              <a:ea typeface="Roboto"/>
              <a:cs typeface="Roboto"/>
              <a:sym typeface="Roboto"/>
            </a:endParaRPr>
          </a:p>
          <a:p>
            <a:pPr marL="761981" lvl="1" indent="-372524">
              <a:buClr>
                <a:srgbClr val="FFFFFF"/>
              </a:buClr>
              <a:buFont typeface="Roboto"/>
              <a:buChar char="•"/>
            </a:pPr>
            <a:r>
              <a:rPr lang="en">
                <a:solidFill>
                  <a:srgbClr val="FFFFFF"/>
                </a:solidFill>
                <a:latin typeface="Roboto"/>
                <a:ea typeface="Roboto"/>
                <a:cs typeface="Roboto"/>
                <a:sym typeface="Roboto"/>
              </a:rPr>
              <a:t>Browse by Location</a:t>
            </a:r>
            <a:endParaRPr sz="1200">
              <a:solidFill>
                <a:srgbClr val="FFFFFF"/>
              </a:solidFill>
              <a:latin typeface="Roboto"/>
              <a:ea typeface="Roboto"/>
              <a:cs typeface="Roboto"/>
              <a:sym typeface="Roboto"/>
            </a:endParaRPr>
          </a:p>
          <a:p>
            <a:pPr marL="761981" lvl="1" indent="-372524">
              <a:buClr>
                <a:srgbClr val="FFFFFF"/>
              </a:buClr>
              <a:buFont typeface="Roboto"/>
              <a:buChar char="•"/>
            </a:pPr>
            <a:r>
              <a:rPr lang="en">
                <a:solidFill>
                  <a:srgbClr val="FFFFFF"/>
                </a:solidFill>
                <a:latin typeface="Roboto"/>
                <a:ea typeface="Roboto"/>
                <a:cs typeface="Roboto"/>
                <a:sym typeface="Roboto"/>
              </a:rPr>
              <a:t>Browse by Sector</a:t>
            </a:r>
            <a:endParaRPr sz="1200">
              <a:solidFill>
                <a:srgbClr val="FFFFFF"/>
              </a:solidFill>
              <a:latin typeface="Roboto"/>
              <a:ea typeface="Roboto"/>
              <a:cs typeface="Roboto"/>
              <a:sym typeface="Roboto"/>
            </a:endParaRPr>
          </a:p>
          <a:p>
            <a:pPr marL="761981" lvl="1" indent="-372524">
              <a:buClr>
                <a:srgbClr val="FFFFFF"/>
              </a:buClr>
              <a:buFont typeface="Roboto"/>
              <a:buChar char="•"/>
            </a:pPr>
            <a:r>
              <a:rPr lang="en">
                <a:solidFill>
                  <a:srgbClr val="FFFFFF"/>
                </a:solidFill>
                <a:latin typeface="Roboto"/>
                <a:ea typeface="Roboto"/>
                <a:cs typeface="Roboto"/>
                <a:sym typeface="Roboto"/>
              </a:rPr>
              <a:t>Search</a:t>
            </a:r>
            <a:endParaRPr sz="1200">
              <a:solidFill>
                <a:srgbClr val="FFFFFF"/>
              </a:solidFill>
              <a:latin typeface="Roboto"/>
              <a:ea typeface="Roboto"/>
              <a:cs typeface="Roboto"/>
              <a:sym typeface="Roboto"/>
            </a:endParaRPr>
          </a:p>
        </p:txBody>
      </p:sp>
      <p:pic>
        <p:nvPicPr>
          <p:cNvPr id="157" name="Google Shape;157;p33" descr="handset2.jpg"/>
          <p:cNvPicPr preferRelativeResize="0"/>
          <p:nvPr/>
        </p:nvPicPr>
        <p:blipFill rotWithShape="1">
          <a:blip r:embed="rId3">
            <a:alphaModFix/>
          </a:blip>
          <a:srcRect/>
          <a:stretch/>
        </p:blipFill>
        <p:spPr>
          <a:xfrm>
            <a:off x="6546330" y="1843974"/>
            <a:ext cx="3019325" cy="4524349"/>
          </a:xfrm>
          <a:prstGeom prst="rect">
            <a:avLst/>
          </a:prstGeom>
          <a:noFill/>
          <a:ln>
            <a:noFill/>
          </a:ln>
        </p:spPr>
      </p:pic>
      <p:sp>
        <p:nvSpPr>
          <p:cNvPr id="158" name="Google Shape;158;p33"/>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10</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8702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4"/>
          <p:cNvSpPr/>
          <p:nvPr/>
        </p:nvSpPr>
        <p:spPr>
          <a:xfrm>
            <a:off x="320833" y="235000"/>
            <a:ext cx="3647600" cy="277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buSzPts val="1100"/>
            </a:pPr>
            <a:r>
              <a:rPr lang="en" sz="2133" kern="0">
                <a:solidFill>
                  <a:srgbClr val="000000"/>
                </a:solidFill>
                <a:latin typeface="Courier New"/>
                <a:ea typeface="Courier New"/>
                <a:cs typeface="Courier New"/>
                <a:sym typeface="Courier New"/>
              </a:rPr>
              <a:t>Select an option:</a:t>
            </a:r>
            <a:endParaRPr sz="2133" kern="0">
              <a:solidFill>
                <a:srgbClr val="000000"/>
              </a:solidFill>
              <a:latin typeface="Courier New"/>
              <a:ea typeface="Courier New"/>
              <a:cs typeface="Courier New"/>
              <a:sym typeface="Courier New"/>
            </a:endParaRPr>
          </a:p>
          <a:p>
            <a:pPr defTabSz="1219170">
              <a:buClr>
                <a:srgbClr val="000000"/>
              </a:buClr>
              <a:buSzPts val="1100"/>
            </a:pPr>
            <a:r>
              <a:rPr lang="en" sz="2133" i="1" kern="0">
                <a:solidFill>
                  <a:srgbClr val="000000"/>
                </a:solidFill>
                <a:latin typeface="Courier New"/>
                <a:ea typeface="Courier New"/>
                <a:cs typeface="Courier New"/>
                <a:sym typeface="Courier New"/>
              </a:rPr>
              <a:t>1.Browse by Location</a:t>
            </a:r>
            <a:endParaRPr sz="2133" i="1" kern="0">
              <a:solidFill>
                <a:srgbClr val="000000"/>
              </a:solidFill>
              <a:latin typeface="Courier New"/>
              <a:ea typeface="Courier New"/>
              <a:cs typeface="Courier New"/>
              <a:sym typeface="Courier New"/>
            </a:endParaRPr>
          </a:p>
          <a:p>
            <a:pPr defTabSz="1219170">
              <a:buClr>
                <a:srgbClr val="000000"/>
              </a:buClr>
              <a:buSzPts val="1100"/>
            </a:pPr>
            <a:r>
              <a:rPr lang="en" sz="2133" kern="0">
                <a:solidFill>
                  <a:srgbClr val="000000"/>
                </a:solidFill>
                <a:latin typeface="Courier New"/>
                <a:ea typeface="Courier New"/>
                <a:cs typeface="Courier New"/>
                <a:sym typeface="Courier New"/>
              </a:rPr>
              <a:t>2.Browse by Sector</a:t>
            </a:r>
            <a:endParaRPr sz="2133" kern="0">
              <a:solidFill>
                <a:srgbClr val="000000"/>
              </a:solidFill>
              <a:latin typeface="Courier New"/>
              <a:ea typeface="Courier New"/>
              <a:cs typeface="Courier New"/>
              <a:sym typeface="Courier New"/>
            </a:endParaRPr>
          </a:p>
          <a:p>
            <a:pPr defTabSz="1219170">
              <a:buClr>
                <a:srgbClr val="000000"/>
              </a:buClr>
              <a:buSzPts val="1100"/>
            </a:pPr>
            <a:r>
              <a:rPr lang="en" sz="2133" kern="0">
                <a:solidFill>
                  <a:srgbClr val="000000"/>
                </a:solidFill>
                <a:latin typeface="Courier New"/>
                <a:ea typeface="Courier New"/>
                <a:cs typeface="Courier New"/>
                <a:sym typeface="Courier New"/>
              </a:rPr>
              <a:t>3.Search</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4.Help</a:t>
            </a:r>
            <a:endParaRPr sz="2133" kern="0">
              <a:solidFill>
                <a:srgbClr val="000000"/>
              </a:solidFill>
              <a:latin typeface="Courier New"/>
              <a:ea typeface="Courier New"/>
              <a:cs typeface="Courier New"/>
              <a:sym typeface="Courier New"/>
            </a:endParaRPr>
          </a:p>
        </p:txBody>
      </p:sp>
      <p:sp>
        <p:nvSpPr>
          <p:cNvPr id="164" name="Google Shape;164;p34"/>
          <p:cNvSpPr/>
          <p:nvPr/>
        </p:nvSpPr>
        <p:spPr>
          <a:xfrm>
            <a:off x="4272200" y="235000"/>
            <a:ext cx="3647600" cy="277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2133" kern="0">
                <a:solidFill>
                  <a:srgbClr val="000000"/>
                </a:solidFill>
                <a:latin typeface="Courier New"/>
                <a:ea typeface="Courier New"/>
                <a:cs typeface="Courier New"/>
                <a:sym typeface="Courier New"/>
              </a:rPr>
              <a:t>Select District</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1.Babati Mjini </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2.Chamwino</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3.Chemba</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4.Dodoma Urban</a:t>
            </a:r>
            <a:endParaRPr sz="2133" kern="0">
              <a:solidFill>
                <a:srgbClr val="000000"/>
              </a:solidFill>
              <a:latin typeface="Courier New"/>
              <a:ea typeface="Courier New"/>
              <a:cs typeface="Courier New"/>
              <a:sym typeface="Courier New"/>
            </a:endParaRPr>
          </a:p>
          <a:p>
            <a:pPr defTabSz="1219170">
              <a:buClr>
                <a:srgbClr val="000000"/>
              </a:buClr>
            </a:pPr>
            <a:r>
              <a:rPr lang="en" sz="2133" i="1" kern="0">
                <a:solidFill>
                  <a:srgbClr val="000000"/>
                </a:solidFill>
                <a:latin typeface="Courier New"/>
                <a:ea typeface="Courier New"/>
                <a:cs typeface="Courier New"/>
                <a:sym typeface="Courier New"/>
              </a:rPr>
              <a:t>5.Kiteo</a:t>
            </a:r>
            <a:endParaRPr sz="2133" i="1"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0.Next</a:t>
            </a:r>
            <a:endParaRPr sz="2133" kern="0">
              <a:solidFill>
                <a:srgbClr val="000000"/>
              </a:solidFill>
              <a:latin typeface="Courier New"/>
              <a:ea typeface="Courier New"/>
              <a:cs typeface="Courier New"/>
              <a:sym typeface="Courier New"/>
            </a:endParaRPr>
          </a:p>
          <a:p>
            <a:pPr defTabSz="1219170">
              <a:buClr>
                <a:srgbClr val="000000"/>
              </a:buClr>
              <a:buSzPts val="1100"/>
            </a:pPr>
            <a:r>
              <a:rPr lang="en" sz="2133" kern="0">
                <a:solidFill>
                  <a:srgbClr val="000000"/>
                </a:solidFill>
                <a:latin typeface="Courier New"/>
                <a:ea typeface="Courier New"/>
                <a:cs typeface="Courier New"/>
                <a:sym typeface="Courier New"/>
              </a:rPr>
              <a:t>99.Back</a:t>
            </a:r>
            <a:endParaRPr sz="2133" kern="0">
              <a:solidFill>
                <a:srgbClr val="000000"/>
              </a:solidFill>
              <a:latin typeface="Courier New"/>
              <a:ea typeface="Courier New"/>
              <a:cs typeface="Courier New"/>
              <a:sym typeface="Courier New"/>
            </a:endParaRPr>
          </a:p>
        </p:txBody>
      </p:sp>
      <p:sp>
        <p:nvSpPr>
          <p:cNvPr id="165" name="Google Shape;165;p34"/>
          <p:cNvSpPr/>
          <p:nvPr/>
        </p:nvSpPr>
        <p:spPr>
          <a:xfrm>
            <a:off x="8223567" y="235000"/>
            <a:ext cx="3647600" cy="277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2133" kern="0">
                <a:solidFill>
                  <a:srgbClr val="000000"/>
                </a:solidFill>
                <a:latin typeface="Courier New"/>
                <a:ea typeface="Courier New"/>
                <a:cs typeface="Courier New"/>
                <a:sym typeface="Courier New"/>
              </a:rPr>
              <a:t>Select Village</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1.Busi</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2.Keikei</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3.Kinyasi</a:t>
            </a:r>
            <a:endParaRPr sz="2133" kern="0">
              <a:solidFill>
                <a:srgbClr val="000000"/>
              </a:solidFill>
              <a:latin typeface="Courier New"/>
              <a:ea typeface="Courier New"/>
              <a:cs typeface="Courier New"/>
              <a:sym typeface="Courier New"/>
            </a:endParaRPr>
          </a:p>
          <a:p>
            <a:pPr defTabSz="1219170">
              <a:buClr>
                <a:srgbClr val="000000"/>
              </a:buClr>
            </a:pPr>
            <a:r>
              <a:rPr lang="en" sz="2133" i="1" kern="0">
                <a:solidFill>
                  <a:srgbClr val="000000"/>
                </a:solidFill>
                <a:latin typeface="Courier New"/>
                <a:ea typeface="Courier New"/>
                <a:cs typeface="Courier New"/>
                <a:sym typeface="Courier New"/>
              </a:rPr>
              <a:t>4.Kiteo</a:t>
            </a:r>
            <a:endParaRPr sz="2133" i="1"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5.Kwadelo</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0.Next</a:t>
            </a:r>
            <a:endParaRPr sz="2133" kern="0">
              <a:solidFill>
                <a:srgbClr val="000000"/>
              </a:solidFill>
              <a:latin typeface="Courier New"/>
              <a:ea typeface="Courier New"/>
              <a:cs typeface="Courier New"/>
              <a:sym typeface="Courier New"/>
            </a:endParaRPr>
          </a:p>
          <a:p>
            <a:pPr defTabSz="1219170">
              <a:buClr>
                <a:srgbClr val="000000"/>
              </a:buClr>
              <a:buSzPts val="1100"/>
            </a:pPr>
            <a:r>
              <a:rPr lang="en" sz="2133" kern="0">
                <a:solidFill>
                  <a:srgbClr val="000000"/>
                </a:solidFill>
                <a:latin typeface="Courier New"/>
                <a:ea typeface="Courier New"/>
                <a:cs typeface="Courier New"/>
                <a:sym typeface="Courier New"/>
              </a:rPr>
              <a:t>99.Back</a:t>
            </a:r>
            <a:endParaRPr sz="2133" kern="0">
              <a:solidFill>
                <a:srgbClr val="000000"/>
              </a:solidFill>
              <a:latin typeface="Courier New"/>
              <a:ea typeface="Courier New"/>
              <a:cs typeface="Courier New"/>
              <a:sym typeface="Courier New"/>
            </a:endParaRPr>
          </a:p>
        </p:txBody>
      </p:sp>
      <p:sp>
        <p:nvSpPr>
          <p:cNvPr id="166" name="Google Shape;166;p34"/>
          <p:cNvSpPr/>
          <p:nvPr/>
        </p:nvSpPr>
        <p:spPr>
          <a:xfrm>
            <a:off x="320833" y="3545175"/>
            <a:ext cx="3647600" cy="277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2133" i="1" kern="0">
                <a:solidFill>
                  <a:srgbClr val="000000"/>
                </a:solidFill>
                <a:latin typeface="Courier New"/>
                <a:ea typeface="Courier New"/>
                <a:cs typeface="Courier New"/>
                <a:sym typeface="Courier New"/>
              </a:rPr>
              <a:t>1.All Businesses (9)</a:t>
            </a:r>
            <a:endParaRPr sz="2133" i="1"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or Select Subvillage</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2.Kiteo - Marumba</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3.Kiteo - Matinga</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4.Kiteo - Muya</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5.Kiteo - Nkundusi</a:t>
            </a:r>
            <a:endParaRPr sz="2133" kern="0">
              <a:solidFill>
                <a:srgbClr val="000000"/>
              </a:solidFill>
              <a:latin typeface="Courier New"/>
              <a:ea typeface="Courier New"/>
              <a:cs typeface="Courier New"/>
              <a:sym typeface="Courier New"/>
            </a:endParaRPr>
          </a:p>
          <a:p>
            <a:pPr defTabSz="1219170">
              <a:buClr>
                <a:srgbClr val="000000"/>
              </a:buClr>
              <a:buSzPts val="1100"/>
            </a:pPr>
            <a:r>
              <a:rPr lang="en" sz="2133" kern="0">
                <a:solidFill>
                  <a:srgbClr val="000000"/>
                </a:solidFill>
                <a:latin typeface="Courier New"/>
                <a:ea typeface="Courier New"/>
                <a:cs typeface="Courier New"/>
                <a:sym typeface="Courier New"/>
              </a:rPr>
              <a:t>99.Back</a:t>
            </a:r>
            <a:endParaRPr sz="2133" kern="0">
              <a:solidFill>
                <a:srgbClr val="000000"/>
              </a:solidFill>
              <a:latin typeface="Courier New"/>
              <a:ea typeface="Courier New"/>
              <a:cs typeface="Courier New"/>
              <a:sym typeface="Courier New"/>
            </a:endParaRPr>
          </a:p>
        </p:txBody>
      </p:sp>
      <p:sp>
        <p:nvSpPr>
          <p:cNvPr id="167" name="Google Shape;167;p34"/>
          <p:cNvSpPr/>
          <p:nvPr/>
        </p:nvSpPr>
        <p:spPr>
          <a:xfrm>
            <a:off x="4272200" y="3545175"/>
            <a:ext cx="3647600" cy="277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2133" kern="0">
                <a:solidFill>
                  <a:srgbClr val="000000"/>
                </a:solidFill>
                <a:latin typeface="Courier New"/>
                <a:ea typeface="Courier New"/>
                <a:cs typeface="Courier New"/>
                <a:sym typeface="Courier New"/>
              </a:rPr>
              <a:t>Select Business</a:t>
            </a:r>
            <a:endParaRPr sz="2133" kern="0">
              <a:solidFill>
                <a:srgbClr val="000000"/>
              </a:solidFill>
              <a:latin typeface="Courier New"/>
              <a:ea typeface="Courier New"/>
              <a:cs typeface="Courier New"/>
              <a:sym typeface="Courier New"/>
            </a:endParaRPr>
          </a:p>
          <a:p>
            <a:pPr defTabSz="1219170">
              <a:buClr>
                <a:srgbClr val="000000"/>
              </a:buClr>
            </a:pPr>
            <a:r>
              <a:rPr lang="en" sz="2133" i="1" kern="0">
                <a:solidFill>
                  <a:srgbClr val="000000"/>
                </a:solidFill>
                <a:latin typeface="Courier New"/>
                <a:ea typeface="Courier New"/>
                <a:cs typeface="Courier New"/>
                <a:sym typeface="Courier New"/>
              </a:rPr>
              <a:t>1.Ally Kiosk</a:t>
            </a:r>
            <a:endParaRPr sz="2133" i="1"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2.Amiri Shop</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3.Chavai Kiosk</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4.Fundi Baiskeli</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5.Genge la Mama Mtaa</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0.Next</a:t>
            </a:r>
            <a:endParaRPr sz="2133" kern="0">
              <a:solidFill>
                <a:srgbClr val="000000"/>
              </a:solidFill>
              <a:latin typeface="Courier New"/>
              <a:ea typeface="Courier New"/>
              <a:cs typeface="Courier New"/>
              <a:sym typeface="Courier New"/>
            </a:endParaRPr>
          </a:p>
          <a:p>
            <a:pPr defTabSz="1219170">
              <a:buClr>
                <a:srgbClr val="000000"/>
              </a:buClr>
              <a:buSzPts val="1100"/>
            </a:pPr>
            <a:r>
              <a:rPr lang="en" sz="2133" kern="0">
                <a:solidFill>
                  <a:srgbClr val="000000"/>
                </a:solidFill>
                <a:latin typeface="Courier New"/>
                <a:ea typeface="Courier New"/>
                <a:cs typeface="Courier New"/>
                <a:sym typeface="Courier New"/>
              </a:rPr>
              <a:t>99.Back</a:t>
            </a:r>
            <a:endParaRPr sz="2133" kern="0">
              <a:solidFill>
                <a:srgbClr val="000000"/>
              </a:solidFill>
              <a:latin typeface="Courier New"/>
              <a:ea typeface="Courier New"/>
              <a:cs typeface="Courier New"/>
              <a:sym typeface="Courier New"/>
            </a:endParaRPr>
          </a:p>
        </p:txBody>
      </p:sp>
      <p:sp>
        <p:nvSpPr>
          <p:cNvPr id="168" name="Google Shape;168;p34"/>
          <p:cNvSpPr/>
          <p:nvPr/>
        </p:nvSpPr>
        <p:spPr>
          <a:xfrm>
            <a:off x="8223567" y="3545175"/>
            <a:ext cx="3647600" cy="277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2133" kern="0">
                <a:solidFill>
                  <a:srgbClr val="000000"/>
                </a:solidFill>
                <a:latin typeface="Courier New"/>
                <a:ea typeface="Courier New"/>
                <a:cs typeface="Courier New"/>
                <a:sym typeface="Courier New"/>
              </a:rPr>
              <a:t> Ally Kiosk</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 Location:</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 Kiteo - Matinga</a:t>
            </a:r>
            <a:endParaRPr sz="2133" kern="0">
              <a:solidFill>
                <a:srgbClr val="000000"/>
              </a:solidFill>
              <a:latin typeface="Courier New"/>
              <a:ea typeface="Courier New"/>
              <a:cs typeface="Courier New"/>
              <a:sym typeface="Courier New"/>
            </a:endParaRPr>
          </a:p>
          <a:p>
            <a:pPr defTabSz="1219170">
              <a:buClr>
                <a:srgbClr val="000000"/>
              </a:buClr>
            </a:pPr>
            <a:r>
              <a:rPr lang="en" sz="2133" kern="0">
                <a:solidFill>
                  <a:srgbClr val="000000"/>
                </a:solidFill>
                <a:latin typeface="Courier New"/>
                <a:ea typeface="Courier New"/>
                <a:cs typeface="Courier New"/>
                <a:sym typeface="Courier New"/>
              </a:rPr>
              <a:t> Phone: T653965711</a:t>
            </a:r>
            <a:endParaRPr sz="2133" kern="0">
              <a:solidFill>
                <a:srgbClr val="000000"/>
              </a:solidFill>
              <a:latin typeface="Courier New"/>
              <a:ea typeface="Courier New"/>
              <a:cs typeface="Courier New"/>
              <a:sym typeface="Courier New"/>
            </a:endParaRPr>
          </a:p>
          <a:p>
            <a:pPr defTabSz="1219170">
              <a:buClr>
                <a:srgbClr val="000000"/>
              </a:buClr>
            </a:pPr>
            <a:endParaRPr sz="2133" kern="0">
              <a:solidFill>
                <a:srgbClr val="000000"/>
              </a:solidFill>
              <a:latin typeface="Courier New"/>
              <a:ea typeface="Courier New"/>
              <a:cs typeface="Courier New"/>
              <a:sym typeface="Courier New"/>
            </a:endParaRPr>
          </a:p>
        </p:txBody>
      </p:sp>
      <p:sp>
        <p:nvSpPr>
          <p:cNvPr id="169" name="Google Shape;169;p34"/>
          <p:cNvSpPr txBox="1"/>
          <p:nvPr/>
        </p:nvSpPr>
        <p:spPr>
          <a:xfrm>
            <a:off x="1238833" y="3033675"/>
            <a:ext cx="1811600" cy="51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000000"/>
                </a:solidFill>
                <a:latin typeface="Arial"/>
                <a:cs typeface="Arial"/>
                <a:sym typeface="Arial"/>
              </a:rPr>
              <a:t>User Input: 1</a:t>
            </a:r>
            <a:endParaRPr sz="2133" kern="0">
              <a:solidFill>
                <a:srgbClr val="000000"/>
              </a:solidFill>
              <a:latin typeface="Arial"/>
              <a:cs typeface="Arial"/>
              <a:sym typeface="Arial"/>
            </a:endParaRPr>
          </a:p>
        </p:txBody>
      </p:sp>
      <p:sp>
        <p:nvSpPr>
          <p:cNvPr id="170" name="Google Shape;170;p34"/>
          <p:cNvSpPr txBox="1"/>
          <p:nvPr/>
        </p:nvSpPr>
        <p:spPr>
          <a:xfrm>
            <a:off x="5190200" y="3033675"/>
            <a:ext cx="1811600" cy="51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000000"/>
                </a:solidFill>
                <a:latin typeface="Arial"/>
                <a:cs typeface="Arial"/>
                <a:sym typeface="Arial"/>
              </a:rPr>
              <a:t>User Input: 5</a:t>
            </a:r>
            <a:endParaRPr sz="2133" kern="0">
              <a:solidFill>
                <a:srgbClr val="000000"/>
              </a:solidFill>
              <a:latin typeface="Arial"/>
              <a:cs typeface="Arial"/>
              <a:sym typeface="Arial"/>
            </a:endParaRPr>
          </a:p>
        </p:txBody>
      </p:sp>
      <p:sp>
        <p:nvSpPr>
          <p:cNvPr id="171" name="Google Shape;171;p34"/>
          <p:cNvSpPr txBox="1"/>
          <p:nvPr/>
        </p:nvSpPr>
        <p:spPr>
          <a:xfrm>
            <a:off x="9141567" y="3019588"/>
            <a:ext cx="1811600" cy="51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000000"/>
                </a:solidFill>
                <a:latin typeface="Arial"/>
                <a:cs typeface="Arial"/>
                <a:sym typeface="Arial"/>
              </a:rPr>
              <a:t>User Input: 4</a:t>
            </a:r>
            <a:endParaRPr sz="2133" kern="0">
              <a:solidFill>
                <a:srgbClr val="000000"/>
              </a:solidFill>
              <a:latin typeface="Arial"/>
              <a:cs typeface="Arial"/>
              <a:sym typeface="Arial"/>
            </a:endParaRPr>
          </a:p>
        </p:txBody>
      </p:sp>
      <p:sp>
        <p:nvSpPr>
          <p:cNvPr id="172" name="Google Shape;172;p34"/>
          <p:cNvSpPr txBox="1"/>
          <p:nvPr/>
        </p:nvSpPr>
        <p:spPr>
          <a:xfrm>
            <a:off x="1238833" y="6310275"/>
            <a:ext cx="1811600" cy="51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000000"/>
                </a:solidFill>
                <a:latin typeface="Arial"/>
                <a:cs typeface="Arial"/>
                <a:sym typeface="Arial"/>
              </a:rPr>
              <a:t>User Input: 1</a:t>
            </a:r>
            <a:endParaRPr sz="2133" kern="0">
              <a:solidFill>
                <a:srgbClr val="000000"/>
              </a:solidFill>
              <a:latin typeface="Arial"/>
              <a:cs typeface="Arial"/>
              <a:sym typeface="Arial"/>
            </a:endParaRPr>
          </a:p>
        </p:txBody>
      </p:sp>
      <p:sp>
        <p:nvSpPr>
          <p:cNvPr id="173" name="Google Shape;173;p34"/>
          <p:cNvSpPr txBox="1"/>
          <p:nvPr/>
        </p:nvSpPr>
        <p:spPr>
          <a:xfrm>
            <a:off x="5190200" y="6310275"/>
            <a:ext cx="1811600" cy="51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000000"/>
                </a:solidFill>
                <a:latin typeface="Arial"/>
                <a:cs typeface="Arial"/>
                <a:sym typeface="Arial"/>
              </a:rPr>
              <a:t>User Input: 1</a:t>
            </a:r>
            <a:endParaRPr sz="2133" kern="0">
              <a:solidFill>
                <a:srgbClr val="000000"/>
              </a:solidFill>
              <a:latin typeface="Arial"/>
              <a:cs typeface="Arial"/>
              <a:sym typeface="Arial"/>
            </a:endParaRPr>
          </a:p>
        </p:txBody>
      </p:sp>
      <p:sp>
        <p:nvSpPr>
          <p:cNvPr id="174" name="Google Shape;174;p34"/>
          <p:cNvSpPr txBox="1"/>
          <p:nvPr/>
        </p:nvSpPr>
        <p:spPr>
          <a:xfrm>
            <a:off x="8776633" y="6296200"/>
            <a:ext cx="2541600" cy="51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kern="0">
                <a:solidFill>
                  <a:srgbClr val="000000"/>
                </a:solidFill>
                <a:latin typeface="Arial"/>
                <a:cs typeface="Arial"/>
                <a:sym typeface="Arial"/>
              </a:rPr>
              <a:t>Business Found</a:t>
            </a:r>
            <a:endParaRPr sz="2133" kern="0">
              <a:solidFill>
                <a:srgbClr val="000000"/>
              </a:solidFill>
              <a:latin typeface="Arial"/>
              <a:cs typeface="Arial"/>
              <a:sym typeface="Arial"/>
            </a:endParaRPr>
          </a:p>
        </p:txBody>
      </p:sp>
    </p:spTree>
    <p:extLst>
      <p:ext uri="{BB962C8B-B14F-4D97-AF65-F5344CB8AC3E}">
        <p14:creationId xmlns:p14="http://schemas.microsoft.com/office/powerpoint/2010/main" val="2587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10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1000"/>
                                        <p:tgtEl>
                                          <p:spTgt spid="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10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1"/>
                                        </p:tgtEl>
                                        <p:attrNameLst>
                                          <p:attrName>style.visibility</p:attrName>
                                        </p:attrNameLst>
                                      </p:cBhvr>
                                      <p:to>
                                        <p:strVal val="visible"/>
                                      </p:to>
                                    </p:set>
                                    <p:animEffect transition="in" filter="fade">
                                      <p:cBhvr>
                                        <p:cTn id="27" dur="1000"/>
                                        <p:tgtEl>
                                          <p:spTgt spid="1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6"/>
                                        </p:tgtEl>
                                        <p:attrNameLst>
                                          <p:attrName>style.visibility</p:attrName>
                                        </p:attrNameLst>
                                      </p:cBhvr>
                                      <p:to>
                                        <p:strVal val="visible"/>
                                      </p:to>
                                    </p:set>
                                    <p:animEffect transition="in" filter="fade">
                                      <p:cBhvr>
                                        <p:cTn id="32" dur="1000"/>
                                        <p:tgtEl>
                                          <p:spTgt spid="1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2"/>
                                        </p:tgtEl>
                                        <p:attrNameLst>
                                          <p:attrName>style.visibility</p:attrName>
                                        </p:attrNameLst>
                                      </p:cBhvr>
                                      <p:to>
                                        <p:strVal val="visible"/>
                                      </p:to>
                                    </p:set>
                                    <p:animEffect transition="in" filter="fade">
                                      <p:cBhvr>
                                        <p:cTn id="37" dur="1000"/>
                                        <p:tgtEl>
                                          <p:spTgt spid="17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7"/>
                                        </p:tgtEl>
                                        <p:attrNameLst>
                                          <p:attrName>style.visibility</p:attrName>
                                        </p:attrNameLst>
                                      </p:cBhvr>
                                      <p:to>
                                        <p:strVal val="visible"/>
                                      </p:to>
                                    </p:set>
                                    <p:animEffect transition="in" filter="fade">
                                      <p:cBhvr>
                                        <p:cTn id="42" dur="1000"/>
                                        <p:tgtEl>
                                          <p:spTgt spid="1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3"/>
                                        </p:tgtEl>
                                        <p:attrNameLst>
                                          <p:attrName>style.visibility</p:attrName>
                                        </p:attrNameLst>
                                      </p:cBhvr>
                                      <p:to>
                                        <p:strVal val="visible"/>
                                      </p:to>
                                    </p:set>
                                    <p:animEffect transition="in" filter="fade">
                                      <p:cBhvr>
                                        <p:cTn id="47" dur="1000"/>
                                        <p:tgtEl>
                                          <p:spTgt spid="17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4"/>
                                        </p:tgtEl>
                                        <p:attrNameLst>
                                          <p:attrName>style.visibility</p:attrName>
                                        </p:attrNameLst>
                                      </p:cBhvr>
                                      <p:to>
                                        <p:strVal val="visible"/>
                                      </p:to>
                                    </p:set>
                                    <p:animEffect transition="in" filter="fade">
                                      <p:cBhvr>
                                        <p:cTn id="52" dur="1000"/>
                                        <p:tgtEl>
                                          <p:spTgt spid="174"/>
                                        </p:tgtEl>
                                      </p:cBhvr>
                                    </p:animEffect>
                                  </p:childTnLst>
                                </p:cTn>
                              </p:par>
                              <p:par>
                                <p:cTn id="53" presetID="10" presetClass="entr" presetSubtype="0" fill="hold" nodeType="withEffect">
                                  <p:stCondLst>
                                    <p:cond delay="0"/>
                                  </p:stCondLst>
                                  <p:childTnLst>
                                    <p:set>
                                      <p:cBhvr>
                                        <p:cTn id="54" dur="1" fill="hold">
                                          <p:stCondLst>
                                            <p:cond delay="0"/>
                                          </p:stCondLst>
                                        </p:cTn>
                                        <p:tgtEl>
                                          <p:spTgt spid="168"/>
                                        </p:tgtEl>
                                        <p:attrNameLst>
                                          <p:attrName>style.visibility</p:attrName>
                                        </p:attrNameLst>
                                      </p:cBhvr>
                                      <p:to>
                                        <p:strVal val="visible"/>
                                      </p:to>
                                    </p:set>
                                    <p:animEffect transition="in" filter="fade">
                                      <p:cBhvr>
                                        <p:cTn id="55"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8"/>
        <p:cNvGrpSpPr/>
        <p:nvPr/>
      </p:nvGrpSpPr>
      <p:grpSpPr>
        <a:xfrm>
          <a:off x="0" y="0"/>
          <a:ext cx="0" cy="0"/>
          <a:chOff x="0" y="0"/>
          <a:chExt cx="0" cy="0"/>
        </a:xfrm>
      </p:grpSpPr>
      <p:sp>
        <p:nvSpPr>
          <p:cNvPr id="179" name="Google Shape;179;p35"/>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sz="2800" i="1">
                <a:solidFill>
                  <a:srgbClr val="FFFFFF"/>
                </a:solidFill>
                <a:latin typeface="Roboto"/>
                <a:ea typeface="Roboto"/>
                <a:cs typeface="Roboto"/>
                <a:sym typeface="Roboto"/>
              </a:rPr>
              <a:t>Phase 1: </a:t>
            </a:r>
            <a:r>
              <a:rPr lang="en">
                <a:solidFill>
                  <a:srgbClr val="FFFFFF"/>
                </a:solidFill>
                <a:latin typeface="Roboto"/>
                <a:ea typeface="Roboto"/>
                <a:cs typeface="Roboto"/>
                <a:sym typeface="Roboto"/>
              </a:rPr>
              <a:t>Focus Groups</a:t>
            </a:r>
            <a:endParaRPr sz="1200">
              <a:solidFill>
                <a:srgbClr val="FFFFFF"/>
              </a:solidFill>
              <a:latin typeface="Roboto"/>
              <a:ea typeface="Roboto"/>
              <a:cs typeface="Roboto"/>
              <a:sym typeface="Roboto"/>
            </a:endParaRPr>
          </a:p>
        </p:txBody>
      </p:sp>
      <p:sp>
        <p:nvSpPr>
          <p:cNvPr id="180" name="Google Shape;180;p35"/>
          <p:cNvSpPr txBox="1">
            <a:spLocks noGrp="1"/>
          </p:cNvSpPr>
          <p:nvPr>
            <p:ph type="body" idx="1"/>
          </p:nvPr>
        </p:nvSpPr>
        <p:spPr>
          <a:xfrm>
            <a:off x="706533" y="1821467"/>
            <a:ext cx="4418000" cy="4420400"/>
          </a:xfrm>
          <a:prstGeom prst="rect">
            <a:avLst/>
          </a:prstGeom>
          <a:noFill/>
          <a:ln>
            <a:noFill/>
          </a:ln>
        </p:spPr>
        <p:txBody>
          <a:bodyPr spcFirstLastPara="1" wrap="square" lIns="43667" tIns="43667" rIns="43667" bIns="43667" anchor="t" anchorCtr="0">
            <a:noAutofit/>
          </a:bodyPr>
          <a:lstStyle/>
          <a:p>
            <a:pPr marL="0" indent="0">
              <a:spcBef>
                <a:spcPts val="0"/>
              </a:spcBef>
              <a:buNone/>
            </a:pPr>
            <a:r>
              <a:rPr lang="en" sz="2667">
                <a:solidFill>
                  <a:srgbClr val="FFFFFF"/>
                </a:solidFill>
                <a:latin typeface="Roboto"/>
                <a:ea typeface="Roboto"/>
                <a:cs typeface="Roboto"/>
                <a:sym typeface="Roboto"/>
              </a:rPr>
              <a:t>6 villages over 1 week, several groups per village</a:t>
            </a:r>
            <a:endParaRPr sz="1200">
              <a:solidFill>
                <a:srgbClr val="FFFFFF"/>
              </a:solidFill>
              <a:latin typeface="Roboto"/>
              <a:ea typeface="Roboto"/>
              <a:cs typeface="Roboto"/>
              <a:sym typeface="Roboto"/>
            </a:endParaRPr>
          </a:p>
          <a:p>
            <a:pPr marL="0" indent="0">
              <a:spcBef>
                <a:spcPts val="3333"/>
              </a:spcBef>
              <a:buNone/>
            </a:pPr>
            <a:r>
              <a:rPr lang="en" sz="2667">
                <a:solidFill>
                  <a:srgbClr val="FFFFFF"/>
                </a:solidFill>
                <a:latin typeface="Roboto"/>
                <a:ea typeface="Roboto"/>
                <a:cs typeface="Roboto"/>
                <a:sym typeface="Roboto"/>
              </a:rPr>
              <a:t>3-12 participants per group</a:t>
            </a:r>
            <a:endParaRPr sz="1200">
              <a:solidFill>
                <a:srgbClr val="FFFFFF"/>
              </a:solidFill>
              <a:latin typeface="Roboto"/>
              <a:ea typeface="Roboto"/>
              <a:cs typeface="Roboto"/>
              <a:sym typeface="Roboto"/>
            </a:endParaRPr>
          </a:p>
          <a:p>
            <a:pPr marL="0" indent="0">
              <a:spcBef>
                <a:spcPts val="3333"/>
              </a:spcBef>
              <a:buNone/>
            </a:pPr>
            <a:r>
              <a:rPr lang="en" sz="2667">
                <a:solidFill>
                  <a:srgbClr val="FFFFFF"/>
                </a:solidFill>
                <a:latin typeface="Roboto"/>
                <a:ea typeface="Roboto"/>
                <a:cs typeface="Roboto"/>
                <a:sym typeface="Roboto"/>
              </a:rPr>
              <a:t>Discussed paper and electronic Kichabi</a:t>
            </a:r>
            <a:endParaRPr sz="1200">
              <a:solidFill>
                <a:srgbClr val="FFFFFF"/>
              </a:solidFill>
              <a:latin typeface="Roboto"/>
              <a:ea typeface="Roboto"/>
              <a:cs typeface="Roboto"/>
              <a:sym typeface="Roboto"/>
            </a:endParaRPr>
          </a:p>
          <a:p>
            <a:pPr marL="0" indent="0">
              <a:spcBef>
                <a:spcPts val="3333"/>
              </a:spcBef>
              <a:buNone/>
            </a:pPr>
            <a:r>
              <a:rPr lang="en" sz="2667">
                <a:solidFill>
                  <a:srgbClr val="FFFFFF"/>
                </a:solidFill>
                <a:latin typeface="Roboto"/>
                <a:ea typeface="Roboto"/>
                <a:cs typeface="Roboto"/>
                <a:sym typeface="Roboto"/>
              </a:rPr>
              <a:t>Iterated on application design</a:t>
            </a:r>
            <a:endParaRPr sz="2667">
              <a:solidFill>
                <a:srgbClr val="FFFFFF"/>
              </a:solidFill>
              <a:latin typeface="Roboto"/>
              <a:ea typeface="Roboto"/>
              <a:cs typeface="Roboto"/>
              <a:sym typeface="Roboto"/>
            </a:endParaRPr>
          </a:p>
        </p:txBody>
      </p:sp>
      <p:pic>
        <p:nvPicPr>
          <p:cNvPr id="181" name="Google Shape;181;p35"/>
          <p:cNvPicPr preferRelativeResize="0"/>
          <p:nvPr/>
        </p:nvPicPr>
        <p:blipFill>
          <a:blip r:embed="rId3">
            <a:alphaModFix/>
          </a:blip>
          <a:stretch>
            <a:fillRect/>
          </a:stretch>
        </p:blipFill>
        <p:spPr>
          <a:xfrm>
            <a:off x="5703966" y="1919901"/>
            <a:ext cx="5166863" cy="3862063"/>
          </a:xfrm>
          <a:prstGeom prst="rect">
            <a:avLst/>
          </a:prstGeom>
          <a:noFill/>
          <a:ln>
            <a:noFill/>
          </a:ln>
        </p:spPr>
      </p:pic>
      <p:sp>
        <p:nvSpPr>
          <p:cNvPr id="182" name="Google Shape;182;p35"/>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12</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1426276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6"/>
        <p:cNvGrpSpPr/>
        <p:nvPr/>
      </p:nvGrpSpPr>
      <p:grpSpPr>
        <a:xfrm>
          <a:off x="0" y="0"/>
          <a:ext cx="0" cy="0"/>
          <a:chOff x="0" y="0"/>
          <a:chExt cx="0" cy="0"/>
        </a:xfrm>
      </p:grpSpPr>
      <p:sp>
        <p:nvSpPr>
          <p:cNvPr id="187" name="Google Shape;187;p36"/>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sz="2800" i="1">
                <a:solidFill>
                  <a:srgbClr val="FFFFFF"/>
                </a:solidFill>
                <a:latin typeface="Roboto"/>
                <a:ea typeface="Roboto"/>
                <a:cs typeface="Roboto"/>
                <a:sym typeface="Roboto"/>
              </a:rPr>
              <a:t>Phase 2: </a:t>
            </a:r>
            <a:r>
              <a:rPr lang="en">
                <a:solidFill>
                  <a:srgbClr val="FFFFFF"/>
                </a:solidFill>
                <a:latin typeface="Roboto"/>
                <a:ea typeface="Roboto"/>
                <a:cs typeface="Roboto"/>
                <a:sym typeface="Roboto"/>
              </a:rPr>
              <a:t>Initial Deployment</a:t>
            </a:r>
            <a:endParaRPr sz="1200">
              <a:solidFill>
                <a:srgbClr val="FFFFFF"/>
              </a:solidFill>
              <a:latin typeface="Roboto"/>
              <a:ea typeface="Roboto"/>
              <a:cs typeface="Roboto"/>
              <a:sym typeface="Roboto"/>
            </a:endParaRPr>
          </a:p>
        </p:txBody>
      </p:sp>
      <p:sp>
        <p:nvSpPr>
          <p:cNvPr id="188" name="Google Shape;188;p36"/>
          <p:cNvSpPr txBox="1">
            <a:spLocks noGrp="1"/>
          </p:cNvSpPr>
          <p:nvPr>
            <p:ph type="body" idx="1"/>
          </p:nvPr>
        </p:nvSpPr>
        <p:spPr>
          <a:xfrm>
            <a:off x="892969" y="1821656"/>
            <a:ext cx="10406000" cy="4420400"/>
          </a:xfrm>
          <a:prstGeom prst="rect">
            <a:avLst/>
          </a:prstGeom>
          <a:noFill/>
          <a:ln>
            <a:noFill/>
          </a:ln>
        </p:spPr>
        <p:txBody>
          <a:bodyPr spcFirstLastPara="1" wrap="square" lIns="43667" tIns="43667" rIns="43667" bIns="43667" anchor="ctr" anchorCtr="0">
            <a:noAutofit/>
          </a:bodyPr>
          <a:lstStyle/>
          <a:p>
            <a:pPr marL="0" indent="0">
              <a:spcBef>
                <a:spcPts val="0"/>
              </a:spcBef>
              <a:buNone/>
            </a:pPr>
            <a:r>
              <a:rPr lang="en">
                <a:solidFill>
                  <a:srgbClr val="FFFFFF"/>
                </a:solidFill>
                <a:latin typeface="Roboto"/>
                <a:ea typeface="Roboto"/>
                <a:cs typeface="Roboto"/>
                <a:sym typeface="Roboto"/>
              </a:rPr>
              <a:t>Four villages, 10-30 participants per village – 107 participants total</a:t>
            </a:r>
            <a:endParaRPr sz="1200">
              <a:solidFill>
                <a:srgbClr val="FFFFFF"/>
              </a:solidFill>
              <a:latin typeface="Roboto"/>
              <a:ea typeface="Roboto"/>
              <a:cs typeface="Roboto"/>
              <a:sym typeface="Roboto"/>
            </a:endParaRPr>
          </a:p>
          <a:p>
            <a:pPr marL="0" indent="0">
              <a:buNone/>
            </a:pPr>
            <a:r>
              <a:rPr lang="en">
                <a:solidFill>
                  <a:srgbClr val="FFFFFF"/>
                </a:solidFill>
                <a:latin typeface="Roboto"/>
                <a:ea typeface="Roboto"/>
                <a:cs typeface="Roboto"/>
                <a:sym typeface="Roboto"/>
              </a:rPr>
              <a:t>Diverse range of ages, genders, literacy, experience with phones</a:t>
            </a:r>
            <a:endParaRPr sz="1200">
              <a:solidFill>
                <a:srgbClr val="FFFFFF"/>
              </a:solidFill>
              <a:latin typeface="Roboto"/>
              <a:ea typeface="Roboto"/>
              <a:cs typeface="Roboto"/>
              <a:sym typeface="Roboto"/>
            </a:endParaRPr>
          </a:p>
          <a:p>
            <a:pPr marL="0" indent="0">
              <a:buNone/>
            </a:pPr>
            <a:r>
              <a:rPr lang="en">
                <a:solidFill>
                  <a:srgbClr val="FFFFFF"/>
                </a:solidFill>
                <a:latin typeface="Roboto"/>
                <a:ea typeface="Roboto"/>
                <a:cs typeface="Roboto"/>
                <a:sym typeface="Roboto"/>
              </a:rPr>
              <a:t>Enrollment:</a:t>
            </a:r>
            <a:r>
              <a:rPr lang="en" sz="1200">
                <a:solidFill>
                  <a:srgbClr val="FFFFFF"/>
                </a:solidFill>
                <a:latin typeface="Roboto"/>
                <a:ea typeface="Roboto"/>
                <a:cs typeface="Roboto"/>
                <a:sym typeface="Roboto"/>
              </a:rPr>
              <a:t/>
            </a:r>
            <a:br>
              <a:rPr lang="en" sz="1200">
                <a:solidFill>
                  <a:srgbClr val="FFFFFF"/>
                </a:solidFill>
                <a:latin typeface="Roboto"/>
                <a:ea typeface="Roboto"/>
                <a:cs typeface="Roboto"/>
                <a:sym typeface="Roboto"/>
              </a:rPr>
            </a:br>
            <a:r>
              <a:rPr lang="en">
                <a:solidFill>
                  <a:srgbClr val="FFFFFF"/>
                </a:solidFill>
                <a:latin typeface="Roboto"/>
                <a:ea typeface="Roboto"/>
                <a:cs typeface="Roboto"/>
                <a:sym typeface="Roboto"/>
              </a:rPr>
              <a:t>Meeting of ~2 hrs, covering short code, whitelisting, </a:t>
            </a:r>
            <a:r>
              <a:rPr lang="en">
                <a:solidFill>
                  <a:srgbClr val="FFFFFF"/>
                </a:solidFill>
                <a:latin typeface="Roboto"/>
                <a:ea typeface="Roboto"/>
                <a:cs typeface="Roboto"/>
                <a:sym typeface="Roboto"/>
              </a:rPr>
              <a:t>main</a:t>
            </a:r>
            <a:r>
              <a:rPr lang="en">
                <a:solidFill>
                  <a:srgbClr val="FFFFFF"/>
                </a:solidFill>
                <a:latin typeface="Roboto"/>
                <a:ea typeface="Roboto"/>
                <a:cs typeface="Roboto"/>
                <a:sym typeface="Roboto"/>
              </a:rPr>
              <a:t> 3 browsing modes, and plenty of examples</a:t>
            </a:r>
            <a:endParaRPr sz="1200">
              <a:solidFill>
                <a:srgbClr val="FFFFFF"/>
              </a:solidFill>
              <a:latin typeface="Roboto"/>
              <a:ea typeface="Roboto"/>
              <a:cs typeface="Roboto"/>
              <a:sym typeface="Roboto"/>
            </a:endParaRPr>
          </a:p>
          <a:p>
            <a:pPr marL="0" indent="0">
              <a:buNone/>
            </a:pPr>
            <a:r>
              <a:rPr lang="en">
                <a:solidFill>
                  <a:srgbClr val="FFFFFF"/>
                </a:solidFill>
                <a:latin typeface="Roboto"/>
                <a:ea typeface="Roboto"/>
                <a:cs typeface="Roboto"/>
                <a:sym typeface="Roboto"/>
              </a:rPr>
              <a:t>Study lasted 30 days, participants used their own phones</a:t>
            </a:r>
            <a:endParaRPr sz="1200">
              <a:solidFill>
                <a:srgbClr val="FFFFFF"/>
              </a:solidFill>
              <a:latin typeface="Roboto"/>
              <a:ea typeface="Roboto"/>
              <a:cs typeface="Roboto"/>
              <a:sym typeface="Roboto"/>
            </a:endParaRPr>
          </a:p>
        </p:txBody>
      </p:sp>
      <p:sp>
        <p:nvSpPr>
          <p:cNvPr id="189" name="Google Shape;189;p36"/>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13</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28131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sz="2800" i="1">
                <a:solidFill>
                  <a:srgbClr val="FFFFFF"/>
                </a:solidFill>
                <a:latin typeface="Roboto"/>
                <a:ea typeface="Roboto"/>
                <a:cs typeface="Roboto"/>
                <a:sym typeface="Roboto"/>
              </a:rPr>
              <a:t>Phase 3: </a:t>
            </a:r>
            <a:r>
              <a:rPr lang="en">
                <a:solidFill>
                  <a:srgbClr val="FFFFFF"/>
                </a:solidFill>
                <a:latin typeface="Roboto"/>
                <a:ea typeface="Roboto"/>
                <a:cs typeface="Roboto"/>
                <a:sym typeface="Roboto"/>
              </a:rPr>
              <a:t>Phone Surveys</a:t>
            </a:r>
            <a:endParaRPr sz="1200">
              <a:solidFill>
                <a:srgbClr val="FFFFFF"/>
              </a:solidFill>
              <a:latin typeface="Roboto"/>
              <a:ea typeface="Roboto"/>
              <a:cs typeface="Roboto"/>
              <a:sym typeface="Roboto"/>
            </a:endParaRPr>
          </a:p>
        </p:txBody>
      </p:sp>
      <p:sp>
        <p:nvSpPr>
          <p:cNvPr id="195" name="Google Shape;195;p37"/>
          <p:cNvSpPr txBox="1">
            <a:spLocks noGrp="1"/>
          </p:cNvSpPr>
          <p:nvPr>
            <p:ph type="body" idx="1"/>
          </p:nvPr>
        </p:nvSpPr>
        <p:spPr>
          <a:xfrm>
            <a:off x="892968" y="1821651"/>
            <a:ext cx="5312000" cy="4420400"/>
          </a:xfrm>
          <a:prstGeom prst="rect">
            <a:avLst/>
          </a:prstGeom>
          <a:noFill/>
          <a:ln>
            <a:noFill/>
          </a:ln>
        </p:spPr>
        <p:txBody>
          <a:bodyPr spcFirstLastPara="1" wrap="square" lIns="43667" tIns="43667" rIns="43667" bIns="43667" anchor="t" anchorCtr="0">
            <a:noAutofit/>
          </a:bodyPr>
          <a:lstStyle/>
          <a:p>
            <a:pPr marL="0" indent="0">
              <a:spcBef>
                <a:spcPts val="0"/>
              </a:spcBef>
              <a:buNone/>
            </a:pPr>
            <a:r>
              <a:rPr lang="en">
                <a:solidFill>
                  <a:srgbClr val="FFFFFF"/>
                </a:solidFill>
                <a:latin typeface="Roboto"/>
                <a:ea typeface="Roboto"/>
                <a:cs typeface="Roboto"/>
                <a:sym typeface="Roboto"/>
              </a:rPr>
              <a:t>Follow-up with deployment participants</a:t>
            </a:r>
            <a:endParaRPr>
              <a:solidFill>
                <a:srgbClr val="FFFFFF"/>
              </a:solidFill>
              <a:latin typeface="Roboto"/>
              <a:ea typeface="Roboto"/>
              <a:cs typeface="Roboto"/>
              <a:sym typeface="Roboto"/>
            </a:endParaRPr>
          </a:p>
          <a:p>
            <a:pPr marL="0" indent="0">
              <a:spcBef>
                <a:spcPts val="0"/>
              </a:spcBef>
              <a:buNone/>
            </a:pPr>
            <a:endParaRPr>
              <a:solidFill>
                <a:srgbClr val="FFFFFF"/>
              </a:solidFill>
              <a:latin typeface="Roboto"/>
              <a:ea typeface="Roboto"/>
              <a:cs typeface="Roboto"/>
              <a:sym typeface="Roboto"/>
            </a:endParaRPr>
          </a:p>
          <a:p>
            <a:pPr marL="0" indent="0">
              <a:spcBef>
                <a:spcPts val="0"/>
              </a:spcBef>
              <a:buNone/>
            </a:pPr>
            <a:endParaRPr>
              <a:solidFill>
                <a:srgbClr val="FFFFFF"/>
              </a:solidFill>
              <a:latin typeface="Roboto"/>
              <a:ea typeface="Roboto"/>
              <a:cs typeface="Roboto"/>
              <a:sym typeface="Roboto"/>
            </a:endParaRPr>
          </a:p>
          <a:p>
            <a:pPr marL="0" indent="0">
              <a:spcBef>
                <a:spcPts val="0"/>
              </a:spcBef>
              <a:buNone/>
            </a:pPr>
            <a:r>
              <a:rPr lang="en">
                <a:solidFill>
                  <a:srgbClr val="FFFFFF"/>
                </a:solidFill>
                <a:latin typeface="Roboto"/>
                <a:ea typeface="Roboto"/>
                <a:cs typeface="Roboto"/>
                <a:sym typeface="Roboto"/>
              </a:rPr>
              <a:t>Addressed topics unavailable from logging</a:t>
            </a:r>
            <a:endParaRPr>
              <a:solidFill>
                <a:srgbClr val="FFFFFF"/>
              </a:solidFill>
              <a:latin typeface="Roboto"/>
              <a:ea typeface="Roboto"/>
              <a:cs typeface="Roboto"/>
              <a:sym typeface="Roboto"/>
            </a:endParaRPr>
          </a:p>
          <a:p>
            <a:pPr marL="0" indent="0">
              <a:spcBef>
                <a:spcPts val="0"/>
              </a:spcBef>
              <a:buNone/>
            </a:pPr>
            <a:endParaRPr>
              <a:solidFill>
                <a:srgbClr val="FFFFFF"/>
              </a:solidFill>
              <a:latin typeface="Roboto"/>
              <a:ea typeface="Roboto"/>
              <a:cs typeface="Roboto"/>
              <a:sym typeface="Roboto"/>
            </a:endParaRPr>
          </a:p>
          <a:p>
            <a:pPr marL="0" indent="0">
              <a:spcBef>
                <a:spcPts val="0"/>
              </a:spcBef>
              <a:buNone/>
            </a:pPr>
            <a:endParaRPr>
              <a:solidFill>
                <a:srgbClr val="FFFFFF"/>
              </a:solidFill>
              <a:latin typeface="Roboto"/>
              <a:ea typeface="Roboto"/>
              <a:cs typeface="Roboto"/>
              <a:sym typeface="Roboto"/>
            </a:endParaRPr>
          </a:p>
          <a:p>
            <a:pPr marL="0" indent="0">
              <a:spcBef>
                <a:spcPts val="0"/>
              </a:spcBef>
              <a:buNone/>
            </a:pPr>
            <a:r>
              <a:rPr lang="en">
                <a:solidFill>
                  <a:srgbClr val="FFFFFF"/>
                </a:solidFill>
                <a:latin typeface="Roboto"/>
                <a:ea typeface="Roboto"/>
                <a:cs typeface="Roboto"/>
                <a:sym typeface="Roboto"/>
              </a:rPr>
              <a:t>Gathered anecdotes</a:t>
            </a:r>
            <a:endParaRPr sz="1200">
              <a:solidFill>
                <a:srgbClr val="FFFFFF"/>
              </a:solidFill>
              <a:latin typeface="Roboto"/>
              <a:ea typeface="Roboto"/>
              <a:cs typeface="Roboto"/>
              <a:sym typeface="Roboto"/>
            </a:endParaRPr>
          </a:p>
        </p:txBody>
      </p:sp>
      <p:pic>
        <p:nvPicPr>
          <p:cNvPr id="196" name="Google Shape;196;p37"/>
          <p:cNvPicPr preferRelativeResize="0"/>
          <p:nvPr/>
        </p:nvPicPr>
        <p:blipFill>
          <a:blip r:embed="rId3">
            <a:alphaModFix/>
          </a:blip>
          <a:stretch>
            <a:fillRect/>
          </a:stretch>
        </p:blipFill>
        <p:spPr>
          <a:xfrm>
            <a:off x="5870799" y="1849001"/>
            <a:ext cx="4588499" cy="3058999"/>
          </a:xfrm>
          <a:prstGeom prst="rect">
            <a:avLst/>
          </a:prstGeom>
          <a:noFill/>
          <a:ln>
            <a:noFill/>
          </a:ln>
        </p:spPr>
      </p:pic>
      <p:sp>
        <p:nvSpPr>
          <p:cNvPr id="197" name="Google Shape;197;p37"/>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14</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201822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8"/>
          <p:cNvPicPr preferRelativeResize="0"/>
          <p:nvPr/>
        </p:nvPicPr>
        <p:blipFill rotWithShape="1">
          <a:blip r:embed="rId3">
            <a:alphaModFix/>
          </a:blip>
          <a:srcRect t="12211"/>
          <a:stretch/>
        </p:blipFill>
        <p:spPr>
          <a:xfrm>
            <a:off x="0" y="-1633"/>
            <a:ext cx="12192000" cy="6858000"/>
          </a:xfrm>
          <a:prstGeom prst="rect">
            <a:avLst/>
          </a:prstGeom>
          <a:noFill/>
          <a:ln>
            <a:noFill/>
          </a:ln>
        </p:spPr>
      </p:pic>
      <p:sp>
        <p:nvSpPr>
          <p:cNvPr id="203" name="Google Shape;203;p38"/>
          <p:cNvSpPr txBox="1">
            <a:spLocks noGrp="1"/>
          </p:cNvSpPr>
          <p:nvPr>
            <p:ph type="ctrTitle" idx="4294967295"/>
          </p:nvPr>
        </p:nvSpPr>
        <p:spPr>
          <a:xfrm>
            <a:off x="1190625" y="6077981"/>
            <a:ext cx="9810800" cy="933200"/>
          </a:xfrm>
          <a:prstGeom prst="rect">
            <a:avLst/>
          </a:prstGeom>
          <a:noFill/>
          <a:ln>
            <a:noFill/>
          </a:ln>
        </p:spPr>
        <p:txBody>
          <a:bodyPr spcFirstLastPara="1" wrap="square" lIns="43667" tIns="43667" rIns="43667" bIns="43667" anchor="b" anchorCtr="0">
            <a:noAutofit/>
          </a:bodyPr>
          <a:lstStyle/>
          <a:p>
            <a:pPr>
              <a:buClr>
                <a:srgbClr val="FFFFFF"/>
              </a:buClr>
            </a:pPr>
            <a:r>
              <a:rPr lang="en" sz="6933">
                <a:solidFill>
                  <a:srgbClr val="FFFFFF"/>
                </a:solidFill>
                <a:latin typeface="Roboto"/>
                <a:ea typeface="Roboto"/>
                <a:cs typeface="Roboto"/>
                <a:sym typeface="Roboto"/>
              </a:rPr>
              <a:t>Results</a:t>
            </a:r>
            <a:endParaRPr sz="1200">
              <a:latin typeface="Roboto"/>
              <a:ea typeface="Roboto"/>
              <a:cs typeface="Roboto"/>
              <a:sym typeface="Roboto"/>
            </a:endParaRPr>
          </a:p>
        </p:txBody>
      </p:sp>
    </p:spTree>
    <p:extLst>
      <p:ext uri="{BB962C8B-B14F-4D97-AF65-F5344CB8AC3E}">
        <p14:creationId xmlns:p14="http://schemas.microsoft.com/office/powerpoint/2010/main" val="747720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7"/>
        <p:cNvGrpSpPr/>
        <p:nvPr/>
      </p:nvGrpSpPr>
      <p:grpSpPr>
        <a:xfrm>
          <a:off x="0" y="0"/>
          <a:ext cx="0" cy="0"/>
          <a:chOff x="0" y="0"/>
          <a:chExt cx="0" cy="0"/>
        </a:xfrm>
      </p:grpSpPr>
      <p:pic>
        <p:nvPicPr>
          <p:cNvPr id="208" name="Google Shape;208;p39" title="Points scored"/>
          <p:cNvPicPr preferRelativeResize="0"/>
          <p:nvPr/>
        </p:nvPicPr>
        <p:blipFill>
          <a:blip r:embed="rId3">
            <a:alphaModFix/>
          </a:blip>
          <a:stretch>
            <a:fillRect/>
          </a:stretch>
        </p:blipFill>
        <p:spPr>
          <a:xfrm>
            <a:off x="1768200" y="1696610"/>
            <a:ext cx="8655600" cy="4811076"/>
          </a:xfrm>
          <a:prstGeom prst="rect">
            <a:avLst/>
          </a:prstGeom>
          <a:noFill/>
          <a:ln>
            <a:noFill/>
          </a:ln>
        </p:spPr>
      </p:pic>
      <p:sp>
        <p:nvSpPr>
          <p:cNvPr id="209" name="Google Shape;209;p39"/>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Usage</a:t>
            </a:r>
            <a:endParaRPr sz="1200">
              <a:solidFill>
                <a:srgbClr val="FFFFFF"/>
              </a:solidFill>
              <a:latin typeface="Roboto"/>
              <a:ea typeface="Roboto"/>
              <a:cs typeface="Roboto"/>
              <a:sym typeface="Roboto"/>
            </a:endParaRPr>
          </a:p>
        </p:txBody>
      </p:sp>
      <p:sp>
        <p:nvSpPr>
          <p:cNvPr id="210" name="Google Shape;210;p39"/>
          <p:cNvSpPr txBox="1"/>
          <p:nvPr/>
        </p:nvSpPr>
        <p:spPr>
          <a:xfrm>
            <a:off x="2821997" y="1398875"/>
            <a:ext cx="6548000" cy="324400"/>
          </a:xfrm>
          <a:prstGeom prst="rect">
            <a:avLst/>
          </a:prstGeom>
          <a:noFill/>
          <a:ln>
            <a:noFill/>
          </a:ln>
        </p:spPr>
        <p:txBody>
          <a:bodyPr spcFirstLastPara="1" wrap="square" lIns="43667" tIns="43667" rIns="43667" bIns="43667" anchor="ctr" anchorCtr="0">
            <a:noAutofit/>
          </a:bodyPr>
          <a:lstStyle/>
          <a:p>
            <a:pPr algn="ctr" defTabSz="1219170">
              <a:buClr>
                <a:srgbClr val="000000"/>
              </a:buClr>
              <a:buSzPts val="1500"/>
            </a:pPr>
            <a:r>
              <a:rPr lang="en" sz="2000" b="1" kern="0">
                <a:solidFill>
                  <a:srgbClr val="FFFFFF"/>
                </a:solidFill>
                <a:latin typeface="Roboto"/>
                <a:ea typeface="Roboto"/>
                <a:cs typeface="Roboto"/>
                <a:sym typeface="Roboto"/>
              </a:rPr>
              <a:t>Session Frequency Per Participant (30 day duration)</a:t>
            </a:r>
            <a:endParaRPr sz="1200" kern="0">
              <a:solidFill>
                <a:srgbClr val="FFFFFF"/>
              </a:solidFill>
              <a:latin typeface="Roboto"/>
              <a:ea typeface="Roboto"/>
              <a:cs typeface="Roboto"/>
              <a:sym typeface="Roboto"/>
            </a:endParaRPr>
          </a:p>
        </p:txBody>
      </p:sp>
      <p:sp>
        <p:nvSpPr>
          <p:cNvPr id="211" name="Google Shape;211;p39"/>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16</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3374947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Usage Modes</a:t>
            </a:r>
            <a:endParaRPr sz="1200">
              <a:solidFill>
                <a:srgbClr val="FFFFFF"/>
              </a:solidFill>
              <a:latin typeface="Roboto"/>
              <a:ea typeface="Roboto"/>
              <a:cs typeface="Roboto"/>
              <a:sym typeface="Roboto"/>
            </a:endParaRPr>
          </a:p>
        </p:txBody>
      </p:sp>
      <p:sp>
        <p:nvSpPr>
          <p:cNvPr id="217" name="Google Shape;217;p40"/>
          <p:cNvSpPr txBox="1"/>
          <p:nvPr/>
        </p:nvSpPr>
        <p:spPr>
          <a:xfrm>
            <a:off x="3568684" y="1678781"/>
            <a:ext cx="5054800" cy="324400"/>
          </a:xfrm>
          <a:prstGeom prst="rect">
            <a:avLst/>
          </a:prstGeom>
          <a:noFill/>
          <a:ln>
            <a:noFill/>
          </a:ln>
        </p:spPr>
        <p:txBody>
          <a:bodyPr spcFirstLastPara="1" wrap="square" lIns="43667" tIns="43667" rIns="43667" bIns="43667" anchor="ctr" anchorCtr="0">
            <a:noAutofit/>
          </a:bodyPr>
          <a:lstStyle/>
          <a:p>
            <a:pPr algn="ctr" defTabSz="1219170">
              <a:buClr>
                <a:srgbClr val="000000"/>
              </a:buClr>
              <a:buSzPts val="1500"/>
            </a:pPr>
            <a:r>
              <a:rPr lang="en" sz="2000" b="1" kern="0">
                <a:solidFill>
                  <a:srgbClr val="FFFFFF"/>
                </a:solidFill>
                <a:latin typeface="Roboto"/>
                <a:ea typeface="Roboto"/>
                <a:cs typeface="Roboto"/>
                <a:sym typeface="Roboto"/>
              </a:rPr>
              <a:t>Number of Sessions by Usage Mode</a:t>
            </a:r>
            <a:endParaRPr sz="1200" kern="0">
              <a:solidFill>
                <a:srgbClr val="FFFFFF"/>
              </a:solidFill>
              <a:latin typeface="Roboto"/>
              <a:ea typeface="Roboto"/>
              <a:cs typeface="Roboto"/>
              <a:sym typeface="Roboto"/>
            </a:endParaRPr>
          </a:p>
        </p:txBody>
      </p:sp>
      <p:sp>
        <p:nvSpPr>
          <p:cNvPr id="218" name="Google Shape;218;p40"/>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17</a:t>
            </a:fld>
            <a:endParaRPr kern="0">
              <a:solidFill>
                <a:srgbClr val="FFFFFF"/>
              </a:solidFill>
              <a:latin typeface="Roboto Light"/>
              <a:ea typeface="Roboto Light"/>
              <a:cs typeface="Roboto Light"/>
              <a:sym typeface="Roboto Light"/>
            </a:endParaRPr>
          </a:p>
        </p:txBody>
      </p:sp>
      <p:pic>
        <p:nvPicPr>
          <p:cNvPr id="219" name="Google Shape;219;p40" title="Points scored"/>
          <p:cNvPicPr preferRelativeResize="0"/>
          <p:nvPr/>
        </p:nvPicPr>
        <p:blipFill>
          <a:blip r:embed="rId3">
            <a:alphaModFix/>
          </a:blip>
          <a:stretch>
            <a:fillRect/>
          </a:stretch>
        </p:blipFill>
        <p:spPr>
          <a:xfrm>
            <a:off x="1056000" y="2084968"/>
            <a:ext cx="10080200" cy="4309333"/>
          </a:xfrm>
          <a:prstGeom prst="rect">
            <a:avLst/>
          </a:prstGeom>
          <a:noFill/>
          <a:ln>
            <a:noFill/>
          </a:ln>
        </p:spPr>
      </p:pic>
      <p:sp>
        <p:nvSpPr>
          <p:cNvPr id="220" name="Google Shape;220;p40"/>
          <p:cNvSpPr txBox="1"/>
          <p:nvPr/>
        </p:nvSpPr>
        <p:spPr>
          <a:xfrm>
            <a:off x="3020984" y="3268495"/>
            <a:ext cx="1108800" cy="47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FFFFFF"/>
                </a:solidFill>
                <a:latin typeface="Roboto"/>
                <a:ea typeface="Roboto"/>
                <a:cs typeface="Roboto"/>
                <a:sym typeface="Roboto"/>
              </a:rPr>
              <a:t>22%</a:t>
            </a:r>
            <a:endParaRPr sz="1467" kern="0">
              <a:solidFill>
                <a:srgbClr val="FFFFFF"/>
              </a:solidFill>
              <a:latin typeface="Roboto"/>
              <a:ea typeface="Roboto"/>
              <a:cs typeface="Roboto"/>
              <a:sym typeface="Roboto"/>
            </a:endParaRPr>
          </a:p>
        </p:txBody>
      </p:sp>
      <p:sp>
        <p:nvSpPr>
          <p:cNvPr id="221" name="Google Shape;221;p40"/>
          <p:cNvSpPr txBox="1"/>
          <p:nvPr/>
        </p:nvSpPr>
        <p:spPr>
          <a:xfrm>
            <a:off x="4741717" y="3981789"/>
            <a:ext cx="1108800" cy="47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FFFFFF"/>
                </a:solidFill>
                <a:latin typeface="Roboto"/>
                <a:ea typeface="Roboto"/>
                <a:cs typeface="Roboto"/>
                <a:sym typeface="Roboto"/>
              </a:rPr>
              <a:t>43%</a:t>
            </a:r>
            <a:endParaRPr sz="1467" kern="0">
              <a:solidFill>
                <a:srgbClr val="FFFFFF"/>
              </a:solidFill>
              <a:latin typeface="Roboto"/>
              <a:ea typeface="Roboto"/>
              <a:cs typeface="Roboto"/>
              <a:sym typeface="Roboto"/>
            </a:endParaRPr>
          </a:p>
        </p:txBody>
      </p:sp>
      <p:sp>
        <p:nvSpPr>
          <p:cNvPr id="222" name="Google Shape;222;p40"/>
          <p:cNvSpPr txBox="1"/>
          <p:nvPr/>
        </p:nvSpPr>
        <p:spPr>
          <a:xfrm>
            <a:off x="3330117" y="4681079"/>
            <a:ext cx="1108800" cy="47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FFFFFF"/>
                </a:solidFill>
                <a:latin typeface="Roboto"/>
                <a:ea typeface="Roboto"/>
                <a:cs typeface="Roboto"/>
                <a:sym typeface="Roboto"/>
              </a:rPr>
              <a:t>31%</a:t>
            </a:r>
            <a:endParaRPr sz="1467" kern="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975509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6"/>
        <p:cNvGrpSpPr/>
        <p:nvPr/>
      </p:nvGrpSpPr>
      <p:grpSpPr>
        <a:xfrm>
          <a:off x="0" y="0"/>
          <a:ext cx="0" cy="0"/>
          <a:chOff x="0" y="0"/>
          <a:chExt cx="0" cy="0"/>
        </a:xfrm>
      </p:grpSpPr>
      <p:sp>
        <p:nvSpPr>
          <p:cNvPr id="227" name="Google Shape;227;p41"/>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Survey Findings</a:t>
            </a:r>
            <a:endParaRPr sz="1200">
              <a:solidFill>
                <a:srgbClr val="FFFFFF"/>
              </a:solidFill>
              <a:latin typeface="Roboto"/>
              <a:ea typeface="Roboto"/>
              <a:cs typeface="Roboto"/>
              <a:sym typeface="Roboto"/>
            </a:endParaRPr>
          </a:p>
        </p:txBody>
      </p:sp>
      <p:sp>
        <p:nvSpPr>
          <p:cNvPr id="228" name="Google Shape;228;p41"/>
          <p:cNvSpPr txBox="1">
            <a:spLocks noGrp="1"/>
          </p:cNvSpPr>
          <p:nvPr>
            <p:ph type="body" idx="1"/>
          </p:nvPr>
        </p:nvSpPr>
        <p:spPr>
          <a:xfrm>
            <a:off x="892969" y="1821656"/>
            <a:ext cx="10406000" cy="4420400"/>
          </a:xfrm>
          <a:prstGeom prst="rect">
            <a:avLst/>
          </a:prstGeom>
          <a:noFill/>
          <a:ln>
            <a:noFill/>
          </a:ln>
        </p:spPr>
        <p:txBody>
          <a:bodyPr spcFirstLastPara="1" wrap="square" lIns="43667" tIns="43667" rIns="43667" bIns="43667" anchor="t" anchorCtr="0">
            <a:noAutofit/>
          </a:bodyPr>
          <a:lstStyle/>
          <a:p>
            <a:pPr marL="0" indent="0">
              <a:spcBef>
                <a:spcPts val="0"/>
              </a:spcBef>
              <a:buNone/>
            </a:pPr>
            <a:r>
              <a:rPr lang="en" i="1">
                <a:solidFill>
                  <a:srgbClr val="FFFFFF"/>
                </a:solidFill>
                <a:latin typeface="Roboto"/>
                <a:ea typeface="Roboto"/>
                <a:cs typeface="Roboto"/>
                <a:sym typeface="Roboto"/>
              </a:rPr>
              <a:t>“I looked up the business in Itiso and called a boda boda guy to seek the transport.” </a:t>
            </a:r>
            <a:endParaRPr sz="1200">
              <a:solidFill>
                <a:srgbClr val="FFFFFF"/>
              </a:solidFill>
              <a:latin typeface="Roboto"/>
              <a:ea typeface="Roboto"/>
              <a:cs typeface="Roboto"/>
              <a:sym typeface="Roboto"/>
            </a:endParaRPr>
          </a:p>
          <a:p>
            <a:pPr marL="0" indent="0">
              <a:buNone/>
            </a:pPr>
            <a:r>
              <a:rPr lang="en" i="1">
                <a:solidFill>
                  <a:srgbClr val="FFFFFF"/>
                </a:solidFill>
                <a:latin typeface="Roboto"/>
                <a:ea typeface="Roboto"/>
                <a:cs typeface="Roboto"/>
                <a:sym typeface="Roboto"/>
              </a:rPr>
              <a:t>“I am a crop trader, and I called merchants in Dodoma to inquire about prices for my crops. I called several businesses to find who would give me the best prices.” </a:t>
            </a:r>
            <a:endParaRPr sz="1200">
              <a:solidFill>
                <a:srgbClr val="FFFFFF"/>
              </a:solidFill>
              <a:latin typeface="Roboto"/>
              <a:ea typeface="Roboto"/>
              <a:cs typeface="Roboto"/>
              <a:sym typeface="Roboto"/>
            </a:endParaRPr>
          </a:p>
          <a:p>
            <a:pPr marL="0" indent="0">
              <a:buNone/>
            </a:pPr>
            <a:r>
              <a:rPr lang="en" i="1">
                <a:solidFill>
                  <a:srgbClr val="FFFFFF"/>
                </a:solidFill>
                <a:latin typeface="Roboto"/>
                <a:ea typeface="Roboto"/>
                <a:cs typeface="Roboto"/>
                <a:sym typeface="Roboto"/>
              </a:rPr>
              <a:t>“I called a seed vendor in Kondoa, and negotiated over the phone, then he drove the seeds [to my village].” </a:t>
            </a:r>
            <a:endParaRPr sz="1200">
              <a:solidFill>
                <a:srgbClr val="FFFFFF"/>
              </a:solidFill>
              <a:latin typeface="Roboto"/>
              <a:ea typeface="Roboto"/>
              <a:cs typeface="Roboto"/>
              <a:sym typeface="Roboto"/>
            </a:endParaRPr>
          </a:p>
        </p:txBody>
      </p:sp>
      <p:sp>
        <p:nvSpPr>
          <p:cNvPr id="229" name="Google Shape;229;p41"/>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18</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624317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3"/>
        <p:cNvGrpSpPr/>
        <p:nvPr/>
      </p:nvGrpSpPr>
      <p:grpSpPr>
        <a:xfrm>
          <a:off x="0" y="0"/>
          <a:ext cx="0" cy="0"/>
          <a:chOff x="0" y="0"/>
          <a:chExt cx="0" cy="0"/>
        </a:xfrm>
      </p:grpSpPr>
      <p:sp>
        <p:nvSpPr>
          <p:cNvPr id="234" name="Google Shape;234;p42"/>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Application Accessibility</a:t>
            </a:r>
            <a:endParaRPr sz="1200">
              <a:solidFill>
                <a:srgbClr val="FFFFFF"/>
              </a:solidFill>
              <a:latin typeface="Roboto"/>
              <a:ea typeface="Roboto"/>
              <a:cs typeface="Roboto"/>
              <a:sym typeface="Roboto"/>
            </a:endParaRPr>
          </a:p>
        </p:txBody>
      </p:sp>
      <p:sp>
        <p:nvSpPr>
          <p:cNvPr id="235" name="Google Shape;235;p42"/>
          <p:cNvSpPr txBox="1">
            <a:spLocks noGrp="1"/>
          </p:cNvSpPr>
          <p:nvPr>
            <p:ph type="body" idx="1"/>
          </p:nvPr>
        </p:nvSpPr>
        <p:spPr>
          <a:xfrm>
            <a:off x="892969" y="1618456"/>
            <a:ext cx="10406000" cy="4420400"/>
          </a:xfrm>
          <a:prstGeom prst="rect">
            <a:avLst/>
          </a:prstGeom>
          <a:noFill/>
          <a:ln>
            <a:noFill/>
          </a:ln>
        </p:spPr>
        <p:txBody>
          <a:bodyPr spcFirstLastPara="1" wrap="square" lIns="43667" tIns="43667" rIns="43667" bIns="43667" anchor="t" anchorCtr="0">
            <a:noAutofit/>
          </a:bodyPr>
          <a:lstStyle/>
          <a:p>
            <a:pPr marL="0" indent="0">
              <a:buNone/>
            </a:pPr>
            <a:r>
              <a:rPr lang="en">
                <a:solidFill>
                  <a:srgbClr val="FFFFFF"/>
                </a:solidFill>
                <a:latin typeface="Roboto"/>
                <a:ea typeface="Roboto"/>
                <a:cs typeface="Roboto"/>
                <a:sym typeface="Roboto"/>
              </a:rPr>
              <a:t>Search – surprising that it was popular!</a:t>
            </a:r>
            <a:endParaRPr>
              <a:solidFill>
                <a:srgbClr val="FFFFFF"/>
              </a:solidFill>
              <a:latin typeface="Roboto"/>
              <a:ea typeface="Roboto"/>
              <a:cs typeface="Roboto"/>
              <a:sym typeface="Roboto"/>
            </a:endParaRPr>
          </a:p>
          <a:p>
            <a:pPr indent="0">
              <a:buNone/>
            </a:pPr>
            <a:r>
              <a:rPr lang="en">
                <a:solidFill>
                  <a:srgbClr val="FFFFFF"/>
                </a:solidFill>
                <a:latin typeface="Roboto"/>
                <a:ea typeface="Roboto"/>
                <a:cs typeface="Roboto"/>
                <a:sym typeface="Roboto"/>
              </a:rPr>
              <a:t>Potentially easier for those with poor eyesight.</a:t>
            </a:r>
            <a:endParaRPr>
              <a:solidFill>
                <a:srgbClr val="FFFFFF"/>
              </a:solidFill>
              <a:latin typeface="Roboto"/>
              <a:ea typeface="Roboto"/>
              <a:cs typeface="Roboto"/>
              <a:sym typeface="Roboto"/>
            </a:endParaRPr>
          </a:p>
          <a:p>
            <a:pPr marL="0" indent="0">
              <a:buNone/>
            </a:pPr>
            <a:r>
              <a:rPr lang="en">
                <a:solidFill>
                  <a:srgbClr val="FFFFFF"/>
                </a:solidFill>
                <a:latin typeface="Roboto"/>
                <a:ea typeface="Roboto"/>
                <a:cs typeface="Roboto"/>
                <a:sym typeface="Roboto"/>
              </a:rPr>
              <a:t>Familiarity with other USSD applications improves fluency</a:t>
            </a:r>
            <a:endParaRPr>
              <a:solidFill>
                <a:srgbClr val="FFFFFF"/>
              </a:solidFill>
              <a:latin typeface="Roboto"/>
              <a:ea typeface="Roboto"/>
              <a:cs typeface="Roboto"/>
              <a:sym typeface="Roboto"/>
            </a:endParaRPr>
          </a:p>
          <a:p>
            <a:pPr indent="0">
              <a:buNone/>
            </a:pPr>
            <a:r>
              <a:rPr lang="en">
                <a:solidFill>
                  <a:srgbClr val="FFFFFF"/>
                </a:solidFill>
                <a:latin typeface="Roboto"/>
                <a:ea typeface="Roboto"/>
                <a:cs typeface="Roboto"/>
                <a:sym typeface="Roboto"/>
              </a:rPr>
              <a:t>Mobile Money</a:t>
            </a:r>
            <a:endParaRPr>
              <a:solidFill>
                <a:srgbClr val="FFFFFF"/>
              </a:solidFill>
              <a:latin typeface="Roboto"/>
              <a:ea typeface="Roboto"/>
              <a:cs typeface="Roboto"/>
              <a:sym typeface="Roboto"/>
            </a:endParaRPr>
          </a:p>
          <a:p>
            <a:pPr indent="0">
              <a:buNone/>
            </a:pPr>
            <a:r>
              <a:rPr lang="en">
                <a:solidFill>
                  <a:srgbClr val="FFFFFF"/>
                </a:solidFill>
                <a:latin typeface="Roboto"/>
                <a:ea typeface="Roboto"/>
                <a:cs typeface="Roboto"/>
                <a:sym typeface="Roboto"/>
              </a:rPr>
              <a:t>Airtime Top-up</a:t>
            </a:r>
            <a:endParaRPr>
              <a:solidFill>
                <a:srgbClr val="FFFFFF"/>
              </a:solidFill>
              <a:latin typeface="Roboto"/>
              <a:ea typeface="Roboto"/>
              <a:cs typeface="Roboto"/>
              <a:sym typeface="Roboto"/>
            </a:endParaRPr>
          </a:p>
        </p:txBody>
      </p:sp>
      <p:sp>
        <p:nvSpPr>
          <p:cNvPr id="236" name="Google Shape;236;p42"/>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19</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3323158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r>
              <a:rPr lang="en-US" dirty="0" smtClean="0"/>
              <a:t>Online for the time being</a:t>
            </a:r>
          </a:p>
          <a:p>
            <a:pPr lvl="1"/>
            <a:r>
              <a:rPr lang="en-US" dirty="0" smtClean="0"/>
              <a:t>This week,  lectures Tuesday and Thursday</a:t>
            </a:r>
          </a:p>
          <a:p>
            <a:pPr lvl="1"/>
            <a:r>
              <a:rPr lang="en-US" dirty="0" smtClean="0"/>
              <a:t>Next week,  </a:t>
            </a:r>
          </a:p>
          <a:p>
            <a:pPr lvl="2"/>
            <a:r>
              <a:rPr lang="en-US" dirty="0" smtClean="0"/>
              <a:t>Tuesday, January 18 – meetings with groups</a:t>
            </a:r>
          </a:p>
          <a:p>
            <a:pPr lvl="2"/>
            <a:r>
              <a:rPr lang="en-US" dirty="0" smtClean="0"/>
              <a:t>Thursday,  January 20 – group presentations – initial project pitches</a:t>
            </a:r>
          </a:p>
          <a:p>
            <a:pPr lvl="2"/>
            <a:endParaRPr lang="en-US" dirty="0"/>
          </a:p>
          <a:p>
            <a:r>
              <a:rPr lang="en-US" dirty="0" err="1" smtClean="0"/>
              <a:t>Kichabi</a:t>
            </a:r>
            <a:r>
              <a:rPr lang="en-US" dirty="0" smtClean="0"/>
              <a:t> groups</a:t>
            </a:r>
          </a:p>
          <a:p>
            <a:pPr lvl="1"/>
            <a:r>
              <a:rPr lang="en-US" dirty="0" smtClean="0"/>
              <a:t>Six android phones are available as loaners</a:t>
            </a:r>
          </a:p>
          <a:p>
            <a:pPr lvl="2"/>
            <a:r>
              <a:rPr lang="en-US" dirty="0" smtClean="0"/>
              <a:t>Moto G,  Play</a:t>
            </a:r>
            <a:endParaRPr lang="en-US" dirty="0"/>
          </a:p>
        </p:txBody>
      </p:sp>
    </p:spTree>
    <p:extLst>
      <p:ext uri="{BB962C8B-B14F-4D97-AF65-F5344CB8AC3E}">
        <p14:creationId xmlns:p14="http://schemas.microsoft.com/office/powerpoint/2010/main" val="2413369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43"/>
          <p:cNvPicPr preferRelativeResize="0"/>
          <p:nvPr/>
        </p:nvPicPr>
        <p:blipFill rotWithShape="1">
          <a:blip r:embed="rId3">
            <a:alphaModFix/>
          </a:blip>
          <a:srcRect t="7819" b="7827"/>
          <a:stretch/>
        </p:blipFill>
        <p:spPr>
          <a:xfrm>
            <a:off x="0" y="0"/>
            <a:ext cx="12192000" cy="6856360"/>
          </a:xfrm>
          <a:prstGeom prst="rect">
            <a:avLst/>
          </a:prstGeom>
          <a:noFill/>
          <a:ln>
            <a:noFill/>
          </a:ln>
        </p:spPr>
      </p:pic>
      <p:sp>
        <p:nvSpPr>
          <p:cNvPr id="242" name="Google Shape;242;p43"/>
          <p:cNvSpPr txBox="1">
            <a:spLocks noGrp="1"/>
          </p:cNvSpPr>
          <p:nvPr>
            <p:ph type="ctrTitle" idx="4294967295"/>
          </p:nvPr>
        </p:nvSpPr>
        <p:spPr>
          <a:xfrm>
            <a:off x="1190625" y="5773181"/>
            <a:ext cx="9810800" cy="933200"/>
          </a:xfrm>
          <a:prstGeom prst="rect">
            <a:avLst/>
          </a:prstGeom>
          <a:noFill/>
          <a:ln>
            <a:noFill/>
          </a:ln>
        </p:spPr>
        <p:txBody>
          <a:bodyPr spcFirstLastPara="1" wrap="square" lIns="43667" tIns="43667" rIns="43667" bIns="43667" anchor="b" anchorCtr="0">
            <a:noAutofit/>
          </a:bodyPr>
          <a:lstStyle/>
          <a:p>
            <a:pPr>
              <a:buClr>
                <a:srgbClr val="FFFFFF"/>
              </a:buClr>
            </a:pPr>
            <a:r>
              <a:rPr lang="en" sz="6933">
                <a:solidFill>
                  <a:srgbClr val="FFFFFF"/>
                </a:solidFill>
                <a:latin typeface="Roboto"/>
                <a:ea typeface="Roboto"/>
                <a:cs typeface="Roboto"/>
                <a:sym typeface="Roboto"/>
              </a:rPr>
              <a:t>Conclusion</a:t>
            </a:r>
            <a:endParaRPr sz="1200">
              <a:latin typeface="Roboto"/>
              <a:ea typeface="Roboto"/>
              <a:cs typeface="Roboto"/>
              <a:sym typeface="Roboto"/>
            </a:endParaRPr>
          </a:p>
        </p:txBody>
      </p:sp>
    </p:spTree>
    <p:extLst>
      <p:ext uri="{BB962C8B-B14F-4D97-AF65-F5344CB8AC3E}">
        <p14:creationId xmlns:p14="http://schemas.microsoft.com/office/powerpoint/2010/main" val="365968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6"/>
        <p:cNvGrpSpPr/>
        <p:nvPr/>
      </p:nvGrpSpPr>
      <p:grpSpPr>
        <a:xfrm>
          <a:off x="0" y="0"/>
          <a:ext cx="0" cy="0"/>
          <a:chOff x="0" y="0"/>
          <a:chExt cx="0" cy="0"/>
        </a:xfrm>
      </p:grpSpPr>
      <p:sp>
        <p:nvSpPr>
          <p:cNvPr id="247" name="Google Shape;247;p44"/>
          <p:cNvSpPr txBox="1">
            <a:spLocks noGrp="1"/>
          </p:cNvSpPr>
          <p:nvPr>
            <p:ph type="body" idx="1"/>
          </p:nvPr>
        </p:nvSpPr>
        <p:spPr>
          <a:xfrm>
            <a:off x="892969" y="892969"/>
            <a:ext cx="10406000" cy="5072000"/>
          </a:xfrm>
          <a:prstGeom prst="rect">
            <a:avLst/>
          </a:prstGeom>
          <a:noFill/>
          <a:ln>
            <a:noFill/>
          </a:ln>
        </p:spPr>
        <p:txBody>
          <a:bodyPr spcFirstLastPara="1" wrap="square" lIns="43667" tIns="43667" rIns="43667" bIns="43667" anchor="ctr" anchorCtr="0">
            <a:noAutofit/>
          </a:bodyPr>
          <a:lstStyle/>
          <a:p>
            <a:pPr marL="0" indent="0">
              <a:spcBef>
                <a:spcPts val="0"/>
              </a:spcBef>
              <a:buNone/>
            </a:pPr>
            <a:r>
              <a:rPr lang="en" i="1">
                <a:solidFill>
                  <a:srgbClr val="FFFFFF"/>
                </a:solidFill>
                <a:latin typeface="Roboto"/>
                <a:ea typeface="Roboto"/>
                <a:cs typeface="Roboto"/>
                <a:sym typeface="Roboto"/>
              </a:rPr>
              <a:t>Feasibility</a:t>
            </a:r>
            <a:r>
              <a:rPr lang="en">
                <a:solidFill>
                  <a:srgbClr val="FFFFFF"/>
                </a:solidFill>
                <a:latin typeface="Roboto"/>
                <a:ea typeface="Roboto"/>
                <a:cs typeface="Roboto"/>
                <a:sym typeface="Roboto"/>
              </a:rPr>
              <a:t> – Successfully demonstrated deployment of USSD-based information seeking application with thousands of entries.</a:t>
            </a:r>
            <a:endParaRPr sz="1200">
              <a:solidFill>
                <a:srgbClr val="FFFFFF"/>
              </a:solidFill>
              <a:latin typeface="Roboto"/>
              <a:ea typeface="Roboto"/>
              <a:cs typeface="Roboto"/>
              <a:sym typeface="Roboto"/>
            </a:endParaRPr>
          </a:p>
          <a:p>
            <a:pPr marL="0" indent="0">
              <a:buNone/>
            </a:pPr>
            <a:r>
              <a:rPr lang="en" i="1">
                <a:solidFill>
                  <a:srgbClr val="FFFFFF"/>
                </a:solidFill>
                <a:latin typeface="Roboto"/>
                <a:ea typeface="Roboto"/>
                <a:cs typeface="Roboto"/>
                <a:sym typeface="Roboto"/>
              </a:rPr>
              <a:t>Usability </a:t>
            </a:r>
            <a:r>
              <a:rPr lang="en">
                <a:solidFill>
                  <a:srgbClr val="FFFFFF"/>
                </a:solidFill>
                <a:latin typeface="Roboto"/>
                <a:ea typeface="Roboto"/>
                <a:cs typeface="Roboto"/>
                <a:sym typeface="Roboto"/>
              </a:rPr>
              <a:t>– Application was usable. Scrolling through long lists, and text entry for search were all handled.</a:t>
            </a:r>
            <a:endParaRPr sz="1200">
              <a:solidFill>
                <a:srgbClr val="FFFFFF"/>
              </a:solidFill>
              <a:latin typeface="Roboto"/>
              <a:ea typeface="Roboto"/>
              <a:cs typeface="Roboto"/>
              <a:sym typeface="Roboto"/>
            </a:endParaRPr>
          </a:p>
          <a:p>
            <a:pPr marL="0" indent="0">
              <a:buNone/>
            </a:pPr>
            <a:r>
              <a:rPr lang="en" i="1">
                <a:solidFill>
                  <a:srgbClr val="FFFFFF"/>
                </a:solidFill>
                <a:latin typeface="Roboto"/>
                <a:ea typeface="Roboto"/>
                <a:cs typeface="Roboto"/>
                <a:sym typeface="Roboto"/>
              </a:rPr>
              <a:t>Acceptability </a:t>
            </a:r>
            <a:r>
              <a:rPr lang="en">
                <a:solidFill>
                  <a:srgbClr val="FFFFFF"/>
                </a:solidFill>
                <a:latin typeface="Roboto"/>
                <a:ea typeface="Roboto"/>
                <a:cs typeface="Roboto"/>
                <a:sym typeface="Roboto"/>
              </a:rPr>
              <a:t>– Fulfilled an unmet need for business information to participants. Useful in many situations…</a:t>
            </a:r>
            <a:endParaRPr sz="1200">
              <a:solidFill>
                <a:srgbClr val="FFFFFF"/>
              </a:solidFill>
              <a:latin typeface="Roboto"/>
              <a:ea typeface="Roboto"/>
              <a:cs typeface="Roboto"/>
              <a:sym typeface="Roboto"/>
            </a:endParaRPr>
          </a:p>
        </p:txBody>
      </p:sp>
      <p:sp>
        <p:nvSpPr>
          <p:cNvPr id="248" name="Google Shape;248;p44"/>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21</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3493992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2"/>
        <p:cNvGrpSpPr/>
        <p:nvPr/>
      </p:nvGrpSpPr>
      <p:grpSpPr>
        <a:xfrm>
          <a:off x="0" y="0"/>
          <a:ext cx="0" cy="0"/>
          <a:chOff x="0" y="0"/>
          <a:chExt cx="0" cy="0"/>
        </a:xfrm>
      </p:grpSpPr>
      <p:sp>
        <p:nvSpPr>
          <p:cNvPr id="253" name="Google Shape;253;p45"/>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Future Work</a:t>
            </a:r>
            <a:endParaRPr sz="1200">
              <a:solidFill>
                <a:srgbClr val="FFFFFF"/>
              </a:solidFill>
              <a:latin typeface="Roboto"/>
              <a:ea typeface="Roboto"/>
              <a:cs typeface="Roboto"/>
              <a:sym typeface="Roboto"/>
            </a:endParaRPr>
          </a:p>
        </p:txBody>
      </p:sp>
      <p:sp>
        <p:nvSpPr>
          <p:cNvPr id="254" name="Google Shape;254;p45"/>
          <p:cNvSpPr txBox="1">
            <a:spLocks noGrp="1"/>
          </p:cNvSpPr>
          <p:nvPr>
            <p:ph type="body" idx="1"/>
          </p:nvPr>
        </p:nvSpPr>
        <p:spPr>
          <a:xfrm>
            <a:off x="892968" y="1821651"/>
            <a:ext cx="4633600" cy="4420400"/>
          </a:xfrm>
          <a:prstGeom prst="rect">
            <a:avLst/>
          </a:prstGeom>
          <a:noFill/>
          <a:ln>
            <a:noFill/>
          </a:ln>
        </p:spPr>
        <p:txBody>
          <a:bodyPr spcFirstLastPara="1" wrap="square" lIns="43667" tIns="43667" rIns="43667" bIns="43667" anchor="t" anchorCtr="0">
            <a:noAutofit/>
          </a:bodyPr>
          <a:lstStyle/>
          <a:p>
            <a:pPr marL="0" indent="0">
              <a:spcBef>
                <a:spcPts val="0"/>
              </a:spcBef>
              <a:buNone/>
            </a:pPr>
            <a:r>
              <a:rPr lang="en">
                <a:solidFill>
                  <a:srgbClr val="FFFFFF"/>
                </a:solidFill>
                <a:latin typeface="Roboto"/>
                <a:ea typeface="Roboto"/>
                <a:cs typeface="Roboto"/>
                <a:sym typeface="Roboto"/>
              </a:rPr>
              <a:t>Self-enrollment into the system</a:t>
            </a:r>
            <a:endParaRPr sz="1200">
              <a:solidFill>
                <a:srgbClr val="FFFFFF"/>
              </a:solidFill>
              <a:latin typeface="Roboto"/>
              <a:ea typeface="Roboto"/>
              <a:cs typeface="Roboto"/>
              <a:sym typeface="Roboto"/>
            </a:endParaRPr>
          </a:p>
          <a:p>
            <a:pPr marL="0" indent="0">
              <a:buNone/>
            </a:pPr>
            <a:r>
              <a:rPr lang="en">
                <a:solidFill>
                  <a:srgbClr val="FFFFFF"/>
                </a:solidFill>
                <a:latin typeface="Roboto"/>
                <a:ea typeface="Roboto"/>
                <a:cs typeface="Roboto"/>
                <a:sym typeface="Roboto"/>
              </a:rPr>
              <a:t>Scalability – more hierarchy in menus increases confusion</a:t>
            </a:r>
            <a:endParaRPr sz="1200">
              <a:solidFill>
                <a:srgbClr val="FFFFFF"/>
              </a:solidFill>
              <a:latin typeface="Roboto"/>
              <a:ea typeface="Roboto"/>
              <a:cs typeface="Roboto"/>
              <a:sym typeface="Roboto"/>
            </a:endParaRPr>
          </a:p>
          <a:p>
            <a:pPr marL="0" indent="0">
              <a:buNone/>
            </a:pPr>
            <a:r>
              <a:rPr lang="en">
                <a:solidFill>
                  <a:srgbClr val="FFFFFF"/>
                </a:solidFill>
                <a:latin typeface="Roboto"/>
                <a:ea typeface="Roboto"/>
                <a:cs typeface="Roboto"/>
                <a:sym typeface="Roboto"/>
              </a:rPr>
              <a:t>Cost and business models for expansion</a:t>
            </a:r>
            <a:endParaRPr sz="1200">
              <a:solidFill>
                <a:srgbClr val="FFFFFF"/>
              </a:solidFill>
              <a:latin typeface="Roboto"/>
              <a:ea typeface="Roboto"/>
              <a:cs typeface="Roboto"/>
              <a:sym typeface="Roboto"/>
            </a:endParaRPr>
          </a:p>
        </p:txBody>
      </p:sp>
      <p:pic>
        <p:nvPicPr>
          <p:cNvPr id="255" name="Google Shape;255;p45"/>
          <p:cNvPicPr preferRelativeResize="0"/>
          <p:nvPr/>
        </p:nvPicPr>
        <p:blipFill rotWithShape="1">
          <a:blip r:embed="rId3">
            <a:alphaModFix/>
          </a:blip>
          <a:srcRect l="20451"/>
          <a:stretch/>
        </p:blipFill>
        <p:spPr>
          <a:xfrm>
            <a:off x="5765233" y="1925201"/>
            <a:ext cx="6121975" cy="3847919"/>
          </a:xfrm>
          <a:prstGeom prst="rect">
            <a:avLst/>
          </a:prstGeom>
          <a:noFill/>
          <a:ln>
            <a:noFill/>
          </a:ln>
        </p:spPr>
      </p:pic>
      <p:sp>
        <p:nvSpPr>
          <p:cNvPr id="256" name="Google Shape;256;p45"/>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22</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314685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0"/>
        <p:cNvGrpSpPr/>
        <p:nvPr/>
      </p:nvGrpSpPr>
      <p:grpSpPr>
        <a:xfrm>
          <a:off x="0" y="0"/>
          <a:ext cx="0" cy="0"/>
          <a:chOff x="0" y="0"/>
          <a:chExt cx="0" cy="0"/>
        </a:xfrm>
      </p:grpSpPr>
      <p:pic>
        <p:nvPicPr>
          <p:cNvPr id="261" name="Google Shape;261;p46"/>
          <p:cNvPicPr preferRelativeResize="0"/>
          <p:nvPr/>
        </p:nvPicPr>
        <p:blipFill>
          <a:blip r:embed="rId3">
            <a:alphaModFix/>
          </a:blip>
          <a:stretch>
            <a:fillRect/>
          </a:stretch>
        </p:blipFill>
        <p:spPr>
          <a:xfrm>
            <a:off x="1545234" y="1802662"/>
            <a:ext cx="3820021" cy="1474677"/>
          </a:xfrm>
          <a:prstGeom prst="rect">
            <a:avLst/>
          </a:prstGeom>
          <a:noFill/>
          <a:ln>
            <a:noFill/>
          </a:ln>
        </p:spPr>
      </p:pic>
      <p:pic>
        <p:nvPicPr>
          <p:cNvPr id="262" name="Google Shape;262;p46"/>
          <p:cNvPicPr preferRelativeResize="0"/>
          <p:nvPr/>
        </p:nvPicPr>
        <p:blipFill rotWithShape="1">
          <a:blip r:embed="rId4">
            <a:alphaModFix/>
          </a:blip>
          <a:srcRect l="20435" t="32687" r="20992" b="22899"/>
          <a:stretch/>
        </p:blipFill>
        <p:spPr>
          <a:xfrm>
            <a:off x="697867" y="5813768"/>
            <a:ext cx="5903071" cy="862801"/>
          </a:xfrm>
          <a:prstGeom prst="rect">
            <a:avLst/>
          </a:prstGeom>
          <a:noFill/>
          <a:ln>
            <a:noFill/>
          </a:ln>
        </p:spPr>
      </p:pic>
      <p:pic>
        <p:nvPicPr>
          <p:cNvPr id="263" name="Google Shape;263;p46"/>
          <p:cNvPicPr preferRelativeResize="0"/>
          <p:nvPr/>
        </p:nvPicPr>
        <p:blipFill>
          <a:blip r:embed="rId5">
            <a:alphaModFix/>
          </a:blip>
          <a:stretch>
            <a:fillRect/>
          </a:stretch>
        </p:blipFill>
        <p:spPr>
          <a:xfrm>
            <a:off x="1160867" y="3363049"/>
            <a:ext cx="4576125" cy="862800"/>
          </a:xfrm>
          <a:prstGeom prst="rect">
            <a:avLst/>
          </a:prstGeom>
          <a:noFill/>
          <a:ln>
            <a:noFill/>
          </a:ln>
        </p:spPr>
      </p:pic>
      <p:pic>
        <p:nvPicPr>
          <p:cNvPr id="264" name="Google Shape;264;p46"/>
          <p:cNvPicPr preferRelativeResize="0"/>
          <p:nvPr/>
        </p:nvPicPr>
        <p:blipFill>
          <a:blip r:embed="rId6">
            <a:alphaModFix/>
          </a:blip>
          <a:stretch>
            <a:fillRect/>
          </a:stretch>
        </p:blipFill>
        <p:spPr>
          <a:xfrm>
            <a:off x="8377707" y="457299"/>
            <a:ext cx="1710067" cy="1160668"/>
          </a:xfrm>
          <a:prstGeom prst="rect">
            <a:avLst/>
          </a:prstGeom>
          <a:noFill/>
          <a:ln>
            <a:noFill/>
          </a:ln>
        </p:spPr>
      </p:pic>
      <p:pic>
        <p:nvPicPr>
          <p:cNvPr id="265" name="Google Shape;265;p46"/>
          <p:cNvPicPr preferRelativeResize="0"/>
          <p:nvPr/>
        </p:nvPicPr>
        <p:blipFill>
          <a:blip r:embed="rId7">
            <a:alphaModFix/>
          </a:blip>
          <a:stretch>
            <a:fillRect/>
          </a:stretch>
        </p:blipFill>
        <p:spPr>
          <a:xfrm>
            <a:off x="7450321" y="3361451"/>
            <a:ext cx="3768435" cy="849700"/>
          </a:xfrm>
          <a:prstGeom prst="rect">
            <a:avLst/>
          </a:prstGeom>
          <a:noFill/>
          <a:ln>
            <a:noFill/>
          </a:ln>
        </p:spPr>
      </p:pic>
      <p:pic>
        <p:nvPicPr>
          <p:cNvPr id="266" name="Google Shape;266;p46"/>
          <p:cNvPicPr preferRelativeResize="0"/>
          <p:nvPr/>
        </p:nvPicPr>
        <p:blipFill>
          <a:blip r:embed="rId8">
            <a:alphaModFix/>
          </a:blip>
          <a:stretch>
            <a:fillRect/>
          </a:stretch>
        </p:blipFill>
        <p:spPr>
          <a:xfrm>
            <a:off x="1243667" y="655965"/>
            <a:ext cx="4762381" cy="962000"/>
          </a:xfrm>
          <a:prstGeom prst="rect">
            <a:avLst/>
          </a:prstGeom>
          <a:noFill/>
          <a:ln>
            <a:noFill/>
          </a:ln>
        </p:spPr>
      </p:pic>
      <p:pic>
        <p:nvPicPr>
          <p:cNvPr id="267" name="Google Shape;267;p46"/>
          <p:cNvPicPr preferRelativeResize="0"/>
          <p:nvPr/>
        </p:nvPicPr>
        <p:blipFill>
          <a:blip r:embed="rId9">
            <a:alphaModFix/>
          </a:blip>
          <a:stretch>
            <a:fillRect/>
          </a:stretch>
        </p:blipFill>
        <p:spPr>
          <a:xfrm>
            <a:off x="7507076" y="2166566"/>
            <a:ext cx="3191645" cy="862833"/>
          </a:xfrm>
          <a:prstGeom prst="rect">
            <a:avLst/>
          </a:prstGeom>
          <a:noFill/>
          <a:ln>
            <a:noFill/>
          </a:ln>
        </p:spPr>
      </p:pic>
      <p:pic>
        <p:nvPicPr>
          <p:cNvPr id="268" name="Google Shape;268;p46"/>
          <p:cNvPicPr preferRelativeResize="0"/>
          <p:nvPr/>
        </p:nvPicPr>
        <p:blipFill>
          <a:blip r:embed="rId10">
            <a:alphaModFix/>
          </a:blip>
          <a:stretch>
            <a:fillRect/>
          </a:stretch>
        </p:blipFill>
        <p:spPr>
          <a:xfrm>
            <a:off x="7769136" y="5788700"/>
            <a:ext cx="3130800" cy="726400"/>
          </a:xfrm>
          <a:prstGeom prst="rect">
            <a:avLst/>
          </a:prstGeom>
          <a:noFill/>
          <a:ln>
            <a:noFill/>
          </a:ln>
        </p:spPr>
      </p:pic>
      <p:pic>
        <p:nvPicPr>
          <p:cNvPr id="269" name="Google Shape;269;p46"/>
          <p:cNvPicPr preferRelativeResize="0"/>
          <p:nvPr/>
        </p:nvPicPr>
        <p:blipFill>
          <a:blip r:embed="rId11">
            <a:alphaModFix/>
          </a:blip>
          <a:stretch>
            <a:fillRect/>
          </a:stretch>
        </p:blipFill>
        <p:spPr>
          <a:xfrm>
            <a:off x="1243667" y="4359967"/>
            <a:ext cx="4046671" cy="1216200"/>
          </a:xfrm>
          <a:prstGeom prst="rect">
            <a:avLst/>
          </a:prstGeom>
          <a:noFill/>
          <a:ln>
            <a:noFill/>
          </a:ln>
        </p:spPr>
      </p:pic>
      <p:pic>
        <p:nvPicPr>
          <p:cNvPr id="270" name="Google Shape;270;p46"/>
          <p:cNvPicPr preferRelativeResize="0"/>
          <p:nvPr/>
        </p:nvPicPr>
        <p:blipFill>
          <a:blip r:embed="rId12">
            <a:alphaModFix/>
          </a:blip>
          <a:stretch>
            <a:fillRect/>
          </a:stretch>
        </p:blipFill>
        <p:spPr>
          <a:xfrm>
            <a:off x="7507073" y="4543217"/>
            <a:ext cx="3820033" cy="849689"/>
          </a:xfrm>
          <a:prstGeom prst="rect">
            <a:avLst/>
          </a:prstGeom>
          <a:noFill/>
          <a:ln>
            <a:noFill/>
          </a:ln>
        </p:spPr>
      </p:pic>
    </p:spTree>
    <p:extLst>
      <p:ext uri="{BB962C8B-B14F-4D97-AF65-F5344CB8AC3E}">
        <p14:creationId xmlns:p14="http://schemas.microsoft.com/office/powerpoint/2010/main" val="1077446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4"/>
        <p:cNvGrpSpPr/>
        <p:nvPr/>
      </p:nvGrpSpPr>
      <p:grpSpPr>
        <a:xfrm>
          <a:off x="0" y="0"/>
          <a:ext cx="0" cy="0"/>
          <a:chOff x="0" y="0"/>
          <a:chExt cx="0" cy="0"/>
        </a:xfrm>
      </p:grpSpPr>
      <p:pic>
        <p:nvPicPr>
          <p:cNvPr id="275" name="Google Shape;275;p47"/>
          <p:cNvPicPr preferRelativeResize="0"/>
          <p:nvPr/>
        </p:nvPicPr>
        <p:blipFill rotWithShape="1">
          <a:blip r:embed="rId3">
            <a:alphaModFix/>
          </a:blip>
          <a:srcRect l="3750" r="8829"/>
          <a:stretch/>
        </p:blipFill>
        <p:spPr>
          <a:xfrm>
            <a:off x="1" y="1"/>
            <a:ext cx="12192001" cy="6858004"/>
          </a:xfrm>
          <a:prstGeom prst="rect">
            <a:avLst/>
          </a:prstGeom>
          <a:noFill/>
          <a:ln>
            <a:noFill/>
          </a:ln>
        </p:spPr>
      </p:pic>
      <p:sp>
        <p:nvSpPr>
          <p:cNvPr id="276" name="Google Shape;276;p47"/>
          <p:cNvSpPr txBox="1">
            <a:spLocks noGrp="1"/>
          </p:cNvSpPr>
          <p:nvPr>
            <p:ph type="ctrTitle" idx="4294967295"/>
          </p:nvPr>
        </p:nvSpPr>
        <p:spPr>
          <a:xfrm>
            <a:off x="1190591" y="1945813"/>
            <a:ext cx="9810800" cy="1049200"/>
          </a:xfrm>
          <a:prstGeom prst="rect">
            <a:avLst/>
          </a:prstGeom>
          <a:noFill/>
          <a:ln>
            <a:noFill/>
          </a:ln>
        </p:spPr>
        <p:txBody>
          <a:bodyPr spcFirstLastPara="1" wrap="square" lIns="43667" tIns="43667" rIns="43667" bIns="43667" anchor="b" anchorCtr="0">
            <a:noAutofit/>
          </a:bodyPr>
          <a:lstStyle/>
          <a:p>
            <a:pPr>
              <a:buClr>
                <a:srgbClr val="FFFFFF"/>
              </a:buClr>
            </a:pPr>
            <a:r>
              <a:rPr lang="en" sz="6400">
                <a:latin typeface="Roboto"/>
                <a:ea typeface="Roboto"/>
                <a:cs typeface="Roboto"/>
                <a:sym typeface="Roboto"/>
              </a:rPr>
              <a:t>Thank You</a:t>
            </a:r>
            <a:endParaRPr sz="6400">
              <a:latin typeface="Roboto"/>
              <a:ea typeface="Roboto"/>
              <a:cs typeface="Roboto"/>
              <a:sym typeface="Roboto"/>
            </a:endParaRPr>
          </a:p>
        </p:txBody>
      </p:sp>
    </p:spTree>
    <p:extLst>
      <p:ext uri="{BB962C8B-B14F-4D97-AF65-F5344CB8AC3E}">
        <p14:creationId xmlns:p14="http://schemas.microsoft.com/office/powerpoint/2010/main" val="3440931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eKichabi</a:t>
            </a:r>
            <a:r>
              <a:rPr lang="en-US" dirty="0" smtClean="0"/>
              <a:t> 2.0</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31701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Reboot of </a:t>
            </a:r>
            <a:r>
              <a:rPr lang="en-US" dirty="0" err="1" smtClean="0"/>
              <a:t>eKichabi</a:t>
            </a:r>
            <a:endParaRPr lang="en-US" dirty="0"/>
          </a:p>
        </p:txBody>
      </p:sp>
      <p:sp>
        <p:nvSpPr>
          <p:cNvPr id="3" name="Content Placeholder 2"/>
          <p:cNvSpPr>
            <a:spLocks noGrp="1"/>
          </p:cNvSpPr>
          <p:nvPr>
            <p:ph idx="1"/>
          </p:nvPr>
        </p:nvSpPr>
        <p:spPr/>
        <p:txBody>
          <a:bodyPr/>
          <a:lstStyle/>
          <a:p>
            <a:r>
              <a:rPr lang="en-US" dirty="0" smtClean="0"/>
              <a:t>Initial results demonstrated </a:t>
            </a:r>
          </a:p>
          <a:p>
            <a:pPr lvl="1"/>
            <a:r>
              <a:rPr lang="en-US" dirty="0" smtClean="0"/>
              <a:t>Basic directory information is useful and in demand</a:t>
            </a:r>
          </a:p>
          <a:p>
            <a:pPr lvl="1"/>
            <a:r>
              <a:rPr lang="en-US" dirty="0" smtClean="0"/>
              <a:t>Basic phone version is feasible</a:t>
            </a:r>
          </a:p>
          <a:p>
            <a:pPr lvl="1"/>
            <a:r>
              <a:rPr lang="en-US" dirty="0" smtClean="0"/>
              <a:t>Needs to be low cost</a:t>
            </a:r>
          </a:p>
          <a:p>
            <a:pPr lvl="1"/>
            <a:r>
              <a:rPr lang="en-US" dirty="0" smtClean="0"/>
              <a:t>Scalability depends on having a mobile phone version</a:t>
            </a:r>
            <a:endParaRPr lang="en-US" dirty="0"/>
          </a:p>
        </p:txBody>
      </p:sp>
    </p:spTree>
    <p:extLst>
      <p:ext uri="{BB962C8B-B14F-4D97-AF65-F5344CB8AC3E}">
        <p14:creationId xmlns:p14="http://schemas.microsoft.com/office/powerpoint/2010/main" val="3324128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phones in Africa</a:t>
            </a:r>
            <a:endParaRPr lang="en-US" dirty="0"/>
          </a:p>
        </p:txBody>
      </p:sp>
      <p:sp>
        <p:nvSpPr>
          <p:cNvPr id="3" name="Content Placeholder 2"/>
          <p:cNvSpPr>
            <a:spLocks noGrp="1"/>
          </p:cNvSpPr>
          <p:nvPr>
            <p:ph idx="1"/>
          </p:nvPr>
        </p:nvSpPr>
        <p:spPr/>
        <p:txBody>
          <a:bodyPr/>
          <a:lstStyle/>
          <a:p>
            <a:r>
              <a:rPr lang="en-US" dirty="0" smtClean="0"/>
              <a:t>Mobile phone technology leap frogged land lines</a:t>
            </a:r>
          </a:p>
          <a:p>
            <a:r>
              <a:rPr lang="en-US" dirty="0" smtClean="0"/>
              <a:t>Essentially everyone has access to a mobile phone</a:t>
            </a:r>
          </a:p>
          <a:p>
            <a:r>
              <a:rPr lang="en-US" dirty="0" smtClean="0"/>
              <a:t>Smartphones are dominant in urban markets</a:t>
            </a:r>
          </a:p>
          <a:p>
            <a:pPr lvl="1"/>
            <a:r>
              <a:rPr lang="en-US" dirty="0" smtClean="0"/>
              <a:t>Data is relatively low cost (2 dollars per GB,  pre-paid)</a:t>
            </a:r>
          </a:p>
          <a:p>
            <a:pPr lvl="1"/>
            <a:r>
              <a:rPr lang="en-US" dirty="0" smtClean="0"/>
              <a:t>Phone models – lower cost Android models</a:t>
            </a:r>
          </a:p>
          <a:p>
            <a:pPr lvl="2"/>
            <a:r>
              <a:rPr lang="en-US" dirty="0" smtClean="0"/>
              <a:t>Some deployment issues around low cost phones</a:t>
            </a:r>
          </a:p>
          <a:p>
            <a:r>
              <a:rPr lang="en-US" dirty="0" smtClean="0"/>
              <a:t>Rural areas are a mix of basic phones and smart phones</a:t>
            </a:r>
          </a:p>
          <a:p>
            <a:pPr lvl="1"/>
            <a:r>
              <a:rPr lang="en-US" dirty="0" smtClean="0"/>
              <a:t>There is a big issue around charging phones in areas with poor grid power</a:t>
            </a:r>
          </a:p>
          <a:p>
            <a:pPr lvl="1"/>
            <a:r>
              <a:rPr lang="en-US" dirty="0" smtClean="0"/>
              <a:t>Cellular coverage may be inconsistent</a:t>
            </a:r>
            <a:endParaRPr lang="en-US" dirty="0"/>
          </a:p>
        </p:txBody>
      </p:sp>
    </p:spTree>
    <p:extLst>
      <p:ext uri="{BB962C8B-B14F-4D97-AF65-F5344CB8AC3E}">
        <p14:creationId xmlns:p14="http://schemas.microsoft.com/office/powerpoint/2010/main" val="1117831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5971-2B9A-4271-B2FF-9F24163194E6}"/>
              </a:ext>
            </a:extLst>
          </p:cNvPr>
          <p:cNvSpPr>
            <a:spLocks noGrp="1"/>
          </p:cNvSpPr>
          <p:nvPr>
            <p:ph type="title"/>
          </p:nvPr>
        </p:nvSpPr>
        <p:spPr/>
        <p:txBody>
          <a:bodyPr/>
          <a:lstStyle/>
          <a:p>
            <a:r>
              <a:rPr lang="en-US" dirty="0"/>
              <a:t>USSD Unstructured Supplementary </a:t>
            </a:r>
            <a:br>
              <a:rPr lang="en-US" dirty="0"/>
            </a:br>
            <a:r>
              <a:rPr lang="en-US" dirty="0"/>
              <a:t>Service Data</a:t>
            </a:r>
          </a:p>
        </p:txBody>
      </p:sp>
      <p:sp>
        <p:nvSpPr>
          <p:cNvPr id="3" name="Content Placeholder 2">
            <a:extLst>
              <a:ext uri="{FF2B5EF4-FFF2-40B4-BE49-F238E27FC236}">
                <a16:creationId xmlns:a16="http://schemas.microsoft.com/office/drawing/2014/main" id="{D560CBFE-56D9-42F0-8E55-DD9ECEBF34E7}"/>
              </a:ext>
            </a:extLst>
          </p:cNvPr>
          <p:cNvSpPr>
            <a:spLocks noGrp="1"/>
          </p:cNvSpPr>
          <p:nvPr>
            <p:ph idx="1"/>
          </p:nvPr>
        </p:nvSpPr>
        <p:spPr/>
        <p:txBody>
          <a:bodyPr>
            <a:normAutofit fontScale="92500" lnSpcReduction="20000"/>
          </a:bodyPr>
          <a:lstStyle/>
          <a:p>
            <a:r>
              <a:rPr lang="en-US" dirty="0"/>
              <a:t>Session based protocol for communicating by text between handset and service provider</a:t>
            </a:r>
          </a:p>
          <a:p>
            <a:r>
              <a:rPr lang="en-US" dirty="0"/>
              <a:t>Initiated with a short code, e.g., *144# to check Safaricom balance</a:t>
            </a:r>
          </a:p>
          <a:p>
            <a:r>
              <a:rPr lang="en-US" dirty="0"/>
              <a:t>160 character strings sent back and forth between  handset and provider until session is terminated</a:t>
            </a:r>
          </a:p>
          <a:p>
            <a:r>
              <a:rPr lang="en-US" dirty="0"/>
              <a:t>Key differences from SMS</a:t>
            </a:r>
          </a:p>
          <a:p>
            <a:pPr lvl="1"/>
            <a:r>
              <a:rPr lang="en-US" dirty="0"/>
              <a:t>Synchronized communication</a:t>
            </a:r>
          </a:p>
          <a:p>
            <a:pPr lvl="1"/>
            <a:r>
              <a:rPr lang="en-US" dirty="0"/>
              <a:t>Direct with service provider:  better security</a:t>
            </a:r>
          </a:p>
          <a:p>
            <a:pPr lvl="1"/>
            <a:r>
              <a:rPr lang="en-US" dirty="0"/>
              <a:t>Does not leave messages on the phone</a:t>
            </a:r>
          </a:p>
          <a:p>
            <a:r>
              <a:rPr lang="en-US" dirty="0"/>
              <a:t>Applications</a:t>
            </a:r>
          </a:p>
          <a:p>
            <a:pPr lvl="1"/>
            <a:r>
              <a:rPr lang="en-US" dirty="0"/>
              <a:t>Adding services to cell service</a:t>
            </a:r>
          </a:p>
          <a:p>
            <a:pPr lvl="1"/>
            <a:r>
              <a:rPr lang="en-US" dirty="0"/>
              <a:t>Mobile Money</a:t>
            </a:r>
          </a:p>
          <a:p>
            <a:pPr lvl="1"/>
            <a:r>
              <a:rPr lang="en-US" dirty="0"/>
              <a:t>Yellow Pages Directory</a:t>
            </a:r>
          </a:p>
          <a:p>
            <a:endParaRPr lang="en-US" dirty="0"/>
          </a:p>
          <a:p>
            <a:endParaRPr lang="en-US" dirty="0"/>
          </a:p>
        </p:txBody>
      </p:sp>
      <p:sp>
        <p:nvSpPr>
          <p:cNvPr id="4" name="Date Placeholder 3">
            <a:extLst>
              <a:ext uri="{FF2B5EF4-FFF2-40B4-BE49-F238E27FC236}">
                <a16:creationId xmlns:a16="http://schemas.microsoft.com/office/drawing/2014/main" id="{E9ED3A3D-B54E-46F8-A03B-81DC044C96F1}"/>
              </a:ext>
            </a:extLst>
          </p:cNvPr>
          <p:cNvSpPr>
            <a:spLocks noGrp="1"/>
          </p:cNvSpPr>
          <p:nvPr>
            <p:ph type="dt" sz="half" idx="10"/>
          </p:nvPr>
        </p:nvSpPr>
        <p:spPr/>
        <p:txBody>
          <a:bodyPr/>
          <a:lstStyle/>
          <a:p>
            <a:r>
              <a:rPr lang="en-US"/>
              <a:t>9/28/2018</a:t>
            </a:r>
          </a:p>
        </p:txBody>
      </p:sp>
      <p:sp>
        <p:nvSpPr>
          <p:cNvPr id="5" name="Footer Placeholder 4">
            <a:extLst>
              <a:ext uri="{FF2B5EF4-FFF2-40B4-BE49-F238E27FC236}">
                <a16:creationId xmlns:a16="http://schemas.microsoft.com/office/drawing/2014/main" id="{40200AD7-C5B6-4B60-8A98-BDFFEB6D8C6E}"/>
              </a:ext>
            </a:extLst>
          </p:cNvPr>
          <p:cNvSpPr>
            <a:spLocks noGrp="1"/>
          </p:cNvSpPr>
          <p:nvPr>
            <p:ph type="ftr" sz="quarter" idx="11"/>
          </p:nvPr>
        </p:nvSpPr>
        <p:spPr/>
        <p:txBody>
          <a:bodyPr/>
          <a:lstStyle/>
          <a:p>
            <a:r>
              <a:rPr lang="en-US"/>
              <a:t>University of Washington, Autumn 2018</a:t>
            </a:r>
          </a:p>
        </p:txBody>
      </p:sp>
      <p:sp>
        <p:nvSpPr>
          <p:cNvPr id="6" name="Slide Number Placeholder 5">
            <a:extLst>
              <a:ext uri="{FF2B5EF4-FFF2-40B4-BE49-F238E27FC236}">
                <a16:creationId xmlns:a16="http://schemas.microsoft.com/office/drawing/2014/main" id="{A3E6BFF2-0AD1-444D-AD95-DD420B24B152}"/>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7" name="Picture 6">
            <a:extLst>
              <a:ext uri="{FF2B5EF4-FFF2-40B4-BE49-F238E27FC236}">
                <a16:creationId xmlns:a16="http://schemas.microsoft.com/office/drawing/2014/main" id="{68139FEE-BC2E-4C41-BA23-547F9867743E}"/>
              </a:ext>
            </a:extLst>
          </p:cNvPr>
          <p:cNvPicPr>
            <a:picLocks noChangeAspect="1"/>
          </p:cNvPicPr>
          <p:nvPr/>
        </p:nvPicPr>
        <p:blipFill>
          <a:blip r:embed="rId2"/>
          <a:stretch>
            <a:fillRect/>
          </a:stretch>
        </p:blipFill>
        <p:spPr>
          <a:xfrm>
            <a:off x="9485694" y="0"/>
            <a:ext cx="1107313" cy="1768476"/>
          </a:xfrm>
          <a:prstGeom prst="rect">
            <a:avLst/>
          </a:prstGeom>
        </p:spPr>
      </p:pic>
    </p:spTree>
    <p:extLst>
      <p:ext uri="{BB962C8B-B14F-4D97-AF65-F5344CB8AC3E}">
        <p14:creationId xmlns:p14="http://schemas.microsoft.com/office/powerpoint/2010/main" val="375337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6AFD-343E-4C86-86E0-B16DDAF7964C}"/>
              </a:ext>
            </a:extLst>
          </p:cNvPr>
          <p:cNvSpPr>
            <a:spLocks noGrp="1"/>
          </p:cNvSpPr>
          <p:nvPr>
            <p:ph type="title"/>
          </p:nvPr>
        </p:nvSpPr>
        <p:spPr/>
        <p:txBody>
          <a:bodyPr/>
          <a:lstStyle/>
          <a:p>
            <a:r>
              <a:rPr lang="en-US" dirty="0"/>
              <a:t>Universal Apps</a:t>
            </a:r>
          </a:p>
        </p:txBody>
      </p:sp>
      <p:sp>
        <p:nvSpPr>
          <p:cNvPr id="3" name="Content Placeholder 2">
            <a:extLst>
              <a:ext uri="{FF2B5EF4-FFF2-40B4-BE49-F238E27FC236}">
                <a16:creationId xmlns:a16="http://schemas.microsoft.com/office/drawing/2014/main" id="{64F58BD5-3263-47A2-8AAA-6DEA7AD7FCF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9B98E317-083D-46EB-95C3-7BF63EA4FF0A}"/>
              </a:ext>
            </a:extLst>
          </p:cNvPr>
          <p:cNvSpPr>
            <a:spLocks noGrp="1"/>
          </p:cNvSpPr>
          <p:nvPr>
            <p:ph type="dt" sz="half" idx="10"/>
          </p:nvPr>
        </p:nvSpPr>
        <p:spPr/>
        <p:txBody>
          <a:bodyPr/>
          <a:lstStyle/>
          <a:p>
            <a:r>
              <a:rPr lang="en-US"/>
              <a:t>9/28/2018</a:t>
            </a:r>
          </a:p>
        </p:txBody>
      </p:sp>
      <p:sp>
        <p:nvSpPr>
          <p:cNvPr id="5" name="Footer Placeholder 4">
            <a:extLst>
              <a:ext uri="{FF2B5EF4-FFF2-40B4-BE49-F238E27FC236}">
                <a16:creationId xmlns:a16="http://schemas.microsoft.com/office/drawing/2014/main" id="{DDEFB8C7-6D4C-4A35-9BAE-ED3F6DA7DB14}"/>
              </a:ext>
            </a:extLst>
          </p:cNvPr>
          <p:cNvSpPr>
            <a:spLocks noGrp="1"/>
          </p:cNvSpPr>
          <p:nvPr>
            <p:ph type="ftr" sz="quarter" idx="11"/>
          </p:nvPr>
        </p:nvSpPr>
        <p:spPr/>
        <p:txBody>
          <a:bodyPr/>
          <a:lstStyle/>
          <a:p>
            <a:r>
              <a:rPr lang="en-US"/>
              <a:t>University of Washington, Autumn 2018</a:t>
            </a:r>
          </a:p>
        </p:txBody>
      </p:sp>
      <p:sp>
        <p:nvSpPr>
          <p:cNvPr id="6" name="Slide Number Placeholder 5">
            <a:extLst>
              <a:ext uri="{FF2B5EF4-FFF2-40B4-BE49-F238E27FC236}">
                <a16:creationId xmlns:a16="http://schemas.microsoft.com/office/drawing/2014/main" id="{ABB7B130-3EEF-4811-A07E-6F876423A3AD}"/>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7" name="Picture 6">
            <a:extLst>
              <a:ext uri="{FF2B5EF4-FFF2-40B4-BE49-F238E27FC236}">
                <a16:creationId xmlns:a16="http://schemas.microsoft.com/office/drawing/2014/main" id="{32908FE5-D0E0-4211-95E7-154FBDC40B16}"/>
              </a:ext>
            </a:extLst>
          </p:cNvPr>
          <p:cNvPicPr>
            <a:picLocks noChangeAspect="1"/>
          </p:cNvPicPr>
          <p:nvPr/>
        </p:nvPicPr>
        <p:blipFill>
          <a:blip r:embed="rId2"/>
          <a:stretch>
            <a:fillRect/>
          </a:stretch>
        </p:blipFill>
        <p:spPr>
          <a:xfrm>
            <a:off x="2166097" y="1798731"/>
            <a:ext cx="7754030" cy="3992469"/>
          </a:xfrm>
          <a:prstGeom prst="rect">
            <a:avLst/>
          </a:prstGeom>
        </p:spPr>
      </p:pic>
    </p:spTree>
    <p:extLst>
      <p:ext uri="{BB962C8B-B14F-4D97-AF65-F5344CB8AC3E}">
        <p14:creationId xmlns:p14="http://schemas.microsoft.com/office/powerpoint/2010/main" val="835465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6"/>
          <p:cNvSpPr/>
          <p:nvPr/>
        </p:nvSpPr>
        <p:spPr>
          <a:xfrm>
            <a:off x="0" y="3136975"/>
            <a:ext cx="12192000" cy="4940000"/>
          </a:xfrm>
          <a:prstGeom prst="rect">
            <a:avLst/>
          </a:prstGeom>
          <a:solidFill>
            <a:srgbClr val="000000"/>
          </a:solidFill>
          <a:ln>
            <a:noFill/>
          </a:ln>
        </p:spPr>
        <p:txBody>
          <a:bodyPr spcFirstLastPara="1" wrap="square" lIns="43667" tIns="43667" rIns="43667" bIns="43667" anchor="ctr" anchorCtr="0">
            <a:noAutofit/>
          </a:bodyPr>
          <a:lstStyle/>
          <a:p>
            <a:pPr algn="ctr" defTabSz="1219170">
              <a:buClr>
                <a:srgbClr val="FFFFFF"/>
              </a:buClr>
              <a:buSzPts val="1400"/>
            </a:pPr>
            <a:endParaRPr sz="1867" kern="0">
              <a:solidFill>
                <a:srgbClr val="FFFFFF"/>
              </a:solidFill>
              <a:latin typeface="Roboto"/>
              <a:ea typeface="Roboto"/>
              <a:cs typeface="Roboto"/>
              <a:sym typeface="Roboto"/>
            </a:endParaRPr>
          </a:p>
        </p:txBody>
      </p:sp>
      <p:pic>
        <p:nvPicPr>
          <p:cNvPr id="105" name="Google Shape;105;p26" descr="meru-30.jpg"/>
          <p:cNvPicPr preferRelativeResize="0"/>
          <p:nvPr/>
        </p:nvPicPr>
        <p:blipFill rotWithShape="1">
          <a:blip r:embed="rId3">
            <a:alphaModFix/>
          </a:blip>
          <a:srcRect b="-11470"/>
          <a:stretch/>
        </p:blipFill>
        <p:spPr>
          <a:xfrm>
            <a:off x="1" y="-2"/>
            <a:ext cx="12191700" cy="5614500"/>
          </a:xfrm>
          <a:prstGeom prst="rect">
            <a:avLst/>
          </a:prstGeom>
          <a:noFill/>
          <a:ln>
            <a:noFill/>
          </a:ln>
        </p:spPr>
      </p:pic>
      <p:sp>
        <p:nvSpPr>
          <p:cNvPr id="106" name="Google Shape;106;p26"/>
          <p:cNvSpPr txBox="1">
            <a:spLocks noGrp="1"/>
          </p:cNvSpPr>
          <p:nvPr>
            <p:ph type="ctrTitle" idx="4294967295"/>
          </p:nvPr>
        </p:nvSpPr>
        <p:spPr>
          <a:xfrm>
            <a:off x="1190633" y="4031805"/>
            <a:ext cx="9810800" cy="1348400"/>
          </a:xfrm>
          <a:prstGeom prst="rect">
            <a:avLst/>
          </a:prstGeom>
          <a:noFill/>
          <a:ln>
            <a:noFill/>
          </a:ln>
        </p:spPr>
        <p:txBody>
          <a:bodyPr spcFirstLastPara="1" wrap="square" lIns="43667" tIns="43667" rIns="43667" bIns="43667" anchor="b" anchorCtr="0">
            <a:noAutofit/>
          </a:bodyPr>
          <a:lstStyle/>
          <a:p>
            <a:pPr>
              <a:buClr>
                <a:srgbClr val="FFFFFF"/>
              </a:buClr>
              <a:buSzPts val="3900"/>
            </a:pPr>
            <a:r>
              <a:rPr lang="en" sz="4267">
                <a:solidFill>
                  <a:srgbClr val="FFFFFF"/>
                </a:solidFill>
                <a:latin typeface="Roboto"/>
                <a:ea typeface="Roboto"/>
                <a:cs typeface="Roboto"/>
                <a:sym typeface="Roboto"/>
              </a:rPr>
              <a:t>eKichabi: Information Access through Basic Mobile Phones in Rural Tanzania</a:t>
            </a:r>
            <a:endParaRPr sz="4267">
              <a:latin typeface="Roboto"/>
              <a:ea typeface="Roboto"/>
              <a:cs typeface="Roboto"/>
              <a:sym typeface="Roboto"/>
            </a:endParaRPr>
          </a:p>
        </p:txBody>
      </p:sp>
      <p:sp>
        <p:nvSpPr>
          <p:cNvPr id="107" name="Google Shape;107;p26"/>
          <p:cNvSpPr txBox="1">
            <a:spLocks noGrp="1"/>
          </p:cNvSpPr>
          <p:nvPr>
            <p:ph type="subTitle" idx="4294967295"/>
          </p:nvPr>
        </p:nvSpPr>
        <p:spPr>
          <a:xfrm>
            <a:off x="622567" y="5665300"/>
            <a:ext cx="10946800" cy="794800"/>
          </a:xfrm>
          <a:prstGeom prst="rect">
            <a:avLst/>
          </a:prstGeom>
          <a:noFill/>
          <a:ln>
            <a:noFill/>
          </a:ln>
        </p:spPr>
        <p:txBody>
          <a:bodyPr spcFirstLastPara="1" wrap="square" lIns="43667" tIns="43667" rIns="43667" bIns="43667" anchor="t" anchorCtr="0">
            <a:noAutofit/>
          </a:bodyPr>
          <a:lstStyle/>
          <a:p>
            <a:pPr marL="0" indent="0" algn="ctr">
              <a:spcBef>
                <a:spcPts val="0"/>
              </a:spcBef>
              <a:buClr>
                <a:srgbClr val="FFFFFF"/>
              </a:buClr>
              <a:buSzPts val="2400"/>
              <a:buNone/>
            </a:pPr>
            <a:r>
              <a:rPr lang="en" sz="2400">
                <a:solidFill>
                  <a:srgbClr val="FFFFFF"/>
                </a:solidFill>
                <a:latin typeface="Roboto"/>
                <a:ea typeface="Roboto"/>
                <a:cs typeface="Roboto"/>
                <a:sym typeface="Roboto"/>
              </a:rPr>
              <a:t>Galen Weld, Trevor Perrier, Jenny Aker, Joshua Blumenstock, Brian Dillon, Adalbertus Kamanzi, Editha  Kokushubira, Jennifer Webster, Richard Anderson</a:t>
            </a:r>
            <a:endParaRPr sz="2400">
              <a:latin typeface="Roboto"/>
              <a:ea typeface="Roboto"/>
              <a:cs typeface="Roboto"/>
              <a:sym typeface="Roboto"/>
            </a:endParaRPr>
          </a:p>
          <a:p>
            <a:pPr marL="0" indent="0" algn="ctr">
              <a:spcBef>
                <a:spcPts val="0"/>
              </a:spcBef>
              <a:buClr>
                <a:srgbClr val="FFFFFF"/>
              </a:buClr>
              <a:buSzPts val="1500"/>
              <a:buNone/>
            </a:pPr>
            <a:r>
              <a:rPr lang="en" sz="2000">
                <a:solidFill>
                  <a:srgbClr val="FFFFFF"/>
                </a:solidFill>
                <a:latin typeface="Roboto"/>
                <a:ea typeface="Roboto"/>
                <a:cs typeface="Roboto"/>
                <a:sym typeface="Roboto"/>
              </a:rPr>
              <a:t>CHI ‘18 – April 22, 2018</a:t>
            </a:r>
            <a:endParaRPr sz="1200">
              <a:latin typeface="Roboto"/>
              <a:ea typeface="Roboto"/>
              <a:cs typeface="Roboto"/>
              <a:sym typeface="Roboto"/>
            </a:endParaRPr>
          </a:p>
        </p:txBody>
      </p:sp>
    </p:spTree>
    <p:extLst>
      <p:ext uri="{BB962C8B-B14F-4D97-AF65-F5344CB8AC3E}">
        <p14:creationId xmlns:p14="http://schemas.microsoft.com/office/powerpoint/2010/main" val="2465148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E96CE-6BD4-4021-94AA-8E51F096690D}"/>
              </a:ext>
            </a:extLst>
          </p:cNvPr>
          <p:cNvSpPr>
            <a:spLocks noGrp="1"/>
          </p:cNvSpPr>
          <p:nvPr>
            <p:ph type="title"/>
          </p:nvPr>
        </p:nvSpPr>
        <p:spPr/>
        <p:txBody>
          <a:bodyPr/>
          <a:lstStyle/>
          <a:p>
            <a:r>
              <a:rPr lang="en-US" dirty="0"/>
              <a:t>USSD Protocol</a:t>
            </a:r>
          </a:p>
        </p:txBody>
      </p:sp>
      <p:sp>
        <p:nvSpPr>
          <p:cNvPr id="3" name="Content Placeholder 2">
            <a:extLst>
              <a:ext uri="{FF2B5EF4-FFF2-40B4-BE49-F238E27FC236}">
                <a16:creationId xmlns:a16="http://schemas.microsoft.com/office/drawing/2014/main" id="{F358F9B7-2E70-414B-88DE-979F215AF1EC}"/>
              </a:ext>
            </a:extLst>
          </p:cNvPr>
          <p:cNvSpPr>
            <a:spLocks noGrp="1"/>
          </p:cNvSpPr>
          <p:nvPr>
            <p:ph idx="1"/>
          </p:nvPr>
        </p:nvSpPr>
        <p:spPr/>
        <p:txBody>
          <a:bodyPr/>
          <a:lstStyle/>
          <a:p>
            <a:r>
              <a:rPr lang="en-US" dirty="0"/>
              <a:t>Networking: Post cards vs. phone calls</a:t>
            </a:r>
          </a:p>
          <a:p>
            <a:r>
              <a:rPr lang="en-US" dirty="0"/>
              <a:t>Session opened between mobile operator and handset</a:t>
            </a:r>
          </a:p>
          <a:p>
            <a:pPr lvl="1"/>
            <a:r>
              <a:rPr lang="en-US" dirty="0"/>
              <a:t>Can be opened in either directions</a:t>
            </a:r>
          </a:p>
          <a:p>
            <a:pPr lvl="1"/>
            <a:r>
              <a:rPr lang="en-US" dirty="0"/>
              <a:t>Fixed size messages with header and text payload</a:t>
            </a:r>
          </a:p>
          <a:p>
            <a:pPr lvl="1"/>
            <a:r>
              <a:rPr lang="en-US" dirty="0"/>
              <a:t>Phone number (short code) can trigger USSD app</a:t>
            </a:r>
          </a:p>
          <a:p>
            <a:pPr lvl="1"/>
            <a:r>
              <a:rPr lang="en-US" dirty="0"/>
              <a:t>Timeouts on operations</a:t>
            </a:r>
          </a:p>
          <a:p>
            <a:pPr lvl="1"/>
            <a:r>
              <a:rPr lang="en-US" dirty="0"/>
              <a:t>Session time out</a:t>
            </a:r>
          </a:p>
          <a:p>
            <a:pPr lvl="1"/>
            <a:endParaRPr lang="en-US" dirty="0"/>
          </a:p>
          <a:p>
            <a:pPr lvl="1"/>
            <a:endParaRPr lang="en-US" dirty="0"/>
          </a:p>
        </p:txBody>
      </p:sp>
      <p:sp>
        <p:nvSpPr>
          <p:cNvPr id="4" name="Date Placeholder 3">
            <a:extLst>
              <a:ext uri="{FF2B5EF4-FFF2-40B4-BE49-F238E27FC236}">
                <a16:creationId xmlns:a16="http://schemas.microsoft.com/office/drawing/2014/main" id="{DF4CB336-4F40-4776-BC68-7D3801DB0BF7}"/>
              </a:ext>
            </a:extLst>
          </p:cNvPr>
          <p:cNvSpPr>
            <a:spLocks noGrp="1"/>
          </p:cNvSpPr>
          <p:nvPr>
            <p:ph type="dt" sz="half" idx="10"/>
          </p:nvPr>
        </p:nvSpPr>
        <p:spPr/>
        <p:txBody>
          <a:bodyPr/>
          <a:lstStyle/>
          <a:p>
            <a:r>
              <a:rPr lang="en-US"/>
              <a:t>10/12/2018</a:t>
            </a:r>
          </a:p>
        </p:txBody>
      </p:sp>
      <p:sp>
        <p:nvSpPr>
          <p:cNvPr id="5" name="Footer Placeholder 4">
            <a:extLst>
              <a:ext uri="{FF2B5EF4-FFF2-40B4-BE49-F238E27FC236}">
                <a16:creationId xmlns:a16="http://schemas.microsoft.com/office/drawing/2014/main" id="{62A00DF3-78BB-4036-81E1-43C5B28AD946}"/>
              </a:ext>
            </a:extLst>
          </p:cNvPr>
          <p:cNvSpPr>
            <a:spLocks noGrp="1"/>
          </p:cNvSpPr>
          <p:nvPr>
            <p:ph type="ftr" sz="quarter" idx="11"/>
          </p:nvPr>
        </p:nvSpPr>
        <p:spPr/>
        <p:txBody>
          <a:bodyPr/>
          <a:lstStyle/>
          <a:p>
            <a:r>
              <a:rPr lang="en-US"/>
              <a:t>University of Washington, Autumn 2018</a:t>
            </a:r>
          </a:p>
        </p:txBody>
      </p:sp>
      <p:sp>
        <p:nvSpPr>
          <p:cNvPr id="6" name="Slide Number Placeholder 5">
            <a:extLst>
              <a:ext uri="{FF2B5EF4-FFF2-40B4-BE49-F238E27FC236}">
                <a16:creationId xmlns:a16="http://schemas.microsoft.com/office/drawing/2014/main" id="{17709B04-365E-43B5-82FA-975CB7E26656}"/>
              </a:ext>
            </a:extLst>
          </p:cNvPr>
          <p:cNvSpPr>
            <a:spLocks noGrp="1"/>
          </p:cNvSpPr>
          <p:nvPr>
            <p:ph type="sldNum" sz="quarter" idx="12"/>
          </p:nvPr>
        </p:nvSpPr>
        <p:spPr/>
        <p:txBody>
          <a:bodyPr/>
          <a:lstStyle/>
          <a:p>
            <a:fld id="{F0B83976-74FF-4D04-8CD4-387CDD390681}" type="slidenum">
              <a:rPr lang="en-US" smtClean="0"/>
              <a:t>30</a:t>
            </a:fld>
            <a:endParaRPr lang="en-US"/>
          </a:p>
        </p:txBody>
      </p:sp>
      <p:pic>
        <p:nvPicPr>
          <p:cNvPr id="1026" name="Picture 2" descr="Image result for old fashioned phone call">
            <a:extLst>
              <a:ext uri="{FF2B5EF4-FFF2-40B4-BE49-F238E27FC236}">
                <a16:creationId xmlns:a16="http://schemas.microsoft.com/office/drawing/2014/main" id="{29CC0F65-F0D3-484C-A4A7-536BE30C57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0520" y="204549"/>
            <a:ext cx="1155887" cy="1486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hotos1.blogger.com/img/147/1459/320/postcard.jpg">
            <a:extLst>
              <a:ext uri="{FF2B5EF4-FFF2-40B4-BE49-F238E27FC236}">
                <a16:creationId xmlns:a16="http://schemas.microsoft.com/office/drawing/2014/main" id="{18224E09-D398-4F08-843C-C4C97DC08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564" y="185739"/>
            <a:ext cx="2132972" cy="1399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66D2B8-72DD-45B3-B467-760155A136B1}"/>
              </a:ext>
            </a:extLst>
          </p:cNvPr>
          <p:cNvPicPr>
            <a:picLocks noChangeAspect="1"/>
          </p:cNvPicPr>
          <p:nvPr/>
        </p:nvPicPr>
        <p:blipFill>
          <a:blip r:embed="rId4"/>
          <a:stretch>
            <a:fillRect/>
          </a:stretch>
        </p:blipFill>
        <p:spPr>
          <a:xfrm>
            <a:off x="7364225" y="4551054"/>
            <a:ext cx="3150813" cy="2170423"/>
          </a:xfrm>
          <a:prstGeom prst="rect">
            <a:avLst/>
          </a:prstGeom>
        </p:spPr>
      </p:pic>
    </p:spTree>
    <p:extLst>
      <p:ext uri="{BB962C8B-B14F-4D97-AF65-F5344CB8AC3E}">
        <p14:creationId xmlns:p14="http://schemas.microsoft.com/office/powerpoint/2010/main" val="1101981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FA56-79C8-4728-A807-668C1B2DC9BB}"/>
              </a:ext>
            </a:extLst>
          </p:cNvPr>
          <p:cNvSpPr>
            <a:spLocks noGrp="1"/>
          </p:cNvSpPr>
          <p:nvPr>
            <p:ph type="title"/>
          </p:nvPr>
        </p:nvSpPr>
        <p:spPr>
          <a:xfrm>
            <a:off x="2152650" y="320675"/>
            <a:ext cx="7886700" cy="1325563"/>
          </a:xfrm>
        </p:spPr>
        <p:txBody>
          <a:bodyPr/>
          <a:lstStyle/>
          <a:p>
            <a:r>
              <a:rPr lang="en-US" dirty="0"/>
              <a:t>USSD Protocol</a:t>
            </a:r>
          </a:p>
        </p:txBody>
      </p:sp>
      <p:sp>
        <p:nvSpPr>
          <p:cNvPr id="3" name="Content Placeholder 2">
            <a:extLst>
              <a:ext uri="{FF2B5EF4-FFF2-40B4-BE49-F238E27FC236}">
                <a16:creationId xmlns:a16="http://schemas.microsoft.com/office/drawing/2014/main" id="{28E23706-CDB7-440D-80BE-07D2F398BBE8}"/>
              </a:ext>
            </a:extLst>
          </p:cNvPr>
          <p:cNvSpPr>
            <a:spLocks noGrp="1"/>
          </p:cNvSpPr>
          <p:nvPr>
            <p:ph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7A1D3BA3-278C-41B1-B3B4-2DD5C613FD9A}"/>
              </a:ext>
            </a:extLst>
          </p:cNvPr>
          <p:cNvSpPr>
            <a:spLocks noGrp="1"/>
          </p:cNvSpPr>
          <p:nvPr>
            <p:ph type="dt" sz="half" idx="10"/>
          </p:nvPr>
        </p:nvSpPr>
        <p:spPr/>
        <p:txBody>
          <a:bodyPr/>
          <a:lstStyle/>
          <a:p>
            <a:r>
              <a:rPr lang="en-US"/>
              <a:t>10/12/2018</a:t>
            </a:r>
          </a:p>
        </p:txBody>
      </p:sp>
      <p:sp>
        <p:nvSpPr>
          <p:cNvPr id="5" name="Footer Placeholder 4">
            <a:extLst>
              <a:ext uri="{FF2B5EF4-FFF2-40B4-BE49-F238E27FC236}">
                <a16:creationId xmlns:a16="http://schemas.microsoft.com/office/drawing/2014/main" id="{82C6B208-AAD1-4785-82DB-EC21E0944830}"/>
              </a:ext>
            </a:extLst>
          </p:cNvPr>
          <p:cNvSpPr>
            <a:spLocks noGrp="1"/>
          </p:cNvSpPr>
          <p:nvPr>
            <p:ph type="ftr" sz="quarter" idx="11"/>
          </p:nvPr>
        </p:nvSpPr>
        <p:spPr/>
        <p:txBody>
          <a:bodyPr/>
          <a:lstStyle/>
          <a:p>
            <a:r>
              <a:rPr lang="en-US"/>
              <a:t>University of Washington, Autumn 2018</a:t>
            </a:r>
          </a:p>
        </p:txBody>
      </p:sp>
      <p:sp>
        <p:nvSpPr>
          <p:cNvPr id="6" name="Slide Number Placeholder 5">
            <a:extLst>
              <a:ext uri="{FF2B5EF4-FFF2-40B4-BE49-F238E27FC236}">
                <a16:creationId xmlns:a16="http://schemas.microsoft.com/office/drawing/2014/main" id="{9E1FC7E6-E342-4D2C-A3DB-CF2FFDA86B6A}"/>
              </a:ext>
            </a:extLst>
          </p:cNvPr>
          <p:cNvSpPr>
            <a:spLocks noGrp="1"/>
          </p:cNvSpPr>
          <p:nvPr>
            <p:ph type="sldNum" sz="quarter" idx="12"/>
          </p:nvPr>
        </p:nvSpPr>
        <p:spPr/>
        <p:txBody>
          <a:bodyPr/>
          <a:lstStyle/>
          <a:p>
            <a:fld id="{F0B83976-74FF-4D04-8CD4-387CDD390681}" type="slidenum">
              <a:rPr lang="en-US" smtClean="0"/>
              <a:t>31</a:t>
            </a:fld>
            <a:endParaRPr lang="en-US"/>
          </a:p>
        </p:txBody>
      </p:sp>
      <p:pic>
        <p:nvPicPr>
          <p:cNvPr id="7" name="Picture 6">
            <a:extLst>
              <a:ext uri="{FF2B5EF4-FFF2-40B4-BE49-F238E27FC236}">
                <a16:creationId xmlns:a16="http://schemas.microsoft.com/office/drawing/2014/main" id="{DE13EA60-68F8-4850-9B3D-0CCAF9DCF0F8}"/>
              </a:ext>
            </a:extLst>
          </p:cNvPr>
          <p:cNvPicPr>
            <a:picLocks noChangeAspect="1"/>
          </p:cNvPicPr>
          <p:nvPr/>
        </p:nvPicPr>
        <p:blipFill>
          <a:blip r:embed="rId2"/>
          <a:stretch>
            <a:fillRect/>
          </a:stretch>
        </p:blipFill>
        <p:spPr>
          <a:xfrm>
            <a:off x="3675529" y="1671010"/>
            <a:ext cx="5417032" cy="5050466"/>
          </a:xfrm>
          <a:prstGeom prst="rect">
            <a:avLst/>
          </a:prstGeom>
        </p:spPr>
      </p:pic>
    </p:spTree>
    <p:extLst>
      <p:ext uri="{BB962C8B-B14F-4D97-AF65-F5344CB8AC3E}">
        <p14:creationId xmlns:p14="http://schemas.microsoft.com/office/powerpoint/2010/main" val="419780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of USSD</a:t>
            </a:r>
            <a:endParaRPr lang="en-US" dirty="0"/>
          </a:p>
        </p:txBody>
      </p:sp>
      <p:sp>
        <p:nvSpPr>
          <p:cNvPr id="3" name="Content Placeholder 2"/>
          <p:cNvSpPr>
            <a:spLocks noGrp="1"/>
          </p:cNvSpPr>
          <p:nvPr>
            <p:ph idx="1"/>
          </p:nvPr>
        </p:nvSpPr>
        <p:spPr/>
        <p:txBody>
          <a:bodyPr/>
          <a:lstStyle/>
          <a:p>
            <a:r>
              <a:rPr lang="en-US" dirty="0" smtClean="0"/>
              <a:t>Implement through a carrier</a:t>
            </a:r>
          </a:p>
          <a:p>
            <a:pPr lvl="1"/>
            <a:r>
              <a:rPr lang="en-US" dirty="0" smtClean="0"/>
              <a:t>Option in US</a:t>
            </a:r>
          </a:p>
          <a:p>
            <a:r>
              <a:rPr lang="en-US" dirty="0" smtClean="0"/>
              <a:t>Implement through a Gateway service</a:t>
            </a:r>
          </a:p>
          <a:p>
            <a:pPr lvl="1"/>
            <a:r>
              <a:rPr lang="en-US" dirty="0" smtClean="0"/>
              <a:t>Africa’s Talking</a:t>
            </a:r>
          </a:p>
          <a:p>
            <a:pPr lvl="1"/>
            <a:r>
              <a:rPr lang="en-US" dirty="0" err="1" smtClean="0"/>
              <a:t>Telerivet</a:t>
            </a:r>
            <a:endParaRPr lang="en-US" dirty="0"/>
          </a:p>
        </p:txBody>
      </p:sp>
      <p:pic>
        <p:nvPicPr>
          <p:cNvPr id="4" name="Picture 3"/>
          <p:cNvPicPr>
            <a:picLocks noChangeAspect="1"/>
          </p:cNvPicPr>
          <p:nvPr/>
        </p:nvPicPr>
        <p:blipFill>
          <a:blip r:embed="rId2"/>
          <a:stretch>
            <a:fillRect/>
          </a:stretch>
        </p:blipFill>
        <p:spPr>
          <a:xfrm>
            <a:off x="7861074" y="230188"/>
            <a:ext cx="3830863" cy="1219471"/>
          </a:xfrm>
          <a:prstGeom prst="rect">
            <a:avLst/>
          </a:prstGeom>
        </p:spPr>
      </p:pic>
      <p:pic>
        <p:nvPicPr>
          <p:cNvPr id="5" name="Picture 4"/>
          <p:cNvPicPr>
            <a:picLocks noChangeAspect="1"/>
          </p:cNvPicPr>
          <p:nvPr/>
        </p:nvPicPr>
        <p:blipFill>
          <a:blip r:embed="rId3"/>
          <a:stretch>
            <a:fillRect/>
          </a:stretch>
        </p:blipFill>
        <p:spPr>
          <a:xfrm>
            <a:off x="7679012" y="1690688"/>
            <a:ext cx="3674788" cy="918697"/>
          </a:xfrm>
          <a:prstGeom prst="rect">
            <a:avLst/>
          </a:prstGeom>
        </p:spPr>
      </p:pic>
    </p:spTree>
    <p:extLst>
      <p:ext uri="{BB962C8B-B14F-4D97-AF65-F5344CB8AC3E}">
        <p14:creationId xmlns:p14="http://schemas.microsoft.com/office/powerpoint/2010/main" val="1392392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eKichabi</a:t>
            </a:r>
            <a:r>
              <a:rPr lang="en-US" dirty="0" smtClean="0"/>
              <a:t> 2.0 Plans</a:t>
            </a:r>
            <a:endParaRPr lang="en-US" dirty="0"/>
          </a:p>
        </p:txBody>
      </p:sp>
      <p:sp>
        <p:nvSpPr>
          <p:cNvPr id="3" name="Content Placeholder 2"/>
          <p:cNvSpPr>
            <a:spLocks noGrp="1"/>
          </p:cNvSpPr>
          <p:nvPr>
            <p:ph idx="1"/>
          </p:nvPr>
        </p:nvSpPr>
        <p:spPr/>
        <p:txBody>
          <a:bodyPr>
            <a:normAutofit lnSpcReduction="10000"/>
          </a:bodyPr>
          <a:lstStyle/>
          <a:p>
            <a:r>
              <a:rPr lang="en-US" dirty="0" smtClean="0"/>
              <a:t>Cornell et al.</a:t>
            </a:r>
          </a:p>
          <a:p>
            <a:pPr lvl="1"/>
            <a:r>
              <a:rPr lang="en-US" dirty="0" smtClean="0"/>
              <a:t>Establish a team of enumerators in Tanzania to conduct business census in a region</a:t>
            </a:r>
          </a:p>
          <a:p>
            <a:pPr lvl="1"/>
            <a:r>
              <a:rPr lang="en-US" dirty="0" smtClean="0"/>
              <a:t>Develop a research protocol on impact of an electronic phone directory</a:t>
            </a:r>
          </a:p>
          <a:p>
            <a:pPr lvl="1"/>
            <a:r>
              <a:rPr lang="en-US" dirty="0" smtClean="0"/>
              <a:t>Conduct baseline surveys</a:t>
            </a:r>
          </a:p>
          <a:p>
            <a:pPr lvl="1"/>
            <a:r>
              <a:rPr lang="en-US" dirty="0" smtClean="0"/>
              <a:t>Randomize implementations across study area</a:t>
            </a:r>
          </a:p>
          <a:p>
            <a:pPr lvl="1"/>
            <a:r>
              <a:rPr lang="en-US" dirty="0" smtClean="0"/>
              <a:t>See what happens</a:t>
            </a:r>
          </a:p>
          <a:p>
            <a:r>
              <a:rPr lang="en-US" dirty="0" smtClean="0"/>
              <a:t>UW</a:t>
            </a:r>
          </a:p>
          <a:p>
            <a:pPr lvl="1"/>
            <a:r>
              <a:rPr lang="en-US" dirty="0" smtClean="0"/>
              <a:t>Support development and deployment of directory services</a:t>
            </a:r>
          </a:p>
          <a:p>
            <a:pPr lvl="1"/>
            <a:r>
              <a:rPr lang="en-US" dirty="0" smtClean="0"/>
              <a:t>Develop smartphone and USSD version of the system</a:t>
            </a:r>
          </a:p>
          <a:p>
            <a:pPr lvl="2"/>
            <a:r>
              <a:rPr lang="en-US" dirty="0" smtClean="0"/>
              <a:t>USSD services a subset of total services</a:t>
            </a:r>
            <a:endParaRPr lang="en-US" dirty="0"/>
          </a:p>
        </p:txBody>
      </p:sp>
    </p:spTree>
    <p:extLst>
      <p:ext uri="{BB962C8B-B14F-4D97-AF65-F5344CB8AC3E}">
        <p14:creationId xmlns:p14="http://schemas.microsoft.com/office/powerpoint/2010/main" val="4284238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Capstone questions to be addressed by prototypes</a:t>
            </a:r>
            <a:endParaRPr lang="en-US" dirty="0"/>
          </a:p>
        </p:txBody>
      </p:sp>
      <p:sp>
        <p:nvSpPr>
          <p:cNvPr id="3" name="Content Placeholder 2"/>
          <p:cNvSpPr>
            <a:spLocks noGrp="1"/>
          </p:cNvSpPr>
          <p:nvPr>
            <p:ph idx="1"/>
          </p:nvPr>
        </p:nvSpPr>
        <p:spPr/>
        <p:txBody>
          <a:bodyPr>
            <a:normAutofit lnSpcReduction="10000"/>
          </a:bodyPr>
          <a:lstStyle/>
          <a:p>
            <a:r>
              <a:rPr lang="en-US" dirty="0" smtClean="0"/>
              <a:t>Basic system architecture</a:t>
            </a:r>
          </a:p>
          <a:p>
            <a:r>
              <a:rPr lang="en-US" dirty="0" smtClean="0"/>
              <a:t>Mobile client</a:t>
            </a:r>
          </a:p>
          <a:p>
            <a:pPr lvl="1"/>
            <a:r>
              <a:rPr lang="en-US" dirty="0" smtClean="0"/>
              <a:t>Basic services</a:t>
            </a:r>
          </a:p>
          <a:p>
            <a:pPr lvl="1"/>
            <a:r>
              <a:rPr lang="en-US" dirty="0" smtClean="0"/>
              <a:t>Advanced services</a:t>
            </a:r>
          </a:p>
          <a:p>
            <a:pPr lvl="1"/>
            <a:r>
              <a:rPr lang="en-US" dirty="0" smtClean="0"/>
              <a:t>User interface</a:t>
            </a:r>
          </a:p>
          <a:p>
            <a:pPr lvl="1"/>
            <a:r>
              <a:rPr lang="en-US" dirty="0" smtClean="0"/>
              <a:t>Integration with USSD</a:t>
            </a:r>
          </a:p>
          <a:p>
            <a:r>
              <a:rPr lang="en-US" dirty="0" smtClean="0"/>
              <a:t>Registration module</a:t>
            </a:r>
          </a:p>
          <a:p>
            <a:pPr lvl="1"/>
            <a:r>
              <a:rPr lang="en-US" dirty="0" smtClean="0"/>
              <a:t>Design workflow for scaling</a:t>
            </a:r>
          </a:p>
          <a:p>
            <a:pPr lvl="1"/>
            <a:r>
              <a:rPr lang="en-US" dirty="0" smtClean="0"/>
              <a:t>Registration tools (SMS,  Web, Mobile App)</a:t>
            </a:r>
          </a:p>
          <a:p>
            <a:pPr lvl="1"/>
            <a:r>
              <a:rPr lang="en-US" dirty="0" smtClean="0"/>
              <a:t>Support for managing agents (mobile app)</a:t>
            </a:r>
          </a:p>
          <a:p>
            <a:pPr lvl="1"/>
            <a:r>
              <a:rPr lang="en-US" dirty="0" smtClean="0"/>
              <a:t>Verification process</a:t>
            </a:r>
            <a:endParaRPr lang="en-US" dirty="0"/>
          </a:p>
        </p:txBody>
      </p:sp>
    </p:spTree>
    <p:extLst>
      <p:ext uri="{BB962C8B-B14F-4D97-AF65-F5344CB8AC3E}">
        <p14:creationId xmlns:p14="http://schemas.microsoft.com/office/powerpoint/2010/main" val="3214837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possible things to explore and consider</a:t>
            </a:r>
            <a:endParaRPr lang="en-US" dirty="0"/>
          </a:p>
        </p:txBody>
      </p:sp>
      <p:sp>
        <p:nvSpPr>
          <p:cNvPr id="3" name="Content Placeholder 2"/>
          <p:cNvSpPr>
            <a:spLocks noGrp="1"/>
          </p:cNvSpPr>
          <p:nvPr>
            <p:ph idx="1"/>
          </p:nvPr>
        </p:nvSpPr>
        <p:spPr/>
        <p:txBody>
          <a:bodyPr/>
          <a:lstStyle/>
          <a:p>
            <a:r>
              <a:rPr lang="en-US" dirty="0" smtClean="0"/>
              <a:t>Business opportunities around system</a:t>
            </a:r>
          </a:p>
          <a:p>
            <a:r>
              <a:rPr lang="en-US" dirty="0" smtClean="0"/>
              <a:t>Security issues</a:t>
            </a:r>
          </a:p>
          <a:p>
            <a:r>
              <a:rPr lang="en-US" dirty="0" smtClean="0"/>
              <a:t>Targeting lower literacy users</a:t>
            </a:r>
          </a:p>
          <a:p>
            <a:r>
              <a:rPr lang="en-US" dirty="0" smtClean="0"/>
              <a:t>Multilingual design</a:t>
            </a:r>
          </a:p>
          <a:p>
            <a:pPr lvl="1"/>
            <a:r>
              <a:rPr lang="en-US" dirty="0" smtClean="0"/>
              <a:t>Swahili necessary for Tanzania (but google translate is sufficient at this stage)</a:t>
            </a:r>
          </a:p>
          <a:p>
            <a:pPr lvl="1"/>
            <a:r>
              <a:rPr lang="en-US" dirty="0" smtClean="0"/>
              <a:t>Develop with an English version as well</a:t>
            </a:r>
            <a:endParaRPr lang="en-US" dirty="0"/>
          </a:p>
        </p:txBody>
      </p:sp>
    </p:spTree>
    <p:extLst>
      <p:ext uri="{BB962C8B-B14F-4D97-AF65-F5344CB8AC3E}">
        <p14:creationId xmlns:p14="http://schemas.microsoft.com/office/powerpoint/2010/main" val="69794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
        <p:cNvGrpSpPr/>
        <p:nvPr/>
      </p:nvGrpSpPr>
      <p:grpSpPr>
        <a:xfrm>
          <a:off x="0" y="0"/>
          <a:ext cx="0" cy="0"/>
          <a:chOff x="0" y="0"/>
          <a:chExt cx="0" cy="0"/>
        </a:xfrm>
      </p:grpSpPr>
      <p:sp>
        <p:nvSpPr>
          <p:cNvPr id="112" name="Google Shape;112;p27"/>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Motivation</a:t>
            </a:r>
            <a:endParaRPr sz="1200">
              <a:solidFill>
                <a:srgbClr val="FFFFFF"/>
              </a:solidFill>
              <a:latin typeface="Roboto"/>
              <a:ea typeface="Roboto"/>
              <a:cs typeface="Roboto"/>
              <a:sym typeface="Roboto"/>
            </a:endParaRPr>
          </a:p>
        </p:txBody>
      </p:sp>
      <p:sp>
        <p:nvSpPr>
          <p:cNvPr id="113" name="Google Shape;113;p27"/>
          <p:cNvSpPr txBox="1">
            <a:spLocks noGrp="1"/>
          </p:cNvSpPr>
          <p:nvPr>
            <p:ph type="body" idx="1"/>
          </p:nvPr>
        </p:nvSpPr>
        <p:spPr>
          <a:xfrm>
            <a:off x="892968" y="1618467"/>
            <a:ext cx="5359200" cy="4420400"/>
          </a:xfrm>
          <a:prstGeom prst="rect">
            <a:avLst/>
          </a:prstGeom>
          <a:noFill/>
          <a:ln>
            <a:noFill/>
          </a:ln>
        </p:spPr>
        <p:txBody>
          <a:bodyPr spcFirstLastPara="1" wrap="square" lIns="43667" tIns="43667" rIns="43667" bIns="43667" anchor="t" anchorCtr="0">
            <a:noAutofit/>
          </a:bodyPr>
          <a:lstStyle/>
          <a:p>
            <a:pPr marL="0" indent="0">
              <a:spcBef>
                <a:spcPts val="0"/>
              </a:spcBef>
              <a:buNone/>
            </a:pPr>
            <a:r>
              <a:rPr lang="en">
                <a:solidFill>
                  <a:srgbClr val="FFFFFF"/>
                </a:solidFill>
                <a:latin typeface="Roboto"/>
                <a:ea typeface="Roboto"/>
                <a:cs typeface="Roboto"/>
                <a:sym typeface="Roboto"/>
              </a:rPr>
              <a:t>In Tanzania, </a:t>
            </a:r>
            <a:r>
              <a:rPr lang="en">
                <a:solidFill>
                  <a:srgbClr val="FFFFFF"/>
                </a:solidFill>
                <a:latin typeface="Roboto"/>
                <a:ea typeface="Roboto"/>
                <a:cs typeface="Roboto"/>
                <a:sym typeface="Roboto"/>
              </a:rPr>
              <a:t>phone ownership is widespread (upwards of 90% in study area), </a:t>
            </a:r>
            <a:r>
              <a:rPr lang="en">
                <a:solidFill>
                  <a:srgbClr val="FFFFFF"/>
                </a:solidFill>
                <a:latin typeface="Roboto"/>
                <a:ea typeface="Roboto"/>
                <a:cs typeface="Roboto"/>
                <a:sym typeface="Roboto"/>
              </a:rPr>
              <a:t>but there’s</a:t>
            </a:r>
            <a:r>
              <a:rPr lang="en">
                <a:solidFill>
                  <a:srgbClr val="FFFFFF"/>
                </a:solidFill>
                <a:latin typeface="Roboto"/>
                <a:ea typeface="Roboto"/>
                <a:cs typeface="Roboto"/>
                <a:sym typeface="Roboto"/>
              </a:rPr>
              <a:t> no way to look up</a:t>
            </a:r>
            <a:r>
              <a:rPr lang="en">
                <a:solidFill>
                  <a:srgbClr val="FFFFFF"/>
                </a:solidFill>
                <a:latin typeface="Roboto"/>
                <a:ea typeface="Roboto"/>
                <a:cs typeface="Roboto"/>
                <a:sym typeface="Roboto"/>
              </a:rPr>
              <a:t> numbers.</a:t>
            </a:r>
            <a:endParaRPr>
              <a:solidFill>
                <a:srgbClr val="FFFFFF"/>
              </a:solidFill>
              <a:latin typeface="Roboto"/>
              <a:ea typeface="Roboto"/>
              <a:cs typeface="Roboto"/>
              <a:sym typeface="Roboto"/>
            </a:endParaRPr>
          </a:p>
          <a:p>
            <a:pPr marL="0" indent="0">
              <a:spcBef>
                <a:spcPts val="0"/>
              </a:spcBef>
              <a:buNone/>
            </a:pPr>
            <a:endParaRPr>
              <a:solidFill>
                <a:srgbClr val="FFFFFF"/>
              </a:solidFill>
              <a:latin typeface="Roboto"/>
              <a:ea typeface="Roboto"/>
              <a:cs typeface="Roboto"/>
              <a:sym typeface="Roboto"/>
            </a:endParaRPr>
          </a:p>
          <a:p>
            <a:pPr marL="0" indent="0">
              <a:spcBef>
                <a:spcPts val="0"/>
              </a:spcBef>
              <a:buNone/>
            </a:pPr>
            <a:r>
              <a:rPr lang="en">
                <a:solidFill>
                  <a:srgbClr val="FFFFFF"/>
                </a:solidFill>
                <a:latin typeface="Roboto"/>
                <a:ea typeface="Roboto"/>
                <a:cs typeface="Roboto"/>
                <a:sym typeface="Roboto"/>
              </a:rPr>
              <a:t>How do unknown (to one another) users find one another?</a:t>
            </a:r>
            <a:r>
              <a:rPr lang="en">
                <a:solidFill>
                  <a:srgbClr val="FFFFFF"/>
                </a:solidFill>
                <a:latin typeface="Roboto"/>
                <a:ea typeface="Roboto"/>
                <a:cs typeface="Roboto"/>
                <a:sym typeface="Roboto"/>
              </a:rPr>
              <a:t/>
            </a:r>
            <a:br>
              <a:rPr lang="en">
                <a:solidFill>
                  <a:srgbClr val="FFFFFF"/>
                </a:solidFill>
                <a:latin typeface="Roboto"/>
                <a:ea typeface="Roboto"/>
                <a:cs typeface="Roboto"/>
                <a:sym typeface="Roboto"/>
              </a:rPr>
            </a:br>
            <a:r>
              <a:rPr lang="en">
                <a:solidFill>
                  <a:srgbClr val="FFFFFF"/>
                </a:solidFill>
                <a:latin typeface="Roboto"/>
                <a:ea typeface="Roboto"/>
                <a:cs typeface="Roboto"/>
                <a:sym typeface="Roboto"/>
              </a:rPr>
              <a:t/>
            </a:r>
            <a:br>
              <a:rPr lang="en">
                <a:solidFill>
                  <a:srgbClr val="FFFFFF"/>
                </a:solidFill>
                <a:latin typeface="Roboto"/>
                <a:ea typeface="Roboto"/>
                <a:cs typeface="Roboto"/>
                <a:sym typeface="Roboto"/>
              </a:rPr>
            </a:br>
            <a:r>
              <a:rPr lang="en">
                <a:solidFill>
                  <a:srgbClr val="FFFFFF"/>
                </a:solidFill>
                <a:latin typeface="Roboto"/>
                <a:ea typeface="Roboto"/>
                <a:cs typeface="Roboto"/>
                <a:sym typeface="Roboto"/>
              </a:rPr>
              <a:t/>
            </a:r>
            <a:br>
              <a:rPr lang="en">
                <a:solidFill>
                  <a:srgbClr val="FFFFFF"/>
                </a:solidFill>
                <a:latin typeface="Roboto"/>
                <a:ea typeface="Roboto"/>
                <a:cs typeface="Roboto"/>
                <a:sym typeface="Roboto"/>
              </a:rPr>
            </a:br>
            <a:endParaRPr sz="1200">
              <a:solidFill>
                <a:srgbClr val="FFFFFF"/>
              </a:solidFill>
              <a:latin typeface="Roboto"/>
              <a:ea typeface="Roboto"/>
              <a:cs typeface="Roboto"/>
              <a:sym typeface="Roboto"/>
            </a:endParaRPr>
          </a:p>
          <a:p>
            <a:pPr marL="0" indent="0">
              <a:spcBef>
                <a:spcPts val="0"/>
              </a:spcBef>
              <a:buNone/>
            </a:pPr>
            <a:endParaRPr sz="1200">
              <a:solidFill>
                <a:srgbClr val="FFFFFF"/>
              </a:solidFill>
              <a:latin typeface="Roboto"/>
              <a:ea typeface="Roboto"/>
              <a:cs typeface="Roboto"/>
              <a:sym typeface="Roboto"/>
            </a:endParaRPr>
          </a:p>
        </p:txBody>
      </p:sp>
      <p:sp>
        <p:nvSpPr>
          <p:cNvPr id="114" name="Google Shape;114;p27"/>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4</a:t>
            </a:fld>
            <a:endParaRPr kern="0">
              <a:solidFill>
                <a:srgbClr val="FFFFFF"/>
              </a:solidFill>
              <a:latin typeface="Roboto Light"/>
              <a:ea typeface="Roboto Light"/>
              <a:cs typeface="Roboto Light"/>
              <a:sym typeface="Roboto Light"/>
            </a:endParaRPr>
          </a:p>
        </p:txBody>
      </p:sp>
      <p:sp>
        <p:nvSpPr>
          <p:cNvPr id="115" name="Google Shape;115;p27"/>
          <p:cNvSpPr txBox="1"/>
          <p:nvPr/>
        </p:nvSpPr>
        <p:spPr>
          <a:xfrm>
            <a:off x="2341967" y="5301633"/>
            <a:ext cx="2461200" cy="54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kern="0">
                <a:solidFill>
                  <a:srgbClr val="FFFFFF"/>
                </a:solidFill>
                <a:latin typeface="Roboto"/>
                <a:ea typeface="Roboto"/>
                <a:cs typeface="Roboto"/>
                <a:sym typeface="Roboto"/>
              </a:rPr>
              <a:t>Phonebook!</a:t>
            </a:r>
            <a:endParaRPr sz="3200" kern="0">
              <a:solidFill>
                <a:srgbClr val="FFFFFF"/>
              </a:solidFill>
              <a:latin typeface="Roboto"/>
              <a:ea typeface="Roboto"/>
              <a:cs typeface="Roboto"/>
              <a:sym typeface="Roboto"/>
            </a:endParaRPr>
          </a:p>
        </p:txBody>
      </p:sp>
      <p:pic>
        <p:nvPicPr>
          <p:cNvPr id="116" name="Google Shape;116;p27"/>
          <p:cNvPicPr preferRelativeResize="0"/>
          <p:nvPr/>
        </p:nvPicPr>
        <p:blipFill>
          <a:blip r:embed="rId3">
            <a:alphaModFix/>
          </a:blip>
          <a:stretch>
            <a:fillRect/>
          </a:stretch>
        </p:blipFill>
        <p:spPr>
          <a:xfrm>
            <a:off x="6539567" y="1415267"/>
            <a:ext cx="5045488" cy="5146069"/>
          </a:xfrm>
          <a:prstGeom prst="rect">
            <a:avLst/>
          </a:prstGeom>
          <a:noFill/>
          <a:ln>
            <a:noFill/>
          </a:ln>
        </p:spPr>
      </p:pic>
    </p:spTree>
    <p:extLst>
      <p:ext uri="{BB962C8B-B14F-4D97-AF65-F5344CB8AC3E}">
        <p14:creationId xmlns:p14="http://schemas.microsoft.com/office/powerpoint/2010/main" val="215481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0"/>
        <p:cNvGrpSpPr/>
        <p:nvPr/>
      </p:nvGrpSpPr>
      <p:grpSpPr>
        <a:xfrm>
          <a:off x="0" y="0"/>
          <a:ext cx="0" cy="0"/>
          <a:chOff x="0" y="0"/>
          <a:chExt cx="0" cy="0"/>
        </a:xfrm>
      </p:grpSpPr>
      <p:pic>
        <p:nvPicPr>
          <p:cNvPr id="121" name="Google Shape;121;p28" descr="kichabi.jpg"/>
          <p:cNvPicPr preferRelativeResize="0">
            <a:picLocks noGrp="1"/>
          </p:cNvPicPr>
          <p:nvPr>
            <p:ph type="pic" idx="2"/>
          </p:nvPr>
        </p:nvPicPr>
        <p:blipFill rotWithShape="1">
          <a:blip r:embed="rId3">
            <a:alphaModFix/>
          </a:blip>
          <a:srcRect/>
          <a:stretch/>
        </p:blipFill>
        <p:spPr>
          <a:xfrm>
            <a:off x="7310167" y="1938667"/>
            <a:ext cx="4347200" cy="2972800"/>
          </a:xfrm>
          <a:prstGeom prst="rect">
            <a:avLst/>
          </a:prstGeom>
          <a:noFill/>
          <a:ln>
            <a:noFill/>
          </a:ln>
        </p:spPr>
      </p:pic>
      <p:sp>
        <p:nvSpPr>
          <p:cNvPr id="122" name="Google Shape;122;p28"/>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Previous Work</a:t>
            </a:r>
            <a:endParaRPr sz="1200">
              <a:solidFill>
                <a:srgbClr val="FFFFFF"/>
              </a:solidFill>
              <a:latin typeface="Roboto"/>
              <a:ea typeface="Roboto"/>
              <a:cs typeface="Roboto"/>
              <a:sym typeface="Roboto"/>
            </a:endParaRPr>
          </a:p>
        </p:txBody>
      </p:sp>
      <p:sp>
        <p:nvSpPr>
          <p:cNvPr id="123" name="Google Shape;123;p28"/>
          <p:cNvSpPr txBox="1">
            <a:spLocks noGrp="1"/>
          </p:cNvSpPr>
          <p:nvPr>
            <p:ph type="body" idx="1"/>
          </p:nvPr>
        </p:nvSpPr>
        <p:spPr>
          <a:xfrm>
            <a:off x="892967" y="1618467"/>
            <a:ext cx="6153600" cy="4420400"/>
          </a:xfrm>
          <a:prstGeom prst="rect">
            <a:avLst/>
          </a:prstGeom>
          <a:noFill/>
          <a:ln>
            <a:noFill/>
          </a:ln>
        </p:spPr>
        <p:txBody>
          <a:bodyPr spcFirstLastPara="1" wrap="square" lIns="43667" tIns="43667" rIns="43667" bIns="43667" anchor="t" anchorCtr="0">
            <a:noAutofit/>
          </a:bodyPr>
          <a:lstStyle/>
          <a:p>
            <a:pPr marL="0" indent="0">
              <a:spcBef>
                <a:spcPts val="1333"/>
              </a:spcBef>
              <a:buNone/>
            </a:pPr>
            <a:r>
              <a:rPr lang="en" sz="2800">
                <a:solidFill>
                  <a:srgbClr val="FFFFFF"/>
                </a:solidFill>
                <a:latin typeface="Roboto"/>
                <a:ea typeface="Roboto"/>
                <a:cs typeface="Roboto"/>
                <a:sym typeface="Roboto"/>
              </a:rPr>
              <a:t>Brian Dillon, Joshua Blumenstock, Jenny Aker, starting 2014</a:t>
            </a:r>
            <a:endParaRPr sz="2800">
              <a:solidFill>
                <a:srgbClr val="FFFFFF"/>
              </a:solidFill>
              <a:latin typeface="Roboto"/>
              <a:ea typeface="Roboto"/>
              <a:cs typeface="Roboto"/>
              <a:sym typeface="Roboto"/>
            </a:endParaRPr>
          </a:p>
          <a:p>
            <a:pPr marL="0" indent="0">
              <a:spcBef>
                <a:spcPts val="1333"/>
              </a:spcBef>
              <a:buNone/>
            </a:pPr>
            <a:r>
              <a:rPr lang="en" sz="2800">
                <a:solidFill>
                  <a:srgbClr val="FFFFFF"/>
                </a:solidFill>
                <a:latin typeface="Roboto"/>
                <a:ea typeface="Roboto"/>
                <a:cs typeface="Roboto"/>
                <a:sym typeface="Roboto"/>
              </a:rPr>
              <a:t>Survey of ~1500 businesses, distributed paper phone books</a:t>
            </a:r>
            <a:endParaRPr sz="1200">
              <a:solidFill>
                <a:srgbClr val="FFFFFF"/>
              </a:solidFill>
              <a:latin typeface="Roboto"/>
              <a:ea typeface="Roboto"/>
              <a:cs typeface="Roboto"/>
              <a:sym typeface="Roboto"/>
            </a:endParaRPr>
          </a:p>
          <a:p>
            <a:pPr marL="0" indent="0">
              <a:spcBef>
                <a:spcPts val="1333"/>
              </a:spcBef>
              <a:buNone/>
            </a:pPr>
            <a:r>
              <a:rPr lang="en" sz="2800">
                <a:solidFill>
                  <a:srgbClr val="FFFFFF"/>
                </a:solidFill>
                <a:latin typeface="Roboto"/>
                <a:ea typeface="Roboto"/>
                <a:cs typeface="Roboto"/>
                <a:sym typeface="Roboto"/>
              </a:rPr>
              <a:t>Found positive economic effects of having access, and of being listed</a:t>
            </a:r>
            <a:endParaRPr sz="2800">
              <a:solidFill>
                <a:srgbClr val="FFFFFF"/>
              </a:solidFill>
              <a:latin typeface="Roboto"/>
              <a:ea typeface="Roboto"/>
              <a:cs typeface="Roboto"/>
              <a:sym typeface="Roboto"/>
            </a:endParaRPr>
          </a:p>
          <a:p>
            <a:pPr marL="0" indent="0">
              <a:spcBef>
                <a:spcPts val="1333"/>
              </a:spcBef>
              <a:buNone/>
            </a:pPr>
            <a:r>
              <a:rPr lang="en" sz="2800">
                <a:solidFill>
                  <a:srgbClr val="FFFFFF"/>
                </a:solidFill>
                <a:latin typeface="Roboto"/>
                <a:ea typeface="Roboto"/>
                <a:cs typeface="Roboto"/>
                <a:sym typeface="Roboto"/>
              </a:rPr>
              <a:t>This project stems from 2 sources...</a:t>
            </a:r>
            <a:endParaRPr sz="2800" i="1">
              <a:solidFill>
                <a:srgbClr val="FFFFFF"/>
              </a:solidFill>
              <a:latin typeface="Roboto"/>
              <a:ea typeface="Roboto"/>
              <a:cs typeface="Roboto"/>
              <a:sym typeface="Roboto"/>
            </a:endParaRPr>
          </a:p>
        </p:txBody>
      </p:sp>
      <p:sp>
        <p:nvSpPr>
          <p:cNvPr id="124" name="Google Shape;124;p28"/>
          <p:cNvSpPr txBox="1">
            <a:spLocks noGrp="1"/>
          </p:cNvSpPr>
          <p:nvPr>
            <p:ph type="sldNum" idx="12"/>
          </p:nvPr>
        </p:nvSpPr>
        <p:spPr>
          <a:xfrm>
            <a:off x="5933329" y="6536531"/>
            <a:ext cx="318800" cy="2412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5</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309787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
        <p:cNvGrpSpPr/>
        <p:nvPr/>
      </p:nvGrpSpPr>
      <p:grpSpPr>
        <a:xfrm>
          <a:off x="0" y="0"/>
          <a:ext cx="0" cy="0"/>
          <a:chOff x="0" y="0"/>
          <a:chExt cx="0" cy="0"/>
        </a:xfrm>
      </p:grpSpPr>
      <p:sp>
        <p:nvSpPr>
          <p:cNvPr id="129" name="Google Shape;129;p29"/>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Research Questions</a:t>
            </a:r>
            <a:endParaRPr sz="1200">
              <a:solidFill>
                <a:srgbClr val="FFFFFF"/>
              </a:solidFill>
              <a:latin typeface="Roboto"/>
              <a:ea typeface="Roboto"/>
              <a:cs typeface="Roboto"/>
              <a:sym typeface="Roboto"/>
            </a:endParaRPr>
          </a:p>
        </p:txBody>
      </p:sp>
      <p:sp>
        <p:nvSpPr>
          <p:cNvPr id="130" name="Google Shape;130;p29"/>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6</a:t>
            </a:fld>
            <a:endParaRPr kern="0">
              <a:solidFill>
                <a:srgbClr val="FFFFFF"/>
              </a:solidFill>
              <a:latin typeface="Roboto Light"/>
              <a:ea typeface="Roboto Light"/>
              <a:cs typeface="Roboto Light"/>
              <a:sym typeface="Roboto Light"/>
            </a:endParaRPr>
          </a:p>
        </p:txBody>
      </p:sp>
      <p:sp>
        <p:nvSpPr>
          <p:cNvPr id="131" name="Google Shape;131;p29"/>
          <p:cNvSpPr txBox="1">
            <a:spLocks noGrp="1"/>
          </p:cNvSpPr>
          <p:nvPr>
            <p:ph type="body" idx="1"/>
          </p:nvPr>
        </p:nvSpPr>
        <p:spPr>
          <a:xfrm>
            <a:off x="892969" y="1618456"/>
            <a:ext cx="10406000" cy="4420400"/>
          </a:xfrm>
          <a:prstGeom prst="rect">
            <a:avLst/>
          </a:prstGeom>
          <a:noFill/>
          <a:ln>
            <a:noFill/>
          </a:ln>
        </p:spPr>
        <p:txBody>
          <a:bodyPr spcFirstLastPara="1" wrap="square" lIns="43667" tIns="43667" rIns="43667" bIns="43667" anchor="t" anchorCtr="0">
            <a:noAutofit/>
          </a:bodyPr>
          <a:lstStyle/>
          <a:p>
            <a:pPr marL="0" indent="0">
              <a:spcBef>
                <a:spcPts val="0"/>
              </a:spcBef>
              <a:buNone/>
            </a:pPr>
            <a:r>
              <a:rPr lang="en">
                <a:solidFill>
                  <a:srgbClr val="FFFFFF"/>
                </a:solidFill>
                <a:latin typeface="Roboto"/>
                <a:ea typeface="Roboto"/>
                <a:cs typeface="Roboto"/>
                <a:sym typeface="Roboto"/>
              </a:rPr>
              <a:t>Develop and </a:t>
            </a:r>
            <a:r>
              <a:rPr lang="en">
                <a:solidFill>
                  <a:srgbClr val="FFFFFF"/>
                </a:solidFill>
                <a:latin typeface="Roboto"/>
                <a:ea typeface="Roboto"/>
                <a:cs typeface="Roboto"/>
                <a:sym typeface="Roboto"/>
              </a:rPr>
              <a:t>d</a:t>
            </a:r>
            <a:r>
              <a:rPr lang="en">
                <a:solidFill>
                  <a:srgbClr val="FFFFFF"/>
                </a:solidFill>
                <a:latin typeface="Roboto"/>
                <a:ea typeface="Roboto"/>
                <a:cs typeface="Roboto"/>
                <a:sym typeface="Roboto"/>
              </a:rPr>
              <a:t>eploy a </a:t>
            </a:r>
            <a:r>
              <a:rPr lang="en">
                <a:solidFill>
                  <a:srgbClr val="FFFFFF"/>
                </a:solidFill>
                <a:latin typeface="Roboto"/>
                <a:ea typeface="Roboto"/>
                <a:cs typeface="Roboto"/>
                <a:sym typeface="Roboto"/>
              </a:rPr>
              <a:t>electronic</a:t>
            </a:r>
            <a:r>
              <a:rPr lang="en">
                <a:solidFill>
                  <a:srgbClr val="FFFFFF"/>
                </a:solidFill>
                <a:latin typeface="Roboto"/>
                <a:ea typeface="Roboto"/>
                <a:cs typeface="Roboto"/>
                <a:sym typeface="Roboto"/>
              </a:rPr>
              <a:t> phonebook –</a:t>
            </a:r>
            <a:r>
              <a:rPr lang="en">
                <a:solidFill>
                  <a:srgbClr val="FFFFFF"/>
                </a:solidFill>
                <a:latin typeface="Roboto"/>
                <a:ea typeface="Roboto"/>
                <a:cs typeface="Roboto"/>
                <a:sym typeface="Roboto"/>
              </a:rPr>
              <a:t> </a:t>
            </a:r>
            <a:r>
              <a:rPr lang="en">
                <a:solidFill>
                  <a:srgbClr val="FFFFFF"/>
                </a:solidFill>
                <a:latin typeface="Roboto"/>
                <a:ea typeface="Roboto"/>
                <a:cs typeface="Roboto"/>
                <a:sym typeface="Roboto"/>
              </a:rPr>
              <a:t>eKichabi</a:t>
            </a:r>
            <a:endParaRPr>
              <a:solidFill>
                <a:srgbClr val="FFFFFF"/>
              </a:solidFill>
              <a:latin typeface="Roboto"/>
              <a:ea typeface="Roboto"/>
              <a:cs typeface="Roboto"/>
              <a:sym typeface="Roboto"/>
            </a:endParaRPr>
          </a:p>
          <a:p>
            <a:pPr marL="0" indent="0">
              <a:spcBef>
                <a:spcPts val="0"/>
              </a:spcBef>
              <a:buNone/>
            </a:pPr>
            <a:r>
              <a:rPr lang="en">
                <a:solidFill>
                  <a:srgbClr val="FFFFFF"/>
                </a:solidFill>
                <a:latin typeface="Roboto"/>
                <a:ea typeface="Roboto"/>
                <a:cs typeface="Roboto"/>
                <a:sym typeface="Roboto"/>
              </a:rPr>
              <a:t>Assess:</a:t>
            </a:r>
            <a:endParaRPr sz="1200">
              <a:solidFill>
                <a:srgbClr val="FFFFFF"/>
              </a:solidFill>
              <a:latin typeface="Roboto"/>
              <a:ea typeface="Roboto"/>
              <a:cs typeface="Roboto"/>
              <a:sym typeface="Roboto"/>
            </a:endParaRPr>
          </a:p>
          <a:p>
            <a:pPr marL="761981" lvl="1" indent="-372524">
              <a:spcBef>
                <a:spcPts val="0"/>
              </a:spcBef>
              <a:buClr>
                <a:srgbClr val="FFFFFF"/>
              </a:buClr>
              <a:buFont typeface="Roboto"/>
              <a:buChar char="•"/>
            </a:pPr>
            <a:r>
              <a:rPr lang="en">
                <a:solidFill>
                  <a:srgbClr val="FFFFFF"/>
                </a:solidFill>
                <a:latin typeface="Roboto"/>
                <a:ea typeface="Roboto"/>
                <a:cs typeface="Roboto"/>
                <a:sym typeface="Roboto"/>
              </a:rPr>
              <a:t>Feasibility – is it possible?</a:t>
            </a:r>
            <a:br>
              <a:rPr lang="en">
                <a:solidFill>
                  <a:srgbClr val="FFFFFF"/>
                </a:solidFill>
                <a:latin typeface="Roboto"/>
                <a:ea typeface="Roboto"/>
                <a:cs typeface="Roboto"/>
                <a:sym typeface="Roboto"/>
              </a:rPr>
            </a:br>
            <a:r>
              <a:rPr lang="en" sz="1867" i="1">
                <a:solidFill>
                  <a:srgbClr val="FFFFFF"/>
                </a:solidFill>
                <a:latin typeface="Roboto"/>
                <a:ea typeface="Roboto"/>
                <a:cs typeface="Roboto"/>
                <a:sym typeface="Roboto"/>
              </a:rPr>
              <a:t>Is USSD a suitable technology for deploying a search- and browse-based information service in rural Tanzania?</a:t>
            </a:r>
            <a:endParaRPr sz="1867" i="1">
              <a:solidFill>
                <a:srgbClr val="FFFFFF"/>
              </a:solidFill>
              <a:latin typeface="Roboto"/>
              <a:ea typeface="Roboto"/>
              <a:cs typeface="Roboto"/>
              <a:sym typeface="Roboto"/>
            </a:endParaRPr>
          </a:p>
          <a:p>
            <a:pPr marL="761981" lvl="1" indent="-372524">
              <a:spcBef>
                <a:spcPts val="0"/>
              </a:spcBef>
              <a:buClr>
                <a:srgbClr val="FFFFFF"/>
              </a:buClr>
              <a:buFont typeface="Roboto"/>
              <a:buChar char="•"/>
            </a:pPr>
            <a:r>
              <a:rPr lang="en">
                <a:solidFill>
                  <a:srgbClr val="FFFFFF"/>
                </a:solidFill>
                <a:latin typeface="Roboto"/>
                <a:ea typeface="Roboto"/>
                <a:cs typeface="Roboto"/>
                <a:sym typeface="Roboto"/>
              </a:rPr>
              <a:t>Usability – is it usable?</a:t>
            </a:r>
            <a:br>
              <a:rPr lang="en">
                <a:solidFill>
                  <a:srgbClr val="FFFFFF"/>
                </a:solidFill>
                <a:latin typeface="Roboto"/>
                <a:ea typeface="Roboto"/>
                <a:cs typeface="Roboto"/>
                <a:sym typeface="Roboto"/>
              </a:rPr>
            </a:br>
            <a:r>
              <a:rPr lang="en" sz="1867" i="1">
                <a:solidFill>
                  <a:srgbClr val="FFFFFF"/>
                </a:solidFill>
                <a:latin typeface="Roboto"/>
                <a:ea typeface="Roboto"/>
                <a:cs typeface="Roboto"/>
                <a:sym typeface="Roboto"/>
              </a:rPr>
              <a:t>How well can the target users search for phone numbers, and what are the approaches users take to find a number?</a:t>
            </a:r>
            <a:endParaRPr sz="1867" i="1">
              <a:solidFill>
                <a:srgbClr val="FFFFFF"/>
              </a:solidFill>
              <a:latin typeface="Roboto"/>
              <a:ea typeface="Roboto"/>
              <a:cs typeface="Roboto"/>
              <a:sym typeface="Roboto"/>
            </a:endParaRPr>
          </a:p>
          <a:p>
            <a:pPr marL="761981" lvl="1" indent="-372524">
              <a:spcBef>
                <a:spcPts val="0"/>
              </a:spcBef>
              <a:buClr>
                <a:srgbClr val="FFFFFF"/>
              </a:buClr>
              <a:buFont typeface="Roboto"/>
              <a:buChar char="•"/>
            </a:pPr>
            <a:r>
              <a:rPr lang="en">
                <a:solidFill>
                  <a:srgbClr val="FFFFFF"/>
                </a:solidFill>
                <a:latin typeface="Roboto"/>
                <a:ea typeface="Roboto"/>
                <a:cs typeface="Roboto"/>
                <a:sym typeface="Roboto"/>
              </a:rPr>
              <a:t>Acceptability – is it viable in the long term?</a:t>
            </a:r>
            <a:br>
              <a:rPr lang="en">
                <a:solidFill>
                  <a:srgbClr val="FFFFFF"/>
                </a:solidFill>
                <a:latin typeface="Roboto"/>
                <a:ea typeface="Roboto"/>
                <a:cs typeface="Roboto"/>
                <a:sym typeface="Roboto"/>
              </a:rPr>
            </a:br>
            <a:r>
              <a:rPr lang="en" sz="1867" i="1">
                <a:solidFill>
                  <a:srgbClr val="FFFFFF"/>
                </a:solidFill>
                <a:latin typeface="Roboto"/>
                <a:ea typeface="Roboto"/>
                <a:cs typeface="Roboto"/>
                <a:sym typeface="Roboto"/>
              </a:rPr>
              <a:t>Does the electronic version of the phone directory meet people’s needs, and is it something they will use on a day to day basis?</a:t>
            </a:r>
            <a:endParaRPr sz="1867" i="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05337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892969" y="178593"/>
            <a:ext cx="10406000" cy="1518000"/>
          </a:xfrm>
          <a:prstGeom prst="rect">
            <a:avLst/>
          </a:prstGeom>
          <a:noFill/>
          <a:ln>
            <a:noFill/>
          </a:ln>
        </p:spPr>
        <p:txBody>
          <a:bodyPr spcFirstLastPara="1" wrap="square" lIns="43667" tIns="43667" rIns="43667" bIns="43667" anchor="ctr" anchorCtr="0">
            <a:noAutofit/>
          </a:bodyPr>
          <a:lstStyle/>
          <a:p>
            <a:r>
              <a:rPr lang="en">
                <a:solidFill>
                  <a:srgbClr val="FFFFFF"/>
                </a:solidFill>
                <a:latin typeface="Roboto"/>
                <a:ea typeface="Roboto"/>
                <a:cs typeface="Roboto"/>
                <a:sym typeface="Roboto"/>
              </a:rPr>
              <a:t>Why USSD? </a:t>
            </a:r>
            <a:endParaRPr>
              <a:solidFill>
                <a:srgbClr val="FFFFFF"/>
              </a:solidFill>
              <a:latin typeface="Roboto"/>
              <a:ea typeface="Roboto"/>
              <a:cs typeface="Roboto"/>
              <a:sym typeface="Roboto"/>
            </a:endParaRPr>
          </a:p>
          <a:p>
            <a:r>
              <a:rPr lang="en" sz="2800">
                <a:solidFill>
                  <a:srgbClr val="FFFFFF"/>
                </a:solidFill>
                <a:latin typeface="Roboto"/>
                <a:ea typeface="Roboto"/>
                <a:cs typeface="Roboto"/>
                <a:sym typeface="Roboto"/>
              </a:rPr>
              <a:t>The Third Universal App (Perrier et al.)</a:t>
            </a:r>
            <a:endParaRPr sz="1200">
              <a:solidFill>
                <a:srgbClr val="FFFFFF"/>
              </a:solidFill>
              <a:latin typeface="Roboto"/>
              <a:ea typeface="Roboto"/>
              <a:cs typeface="Roboto"/>
              <a:sym typeface="Roboto"/>
            </a:endParaRPr>
          </a:p>
        </p:txBody>
      </p:sp>
      <p:sp>
        <p:nvSpPr>
          <p:cNvPr id="137" name="Google Shape;137;p30"/>
          <p:cNvSpPr txBox="1">
            <a:spLocks noGrp="1"/>
          </p:cNvSpPr>
          <p:nvPr>
            <p:ph type="body" idx="1"/>
          </p:nvPr>
        </p:nvSpPr>
        <p:spPr>
          <a:xfrm>
            <a:off x="892969" y="1821656"/>
            <a:ext cx="10406000" cy="4420400"/>
          </a:xfrm>
          <a:prstGeom prst="rect">
            <a:avLst/>
          </a:prstGeom>
          <a:noFill/>
          <a:ln>
            <a:noFill/>
          </a:ln>
        </p:spPr>
        <p:txBody>
          <a:bodyPr spcFirstLastPara="1" wrap="square" lIns="43667" tIns="43667" rIns="43667" bIns="43667" anchor="ctr" anchorCtr="0">
            <a:noAutofit/>
          </a:bodyPr>
          <a:lstStyle/>
          <a:p>
            <a:pPr marL="0" indent="0">
              <a:spcBef>
                <a:spcPts val="0"/>
              </a:spcBef>
              <a:buNone/>
            </a:pPr>
            <a:r>
              <a:rPr lang="en">
                <a:solidFill>
                  <a:srgbClr val="FFFFFF"/>
                </a:solidFill>
                <a:latin typeface="Roboto"/>
                <a:ea typeface="Roboto"/>
                <a:cs typeface="Roboto"/>
                <a:sym typeface="Roboto"/>
              </a:rPr>
              <a:t>In designing for </a:t>
            </a:r>
            <a:r>
              <a:rPr lang="en" i="1">
                <a:solidFill>
                  <a:srgbClr val="FFFFFF"/>
                </a:solidFill>
                <a:latin typeface="Roboto"/>
                <a:ea typeface="Roboto"/>
                <a:cs typeface="Roboto"/>
                <a:sym typeface="Roboto"/>
              </a:rPr>
              <a:t>basic</a:t>
            </a:r>
            <a:r>
              <a:rPr lang="en">
                <a:solidFill>
                  <a:srgbClr val="FFFFFF"/>
                </a:solidFill>
                <a:latin typeface="Roboto"/>
                <a:ea typeface="Roboto"/>
                <a:cs typeface="Roboto"/>
                <a:sym typeface="Roboto"/>
              </a:rPr>
              <a:t> mobile phones, a number of options:</a:t>
            </a:r>
            <a:endParaRPr sz="1200">
              <a:solidFill>
                <a:srgbClr val="FFFFFF"/>
              </a:solidFill>
              <a:latin typeface="Roboto"/>
              <a:ea typeface="Roboto"/>
              <a:cs typeface="Roboto"/>
              <a:sym typeface="Roboto"/>
            </a:endParaRPr>
          </a:p>
          <a:p>
            <a:pPr marL="761981" lvl="1" indent="-372524">
              <a:buClr>
                <a:srgbClr val="FFFFFF"/>
              </a:buClr>
              <a:buFont typeface="Roboto"/>
              <a:buChar char="•"/>
            </a:pPr>
            <a:r>
              <a:rPr lang="en">
                <a:solidFill>
                  <a:srgbClr val="FFFFFF"/>
                </a:solidFill>
                <a:latin typeface="Roboto"/>
                <a:ea typeface="Roboto"/>
                <a:cs typeface="Roboto"/>
                <a:sym typeface="Roboto"/>
              </a:rPr>
              <a:t>SMS – state</a:t>
            </a:r>
            <a:r>
              <a:rPr lang="en">
                <a:solidFill>
                  <a:srgbClr val="FFFFFF"/>
                </a:solidFill>
                <a:latin typeface="Roboto"/>
                <a:ea typeface="Roboto"/>
                <a:cs typeface="Roboto"/>
                <a:sym typeface="Roboto"/>
              </a:rPr>
              <a:t>less, and text based</a:t>
            </a:r>
            <a:endParaRPr sz="1200">
              <a:solidFill>
                <a:srgbClr val="FFFFFF"/>
              </a:solidFill>
              <a:latin typeface="Roboto"/>
              <a:ea typeface="Roboto"/>
              <a:cs typeface="Roboto"/>
              <a:sym typeface="Roboto"/>
            </a:endParaRPr>
          </a:p>
          <a:p>
            <a:pPr marL="761981" lvl="1" indent="-372524">
              <a:buClr>
                <a:srgbClr val="FFFFFF"/>
              </a:buClr>
              <a:buFont typeface="Roboto"/>
              <a:buChar char="•"/>
            </a:pPr>
            <a:r>
              <a:rPr lang="en">
                <a:solidFill>
                  <a:srgbClr val="FFFFFF"/>
                </a:solidFill>
                <a:latin typeface="Roboto"/>
                <a:ea typeface="Roboto"/>
                <a:cs typeface="Roboto"/>
                <a:sym typeface="Roboto"/>
              </a:rPr>
              <a:t>IVR </a:t>
            </a:r>
            <a:r>
              <a:rPr lang="en">
                <a:solidFill>
                  <a:srgbClr val="FFFFFF"/>
                </a:solidFill>
                <a:latin typeface="Roboto"/>
                <a:ea typeface="Roboto"/>
                <a:cs typeface="Roboto"/>
                <a:sym typeface="Roboto"/>
              </a:rPr>
              <a:t>– stateful, and voice based</a:t>
            </a:r>
            <a:endParaRPr sz="1200">
              <a:solidFill>
                <a:srgbClr val="FFFFFF"/>
              </a:solidFill>
              <a:latin typeface="Roboto"/>
              <a:ea typeface="Roboto"/>
              <a:cs typeface="Roboto"/>
              <a:sym typeface="Roboto"/>
            </a:endParaRPr>
          </a:p>
          <a:p>
            <a:pPr marL="761981" lvl="1" indent="-372524">
              <a:buClr>
                <a:srgbClr val="FFFFFF"/>
              </a:buClr>
            </a:pPr>
            <a:r>
              <a:rPr lang="en" b="1">
                <a:solidFill>
                  <a:srgbClr val="FFFFFF"/>
                </a:solidFill>
                <a:latin typeface="Roboto"/>
                <a:ea typeface="Roboto"/>
                <a:cs typeface="Roboto"/>
                <a:sym typeface="Roboto"/>
              </a:rPr>
              <a:t>USSD </a:t>
            </a:r>
            <a:r>
              <a:rPr lang="en">
                <a:solidFill>
                  <a:srgbClr val="FFFFFF"/>
                </a:solidFill>
                <a:latin typeface="Roboto"/>
                <a:ea typeface="Roboto"/>
                <a:cs typeface="Roboto"/>
                <a:sym typeface="Roboto"/>
              </a:rPr>
              <a:t>– </a:t>
            </a:r>
            <a:r>
              <a:rPr lang="en">
                <a:solidFill>
                  <a:srgbClr val="FFFFFF"/>
                </a:solidFill>
                <a:latin typeface="Roboto"/>
                <a:ea typeface="Roboto"/>
                <a:cs typeface="Roboto"/>
                <a:sym typeface="Roboto"/>
              </a:rPr>
              <a:t>stateful, and text based – best of both!</a:t>
            </a:r>
            <a:endParaRPr sz="1200">
              <a:solidFill>
                <a:srgbClr val="FFFFFF"/>
              </a:solidFill>
              <a:latin typeface="Roboto"/>
              <a:ea typeface="Roboto"/>
              <a:cs typeface="Roboto"/>
              <a:sym typeface="Roboto"/>
            </a:endParaRPr>
          </a:p>
          <a:p>
            <a:pPr marL="0" indent="0">
              <a:buNone/>
            </a:pPr>
            <a:r>
              <a:rPr lang="en">
                <a:solidFill>
                  <a:srgbClr val="FFFFFF"/>
                </a:solidFill>
                <a:latin typeface="Roboto"/>
                <a:ea typeface="Roboto"/>
                <a:cs typeface="Roboto"/>
                <a:sym typeface="Roboto"/>
              </a:rPr>
              <a:t>Primary considerations</a:t>
            </a:r>
            <a:r>
              <a:rPr lang="en">
                <a:solidFill>
                  <a:srgbClr val="FFFFFF"/>
                </a:solidFill>
                <a:latin typeface="Roboto"/>
                <a:ea typeface="Roboto"/>
                <a:cs typeface="Roboto"/>
                <a:sym typeface="Roboto"/>
              </a:rPr>
              <a:t>: </a:t>
            </a:r>
            <a:r>
              <a:rPr lang="en">
                <a:solidFill>
                  <a:srgbClr val="FFFFFF"/>
                </a:solidFill>
                <a:latin typeface="Roboto"/>
                <a:ea typeface="Roboto"/>
                <a:cs typeface="Roboto"/>
                <a:sym typeface="Roboto"/>
              </a:rPr>
              <a:t>Cost, and Usability</a:t>
            </a:r>
            <a:endParaRPr sz="1200">
              <a:solidFill>
                <a:srgbClr val="FFFFFF"/>
              </a:solidFill>
              <a:latin typeface="Roboto"/>
              <a:ea typeface="Roboto"/>
              <a:cs typeface="Roboto"/>
              <a:sym typeface="Roboto"/>
            </a:endParaRPr>
          </a:p>
        </p:txBody>
      </p:sp>
      <p:sp>
        <p:nvSpPr>
          <p:cNvPr id="138" name="Google Shape;138;p30"/>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7</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108197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31" descr="dodoma_kondoa-3.jpg"/>
          <p:cNvPicPr preferRelativeResize="0"/>
          <p:nvPr/>
        </p:nvPicPr>
        <p:blipFill rotWithShape="1">
          <a:blip r:embed="rId3">
            <a:alphaModFix/>
          </a:blip>
          <a:srcRect t="15640"/>
          <a:stretch/>
        </p:blipFill>
        <p:spPr>
          <a:xfrm>
            <a:off x="0" y="1"/>
            <a:ext cx="12191997" cy="6856367"/>
          </a:xfrm>
          <a:prstGeom prst="rect">
            <a:avLst/>
          </a:prstGeom>
          <a:noFill/>
          <a:ln>
            <a:noFill/>
          </a:ln>
        </p:spPr>
      </p:pic>
      <p:sp>
        <p:nvSpPr>
          <p:cNvPr id="144" name="Google Shape;144;p31"/>
          <p:cNvSpPr txBox="1">
            <a:spLocks noGrp="1"/>
          </p:cNvSpPr>
          <p:nvPr>
            <p:ph type="ctrTitle" idx="4294967295"/>
          </p:nvPr>
        </p:nvSpPr>
        <p:spPr>
          <a:xfrm>
            <a:off x="1190625" y="5773181"/>
            <a:ext cx="9810800" cy="933200"/>
          </a:xfrm>
          <a:prstGeom prst="rect">
            <a:avLst/>
          </a:prstGeom>
          <a:noFill/>
          <a:ln>
            <a:noFill/>
          </a:ln>
        </p:spPr>
        <p:txBody>
          <a:bodyPr spcFirstLastPara="1" wrap="square" lIns="43667" tIns="43667" rIns="43667" bIns="43667" anchor="b" anchorCtr="0">
            <a:noAutofit/>
          </a:bodyPr>
          <a:lstStyle/>
          <a:p>
            <a:pPr>
              <a:buClr>
                <a:srgbClr val="FFFFFF"/>
              </a:buClr>
            </a:pPr>
            <a:r>
              <a:rPr lang="en" sz="6933">
                <a:solidFill>
                  <a:srgbClr val="FFFFFF"/>
                </a:solidFill>
                <a:latin typeface="Roboto"/>
                <a:ea typeface="Roboto"/>
                <a:cs typeface="Roboto"/>
                <a:sym typeface="Roboto"/>
              </a:rPr>
              <a:t>Methodology</a:t>
            </a:r>
            <a:endParaRPr sz="1200">
              <a:latin typeface="Roboto"/>
              <a:ea typeface="Roboto"/>
              <a:cs typeface="Roboto"/>
              <a:sym typeface="Roboto"/>
            </a:endParaRPr>
          </a:p>
        </p:txBody>
      </p:sp>
    </p:spTree>
    <p:extLst>
      <p:ext uri="{BB962C8B-B14F-4D97-AF65-F5344CB8AC3E}">
        <p14:creationId xmlns:p14="http://schemas.microsoft.com/office/powerpoint/2010/main" val="40971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8"/>
        <p:cNvGrpSpPr/>
        <p:nvPr/>
      </p:nvGrpSpPr>
      <p:grpSpPr>
        <a:xfrm>
          <a:off x="0" y="0"/>
          <a:ext cx="0" cy="0"/>
          <a:chOff x="0" y="0"/>
          <a:chExt cx="0" cy="0"/>
        </a:xfrm>
      </p:grpSpPr>
      <p:sp>
        <p:nvSpPr>
          <p:cNvPr id="149" name="Google Shape;149;p32"/>
          <p:cNvSpPr txBox="1">
            <a:spLocks noGrp="1"/>
          </p:cNvSpPr>
          <p:nvPr>
            <p:ph type="body" idx="1"/>
          </p:nvPr>
        </p:nvSpPr>
        <p:spPr>
          <a:xfrm>
            <a:off x="892969" y="892969"/>
            <a:ext cx="10406000" cy="5072000"/>
          </a:xfrm>
          <a:prstGeom prst="rect">
            <a:avLst/>
          </a:prstGeom>
          <a:noFill/>
          <a:ln>
            <a:noFill/>
          </a:ln>
        </p:spPr>
        <p:txBody>
          <a:bodyPr spcFirstLastPara="1" wrap="square" lIns="43667" tIns="43667" rIns="43667" bIns="43667" anchor="ctr" anchorCtr="0">
            <a:noAutofit/>
          </a:bodyPr>
          <a:lstStyle/>
          <a:p>
            <a:pPr marL="609585" lvl="5" indent="0">
              <a:spcBef>
                <a:spcPts val="0"/>
              </a:spcBef>
              <a:buSzPts val="2100"/>
              <a:buNone/>
            </a:pPr>
            <a:r>
              <a:rPr lang="en" sz="2400">
                <a:solidFill>
                  <a:srgbClr val="FFFFFF"/>
                </a:solidFill>
                <a:latin typeface="Roboto"/>
                <a:ea typeface="Roboto"/>
                <a:cs typeface="Roboto"/>
                <a:sym typeface="Roboto"/>
              </a:rPr>
              <a:t>June 2017 	</a:t>
            </a:r>
            <a:r>
              <a:rPr lang="en" i="1">
                <a:solidFill>
                  <a:srgbClr val="FFFFFF"/>
                </a:solidFill>
                <a:latin typeface="Roboto"/>
                <a:ea typeface="Roboto"/>
                <a:cs typeface="Roboto"/>
                <a:sym typeface="Roboto"/>
              </a:rPr>
              <a:t>Phase 0:</a:t>
            </a:r>
            <a:r>
              <a:rPr lang="en">
                <a:solidFill>
                  <a:srgbClr val="FFFFFF"/>
                </a:solidFill>
                <a:latin typeface="Roboto"/>
                <a:ea typeface="Roboto"/>
                <a:cs typeface="Roboto"/>
                <a:sym typeface="Roboto"/>
              </a:rPr>
              <a:t> </a:t>
            </a:r>
            <a:r>
              <a:rPr lang="en" sz="4267">
                <a:solidFill>
                  <a:srgbClr val="FFFFFF"/>
                </a:solidFill>
                <a:latin typeface="Roboto"/>
                <a:ea typeface="Roboto"/>
                <a:cs typeface="Roboto"/>
                <a:sym typeface="Roboto"/>
              </a:rPr>
              <a:t>Application Prototyping</a:t>
            </a:r>
            <a:endParaRPr sz="2400">
              <a:solidFill>
                <a:srgbClr val="FFFFFF"/>
              </a:solidFill>
              <a:latin typeface="Roboto"/>
              <a:ea typeface="Roboto"/>
              <a:cs typeface="Roboto"/>
              <a:sym typeface="Roboto"/>
            </a:endParaRPr>
          </a:p>
          <a:p>
            <a:pPr marL="0" lvl="5" indent="0">
              <a:buSzPts val="2100"/>
              <a:buNone/>
            </a:pPr>
            <a:r>
              <a:rPr lang="en" sz="2400">
                <a:solidFill>
                  <a:srgbClr val="FFFFFF"/>
                </a:solidFill>
                <a:latin typeface="Roboto"/>
                <a:ea typeface="Roboto"/>
                <a:cs typeface="Roboto"/>
                <a:sym typeface="Roboto"/>
              </a:rPr>
              <a:t>early July 2017 	</a:t>
            </a:r>
            <a:r>
              <a:rPr lang="en" i="1">
                <a:solidFill>
                  <a:srgbClr val="FFFFFF"/>
                </a:solidFill>
                <a:latin typeface="Roboto"/>
                <a:ea typeface="Roboto"/>
                <a:cs typeface="Roboto"/>
                <a:sym typeface="Roboto"/>
              </a:rPr>
              <a:t>Phase 1:</a:t>
            </a:r>
            <a:r>
              <a:rPr lang="en">
                <a:solidFill>
                  <a:srgbClr val="FFFFFF"/>
                </a:solidFill>
                <a:latin typeface="Roboto"/>
                <a:ea typeface="Roboto"/>
                <a:cs typeface="Roboto"/>
                <a:sym typeface="Roboto"/>
              </a:rPr>
              <a:t> </a:t>
            </a:r>
            <a:r>
              <a:rPr lang="en" sz="4267">
                <a:solidFill>
                  <a:srgbClr val="FFFFFF"/>
                </a:solidFill>
                <a:latin typeface="Roboto"/>
                <a:ea typeface="Roboto"/>
                <a:cs typeface="Roboto"/>
                <a:sym typeface="Roboto"/>
              </a:rPr>
              <a:t>Focus Groups </a:t>
            </a:r>
            <a:r>
              <a:rPr lang="en" sz="2400">
                <a:solidFill>
                  <a:srgbClr val="FFFFFF"/>
                </a:solidFill>
                <a:latin typeface="Roboto"/>
                <a:ea typeface="Roboto"/>
                <a:cs typeface="Roboto"/>
                <a:sym typeface="Roboto"/>
              </a:rPr>
              <a:t>(n≅40)</a:t>
            </a:r>
            <a:endParaRPr sz="1200">
              <a:solidFill>
                <a:srgbClr val="FFFFFF"/>
              </a:solidFill>
              <a:latin typeface="Roboto"/>
              <a:ea typeface="Roboto"/>
              <a:cs typeface="Roboto"/>
              <a:sym typeface="Roboto"/>
            </a:endParaRPr>
          </a:p>
          <a:p>
            <a:pPr marL="0" lvl="5" indent="0">
              <a:buSzPts val="2100"/>
              <a:buNone/>
            </a:pPr>
            <a:r>
              <a:rPr lang="en" sz="2400">
                <a:solidFill>
                  <a:srgbClr val="FFFFFF"/>
                </a:solidFill>
                <a:latin typeface="Roboto"/>
                <a:ea typeface="Roboto"/>
                <a:cs typeface="Roboto"/>
                <a:sym typeface="Roboto"/>
              </a:rPr>
              <a:t>late July 2017 	</a:t>
            </a:r>
            <a:r>
              <a:rPr lang="en" i="1">
                <a:solidFill>
                  <a:srgbClr val="FFFFFF"/>
                </a:solidFill>
                <a:latin typeface="Roboto"/>
                <a:ea typeface="Roboto"/>
                <a:cs typeface="Roboto"/>
                <a:sym typeface="Roboto"/>
              </a:rPr>
              <a:t>Phase 2:</a:t>
            </a:r>
            <a:r>
              <a:rPr lang="en">
                <a:solidFill>
                  <a:srgbClr val="FFFFFF"/>
                </a:solidFill>
                <a:latin typeface="Roboto"/>
                <a:ea typeface="Roboto"/>
                <a:cs typeface="Roboto"/>
                <a:sym typeface="Roboto"/>
              </a:rPr>
              <a:t> </a:t>
            </a:r>
            <a:r>
              <a:rPr lang="en" sz="4267">
                <a:solidFill>
                  <a:srgbClr val="FFFFFF"/>
                </a:solidFill>
                <a:latin typeface="Roboto"/>
                <a:ea typeface="Roboto"/>
                <a:cs typeface="Roboto"/>
                <a:sym typeface="Roboto"/>
              </a:rPr>
              <a:t>Initial Deployment </a:t>
            </a:r>
            <a:r>
              <a:rPr lang="en" sz="2400">
                <a:solidFill>
                  <a:srgbClr val="FFFFFF"/>
                </a:solidFill>
                <a:latin typeface="Roboto"/>
                <a:ea typeface="Roboto"/>
                <a:cs typeface="Roboto"/>
                <a:sym typeface="Roboto"/>
              </a:rPr>
              <a:t>(n=107)</a:t>
            </a:r>
            <a:endParaRPr sz="4267">
              <a:solidFill>
                <a:srgbClr val="FFFFFF"/>
              </a:solidFill>
              <a:latin typeface="Roboto"/>
              <a:ea typeface="Roboto"/>
              <a:cs typeface="Roboto"/>
              <a:sym typeface="Roboto"/>
            </a:endParaRPr>
          </a:p>
          <a:p>
            <a:pPr marL="0" lvl="5" indent="0">
              <a:buSzPts val="2100"/>
              <a:buNone/>
            </a:pPr>
            <a:r>
              <a:rPr lang="en" sz="2400">
                <a:solidFill>
                  <a:srgbClr val="FFFFFF"/>
                </a:solidFill>
                <a:latin typeface="Roboto"/>
                <a:ea typeface="Roboto"/>
                <a:cs typeface="Roboto"/>
                <a:sym typeface="Roboto"/>
              </a:rPr>
              <a:t>early Aug. 2017 	</a:t>
            </a:r>
            <a:r>
              <a:rPr lang="en" i="1">
                <a:solidFill>
                  <a:srgbClr val="FFFFFF"/>
                </a:solidFill>
                <a:latin typeface="Roboto"/>
                <a:ea typeface="Roboto"/>
                <a:cs typeface="Roboto"/>
                <a:sym typeface="Roboto"/>
              </a:rPr>
              <a:t>Phase 3:</a:t>
            </a:r>
            <a:r>
              <a:rPr lang="en">
                <a:solidFill>
                  <a:srgbClr val="FFFFFF"/>
                </a:solidFill>
                <a:latin typeface="Roboto"/>
                <a:ea typeface="Roboto"/>
                <a:cs typeface="Roboto"/>
                <a:sym typeface="Roboto"/>
              </a:rPr>
              <a:t> </a:t>
            </a:r>
            <a:r>
              <a:rPr lang="en" sz="4267">
                <a:solidFill>
                  <a:srgbClr val="FFFFFF"/>
                </a:solidFill>
                <a:latin typeface="Roboto"/>
                <a:ea typeface="Roboto"/>
                <a:cs typeface="Roboto"/>
                <a:sym typeface="Roboto"/>
              </a:rPr>
              <a:t>Phone Surveys </a:t>
            </a:r>
            <a:r>
              <a:rPr lang="en" sz="2400">
                <a:solidFill>
                  <a:srgbClr val="FFFFFF"/>
                </a:solidFill>
                <a:latin typeface="Roboto"/>
                <a:ea typeface="Roboto"/>
                <a:cs typeface="Roboto"/>
                <a:sym typeface="Roboto"/>
              </a:rPr>
              <a:t>(n=107)</a:t>
            </a:r>
            <a:endParaRPr sz="1200">
              <a:solidFill>
                <a:srgbClr val="FFFFFF"/>
              </a:solidFill>
              <a:latin typeface="Roboto"/>
              <a:ea typeface="Roboto"/>
              <a:cs typeface="Roboto"/>
              <a:sym typeface="Roboto"/>
            </a:endParaRPr>
          </a:p>
        </p:txBody>
      </p:sp>
      <p:sp>
        <p:nvSpPr>
          <p:cNvPr id="150" name="Google Shape;150;p32"/>
          <p:cNvSpPr txBox="1">
            <a:spLocks noGrp="1"/>
          </p:cNvSpPr>
          <p:nvPr>
            <p:ph type="sldNum" idx="12"/>
          </p:nvPr>
        </p:nvSpPr>
        <p:spPr>
          <a:xfrm>
            <a:off x="5933329" y="6536531"/>
            <a:ext cx="318800" cy="228000"/>
          </a:xfrm>
          <a:prstGeom prst="rect">
            <a:avLst/>
          </a:prstGeom>
        </p:spPr>
        <p:txBody>
          <a:bodyPr spcFirstLastPara="1" wrap="square" lIns="43667" tIns="43667" rIns="43667" bIns="43667" anchor="t" anchorCtr="0">
            <a:noAutofit/>
          </a:bodyPr>
          <a:lstStyle/>
          <a:p>
            <a:pPr defTabSz="1219170"/>
            <a:fld id="{00000000-1234-1234-1234-123412341234}" type="slidenum">
              <a:rPr lang="en" kern="0">
                <a:solidFill>
                  <a:srgbClr val="FFFFFF"/>
                </a:solidFill>
                <a:latin typeface="Roboto Light"/>
                <a:ea typeface="Roboto Light"/>
                <a:cs typeface="Roboto Light"/>
                <a:sym typeface="Roboto Light"/>
              </a:rPr>
              <a:pPr defTabSz="1219170"/>
              <a:t>9</a:t>
            </a:fld>
            <a:endParaRPr kern="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243154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1708</Words>
  <Application>Microsoft Office PowerPoint</Application>
  <PresentationFormat>Widescreen</PresentationFormat>
  <Paragraphs>278</Paragraphs>
  <Slides>35</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Calibri</vt:lpstr>
      <vt:lpstr>Calibri Light</vt:lpstr>
      <vt:lpstr>Courier New</vt:lpstr>
      <vt:lpstr>Helvetica Neue</vt:lpstr>
      <vt:lpstr>Helvetica Neue Light</vt:lpstr>
      <vt:lpstr>Roboto</vt:lpstr>
      <vt:lpstr>Roboto Light</vt:lpstr>
      <vt:lpstr>Office Theme</vt:lpstr>
      <vt:lpstr>White</vt:lpstr>
      <vt:lpstr>CSE 482 b</vt:lpstr>
      <vt:lpstr>Announcements</vt:lpstr>
      <vt:lpstr>eKichabi: Information Access through Basic Mobile Phones in Rural Tanzania</vt:lpstr>
      <vt:lpstr>Motivation</vt:lpstr>
      <vt:lpstr>Previous Work</vt:lpstr>
      <vt:lpstr>Research Questions</vt:lpstr>
      <vt:lpstr>Why USSD?  The Third Universal App (Perrier et al.)</vt:lpstr>
      <vt:lpstr>Methodology</vt:lpstr>
      <vt:lpstr>PowerPoint Presentation</vt:lpstr>
      <vt:lpstr>Phase 0: Application Prototyping</vt:lpstr>
      <vt:lpstr>PowerPoint Presentation</vt:lpstr>
      <vt:lpstr>Phase 1: Focus Groups</vt:lpstr>
      <vt:lpstr>Phase 2: Initial Deployment</vt:lpstr>
      <vt:lpstr>Phase 3: Phone Surveys</vt:lpstr>
      <vt:lpstr>Results</vt:lpstr>
      <vt:lpstr>Usage</vt:lpstr>
      <vt:lpstr>Usage Modes</vt:lpstr>
      <vt:lpstr>Survey Findings</vt:lpstr>
      <vt:lpstr>Application Accessibility</vt:lpstr>
      <vt:lpstr>Conclusion</vt:lpstr>
      <vt:lpstr>PowerPoint Presentation</vt:lpstr>
      <vt:lpstr>Future Work</vt:lpstr>
      <vt:lpstr>PowerPoint Presentation</vt:lpstr>
      <vt:lpstr>Thank You</vt:lpstr>
      <vt:lpstr>eKichabi 2.0</vt:lpstr>
      <vt:lpstr>Reboot of eKichabi</vt:lpstr>
      <vt:lpstr>Mobile phones in Africa</vt:lpstr>
      <vt:lpstr>USSD Unstructured Supplementary  Service Data</vt:lpstr>
      <vt:lpstr>Universal Apps</vt:lpstr>
      <vt:lpstr>USSD Protocol</vt:lpstr>
      <vt:lpstr>USSD Protocol</vt:lpstr>
      <vt:lpstr>Implementation of USSD</vt:lpstr>
      <vt:lpstr>eKichabi 2.0 Plans</vt:lpstr>
      <vt:lpstr>Capstone questions to be addressed by prototypes</vt:lpstr>
      <vt:lpstr>Other possible things to explore and consider</vt:lpstr>
    </vt:vector>
  </TitlesOfParts>
  <Company>CSE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 482 b</dc:title>
  <dc:creator>Richard Anderson</dc:creator>
  <cp:lastModifiedBy>Richard Anderson</cp:lastModifiedBy>
  <cp:revision>11</cp:revision>
  <dcterms:created xsi:type="dcterms:W3CDTF">2022-01-10T22:28:31Z</dcterms:created>
  <dcterms:modified xsi:type="dcterms:W3CDTF">2022-01-11T02:10:15Z</dcterms:modified>
</cp:coreProperties>
</file>