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88" r:id="rId6"/>
    <p:sldId id="291" r:id="rId7"/>
    <p:sldId id="292" r:id="rId8"/>
    <p:sldId id="293" r:id="rId9"/>
    <p:sldId id="317" r:id="rId10"/>
    <p:sldId id="294" r:id="rId11"/>
    <p:sldId id="295" r:id="rId12"/>
    <p:sldId id="305" r:id="rId13"/>
    <p:sldId id="296" r:id="rId14"/>
    <p:sldId id="318" r:id="rId15"/>
    <p:sldId id="306" r:id="rId16"/>
    <p:sldId id="307" r:id="rId17"/>
    <p:sldId id="320" r:id="rId18"/>
    <p:sldId id="321" r:id="rId19"/>
    <p:sldId id="308" r:id="rId20"/>
    <p:sldId id="310" r:id="rId21"/>
    <p:sldId id="315" r:id="rId22"/>
    <p:sldId id="316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088369-BD97-4593-93FE-807676B5B788}" v="135" dt="2020-03-31T00:29:03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F81-B42B-40A7-898F-146F1D3C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6895-92C1-4C4C-9B00-DD301A24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FE66-7B8C-4743-92A0-A06B180B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FAA-B909-4946-8CEF-3B3997C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8B0-45CC-46F3-B8FF-8A6CDEC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5A4-AE6C-40DA-BCDD-C750652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2655-61B1-40DB-A8B1-884F6F23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2278-16F9-419D-9E6F-6B30764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42B5-EDD4-4E33-9844-97B8952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CA7-A722-4DF2-9A7D-38227E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4F86-8B7F-459A-BBC9-47913269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1BB0-CBC5-45DF-BE08-4A6A0846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90FF-A020-464E-851C-0F3DE5E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A201-431A-4084-AC9A-94B929B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C4B7-557B-42F3-8FAC-C1428956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3EC-6252-423B-A4F5-522DBC9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9E51-BF78-4AA4-9E9B-4E7A3085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8BE8-C6B5-4CB8-9546-83E2650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3BDF-263D-4953-9930-D0B03C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3A4E-EF11-4076-A697-85B685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E5BF-163C-4C10-953A-A19874F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DD07-0C6A-4220-B3F2-BA0B3D32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568-6B31-4DC0-86FB-D59FAB8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2198-7F9D-4730-B6D9-A3CED08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D0CE-490E-4C14-B060-094C791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898-BB5B-4B3F-8845-F05B278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7CB-905F-4C4D-8047-29D60C30F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A6E2-DC77-4BC5-BA01-84A0910C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47EB-06C3-44E0-9F10-231A8A2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AD47-652F-464D-AC0D-D79ACEA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432-24F1-4469-9DB1-7D607ED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6FB-C549-4D84-8E40-E611F7E5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A581-98DF-465D-9602-506F4476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A4B6-BFE9-4FEC-A645-F4427A9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A76F-AE79-4543-BAC9-D2343035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01A44-BCC6-4C28-BB29-B2B3D1C3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B58D-CEFF-46E4-AC64-573368F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15F6-1971-46CE-BF7F-D9862DA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BEAFF-B35E-451C-A0D9-687E6906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69CF-F44F-47A5-8E5A-B5F0DD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38154-D148-4C48-8AF7-4085124D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55C12-2E93-40F2-BCE0-374B237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ECE60-F2E1-44C9-84FB-C56D9FCD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3930-BC58-4504-B418-DB16FC2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E74-FE84-487B-A9AD-4A25493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EA65-D46C-447E-B605-E5A63DC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CCA-1D30-4FE4-A32C-E4B28F3D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CD7F-3528-4BBE-B540-5EDC1724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7515-84E2-4A38-9E93-342CD226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1A39-281B-40C7-9558-83F92201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1E3E-BE2E-44E5-A4C0-629A0B1A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154F-AF05-424A-B384-2A9C0EA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90E-D71B-457D-917C-9A02948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E1CA-C106-4631-9583-CCB799DE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5DE1-02C4-49BB-89D6-1407F47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D66-F1ED-45A3-A272-DA312C9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B0F1-C3E6-4B89-B86A-1B98D0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E1C1-930A-4BA8-95D3-39E8B82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366C-0593-4800-8932-C536B36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01F5-AE89-4881-B007-CD6D7538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0BD-B6E8-4681-8C9A-182A780B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6F9-7A64-4970-B6FE-58BC2577E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5F81-1E64-46FA-AB26-F8039DB5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CSSEGISandData/COVID-1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ICTD Capstone</a:t>
            </a:r>
            <a:br>
              <a:rPr lang="en-US" dirty="0" smtClean="0"/>
            </a:br>
            <a:r>
              <a:rPr lang="en-US" dirty="0" smtClean="0"/>
              <a:t>Software Design for Underserved Populations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</a:t>
            </a:r>
            <a:r>
              <a:rPr lang="en-US" dirty="0" smtClean="0"/>
              <a:t>482b</a:t>
            </a:r>
            <a:endParaRPr lang="en-US" dirty="0"/>
          </a:p>
          <a:p>
            <a:r>
              <a:rPr lang="en-US" dirty="0"/>
              <a:t>Course </a:t>
            </a:r>
            <a:r>
              <a:rPr lang="en-US" dirty="0" smtClean="0"/>
              <a:t>Overview, January 4, 2022</a:t>
            </a:r>
            <a:endParaRPr lang="en-US" dirty="0"/>
          </a:p>
          <a:p>
            <a:r>
              <a:rPr lang="en-US" dirty="0"/>
              <a:t>Richard </a:t>
            </a:r>
            <a:r>
              <a:rPr lang="en-US" dirty="0" smtClean="0"/>
              <a:t>Anderson, Naveena Karusala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capstone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556000"/>
            <a:ext cx="7886700" cy="2620962"/>
          </a:xfrm>
        </p:spPr>
        <p:txBody>
          <a:bodyPr/>
          <a:lstStyle/>
          <a:p>
            <a:r>
              <a:rPr lang="en-US" dirty="0"/>
              <a:t>Too much stuff to fit into nine weeks in the spring</a:t>
            </a:r>
          </a:p>
          <a:p>
            <a:r>
              <a:rPr lang="en-US" dirty="0"/>
              <a:t>Focus on Design,  Development &amp; Implementation</a:t>
            </a:r>
          </a:p>
          <a:p>
            <a:r>
              <a:rPr lang="en-US" dirty="0"/>
              <a:t>Choose at start of course from a set of project ideas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F1CF2-A0EC-4E52-878F-B19C9B56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34" y="1477651"/>
            <a:ext cx="7333720" cy="196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5D68B-4E45-4AD8-9173-1C65DBB7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3" y="5377758"/>
            <a:ext cx="1791623" cy="1343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A50FC-9A53-4B2F-B1C1-4BEDEF97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17" y="5065412"/>
            <a:ext cx="2228866" cy="1656063"/>
          </a:xfrm>
          <a:prstGeom prst="rect">
            <a:avLst/>
          </a:prstGeom>
        </p:spPr>
      </p:pic>
      <p:pic>
        <p:nvPicPr>
          <p:cNvPr id="10" name="Picture 4" descr="Spiral Innovation Model">
            <a:extLst>
              <a:ext uri="{FF2B5EF4-FFF2-40B4-BE49-F238E27FC236}">
                <a16:creationId xmlns:a16="http://schemas.microsoft.com/office/drawing/2014/main" id="{D981BA4A-8C1E-4D8A-B12A-CCA466BE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88" y="5377758"/>
            <a:ext cx="2565819" cy="12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D479BD-E1EE-4B47-B0A5-BB488BC8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825" y="5461843"/>
            <a:ext cx="2694057" cy="11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10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 (Jan 4) – present project ideas</a:t>
            </a:r>
          </a:p>
          <a:p>
            <a:r>
              <a:rPr lang="en-US" dirty="0" smtClean="0"/>
              <a:t>Thursday (Jan 6) – establish project groups</a:t>
            </a:r>
          </a:p>
          <a:p>
            <a:r>
              <a:rPr lang="en-US" dirty="0" smtClean="0"/>
              <a:t>Domain </a:t>
            </a:r>
            <a:r>
              <a:rPr lang="en-US" dirty="0"/>
              <a:t>Presentation (Jan 11</a:t>
            </a:r>
            <a:r>
              <a:rPr lang="en-US" dirty="0" smtClean="0"/>
              <a:t>) : </a:t>
            </a:r>
            <a:r>
              <a:rPr lang="en-US" dirty="0" err="1" smtClean="0"/>
              <a:t>Kichabi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Domain Presentation (</a:t>
            </a:r>
            <a:r>
              <a:rPr lang="en-US" dirty="0"/>
              <a:t>Jan 13) </a:t>
            </a:r>
            <a:r>
              <a:rPr lang="en-US" dirty="0" smtClean="0"/>
              <a:t>:  </a:t>
            </a:r>
            <a:r>
              <a:rPr lang="en-US" dirty="0" err="1" smtClean="0"/>
              <a:t>Covid</a:t>
            </a:r>
            <a:r>
              <a:rPr lang="en-US" dirty="0" smtClean="0"/>
              <a:t>, Immunization, Global Health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86469"/>
              </p:ext>
            </p:extLst>
          </p:nvPr>
        </p:nvGraphicFramePr>
        <p:xfrm>
          <a:off x="1854200" y="4041617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16233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629960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 (Dates tentative)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9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Pitch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January 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 Report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2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Prototype Demo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2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Final 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8 and March 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Deliverables</a:t>
                      </a:r>
                      <a:r>
                        <a:rPr lang="en-US" baseline="0" dirty="0" smtClean="0"/>
                        <a:t> due:  Code,  </a:t>
                      </a:r>
                      <a:r>
                        <a:rPr lang="en-US" baseline="0" dirty="0" err="1" smtClean="0"/>
                        <a:t>Writeup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March 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7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development of projects</a:t>
            </a:r>
          </a:p>
          <a:p>
            <a:r>
              <a:rPr lang="en-US" dirty="0" smtClean="0"/>
              <a:t>Lectures/class meetings for first few weeks</a:t>
            </a:r>
          </a:p>
          <a:p>
            <a:pPr lvl="1"/>
            <a:r>
              <a:rPr lang="en-US" dirty="0" smtClean="0"/>
              <a:t>If we </a:t>
            </a:r>
            <a:r>
              <a:rPr lang="en-US" dirty="0" smtClean="0"/>
              <a:t>are allowed </a:t>
            </a:r>
            <a:r>
              <a:rPr lang="en-US" dirty="0" smtClean="0"/>
              <a:t>to meet in </a:t>
            </a:r>
            <a:r>
              <a:rPr lang="en-US" dirty="0" smtClean="0"/>
              <a:t>person:  </a:t>
            </a:r>
            <a:r>
              <a:rPr lang="en-US" dirty="0" err="1" smtClean="0"/>
              <a:t>Odegaard</a:t>
            </a:r>
            <a:r>
              <a:rPr lang="en-US" dirty="0" smtClean="0"/>
              <a:t> </a:t>
            </a:r>
            <a:r>
              <a:rPr lang="en-US" dirty="0" smtClean="0"/>
              <a:t>136</a:t>
            </a:r>
          </a:p>
          <a:p>
            <a:r>
              <a:rPr lang="en-US" dirty="0" smtClean="0"/>
              <a:t>Regular group meetings with course staff</a:t>
            </a:r>
          </a:p>
          <a:p>
            <a:r>
              <a:rPr lang="en-US" dirty="0" smtClean="0"/>
              <a:t>Later class sessions for presentations and demos</a:t>
            </a:r>
          </a:p>
          <a:p>
            <a:r>
              <a:rPr lang="en-US" dirty="0" smtClean="0"/>
              <a:t>Specific deliverables will be specified during the quarter</a:t>
            </a:r>
          </a:p>
          <a:p>
            <a:r>
              <a:rPr lang="en-US" dirty="0" smtClean="0"/>
              <a:t>Final turn in will include code and a paper (~10 pages)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eKichabi</a:t>
            </a: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Mobile customer application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Business registration module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Basic Phone Compatibility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Global Health and </a:t>
            </a:r>
            <a:r>
              <a:rPr lang="en-US" dirty="0" err="1" smtClean="0"/>
              <a:t>Covid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Vaccine Campaign Planning and Management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Epidemic Modeling / Vaccine Impact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Epidemic Analysis Tools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Global Data Integration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1D68F-D1A3-44A7-91E5-529D0A74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eKichabi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C713-B1EA-456C-9CC3-75EDC9F7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Development economists implemented a paper phone book for a district in </a:t>
            </a:r>
            <a:r>
              <a:rPr lang="en-US" dirty="0" smtClean="0"/>
              <a:t>Tanzania</a:t>
            </a:r>
          </a:p>
          <a:p>
            <a:r>
              <a:rPr lang="en-US" dirty="0" smtClean="0"/>
              <a:t>Research question: Does information improve livelihood?</a:t>
            </a:r>
            <a:endParaRPr lang="en-US" dirty="0"/>
          </a:p>
          <a:p>
            <a:r>
              <a:rPr lang="en-US" dirty="0"/>
              <a:t>UW CSE developed a mobile phone version of the phone book</a:t>
            </a:r>
          </a:p>
          <a:p>
            <a:r>
              <a:rPr lang="en-US" dirty="0"/>
              <a:t>Technical contribution was the development of a </a:t>
            </a:r>
            <a:r>
              <a:rPr lang="en-US" dirty="0" smtClean="0"/>
              <a:t>scalable third-party </a:t>
            </a:r>
            <a:r>
              <a:rPr lang="en-US" dirty="0"/>
              <a:t>USSD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Technology paper in CHI,  evaluation paper submitted by economists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82EF-1781-4AC7-91E3-2ABF9942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61C6-335D-456C-AB5F-71081CF26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8B2DC-9A94-418F-B62F-CDA038E4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72B5-884A-48EA-BAF0-E03C77A4BBA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32E2B-D631-4204-952D-92C4EA65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219" y="0"/>
            <a:ext cx="1843926" cy="2759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AFB5-C2C2-421E-AA2C-74B0FBE8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430" y="0"/>
            <a:ext cx="2384480" cy="1577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A3524C-DF8E-40C0-9BFD-6E5286A1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341" y="3683598"/>
            <a:ext cx="3870659" cy="26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eKichabi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Researchers from Cornell are launching a new version of the project in Tanzania</a:t>
            </a:r>
          </a:p>
          <a:p>
            <a:pPr lvl="1"/>
            <a:r>
              <a:rPr lang="en-US" dirty="0" smtClean="0"/>
              <a:t>Rural, agricultural area,  partially electrified, but with cell coverage</a:t>
            </a:r>
          </a:p>
          <a:p>
            <a:pPr lvl="1"/>
            <a:r>
              <a:rPr lang="en-US" dirty="0" smtClean="0"/>
              <a:t>Hire a team to get business data</a:t>
            </a:r>
          </a:p>
          <a:p>
            <a:r>
              <a:rPr lang="en-US" dirty="0" smtClean="0"/>
              <a:t>Smart phones are becoming available,  so it makes sense to include a smart phone version</a:t>
            </a:r>
          </a:p>
          <a:p>
            <a:pPr lvl="1"/>
            <a:r>
              <a:rPr lang="en-US" dirty="0" smtClean="0"/>
              <a:t>Compatibility with basic phone version required</a:t>
            </a:r>
          </a:p>
          <a:p>
            <a:pPr lvl="1"/>
            <a:r>
              <a:rPr lang="en-US" dirty="0" smtClean="0"/>
              <a:t>Android the most common mobile phone</a:t>
            </a:r>
          </a:p>
          <a:p>
            <a:r>
              <a:rPr lang="en-US" dirty="0" smtClean="0"/>
              <a:t>This project domain is to </a:t>
            </a:r>
            <a:r>
              <a:rPr lang="en-US" dirty="0" smtClean="0">
                <a:solidFill>
                  <a:srgbClr val="FF0000"/>
                </a:solidFill>
              </a:rPr>
              <a:t>Prototype</a:t>
            </a:r>
            <a:r>
              <a:rPr lang="en-US" dirty="0" smtClean="0"/>
              <a:t> </a:t>
            </a:r>
            <a:r>
              <a:rPr lang="en-US" dirty="0" err="1" smtClean="0"/>
              <a:t>eKichabi</a:t>
            </a:r>
            <a:r>
              <a:rPr lang="en-US" dirty="0" smtClean="0"/>
              <a:t> 2.0</a:t>
            </a:r>
          </a:p>
          <a:p>
            <a:pPr lvl="1"/>
            <a:r>
              <a:rPr lang="en-US" dirty="0" smtClean="0"/>
              <a:t>So it is not required to get all of the details right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eKichabi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Mobile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Mobile client for interacting with </a:t>
            </a:r>
            <a:r>
              <a:rPr lang="en-US" dirty="0" err="1" smtClean="0"/>
              <a:t>Kichabi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Registration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Business registration module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Basic </a:t>
            </a:r>
            <a:r>
              <a:rPr lang="en-US" dirty="0" smtClean="0"/>
              <a:t>Phone </a:t>
            </a:r>
            <a:r>
              <a:rPr lang="en-US" dirty="0" smtClean="0"/>
              <a:t>Integration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USSD plus Smart Phone</a:t>
            </a:r>
          </a:p>
          <a:p>
            <a:pPr marL="0" indent="0">
              <a:buNone/>
            </a:pPr>
            <a:r>
              <a:rPr lang="en-US" dirty="0" smtClean="0"/>
              <a:t>If there are multiple teams,  projects can be loosely integrated or independent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OpenLMIS Update - VillageR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966" y="4179334"/>
            <a:ext cx="2388476" cy="18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Goods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459624" cy="4351338"/>
          </a:xfrm>
        </p:spPr>
        <p:txBody>
          <a:bodyPr/>
          <a:lstStyle/>
          <a:p>
            <a:r>
              <a:rPr lang="en-US" dirty="0" smtClean="0"/>
              <a:t>Software systems for global development</a:t>
            </a:r>
          </a:p>
          <a:p>
            <a:pPr lvl="1"/>
            <a:r>
              <a:rPr lang="en-US" dirty="0" smtClean="0"/>
              <a:t>Health data reporting,  medical records,  human resource management, health insurance, logistics</a:t>
            </a:r>
          </a:p>
          <a:p>
            <a:r>
              <a:rPr lang="en-US" dirty="0" smtClean="0"/>
              <a:t>Goal of Global Goods software is to have a positive impact</a:t>
            </a:r>
          </a:p>
          <a:p>
            <a:r>
              <a:rPr lang="en-US" dirty="0" smtClean="0"/>
              <a:t>Generally,  Open Source, but different models</a:t>
            </a:r>
          </a:p>
          <a:p>
            <a:pPr lvl="1"/>
            <a:r>
              <a:rPr lang="en-US" dirty="0" smtClean="0"/>
              <a:t>Many projects depend on donor support</a:t>
            </a:r>
          </a:p>
          <a:p>
            <a:r>
              <a:rPr lang="en-US" dirty="0" smtClean="0"/>
              <a:t>Projects often have a fairly long history</a:t>
            </a:r>
          </a:p>
          <a:p>
            <a:pPr lvl="1"/>
            <a:r>
              <a:rPr lang="en-US" dirty="0" smtClean="0"/>
              <a:t>Barriers to entry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14" descr="http://2.bp.blogspot.com/-C1Fj4Z1Bbds/TbXhzzIWuDI/AAAAAAAAARc/YnLY_fEHqZI/s400/OpenMRS-logo-600x2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33" y="1930354"/>
            <a:ext cx="2994025" cy="10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w identity and logo for DHIS 2 : Mailing list archive : dhis2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b="16585"/>
          <a:stretch/>
        </p:blipFill>
        <p:spPr bwMode="auto">
          <a:xfrm>
            <a:off x="7836494" y="203750"/>
            <a:ext cx="4255494" cy="15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en Data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24" y="2961108"/>
            <a:ext cx="1728653" cy="17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HRIS Software - Track, Manage, and Plan Your Health Workfo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30" y="5720515"/>
            <a:ext cx="2550207" cy="86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4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Informational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Chatbot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err="1"/>
              <a:t>Chatbots</a:t>
            </a:r>
            <a:r>
              <a:rPr lang="en-US" dirty="0"/>
              <a:t> created to share information about COVID-19, address misinformation, support related health behaviors (e.g., stress management), and answer FAQs</a:t>
            </a:r>
          </a:p>
          <a:p>
            <a:pPr fontAlgn="base"/>
            <a:r>
              <a:rPr lang="en-US" dirty="0"/>
              <a:t>Define specific use cases and consider additional functionalities, such as registration/reminders for vaccines or reporting/evaluating misinformation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https://lh3.googleusercontent.com/6XGg-3LdYw5ZZ2ihK9tdIeUom1ir3St-vyo1X6ltL_6x7leNLGugtMjrUAGc4Gsg12_SQ-VgpyByExU0A0oFknH2mND9Q1dqxDAeUNbW3M5DZmL7N5lyUKQq6GoSq5uKXZx8g_-T7eG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55" y="1825625"/>
            <a:ext cx="42964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8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Campaign Planning/Support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receive shipments of vaccines (millions of doses) and need to plan campaigns to distribute and use </a:t>
            </a:r>
            <a:r>
              <a:rPr lang="en-US" dirty="0" smtClean="0"/>
              <a:t>vaccines</a:t>
            </a:r>
          </a:p>
          <a:p>
            <a:r>
              <a:rPr lang="en-US" dirty="0" smtClean="0"/>
              <a:t>Develop a system that manages the information needs for both distribution of vaccines and verification of immunization</a:t>
            </a:r>
          </a:p>
          <a:p>
            <a:pPr lvl="1"/>
            <a:r>
              <a:rPr lang="en-US" dirty="0" smtClean="0"/>
              <a:t>The system could involve various existing tools such as DHIS2 and ODK</a:t>
            </a:r>
          </a:p>
          <a:p>
            <a:r>
              <a:rPr lang="en-US" dirty="0" smtClean="0"/>
              <a:t>Focus on system architecture and domain understanding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78335B2-70C6-4F3C-A3A8-956CA017C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319" y="4595300"/>
            <a:ext cx="2481918" cy="20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6206" y="4789846"/>
            <a:ext cx="2227040" cy="1669748"/>
          </a:xfrm>
          <a:prstGeom prst="rect">
            <a:avLst/>
          </a:prstGeom>
        </p:spPr>
      </p:pic>
      <p:pic>
        <p:nvPicPr>
          <p:cNvPr id="9" name="Picture 8" descr="IMG_6639.JPG">
            <a:extLst>
              <a:ext uri="{FF2B5EF4-FFF2-40B4-BE49-F238E27FC236}">
                <a16:creationId xmlns:a16="http://schemas.microsoft.com/office/drawing/2014/main" id="{11ED9AB3-8444-4D6D-A656-96A04CB40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 cstate="screen">
            <a:lum/>
          </a:blip>
          <a:stretch>
            <a:fillRect/>
          </a:stretch>
        </p:blipFill>
        <p:spPr>
          <a:xfrm>
            <a:off x="208271" y="4535037"/>
            <a:ext cx="2793682" cy="209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sitting, table, box, wooden&#10;&#10;Description automatically generated">
            <a:extLst>
              <a:ext uri="{FF2B5EF4-FFF2-40B4-BE49-F238E27FC236}">
                <a16:creationId xmlns:a16="http://schemas.microsoft.com/office/drawing/2014/main" id="{72A67A28-A6AD-4A4F-90DB-1E47E49B55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4712" y="4779089"/>
            <a:ext cx="2143109" cy="16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7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Capstone Courses</a:t>
            </a:r>
            <a:endParaRPr lang="en-US" dirty="0"/>
          </a:p>
          <a:p>
            <a:r>
              <a:rPr lang="en-US" dirty="0" smtClean="0"/>
              <a:t>Project Ideas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44FA-E5BE-4B4A-80B6-69D939D4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B0A4-19B0-4E5A-B4DB-1C183ED9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Modeling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tools for modeling </a:t>
            </a:r>
            <a:r>
              <a:rPr lang="en-US" dirty="0" err="1" smtClean="0"/>
              <a:t>covid</a:t>
            </a:r>
            <a:r>
              <a:rPr lang="en-US" dirty="0" smtClean="0"/>
              <a:t> pandemic under different assumption</a:t>
            </a:r>
          </a:p>
          <a:p>
            <a:r>
              <a:rPr lang="en-US" dirty="0" smtClean="0"/>
              <a:t>SIR </a:t>
            </a:r>
            <a:r>
              <a:rPr lang="en-US" dirty="0" smtClean="0"/>
              <a:t>framework (Susceptible, Infected,  Recovered)</a:t>
            </a:r>
          </a:p>
          <a:p>
            <a:r>
              <a:rPr lang="en-US" dirty="0" smtClean="0"/>
              <a:t>Extend models to include demographics and vaccination data</a:t>
            </a:r>
          </a:p>
          <a:p>
            <a:r>
              <a:rPr lang="en-US" dirty="0" smtClean="0"/>
              <a:t>Compare with historical data</a:t>
            </a:r>
          </a:p>
          <a:p>
            <a:pPr lvl="1"/>
            <a:r>
              <a:rPr lang="en-US" dirty="0" smtClean="0"/>
              <a:t>Lots of data is available and ready to build 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SIR model - Simple English Wikipedia, the free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07" y="3713356"/>
            <a:ext cx="4192858" cy="31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Pubs - C0vid 19 modeling for ne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36" y="8731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96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disease analysis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good data sources for </a:t>
            </a:r>
            <a:r>
              <a:rPr lang="en-US" dirty="0" err="1" smtClean="0"/>
              <a:t>covid</a:t>
            </a:r>
            <a:endParaRPr lang="en-US" dirty="0" smtClean="0"/>
          </a:p>
          <a:p>
            <a:pPr lvl="1"/>
            <a:r>
              <a:rPr lang="en-US" dirty="0"/>
              <a:t>https://ourworldindata.org/,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github.com/CSSEGISandData/COVID-19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Develop tools for exploring different aspects of global data</a:t>
            </a:r>
          </a:p>
          <a:p>
            <a:pPr lvl="1"/>
            <a:r>
              <a:rPr lang="en-US" dirty="0" smtClean="0"/>
              <a:t>Data aggregation</a:t>
            </a:r>
          </a:p>
          <a:p>
            <a:pPr lvl="1"/>
            <a:r>
              <a:rPr lang="en-US" dirty="0" smtClean="0"/>
              <a:t>Topic specific analysis tools</a:t>
            </a:r>
          </a:p>
          <a:p>
            <a:pPr lvl="1"/>
            <a:endParaRPr lang="en-US" dirty="0"/>
          </a:p>
          <a:p>
            <a:r>
              <a:rPr lang="en-US" dirty="0" smtClean="0"/>
              <a:t>Pick a topic area</a:t>
            </a:r>
          </a:p>
          <a:p>
            <a:pPr lvl="1"/>
            <a:r>
              <a:rPr lang="en-US" dirty="0" smtClean="0"/>
              <a:t>Rural / urban correlations</a:t>
            </a:r>
          </a:p>
          <a:p>
            <a:pPr lvl="1"/>
            <a:r>
              <a:rPr lang="en-US" dirty="0" smtClean="0"/>
              <a:t>Tracking waves of infection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229" y="3757750"/>
            <a:ext cx="5477572" cy="31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5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</a:t>
            </a:r>
            <a:r>
              <a:rPr lang="en-US" dirty="0" smtClean="0"/>
              <a:t>different global sources for </a:t>
            </a:r>
            <a:r>
              <a:rPr lang="en-US" dirty="0" err="1" smtClean="0"/>
              <a:t>covid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National results are aggregated,  but sub-national in different sources</a:t>
            </a:r>
          </a:p>
          <a:p>
            <a:r>
              <a:rPr lang="en-US" dirty="0" smtClean="0"/>
              <a:t>Mapping at local level (counties,  census tracts) makes it possible to see different trends</a:t>
            </a:r>
          </a:p>
          <a:p>
            <a:r>
              <a:rPr lang="en-US" dirty="0" smtClean="0"/>
              <a:t>General tools for data integration and map visualization would be very useful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6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eKichabi</a:t>
            </a:r>
            <a:r>
              <a:rPr lang="en-US" dirty="0" smtClean="0"/>
              <a:t> 2.0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Mobile </a:t>
            </a:r>
            <a:r>
              <a:rPr lang="en-US" dirty="0"/>
              <a:t>client for interacting with </a:t>
            </a:r>
            <a:r>
              <a:rPr lang="en-US" dirty="0" err="1"/>
              <a:t>Kichabi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Business </a:t>
            </a:r>
            <a:r>
              <a:rPr lang="en-US" dirty="0"/>
              <a:t>registration module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Basic Phone </a:t>
            </a:r>
            <a:r>
              <a:rPr lang="en-US" dirty="0" smtClean="0"/>
              <a:t>Integration: USSD </a:t>
            </a:r>
            <a:r>
              <a:rPr lang="en-US" dirty="0"/>
              <a:t>plus Smart Phone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Global Health / Covid-19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Informational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Chatbot</a:t>
            </a:r>
            <a:endParaRPr lang="en-US" dirty="0" smtClean="0"/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Vaccine Campaign Planning software support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Epidemic modeling tools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Global disease analysis tools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err="1" smtClean="0"/>
              <a:t>Covid</a:t>
            </a:r>
            <a:r>
              <a:rPr lang="en-US" dirty="0" smtClean="0"/>
              <a:t> data integration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interventions to improve human and economic conditions in low-resource settings</a:t>
            </a:r>
          </a:p>
          <a:p>
            <a:endParaRPr lang="en-US" dirty="0"/>
          </a:p>
          <a:p>
            <a:r>
              <a:rPr lang="en-US" dirty="0"/>
              <a:t>An engineering discipline aimed at addressing global inequity</a:t>
            </a:r>
          </a:p>
          <a:p>
            <a:endParaRPr lang="en-US" dirty="0"/>
          </a:p>
          <a:p>
            <a:r>
              <a:rPr lang="en-US" dirty="0"/>
              <a:t>Develop principles for design,  introduction,  scaling, and sustainability of Global Good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82ED-5B6F-4F56-AF19-B37432E7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AC67-D4B0-45B0-BD1F-838EE130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ACE0-A664-42A0-8236-9BF378FE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challenges: Health,  Education, Agriculture, Markets, Livelihoods,  Infrastructure,  Sanitation,  Energy,   Environmental Degradation</a:t>
            </a:r>
          </a:p>
          <a:p>
            <a:endParaRPr lang="en-US" dirty="0"/>
          </a:p>
          <a:p>
            <a:r>
              <a:rPr lang="en-US" dirty="0"/>
              <a:t>Resource constraints:   Finance,  Infrastructure,  Distance, Education and literacy,  Governance</a:t>
            </a:r>
          </a:p>
          <a:p>
            <a:endParaRPr lang="en-US" dirty="0"/>
          </a:p>
          <a:p>
            <a:r>
              <a:rPr lang="en-US" dirty="0"/>
              <a:t>Shocks:  Climate Change,   Global Pandemics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E5B7A-7FB3-457E-A546-68C895AB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4346-BE8A-47ED-8F2B-E06C4186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3648-C2D3-4643-A14C-14820921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0827-5DDF-4E88-9B81-8C352B76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64B5-6462-434F-BBAA-3657C16D7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Rapid,  global economic and technological change</a:t>
            </a:r>
          </a:p>
          <a:p>
            <a:pPr lvl="1"/>
            <a:r>
              <a:rPr lang="en-US" dirty="0"/>
              <a:t>Many technologies are globally accessible</a:t>
            </a:r>
          </a:p>
          <a:p>
            <a:r>
              <a:rPr lang="en-US" dirty="0"/>
              <a:t>Not just a split between “Developed” and “Developing Countries”,  but within countries between “Urban-Affluent” and “Rural/Urban-Poor”</a:t>
            </a:r>
          </a:p>
          <a:p>
            <a:r>
              <a:rPr lang="en-US" dirty="0"/>
              <a:t>In many ways,  the world is getting better</a:t>
            </a:r>
          </a:p>
          <a:p>
            <a:pPr lvl="1"/>
            <a:r>
              <a:rPr lang="en-US" dirty="0"/>
              <a:t>Increasing literacy rates</a:t>
            </a:r>
          </a:p>
          <a:p>
            <a:pPr lvl="1"/>
            <a:r>
              <a:rPr lang="en-US" dirty="0"/>
              <a:t>Decline in maternal mortality rates</a:t>
            </a:r>
          </a:p>
          <a:p>
            <a:pPr lvl="1"/>
            <a:r>
              <a:rPr lang="en-US" dirty="0"/>
              <a:t>Near elimination of diseases such as polio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B6C5-7EB1-4708-A39D-774D56C6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124B-E69F-430F-BCF3-16094D45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EBD2-5F30-47F9-AF10-25357C89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ICTD,  Information and Computing Technologies for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with global impact</a:t>
            </a:r>
          </a:p>
          <a:p>
            <a:r>
              <a:rPr lang="en-US" dirty="0" smtClean="0"/>
              <a:t>Appropriate for `low resource’ settings</a:t>
            </a:r>
          </a:p>
          <a:p>
            <a:r>
              <a:rPr lang="en-US" dirty="0" smtClean="0"/>
              <a:t>Target development domains</a:t>
            </a:r>
          </a:p>
          <a:p>
            <a:pPr lvl="1"/>
            <a:r>
              <a:rPr lang="en-US" dirty="0" smtClean="0"/>
              <a:t>Health, Education, Livelihood, Agriculture,  Disaster Relief</a:t>
            </a:r>
          </a:p>
          <a:p>
            <a:r>
              <a:rPr lang="en-US" dirty="0" smtClean="0"/>
              <a:t>This quarter,  two themes:</a:t>
            </a:r>
          </a:p>
          <a:p>
            <a:pPr lvl="1"/>
            <a:r>
              <a:rPr lang="en-US" dirty="0" err="1" smtClean="0"/>
              <a:t>eKichabi</a:t>
            </a:r>
            <a:r>
              <a:rPr lang="en-US" dirty="0" smtClean="0"/>
              <a:t> 2.0:  prototype for yellow pages service for rural Africa</a:t>
            </a:r>
          </a:p>
          <a:p>
            <a:pPr lvl="1"/>
            <a:r>
              <a:rPr lang="en-US" dirty="0" smtClean="0"/>
              <a:t>Global health and Covid-19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Capstone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Capstone Goals</a:t>
            </a:r>
          </a:p>
          <a:p>
            <a:pPr lvl="1"/>
            <a:r>
              <a:rPr lang="en-US" dirty="0"/>
              <a:t>Projects must be large enough to require teams of several students to work on over one quarter.</a:t>
            </a:r>
          </a:p>
          <a:p>
            <a:pPr lvl="1"/>
            <a:r>
              <a:rPr lang="en-US" dirty="0"/>
              <a:t>Students must apply concepts from more than one sub-area of CSE (at the 300-level and above).</a:t>
            </a:r>
          </a:p>
          <a:p>
            <a:pPr lvl="1"/>
            <a:r>
              <a:rPr lang="en-US" dirty="0"/>
              <a:t>The work must involve a substantial design effort.</a:t>
            </a:r>
          </a:p>
          <a:p>
            <a:pPr lvl="1"/>
            <a:r>
              <a:rPr lang="en-US" dirty="0"/>
              <a:t>Students must present their work using formal oral presentations and written reports.</a:t>
            </a:r>
          </a:p>
          <a:p>
            <a:pPr lvl="1"/>
            <a:r>
              <a:rPr lang="en-US" dirty="0"/>
              <a:t>Efforts must culminate in an interesting, working artifact.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9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expect in a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projects </a:t>
            </a:r>
          </a:p>
          <a:p>
            <a:pPr lvl="1"/>
            <a:r>
              <a:rPr lang="en-US" dirty="0" smtClean="0"/>
              <a:t>Four or five people per team</a:t>
            </a:r>
            <a:endParaRPr lang="en-US" dirty="0"/>
          </a:p>
          <a:p>
            <a:pPr lvl="1"/>
            <a:r>
              <a:rPr lang="en-US" dirty="0"/>
              <a:t>Different roles</a:t>
            </a:r>
          </a:p>
          <a:p>
            <a:r>
              <a:rPr lang="en-US" dirty="0"/>
              <a:t>Design and Implementation</a:t>
            </a:r>
          </a:p>
          <a:p>
            <a:r>
              <a:rPr lang="en-US" dirty="0"/>
              <a:t>Multiple check points and expert review</a:t>
            </a:r>
          </a:p>
          <a:p>
            <a:r>
              <a:rPr lang="en-US" dirty="0"/>
              <a:t>Working,  useful software</a:t>
            </a:r>
          </a:p>
          <a:p>
            <a:r>
              <a:rPr lang="en-US" dirty="0"/>
              <a:t>Reasonable software process</a:t>
            </a:r>
          </a:p>
          <a:p>
            <a:r>
              <a:rPr lang="en-US" dirty="0"/>
              <a:t>Presentation of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a team to deliver software</a:t>
            </a:r>
          </a:p>
          <a:p>
            <a:pPr lvl="1"/>
            <a:r>
              <a:rPr lang="en-US" dirty="0" smtClean="0"/>
              <a:t>Developing a specification and solution idea</a:t>
            </a:r>
          </a:p>
          <a:p>
            <a:pPr lvl="1"/>
            <a:r>
              <a:rPr lang="en-US" dirty="0" smtClean="0"/>
              <a:t>Choosing technologies and an architecture</a:t>
            </a:r>
          </a:p>
          <a:p>
            <a:pPr lvl="1"/>
            <a:r>
              <a:rPr lang="en-US" dirty="0" smtClean="0"/>
              <a:t>Working in a team</a:t>
            </a:r>
          </a:p>
          <a:p>
            <a:r>
              <a:rPr lang="en-US" dirty="0" smtClean="0"/>
              <a:t>Domain expertise</a:t>
            </a:r>
          </a:p>
          <a:p>
            <a:pPr lvl="1"/>
            <a:r>
              <a:rPr lang="en-US" dirty="0" smtClean="0"/>
              <a:t>General knowledge of problem area</a:t>
            </a:r>
          </a:p>
          <a:p>
            <a:pPr lvl="1"/>
            <a:r>
              <a:rPr lang="en-US" dirty="0" smtClean="0"/>
              <a:t>Appropriate applications of technology</a:t>
            </a:r>
          </a:p>
          <a:p>
            <a:r>
              <a:rPr lang="en-US" dirty="0" smtClean="0"/>
              <a:t>Independent acquisition of knowledge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482B,  ICTD Capstone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1237</Words>
  <Application>Microsoft Office PowerPoint</Application>
  <PresentationFormat>Widescreen</PresentationFormat>
  <Paragraphs>238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ICTD Capstone Software Design for Underserved Populations</vt:lpstr>
      <vt:lpstr>Today</vt:lpstr>
      <vt:lpstr>Development Engineering</vt:lpstr>
      <vt:lpstr>What are the challenges</vt:lpstr>
      <vt:lpstr>Setting</vt:lpstr>
      <vt:lpstr>ICTD,  Information and Computing Technologies for Development</vt:lpstr>
      <vt:lpstr>CSE Capstone courses</vt:lpstr>
      <vt:lpstr>What I expect in a capstone</vt:lpstr>
      <vt:lpstr>Learning goals</vt:lpstr>
      <vt:lpstr>The capstone challenge</vt:lpstr>
      <vt:lpstr>Schedule</vt:lpstr>
      <vt:lpstr>Course Mechanics</vt:lpstr>
      <vt:lpstr>Project Ideas</vt:lpstr>
      <vt:lpstr>eKichabi</vt:lpstr>
      <vt:lpstr>eKichabi 2.0</vt:lpstr>
      <vt:lpstr>eKichabi Projects</vt:lpstr>
      <vt:lpstr>Global Goods Software</vt:lpstr>
      <vt:lpstr>Informational Covid Chatbot</vt:lpstr>
      <vt:lpstr>Vaccine Campaign Planning/Support Tool</vt:lpstr>
      <vt:lpstr>Epidemic Modeling Tools</vt:lpstr>
      <vt:lpstr>Global disease analysis tools</vt:lpstr>
      <vt:lpstr>Data Integration</vt:lpstr>
      <vt:lpstr>Project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49</cp:revision>
  <dcterms:created xsi:type="dcterms:W3CDTF">2020-03-29T19:49:02Z</dcterms:created>
  <dcterms:modified xsi:type="dcterms:W3CDTF">2022-01-04T16:54:06Z</dcterms:modified>
</cp:coreProperties>
</file>