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332" r:id="rId4"/>
    <p:sldId id="340" r:id="rId5"/>
    <p:sldId id="366" r:id="rId6"/>
    <p:sldId id="367" r:id="rId7"/>
    <p:sldId id="341" r:id="rId8"/>
    <p:sldId id="342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45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io, Matt" initials="MM" lastIdx="9" clrIdx="0">
    <p:extLst>
      <p:ext uri="{19B8F6BF-5375-455C-9EA6-DF929625EA0E}">
        <p15:presenceInfo xmlns:p15="http://schemas.microsoft.com/office/powerpoint/2012/main" userId="S::mmorio@path.org::11c10b5b-fc63-443b-8aee-eee2fc603f0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088369-BD97-4593-93FE-807676B5B788}" v="135" dt="2020-03-31T00:29:03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9700949539783"/>
          <c:y val="5.4238058757130447E-2"/>
          <c:w val="0.70680568996252779"/>
          <c:h val="0.797800779766543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Functionality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D19-4B04-8001-C4D5D70D42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01-4D3E-A46B-99EA2303F500}"/>
              </c:ext>
            </c:extLst>
          </c:dPt>
          <c:cat>
            <c:strRef>
              <c:f>Sheet1!$A$2:$A$3</c:f>
              <c:strCache>
                <c:ptCount val="2"/>
                <c:pt idx="0">
                  <c:v>Functional</c:v>
                </c:pt>
                <c:pt idx="1">
                  <c:v>Non-functional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420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19-4B04-8001-C4D5D70D4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9700949539783"/>
          <c:y val="5.4238058757130447E-2"/>
          <c:w val="0.70680568996252779"/>
          <c:h val="0.797800779766543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Functionality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7A-42C4-A994-F09C65C521C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7A-42C4-A994-F09C65C521C0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7A-42C4-A994-F09C65C521C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F00-4210-804F-37C0E6D3D505}"/>
              </c:ext>
            </c:extLst>
          </c:dPt>
          <c:cat>
            <c:strRef>
              <c:f>Sheet1!$A$2:$A$5</c:f>
              <c:strCache>
                <c:ptCount val="4"/>
                <c:pt idx="0">
                  <c:v>Freeze alarm</c:v>
                </c:pt>
                <c:pt idx="1">
                  <c:v>Temperature between 2-8C</c:v>
                </c:pt>
                <c:pt idx="2">
                  <c:v>High alarm</c:v>
                </c:pt>
                <c:pt idx="3">
                  <c:v>Blanks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28</c:v>
                </c:pt>
                <c:pt idx="1">
                  <c:v>474</c:v>
                </c:pt>
                <c:pt idx="2">
                  <c:v>30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7A-42C4-A994-F09C65C521C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B58-45DC-9C36-B15A24A970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B58-45DC-9C36-B15A24A970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B58-45DC-9C36-B15A24A970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B58-45DC-9C36-B15A24A970B3}"/>
              </c:ext>
            </c:extLst>
          </c:dPt>
          <c:cat>
            <c:strRef>
              <c:f>Sheet1!$A$2:$A$5</c:f>
              <c:strCache>
                <c:ptCount val="4"/>
                <c:pt idx="0">
                  <c:v>Freeze alarm</c:v>
                </c:pt>
                <c:pt idx="1">
                  <c:v>Temperature between 2-8C</c:v>
                </c:pt>
                <c:pt idx="2">
                  <c:v>High alarm</c:v>
                </c:pt>
                <c:pt idx="3">
                  <c:v>Blanks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</c:v>
                </c:pt>
                <c:pt idx="1">
                  <c:v>601</c:v>
                </c:pt>
                <c:pt idx="2">
                  <c:v>94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623-448A-8CD7-9FC806DCE3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Clean dry storage compartment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Sheet1!$C$6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59-46E8-9A02-1F6B8B4E65EE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Tightening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Sheet1!$D$6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59-46E8-9A02-1F6B8B4E65EE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Check unit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Sheet1!$E$6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59-46E8-9A02-1F6B8B4E65EE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Defrosting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Sheet1!$F$6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59-46E8-9A02-1F6B8B4E65EE}"/>
            </c:ext>
          </c:extLst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Check seals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Sheet1!$G$6</c:f>
              <c:numCache>
                <c:formatCode>General</c:formatCode>
                <c:ptCount val="1"/>
                <c:pt idx="0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59-46E8-9A02-1F6B8B4E65EE}"/>
            </c:ext>
          </c:extLst>
        </c:ser>
        <c:ser>
          <c:idx val="5"/>
          <c:order val="5"/>
          <c:tx>
            <c:strRef>
              <c:f>Sheet1!$H$1</c:f>
              <c:strCache>
                <c:ptCount val="1"/>
                <c:pt idx="0">
                  <c:v>Clean cabinet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Sheet1!$H$6</c:f>
              <c:numCache>
                <c:formatCode>General</c:formatCode>
                <c:ptCount val="1"/>
                <c:pt idx="0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859-46E8-9A02-1F6B8B4E65EE}"/>
            </c:ext>
          </c:extLst>
        </c:ser>
        <c:ser>
          <c:idx val="6"/>
          <c:order val="6"/>
          <c:tx>
            <c:strRef>
              <c:f>Sheet1!$I$1</c:f>
              <c:strCache>
                <c:ptCount val="1"/>
                <c:pt idx="0">
                  <c:v>Clean solar panels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Sheet1!$A$6</c:f>
              <c:strCache>
                <c:ptCount val="1"/>
                <c:pt idx="0">
                  <c:v>Maintenance activity</c:v>
                </c:pt>
              </c:strCache>
            </c:strRef>
          </c:cat>
          <c:val>
            <c:numRef>
              <c:f>Sheet1!$I$6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59-46E8-9A02-1F6B8B4E65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62149840"/>
        <c:axId val="662146888"/>
      </c:barChart>
      <c:catAx>
        <c:axId val="662149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2146888"/>
        <c:crosses val="autoZero"/>
        <c:auto val="1"/>
        <c:lblAlgn val="ctr"/>
        <c:lblOffset val="100"/>
        <c:noMultiLvlLbl val="0"/>
      </c:catAx>
      <c:valAx>
        <c:axId val="662146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214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Blank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555-44FB-84BE-990EF61596F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B5-4A8F-A390-C091BF1F95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18B-4D6D-A695-4265BB67C9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Two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18B-4D6D-A695-4265BB67C93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18B-4D6D-A695-4265BB67C930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Four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718B-4D6D-A695-4265BB67C930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Five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Sheet1!$G$2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8B-4D6D-A695-4265BB67C930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Six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Sheet1!$H$2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718B-4D6D-A695-4265BB67C93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88761424"/>
        <c:axId val="488757816"/>
      </c:barChart>
      <c:valAx>
        <c:axId val="488757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761424"/>
        <c:crosses val="autoZero"/>
        <c:crossBetween val="between"/>
      </c:valAx>
      <c:catAx>
        <c:axId val="488761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7578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7-13T14:07:39.226" idx="5">
    <p:pos x="10" y="10"/>
    <p:text>also one cold room repair logged in Feb!</p:text>
    <p:extLst>
      <p:ext uri="{C676402C-5697-4E1C-873F-D02D1690AC5C}">
        <p15:threadingInfo xmlns:p15="http://schemas.microsoft.com/office/powerpoint/2012/main" timeZoneBias="420"/>
      </p:ext>
    </p:extLst>
  </p:cm>
  <p:cm authorId="1" dt="2020-07-22T09:10:24.464" idx="9">
    <p:pos x="6651" y="1828"/>
    <p:text>DCCT = Gilbert - can ask if repair and what or if preventative on Feb 2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here for data</a:t>
            </a:r>
            <a:r>
              <a:rPr lang="en-US" baseline="0" dirty="0"/>
              <a:t> analysis &amp; source</a:t>
            </a:r>
          </a:p>
          <a:p>
            <a:r>
              <a:rPr lang="en-US" baseline="0" dirty="0"/>
              <a:t>Note the spare parts data comes from a mix of the “actions taken” column and “spare parts” columns.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4B2880-4B9E-48AF-BA81-0F482F4581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41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12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8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6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7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91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1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0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6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gif"/><Relationship Id="rId7" Type="http://schemas.openxmlformats.org/officeDocument/2006/relationships/image" Target="../media/image18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7.jpeg"/><Relationship Id="rId10" Type="http://schemas.openxmlformats.org/officeDocument/2006/relationships/image" Target="../media/image21.png"/><Relationship Id="rId4" Type="http://schemas.openxmlformats.org/officeDocument/2006/relationships/image" Target="../media/image6.gif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hyperlink" Target="mailto:anderson@cs.washington.edu" TargetMode="Externa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ICTD Capstone</a:t>
            </a:r>
            <a:br>
              <a:rPr lang="en-US" dirty="0" smtClean="0"/>
            </a:br>
            <a:r>
              <a:rPr lang="en-US" dirty="0" smtClean="0"/>
              <a:t>Software Design for Underserved Populations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CSE </a:t>
            </a:r>
            <a:r>
              <a:rPr lang="en-US" dirty="0" smtClean="0"/>
              <a:t>482b</a:t>
            </a:r>
            <a:endParaRPr lang="en-US" dirty="0"/>
          </a:p>
          <a:p>
            <a:r>
              <a:rPr lang="en-US" dirty="0" smtClean="0"/>
              <a:t>Cold chain </a:t>
            </a:r>
            <a:r>
              <a:rPr lang="en-US" dirty="0" err="1" smtClean="0"/>
              <a:t>InforMATION</a:t>
            </a:r>
            <a:r>
              <a:rPr lang="en-US" dirty="0" smtClean="0"/>
              <a:t> SYSTEM,  </a:t>
            </a:r>
            <a:r>
              <a:rPr lang="en-US" dirty="0" smtClean="0"/>
              <a:t>April </a:t>
            </a:r>
            <a:r>
              <a:rPr lang="en-US" dirty="0" smtClean="0"/>
              <a:t>13, </a:t>
            </a:r>
            <a:r>
              <a:rPr lang="en-US" dirty="0" smtClean="0"/>
              <a:t>2021</a:t>
            </a:r>
            <a:endParaRPr lang="en-US" dirty="0"/>
          </a:p>
          <a:p>
            <a:r>
              <a:rPr lang="en-US" dirty="0"/>
              <a:t>Richard </a:t>
            </a:r>
            <a:r>
              <a:rPr lang="en-US" dirty="0" smtClean="0"/>
              <a:t>Anderson, Samia Ibtasam, Naveena Karusala</a:t>
            </a:r>
            <a:endParaRPr lang="en-US" dirty="0"/>
          </a:p>
        </p:txBody>
      </p:sp>
      <p:pic>
        <p:nvPicPr>
          <p:cNvPr id="4" name="Picture 3" descr="A picture containing sitting, table, box, wooden&#10;&#10;Description automatically generated">
            <a:extLst>
              <a:ext uri="{FF2B5EF4-FFF2-40B4-BE49-F238E27FC236}">
                <a16:creationId xmlns:a16="http://schemas.microsoft.com/office/drawing/2014/main" id="{72A67A28-A6AD-4A4F-90DB-1E47E49B55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14218" y="442556"/>
            <a:ext cx="3033448" cy="227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10</a:t>
            </a:fld>
            <a:endParaRPr lang="en-US"/>
          </a:p>
        </p:txBody>
      </p:sp>
      <p:pic>
        <p:nvPicPr>
          <p:cNvPr id="2050" name="Picture 2" descr="Image result for gavi eligible count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162" y="156529"/>
            <a:ext cx="3323067" cy="158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45818" y="2909054"/>
            <a:ext cx="2995126" cy="1819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Global Cold Chain Information System</a:t>
            </a:r>
          </a:p>
        </p:txBody>
      </p:sp>
      <p:pic>
        <p:nvPicPr>
          <p:cNvPr id="9" name="Picture 22" descr="http://www.who.int/vaccines/gavi/gavilogo.gif">
            <a:extLst>
              <a:ext uri="{FF2B5EF4-FFF2-40B4-BE49-F238E27FC236}">
                <a16:creationId xmlns:a16="http://schemas.microsoft.com/office/drawing/2014/main" id="{57080324-8E94-42D6-AB48-7686432A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644848" y="4285229"/>
            <a:ext cx="1179051" cy="886591"/>
          </a:xfrm>
          <a:prstGeom prst="rect">
            <a:avLst/>
          </a:prstGeom>
          <a:noFill/>
        </p:spPr>
      </p:pic>
      <p:pic>
        <p:nvPicPr>
          <p:cNvPr id="10" name="Picture 6" descr="http://www.topnews.in/health/files/who.jpg">
            <a:extLst>
              <a:ext uri="{FF2B5EF4-FFF2-40B4-BE49-F238E27FC236}">
                <a16:creationId xmlns:a16="http://schemas.microsoft.com/office/drawing/2014/main" id="{1BDCE34B-E639-49F6-A612-4B14ABF4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974359" y="2800208"/>
            <a:ext cx="849540" cy="865469"/>
          </a:xfrm>
          <a:prstGeom prst="rect">
            <a:avLst/>
          </a:prstGeom>
          <a:noFill/>
        </p:spPr>
      </p:pic>
      <p:pic>
        <p:nvPicPr>
          <p:cNvPr id="11" name="Picture 8" descr="http://www.papermag.com/blogs/UNICEF.jpg">
            <a:extLst>
              <a:ext uri="{FF2B5EF4-FFF2-40B4-BE49-F238E27FC236}">
                <a16:creationId xmlns:a16="http://schemas.microsoft.com/office/drawing/2014/main" id="{AAA18D9C-9924-4772-A70C-AFEAE1D8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950065" y="1799260"/>
            <a:ext cx="814838" cy="1007912"/>
          </a:xfrm>
          <a:prstGeom prst="rect">
            <a:avLst/>
          </a:prstGeom>
          <a:noFill/>
        </p:spPr>
      </p:pic>
      <p:pic>
        <p:nvPicPr>
          <p:cNvPr id="2052" name="Picture 4" descr="Image result for bmgf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570" y="5597917"/>
            <a:ext cx="2429913" cy="48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johns hopkins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465" y="1898835"/>
            <a:ext cx="1542144" cy="64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dulas solar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845" y="3850150"/>
            <a:ext cx="1358835" cy="43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419469" y="1747024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01828" y="3288619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24272" y="4807744"/>
            <a:ext cx="1917641" cy="1112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Country Cold Chain Information System</a:t>
            </a:r>
          </a:p>
        </p:txBody>
      </p:sp>
      <p:pic>
        <p:nvPicPr>
          <p:cNvPr id="2058" name="Picture 10" descr="Image result for uganda moh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25" y="1760394"/>
            <a:ext cx="1085644" cy="108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40" y="3288618"/>
            <a:ext cx="998888" cy="1141587"/>
          </a:xfrm>
          <a:prstGeom prst="rect">
            <a:avLst/>
          </a:prstGeom>
        </p:spPr>
      </p:pic>
      <p:pic>
        <p:nvPicPr>
          <p:cNvPr id="2062" name="Picture 14" descr="Image result for drc moh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503" y="4885717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stCxn id="18" idx="3"/>
            <a:endCxn id="7" idx="1"/>
          </p:cNvCxnSpPr>
          <p:nvPr/>
        </p:nvCxnSpPr>
        <p:spPr>
          <a:xfrm flipV="1">
            <a:off x="3419469" y="3818789"/>
            <a:ext cx="3026349" cy="2602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3"/>
          </p:cNvCxnSpPr>
          <p:nvPr/>
        </p:nvCxnSpPr>
        <p:spPr>
          <a:xfrm flipV="1">
            <a:off x="5241913" y="4067689"/>
            <a:ext cx="1175312" cy="129624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337110" y="2361130"/>
            <a:ext cx="1080115" cy="123478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9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I: Visualizing the Cold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based visualization</a:t>
            </a:r>
          </a:p>
          <a:p>
            <a:pPr lvl="1"/>
            <a:r>
              <a:rPr lang="en-US" dirty="0"/>
              <a:t>GIS </a:t>
            </a:r>
            <a:r>
              <a:rPr lang="en-US" dirty="0" err="1"/>
              <a:t>Coords</a:t>
            </a:r>
            <a:endParaRPr lang="en-US" dirty="0"/>
          </a:p>
          <a:p>
            <a:pPr lvl="1"/>
            <a:r>
              <a:rPr lang="en-US" dirty="0"/>
              <a:t>Regions</a:t>
            </a:r>
          </a:p>
          <a:p>
            <a:r>
              <a:rPr lang="en-US" dirty="0"/>
              <a:t>Global Management Questions</a:t>
            </a:r>
          </a:p>
          <a:p>
            <a:pPr lvl="1"/>
            <a:r>
              <a:rPr lang="en-US" dirty="0"/>
              <a:t>Country summaries</a:t>
            </a:r>
          </a:p>
          <a:p>
            <a:pPr lvl="1"/>
            <a:r>
              <a:rPr lang="en-US" dirty="0"/>
              <a:t>Equipment trends</a:t>
            </a:r>
          </a:p>
          <a:p>
            <a:pPr lvl="1"/>
            <a:r>
              <a:rPr lang="en-US" dirty="0"/>
              <a:t>Integrated analysis tools and models</a:t>
            </a:r>
          </a:p>
          <a:p>
            <a:r>
              <a:rPr lang="en-US" dirty="0"/>
              <a:t>Country Cold Chain Management</a:t>
            </a:r>
          </a:p>
          <a:p>
            <a:pPr lvl="1"/>
            <a:r>
              <a:rPr lang="en-US" dirty="0"/>
              <a:t>Equipment management</a:t>
            </a:r>
          </a:p>
          <a:p>
            <a:pPr lvl="1"/>
            <a:r>
              <a:rPr lang="en-US" dirty="0"/>
              <a:t>Allocation</a:t>
            </a:r>
          </a:p>
          <a:p>
            <a:pPr lvl="1"/>
            <a:r>
              <a:rPr lang="en-US" dirty="0"/>
              <a:t>Reporting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4163" y="2103643"/>
            <a:ext cx="2836009" cy="1928727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0" r="20404" b="16552"/>
          <a:stretch>
            <a:fillRect/>
          </a:stretch>
        </p:blipFill>
        <p:spPr bwMode="auto">
          <a:xfrm>
            <a:off x="8584163" y="4290279"/>
            <a:ext cx="2836009" cy="20201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0575" y="2103642"/>
            <a:ext cx="2619242" cy="1283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0574" y="3515311"/>
            <a:ext cx="2569723" cy="12905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2915" b="5061"/>
          <a:stretch/>
        </p:blipFill>
        <p:spPr bwMode="auto">
          <a:xfrm>
            <a:off x="5630574" y="4934183"/>
            <a:ext cx="2569723" cy="13294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515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II:  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Cold Chain Equipment Inventory</a:t>
            </a:r>
          </a:p>
          <a:p>
            <a:pPr lvl="1"/>
            <a:r>
              <a:rPr lang="en-US" dirty="0"/>
              <a:t>Basic equipment and facility information</a:t>
            </a:r>
          </a:p>
          <a:p>
            <a:pPr lvl="1"/>
            <a:r>
              <a:rPr lang="en-US" dirty="0"/>
              <a:t>Tracking of performance and maintenance</a:t>
            </a:r>
          </a:p>
          <a:p>
            <a:r>
              <a:rPr lang="en-US" dirty="0"/>
              <a:t>Remote data updates</a:t>
            </a:r>
          </a:p>
          <a:p>
            <a:pPr lvl="1"/>
            <a:r>
              <a:rPr lang="en-US" dirty="0"/>
              <a:t>Keeping data up to date is the critical challenge</a:t>
            </a:r>
          </a:p>
          <a:p>
            <a:pPr lvl="1"/>
            <a:r>
              <a:rPr lang="en-US" dirty="0"/>
              <a:t>District cold chain supervisor responsible for managing equipment</a:t>
            </a:r>
          </a:p>
          <a:p>
            <a:pPr lvl="1"/>
            <a:r>
              <a:rPr lang="en-US" dirty="0"/>
              <a:t>Mobile App is feasible for district </a:t>
            </a:r>
            <a:r>
              <a:rPr lang="en-US" dirty="0" smtClean="0"/>
              <a:t>supervisors</a:t>
            </a:r>
            <a:endParaRPr lang="en-US" dirty="0"/>
          </a:p>
          <a:p>
            <a:r>
              <a:rPr lang="en-US" dirty="0"/>
              <a:t>Integrate with other Health Information Systems</a:t>
            </a:r>
          </a:p>
          <a:p>
            <a:r>
              <a:rPr lang="en-US" dirty="0"/>
              <a:t>Ownership by the country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IMG_6641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7796984" y="2144313"/>
            <a:ext cx="4206947" cy="31554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40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ODK-X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Mobile data collection on Android Phones. Project started at University of Washington by Professor Gaetano Borriello</a:t>
            </a:r>
          </a:p>
          <a:p>
            <a:r>
              <a:rPr lang="en-US" dirty="0"/>
              <a:t>Open Data Kit 1.0 aka ODK</a:t>
            </a:r>
          </a:p>
          <a:p>
            <a:pPr lvl="1"/>
            <a:r>
              <a:rPr lang="en-US" dirty="0"/>
              <a:t>Submission of forms</a:t>
            </a:r>
          </a:p>
          <a:p>
            <a:r>
              <a:rPr lang="en-US" dirty="0"/>
              <a:t>Open Data Kit 2.0 aka ODK-X</a:t>
            </a:r>
          </a:p>
          <a:p>
            <a:pPr lvl="1"/>
            <a:r>
              <a:rPr lang="en-US" dirty="0"/>
              <a:t>Synchronization with a database</a:t>
            </a:r>
          </a:p>
          <a:p>
            <a:r>
              <a:rPr lang="en-US" dirty="0"/>
              <a:t>Open source tools.  Strong commitment to contributing to global good software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2" descr="Image result for odk logo">
            <a:extLst>
              <a:ext uri="{FF2B5EF4-FFF2-40B4-BE49-F238E27FC236}">
                <a16:creationId xmlns:a16="http://schemas.microsoft.com/office/drawing/2014/main" id="{AC1784B7-A575-485C-85CC-ACCE3430B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99" y="4781732"/>
            <a:ext cx="1567962" cy="156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gaetano borriel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890" y="-1"/>
            <a:ext cx="1527110" cy="221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9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Chain App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 built on top of the ODK-X platform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Combination of ODK Survey and ODK Tables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Written in Java Script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 a database of health facilities and refrigerators associated with facilities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0184C0-9310-4EDD-9C06-39976925C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56" y="4117729"/>
            <a:ext cx="1123848" cy="19979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8E0B58-1B3B-4433-96CB-BF884037C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362" y="4117729"/>
            <a:ext cx="1123848" cy="19979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6F13F4-30E4-4A59-AA20-71510598A4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22" y="4117729"/>
            <a:ext cx="1123525" cy="19973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80E24A-AFD3-4A27-A5A4-BC384627F2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20" y="4124878"/>
            <a:ext cx="1119504" cy="1990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EABDCB-D7F5-4FC4-928D-1D69A4CD61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96" y="4117729"/>
            <a:ext cx="1129978" cy="20088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E6702E-49FE-4FAD-9531-EBA0075E3D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636" y="4135774"/>
            <a:ext cx="1123848" cy="19979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7AF249-C3DB-4051-85D4-9B9D82FD2F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684" y="4096144"/>
            <a:ext cx="1129978" cy="20088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BD7F16A-05C9-4150-AA7F-582A17D3DDA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691" y="4082289"/>
            <a:ext cx="1129978" cy="200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0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925783" y="1911928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2092036" y="3172691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  Database</a:t>
            </a:r>
          </a:p>
        </p:txBody>
      </p:sp>
      <p:sp>
        <p:nvSpPr>
          <p:cNvPr id="6" name="Rectangle 5"/>
          <p:cNvSpPr/>
          <p:nvPr/>
        </p:nvSpPr>
        <p:spPr>
          <a:xfrm>
            <a:off x="2150918" y="2085109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Client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750" y="4038600"/>
            <a:ext cx="445323" cy="4433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10001" y="3505201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>
            <a:off x="3958936" y="4676671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  Database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01903" y="2105891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Server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968" y="5631873"/>
            <a:ext cx="445323" cy="443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5400000">
            <a:off x="7218219" y="1323110"/>
            <a:ext cx="1461655" cy="2639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17818" y="3600656"/>
            <a:ext cx="104601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ODK-X Client</a:t>
            </a:r>
          </a:p>
        </p:txBody>
      </p:sp>
      <p:sp>
        <p:nvSpPr>
          <p:cNvPr id="17" name="Can 16"/>
          <p:cNvSpPr/>
          <p:nvPr/>
        </p:nvSpPr>
        <p:spPr>
          <a:xfrm>
            <a:off x="8021044" y="2036758"/>
            <a:ext cx="1163782" cy="855933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Country Database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2044" y="2967702"/>
            <a:ext cx="1152525" cy="330868"/>
          </a:xfrm>
          <a:prstGeom prst="rect">
            <a:avLst/>
          </a:prstGeom>
        </p:spPr>
      </p:pic>
      <p:sp>
        <p:nvSpPr>
          <p:cNvPr id="20" name="Left-Right Arrow 19"/>
          <p:cNvSpPr/>
          <p:nvPr/>
        </p:nvSpPr>
        <p:spPr>
          <a:xfrm>
            <a:off x="3483364" y="2070562"/>
            <a:ext cx="3084742" cy="249382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Right Arrow 20"/>
          <p:cNvSpPr/>
          <p:nvPr/>
        </p:nvSpPr>
        <p:spPr>
          <a:xfrm rot="20071698">
            <a:off x="4405509" y="2824984"/>
            <a:ext cx="2226101" cy="20781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81508" y="5032663"/>
            <a:ext cx="2279073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CCEM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71336" y="3973657"/>
            <a:ext cx="1499414" cy="458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Bridge</a:t>
            </a:r>
          </a:p>
        </p:txBody>
      </p:sp>
      <p:sp>
        <p:nvSpPr>
          <p:cNvPr id="24" name="Left-Right Arrow 23"/>
          <p:cNvSpPr/>
          <p:nvPr/>
        </p:nvSpPr>
        <p:spPr>
          <a:xfrm rot="5400000">
            <a:off x="7728191" y="3587600"/>
            <a:ext cx="507704" cy="16569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 rot="5400000">
            <a:off x="7728191" y="4652947"/>
            <a:ext cx="507704" cy="16569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481" y="5671728"/>
            <a:ext cx="545711" cy="41994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53472" y="202611"/>
            <a:ext cx="1046018" cy="794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Dash Board</a:t>
            </a:r>
          </a:p>
        </p:txBody>
      </p:sp>
      <p:sp>
        <p:nvSpPr>
          <p:cNvPr id="28" name="Rectangle 27"/>
          <p:cNvSpPr/>
          <p:nvPr/>
        </p:nvSpPr>
        <p:spPr>
          <a:xfrm rot="5400000">
            <a:off x="6492631" y="-1418997"/>
            <a:ext cx="1269261" cy="43040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/>
          <p:cNvSpPr/>
          <p:nvPr/>
        </p:nvSpPr>
        <p:spPr>
          <a:xfrm>
            <a:off x="6378745" y="268714"/>
            <a:ext cx="1163782" cy="743269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Database</a:t>
            </a:r>
          </a:p>
        </p:txBody>
      </p:sp>
      <p:sp>
        <p:nvSpPr>
          <p:cNvPr id="31" name="Left-Right Arrow 30"/>
          <p:cNvSpPr/>
          <p:nvPr/>
        </p:nvSpPr>
        <p:spPr>
          <a:xfrm rot="5400000">
            <a:off x="7757941" y="1569004"/>
            <a:ext cx="422564" cy="147303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536" y="1019118"/>
            <a:ext cx="543213" cy="3041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CD85100-61F6-48D9-A060-6941C11AA170}"/>
              </a:ext>
            </a:extLst>
          </p:cNvPr>
          <p:cNvSpPr/>
          <p:nvPr/>
        </p:nvSpPr>
        <p:spPr>
          <a:xfrm>
            <a:off x="7797661" y="234893"/>
            <a:ext cx="1242146" cy="794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Report Generation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15</a:t>
            </a:fld>
            <a:endParaRPr lang="en-US"/>
          </a:p>
        </p:txBody>
      </p:sp>
      <p:sp>
        <p:nvSpPr>
          <p:cNvPr id="16" name="Cloud 15"/>
          <p:cNvSpPr/>
          <p:nvPr/>
        </p:nvSpPr>
        <p:spPr>
          <a:xfrm>
            <a:off x="10062094" y="14427"/>
            <a:ext cx="2114939" cy="155311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Cold Chain Information System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358604" y="640348"/>
            <a:ext cx="615820" cy="21806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Cold Chain Visualization project – team YAASS</a:t>
            </a:r>
          </a:p>
          <a:p>
            <a:r>
              <a:rPr lang="en-US" dirty="0"/>
              <a:t>Cold Chain App prototype</a:t>
            </a:r>
          </a:p>
          <a:p>
            <a:r>
              <a:rPr lang="en-US" dirty="0"/>
              <a:t>WHO </a:t>
            </a:r>
            <a:r>
              <a:rPr lang="en-US" dirty="0" smtClean="0"/>
              <a:t>Deployment</a:t>
            </a:r>
          </a:p>
          <a:p>
            <a:pPr lvl="1"/>
            <a:r>
              <a:rPr lang="en-US" dirty="0" smtClean="0"/>
              <a:t>Haiti, Pakistan, DRC, Bangladesh</a:t>
            </a:r>
            <a:endParaRPr lang="en-US" dirty="0"/>
          </a:p>
          <a:p>
            <a:pPr lvl="1"/>
            <a:r>
              <a:rPr lang="en-US" dirty="0"/>
              <a:t>Sentinel Surveillance officers</a:t>
            </a:r>
          </a:p>
          <a:p>
            <a:r>
              <a:rPr lang="en-US" dirty="0"/>
              <a:t>GAVI Deployment – Uganda</a:t>
            </a:r>
          </a:p>
          <a:p>
            <a:pPr lvl="1"/>
            <a:r>
              <a:rPr lang="en-US" dirty="0"/>
              <a:t>Two regions  - Kampala and </a:t>
            </a:r>
            <a:r>
              <a:rPr lang="en-US" dirty="0" err="1"/>
              <a:t>Wakiso</a:t>
            </a:r>
            <a:r>
              <a:rPr lang="en-US" dirty="0"/>
              <a:t> (13 Districts)</a:t>
            </a:r>
          </a:p>
          <a:p>
            <a:pPr lvl="1"/>
            <a:r>
              <a:rPr lang="en-US" dirty="0" smtClean="0"/>
              <a:t>Expansion </a:t>
            </a:r>
            <a:r>
              <a:rPr lang="en-US" dirty="0"/>
              <a:t>to national </a:t>
            </a:r>
            <a:r>
              <a:rPr lang="en-US" dirty="0" smtClean="0"/>
              <a:t>scale underway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071" y="634482"/>
            <a:ext cx="5232921" cy="493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phase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Deployment in 14 districts for four months</a:t>
            </a:r>
          </a:p>
          <a:p>
            <a:r>
              <a:rPr lang="en-US" dirty="0"/>
              <a:t>Usage</a:t>
            </a:r>
          </a:p>
          <a:p>
            <a:pPr lvl="1"/>
            <a:r>
              <a:rPr lang="en-US" dirty="0"/>
              <a:t>Updated cold chain inventory across 14 districts</a:t>
            </a:r>
          </a:p>
          <a:p>
            <a:r>
              <a:rPr lang="en-US" dirty="0"/>
              <a:t>Feasibility Assessment</a:t>
            </a:r>
          </a:p>
          <a:p>
            <a:pPr lvl="1"/>
            <a:r>
              <a:rPr lang="en-US" dirty="0"/>
              <a:t>Usage</a:t>
            </a:r>
          </a:p>
          <a:p>
            <a:r>
              <a:rPr lang="en-US" dirty="0"/>
              <a:t>Impact measures</a:t>
            </a:r>
          </a:p>
          <a:p>
            <a:pPr lvl="1"/>
            <a:r>
              <a:rPr lang="en-US" dirty="0"/>
              <a:t>What was done with the data</a:t>
            </a:r>
          </a:p>
          <a:p>
            <a:pPr lvl="2"/>
            <a:r>
              <a:rPr lang="en-US" dirty="0"/>
              <a:t>Update cold chain equipment inventory</a:t>
            </a:r>
          </a:p>
          <a:p>
            <a:pPr lvl="2"/>
            <a:r>
              <a:rPr lang="en-US" dirty="0"/>
              <a:t>Prioritize maintenance and repairs of equipment</a:t>
            </a:r>
          </a:p>
          <a:p>
            <a:pPr lvl="2"/>
            <a:r>
              <a:rPr lang="en-US" dirty="0"/>
              <a:t>Retire obsolete equipment</a:t>
            </a:r>
          </a:p>
          <a:p>
            <a:r>
              <a:rPr lang="en-US" dirty="0"/>
              <a:t>Potential long term impact</a:t>
            </a:r>
          </a:p>
          <a:p>
            <a:pPr lvl="1"/>
            <a:r>
              <a:rPr lang="en-US" dirty="0"/>
              <a:t>Strengthen vaccine cold chain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373" y="2328051"/>
            <a:ext cx="3597110" cy="269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897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CDD2-CF91-465F-964F-444A71BA3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3740"/>
          </a:xfrm>
        </p:spPr>
        <p:txBody>
          <a:bodyPr>
            <a:normAutofit/>
          </a:bodyPr>
          <a:lstStyle/>
          <a:p>
            <a:r>
              <a:rPr lang="en-US" b="1" dirty="0"/>
              <a:t>Results: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8866"/>
            <a:ext cx="10515600" cy="1725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Updating CCEI </a:t>
            </a:r>
          </a:p>
          <a:p>
            <a:r>
              <a:rPr lang="en-US" dirty="0"/>
              <a:t>Data reported from 80.15% of the 394 HCFs in the study districts  </a:t>
            </a:r>
          </a:p>
          <a:p>
            <a:r>
              <a:rPr lang="en-US" dirty="0"/>
              <a:t>Data reported from 80.77% of the 486 CCE in the study districts</a:t>
            </a:r>
          </a:p>
          <a:p>
            <a:r>
              <a:rPr lang="en-US" dirty="0"/>
              <a:t>Frequency of temperature excursion: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9924" y="3152902"/>
            <a:ext cx="370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CCE functionality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838200" y="3456148"/>
          <a:ext cx="3435875" cy="3043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37328" y="3152902"/>
            <a:ext cx="4079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CCE temperature performance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6815604" y="3456148"/>
          <a:ext cx="4891122" cy="3043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84937" y="3429000"/>
            <a:ext cx="2809907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 non-functional CCE out of 489 in study as of July 10,2020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Prioritizing repair: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129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Out of 795 entries showed CCE with either freeze (35) or high alarm (94)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4E73-979C-4220-B18B-53594F545D0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94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CDD2-CF91-465F-964F-444A71BA3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3740"/>
          </a:xfrm>
        </p:spPr>
        <p:txBody>
          <a:bodyPr>
            <a:normAutofit/>
          </a:bodyPr>
          <a:lstStyle/>
          <a:p>
            <a:r>
              <a:rPr lang="en-US" b="1" dirty="0"/>
              <a:t>Results: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8866"/>
            <a:ext cx="10515600" cy="1668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Reporting maintenance and repair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6034" y="4078440"/>
            <a:ext cx="4485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Preventative maintenance activities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440" y="1749586"/>
          <a:ext cx="479859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403">
                  <a:extLst>
                    <a:ext uri="{9D8B030D-6E8A-4147-A177-3AD203B41FA5}">
                      <a16:colId xmlns:a16="http://schemas.microsoft.com/office/drawing/2014/main" val="3903600872"/>
                    </a:ext>
                  </a:extLst>
                </a:gridCol>
                <a:gridCol w="2358188">
                  <a:extLst>
                    <a:ext uri="{9D8B030D-6E8A-4147-A177-3AD203B41FA5}">
                      <a16:colId xmlns:a16="http://schemas.microsoft.com/office/drawing/2014/main" val="2321498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reported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91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Preventive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830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121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138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585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 153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099565"/>
                  </a:ext>
                </a:extLst>
              </a:tr>
            </a:tbl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696583" y="4335139"/>
          <a:ext cx="6824082" cy="2522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/>
          <p:nvPr/>
        </p:nvGraphicFramePr>
        <p:xfrm>
          <a:off x="7613374" y="4027014"/>
          <a:ext cx="4220663" cy="2273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520843" y="3419162"/>
            <a:ext cx="4485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No. maintenance activities performed at each visit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0665" y="1334018"/>
            <a:ext cx="4485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Analysis: Spare parts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7613374" y="1755531"/>
          <a:ext cx="439306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26">
                  <a:extLst>
                    <a:ext uri="{9D8B030D-6E8A-4147-A177-3AD203B41FA5}">
                      <a16:colId xmlns:a16="http://schemas.microsoft.com/office/drawing/2014/main" val="1510519503"/>
                    </a:ext>
                  </a:extLst>
                </a:gridCol>
                <a:gridCol w="1033636">
                  <a:extLst>
                    <a:ext uri="{9D8B030D-6E8A-4147-A177-3AD203B41FA5}">
                      <a16:colId xmlns:a16="http://schemas.microsoft.com/office/drawing/2014/main" val="2963658402"/>
                    </a:ext>
                  </a:extLst>
                </a:gridCol>
              </a:tblGrid>
              <a:tr h="354459">
                <a:tc>
                  <a:txBody>
                    <a:bodyPr/>
                    <a:lstStyle/>
                    <a:p>
                      <a:r>
                        <a:rPr lang="en-US" dirty="0"/>
                        <a:t>Spare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327999"/>
                  </a:ext>
                </a:extLst>
              </a:tr>
              <a:tr h="354459">
                <a:tc>
                  <a:txBody>
                    <a:bodyPr/>
                    <a:lstStyle/>
                    <a:p>
                      <a:r>
                        <a:rPr lang="en-US" dirty="0"/>
                        <a:t>Thermostat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337486"/>
                  </a:ext>
                </a:extLst>
              </a:tr>
              <a:tr h="354459">
                <a:tc>
                  <a:txBody>
                    <a:bodyPr/>
                    <a:lstStyle/>
                    <a:p>
                      <a:r>
                        <a:rPr lang="en-US" dirty="0"/>
                        <a:t>Voltage stabilizer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970235"/>
                  </a:ext>
                </a:extLst>
              </a:tr>
              <a:tr h="354459">
                <a:tc>
                  <a:txBody>
                    <a:bodyPr/>
                    <a:lstStyle/>
                    <a:p>
                      <a:r>
                        <a:rPr lang="en-US" dirty="0"/>
                        <a:t>Solar related part (unknown)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268159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4E73-979C-4220-B18B-53594F545D0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0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Cold chain information system</a:t>
            </a:r>
            <a:endParaRPr lang="en-US" dirty="0"/>
          </a:p>
          <a:p>
            <a:pPr lvl="1"/>
            <a:r>
              <a:rPr lang="en-US" dirty="0" smtClean="0"/>
              <a:t>Check in with groups – breakout groups – 5 minutes each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Thursday – Group presentations</a:t>
            </a:r>
            <a:endParaRPr lang="en-US" dirty="0" smtClean="0"/>
          </a:p>
          <a:p>
            <a:pPr lvl="1"/>
            <a:r>
              <a:rPr lang="en-US" dirty="0" smtClean="0"/>
              <a:t>10:00 – Group 1</a:t>
            </a:r>
            <a:r>
              <a:rPr lang="en-US" dirty="0"/>
              <a:t>: Vaccine Stock Tracker </a:t>
            </a:r>
            <a:endParaRPr lang="en-US" dirty="0" smtClean="0"/>
          </a:p>
          <a:p>
            <a:pPr lvl="1"/>
            <a:r>
              <a:rPr lang="en-US" dirty="0" smtClean="0"/>
              <a:t>10:15 – Group </a:t>
            </a:r>
            <a:r>
              <a:rPr lang="en-US" dirty="0"/>
              <a:t>2: Vaccine Passport</a:t>
            </a:r>
            <a:endParaRPr lang="en-US" sz="3200" dirty="0"/>
          </a:p>
          <a:p>
            <a:pPr lvl="1"/>
            <a:r>
              <a:rPr lang="en-US" dirty="0" smtClean="0"/>
              <a:t>10:30 – Group </a:t>
            </a:r>
            <a:r>
              <a:rPr lang="en-US" dirty="0"/>
              <a:t>3: Immunization Campaign Planning</a:t>
            </a:r>
            <a:endParaRPr lang="en-US" sz="3200" dirty="0"/>
          </a:p>
          <a:p>
            <a:pPr lvl="1"/>
            <a:r>
              <a:rPr lang="en-US" dirty="0" smtClean="0"/>
              <a:t>10:45 – Group </a:t>
            </a:r>
            <a:r>
              <a:rPr lang="en-US" dirty="0"/>
              <a:t>4: Notification / Registration </a:t>
            </a:r>
            <a:r>
              <a:rPr lang="en-US" dirty="0" smtClean="0"/>
              <a:t>Tool</a:t>
            </a:r>
          </a:p>
          <a:p>
            <a:pPr lvl="1"/>
            <a:r>
              <a:rPr lang="en-US" dirty="0" smtClean="0"/>
              <a:t>11:00 – Group 5: </a:t>
            </a:r>
            <a:r>
              <a:rPr lang="en-US" dirty="0"/>
              <a:t>Vaccine Impact Modelling tool</a:t>
            </a:r>
            <a:endParaRPr lang="en-US" dirty="0" smtClean="0"/>
          </a:p>
          <a:p>
            <a:pPr lvl="1"/>
            <a:endParaRPr lang="en-US" sz="32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44FA-E5BE-4B4A-80B6-69D939D4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B0A4-19B0-4E5A-B4DB-1C183ED9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CDD2-CF91-465F-964F-444A71BA3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3740"/>
          </a:xfrm>
        </p:spPr>
        <p:txBody>
          <a:bodyPr>
            <a:normAutofit/>
          </a:bodyPr>
          <a:lstStyle/>
          <a:p>
            <a:r>
              <a:rPr lang="en-US" b="1" dirty="0"/>
              <a:t>Results: Acceptability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8472" y="1238866"/>
          <a:ext cx="11775056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7528">
                  <a:extLst>
                    <a:ext uri="{9D8B030D-6E8A-4147-A177-3AD203B41FA5}">
                      <a16:colId xmlns:a16="http://schemas.microsoft.com/office/drawing/2014/main" val="1433582459"/>
                    </a:ext>
                  </a:extLst>
                </a:gridCol>
                <a:gridCol w="5887528">
                  <a:extLst>
                    <a:ext uri="{9D8B030D-6E8A-4147-A177-3AD203B41FA5}">
                      <a16:colId xmlns:a16="http://schemas.microsoft.com/office/drawing/2014/main" val="1273382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ODK-X</a:t>
                      </a:r>
                      <a:r>
                        <a:rPr lang="en-US" sz="1600" baseline="0" dirty="0"/>
                        <a:t> advantages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ODK-X challenges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699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Very easy to use with clear</a:t>
                      </a:r>
                      <a:r>
                        <a:rPr lang="en-US" sz="1600" b="1" baseline="0" dirty="0"/>
                        <a:t> questions</a:t>
                      </a:r>
                      <a:endParaRPr lang="en-US" sz="1600" b="1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Reduces resource</a:t>
                      </a:r>
                      <a:r>
                        <a:rPr lang="en-US" sz="1600" b="1" baseline="0" dirty="0"/>
                        <a:t> requirements for reporting</a:t>
                      </a:r>
                      <a:endParaRPr lang="en-US" sz="1600" b="1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Simplifies</a:t>
                      </a:r>
                      <a:r>
                        <a:rPr lang="en-US" sz="1600" b="1" baseline="0" dirty="0"/>
                        <a:t> work processes</a:t>
                      </a:r>
                      <a:r>
                        <a:rPr lang="en-US" sz="1600" baseline="0" dirty="0"/>
                        <a:t> (e.g.,</a:t>
                      </a:r>
                      <a:r>
                        <a:rPr lang="en-US" sz="1600" dirty="0"/>
                        <a:t> sending  monthly report  on  vaccine fridges). It reduced to burden of dealing with reports hard copies and their space for storage.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User friendly and saved time</a:t>
                      </a:r>
                      <a:r>
                        <a:rPr lang="en-US" sz="1600" dirty="0"/>
                        <a:t>. I liked the ability to change only what needed to be updated.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Clear, accurate, accessible</a:t>
                      </a:r>
                      <a:r>
                        <a:rPr lang="en-US" sz="1600" b="1" baseline="0" dirty="0"/>
                        <a:t> data set: </a:t>
                      </a:r>
                      <a:r>
                        <a:rPr lang="en-US" sz="1600" dirty="0"/>
                        <a:t>it enabled us to know what is expected at a facility</a:t>
                      </a:r>
                      <a:r>
                        <a:rPr lang="en-US" sz="1600" baseline="0" dirty="0"/>
                        <a:t>, </a:t>
                      </a:r>
                      <a:r>
                        <a:rPr lang="en-US" sz="1600" dirty="0"/>
                        <a:t>be able to tell what is missing,</a:t>
                      </a:r>
                      <a:r>
                        <a:rPr lang="en-US" sz="1600" baseline="0" dirty="0"/>
                        <a:t> and review maintenance records. </a:t>
                      </a:r>
                      <a:r>
                        <a:rPr lang="en-US" sz="1600" dirty="0"/>
                        <a:t>CCE inventories to all facilities is </a:t>
                      </a:r>
                      <a:r>
                        <a:rPr lang="en-US" sz="1600" b="1" dirty="0"/>
                        <a:t>kept readily available and retrievable</a:t>
                      </a:r>
                      <a:r>
                        <a:rPr lang="en-US" sz="1600" dirty="0"/>
                        <a:t> at all times.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Timely, simple reporting: </a:t>
                      </a:r>
                      <a:r>
                        <a:rPr lang="en-US" sz="1600" dirty="0"/>
                        <a:t>it eases the movement of data from facilities to the ministry and allows for faster repair &amp; replacements. Monthly Temperature reporting is </a:t>
                      </a:r>
                      <a:r>
                        <a:rPr lang="en-US" sz="1600" b="1" dirty="0"/>
                        <a:t>quite simplified </a:t>
                      </a:r>
                      <a:r>
                        <a:rPr lang="en-US" sz="1600" dirty="0"/>
                        <a:t>and can be timely. 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Helps </a:t>
                      </a:r>
                      <a:r>
                        <a:rPr lang="en-US" sz="1600" b="1" dirty="0"/>
                        <a:t>track CCE movement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Features:</a:t>
                      </a:r>
                      <a:r>
                        <a:rPr lang="en-US" sz="1600" dirty="0"/>
                        <a:t> Easy to locate facilities on map; works offline; easy to access data, e.g., fridge maintenance records and status really stands out 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No vaccine storage</a:t>
                      </a:r>
                      <a:r>
                        <a:rPr lang="en-US" sz="1600" dirty="0"/>
                        <a:t> information. For example capturing data with in the vaccine and injection material control book. Also it does not cater for </a:t>
                      </a:r>
                      <a:r>
                        <a:rPr lang="en-US" sz="1600" b="1" dirty="0"/>
                        <a:t>monthly Vaccine utilization and monitoring</a:t>
                      </a:r>
                      <a:r>
                        <a:rPr lang="en-US" sz="1600" dirty="0"/>
                        <a:t> yet it's also essential.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HCF codes:</a:t>
                      </a:r>
                      <a:r>
                        <a:rPr lang="en-US" sz="1600" b="1" baseline="0" dirty="0"/>
                        <a:t> </a:t>
                      </a:r>
                      <a:r>
                        <a:rPr lang="en-US" sz="1600" b="0" baseline="0" dirty="0"/>
                        <a:t>Some DCCT/As do not know the healthcare facility codes, which could lead to inaccurate data</a:t>
                      </a:r>
                      <a:endParaRPr lang="en-US" sz="1600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Adjust permissions </a:t>
                      </a:r>
                      <a:r>
                        <a:rPr lang="en-US" sz="1600" dirty="0"/>
                        <a:t>so DCCT/A only sees facilities within their catchment area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The number of pages are many</a:t>
                      </a:r>
                      <a:r>
                        <a:rPr lang="en-US" sz="1600" dirty="0"/>
                        <a:t>. If possible, they should summarize on the pages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Since it was a new tool sometimes the </a:t>
                      </a:r>
                      <a:r>
                        <a:rPr lang="en-US" sz="1600" b="1" dirty="0"/>
                        <a:t>phone would freeze and loose all data </a:t>
                      </a:r>
                      <a:r>
                        <a:rPr lang="en-US" sz="1600" dirty="0"/>
                        <a:t>which would require to start afresh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Relying on network </a:t>
                      </a:r>
                      <a:r>
                        <a:rPr lang="en-US" sz="1600" dirty="0"/>
                        <a:t>to sync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Delay in picking geographical coordinates and accuracy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In temperature reports at the section of number of days +8, to some facilities the </a:t>
                      </a:r>
                      <a:r>
                        <a:rPr lang="en-US" sz="1600" b="1" dirty="0"/>
                        <a:t>data charted is far different from the fridge tag data when retrieved from it using the attached USB in computer.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Entering Maintenance activities performed on the cold chain equipment [is a challenge] because </a:t>
                      </a:r>
                      <a:r>
                        <a:rPr lang="en-US" sz="1600" b="1" dirty="0"/>
                        <a:t>some words and parts seem to be particularly for DCCTs than DCCAs.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00459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4E73-979C-4220-B18B-53594F545D0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25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Deploy at national scale </a:t>
            </a:r>
          </a:p>
          <a:p>
            <a:pPr lvl="1"/>
            <a:r>
              <a:rPr lang="en-US" dirty="0"/>
              <a:t>All 140 districts</a:t>
            </a:r>
          </a:p>
          <a:p>
            <a:pPr lvl="1"/>
            <a:endParaRPr lang="en-US" dirty="0"/>
          </a:p>
          <a:p>
            <a:r>
              <a:rPr lang="en-US" dirty="0"/>
              <a:t>Transfer ownership to Ministry of Health</a:t>
            </a:r>
          </a:p>
          <a:p>
            <a:endParaRPr lang="en-US" dirty="0"/>
          </a:p>
          <a:p>
            <a:r>
              <a:rPr lang="en-US" dirty="0"/>
              <a:t>Made possible by strong partnership with a Global Health NGO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72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to country ownership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Goal: Project fully managed and owned by country at the end of one year</a:t>
            </a:r>
          </a:p>
          <a:p>
            <a:r>
              <a:rPr lang="en-US" dirty="0"/>
              <a:t>Steps:</a:t>
            </a:r>
          </a:p>
          <a:p>
            <a:pPr lvl="1"/>
            <a:r>
              <a:rPr lang="en-US" dirty="0"/>
              <a:t>Infrastructure managed by country</a:t>
            </a:r>
          </a:p>
          <a:p>
            <a:pPr lvl="1"/>
            <a:r>
              <a:rPr lang="en-US" dirty="0"/>
              <a:t>Build technical team to run the project</a:t>
            </a:r>
          </a:p>
          <a:p>
            <a:pPr lvl="1"/>
            <a:r>
              <a:rPr lang="en-US" dirty="0"/>
              <a:t>Capacity development</a:t>
            </a:r>
          </a:p>
          <a:p>
            <a:pPr lvl="1"/>
            <a:endParaRPr lang="en-US" dirty="0"/>
          </a:p>
          <a:p>
            <a:r>
              <a:rPr lang="en-US" dirty="0"/>
              <a:t>Implementation:</a:t>
            </a:r>
          </a:p>
          <a:p>
            <a:pPr lvl="1"/>
            <a:r>
              <a:rPr lang="en-US" dirty="0"/>
              <a:t>Develop transfer plan at the start of the project</a:t>
            </a:r>
          </a:p>
          <a:p>
            <a:pPr lvl="1"/>
            <a:r>
              <a:rPr lang="en-US" dirty="0"/>
              <a:t>Identify components that are country managed at start,  such as managing servers</a:t>
            </a:r>
          </a:p>
          <a:p>
            <a:pPr lvl="1"/>
            <a:endParaRPr lang="en-US" dirty="0"/>
          </a:p>
          <a:p>
            <a:r>
              <a:rPr lang="en-US" dirty="0"/>
              <a:t>Country concern</a:t>
            </a:r>
          </a:p>
          <a:p>
            <a:pPr lvl="1"/>
            <a:r>
              <a:rPr lang="en-US" dirty="0"/>
              <a:t>Technical capacity to run the project in the future</a:t>
            </a:r>
          </a:p>
          <a:p>
            <a:pPr lvl="1"/>
            <a:endParaRPr lang="en-US" dirty="0"/>
          </a:p>
          <a:p>
            <a:r>
              <a:rPr lang="en-US" dirty="0"/>
              <a:t>Global goods model consistent with country ownership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2" descr="http://images.travelpod.co.uk/users/hska/msid-kenya.1169419800.kenya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1975" y="2130083"/>
            <a:ext cx="3840480" cy="28838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8087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the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questions</a:t>
            </a:r>
          </a:p>
          <a:p>
            <a:pPr lvl="1"/>
            <a:r>
              <a:rPr lang="en-US" dirty="0"/>
              <a:t>What is the server requirement for a national deployment</a:t>
            </a:r>
          </a:p>
          <a:p>
            <a:pPr lvl="1"/>
            <a:endParaRPr lang="en-US" dirty="0"/>
          </a:p>
          <a:p>
            <a:r>
              <a:rPr lang="en-US" dirty="0"/>
              <a:t>What are the other issues / concerns as the number of users increase?</a:t>
            </a:r>
          </a:p>
          <a:p>
            <a:endParaRPr lang="en-US" dirty="0"/>
          </a:p>
          <a:p>
            <a:r>
              <a:rPr lang="en-US" dirty="0"/>
              <a:t>A useful thought experiment for scaling is to thinking about how teaching a 20 person class is similar/different from teaching a 200 person class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1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scale roll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Finalize application</a:t>
            </a:r>
          </a:p>
          <a:p>
            <a:r>
              <a:rPr lang="en-US" dirty="0"/>
              <a:t>Finalize data set</a:t>
            </a:r>
          </a:p>
          <a:p>
            <a:r>
              <a:rPr lang="en-US" dirty="0"/>
              <a:t>Establish technical teams</a:t>
            </a:r>
          </a:p>
          <a:p>
            <a:r>
              <a:rPr lang="en-US" dirty="0"/>
              <a:t>Configure national infrastructure</a:t>
            </a:r>
          </a:p>
          <a:p>
            <a:r>
              <a:rPr lang="en-US" dirty="0"/>
              <a:t>Phased training</a:t>
            </a:r>
          </a:p>
          <a:p>
            <a:pPr lvl="1"/>
            <a:r>
              <a:rPr lang="en-US" dirty="0"/>
              <a:t>Workshop training by region</a:t>
            </a:r>
          </a:p>
          <a:p>
            <a:pPr lvl="1"/>
            <a:r>
              <a:rPr lang="en-US" dirty="0"/>
              <a:t>Training has multiple components</a:t>
            </a:r>
          </a:p>
          <a:p>
            <a:pPr lvl="2"/>
            <a:r>
              <a:rPr lang="en-US" dirty="0"/>
              <a:t>App use</a:t>
            </a:r>
          </a:p>
          <a:p>
            <a:pPr lvl="2"/>
            <a:r>
              <a:rPr lang="en-US" dirty="0"/>
              <a:t>Platform (ODK-X) use</a:t>
            </a:r>
          </a:p>
          <a:p>
            <a:pPr lvl="2"/>
            <a:r>
              <a:rPr lang="en-US" dirty="0"/>
              <a:t>Workflow</a:t>
            </a:r>
          </a:p>
          <a:p>
            <a:pPr lvl="2"/>
            <a:r>
              <a:rPr lang="en-US" dirty="0"/>
              <a:t>Policies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3" descr="refrig_moza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52336" y="818393"/>
            <a:ext cx="3003344" cy="493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152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requires each technician to have an Android Phone</a:t>
            </a:r>
          </a:p>
          <a:p>
            <a:pPr lvl="1"/>
            <a:r>
              <a:rPr lang="en-US" dirty="0"/>
              <a:t>This is now a feasible requirements</a:t>
            </a:r>
          </a:p>
          <a:p>
            <a:pPr lvl="1"/>
            <a:endParaRPr lang="en-US" dirty="0"/>
          </a:p>
          <a:p>
            <a:r>
              <a:rPr lang="en-US" dirty="0"/>
              <a:t>Strategies</a:t>
            </a:r>
          </a:p>
          <a:p>
            <a:pPr lvl="1"/>
            <a:r>
              <a:rPr lang="en-US" dirty="0"/>
              <a:t>Provision devices to all workers</a:t>
            </a:r>
          </a:p>
          <a:p>
            <a:pPr lvl="1"/>
            <a:r>
              <a:rPr lang="en-US" dirty="0"/>
              <a:t>Personally owned devices</a:t>
            </a:r>
          </a:p>
          <a:p>
            <a:pPr lvl="1"/>
            <a:endParaRPr lang="en-US" dirty="0"/>
          </a:p>
          <a:p>
            <a:r>
              <a:rPr lang="en-US" dirty="0"/>
              <a:t>Risk to project</a:t>
            </a:r>
          </a:p>
          <a:p>
            <a:pPr lvl="1"/>
            <a:r>
              <a:rPr lang="en-US" dirty="0"/>
              <a:t>Project becomes a device management project</a:t>
            </a:r>
          </a:p>
          <a:p>
            <a:pPr lvl="1"/>
            <a:endParaRPr lang="en-US" dirty="0"/>
          </a:p>
          <a:p>
            <a:r>
              <a:rPr lang="en-US" dirty="0"/>
              <a:t>Overhead of account/credential management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1" descr="E331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7642" y="719127"/>
            <a:ext cx="2144841" cy="214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E381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3960" y="3684726"/>
            <a:ext cx="2066428" cy="24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2068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Surprising challenge:  Getting good data</a:t>
            </a:r>
          </a:p>
          <a:p>
            <a:r>
              <a:rPr lang="en-US" dirty="0"/>
              <a:t>Need to have a national list of health facilities with administrative regions and geocodes</a:t>
            </a:r>
          </a:p>
          <a:p>
            <a:r>
              <a:rPr lang="en-US" dirty="0"/>
              <a:t>Multiple lists of health facilities </a:t>
            </a:r>
          </a:p>
          <a:p>
            <a:r>
              <a:rPr lang="en-US" dirty="0"/>
              <a:t>Administrative regions change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05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Information System Software as a Political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050116"/>
          </a:xfrm>
        </p:spPr>
        <p:txBody>
          <a:bodyPr/>
          <a:lstStyle/>
          <a:p>
            <a:r>
              <a:rPr lang="en-US" dirty="0"/>
              <a:t>Multiple systems are present in an information system</a:t>
            </a:r>
          </a:p>
          <a:p>
            <a:r>
              <a:rPr lang="en-US" dirty="0"/>
              <a:t>Different goals of technical managers</a:t>
            </a:r>
          </a:p>
          <a:p>
            <a:r>
              <a:rPr lang="en-US" dirty="0"/>
              <a:t>Desire for a ``rational’’ system</a:t>
            </a:r>
          </a:p>
          <a:p>
            <a:r>
              <a:rPr lang="en-US" dirty="0"/>
              <a:t>Importance of system alignment and integration</a:t>
            </a:r>
          </a:p>
          <a:p>
            <a:r>
              <a:rPr lang="en-US" dirty="0"/>
              <a:t>Stakeholders: Donors, Global Orgs, </a:t>
            </a:r>
            <a:r>
              <a:rPr lang="en-US" dirty="0" err="1"/>
              <a:t>MoH</a:t>
            </a:r>
            <a:r>
              <a:rPr lang="en-US" dirty="0"/>
              <a:t> IT,  Health Departments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97280" y="5105400"/>
            <a:ext cx="100584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Sahay, </a:t>
            </a:r>
            <a:r>
              <a:rPr lang="en-US" dirty="0" err="1"/>
              <a:t>Sundeep</a:t>
            </a:r>
            <a:r>
              <a:rPr lang="en-US" dirty="0"/>
              <a:t>; Monteiro, Eric; and </a:t>
            </a:r>
            <a:r>
              <a:rPr lang="en-US" dirty="0" err="1"/>
              <a:t>Aanestad</a:t>
            </a:r>
            <a:r>
              <a:rPr lang="en-US" dirty="0"/>
              <a:t>, </a:t>
            </a:r>
            <a:r>
              <a:rPr lang="en-US" dirty="0" err="1"/>
              <a:t>Margunn</a:t>
            </a:r>
            <a:r>
              <a:rPr lang="en-US" dirty="0"/>
              <a:t> (2009) "Configurable Politics and Asymmetric Integration: Health e-Infrastructures in India," </a:t>
            </a:r>
            <a:r>
              <a:rPr lang="en-US" i="1" dirty="0"/>
              <a:t>Journal of the Association for Information Systems</a:t>
            </a:r>
            <a:r>
              <a:rPr lang="en-US" dirty="0"/>
              <a:t>: Vol. 10 : </a:t>
            </a:r>
            <a:r>
              <a:rPr lang="en-US" dirty="0" err="1"/>
              <a:t>Iss</a:t>
            </a:r>
            <a:r>
              <a:rPr lang="en-US" dirty="0"/>
              <a:t>. 5 , Article 4.  DOI: 10.17705/1jais.00198.  Available at: https://aisel.aisnet.org/jais/vol10/iss5/4</a:t>
            </a:r>
          </a:p>
        </p:txBody>
      </p:sp>
      <p:pic>
        <p:nvPicPr>
          <p:cNvPr id="8" name="Picture 2" descr="http://images.travelpod.co.uk/users/hska/msid-kenya.1169419800.kenya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0330" y="1987208"/>
            <a:ext cx="2675350" cy="20089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3303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at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will success look like?</a:t>
            </a:r>
          </a:p>
          <a:p>
            <a:r>
              <a:rPr lang="en-US" dirty="0"/>
              <a:t>Success as a product</a:t>
            </a:r>
          </a:p>
          <a:p>
            <a:pPr lvl="1"/>
            <a:r>
              <a:rPr lang="en-US" dirty="0"/>
              <a:t>Sales and customer use</a:t>
            </a:r>
          </a:p>
          <a:p>
            <a:pPr lvl="1"/>
            <a:r>
              <a:rPr lang="en-US" dirty="0"/>
              <a:t>Is the Android Application used by 90% of cold chain technicians after 3 years </a:t>
            </a:r>
          </a:p>
          <a:p>
            <a:pPr lvl="1"/>
            <a:endParaRPr lang="en-US" dirty="0"/>
          </a:p>
          <a:p>
            <a:r>
              <a:rPr lang="en-US" dirty="0"/>
              <a:t>Success as a system intervention – impact on the vaccine cold chain</a:t>
            </a:r>
          </a:p>
          <a:p>
            <a:pPr lvl="1"/>
            <a:r>
              <a:rPr lang="en-US" dirty="0"/>
              <a:t>Cold chain equipment inventory</a:t>
            </a:r>
          </a:p>
          <a:p>
            <a:pPr lvl="1"/>
            <a:r>
              <a:rPr lang="en-US" dirty="0"/>
              <a:t>Quality of cold chain equipment</a:t>
            </a:r>
          </a:p>
          <a:p>
            <a:pPr lvl="1"/>
            <a:r>
              <a:rPr lang="en-US" dirty="0"/>
              <a:t>Maintenance metrics</a:t>
            </a:r>
          </a:p>
          <a:p>
            <a:pPr lvl="1"/>
            <a:endParaRPr lang="en-US" dirty="0"/>
          </a:p>
          <a:p>
            <a:r>
              <a:rPr lang="en-US" dirty="0"/>
              <a:t>Success on public health</a:t>
            </a:r>
          </a:p>
          <a:p>
            <a:pPr lvl="1"/>
            <a:r>
              <a:rPr lang="en-US" dirty="0"/>
              <a:t>Hard to measure as this is contributing to the immunization program is responsible for impact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28</a:t>
            </a:fld>
            <a:endParaRPr lang="en-US"/>
          </a:p>
        </p:txBody>
      </p:sp>
      <p:pic>
        <p:nvPicPr>
          <p:cNvPr id="7" name="Content Placeholder 4" descr="Rotavirus vaccination in La Fonseca Nueva GuineaJanuary 12 20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08989" y="162081"/>
            <a:ext cx="3502344" cy="262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17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3A0A4-249B-465D-886C-F7368B09B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Discussion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74647" y="351724"/>
            <a:ext cx="2339783" cy="17548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519B0-534E-42EC-B4CC-3E149264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C1260-BE45-4A2A-BFC5-D08650D7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01BC4-7558-4A5A-B39B-1BB35C6C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29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089" y="3234227"/>
            <a:ext cx="3187153" cy="2390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19724" y="3234228"/>
            <a:ext cx="3187154" cy="2390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198" y="3234227"/>
            <a:ext cx="3187153" cy="23903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76461" y="3234227"/>
            <a:ext cx="3187154" cy="23903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8250" y="1895475"/>
            <a:ext cx="718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Richard Anderson 		</a:t>
            </a:r>
            <a:r>
              <a:rPr lang="en-US" dirty="0">
                <a:hlinkClick r:id="rId7"/>
              </a:rPr>
              <a:t>anderson@cs.washington.edu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15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Weekly group turn ins through Canvas</a:t>
            </a:r>
          </a:p>
          <a:p>
            <a:pPr lvl="1"/>
            <a:r>
              <a:rPr lang="en-US" dirty="0" smtClean="0"/>
              <a:t>This week:  </a:t>
            </a:r>
            <a:r>
              <a:rPr lang="en-US" dirty="0" smtClean="0"/>
              <a:t>Presentation Slides.  </a:t>
            </a:r>
            <a:r>
              <a:rPr lang="en-US" dirty="0" smtClean="0"/>
              <a:t>Progress report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I have some Android phones for projects who wish to use the Android platform</a:t>
            </a:r>
            <a:endParaRPr lang="en-US" dirty="0" smtClean="0"/>
          </a:p>
          <a:p>
            <a:r>
              <a:rPr lang="en-US" dirty="0" smtClean="0"/>
              <a:t>First presentation,  </a:t>
            </a:r>
            <a:r>
              <a:rPr lang="en-US" dirty="0" smtClean="0"/>
              <a:t>Thursday,  </a:t>
            </a:r>
            <a:r>
              <a:rPr lang="en-US" dirty="0" smtClean="0"/>
              <a:t>April 15</a:t>
            </a:r>
          </a:p>
          <a:p>
            <a:pPr lvl="1"/>
            <a:r>
              <a:rPr lang="en-US" dirty="0" smtClean="0"/>
              <a:t>Project pitch</a:t>
            </a:r>
          </a:p>
          <a:p>
            <a:pPr lvl="1"/>
            <a:r>
              <a:rPr lang="en-US" dirty="0" smtClean="0"/>
              <a:t>Slides</a:t>
            </a:r>
          </a:p>
          <a:p>
            <a:pPr lvl="1"/>
            <a:r>
              <a:rPr lang="en-US" dirty="0" smtClean="0"/>
              <a:t>15 minutes </a:t>
            </a:r>
            <a:r>
              <a:rPr lang="en-US" smtClean="0"/>
              <a:t>per </a:t>
            </a:r>
            <a:r>
              <a:rPr lang="en-US" smtClean="0"/>
              <a:t>group</a:t>
            </a:r>
            <a:endParaRPr lang="en-US" dirty="0" smtClean="0"/>
          </a:p>
          <a:p>
            <a:r>
              <a:rPr lang="en-US" dirty="0" smtClean="0"/>
              <a:t>Goal of the course is for students to have a </a:t>
            </a:r>
            <a:r>
              <a:rPr lang="en-US" i="1" dirty="0" smtClean="0"/>
              <a:t>successful experience, as a team, developing software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2" descr="http://www.who.int/vaccines/gavi/gavilogo.gif">
            <a:extLst>
              <a:ext uri="{FF2B5EF4-FFF2-40B4-BE49-F238E27FC236}">
                <a16:creationId xmlns:a16="http://schemas.microsoft.com/office/drawing/2014/main" id="{57080324-8E94-42D6-AB48-7686432A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17378" y="1679363"/>
            <a:ext cx="1179051" cy="8865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Immunization Domain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Vaccines are the same around the world</a:t>
            </a:r>
          </a:p>
          <a:p>
            <a:r>
              <a:rPr lang="en-US" dirty="0"/>
              <a:t>For many countries – immunization is managed and funded globally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A29DC0-4F72-416F-BB88-C30855BE5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051" y="3303041"/>
            <a:ext cx="1796661" cy="185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A6558BE6-FB2E-4B28-A8B6-343848E2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6319" y="3376519"/>
            <a:ext cx="1845371" cy="185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www.topnews.in/health/files/who.jpg">
            <a:extLst>
              <a:ext uri="{FF2B5EF4-FFF2-40B4-BE49-F238E27FC236}">
                <a16:creationId xmlns:a16="http://schemas.microsoft.com/office/drawing/2014/main" id="{1BDCE34B-E639-49F6-A612-4B14ABF4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88963" y="1576208"/>
            <a:ext cx="849540" cy="865469"/>
          </a:xfrm>
          <a:prstGeom prst="rect">
            <a:avLst/>
          </a:prstGeom>
          <a:noFill/>
        </p:spPr>
      </p:pic>
      <p:pic>
        <p:nvPicPr>
          <p:cNvPr id="11" name="Picture 8" descr="http://www.papermag.com/blogs/UNICEF.jpg">
            <a:extLst>
              <a:ext uri="{FF2B5EF4-FFF2-40B4-BE49-F238E27FC236}">
                <a16:creationId xmlns:a16="http://schemas.microsoft.com/office/drawing/2014/main" id="{AAA18D9C-9924-4772-A70C-AFEAE1D8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761495" y="808407"/>
            <a:ext cx="814838" cy="1007912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41A7FB-6686-4316-9C5A-2E5E6FC11700}"/>
              </a:ext>
            </a:extLst>
          </p:cNvPr>
          <p:cNvSpPr/>
          <p:nvPr/>
        </p:nvSpPr>
        <p:spPr>
          <a:xfrm>
            <a:off x="9372004" y="2989625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Ministry of Health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53B3C9-9BA0-4AFB-BC7C-ED57B9CBD9B1}"/>
              </a:ext>
            </a:extLst>
          </p:cNvPr>
          <p:cNvSpPr/>
          <p:nvPr/>
        </p:nvSpPr>
        <p:spPr>
          <a:xfrm>
            <a:off x="9372004" y="3968944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National Immunization Program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9AC519-60C0-4390-AC8A-6C7A14AFCCA4}"/>
              </a:ext>
            </a:extLst>
          </p:cNvPr>
          <p:cNvSpPr/>
          <p:nvPr/>
        </p:nvSpPr>
        <p:spPr>
          <a:xfrm>
            <a:off x="9372004" y="4948263"/>
            <a:ext cx="1497782" cy="7488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Logistics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6DA3D1-04E1-473D-AB59-54B672D972F0}"/>
              </a:ext>
            </a:extLst>
          </p:cNvPr>
          <p:cNvSpPr/>
          <p:nvPr/>
        </p:nvSpPr>
        <p:spPr>
          <a:xfrm>
            <a:off x="9083969" y="2759197"/>
            <a:ext cx="2073852" cy="316838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A6681C-E94C-41B5-B425-7E8233E63AA2}"/>
              </a:ext>
            </a:extLst>
          </p:cNvPr>
          <p:cNvCxnSpPr>
            <a:endCxn id="15" idx="0"/>
          </p:cNvCxnSpPr>
          <p:nvPr/>
        </p:nvCxnSpPr>
        <p:spPr>
          <a:xfrm>
            <a:off x="8864065" y="2586376"/>
            <a:ext cx="1256830" cy="17282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430B97-8401-4057-B32B-52516828F3C0}"/>
              </a:ext>
            </a:extLst>
          </p:cNvPr>
          <p:cNvCxnSpPr>
            <a:endCxn id="15" idx="0"/>
          </p:cNvCxnSpPr>
          <p:nvPr/>
        </p:nvCxnSpPr>
        <p:spPr>
          <a:xfrm>
            <a:off x="10073812" y="1837485"/>
            <a:ext cx="47083" cy="92171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A3F332-511A-4816-B358-3DFDDCAB1E0F}"/>
              </a:ext>
            </a:extLst>
          </p:cNvPr>
          <p:cNvCxnSpPr>
            <a:endCxn id="15" idx="0"/>
          </p:cNvCxnSpPr>
          <p:nvPr/>
        </p:nvCxnSpPr>
        <p:spPr>
          <a:xfrm flipH="1">
            <a:off x="10120895" y="2565955"/>
            <a:ext cx="1199850" cy="19324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0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Country </a:t>
            </a:r>
            <a:br>
              <a:rPr lang="en-US" dirty="0" smtClean="0"/>
            </a:br>
            <a:r>
              <a:rPr lang="en-US" dirty="0" smtClean="0"/>
              <a:t>Health System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System Managed by Ministry of Health</a:t>
            </a:r>
          </a:p>
          <a:p>
            <a:pPr lvl="1"/>
            <a:r>
              <a:rPr lang="en-US" dirty="0" smtClean="0"/>
              <a:t>Exception – some large countries such as India, Pakistan, and Nigeria will delegate some authority to the states</a:t>
            </a:r>
          </a:p>
          <a:p>
            <a:r>
              <a:rPr lang="en-US" dirty="0" smtClean="0"/>
              <a:t>Health System divided into a collection of verticals such as infectious diseases and maternal and child health</a:t>
            </a:r>
          </a:p>
          <a:p>
            <a:pPr lvl="1"/>
            <a:r>
              <a:rPr lang="en-US" dirty="0" smtClean="0"/>
              <a:t>Immunization is generally a separate vertical</a:t>
            </a:r>
          </a:p>
          <a:p>
            <a:pPr lvl="2"/>
            <a:r>
              <a:rPr lang="en-US" dirty="0" smtClean="0"/>
              <a:t>(NIP)  National Immunization Program or (EPI) Expanded Program for Immunization</a:t>
            </a:r>
          </a:p>
          <a:p>
            <a:pPr lvl="1"/>
            <a:r>
              <a:rPr lang="en-US" dirty="0" smtClean="0"/>
              <a:t>Often a separate health information systems organization</a:t>
            </a:r>
          </a:p>
          <a:p>
            <a:r>
              <a:rPr lang="en-US" dirty="0" smtClean="0"/>
              <a:t>Central Professional Staff with regional immunization officers</a:t>
            </a:r>
          </a:p>
          <a:p>
            <a:pPr lvl="1"/>
            <a:r>
              <a:rPr lang="en-US" dirty="0" smtClean="0"/>
              <a:t>Set activities around immunization distribution, budgeting and reporting</a:t>
            </a:r>
          </a:p>
          <a:p>
            <a:pPr lvl="1"/>
            <a:r>
              <a:rPr lang="en-US" dirty="0" smtClean="0"/>
              <a:t>Important interactions with global organizations and NGOs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2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 immunization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Routine immunization programs</a:t>
            </a:r>
          </a:p>
          <a:p>
            <a:pPr lvl="1"/>
            <a:r>
              <a:rPr lang="en-US" dirty="0" smtClean="0"/>
              <a:t>Ensure that all children receive all childhood immunizations</a:t>
            </a:r>
          </a:p>
          <a:p>
            <a:pPr lvl="2"/>
            <a:r>
              <a:rPr lang="en-US" dirty="0" smtClean="0"/>
              <a:t>Generally results are fairly good – 80-90% vaccination</a:t>
            </a:r>
          </a:p>
          <a:p>
            <a:pPr lvl="2"/>
            <a:r>
              <a:rPr lang="en-US" dirty="0" smtClean="0"/>
              <a:t>Children come in to clinics,  or nurses hold village immunization days</a:t>
            </a:r>
          </a:p>
          <a:p>
            <a:pPr lvl="2"/>
            <a:r>
              <a:rPr lang="en-US" dirty="0" smtClean="0"/>
              <a:t>Many health facilities are public, but there may also be religious,  NGO, or private facilities</a:t>
            </a:r>
          </a:p>
          <a:p>
            <a:r>
              <a:rPr lang="en-US" dirty="0" smtClean="0"/>
              <a:t>Immunization Campaigns</a:t>
            </a:r>
          </a:p>
          <a:p>
            <a:pPr lvl="1"/>
            <a:r>
              <a:rPr lang="en-US" dirty="0" smtClean="0"/>
              <a:t>Period efforts to vaccinate populations with respect to an outbreak</a:t>
            </a:r>
          </a:p>
          <a:p>
            <a:pPr lvl="2"/>
            <a:r>
              <a:rPr lang="en-US" dirty="0" smtClean="0"/>
              <a:t>Vaccinate everybody in the area</a:t>
            </a:r>
          </a:p>
          <a:p>
            <a:pPr lvl="1"/>
            <a:r>
              <a:rPr lang="en-US" dirty="0" smtClean="0"/>
              <a:t>Measles (in response to an outbreak)</a:t>
            </a:r>
          </a:p>
          <a:p>
            <a:pPr lvl="1"/>
            <a:r>
              <a:rPr lang="en-US" dirty="0" smtClean="0"/>
              <a:t>HPV (School based immunization)</a:t>
            </a:r>
          </a:p>
          <a:p>
            <a:pPr lvl="1"/>
            <a:r>
              <a:rPr lang="en-US" dirty="0" smtClean="0"/>
              <a:t>Polio (done as a separate campaign)</a:t>
            </a:r>
          </a:p>
          <a:p>
            <a:r>
              <a:rPr lang="en-US" dirty="0" smtClean="0"/>
              <a:t>Different groups of workers involved</a:t>
            </a:r>
          </a:p>
          <a:p>
            <a:pPr lvl="1"/>
            <a:r>
              <a:rPr lang="en-US" dirty="0" smtClean="0"/>
              <a:t>Health program managers (Region,  District)</a:t>
            </a:r>
          </a:p>
          <a:p>
            <a:pPr lvl="1"/>
            <a:r>
              <a:rPr lang="en-US" dirty="0" smtClean="0"/>
              <a:t>Immunization Logistics</a:t>
            </a:r>
          </a:p>
          <a:p>
            <a:pPr lvl="1"/>
            <a:r>
              <a:rPr lang="en-US" dirty="0" smtClean="0"/>
              <a:t>Health workers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69551" y="240952"/>
            <a:ext cx="450492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Immunization Cold Chain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39389" y="2046432"/>
            <a:ext cx="1958638" cy="80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Vaccine Store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63320" y="3256180"/>
            <a:ext cx="1094533" cy="74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Regional Store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60070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79565" y="3256180"/>
            <a:ext cx="1094533" cy="741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Regional Store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96996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76315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28455" y="4350713"/>
            <a:ext cx="806498" cy="518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District Store</a:t>
            </a:r>
          </a:p>
        </p:txBody>
      </p:sp>
      <p:sp>
        <p:nvSpPr>
          <p:cNvPr id="18" name="Oval 17"/>
          <p:cNvSpPr/>
          <p:nvPr/>
        </p:nvSpPr>
        <p:spPr>
          <a:xfrm>
            <a:off x="207931" y="606257"/>
            <a:ext cx="2246673" cy="103692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Vaccine Manufacturers</a:t>
            </a:r>
          </a:p>
        </p:txBody>
      </p:sp>
      <p:cxnSp>
        <p:nvCxnSpPr>
          <p:cNvPr id="20" name="Straight Arrow Connector 19"/>
          <p:cNvCxnSpPr>
            <a:stCxn id="18" idx="6"/>
          </p:cNvCxnSpPr>
          <p:nvPr/>
        </p:nvCxnSpPr>
        <p:spPr>
          <a:xfrm>
            <a:off x="2454603" y="1124721"/>
            <a:ext cx="806498" cy="864105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4" idx="0"/>
          </p:cNvCxnSpPr>
          <p:nvPr/>
        </p:nvCxnSpPr>
        <p:spPr>
          <a:xfrm>
            <a:off x="3318709" y="2852931"/>
            <a:ext cx="1008123" cy="403249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  <a:endCxn id="11" idx="0"/>
          </p:cNvCxnSpPr>
          <p:nvPr/>
        </p:nvCxnSpPr>
        <p:spPr>
          <a:xfrm flipH="1">
            <a:off x="2310586" y="2852931"/>
            <a:ext cx="1008122" cy="403249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13" idx="0"/>
          </p:cNvCxnSpPr>
          <p:nvPr/>
        </p:nvCxnSpPr>
        <p:spPr>
          <a:xfrm flipH="1">
            <a:off x="1763320" y="3997758"/>
            <a:ext cx="547267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2"/>
            <a:endCxn id="15" idx="0"/>
          </p:cNvCxnSpPr>
          <p:nvPr/>
        </p:nvCxnSpPr>
        <p:spPr>
          <a:xfrm>
            <a:off x="2310587" y="3997758"/>
            <a:ext cx="489659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4" idx="2"/>
            <a:endCxn id="17" idx="0"/>
          </p:cNvCxnSpPr>
          <p:nvPr/>
        </p:nvCxnSpPr>
        <p:spPr>
          <a:xfrm>
            <a:off x="4326832" y="3997758"/>
            <a:ext cx="604873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2"/>
            <a:endCxn id="16" idx="0"/>
          </p:cNvCxnSpPr>
          <p:nvPr/>
        </p:nvCxnSpPr>
        <p:spPr>
          <a:xfrm flipH="1">
            <a:off x="3779565" y="3997758"/>
            <a:ext cx="547267" cy="352954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166569" y="5272425"/>
            <a:ext cx="1324961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Center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956822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339390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21958" y="6194137"/>
            <a:ext cx="979319" cy="5184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Post</a:t>
            </a:r>
          </a:p>
        </p:txBody>
      </p:sp>
      <p:cxnSp>
        <p:nvCxnSpPr>
          <p:cNvPr id="52" name="Straight Arrow Connector 51"/>
          <p:cNvCxnSpPr>
            <a:stCxn id="15" idx="2"/>
            <a:endCxn id="47" idx="0"/>
          </p:cNvCxnSpPr>
          <p:nvPr/>
        </p:nvCxnSpPr>
        <p:spPr>
          <a:xfrm>
            <a:off x="2800245" y="4869176"/>
            <a:ext cx="28804" cy="403249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7" idx="2"/>
            <a:endCxn id="50" idx="0"/>
          </p:cNvCxnSpPr>
          <p:nvPr/>
        </p:nvCxnSpPr>
        <p:spPr>
          <a:xfrm>
            <a:off x="2829049" y="5790888"/>
            <a:ext cx="1382568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7" idx="2"/>
            <a:endCxn id="49" idx="0"/>
          </p:cNvCxnSpPr>
          <p:nvPr/>
        </p:nvCxnSpPr>
        <p:spPr>
          <a:xfrm>
            <a:off x="2829049" y="5790888"/>
            <a:ext cx="0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7" idx="2"/>
            <a:endCxn id="48" idx="0"/>
          </p:cNvCxnSpPr>
          <p:nvPr/>
        </p:nvCxnSpPr>
        <p:spPr>
          <a:xfrm flipH="1">
            <a:off x="1446481" y="5790888"/>
            <a:ext cx="1382568" cy="40324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IMG_6639.JPG">
            <a:extLst>
              <a:ext uri="{FF2B5EF4-FFF2-40B4-BE49-F238E27FC236}">
                <a16:creationId xmlns:a16="http://schemas.microsoft.com/office/drawing/2014/main" id="{11ED9AB3-8444-4D6D-A656-96A04CB405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9391753" y="354820"/>
            <a:ext cx="2407825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 descr="IMG_6719.JPG">
            <a:extLst>
              <a:ext uri="{FF2B5EF4-FFF2-40B4-BE49-F238E27FC236}">
                <a16:creationId xmlns:a16="http://schemas.microsoft.com/office/drawing/2014/main" id="{9FBAE289-9E3E-44A5-9069-01D3E8164F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9391755" y="2353170"/>
            <a:ext cx="2407824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IMG_6685.JPG">
            <a:extLst>
              <a:ext uri="{FF2B5EF4-FFF2-40B4-BE49-F238E27FC236}">
                <a16:creationId xmlns:a16="http://schemas.microsoft.com/office/drawing/2014/main" id="{89634FC7-1CE3-4392-B22F-1412D177A3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9391755" y="4351520"/>
            <a:ext cx="2407823" cy="180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icture containing indoor, person, bed, laying&#10;&#10;Description automatically generated">
            <a:extLst>
              <a:ext uri="{FF2B5EF4-FFF2-40B4-BE49-F238E27FC236}">
                <a16:creationId xmlns:a16="http://schemas.microsoft.com/office/drawing/2014/main" id="{3E66E431-723C-4C55-B727-3381ED91D7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33747" y="2858347"/>
            <a:ext cx="3735471" cy="280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1C271C2-BFB3-4BB5-9F57-93052C239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Immunization Cold Chain Challenges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B68843-4FD1-4D89-9633-4E8125AA0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Ensure that all countries have high quality vaccine cold chains</a:t>
            </a:r>
          </a:p>
          <a:p>
            <a:pPr lvl="1"/>
            <a:r>
              <a:rPr lang="en-US" dirty="0"/>
              <a:t>Working equipment at all points in vaccine supply chain</a:t>
            </a:r>
          </a:p>
          <a:p>
            <a:pPr lvl="1"/>
            <a:r>
              <a:rPr lang="en-US" dirty="0"/>
              <a:t>Sufficient capacity for vaccines</a:t>
            </a:r>
          </a:p>
          <a:p>
            <a:r>
              <a:rPr lang="en-US" dirty="0"/>
              <a:t>Refrigerators need power</a:t>
            </a:r>
          </a:p>
          <a:p>
            <a:pPr lvl="1"/>
            <a:r>
              <a:rPr lang="en-US" dirty="0"/>
              <a:t>Grid power,  Solar power,  Gas,  Kerosene</a:t>
            </a:r>
          </a:p>
          <a:p>
            <a:pPr lvl="1"/>
            <a:r>
              <a:rPr lang="en-US" dirty="0"/>
              <a:t>Many areas suffer from regular power outages</a:t>
            </a:r>
          </a:p>
          <a:p>
            <a:pPr lvl="1"/>
            <a:r>
              <a:rPr lang="en-US" dirty="0"/>
              <a:t>Desire to replace Kerosene / Gas equipment with Solar</a:t>
            </a:r>
          </a:p>
          <a:p>
            <a:r>
              <a:rPr lang="en-US" dirty="0"/>
              <a:t>Equipment upgrades</a:t>
            </a:r>
          </a:p>
          <a:p>
            <a:pPr lvl="1"/>
            <a:r>
              <a:rPr lang="en-US" dirty="0"/>
              <a:t>Identify needs and determine order size</a:t>
            </a:r>
          </a:p>
          <a:p>
            <a:pPr lvl="1"/>
            <a:r>
              <a:rPr lang="en-US" dirty="0"/>
              <a:t>Remove obsolete equipment</a:t>
            </a:r>
          </a:p>
          <a:p>
            <a:pPr lvl="1"/>
            <a:r>
              <a:rPr lang="en-US" dirty="0"/>
              <a:t>Ensure proper installation</a:t>
            </a:r>
          </a:p>
          <a:p>
            <a:pPr lvl="1"/>
            <a:r>
              <a:rPr lang="en-US" dirty="0"/>
              <a:t>Establish repair infrastructure</a:t>
            </a:r>
          </a:p>
          <a:p>
            <a:pPr lvl="1"/>
            <a:r>
              <a:rPr lang="en-US" dirty="0"/>
              <a:t>Monitoring of equipment condition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A0908-59AA-4D54-ABC3-349B7B6C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A83F3-9C89-49EC-BCD4-3418ECBCE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57243-665E-4E78-A8AA-05A68B96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2" descr="Image result for ice lined refrigerator">
            <a:extLst>
              <a:ext uri="{FF2B5EF4-FFF2-40B4-BE49-F238E27FC236}">
                <a16:creationId xmlns:a16="http://schemas.microsoft.com/office/drawing/2014/main" id="{B0658BED-2F05-454D-A17D-A81578105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634" y="3857414"/>
            <a:ext cx="2017567" cy="201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solar powered vaccine refrigerator">
            <a:extLst>
              <a:ext uri="{FF2B5EF4-FFF2-40B4-BE49-F238E27FC236}">
                <a16:creationId xmlns:a16="http://schemas.microsoft.com/office/drawing/2014/main" id="{79E80F1E-A005-4EA5-9B84-E0432E2B9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855" y="2712034"/>
            <a:ext cx="1830560" cy="37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Chain Equipment Inventories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accurate global equipment inventories</a:t>
            </a:r>
          </a:p>
          <a:p>
            <a:r>
              <a:rPr lang="en-US" dirty="0" smtClean="0"/>
              <a:t>Inconsistent at the country level</a:t>
            </a:r>
          </a:p>
          <a:p>
            <a:pPr lvl="1"/>
            <a:r>
              <a:rPr lang="en-US" dirty="0" smtClean="0"/>
              <a:t>Inventories often become out of date</a:t>
            </a:r>
          </a:p>
          <a:p>
            <a:pPr lvl="1"/>
            <a:r>
              <a:rPr lang="en-US" dirty="0" smtClean="0"/>
              <a:t>Not updated for equipment changes</a:t>
            </a:r>
          </a:p>
          <a:p>
            <a:pPr lvl="1"/>
            <a:r>
              <a:rPr lang="en-US" dirty="0" smtClean="0"/>
              <a:t>Health facility information is also a challenge</a:t>
            </a:r>
            <a:endParaRPr lang="en-US" dirty="0"/>
          </a:p>
          <a:p>
            <a:r>
              <a:rPr lang="en-US" dirty="0" smtClean="0"/>
              <a:t>Periodic efforts to collect inventory information for reporting</a:t>
            </a:r>
          </a:p>
          <a:p>
            <a:pPr lvl="1"/>
            <a:r>
              <a:rPr lang="en-US" dirty="0" smtClean="0"/>
              <a:t>Often restricted to sampling </a:t>
            </a:r>
          </a:p>
          <a:p>
            <a:r>
              <a:rPr lang="en-US" dirty="0" smtClean="0"/>
              <a:t>Fragmented data sources</a:t>
            </a:r>
          </a:p>
          <a:p>
            <a:r>
              <a:rPr lang="en-US" dirty="0" smtClean="0"/>
              <a:t>Different health systems inside a country</a:t>
            </a:r>
          </a:p>
          <a:p>
            <a:pPr lvl="1"/>
            <a:r>
              <a:rPr lang="en-US" dirty="0" smtClean="0"/>
              <a:t>Public,  Private,  NGO,  Faith-based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5DB57-193D-4CD8-9AE4-5F71B1C008A1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73" y="3607955"/>
            <a:ext cx="2026488" cy="255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817" y="1789281"/>
            <a:ext cx="3178147" cy="1602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1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1989</TotalTime>
  <Words>2036</Words>
  <Application>Microsoft Office PowerPoint</Application>
  <PresentationFormat>Widescreen</PresentationFormat>
  <Paragraphs>394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Retrospect</vt:lpstr>
      <vt:lpstr>ICTD Capstone Software Design for Underserved Populations</vt:lpstr>
      <vt:lpstr>Schedule</vt:lpstr>
      <vt:lpstr>Admin stuff</vt:lpstr>
      <vt:lpstr>Immunization Domain Background</vt:lpstr>
      <vt:lpstr>Developing Country  Health System Structure</vt:lpstr>
      <vt:lpstr>Country immunization programs</vt:lpstr>
      <vt:lpstr>Immunization Cold Chain</vt:lpstr>
      <vt:lpstr>Immunization Cold Chain Challenges</vt:lpstr>
      <vt:lpstr>Cold Chain Equipment Inventories</vt:lpstr>
      <vt:lpstr>Vision</vt:lpstr>
      <vt:lpstr>Part I: Visualizing the Cold Chain</vt:lpstr>
      <vt:lpstr>Part II:  Data Management</vt:lpstr>
      <vt:lpstr>ODK-X</vt:lpstr>
      <vt:lpstr>Cold Chain App</vt:lpstr>
      <vt:lpstr>Architecture</vt:lpstr>
      <vt:lpstr>Project Status</vt:lpstr>
      <vt:lpstr>Pilot phase results</vt:lpstr>
      <vt:lpstr>Results: Functionality</vt:lpstr>
      <vt:lpstr>Results: Functionality</vt:lpstr>
      <vt:lpstr>Results: Acceptability</vt:lpstr>
      <vt:lpstr>Scaling</vt:lpstr>
      <vt:lpstr>Transfer to country ownership</vt:lpstr>
      <vt:lpstr>Scaling the application</vt:lpstr>
      <vt:lpstr>National scale roll out</vt:lpstr>
      <vt:lpstr>Device management</vt:lpstr>
      <vt:lpstr>Data configuration</vt:lpstr>
      <vt:lpstr>Health Information System Software as a Political Process</vt:lpstr>
      <vt:lpstr>Evaluation at scale</vt:lpstr>
      <vt:lpstr>Questions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65</cp:revision>
  <dcterms:created xsi:type="dcterms:W3CDTF">2020-03-29T19:49:02Z</dcterms:created>
  <dcterms:modified xsi:type="dcterms:W3CDTF">2021-04-12T23:19:55Z</dcterms:modified>
</cp:coreProperties>
</file>