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0"/>
  </p:notesMasterIdLst>
  <p:sldIdLst>
    <p:sldId id="256" r:id="rId2"/>
    <p:sldId id="283" r:id="rId3"/>
    <p:sldId id="882" r:id="rId4"/>
    <p:sldId id="883" r:id="rId5"/>
    <p:sldId id="884" r:id="rId6"/>
    <p:sldId id="885" r:id="rId7"/>
    <p:sldId id="886" r:id="rId8"/>
    <p:sldId id="297" r:id="rId9"/>
    <p:sldId id="887" r:id="rId10"/>
    <p:sldId id="888" r:id="rId11"/>
    <p:sldId id="889" r:id="rId12"/>
    <p:sldId id="329" r:id="rId13"/>
    <p:sldId id="890" r:id="rId14"/>
    <p:sldId id="891" r:id="rId15"/>
    <p:sldId id="892" r:id="rId16"/>
    <p:sldId id="893" r:id="rId17"/>
    <p:sldId id="895" r:id="rId18"/>
    <p:sldId id="896" r:id="rId19"/>
    <p:sldId id="897" r:id="rId20"/>
    <p:sldId id="898" r:id="rId21"/>
    <p:sldId id="894" r:id="rId22"/>
    <p:sldId id="899" r:id="rId23"/>
    <p:sldId id="298" r:id="rId24"/>
    <p:sldId id="900" r:id="rId25"/>
    <p:sldId id="902" r:id="rId26"/>
    <p:sldId id="903" r:id="rId27"/>
    <p:sldId id="877" r:id="rId28"/>
    <p:sldId id="27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655"/>
    <p:restoredTop sz="87843" autoAdjust="0"/>
  </p:normalViewPr>
  <p:slideViewPr>
    <p:cSldViewPr snapToGrid="0">
      <p:cViewPr>
        <p:scale>
          <a:sx n="72" d="100"/>
          <a:sy n="72" d="100"/>
        </p:scale>
        <p:origin x="293" y="67"/>
      </p:cViewPr>
      <p:guideLst/>
    </p:cSldViewPr>
  </p:slideViewPr>
  <p:outlineViewPr>
    <p:cViewPr>
      <p:scale>
        <a:sx n="33" d="100"/>
        <a:sy n="33" d="100"/>
      </p:scale>
      <p:origin x="0" y="-6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B3DF3-877D-684C-AE35-476B60C7BD12}"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8E8CD-B525-7F42-9E34-08FAB2233465}" type="slidenum">
              <a:rPr lang="en-US" smtClean="0"/>
              <a:t>‹#›</a:t>
            </a:fld>
            <a:endParaRPr lang="en-US"/>
          </a:p>
        </p:txBody>
      </p:sp>
    </p:spTree>
    <p:extLst>
      <p:ext uri="{BB962C8B-B14F-4D97-AF65-F5344CB8AC3E}">
        <p14:creationId xmlns:p14="http://schemas.microsoft.com/office/powerpoint/2010/main" val="1517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anyone tell me why the terminal states only have one value?</a:t>
            </a:r>
          </a:p>
        </p:txBody>
      </p:sp>
      <p:sp>
        <p:nvSpPr>
          <p:cNvPr id="4" name="Slide Number Placeholder 3"/>
          <p:cNvSpPr>
            <a:spLocks noGrp="1"/>
          </p:cNvSpPr>
          <p:nvPr>
            <p:ph type="sldNum" sz="quarter" idx="5"/>
          </p:nvPr>
        </p:nvSpPr>
        <p:spPr/>
        <p:txBody>
          <a:bodyPr/>
          <a:lstStyle/>
          <a:p>
            <a:fld id="{7658E8CD-B525-7F42-9E34-08FAB2233465}" type="slidenum">
              <a:rPr lang="en-US" smtClean="0"/>
              <a:t>10</a:t>
            </a:fld>
            <a:endParaRPr lang="en-US"/>
          </a:p>
        </p:txBody>
      </p:sp>
    </p:spTree>
    <p:extLst>
      <p:ext uri="{BB962C8B-B14F-4D97-AF65-F5344CB8AC3E}">
        <p14:creationId xmlns:p14="http://schemas.microsoft.com/office/powerpoint/2010/main" val="12081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would a higher u motivate?</a:t>
            </a:r>
          </a:p>
          <a:p>
            <a:r>
              <a:rPr lang="en-US" dirty="0"/>
              <a:t>What would a higher n motivate?</a:t>
            </a:r>
          </a:p>
        </p:txBody>
      </p:sp>
      <p:sp>
        <p:nvSpPr>
          <p:cNvPr id="4" name="Slide Number Placeholder 3"/>
          <p:cNvSpPr>
            <a:spLocks noGrp="1"/>
          </p:cNvSpPr>
          <p:nvPr>
            <p:ph type="sldNum" sz="quarter" idx="5"/>
          </p:nvPr>
        </p:nvSpPr>
        <p:spPr/>
        <p:txBody>
          <a:bodyPr/>
          <a:lstStyle/>
          <a:p>
            <a:fld id="{7658E8CD-B525-7F42-9E34-08FAB2233465}" type="slidenum">
              <a:rPr lang="en-US" smtClean="0"/>
              <a:t>15</a:t>
            </a:fld>
            <a:endParaRPr lang="en-US"/>
          </a:p>
        </p:txBody>
      </p:sp>
    </p:spTree>
    <p:extLst>
      <p:ext uri="{BB962C8B-B14F-4D97-AF65-F5344CB8AC3E}">
        <p14:creationId xmlns:p14="http://schemas.microsoft.com/office/powerpoint/2010/main" val="3027335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28</a:t>
            </a:fld>
            <a:endParaRPr lang="en-US"/>
          </a:p>
        </p:txBody>
      </p:sp>
    </p:spTree>
    <p:extLst>
      <p:ext uri="{BB962C8B-B14F-4D97-AF65-F5344CB8AC3E}">
        <p14:creationId xmlns:p14="http://schemas.microsoft.com/office/powerpoint/2010/main" val="94531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sli.do/"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li.do/"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EDC4369E-035A-4CDE-B08F-79998962BD05}"/>
              </a:ext>
            </a:extLst>
          </p:cNvPr>
          <p:cNvSpPr>
            <a:spLocks noGrp="1"/>
          </p:cNvSpPr>
          <p:nvPr>
            <p:ph type="subTitle" idx="1"/>
          </p:nvPr>
        </p:nvSpPr>
        <p:spPr>
          <a:xfrm>
            <a:off x="1524000" y="3809181"/>
            <a:ext cx="9144000" cy="1821338"/>
          </a:xfrm>
        </p:spPr>
        <p:txBody>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50676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Tree>
    <p:extLst>
      <p:ext uri="{BB962C8B-B14F-4D97-AF65-F5344CB8AC3E}">
        <p14:creationId xmlns:p14="http://schemas.microsoft.com/office/powerpoint/2010/main" val="195431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gorithm Pseudoco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ALGORITHM</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12" name="Text Placeholder 11">
            <a:extLst>
              <a:ext uri="{FF2B5EF4-FFF2-40B4-BE49-F238E27FC236}">
                <a16:creationId xmlns:a16="http://schemas.microsoft.com/office/drawing/2014/main" id="{AEF7A763-4698-7F89-CB17-3873A8E8EF9B}"/>
              </a:ext>
            </a:extLst>
          </p:cNvPr>
          <p:cNvSpPr>
            <a:spLocks noGrp="1"/>
          </p:cNvSpPr>
          <p:nvPr>
            <p:ph type="body" sz="quarter" idx="13"/>
          </p:nvPr>
        </p:nvSpPr>
        <p:spPr>
          <a:xfrm>
            <a:off x="2289968" y="2009971"/>
            <a:ext cx="7612062" cy="3509963"/>
          </a:xfrm>
          <a:ln w="38100">
            <a:solidFill>
              <a:schemeClr val="accent1"/>
            </a:solidFill>
          </a:ln>
        </p:spPr>
        <p:txBody>
          <a:bodyPr lIns="274320" tIns="274320" rIns="274320" bIns="274320"/>
          <a:lstStyle>
            <a:lvl1pPr>
              <a:lnSpc>
                <a:spcPct val="100000"/>
              </a:lnSpc>
              <a:buNone/>
              <a:defRPr sz="1600">
                <a:latin typeface="Consolas" panose="020B0609020204030204" pitchFamily="49" charset="0"/>
                <a:cs typeface="Consolas" panose="020B0609020204030204" pitchFamily="49" charset="0"/>
              </a:defRPr>
            </a:lvl1pPr>
          </a:lstStyle>
          <a:p>
            <a:pPr lvl="0"/>
            <a:r>
              <a:rPr lang="en-US" dirty="0"/>
              <a:t>Click to edit Master text styles</a:t>
            </a:r>
          </a:p>
        </p:txBody>
      </p:sp>
    </p:spTree>
    <p:extLst>
      <p:ext uri="{BB962C8B-B14F-4D97-AF65-F5344CB8AC3E}">
        <p14:creationId xmlns:p14="http://schemas.microsoft.com/office/powerpoint/2010/main" val="16195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9" y="5960410"/>
            <a:ext cx="5598842" cy="365126"/>
          </a:xfrm>
        </p:spPr>
        <p:txBody>
          <a:bodyPr/>
          <a:lstStyle>
            <a:lvl1pPr>
              <a:defRPr sz="1600"/>
            </a:lvl1pPr>
          </a:lstStyle>
          <a:p>
            <a:r>
              <a:rPr lang="en-US"/>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73282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icture: Slido Respon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lido QR Code: https://app.sli.do/event/jneo11A29LdyJ7dyVwvRr9">
            <a:extLst>
              <a:ext uri="{FF2B5EF4-FFF2-40B4-BE49-F238E27FC236}">
                <a16:creationId xmlns:a16="http://schemas.microsoft.com/office/drawing/2014/main" id="{D68E6C67-B790-4041-280A-811B102C2741}"/>
              </a:ext>
            </a:extLst>
          </p:cNvPr>
          <p:cNvPicPr>
            <a:picLocks noChangeAspect="1"/>
          </p:cNvPicPr>
          <p:nvPr userDrawn="1"/>
        </p:nvPicPr>
        <p:blipFill>
          <a:blip r:embed="rId2"/>
          <a:srcRect/>
          <a:stretch/>
        </p:blipFill>
        <p:spPr>
          <a:xfrm>
            <a:off x="10776337" y="136525"/>
            <a:ext cx="1283148" cy="1283148"/>
          </a:xfrm>
          <a:prstGeom prst="rect">
            <a:avLst/>
          </a:prstGeom>
        </p:spPr>
      </p:pic>
      <p:sp>
        <p:nvSpPr>
          <p:cNvPr id="4" name="TextBox 3">
            <a:extLst>
              <a:ext uri="{FF2B5EF4-FFF2-40B4-BE49-F238E27FC236}">
                <a16:creationId xmlns:a16="http://schemas.microsoft.com/office/drawing/2014/main" id="{298FDA21-2C3C-36CF-9674-11D38439F036}"/>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respond on </a:t>
            </a:r>
            <a:r>
              <a:rPr lang="en-US" sz="2400" b="0" dirty="0">
                <a:solidFill>
                  <a:schemeClr val="bg2"/>
                </a:solidFill>
                <a:latin typeface="+mj-lt"/>
                <a:hlinkClick r:id="rId3"/>
              </a:rPr>
              <a:t>sli.do</a:t>
            </a:r>
            <a:r>
              <a:rPr lang="en-US" sz="2400" b="0" dirty="0">
                <a:solidFill>
                  <a:schemeClr val="bg2"/>
                </a:solidFill>
                <a:latin typeface="+mj-lt"/>
              </a:rPr>
              <a:t>  </a:t>
            </a:r>
          </a:p>
        </p:txBody>
      </p:sp>
      <p:sp>
        <p:nvSpPr>
          <p:cNvPr id="7" name="Rounded Rectangle 6">
            <a:extLst>
              <a:ext uri="{FF2B5EF4-FFF2-40B4-BE49-F238E27FC236}">
                <a16:creationId xmlns:a16="http://schemas.microsoft.com/office/drawing/2014/main" id="{4B273BB3-C8A2-3327-C246-6D3E42ED0111}"/>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Tree>
    <p:extLst>
      <p:ext uri="{BB962C8B-B14F-4D97-AF65-F5344CB8AC3E}">
        <p14:creationId xmlns:p14="http://schemas.microsoft.com/office/powerpoint/2010/main" val="56367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icture: 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46412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QUESTIONS</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C7EDCA-ACC3-60BE-A411-C502B1E39FC1}"/>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live and on </a:t>
            </a:r>
            <a:r>
              <a:rPr lang="en-US" sz="2400" b="0" dirty="0" err="1">
                <a:solidFill>
                  <a:schemeClr val="bg2"/>
                </a:solidFill>
                <a:latin typeface="+mj-lt"/>
                <a:hlinkClick r:id="rId2"/>
              </a:rPr>
              <a:t>sli.do</a:t>
            </a:r>
            <a:r>
              <a:rPr lang="en-US" sz="2400" b="0" dirty="0">
                <a:solidFill>
                  <a:schemeClr val="bg2"/>
                </a:solidFill>
                <a:latin typeface="+mj-lt"/>
              </a:rPr>
              <a:t>  </a:t>
            </a:r>
          </a:p>
        </p:txBody>
      </p:sp>
      <p:pic>
        <p:nvPicPr>
          <p:cNvPr id="7" name="Picture 6" descr="Slido QR Code: https://app.sli.do/event/jneo11A29LdyJ7dyVwvRr9">
            <a:extLst>
              <a:ext uri="{FF2B5EF4-FFF2-40B4-BE49-F238E27FC236}">
                <a16:creationId xmlns:a16="http://schemas.microsoft.com/office/drawing/2014/main" id="{3C76C6F7-F499-29B9-77D6-872235B4248B}"/>
              </a:ext>
            </a:extLst>
          </p:cNvPr>
          <p:cNvPicPr>
            <a:picLocks noChangeAspect="1"/>
          </p:cNvPicPr>
          <p:nvPr userDrawn="1"/>
        </p:nvPicPr>
        <p:blipFill>
          <a:blip r:embed="rId3"/>
          <a:srcRect/>
          <a:stretch/>
        </p:blipFill>
        <p:spPr>
          <a:xfrm>
            <a:off x="386574" y="564225"/>
            <a:ext cx="1594624" cy="1594624"/>
          </a:xfrm>
          <a:prstGeom prst="rect">
            <a:avLst/>
          </a:prstGeom>
        </p:spPr>
      </p:pic>
      <p:sp>
        <p:nvSpPr>
          <p:cNvPr id="8" name="Rounded Rectangle 7">
            <a:extLst>
              <a:ext uri="{FF2B5EF4-FFF2-40B4-BE49-F238E27FC236}">
                <a16:creationId xmlns:a16="http://schemas.microsoft.com/office/drawing/2014/main" id="{DBD13390-E1C8-49EA-71D7-74D1FEDE0B7B}"/>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
        <p:nvSpPr>
          <p:cNvPr id="11" name="Title 1">
            <a:extLst>
              <a:ext uri="{FF2B5EF4-FFF2-40B4-BE49-F238E27FC236}">
                <a16:creationId xmlns:a16="http://schemas.microsoft.com/office/drawing/2014/main" id="{498A6512-0AA6-C8EB-D719-DD0205DF043D}"/>
              </a:ext>
            </a:extLst>
          </p:cNvPr>
          <p:cNvSpPr txBox="1">
            <a:spLocks/>
          </p:cNvSpPr>
          <p:nvPr userDrawn="1"/>
        </p:nvSpPr>
        <p:spPr>
          <a:xfrm>
            <a:off x="1238463" y="2897664"/>
            <a:ext cx="9715072" cy="116103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8000" b="1" i="1" kern="1200">
                <a:solidFill>
                  <a:schemeClr val="tx1"/>
                </a:solidFill>
                <a:latin typeface="Avenir Next" panose="020B0503020202020204" pitchFamily="34" charset="0"/>
                <a:ea typeface="+mj-ea"/>
                <a:cs typeface="Calibri" panose="020F0502020204030204" pitchFamily="34" charset="0"/>
              </a:defRPr>
            </a:lvl1pPr>
          </a:lstStyle>
          <a:p>
            <a:r>
              <a:rPr lang="en-US" i="0" dirty="0"/>
              <a:t>Questions?</a:t>
            </a:r>
          </a:p>
        </p:txBody>
      </p:sp>
      <p:sp>
        <p:nvSpPr>
          <p:cNvPr id="12" name="Title 11">
            <a:extLst>
              <a:ext uri="{FF2B5EF4-FFF2-40B4-BE49-F238E27FC236}">
                <a16:creationId xmlns:a16="http://schemas.microsoft.com/office/drawing/2014/main" id="{CC184BE7-022A-A27D-C943-41473A9770F4}"/>
              </a:ext>
            </a:extLst>
          </p:cNvPr>
          <p:cNvSpPr>
            <a:spLocks noGrp="1"/>
          </p:cNvSpPr>
          <p:nvPr>
            <p:ph type="title"/>
          </p:nvPr>
        </p:nvSpPr>
        <p:spPr>
          <a:xfrm>
            <a:off x="497158" y="-1344845"/>
            <a:ext cx="11197683" cy="1325563"/>
          </a:xfrm>
        </p:spPr>
        <p:txBody>
          <a:bodyPr/>
          <a:lstStyle/>
          <a:p>
            <a:r>
              <a:rPr lang="en-US"/>
              <a:t>Click to edit Master title style</a:t>
            </a:r>
          </a:p>
        </p:txBody>
      </p:sp>
    </p:spTree>
    <p:extLst>
      <p:ext uri="{BB962C8B-B14F-4D97-AF65-F5344CB8AC3E}">
        <p14:creationId xmlns:p14="http://schemas.microsoft.com/office/powerpoint/2010/main" val="2206257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936035"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SUMMARY</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18" name="Rectangle 17">
            <a:extLst>
              <a:ext uri="{FF2B5EF4-FFF2-40B4-BE49-F238E27FC236}">
                <a16:creationId xmlns:a16="http://schemas.microsoft.com/office/drawing/2014/main" id="{A341BD03-D38D-4889-DDFD-CA0F5498D098}"/>
              </a:ext>
              <a:ext uri="{C183D7F6-B498-43B3-948B-1728B52AA6E4}">
                <adec:decorative xmlns:adec="http://schemas.microsoft.com/office/drawing/2017/decorative" val="1"/>
              </a:ext>
            </a:extLst>
          </p:cNvPr>
          <p:cNvSpPr/>
          <p:nvPr userDrawn="1"/>
        </p:nvSpPr>
        <p:spPr>
          <a:xfrm>
            <a:off x="7866664" y="343653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BA84C4D-3877-454D-DE80-40637B35D436}"/>
              </a:ext>
            </a:extLst>
          </p:cNvPr>
          <p:cNvSpPr txBox="1"/>
          <p:nvPr userDrawn="1"/>
        </p:nvSpPr>
        <p:spPr>
          <a:xfrm>
            <a:off x="8662117" y="3366539"/>
            <a:ext cx="1110070"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REMINDERS</a:t>
            </a:r>
          </a:p>
        </p:txBody>
      </p:sp>
      <p:sp>
        <p:nvSpPr>
          <p:cNvPr id="20" name="Text Placeholder 7">
            <a:extLst>
              <a:ext uri="{FF2B5EF4-FFF2-40B4-BE49-F238E27FC236}">
                <a16:creationId xmlns:a16="http://schemas.microsoft.com/office/drawing/2014/main" id="{4CBA48C4-C824-B605-6727-F7E2EB6B85B2}"/>
              </a:ext>
            </a:extLst>
          </p:cNvPr>
          <p:cNvSpPr>
            <a:spLocks noGrp="1"/>
          </p:cNvSpPr>
          <p:nvPr>
            <p:ph type="body" sz="quarter" idx="15"/>
          </p:nvPr>
        </p:nvSpPr>
        <p:spPr>
          <a:xfrm>
            <a:off x="7866664"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936035"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UPCOMING</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65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nnouncemen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1466387"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ANNOUNCEMENTS</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1110070"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ASSIGNMENTS</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4662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10" name="Rectangle 9">
            <a:extLst>
              <a:ext uri="{FF2B5EF4-FFF2-40B4-BE49-F238E27FC236}">
                <a16:creationId xmlns:a16="http://schemas.microsoft.com/office/drawing/2014/main" id="{84D4E5D7-6AE8-399B-80A3-BA2673C59C28}"/>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8C0F763-E5C9-6C8D-9C27-9FA42555EC96}"/>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2635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9015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7768A8-06D8-056C-235C-FA33DBE1CDE6}"/>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CE4592B9-97B4-2687-1616-9564CCD75B93}"/>
              </a:ext>
            </a:extLst>
          </p:cNvPr>
          <p:cNvSpPr>
            <a:spLocks noGrp="1"/>
          </p:cNvSpPr>
          <p:nvPr>
            <p:ph idx="1"/>
          </p:nvPr>
        </p:nvSpPr>
        <p:spPr>
          <a:xfrm>
            <a:off x="497159" y="1590261"/>
            <a:ext cx="5598842" cy="4606139"/>
          </a:xfrm>
        </p:spPr>
        <p:txBody>
          <a:bodyPr/>
          <a:lstStyle>
            <a:lvl1pPr>
              <a:lnSpc>
                <a:spcPct val="150000"/>
              </a:lnSpc>
              <a:defRPr sz="2400" b="0" i="0">
                <a:latin typeface="Avenir Next Medium" panose="020B0503020202020204" pitchFamily="34" charset="0"/>
              </a:defRPr>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5" name="Rectangle 4">
            <a:extLst>
              <a:ext uri="{FF2B5EF4-FFF2-40B4-BE49-F238E27FC236}">
                <a16:creationId xmlns:a16="http://schemas.microsoft.com/office/drawing/2014/main" id="{366EE43D-F642-8E1A-450D-683DCFEFE6A9}"/>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81321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CONTEXT</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0572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ndations: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FOUNDATIONS</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875732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finition: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DEFINITION</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80434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ple: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EXAMPLE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89064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of: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PROOF</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2378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586B17-E70C-C36B-F4F9-F03908D14139}"/>
              </a:ext>
            </a:extLst>
          </p:cNvPr>
          <p:cNvSpPr>
            <a:spLocks noGrp="1"/>
          </p:cNvSpPr>
          <p:nvPr>
            <p:ph type="title"/>
          </p:nvPr>
        </p:nvSpPr>
        <p:spPr>
          <a:xfrm>
            <a:off x="497158" y="384562"/>
            <a:ext cx="1119768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44BB32B-3746-DA1E-D750-837D24E64EE6}"/>
              </a:ext>
            </a:extLst>
          </p:cNvPr>
          <p:cNvSpPr>
            <a:spLocks noGrp="1"/>
          </p:cNvSpPr>
          <p:nvPr>
            <p:ph type="body" idx="1"/>
          </p:nvPr>
        </p:nvSpPr>
        <p:spPr>
          <a:xfrm>
            <a:off x="497158" y="1845062"/>
            <a:ext cx="1119768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6927D7-1CDC-B6C6-C311-3C2225417051}"/>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11" name="TextBox 10">
            <a:extLst>
              <a:ext uri="{FF2B5EF4-FFF2-40B4-BE49-F238E27FC236}">
                <a16:creationId xmlns:a16="http://schemas.microsoft.com/office/drawing/2014/main" id="{DEBFEB64-4673-6A43-8616-7941BB3CDF8B}"/>
              </a:ext>
            </a:extLst>
          </p:cNvPr>
          <p:cNvSpPr txBox="1"/>
          <p:nvPr userDrawn="1"/>
        </p:nvSpPr>
        <p:spPr>
          <a:xfrm>
            <a:off x="4417740" y="6400412"/>
            <a:ext cx="3356517" cy="276999"/>
          </a:xfrm>
          <a:prstGeom prst="rect">
            <a:avLst/>
          </a:prstGeom>
          <a:noFill/>
        </p:spPr>
        <p:txBody>
          <a:bodyPr wrap="square" rtlCol="0">
            <a:spAutoFit/>
          </a:bodyPr>
          <a:lstStyle/>
          <a:p>
            <a:pPr algn="ctr"/>
            <a:r>
              <a:rPr lang="en-US" sz="1200" b="0" i="0" dirty="0">
                <a:solidFill>
                  <a:schemeClr val="bg2"/>
                </a:solidFill>
                <a:latin typeface="Avenir Next" panose="020B0503020202020204" pitchFamily="34" charset="0"/>
              </a:rPr>
              <a:t>Reinforcement Learning II</a:t>
            </a:r>
          </a:p>
        </p:txBody>
      </p:sp>
      <p:sp>
        <p:nvSpPr>
          <p:cNvPr id="6" name="Slide Number Placeholder 5">
            <a:extLst>
              <a:ext uri="{FF2B5EF4-FFF2-40B4-BE49-F238E27FC236}">
                <a16:creationId xmlns:a16="http://schemas.microsoft.com/office/drawing/2014/main" id="{C5711F53-FD27-C80E-DCB5-8DB9F3A84BE4}"/>
              </a:ext>
            </a:extLst>
          </p:cNvPr>
          <p:cNvSpPr>
            <a:spLocks noGrp="1"/>
          </p:cNvSpPr>
          <p:nvPr>
            <p:ph type="sldNum" sz="quarter" idx="4"/>
          </p:nvPr>
        </p:nvSpPr>
        <p:spPr>
          <a:xfrm>
            <a:off x="8951641" y="6356350"/>
            <a:ext cx="2743200" cy="365125"/>
          </a:xfrm>
          <a:prstGeom prst="rect">
            <a:avLst/>
          </a:prstGeom>
        </p:spPr>
        <p:txBody>
          <a:bodyPr vert="horz" lIns="91440" tIns="45720" rIns="91440" bIns="45720" rtlCol="0" anchor="ctr"/>
          <a:lstStyle>
            <a:lvl1pPr algn="r">
              <a:defRPr sz="1200" b="0" i="0">
                <a:solidFill>
                  <a:schemeClr val="bg2"/>
                </a:solidFill>
                <a:latin typeface="Avenir Next" panose="020B0503020202020204" pitchFamily="34" charset="0"/>
              </a:defRPr>
            </a:lvl1pPr>
          </a:lstStyle>
          <a:p>
            <a:fld id="{0C6CD854-DD62-6C4B-87F1-66B34D688D3F}" type="slidenum">
              <a:rPr lang="en-US" smtClean="0"/>
              <a:pPr/>
              <a:t>‹#›</a:t>
            </a:fld>
            <a:endParaRPr lang="en-US"/>
          </a:p>
        </p:txBody>
      </p:sp>
      <p:pic>
        <p:nvPicPr>
          <p:cNvPr id="8" name="Picture 7">
            <a:extLst>
              <a:ext uri="{FF2B5EF4-FFF2-40B4-BE49-F238E27FC236}">
                <a16:creationId xmlns:a16="http://schemas.microsoft.com/office/drawing/2014/main" id="{17C3A93F-7135-699B-56F1-3ACAFD26B7D7}"/>
              </a:ext>
              <a:ext uri="{C183D7F6-B498-43B3-948B-1728B52AA6E4}">
                <adec:decorative xmlns:adec="http://schemas.microsoft.com/office/drawing/2017/decorative" val="1"/>
              </a:ext>
            </a:extLst>
          </p:cNvPr>
          <p:cNvPicPr>
            <a:picLocks noChangeAspect="1"/>
          </p:cNvPicPr>
          <p:nvPr userDrawn="1"/>
        </p:nvPicPr>
        <p:blipFill>
          <a:blip r:embed="rId19"/>
          <a:stretch>
            <a:fillRect/>
          </a:stretch>
        </p:blipFill>
        <p:spPr>
          <a:xfrm>
            <a:off x="11293985" y="372368"/>
            <a:ext cx="534134" cy="365125"/>
          </a:xfrm>
          <a:prstGeom prst="rect">
            <a:avLst/>
          </a:prstGeom>
        </p:spPr>
      </p:pic>
    </p:spTree>
    <p:extLst>
      <p:ext uri="{BB962C8B-B14F-4D97-AF65-F5344CB8AC3E}">
        <p14:creationId xmlns:p14="http://schemas.microsoft.com/office/powerpoint/2010/main" val="2368600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9" r:id="rId5"/>
    <p:sldLayoutId id="2147483660" r:id="rId6"/>
    <p:sldLayoutId id="2147483661" r:id="rId7"/>
    <p:sldLayoutId id="2147483662" r:id="rId8"/>
    <p:sldLayoutId id="2147483670" r:id="rId9"/>
    <p:sldLayoutId id="2147483669" r:id="rId10"/>
    <p:sldLayoutId id="2147483652" r:id="rId11"/>
    <p:sldLayoutId id="2147483663" r:id="rId12"/>
    <p:sldLayoutId id="2147483666" r:id="rId13"/>
    <p:sldLayoutId id="2147483664" r:id="rId14"/>
    <p:sldLayoutId id="2147483665" r:id="rId15"/>
    <p:sldLayoutId id="2147483667" r:id="rId16"/>
    <p:sldLayoutId id="2147483668" r:id="rId17"/>
  </p:sldLayoutIdLst>
  <p:hf hdr="0"/>
  <p:txStyles>
    <p:titleStyle>
      <a:lvl1pPr algn="l" defTabSz="914400" rtl="0" eaLnBrk="1" latinLnBrk="0" hangingPunct="1">
        <a:lnSpc>
          <a:spcPct val="90000"/>
        </a:lnSpc>
        <a:spcBef>
          <a:spcPct val="0"/>
        </a:spcBef>
        <a:buNone/>
        <a:defRPr sz="4400" b="1" i="0" kern="1200">
          <a:solidFill>
            <a:schemeClr val="tx1"/>
          </a:solidFill>
          <a:latin typeface="Avenir Next Demi Bold" panose="020B0503020202020204" pitchFamily="34" charset="0"/>
          <a:ea typeface="+mj-ea"/>
          <a:cs typeface="Calibri" panose="020F050202020403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urses.cs.washington.edu/courses/cse473/26su/syllabus/#acknowledgements" TargetMode="External"/><Relationship Id="rId2" Type="http://schemas.openxmlformats.org/officeDocument/2006/relationships/hyperlink" Target="http://cs.uw.edu/473"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sli.d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8.pn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5.png"/><Relationship Id="rId3" Type="http://schemas.openxmlformats.org/officeDocument/2006/relationships/image" Target="../media/image37.png"/><Relationship Id="rId7" Type="http://schemas.openxmlformats.org/officeDocument/2006/relationships/image" Target="../media/image27.png"/><Relationship Id="rId12" Type="http://schemas.openxmlformats.org/officeDocument/2006/relationships/image" Target="../media/image44.png"/><Relationship Id="rId2" Type="http://schemas.openxmlformats.org/officeDocument/2006/relationships/image" Target="../media/image36.png"/><Relationship Id="rId1" Type="http://schemas.openxmlformats.org/officeDocument/2006/relationships/slideLayout" Target="../slideLayouts/slideLayout8.xml"/><Relationship Id="rId6" Type="http://schemas.openxmlformats.org/officeDocument/2006/relationships/image" Target="../media/image26.png"/><Relationship Id="rId11" Type="http://schemas.openxmlformats.org/officeDocument/2006/relationships/image" Target="../media/image41.png"/><Relationship Id="rId5" Type="http://schemas.openxmlformats.org/officeDocument/2006/relationships/image" Target="../media/image25.png"/><Relationship Id="rId15" Type="http://schemas.openxmlformats.org/officeDocument/2006/relationships/image" Target="../media/image47.png"/><Relationship Id="rId10" Type="http://schemas.openxmlformats.org/officeDocument/2006/relationships/image" Target="../media/image40.png"/><Relationship Id="rId4" Type="http://schemas.openxmlformats.org/officeDocument/2006/relationships/image" Target="../media/image24.png"/><Relationship Id="rId9" Type="http://schemas.openxmlformats.org/officeDocument/2006/relationships/image" Target="../media/image39.png"/><Relationship Id="rId14"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5.png"/><Relationship Id="rId3" Type="http://schemas.openxmlformats.org/officeDocument/2006/relationships/image" Target="../media/image37.png"/><Relationship Id="rId7" Type="http://schemas.openxmlformats.org/officeDocument/2006/relationships/image" Target="../media/image27.png"/><Relationship Id="rId12" Type="http://schemas.openxmlformats.org/officeDocument/2006/relationships/image" Target="../media/image44.png"/><Relationship Id="rId2" Type="http://schemas.openxmlformats.org/officeDocument/2006/relationships/image" Target="../media/image36.png"/><Relationship Id="rId1" Type="http://schemas.openxmlformats.org/officeDocument/2006/relationships/slideLayout" Target="../slideLayouts/slideLayout8.xml"/><Relationship Id="rId6" Type="http://schemas.openxmlformats.org/officeDocument/2006/relationships/image" Target="../media/image26.png"/><Relationship Id="rId11" Type="http://schemas.openxmlformats.org/officeDocument/2006/relationships/image" Target="../media/image41.png"/><Relationship Id="rId5" Type="http://schemas.openxmlformats.org/officeDocument/2006/relationships/image" Target="../media/image25.png"/><Relationship Id="rId15" Type="http://schemas.openxmlformats.org/officeDocument/2006/relationships/image" Target="../media/image49.png"/><Relationship Id="rId10" Type="http://schemas.openxmlformats.org/officeDocument/2006/relationships/image" Target="../media/image40.png"/><Relationship Id="rId4" Type="http://schemas.openxmlformats.org/officeDocument/2006/relationships/image" Target="../media/image24.png"/><Relationship Id="rId9" Type="http://schemas.openxmlformats.org/officeDocument/2006/relationships/image" Target="../media/image39.png"/><Relationship Id="rId1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469C9-0764-13BE-B1CC-9CE35D8ED85A}"/>
              </a:ext>
            </a:extLst>
          </p:cNvPr>
          <p:cNvSpPr>
            <a:spLocks noGrp="1"/>
          </p:cNvSpPr>
          <p:nvPr>
            <p:ph type="subTitle" idx="1"/>
          </p:nvPr>
        </p:nvSpPr>
        <p:spPr/>
        <p:txBody>
          <a:bodyPr/>
          <a:lstStyle/>
          <a:p>
            <a:r>
              <a:rPr lang="en-US" dirty="0"/>
              <a:t>CSE 473: Introduction to Artificial Intelligence</a:t>
            </a:r>
          </a:p>
        </p:txBody>
      </p:sp>
      <p:sp>
        <p:nvSpPr>
          <p:cNvPr id="5" name="Title 4">
            <a:extLst>
              <a:ext uri="{FF2B5EF4-FFF2-40B4-BE49-F238E27FC236}">
                <a16:creationId xmlns:a16="http://schemas.microsoft.com/office/drawing/2014/main" id="{E127AB39-AED4-942B-DAD1-E1FE5557A36B}"/>
              </a:ext>
            </a:extLst>
          </p:cNvPr>
          <p:cNvSpPr>
            <a:spLocks noGrp="1"/>
          </p:cNvSpPr>
          <p:nvPr>
            <p:ph type="ctrTitle"/>
          </p:nvPr>
        </p:nvSpPr>
        <p:spPr>
          <a:xfrm>
            <a:off x="1524000" y="1122363"/>
            <a:ext cx="7006684" cy="2387600"/>
          </a:xfrm>
        </p:spPr>
        <p:txBody>
          <a:bodyPr/>
          <a:lstStyle/>
          <a:p>
            <a:r>
              <a:rPr lang="en-US" dirty="0">
                <a:latin typeface="+mj-lt"/>
              </a:rPr>
              <a:t>Reinforcement Learning II</a:t>
            </a:r>
          </a:p>
        </p:txBody>
      </p:sp>
      <p:sp>
        <p:nvSpPr>
          <p:cNvPr id="7" name="TextBox 6">
            <a:extLst>
              <a:ext uri="{FF2B5EF4-FFF2-40B4-BE49-F238E27FC236}">
                <a16:creationId xmlns:a16="http://schemas.microsoft.com/office/drawing/2014/main" id="{C8B1834C-CC29-1208-6D3D-632195F587DF}"/>
              </a:ext>
            </a:extLst>
          </p:cNvPr>
          <p:cNvSpPr txBox="1"/>
          <p:nvPr/>
        </p:nvSpPr>
        <p:spPr>
          <a:xfrm>
            <a:off x="214743" y="6026719"/>
            <a:ext cx="2424545"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a:t>
            </a:r>
          </a:p>
          <a:p>
            <a:r>
              <a:rPr lang="en-US" sz="1200" b="1" dirty="0" err="1">
                <a:solidFill>
                  <a:schemeClr val="bg2"/>
                </a:solidFill>
                <a:latin typeface="Avenir Next" panose="020B0503020202020204" pitchFamily="34" charset="0"/>
                <a:hlinkClick r:id="rId2"/>
              </a:rPr>
              <a:t>cs.uw.edu</a:t>
            </a:r>
            <a:r>
              <a:rPr lang="en-US" sz="1200" b="1" dirty="0">
                <a:solidFill>
                  <a:schemeClr val="bg2"/>
                </a:solidFill>
                <a:latin typeface="Avenir Next" panose="020B0503020202020204" pitchFamily="34" charset="0"/>
                <a:hlinkClick r:id="rId2"/>
              </a:rPr>
              <a:t>/473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3"/>
              </a:rPr>
              <a:t>acknowledgements</a:t>
            </a:r>
            <a:endParaRPr lang="en-US" sz="1200" dirty="0">
              <a:solidFill>
                <a:schemeClr val="bg2"/>
              </a:solidFill>
              <a:latin typeface="Avenir Next" panose="020B0503020202020204" pitchFamily="34" charset="0"/>
            </a:endParaRPr>
          </a:p>
        </p:txBody>
      </p:sp>
      <p:sp>
        <p:nvSpPr>
          <p:cNvPr id="8" name="TextBox 7">
            <a:extLst>
              <a:ext uri="{FF2B5EF4-FFF2-40B4-BE49-F238E27FC236}">
                <a16:creationId xmlns:a16="http://schemas.microsoft.com/office/drawing/2014/main" id="{E06C3B27-066E-8525-19EC-1D936788C0CC}"/>
              </a:ext>
            </a:extLst>
          </p:cNvPr>
          <p:cNvSpPr txBox="1"/>
          <p:nvPr/>
        </p:nvSpPr>
        <p:spPr>
          <a:xfrm>
            <a:off x="8530684" y="6026719"/>
            <a:ext cx="3446574" cy="646331"/>
          </a:xfrm>
          <a:prstGeom prst="rect">
            <a:avLst/>
          </a:prstGeom>
          <a:noFill/>
        </p:spPr>
        <p:txBody>
          <a:bodyPr wrap="square" rtlCol="0">
            <a:spAutoFit/>
          </a:bodyPr>
          <a:lstStyle/>
          <a:p>
            <a:pPr algn="r"/>
            <a:r>
              <a:rPr lang="en-US" sz="1200" b="1" dirty="0">
                <a:solidFill>
                  <a:schemeClr val="bg2"/>
                </a:solidFill>
                <a:latin typeface="Avenir Next" panose="020B0503020202020204" pitchFamily="34" charset="0"/>
              </a:rPr>
              <a:t>Welcome!</a:t>
            </a:r>
          </a:p>
          <a:p>
            <a:pPr algn="r"/>
            <a:r>
              <a:rPr lang="en-US" sz="1200" i="1" dirty="0">
                <a:solidFill>
                  <a:schemeClr val="bg2"/>
                </a:solidFill>
                <a:latin typeface="Avenir Next" panose="020B0503020202020204" pitchFamily="34" charset="0"/>
              </a:rPr>
              <a:t>What was your favorite thing to learn?</a:t>
            </a:r>
          </a:p>
          <a:p>
            <a:pPr algn="r"/>
            <a:r>
              <a:rPr lang="en-US" sz="1200" dirty="0">
                <a:solidFill>
                  <a:schemeClr val="bg2"/>
                </a:solidFill>
                <a:latin typeface="Avenir Next" panose="020B0503020202020204" pitchFamily="34" charset="0"/>
                <a:hlinkClick r:id="rId4"/>
              </a:rPr>
              <a:t>sli.do</a:t>
            </a:r>
            <a:r>
              <a:rPr lang="en-US" sz="1200" dirty="0">
                <a:solidFill>
                  <a:schemeClr val="bg2"/>
                </a:solidFill>
                <a:latin typeface="Avenir Next" panose="020B0503020202020204" pitchFamily="34" charset="0"/>
              </a:rPr>
              <a:t> </a:t>
            </a:r>
            <a:r>
              <a:rPr lang="en-US" sz="1200" b="1" dirty="0">
                <a:solidFill>
                  <a:schemeClr val="accent3"/>
                </a:solidFill>
                <a:latin typeface="Avenir Next Demi Bold" panose="020B0503020202020204" pitchFamily="34" charset="0"/>
              </a:rPr>
              <a:t>#cse473</a:t>
            </a:r>
          </a:p>
        </p:txBody>
      </p:sp>
      <p:pic>
        <p:nvPicPr>
          <p:cNvPr id="2" name="Picture 2" descr="Illustration of the robot with a computerized brain playing Pacman at an arcade console. The robot is adjusting a slider that affects the number of ghosts.">
            <a:extLst>
              <a:ext uri="{FF2B5EF4-FFF2-40B4-BE49-F238E27FC236}">
                <a16:creationId xmlns:a16="http://schemas.microsoft.com/office/drawing/2014/main" id="{F9E1DB18-8ABD-77DE-4485-767A562ECDF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443749" y="1756625"/>
            <a:ext cx="3977212" cy="3344750"/>
          </a:xfrm>
          <a:prstGeom prst="rect">
            <a:avLst/>
          </a:prstGeom>
          <a:noFill/>
        </p:spPr>
      </p:pic>
    </p:spTree>
    <p:extLst>
      <p:ext uri="{BB962C8B-B14F-4D97-AF65-F5344CB8AC3E}">
        <p14:creationId xmlns:p14="http://schemas.microsoft.com/office/powerpoint/2010/main" val="388958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5AFD09-040F-A400-F2A6-19F38F5D5AAD}"/>
              </a:ext>
            </a:extLst>
          </p:cNvPr>
          <p:cNvSpPr>
            <a:spLocks noGrp="1"/>
          </p:cNvSpPr>
          <p:nvPr>
            <p:ph type="title"/>
          </p:nvPr>
        </p:nvSpPr>
        <p:spPr/>
        <p:txBody>
          <a:bodyPr/>
          <a:lstStyle/>
          <a:p>
            <a:r>
              <a:rPr lang="en-US" dirty="0"/>
              <a:t>Q-Learning</a:t>
            </a:r>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7BC30166-00AC-1E49-A594-B27D4F19AE95}"/>
                  </a:ext>
                </a:extLst>
              </p:cNvPr>
              <p:cNvSpPr>
                <a:spLocks noGrp="1"/>
              </p:cNvSpPr>
              <p:nvPr>
                <p:ph idx="1"/>
              </p:nvPr>
            </p:nvSpPr>
            <p:spPr>
              <a:xfrm>
                <a:off x="497158" y="1590261"/>
                <a:ext cx="8062948" cy="4606139"/>
              </a:xfrm>
            </p:spPr>
            <p:txBody>
              <a:bodyPr/>
              <a:lstStyle/>
              <a:p>
                <a:r>
                  <a:rPr lang="en-US" dirty="0"/>
                  <a:t>Q-Learning is sample-based Q-value iteration:</a:t>
                </a:r>
              </a:p>
              <a:p>
                <a:pPr marL="0" indent="0">
                  <a:buNone/>
                </a:pPr>
                <a14:m>
                  <m:oMathPara xmlns:m="http://schemas.openxmlformats.org/officeDocument/2006/math">
                    <m:o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𝑄</m:t>
                          </m:r>
                        </m:e>
                        <m:sub>
                          <m:r>
                            <a:rPr lang="en-US" sz="2000" b="0" i="1" smtClean="0">
                              <a:latin typeface="Cambria Math" panose="02040503050406030204" pitchFamily="18" charset="0"/>
                            </a:rPr>
                            <m:t>𝑘</m:t>
                          </m:r>
                          <m:r>
                            <a:rPr lang="en-US" sz="2000" b="0" i="1" smtClean="0">
                              <a:latin typeface="Cambria Math" panose="02040503050406030204" pitchFamily="18" charset="0"/>
                            </a:rPr>
                            <m:t>+1</m:t>
                          </m:r>
                        </m:sub>
                      </m:sSub>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𝑠</m:t>
                          </m:r>
                          <m:r>
                            <a:rPr lang="en-US" sz="2000" b="0" i="1" smtClean="0">
                              <a:latin typeface="Cambria Math" panose="02040503050406030204" pitchFamily="18" charset="0"/>
                            </a:rPr>
                            <m:t>,</m:t>
                          </m:r>
                          <m:r>
                            <a:rPr lang="en-US" sz="2000" b="0" i="1" smtClean="0">
                              <a:latin typeface="Cambria Math" panose="02040503050406030204" pitchFamily="18" charset="0"/>
                            </a:rPr>
                            <m:t>𝑎</m:t>
                          </m:r>
                        </m:e>
                      </m:d>
                      <m:r>
                        <a:rPr lang="en-US" sz="2000" i="1">
                          <a:latin typeface="Cambria Math" panose="02040503050406030204" pitchFamily="18" charset="0"/>
                          <a:ea typeface="Cambria Math" panose="02040503050406030204" pitchFamily="18" charset="0"/>
                        </a:rPr>
                        <m:t>←</m:t>
                      </m:r>
                      <m:nary>
                        <m:naryPr>
                          <m:chr m:val="∑"/>
                          <m:supHide m:val="on"/>
                          <m:ctrlPr>
                            <a:rPr lang="en-US" sz="2000" b="0" i="1" smtClean="0">
                              <a:latin typeface="Cambria Math" panose="02040503050406030204" pitchFamily="18" charset="0"/>
                              <a:ea typeface="Cambria Math" panose="02040503050406030204" pitchFamily="18" charset="0"/>
                            </a:rPr>
                          </m:ctrlPr>
                        </m:naryPr>
                        <m:sub>
                          <m:sSup>
                            <m:sSupPr>
                              <m:ctrlPr>
                                <a:rPr lang="en-US" sz="2000" b="0" i="1" smtClean="0">
                                  <a:latin typeface="Cambria Math" panose="02040503050406030204" pitchFamily="18" charset="0"/>
                                  <a:ea typeface="Cambria Math" panose="02040503050406030204" pitchFamily="18" charset="0"/>
                                </a:rPr>
                              </m:ctrlPr>
                            </m:sSupPr>
                            <m:e>
                              <m:r>
                                <m:rPr>
                                  <m:brk m:alnAt="7"/>
                                </m:rPr>
                                <a:rPr lang="en-US" sz="2000" b="0" i="1" smtClean="0">
                                  <a:latin typeface="Cambria Math" panose="02040503050406030204" pitchFamily="18" charset="0"/>
                                  <a:ea typeface="Cambria Math" panose="02040503050406030204" pitchFamily="18" charset="0"/>
                                </a:rPr>
                                <m:t>𝑠</m:t>
                              </m:r>
                            </m:e>
                            <m:sup>
                              <m:r>
                                <a:rPr lang="en-US" sz="2000" b="0" i="1" smtClean="0">
                                  <a:latin typeface="Cambria Math" panose="02040503050406030204" pitchFamily="18" charset="0"/>
                                  <a:ea typeface="Cambria Math" panose="02040503050406030204" pitchFamily="18" charset="0"/>
                                </a:rPr>
                                <m:t>′</m:t>
                              </m:r>
                            </m:sup>
                          </m:sSup>
                        </m:sub>
                        <m:sup/>
                        <m:e>
                          <m:r>
                            <a:rPr lang="en-US" sz="2000" b="0" i="1" smtClean="0">
                              <a:latin typeface="Cambria Math" panose="02040503050406030204" pitchFamily="18" charset="0"/>
                              <a:ea typeface="Cambria Math" panose="02040503050406030204" pitchFamily="18" charset="0"/>
                            </a:rPr>
                            <m:t>𝑇</m:t>
                          </m:r>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𝑠</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𝑎</m:t>
                              </m:r>
                              <m:r>
                                <a:rPr lang="en-US" sz="2000" b="0" i="1" smtClean="0">
                                  <a:latin typeface="Cambria Math" panose="02040503050406030204" pitchFamily="18" charset="0"/>
                                  <a:ea typeface="Cambria Math" panose="02040503050406030204" pitchFamily="18" charset="0"/>
                                </a:rPr>
                                <m:t>,</m:t>
                              </m:r>
                              <m:sSup>
                                <m:sSupPr>
                                  <m:ctrlPr>
                                    <a:rPr lang="en-US" sz="2000" b="0" i="1" smtClean="0">
                                      <a:latin typeface="Cambria Math" panose="02040503050406030204" pitchFamily="18" charset="0"/>
                                      <a:ea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𝑠</m:t>
                                  </m:r>
                                </m:e>
                                <m:sup>
                                  <m:r>
                                    <a:rPr lang="en-US" sz="2000" b="0" i="1" smtClean="0">
                                      <a:latin typeface="Cambria Math" panose="02040503050406030204" pitchFamily="18" charset="0"/>
                                      <a:ea typeface="Cambria Math" panose="02040503050406030204" pitchFamily="18" charset="0"/>
                                    </a:rPr>
                                    <m:t>′</m:t>
                                  </m:r>
                                </m:sup>
                              </m:sSup>
                            </m:e>
                          </m:d>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𝑅</m:t>
                          </m:r>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𝑠</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𝑎</m:t>
                              </m:r>
                              <m:r>
                                <a:rPr lang="en-US" sz="2000" b="0" i="1" smtClean="0">
                                  <a:latin typeface="Cambria Math" panose="02040503050406030204" pitchFamily="18" charset="0"/>
                                  <a:ea typeface="Cambria Math" panose="02040503050406030204" pitchFamily="18" charset="0"/>
                                </a:rPr>
                                <m:t>,</m:t>
                              </m:r>
                              <m:sSup>
                                <m:sSupPr>
                                  <m:ctrlPr>
                                    <a:rPr lang="en-US" sz="2000" b="0" i="1" smtClean="0">
                                      <a:latin typeface="Cambria Math" panose="02040503050406030204" pitchFamily="18" charset="0"/>
                                      <a:ea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𝑠</m:t>
                                  </m:r>
                                </m:e>
                                <m:sup>
                                  <m:r>
                                    <a:rPr lang="en-US" sz="2000" b="0" i="1" smtClean="0">
                                      <a:latin typeface="Cambria Math" panose="02040503050406030204" pitchFamily="18" charset="0"/>
                                      <a:ea typeface="Cambria Math" panose="02040503050406030204" pitchFamily="18" charset="0"/>
                                    </a:rPr>
                                    <m:t>′</m:t>
                                  </m:r>
                                </m:sup>
                              </m:sSup>
                            </m:e>
                          </m:d>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𝛾</m:t>
                          </m:r>
                          <m:sSub>
                            <m:sSubPr>
                              <m:ctrlPr>
                                <a:rPr lang="en-US" sz="2000" b="0" i="0" smtClean="0">
                                  <a:latin typeface="Cambria Math" panose="02040503050406030204" pitchFamily="18" charset="0"/>
                                  <a:ea typeface="Cambria Math" panose="02040503050406030204" pitchFamily="18" charset="0"/>
                                </a:rPr>
                              </m:ctrlPr>
                            </m:sSubPr>
                            <m:e>
                              <m:r>
                                <m:rPr>
                                  <m:sty m:val="p"/>
                                </m:rPr>
                                <a:rPr lang="en-US" sz="2000" b="0" i="0" smtClean="0">
                                  <a:latin typeface="Cambria Math" panose="02040503050406030204" pitchFamily="18" charset="0"/>
                                  <a:ea typeface="Cambria Math" panose="02040503050406030204" pitchFamily="18" charset="0"/>
                                </a:rPr>
                                <m:t>max</m:t>
                              </m:r>
                            </m:e>
                            <m:sub>
                              <m:sSup>
                                <m:sSupPr>
                                  <m:ctrlPr>
                                    <a:rPr lang="en-US" sz="2000" b="0" i="1" smtClean="0">
                                      <a:latin typeface="Cambria Math" panose="02040503050406030204" pitchFamily="18" charset="0"/>
                                      <a:ea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𝑎</m:t>
                                  </m:r>
                                </m:e>
                                <m:sup>
                                  <m:r>
                                    <a:rPr lang="en-US" sz="2000" b="0" i="1" smtClean="0">
                                      <a:latin typeface="Cambria Math" panose="02040503050406030204" pitchFamily="18" charset="0"/>
                                      <a:ea typeface="Cambria Math" panose="02040503050406030204" pitchFamily="18" charset="0"/>
                                    </a:rPr>
                                    <m:t>′</m:t>
                                  </m:r>
                                </m:sup>
                              </m:sSup>
                            </m:sub>
                          </m:sSub>
                        </m:e>
                      </m:nary>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𝑄</m:t>
                          </m:r>
                        </m:e>
                        <m:sub>
                          <m:r>
                            <a:rPr lang="en-US" sz="2000" b="0" i="1" smtClean="0">
                              <a:latin typeface="Cambria Math" panose="02040503050406030204" pitchFamily="18" charset="0"/>
                              <a:ea typeface="Cambria Math" panose="02040503050406030204" pitchFamily="18" charset="0"/>
                            </a:rPr>
                            <m:t>𝑘</m:t>
                          </m:r>
                        </m:sub>
                      </m:sSub>
                      <m:r>
                        <a:rPr lang="en-US" sz="2000" b="0" i="1" smtClean="0">
                          <a:latin typeface="Cambria Math" panose="02040503050406030204" pitchFamily="18" charset="0"/>
                          <a:ea typeface="Cambria Math" panose="02040503050406030204" pitchFamily="18" charset="0"/>
                        </a:rPr>
                        <m:t>(</m:t>
                      </m:r>
                      <m:sSup>
                        <m:sSupPr>
                          <m:ctrlPr>
                            <a:rPr lang="en-US" sz="2000" b="0" i="1" smtClean="0">
                              <a:latin typeface="Cambria Math" panose="02040503050406030204" pitchFamily="18" charset="0"/>
                              <a:ea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𝑠</m:t>
                          </m:r>
                        </m:e>
                        <m:sup>
                          <m:r>
                            <a:rPr lang="en-US" sz="2000" b="0" i="1" smtClean="0">
                              <a:latin typeface="Cambria Math" panose="02040503050406030204" pitchFamily="18" charset="0"/>
                              <a:ea typeface="Cambria Math" panose="02040503050406030204" pitchFamily="18" charset="0"/>
                            </a:rPr>
                            <m:t>′</m:t>
                          </m:r>
                        </m:sup>
                      </m:sSup>
                      <m:r>
                        <a:rPr lang="en-US" sz="2000" b="0" i="1" smtClean="0">
                          <a:latin typeface="Cambria Math" panose="02040503050406030204" pitchFamily="18" charset="0"/>
                          <a:ea typeface="Cambria Math" panose="02040503050406030204" pitchFamily="18" charset="0"/>
                        </a:rPr>
                        <m:t>,</m:t>
                      </m:r>
                      <m:sSup>
                        <m:sSupPr>
                          <m:ctrlPr>
                            <a:rPr lang="en-US" sz="2000" b="0" i="1" smtClean="0">
                              <a:latin typeface="Cambria Math" panose="02040503050406030204" pitchFamily="18" charset="0"/>
                              <a:ea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𝑎</m:t>
                          </m:r>
                        </m:e>
                        <m:sup>
                          <m:r>
                            <a:rPr lang="en-US" sz="2000" b="0" i="1" smtClean="0">
                              <a:latin typeface="Cambria Math" panose="02040503050406030204" pitchFamily="18" charset="0"/>
                              <a:ea typeface="Cambria Math" panose="02040503050406030204" pitchFamily="18" charset="0"/>
                            </a:rPr>
                            <m:t>′</m:t>
                          </m:r>
                        </m:sup>
                      </m:sSup>
                      <m:r>
                        <a:rPr lang="en-US" sz="2000" b="0" i="1" smtClean="0">
                          <a:latin typeface="Cambria Math" panose="02040503050406030204" pitchFamily="18" charset="0"/>
                          <a:ea typeface="Cambria Math" panose="02040503050406030204" pitchFamily="18" charset="0"/>
                        </a:rPr>
                        <m:t>)]</m:t>
                      </m:r>
                    </m:oMath>
                  </m:oMathPara>
                </a14:m>
                <a:endParaRPr lang="en-US" sz="2000" dirty="0"/>
              </a:p>
              <a:p>
                <a:r>
                  <a:rPr lang="en-US" sz="2000" dirty="0"/>
                  <a:t>Learn Q-values as you go:</a:t>
                </a:r>
                <a:endParaRPr lang="en-US" sz="1400" dirty="0"/>
              </a:p>
              <a:p>
                <a:pPr lvl="1"/>
                <a:r>
                  <a:rPr lang="en-US" dirty="0"/>
                  <a:t>Receive sample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𝑟</m:t>
                    </m:r>
                    <m:r>
                      <a:rPr lang="en-US" i="1">
                        <a:latin typeface="Cambria Math" panose="02040503050406030204" pitchFamily="18" charset="0"/>
                      </a:rPr>
                      <m:t>)</m:t>
                    </m:r>
                  </m:oMath>
                </a14:m>
                <a:endParaRPr lang="en-US" dirty="0"/>
              </a:p>
              <a:p>
                <a:pPr lvl="1"/>
                <a:r>
                  <a:rPr lang="en-US" dirty="0"/>
                  <a:t>Consider old estimate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a14:m>
                <a:endParaRPr lang="en-US" dirty="0"/>
              </a:p>
              <a:p>
                <a:pPr lvl="1"/>
                <a:r>
                  <a:rPr lang="en-US" dirty="0"/>
                  <a:t>Consider new sample estimate: </a:t>
                </a:r>
                <a14:m>
                  <m:oMath xmlns:m="http://schemas.openxmlformats.org/officeDocument/2006/math">
                    <m:r>
                      <m:rPr>
                        <m:sty m:val="p"/>
                      </m:rPr>
                      <a:rPr lang="en-US" b="0" i="0" smtClean="0">
                        <a:latin typeface="Cambria Math" panose="02040503050406030204" pitchFamily="18" charset="0"/>
                      </a:rPr>
                      <m:t>sample</m:t>
                    </m:r>
                    <m:r>
                      <a:rPr lang="en-US" b="0" i="1" smtClean="0">
                        <a:latin typeface="Cambria Math" panose="02040503050406030204" pitchFamily="18" charset="0"/>
                      </a:rPr>
                      <m:t>=</m:t>
                    </m:r>
                    <m:r>
                      <a:rPr lang="en-US" b="0" i="1" smtClean="0">
                        <a:latin typeface="Cambria Math" panose="02040503050406030204" pitchFamily="18" charset="0"/>
                      </a:rPr>
                      <m:t>𝑅</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sSub>
                      <m:sSubPr>
                        <m:ctrlPr>
                          <a:rPr lang="en-US" b="0" i="0"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max</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𝑎</m:t>
                            </m:r>
                          </m:e>
                          <m:sup>
                            <m:r>
                              <a:rPr lang="en-US" b="0" i="1" smtClean="0">
                                <a:latin typeface="Cambria Math" panose="02040503050406030204" pitchFamily="18" charset="0"/>
                                <a:ea typeface="Cambria Math" panose="02040503050406030204" pitchFamily="18" charset="0"/>
                              </a:rPr>
                              <m:t>′</m:t>
                            </m:r>
                          </m:sup>
                        </m:sSup>
                      </m:sub>
                    </m:sSub>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𝑄</m:t>
                        </m:r>
                      </m:e>
                      <m:sub>
                        <m:r>
                          <a:rPr lang="en-US" b="0" i="1" smtClean="0">
                            <a:latin typeface="Cambria Math" panose="02040503050406030204" pitchFamily="18" charset="0"/>
                            <a:ea typeface="Cambria Math" panose="02040503050406030204" pitchFamily="18" charset="0"/>
                          </a:rPr>
                          <m:t>𝑘</m:t>
                        </m:r>
                      </m:sub>
                    </m:sSub>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oMath>
                </a14:m>
                <a:endParaRPr lang="en-US" dirty="0"/>
              </a:p>
              <a:p>
                <a:pPr lvl="1"/>
                <a:r>
                  <a:rPr lang="en-US" dirty="0"/>
                  <a:t>Incorporate new estimate into a running average:</a:t>
                </a:r>
              </a:p>
              <a:p>
                <a:pPr marL="457200" lvl="1" indent="0">
                  <a:buNone/>
                </a:pPr>
                <a:endParaRPr lang="en-US" dirty="0"/>
              </a:p>
              <a:p>
                <a:pPr marL="457200" lvl="1" indent="0">
                  <a:buNone/>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𝑘</m:t>
                          </m:r>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𝛼</m:t>
                          </m:r>
                        </m:e>
                      </m:d>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𝑄</m:t>
                          </m:r>
                        </m:e>
                        <m:sub>
                          <m:r>
                            <a:rPr lang="en-US" b="0" i="1" smtClean="0">
                              <a:latin typeface="Cambria Math" panose="02040503050406030204" pitchFamily="18" charset="0"/>
                              <a:ea typeface="Cambria Math" panose="02040503050406030204" pitchFamily="18" charset="0"/>
                            </a:rPr>
                            <m:t>𝑘</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r>
                        <m:rPr>
                          <m:sty m:val="p"/>
                        </m:rPr>
                        <a:rPr lang="en-US" b="0" i="0" smtClean="0">
                          <a:latin typeface="Cambria Math" panose="02040503050406030204" pitchFamily="18" charset="0"/>
                          <a:ea typeface="Cambria Math" panose="02040503050406030204" pitchFamily="18" charset="0"/>
                        </a:rPr>
                        <m:t>sample</m:t>
                      </m:r>
                    </m:oMath>
                  </m:oMathPara>
                </a14:m>
                <a:endParaRPr lang="en-US" dirty="0"/>
              </a:p>
            </p:txBody>
          </p:sp>
        </mc:Choice>
        <mc:Fallback xmlns="">
          <p:sp>
            <p:nvSpPr>
              <p:cNvPr id="9" name="Content Placeholder 8">
                <a:extLst>
                  <a:ext uri="{FF2B5EF4-FFF2-40B4-BE49-F238E27FC236}">
                    <a16:creationId xmlns:a16="http://schemas.microsoft.com/office/drawing/2014/main" id="{7BC30166-00AC-1E49-A594-B27D4F19AE95}"/>
                  </a:ext>
                </a:extLst>
              </p:cNvPr>
              <p:cNvSpPr>
                <a:spLocks noGrp="1" noRot="1" noChangeAspect="1" noMove="1" noResize="1" noEditPoints="1" noAdjustHandles="1" noChangeArrowheads="1" noChangeShapeType="1" noTextEdit="1"/>
              </p:cNvSpPr>
              <p:nvPr>
                <p:ph idx="1"/>
              </p:nvPr>
            </p:nvSpPr>
            <p:spPr>
              <a:xfrm>
                <a:off x="497158" y="1590261"/>
                <a:ext cx="8062948" cy="4606139"/>
              </a:xfrm>
              <a:blipFill>
                <a:blip r:embed="rId3"/>
                <a:stretch>
                  <a:fillRect l="-1102" t="-3306"/>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ABEB5BAA-C5DE-B81E-1511-7D3CC2BA46E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60111B8-94B7-7EC1-5805-2EE33897A564}"/>
              </a:ext>
            </a:extLst>
          </p:cNvPr>
          <p:cNvSpPr>
            <a:spLocks noGrp="1"/>
          </p:cNvSpPr>
          <p:nvPr>
            <p:ph type="sldNum" sz="quarter" idx="12"/>
          </p:nvPr>
        </p:nvSpPr>
        <p:spPr/>
        <p:txBody>
          <a:bodyPr/>
          <a:lstStyle/>
          <a:p>
            <a:fld id="{0C6CD854-DD62-6C4B-87F1-66B34D688D3F}" type="slidenum">
              <a:rPr lang="en-US" smtClean="0"/>
              <a:t>10</a:t>
            </a:fld>
            <a:endParaRPr lang="en-US"/>
          </a:p>
        </p:txBody>
      </p:sp>
      <p:graphicFrame>
        <p:nvGraphicFramePr>
          <p:cNvPr id="10" name="Object 2" descr="Screenshot of Q-value iteration for a small Pacman Grid World after 1000 iteration. The diagram shows four values corresponding to each action direction for each grid state. State-action pairs leading to the positive terminal state have higher Q-values and are shown in brighter green, whereas pairs with the risk of falling into the negative terminal state have low Q-values and are shown in red. ">
            <a:extLst>
              <a:ext uri="{FF2B5EF4-FFF2-40B4-BE49-F238E27FC236}">
                <a16:creationId xmlns:a16="http://schemas.microsoft.com/office/drawing/2014/main" id="{4B77FCAE-41E6-D02E-F9B9-46A717136A2C}"/>
              </a:ext>
            </a:extLst>
          </p:cNvPr>
          <p:cNvGraphicFramePr>
            <a:graphicFrameLocks noChangeAspect="1"/>
          </p:cNvGraphicFramePr>
          <p:nvPr>
            <p:extLst>
              <p:ext uri="{D42A27DB-BD31-4B8C-83A1-F6EECF244321}">
                <p14:modId xmlns:p14="http://schemas.microsoft.com/office/powerpoint/2010/main" val="2326396410"/>
              </p:ext>
            </p:extLst>
          </p:nvPr>
        </p:nvGraphicFramePr>
        <p:xfrm>
          <a:off x="8332788" y="1201738"/>
          <a:ext cx="3505200" cy="2978150"/>
        </p:xfrm>
        <a:graphic>
          <a:graphicData uri="http://schemas.openxmlformats.org/presentationml/2006/ole">
            <mc:AlternateContent xmlns:mc="http://schemas.openxmlformats.org/markup-compatibility/2006">
              <mc:Choice xmlns:v="urn:schemas-microsoft-com:vml" Requires="v">
                <p:oleObj name="Photo Editor Photo" r:id="rId4" imgW="4762913" imgH="4046571" progId="MSPhotoEd.3">
                  <p:embed/>
                </p:oleObj>
              </mc:Choice>
              <mc:Fallback>
                <p:oleObj name="Photo Editor Photo" r:id="rId4" imgW="4762913" imgH="4046571" progId="MSPhotoEd.3">
                  <p:embed/>
                  <p:pic>
                    <p:nvPicPr>
                      <p:cNvPr id="19457"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2788" y="1201738"/>
                        <a:ext cx="3505200" cy="2978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3387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19F6F-3EC1-170D-37DA-17EECF003168}"/>
              </a:ext>
            </a:extLst>
          </p:cNvPr>
          <p:cNvSpPr>
            <a:spLocks noGrp="1"/>
          </p:cNvSpPr>
          <p:nvPr>
            <p:ph type="title"/>
          </p:nvPr>
        </p:nvSpPr>
        <p:spPr/>
        <p:txBody>
          <a:bodyPr/>
          <a:lstStyle/>
          <a:p>
            <a:r>
              <a:rPr lang="en-US" dirty="0"/>
              <a:t>Properties of Q-Learning</a:t>
            </a:r>
          </a:p>
        </p:txBody>
      </p:sp>
      <p:sp>
        <p:nvSpPr>
          <p:cNvPr id="3" name="Content Placeholder 2">
            <a:extLst>
              <a:ext uri="{FF2B5EF4-FFF2-40B4-BE49-F238E27FC236}">
                <a16:creationId xmlns:a16="http://schemas.microsoft.com/office/drawing/2014/main" id="{3E6DA587-5AFB-971E-F531-8A5AF3BC949C}"/>
              </a:ext>
            </a:extLst>
          </p:cNvPr>
          <p:cNvSpPr>
            <a:spLocks noGrp="1"/>
          </p:cNvSpPr>
          <p:nvPr>
            <p:ph idx="1"/>
          </p:nvPr>
        </p:nvSpPr>
        <p:spPr>
          <a:xfrm>
            <a:off x="497158" y="1590261"/>
            <a:ext cx="6683571" cy="4606139"/>
          </a:xfrm>
        </p:spPr>
        <p:txBody>
          <a:bodyPr/>
          <a:lstStyle/>
          <a:p>
            <a:pPr marL="0" indent="0">
              <a:buNone/>
            </a:pPr>
            <a:r>
              <a:rPr lang="en-US" b="1" dirty="0">
                <a:solidFill>
                  <a:schemeClr val="accent2"/>
                </a:solidFill>
                <a:latin typeface="Avenir Next" panose="020B0503020202020204" pitchFamily="34" charset="0"/>
                <a:sym typeface="Wingdings" pitchFamily="2" charset="2"/>
              </a:rPr>
              <a:t>Off-Policy Learning</a:t>
            </a:r>
            <a:r>
              <a:rPr lang="en-US" dirty="0">
                <a:sym typeface="Wingdings" pitchFamily="2" charset="2"/>
              </a:rPr>
              <a:t> </a:t>
            </a:r>
          </a:p>
          <a:p>
            <a:r>
              <a:rPr lang="en-US" dirty="0"/>
              <a:t>Q-Learning converges to optimal policy, even if you’re acting </a:t>
            </a:r>
            <a:r>
              <a:rPr lang="en-US" dirty="0" err="1"/>
              <a:t>suboptimally</a:t>
            </a:r>
            <a:r>
              <a:rPr lang="en-US" dirty="0"/>
              <a:t>!</a:t>
            </a:r>
          </a:p>
          <a:p>
            <a:endParaRPr lang="en-US" dirty="0"/>
          </a:p>
          <a:p>
            <a:r>
              <a:rPr lang="en-US" dirty="0"/>
              <a:t>Caveats:</a:t>
            </a:r>
          </a:p>
          <a:p>
            <a:pPr lvl="1"/>
            <a:r>
              <a:rPr lang="en-US" dirty="0"/>
              <a:t>Must explore enough</a:t>
            </a:r>
          </a:p>
          <a:p>
            <a:pPr lvl="1"/>
            <a:r>
              <a:rPr lang="en-US" dirty="0"/>
              <a:t>Must eventually make the learning rate small enough</a:t>
            </a:r>
          </a:p>
          <a:p>
            <a:pPr lvl="1"/>
            <a:r>
              <a:rPr lang="en-US" dirty="0"/>
              <a:t>In the limit, it doesn’t matter how actions are selected</a:t>
            </a:r>
          </a:p>
        </p:txBody>
      </p:sp>
      <p:sp>
        <p:nvSpPr>
          <p:cNvPr id="4" name="Date Placeholder 3">
            <a:extLst>
              <a:ext uri="{FF2B5EF4-FFF2-40B4-BE49-F238E27FC236}">
                <a16:creationId xmlns:a16="http://schemas.microsoft.com/office/drawing/2014/main" id="{96391833-22D3-55AC-8B21-3F6203A2A4CD}"/>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CD5DF619-7AB5-F221-D0E1-769D5BBB80B0}"/>
              </a:ext>
            </a:extLst>
          </p:cNvPr>
          <p:cNvSpPr>
            <a:spLocks noGrp="1"/>
          </p:cNvSpPr>
          <p:nvPr>
            <p:ph type="sldNum" sz="quarter" idx="12"/>
          </p:nvPr>
        </p:nvSpPr>
        <p:spPr/>
        <p:txBody>
          <a:bodyPr/>
          <a:lstStyle/>
          <a:p>
            <a:fld id="{0C6CD854-DD62-6C4B-87F1-66B34D688D3F}" type="slidenum">
              <a:rPr lang="en-US" smtClean="0"/>
              <a:t>11</a:t>
            </a:fld>
            <a:endParaRPr lang="en-US"/>
          </a:p>
        </p:txBody>
      </p:sp>
      <p:pic>
        <p:nvPicPr>
          <p:cNvPr id="6" name="Picture 1" descr="Illustration of a robot with a computerized brain holding its arms in the air in celebration.">
            <a:extLst>
              <a:ext uri="{FF2B5EF4-FFF2-40B4-BE49-F238E27FC236}">
                <a16:creationId xmlns:a16="http://schemas.microsoft.com/office/drawing/2014/main" id="{F4EAE60C-BABC-DC9B-E78E-9271E6D3FB2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809926" y="2761129"/>
            <a:ext cx="3884915" cy="2798064"/>
          </a:xfrm>
          <a:prstGeom prst="rect">
            <a:avLst/>
          </a:prstGeom>
          <a:noFill/>
          <a:ln w="9525">
            <a:noFill/>
            <a:miter lim="800000"/>
            <a:headEnd/>
            <a:tailEnd/>
          </a:ln>
          <a:effectLst/>
        </p:spPr>
      </p:pic>
    </p:spTree>
    <p:extLst>
      <p:ext uri="{BB962C8B-B14F-4D97-AF65-F5344CB8AC3E}">
        <p14:creationId xmlns:p14="http://schemas.microsoft.com/office/powerpoint/2010/main" val="2713903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7876E-68DE-A87F-6363-294FFF4D2051}"/>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7990EECB-EB1E-2464-A26F-674ACB5EA6FB}"/>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B26E66D4-A270-3FE9-44B5-25832B143737}"/>
              </a:ext>
            </a:extLst>
          </p:cNvPr>
          <p:cNvSpPr>
            <a:spLocks noGrp="1"/>
          </p:cNvSpPr>
          <p:nvPr>
            <p:ph type="sldNum" sz="quarter" idx="12"/>
          </p:nvPr>
        </p:nvSpPr>
        <p:spPr/>
        <p:txBody>
          <a:bodyPr/>
          <a:lstStyle/>
          <a:p>
            <a:fld id="{0C6CD854-DD62-6C4B-87F1-66B34D688D3F}" type="slidenum">
              <a:rPr lang="en-US" smtClean="0"/>
              <a:t>12</a:t>
            </a:fld>
            <a:endParaRPr lang="en-US"/>
          </a:p>
        </p:txBody>
      </p:sp>
      <p:sp>
        <p:nvSpPr>
          <p:cNvPr id="5" name="Title 4">
            <a:extLst>
              <a:ext uri="{FF2B5EF4-FFF2-40B4-BE49-F238E27FC236}">
                <a16:creationId xmlns:a16="http://schemas.microsoft.com/office/drawing/2014/main" id="{4696F296-8991-8E3F-CC48-8D6016692245}"/>
              </a:ext>
            </a:extLst>
          </p:cNvPr>
          <p:cNvSpPr>
            <a:spLocks noGrp="1"/>
          </p:cNvSpPr>
          <p:nvPr>
            <p:ph type="title"/>
          </p:nvPr>
        </p:nvSpPr>
        <p:spPr/>
        <p:txBody>
          <a:bodyPr/>
          <a:lstStyle/>
          <a:p>
            <a:r>
              <a:rPr lang="en-US" dirty="0"/>
              <a:t>Questions (2)</a:t>
            </a:r>
          </a:p>
        </p:txBody>
      </p:sp>
    </p:spTree>
    <p:extLst>
      <p:ext uri="{BB962C8B-B14F-4D97-AF65-F5344CB8AC3E}">
        <p14:creationId xmlns:p14="http://schemas.microsoft.com/office/powerpoint/2010/main" val="3466579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07628B-01BE-717F-1A1A-5F411B2CB095}"/>
              </a:ext>
            </a:extLst>
          </p:cNvPr>
          <p:cNvSpPr>
            <a:spLocks noGrp="1"/>
          </p:cNvSpPr>
          <p:nvPr>
            <p:ph type="title"/>
          </p:nvPr>
        </p:nvSpPr>
        <p:spPr/>
        <p:txBody>
          <a:bodyPr/>
          <a:lstStyle/>
          <a:p>
            <a:r>
              <a:rPr lang="en-US" dirty="0"/>
              <a:t>Exploration vs. Exploitation</a:t>
            </a:r>
          </a:p>
        </p:txBody>
      </p:sp>
      <p:sp>
        <p:nvSpPr>
          <p:cNvPr id="4" name="Date Placeholder 3">
            <a:extLst>
              <a:ext uri="{FF2B5EF4-FFF2-40B4-BE49-F238E27FC236}">
                <a16:creationId xmlns:a16="http://schemas.microsoft.com/office/drawing/2014/main" id="{E7B6FBF2-DD0D-C89F-9064-05D6EAF1F92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E2C77A3D-5532-E32C-D04E-3A21A02A9044}"/>
              </a:ext>
            </a:extLst>
          </p:cNvPr>
          <p:cNvSpPr>
            <a:spLocks noGrp="1"/>
          </p:cNvSpPr>
          <p:nvPr>
            <p:ph type="sldNum" sz="quarter" idx="12"/>
          </p:nvPr>
        </p:nvSpPr>
        <p:spPr/>
        <p:txBody>
          <a:bodyPr/>
          <a:lstStyle/>
          <a:p>
            <a:fld id="{0C6CD854-DD62-6C4B-87F1-66B34D688D3F}" type="slidenum">
              <a:rPr lang="en-US" smtClean="0"/>
              <a:t>13</a:t>
            </a:fld>
            <a:endParaRPr lang="en-US"/>
          </a:p>
        </p:txBody>
      </p:sp>
      <p:pic>
        <p:nvPicPr>
          <p:cNvPr id="8" name="Picture 2" descr="The robot with a computerized brain stands as a fork in the path leading to two different restaurautns: “The Usual Place” and a shiny new restaurant with a sign saying “Grand Opening!”">
            <a:extLst>
              <a:ext uri="{FF2B5EF4-FFF2-40B4-BE49-F238E27FC236}">
                <a16:creationId xmlns:a16="http://schemas.microsoft.com/office/drawing/2014/main" id="{3EEA3E9C-F068-CF32-2036-DD505702C4F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53235" y="1035424"/>
            <a:ext cx="7485530" cy="4990353"/>
          </a:xfrm>
          <a:prstGeom prst="rect">
            <a:avLst/>
          </a:prstGeom>
          <a:noFill/>
        </p:spPr>
      </p:pic>
    </p:spTree>
    <p:extLst>
      <p:ext uri="{BB962C8B-B14F-4D97-AF65-F5344CB8AC3E}">
        <p14:creationId xmlns:p14="http://schemas.microsoft.com/office/powerpoint/2010/main" val="2245232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59B58BF-C167-FFB7-AFE9-12561C66D672}"/>
              </a:ext>
            </a:extLst>
          </p:cNvPr>
          <p:cNvSpPr>
            <a:spLocks noGrp="1"/>
          </p:cNvSpPr>
          <p:nvPr>
            <p:ph type="title"/>
          </p:nvPr>
        </p:nvSpPr>
        <p:spPr/>
        <p:txBody>
          <a:bodyPr/>
          <a:lstStyle/>
          <a:p>
            <a:r>
              <a:rPr lang="en-US" dirty="0"/>
              <a:t>How to Explore?</a:t>
            </a:r>
          </a:p>
        </p:txBody>
      </p:sp>
      <mc:AlternateContent xmlns:mc="http://schemas.openxmlformats.org/markup-compatibility/2006" xmlns:a14="http://schemas.microsoft.com/office/drawing/2010/main">
        <mc:Choice Requires="a14">
          <p:sp>
            <p:nvSpPr>
              <p:cNvPr id="10" name="Content Placeholder 9">
                <a:extLst>
                  <a:ext uri="{FF2B5EF4-FFF2-40B4-BE49-F238E27FC236}">
                    <a16:creationId xmlns:a16="http://schemas.microsoft.com/office/drawing/2014/main" id="{E51D2CB0-8DD6-52E2-DABA-274F26C2CA19}"/>
                  </a:ext>
                </a:extLst>
              </p:cNvPr>
              <p:cNvSpPr>
                <a:spLocks noGrp="1"/>
              </p:cNvSpPr>
              <p:nvPr>
                <p:ph idx="1"/>
              </p:nvPr>
            </p:nvSpPr>
            <p:spPr/>
            <p:txBody>
              <a:bodyPr/>
              <a:lstStyle/>
              <a:p>
                <a:pPr marL="0" indent="0">
                  <a:buNone/>
                </a:pPr>
                <a:r>
                  <a:rPr lang="en-US" b="1" i="1" dirty="0"/>
                  <a:t>How should the agent balance exploration and exploitation?</a:t>
                </a:r>
              </a:p>
              <a:p>
                <a:r>
                  <a:rPr lang="en-US" dirty="0"/>
                  <a:t>Simple Approach: Random Chance (</a:t>
                </a:r>
                <a14:m>
                  <m:oMath xmlns:m="http://schemas.openxmlformats.org/officeDocument/2006/math">
                    <m:r>
                      <a:rPr lang="en-US" i="1" smtClean="0">
                        <a:latin typeface="Cambria Math" panose="02040503050406030204" pitchFamily="18" charset="0"/>
                        <a:ea typeface="Cambria Math" panose="02040503050406030204" pitchFamily="18" charset="0"/>
                      </a:rPr>
                      <m:t>𝜀</m:t>
                    </m:r>
                  </m:oMath>
                </a14:m>
                <a:r>
                  <a:rPr lang="en-US" dirty="0"/>
                  <a:t>-greedy)</a:t>
                </a:r>
              </a:p>
              <a:p>
                <a:pPr lvl="1"/>
                <a:r>
                  <a:rPr lang="en-US" dirty="0"/>
                  <a:t>With (small) probability </a:t>
                </a:r>
                <a14:m>
                  <m:oMath xmlns:m="http://schemas.openxmlformats.org/officeDocument/2006/math">
                    <m:r>
                      <a:rPr lang="en-US" i="1" smtClean="0">
                        <a:latin typeface="Cambria Math" panose="02040503050406030204" pitchFamily="18" charset="0"/>
                        <a:ea typeface="Cambria Math" panose="02040503050406030204" pitchFamily="18" charset="0"/>
                      </a:rPr>
                      <m:t>𝜀</m:t>
                    </m:r>
                  </m:oMath>
                </a14:m>
                <a:r>
                  <a:rPr lang="en-US" dirty="0"/>
                  <a:t>, take a random action</a:t>
                </a:r>
              </a:p>
              <a:p>
                <a:pPr lvl="1"/>
                <a:r>
                  <a:rPr lang="en-US" dirty="0"/>
                  <a:t>With (large) probability </a:t>
                </a:r>
                <a14:m>
                  <m:oMath xmlns:m="http://schemas.openxmlformats.org/officeDocument/2006/math">
                    <m:r>
                      <a:rPr lang="en-US" b="0" i="0" smtClean="0">
                        <a:latin typeface="Cambria Math" panose="02040503050406030204" pitchFamily="18" charset="0"/>
                        <a:ea typeface="Cambria Math" panose="02040503050406030204" pitchFamily="18" charset="0"/>
                      </a:rPr>
                      <m:t>1−</m:t>
                    </m:r>
                    <m:r>
                      <a:rPr lang="en-US" i="1" smtClean="0">
                        <a:latin typeface="Cambria Math" panose="02040503050406030204" pitchFamily="18" charset="0"/>
                        <a:ea typeface="Cambria Math" panose="02040503050406030204" pitchFamily="18" charset="0"/>
                      </a:rPr>
                      <m:t>𝜀</m:t>
                    </m:r>
                  </m:oMath>
                </a14:m>
                <a:r>
                  <a:rPr lang="en-US" dirty="0"/>
                  <a:t>, act on current policy</a:t>
                </a:r>
              </a:p>
              <a:p>
                <a:r>
                  <a:rPr lang="en-US" i="1" dirty="0"/>
                  <a:t>Problems with Random Actions?</a:t>
                </a:r>
              </a:p>
              <a:p>
                <a:pPr lvl="1"/>
                <a:r>
                  <a:rPr lang="en-US" dirty="0"/>
                  <a:t>Eventually explore the space, but do so with a lot of thrashing around</a:t>
                </a:r>
              </a:p>
              <a:p>
                <a:pPr lvl="1"/>
                <a:r>
                  <a:rPr lang="en-US" dirty="0"/>
                  <a:t>One solution: lower </a:t>
                </a:r>
                <a14:m>
                  <m:oMath xmlns:m="http://schemas.openxmlformats.org/officeDocument/2006/math">
                    <m:r>
                      <a:rPr lang="en-US" i="1" smtClean="0">
                        <a:latin typeface="Cambria Math" panose="02040503050406030204" pitchFamily="18" charset="0"/>
                        <a:ea typeface="Cambria Math" panose="02040503050406030204" pitchFamily="18" charset="0"/>
                      </a:rPr>
                      <m:t>𝜀</m:t>
                    </m:r>
                  </m:oMath>
                </a14:m>
                <a:r>
                  <a:rPr lang="en-US" dirty="0"/>
                  <a:t> over time</a:t>
                </a:r>
              </a:p>
              <a:p>
                <a:pPr lvl="1"/>
                <a:r>
                  <a:rPr lang="en-US" dirty="0"/>
                  <a:t>Another solution: </a:t>
                </a:r>
                <a:r>
                  <a:rPr lang="en-US" b="1" dirty="0">
                    <a:solidFill>
                      <a:schemeClr val="accent1"/>
                    </a:solidFill>
                  </a:rPr>
                  <a:t>exploration functions</a:t>
                </a:r>
              </a:p>
              <a:p>
                <a:pPr lvl="1"/>
                <a:endParaRPr lang="en-US" dirty="0"/>
              </a:p>
            </p:txBody>
          </p:sp>
        </mc:Choice>
        <mc:Fallback xmlns="">
          <p:sp>
            <p:nvSpPr>
              <p:cNvPr id="10" name="Content Placeholder 9">
                <a:extLst>
                  <a:ext uri="{FF2B5EF4-FFF2-40B4-BE49-F238E27FC236}">
                    <a16:creationId xmlns:a16="http://schemas.microsoft.com/office/drawing/2014/main" id="{E51D2CB0-8DD6-52E2-DABA-274F26C2CA19}"/>
                  </a:ext>
                </a:extLst>
              </p:cNvPr>
              <p:cNvSpPr>
                <a:spLocks noGrp="1" noRot="1" noChangeAspect="1" noMove="1" noResize="1" noEditPoints="1" noAdjustHandles="1" noChangeArrowheads="1" noChangeShapeType="1" noTextEdit="1"/>
              </p:cNvSpPr>
              <p:nvPr>
                <p:ph idx="1"/>
              </p:nvPr>
            </p:nvSpPr>
            <p:spPr>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D8F402E-FDB4-C612-97B6-38FD62BD5BBF}"/>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49090F7-31AE-6624-EC65-79C7D547D6D8}"/>
              </a:ext>
            </a:extLst>
          </p:cNvPr>
          <p:cNvSpPr>
            <a:spLocks noGrp="1"/>
          </p:cNvSpPr>
          <p:nvPr>
            <p:ph type="sldNum" sz="quarter" idx="12"/>
          </p:nvPr>
        </p:nvSpPr>
        <p:spPr/>
        <p:txBody>
          <a:bodyPr/>
          <a:lstStyle/>
          <a:p>
            <a:fld id="{0C6CD854-DD62-6C4B-87F1-66B34D688D3F}" type="slidenum">
              <a:rPr lang="en-US" smtClean="0"/>
              <a:t>14</a:t>
            </a:fld>
            <a:endParaRPr lang="en-US"/>
          </a:p>
        </p:txBody>
      </p:sp>
      <p:pic>
        <p:nvPicPr>
          <p:cNvPr id="8" name="Picture 1" descr="Illustration of the purple crawler robot trying to use its claw to balance itself in the air. Clearly not how the crawler is supposed to behave…">
            <a:extLst>
              <a:ext uri="{FF2B5EF4-FFF2-40B4-BE49-F238E27FC236}">
                <a16:creationId xmlns:a16="http://schemas.microsoft.com/office/drawing/2014/main" id="{7872C3BD-78D2-FCF3-8B66-F9DD51E9DB0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649233" y="2314634"/>
            <a:ext cx="3045608" cy="3881766"/>
          </a:xfrm>
          <a:prstGeom prst="rect">
            <a:avLst/>
          </a:prstGeom>
          <a:noFill/>
        </p:spPr>
      </p:pic>
    </p:spTree>
    <p:extLst>
      <p:ext uri="{BB962C8B-B14F-4D97-AF65-F5344CB8AC3E}">
        <p14:creationId xmlns:p14="http://schemas.microsoft.com/office/powerpoint/2010/main" val="405885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053BB-7E96-CB36-07C1-FF1FB35D60A0}"/>
              </a:ext>
            </a:extLst>
          </p:cNvPr>
          <p:cNvSpPr>
            <a:spLocks noGrp="1"/>
          </p:cNvSpPr>
          <p:nvPr>
            <p:ph type="title"/>
          </p:nvPr>
        </p:nvSpPr>
        <p:spPr/>
        <p:txBody>
          <a:bodyPr/>
          <a:lstStyle/>
          <a:p>
            <a:r>
              <a:rPr lang="en-US" dirty="0"/>
              <a:t>Exploration Functions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EA06E3-6EF2-6381-C81C-CD2DA3AF2977}"/>
                  </a:ext>
                </a:extLst>
              </p:cNvPr>
              <p:cNvSpPr>
                <a:spLocks noGrp="1"/>
              </p:cNvSpPr>
              <p:nvPr>
                <p:ph idx="1"/>
              </p:nvPr>
            </p:nvSpPr>
            <p:spPr>
              <a:xfrm>
                <a:off x="497158" y="1590261"/>
                <a:ext cx="7781428" cy="4606139"/>
              </a:xfrm>
            </p:spPr>
            <p:txBody>
              <a:bodyPr>
                <a:normAutofit/>
              </a:bodyPr>
              <a:lstStyle/>
              <a:p>
                <a:r>
                  <a:rPr lang="en-US" dirty="0"/>
                  <a:t>An </a:t>
                </a:r>
                <a:r>
                  <a:rPr lang="en-US" b="1" dirty="0">
                    <a:solidFill>
                      <a:schemeClr val="accent1"/>
                    </a:solidFill>
                    <a:latin typeface="Avenir Next" panose="020B0503020202020204" pitchFamily="34" charset="0"/>
                  </a:rPr>
                  <a:t>exploration function </a:t>
                </a:r>
                <a:r>
                  <a:rPr lang="en-US" dirty="0"/>
                  <a:t>takes value estimate </a:t>
                </a:r>
                <a14:m>
                  <m:oMath xmlns:m="http://schemas.openxmlformats.org/officeDocument/2006/math">
                    <m:r>
                      <a:rPr lang="en-US" b="0" i="1" smtClean="0">
                        <a:latin typeface="Cambria Math" panose="02040503050406030204" pitchFamily="18" charset="0"/>
                      </a:rPr>
                      <m:t>𝑢</m:t>
                    </m:r>
                  </m:oMath>
                </a14:m>
                <a:r>
                  <a:rPr lang="en-US" dirty="0"/>
                  <a:t> and visit count </a:t>
                </a:r>
                <a14:m>
                  <m:oMath xmlns:m="http://schemas.openxmlformats.org/officeDocument/2006/math">
                    <m:r>
                      <a:rPr lang="en-US" b="0" i="1" smtClean="0">
                        <a:latin typeface="Cambria Math" panose="02040503050406030204" pitchFamily="18" charset="0"/>
                      </a:rPr>
                      <m:t>𝑛</m:t>
                    </m:r>
                  </m:oMath>
                </a14:m>
                <a:r>
                  <a:rPr lang="en-US" dirty="0"/>
                  <a:t> and returns an optimistic utility </a:t>
                </a: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𝑢</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endParaRPr lang="en-US" dirty="0"/>
              </a:p>
              <a:p>
                <a:pPr lvl="2"/>
                <a:r>
                  <a:rPr lang="en-US" dirty="0"/>
                  <a:t>for example,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𝑢</m:t>
                        </m:r>
                        <m:r>
                          <a:rPr lang="en-US" b="0" i="1" smtClean="0">
                            <a:latin typeface="Cambria Math" panose="02040503050406030204" pitchFamily="18" charset="0"/>
                          </a:rPr>
                          <m:t>,</m:t>
                        </m:r>
                        <m:r>
                          <a:rPr lang="en-US" b="0" i="1" smtClean="0">
                            <a:latin typeface="Cambria Math" panose="02040503050406030204" pitchFamily="18" charset="0"/>
                          </a:rPr>
                          <m:t>𝑛</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𝑢</m:t>
                        </m:r>
                        <m:r>
                          <a:rPr lang="en-US" b="0" i="1" smtClean="0">
                            <a:latin typeface="Cambria Math" panose="02040503050406030204" pitchFamily="18" charset="0"/>
                          </a:rPr>
                          <m:t>+</m:t>
                        </m:r>
                        <m:r>
                          <a:rPr lang="en-US" b="0" i="1" smtClean="0">
                            <a:latin typeface="Cambria Math" panose="02040503050406030204" pitchFamily="18" charset="0"/>
                          </a:rPr>
                          <m:t>𝑐</m:t>
                        </m:r>
                      </m:num>
                      <m:den>
                        <m:r>
                          <a:rPr lang="en-US" b="0" i="1" smtClean="0">
                            <a:latin typeface="Cambria Math" panose="02040503050406030204" pitchFamily="18" charset="0"/>
                          </a:rPr>
                          <m:t>𝑛</m:t>
                        </m:r>
                      </m:den>
                    </m:f>
                  </m:oMath>
                </a14:m>
                <a:r>
                  <a:rPr lang="en-US" dirty="0"/>
                  <a:t> with constant </a:t>
                </a:r>
                <a14:m>
                  <m:oMath xmlns:m="http://schemas.openxmlformats.org/officeDocument/2006/math">
                    <m:r>
                      <a:rPr lang="en-US" b="0" i="1" smtClean="0">
                        <a:latin typeface="Cambria Math" panose="02040503050406030204" pitchFamily="18" charset="0"/>
                      </a:rPr>
                      <m:t>𝑐</m:t>
                    </m:r>
                  </m:oMath>
                </a14:m>
                <a:endParaRPr lang="en-US" dirty="0"/>
              </a:p>
              <a:p>
                <a:pPr lvl="1"/>
                <a:r>
                  <a:rPr lang="en-US" dirty="0"/>
                  <a:t>Regular Q-Update:</a:t>
                </a:r>
              </a:p>
              <a:p>
                <a:pPr marL="457200" lvl="1" indent="0">
                  <a:buNone/>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𝑘</m:t>
                          </m:r>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sSup>
                            <m:sSupPr>
                              <m:ctrlPr>
                                <a:rPr lang="en-US" b="0" i="1" smtClean="0">
                                  <a:latin typeface="Cambria Math" panose="02040503050406030204" pitchFamily="18" charset="0"/>
                                  <a:ea typeface="Cambria Math" panose="02040503050406030204" pitchFamily="18" charset="0"/>
                                </a:rPr>
                              </m:ctrlPr>
                            </m:sSupPr>
                            <m:e>
                              <m:r>
                                <m:rPr>
                                  <m:brk m:alnAt="7"/>
                                </m:rP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sub>
                        <m:sup/>
                        <m:e>
                          <m:r>
                            <a:rPr lang="en-US" b="0" i="1" smtClean="0">
                              <a:latin typeface="Cambria Math" panose="02040503050406030204" pitchFamily="18" charset="0"/>
                              <a:ea typeface="Cambria Math" panose="02040503050406030204" pitchFamily="18" charset="0"/>
                            </a:rPr>
                            <m:t>𝑇</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d>
                          <m:r>
                            <a:rPr lang="en-US" b="0" i="1" smtClean="0">
                              <a:latin typeface="Cambria Math" panose="02040503050406030204" pitchFamily="18" charset="0"/>
                              <a:ea typeface="Cambria Math" panose="02040503050406030204" pitchFamily="18" charset="0"/>
                            </a:rPr>
                            <m:t>[</m:t>
                          </m:r>
                        </m:e>
                      </m:nary>
                      <m:r>
                        <a:rPr lang="en-US" b="0" i="1" smtClean="0">
                          <a:latin typeface="Cambria Math" panose="02040503050406030204" pitchFamily="18" charset="0"/>
                          <a:ea typeface="Cambria Math" panose="02040503050406030204" pitchFamily="18" charset="0"/>
                        </a:rPr>
                        <m:t>𝑅</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r>
                        <a:rPr lang="en-US" b="0" i="1" smtClean="0">
                          <a:latin typeface="Cambria Math" panose="02040503050406030204" pitchFamily="18" charset="0"/>
                          <a:ea typeface="Cambria Math" panose="02040503050406030204" pitchFamily="18" charset="0"/>
                        </a:rPr>
                        <m:t>∙</m:t>
                      </m:r>
                      <m:sSub>
                        <m:sSubPr>
                          <m:ctrlPr>
                            <a:rPr lang="en-US" b="0" i="0"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max</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𝑎</m:t>
                              </m:r>
                            </m:e>
                            <m:sup>
                              <m:r>
                                <a:rPr lang="en-US" b="0" i="1" smtClean="0">
                                  <a:latin typeface="Cambria Math" panose="02040503050406030204" pitchFamily="18" charset="0"/>
                                  <a:ea typeface="Cambria Math" panose="02040503050406030204" pitchFamily="18" charset="0"/>
                                </a:rPr>
                                <m:t>′</m:t>
                              </m:r>
                            </m:sup>
                          </m:sSup>
                        </m:sub>
                      </m:sSub>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𝑄</m:t>
                          </m:r>
                        </m:e>
                        <m:sub>
                          <m:r>
                            <a:rPr lang="en-US" b="0" i="1" smtClean="0">
                              <a:latin typeface="Cambria Math" panose="02040503050406030204" pitchFamily="18" charset="0"/>
                              <a:ea typeface="Cambria Math" panose="02040503050406030204" pitchFamily="18" charset="0"/>
                            </a:rPr>
                            <m:t>𝑘</m:t>
                          </m:r>
                        </m:sub>
                      </m:sSub>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𝑎</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m:t>
                      </m:r>
                    </m:oMath>
                  </m:oMathPara>
                </a14:m>
                <a:endParaRPr lang="en-US" dirty="0"/>
              </a:p>
              <a:p>
                <a:pPr lvl="1">
                  <a:buClr>
                    <a:schemeClr val="tx1"/>
                  </a:buClr>
                </a:pPr>
                <a:r>
                  <a:rPr lang="en-US" b="1" dirty="0">
                    <a:solidFill>
                      <a:schemeClr val="accent2"/>
                    </a:solidFill>
                  </a:rPr>
                  <a:t>Modified Q-Update</a:t>
                </a:r>
                <a:r>
                  <a:rPr lang="en-US" dirty="0"/>
                  <a:t>:</a:t>
                </a:r>
              </a:p>
              <a:p>
                <a:pPr marL="457200" lvl="1" indent="0">
                  <a:buNone/>
                </a:pPr>
                <a14:m>
                  <m:oMathPara xmlns:m="http://schemas.openxmlformats.org/officeDocument/2006/math">
                    <m:oMath>
                      <m:sSub>
                        <m:sSubPr>
                          <m:ctrlPr>
                            <a:rPr lang="en-US"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𝑘</m:t>
                          </m:r>
                          <m:r>
                            <a:rPr lang="en-US" i="1">
                              <a:latin typeface="Cambria Math" panose="02040503050406030204" pitchFamily="18" charset="0"/>
                            </a:rPr>
                            <m:t>+1</m:t>
                          </m:r>
                        </m:sub>
                      </m:sSub>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r>
                        <a:rPr lang="en-US" i="1">
                          <a:latin typeface="Cambria Math" panose="02040503050406030204" pitchFamily="18" charset="0"/>
                          <a:ea typeface="Cambria Math" panose="02040503050406030204" pitchFamily="18" charset="0"/>
                        </a:rPr>
                        <m:t>←</m:t>
                      </m:r>
                      <m:nary>
                        <m:naryPr>
                          <m:chr m:val="∑"/>
                          <m:supHide m:val="on"/>
                          <m:ctrlPr>
                            <a:rPr lang="en-US" i="1">
                              <a:latin typeface="Cambria Math" panose="02040503050406030204" pitchFamily="18" charset="0"/>
                              <a:ea typeface="Cambria Math" panose="02040503050406030204" pitchFamily="18" charset="0"/>
                            </a:rPr>
                          </m:ctrlPr>
                        </m:naryPr>
                        <m:sub>
                          <m:sSup>
                            <m:sSupPr>
                              <m:ctrlPr>
                                <a:rPr lang="en-US" i="1">
                                  <a:latin typeface="Cambria Math" panose="02040503050406030204" pitchFamily="18" charset="0"/>
                                  <a:ea typeface="Cambria Math" panose="02040503050406030204" pitchFamily="18" charset="0"/>
                                </a:rPr>
                              </m:ctrlPr>
                            </m:sSupPr>
                            <m:e>
                              <m:r>
                                <m:rPr>
                                  <m:brk m:alnAt="7"/>
                                </m:rP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m:t>
                              </m:r>
                            </m:sup>
                          </m:sSup>
                        </m:sub>
                        <m:sup/>
                        <m:e>
                          <m:r>
                            <a:rPr lang="en-US" i="1">
                              <a:latin typeface="Cambria Math" panose="02040503050406030204" pitchFamily="18" charset="0"/>
                              <a:ea typeface="Cambria Math" panose="02040503050406030204" pitchFamily="18" charset="0"/>
                            </a:rPr>
                            <m:t>𝑇</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𝑠</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𝑎</m:t>
                              </m:r>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m:t>
                                  </m:r>
                                </m:sup>
                              </m:sSup>
                            </m:e>
                          </m:d>
                          <m:r>
                            <a:rPr lang="en-US" i="1">
                              <a:latin typeface="Cambria Math" panose="02040503050406030204" pitchFamily="18" charset="0"/>
                              <a:ea typeface="Cambria Math" panose="02040503050406030204" pitchFamily="18" charset="0"/>
                            </a:rPr>
                            <m:t>[</m:t>
                          </m:r>
                        </m:e>
                      </m:nary>
                      <m:r>
                        <a:rPr lang="en-US" i="1">
                          <a:latin typeface="Cambria Math" panose="02040503050406030204" pitchFamily="18" charset="0"/>
                          <a:ea typeface="Cambria Math" panose="02040503050406030204" pitchFamily="18" charset="0"/>
                        </a:rPr>
                        <m:t>𝑅</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𝑠</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𝑎</m:t>
                          </m:r>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m:t>
                              </m:r>
                            </m:sup>
                          </m:sSup>
                        </m:e>
                      </m:d>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𝛾</m:t>
                      </m:r>
                      <m:r>
                        <a:rPr lang="en-US" i="1">
                          <a:latin typeface="Cambria Math" panose="02040503050406030204" pitchFamily="18" charset="0"/>
                          <a:ea typeface="Cambria Math" panose="02040503050406030204" pitchFamily="18" charset="0"/>
                        </a:rPr>
                        <m:t>∙</m:t>
                      </m:r>
                      <m:sSub>
                        <m:sSubPr>
                          <m:ctrlPr>
                            <a:rPr lang="en-US">
                              <a:latin typeface="Cambria Math" panose="02040503050406030204" pitchFamily="18" charset="0"/>
                              <a:ea typeface="Cambria Math" panose="02040503050406030204" pitchFamily="18" charset="0"/>
                            </a:rPr>
                          </m:ctrlPr>
                        </m:sSubPr>
                        <m:e>
                          <m:r>
                            <m:rPr>
                              <m:sty m:val="p"/>
                            </m:rPr>
                            <a:rPr lang="en-US">
                              <a:latin typeface="Cambria Math" panose="02040503050406030204" pitchFamily="18" charset="0"/>
                              <a:ea typeface="Cambria Math" panose="02040503050406030204" pitchFamily="18" charset="0"/>
                            </a:rPr>
                            <m:t>max</m:t>
                          </m:r>
                        </m:e>
                        <m:sub>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𝑎</m:t>
                              </m:r>
                            </m:e>
                            <m:sup>
                              <m:r>
                                <a:rPr lang="en-US" i="1">
                                  <a:latin typeface="Cambria Math" panose="02040503050406030204" pitchFamily="18" charset="0"/>
                                  <a:ea typeface="Cambria Math" panose="02040503050406030204" pitchFamily="18" charset="0"/>
                                </a:rPr>
                                <m:t>′</m:t>
                              </m:r>
                            </m:sup>
                          </m:sSup>
                        </m:sub>
                      </m:sSub>
                      <m:r>
                        <a:rPr lang="en-US" b="0" i="1" smtClean="0">
                          <a:latin typeface="Cambria Math" panose="02040503050406030204" pitchFamily="18" charset="0"/>
                          <a:ea typeface="Cambria Math" panose="02040503050406030204" pitchFamily="18" charset="0"/>
                        </a:rPr>
                        <m:t>𝑓</m:t>
                      </m:r>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𝑘</m:t>
                          </m:r>
                        </m:sub>
                      </m:sSub>
                      <m:d>
                        <m:dPr>
                          <m:ctrlPr>
                            <a:rPr lang="en-US" i="1">
                              <a:latin typeface="Cambria Math" panose="02040503050406030204" pitchFamily="18" charset="0"/>
                              <a:ea typeface="Cambria Math" panose="02040503050406030204" pitchFamily="18" charset="0"/>
                            </a:rPr>
                          </m:ctrlPr>
                        </m:dPr>
                        <m:e>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m:t>
                              </m:r>
                            </m:sup>
                          </m:sSup>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𝑎</m:t>
                              </m:r>
                            </m:e>
                            <m:sup>
                              <m:r>
                                <a:rPr lang="en-US" i="1">
                                  <a:latin typeface="Cambria Math" panose="02040503050406030204" pitchFamily="18" charset="0"/>
                                  <a:ea typeface="Cambria Math" panose="02040503050406030204" pitchFamily="18" charset="0"/>
                                </a:rPr>
                                <m:t>′</m:t>
                              </m:r>
                            </m:sup>
                          </m:sSup>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𝑁</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𝑎</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m:t>
                      </m:r>
                    </m:oMath>
                  </m:oMathPara>
                </a14:m>
                <a:endParaRPr lang="en-US" dirty="0"/>
              </a:p>
              <a:p>
                <a:pPr marL="457200" lvl="1" indent="0">
                  <a:buNone/>
                </a:pPr>
                <a:endParaRPr lang="en-US" dirty="0"/>
              </a:p>
              <a:p>
                <a:pPr marL="457200" lvl="1" indent="0">
                  <a:buNone/>
                </a:pPr>
                <a14:m>
                  <m:oMath xmlns:m="http://schemas.openxmlformats.org/officeDocument/2006/math">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a14:m>
                <a:r>
                  <a:rPr lang="en-US" dirty="0"/>
                  <a:t> is the number of times Q-state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a14:m>
                <a:r>
                  <a:rPr lang="en-US" dirty="0"/>
                  <a:t> has been visited </a:t>
                </a:r>
              </a:p>
              <a:p>
                <a:pPr marL="457200" lvl="1" indent="0">
                  <a:buNone/>
                </a:pPr>
                <a:endParaRPr lang="en-US" dirty="0"/>
              </a:p>
            </p:txBody>
          </p:sp>
        </mc:Choice>
        <mc:Fallback xmlns="">
          <p:sp>
            <p:nvSpPr>
              <p:cNvPr id="3" name="Content Placeholder 2">
                <a:extLst>
                  <a:ext uri="{FF2B5EF4-FFF2-40B4-BE49-F238E27FC236}">
                    <a16:creationId xmlns:a16="http://schemas.microsoft.com/office/drawing/2014/main" id="{71EA06E3-6EF2-6381-C81C-CD2DA3AF2977}"/>
                  </a:ext>
                </a:extLst>
              </p:cNvPr>
              <p:cNvSpPr>
                <a:spLocks noGrp="1" noRot="1" noChangeAspect="1" noMove="1" noResize="1" noEditPoints="1" noAdjustHandles="1" noChangeArrowheads="1" noChangeShapeType="1" noTextEdit="1"/>
              </p:cNvSpPr>
              <p:nvPr>
                <p:ph idx="1"/>
              </p:nvPr>
            </p:nvSpPr>
            <p:spPr>
              <a:xfrm>
                <a:off x="497158" y="1590261"/>
                <a:ext cx="7781428" cy="4606139"/>
              </a:xfrm>
              <a:blipFill>
                <a:blip r:embed="rId3"/>
                <a:stretch>
                  <a:fillRect l="-1142" r="-816" b="-7989"/>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2D47B84-1543-2A4B-A87E-A95C98C00FD8}"/>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E480089B-734D-5B74-87DA-2251CBC99332}"/>
              </a:ext>
            </a:extLst>
          </p:cNvPr>
          <p:cNvSpPr>
            <a:spLocks noGrp="1"/>
          </p:cNvSpPr>
          <p:nvPr>
            <p:ph type="sldNum" sz="quarter" idx="12"/>
          </p:nvPr>
        </p:nvSpPr>
        <p:spPr/>
        <p:txBody>
          <a:bodyPr/>
          <a:lstStyle/>
          <a:p>
            <a:fld id="{0C6CD854-DD62-6C4B-87F1-66B34D688D3F}" type="slidenum">
              <a:rPr lang="en-US" smtClean="0"/>
              <a:t>15</a:t>
            </a:fld>
            <a:endParaRPr lang="en-US"/>
          </a:p>
        </p:txBody>
      </p:sp>
      <p:pic>
        <p:nvPicPr>
          <p:cNvPr id="6" name="Picture 2" descr="Illustration of the robot with a computerized brain marching into a dark cave marked with a sign saying “Do Not Enter”. Inside the cave are multiple menacing glowing eyes.">
            <a:extLst>
              <a:ext uri="{FF2B5EF4-FFF2-40B4-BE49-F238E27FC236}">
                <a16:creationId xmlns:a16="http://schemas.microsoft.com/office/drawing/2014/main" id="{DA3A252C-2E46-223B-2415-23C6FB16BC5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58911" y="2021683"/>
            <a:ext cx="3880859" cy="2814633"/>
          </a:xfrm>
          <a:prstGeom prst="rect">
            <a:avLst/>
          </a:prstGeom>
          <a:noFill/>
        </p:spPr>
      </p:pic>
    </p:spTree>
    <p:extLst>
      <p:ext uri="{BB962C8B-B14F-4D97-AF65-F5344CB8AC3E}">
        <p14:creationId xmlns:p14="http://schemas.microsoft.com/office/powerpoint/2010/main" val="2659197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44787-CFCE-45E1-D7DF-CA43403362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6AE16B-3F2D-FD38-9E0C-E06224841BA3}"/>
              </a:ext>
            </a:extLst>
          </p:cNvPr>
          <p:cNvSpPr>
            <a:spLocks noGrp="1"/>
          </p:cNvSpPr>
          <p:nvPr>
            <p:ph type="title"/>
          </p:nvPr>
        </p:nvSpPr>
        <p:spPr/>
        <p:txBody>
          <a:bodyPr/>
          <a:lstStyle/>
          <a:p>
            <a:r>
              <a:rPr lang="en-US" dirty="0"/>
              <a:t>Regret</a:t>
            </a:r>
          </a:p>
        </p:txBody>
      </p:sp>
      <p:sp>
        <p:nvSpPr>
          <p:cNvPr id="4" name="Date Placeholder 3">
            <a:extLst>
              <a:ext uri="{FF2B5EF4-FFF2-40B4-BE49-F238E27FC236}">
                <a16:creationId xmlns:a16="http://schemas.microsoft.com/office/drawing/2014/main" id="{B51331CE-29E6-19B8-0755-B3B837444F3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7C0ADE6-3D63-087F-1C9F-111097EA68A5}"/>
              </a:ext>
            </a:extLst>
          </p:cNvPr>
          <p:cNvSpPr>
            <a:spLocks noGrp="1"/>
          </p:cNvSpPr>
          <p:nvPr>
            <p:ph type="sldNum" sz="quarter" idx="12"/>
          </p:nvPr>
        </p:nvSpPr>
        <p:spPr/>
        <p:txBody>
          <a:bodyPr/>
          <a:lstStyle/>
          <a:p>
            <a:fld id="{0C6CD854-DD62-6C4B-87F1-66B34D688D3F}" type="slidenum">
              <a:rPr lang="en-US" smtClean="0"/>
              <a:t>16</a:t>
            </a:fld>
            <a:endParaRPr lang="en-US"/>
          </a:p>
        </p:txBody>
      </p:sp>
      <p:pic>
        <p:nvPicPr>
          <p:cNvPr id="6" name="Picture 2" descr="Illustration of a slightly bruised blue robot contemplating how to move down a narrow passageway with fire pits on both sides. The robot is thinking about actions not to take.">
            <a:extLst>
              <a:ext uri="{FF2B5EF4-FFF2-40B4-BE49-F238E27FC236}">
                <a16:creationId xmlns:a16="http://schemas.microsoft.com/office/drawing/2014/main" id="{D55BBA64-CBEE-5E2E-1E10-D5091D38925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72580" y="2634343"/>
            <a:ext cx="4952505" cy="3286539"/>
          </a:xfrm>
          <a:prstGeom prst="rect">
            <a:avLst/>
          </a:prstGeom>
          <a:noFill/>
        </p:spPr>
      </p:pic>
      <p:sp>
        <p:nvSpPr>
          <p:cNvPr id="3" name="Content Placeholder 2">
            <a:extLst>
              <a:ext uri="{FF2B5EF4-FFF2-40B4-BE49-F238E27FC236}">
                <a16:creationId xmlns:a16="http://schemas.microsoft.com/office/drawing/2014/main" id="{9BB5647F-BE33-AD81-139D-2D184DE394E0}"/>
              </a:ext>
            </a:extLst>
          </p:cNvPr>
          <p:cNvSpPr>
            <a:spLocks noGrp="1"/>
          </p:cNvSpPr>
          <p:nvPr>
            <p:ph idx="1"/>
          </p:nvPr>
        </p:nvSpPr>
        <p:spPr>
          <a:xfrm>
            <a:off x="497159" y="1590261"/>
            <a:ext cx="11197682" cy="4606139"/>
          </a:xfrm>
        </p:spPr>
        <p:txBody>
          <a:bodyPr/>
          <a:lstStyle/>
          <a:p>
            <a:pPr marL="0" indent="0">
              <a:buNone/>
            </a:pPr>
            <a:r>
              <a:rPr lang="en-US" dirty="0"/>
              <a:t>Even if you learn the optimal policy, </a:t>
            </a:r>
            <a:r>
              <a:rPr lang="en-US" u="sng" dirty="0"/>
              <a:t>you will make mistakes along the way</a:t>
            </a:r>
            <a:r>
              <a:rPr lang="en-US" dirty="0"/>
              <a:t>!</a:t>
            </a:r>
          </a:p>
          <a:p>
            <a:pPr>
              <a:buClr>
                <a:schemeClr val="tx1"/>
              </a:buClr>
            </a:pPr>
            <a:r>
              <a:rPr lang="en-US" b="1" dirty="0">
                <a:solidFill>
                  <a:schemeClr val="accent1"/>
                </a:solidFill>
                <a:latin typeface="Avenir Next" panose="020B0503020202020204" pitchFamily="34" charset="0"/>
              </a:rPr>
              <a:t>Regret</a:t>
            </a:r>
            <a:r>
              <a:rPr lang="en-US" dirty="0"/>
              <a:t> is a measure of the total mistake cost</a:t>
            </a:r>
          </a:p>
          <a:p>
            <a:pPr lvl="1"/>
            <a:r>
              <a:rPr lang="en-US" dirty="0"/>
              <a:t>Difference between (expected) rewards (including </a:t>
            </a:r>
            <a:br>
              <a:rPr lang="en-US" dirty="0"/>
            </a:br>
            <a:r>
              <a:rPr lang="en-US" dirty="0"/>
              <a:t>early suboptimality), and optimal (expected) rewards</a:t>
            </a:r>
          </a:p>
          <a:p>
            <a:pPr lvl="1"/>
            <a:r>
              <a:rPr lang="en-US" dirty="0"/>
              <a:t>For example, random exploration incurs more regret</a:t>
            </a:r>
            <a:br>
              <a:rPr lang="en-US" dirty="0"/>
            </a:br>
            <a:r>
              <a:rPr lang="en-US" dirty="0"/>
              <a:t>than exploring with exploration functions</a:t>
            </a:r>
          </a:p>
          <a:p>
            <a:pPr marL="457200" lvl="1" indent="0">
              <a:buNone/>
            </a:pPr>
            <a:endParaRPr lang="en-US" dirty="0"/>
          </a:p>
          <a:p>
            <a:pPr>
              <a:lnSpc>
                <a:spcPct val="100000"/>
              </a:lnSpc>
            </a:pPr>
            <a:r>
              <a:rPr lang="en-US" dirty="0"/>
              <a:t>Minimizing regret applies optimization to the</a:t>
            </a:r>
            <a:br>
              <a:rPr lang="en-US" dirty="0"/>
            </a:br>
            <a:r>
              <a:rPr lang="en-US" dirty="0"/>
              <a:t>process of learning to be optimal </a:t>
            </a:r>
          </a:p>
        </p:txBody>
      </p:sp>
    </p:spTree>
    <p:extLst>
      <p:ext uri="{BB962C8B-B14F-4D97-AF65-F5344CB8AC3E}">
        <p14:creationId xmlns:p14="http://schemas.microsoft.com/office/powerpoint/2010/main" val="3764091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llustration of the robot with a computerized brain standing between two long bookshelves receeding into the distance. The robot has to look through a lot of books to find the one it’s looking for.">
            <a:extLst>
              <a:ext uri="{FF2B5EF4-FFF2-40B4-BE49-F238E27FC236}">
                <a16:creationId xmlns:a16="http://schemas.microsoft.com/office/drawing/2014/main" id="{1DDF97F6-2221-02E0-8BC8-FB9A7059385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706352" y="3740813"/>
            <a:ext cx="3220650" cy="2006582"/>
          </a:xfrm>
          <a:prstGeom prst="rect">
            <a:avLst/>
          </a:prstGeom>
          <a:noFill/>
        </p:spPr>
      </p:pic>
      <p:sp>
        <p:nvSpPr>
          <p:cNvPr id="6" name="Title 5">
            <a:extLst>
              <a:ext uri="{FF2B5EF4-FFF2-40B4-BE49-F238E27FC236}">
                <a16:creationId xmlns:a16="http://schemas.microsoft.com/office/drawing/2014/main" id="{7877B3D9-EF02-AFA5-E87B-EE3D4BB0563E}"/>
              </a:ext>
            </a:extLst>
          </p:cNvPr>
          <p:cNvSpPr>
            <a:spLocks noGrp="1"/>
          </p:cNvSpPr>
          <p:nvPr>
            <p:ph type="title"/>
          </p:nvPr>
        </p:nvSpPr>
        <p:spPr/>
        <p:txBody>
          <a:bodyPr/>
          <a:lstStyle/>
          <a:p>
            <a:r>
              <a:rPr lang="en-US" dirty="0"/>
              <a:t>Generalizing Across States</a:t>
            </a:r>
          </a:p>
        </p:txBody>
      </p:sp>
      <p:sp>
        <p:nvSpPr>
          <p:cNvPr id="7" name="Content Placeholder 6">
            <a:extLst>
              <a:ext uri="{FF2B5EF4-FFF2-40B4-BE49-F238E27FC236}">
                <a16:creationId xmlns:a16="http://schemas.microsoft.com/office/drawing/2014/main" id="{B7586AFE-DCBD-0FC7-B1A3-134FDED94FFB}"/>
              </a:ext>
            </a:extLst>
          </p:cNvPr>
          <p:cNvSpPr>
            <a:spLocks noGrp="1"/>
          </p:cNvSpPr>
          <p:nvPr>
            <p:ph idx="1"/>
          </p:nvPr>
        </p:nvSpPr>
        <p:spPr>
          <a:xfrm>
            <a:off x="497158" y="1590261"/>
            <a:ext cx="8061102" cy="4606139"/>
          </a:xfrm>
        </p:spPr>
        <p:txBody>
          <a:bodyPr/>
          <a:lstStyle/>
          <a:p>
            <a:r>
              <a:rPr lang="en-US" dirty="0"/>
              <a:t>Naïve Q-Learning keeps track of all Q-states</a:t>
            </a:r>
          </a:p>
          <a:p>
            <a:pPr lvl="1"/>
            <a:r>
              <a:rPr lang="en-US" dirty="0"/>
              <a:t>But in realistic situations, we cannot possibly learn about every single state!</a:t>
            </a:r>
          </a:p>
          <a:p>
            <a:pPr lvl="2"/>
            <a:r>
              <a:rPr lang="en-US" dirty="0"/>
              <a:t>Too many states to visit them all in training</a:t>
            </a:r>
          </a:p>
          <a:p>
            <a:pPr lvl="2"/>
            <a:r>
              <a:rPr lang="en-US" dirty="0"/>
              <a:t>Too many states to track in memory</a:t>
            </a:r>
          </a:p>
          <a:p>
            <a:r>
              <a:rPr lang="en-US" dirty="0"/>
              <a:t>Instead, we want to </a:t>
            </a:r>
            <a:r>
              <a:rPr lang="en-US" i="1" dirty="0"/>
              <a:t>generalize</a:t>
            </a:r>
            <a:r>
              <a:rPr lang="en-US" dirty="0"/>
              <a:t>:</a:t>
            </a:r>
          </a:p>
          <a:p>
            <a:pPr lvl="1"/>
            <a:r>
              <a:rPr lang="en-US" dirty="0"/>
              <a:t>Learn about some small number of states from experience</a:t>
            </a:r>
          </a:p>
          <a:p>
            <a:pPr lvl="1"/>
            <a:r>
              <a:rPr lang="en-US" dirty="0"/>
              <a:t>Generalize experiences to new, but similar situations</a:t>
            </a:r>
            <a:br>
              <a:rPr lang="en-US" dirty="0"/>
            </a:br>
            <a:endParaRPr lang="en-US" dirty="0"/>
          </a:p>
          <a:p>
            <a:pPr marL="0" indent="0">
              <a:lnSpc>
                <a:spcPct val="100000"/>
              </a:lnSpc>
              <a:buNone/>
            </a:pPr>
            <a:r>
              <a:rPr lang="en-US" i="1" dirty="0"/>
              <a:t>Generalizing learning is a fundamental challenge in AI! </a:t>
            </a:r>
          </a:p>
        </p:txBody>
      </p:sp>
      <p:sp>
        <p:nvSpPr>
          <p:cNvPr id="4" name="Date Placeholder 3">
            <a:extLst>
              <a:ext uri="{FF2B5EF4-FFF2-40B4-BE49-F238E27FC236}">
                <a16:creationId xmlns:a16="http://schemas.microsoft.com/office/drawing/2014/main" id="{6D4E8E0A-D93B-F909-B8A0-C3E86504610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BBD8D475-5187-FB65-606B-E4805289A579}"/>
              </a:ext>
            </a:extLst>
          </p:cNvPr>
          <p:cNvSpPr>
            <a:spLocks noGrp="1"/>
          </p:cNvSpPr>
          <p:nvPr>
            <p:ph type="sldNum" sz="quarter" idx="12"/>
          </p:nvPr>
        </p:nvSpPr>
        <p:spPr/>
        <p:txBody>
          <a:bodyPr/>
          <a:lstStyle/>
          <a:p>
            <a:fld id="{0C6CD854-DD62-6C4B-87F1-66B34D688D3F}" type="slidenum">
              <a:rPr lang="en-US" smtClean="0"/>
              <a:t>17</a:t>
            </a:fld>
            <a:endParaRPr lang="en-US"/>
          </a:p>
        </p:txBody>
      </p:sp>
      <p:pic>
        <p:nvPicPr>
          <p:cNvPr id="9" name="Picture 3" descr="The robot with a computerized brain looks through an open book.">
            <a:extLst>
              <a:ext uri="{FF2B5EF4-FFF2-40B4-BE49-F238E27FC236}">
                <a16:creationId xmlns:a16="http://schemas.microsoft.com/office/drawing/2014/main" id="{CA7FF7F7-9FDF-FCBC-391D-25E892ABE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67031" y="1431831"/>
            <a:ext cx="2827810" cy="2006582"/>
          </a:xfrm>
          <a:prstGeom prst="rect">
            <a:avLst/>
          </a:prstGeom>
          <a:noFill/>
        </p:spPr>
      </p:pic>
    </p:spTree>
    <p:extLst>
      <p:ext uri="{BB962C8B-B14F-4D97-AF65-F5344CB8AC3E}">
        <p14:creationId xmlns:p14="http://schemas.microsoft.com/office/powerpoint/2010/main" val="275339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D0E3092-E948-5EB6-0ADE-EDE2B8C2BB7C}"/>
              </a:ext>
            </a:extLst>
          </p:cNvPr>
          <p:cNvSpPr>
            <a:spLocks noGrp="1"/>
          </p:cNvSpPr>
          <p:nvPr>
            <p:ph type="title"/>
          </p:nvPr>
        </p:nvSpPr>
        <p:spPr/>
        <p:txBody>
          <a:bodyPr/>
          <a:lstStyle/>
          <a:p>
            <a:r>
              <a:rPr lang="en-US" dirty="0"/>
              <a:t>Poor Generalization</a:t>
            </a:r>
          </a:p>
        </p:txBody>
      </p:sp>
      <p:sp>
        <p:nvSpPr>
          <p:cNvPr id="4" name="Date Placeholder 3">
            <a:extLst>
              <a:ext uri="{FF2B5EF4-FFF2-40B4-BE49-F238E27FC236}">
                <a16:creationId xmlns:a16="http://schemas.microsoft.com/office/drawing/2014/main" id="{5281B74B-832C-CB53-8724-C6356C22118F}"/>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32A15F9-D547-B86D-677E-4FB32163DA70}"/>
              </a:ext>
            </a:extLst>
          </p:cNvPr>
          <p:cNvSpPr>
            <a:spLocks noGrp="1"/>
          </p:cNvSpPr>
          <p:nvPr>
            <p:ph type="sldNum" sz="quarter" idx="12"/>
          </p:nvPr>
        </p:nvSpPr>
        <p:spPr/>
        <p:txBody>
          <a:bodyPr/>
          <a:lstStyle/>
          <a:p>
            <a:fld id="{0C6CD854-DD62-6C4B-87F1-66B34D688D3F}" type="slidenum">
              <a:rPr lang="en-US" smtClean="0"/>
              <a:t>18</a:t>
            </a:fld>
            <a:endParaRPr lang="en-US" dirty="0"/>
          </a:p>
        </p:txBody>
      </p:sp>
      <p:grpSp>
        <p:nvGrpSpPr>
          <p:cNvPr id="8" name="Group 4" descr="Screenshot of a Pacman state with Pacman in the bottom left corner, blocked in by two ghosts down either path.">
            <a:extLst>
              <a:ext uri="{FF2B5EF4-FFF2-40B4-BE49-F238E27FC236}">
                <a16:creationId xmlns:a16="http://schemas.microsoft.com/office/drawing/2014/main" id="{D23350B2-1591-E0E0-3083-4F1F9892E86A}"/>
              </a:ext>
            </a:extLst>
          </p:cNvPr>
          <p:cNvGrpSpPr>
            <a:grpSpLocks/>
          </p:cNvGrpSpPr>
          <p:nvPr/>
        </p:nvGrpSpPr>
        <p:grpSpPr bwMode="auto">
          <a:xfrm>
            <a:off x="876300" y="1897061"/>
            <a:ext cx="2895600" cy="2835275"/>
            <a:chOff x="3408" y="912"/>
            <a:chExt cx="1584" cy="1551"/>
          </a:xfrm>
        </p:grpSpPr>
        <p:grpSp>
          <p:nvGrpSpPr>
            <p:cNvPr id="9" name="Group 5">
              <a:extLst>
                <a:ext uri="{FF2B5EF4-FFF2-40B4-BE49-F238E27FC236}">
                  <a16:creationId xmlns:a16="http://schemas.microsoft.com/office/drawing/2014/main" id="{82CE6ADF-61AD-BBC5-6052-E049AE3FC2A2}"/>
                </a:ext>
              </a:extLst>
            </p:cNvPr>
            <p:cNvGrpSpPr>
              <a:grpSpLocks/>
            </p:cNvGrpSpPr>
            <p:nvPr/>
          </p:nvGrpSpPr>
          <p:grpSpPr bwMode="auto">
            <a:xfrm>
              <a:off x="3408" y="912"/>
              <a:ext cx="1584" cy="1551"/>
              <a:chOff x="3360" y="1008"/>
              <a:chExt cx="1584" cy="1551"/>
            </a:xfrm>
          </p:grpSpPr>
          <p:pic>
            <p:nvPicPr>
              <p:cNvPr id="13" name="Picture 6">
                <a:extLst>
                  <a:ext uri="{FF2B5EF4-FFF2-40B4-BE49-F238E27FC236}">
                    <a16:creationId xmlns:a16="http://schemas.microsoft.com/office/drawing/2014/main" id="{E2263D30-69F1-B3BB-5212-1D6C8C50DCF1}"/>
                  </a:ext>
                </a:extLst>
              </p:cNvPr>
              <p:cNvPicPr>
                <a:picLocks noChangeAspect="1" noChangeArrowheads="1"/>
              </p:cNvPicPr>
              <p:nvPr/>
            </p:nvPicPr>
            <p:blipFill>
              <a:blip r:embed="rId2" cstate="print"/>
              <a:srcRect r="73026"/>
              <a:stretch>
                <a:fillRect/>
              </a:stretch>
            </p:blipFill>
            <p:spPr bwMode="auto">
              <a:xfrm>
                <a:off x="3360" y="1008"/>
                <a:ext cx="768" cy="1551"/>
              </a:xfrm>
              <a:prstGeom prst="rect">
                <a:avLst/>
              </a:prstGeom>
              <a:noFill/>
              <a:ln w="9525">
                <a:noFill/>
                <a:miter lim="800000"/>
                <a:headEnd/>
                <a:tailEnd/>
              </a:ln>
            </p:spPr>
          </p:pic>
          <p:pic>
            <p:nvPicPr>
              <p:cNvPr id="14" name="Picture 7">
                <a:extLst>
                  <a:ext uri="{FF2B5EF4-FFF2-40B4-BE49-F238E27FC236}">
                    <a16:creationId xmlns:a16="http://schemas.microsoft.com/office/drawing/2014/main" id="{D8F280F4-03E3-7280-6BA6-8E69D5169DB6}"/>
                  </a:ext>
                </a:extLst>
              </p:cNvPr>
              <p:cNvPicPr>
                <a:picLocks noChangeAspect="1" noChangeArrowheads="1"/>
              </p:cNvPicPr>
              <p:nvPr/>
            </p:nvPicPr>
            <p:blipFill>
              <a:blip r:embed="rId2" cstate="print"/>
              <a:srcRect l="72498" r="-1158"/>
              <a:stretch>
                <a:fillRect/>
              </a:stretch>
            </p:blipFill>
            <p:spPr bwMode="auto">
              <a:xfrm>
                <a:off x="4128" y="1008"/>
                <a:ext cx="816" cy="1551"/>
              </a:xfrm>
              <a:prstGeom prst="rect">
                <a:avLst/>
              </a:prstGeom>
              <a:noFill/>
              <a:ln w="9525">
                <a:noFill/>
                <a:miter lim="800000"/>
                <a:headEnd/>
                <a:tailEnd/>
              </a:ln>
            </p:spPr>
          </p:pic>
        </p:grpSp>
        <p:pic>
          <p:nvPicPr>
            <p:cNvPr id="10" name="Picture 8">
              <a:extLst>
                <a:ext uri="{FF2B5EF4-FFF2-40B4-BE49-F238E27FC236}">
                  <a16:creationId xmlns:a16="http://schemas.microsoft.com/office/drawing/2014/main" id="{6DFDD3AD-F628-B832-ED4D-2BF2263236AA}"/>
                </a:ext>
              </a:extLst>
            </p:cNvPr>
            <p:cNvPicPr>
              <a:picLocks noChangeAspect="1" noChangeArrowheads="1"/>
            </p:cNvPicPr>
            <p:nvPr/>
          </p:nvPicPr>
          <p:blipFill>
            <a:blip r:embed="rId3" cstate="print"/>
            <a:srcRect/>
            <a:stretch>
              <a:fillRect/>
            </a:stretch>
          </p:blipFill>
          <p:spPr bwMode="auto">
            <a:xfrm>
              <a:off x="3480" y="1872"/>
              <a:ext cx="216" cy="168"/>
            </a:xfrm>
            <a:prstGeom prst="rect">
              <a:avLst/>
            </a:prstGeom>
            <a:noFill/>
            <a:ln w="9525">
              <a:noFill/>
              <a:miter lim="800000"/>
              <a:headEnd/>
              <a:tailEnd/>
            </a:ln>
          </p:spPr>
        </p:pic>
        <p:pic>
          <p:nvPicPr>
            <p:cNvPr id="11" name="Picture 9">
              <a:extLst>
                <a:ext uri="{FF2B5EF4-FFF2-40B4-BE49-F238E27FC236}">
                  <a16:creationId xmlns:a16="http://schemas.microsoft.com/office/drawing/2014/main" id="{E187A23D-8F36-0353-A077-8FE3C15E96C9}"/>
                </a:ext>
              </a:extLst>
            </p:cNvPr>
            <p:cNvPicPr>
              <a:picLocks noChangeAspect="1" noChangeArrowheads="1"/>
            </p:cNvPicPr>
            <p:nvPr/>
          </p:nvPicPr>
          <p:blipFill>
            <a:blip r:embed="rId4" cstate="print"/>
            <a:srcRect/>
            <a:stretch>
              <a:fillRect/>
            </a:stretch>
          </p:blipFill>
          <p:spPr bwMode="auto">
            <a:xfrm>
              <a:off x="3792" y="2160"/>
              <a:ext cx="197" cy="178"/>
            </a:xfrm>
            <a:prstGeom prst="rect">
              <a:avLst/>
            </a:prstGeom>
            <a:noFill/>
            <a:ln w="9525">
              <a:noFill/>
              <a:miter lim="800000"/>
              <a:headEnd/>
              <a:tailEnd/>
            </a:ln>
          </p:spPr>
        </p:pic>
        <p:pic>
          <p:nvPicPr>
            <p:cNvPr id="12" name="Picture 10">
              <a:extLst>
                <a:ext uri="{FF2B5EF4-FFF2-40B4-BE49-F238E27FC236}">
                  <a16:creationId xmlns:a16="http://schemas.microsoft.com/office/drawing/2014/main" id="{B2B7EF96-1605-3E05-69F8-BB9B585ACBDF}"/>
                </a:ext>
              </a:extLst>
            </p:cNvPr>
            <p:cNvPicPr>
              <a:picLocks noChangeAspect="1" noChangeArrowheads="1"/>
            </p:cNvPicPr>
            <p:nvPr/>
          </p:nvPicPr>
          <p:blipFill>
            <a:blip r:embed="rId5" cstate="print"/>
            <a:srcRect/>
            <a:stretch>
              <a:fillRect/>
            </a:stretch>
          </p:blipFill>
          <p:spPr bwMode="auto">
            <a:xfrm>
              <a:off x="3504" y="2160"/>
              <a:ext cx="216" cy="187"/>
            </a:xfrm>
            <a:prstGeom prst="rect">
              <a:avLst/>
            </a:prstGeom>
            <a:noFill/>
            <a:ln w="9525">
              <a:noFill/>
              <a:miter lim="800000"/>
              <a:headEnd/>
              <a:tailEnd/>
            </a:ln>
          </p:spPr>
        </p:pic>
      </p:grpSp>
      <p:grpSp>
        <p:nvGrpSpPr>
          <p:cNvPr id="15" name="Group 11" descr="A similar Pacman state with Pacman blocked in by two ghosts, although Pacman is in the top right corner now.">
            <a:extLst>
              <a:ext uri="{FF2B5EF4-FFF2-40B4-BE49-F238E27FC236}">
                <a16:creationId xmlns:a16="http://schemas.microsoft.com/office/drawing/2014/main" id="{9397F3E9-02E1-9D7A-94C4-57EF78BAF0C2}"/>
              </a:ext>
            </a:extLst>
          </p:cNvPr>
          <p:cNvGrpSpPr>
            <a:grpSpLocks/>
          </p:cNvGrpSpPr>
          <p:nvPr/>
        </p:nvGrpSpPr>
        <p:grpSpPr bwMode="auto">
          <a:xfrm>
            <a:off x="4610100" y="1897061"/>
            <a:ext cx="2895600" cy="2835275"/>
            <a:chOff x="3456" y="2592"/>
            <a:chExt cx="1584" cy="1551"/>
          </a:xfrm>
        </p:grpSpPr>
        <p:grpSp>
          <p:nvGrpSpPr>
            <p:cNvPr id="16" name="Group 12">
              <a:extLst>
                <a:ext uri="{FF2B5EF4-FFF2-40B4-BE49-F238E27FC236}">
                  <a16:creationId xmlns:a16="http://schemas.microsoft.com/office/drawing/2014/main" id="{26B4E000-F955-166A-B8E7-3A6DFAEC7511}"/>
                </a:ext>
              </a:extLst>
            </p:cNvPr>
            <p:cNvGrpSpPr>
              <a:grpSpLocks/>
            </p:cNvGrpSpPr>
            <p:nvPr/>
          </p:nvGrpSpPr>
          <p:grpSpPr bwMode="auto">
            <a:xfrm>
              <a:off x="3456" y="2592"/>
              <a:ext cx="1584" cy="1551"/>
              <a:chOff x="3360" y="1008"/>
              <a:chExt cx="1584" cy="1551"/>
            </a:xfrm>
          </p:grpSpPr>
          <p:pic>
            <p:nvPicPr>
              <p:cNvPr id="20" name="Picture 13">
                <a:extLst>
                  <a:ext uri="{FF2B5EF4-FFF2-40B4-BE49-F238E27FC236}">
                    <a16:creationId xmlns:a16="http://schemas.microsoft.com/office/drawing/2014/main" id="{874E1D4C-D658-B34F-8E9C-5D1CE83707A0}"/>
                  </a:ext>
                </a:extLst>
              </p:cNvPr>
              <p:cNvPicPr>
                <a:picLocks noChangeAspect="1" noChangeArrowheads="1"/>
              </p:cNvPicPr>
              <p:nvPr/>
            </p:nvPicPr>
            <p:blipFill>
              <a:blip r:embed="rId2" cstate="print"/>
              <a:srcRect r="73026"/>
              <a:stretch>
                <a:fillRect/>
              </a:stretch>
            </p:blipFill>
            <p:spPr bwMode="auto">
              <a:xfrm>
                <a:off x="3360" y="1008"/>
                <a:ext cx="768" cy="1551"/>
              </a:xfrm>
              <a:prstGeom prst="rect">
                <a:avLst/>
              </a:prstGeom>
              <a:noFill/>
              <a:ln w="9525">
                <a:noFill/>
                <a:miter lim="800000"/>
                <a:headEnd/>
                <a:tailEnd/>
              </a:ln>
            </p:spPr>
          </p:pic>
          <p:pic>
            <p:nvPicPr>
              <p:cNvPr id="21" name="Picture 14">
                <a:extLst>
                  <a:ext uri="{FF2B5EF4-FFF2-40B4-BE49-F238E27FC236}">
                    <a16:creationId xmlns:a16="http://schemas.microsoft.com/office/drawing/2014/main" id="{6CB8F10D-9B25-8D4F-2883-2CE674D8D03D}"/>
                  </a:ext>
                </a:extLst>
              </p:cNvPr>
              <p:cNvPicPr>
                <a:picLocks noChangeAspect="1" noChangeArrowheads="1"/>
              </p:cNvPicPr>
              <p:nvPr/>
            </p:nvPicPr>
            <p:blipFill>
              <a:blip r:embed="rId2" cstate="print"/>
              <a:srcRect l="72498" r="-1158"/>
              <a:stretch>
                <a:fillRect/>
              </a:stretch>
            </p:blipFill>
            <p:spPr bwMode="auto">
              <a:xfrm>
                <a:off x="4128" y="1008"/>
                <a:ext cx="816" cy="1551"/>
              </a:xfrm>
              <a:prstGeom prst="rect">
                <a:avLst/>
              </a:prstGeom>
              <a:noFill/>
              <a:ln w="9525">
                <a:noFill/>
                <a:miter lim="800000"/>
                <a:headEnd/>
                <a:tailEnd/>
              </a:ln>
            </p:spPr>
          </p:pic>
        </p:grpSp>
        <p:pic>
          <p:nvPicPr>
            <p:cNvPr id="17" name="Picture 15">
              <a:extLst>
                <a:ext uri="{FF2B5EF4-FFF2-40B4-BE49-F238E27FC236}">
                  <a16:creationId xmlns:a16="http://schemas.microsoft.com/office/drawing/2014/main" id="{B7B5374A-6F99-8970-1BA3-C9F496128EB0}"/>
                </a:ext>
              </a:extLst>
            </p:cNvPr>
            <p:cNvPicPr>
              <a:picLocks noChangeAspect="1" noChangeArrowheads="1"/>
            </p:cNvPicPr>
            <p:nvPr/>
          </p:nvPicPr>
          <p:blipFill>
            <a:blip r:embed="rId3" cstate="print"/>
            <a:srcRect/>
            <a:stretch>
              <a:fillRect/>
            </a:stretch>
          </p:blipFill>
          <p:spPr bwMode="auto">
            <a:xfrm>
              <a:off x="4272" y="2832"/>
              <a:ext cx="216" cy="168"/>
            </a:xfrm>
            <a:prstGeom prst="rect">
              <a:avLst/>
            </a:prstGeom>
            <a:noFill/>
            <a:ln w="9525">
              <a:noFill/>
              <a:miter lim="800000"/>
              <a:headEnd/>
              <a:tailEnd/>
            </a:ln>
          </p:spPr>
        </p:pic>
        <p:pic>
          <p:nvPicPr>
            <p:cNvPr id="18" name="Picture 16">
              <a:extLst>
                <a:ext uri="{FF2B5EF4-FFF2-40B4-BE49-F238E27FC236}">
                  <a16:creationId xmlns:a16="http://schemas.microsoft.com/office/drawing/2014/main" id="{800320E0-3BCF-0FAF-F8C0-B16A5578E711}"/>
                </a:ext>
              </a:extLst>
            </p:cNvPr>
            <p:cNvPicPr>
              <a:picLocks noChangeAspect="1" noChangeArrowheads="1"/>
            </p:cNvPicPr>
            <p:nvPr/>
          </p:nvPicPr>
          <p:blipFill>
            <a:blip r:embed="rId4" cstate="print"/>
            <a:srcRect/>
            <a:stretch>
              <a:fillRect/>
            </a:stretch>
          </p:blipFill>
          <p:spPr bwMode="auto">
            <a:xfrm>
              <a:off x="4704" y="2976"/>
              <a:ext cx="197" cy="178"/>
            </a:xfrm>
            <a:prstGeom prst="rect">
              <a:avLst/>
            </a:prstGeom>
            <a:noFill/>
            <a:ln w="9525">
              <a:noFill/>
              <a:miter lim="800000"/>
              <a:headEnd/>
              <a:tailEnd/>
            </a:ln>
          </p:spPr>
        </p:pic>
        <p:pic>
          <p:nvPicPr>
            <p:cNvPr id="19" name="Picture 17">
              <a:extLst>
                <a:ext uri="{FF2B5EF4-FFF2-40B4-BE49-F238E27FC236}">
                  <a16:creationId xmlns:a16="http://schemas.microsoft.com/office/drawing/2014/main" id="{FD9CD9A2-759A-3ED9-1B64-757A2E39B01E}"/>
                </a:ext>
              </a:extLst>
            </p:cNvPr>
            <p:cNvPicPr>
              <a:picLocks noChangeAspect="1" noChangeArrowheads="1"/>
            </p:cNvPicPr>
            <p:nvPr/>
          </p:nvPicPr>
          <p:blipFill>
            <a:blip r:embed="rId5" cstate="print"/>
            <a:srcRect/>
            <a:stretch>
              <a:fillRect/>
            </a:stretch>
          </p:blipFill>
          <p:spPr bwMode="auto">
            <a:xfrm>
              <a:off x="4704" y="2688"/>
              <a:ext cx="216" cy="187"/>
            </a:xfrm>
            <a:prstGeom prst="rect">
              <a:avLst/>
            </a:prstGeom>
            <a:noFill/>
            <a:ln w="9525">
              <a:noFill/>
              <a:miter lim="800000"/>
              <a:headEnd/>
              <a:tailEnd/>
            </a:ln>
          </p:spPr>
        </p:pic>
      </p:grpSp>
      <p:grpSp>
        <p:nvGrpSpPr>
          <p:cNvPr id="22" name="Group 18" descr="The same Pacman state as the first image with Pacman in the bottom part corner, but a single dot is missing, so this is a distinct state.">
            <a:extLst>
              <a:ext uri="{FF2B5EF4-FFF2-40B4-BE49-F238E27FC236}">
                <a16:creationId xmlns:a16="http://schemas.microsoft.com/office/drawing/2014/main" id="{93A78FFB-970E-1C9C-7F0D-759E50CB77CC}"/>
              </a:ext>
            </a:extLst>
          </p:cNvPr>
          <p:cNvGrpSpPr>
            <a:grpSpLocks/>
          </p:cNvGrpSpPr>
          <p:nvPr/>
        </p:nvGrpSpPr>
        <p:grpSpPr bwMode="auto">
          <a:xfrm>
            <a:off x="8420100" y="1897061"/>
            <a:ext cx="2895600" cy="2835275"/>
            <a:chOff x="3744" y="3190"/>
            <a:chExt cx="1056" cy="1034"/>
          </a:xfrm>
        </p:grpSpPr>
        <p:grpSp>
          <p:nvGrpSpPr>
            <p:cNvPr id="23" name="Group 19">
              <a:extLst>
                <a:ext uri="{FF2B5EF4-FFF2-40B4-BE49-F238E27FC236}">
                  <a16:creationId xmlns:a16="http://schemas.microsoft.com/office/drawing/2014/main" id="{C85158A0-A893-7C64-FA26-DCA65E395EC1}"/>
                </a:ext>
              </a:extLst>
            </p:cNvPr>
            <p:cNvGrpSpPr>
              <a:grpSpLocks/>
            </p:cNvGrpSpPr>
            <p:nvPr/>
          </p:nvGrpSpPr>
          <p:grpSpPr bwMode="auto">
            <a:xfrm>
              <a:off x="3744" y="3190"/>
              <a:ext cx="1056" cy="1034"/>
              <a:chOff x="3360" y="1008"/>
              <a:chExt cx="1584" cy="1551"/>
            </a:xfrm>
          </p:grpSpPr>
          <p:pic>
            <p:nvPicPr>
              <p:cNvPr id="28" name="Picture 20">
                <a:extLst>
                  <a:ext uri="{FF2B5EF4-FFF2-40B4-BE49-F238E27FC236}">
                    <a16:creationId xmlns:a16="http://schemas.microsoft.com/office/drawing/2014/main" id="{A9EC90CC-E2C8-8D9A-EB4A-D0C733951BE1}"/>
                  </a:ext>
                </a:extLst>
              </p:cNvPr>
              <p:cNvPicPr>
                <a:picLocks noChangeAspect="1" noChangeArrowheads="1"/>
              </p:cNvPicPr>
              <p:nvPr/>
            </p:nvPicPr>
            <p:blipFill>
              <a:blip r:embed="rId2" cstate="print"/>
              <a:srcRect r="73026"/>
              <a:stretch>
                <a:fillRect/>
              </a:stretch>
            </p:blipFill>
            <p:spPr bwMode="auto">
              <a:xfrm>
                <a:off x="3360" y="1008"/>
                <a:ext cx="768" cy="1551"/>
              </a:xfrm>
              <a:prstGeom prst="rect">
                <a:avLst/>
              </a:prstGeom>
              <a:noFill/>
              <a:ln w="9525">
                <a:noFill/>
                <a:miter lim="800000"/>
                <a:headEnd/>
                <a:tailEnd/>
              </a:ln>
            </p:spPr>
          </p:pic>
          <p:pic>
            <p:nvPicPr>
              <p:cNvPr id="29" name="Picture 21">
                <a:extLst>
                  <a:ext uri="{FF2B5EF4-FFF2-40B4-BE49-F238E27FC236}">
                    <a16:creationId xmlns:a16="http://schemas.microsoft.com/office/drawing/2014/main" id="{60C4986F-9978-E39F-F26A-ADF1F4413D6A}"/>
                  </a:ext>
                </a:extLst>
              </p:cNvPr>
              <p:cNvPicPr>
                <a:picLocks noChangeAspect="1" noChangeArrowheads="1"/>
              </p:cNvPicPr>
              <p:nvPr/>
            </p:nvPicPr>
            <p:blipFill>
              <a:blip r:embed="rId2" cstate="print"/>
              <a:srcRect l="72498" r="-1158"/>
              <a:stretch>
                <a:fillRect/>
              </a:stretch>
            </p:blipFill>
            <p:spPr bwMode="auto">
              <a:xfrm>
                <a:off x="4128" y="1008"/>
                <a:ext cx="816" cy="1551"/>
              </a:xfrm>
              <a:prstGeom prst="rect">
                <a:avLst/>
              </a:prstGeom>
              <a:noFill/>
              <a:ln w="9525">
                <a:noFill/>
                <a:miter lim="800000"/>
                <a:headEnd/>
                <a:tailEnd/>
              </a:ln>
            </p:spPr>
          </p:pic>
        </p:grpSp>
        <p:pic>
          <p:nvPicPr>
            <p:cNvPr id="24" name="Picture 22">
              <a:extLst>
                <a:ext uri="{FF2B5EF4-FFF2-40B4-BE49-F238E27FC236}">
                  <a16:creationId xmlns:a16="http://schemas.microsoft.com/office/drawing/2014/main" id="{7750F623-3A95-DFEC-9D64-ADDE9C189099}"/>
                </a:ext>
              </a:extLst>
            </p:cNvPr>
            <p:cNvPicPr>
              <a:picLocks noChangeAspect="1" noChangeArrowheads="1"/>
            </p:cNvPicPr>
            <p:nvPr/>
          </p:nvPicPr>
          <p:blipFill>
            <a:blip r:embed="rId3" cstate="print"/>
            <a:srcRect/>
            <a:stretch>
              <a:fillRect/>
            </a:stretch>
          </p:blipFill>
          <p:spPr bwMode="auto">
            <a:xfrm>
              <a:off x="3792" y="3830"/>
              <a:ext cx="144" cy="112"/>
            </a:xfrm>
            <a:prstGeom prst="rect">
              <a:avLst/>
            </a:prstGeom>
            <a:noFill/>
            <a:ln w="9525">
              <a:noFill/>
              <a:miter lim="800000"/>
              <a:headEnd/>
              <a:tailEnd/>
            </a:ln>
          </p:spPr>
        </p:pic>
        <p:pic>
          <p:nvPicPr>
            <p:cNvPr id="25" name="Picture 23">
              <a:extLst>
                <a:ext uri="{FF2B5EF4-FFF2-40B4-BE49-F238E27FC236}">
                  <a16:creationId xmlns:a16="http://schemas.microsoft.com/office/drawing/2014/main" id="{8AE0E8ED-8AD4-2D8F-F82B-67B800323B9C}"/>
                </a:ext>
              </a:extLst>
            </p:cNvPr>
            <p:cNvPicPr>
              <a:picLocks noChangeAspect="1" noChangeArrowheads="1"/>
            </p:cNvPicPr>
            <p:nvPr/>
          </p:nvPicPr>
          <p:blipFill>
            <a:blip r:embed="rId4" cstate="print"/>
            <a:srcRect/>
            <a:stretch>
              <a:fillRect/>
            </a:stretch>
          </p:blipFill>
          <p:spPr bwMode="auto">
            <a:xfrm>
              <a:off x="4000" y="4022"/>
              <a:ext cx="131" cy="119"/>
            </a:xfrm>
            <a:prstGeom prst="rect">
              <a:avLst/>
            </a:prstGeom>
            <a:noFill/>
            <a:ln w="9525">
              <a:noFill/>
              <a:miter lim="800000"/>
              <a:headEnd/>
              <a:tailEnd/>
            </a:ln>
          </p:spPr>
        </p:pic>
        <p:pic>
          <p:nvPicPr>
            <p:cNvPr id="26" name="Picture 24">
              <a:extLst>
                <a:ext uri="{FF2B5EF4-FFF2-40B4-BE49-F238E27FC236}">
                  <a16:creationId xmlns:a16="http://schemas.microsoft.com/office/drawing/2014/main" id="{CE7A3452-8051-ED0B-6EC0-6BB60172A51F}"/>
                </a:ext>
              </a:extLst>
            </p:cNvPr>
            <p:cNvPicPr>
              <a:picLocks noChangeAspect="1" noChangeArrowheads="1"/>
            </p:cNvPicPr>
            <p:nvPr/>
          </p:nvPicPr>
          <p:blipFill>
            <a:blip r:embed="rId5" cstate="print"/>
            <a:srcRect/>
            <a:stretch>
              <a:fillRect/>
            </a:stretch>
          </p:blipFill>
          <p:spPr bwMode="auto">
            <a:xfrm>
              <a:off x="3808" y="4022"/>
              <a:ext cx="144" cy="125"/>
            </a:xfrm>
            <a:prstGeom prst="rect">
              <a:avLst/>
            </a:prstGeom>
            <a:noFill/>
            <a:ln w="9525">
              <a:noFill/>
              <a:miter lim="800000"/>
              <a:headEnd/>
              <a:tailEnd/>
            </a:ln>
          </p:spPr>
        </p:pic>
        <p:sp>
          <p:nvSpPr>
            <p:cNvPr id="27" name="Rectangle 25">
              <a:extLst>
                <a:ext uri="{FF2B5EF4-FFF2-40B4-BE49-F238E27FC236}">
                  <a16:creationId xmlns:a16="http://schemas.microsoft.com/office/drawing/2014/main" id="{EECD95C4-E0C6-57AF-2598-27D02E340B84}"/>
                </a:ext>
              </a:extLst>
            </p:cNvPr>
            <p:cNvSpPr>
              <a:spLocks noChangeArrowheads="1"/>
            </p:cNvSpPr>
            <p:nvPr/>
          </p:nvSpPr>
          <p:spPr bwMode="auto">
            <a:xfrm>
              <a:off x="4512" y="3264"/>
              <a:ext cx="96" cy="96"/>
            </a:xfrm>
            <a:prstGeom prst="rect">
              <a:avLst/>
            </a:prstGeom>
            <a:solidFill>
              <a:srgbClr val="000000"/>
            </a:solidFill>
            <a:ln w="9525">
              <a:noFill/>
              <a:miter lim="800000"/>
              <a:headEnd/>
              <a:tailEnd/>
            </a:ln>
          </p:spPr>
          <p:txBody>
            <a:bodyPr wrap="none" anchor="ctr"/>
            <a:lstStyle/>
            <a:p>
              <a:endParaRPr lang="en-US"/>
            </a:p>
          </p:txBody>
        </p:sp>
      </p:grpSp>
      <p:sp>
        <p:nvSpPr>
          <p:cNvPr id="31" name="TextBox 30">
            <a:extLst>
              <a:ext uri="{FF2B5EF4-FFF2-40B4-BE49-F238E27FC236}">
                <a16:creationId xmlns:a16="http://schemas.microsoft.com/office/drawing/2014/main" id="{6B90B983-0DB8-32EF-17A7-2B2C36943670}"/>
              </a:ext>
            </a:extLst>
          </p:cNvPr>
          <p:cNvSpPr txBox="1"/>
          <p:nvPr/>
        </p:nvSpPr>
        <p:spPr>
          <a:xfrm>
            <a:off x="832427" y="5259927"/>
            <a:ext cx="2895600" cy="923330"/>
          </a:xfrm>
          <a:prstGeom prst="rect">
            <a:avLst/>
          </a:prstGeom>
          <a:noFill/>
        </p:spPr>
        <p:txBody>
          <a:bodyPr wrap="square" rtlCol="0">
            <a:spAutoFit/>
          </a:bodyPr>
          <a:lstStyle/>
          <a:p>
            <a:pPr algn="ctr"/>
            <a:r>
              <a:rPr lang="en-US" dirty="0"/>
              <a:t>With naïve Q-learning, learning from experience in this state…</a:t>
            </a:r>
          </a:p>
        </p:txBody>
      </p:sp>
      <p:sp>
        <p:nvSpPr>
          <p:cNvPr id="32" name="TextBox 31">
            <a:extLst>
              <a:ext uri="{FF2B5EF4-FFF2-40B4-BE49-F238E27FC236}">
                <a16:creationId xmlns:a16="http://schemas.microsoft.com/office/drawing/2014/main" id="{2A452316-5ECE-EDF0-26D8-F5575C09212F}"/>
              </a:ext>
            </a:extLst>
          </p:cNvPr>
          <p:cNvSpPr txBox="1"/>
          <p:nvPr/>
        </p:nvSpPr>
        <p:spPr>
          <a:xfrm>
            <a:off x="4444091" y="5259927"/>
            <a:ext cx="3303815" cy="646331"/>
          </a:xfrm>
          <a:prstGeom prst="rect">
            <a:avLst/>
          </a:prstGeom>
          <a:noFill/>
        </p:spPr>
        <p:txBody>
          <a:bodyPr wrap="square" rtlCol="0">
            <a:spAutoFit/>
          </a:bodyPr>
          <a:lstStyle/>
          <a:p>
            <a:pPr algn="ctr"/>
            <a:r>
              <a:rPr lang="en-US" dirty="0"/>
              <a:t>…doesn’t provide information about this state… </a:t>
            </a:r>
          </a:p>
        </p:txBody>
      </p:sp>
      <p:sp>
        <p:nvSpPr>
          <p:cNvPr id="33" name="TextBox 32">
            <a:extLst>
              <a:ext uri="{FF2B5EF4-FFF2-40B4-BE49-F238E27FC236}">
                <a16:creationId xmlns:a16="http://schemas.microsoft.com/office/drawing/2014/main" id="{1D103E5F-5FD5-4BA9-5C6A-31BC755F8EC0}"/>
              </a:ext>
            </a:extLst>
          </p:cNvPr>
          <p:cNvSpPr txBox="1"/>
          <p:nvPr/>
        </p:nvSpPr>
        <p:spPr>
          <a:xfrm>
            <a:off x="8172119" y="5259926"/>
            <a:ext cx="3303815" cy="369332"/>
          </a:xfrm>
          <a:prstGeom prst="rect">
            <a:avLst/>
          </a:prstGeom>
          <a:noFill/>
        </p:spPr>
        <p:txBody>
          <a:bodyPr wrap="square" rtlCol="0">
            <a:spAutoFit/>
          </a:bodyPr>
          <a:lstStyle/>
          <a:p>
            <a:pPr algn="ctr"/>
            <a:r>
              <a:rPr lang="en-US" dirty="0"/>
              <a:t>…or even this state!… </a:t>
            </a:r>
          </a:p>
        </p:txBody>
      </p:sp>
    </p:spTree>
    <p:extLst>
      <p:ext uri="{BB962C8B-B14F-4D97-AF65-F5344CB8AC3E}">
        <p14:creationId xmlns:p14="http://schemas.microsoft.com/office/powerpoint/2010/main" val="4052547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A8715B4-03A9-C1FC-43F6-851F99CCD291}"/>
              </a:ext>
            </a:extLst>
          </p:cNvPr>
          <p:cNvSpPr>
            <a:spLocks noGrp="1"/>
          </p:cNvSpPr>
          <p:nvPr>
            <p:ph type="title"/>
          </p:nvPr>
        </p:nvSpPr>
        <p:spPr/>
        <p:txBody>
          <a:bodyPr/>
          <a:lstStyle/>
          <a:p>
            <a:r>
              <a:rPr lang="en-US" dirty="0"/>
              <a:t>Feature-Based Learning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67236812-E65A-4469-98FD-7D53822738BD}"/>
                  </a:ext>
                </a:extLst>
              </p:cNvPr>
              <p:cNvSpPr>
                <a:spLocks noGrp="1"/>
              </p:cNvSpPr>
              <p:nvPr>
                <p:ph idx="1"/>
              </p:nvPr>
            </p:nvSpPr>
            <p:spPr>
              <a:xfrm>
                <a:off x="497159" y="1590261"/>
                <a:ext cx="8179664" cy="4606139"/>
              </a:xfrm>
            </p:spPr>
            <p:txBody>
              <a:bodyPr>
                <a:noAutofit/>
              </a:bodyPr>
              <a:lstStyle/>
              <a:p>
                <a:pPr marL="0" indent="0">
                  <a:buNone/>
                </a:pPr>
                <a:r>
                  <a:rPr lang="en-US" b="1" i="1" dirty="0"/>
                  <a:t>Solution</a:t>
                </a:r>
                <a:r>
                  <a:rPr lang="en-US" dirty="0"/>
                  <a:t>: describe a state using a vector of features</a:t>
                </a:r>
              </a:p>
              <a:p>
                <a:pPr>
                  <a:buClr>
                    <a:schemeClr val="tx1"/>
                  </a:buClr>
                </a:pPr>
                <a:r>
                  <a:rPr lang="en-US" b="1" dirty="0">
                    <a:solidFill>
                      <a:schemeClr val="accent1"/>
                    </a:solidFill>
                    <a:latin typeface="Avenir Next" panose="020B0503020202020204" pitchFamily="34" charset="0"/>
                  </a:rPr>
                  <a:t>Features</a:t>
                </a:r>
                <a:r>
                  <a:rPr lang="en-US" dirty="0"/>
                  <a:t> are functions mapping states to real numbers</a:t>
                </a:r>
              </a:p>
              <a:p>
                <a:pPr lvl="1"/>
                <a:r>
                  <a:rPr lang="en-US" dirty="0"/>
                  <a:t>For example:</a:t>
                </a:r>
              </a:p>
              <a:p>
                <a:pPr lvl="2"/>
                <a:r>
                  <a:rPr lang="en-US" dirty="0"/>
                  <a:t>Distance to closest ghost</a:t>
                </a:r>
              </a:p>
              <a:p>
                <a:pPr lvl="2"/>
                <a:r>
                  <a:rPr lang="en-US" dirty="0"/>
                  <a:t>Distance to closest dot</a:t>
                </a:r>
              </a:p>
              <a:p>
                <a:pPr lvl="2"/>
                <a:r>
                  <a:rPr lang="en-US" dirty="0"/>
                  <a:t>Number of ghosts</a:t>
                </a:r>
              </a:p>
              <a:p>
                <a:pPr lvl="2"/>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m:t>
                        </m:r>
                        <m:r>
                          <m:rPr>
                            <m:sty m:val="p"/>
                          </m:rPr>
                          <a:rPr lang="en-US" b="0" i="0" smtClean="0">
                            <a:latin typeface="Cambria Math" panose="02040503050406030204" pitchFamily="18" charset="0"/>
                          </a:rPr>
                          <m:t>dist</m:t>
                        </m:r>
                        <m:r>
                          <a:rPr lang="en-US" b="0" i="0" smtClean="0">
                            <a:latin typeface="Cambria Math" panose="02040503050406030204" pitchFamily="18" charset="0"/>
                          </a:rPr>
                          <m:t> </m:t>
                        </m:r>
                        <m:r>
                          <m:rPr>
                            <m:sty m:val="p"/>
                          </m:rPr>
                          <a:rPr lang="en-US" b="0" i="0" smtClean="0">
                            <a:latin typeface="Cambria Math" panose="02040503050406030204" pitchFamily="18" charset="0"/>
                          </a:rPr>
                          <m:t>to</m:t>
                        </m:r>
                        <m:r>
                          <a:rPr lang="en-US" b="0" i="0" smtClean="0">
                            <a:latin typeface="Cambria Math" panose="02040503050406030204" pitchFamily="18" charset="0"/>
                          </a:rPr>
                          <m:t> </m:t>
                        </m:r>
                        <m:r>
                          <m:rPr>
                            <m:sty m:val="p"/>
                          </m:rPr>
                          <a:rPr lang="en-US" b="0" i="0" smtClean="0">
                            <a:latin typeface="Cambria Math" panose="02040503050406030204" pitchFamily="18" charset="0"/>
                          </a:rPr>
                          <m:t>closest</m:t>
                        </m:r>
                        <m:r>
                          <a:rPr lang="en-US" b="0" i="0" smtClean="0">
                            <a:latin typeface="Cambria Math" panose="02040503050406030204" pitchFamily="18" charset="0"/>
                          </a:rPr>
                          <m:t> </m:t>
                        </m:r>
                        <m:r>
                          <m:rPr>
                            <m:sty m:val="p"/>
                          </m:rPr>
                          <a:rPr lang="en-US" b="0" i="0" smtClean="0">
                            <a:latin typeface="Cambria Math" panose="02040503050406030204" pitchFamily="18" charset="0"/>
                          </a:rPr>
                          <m:t>dot</m:t>
                        </m:r>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e>
                          <m:sup>
                            <m:r>
                              <a:rPr lang="en-US" b="0" i="1" smtClean="0">
                                <a:latin typeface="Cambria Math" panose="02040503050406030204" pitchFamily="18" charset="0"/>
                              </a:rPr>
                              <m:t>2</m:t>
                            </m:r>
                          </m:sup>
                        </m:sSup>
                      </m:den>
                    </m:f>
                  </m:oMath>
                </a14:m>
                <a:endParaRPr lang="en-US" dirty="0"/>
              </a:p>
              <a:p>
                <a:pPr lvl="2"/>
                <a:r>
                  <a:rPr lang="en-US" dirty="0"/>
                  <a:t>Is Pacman in a tunnel?</a:t>
                </a:r>
              </a:p>
              <a:p>
                <a:pPr lvl="2"/>
                <a:r>
                  <a:rPr lang="en-US" dirty="0"/>
                  <a:t>Is it the exact state on this slide?</a:t>
                </a:r>
              </a:p>
              <a:p>
                <a:pPr lvl="1"/>
                <a:r>
                  <a:rPr lang="en-US" dirty="0"/>
                  <a:t>Can also describe a Q-state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a14:m>
                <a:r>
                  <a:rPr lang="en-US" dirty="0"/>
                  <a:t> with features (e.g. action moves closer to food)</a:t>
                </a:r>
              </a:p>
            </p:txBody>
          </p:sp>
        </mc:Choice>
        <mc:Fallback xmlns="">
          <p:sp>
            <p:nvSpPr>
              <p:cNvPr id="7" name="Content Placeholder 6">
                <a:extLst>
                  <a:ext uri="{FF2B5EF4-FFF2-40B4-BE49-F238E27FC236}">
                    <a16:creationId xmlns:a16="http://schemas.microsoft.com/office/drawing/2014/main" id="{67236812-E65A-4469-98FD-7D53822738BD}"/>
                  </a:ext>
                </a:extLst>
              </p:cNvPr>
              <p:cNvSpPr>
                <a:spLocks noGrp="1" noRot="1" noChangeAspect="1" noMove="1" noResize="1" noEditPoints="1" noAdjustHandles="1" noChangeArrowheads="1" noChangeShapeType="1" noTextEdit="1"/>
              </p:cNvSpPr>
              <p:nvPr>
                <p:ph idx="1"/>
              </p:nvPr>
            </p:nvSpPr>
            <p:spPr>
              <a:xfrm>
                <a:off x="497159" y="1590261"/>
                <a:ext cx="8179664" cy="4606139"/>
              </a:xfrm>
              <a:blipFill>
                <a:blip r:embed="rId2"/>
                <a:stretch>
                  <a:fillRect l="-124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49F4BBD-F6E9-EAF5-6CB2-D36A3C7DB35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F444231-5EF0-64C6-416B-5AD785843474}"/>
              </a:ext>
            </a:extLst>
          </p:cNvPr>
          <p:cNvSpPr>
            <a:spLocks noGrp="1"/>
          </p:cNvSpPr>
          <p:nvPr>
            <p:ph type="sldNum" sz="quarter" idx="12"/>
          </p:nvPr>
        </p:nvSpPr>
        <p:spPr/>
        <p:txBody>
          <a:bodyPr/>
          <a:lstStyle/>
          <a:p>
            <a:fld id="{0C6CD854-DD62-6C4B-87F1-66B34D688D3F}" type="slidenum">
              <a:rPr lang="en-US" smtClean="0"/>
              <a:t>19</a:t>
            </a:fld>
            <a:endParaRPr lang="en-US"/>
          </a:p>
        </p:txBody>
      </p:sp>
      <p:grpSp>
        <p:nvGrpSpPr>
          <p:cNvPr id="8" name="Group 7" descr="Screenshot of a Pacman state with Pacman in the bottom left corner, blocked in by two ghosts down either path.">
            <a:extLst>
              <a:ext uri="{FF2B5EF4-FFF2-40B4-BE49-F238E27FC236}">
                <a16:creationId xmlns:a16="http://schemas.microsoft.com/office/drawing/2014/main" id="{45DFF29F-98DD-776A-9771-299D3AF0EAAC}"/>
              </a:ext>
            </a:extLst>
          </p:cNvPr>
          <p:cNvGrpSpPr>
            <a:grpSpLocks noChangeAspect="1"/>
          </p:cNvGrpSpPr>
          <p:nvPr/>
        </p:nvGrpSpPr>
        <p:grpSpPr>
          <a:xfrm>
            <a:off x="8770904" y="1909003"/>
            <a:ext cx="3104674" cy="3039993"/>
            <a:chOff x="5943600" y="1524000"/>
            <a:chExt cx="2514600" cy="2462213"/>
          </a:xfrm>
        </p:grpSpPr>
        <p:grpSp>
          <p:nvGrpSpPr>
            <p:cNvPr id="9" name="Group 4">
              <a:extLst>
                <a:ext uri="{FF2B5EF4-FFF2-40B4-BE49-F238E27FC236}">
                  <a16:creationId xmlns:a16="http://schemas.microsoft.com/office/drawing/2014/main" id="{BB6C9028-7753-EA8B-FF3C-B310B4BBF964}"/>
                </a:ext>
              </a:extLst>
            </p:cNvPr>
            <p:cNvGrpSpPr>
              <a:grpSpLocks/>
            </p:cNvGrpSpPr>
            <p:nvPr/>
          </p:nvGrpSpPr>
          <p:grpSpPr bwMode="auto">
            <a:xfrm>
              <a:off x="5943600" y="1524000"/>
              <a:ext cx="2514600" cy="2462213"/>
              <a:chOff x="3744" y="960"/>
              <a:chExt cx="1584" cy="1551"/>
            </a:xfrm>
          </p:grpSpPr>
          <p:grpSp>
            <p:nvGrpSpPr>
              <p:cNvPr id="11" name="Group 5">
                <a:extLst>
                  <a:ext uri="{FF2B5EF4-FFF2-40B4-BE49-F238E27FC236}">
                    <a16:creationId xmlns:a16="http://schemas.microsoft.com/office/drawing/2014/main" id="{07A2A85F-FFC2-CE99-8929-5B97236F41D1}"/>
                  </a:ext>
                </a:extLst>
              </p:cNvPr>
              <p:cNvGrpSpPr>
                <a:grpSpLocks/>
              </p:cNvGrpSpPr>
              <p:nvPr/>
            </p:nvGrpSpPr>
            <p:grpSpPr bwMode="auto">
              <a:xfrm>
                <a:off x="3744" y="960"/>
                <a:ext cx="1584" cy="1551"/>
                <a:chOff x="3408" y="912"/>
                <a:chExt cx="1584" cy="1551"/>
              </a:xfrm>
            </p:grpSpPr>
            <p:grpSp>
              <p:nvGrpSpPr>
                <p:cNvPr id="15" name="Group 6">
                  <a:extLst>
                    <a:ext uri="{FF2B5EF4-FFF2-40B4-BE49-F238E27FC236}">
                      <a16:creationId xmlns:a16="http://schemas.microsoft.com/office/drawing/2014/main" id="{16499C0E-B002-9EB6-138C-089AE4CF62B0}"/>
                    </a:ext>
                  </a:extLst>
                </p:cNvPr>
                <p:cNvGrpSpPr>
                  <a:grpSpLocks/>
                </p:cNvGrpSpPr>
                <p:nvPr/>
              </p:nvGrpSpPr>
              <p:grpSpPr bwMode="auto">
                <a:xfrm>
                  <a:off x="3408" y="912"/>
                  <a:ext cx="1584" cy="1551"/>
                  <a:chOff x="3360" y="1008"/>
                  <a:chExt cx="1584" cy="1551"/>
                </a:xfrm>
              </p:grpSpPr>
              <p:pic>
                <p:nvPicPr>
                  <p:cNvPr id="19" name="Picture 7">
                    <a:extLst>
                      <a:ext uri="{FF2B5EF4-FFF2-40B4-BE49-F238E27FC236}">
                        <a16:creationId xmlns:a16="http://schemas.microsoft.com/office/drawing/2014/main" id="{7E26EC74-081E-5781-3230-99E7DDDFEF7E}"/>
                      </a:ext>
                    </a:extLst>
                  </p:cNvPr>
                  <p:cNvPicPr>
                    <a:picLocks noChangeAspect="1" noChangeArrowheads="1"/>
                  </p:cNvPicPr>
                  <p:nvPr/>
                </p:nvPicPr>
                <p:blipFill>
                  <a:blip r:embed="rId3" cstate="print"/>
                  <a:srcRect r="73026"/>
                  <a:stretch>
                    <a:fillRect/>
                  </a:stretch>
                </p:blipFill>
                <p:spPr bwMode="auto">
                  <a:xfrm>
                    <a:off x="3360" y="1008"/>
                    <a:ext cx="768" cy="1551"/>
                  </a:xfrm>
                  <a:prstGeom prst="rect">
                    <a:avLst/>
                  </a:prstGeom>
                  <a:noFill/>
                  <a:ln w="9525">
                    <a:noFill/>
                    <a:miter lim="800000"/>
                    <a:headEnd/>
                    <a:tailEnd/>
                  </a:ln>
                </p:spPr>
              </p:pic>
              <p:pic>
                <p:nvPicPr>
                  <p:cNvPr id="20" name="Picture 8">
                    <a:extLst>
                      <a:ext uri="{FF2B5EF4-FFF2-40B4-BE49-F238E27FC236}">
                        <a16:creationId xmlns:a16="http://schemas.microsoft.com/office/drawing/2014/main" id="{48D258C7-9D34-25E9-FBEF-EC1DAF07E8B8}"/>
                      </a:ext>
                    </a:extLst>
                  </p:cNvPr>
                  <p:cNvPicPr>
                    <a:picLocks noChangeAspect="1" noChangeArrowheads="1"/>
                  </p:cNvPicPr>
                  <p:nvPr/>
                </p:nvPicPr>
                <p:blipFill>
                  <a:blip r:embed="rId3" cstate="print"/>
                  <a:srcRect l="72498" r="-1158"/>
                  <a:stretch>
                    <a:fillRect/>
                  </a:stretch>
                </p:blipFill>
                <p:spPr bwMode="auto">
                  <a:xfrm>
                    <a:off x="4128" y="1008"/>
                    <a:ext cx="816" cy="1551"/>
                  </a:xfrm>
                  <a:prstGeom prst="rect">
                    <a:avLst/>
                  </a:prstGeom>
                  <a:noFill/>
                  <a:ln w="9525">
                    <a:noFill/>
                    <a:miter lim="800000"/>
                    <a:headEnd/>
                    <a:tailEnd/>
                  </a:ln>
                </p:spPr>
              </p:pic>
            </p:grpSp>
            <p:pic>
              <p:nvPicPr>
                <p:cNvPr id="16" name="Picture 9">
                  <a:extLst>
                    <a:ext uri="{FF2B5EF4-FFF2-40B4-BE49-F238E27FC236}">
                      <a16:creationId xmlns:a16="http://schemas.microsoft.com/office/drawing/2014/main" id="{6E4EB49F-85C9-0B92-4576-C785772A2E11}"/>
                    </a:ext>
                  </a:extLst>
                </p:cNvPr>
                <p:cNvPicPr>
                  <a:picLocks noChangeAspect="1" noChangeArrowheads="1"/>
                </p:cNvPicPr>
                <p:nvPr/>
              </p:nvPicPr>
              <p:blipFill>
                <a:blip r:embed="rId4" cstate="print"/>
                <a:srcRect/>
                <a:stretch>
                  <a:fillRect/>
                </a:stretch>
              </p:blipFill>
              <p:spPr bwMode="auto">
                <a:xfrm>
                  <a:off x="3480" y="1872"/>
                  <a:ext cx="216" cy="168"/>
                </a:xfrm>
                <a:prstGeom prst="rect">
                  <a:avLst/>
                </a:prstGeom>
                <a:noFill/>
                <a:ln w="9525">
                  <a:noFill/>
                  <a:miter lim="800000"/>
                  <a:headEnd/>
                  <a:tailEnd/>
                </a:ln>
              </p:spPr>
            </p:pic>
            <p:pic>
              <p:nvPicPr>
                <p:cNvPr id="17" name="Picture 10">
                  <a:extLst>
                    <a:ext uri="{FF2B5EF4-FFF2-40B4-BE49-F238E27FC236}">
                      <a16:creationId xmlns:a16="http://schemas.microsoft.com/office/drawing/2014/main" id="{3C7E128B-427D-36D3-A65E-F504136F29E7}"/>
                    </a:ext>
                  </a:extLst>
                </p:cNvPr>
                <p:cNvPicPr>
                  <a:picLocks noChangeAspect="1" noChangeArrowheads="1"/>
                </p:cNvPicPr>
                <p:nvPr/>
              </p:nvPicPr>
              <p:blipFill>
                <a:blip r:embed="rId5" cstate="print"/>
                <a:srcRect/>
                <a:stretch>
                  <a:fillRect/>
                </a:stretch>
              </p:blipFill>
              <p:spPr bwMode="auto">
                <a:xfrm>
                  <a:off x="3792" y="2160"/>
                  <a:ext cx="197" cy="178"/>
                </a:xfrm>
                <a:prstGeom prst="rect">
                  <a:avLst/>
                </a:prstGeom>
                <a:noFill/>
                <a:ln w="9525">
                  <a:noFill/>
                  <a:miter lim="800000"/>
                  <a:headEnd/>
                  <a:tailEnd/>
                </a:ln>
              </p:spPr>
            </p:pic>
            <p:pic>
              <p:nvPicPr>
                <p:cNvPr id="18" name="Picture 11">
                  <a:extLst>
                    <a:ext uri="{FF2B5EF4-FFF2-40B4-BE49-F238E27FC236}">
                      <a16:creationId xmlns:a16="http://schemas.microsoft.com/office/drawing/2014/main" id="{3ED98A60-05D7-9C03-92A9-42C400626503}"/>
                    </a:ext>
                  </a:extLst>
                </p:cNvPr>
                <p:cNvPicPr>
                  <a:picLocks noChangeAspect="1" noChangeArrowheads="1"/>
                </p:cNvPicPr>
                <p:nvPr/>
              </p:nvPicPr>
              <p:blipFill>
                <a:blip r:embed="rId6" cstate="print"/>
                <a:srcRect/>
                <a:stretch>
                  <a:fillRect/>
                </a:stretch>
              </p:blipFill>
              <p:spPr bwMode="auto">
                <a:xfrm>
                  <a:off x="3504" y="2160"/>
                  <a:ext cx="216" cy="187"/>
                </a:xfrm>
                <a:prstGeom prst="rect">
                  <a:avLst/>
                </a:prstGeom>
                <a:noFill/>
                <a:ln w="9525">
                  <a:noFill/>
                  <a:miter lim="800000"/>
                  <a:headEnd/>
                  <a:tailEnd/>
                </a:ln>
              </p:spPr>
            </p:pic>
          </p:grpSp>
          <p:sp>
            <p:nvSpPr>
              <p:cNvPr id="12" name="Rectangle 12">
                <a:extLst>
                  <a:ext uri="{FF2B5EF4-FFF2-40B4-BE49-F238E27FC236}">
                    <a16:creationId xmlns:a16="http://schemas.microsoft.com/office/drawing/2014/main" id="{31A49A8B-9E94-CF6C-9BE3-3A764A52B622}"/>
                  </a:ext>
                </a:extLst>
              </p:cNvPr>
              <p:cNvSpPr>
                <a:spLocks noChangeArrowheads="1"/>
              </p:cNvSpPr>
              <p:nvPr/>
            </p:nvSpPr>
            <p:spPr bwMode="auto">
              <a:xfrm>
                <a:off x="4032" y="2208"/>
                <a:ext cx="96" cy="144"/>
              </a:xfrm>
              <a:prstGeom prst="rect">
                <a:avLst/>
              </a:prstGeom>
              <a:solidFill>
                <a:srgbClr val="000000"/>
              </a:solidFill>
              <a:ln w="9525">
                <a:noFill/>
                <a:miter lim="800000"/>
                <a:headEnd/>
                <a:tailEnd/>
              </a:ln>
            </p:spPr>
            <p:txBody>
              <a:bodyPr wrap="none" anchor="ctr"/>
              <a:lstStyle/>
              <a:p>
                <a:endParaRPr lang="en-US"/>
              </a:p>
            </p:txBody>
          </p:sp>
          <p:sp>
            <p:nvSpPr>
              <p:cNvPr id="13" name="Rectangle 13">
                <a:extLst>
                  <a:ext uri="{FF2B5EF4-FFF2-40B4-BE49-F238E27FC236}">
                    <a16:creationId xmlns:a16="http://schemas.microsoft.com/office/drawing/2014/main" id="{F80611F8-892D-1664-CDEF-83EFFAEC417D}"/>
                  </a:ext>
                </a:extLst>
              </p:cNvPr>
              <p:cNvSpPr>
                <a:spLocks noChangeArrowheads="1"/>
              </p:cNvSpPr>
              <p:nvPr/>
            </p:nvSpPr>
            <p:spPr bwMode="auto">
              <a:xfrm>
                <a:off x="4320" y="1968"/>
                <a:ext cx="96" cy="384"/>
              </a:xfrm>
              <a:prstGeom prst="rect">
                <a:avLst/>
              </a:prstGeom>
              <a:solidFill>
                <a:srgbClr val="000000"/>
              </a:solidFill>
              <a:ln w="9525">
                <a:noFill/>
                <a:miter lim="800000"/>
                <a:headEnd/>
                <a:tailEnd/>
              </a:ln>
            </p:spPr>
            <p:txBody>
              <a:bodyPr wrap="none" anchor="ctr"/>
              <a:lstStyle/>
              <a:p>
                <a:endParaRPr lang="en-US"/>
              </a:p>
            </p:txBody>
          </p:sp>
          <p:sp>
            <p:nvSpPr>
              <p:cNvPr id="14" name="Rectangle 14">
                <a:extLst>
                  <a:ext uri="{FF2B5EF4-FFF2-40B4-BE49-F238E27FC236}">
                    <a16:creationId xmlns:a16="http://schemas.microsoft.com/office/drawing/2014/main" id="{65F83AFB-326F-491D-C5DE-0381D4BEB513}"/>
                  </a:ext>
                </a:extLst>
              </p:cNvPr>
              <p:cNvSpPr>
                <a:spLocks noChangeArrowheads="1"/>
              </p:cNvSpPr>
              <p:nvPr/>
            </p:nvSpPr>
            <p:spPr bwMode="auto">
              <a:xfrm>
                <a:off x="4320" y="1968"/>
                <a:ext cx="528" cy="96"/>
              </a:xfrm>
              <a:prstGeom prst="rect">
                <a:avLst/>
              </a:prstGeom>
              <a:solidFill>
                <a:srgbClr val="000000"/>
              </a:solidFill>
              <a:ln w="9525">
                <a:noFill/>
                <a:miter lim="800000"/>
                <a:headEnd/>
                <a:tailEnd/>
              </a:ln>
            </p:spPr>
            <p:txBody>
              <a:bodyPr wrap="none" anchor="ctr"/>
              <a:lstStyle/>
              <a:p>
                <a:endParaRPr lang="en-US"/>
              </a:p>
            </p:txBody>
          </p:sp>
        </p:grpSp>
        <p:sp>
          <p:nvSpPr>
            <p:cNvPr id="10" name="Rectangle 15">
              <a:extLst>
                <a:ext uri="{FF2B5EF4-FFF2-40B4-BE49-F238E27FC236}">
                  <a16:creationId xmlns:a16="http://schemas.microsoft.com/office/drawing/2014/main" id="{51DA107A-102B-7F9A-8352-BD0DC6CE211C}"/>
                </a:ext>
              </a:extLst>
            </p:cNvPr>
            <p:cNvSpPr>
              <a:spLocks noChangeArrowheads="1"/>
            </p:cNvSpPr>
            <p:nvPr/>
          </p:nvSpPr>
          <p:spPr bwMode="auto">
            <a:xfrm>
              <a:off x="6096000" y="3352800"/>
              <a:ext cx="228600" cy="152400"/>
            </a:xfrm>
            <a:prstGeom prst="rect">
              <a:avLst/>
            </a:prstGeom>
            <a:solidFill>
              <a:srgbClr val="000000"/>
            </a:solidFill>
            <a:ln w="9525">
              <a:noFill/>
              <a:miter lim="800000"/>
              <a:headEnd/>
              <a:tailEnd/>
            </a:ln>
          </p:spPr>
          <p:txBody>
            <a:bodyPr wrap="none" anchor="ctr"/>
            <a:lstStyle/>
            <a:p>
              <a:endParaRPr lang="en-US"/>
            </a:p>
          </p:txBody>
        </p:sp>
      </p:grpSp>
    </p:spTree>
    <p:extLst>
      <p:ext uri="{BB962C8B-B14F-4D97-AF65-F5344CB8AC3E}">
        <p14:creationId xmlns:p14="http://schemas.microsoft.com/office/powerpoint/2010/main" val="2353419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DBAE-2F44-295B-A155-159DDF159C8E}"/>
              </a:ext>
            </a:extLst>
          </p:cNvPr>
          <p:cNvSpPr>
            <a:spLocks noGrp="1"/>
          </p:cNvSpPr>
          <p:nvPr>
            <p:ph type="ctrTitle"/>
          </p:nvPr>
        </p:nvSpPr>
        <p:spPr/>
        <p:txBody>
          <a:bodyPr/>
          <a:lstStyle/>
          <a:p>
            <a:r>
              <a:rPr lang="en-US" dirty="0"/>
              <a:t>Administrivia</a:t>
            </a:r>
          </a:p>
        </p:txBody>
      </p:sp>
      <p:sp>
        <p:nvSpPr>
          <p:cNvPr id="5" name="Slide Number Placeholder 4">
            <a:extLst>
              <a:ext uri="{FF2B5EF4-FFF2-40B4-BE49-F238E27FC236}">
                <a16:creationId xmlns:a16="http://schemas.microsoft.com/office/drawing/2014/main" id="{40232766-7746-2DD7-7347-F864637B699E}"/>
              </a:ext>
            </a:extLst>
          </p:cNvPr>
          <p:cNvSpPr>
            <a:spLocks noGrp="1"/>
          </p:cNvSpPr>
          <p:nvPr>
            <p:ph type="sldNum" sz="quarter" idx="12"/>
          </p:nvPr>
        </p:nvSpPr>
        <p:spPr/>
        <p:txBody>
          <a:bodyPr/>
          <a:lstStyle/>
          <a:p>
            <a:fld id="{0C6CD854-DD62-6C4B-87F1-66B34D688D3F}" type="slidenum">
              <a:rPr lang="en-US" smtClean="0"/>
              <a:t>2</a:t>
            </a:fld>
            <a:endParaRPr lang="en-US"/>
          </a:p>
        </p:txBody>
      </p:sp>
      <p:sp>
        <p:nvSpPr>
          <p:cNvPr id="6" name="Text Placeholder 5">
            <a:extLst>
              <a:ext uri="{FF2B5EF4-FFF2-40B4-BE49-F238E27FC236}">
                <a16:creationId xmlns:a16="http://schemas.microsoft.com/office/drawing/2014/main" id="{E2A06076-620B-1F66-6CB0-B63FCF382201}"/>
              </a:ext>
            </a:extLst>
          </p:cNvPr>
          <p:cNvSpPr>
            <a:spLocks noGrp="1"/>
          </p:cNvSpPr>
          <p:nvPr>
            <p:ph type="body" sz="quarter" idx="13"/>
          </p:nvPr>
        </p:nvSpPr>
        <p:spPr>
          <a:xfrm>
            <a:off x="1624359" y="3768662"/>
            <a:ext cx="3043333" cy="2259013"/>
          </a:xfrm>
        </p:spPr>
        <p:txBody>
          <a:bodyPr/>
          <a:lstStyle/>
          <a:p>
            <a:pPr>
              <a:buClr>
                <a:schemeClr val="tx1"/>
              </a:buClr>
            </a:pPr>
            <a:r>
              <a:rPr lang="en-US" b="1" dirty="0">
                <a:solidFill>
                  <a:schemeClr val="accent2"/>
                </a:solidFill>
              </a:rPr>
              <a:t>Test 1 </a:t>
            </a:r>
            <a:r>
              <a:rPr lang="en-US" dirty="0"/>
              <a:t>grades will be released soon</a:t>
            </a:r>
          </a:p>
        </p:txBody>
      </p:sp>
      <p:sp>
        <p:nvSpPr>
          <p:cNvPr id="8" name="Text Placeholder 7">
            <a:extLst>
              <a:ext uri="{FF2B5EF4-FFF2-40B4-BE49-F238E27FC236}">
                <a16:creationId xmlns:a16="http://schemas.microsoft.com/office/drawing/2014/main" id="{E435079F-CE98-A269-61B2-F74BFA6D95EB}"/>
              </a:ext>
            </a:extLst>
          </p:cNvPr>
          <p:cNvSpPr>
            <a:spLocks noGrp="1"/>
          </p:cNvSpPr>
          <p:nvPr>
            <p:ph type="body" sz="quarter" idx="16"/>
          </p:nvPr>
        </p:nvSpPr>
        <p:spPr>
          <a:xfrm>
            <a:off x="4745511" y="3762440"/>
            <a:ext cx="3319965" cy="2259013"/>
          </a:xfrm>
        </p:spPr>
        <p:txBody>
          <a:bodyPr/>
          <a:lstStyle/>
          <a:p>
            <a:pPr>
              <a:buClr>
                <a:schemeClr val="tx1"/>
              </a:buClr>
            </a:pPr>
            <a:r>
              <a:rPr lang="en-US" b="1" dirty="0">
                <a:solidFill>
                  <a:schemeClr val="accent3"/>
                </a:solidFill>
              </a:rPr>
              <a:t>Project 2 </a:t>
            </a:r>
            <a:r>
              <a:rPr lang="en-US" dirty="0">
                <a:latin typeface="+mj-lt"/>
              </a:rPr>
              <a:t>due</a:t>
            </a:r>
            <a:r>
              <a:rPr lang="en-US" dirty="0"/>
              <a:t> tomorrow (7.16)</a:t>
            </a:r>
          </a:p>
          <a:p>
            <a:pPr>
              <a:buClr>
                <a:schemeClr val="tx1"/>
              </a:buClr>
            </a:pPr>
            <a:r>
              <a:rPr lang="en-US" b="1" dirty="0">
                <a:solidFill>
                  <a:schemeClr val="accent3"/>
                </a:solidFill>
              </a:rPr>
              <a:t>Homework 2 </a:t>
            </a:r>
            <a:r>
              <a:rPr lang="en-US" dirty="0">
                <a:latin typeface="+mj-lt"/>
              </a:rPr>
              <a:t>due</a:t>
            </a:r>
            <a:r>
              <a:rPr lang="en-US" dirty="0"/>
              <a:t> next week (7.23)</a:t>
            </a:r>
          </a:p>
        </p:txBody>
      </p:sp>
      <p:sp>
        <p:nvSpPr>
          <p:cNvPr id="4" name="Date Placeholder 3">
            <a:extLst>
              <a:ext uri="{FF2B5EF4-FFF2-40B4-BE49-F238E27FC236}">
                <a16:creationId xmlns:a16="http://schemas.microsoft.com/office/drawing/2014/main" id="{AB662D48-429A-BE0A-ED5A-EC012FABD3A8}"/>
              </a:ext>
            </a:extLst>
          </p:cNvPr>
          <p:cNvSpPr>
            <a:spLocks noGrp="1"/>
          </p:cNvSpPr>
          <p:nvPr>
            <p:ph type="dt" sz="half" idx="4294967295"/>
          </p:nvPr>
        </p:nvSpPr>
        <p:spPr>
          <a:xfrm>
            <a:off x="497159" y="6356350"/>
            <a:ext cx="2743200" cy="365125"/>
          </a:xfrm>
        </p:spPr>
        <p:txBody>
          <a:bodyPr/>
          <a:lstStyle/>
          <a:p>
            <a:r>
              <a:rPr lang="en-US" dirty="0"/>
              <a:t>CSE 473</a:t>
            </a:r>
          </a:p>
        </p:txBody>
      </p:sp>
      <p:pic>
        <p:nvPicPr>
          <p:cNvPr id="9" name="Picture 2" descr="Illustration of a robot holding a clipboard with its back turned">
            <a:extLst>
              <a:ext uri="{FF2B5EF4-FFF2-40B4-BE49-F238E27FC236}">
                <a16:creationId xmlns:a16="http://schemas.microsoft.com/office/drawing/2014/main" id="{3530B264-99D7-642F-0118-9E9B1F33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756" t="47968" r="37446"/>
          <a:stretch>
            <a:fillRect/>
          </a:stretch>
        </p:blipFill>
        <p:spPr bwMode="auto">
          <a:xfrm flipH="1">
            <a:off x="8357144" y="1771233"/>
            <a:ext cx="2470764" cy="3315534"/>
          </a:xfrm>
          <a:prstGeom prst="rect">
            <a:avLst/>
          </a:prstGeom>
          <a:noFill/>
        </p:spPr>
      </p:pic>
      <p:sp>
        <p:nvSpPr>
          <p:cNvPr id="10" name="Rectangle 9">
            <a:extLst>
              <a:ext uri="{FF2B5EF4-FFF2-40B4-BE49-F238E27FC236}">
                <a16:creationId xmlns:a16="http://schemas.microsoft.com/office/drawing/2014/main" id="{42C7F413-3057-84C0-A8D4-309866A75D39}"/>
              </a:ext>
              <a:ext uri="{C183D7F6-B498-43B3-948B-1728B52AA6E4}">
                <adec:decorative xmlns:adec="http://schemas.microsoft.com/office/drawing/2017/decorative" val="1"/>
              </a:ext>
            </a:extLst>
          </p:cNvPr>
          <p:cNvSpPr/>
          <p:nvPr/>
        </p:nvSpPr>
        <p:spPr>
          <a:xfrm>
            <a:off x="8065477" y="1606062"/>
            <a:ext cx="773723" cy="9964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28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048A4-9299-179C-01DE-F1CC2EE3B006}"/>
              </a:ext>
            </a:extLst>
          </p:cNvPr>
          <p:cNvSpPr>
            <a:spLocks noGrp="1"/>
          </p:cNvSpPr>
          <p:nvPr>
            <p:ph type="title"/>
          </p:nvPr>
        </p:nvSpPr>
        <p:spPr/>
        <p:txBody>
          <a:bodyPr/>
          <a:lstStyle/>
          <a:p>
            <a:r>
              <a:rPr lang="en-US" dirty="0"/>
              <a:t>Linear Value Functions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A77D39C-7678-CCC0-9654-F0B1B6B1B62A}"/>
                  </a:ext>
                </a:extLst>
              </p:cNvPr>
              <p:cNvSpPr>
                <a:spLocks noGrp="1"/>
              </p:cNvSpPr>
              <p:nvPr>
                <p:ph idx="1"/>
              </p:nvPr>
            </p:nvSpPr>
            <p:spPr/>
            <p:txBody>
              <a:bodyPr/>
              <a:lstStyle/>
              <a:p>
                <a:r>
                  <a:rPr lang="en-US" dirty="0"/>
                  <a:t>Using a feature representation, define a </a:t>
                </a:r>
                <a:r>
                  <a:rPr lang="en-US" b="1" dirty="0">
                    <a:solidFill>
                      <a:schemeClr val="accent1"/>
                    </a:solidFill>
                    <a:latin typeface="Avenir Next" panose="020B0503020202020204" pitchFamily="34" charset="0"/>
                  </a:rPr>
                  <a:t>Q-function</a:t>
                </a:r>
                <a:r>
                  <a:rPr lang="en-US" dirty="0"/>
                  <a:t> (Q-value utility  function)</a:t>
                </a:r>
              </a:p>
              <a:p>
                <a:pPr marL="0" indent="0">
                  <a:buNone/>
                </a:pPr>
                <a14:m>
                  <m:oMathPara xmlns:m="http://schemas.openxmlformats.org/officeDocument/2006/math">
                    <m:oMath>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1</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2</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2</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𝑛</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𝑛</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oMath>
                  </m:oMathPara>
                </a14:m>
                <a:endParaRPr lang="en-US" b="0" dirty="0"/>
              </a:p>
              <a:p>
                <a:pPr marL="0" indent="0" algn="r">
                  <a:buNone/>
                </a:pPr>
                <a:r>
                  <a:rPr lang="en-US" dirty="0"/>
                  <a:t>	</a:t>
                </a:r>
                <a:r>
                  <a:rPr lang="en-US" sz="1800" dirty="0"/>
                  <a:t>(for </a:t>
                </a:r>
                <a14:m>
                  <m:oMath xmlns:m="http://schemas.openxmlformats.org/officeDocument/2006/math">
                    <m:r>
                      <a:rPr lang="en-US" sz="1800" b="0" i="1" smtClean="0">
                        <a:latin typeface="Cambria Math" panose="02040503050406030204" pitchFamily="18" charset="0"/>
                      </a:rPr>
                      <m:t>𝑛</m:t>
                    </m:r>
                  </m:oMath>
                </a14:m>
                <a:r>
                  <a:rPr lang="en-US" sz="1800" dirty="0"/>
                  <a:t> features)</a:t>
                </a:r>
              </a:p>
              <a:p>
                <a:pPr>
                  <a:buClr>
                    <a:schemeClr val="tx1"/>
                  </a:buClr>
                </a:pPr>
                <a:r>
                  <a:rPr lang="en-US" b="1" dirty="0">
                    <a:solidFill>
                      <a:schemeClr val="accent3"/>
                    </a:solidFill>
                  </a:rPr>
                  <a:t>Advantage</a:t>
                </a:r>
                <a:r>
                  <a:rPr lang="en-US" dirty="0"/>
                  <a:t>: Experience is summed up in a few powerful numbers</a:t>
                </a:r>
              </a:p>
              <a:p>
                <a:pPr>
                  <a:buClr>
                    <a:schemeClr val="tx1"/>
                  </a:buClr>
                </a:pPr>
                <a:r>
                  <a:rPr lang="en-US" b="1" dirty="0">
                    <a:solidFill>
                      <a:schemeClr val="accent2"/>
                    </a:solidFill>
                  </a:rPr>
                  <a:t>Disadvantage</a:t>
                </a:r>
                <a:r>
                  <a:rPr lang="en-US" dirty="0"/>
                  <a:t>: States may share features but differ in actual utility!</a:t>
                </a:r>
              </a:p>
              <a:p>
                <a:pPr lvl="1"/>
                <a:endParaRPr lang="en-US" dirty="0"/>
              </a:p>
            </p:txBody>
          </p:sp>
        </mc:Choice>
        <mc:Fallback xmlns="">
          <p:sp>
            <p:nvSpPr>
              <p:cNvPr id="3" name="Content Placeholder 2">
                <a:extLst>
                  <a:ext uri="{FF2B5EF4-FFF2-40B4-BE49-F238E27FC236}">
                    <a16:creationId xmlns:a16="http://schemas.microsoft.com/office/drawing/2014/main" id="{5A77D39C-7678-CCC0-9654-F0B1B6B1B62A}"/>
                  </a:ext>
                </a:extLst>
              </p:cNvPr>
              <p:cNvSpPr>
                <a:spLocks noGrp="1" noRot="1" noChangeAspect="1" noMove="1" noResize="1" noEditPoints="1" noAdjustHandles="1" noChangeArrowheads="1" noChangeShapeType="1" noTextEdit="1"/>
              </p:cNvSpPr>
              <p:nvPr>
                <p:ph idx="1"/>
              </p:nvPr>
            </p:nvSpPr>
            <p:spPr>
              <a:blipFill>
                <a:blip r:embed="rId2"/>
                <a:stretch>
                  <a:fillRect l="-794" r="-45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864FDED-713D-6271-2C7E-740479771D3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B82537E6-27D7-5F16-9412-DFB68ED9467B}"/>
              </a:ext>
            </a:extLst>
          </p:cNvPr>
          <p:cNvSpPr>
            <a:spLocks noGrp="1"/>
          </p:cNvSpPr>
          <p:nvPr>
            <p:ph type="sldNum" sz="quarter" idx="12"/>
          </p:nvPr>
        </p:nvSpPr>
        <p:spPr/>
        <p:txBody>
          <a:bodyPr/>
          <a:lstStyle/>
          <a:p>
            <a:fld id="{0C6CD854-DD62-6C4B-87F1-66B34D688D3F}" type="slidenum">
              <a:rPr lang="en-US" smtClean="0"/>
              <a:t>20</a:t>
            </a:fld>
            <a:endParaRPr lang="en-US"/>
          </a:p>
        </p:txBody>
      </p:sp>
    </p:spTree>
    <p:extLst>
      <p:ext uri="{BB962C8B-B14F-4D97-AF65-F5344CB8AC3E}">
        <p14:creationId xmlns:p14="http://schemas.microsoft.com/office/powerpoint/2010/main" val="3996305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21E72DF-58A7-7547-68B1-CF0B5374C9A5}"/>
              </a:ext>
            </a:extLst>
          </p:cNvPr>
          <p:cNvSpPr>
            <a:spLocks noGrp="1"/>
          </p:cNvSpPr>
          <p:nvPr>
            <p:ph type="title"/>
          </p:nvPr>
        </p:nvSpPr>
        <p:spPr/>
        <p:txBody>
          <a:bodyPr/>
          <a:lstStyle/>
          <a:p>
            <a:r>
              <a:rPr lang="en-US" dirty="0"/>
              <a:t>Approximate Q-Learning</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377220D9-B8EC-E66C-9046-7B55C7AA4DF3}"/>
                  </a:ext>
                </a:extLst>
              </p:cNvPr>
              <p:cNvSpPr>
                <a:spLocks noGrp="1"/>
              </p:cNvSpPr>
              <p:nvPr>
                <p:ph idx="1"/>
              </p:nvPr>
            </p:nvSpPr>
            <p:spPr/>
            <p:txBody>
              <a:bodyPr/>
              <a:lstStyle/>
              <a:p>
                <a:pPr marL="0" indent="0">
                  <a:buNone/>
                </a:pPr>
                <a:r>
                  <a:rPr lang="en-US" dirty="0"/>
                  <a:t>Approximate Q-Learning with linear combination of features as Q-function</a:t>
                </a:r>
              </a:p>
              <a:p>
                <a:pPr marL="0" indent="0">
                  <a:buNone/>
                </a:pPr>
                <a14:m>
                  <m:oMathPara xmlns:m="http://schemas.openxmlformats.org/officeDocument/2006/math">
                    <m:oMath>
                      <m:r>
                        <a:rPr lang="en-US" i="1">
                          <a:latin typeface="Cambria Math" panose="02040503050406030204" pitchFamily="18" charset="0"/>
                        </a:rPr>
                        <m:t>𝑄</m:t>
                      </m:r>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1</m:t>
                          </m:r>
                        </m:sub>
                      </m:sSub>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1</m:t>
                          </m:r>
                        </m:sub>
                      </m:sSub>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2</m:t>
                          </m:r>
                        </m:sub>
                      </m:sSub>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2</m:t>
                          </m:r>
                        </m:sub>
                      </m:sSub>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𝑛</m:t>
                          </m:r>
                        </m:sub>
                      </m:sSub>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𝑛</m:t>
                          </m:r>
                        </m:sub>
                      </m:sSub>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oMath>
                  </m:oMathPara>
                </a14:m>
                <a:endParaRPr lang="en-US" dirty="0"/>
              </a:p>
              <a:p>
                <a:r>
                  <a:rPr lang="en-US" dirty="0"/>
                  <a:t>Process:</a:t>
                </a:r>
              </a:p>
              <a:p>
                <a:pPr lvl="1"/>
                <a:r>
                  <a:rPr lang="en-US" dirty="0"/>
                  <a:t>Collect transition samples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m:t>
                    </m:r>
                  </m:oMath>
                </a14:m>
                <a:endParaRPr lang="en-US" dirty="0"/>
              </a:p>
              <a:p>
                <a:pPr lvl="1"/>
                <a:r>
                  <a:rPr lang="en-US" dirty="0"/>
                  <a:t>Let </a:t>
                </a:r>
                <a14:m>
                  <m:oMath xmlns:m="http://schemas.openxmlformats.org/officeDocument/2006/math">
                    <m:r>
                      <m:rPr>
                        <m:sty m:val="p"/>
                      </m:rPr>
                      <a:rPr lang="en-US" b="0" i="0" smtClean="0">
                        <a:latin typeface="Cambria Math" panose="02040503050406030204" pitchFamily="18" charset="0"/>
                      </a:rPr>
                      <m:t>difference</m:t>
                    </m:r>
                    <m:r>
                      <a:rPr lang="en-US" b="0" i="1" smtClean="0">
                        <a:latin typeface="Cambria Math" panose="02040503050406030204" pitchFamily="18" charset="0"/>
                        <a:ea typeface="Cambria Math" panose="02040503050406030204" pitchFamily="18" charset="0"/>
                      </a:rPr>
                      <m:t>←</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𝑟</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r>
                          <a:rPr lang="en-US" b="0" i="1" smtClean="0">
                            <a:latin typeface="Cambria Math" panose="02040503050406030204" pitchFamily="18" charset="0"/>
                            <a:ea typeface="Cambria Math" panose="02040503050406030204" pitchFamily="18" charset="0"/>
                          </a:rPr>
                          <m:t>∙</m:t>
                        </m:r>
                        <m:sSub>
                          <m:sSubPr>
                            <m:ctrlPr>
                              <a:rPr lang="en-US" b="0" i="0"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max</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𝑎</m:t>
                                </m:r>
                              </m:e>
                              <m:sup>
                                <m:r>
                                  <a:rPr lang="en-US" b="0" i="1" smtClean="0">
                                    <a:latin typeface="Cambria Math" panose="02040503050406030204" pitchFamily="18" charset="0"/>
                                    <a:ea typeface="Cambria Math" panose="02040503050406030204" pitchFamily="18" charset="0"/>
                                  </a:rPr>
                                  <m:t>′</m:t>
                                </m:r>
                              </m:sup>
                            </m:sSup>
                          </m:sub>
                        </m:sSub>
                        <m:r>
                          <a:rPr lang="en-US" b="0" i="1" smtClean="0">
                            <a:latin typeface="Cambria Math" panose="02040503050406030204" pitchFamily="18" charset="0"/>
                            <a:ea typeface="Cambria Math" panose="02040503050406030204" pitchFamily="18" charset="0"/>
                          </a:rPr>
                          <m:t>𝑄</m:t>
                        </m:r>
                        <m:d>
                          <m:dPr>
                            <m:ctrlPr>
                              <a:rPr lang="en-US" b="0" i="1" smtClean="0">
                                <a:latin typeface="Cambria Math" panose="02040503050406030204" pitchFamily="18" charset="0"/>
                                <a:ea typeface="Cambria Math" panose="02040503050406030204" pitchFamily="18" charset="0"/>
                              </a:rPr>
                            </m:ctrlPr>
                          </m:d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𝑎</m:t>
                                </m:r>
                              </m:e>
                              <m:sup>
                                <m:r>
                                  <a:rPr lang="en-US" b="0" i="1" smtClean="0">
                                    <a:latin typeface="Cambria Math" panose="02040503050406030204" pitchFamily="18" charset="0"/>
                                    <a:ea typeface="Cambria Math" panose="02040503050406030204" pitchFamily="18" charset="0"/>
                                  </a:rPr>
                                  <m:t>′</m:t>
                                </m:r>
                              </m:sup>
                            </m:sSup>
                          </m:e>
                        </m:d>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𝑄</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oMath>
                </a14:m>
                <a:endParaRPr lang="en-US" dirty="0"/>
              </a:p>
              <a:p>
                <a:pPr lvl="1"/>
                <a:r>
                  <a:rPr lang="en-US" b="1" dirty="0"/>
                  <a:t>Exact Q-Values:</a:t>
                </a:r>
                <a:endParaRPr lang="en-US" dirty="0"/>
              </a:p>
              <a:p>
                <a:pPr marL="457200" lvl="1" indent="0">
                  <a:buNone/>
                </a:pPr>
                <a14:m>
                  <m:oMathPara xmlns:m="http://schemas.openxmlformats.org/officeDocument/2006/math">
                    <m:o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𝑄</m:t>
                          </m:r>
                        </m:e>
                        <m:sub>
                          <m:r>
                            <a:rPr lang="en-US" sz="2400" b="0" i="1" smtClean="0">
                              <a:latin typeface="Cambria Math" panose="02040503050406030204" pitchFamily="18" charset="0"/>
                            </a:rPr>
                            <m:t>𝑘</m:t>
                          </m:r>
                          <m:r>
                            <a:rPr lang="en-US" sz="2400" b="0" i="1" smtClean="0">
                              <a:latin typeface="Cambria Math" panose="02040503050406030204" pitchFamily="18" charset="0"/>
                            </a:rPr>
                            <m:t>+1</m:t>
                          </m:r>
                        </m:sub>
                      </m:sSub>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𝑠</m:t>
                          </m:r>
                          <m:r>
                            <a:rPr lang="en-US" sz="2400" b="0" i="1" smtClean="0">
                              <a:latin typeface="Cambria Math" panose="02040503050406030204" pitchFamily="18" charset="0"/>
                            </a:rPr>
                            <m:t>,</m:t>
                          </m:r>
                          <m:r>
                            <a:rPr lang="en-US" sz="2400" b="0" i="1" smtClean="0">
                              <a:latin typeface="Cambria Math" panose="02040503050406030204" pitchFamily="18" charset="0"/>
                            </a:rPr>
                            <m:t>𝑎</m:t>
                          </m:r>
                        </m:e>
                      </m:d>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𝑄</m:t>
                          </m:r>
                        </m:e>
                        <m:sub>
                          <m:r>
                            <a:rPr lang="en-US" sz="2400" b="0" i="1" smtClean="0">
                              <a:latin typeface="Cambria Math" panose="02040503050406030204" pitchFamily="18" charset="0"/>
                              <a:ea typeface="Cambria Math" panose="02040503050406030204" pitchFamily="18" charset="0"/>
                            </a:rPr>
                            <m:t>𝑘</m:t>
                          </m:r>
                        </m:sub>
                      </m:sSub>
                      <m:d>
                        <m:dPr>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𝑎</m:t>
                          </m:r>
                        </m:e>
                      </m:d>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𝛼</m:t>
                      </m:r>
                      <m:r>
                        <a:rPr lang="en-US" sz="2400" b="0" i="1" smtClean="0">
                          <a:latin typeface="Cambria Math" panose="02040503050406030204" pitchFamily="18" charset="0"/>
                          <a:ea typeface="Cambria Math" panose="02040503050406030204" pitchFamily="18" charset="0"/>
                        </a:rPr>
                        <m:t>∙</m:t>
                      </m:r>
                      <m:r>
                        <m:rPr>
                          <m:sty m:val="p"/>
                        </m:rPr>
                        <a:rPr lang="en-US" sz="2400" b="0" i="0" smtClean="0">
                          <a:latin typeface="Cambria Math" panose="02040503050406030204" pitchFamily="18" charset="0"/>
                          <a:ea typeface="Cambria Math" panose="02040503050406030204" pitchFamily="18" charset="0"/>
                        </a:rPr>
                        <m:t>difference</m:t>
                      </m:r>
                    </m:oMath>
                  </m:oMathPara>
                </a14:m>
                <a:endParaRPr lang="en-US" sz="2400" b="0" dirty="0">
                  <a:ea typeface="Cambria Math" panose="02040503050406030204" pitchFamily="18" charset="0"/>
                </a:endParaRPr>
              </a:p>
              <a:p>
                <a:pPr lvl="1">
                  <a:buClr>
                    <a:schemeClr val="tx1"/>
                  </a:buClr>
                </a:pPr>
                <a:r>
                  <a:rPr lang="en-US" b="1" i="1" dirty="0">
                    <a:solidFill>
                      <a:schemeClr val="accent2"/>
                    </a:solidFill>
                  </a:rPr>
                  <a:t>Approximate</a:t>
                </a:r>
                <a:r>
                  <a:rPr lang="en-US" b="1" dirty="0">
                    <a:solidFill>
                      <a:schemeClr val="accent2"/>
                    </a:solidFill>
                  </a:rPr>
                  <a:t> Q-Values</a:t>
                </a:r>
                <a:r>
                  <a:rPr lang="en-US" b="1" dirty="0"/>
                  <a:t>:</a:t>
                </a:r>
              </a:p>
              <a:p>
                <a:pPr marL="457200" lvl="1" indent="0">
                  <a:buNone/>
                </a:pPr>
                <a14:m>
                  <m:oMathPara xmlns:m="http://schemas.openxmlformats.org/officeDocument/2006/math">
                    <m:o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𝑤</m:t>
                          </m:r>
                        </m:e>
                        <m:sub>
                          <m:r>
                            <a:rPr lang="en-US" sz="2400" b="0" i="1" smtClean="0">
                              <a:latin typeface="Cambria Math" panose="02040503050406030204" pitchFamily="18" charset="0"/>
                            </a:rPr>
                            <m:t>𝑖</m:t>
                          </m:r>
                        </m:sub>
                      </m:sSub>
                      <m:r>
                        <a:rPr lang="en-US" sz="240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𝑤</m:t>
                          </m:r>
                        </m:e>
                        <m:sub>
                          <m:r>
                            <a:rPr lang="en-US" sz="2400" b="0" i="1" smtClean="0">
                              <a:latin typeface="Cambria Math" panose="02040503050406030204" pitchFamily="18" charset="0"/>
                              <a:ea typeface="Cambria Math" panose="02040503050406030204" pitchFamily="18" charset="0"/>
                            </a:rPr>
                            <m:t>𝑖</m:t>
                          </m:r>
                        </m:sub>
                      </m:sSub>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𝛼</m:t>
                      </m:r>
                      <m:r>
                        <a:rPr lang="en-US" sz="2400" b="0" i="1" smtClean="0">
                          <a:latin typeface="Cambria Math" panose="02040503050406030204" pitchFamily="18" charset="0"/>
                          <a:ea typeface="Cambria Math" panose="02040503050406030204" pitchFamily="18" charset="0"/>
                        </a:rPr>
                        <m:t>∙</m:t>
                      </m:r>
                      <m:r>
                        <m:rPr>
                          <m:sty m:val="p"/>
                        </m:rPr>
                        <a:rPr lang="en-US" sz="2400" b="0" i="0" smtClean="0">
                          <a:latin typeface="Cambria Math" panose="02040503050406030204" pitchFamily="18" charset="0"/>
                          <a:ea typeface="Cambria Math" panose="02040503050406030204" pitchFamily="18" charset="0"/>
                        </a:rPr>
                        <m:t>difference</m:t>
                      </m:r>
                    </m:oMath>
                  </m:oMathPara>
                </a14:m>
                <a:endParaRPr lang="en-US" sz="2400" dirty="0"/>
              </a:p>
            </p:txBody>
          </p:sp>
        </mc:Choice>
        <mc:Fallback xmlns="">
          <p:sp>
            <p:nvSpPr>
              <p:cNvPr id="2" name="Content Placeholder 1">
                <a:extLst>
                  <a:ext uri="{FF2B5EF4-FFF2-40B4-BE49-F238E27FC236}">
                    <a16:creationId xmlns:a16="http://schemas.microsoft.com/office/drawing/2014/main" id="{377220D9-B8EC-E66C-9046-7B55C7AA4DF3}"/>
                  </a:ext>
                </a:extLst>
              </p:cNvPr>
              <p:cNvSpPr>
                <a:spLocks noGrp="1" noRot="1" noChangeAspect="1" noMove="1" noResize="1" noEditPoints="1" noAdjustHandles="1" noChangeArrowheads="1" noChangeShapeType="1" noTextEdit="1"/>
              </p:cNvSpPr>
              <p:nvPr>
                <p:ph idx="1"/>
              </p:nvPr>
            </p:nvSpPr>
            <p:spPr>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3B847382-4C75-8D96-9931-6566B4667CC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020ED1A-334E-6B3D-A279-F8965AACFFA5}"/>
              </a:ext>
            </a:extLst>
          </p:cNvPr>
          <p:cNvSpPr>
            <a:spLocks noGrp="1"/>
          </p:cNvSpPr>
          <p:nvPr>
            <p:ph type="sldNum" sz="quarter" idx="12"/>
          </p:nvPr>
        </p:nvSpPr>
        <p:spPr/>
        <p:txBody>
          <a:bodyPr/>
          <a:lstStyle/>
          <a:p>
            <a:fld id="{0C6CD854-DD62-6C4B-87F1-66B34D688D3F}" type="slidenum">
              <a:rPr lang="en-US" smtClean="0"/>
              <a:t>21</a:t>
            </a:fld>
            <a:endParaRPr lang="en-US"/>
          </a:p>
        </p:txBody>
      </p:sp>
      <p:pic>
        <p:nvPicPr>
          <p:cNvPr id="3" name="Picture 2" descr="Illustration of a computer screen showing a Pacman game, where a robot hand can be seen adjusting a slider on the console to adjust the ghosts.">
            <a:extLst>
              <a:ext uri="{FF2B5EF4-FFF2-40B4-BE49-F238E27FC236}">
                <a16:creationId xmlns:a16="http://schemas.microsoft.com/office/drawing/2014/main" id="{882F6E53-F1EF-351D-983C-E3FFF4EBE1C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51641" y="3181350"/>
            <a:ext cx="2940050" cy="2845932"/>
          </a:xfrm>
          <a:prstGeom prst="rect">
            <a:avLst/>
          </a:prstGeom>
          <a:noFill/>
        </p:spPr>
      </p:pic>
    </p:spTree>
    <p:extLst>
      <p:ext uri="{BB962C8B-B14F-4D97-AF65-F5344CB8AC3E}">
        <p14:creationId xmlns:p14="http://schemas.microsoft.com/office/powerpoint/2010/main" val="1896786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65E4-5F5C-40CC-62F8-93E1B7C7776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F67B9A7-4184-BBFC-9E1F-A99DDB008208}"/>
              </a:ext>
            </a:extLst>
          </p:cNvPr>
          <p:cNvSpPr>
            <a:spLocks noGrp="1"/>
          </p:cNvSpPr>
          <p:nvPr>
            <p:ph type="title"/>
          </p:nvPr>
        </p:nvSpPr>
        <p:spPr/>
        <p:txBody>
          <a:bodyPr/>
          <a:lstStyle/>
          <a:p>
            <a:r>
              <a:rPr lang="en-US" dirty="0"/>
              <a:t>Intuition Behind Q-Learning</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C56FC7FD-5D6C-AFA9-AB3D-583D82CDA0FD}"/>
                  </a:ext>
                </a:extLst>
              </p:cNvPr>
              <p:cNvSpPr>
                <a:spLocks noGrp="1"/>
              </p:cNvSpPr>
              <p:nvPr>
                <p:ph idx="1"/>
              </p:nvPr>
            </p:nvSpPr>
            <p:spPr/>
            <p:txBody>
              <a:bodyPr/>
              <a:lstStyle/>
              <a:p>
                <a:pPr marL="0" indent="0">
                  <a:buNone/>
                </a:pPr>
                <a:r>
                  <a:rPr lang="en-US" dirty="0"/>
                  <a:t>Approximate Q-Learning with linear combination of features as Q-function</a:t>
                </a:r>
              </a:p>
              <a:p>
                <a:pPr marL="0" indent="0">
                  <a:buNone/>
                </a:pPr>
                <a14:m>
                  <m:oMathPara xmlns:m="http://schemas.openxmlformats.org/officeDocument/2006/math">
                    <m:oMath>
                      <m:r>
                        <a:rPr lang="en-US" i="1">
                          <a:latin typeface="Cambria Math" panose="02040503050406030204" pitchFamily="18" charset="0"/>
                        </a:rPr>
                        <m:t>𝑄</m:t>
                      </m:r>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1</m:t>
                          </m:r>
                        </m:sub>
                      </m:sSub>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1</m:t>
                          </m:r>
                        </m:sub>
                      </m:sSub>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2</m:t>
                          </m:r>
                        </m:sub>
                      </m:sSub>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2</m:t>
                          </m:r>
                        </m:sub>
                      </m:sSub>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𝑛</m:t>
                          </m:r>
                        </m:sub>
                      </m:sSub>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𝑛</m:t>
                          </m:r>
                        </m:sub>
                      </m:sSub>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oMath>
                  </m:oMathPara>
                </a14:m>
                <a:endParaRPr lang="en-US" dirty="0"/>
              </a:p>
              <a:p>
                <a:pPr>
                  <a:buClr>
                    <a:schemeClr val="tx1"/>
                  </a:buClr>
                </a:pPr>
                <a:r>
                  <a:rPr lang="en-US" b="1" dirty="0">
                    <a:solidFill>
                      <a:schemeClr val="accent2"/>
                    </a:solidFill>
                    <a:latin typeface="Avenir Next" panose="020B0503020202020204" pitchFamily="34" charset="0"/>
                  </a:rPr>
                  <a:t>Approximate Q-Values</a:t>
                </a:r>
                <a:r>
                  <a:rPr lang="en-US" b="1" dirty="0">
                    <a:latin typeface="Avenir Next" panose="020B0503020202020204" pitchFamily="34" charset="0"/>
                  </a:rPr>
                  <a:t>:</a:t>
                </a:r>
              </a:p>
              <a:p>
                <a:pPr marL="457200" lvl="1" indent="0">
                  <a:buNone/>
                </a:pPr>
                <a14:m>
                  <m:oMathPara xmlns:m="http://schemas.openxmlformats.org/officeDocument/2006/math">
                    <m:o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𝑤</m:t>
                          </m:r>
                        </m:e>
                        <m:sub>
                          <m:r>
                            <a:rPr lang="en-US" sz="2400" b="0" i="1" smtClean="0">
                              <a:latin typeface="Cambria Math" panose="02040503050406030204" pitchFamily="18" charset="0"/>
                            </a:rPr>
                            <m:t>𝑖</m:t>
                          </m:r>
                        </m:sub>
                      </m:sSub>
                      <m:r>
                        <a:rPr lang="en-US" sz="240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𝑤</m:t>
                          </m:r>
                        </m:e>
                        <m:sub>
                          <m:r>
                            <a:rPr lang="en-US" sz="2400" b="0" i="1" smtClean="0">
                              <a:latin typeface="Cambria Math" panose="02040503050406030204" pitchFamily="18" charset="0"/>
                              <a:ea typeface="Cambria Math" panose="02040503050406030204" pitchFamily="18" charset="0"/>
                            </a:rPr>
                            <m:t>𝑖</m:t>
                          </m:r>
                        </m:sub>
                      </m:sSub>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𝛼</m:t>
                      </m:r>
                      <m:r>
                        <a:rPr lang="en-US" sz="2400" b="0" i="1" smtClean="0">
                          <a:latin typeface="Cambria Math" panose="02040503050406030204" pitchFamily="18" charset="0"/>
                          <a:ea typeface="Cambria Math" panose="02040503050406030204" pitchFamily="18" charset="0"/>
                        </a:rPr>
                        <m:t>∙</m:t>
                      </m:r>
                      <m:r>
                        <m:rPr>
                          <m:sty m:val="p"/>
                        </m:rPr>
                        <a:rPr lang="en-US" sz="2400" b="0" i="0" smtClean="0">
                          <a:latin typeface="Cambria Math" panose="02040503050406030204" pitchFamily="18" charset="0"/>
                          <a:ea typeface="Cambria Math" panose="02040503050406030204" pitchFamily="18" charset="0"/>
                        </a:rPr>
                        <m:t>difference</m:t>
                      </m:r>
                    </m:oMath>
                  </m:oMathPara>
                </a14:m>
                <a:endParaRPr lang="en-US" sz="2400" dirty="0"/>
              </a:p>
              <a:p>
                <a:r>
                  <a:rPr lang="en-US" dirty="0"/>
                  <a:t>Intuition</a:t>
                </a:r>
              </a:p>
              <a:p>
                <a:pPr lvl="1"/>
                <a:r>
                  <a:rPr lang="en-US" dirty="0"/>
                  <a:t>Adjust weights of active features</a:t>
                </a:r>
              </a:p>
              <a:p>
                <a:pPr lvl="1"/>
                <a:r>
                  <a:rPr lang="en-US" dirty="0"/>
                  <a:t>If something unexpectedly bad happens, blame the features that</a:t>
                </a:r>
                <a:br>
                  <a:rPr lang="en-US" dirty="0"/>
                </a:br>
                <a:r>
                  <a:rPr lang="en-US" dirty="0"/>
                  <a:t>were “on” — avoid all states with similar features</a:t>
                </a:r>
              </a:p>
            </p:txBody>
          </p:sp>
        </mc:Choice>
        <mc:Fallback xmlns="">
          <p:sp>
            <p:nvSpPr>
              <p:cNvPr id="2" name="Content Placeholder 1">
                <a:extLst>
                  <a:ext uri="{FF2B5EF4-FFF2-40B4-BE49-F238E27FC236}">
                    <a16:creationId xmlns:a16="http://schemas.microsoft.com/office/drawing/2014/main" id="{C56FC7FD-5D6C-AFA9-AB3D-583D82CDA0FD}"/>
                  </a:ext>
                </a:extLst>
              </p:cNvPr>
              <p:cNvSpPr>
                <a:spLocks noGrp="1" noRot="1" noChangeAspect="1" noMove="1" noResize="1" noEditPoints="1" noAdjustHandles="1" noChangeArrowheads="1" noChangeShapeType="1" noTextEdit="1"/>
              </p:cNvSpPr>
              <p:nvPr>
                <p:ph idx="1"/>
              </p:nvPr>
            </p:nvSpPr>
            <p:spPr>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7F58037-1AE0-553D-091C-7D55184F6FC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6CDB42C-9420-0188-6167-36B5EEE57AE6}"/>
              </a:ext>
            </a:extLst>
          </p:cNvPr>
          <p:cNvSpPr>
            <a:spLocks noGrp="1"/>
          </p:cNvSpPr>
          <p:nvPr>
            <p:ph type="sldNum" sz="quarter" idx="12"/>
          </p:nvPr>
        </p:nvSpPr>
        <p:spPr/>
        <p:txBody>
          <a:bodyPr/>
          <a:lstStyle/>
          <a:p>
            <a:fld id="{0C6CD854-DD62-6C4B-87F1-66B34D688D3F}" type="slidenum">
              <a:rPr lang="en-US" smtClean="0"/>
              <a:t>22</a:t>
            </a:fld>
            <a:endParaRPr lang="en-US"/>
          </a:p>
        </p:txBody>
      </p:sp>
      <p:pic>
        <p:nvPicPr>
          <p:cNvPr id="3" name="Picture 2" descr="Illustration of a computer screen showing a Pacman game, where a robot hand can be seen adjusting a slider on the console to adjust the ghosts.">
            <a:extLst>
              <a:ext uri="{FF2B5EF4-FFF2-40B4-BE49-F238E27FC236}">
                <a16:creationId xmlns:a16="http://schemas.microsoft.com/office/drawing/2014/main" id="{3BB17387-0834-EBCC-86E7-5B28A858E7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51641" y="3181350"/>
            <a:ext cx="2940050" cy="2845932"/>
          </a:xfrm>
          <a:prstGeom prst="rect">
            <a:avLst/>
          </a:prstGeom>
          <a:noFill/>
        </p:spPr>
      </p:pic>
    </p:spTree>
    <p:extLst>
      <p:ext uri="{BB962C8B-B14F-4D97-AF65-F5344CB8AC3E}">
        <p14:creationId xmlns:p14="http://schemas.microsoft.com/office/powerpoint/2010/main" val="378262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9CA54-0CFA-DEAD-9E73-76A5C80AF7C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228A9EDC-2340-F74C-24C7-FE68B4729EA4}"/>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8D1E368D-6013-080D-52F7-4958B36381F5}"/>
              </a:ext>
            </a:extLst>
          </p:cNvPr>
          <p:cNvSpPr>
            <a:spLocks noGrp="1"/>
          </p:cNvSpPr>
          <p:nvPr>
            <p:ph type="sldNum" sz="quarter" idx="12"/>
          </p:nvPr>
        </p:nvSpPr>
        <p:spPr/>
        <p:txBody>
          <a:bodyPr/>
          <a:lstStyle/>
          <a:p>
            <a:fld id="{0C6CD854-DD62-6C4B-87F1-66B34D688D3F}" type="slidenum">
              <a:rPr lang="en-US" smtClean="0"/>
              <a:t>23</a:t>
            </a:fld>
            <a:endParaRPr lang="en-US"/>
          </a:p>
        </p:txBody>
      </p:sp>
      <p:sp>
        <p:nvSpPr>
          <p:cNvPr id="5" name="Title 4">
            <a:extLst>
              <a:ext uri="{FF2B5EF4-FFF2-40B4-BE49-F238E27FC236}">
                <a16:creationId xmlns:a16="http://schemas.microsoft.com/office/drawing/2014/main" id="{AE93A10D-49A2-6A2D-456C-22CA1C025C1A}"/>
              </a:ext>
            </a:extLst>
          </p:cNvPr>
          <p:cNvSpPr>
            <a:spLocks noGrp="1"/>
          </p:cNvSpPr>
          <p:nvPr>
            <p:ph type="title"/>
          </p:nvPr>
        </p:nvSpPr>
        <p:spPr/>
        <p:txBody>
          <a:bodyPr/>
          <a:lstStyle/>
          <a:p>
            <a:r>
              <a:rPr lang="en-US" dirty="0"/>
              <a:t>Questions (3)</a:t>
            </a:r>
          </a:p>
        </p:txBody>
      </p:sp>
    </p:spTree>
    <p:extLst>
      <p:ext uri="{BB962C8B-B14F-4D97-AF65-F5344CB8AC3E}">
        <p14:creationId xmlns:p14="http://schemas.microsoft.com/office/powerpoint/2010/main" val="4132589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DDF4288-B0DE-8F6A-F7B9-F41C05545792}"/>
              </a:ext>
            </a:extLst>
          </p:cNvPr>
          <p:cNvSpPr>
            <a:spLocks noGrp="1"/>
          </p:cNvSpPr>
          <p:nvPr>
            <p:ph type="title"/>
          </p:nvPr>
        </p:nvSpPr>
        <p:spPr/>
        <p:txBody>
          <a:bodyPr/>
          <a:lstStyle/>
          <a:p>
            <a:r>
              <a:rPr lang="en-US" dirty="0"/>
              <a:t>Q-Pacman (1)</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FCEB3444-2242-AEA7-F1E6-1E598D5F54E8}"/>
                  </a:ext>
                </a:extLst>
              </p:cNvPr>
              <p:cNvSpPr>
                <a:spLocks noGrp="1"/>
              </p:cNvSpPr>
              <p:nvPr>
                <p:ph idx="1"/>
              </p:nvPr>
            </p:nvSpPr>
            <p:spPr>
              <a:xfrm>
                <a:off x="497158" y="1590261"/>
                <a:ext cx="11197683" cy="2067063"/>
              </a:xfrm>
            </p:spPr>
            <p:txBody>
              <a:bodyPr/>
              <a:lstStyle/>
              <a:p>
                <a:r>
                  <a:rPr lang="en-US" dirty="0"/>
                  <a:t>Let </a:t>
                </a:r>
                <a14:m>
                  <m:oMath xmlns:m="http://schemas.openxmlformats.org/officeDocument/2006/math">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=4.0</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𝑓</m:t>
                        </m:r>
                      </m:e>
                      <m:sub>
                        <m:r>
                          <m:rPr>
                            <m:sty m:val="p"/>
                          </m:rPr>
                          <a:rPr lang="en-US" b="0" i="0" smtClean="0">
                            <a:latin typeface="Cambria Math" panose="02040503050406030204" pitchFamily="18" charset="0"/>
                            <a:ea typeface="Cambria Math" panose="02040503050406030204" pitchFamily="18" charset="0"/>
                          </a:rPr>
                          <m:t>DOT</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e>
                    </m:d>
                    <m:r>
                      <a:rPr lang="en-US" b="0" i="1" smtClean="0">
                        <a:latin typeface="Cambria Math" panose="02040503050406030204" pitchFamily="18" charset="0"/>
                        <a:ea typeface="Cambria Math" panose="02040503050406030204" pitchFamily="18" charset="0"/>
                      </a:rPr>
                      <m:t>−1.0∙</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𝑓</m:t>
                        </m:r>
                      </m:e>
                      <m:sub>
                        <m:r>
                          <m:rPr>
                            <m:sty m:val="p"/>
                          </m:rPr>
                          <a:rPr lang="en-US" b="0" i="0" smtClean="0">
                            <a:latin typeface="Cambria Math" panose="02040503050406030204" pitchFamily="18" charset="0"/>
                            <a:ea typeface="Cambria Math" panose="02040503050406030204" pitchFamily="18" charset="0"/>
                          </a:rPr>
                          <m:t>GST</m:t>
                        </m:r>
                      </m:sub>
                    </m:sSub>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oMath>
                </a14:m>
                <a:endParaRPr lang="en-US" dirty="0"/>
              </a:p>
            </p:txBody>
          </p:sp>
        </mc:Choice>
        <mc:Fallback xmlns="">
          <p:sp>
            <p:nvSpPr>
              <p:cNvPr id="7" name="Content Placeholder 6">
                <a:extLst>
                  <a:ext uri="{FF2B5EF4-FFF2-40B4-BE49-F238E27FC236}">
                    <a16:creationId xmlns:a16="http://schemas.microsoft.com/office/drawing/2014/main" id="{FCEB3444-2242-AEA7-F1E6-1E598D5F54E8}"/>
                  </a:ext>
                </a:extLst>
              </p:cNvPr>
              <p:cNvSpPr>
                <a:spLocks noGrp="1" noRot="1" noChangeAspect="1" noMove="1" noResize="1" noEditPoints="1" noAdjustHandles="1" noChangeArrowheads="1" noChangeShapeType="1" noTextEdit="1"/>
              </p:cNvSpPr>
              <p:nvPr>
                <p:ph idx="1"/>
              </p:nvPr>
            </p:nvSpPr>
            <p:spPr>
              <a:xfrm>
                <a:off x="497158" y="1590261"/>
                <a:ext cx="11197683" cy="2067063"/>
              </a:xfrm>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AB71A98-B47F-EBD1-8127-0AE274FA577A}"/>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4131B461-4C1E-ED1D-34E1-4C2AA89DFDBD}"/>
              </a:ext>
            </a:extLst>
          </p:cNvPr>
          <p:cNvSpPr>
            <a:spLocks noGrp="1"/>
          </p:cNvSpPr>
          <p:nvPr>
            <p:ph type="sldNum" sz="quarter" idx="12"/>
          </p:nvPr>
        </p:nvSpPr>
        <p:spPr/>
        <p:txBody>
          <a:bodyPr/>
          <a:lstStyle/>
          <a:p>
            <a:fld id="{0C6CD854-DD62-6C4B-87F1-66B34D688D3F}" type="slidenum">
              <a:rPr lang="en-US" smtClean="0"/>
              <a:t>24</a:t>
            </a:fld>
            <a:endParaRPr lang="en-US"/>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7B3E3729-6DC0-9C1C-DC4C-487074CC46A1}"/>
                  </a:ext>
                </a:extLst>
              </p:cNvPr>
              <p:cNvSpPr txBox="1"/>
              <p:nvPr/>
            </p:nvSpPr>
            <p:spPr>
              <a:xfrm>
                <a:off x="1120623" y="4388363"/>
                <a:ext cx="3557587" cy="926536"/>
              </a:xfrm>
              <a:prstGeom prst="rect">
                <a:avLst/>
              </a:prstGeom>
              <a:noFill/>
            </p:spPr>
            <p:txBody>
              <a:bodyPr wrap="square" rtlCol="0">
                <a:spAutoFit/>
              </a:bodyPr>
              <a:lstStyle/>
              <a:p>
                <a:pPr/>
                <a14:m>
                  <m:oMathPara xmlns:m="http://schemas.openxmlformats.org/officeDocument/2006/math">
                    <m:oMath>
                      <m:r>
                        <a:rPr lang="en-US" i="1" smtClean="0">
                          <a:latin typeface="Cambria Math" panose="02040503050406030204" pitchFamily="18" charset="0"/>
                        </a:rPr>
                        <m:t>𝑄</m:t>
                      </m:r>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r>
                        <a:rPr lang="en-US" i="1">
                          <a:latin typeface="Cambria Math" panose="02040503050406030204" pitchFamily="18" charset="0"/>
                        </a:rPr>
                        <m:t>=</m:t>
                      </m:r>
                      <m:r>
                        <a:rPr lang="en-US" i="1">
                          <a:latin typeface="Cambria Math" panose="02040503050406030204" pitchFamily="18" charset="0"/>
                        </a:rPr>
                        <m:t>𝑄</m:t>
                      </m:r>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𝑁𝑂𝑅𝑇𝐻</m:t>
                          </m:r>
                        </m:e>
                      </m:d>
                      <m:r>
                        <a:rPr lang="en-US" b="0" i="1" smtClean="0">
                          <a:latin typeface="Cambria Math" panose="02040503050406030204" pitchFamily="18" charset="0"/>
                        </a:rPr>
                        <m:t>=+1</m:t>
                      </m:r>
                    </m:oMath>
                  </m:oMathPara>
                </a14:m>
                <a:endParaRPr lang="en-US" b="0" dirty="0"/>
              </a:p>
              <a:p>
                <a:endParaRPr lang="en-US" b="0" dirty="0"/>
              </a:p>
              <a:p>
                <a:pPr/>
                <a14:m>
                  <m:oMathPara xmlns:m="http://schemas.openxmlformats.org/officeDocument/2006/math">
                    <m:oMath>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r>
                        <a:rPr lang="en-US" b="0" i="1" smtClean="0">
                          <a:latin typeface="Cambria Math" panose="02040503050406030204" pitchFamily="18" charset="0"/>
                          <a:ea typeface="Cambria Math" panose="02040503050406030204" pitchFamily="18" charset="0"/>
                        </a:rPr>
                        <m:t>∙</m:t>
                      </m:r>
                      <m:sSub>
                        <m:sSubPr>
                          <m:ctrlPr>
                            <a:rPr lang="en-US" b="0" i="0"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max</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𝑎</m:t>
                              </m:r>
                            </m:e>
                            <m:sup>
                              <m:r>
                                <a:rPr lang="en-US" b="0" i="1" smtClean="0">
                                  <a:latin typeface="Cambria Math" panose="02040503050406030204" pitchFamily="18" charset="0"/>
                                  <a:ea typeface="Cambria Math" panose="02040503050406030204" pitchFamily="18" charset="0"/>
                                </a:rPr>
                                <m:t>′</m:t>
                              </m:r>
                            </m:sup>
                          </m:sSup>
                        </m:sub>
                      </m:sSub>
                      <m:r>
                        <a:rPr lang="en-US" b="0" i="1" smtClean="0">
                          <a:latin typeface="Cambria Math" panose="02040503050406030204" pitchFamily="18" charset="0"/>
                          <a:ea typeface="Cambria Math" panose="02040503050406030204" pitchFamily="18" charset="0"/>
                        </a:rPr>
                        <m:t>𝑄</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e>
                      </m:d>
                      <m:r>
                        <a:rPr lang="en-US" b="0" i="1" smtClean="0">
                          <a:latin typeface="Cambria Math" panose="02040503050406030204" pitchFamily="18" charset="0"/>
                          <a:ea typeface="Cambria Math" panose="02040503050406030204" pitchFamily="18" charset="0"/>
                        </a:rPr>
                        <m:t>=−500+0</m:t>
                      </m:r>
                    </m:oMath>
                  </m:oMathPara>
                </a14:m>
                <a:endParaRPr lang="en-US" dirty="0"/>
              </a:p>
            </p:txBody>
          </p:sp>
        </mc:Choice>
        <mc:Fallback xmlns="">
          <p:sp>
            <p:nvSpPr>
              <p:cNvPr id="37" name="TextBox 36">
                <a:extLst>
                  <a:ext uri="{FF2B5EF4-FFF2-40B4-BE49-F238E27FC236}">
                    <a16:creationId xmlns:a16="http://schemas.microsoft.com/office/drawing/2014/main" id="{7B3E3729-6DC0-9C1C-DC4C-487074CC46A1}"/>
                  </a:ext>
                </a:extLst>
              </p:cNvPr>
              <p:cNvSpPr txBox="1">
                <a:spLocks noRot="1" noChangeAspect="1" noMove="1" noResize="1" noEditPoints="1" noAdjustHandles="1" noChangeArrowheads="1" noChangeShapeType="1" noTextEdit="1"/>
              </p:cNvSpPr>
              <p:nvPr/>
            </p:nvSpPr>
            <p:spPr>
              <a:xfrm>
                <a:off x="1120623" y="4388363"/>
                <a:ext cx="3557587" cy="926536"/>
              </a:xfrm>
              <a:prstGeom prst="rect">
                <a:avLst/>
              </a:prstGeom>
              <a:blipFill>
                <a:blip r:embed="rId3"/>
                <a:stretch>
                  <a:fillRect b="-2703"/>
                </a:stretch>
              </a:blipFill>
            </p:spPr>
            <p:txBody>
              <a:bodyPr/>
              <a:lstStyle/>
              <a:p>
                <a:r>
                  <a:rPr lang="en-US">
                    <a:noFill/>
                  </a:rPr>
                  <a:t> </a:t>
                </a:r>
              </a:p>
            </p:txBody>
          </p:sp>
        </mc:Fallback>
      </mc:AlternateContent>
      <p:grpSp>
        <p:nvGrpSpPr>
          <p:cNvPr id="9" name="Group 14" descr="Screenshot of a Pacman state with Pacman in the bottom left corner, blocked in by two ghosts down either path.">
            <a:extLst>
              <a:ext uri="{FF2B5EF4-FFF2-40B4-BE49-F238E27FC236}">
                <a16:creationId xmlns:a16="http://schemas.microsoft.com/office/drawing/2014/main" id="{261EF95A-E07D-EF67-2C37-616EC3745031}"/>
              </a:ext>
            </a:extLst>
          </p:cNvPr>
          <p:cNvGrpSpPr>
            <a:grpSpLocks/>
          </p:cNvGrpSpPr>
          <p:nvPr/>
        </p:nvGrpSpPr>
        <p:grpSpPr bwMode="auto">
          <a:xfrm>
            <a:off x="2031379" y="2473046"/>
            <a:ext cx="1790329" cy="1752600"/>
            <a:chOff x="3984" y="960"/>
            <a:chExt cx="1584" cy="1551"/>
          </a:xfrm>
        </p:grpSpPr>
        <p:grpSp>
          <p:nvGrpSpPr>
            <p:cNvPr id="11" name="Group 15">
              <a:extLst>
                <a:ext uri="{FF2B5EF4-FFF2-40B4-BE49-F238E27FC236}">
                  <a16:creationId xmlns:a16="http://schemas.microsoft.com/office/drawing/2014/main" id="{FC20B0CE-81E2-AEB1-8622-AC6C564FFD61}"/>
                </a:ext>
              </a:extLst>
            </p:cNvPr>
            <p:cNvGrpSpPr>
              <a:grpSpLocks/>
            </p:cNvGrpSpPr>
            <p:nvPr/>
          </p:nvGrpSpPr>
          <p:grpSpPr bwMode="auto">
            <a:xfrm>
              <a:off x="3984" y="960"/>
              <a:ext cx="1584" cy="1551"/>
              <a:chOff x="3744" y="960"/>
              <a:chExt cx="1584" cy="1551"/>
            </a:xfrm>
          </p:grpSpPr>
          <p:grpSp>
            <p:nvGrpSpPr>
              <p:cNvPr id="13" name="Group 16">
                <a:extLst>
                  <a:ext uri="{FF2B5EF4-FFF2-40B4-BE49-F238E27FC236}">
                    <a16:creationId xmlns:a16="http://schemas.microsoft.com/office/drawing/2014/main" id="{831C7FAF-D9DA-4D0C-1D02-16AF50D57117}"/>
                  </a:ext>
                </a:extLst>
              </p:cNvPr>
              <p:cNvGrpSpPr>
                <a:grpSpLocks/>
              </p:cNvGrpSpPr>
              <p:nvPr/>
            </p:nvGrpSpPr>
            <p:grpSpPr bwMode="auto">
              <a:xfrm>
                <a:off x="3744" y="960"/>
                <a:ext cx="1584" cy="1551"/>
                <a:chOff x="3408" y="912"/>
                <a:chExt cx="1584" cy="1551"/>
              </a:xfrm>
            </p:grpSpPr>
            <p:grpSp>
              <p:nvGrpSpPr>
                <p:cNvPr id="17" name="Group 17">
                  <a:extLst>
                    <a:ext uri="{FF2B5EF4-FFF2-40B4-BE49-F238E27FC236}">
                      <a16:creationId xmlns:a16="http://schemas.microsoft.com/office/drawing/2014/main" id="{0359ACA0-7329-5F7F-26C0-39622FBCCA60}"/>
                    </a:ext>
                  </a:extLst>
                </p:cNvPr>
                <p:cNvGrpSpPr>
                  <a:grpSpLocks/>
                </p:cNvGrpSpPr>
                <p:nvPr/>
              </p:nvGrpSpPr>
              <p:grpSpPr bwMode="auto">
                <a:xfrm>
                  <a:off x="3408" y="912"/>
                  <a:ext cx="1584" cy="1551"/>
                  <a:chOff x="3360" y="1008"/>
                  <a:chExt cx="1584" cy="1551"/>
                </a:xfrm>
              </p:grpSpPr>
              <p:pic>
                <p:nvPicPr>
                  <p:cNvPr id="21" name="Picture 18">
                    <a:extLst>
                      <a:ext uri="{FF2B5EF4-FFF2-40B4-BE49-F238E27FC236}">
                        <a16:creationId xmlns:a16="http://schemas.microsoft.com/office/drawing/2014/main" id="{3003BAEA-C3D2-9FF3-329A-8A6BD9A2FAB0}"/>
                      </a:ext>
                    </a:extLst>
                  </p:cNvPr>
                  <p:cNvPicPr>
                    <a:picLocks noChangeAspect="1" noChangeArrowheads="1"/>
                  </p:cNvPicPr>
                  <p:nvPr/>
                </p:nvPicPr>
                <p:blipFill>
                  <a:blip r:embed="rId4" cstate="print"/>
                  <a:srcRect r="73026"/>
                  <a:stretch>
                    <a:fillRect/>
                  </a:stretch>
                </p:blipFill>
                <p:spPr bwMode="auto">
                  <a:xfrm>
                    <a:off x="3360" y="1008"/>
                    <a:ext cx="768" cy="1551"/>
                  </a:xfrm>
                  <a:prstGeom prst="rect">
                    <a:avLst/>
                  </a:prstGeom>
                  <a:noFill/>
                  <a:ln w="9525">
                    <a:noFill/>
                    <a:miter lim="800000"/>
                    <a:headEnd/>
                    <a:tailEnd/>
                  </a:ln>
                </p:spPr>
              </p:pic>
              <p:pic>
                <p:nvPicPr>
                  <p:cNvPr id="22" name="Picture 19">
                    <a:extLst>
                      <a:ext uri="{FF2B5EF4-FFF2-40B4-BE49-F238E27FC236}">
                        <a16:creationId xmlns:a16="http://schemas.microsoft.com/office/drawing/2014/main" id="{84C25BE3-4251-9B42-D26D-65701D2E795F}"/>
                      </a:ext>
                    </a:extLst>
                  </p:cNvPr>
                  <p:cNvPicPr>
                    <a:picLocks noChangeAspect="1" noChangeArrowheads="1"/>
                  </p:cNvPicPr>
                  <p:nvPr/>
                </p:nvPicPr>
                <p:blipFill>
                  <a:blip r:embed="rId4" cstate="print"/>
                  <a:srcRect l="72498" r="-1158"/>
                  <a:stretch>
                    <a:fillRect/>
                  </a:stretch>
                </p:blipFill>
                <p:spPr bwMode="auto">
                  <a:xfrm>
                    <a:off x="4128" y="1008"/>
                    <a:ext cx="816" cy="1551"/>
                  </a:xfrm>
                  <a:prstGeom prst="rect">
                    <a:avLst/>
                  </a:prstGeom>
                  <a:noFill/>
                  <a:ln w="9525">
                    <a:noFill/>
                    <a:miter lim="800000"/>
                    <a:headEnd/>
                    <a:tailEnd/>
                  </a:ln>
                </p:spPr>
              </p:pic>
            </p:grpSp>
            <p:pic>
              <p:nvPicPr>
                <p:cNvPr id="18" name="Picture 20">
                  <a:extLst>
                    <a:ext uri="{FF2B5EF4-FFF2-40B4-BE49-F238E27FC236}">
                      <a16:creationId xmlns:a16="http://schemas.microsoft.com/office/drawing/2014/main" id="{2257A08A-98B0-6A61-2938-57594479CDE8}"/>
                    </a:ext>
                  </a:extLst>
                </p:cNvPr>
                <p:cNvPicPr>
                  <a:picLocks noChangeAspect="1" noChangeArrowheads="1"/>
                </p:cNvPicPr>
                <p:nvPr/>
              </p:nvPicPr>
              <p:blipFill>
                <a:blip r:embed="rId5" cstate="print"/>
                <a:srcRect/>
                <a:stretch>
                  <a:fillRect/>
                </a:stretch>
              </p:blipFill>
              <p:spPr bwMode="auto">
                <a:xfrm>
                  <a:off x="3480" y="1872"/>
                  <a:ext cx="216" cy="168"/>
                </a:xfrm>
                <a:prstGeom prst="rect">
                  <a:avLst/>
                </a:prstGeom>
                <a:noFill/>
                <a:ln w="9525">
                  <a:noFill/>
                  <a:miter lim="800000"/>
                  <a:headEnd/>
                  <a:tailEnd/>
                </a:ln>
              </p:spPr>
            </p:pic>
            <p:pic>
              <p:nvPicPr>
                <p:cNvPr id="19" name="Picture 21">
                  <a:extLst>
                    <a:ext uri="{FF2B5EF4-FFF2-40B4-BE49-F238E27FC236}">
                      <a16:creationId xmlns:a16="http://schemas.microsoft.com/office/drawing/2014/main" id="{ADE7FD09-0B93-95DA-B96E-9F2E386C8540}"/>
                    </a:ext>
                  </a:extLst>
                </p:cNvPr>
                <p:cNvPicPr>
                  <a:picLocks noChangeAspect="1" noChangeArrowheads="1"/>
                </p:cNvPicPr>
                <p:nvPr/>
              </p:nvPicPr>
              <p:blipFill>
                <a:blip r:embed="rId6" cstate="print"/>
                <a:srcRect/>
                <a:stretch>
                  <a:fillRect/>
                </a:stretch>
              </p:blipFill>
              <p:spPr bwMode="auto">
                <a:xfrm>
                  <a:off x="3792" y="2160"/>
                  <a:ext cx="197" cy="178"/>
                </a:xfrm>
                <a:prstGeom prst="rect">
                  <a:avLst/>
                </a:prstGeom>
                <a:noFill/>
                <a:ln w="9525">
                  <a:noFill/>
                  <a:miter lim="800000"/>
                  <a:headEnd/>
                  <a:tailEnd/>
                </a:ln>
              </p:spPr>
            </p:pic>
            <p:pic>
              <p:nvPicPr>
                <p:cNvPr id="20" name="Picture 22">
                  <a:extLst>
                    <a:ext uri="{FF2B5EF4-FFF2-40B4-BE49-F238E27FC236}">
                      <a16:creationId xmlns:a16="http://schemas.microsoft.com/office/drawing/2014/main" id="{21047A69-4C26-E9B2-B219-569811D073D1}"/>
                    </a:ext>
                  </a:extLst>
                </p:cNvPr>
                <p:cNvPicPr>
                  <a:picLocks noChangeAspect="1" noChangeArrowheads="1"/>
                </p:cNvPicPr>
                <p:nvPr/>
              </p:nvPicPr>
              <p:blipFill>
                <a:blip r:embed="rId7" cstate="print"/>
                <a:srcRect/>
                <a:stretch>
                  <a:fillRect/>
                </a:stretch>
              </p:blipFill>
              <p:spPr bwMode="auto">
                <a:xfrm>
                  <a:off x="3504" y="2160"/>
                  <a:ext cx="216" cy="187"/>
                </a:xfrm>
                <a:prstGeom prst="rect">
                  <a:avLst/>
                </a:prstGeom>
                <a:noFill/>
                <a:ln w="9525">
                  <a:noFill/>
                  <a:miter lim="800000"/>
                  <a:headEnd/>
                  <a:tailEnd/>
                </a:ln>
              </p:spPr>
            </p:pic>
          </p:grpSp>
          <p:sp>
            <p:nvSpPr>
              <p:cNvPr id="14" name="Rectangle 23">
                <a:extLst>
                  <a:ext uri="{FF2B5EF4-FFF2-40B4-BE49-F238E27FC236}">
                    <a16:creationId xmlns:a16="http://schemas.microsoft.com/office/drawing/2014/main" id="{39DFBA6A-8F47-68C3-99E5-97647E72C818}"/>
                  </a:ext>
                </a:extLst>
              </p:cNvPr>
              <p:cNvSpPr>
                <a:spLocks noChangeArrowheads="1"/>
              </p:cNvSpPr>
              <p:nvPr/>
            </p:nvSpPr>
            <p:spPr bwMode="auto">
              <a:xfrm>
                <a:off x="4032" y="2208"/>
                <a:ext cx="96" cy="144"/>
              </a:xfrm>
              <a:prstGeom prst="rect">
                <a:avLst/>
              </a:prstGeom>
              <a:solidFill>
                <a:srgbClr val="000000"/>
              </a:solidFill>
              <a:ln w="9525">
                <a:noFill/>
                <a:miter lim="800000"/>
                <a:headEnd/>
                <a:tailEnd/>
              </a:ln>
            </p:spPr>
            <p:txBody>
              <a:bodyPr wrap="none" anchor="ctr"/>
              <a:lstStyle/>
              <a:p>
                <a:endParaRPr lang="en-US"/>
              </a:p>
            </p:txBody>
          </p:sp>
          <p:sp>
            <p:nvSpPr>
              <p:cNvPr id="15" name="Rectangle 24">
                <a:extLst>
                  <a:ext uri="{FF2B5EF4-FFF2-40B4-BE49-F238E27FC236}">
                    <a16:creationId xmlns:a16="http://schemas.microsoft.com/office/drawing/2014/main" id="{D307AC78-D14F-A5F5-A579-53FBBFADD942}"/>
                  </a:ext>
                </a:extLst>
              </p:cNvPr>
              <p:cNvSpPr>
                <a:spLocks noChangeArrowheads="1"/>
              </p:cNvSpPr>
              <p:nvPr/>
            </p:nvSpPr>
            <p:spPr bwMode="auto">
              <a:xfrm>
                <a:off x="4320" y="1968"/>
                <a:ext cx="96" cy="384"/>
              </a:xfrm>
              <a:prstGeom prst="rect">
                <a:avLst/>
              </a:prstGeom>
              <a:solidFill>
                <a:srgbClr val="000000"/>
              </a:solidFill>
              <a:ln w="9525">
                <a:noFill/>
                <a:miter lim="800000"/>
                <a:headEnd/>
                <a:tailEnd/>
              </a:ln>
            </p:spPr>
            <p:txBody>
              <a:bodyPr wrap="none" anchor="ctr"/>
              <a:lstStyle/>
              <a:p>
                <a:endParaRPr lang="en-US"/>
              </a:p>
            </p:txBody>
          </p:sp>
          <p:sp>
            <p:nvSpPr>
              <p:cNvPr id="16" name="Rectangle 25">
                <a:extLst>
                  <a:ext uri="{FF2B5EF4-FFF2-40B4-BE49-F238E27FC236}">
                    <a16:creationId xmlns:a16="http://schemas.microsoft.com/office/drawing/2014/main" id="{AC97222D-E053-CAE0-BDAC-F2F421C17D25}"/>
                  </a:ext>
                </a:extLst>
              </p:cNvPr>
              <p:cNvSpPr>
                <a:spLocks noChangeArrowheads="1"/>
              </p:cNvSpPr>
              <p:nvPr/>
            </p:nvSpPr>
            <p:spPr bwMode="auto">
              <a:xfrm>
                <a:off x="4320" y="1968"/>
                <a:ext cx="528" cy="96"/>
              </a:xfrm>
              <a:prstGeom prst="rect">
                <a:avLst/>
              </a:prstGeom>
              <a:solidFill>
                <a:srgbClr val="000000"/>
              </a:solidFill>
              <a:ln w="9525">
                <a:noFill/>
                <a:miter lim="800000"/>
                <a:headEnd/>
                <a:tailEnd/>
              </a:ln>
            </p:spPr>
            <p:txBody>
              <a:bodyPr wrap="none" anchor="ctr"/>
              <a:lstStyle/>
              <a:p>
                <a:endParaRPr lang="en-US"/>
              </a:p>
            </p:txBody>
          </p:sp>
        </p:grpSp>
        <p:sp>
          <p:nvSpPr>
            <p:cNvPr id="12" name="Rectangle 26">
              <a:extLst>
                <a:ext uri="{FF2B5EF4-FFF2-40B4-BE49-F238E27FC236}">
                  <a16:creationId xmlns:a16="http://schemas.microsoft.com/office/drawing/2014/main" id="{22F1A43E-608F-8E61-AF9D-CE1F75281479}"/>
                </a:ext>
              </a:extLst>
            </p:cNvPr>
            <p:cNvSpPr>
              <a:spLocks noChangeArrowheads="1"/>
            </p:cNvSpPr>
            <p:nvPr/>
          </p:nvSpPr>
          <p:spPr bwMode="auto">
            <a:xfrm>
              <a:off x="4080" y="2112"/>
              <a:ext cx="144" cy="96"/>
            </a:xfrm>
            <a:prstGeom prst="rect">
              <a:avLst/>
            </a:prstGeom>
            <a:solidFill>
              <a:srgbClr val="000000"/>
            </a:solidFill>
            <a:ln w="9525">
              <a:noFill/>
              <a:miter lim="800000"/>
              <a:headEnd/>
              <a:tailEnd/>
            </a:ln>
          </p:spPr>
          <p:txBody>
            <a:bodyPr wrap="none" anchor="ctr"/>
            <a:lstStyle/>
            <a:p>
              <a:endParaRPr lang="en-US"/>
            </a:p>
          </p:txBody>
        </p:sp>
      </p:grpSp>
      <p:grpSp>
        <p:nvGrpSpPr>
          <p:cNvPr id="24" name="Group 4" descr="Screenshot of a Pacman state where Pacman has been caught by a ghost and the game is over.">
            <a:extLst>
              <a:ext uri="{FF2B5EF4-FFF2-40B4-BE49-F238E27FC236}">
                <a16:creationId xmlns:a16="http://schemas.microsoft.com/office/drawing/2014/main" id="{5CED082D-055D-DEEE-8074-997DE0A5CEE4}"/>
              </a:ext>
            </a:extLst>
          </p:cNvPr>
          <p:cNvGrpSpPr>
            <a:grpSpLocks/>
          </p:cNvGrpSpPr>
          <p:nvPr/>
        </p:nvGrpSpPr>
        <p:grpSpPr bwMode="auto">
          <a:xfrm>
            <a:off x="8359176" y="2473046"/>
            <a:ext cx="1790329" cy="1752600"/>
            <a:chOff x="3984" y="2640"/>
            <a:chExt cx="1584" cy="1551"/>
          </a:xfrm>
        </p:grpSpPr>
        <p:grpSp>
          <p:nvGrpSpPr>
            <p:cNvPr id="26" name="Group 5">
              <a:extLst>
                <a:ext uri="{FF2B5EF4-FFF2-40B4-BE49-F238E27FC236}">
                  <a16:creationId xmlns:a16="http://schemas.microsoft.com/office/drawing/2014/main" id="{C7891CE6-D977-D1F3-5854-07D4B46FCA16}"/>
                </a:ext>
              </a:extLst>
            </p:cNvPr>
            <p:cNvGrpSpPr>
              <a:grpSpLocks/>
            </p:cNvGrpSpPr>
            <p:nvPr/>
          </p:nvGrpSpPr>
          <p:grpSpPr bwMode="auto">
            <a:xfrm>
              <a:off x="3984" y="2640"/>
              <a:ext cx="1584" cy="1551"/>
              <a:chOff x="3360" y="1008"/>
              <a:chExt cx="1584" cy="1551"/>
            </a:xfrm>
          </p:grpSpPr>
          <p:pic>
            <p:nvPicPr>
              <p:cNvPr id="33" name="Picture 6">
                <a:extLst>
                  <a:ext uri="{FF2B5EF4-FFF2-40B4-BE49-F238E27FC236}">
                    <a16:creationId xmlns:a16="http://schemas.microsoft.com/office/drawing/2014/main" id="{8D50A604-F18A-3E3C-4CA7-198CB486058F}"/>
                  </a:ext>
                </a:extLst>
              </p:cNvPr>
              <p:cNvPicPr>
                <a:picLocks noChangeAspect="1" noChangeArrowheads="1"/>
              </p:cNvPicPr>
              <p:nvPr/>
            </p:nvPicPr>
            <p:blipFill>
              <a:blip r:embed="rId4" cstate="print"/>
              <a:srcRect r="73026"/>
              <a:stretch>
                <a:fillRect/>
              </a:stretch>
            </p:blipFill>
            <p:spPr bwMode="auto">
              <a:xfrm>
                <a:off x="3360" y="1008"/>
                <a:ext cx="768" cy="1551"/>
              </a:xfrm>
              <a:prstGeom prst="rect">
                <a:avLst/>
              </a:prstGeom>
              <a:noFill/>
              <a:ln w="9525">
                <a:noFill/>
                <a:miter lim="800000"/>
                <a:headEnd/>
                <a:tailEnd/>
              </a:ln>
            </p:spPr>
          </p:pic>
          <p:pic>
            <p:nvPicPr>
              <p:cNvPr id="34" name="Picture 7">
                <a:extLst>
                  <a:ext uri="{FF2B5EF4-FFF2-40B4-BE49-F238E27FC236}">
                    <a16:creationId xmlns:a16="http://schemas.microsoft.com/office/drawing/2014/main" id="{66B85581-E4CE-DDDD-92AA-B6823622493E}"/>
                  </a:ext>
                </a:extLst>
              </p:cNvPr>
              <p:cNvPicPr>
                <a:picLocks noChangeAspect="1" noChangeArrowheads="1"/>
              </p:cNvPicPr>
              <p:nvPr/>
            </p:nvPicPr>
            <p:blipFill>
              <a:blip r:embed="rId4" cstate="print"/>
              <a:srcRect l="72498" r="-1158"/>
              <a:stretch>
                <a:fillRect/>
              </a:stretch>
            </p:blipFill>
            <p:spPr bwMode="auto">
              <a:xfrm>
                <a:off x="4128" y="1008"/>
                <a:ext cx="816" cy="1551"/>
              </a:xfrm>
              <a:prstGeom prst="rect">
                <a:avLst/>
              </a:prstGeom>
              <a:noFill/>
              <a:ln w="9525">
                <a:noFill/>
                <a:miter lim="800000"/>
                <a:headEnd/>
                <a:tailEnd/>
              </a:ln>
            </p:spPr>
          </p:pic>
        </p:grpSp>
        <p:pic>
          <p:nvPicPr>
            <p:cNvPr id="27" name="Picture 8">
              <a:extLst>
                <a:ext uri="{FF2B5EF4-FFF2-40B4-BE49-F238E27FC236}">
                  <a16:creationId xmlns:a16="http://schemas.microsoft.com/office/drawing/2014/main" id="{AD9123D7-23F2-BACE-B1DD-F23352C75280}"/>
                </a:ext>
              </a:extLst>
            </p:cNvPr>
            <p:cNvPicPr>
              <a:picLocks noChangeAspect="1" noChangeArrowheads="1"/>
            </p:cNvPicPr>
            <p:nvPr/>
          </p:nvPicPr>
          <p:blipFill>
            <a:blip r:embed="rId6" cstate="print"/>
            <a:srcRect/>
            <a:stretch>
              <a:fillRect/>
            </a:stretch>
          </p:blipFill>
          <p:spPr bwMode="auto">
            <a:xfrm>
              <a:off x="4224" y="3888"/>
              <a:ext cx="197" cy="178"/>
            </a:xfrm>
            <a:prstGeom prst="rect">
              <a:avLst/>
            </a:prstGeom>
            <a:noFill/>
            <a:ln w="9525">
              <a:noFill/>
              <a:miter lim="800000"/>
              <a:headEnd/>
              <a:tailEnd/>
            </a:ln>
          </p:spPr>
        </p:pic>
        <p:pic>
          <p:nvPicPr>
            <p:cNvPr id="28" name="Picture 9">
              <a:extLst>
                <a:ext uri="{FF2B5EF4-FFF2-40B4-BE49-F238E27FC236}">
                  <a16:creationId xmlns:a16="http://schemas.microsoft.com/office/drawing/2014/main" id="{32A4BE58-018F-03CC-86D7-7FA5AAC69AE9}"/>
                </a:ext>
              </a:extLst>
            </p:cNvPr>
            <p:cNvPicPr>
              <a:picLocks noChangeAspect="1" noChangeArrowheads="1"/>
            </p:cNvPicPr>
            <p:nvPr/>
          </p:nvPicPr>
          <p:blipFill>
            <a:blip r:embed="rId5" cstate="print"/>
            <a:srcRect/>
            <a:stretch>
              <a:fillRect/>
            </a:stretch>
          </p:blipFill>
          <p:spPr bwMode="auto">
            <a:xfrm>
              <a:off x="4056" y="3744"/>
              <a:ext cx="216" cy="168"/>
            </a:xfrm>
            <a:prstGeom prst="rect">
              <a:avLst/>
            </a:prstGeom>
            <a:noFill/>
            <a:ln w="9525">
              <a:noFill/>
              <a:miter lim="800000"/>
              <a:headEnd/>
              <a:tailEnd/>
            </a:ln>
          </p:spPr>
        </p:pic>
        <p:sp>
          <p:nvSpPr>
            <p:cNvPr id="29" name="Rectangle 10">
              <a:extLst>
                <a:ext uri="{FF2B5EF4-FFF2-40B4-BE49-F238E27FC236}">
                  <a16:creationId xmlns:a16="http://schemas.microsoft.com/office/drawing/2014/main" id="{0AF146B1-6D7E-9E07-D7FA-AF51054B94DA}"/>
                </a:ext>
              </a:extLst>
            </p:cNvPr>
            <p:cNvSpPr>
              <a:spLocks noChangeArrowheads="1"/>
            </p:cNvSpPr>
            <p:nvPr/>
          </p:nvSpPr>
          <p:spPr bwMode="auto">
            <a:xfrm>
              <a:off x="4128" y="3936"/>
              <a:ext cx="96" cy="144"/>
            </a:xfrm>
            <a:prstGeom prst="rect">
              <a:avLst/>
            </a:prstGeom>
            <a:solidFill>
              <a:srgbClr val="000000"/>
            </a:solidFill>
            <a:ln w="9525">
              <a:noFill/>
              <a:miter lim="800000"/>
              <a:headEnd/>
              <a:tailEnd/>
            </a:ln>
          </p:spPr>
          <p:txBody>
            <a:bodyPr wrap="none" anchor="ctr"/>
            <a:lstStyle/>
            <a:p>
              <a:endParaRPr lang="en-US"/>
            </a:p>
          </p:txBody>
        </p:sp>
        <p:sp>
          <p:nvSpPr>
            <p:cNvPr id="30" name="Rectangle 11">
              <a:extLst>
                <a:ext uri="{FF2B5EF4-FFF2-40B4-BE49-F238E27FC236}">
                  <a16:creationId xmlns:a16="http://schemas.microsoft.com/office/drawing/2014/main" id="{0F0B9DA2-0416-5D76-E7D8-813839461C0C}"/>
                </a:ext>
              </a:extLst>
            </p:cNvPr>
            <p:cNvSpPr>
              <a:spLocks noChangeArrowheads="1"/>
            </p:cNvSpPr>
            <p:nvPr/>
          </p:nvSpPr>
          <p:spPr bwMode="auto">
            <a:xfrm>
              <a:off x="4416" y="3936"/>
              <a:ext cx="96" cy="144"/>
            </a:xfrm>
            <a:prstGeom prst="rect">
              <a:avLst/>
            </a:prstGeom>
            <a:solidFill>
              <a:srgbClr val="000000"/>
            </a:solidFill>
            <a:ln w="9525">
              <a:noFill/>
              <a:miter lim="800000"/>
              <a:headEnd/>
              <a:tailEnd/>
            </a:ln>
          </p:spPr>
          <p:txBody>
            <a:bodyPr wrap="none" anchor="ctr"/>
            <a:lstStyle/>
            <a:p>
              <a:endParaRPr lang="en-US"/>
            </a:p>
          </p:txBody>
        </p:sp>
        <p:sp>
          <p:nvSpPr>
            <p:cNvPr id="31" name="Rectangle 12">
              <a:extLst>
                <a:ext uri="{FF2B5EF4-FFF2-40B4-BE49-F238E27FC236}">
                  <a16:creationId xmlns:a16="http://schemas.microsoft.com/office/drawing/2014/main" id="{24103748-55D5-1D6A-AA00-D512B4705FF6}"/>
                </a:ext>
              </a:extLst>
            </p:cNvPr>
            <p:cNvSpPr>
              <a:spLocks noChangeArrowheads="1"/>
            </p:cNvSpPr>
            <p:nvPr/>
          </p:nvSpPr>
          <p:spPr bwMode="auto">
            <a:xfrm>
              <a:off x="4560" y="3648"/>
              <a:ext cx="96" cy="384"/>
            </a:xfrm>
            <a:prstGeom prst="rect">
              <a:avLst/>
            </a:prstGeom>
            <a:solidFill>
              <a:srgbClr val="000000"/>
            </a:solidFill>
            <a:ln w="9525">
              <a:noFill/>
              <a:miter lim="800000"/>
              <a:headEnd/>
              <a:tailEnd/>
            </a:ln>
          </p:spPr>
          <p:txBody>
            <a:bodyPr wrap="none" anchor="ctr"/>
            <a:lstStyle/>
            <a:p>
              <a:endParaRPr lang="en-US"/>
            </a:p>
          </p:txBody>
        </p:sp>
        <p:sp>
          <p:nvSpPr>
            <p:cNvPr id="32" name="Rectangle 13">
              <a:extLst>
                <a:ext uri="{FF2B5EF4-FFF2-40B4-BE49-F238E27FC236}">
                  <a16:creationId xmlns:a16="http://schemas.microsoft.com/office/drawing/2014/main" id="{3C545502-C257-404E-D0BE-443574F4B42D}"/>
                </a:ext>
              </a:extLst>
            </p:cNvPr>
            <p:cNvSpPr>
              <a:spLocks noChangeArrowheads="1"/>
            </p:cNvSpPr>
            <p:nvPr/>
          </p:nvSpPr>
          <p:spPr bwMode="auto">
            <a:xfrm>
              <a:off x="4560" y="3648"/>
              <a:ext cx="528" cy="96"/>
            </a:xfrm>
            <a:prstGeom prst="rect">
              <a:avLst/>
            </a:prstGeom>
            <a:solidFill>
              <a:srgbClr val="000000"/>
            </a:solidFill>
            <a:ln w="9525">
              <a:noFill/>
              <a:miter lim="800000"/>
              <a:headEnd/>
              <a:tailEnd/>
            </a:ln>
          </p:spPr>
          <p:txBody>
            <a:bodyPr wrap="none" anchor="ctr"/>
            <a:lstStyle/>
            <a:p>
              <a:endParaRPr lang="en-US"/>
            </a:p>
          </p:txBody>
        </p:sp>
      </p:gr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4D28343D-0DFA-1523-0115-4662119D119C}"/>
                  </a:ext>
                </a:extLst>
              </p:cNvPr>
              <p:cNvSpPr txBox="1"/>
              <p:nvPr/>
            </p:nvSpPr>
            <p:spPr>
              <a:xfrm>
                <a:off x="3989132" y="2851454"/>
                <a:ext cx="2457482" cy="923330"/>
              </a:xfrm>
              <a:prstGeom prst="rect">
                <a:avLst/>
              </a:prstGeom>
              <a:noFill/>
            </p:spPr>
            <p:txBody>
              <a:bodyPr wrap="square" rtlCol="0">
                <a:spAutoFit/>
              </a:bodyPr>
              <a:lstStyle/>
              <a:p>
                <a:pPr/>
                <a14:m>
                  <m:oMathPara xmlns:m="http://schemas.openxmlformats.org/officeDocument/2006/math">
                    <m:oMathParaPr>
                      <m:jc m:val="left"/>
                    </m:oMathParaPr>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m:rPr>
                              <m:sty m:val="p"/>
                            </m:rPr>
                            <a:rPr lang="en-US" b="0" i="0" smtClean="0">
                              <a:latin typeface="Cambria Math" panose="02040503050406030204" pitchFamily="18" charset="0"/>
                            </a:rPr>
                            <m:t>DOT</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m:rPr>
                          <m:sty m:val="p"/>
                        </m:rPr>
                        <a:rPr lang="en-US" b="0" i="0" smtClean="0">
                          <a:latin typeface="Cambria Math" panose="02040503050406030204" pitchFamily="18" charset="0"/>
                        </a:rPr>
                        <m:t>NORTH</m:t>
                      </m:r>
                      <m:r>
                        <a:rPr lang="en-US" b="0" i="1" smtClean="0">
                          <a:latin typeface="Cambria Math" panose="02040503050406030204" pitchFamily="18" charset="0"/>
                        </a:rPr>
                        <m:t>)=0.5</m:t>
                      </m:r>
                    </m:oMath>
                  </m:oMathPara>
                </a14:m>
                <a:endParaRPr lang="en-US" dirty="0"/>
              </a:p>
              <a:p>
                <a:endParaRPr lang="en-US" dirty="0"/>
              </a:p>
              <a:p>
                <a:pPr/>
                <a14:m>
                  <m:oMathPara xmlns:m="http://schemas.openxmlformats.org/officeDocument/2006/math">
                    <m:oMathParaPr>
                      <m:jc m:val="left"/>
                    </m:oMathParaPr>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m:rPr>
                              <m:sty m:val="p"/>
                            </m:rPr>
                            <a:rPr lang="en-US" b="0" i="0" smtClean="0">
                              <a:latin typeface="Cambria Math" panose="02040503050406030204" pitchFamily="18" charset="0"/>
                            </a:rPr>
                            <m:t>GST</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m:rPr>
                              <m:sty m:val="p"/>
                            </m:rPr>
                            <a:rPr lang="en-US" b="0" i="0" smtClean="0">
                              <a:latin typeface="Cambria Math" panose="02040503050406030204" pitchFamily="18" charset="0"/>
                            </a:rPr>
                            <m:t>NORTH</m:t>
                          </m:r>
                        </m:e>
                      </m:d>
                      <m:r>
                        <a:rPr lang="en-US" b="0" i="1" smtClean="0">
                          <a:latin typeface="Cambria Math" panose="02040503050406030204" pitchFamily="18" charset="0"/>
                        </a:rPr>
                        <m:t>=1</m:t>
                      </m:r>
                    </m:oMath>
                  </m:oMathPara>
                </a14:m>
                <a:endParaRPr lang="en-US" dirty="0"/>
              </a:p>
            </p:txBody>
          </p:sp>
        </mc:Choice>
        <mc:Fallback xmlns="">
          <p:sp>
            <p:nvSpPr>
              <p:cNvPr id="38" name="TextBox 37">
                <a:extLst>
                  <a:ext uri="{FF2B5EF4-FFF2-40B4-BE49-F238E27FC236}">
                    <a16:creationId xmlns:a16="http://schemas.microsoft.com/office/drawing/2014/main" id="{4D28343D-0DFA-1523-0115-4662119D119C}"/>
                  </a:ext>
                </a:extLst>
              </p:cNvPr>
              <p:cNvSpPr txBox="1">
                <a:spLocks noRot="1" noChangeAspect="1" noMove="1" noResize="1" noEditPoints="1" noAdjustHandles="1" noChangeArrowheads="1" noChangeShapeType="1" noTextEdit="1"/>
              </p:cNvSpPr>
              <p:nvPr/>
            </p:nvSpPr>
            <p:spPr>
              <a:xfrm>
                <a:off x="3989132" y="2851454"/>
                <a:ext cx="2457482" cy="923330"/>
              </a:xfrm>
              <a:prstGeom prst="rect">
                <a:avLst/>
              </a:prstGeom>
              <a:blipFill>
                <a:blip r:embed="rId8"/>
                <a:stretch>
                  <a:fillRect l="-513" b="-27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F6F4D75F-421D-45E4-E2B1-63EF61D7075A}"/>
                  </a:ext>
                </a:extLst>
              </p:cNvPr>
              <p:cNvSpPr txBox="1"/>
              <p:nvPr/>
            </p:nvSpPr>
            <p:spPr>
              <a:xfrm>
                <a:off x="1375823" y="3069445"/>
                <a:ext cx="473206" cy="553998"/>
              </a:xfrm>
              <a:prstGeom prst="rect">
                <a:avLst/>
              </a:prstGeom>
              <a:noFill/>
            </p:spPr>
            <p:txBody>
              <a:bodyPr wrap="none" rtlCol="0">
                <a:spAutoFit/>
              </a:bodyPr>
              <a:lstStyle/>
              <a:p>
                <a:pPr/>
                <a14:m>
                  <m:oMathPara xmlns:m="http://schemas.openxmlformats.org/officeDocument/2006/math">
                    <m:oMath>
                      <m:r>
                        <a:rPr lang="en-US" sz="3000" b="0" i="1" smtClean="0">
                          <a:latin typeface="Cambria Math" panose="02040503050406030204" pitchFamily="18" charset="0"/>
                        </a:rPr>
                        <m:t>𝑠</m:t>
                      </m:r>
                    </m:oMath>
                  </m:oMathPara>
                </a14:m>
                <a:endParaRPr lang="en-US" sz="3000" dirty="0"/>
              </a:p>
            </p:txBody>
          </p:sp>
        </mc:Choice>
        <mc:Fallback xmlns="">
          <p:sp>
            <p:nvSpPr>
              <p:cNvPr id="39" name="TextBox 38">
                <a:extLst>
                  <a:ext uri="{FF2B5EF4-FFF2-40B4-BE49-F238E27FC236}">
                    <a16:creationId xmlns:a16="http://schemas.microsoft.com/office/drawing/2014/main" id="{F6F4D75F-421D-45E4-E2B1-63EF61D7075A}"/>
                  </a:ext>
                </a:extLst>
              </p:cNvPr>
              <p:cNvSpPr txBox="1">
                <a:spLocks noRot="1" noChangeAspect="1" noMove="1" noResize="1" noEditPoints="1" noAdjustHandles="1" noChangeArrowheads="1" noChangeShapeType="1" noTextEdit="1"/>
              </p:cNvSpPr>
              <p:nvPr/>
            </p:nvSpPr>
            <p:spPr>
              <a:xfrm>
                <a:off x="1375823" y="3069445"/>
                <a:ext cx="473206" cy="55399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0D0D2373-40EE-1C16-2CF8-BF676AD9B730}"/>
                  </a:ext>
                </a:extLst>
              </p:cNvPr>
              <p:cNvSpPr txBox="1"/>
              <p:nvPr/>
            </p:nvSpPr>
            <p:spPr>
              <a:xfrm>
                <a:off x="10258009" y="3069445"/>
                <a:ext cx="558166" cy="553998"/>
              </a:xfrm>
              <a:prstGeom prst="rect">
                <a:avLst/>
              </a:prstGeom>
              <a:noFill/>
            </p:spPr>
            <p:txBody>
              <a:bodyPr wrap="none" rtlCol="0">
                <a:spAutoFit/>
              </a:bodyPr>
              <a:lstStyle/>
              <a:p>
                <a:pPr/>
                <a14:m>
                  <m:oMathPara xmlns:m="http://schemas.openxmlformats.org/officeDocument/2006/math">
                    <m:oMath>
                      <m:r>
                        <a:rPr lang="en-US" sz="3000" b="0" i="1" smtClean="0">
                          <a:latin typeface="Cambria Math" panose="02040503050406030204" pitchFamily="18" charset="0"/>
                        </a:rPr>
                        <m:t>𝑠</m:t>
                      </m:r>
                      <m:r>
                        <a:rPr lang="en-US" sz="3000" b="0" i="1" smtClean="0">
                          <a:latin typeface="Cambria Math" panose="02040503050406030204" pitchFamily="18" charset="0"/>
                        </a:rPr>
                        <m:t>′</m:t>
                      </m:r>
                    </m:oMath>
                  </m:oMathPara>
                </a14:m>
                <a:endParaRPr lang="en-US" sz="3000" dirty="0"/>
              </a:p>
            </p:txBody>
          </p:sp>
        </mc:Choice>
        <mc:Fallback xmlns="">
          <p:sp>
            <p:nvSpPr>
              <p:cNvPr id="40" name="TextBox 39">
                <a:extLst>
                  <a:ext uri="{FF2B5EF4-FFF2-40B4-BE49-F238E27FC236}">
                    <a16:creationId xmlns:a16="http://schemas.microsoft.com/office/drawing/2014/main" id="{0D0D2373-40EE-1C16-2CF8-BF676AD9B730}"/>
                  </a:ext>
                </a:extLst>
              </p:cNvPr>
              <p:cNvSpPr txBox="1">
                <a:spLocks noRot="1" noChangeAspect="1" noMove="1" noResize="1" noEditPoints="1" noAdjustHandles="1" noChangeArrowheads="1" noChangeShapeType="1" noTextEdit="1"/>
              </p:cNvSpPr>
              <p:nvPr/>
            </p:nvSpPr>
            <p:spPr>
              <a:xfrm>
                <a:off x="10258009" y="3069445"/>
                <a:ext cx="558166" cy="553998"/>
              </a:xfrm>
              <a:prstGeom prst="rect">
                <a:avLst/>
              </a:prstGeom>
              <a:blipFill>
                <a:blip r:embed="rId10"/>
                <a:stretch>
                  <a:fillRect l="-2222" r="-2222"/>
                </a:stretch>
              </a:blipFill>
            </p:spPr>
            <p:txBody>
              <a:bodyPr/>
              <a:lstStyle/>
              <a:p>
                <a:r>
                  <a:rPr lang="en-US">
                    <a:noFill/>
                  </a:rPr>
                  <a:t> </a:t>
                </a:r>
              </a:p>
            </p:txBody>
          </p:sp>
        </mc:Fallback>
      </mc:AlternateContent>
      <p:sp>
        <p:nvSpPr>
          <p:cNvPr id="41" name="Right Arrow 40">
            <a:extLst>
              <a:ext uri="{FF2B5EF4-FFF2-40B4-BE49-F238E27FC236}">
                <a16:creationId xmlns:a16="http://schemas.microsoft.com/office/drawing/2014/main" id="{C7D322CB-13C6-C89A-4AAC-6A78AA456204}"/>
              </a:ext>
              <a:ext uri="{C183D7F6-B498-43B3-948B-1728B52AA6E4}">
                <adec:decorative xmlns:adec="http://schemas.microsoft.com/office/drawing/2017/decorative" val="1"/>
              </a:ext>
            </a:extLst>
          </p:cNvPr>
          <p:cNvSpPr/>
          <p:nvPr/>
        </p:nvSpPr>
        <p:spPr>
          <a:xfrm>
            <a:off x="6728736" y="3055157"/>
            <a:ext cx="1304926" cy="618293"/>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C0930D13-DDDD-10A3-0C84-51EF4FF8474C}"/>
                  </a:ext>
                </a:extLst>
              </p:cNvPr>
              <p:cNvSpPr txBox="1"/>
              <p:nvPr/>
            </p:nvSpPr>
            <p:spPr>
              <a:xfrm>
                <a:off x="6728736" y="3774784"/>
                <a:ext cx="1215654" cy="369332"/>
              </a:xfrm>
              <a:prstGeom prst="rect">
                <a:avLst/>
              </a:prstGeom>
              <a:noFill/>
            </p:spPr>
            <p:txBody>
              <a:bodyPr wrap="none" rtlCol="0">
                <a:spAutoFit/>
              </a:bodyPr>
              <a:lstStyle/>
              <a:p>
                <a:pPr/>
                <a14:m>
                  <m:oMathPara xmlns:m="http://schemas.openxmlformats.org/officeDocument/2006/math">
                    <m:oMath>
                      <m:r>
                        <a:rPr lang="en-US" b="0" i="1" smtClean="0">
                          <a:latin typeface="Cambria Math" panose="02040503050406030204" pitchFamily="18" charset="0"/>
                        </a:rPr>
                        <m:t>𝑟</m:t>
                      </m:r>
                      <m:r>
                        <a:rPr lang="en-US" b="0" i="1" smtClean="0">
                          <a:latin typeface="Cambria Math" panose="02040503050406030204" pitchFamily="18" charset="0"/>
                        </a:rPr>
                        <m:t>=−500</m:t>
                      </m:r>
                    </m:oMath>
                  </m:oMathPara>
                </a14:m>
                <a:endParaRPr lang="en-US" dirty="0"/>
              </a:p>
            </p:txBody>
          </p:sp>
        </mc:Choice>
        <mc:Fallback xmlns="">
          <p:sp>
            <p:nvSpPr>
              <p:cNvPr id="42" name="TextBox 41">
                <a:extLst>
                  <a:ext uri="{FF2B5EF4-FFF2-40B4-BE49-F238E27FC236}">
                    <a16:creationId xmlns:a16="http://schemas.microsoft.com/office/drawing/2014/main" id="{C0930D13-DDDD-10A3-0C84-51EF4FF8474C}"/>
                  </a:ext>
                </a:extLst>
              </p:cNvPr>
              <p:cNvSpPr txBox="1">
                <a:spLocks noRot="1" noChangeAspect="1" noMove="1" noResize="1" noEditPoints="1" noAdjustHandles="1" noChangeArrowheads="1" noChangeShapeType="1" noTextEdit="1"/>
              </p:cNvSpPr>
              <p:nvPr/>
            </p:nvSpPr>
            <p:spPr>
              <a:xfrm>
                <a:off x="6728736" y="3774784"/>
                <a:ext cx="1215654"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E06720C0-1B41-A584-D46D-28E2ED8AD9F4}"/>
                  </a:ext>
                </a:extLst>
              </p:cNvPr>
              <p:cNvSpPr txBox="1"/>
              <p:nvPr/>
            </p:nvSpPr>
            <p:spPr>
              <a:xfrm>
                <a:off x="6650294" y="2607208"/>
                <a:ext cx="1461810" cy="369332"/>
              </a:xfrm>
              <a:prstGeom prst="rect">
                <a:avLst/>
              </a:prstGeom>
              <a:noFill/>
            </p:spPr>
            <p:txBody>
              <a:bodyPr wrap="none" rtlCol="0">
                <a:spAutoFit/>
              </a:bodyPr>
              <a:lstStyle/>
              <a:p>
                <a:pPr/>
                <a14:m>
                  <m:oMathPara xmlns:m="http://schemas.openxmlformats.org/officeDocument/2006/math">
                    <m:oMath>
                      <m:r>
                        <a:rPr lang="en-US" b="0" i="1" smtClean="0">
                          <a:latin typeface="Cambria Math" panose="02040503050406030204" pitchFamily="18" charset="0"/>
                        </a:rPr>
                        <m:t>𝑎</m:t>
                      </m:r>
                      <m:r>
                        <a:rPr lang="en-US" b="0" i="1" smtClean="0">
                          <a:latin typeface="Cambria Math" panose="02040503050406030204" pitchFamily="18" charset="0"/>
                        </a:rPr>
                        <m:t>=</m:t>
                      </m:r>
                      <m:r>
                        <m:rPr>
                          <m:sty m:val="p"/>
                        </m:rPr>
                        <a:rPr lang="en-US" b="0" i="0" smtClean="0">
                          <a:latin typeface="Cambria Math" panose="02040503050406030204" pitchFamily="18" charset="0"/>
                        </a:rPr>
                        <m:t>NORTH</m:t>
                      </m:r>
                    </m:oMath>
                  </m:oMathPara>
                </a14:m>
                <a:endParaRPr lang="en-US" dirty="0"/>
              </a:p>
            </p:txBody>
          </p:sp>
        </mc:Choice>
        <mc:Fallback xmlns="">
          <p:sp>
            <p:nvSpPr>
              <p:cNvPr id="43" name="TextBox 42">
                <a:extLst>
                  <a:ext uri="{FF2B5EF4-FFF2-40B4-BE49-F238E27FC236}">
                    <a16:creationId xmlns:a16="http://schemas.microsoft.com/office/drawing/2014/main" id="{E06720C0-1B41-A584-D46D-28E2ED8AD9F4}"/>
                  </a:ext>
                </a:extLst>
              </p:cNvPr>
              <p:cNvSpPr txBox="1">
                <a:spLocks noRot="1" noChangeAspect="1" noMove="1" noResize="1" noEditPoints="1" noAdjustHandles="1" noChangeArrowheads="1" noChangeShapeType="1" noTextEdit="1"/>
              </p:cNvSpPr>
              <p:nvPr/>
            </p:nvSpPr>
            <p:spPr>
              <a:xfrm>
                <a:off x="6650294" y="2607208"/>
                <a:ext cx="1461810"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033C03A5-E51C-68F1-7C4F-8E0BDBE809E2}"/>
                  </a:ext>
                </a:extLst>
              </p:cNvPr>
              <p:cNvSpPr txBox="1"/>
              <p:nvPr/>
            </p:nvSpPr>
            <p:spPr>
              <a:xfrm>
                <a:off x="7448420" y="4376176"/>
                <a:ext cx="3557587" cy="369332"/>
              </a:xfrm>
              <a:prstGeom prst="rect">
                <a:avLst/>
              </a:prstGeom>
              <a:noFill/>
            </p:spPr>
            <p:txBody>
              <a:bodyPr wrap="square" rtlCol="0">
                <a:spAutoFit/>
              </a:bodyPr>
              <a:lstStyle/>
              <a:p>
                <a:pPr/>
                <a14:m>
                  <m:oMathPara xmlns:m="http://schemas.openxmlformats.org/officeDocument/2006/math">
                    <m:oMath>
                      <m:r>
                        <a:rPr lang="en-US" i="1" smtClean="0">
                          <a:latin typeface="Cambria Math" panose="02040503050406030204" pitchFamily="18" charset="0"/>
                        </a:rPr>
                        <m:t>𝑄</m:t>
                      </m:r>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e>
                      </m:d>
                      <m:r>
                        <a:rPr lang="en-US" i="1" smtClean="0">
                          <a:latin typeface="Cambria Math" panose="02040503050406030204" pitchFamily="18" charset="0"/>
                        </a:rPr>
                        <m:t>=0</m:t>
                      </m:r>
                    </m:oMath>
                  </m:oMathPara>
                </a14:m>
                <a:endParaRPr lang="en-US" b="0" dirty="0"/>
              </a:p>
            </p:txBody>
          </p:sp>
        </mc:Choice>
        <mc:Fallback xmlns="">
          <p:sp>
            <p:nvSpPr>
              <p:cNvPr id="45" name="TextBox 44">
                <a:extLst>
                  <a:ext uri="{FF2B5EF4-FFF2-40B4-BE49-F238E27FC236}">
                    <a16:creationId xmlns:a16="http://schemas.microsoft.com/office/drawing/2014/main" id="{033C03A5-E51C-68F1-7C4F-8E0BDBE809E2}"/>
                  </a:ext>
                </a:extLst>
              </p:cNvPr>
              <p:cNvSpPr txBox="1">
                <a:spLocks noRot="1" noChangeAspect="1" noMove="1" noResize="1" noEditPoints="1" noAdjustHandles="1" noChangeArrowheads="1" noChangeShapeType="1" noTextEdit="1"/>
              </p:cNvSpPr>
              <p:nvPr/>
            </p:nvSpPr>
            <p:spPr>
              <a:xfrm>
                <a:off x="7448420" y="4376176"/>
                <a:ext cx="3557587" cy="369332"/>
              </a:xfrm>
              <a:prstGeom prst="rect">
                <a:avLst/>
              </a:prstGeom>
              <a:blipFill>
                <a:blip r:embed="rId13"/>
                <a:stretch>
                  <a:fillRect b="-3333"/>
                </a:stretch>
              </a:blipFill>
            </p:spPr>
            <p:txBody>
              <a:bodyPr/>
              <a:lstStyle/>
              <a:p>
                <a:r>
                  <a:rPr lang="en-US">
                    <a:noFill/>
                  </a:rPr>
                  <a:t> </a:t>
                </a:r>
              </a:p>
            </p:txBody>
          </p:sp>
        </mc:Fallback>
      </mc:AlternateContent>
      <p:sp>
        <p:nvSpPr>
          <p:cNvPr id="46" name="Rounded Rectangle 45">
            <a:extLst>
              <a:ext uri="{FF2B5EF4-FFF2-40B4-BE49-F238E27FC236}">
                <a16:creationId xmlns:a16="http://schemas.microsoft.com/office/drawing/2014/main" id="{85CFE901-051A-4D9A-1A55-C48F926737DF}"/>
              </a:ext>
              <a:ext uri="{C183D7F6-B498-43B3-948B-1728B52AA6E4}">
                <adec:decorative xmlns:adec="http://schemas.microsoft.com/office/drawing/2017/decorative" val="1"/>
              </a:ext>
            </a:extLst>
          </p:cNvPr>
          <p:cNvSpPr/>
          <p:nvPr/>
        </p:nvSpPr>
        <p:spPr>
          <a:xfrm>
            <a:off x="2503668" y="5464360"/>
            <a:ext cx="7184691" cy="77152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BDC4A027-1D74-10CC-D9A8-A05BE57CE2AB}"/>
                  </a:ext>
                </a:extLst>
              </p:cNvPr>
              <p:cNvSpPr txBox="1"/>
              <p:nvPr/>
            </p:nvSpPr>
            <p:spPr>
              <a:xfrm>
                <a:off x="2658106" y="5663350"/>
                <a:ext cx="2090637" cy="369332"/>
              </a:xfrm>
              <a:prstGeom prst="rect">
                <a:avLst/>
              </a:prstGeom>
              <a:noFill/>
            </p:spPr>
            <p:txBody>
              <a:bodyPr wrap="none" rtlCol="0">
                <a:spAutoFit/>
              </a:bodyPr>
              <a:lstStyle/>
              <a:p>
                <a:pPr/>
                <a14:m>
                  <m:oMathPara xmlns:m="http://schemas.openxmlformats.org/officeDocument/2006/math">
                    <m:oMath>
                      <m:r>
                        <m:rPr>
                          <m:sty m:val="p"/>
                        </m:rPr>
                        <a:rPr lang="en-US" b="0" i="0" smtClean="0">
                          <a:latin typeface="Cambria Math" panose="02040503050406030204" pitchFamily="18" charset="0"/>
                        </a:rPr>
                        <m:t>difference</m:t>
                      </m:r>
                      <m:r>
                        <a:rPr lang="en-US" b="0" i="1" smtClean="0">
                          <a:latin typeface="Cambria Math" panose="02040503050406030204" pitchFamily="18" charset="0"/>
                        </a:rPr>
                        <m:t>=−501</m:t>
                      </m:r>
                    </m:oMath>
                  </m:oMathPara>
                </a14:m>
                <a:endParaRPr lang="en-US" dirty="0"/>
              </a:p>
            </p:txBody>
          </p:sp>
        </mc:Choice>
        <mc:Fallback xmlns="">
          <p:sp>
            <p:nvSpPr>
              <p:cNvPr id="47" name="TextBox 46">
                <a:extLst>
                  <a:ext uri="{FF2B5EF4-FFF2-40B4-BE49-F238E27FC236}">
                    <a16:creationId xmlns:a16="http://schemas.microsoft.com/office/drawing/2014/main" id="{BDC4A027-1D74-10CC-D9A8-A05BE57CE2AB}"/>
                  </a:ext>
                </a:extLst>
              </p:cNvPr>
              <p:cNvSpPr txBox="1">
                <a:spLocks noRot="1" noChangeAspect="1" noMove="1" noResize="1" noEditPoints="1" noAdjustHandles="1" noChangeArrowheads="1" noChangeShapeType="1" noTextEdit="1"/>
              </p:cNvSpPr>
              <p:nvPr/>
            </p:nvSpPr>
            <p:spPr>
              <a:xfrm>
                <a:off x="2658106" y="5663350"/>
                <a:ext cx="2090637" cy="369332"/>
              </a:xfrm>
              <a:prstGeom prst="rect">
                <a:avLst/>
              </a:prstGeom>
              <a:blipFill>
                <a:blip r:embed="rId14"/>
                <a:stretch>
                  <a:fillRect/>
                </a:stretch>
              </a:blipFill>
            </p:spPr>
            <p:txBody>
              <a:bodyPr/>
              <a:lstStyle/>
              <a:p>
                <a:r>
                  <a:rPr lang="en-US">
                    <a:noFill/>
                  </a:rPr>
                  <a:t> </a:t>
                </a:r>
              </a:p>
            </p:txBody>
          </p:sp>
        </mc:Fallback>
      </mc:AlternateContent>
      <p:sp>
        <p:nvSpPr>
          <p:cNvPr id="48" name="Right Arrow 47">
            <a:extLst>
              <a:ext uri="{FF2B5EF4-FFF2-40B4-BE49-F238E27FC236}">
                <a16:creationId xmlns:a16="http://schemas.microsoft.com/office/drawing/2014/main" id="{F42095FB-F9DD-F0D7-1C35-36F2C6EF3185}"/>
              </a:ext>
              <a:ext uri="{C183D7F6-B498-43B3-948B-1728B52AA6E4}">
                <adec:decorative xmlns:adec="http://schemas.microsoft.com/office/drawing/2017/decorative" val="1"/>
              </a:ext>
            </a:extLst>
          </p:cNvPr>
          <p:cNvSpPr/>
          <p:nvPr/>
        </p:nvSpPr>
        <p:spPr>
          <a:xfrm>
            <a:off x="5088918" y="5663349"/>
            <a:ext cx="664597" cy="369333"/>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1D31B2C9-A68D-AC5A-19C6-089E88AF280B}"/>
                  </a:ext>
                </a:extLst>
              </p:cNvPr>
              <p:cNvSpPr txBox="1"/>
              <p:nvPr/>
            </p:nvSpPr>
            <p:spPr>
              <a:xfrm>
                <a:off x="6043303" y="5526956"/>
                <a:ext cx="3597844" cy="646331"/>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m:rPr>
                              <m:sty m:val="p"/>
                            </m:rPr>
                            <a:rPr lang="en-US" b="0" i="0" smtClean="0">
                              <a:latin typeface="Cambria Math" panose="02040503050406030204" pitchFamily="18" charset="0"/>
                            </a:rPr>
                            <m:t>DOT</m:t>
                          </m:r>
                        </m:sub>
                      </m:sSub>
                      <m:r>
                        <a:rPr lang="en-US"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4.0</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−501</m:t>
                          </m:r>
                        </m:e>
                      </m:d>
                      <m:r>
                        <a:rPr lang="en-US" b="0"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0.5</m:t>
                          </m:r>
                        </m:e>
                      </m:d>
                    </m:oMath>
                  </m:oMathPara>
                </a14:m>
                <a:endParaRPr lang="en-US" b="0" dirty="0">
                  <a:ea typeface="Cambria Math" panose="02040503050406030204" pitchFamily="18" charset="0"/>
                </a:endParaRPr>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m:rPr>
                              <m:sty m:val="p"/>
                            </m:rPr>
                            <a:rPr lang="en-US" b="0" i="0" smtClean="0">
                              <a:latin typeface="Cambria Math" panose="02040503050406030204" pitchFamily="18" charset="0"/>
                            </a:rPr>
                            <m:t>GST</m:t>
                          </m:r>
                        </m:sub>
                      </m:sSub>
                      <m:r>
                        <a:rPr lang="en-US"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−1.0</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∙[−501]∙(1)</m:t>
                      </m:r>
                    </m:oMath>
                  </m:oMathPara>
                </a14:m>
                <a:endParaRPr lang="en-US" dirty="0"/>
              </a:p>
            </p:txBody>
          </p:sp>
        </mc:Choice>
        <mc:Fallback xmlns="">
          <p:sp>
            <p:nvSpPr>
              <p:cNvPr id="49" name="TextBox 48">
                <a:extLst>
                  <a:ext uri="{FF2B5EF4-FFF2-40B4-BE49-F238E27FC236}">
                    <a16:creationId xmlns:a16="http://schemas.microsoft.com/office/drawing/2014/main" id="{1D31B2C9-A68D-AC5A-19C6-089E88AF280B}"/>
                  </a:ext>
                </a:extLst>
              </p:cNvPr>
              <p:cNvSpPr txBox="1">
                <a:spLocks noRot="1" noChangeAspect="1" noMove="1" noResize="1" noEditPoints="1" noAdjustHandles="1" noChangeArrowheads="1" noChangeShapeType="1" noTextEdit="1"/>
              </p:cNvSpPr>
              <p:nvPr/>
            </p:nvSpPr>
            <p:spPr>
              <a:xfrm>
                <a:off x="6043303" y="5526956"/>
                <a:ext cx="3597844" cy="646331"/>
              </a:xfrm>
              <a:prstGeom prst="rect">
                <a:avLst/>
              </a:prstGeom>
              <a:blipFill>
                <a:blip r:embed="rId15"/>
                <a:stretch>
                  <a:fillRect b="-5769"/>
                </a:stretch>
              </a:blipFill>
            </p:spPr>
            <p:txBody>
              <a:bodyPr/>
              <a:lstStyle/>
              <a:p>
                <a:r>
                  <a:rPr lang="en-US">
                    <a:noFill/>
                  </a:rPr>
                  <a:t> </a:t>
                </a:r>
              </a:p>
            </p:txBody>
          </p:sp>
        </mc:Fallback>
      </mc:AlternateContent>
    </p:spTree>
    <p:extLst>
      <p:ext uri="{BB962C8B-B14F-4D97-AF65-F5344CB8AC3E}">
        <p14:creationId xmlns:p14="http://schemas.microsoft.com/office/powerpoint/2010/main" val="2209276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8A834-4CAE-2328-F5F8-ACD44F1EACF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0DE7688-3D7D-69A1-61C1-B61BB9A4F496}"/>
              </a:ext>
            </a:extLst>
          </p:cNvPr>
          <p:cNvSpPr>
            <a:spLocks noGrp="1"/>
          </p:cNvSpPr>
          <p:nvPr>
            <p:ph type="title"/>
          </p:nvPr>
        </p:nvSpPr>
        <p:spPr/>
        <p:txBody>
          <a:bodyPr/>
          <a:lstStyle/>
          <a:p>
            <a:r>
              <a:rPr lang="en-US" dirty="0"/>
              <a:t>Q-Pacman (2)</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5309C058-02F0-46A3-EE0C-0E47EAF7F2EC}"/>
                  </a:ext>
                </a:extLst>
              </p:cNvPr>
              <p:cNvSpPr>
                <a:spLocks noGrp="1"/>
              </p:cNvSpPr>
              <p:nvPr>
                <p:ph idx="1"/>
              </p:nvPr>
            </p:nvSpPr>
            <p:spPr>
              <a:xfrm>
                <a:off x="497158" y="1590261"/>
                <a:ext cx="11197683" cy="2067063"/>
              </a:xfrm>
            </p:spPr>
            <p:txBody>
              <a:bodyPr/>
              <a:lstStyle/>
              <a:p>
                <a:r>
                  <a:rPr lang="en-US" dirty="0"/>
                  <a:t>Let </a:t>
                </a:r>
                <a14:m>
                  <m:oMath xmlns:m="http://schemas.openxmlformats.org/officeDocument/2006/math">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=4.0</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𝑓</m:t>
                        </m:r>
                      </m:e>
                      <m:sub>
                        <m:r>
                          <m:rPr>
                            <m:sty m:val="p"/>
                          </m:rPr>
                          <a:rPr lang="en-US" b="0" i="0" smtClean="0">
                            <a:latin typeface="Cambria Math" panose="02040503050406030204" pitchFamily="18" charset="0"/>
                            <a:ea typeface="Cambria Math" panose="02040503050406030204" pitchFamily="18" charset="0"/>
                          </a:rPr>
                          <m:t>DOT</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e>
                    </m:d>
                    <m:r>
                      <a:rPr lang="en-US" b="0" i="1" smtClean="0">
                        <a:latin typeface="Cambria Math" panose="02040503050406030204" pitchFamily="18" charset="0"/>
                        <a:ea typeface="Cambria Math" panose="02040503050406030204" pitchFamily="18" charset="0"/>
                      </a:rPr>
                      <m:t>−1.0∙</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𝑓</m:t>
                        </m:r>
                      </m:e>
                      <m:sub>
                        <m:r>
                          <m:rPr>
                            <m:sty m:val="p"/>
                          </m:rPr>
                          <a:rPr lang="en-US" b="0" i="0" smtClean="0">
                            <a:latin typeface="Cambria Math" panose="02040503050406030204" pitchFamily="18" charset="0"/>
                            <a:ea typeface="Cambria Math" panose="02040503050406030204" pitchFamily="18" charset="0"/>
                          </a:rPr>
                          <m:t>GST</m:t>
                        </m:r>
                      </m:sub>
                    </m:sSub>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oMath>
                </a14:m>
                <a:endParaRPr lang="en-US" dirty="0"/>
              </a:p>
            </p:txBody>
          </p:sp>
        </mc:Choice>
        <mc:Fallback xmlns="">
          <p:sp>
            <p:nvSpPr>
              <p:cNvPr id="7" name="Content Placeholder 6">
                <a:extLst>
                  <a:ext uri="{FF2B5EF4-FFF2-40B4-BE49-F238E27FC236}">
                    <a16:creationId xmlns:a16="http://schemas.microsoft.com/office/drawing/2014/main" id="{5309C058-02F0-46A3-EE0C-0E47EAF7F2EC}"/>
                  </a:ext>
                </a:extLst>
              </p:cNvPr>
              <p:cNvSpPr>
                <a:spLocks noGrp="1" noRot="1" noChangeAspect="1" noMove="1" noResize="1" noEditPoints="1" noAdjustHandles="1" noChangeArrowheads="1" noChangeShapeType="1" noTextEdit="1"/>
              </p:cNvSpPr>
              <p:nvPr>
                <p:ph idx="1"/>
              </p:nvPr>
            </p:nvSpPr>
            <p:spPr>
              <a:xfrm>
                <a:off x="497158" y="1590261"/>
                <a:ext cx="11197683" cy="2067063"/>
              </a:xfrm>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66C63FB-475D-4FF3-E72E-5578BAD21855}"/>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0826D768-D460-06FD-77CA-FDA79F0582B8}"/>
              </a:ext>
            </a:extLst>
          </p:cNvPr>
          <p:cNvSpPr>
            <a:spLocks noGrp="1"/>
          </p:cNvSpPr>
          <p:nvPr>
            <p:ph type="sldNum" sz="quarter" idx="12"/>
          </p:nvPr>
        </p:nvSpPr>
        <p:spPr/>
        <p:txBody>
          <a:bodyPr/>
          <a:lstStyle/>
          <a:p>
            <a:fld id="{0C6CD854-DD62-6C4B-87F1-66B34D688D3F}" type="slidenum">
              <a:rPr lang="en-US" smtClean="0"/>
              <a:t>25</a:t>
            </a:fld>
            <a:endParaRPr lang="en-US"/>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4D786488-7305-A931-E874-4AC7443E5B07}"/>
                  </a:ext>
                </a:extLst>
              </p:cNvPr>
              <p:cNvSpPr txBox="1"/>
              <p:nvPr/>
            </p:nvSpPr>
            <p:spPr>
              <a:xfrm>
                <a:off x="1120623" y="4388363"/>
                <a:ext cx="3557587" cy="926536"/>
              </a:xfrm>
              <a:prstGeom prst="rect">
                <a:avLst/>
              </a:prstGeom>
              <a:noFill/>
            </p:spPr>
            <p:txBody>
              <a:bodyPr wrap="square" rtlCol="0">
                <a:spAutoFit/>
              </a:bodyPr>
              <a:lstStyle/>
              <a:p>
                <a:pPr/>
                <a14:m>
                  <m:oMathPara xmlns:m="http://schemas.openxmlformats.org/officeDocument/2006/math">
                    <m:oMath>
                      <m:r>
                        <a:rPr lang="en-US" i="1" smtClean="0">
                          <a:latin typeface="Cambria Math" panose="02040503050406030204" pitchFamily="18" charset="0"/>
                        </a:rPr>
                        <m:t>𝑄</m:t>
                      </m:r>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r>
                        <a:rPr lang="en-US" i="1">
                          <a:latin typeface="Cambria Math" panose="02040503050406030204" pitchFamily="18" charset="0"/>
                        </a:rPr>
                        <m:t>=</m:t>
                      </m:r>
                      <m:r>
                        <a:rPr lang="en-US" i="1">
                          <a:latin typeface="Cambria Math" panose="02040503050406030204" pitchFamily="18" charset="0"/>
                        </a:rPr>
                        <m:t>𝑄</m:t>
                      </m:r>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𝑁𝑂𝑅𝑇𝐻</m:t>
                          </m:r>
                        </m:e>
                      </m:d>
                      <m:r>
                        <a:rPr lang="en-US" b="0" i="1" smtClean="0">
                          <a:latin typeface="Cambria Math" panose="02040503050406030204" pitchFamily="18" charset="0"/>
                        </a:rPr>
                        <m:t>=+1</m:t>
                      </m:r>
                    </m:oMath>
                  </m:oMathPara>
                </a14:m>
                <a:endParaRPr lang="en-US" b="0" dirty="0"/>
              </a:p>
              <a:p>
                <a:endParaRPr lang="en-US" b="0" dirty="0"/>
              </a:p>
              <a:p>
                <a:pPr/>
                <a14:m>
                  <m:oMathPara xmlns:m="http://schemas.openxmlformats.org/officeDocument/2006/math">
                    <m:oMath>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r>
                        <a:rPr lang="en-US" b="0" i="1" smtClean="0">
                          <a:latin typeface="Cambria Math" panose="02040503050406030204" pitchFamily="18" charset="0"/>
                          <a:ea typeface="Cambria Math" panose="02040503050406030204" pitchFamily="18" charset="0"/>
                        </a:rPr>
                        <m:t>∙</m:t>
                      </m:r>
                      <m:sSub>
                        <m:sSubPr>
                          <m:ctrlPr>
                            <a:rPr lang="en-US" b="0" i="0"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max</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𝑎</m:t>
                              </m:r>
                            </m:e>
                            <m:sup>
                              <m:r>
                                <a:rPr lang="en-US" b="0" i="1" smtClean="0">
                                  <a:latin typeface="Cambria Math" panose="02040503050406030204" pitchFamily="18" charset="0"/>
                                  <a:ea typeface="Cambria Math" panose="02040503050406030204" pitchFamily="18" charset="0"/>
                                </a:rPr>
                                <m:t>′</m:t>
                              </m:r>
                            </m:sup>
                          </m:sSup>
                        </m:sub>
                      </m:sSub>
                      <m:r>
                        <a:rPr lang="en-US" b="0" i="1" smtClean="0">
                          <a:latin typeface="Cambria Math" panose="02040503050406030204" pitchFamily="18" charset="0"/>
                          <a:ea typeface="Cambria Math" panose="02040503050406030204" pitchFamily="18" charset="0"/>
                        </a:rPr>
                        <m:t>𝑄</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e>
                      </m:d>
                      <m:r>
                        <a:rPr lang="en-US" b="0" i="1" smtClean="0">
                          <a:latin typeface="Cambria Math" panose="02040503050406030204" pitchFamily="18" charset="0"/>
                          <a:ea typeface="Cambria Math" panose="02040503050406030204" pitchFamily="18" charset="0"/>
                        </a:rPr>
                        <m:t>=−500+0</m:t>
                      </m:r>
                    </m:oMath>
                  </m:oMathPara>
                </a14:m>
                <a:endParaRPr lang="en-US" dirty="0"/>
              </a:p>
            </p:txBody>
          </p:sp>
        </mc:Choice>
        <mc:Fallback xmlns="">
          <p:sp>
            <p:nvSpPr>
              <p:cNvPr id="37" name="TextBox 36">
                <a:extLst>
                  <a:ext uri="{FF2B5EF4-FFF2-40B4-BE49-F238E27FC236}">
                    <a16:creationId xmlns:a16="http://schemas.microsoft.com/office/drawing/2014/main" id="{4D786488-7305-A931-E874-4AC7443E5B07}"/>
                  </a:ext>
                </a:extLst>
              </p:cNvPr>
              <p:cNvSpPr txBox="1">
                <a:spLocks noRot="1" noChangeAspect="1" noMove="1" noResize="1" noEditPoints="1" noAdjustHandles="1" noChangeArrowheads="1" noChangeShapeType="1" noTextEdit="1"/>
              </p:cNvSpPr>
              <p:nvPr/>
            </p:nvSpPr>
            <p:spPr>
              <a:xfrm>
                <a:off x="1120623" y="4388363"/>
                <a:ext cx="3557587" cy="926536"/>
              </a:xfrm>
              <a:prstGeom prst="rect">
                <a:avLst/>
              </a:prstGeom>
              <a:blipFill>
                <a:blip r:embed="rId3"/>
                <a:stretch>
                  <a:fillRect b="-2703"/>
                </a:stretch>
              </a:blipFill>
            </p:spPr>
            <p:txBody>
              <a:bodyPr/>
              <a:lstStyle/>
              <a:p>
                <a:r>
                  <a:rPr lang="en-US">
                    <a:noFill/>
                  </a:rPr>
                  <a:t> </a:t>
                </a:r>
              </a:p>
            </p:txBody>
          </p:sp>
        </mc:Fallback>
      </mc:AlternateContent>
      <p:grpSp>
        <p:nvGrpSpPr>
          <p:cNvPr id="9" name="Group 14" descr="Screenshot of a Pacman state with Pacman in the bottom left corner, blocked in by two ghosts down either path.">
            <a:extLst>
              <a:ext uri="{FF2B5EF4-FFF2-40B4-BE49-F238E27FC236}">
                <a16:creationId xmlns:a16="http://schemas.microsoft.com/office/drawing/2014/main" id="{CA47CEA1-F1E0-799E-7D07-E0801994F9AF}"/>
              </a:ext>
            </a:extLst>
          </p:cNvPr>
          <p:cNvGrpSpPr>
            <a:grpSpLocks/>
          </p:cNvGrpSpPr>
          <p:nvPr/>
        </p:nvGrpSpPr>
        <p:grpSpPr bwMode="auto">
          <a:xfrm>
            <a:off x="2031379" y="2473046"/>
            <a:ext cx="1790329" cy="1752600"/>
            <a:chOff x="3984" y="960"/>
            <a:chExt cx="1584" cy="1551"/>
          </a:xfrm>
        </p:grpSpPr>
        <p:grpSp>
          <p:nvGrpSpPr>
            <p:cNvPr id="11" name="Group 15">
              <a:extLst>
                <a:ext uri="{FF2B5EF4-FFF2-40B4-BE49-F238E27FC236}">
                  <a16:creationId xmlns:a16="http://schemas.microsoft.com/office/drawing/2014/main" id="{58A28627-A5D0-A41B-AF1C-A9D74EAD6D86}"/>
                </a:ext>
              </a:extLst>
            </p:cNvPr>
            <p:cNvGrpSpPr>
              <a:grpSpLocks/>
            </p:cNvGrpSpPr>
            <p:nvPr/>
          </p:nvGrpSpPr>
          <p:grpSpPr bwMode="auto">
            <a:xfrm>
              <a:off x="3984" y="960"/>
              <a:ext cx="1584" cy="1551"/>
              <a:chOff x="3744" y="960"/>
              <a:chExt cx="1584" cy="1551"/>
            </a:xfrm>
          </p:grpSpPr>
          <p:grpSp>
            <p:nvGrpSpPr>
              <p:cNvPr id="13" name="Group 16">
                <a:extLst>
                  <a:ext uri="{FF2B5EF4-FFF2-40B4-BE49-F238E27FC236}">
                    <a16:creationId xmlns:a16="http://schemas.microsoft.com/office/drawing/2014/main" id="{C28255D0-F291-7573-271F-555069FF1373}"/>
                  </a:ext>
                </a:extLst>
              </p:cNvPr>
              <p:cNvGrpSpPr>
                <a:grpSpLocks/>
              </p:cNvGrpSpPr>
              <p:nvPr/>
            </p:nvGrpSpPr>
            <p:grpSpPr bwMode="auto">
              <a:xfrm>
                <a:off x="3744" y="960"/>
                <a:ext cx="1584" cy="1551"/>
                <a:chOff x="3408" y="912"/>
                <a:chExt cx="1584" cy="1551"/>
              </a:xfrm>
            </p:grpSpPr>
            <p:grpSp>
              <p:nvGrpSpPr>
                <p:cNvPr id="17" name="Group 17">
                  <a:extLst>
                    <a:ext uri="{FF2B5EF4-FFF2-40B4-BE49-F238E27FC236}">
                      <a16:creationId xmlns:a16="http://schemas.microsoft.com/office/drawing/2014/main" id="{EF746288-5723-9E68-E86F-BCACF1CA9A37}"/>
                    </a:ext>
                  </a:extLst>
                </p:cNvPr>
                <p:cNvGrpSpPr>
                  <a:grpSpLocks/>
                </p:cNvGrpSpPr>
                <p:nvPr/>
              </p:nvGrpSpPr>
              <p:grpSpPr bwMode="auto">
                <a:xfrm>
                  <a:off x="3408" y="912"/>
                  <a:ext cx="1584" cy="1551"/>
                  <a:chOff x="3360" y="1008"/>
                  <a:chExt cx="1584" cy="1551"/>
                </a:xfrm>
              </p:grpSpPr>
              <p:pic>
                <p:nvPicPr>
                  <p:cNvPr id="21" name="Picture 18">
                    <a:extLst>
                      <a:ext uri="{FF2B5EF4-FFF2-40B4-BE49-F238E27FC236}">
                        <a16:creationId xmlns:a16="http://schemas.microsoft.com/office/drawing/2014/main" id="{8CC71D13-899B-5B3B-20BC-0EEB042EDC2A}"/>
                      </a:ext>
                    </a:extLst>
                  </p:cNvPr>
                  <p:cNvPicPr>
                    <a:picLocks noChangeAspect="1" noChangeArrowheads="1"/>
                  </p:cNvPicPr>
                  <p:nvPr/>
                </p:nvPicPr>
                <p:blipFill>
                  <a:blip r:embed="rId4" cstate="print"/>
                  <a:srcRect r="73026"/>
                  <a:stretch>
                    <a:fillRect/>
                  </a:stretch>
                </p:blipFill>
                <p:spPr bwMode="auto">
                  <a:xfrm>
                    <a:off x="3360" y="1008"/>
                    <a:ext cx="768" cy="1551"/>
                  </a:xfrm>
                  <a:prstGeom prst="rect">
                    <a:avLst/>
                  </a:prstGeom>
                  <a:noFill/>
                  <a:ln w="9525">
                    <a:noFill/>
                    <a:miter lim="800000"/>
                    <a:headEnd/>
                    <a:tailEnd/>
                  </a:ln>
                </p:spPr>
              </p:pic>
              <p:pic>
                <p:nvPicPr>
                  <p:cNvPr id="22" name="Picture 19">
                    <a:extLst>
                      <a:ext uri="{FF2B5EF4-FFF2-40B4-BE49-F238E27FC236}">
                        <a16:creationId xmlns:a16="http://schemas.microsoft.com/office/drawing/2014/main" id="{4820D9FE-A9E9-2022-DB3D-5EF6FCB2C2B1}"/>
                      </a:ext>
                    </a:extLst>
                  </p:cNvPr>
                  <p:cNvPicPr>
                    <a:picLocks noChangeAspect="1" noChangeArrowheads="1"/>
                  </p:cNvPicPr>
                  <p:nvPr/>
                </p:nvPicPr>
                <p:blipFill>
                  <a:blip r:embed="rId4" cstate="print"/>
                  <a:srcRect l="72498" r="-1158"/>
                  <a:stretch>
                    <a:fillRect/>
                  </a:stretch>
                </p:blipFill>
                <p:spPr bwMode="auto">
                  <a:xfrm>
                    <a:off x="4128" y="1008"/>
                    <a:ext cx="816" cy="1551"/>
                  </a:xfrm>
                  <a:prstGeom prst="rect">
                    <a:avLst/>
                  </a:prstGeom>
                  <a:noFill/>
                  <a:ln w="9525">
                    <a:noFill/>
                    <a:miter lim="800000"/>
                    <a:headEnd/>
                    <a:tailEnd/>
                  </a:ln>
                </p:spPr>
              </p:pic>
            </p:grpSp>
            <p:pic>
              <p:nvPicPr>
                <p:cNvPr id="18" name="Picture 20">
                  <a:extLst>
                    <a:ext uri="{FF2B5EF4-FFF2-40B4-BE49-F238E27FC236}">
                      <a16:creationId xmlns:a16="http://schemas.microsoft.com/office/drawing/2014/main" id="{63636B4A-54D7-0AFA-DEF2-3F750450B78E}"/>
                    </a:ext>
                  </a:extLst>
                </p:cNvPr>
                <p:cNvPicPr>
                  <a:picLocks noChangeAspect="1" noChangeArrowheads="1"/>
                </p:cNvPicPr>
                <p:nvPr/>
              </p:nvPicPr>
              <p:blipFill>
                <a:blip r:embed="rId5" cstate="print"/>
                <a:srcRect/>
                <a:stretch>
                  <a:fillRect/>
                </a:stretch>
              </p:blipFill>
              <p:spPr bwMode="auto">
                <a:xfrm>
                  <a:off x="3480" y="1872"/>
                  <a:ext cx="216" cy="168"/>
                </a:xfrm>
                <a:prstGeom prst="rect">
                  <a:avLst/>
                </a:prstGeom>
                <a:noFill/>
                <a:ln w="9525">
                  <a:noFill/>
                  <a:miter lim="800000"/>
                  <a:headEnd/>
                  <a:tailEnd/>
                </a:ln>
              </p:spPr>
            </p:pic>
            <p:pic>
              <p:nvPicPr>
                <p:cNvPr id="19" name="Picture 21">
                  <a:extLst>
                    <a:ext uri="{FF2B5EF4-FFF2-40B4-BE49-F238E27FC236}">
                      <a16:creationId xmlns:a16="http://schemas.microsoft.com/office/drawing/2014/main" id="{24B064F5-C3A1-AE21-8A65-7F6913FAA8BB}"/>
                    </a:ext>
                  </a:extLst>
                </p:cNvPr>
                <p:cNvPicPr>
                  <a:picLocks noChangeAspect="1" noChangeArrowheads="1"/>
                </p:cNvPicPr>
                <p:nvPr/>
              </p:nvPicPr>
              <p:blipFill>
                <a:blip r:embed="rId6" cstate="print"/>
                <a:srcRect/>
                <a:stretch>
                  <a:fillRect/>
                </a:stretch>
              </p:blipFill>
              <p:spPr bwMode="auto">
                <a:xfrm>
                  <a:off x="3792" y="2160"/>
                  <a:ext cx="197" cy="178"/>
                </a:xfrm>
                <a:prstGeom prst="rect">
                  <a:avLst/>
                </a:prstGeom>
                <a:noFill/>
                <a:ln w="9525">
                  <a:noFill/>
                  <a:miter lim="800000"/>
                  <a:headEnd/>
                  <a:tailEnd/>
                </a:ln>
              </p:spPr>
            </p:pic>
            <p:pic>
              <p:nvPicPr>
                <p:cNvPr id="20" name="Picture 22">
                  <a:extLst>
                    <a:ext uri="{FF2B5EF4-FFF2-40B4-BE49-F238E27FC236}">
                      <a16:creationId xmlns:a16="http://schemas.microsoft.com/office/drawing/2014/main" id="{30294115-2647-5033-7F12-6B0950DF75A7}"/>
                    </a:ext>
                  </a:extLst>
                </p:cNvPr>
                <p:cNvPicPr>
                  <a:picLocks noChangeAspect="1" noChangeArrowheads="1"/>
                </p:cNvPicPr>
                <p:nvPr/>
              </p:nvPicPr>
              <p:blipFill>
                <a:blip r:embed="rId7" cstate="print"/>
                <a:srcRect/>
                <a:stretch>
                  <a:fillRect/>
                </a:stretch>
              </p:blipFill>
              <p:spPr bwMode="auto">
                <a:xfrm>
                  <a:off x="3504" y="2160"/>
                  <a:ext cx="216" cy="187"/>
                </a:xfrm>
                <a:prstGeom prst="rect">
                  <a:avLst/>
                </a:prstGeom>
                <a:noFill/>
                <a:ln w="9525">
                  <a:noFill/>
                  <a:miter lim="800000"/>
                  <a:headEnd/>
                  <a:tailEnd/>
                </a:ln>
              </p:spPr>
            </p:pic>
          </p:grpSp>
          <p:sp>
            <p:nvSpPr>
              <p:cNvPr id="14" name="Rectangle 23">
                <a:extLst>
                  <a:ext uri="{FF2B5EF4-FFF2-40B4-BE49-F238E27FC236}">
                    <a16:creationId xmlns:a16="http://schemas.microsoft.com/office/drawing/2014/main" id="{C6634650-27A1-B54F-51F7-CAE2429B98E4}"/>
                  </a:ext>
                </a:extLst>
              </p:cNvPr>
              <p:cNvSpPr>
                <a:spLocks noChangeArrowheads="1"/>
              </p:cNvSpPr>
              <p:nvPr/>
            </p:nvSpPr>
            <p:spPr bwMode="auto">
              <a:xfrm>
                <a:off x="4032" y="2208"/>
                <a:ext cx="96" cy="144"/>
              </a:xfrm>
              <a:prstGeom prst="rect">
                <a:avLst/>
              </a:prstGeom>
              <a:solidFill>
                <a:srgbClr val="000000"/>
              </a:solidFill>
              <a:ln w="9525">
                <a:noFill/>
                <a:miter lim="800000"/>
                <a:headEnd/>
                <a:tailEnd/>
              </a:ln>
            </p:spPr>
            <p:txBody>
              <a:bodyPr wrap="none" anchor="ctr"/>
              <a:lstStyle/>
              <a:p>
                <a:endParaRPr lang="en-US"/>
              </a:p>
            </p:txBody>
          </p:sp>
          <p:sp>
            <p:nvSpPr>
              <p:cNvPr id="15" name="Rectangle 24">
                <a:extLst>
                  <a:ext uri="{FF2B5EF4-FFF2-40B4-BE49-F238E27FC236}">
                    <a16:creationId xmlns:a16="http://schemas.microsoft.com/office/drawing/2014/main" id="{BFB103E1-246A-D617-DFEA-0D4CCA40BBFE}"/>
                  </a:ext>
                </a:extLst>
              </p:cNvPr>
              <p:cNvSpPr>
                <a:spLocks noChangeArrowheads="1"/>
              </p:cNvSpPr>
              <p:nvPr/>
            </p:nvSpPr>
            <p:spPr bwMode="auto">
              <a:xfrm>
                <a:off x="4320" y="1968"/>
                <a:ext cx="96" cy="384"/>
              </a:xfrm>
              <a:prstGeom prst="rect">
                <a:avLst/>
              </a:prstGeom>
              <a:solidFill>
                <a:srgbClr val="000000"/>
              </a:solidFill>
              <a:ln w="9525">
                <a:noFill/>
                <a:miter lim="800000"/>
                <a:headEnd/>
                <a:tailEnd/>
              </a:ln>
            </p:spPr>
            <p:txBody>
              <a:bodyPr wrap="none" anchor="ctr"/>
              <a:lstStyle/>
              <a:p>
                <a:endParaRPr lang="en-US"/>
              </a:p>
            </p:txBody>
          </p:sp>
          <p:sp>
            <p:nvSpPr>
              <p:cNvPr id="16" name="Rectangle 25">
                <a:extLst>
                  <a:ext uri="{FF2B5EF4-FFF2-40B4-BE49-F238E27FC236}">
                    <a16:creationId xmlns:a16="http://schemas.microsoft.com/office/drawing/2014/main" id="{31CA6314-843D-44F0-AFF9-5D1288CB0913}"/>
                  </a:ext>
                </a:extLst>
              </p:cNvPr>
              <p:cNvSpPr>
                <a:spLocks noChangeArrowheads="1"/>
              </p:cNvSpPr>
              <p:nvPr/>
            </p:nvSpPr>
            <p:spPr bwMode="auto">
              <a:xfrm>
                <a:off x="4320" y="1968"/>
                <a:ext cx="528" cy="96"/>
              </a:xfrm>
              <a:prstGeom prst="rect">
                <a:avLst/>
              </a:prstGeom>
              <a:solidFill>
                <a:srgbClr val="000000"/>
              </a:solidFill>
              <a:ln w="9525">
                <a:noFill/>
                <a:miter lim="800000"/>
                <a:headEnd/>
                <a:tailEnd/>
              </a:ln>
            </p:spPr>
            <p:txBody>
              <a:bodyPr wrap="none" anchor="ctr"/>
              <a:lstStyle/>
              <a:p>
                <a:endParaRPr lang="en-US"/>
              </a:p>
            </p:txBody>
          </p:sp>
        </p:grpSp>
        <p:sp>
          <p:nvSpPr>
            <p:cNvPr id="12" name="Rectangle 26">
              <a:extLst>
                <a:ext uri="{FF2B5EF4-FFF2-40B4-BE49-F238E27FC236}">
                  <a16:creationId xmlns:a16="http://schemas.microsoft.com/office/drawing/2014/main" id="{8960F862-0A78-84E9-A148-1E2D831DC9AB}"/>
                </a:ext>
              </a:extLst>
            </p:cNvPr>
            <p:cNvSpPr>
              <a:spLocks noChangeArrowheads="1"/>
            </p:cNvSpPr>
            <p:nvPr/>
          </p:nvSpPr>
          <p:spPr bwMode="auto">
            <a:xfrm>
              <a:off x="4080" y="2112"/>
              <a:ext cx="144" cy="96"/>
            </a:xfrm>
            <a:prstGeom prst="rect">
              <a:avLst/>
            </a:prstGeom>
            <a:solidFill>
              <a:srgbClr val="000000"/>
            </a:solidFill>
            <a:ln w="9525">
              <a:noFill/>
              <a:miter lim="800000"/>
              <a:headEnd/>
              <a:tailEnd/>
            </a:ln>
          </p:spPr>
          <p:txBody>
            <a:bodyPr wrap="none" anchor="ctr"/>
            <a:lstStyle/>
            <a:p>
              <a:endParaRPr lang="en-US"/>
            </a:p>
          </p:txBody>
        </p:sp>
      </p:grpSp>
      <p:grpSp>
        <p:nvGrpSpPr>
          <p:cNvPr id="24" name="Group 4" descr="Screenshot of a Pacman state where Pacman has been caught by a ghost and the game is over.">
            <a:extLst>
              <a:ext uri="{FF2B5EF4-FFF2-40B4-BE49-F238E27FC236}">
                <a16:creationId xmlns:a16="http://schemas.microsoft.com/office/drawing/2014/main" id="{9E7EE714-6AE5-8C80-F293-5FAD4FD90868}"/>
              </a:ext>
            </a:extLst>
          </p:cNvPr>
          <p:cNvGrpSpPr>
            <a:grpSpLocks/>
          </p:cNvGrpSpPr>
          <p:nvPr/>
        </p:nvGrpSpPr>
        <p:grpSpPr bwMode="auto">
          <a:xfrm>
            <a:off x="8359176" y="2473046"/>
            <a:ext cx="1790329" cy="1752600"/>
            <a:chOff x="3984" y="2640"/>
            <a:chExt cx="1584" cy="1551"/>
          </a:xfrm>
        </p:grpSpPr>
        <p:grpSp>
          <p:nvGrpSpPr>
            <p:cNvPr id="26" name="Group 5">
              <a:extLst>
                <a:ext uri="{FF2B5EF4-FFF2-40B4-BE49-F238E27FC236}">
                  <a16:creationId xmlns:a16="http://schemas.microsoft.com/office/drawing/2014/main" id="{18F8BC7C-AEFB-4FE6-877A-B6284C8ABE33}"/>
                </a:ext>
              </a:extLst>
            </p:cNvPr>
            <p:cNvGrpSpPr>
              <a:grpSpLocks/>
            </p:cNvGrpSpPr>
            <p:nvPr/>
          </p:nvGrpSpPr>
          <p:grpSpPr bwMode="auto">
            <a:xfrm>
              <a:off x="3984" y="2640"/>
              <a:ext cx="1584" cy="1551"/>
              <a:chOff x="3360" y="1008"/>
              <a:chExt cx="1584" cy="1551"/>
            </a:xfrm>
          </p:grpSpPr>
          <p:pic>
            <p:nvPicPr>
              <p:cNvPr id="33" name="Picture 6">
                <a:extLst>
                  <a:ext uri="{FF2B5EF4-FFF2-40B4-BE49-F238E27FC236}">
                    <a16:creationId xmlns:a16="http://schemas.microsoft.com/office/drawing/2014/main" id="{BA533F2A-203E-01F9-BEDF-FB7A62C182FA}"/>
                  </a:ext>
                </a:extLst>
              </p:cNvPr>
              <p:cNvPicPr>
                <a:picLocks noChangeAspect="1" noChangeArrowheads="1"/>
              </p:cNvPicPr>
              <p:nvPr/>
            </p:nvPicPr>
            <p:blipFill>
              <a:blip r:embed="rId4" cstate="print"/>
              <a:srcRect r="73026"/>
              <a:stretch>
                <a:fillRect/>
              </a:stretch>
            </p:blipFill>
            <p:spPr bwMode="auto">
              <a:xfrm>
                <a:off x="3360" y="1008"/>
                <a:ext cx="768" cy="1551"/>
              </a:xfrm>
              <a:prstGeom prst="rect">
                <a:avLst/>
              </a:prstGeom>
              <a:noFill/>
              <a:ln w="9525">
                <a:noFill/>
                <a:miter lim="800000"/>
                <a:headEnd/>
                <a:tailEnd/>
              </a:ln>
            </p:spPr>
          </p:pic>
          <p:pic>
            <p:nvPicPr>
              <p:cNvPr id="34" name="Picture 7">
                <a:extLst>
                  <a:ext uri="{FF2B5EF4-FFF2-40B4-BE49-F238E27FC236}">
                    <a16:creationId xmlns:a16="http://schemas.microsoft.com/office/drawing/2014/main" id="{62A95C90-3D99-574B-2E4B-57183E37A477}"/>
                  </a:ext>
                </a:extLst>
              </p:cNvPr>
              <p:cNvPicPr>
                <a:picLocks noChangeAspect="1" noChangeArrowheads="1"/>
              </p:cNvPicPr>
              <p:nvPr/>
            </p:nvPicPr>
            <p:blipFill>
              <a:blip r:embed="rId4" cstate="print"/>
              <a:srcRect l="72498" r="-1158"/>
              <a:stretch>
                <a:fillRect/>
              </a:stretch>
            </p:blipFill>
            <p:spPr bwMode="auto">
              <a:xfrm>
                <a:off x="4128" y="1008"/>
                <a:ext cx="816" cy="1551"/>
              </a:xfrm>
              <a:prstGeom prst="rect">
                <a:avLst/>
              </a:prstGeom>
              <a:noFill/>
              <a:ln w="9525">
                <a:noFill/>
                <a:miter lim="800000"/>
                <a:headEnd/>
                <a:tailEnd/>
              </a:ln>
            </p:spPr>
          </p:pic>
        </p:grpSp>
        <p:pic>
          <p:nvPicPr>
            <p:cNvPr id="27" name="Picture 8">
              <a:extLst>
                <a:ext uri="{FF2B5EF4-FFF2-40B4-BE49-F238E27FC236}">
                  <a16:creationId xmlns:a16="http://schemas.microsoft.com/office/drawing/2014/main" id="{518A93FC-7DD8-9D08-7743-7F90A174E0ED}"/>
                </a:ext>
              </a:extLst>
            </p:cNvPr>
            <p:cNvPicPr>
              <a:picLocks noChangeAspect="1" noChangeArrowheads="1"/>
            </p:cNvPicPr>
            <p:nvPr/>
          </p:nvPicPr>
          <p:blipFill>
            <a:blip r:embed="rId6" cstate="print"/>
            <a:srcRect/>
            <a:stretch>
              <a:fillRect/>
            </a:stretch>
          </p:blipFill>
          <p:spPr bwMode="auto">
            <a:xfrm>
              <a:off x="4224" y="3888"/>
              <a:ext cx="197" cy="178"/>
            </a:xfrm>
            <a:prstGeom prst="rect">
              <a:avLst/>
            </a:prstGeom>
            <a:noFill/>
            <a:ln w="9525">
              <a:noFill/>
              <a:miter lim="800000"/>
              <a:headEnd/>
              <a:tailEnd/>
            </a:ln>
          </p:spPr>
        </p:pic>
        <p:pic>
          <p:nvPicPr>
            <p:cNvPr id="28" name="Picture 9">
              <a:extLst>
                <a:ext uri="{FF2B5EF4-FFF2-40B4-BE49-F238E27FC236}">
                  <a16:creationId xmlns:a16="http://schemas.microsoft.com/office/drawing/2014/main" id="{BBE84DCC-337B-0C39-12F0-C7CD4C803728}"/>
                </a:ext>
              </a:extLst>
            </p:cNvPr>
            <p:cNvPicPr>
              <a:picLocks noChangeAspect="1" noChangeArrowheads="1"/>
            </p:cNvPicPr>
            <p:nvPr/>
          </p:nvPicPr>
          <p:blipFill>
            <a:blip r:embed="rId5" cstate="print"/>
            <a:srcRect/>
            <a:stretch>
              <a:fillRect/>
            </a:stretch>
          </p:blipFill>
          <p:spPr bwMode="auto">
            <a:xfrm>
              <a:off x="4056" y="3744"/>
              <a:ext cx="216" cy="168"/>
            </a:xfrm>
            <a:prstGeom prst="rect">
              <a:avLst/>
            </a:prstGeom>
            <a:noFill/>
            <a:ln w="9525">
              <a:noFill/>
              <a:miter lim="800000"/>
              <a:headEnd/>
              <a:tailEnd/>
            </a:ln>
          </p:spPr>
        </p:pic>
        <p:sp>
          <p:nvSpPr>
            <p:cNvPr id="29" name="Rectangle 10">
              <a:extLst>
                <a:ext uri="{FF2B5EF4-FFF2-40B4-BE49-F238E27FC236}">
                  <a16:creationId xmlns:a16="http://schemas.microsoft.com/office/drawing/2014/main" id="{13EC6247-12AE-892B-40A4-3DC5BF082612}"/>
                </a:ext>
              </a:extLst>
            </p:cNvPr>
            <p:cNvSpPr>
              <a:spLocks noChangeArrowheads="1"/>
            </p:cNvSpPr>
            <p:nvPr/>
          </p:nvSpPr>
          <p:spPr bwMode="auto">
            <a:xfrm>
              <a:off x="4128" y="3936"/>
              <a:ext cx="96" cy="144"/>
            </a:xfrm>
            <a:prstGeom prst="rect">
              <a:avLst/>
            </a:prstGeom>
            <a:solidFill>
              <a:srgbClr val="000000"/>
            </a:solidFill>
            <a:ln w="9525">
              <a:noFill/>
              <a:miter lim="800000"/>
              <a:headEnd/>
              <a:tailEnd/>
            </a:ln>
          </p:spPr>
          <p:txBody>
            <a:bodyPr wrap="none" anchor="ctr"/>
            <a:lstStyle/>
            <a:p>
              <a:endParaRPr lang="en-US"/>
            </a:p>
          </p:txBody>
        </p:sp>
        <p:sp>
          <p:nvSpPr>
            <p:cNvPr id="30" name="Rectangle 11">
              <a:extLst>
                <a:ext uri="{FF2B5EF4-FFF2-40B4-BE49-F238E27FC236}">
                  <a16:creationId xmlns:a16="http://schemas.microsoft.com/office/drawing/2014/main" id="{00A5C1AA-2326-B1C6-B2CE-CDB0B0D61BB9}"/>
                </a:ext>
              </a:extLst>
            </p:cNvPr>
            <p:cNvSpPr>
              <a:spLocks noChangeArrowheads="1"/>
            </p:cNvSpPr>
            <p:nvPr/>
          </p:nvSpPr>
          <p:spPr bwMode="auto">
            <a:xfrm>
              <a:off x="4416" y="3936"/>
              <a:ext cx="96" cy="144"/>
            </a:xfrm>
            <a:prstGeom prst="rect">
              <a:avLst/>
            </a:prstGeom>
            <a:solidFill>
              <a:srgbClr val="000000"/>
            </a:solidFill>
            <a:ln w="9525">
              <a:noFill/>
              <a:miter lim="800000"/>
              <a:headEnd/>
              <a:tailEnd/>
            </a:ln>
          </p:spPr>
          <p:txBody>
            <a:bodyPr wrap="none" anchor="ctr"/>
            <a:lstStyle/>
            <a:p>
              <a:endParaRPr lang="en-US"/>
            </a:p>
          </p:txBody>
        </p:sp>
        <p:sp>
          <p:nvSpPr>
            <p:cNvPr id="31" name="Rectangle 12">
              <a:extLst>
                <a:ext uri="{FF2B5EF4-FFF2-40B4-BE49-F238E27FC236}">
                  <a16:creationId xmlns:a16="http://schemas.microsoft.com/office/drawing/2014/main" id="{62201A89-A518-9C6A-35DF-BE14A303E544}"/>
                </a:ext>
              </a:extLst>
            </p:cNvPr>
            <p:cNvSpPr>
              <a:spLocks noChangeArrowheads="1"/>
            </p:cNvSpPr>
            <p:nvPr/>
          </p:nvSpPr>
          <p:spPr bwMode="auto">
            <a:xfrm>
              <a:off x="4560" y="3648"/>
              <a:ext cx="96" cy="384"/>
            </a:xfrm>
            <a:prstGeom prst="rect">
              <a:avLst/>
            </a:prstGeom>
            <a:solidFill>
              <a:srgbClr val="000000"/>
            </a:solidFill>
            <a:ln w="9525">
              <a:noFill/>
              <a:miter lim="800000"/>
              <a:headEnd/>
              <a:tailEnd/>
            </a:ln>
          </p:spPr>
          <p:txBody>
            <a:bodyPr wrap="none" anchor="ctr"/>
            <a:lstStyle/>
            <a:p>
              <a:endParaRPr lang="en-US"/>
            </a:p>
          </p:txBody>
        </p:sp>
        <p:sp>
          <p:nvSpPr>
            <p:cNvPr id="32" name="Rectangle 13">
              <a:extLst>
                <a:ext uri="{FF2B5EF4-FFF2-40B4-BE49-F238E27FC236}">
                  <a16:creationId xmlns:a16="http://schemas.microsoft.com/office/drawing/2014/main" id="{C06EB616-F68B-1691-B887-646BA544D75B}"/>
                </a:ext>
              </a:extLst>
            </p:cNvPr>
            <p:cNvSpPr>
              <a:spLocks noChangeArrowheads="1"/>
            </p:cNvSpPr>
            <p:nvPr/>
          </p:nvSpPr>
          <p:spPr bwMode="auto">
            <a:xfrm>
              <a:off x="4560" y="3648"/>
              <a:ext cx="528" cy="96"/>
            </a:xfrm>
            <a:prstGeom prst="rect">
              <a:avLst/>
            </a:prstGeom>
            <a:solidFill>
              <a:srgbClr val="000000"/>
            </a:solidFill>
            <a:ln w="9525">
              <a:noFill/>
              <a:miter lim="800000"/>
              <a:headEnd/>
              <a:tailEnd/>
            </a:ln>
          </p:spPr>
          <p:txBody>
            <a:bodyPr wrap="none" anchor="ctr"/>
            <a:lstStyle/>
            <a:p>
              <a:endParaRPr lang="en-US"/>
            </a:p>
          </p:txBody>
        </p:sp>
      </p:gr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07C79F8D-711D-7B4D-076B-A3A2EB423988}"/>
                  </a:ext>
                </a:extLst>
              </p:cNvPr>
              <p:cNvSpPr txBox="1"/>
              <p:nvPr/>
            </p:nvSpPr>
            <p:spPr>
              <a:xfrm>
                <a:off x="3989132" y="2851454"/>
                <a:ext cx="2457482" cy="923330"/>
              </a:xfrm>
              <a:prstGeom prst="rect">
                <a:avLst/>
              </a:prstGeom>
              <a:noFill/>
            </p:spPr>
            <p:txBody>
              <a:bodyPr wrap="square" rtlCol="0">
                <a:spAutoFit/>
              </a:bodyPr>
              <a:lstStyle/>
              <a:p>
                <a:pPr/>
                <a14:m>
                  <m:oMathPara xmlns:m="http://schemas.openxmlformats.org/officeDocument/2006/math">
                    <m:oMathParaPr>
                      <m:jc m:val="left"/>
                    </m:oMathParaPr>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m:rPr>
                              <m:sty m:val="p"/>
                            </m:rPr>
                            <a:rPr lang="en-US" b="0" i="0" smtClean="0">
                              <a:latin typeface="Cambria Math" panose="02040503050406030204" pitchFamily="18" charset="0"/>
                            </a:rPr>
                            <m:t>DOT</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m:rPr>
                          <m:sty m:val="p"/>
                        </m:rPr>
                        <a:rPr lang="en-US" b="0" i="0" smtClean="0">
                          <a:latin typeface="Cambria Math" panose="02040503050406030204" pitchFamily="18" charset="0"/>
                        </a:rPr>
                        <m:t>NORTH</m:t>
                      </m:r>
                      <m:r>
                        <a:rPr lang="en-US" b="0" i="1" smtClean="0">
                          <a:latin typeface="Cambria Math" panose="02040503050406030204" pitchFamily="18" charset="0"/>
                        </a:rPr>
                        <m:t>)=0.5</m:t>
                      </m:r>
                    </m:oMath>
                  </m:oMathPara>
                </a14:m>
                <a:endParaRPr lang="en-US" dirty="0"/>
              </a:p>
              <a:p>
                <a:endParaRPr lang="en-US" dirty="0"/>
              </a:p>
              <a:p>
                <a:pPr/>
                <a14:m>
                  <m:oMathPara xmlns:m="http://schemas.openxmlformats.org/officeDocument/2006/math">
                    <m:oMathParaPr>
                      <m:jc m:val="left"/>
                    </m:oMathParaPr>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m:rPr>
                              <m:sty m:val="p"/>
                            </m:rPr>
                            <a:rPr lang="en-US" b="0" i="0" smtClean="0">
                              <a:latin typeface="Cambria Math" panose="02040503050406030204" pitchFamily="18" charset="0"/>
                            </a:rPr>
                            <m:t>GST</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m:rPr>
                              <m:sty m:val="p"/>
                            </m:rPr>
                            <a:rPr lang="en-US" b="0" i="0" smtClean="0">
                              <a:latin typeface="Cambria Math" panose="02040503050406030204" pitchFamily="18" charset="0"/>
                            </a:rPr>
                            <m:t>NORTH</m:t>
                          </m:r>
                        </m:e>
                      </m:d>
                      <m:r>
                        <a:rPr lang="en-US" b="0" i="1" smtClean="0">
                          <a:latin typeface="Cambria Math" panose="02040503050406030204" pitchFamily="18" charset="0"/>
                        </a:rPr>
                        <m:t>=1</m:t>
                      </m:r>
                    </m:oMath>
                  </m:oMathPara>
                </a14:m>
                <a:endParaRPr lang="en-US" dirty="0"/>
              </a:p>
            </p:txBody>
          </p:sp>
        </mc:Choice>
        <mc:Fallback xmlns="">
          <p:sp>
            <p:nvSpPr>
              <p:cNvPr id="38" name="TextBox 37">
                <a:extLst>
                  <a:ext uri="{FF2B5EF4-FFF2-40B4-BE49-F238E27FC236}">
                    <a16:creationId xmlns:a16="http://schemas.microsoft.com/office/drawing/2014/main" id="{07C79F8D-711D-7B4D-076B-A3A2EB423988}"/>
                  </a:ext>
                </a:extLst>
              </p:cNvPr>
              <p:cNvSpPr txBox="1">
                <a:spLocks noRot="1" noChangeAspect="1" noMove="1" noResize="1" noEditPoints="1" noAdjustHandles="1" noChangeArrowheads="1" noChangeShapeType="1" noTextEdit="1"/>
              </p:cNvSpPr>
              <p:nvPr/>
            </p:nvSpPr>
            <p:spPr>
              <a:xfrm>
                <a:off x="3989132" y="2851454"/>
                <a:ext cx="2457482" cy="923330"/>
              </a:xfrm>
              <a:prstGeom prst="rect">
                <a:avLst/>
              </a:prstGeom>
              <a:blipFill>
                <a:blip r:embed="rId8"/>
                <a:stretch>
                  <a:fillRect l="-513" b="-27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FF59F7EA-AA77-70BF-42E1-A8CC0757DDAE}"/>
                  </a:ext>
                </a:extLst>
              </p:cNvPr>
              <p:cNvSpPr txBox="1"/>
              <p:nvPr/>
            </p:nvSpPr>
            <p:spPr>
              <a:xfrm>
                <a:off x="1375823" y="3069445"/>
                <a:ext cx="473206" cy="553998"/>
              </a:xfrm>
              <a:prstGeom prst="rect">
                <a:avLst/>
              </a:prstGeom>
              <a:noFill/>
            </p:spPr>
            <p:txBody>
              <a:bodyPr wrap="none" rtlCol="0">
                <a:spAutoFit/>
              </a:bodyPr>
              <a:lstStyle/>
              <a:p>
                <a:pPr/>
                <a14:m>
                  <m:oMathPara xmlns:m="http://schemas.openxmlformats.org/officeDocument/2006/math">
                    <m:oMath>
                      <m:r>
                        <a:rPr lang="en-US" sz="3000" b="0" i="1" smtClean="0">
                          <a:latin typeface="Cambria Math" panose="02040503050406030204" pitchFamily="18" charset="0"/>
                        </a:rPr>
                        <m:t>𝑠</m:t>
                      </m:r>
                    </m:oMath>
                  </m:oMathPara>
                </a14:m>
                <a:endParaRPr lang="en-US" sz="3000" dirty="0"/>
              </a:p>
            </p:txBody>
          </p:sp>
        </mc:Choice>
        <mc:Fallback xmlns="">
          <p:sp>
            <p:nvSpPr>
              <p:cNvPr id="39" name="TextBox 38">
                <a:extLst>
                  <a:ext uri="{FF2B5EF4-FFF2-40B4-BE49-F238E27FC236}">
                    <a16:creationId xmlns:a16="http://schemas.microsoft.com/office/drawing/2014/main" id="{FF59F7EA-AA77-70BF-42E1-A8CC0757DDAE}"/>
                  </a:ext>
                </a:extLst>
              </p:cNvPr>
              <p:cNvSpPr txBox="1">
                <a:spLocks noRot="1" noChangeAspect="1" noMove="1" noResize="1" noEditPoints="1" noAdjustHandles="1" noChangeArrowheads="1" noChangeShapeType="1" noTextEdit="1"/>
              </p:cNvSpPr>
              <p:nvPr/>
            </p:nvSpPr>
            <p:spPr>
              <a:xfrm>
                <a:off x="1375823" y="3069445"/>
                <a:ext cx="473206" cy="55399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D4D6BE3A-20DD-FA37-CB3F-B3943A8BD15F}"/>
                  </a:ext>
                </a:extLst>
              </p:cNvPr>
              <p:cNvSpPr txBox="1"/>
              <p:nvPr/>
            </p:nvSpPr>
            <p:spPr>
              <a:xfrm>
                <a:off x="10258009" y="3069445"/>
                <a:ext cx="558166" cy="553998"/>
              </a:xfrm>
              <a:prstGeom prst="rect">
                <a:avLst/>
              </a:prstGeom>
              <a:noFill/>
            </p:spPr>
            <p:txBody>
              <a:bodyPr wrap="none" rtlCol="0">
                <a:spAutoFit/>
              </a:bodyPr>
              <a:lstStyle/>
              <a:p>
                <a:pPr/>
                <a14:m>
                  <m:oMathPara xmlns:m="http://schemas.openxmlformats.org/officeDocument/2006/math">
                    <m:oMath>
                      <m:r>
                        <a:rPr lang="en-US" sz="3000" b="0" i="1" smtClean="0">
                          <a:latin typeface="Cambria Math" panose="02040503050406030204" pitchFamily="18" charset="0"/>
                        </a:rPr>
                        <m:t>𝑠</m:t>
                      </m:r>
                      <m:r>
                        <a:rPr lang="en-US" sz="3000" b="0" i="1" smtClean="0">
                          <a:latin typeface="Cambria Math" panose="02040503050406030204" pitchFamily="18" charset="0"/>
                        </a:rPr>
                        <m:t>′</m:t>
                      </m:r>
                    </m:oMath>
                  </m:oMathPara>
                </a14:m>
                <a:endParaRPr lang="en-US" sz="3000" dirty="0"/>
              </a:p>
            </p:txBody>
          </p:sp>
        </mc:Choice>
        <mc:Fallback xmlns="">
          <p:sp>
            <p:nvSpPr>
              <p:cNvPr id="40" name="TextBox 39">
                <a:extLst>
                  <a:ext uri="{FF2B5EF4-FFF2-40B4-BE49-F238E27FC236}">
                    <a16:creationId xmlns:a16="http://schemas.microsoft.com/office/drawing/2014/main" id="{D4D6BE3A-20DD-FA37-CB3F-B3943A8BD15F}"/>
                  </a:ext>
                </a:extLst>
              </p:cNvPr>
              <p:cNvSpPr txBox="1">
                <a:spLocks noRot="1" noChangeAspect="1" noMove="1" noResize="1" noEditPoints="1" noAdjustHandles="1" noChangeArrowheads="1" noChangeShapeType="1" noTextEdit="1"/>
              </p:cNvSpPr>
              <p:nvPr/>
            </p:nvSpPr>
            <p:spPr>
              <a:xfrm>
                <a:off x="10258009" y="3069445"/>
                <a:ext cx="558166" cy="553998"/>
              </a:xfrm>
              <a:prstGeom prst="rect">
                <a:avLst/>
              </a:prstGeom>
              <a:blipFill>
                <a:blip r:embed="rId10"/>
                <a:stretch>
                  <a:fillRect l="-2222" r="-2222"/>
                </a:stretch>
              </a:blipFill>
            </p:spPr>
            <p:txBody>
              <a:bodyPr/>
              <a:lstStyle/>
              <a:p>
                <a:r>
                  <a:rPr lang="en-US">
                    <a:noFill/>
                  </a:rPr>
                  <a:t> </a:t>
                </a:r>
              </a:p>
            </p:txBody>
          </p:sp>
        </mc:Fallback>
      </mc:AlternateContent>
      <p:sp>
        <p:nvSpPr>
          <p:cNvPr id="41" name="Right Arrow 40">
            <a:extLst>
              <a:ext uri="{FF2B5EF4-FFF2-40B4-BE49-F238E27FC236}">
                <a16:creationId xmlns:a16="http://schemas.microsoft.com/office/drawing/2014/main" id="{DFAF986A-EB6F-B04B-9569-626C6BDFD58C}"/>
              </a:ext>
              <a:ext uri="{C183D7F6-B498-43B3-948B-1728B52AA6E4}">
                <adec:decorative xmlns:adec="http://schemas.microsoft.com/office/drawing/2017/decorative" val="1"/>
              </a:ext>
            </a:extLst>
          </p:cNvPr>
          <p:cNvSpPr/>
          <p:nvPr/>
        </p:nvSpPr>
        <p:spPr>
          <a:xfrm>
            <a:off x="6728736" y="3055157"/>
            <a:ext cx="1304926" cy="618293"/>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05E74993-4CDC-23FE-7B42-4D63B20FBE1E}"/>
                  </a:ext>
                </a:extLst>
              </p:cNvPr>
              <p:cNvSpPr txBox="1"/>
              <p:nvPr/>
            </p:nvSpPr>
            <p:spPr>
              <a:xfrm>
                <a:off x="6728736" y="3774784"/>
                <a:ext cx="1215654" cy="369332"/>
              </a:xfrm>
              <a:prstGeom prst="rect">
                <a:avLst/>
              </a:prstGeom>
              <a:noFill/>
            </p:spPr>
            <p:txBody>
              <a:bodyPr wrap="none" rtlCol="0">
                <a:spAutoFit/>
              </a:bodyPr>
              <a:lstStyle/>
              <a:p>
                <a:pPr/>
                <a14:m>
                  <m:oMathPara xmlns:m="http://schemas.openxmlformats.org/officeDocument/2006/math">
                    <m:oMath>
                      <m:r>
                        <a:rPr lang="en-US" b="0" i="1" smtClean="0">
                          <a:latin typeface="Cambria Math" panose="02040503050406030204" pitchFamily="18" charset="0"/>
                        </a:rPr>
                        <m:t>𝑟</m:t>
                      </m:r>
                      <m:r>
                        <a:rPr lang="en-US" b="0" i="1" smtClean="0">
                          <a:latin typeface="Cambria Math" panose="02040503050406030204" pitchFamily="18" charset="0"/>
                        </a:rPr>
                        <m:t>=−500</m:t>
                      </m:r>
                    </m:oMath>
                  </m:oMathPara>
                </a14:m>
                <a:endParaRPr lang="en-US" dirty="0"/>
              </a:p>
            </p:txBody>
          </p:sp>
        </mc:Choice>
        <mc:Fallback xmlns="">
          <p:sp>
            <p:nvSpPr>
              <p:cNvPr id="42" name="TextBox 41">
                <a:extLst>
                  <a:ext uri="{FF2B5EF4-FFF2-40B4-BE49-F238E27FC236}">
                    <a16:creationId xmlns:a16="http://schemas.microsoft.com/office/drawing/2014/main" id="{05E74993-4CDC-23FE-7B42-4D63B20FBE1E}"/>
                  </a:ext>
                </a:extLst>
              </p:cNvPr>
              <p:cNvSpPr txBox="1">
                <a:spLocks noRot="1" noChangeAspect="1" noMove="1" noResize="1" noEditPoints="1" noAdjustHandles="1" noChangeArrowheads="1" noChangeShapeType="1" noTextEdit="1"/>
              </p:cNvSpPr>
              <p:nvPr/>
            </p:nvSpPr>
            <p:spPr>
              <a:xfrm>
                <a:off x="6728736" y="3774784"/>
                <a:ext cx="1215654"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5E44BCB6-2BCD-B181-F38F-2E3908C898D5}"/>
                  </a:ext>
                </a:extLst>
              </p:cNvPr>
              <p:cNvSpPr txBox="1"/>
              <p:nvPr/>
            </p:nvSpPr>
            <p:spPr>
              <a:xfrm>
                <a:off x="6650294" y="2607208"/>
                <a:ext cx="1461810" cy="369332"/>
              </a:xfrm>
              <a:prstGeom prst="rect">
                <a:avLst/>
              </a:prstGeom>
              <a:noFill/>
            </p:spPr>
            <p:txBody>
              <a:bodyPr wrap="none" rtlCol="0">
                <a:spAutoFit/>
              </a:bodyPr>
              <a:lstStyle/>
              <a:p>
                <a:pPr/>
                <a14:m>
                  <m:oMathPara xmlns:m="http://schemas.openxmlformats.org/officeDocument/2006/math">
                    <m:oMath>
                      <m:r>
                        <a:rPr lang="en-US" b="0" i="1" smtClean="0">
                          <a:latin typeface="Cambria Math" panose="02040503050406030204" pitchFamily="18" charset="0"/>
                        </a:rPr>
                        <m:t>𝑎</m:t>
                      </m:r>
                      <m:r>
                        <a:rPr lang="en-US" b="0" i="1" smtClean="0">
                          <a:latin typeface="Cambria Math" panose="02040503050406030204" pitchFamily="18" charset="0"/>
                        </a:rPr>
                        <m:t>=</m:t>
                      </m:r>
                      <m:r>
                        <m:rPr>
                          <m:sty m:val="p"/>
                        </m:rPr>
                        <a:rPr lang="en-US" b="0" i="0" smtClean="0">
                          <a:latin typeface="Cambria Math" panose="02040503050406030204" pitchFamily="18" charset="0"/>
                        </a:rPr>
                        <m:t>NORTH</m:t>
                      </m:r>
                    </m:oMath>
                  </m:oMathPara>
                </a14:m>
                <a:endParaRPr lang="en-US" dirty="0"/>
              </a:p>
            </p:txBody>
          </p:sp>
        </mc:Choice>
        <mc:Fallback xmlns="">
          <p:sp>
            <p:nvSpPr>
              <p:cNvPr id="43" name="TextBox 42">
                <a:extLst>
                  <a:ext uri="{FF2B5EF4-FFF2-40B4-BE49-F238E27FC236}">
                    <a16:creationId xmlns:a16="http://schemas.microsoft.com/office/drawing/2014/main" id="{5E44BCB6-2BCD-B181-F38F-2E3908C898D5}"/>
                  </a:ext>
                </a:extLst>
              </p:cNvPr>
              <p:cNvSpPr txBox="1">
                <a:spLocks noRot="1" noChangeAspect="1" noMove="1" noResize="1" noEditPoints="1" noAdjustHandles="1" noChangeArrowheads="1" noChangeShapeType="1" noTextEdit="1"/>
              </p:cNvSpPr>
              <p:nvPr/>
            </p:nvSpPr>
            <p:spPr>
              <a:xfrm>
                <a:off x="6650294" y="2607208"/>
                <a:ext cx="1461810"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761BC879-2E85-925E-3962-F2B8D8B771EF}"/>
                  </a:ext>
                </a:extLst>
              </p:cNvPr>
              <p:cNvSpPr txBox="1"/>
              <p:nvPr/>
            </p:nvSpPr>
            <p:spPr>
              <a:xfrm>
                <a:off x="7448420" y="4376176"/>
                <a:ext cx="3557587" cy="369332"/>
              </a:xfrm>
              <a:prstGeom prst="rect">
                <a:avLst/>
              </a:prstGeom>
              <a:noFill/>
            </p:spPr>
            <p:txBody>
              <a:bodyPr wrap="square" rtlCol="0">
                <a:spAutoFit/>
              </a:bodyPr>
              <a:lstStyle/>
              <a:p>
                <a:pPr/>
                <a14:m>
                  <m:oMathPara xmlns:m="http://schemas.openxmlformats.org/officeDocument/2006/math">
                    <m:oMath>
                      <m:r>
                        <a:rPr lang="en-US" i="1" smtClean="0">
                          <a:latin typeface="Cambria Math" panose="02040503050406030204" pitchFamily="18" charset="0"/>
                        </a:rPr>
                        <m:t>𝑄</m:t>
                      </m:r>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e>
                      </m:d>
                      <m:r>
                        <a:rPr lang="en-US" i="1" smtClean="0">
                          <a:latin typeface="Cambria Math" panose="02040503050406030204" pitchFamily="18" charset="0"/>
                        </a:rPr>
                        <m:t>=0</m:t>
                      </m:r>
                    </m:oMath>
                  </m:oMathPara>
                </a14:m>
                <a:endParaRPr lang="en-US" b="0" dirty="0"/>
              </a:p>
            </p:txBody>
          </p:sp>
        </mc:Choice>
        <mc:Fallback xmlns="">
          <p:sp>
            <p:nvSpPr>
              <p:cNvPr id="45" name="TextBox 44">
                <a:extLst>
                  <a:ext uri="{FF2B5EF4-FFF2-40B4-BE49-F238E27FC236}">
                    <a16:creationId xmlns:a16="http://schemas.microsoft.com/office/drawing/2014/main" id="{761BC879-2E85-925E-3962-F2B8D8B771EF}"/>
                  </a:ext>
                </a:extLst>
              </p:cNvPr>
              <p:cNvSpPr txBox="1">
                <a:spLocks noRot="1" noChangeAspect="1" noMove="1" noResize="1" noEditPoints="1" noAdjustHandles="1" noChangeArrowheads="1" noChangeShapeType="1" noTextEdit="1"/>
              </p:cNvSpPr>
              <p:nvPr/>
            </p:nvSpPr>
            <p:spPr>
              <a:xfrm>
                <a:off x="7448420" y="4376176"/>
                <a:ext cx="3557587" cy="369332"/>
              </a:xfrm>
              <a:prstGeom prst="rect">
                <a:avLst/>
              </a:prstGeom>
              <a:blipFill>
                <a:blip r:embed="rId13"/>
                <a:stretch>
                  <a:fillRect b="-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Rounded Rectangle 45">
                <a:extLst>
                  <a:ext uri="{FF2B5EF4-FFF2-40B4-BE49-F238E27FC236}">
                    <a16:creationId xmlns:a16="http://schemas.microsoft.com/office/drawing/2014/main" id="{6ACEC5B8-A003-6ED7-9DD6-3131EFF9931C}"/>
                  </a:ext>
                </a:extLst>
              </p:cNvPr>
              <p:cNvSpPr/>
              <p:nvPr/>
            </p:nvSpPr>
            <p:spPr>
              <a:xfrm>
                <a:off x="2503668" y="5464360"/>
                <a:ext cx="7184691" cy="771525"/>
              </a:xfrm>
              <a:prstGeom prst="roundRect">
                <a:avLst/>
              </a:prstGeom>
              <a:solidFill>
                <a:schemeClr val="accent3"/>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bg1"/>
                    </a:solidFill>
                  </a:rPr>
                  <a:t>Update:</a:t>
                </a:r>
                <a:r>
                  <a:rPr lang="en-US" sz="2200" dirty="0">
                    <a:solidFill>
                      <a:schemeClr val="bg1"/>
                    </a:solidFill>
                  </a:rPr>
                  <a:t> </a:t>
                </a:r>
                <a14:m>
                  <m:oMath xmlns:m="http://schemas.openxmlformats.org/officeDocument/2006/math">
                    <m:r>
                      <a:rPr lang="en-US" sz="2200" b="0" i="1" smtClean="0">
                        <a:solidFill>
                          <a:schemeClr val="bg1"/>
                        </a:solidFill>
                        <a:latin typeface="Cambria Math" panose="02040503050406030204" pitchFamily="18" charset="0"/>
                      </a:rPr>
                      <m:t>𝑄</m:t>
                    </m:r>
                    <m:d>
                      <m:dPr>
                        <m:ctrlPr>
                          <a:rPr lang="en-US" sz="2200" b="0" i="1" smtClean="0">
                            <a:solidFill>
                              <a:schemeClr val="bg1"/>
                            </a:solidFill>
                            <a:latin typeface="Cambria Math" panose="02040503050406030204" pitchFamily="18" charset="0"/>
                          </a:rPr>
                        </m:ctrlPr>
                      </m:dPr>
                      <m:e>
                        <m:r>
                          <a:rPr lang="en-US" sz="2200" b="0" i="1" smtClean="0">
                            <a:solidFill>
                              <a:schemeClr val="bg1"/>
                            </a:solidFill>
                            <a:latin typeface="Cambria Math" panose="02040503050406030204" pitchFamily="18" charset="0"/>
                          </a:rPr>
                          <m:t>𝑠</m:t>
                        </m:r>
                        <m:r>
                          <a:rPr lang="en-US" sz="2200" b="0" i="1" smtClean="0">
                            <a:solidFill>
                              <a:schemeClr val="bg1"/>
                            </a:solidFill>
                            <a:latin typeface="Cambria Math" panose="02040503050406030204" pitchFamily="18" charset="0"/>
                          </a:rPr>
                          <m:t>,</m:t>
                        </m:r>
                        <m:r>
                          <a:rPr lang="en-US" sz="2200" b="0" i="1" smtClean="0">
                            <a:solidFill>
                              <a:schemeClr val="bg1"/>
                            </a:solidFill>
                            <a:latin typeface="Cambria Math" panose="02040503050406030204" pitchFamily="18" charset="0"/>
                          </a:rPr>
                          <m:t>𝑎</m:t>
                        </m:r>
                      </m:e>
                    </m:d>
                    <m:r>
                      <a:rPr lang="en-US" sz="2200" b="0" i="1" smtClean="0">
                        <a:solidFill>
                          <a:schemeClr val="bg1"/>
                        </a:solidFill>
                        <a:latin typeface="Cambria Math" panose="02040503050406030204" pitchFamily="18" charset="0"/>
                      </a:rPr>
                      <m:t>=3.0</m:t>
                    </m:r>
                    <m:r>
                      <a:rPr lang="en-US" sz="2200" b="0" i="1" smtClean="0">
                        <a:solidFill>
                          <a:schemeClr val="bg1"/>
                        </a:solidFill>
                        <a:latin typeface="Cambria Math" panose="02040503050406030204" pitchFamily="18" charset="0"/>
                        <a:ea typeface="Cambria Math" panose="02040503050406030204" pitchFamily="18" charset="0"/>
                      </a:rPr>
                      <m:t>∙</m:t>
                    </m:r>
                    <m:sSub>
                      <m:sSubPr>
                        <m:ctrlPr>
                          <a:rPr lang="en-US" sz="2200" b="0" i="1" smtClean="0">
                            <a:solidFill>
                              <a:schemeClr val="bg1"/>
                            </a:solidFill>
                            <a:latin typeface="Cambria Math" panose="02040503050406030204" pitchFamily="18" charset="0"/>
                            <a:ea typeface="Cambria Math" panose="02040503050406030204" pitchFamily="18" charset="0"/>
                          </a:rPr>
                        </m:ctrlPr>
                      </m:sSubPr>
                      <m:e>
                        <m:r>
                          <a:rPr lang="en-US" sz="2200" b="0" i="1" smtClean="0">
                            <a:solidFill>
                              <a:schemeClr val="bg1"/>
                            </a:solidFill>
                            <a:latin typeface="Cambria Math" panose="02040503050406030204" pitchFamily="18" charset="0"/>
                            <a:ea typeface="Cambria Math" panose="02040503050406030204" pitchFamily="18" charset="0"/>
                          </a:rPr>
                          <m:t>𝑓</m:t>
                        </m:r>
                      </m:e>
                      <m:sub>
                        <m:r>
                          <m:rPr>
                            <m:sty m:val="p"/>
                          </m:rPr>
                          <a:rPr lang="en-US" sz="2200" b="0" i="0" smtClean="0">
                            <a:solidFill>
                              <a:schemeClr val="bg1"/>
                            </a:solidFill>
                            <a:latin typeface="Cambria Math" panose="02040503050406030204" pitchFamily="18" charset="0"/>
                            <a:ea typeface="Cambria Math" panose="02040503050406030204" pitchFamily="18" charset="0"/>
                          </a:rPr>
                          <m:t>DOT</m:t>
                        </m:r>
                      </m:sub>
                    </m:sSub>
                    <m:d>
                      <m:dPr>
                        <m:ctrlPr>
                          <a:rPr lang="en-US" sz="2200" b="0" i="1" smtClean="0">
                            <a:solidFill>
                              <a:schemeClr val="bg1"/>
                            </a:solidFill>
                            <a:latin typeface="Cambria Math" panose="02040503050406030204" pitchFamily="18" charset="0"/>
                            <a:ea typeface="Cambria Math" panose="02040503050406030204" pitchFamily="18" charset="0"/>
                          </a:rPr>
                        </m:ctrlPr>
                      </m:dPr>
                      <m:e>
                        <m:r>
                          <a:rPr lang="en-US" sz="2200" b="0" i="1" smtClean="0">
                            <a:solidFill>
                              <a:schemeClr val="bg1"/>
                            </a:solidFill>
                            <a:latin typeface="Cambria Math" panose="02040503050406030204" pitchFamily="18" charset="0"/>
                            <a:ea typeface="Cambria Math" panose="02040503050406030204" pitchFamily="18" charset="0"/>
                          </a:rPr>
                          <m:t>𝑠</m:t>
                        </m:r>
                        <m:r>
                          <a:rPr lang="en-US" sz="2200" b="0" i="1" smtClean="0">
                            <a:solidFill>
                              <a:schemeClr val="bg1"/>
                            </a:solidFill>
                            <a:latin typeface="Cambria Math" panose="02040503050406030204" pitchFamily="18" charset="0"/>
                            <a:ea typeface="Cambria Math" panose="02040503050406030204" pitchFamily="18" charset="0"/>
                          </a:rPr>
                          <m:t>,</m:t>
                        </m:r>
                        <m:r>
                          <a:rPr lang="en-US" sz="2200" b="0" i="1" smtClean="0">
                            <a:solidFill>
                              <a:schemeClr val="bg1"/>
                            </a:solidFill>
                            <a:latin typeface="Cambria Math" panose="02040503050406030204" pitchFamily="18" charset="0"/>
                            <a:ea typeface="Cambria Math" panose="02040503050406030204" pitchFamily="18" charset="0"/>
                          </a:rPr>
                          <m:t>𝑎</m:t>
                        </m:r>
                      </m:e>
                    </m:d>
                    <m:r>
                      <a:rPr lang="en-US" sz="2200" b="0" i="1" smtClean="0">
                        <a:solidFill>
                          <a:schemeClr val="bg1"/>
                        </a:solidFill>
                        <a:latin typeface="Cambria Math" panose="02040503050406030204" pitchFamily="18" charset="0"/>
                        <a:ea typeface="Cambria Math" panose="02040503050406030204" pitchFamily="18" charset="0"/>
                      </a:rPr>
                      <m:t>−3.0∙</m:t>
                    </m:r>
                    <m:sSub>
                      <m:sSubPr>
                        <m:ctrlPr>
                          <a:rPr lang="en-US" sz="2200" b="0" i="1" smtClean="0">
                            <a:solidFill>
                              <a:schemeClr val="bg1"/>
                            </a:solidFill>
                            <a:latin typeface="Cambria Math" panose="02040503050406030204" pitchFamily="18" charset="0"/>
                            <a:ea typeface="Cambria Math" panose="02040503050406030204" pitchFamily="18" charset="0"/>
                          </a:rPr>
                        </m:ctrlPr>
                      </m:sSubPr>
                      <m:e>
                        <m:r>
                          <a:rPr lang="en-US" sz="2200" b="0" i="1" smtClean="0">
                            <a:solidFill>
                              <a:schemeClr val="bg1"/>
                            </a:solidFill>
                            <a:latin typeface="Cambria Math" panose="02040503050406030204" pitchFamily="18" charset="0"/>
                            <a:ea typeface="Cambria Math" panose="02040503050406030204" pitchFamily="18" charset="0"/>
                          </a:rPr>
                          <m:t>𝑓</m:t>
                        </m:r>
                      </m:e>
                      <m:sub>
                        <m:r>
                          <m:rPr>
                            <m:sty m:val="p"/>
                          </m:rPr>
                          <a:rPr lang="en-US" sz="2200" b="0" i="0" smtClean="0">
                            <a:solidFill>
                              <a:schemeClr val="bg1"/>
                            </a:solidFill>
                            <a:latin typeface="Cambria Math" panose="02040503050406030204" pitchFamily="18" charset="0"/>
                            <a:ea typeface="Cambria Math" panose="02040503050406030204" pitchFamily="18" charset="0"/>
                          </a:rPr>
                          <m:t>GST</m:t>
                        </m:r>
                      </m:sub>
                    </m:sSub>
                    <m:r>
                      <a:rPr lang="en-US" sz="2200" b="0" i="1" smtClean="0">
                        <a:solidFill>
                          <a:schemeClr val="bg1"/>
                        </a:solidFill>
                        <a:latin typeface="Cambria Math" panose="02040503050406030204" pitchFamily="18" charset="0"/>
                        <a:ea typeface="Cambria Math" panose="02040503050406030204" pitchFamily="18" charset="0"/>
                      </a:rPr>
                      <m:t>(</m:t>
                    </m:r>
                    <m:r>
                      <a:rPr lang="en-US" sz="2200" b="0" i="1" smtClean="0">
                        <a:solidFill>
                          <a:schemeClr val="bg1"/>
                        </a:solidFill>
                        <a:latin typeface="Cambria Math" panose="02040503050406030204" pitchFamily="18" charset="0"/>
                        <a:ea typeface="Cambria Math" panose="02040503050406030204" pitchFamily="18" charset="0"/>
                      </a:rPr>
                      <m:t>𝑠</m:t>
                    </m:r>
                    <m:r>
                      <a:rPr lang="en-US" sz="2200" b="0" i="1" smtClean="0">
                        <a:solidFill>
                          <a:schemeClr val="bg1"/>
                        </a:solidFill>
                        <a:latin typeface="Cambria Math" panose="02040503050406030204" pitchFamily="18" charset="0"/>
                        <a:ea typeface="Cambria Math" panose="02040503050406030204" pitchFamily="18" charset="0"/>
                      </a:rPr>
                      <m:t>,</m:t>
                    </m:r>
                    <m:r>
                      <a:rPr lang="en-US" sz="2200" b="0" i="1" smtClean="0">
                        <a:solidFill>
                          <a:schemeClr val="bg1"/>
                        </a:solidFill>
                        <a:latin typeface="Cambria Math" panose="02040503050406030204" pitchFamily="18" charset="0"/>
                        <a:ea typeface="Cambria Math" panose="02040503050406030204" pitchFamily="18" charset="0"/>
                      </a:rPr>
                      <m:t>𝑎</m:t>
                    </m:r>
                    <m:r>
                      <a:rPr lang="en-US" sz="2200" b="0" i="1" smtClean="0">
                        <a:solidFill>
                          <a:schemeClr val="bg1"/>
                        </a:solidFill>
                        <a:latin typeface="Cambria Math" panose="02040503050406030204" pitchFamily="18" charset="0"/>
                        <a:ea typeface="Cambria Math" panose="02040503050406030204" pitchFamily="18" charset="0"/>
                      </a:rPr>
                      <m:t>)</m:t>
                    </m:r>
                  </m:oMath>
                </a14:m>
                <a:endParaRPr lang="en-US" sz="2200" dirty="0">
                  <a:solidFill>
                    <a:schemeClr val="bg1"/>
                  </a:solidFill>
                </a:endParaRPr>
              </a:p>
            </p:txBody>
          </p:sp>
        </mc:Choice>
        <mc:Fallback xmlns="">
          <p:sp>
            <p:nvSpPr>
              <p:cNvPr id="46" name="Rounded Rectangle 45">
                <a:extLst>
                  <a:ext uri="{FF2B5EF4-FFF2-40B4-BE49-F238E27FC236}">
                    <a16:creationId xmlns:a16="http://schemas.microsoft.com/office/drawing/2014/main" id="{6ACEC5B8-A003-6ED7-9DD6-3131EFF9931C}"/>
                  </a:ext>
                </a:extLst>
              </p:cNvPr>
              <p:cNvSpPr>
                <a:spLocks noRot="1" noChangeAspect="1" noMove="1" noResize="1" noEditPoints="1" noAdjustHandles="1" noChangeArrowheads="1" noChangeShapeType="1" noTextEdit="1"/>
              </p:cNvSpPr>
              <p:nvPr/>
            </p:nvSpPr>
            <p:spPr>
              <a:xfrm>
                <a:off x="2503668" y="5464360"/>
                <a:ext cx="7184691" cy="771525"/>
              </a:xfrm>
              <a:prstGeom prst="roundRect">
                <a:avLst/>
              </a:prstGeom>
              <a:blipFill>
                <a:blip r:embed="rId14"/>
                <a:stretch>
                  <a:fillRect/>
                </a:stretch>
              </a:blipFill>
              <a:ln w="38100">
                <a:solidFill>
                  <a:schemeClr val="accent3"/>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C6F07093-E15B-94D6-2858-3EB563578CF3}"/>
                  </a:ext>
                </a:extLst>
              </p:cNvPr>
              <p:cNvSpPr txBox="1"/>
              <p:nvPr/>
            </p:nvSpPr>
            <p:spPr>
              <a:xfrm>
                <a:off x="8345299" y="6340896"/>
                <a:ext cx="1343060" cy="307777"/>
              </a:xfrm>
              <a:prstGeom prst="rect">
                <a:avLst/>
              </a:prstGeom>
              <a:noFill/>
            </p:spPr>
            <p:txBody>
              <a:bodyPr wrap="none" rtlCol="0">
                <a:spAutoFit/>
              </a:bodyPr>
              <a:lstStyle/>
              <a:p>
                <a:r>
                  <a:rPr lang="en-US" sz="1400" i="1" dirty="0"/>
                  <a:t>with </a:t>
                </a:r>
                <a14:m>
                  <m:oMath xmlns:m="http://schemas.openxmlformats.org/officeDocument/2006/math">
                    <m:r>
                      <a:rPr lang="en-US" sz="1400" i="1" smtClean="0">
                        <a:latin typeface="Cambria Math" panose="02040503050406030204" pitchFamily="18" charset="0"/>
                        <a:ea typeface="Cambria Math" panose="02040503050406030204" pitchFamily="18" charset="0"/>
                      </a:rPr>
                      <m:t>𝛼</m:t>
                    </m:r>
                    <m:r>
                      <a:rPr lang="en-US" sz="1400" i="1">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0.004</m:t>
                    </m:r>
                  </m:oMath>
                </a14:m>
                <a:endParaRPr lang="en-US" sz="1400" i="1" dirty="0"/>
              </a:p>
            </p:txBody>
          </p:sp>
        </mc:Choice>
        <mc:Fallback xmlns="">
          <p:sp>
            <p:nvSpPr>
              <p:cNvPr id="2" name="TextBox 1">
                <a:extLst>
                  <a:ext uri="{FF2B5EF4-FFF2-40B4-BE49-F238E27FC236}">
                    <a16:creationId xmlns:a16="http://schemas.microsoft.com/office/drawing/2014/main" id="{C6F07093-E15B-94D6-2858-3EB563578CF3}"/>
                  </a:ext>
                </a:extLst>
              </p:cNvPr>
              <p:cNvSpPr txBox="1">
                <a:spLocks noRot="1" noChangeAspect="1" noMove="1" noResize="1" noEditPoints="1" noAdjustHandles="1" noChangeArrowheads="1" noChangeShapeType="1" noTextEdit="1"/>
              </p:cNvSpPr>
              <p:nvPr/>
            </p:nvSpPr>
            <p:spPr>
              <a:xfrm>
                <a:off x="8345299" y="6340896"/>
                <a:ext cx="1343060" cy="307777"/>
              </a:xfrm>
              <a:prstGeom prst="rect">
                <a:avLst/>
              </a:prstGeom>
              <a:blipFill>
                <a:blip r:embed="rId15"/>
                <a:stretch>
                  <a:fillRect l="-1887" b="-20000"/>
                </a:stretch>
              </a:blipFill>
            </p:spPr>
            <p:txBody>
              <a:bodyPr/>
              <a:lstStyle/>
              <a:p>
                <a:r>
                  <a:rPr lang="en-US">
                    <a:noFill/>
                  </a:rPr>
                  <a:t> </a:t>
                </a:r>
              </a:p>
            </p:txBody>
          </p:sp>
        </mc:Fallback>
      </mc:AlternateContent>
    </p:spTree>
    <p:extLst>
      <p:ext uri="{BB962C8B-B14F-4D97-AF65-F5344CB8AC3E}">
        <p14:creationId xmlns:p14="http://schemas.microsoft.com/office/powerpoint/2010/main" val="1407196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1327DF4-F421-8A11-1740-1636278D432B}"/>
              </a:ext>
            </a:extLst>
          </p:cNvPr>
          <p:cNvSpPr>
            <a:spLocks noGrp="1"/>
          </p:cNvSpPr>
          <p:nvPr>
            <p:ph type="title"/>
          </p:nvPr>
        </p:nvSpPr>
        <p:spPr/>
        <p:txBody>
          <a:bodyPr/>
          <a:lstStyle/>
          <a:p>
            <a:r>
              <a:rPr lang="en-US" dirty="0"/>
              <a:t>Summary: Reinforcement Learning</a:t>
            </a:r>
          </a:p>
        </p:txBody>
      </p:sp>
      <p:sp>
        <p:nvSpPr>
          <p:cNvPr id="4" name="Date Placeholder 3">
            <a:extLst>
              <a:ext uri="{FF2B5EF4-FFF2-40B4-BE49-F238E27FC236}">
                <a16:creationId xmlns:a16="http://schemas.microsoft.com/office/drawing/2014/main" id="{5FEDA2EA-9D6F-5D6F-99D6-2E9FA5C3AED8}"/>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93C51B4-7853-5DC3-55C6-515F81CCCC0F}"/>
              </a:ext>
            </a:extLst>
          </p:cNvPr>
          <p:cNvSpPr>
            <a:spLocks noGrp="1"/>
          </p:cNvSpPr>
          <p:nvPr>
            <p:ph type="sldNum" sz="quarter" idx="12"/>
          </p:nvPr>
        </p:nvSpPr>
        <p:spPr/>
        <p:txBody>
          <a:bodyPr/>
          <a:lstStyle/>
          <a:p>
            <a:fld id="{0C6CD854-DD62-6C4B-87F1-66B34D688D3F}" type="slidenum">
              <a:rPr lang="en-US" smtClean="0"/>
              <a:t>26</a:t>
            </a:fld>
            <a:endParaRPr lang="en-US"/>
          </a:p>
        </p:txBody>
      </p:sp>
      <p:sp>
        <p:nvSpPr>
          <p:cNvPr id="10" name="Rounded Rectangle 9">
            <a:extLst>
              <a:ext uri="{FF2B5EF4-FFF2-40B4-BE49-F238E27FC236}">
                <a16:creationId xmlns:a16="http://schemas.microsoft.com/office/drawing/2014/main" id="{9C85465F-C7CA-88AD-9600-1F0BFF3BAA10}"/>
              </a:ext>
              <a:ext uri="{C183D7F6-B498-43B3-948B-1728B52AA6E4}">
                <adec:decorative xmlns:adec="http://schemas.microsoft.com/office/drawing/2017/decorative" val="1"/>
              </a:ext>
            </a:extLst>
          </p:cNvPr>
          <p:cNvSpPr/>
          <p:nvPr/>
        </p:nvSpPr>
        <p:spPr>
          <a:xfrm>
            <a:off x="3754712" y="1622376"/>
            <a:ext cx="7663384" cy="2128837"/>
          </a:xfrm>
          <a:prstGeom prst="roundRect">
            <a:avLst>
              <a:gd name="adj" fmla="val 7271"/>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3483AE5-4ADA-6462-D5DF-43D54E4C6DD7}"/>
              </a:ext>
              <a:ext uri="{C183D7F6-B498-43B3-948B-1728B52AA6E4}">
                <adec:decorative xmlns:adec="http://schemas.microsoft.com/office/drawing/2017/decorative" val="1"/>
              </a:ext>
            </a:extLst>
          </p:cNvPr>
          <p:cNvSpPr/>
          <p:nvPr/>
        </p:nvSpPr>
        <p:spPr>
          <a:xfrm>
            <a:off x="3754711" y="4032227"/>
            <a:ext cx="7663384" cy="2128837"/>
          </a:xfrm>
          <a:prstGeom prst="roundRect">
            <a:avLst>
              <a:gd name="adj" fmla="val 7271"/>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descr="Illustration of the robot with a computerized brain thinking about what move to make on the narrow passageway surrounded on both sides by fire pits. The robot thinks about what would happen if it launched itself into the fire.">
            <a:extLst>
              <a:ext uri="{FF2B5EF4-FFF2-40B4-BE49-F238E27FC236}">
                <a16:creationId xmlns:a16="http://schemas.microsoft.com/office/drawing/2014/main" id="{6893091C-31F4-754B-9427-172CAD5D6F9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20229" y="1530297"/>
            <a:ext cx="1697056" cy="1273871"/>
          </a:xfrm>
          <a:prstGeom prst="rect">
            <a:avLst/>
          </a:prstGeom>
          <a:noFill/>
        </p:spPr>
      </p:pic>
      <p:sp>
        <p:nvSpPr>
          <p:cNvPr id="13" name="Rounded Rectangle 12">
            <a:extLst>
              <a:ext uri="{FF2B5EF4-FFF2-40B4-BE49-F238E27FC236}">
                <a16:creationId xmlns:a16="http://schemas.microsoft.com/office/drawing/2014/main" id="{5667F6BA-7E64-7FF2-3029-A6B18A7A25A3}"/>
              </a:ext>
            </a:extLst>
          </p:cNvPr>
          <p:cNvSpPr/>
          <p:nvPr/>
        </p:nvSpPr>
        <p:spPr>
          <a:xfrm>
            <a:off x="864063" y="2915064"/>
            <a:ext cx="2009388" cy="603227"/>
          </a:xfrm>
          <a:prstGeom prst="roundRect">
            <a:avLst>
              <a:gd name="adj" fmla="val 1413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Offline Learning</a:t>
            </a:r>
          </a:p>
        </p:txBody>
      </p:sp>
      <p:sp>
        <p:nvSpPr>
          <p:cNvPr id="14" name="TextBox 13">
            <a:extLst>
              <a:ext uri="{FF2B5EF4-FFF2-40B4-BE49-F238E27FC236}">
                <a16:creationId xmlns:a16="http://schemas.microsoft.com/office/drawing/2014/main" id="{0368F819-8292-CC9C-8D25-9309E9EF7A34}"/>
              </a:ext>
            </a:extLst>
          </p:cNvPr>
          <p:cNvSpPr txBox="1"/>
          <p:nvPr/>
        </p:nvSpPr>
        <p:spPr>
          <a:xfrm>
            <a:off x="1277890" y="3629187"/>
            <a:ext cx="1181734" cy="307777"/>
          </a:xfrm>
          <a:prstGeom prst="rect">
            <a:avLst/>
          </a:prstGeom>
          <a:noFill/>
        </p:spPr>
        <p:txBody>
          <a:bodyPr wrap="none" rtlCol="0">
            <a:spAutoFit/>
          </a:bodyPr>
          <a:lstStyle/>
          <a:p>
            <a:pPr algn="ctr"/>
            <a:r>
              <a:rPr lang="en-US" sz="1400" i="1" dirty="0"/>
              <a:t>Known MDP</a:t>
            </a:r>
          </a:p>
        </p:txBody>
      </p:sp>
      <p:pic>
        <p:nvPicPr>
          <p:cNvPr id="18" name="Picture 2" descr="Illustration of the robot with a computerized brain jumping off of the narrow passageway into the fire pit.">
            <a:extLst>
              <a:ext uri="{FF2B5EF4-FFF2-40B4-BE49-F238E27FC236}">
                <a16:creationId xmlns:a16="http://schemas.microsoft.com/office/drawing/2014/main" id="{2F5DAA95-4558-54BD-FA39-F353287A0659}"/>
              </a:ext>
            </a:extLst>
          </p:cNvPr>
          <p:cNvPicPr>
            <a:picLocks noChangeAspect="1" noChangeArrowheads="1"/>
          </p:cNvPicPr>
          <p:nvPr/>
        </p:nvPicPr>
        <p:blipFill>
          <a:blip r:embed="rId3"/>
          <a:srcRect/>
          <a:stretch/>
        </p:blipFill>
        <p:spPr bwMode="auto">
          <a:xfrm>
            <a:off x="1020229" y="4207048"/>
            <a:ext cx="1697056" cy="881710"/>
          </a:xfrm>
          <a:prstGeom prst="rect">
            <a:avLst/>
          </a:prstGeom>
          <a:noFill/>
        </p:spPr>
      </p:pic>
      <p:sp>
        <p:nvSpPr>
          <p:cNvPr id="19" name="Rounded Rectangle 18">
            <a:extLst>
              <a:ext uri="{FF2B5EF4-FFF2-40B4-BE49-F238E27FC236}">
                <a16:creationId xmlns:a16="http://schemas.microsoft.com/office/drawing/2014/main" id="{14C71FA0-293F-EE59-3D85-C6B468E39FE3}"/>
              </a:ext>
            </a:extLst>
          </p:cNvPr>
          <p:cNvSpPr/>
          <p:nvPr/>
        </p:nvSpPr>
        <p:spPr>
          <a:xfrm>
            <a:off x="864063" y="5267144"/>
            <a:ext cx="2009388" cy="603227"/>
          </a:xfrm>
          <a:prstGeom prst="roundRect">
            <a:avLst>
              <a:gd name="adj" fmla="val 1413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Online Learning</a:t>
            </a:r>
          </a:p>
        </p:txBody>
      </p:sp>
      <p:sp>
        <p:nvSpPr>
          <p:cNvPr id="20" name="TextBox 19">
            <a:extLst>
              <a:ext uri="{FF2B5EF4-FFF2-40B4-BE49-F238E27FC236}">
                <a16:creationId xmlns:a16="http://schemas.microsoft.com/office/drawing/2014/main" id="{1A72609A-78AE-EC64-E0A3-F21D5DB97B83}"/>
              </a:ext>
            </a:extLst>
          </p:cNvPr>
          <p:cNvSpPr txBox="1"/>
          <p:nvPr/>
        </p:nvSpPr>
        <p:spPr>
          <a:xfrm>
            <a:off x="1170490" y="5981267"/>
            <a:ext cx="1396537" cy="307777"/>
          </a:xfrm>
          <a:prstGeom prst="rect">
            <a:avLst/>
          </a:prstGeom>
          <a:noFill/>
        </p:spPr>
        <p:txBody>
          <a:bodyPr wrap="none" rtlCol="0">
            <a:spAutoFit/>
          </a:bodyPr>
          <a:lstStyle/>
          <a:p>
            <a:pPr algn="ctr"/>
            <a:r>
              <a:rPr lang="en-US" sz="1400" i="1" dirty="0"/>
              <a:t>Unknown MDP</a:t>
            </a:r>
          </a:p>
        </p:txBody>
      </p:sp>
      <mc:AlternateContent xmlns:mc="http://schemas.openxmlformats.org/markup-compatibility/2006" xmlns:a14="http://schemas.microsoft.com/office/drawing/2010/main">
        <mc:Choice Requires="a14">
          <p:graphicFrame>
            <p:nvGraphicFramePr>
              <p:cNvPr id="21" name="Table 20">
                <a:extLst>
                  <a:ext uri="{FF2B5EF4-FFF2-40B4-BE49-F238E27FC236}">
                    <a16:creationId xmlns:a16="http://schemas.microsoft.com/office/drawing/2014/main" id="{D869717B-61A5-BBB3-2888-750329E53B43}"/>
                  </a:ext>
                </a:extLst>
              </p:cNvPr>
              <p:cNvGraphicFramePr>
                <a:graphicFrameLocks noGrp="1"/>
              </p:cNvGraphicFramePr>
              <p:nvPr>
                <p:extLst>
                  <p:ext uri="{D42A27DB-BD31-4B8C-83A1-F6EECF244321}">
                    <p14:modId xmlns:p14="http://schemas.microsoft.com/office/powerpoint/2010/main" val="37454773"/>
                  </p:ext>
                </p:extLst>
              </p:nvPr>
            </p:nvGraphicFramePr>
            <p:xfrm>
              <a:off x="3955956" y="1834219"/>
              <a:ext cx="7260894" cy="1684071"/>
            </p:xfrm>
            <a:graphic>
              <a:graphicData uri="http://schemas.openxmlformats.org/drawingml/2006/table">
                <a:tbl>
                  <a:tblPr firstRow="1" bandRow="1">
                    <a:tableStyleId>{5C22544A-7EE6-4342-B048-85BDC9FD1C3A}</a:tableStyleId>
                  </a:tblPr>
                  <a:tblGrid>
                    <a:gridCol w="3630447">
                      <a:extLst>
                        <a:ext uri="{9D8B030D-6E8A-4147-A177-3AD203B41FA5}">
                          <a16:colId xmlns:a16="http://schemas.microsoft.com/office/drawing/2014/main" val="831580854"/>
                        </a:ext>
                      </a:extLst>
                    </a:gridCol>
                    <a:gridCol w="3630447">
                      <a:extLst>
                        <a:ext uri="{9D8B030D-6E8A-4147-A177-3AD203B41FA5}">
                          <a16:colId xmlns:a16="http://schemas.microsoft.com/office/drawing/2014/main" val="4152791572"/>
                        </a:ext>
                      </a:extLst>
                    </a:gridCol>
                  </a:tblGrid>
                  <a:tr h="561357">
                    <a:tc>
                      <a:txBody>
                        <a:bodyPr/>
                        <a:lstStyle/>
                        <a:p>
                          <a:pPr algn="ctr"/>
                          <a:r>
                            <a:rPr lang="en-US" sz="2000" dirty="0">
                              <a:solidFill>
                                <a:schemeClr val="tx1"/>
                              </a:solidFill>
                            </a:rPr>
                            <a:t>Goal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rPr>
                            <a:t>Approach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0686411"/>
                      </a:ext>
                    </a:extLst>
                  </a:tr>
                  <a:tr h="561357">
                    <a:tc>
                      <a:txBody>
                        <a:bodyPr/>
                        <a:lstStyle/>
                        <a:p>
                          <a:pPr algn="ctr"/>
                          <a:r>
                            <a:rPr lang="en-US" sz="2000" dirty="0">
                              <a:solidFill>
                                <a:schemeClr val="tx1"/>
                              </a:solidFill>
                            </a:rPr>
                            <a:t>Compute </a:t>
                          </a:r>
                          <a14:m>
                            <m:oMath xmlns:m="http://schemas.openxmlformats.org/officeDocument/2006/math">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panose="02040503050406030204" pitchFamily="18" charset="0"/>
                                    </a:rPr>
                                    <m:t>𝑈</m:t>
                                  </m:r>
                                </m:e>
                                <m:sup>
                                  <m:r>
                                    <a:rPr lang="en-US" sz="2000" b="0" i="1" smtClean="0">
                                      <a:solidFill>
                                        <a:schemeClr val="tx1"/>
                                      </a:solidFill>
                                      <a:latin typeface="Cambria Math" panose="02040503050406030204" pitchFamily="18" charset="0"/>
                                    </a:rPr>
                                    <m:t>∗</m:t>
                                  </m:r>
                                </m:sup>
                              </m:sSup>
                            </m:oMath>
                          </a14:m>
                          <a:r>
                            <a:rPr lang="en-US" sz="2000" dirty="0">
                              <a:solidFill>
                                <a:schemeClr val="tx1"/>
                              </a:solidFill>
                            </a:rPr>
                            <a:t>, </a:t>
                          </a:r>
                          <a14:m>
                            <m:oMath xmlns:m="http://schemas.openxmlformats.org/officeDocument/2006/math">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panose="02040503050406030204" pitchFamily="18" charset="0"/>
                                    </a:rPr>
                                    <m:t>𝑄</m:t>
                                  </m:r>
                                </m:e>
                                <m:sup>
                                  <m:r>
                                    <a:rPr lang="en-US" sz="2000" b="0" i="1" smtClean="0">
                                      <a:solidFill>
                                        <a:schemeClr val="tx1"/>
                                      </a:solidFill>
                                      <a:latin typeface="Cambria Math" panose="02040503050406030204" pitchFamily="18" charset="0"/>
                                    </a:rPr>
                                    <m:t>∗</m:t>
                                  </m:r>
                                </m:sup>
                              </m:sSup>
                            </m:oMath>
                          </a14:m>
                          <a:r>
                            <a:rPr lang="en-US" sz="2000" dirty="0">
                              <a:solidFill>
                                <a:schemeClr val="tx1"/>
                              </a:solidFill>
                            </a:rPr>
                            <a:t>, </a:t>
                          </a:r>
                          <a14:m>
                            <m:oMath xmlns:m="http://schemas.openxmlformats.org/officeDocument/2006/math">
                              <m:sSup>
                                <m:sSupPr>
                                  <m:ctrlPr>
                                    <a:rPr lang="en-US" sz="2000" i="1" smtClean="0">
                                      <a:solidFill>
                                        <a:schemeClr val="tx1"/>
                                      </a:solidFill>
                                      <a:latin typeface="Cambria Math" panose="02040503050406030204" pitchFamily="18" charset="0"/>
                                      <a:ea typeface="Cambria Math" panose="02040503050406030204" pitchFamily="18" charset="0"/>
                                    </a:rPr>
                                  </m:ctrlPr>
                                </m:sSupPr>
                                <m:e>
                                  <m:r>
                                    <a:rPr lang="en-US" sz="2000" i="1" smtClean="0">
                                      <a:solidFill>
                                        <a:schemeClr val="tx1"/>
                                      </a:solidFill>
                                      <a:latin typeface="Cambria Math" panose="02040503050406030204" pitchFamily="18" charset="0"/>
                                      <a:ea typeface="Cambria Math" panose="02040503050406030204" pitchFamily="18" charset="0"/>
                                    </a:rPr>
                                    <m:t>𝜋</m:t>
                                  </m:r>
                                </m:e>
                                <m:sup>
                                  <m:r>
                                    <a:rPr lang="en-US" sz="2000" b="0" i="1" smtClean="0">
                                      <a:solidFill>
                                        <a:schemeClr val="tx1"/>
                                      </a:solidFill>
                                      <a:latin typeface="Cambria Math" panose="02040503050406030204" pitchFamily="18" charset="0"/>
                                    </a:rPr>
                                    <m:t>∗</m:t>
                                  </m:r>
                                </m:sup>
                              </m:sSup>
                            </m:oMath>
                          </a14:m>
                          <a:endParaRPr lang="en-US" sz="20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rPr>
                            <a:t>Value and Policy Iteration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3348982"/>
                      </a:ext>
                    </a:extLst>
                  </a:tr>
                  <a:tr h="561357">
                    <a:tc>
                      <a:txBody>
                        <a:bodyPr/>
                        <a:lstStyle/>
                        <a:p>
                          <a:pPr algn="ctr"/>
                          <a:r>
                            <a:rPr lang="en-US" sz="2000" dirty="0">
                              <a:solidFill>
                                <a:schemeClr val="tx1"/>
                              </a:solidFill>
                            </a:rPr>
                            <a:t>Evaluate fixed policy </a:t>
                          </a:r>
                          <a14:m>
                            <m:oMath xmlns:m="http://schemas.openxmlformats.org/officeDocument/2006/math">
                              <m:sSup>
                                <m:sSupPr>
                                  <m:ctrlPr>
                                    <a:rPr lang="en-US" sz="2000" i="1" smtClean="0">
                                      <a:solidFill>
                                        <a:schemeClr val="tx1"/>
                                      </a:solidFill>
                                      <a:latin typeface="Cambria Math" panose="02040503050406030204" pitchFamily="18" charset="0"/>
                                      <a:ea typeface="Cambria Math" panose="02040503050406030204" pitchFamily="18" charset="0"/>
                                    </a:rPr>
                                  </m:ctrlPr>
                                </m:sSupPr>
                                <m:e>
                                  <m:r>
                                    <a:rPr lang="en-US" sz="2000" i="1" smtClean="0">
                                      <a:solidFill>
                                        <a:schemeClr val="tx1"/>
                                      </a:solidFill>
                                      <a:latin typeface="Cambria Math" panose="02040503050406030204" pitchFamily="18" charset="0"/>
                                      <a:ea typeface="Cambria Math" panose="02040503050406030204" pitchFamily="18" charset="0"/>
                                    </a:rPr>
                                    <m:t>𝜋</m:t>
                                  </m:r>
                                </m:e>
                                <m:sup>
                                  <m:r>
                                    <a:rPr lang="en-US" sz="2000" b="0" i="1" smtClean="0">
                                      <a:solidFill>
                                        <a:schemeClr val="tx1"/>
                                      </a:solidFill>
                                      <a:latin typeface="Cambria Math" panose="02040503050406030204" pitchFamily="18" charset="0"/>
                                    </a:rPr>
                                    <m:t>∗</m:t>
                                  </m:r>
                                </m:sup>
                              </m:sSup>
                            </m:oMath>
                          </a14:m>
                          <a:r>
                            <a:rPr lang="en-US" sz="2000" dirty="0">
                              <a:solidFill>
                                <a:schemeClr val="tx1"/>
                              </a:solidFill>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rPr>
                            <a:t>Policy Evaluation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2662090"/>
                      </a:ext>
                    </a:extLst>
                  </a:tr>
                </a:tbl>
              </a:graphicData>
            </a:graphic>
          </p:graphicFrame>
        </mc:Choice>
        <mc:Fallback xmlns="">
          <p:graphicFrame>
            <p:nvGraphicFramePr>
              <p:cNvPr id="21" name="Table 20">
                <a:extLst>
                  <a:ext uri="{FF2B5EF4-FFF2-40B4-BE49-F238E27FC236}">
                    <a16:creationId xmlns:a16="http://schemas.microsoft.com/office/drawing/2014/main" id="{D869717B-61A5-BBB3-2888-750329E53B43}"/>
                  </a:ext>
                </a:extLst>
              </p:cNvPr>
              <p:cNvGraphicFramePr>
                <a:graphicFrameLocks noGrp="1"/>
              </p:cNvGraphicFramePr>
              <p:nvPr>
                <p:extLst>
                  <p:ext uri="{D42A27DB-BD31-4B8C-83A1-F6EECF244321}">
                    <p14:modId xmlns:p14="http://schemas.microsoft.com/office/powerpoint/2010/main" val="37454773"/>
                  </p:ext>
                </p:extLst>
              </p:nvPr>
            </p:nvGraphicFramePr>
            <p:xfrm>
              <a:off x="3955956" y="1834219"/>
              <a:ext cx="7260894" cy="1684071"/>
            </p:xfrm>
            <a:graphic>
              <a:graphicData uri="http://schemas.openxmlformats.org/drawingml/2006/table">
                <a:tbl>
                  <a:tblPr firstRow="1" bandRow="1">
                    <a:tableStyleId>{5C22544A-7EE6-4342-B048-85BDC9FD1C3A}</a:tableStyleId>
                  </a:tblPr>
                  <a:tblGrid>
                    <a:gridCol w="3630447">
                      <a:extLst>
                        <a:ext uri="{9D8B030D-6E8A-4147-A177-3AD203B41FA5}">
                          <a16:colId xmlns:a16="http://schemas.microsoft.com/office/drawing/2014/main" val="831580854"/>
                        </a:ext>
                      </a:extLst>
                    </a:gridCol>
                    <a:gridCol w="3630447">
                      <a:extLst>
                        <a:ext uri="{9D8B030D-6E8A-4147-A177-3AD203B41FA5}">
                          <a16:colId xmlns:a16="http://schemas.microsoft.com/office/drawing/2014/main" val="4152791572"/>
                        </a:ext>
                      </a:extLst>
                    </a:gridCol>
                  </a:tblGrid>
                  <a:tr h="561357">
                    <a:tc>
                      <a:txBody>
                        <a:bodyPr/>
                        <a:lstStyle/>
                        <a:p>
                          <a:pPr algn="ctr"/>
                          <a:r>
                            <a:rPr lang="en-US" sz="2000" dirty="0">
                              <a:solidFill>
                                <a:schemeClr val="tx1"/>
                              </a:solidFill>
                            </a:rPr>
                            <a:t>Goal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rPr>
                            <a:t>Approach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0686411"/>
                      </a:ext>
                    </a:extLst>
                  </a:tr>
                  <a:tr h="561357">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t="-102273" r="-99652" b="-106818"/>
                          </a:stretch>
                        </a:blipFill>
                      </a:tcPr>
                    </a:tc>
                    <a:tc>
                      <a:txBody>
                        <a:bodyPr/>
                        <a:lstStyle/>
                        <a:p>
                          <a:pPr algn="ctr"/>
                          <a:r>
                            <a:rPr lang="en-US" sz="2000" dirty="0">
                              <a:solidFill>
                                <a:schemeClr val="tx1"/>
                              </a:solidFill>
                            </a:rPr>
                            <a:t>Value and Policy Iteration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3348982"/>
                      </a:ext>
                    </a:extLst>
                  </a:tr>
                  <a:tr h="561357">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t="-197778" r="-99652" b="-4444"/>
                          </a:stretch>
                        </a:blipFill>
                      </a:tcPr>
                    </a:tc>
                    <a:tc>
                      <a:txBody>
                        <a:bodyPr/>
                        <a:lstStyle/>
                        <a:p>
                          <a:pPr algn="ctr"/>
                          <a:r>
                            <a:rPr lang="en-US" sz="2000" dirty="0">
                              <a:solidFill>
                                <a:schemeClr val="tx1"/>
                              </a:solidFill>
                            </a:rPr>
                            <a:t>Policy Evaluation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2662090"/>
                      </a:ext>
                    </a:extLst>
                  </a:tr>
                </a:tbl>
              </a:graphicData>
            </a:graphic>
          </p:graphicFrame>
        </mc:Fallback>
      </mc:AlternateContent>
      <p:sp>
        <p:nvSpPr>
          <p:cNvPr id="22" name="Rounded Rectangle 21">
            <a:extLst>
              <a:ext uri="{FF2B5EF4-FFF2-40B4-BE49-F238E27FC236}">
                <a16:creationId xmlns:a16="http://schemas.microsoft.com/office/drawing/2014/main" id="{1EFD89B5-A042-DD2A-E373-D134346B136E}"/>
              </a:ext>
              <a:ext uri="{C183D7F6-B498-43B3-948B-1728B52AA6E4}">
                <adec:decorative xmlns:adec="http://schemas.microsoft.com/office/drawing/2017/decorative" val="1"/>
              </a:ext>
            </a:extLst>
          </p:cNvPr>
          <p:cNvSpPr/>
          <p:nvPr/>
        </p:nvSpPr>
        <p:spPr>
          <a:xfrm>
            <a:off x="3918887" y="4183589"/>
            <a:ext cx="3565252" cy="1796640"/>
          </a:xfrm>
          <a:prstGeom prst="roundRect">
            <a:avLst>
              <a:gd name="adj" fmla="val 4885"/>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C4C8600E-A9F1-EFE2-7CA4-B5CBC15131B5}"/>
              </a:ext>
              <a:ext uri="{C183D7F6-B498-43B3-948B-1728B52AA6E4}">
                <adec:decorative xmlns:adec="http://schemas.microsoft.com/office/drawing/2017/decorative" val="1"/>
              </a:ext>
            </a:extLst>
          </p:cNvPr>
          <p:cNvSpPr/>
          <p:nvPr/>
        </p:nvSpPr>
        <p:spPr>
          <a:xfrm>
            <a:off x="7688667" y="4197286"/>
            <a:ext cx="3565252" cy="1796640"/>
          </a:xfrm>
          <a:prstGeom prst="roundRect">
            <a:avLst>
              <a:gd name="adj" fmla="val 4885"/>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graphicFrame>
            <p:nvGraphicFramePr>
              <p:cNvPr id="27" name="Table 26">
                <a:extLst>
                  <a:ext uri="{FF2B5EF4-FFF2-40B4-BE49-F238E27FC236}">
                    <a16:creationId xmlns:a16="http://schemas.microsoft.com/office/drawing/2014/main" id="{2413CB16-1102-9528-7F3C-23F5BAFEF48C}"/>
                  </a:ext>
                </a:extLst>
              </p:cNvPr>
              <p:cNvGraphicFramePr>
                <a:graphicFrameLocks noGrp="1"/>
              </p:cNvGraphicFramePr>
              <p:nvPr>
                <p:extLst>
                  <p:ext uri="{D42A27DB-BD31-4B8C-83A1-F6EECF244321}">
                    <p14:modId xmlns:p14="http://schemas.microsoft.com/office/powerpoint/2010/main" val="2794495318"/>
                  </p:ext>
                </p:extLst>
              </p:nvPr>
            </p:nvGraphicFramePr>
            <p:xfrm>
              <a:off x="3993316" y="4581641"/>
              <a:ext cx="3416394" cy="1313853"/>
            </p:xfrm>
            <a:graphic>
              <a:graphicData uri="http://schemas.openxmlformats.org/drawingml/2006/table">
                <a:tbl>
                  <a:tblPr firstRow="1" bandRow="1">
                    <a:tableStyleId>{5C22544A-7EE6-4342-B048-85BDC9FD1C3A}</a:tableStyleId>
                  </a:tblPr>
                  <a:tblGrid>
                    <a:gridCol w="1821697">
                      <a:extLst>
                        <a:ext uri="{9D8B030D-6E8A-4147-A177-3AD203B41FA5}">
                          <a16:colId xmlns:a16="http://schemas.microsoft.com/office/drawing/2014/main" val="831580854"/>
                        </a:ext>
                      </a:extLst>
                    </a:gridCol>
                    <a:gridCol w="1594697">
                      <a:extLst>
                        <a:ext uri="{9D8B030D-6E8A-4147-A177-3AD203B41FA5}">
                          <a16:colId xmlns:a16="http://schemas.microsoft.com/office/drawing/2014/main" val="4152791572"/>
                        </a:ext>
                      </a:extLst>
                    </a:gridCol>
                  </a:tblGrid>
                  <a:tr h="399453">
                    <a:tc>
                      <a:txBody>
                        <a:bodyPr/>
                        <a:lstStyle/>
                        <a:p>
                          <a:pPr algn="ctr"/>
                          <a:r>
                            <a:rPr lang="en-US" sz="1200" dirty="0">
                              <a:solidFill>
                                <a:schemeClr val="tx1"/>
                              </a:solidFill>
                            </a:rPr>
                            <a:t>Goal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Approach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0686411"/>
                      </a:ext>
                    </a:extLst>
                  </a:tr>
                  <a:tr h="399453">
                    <a:tc>
                      <a:txBody>
                        <a:bodyPr/>
                        <a:lstStyle/>
                        <a:p>
                          <a:pPr algn="ctr"/>
                          <a:r>
                            <a:rPr lang="en-US" sz="1200" dirty="0">
                              <a:solidFill>
                                <a:schemeClr val="tx1"/>
                              </a:solidFill>
                            </a:rPr>
                            <a:t>Compute </a:t>
                          </a:r>
                          <a14:m>
                            <m:oMath xmlns:m="http://schemas.openxmlformats.org/officeDocument/2006/math">
                              <m:sSup>
                                <m:sSupPr>
                                  <m:ctrlPr>
                                    <a:rPr lang="en-US" sz="1200" b="0" i="1" smtClean="0">
                                      <a:solidFill>
                                        <a:schemeClr val="tx1"/>
                                      </a:solidFill>
                                      <a:latin typeface="Cambria Math" panose="02040503050406030204" pitchFamily="18" charset="0"/>
                                    </a:rPr>
                                  </m:ctrlPr>
                                </m:sSupPr>
                                <m:e>
                                  <m:r>
                                    <a:rPr lang="en-US" sz="1200" b="0" i="1" smtClean="0">
                                      <a:solidFill>
                                        <a:schemeClr val="tx1"/>
                                      </a:solidFill>
                                      <a:latin typeface="Cambria Math" panose="02040503050406030204" pitchFamily="18" charset="0"/>
                                    </a:rPr>
                                    <m:t>𝑈</m:t>
                                  </m:r>
                                </m:e>
                                <m:sup>
                                  <m:r>
                                    <a:rPr lang="en-US" sz="1200" b="0" i="1" smtClean="0">
                                      <a:solidFill>
                                        <a:schemeClr val="tx1"/>
                                      </a:solidFill>
                                      <a:latin typeface="Cambria Math" panose="02040503050406030204" pitchFamily="18" charset="0"/>
                                    </a:rPr>
                                    <m:t>∗</m:t>
                                  </m:r>
                                </m:sup>
                              </m:sSup>
                            </m:oMath>
                          </a14:m>
                          <a:r>
                            <a:rPr lang="en-US" sz="1200" dirty="0">
                              <a:solidFill>
                                <a:schemeClr val="tx1"/>
                              </a:solidFill>
                            </a:rPr>
                            <a:t>, </a:t>
                          </a:r>
                          <a14:m>
                            <m:oMath xmlns:m="http://schemas.openxmlformats.org/officeDocument/2006/math">
                              <m:sSup>
                                <m:sSupPr>
                                  <m:ctrlPr>
                                    <a:rPr lang="en-US" sz="1200" b="0" i="1" smtClean="0">
                                      <a:solidFill>
                                        <a:schemeClr val="tx1"/>
                                      </a:solidFill>
                                      <a:latin typeface="Cambria Math" panose="02040503050406030204" pitchFamily="18" charset="0"/>
                                    </a:rPr>
                                  </m:ctrlPr>
                                </m:sSupPr>
                                <m:e>
                                  <m:r>
                                    <a:rPr lang="en-US" sz="1200" b="0" i="1" smtClean="0">
                                      <a:solidFill>
                                        <a:schemeClr val="tx1"/>
                                      </a:solidFill>
                                      <a:latin typeface="Cambria Math" panose="02040503050406030204" pitchFamily="18" charset="0"/>
                                    </a:rPr>
                                    <m:t>𝑄</m:t>
                                  </m:r>
                                </m:e>
                                <m:sup>
                                  <m:r>
                                    <a:rPr lang="en-US" sz="1200" b="0" i="1" smtClean="0">
                                      <a:solidFill>
                                        <a:schemeClr val="tx1"/>
                                      </a:solidFill>
                                      <a:latin typeface="Cambria Math" panose="02040503050406030204" pitchFamily="18" charset="0"/>
                                    </a:rPr>
                                    <m:t>∗</m:t>
                                  </m:r>
                                </m:sup>
                              </m:sSup>
                            </m:oMath>
                          </a14:m>
                          <a:r>
                            <a:rPr lang="en-US" sz="1200" dirty="0">
                              <a:solidFill>
                                <a:schemeClr val="tx1"/>
                              </a:solidFill>
                            </a:rPr>
                            <a:t>, </a:t>
                          </a:r>
                          <a14:m>
                            <m:oMath xmlns:m="http://schemas.openxmlformats.org/officeDocument/2006/math">
                              <m:sSup>
                                <m:sSupPr>
                                  <m:ctrlPr>
                                    <a:rPr lang="en-US" sz="1200" i="1" smtClean="0">
                                      <a:solidFill>
                                        <a:schemeClr val="tx1"/>
                                      </a:solidFill>
                                      <a:latin typeface="Cambria Math" panose="02040503050406030204" pitchFamily="18" charset="0"/>
                                      <a:ea typeface="Cambria Math" panose="02040503050406030204" pitchFamily="18" charset="0"/>
                                    </a:rPr>
                                  </m:ctrlPr>
                                </m:sSupPr>
                                <m:e>
                                  <m:r>
                                    <a:rPr lang="en-US" sz="1200" i="1" smtClean="0">
                                      <a:solidFill>
                                        <a:schemeClr val="tx1"/>
                                      </a:solidFill>
                                      <a:latin typeface="Cambria Math" panose="02040503050406030204" pitchFamily="18" charset="0"/>
                                      <a:ea typeface="Cambria Math" panose="02040503050406030204" pitchFamily="18" charset="0"/>
                                    </a:rPr>
                                    <m:t>𝜋</m:t>
                                  </m:r>
                                </m:e>
                                <m:sup>
                                  <m:r>
                                    <a:rPr lang="en-US" sz="1200" b="0" i="1" smtClean="0">
                                      <a:solidFill>
                                        <a:schemeClr val="tx1"/>
                                      </a:solidFill>
                                      <a:latin typeface="Cambria Math" panose="02040503050406030204" pitchFamily="18" charset="0"/>
                                    </a:rPr>
                                    <m:t>∗</m:t>
                                  </m:r>
                                </m:sup>
                              </m:sSup>
                            </m:oMath>
                          </a14:m>
                          <a:endParaRPr lang="en-US"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Value, Policy Iter. on approx. MDP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3348982"/>
                      </a:ext>
                    </a:extLst>
                  </a:tr>
                  <a:tr h="399453">
                    <a:tc>
                      <a:txBody>
                        <a:bodyPr/>
                        <a:lstStyle/>
                        <a:p>
                          <a:pPr algn="ctr"/>
                          <a:r>
                            <a:rPr lang="en-US" sz="1200" dirty="0">
                              <a:solidFill>
                                <a:schemeClr val="tx1"/>
                              </a:solidFill>
                            </a:rPr>
                            <a:t>Evaluate fixed policy </a:t>
                          </a:r>
                          <a14:m>
                            <m:oMath xmlns:m="http://schemas.openxmlformats.org/officeDocument/2006/math">
                              <m:sSup>
                                <m:sSupPr>
                                  <m:ctrlPr>
                                    <a:rPr lang="en-US" sz="1200" i="1" smtClean="0">
                                      <a:solidFill>
                                        <a:schemeClr val="tx1"/>
                                      </a:solidFill>
                                      <a:latin typeface="Cambria Math" panose="02040503050406030204" pitchFamily="18" charset="0"/>
                                      <a:ea typeface="Cambria Math" panose="02040503050406030204" pitchFamily="18" charset="0"/>
                                    </a:rPr>
                                  </m:ctrlPr>
                                </m:sSupPr>
                                <m:e>
                                  <m:r>
                                    <a:rPr lang="en-US" sz="1200" i="1" smtClean="0">
                                      <a:solidFill>
                                        <a:schemeClr val="tx1"/>
                                      </a:solidFill>
                                      <a:latin typeface="Cambria Math" panose="02040503050406030204" pitchFamily="18" charset="0"/>
                                      <a:ea typeface="Cambria Math" panose="02040503050406030204" pitchFamily="18" charset="0"/>
                                    </a:rPr>
                                    <m:t>𝜋</m:t>
                                  </m:r>
                                </m:e>
                                <m:sup>
                                  <m:r>
                                    <a:rPr lang="en-US" sz="1200" b="0" i="1" smtClean="0">
                                      <a:solidFill>
                                        <a:schemeClr val="tx1"/>
                                      </a:solidFill>
                                      <a:latin typeface="Cambria Math" panose="02040503050406030204" pitchFamily="18" charset="0"/>
                                    </a:rPr>
                                    <m:t>∗</m:t>
                                  </m:r>
                                </m:sup>
                              </m:sSup>
                            </m:oMath>
                          </a14:m>
                          <a:r>
                            <a:rPr lang="en-US" sz="1200" dirty="0">
                              <a:solidFill>
                                <a:schemeClr val="tx1"/>
                              </a:solidFill>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Policy Eval. on approx. MDP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2662090"/>
                      </a:ext>
                    </a:extLst>
                  </a:tr>
                </a:tbl>
              </a:graphicData>
            </a:graphic>
          </p:graphicFrame>
        </mc:Choice>
        <mc:Fallback xmlns="">
          <p:graphicFrame>
            <p:nvGraphicFramePr>
              <p:cNvPr id="27" name="Table 26">
                <a:extLst>
                  <a:ext uri="{FF2B5EF4-FFF2-40B4-BE49-F238E27FC236}">
                    <a16:creationId xmlns:a16="http://schemas.microsoft.com/office/drawing/2014/main" id="{2413CB16-1102-9528-7F3C-23F5BAFEF48C}"/>
                  </a:ext>
                </a:extLst>
              </p:cNvPr>
              <p:cNvGraphicFramePr>
                <a:graphicFrameLocks noGrp="1"/>
              </p:cNvGraphicFramePr>
              <p:nvPr>
                <p:extLst>
                  <p:ext uri="{D42A27DB-BD31-4B8C-83A1-F6EECF244321}">
                    <p14:modId xmlns:p14="http://schemas.microsoft.com/office/powerpoint/2010/main" val="2794495318"/>
                  </p:ext>
                </p:extLst>
              </p:nvPr>
            </p:nvGraphicFramePr>
            <p:xfrm>
              <a:off x="3993316" y="4581641"/>
              <a:ext cx="3416394" cy="1313853"/>
            </p:xfrm>
            <a:graphic>
              <a:graphicData uri="http://schemas.openxmlformats.org/drawingml/2006/table">
                <a:tbl>
                  <a:tblPr firstRow="1" bandRow="1">
                    <a:tableStyleId>{5C22544A-7EE6-4342-B048-85BDC9FD1C3A}</a:tableStyleId>
                  </a:tblPr>
                  <a:tblGrid>
                    <a:gridCol w="1821697">
                      <a:extLst>
                        <a:ext uri="{9D8B030D-6E8A-4147-A177-3AD203B41FA5}">
                          <a16:colId xmlns:a16="http://schemas.microsoft.com/office/drawing/2014/main" val="831580854"/>
                        </a:ext>
                      </a:extLst>
                    </a:gridCol>
                    <a:gridCol w="1594697">
                      <a:extLst>
                        <a:ext uri="{9D8B030D-6E8A-4147-A177-3AD203B41FA5}">
                          <a16:colId xmlns:a16="http://schemas.microsoft.com/office/drawing/2014/main" val="4152791572"/>
                        </a:ext>
                      </a:extLst>
                    </a:gridCol>
                  </a:tblGrid>
                  <a:tr h="399453">
                    <a:tc>
                      <a:txBody>
                        <a:bodyPr/>
                        <a:lstStyle/>
                        <a:p>
                          <a:pPr algn="ctr"/>
                          <a:r>
                            <a:rPr lang="en-US" sz="1200" dirty="0">
                              <a:solidFill>
                                <a:schemeClr val="tx1"/>
                              </a:solidFill>
                            </a:rPr>
                            <a:t>Goal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Approach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0686411"/>
                      </a:ext>
                    </a:extLst>
                  </a:tr>
                  <a:tr h="457200">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t="-88889" r="-87500" b="-113889"/>
                          </a:stretch>
                        </a:blipFill>
                      </a:tcPr>
                    </a:tc>
                    <a:tc>
                      <a:txBody>
                        <a:bodyPr/>
                        <a:lstStyle/>
                        <a:p>
                          <a:pPr algn="ctr"/>
                          <a:r>
                            <a:rPr lang="en-US" sz="1200" dirty="0">
                              <a:solidFill>
                                <a:schemeClr val="tx1"/>
                              </a:solidFill>
                            </a:rPr>
                            <a:t>Value, Policy Iter. on approx. MDP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3348982"/>
                      </a:ext>
                    </a:extLst>
                  </a:tr>
                  <a:tr h="457200">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t="-183784" r="-87500" b="-10811"/>
                          </a:stretch>
                        </a:blipFill>
                      </a:tcPr>
                    </a:tc>
                    <a:tc>
                      <a:txBody>
                        <a:bodyPr/>
                        <a:lstStyle/>
                        <a:p>
                          <a:pPr algn="ctr"/>
                          <a:r>
                            <a:rPr lang="en-US" sz="1200" dirty="0">
                              <a:solidFill>
                                <a:schemeClr val="tx1"/>
                              </a:solidFill>
                            </a:rPr>
                            <a:t>Policy Eval. on approx. MDP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2662090"/>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8" name="Table 27">
                <a:extLst>
                  <a:ext uri="{FF2B5EF4-FFF2-40B4-BE49-F238E27FC236}">
                    <a16:creationId xmlns:a16="http://schemas.microsoft.com/office/drawing/2014/main" id="{18D550D8-0FCD-2A0F-D7CE-116CF0AE3AA5}"/>
                  </a:ext>
                </a:extLst>
              </p:cNvPr>
              <p:cNvGraphicFramePr>
                <a:graphicFrameLocks noGrp="1"/>
              </p:cNvGraphicFramePr>
              <p:nvPr>
                <p:extLst>
                  <p:ext uri="{D42A27DB-BD31-4B8C-83A1-F6EECF244321}">
                    <p14:modId xmlns:p14="http://schemas.microsoft.com/office/powerpoint/2010/main" val="3853938540"/>
                  </p:ext>
                </p:extLst>
              </p:nvPr>
            </p:nvGraphicFramePr>
            <p:xfrm>
              <a:off x="7763096" y="4607273"/>
              <a:ext cx="3416394" cy="1198359"/>
            </p:xfrm>
            <a:graphic>
              <a:graphicData uri="http://schemas.openxmlformats.org/drawingml/2006/table">
                <a:tbl>
                  <a:tblPr firstRow="1" bandRow="1">
                    <a:tableStyleId>{5C22544A-7EE6-4342-B048-85BDC9FD1C3A}</a:tableStyleId>
                  </a:tblPr>
                  <a:tblGrid>
                    <a:gridCol w="1821697">
                      <a:extLst>
                        <a:ext uri="{9D8B030D-6E8A-4147-A177-3AD203B41FA5}">
                          <a16:colId xmlns:a16="http://schemas.microsoft.com/office/drawing/2014/main" val="831580854"/>
                        </a:ext>
                      </a:extLst>
                    </a:gridCol>
                    <a:gridCol w="1594697">
                      <a:extLst>
                        <a:ext uri="{9D8B030D-6E8A-4147-A177-3AD203B41FA5}">
                          <a16:colId xmlns:a16="http://schemas.microsoft.com/office/drawing/2014/main" val="4152791572"/>
                        </a:ext>
                      </a:extLst>
                    </a:gridCol>
                  </a:tblGrid>
                  <a:tr h="399453">
                    <a:tc>
                      <a:txBody>
                        <a:bodyPr/>
                        <a:lstStyle/>
                        <a:p>
                          <a:pPr algn="ctr"/>
                          <a:r>
                            <a:rPr lang="en-US" sz="1200" dirty="0">
                              <a:solidFill>
                                <a:schemeClr val="tx1"/>
                              </a:solidFill>
                            </a:rPr>
                            <a:t>Goal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Approach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0686411"/>
                      </a:ext>
                    </a:extLst>
                  </a:tr>
                  <a:tr h="399453">
                    <a:tc>
                      <a:txBody>
                        <a:bodyPr/>
                        <a:lstStyle/>
                        <a:p>
                          <a:pPr algn="ctr"/>
                          <a:r>
                            <a:rPr lang="en-US" sz="1200" dirty="0">
                              <a:solidFill>
                                <a:schemeClr val="tx1"/>
                              </a:solidFill>
                            </a:rPr>
                            <a:t>Compute </a:t>
                          </a:r>
                          <a14:m>
                            <m:oMath xmlns:m="http://schemas.openxmlformats.org/officeDocument/2006/math">
                              <m:sSup>
                                <m:sSupPr>
                                  <m:ctrlPr>
                                    <a:rPr lang="en-US" sz="1200" b="0" i="1" smtClean="0">
                                      <a:solidFill>
                                        <a:schemeClr val="tx1"/>
                                      </a:solidFill>
                                      <a:latin typeface="Cambria Math" panose="02040503050406030204" pitchFamily="18" charset="0"/>
                                    </a:rPr>
                                  </m:ctrlPr>
                                </m:sSupPr>
                                <m:e>
                                  <m:r>
                                    <a:rPr lang="en-US" sz="1200" b="0" i="1" smtClean="0">
                                      <a:solidFill>
                                        <a:schemeClr val="tx1"/>
                                      </a:solidFill>
                                      <a:latin typeface="Cambria Math" panose="02040503050406030204" pitchFamily="18" charset="0"/>
                                    </a:rPr>
                                    <m:t>𝑈</m:t>
                                  </m:r>
                                </m:e>
                                <m:sup>
                                  <m:r>
                                    <a:rPr lang="en-US" sz="1200" b="0" i="1" smtClean="0">
                                      <a:solidFill>
                                        <a:schemeClr val="tx1"/>
                                      </a:solidFill>
                                      <a:latin typeface="Cambria Math" panose="02040503050406030204" pitchFamily="18" charset="0"/>
                                    </a:rPr>
                                    <m:t>∗</m:t>
                                  </m:r>
                                </m:sup>
                              </m:sSup>
                            </m:oMath>
                          </a14:m>
                          <a:r>
                            <a:rPr lang="en-US" sz="1200" dirty="0">
                              <a:solidFill>
                                <a:schemeClr val="tx1"/>
                              </a:solidFill>
                            </a:rPr>
                            <a:t>, </a:t>
                          </a:r>
                          <a14:m>
                            <m:oMath xmlns:m="http://schemas.openxmlformats.org/officeDocument/2006/math">
                              <m:sSup>
                                <m:sSupPr>
                                  <m:ctrlPr>
                                    <a:rPr lang="en-US" sz="1200" b="0" i="1" smtClean="0">
                                      <a:solidFill>
                                        <a:schemeClr val="tx1"/>
                                      </a:solidFill>
                                      <a:latin typeface="Cambria Math" panose="02040503050406030204" pitchFamily="18" charset="0"/>
                                    </a:rPr>
                                  </m:ctrlPr>
                                </m:sSupPr>
                                <m:e>
                                  <m:r>
                                    <a:rPr lang="en-US" sz="1200" b="0" i="1" smtClean="0">
                                      <a:solidFill>
                                        <a:schemeClr val="tx1"/>
                                      </a:solidFill>
                                      <a:latin typeface="Cambria Math" panose="02040503050406030204" pitchFamily="18" charset="0"/>
                                    </a:rPr>
                                    <m:t>𝑄</m:t>
                                  </m:r>
                                </m:e>
                                <m:sup>
                                  <m:r>
                                    <a:rPr lang="en-US" sz="1200" b="0" i="1" smtClean="0">
                                      <a:solidFill>
                                        <a:schemeClr val="tx1"/>
                                      </a:solidFill>
                                      <a:latin typeface="Cambria Math" panose="02040503050406030204" pitchFamily="18" charset="0"/>
                                    </a:rPr>
                                    <m:t>∗</m:t>
                                  </m:r>
                                </m:sup>
                              </m:sSup>
                            </m:oMath>
                          </a14:m>
                          <a:r>
                            <a:rPr lang="en-US" sz="1200" dirty="0">
                              <a:solidFill>
                                <a:schemeClr val="tx1"/>
                              </a:solidFill>
                            </a:rPr>
                            <a:t>, </a:t>
                          </a:r>
                          <a14:m>
                            <m:oMath xmlns:m="http://schemas.openxmlformats.org/officeDocument/2006/math">
                              <m:sSup>
                                <m:sSupPr>
                                  <m:ctrlPr>
                                    <a:rPr lang="en-US" sz="1200" i="1" smtClean="0">
                                      <a:solidFill>
                                        <a:schemeClr val="tx1"/>
                                      </a:solidFill>
                                      <a:latin typeface="Cambria Math" panose="02040503050406030204" pitchFamily="18" charset="0"/>
                                      <a:ea typeface="Cambria Math" panose="02040503050406030204" pitchFamily="18" charset="0"/>
                                    </a:rPr>
                                  </m:ctrlPr>
                                </m:sSupPr>
                                <m:e>
                                  <m:r>
                                    <a:rPr lang="en-US" sz="1200" i="1" smtClean="0">
                                      <a:solidFill>
                                        <a:schemeClr val="tx1"/>
                                      </a:solidFill>
                                      <a:latin typeface="Cambria Math" panose="02040503050406030204" pitchFamily="18" charset="0"/>
                                      <a:ea typeface="Cambria Math" panose="02040503050406030204" pitchFamily="18" charset="0"/>
                                    </a:rPr>
                                    <m:t>𝜋</m:t>
                                  </m:r>
                                </m:e>
                                <m:sup>
                                  <m:r>
                                    <a:rPr lang="en-US" sz="1200" b="0" i="1" smtClean="0">
                                      <a:solidFill>
                                        <a:schemeClr val="tx1"/>
                                      </a:solidFill>
                                      <a:latin typeface="Cambria Math" panose="02040503050406030204" pitchFamily="18" charset="0"/>
                                    </a:rPr>
                                    <m:t>∗</m:t>
                                  </m:r>
                                </m:sup>
                              </m:sSup>
                            </m:oMath>
                          </a14:m>
                          <a:endParaRPr lang="en-US"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Q-Learning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3348982"/>
                      </a:ext>
                    </a:extLst>
                  </a:tr>
                  <a:tr h="399453">
                    <a:tc>
                      <a:txBody>
                        <a:bodyPr/>
                        <a:lstStyle/>
                        <a:p>
                          <a:pPr algn="ctr"/>
                          <a:r>
                            <a:rPr lang="en-US" sz="1200" dirty="0">
                              <a:solidFill>
                                <a:schemeClr val="tx1"/>
                              </a:solidFill>
                            </a:rPr>
                            <a:t>Evaluate fixed policy </a:t>
                          </a:r>
                          <a14:m>
                            <m:oMath xmlns:m="http://schemas.openxmlformats.org/officeDocument/2006/math">
                              <m:sSup>
                                <m:sSupPr>
                                  <m:ctrlPr>
                                    <a:rPr lang="en-US" sz="1200" i="1" smtClean="0">
                                      <a:solidFill>
                                        <a:schemeClr val="tx1"/>
                                      </a:solidFill>
                                      <a:latin typeface="Cambria Math" panose="02040503050406030204" pitchFamily="18" charset="0"/>
                                      <a:ea typeface="Cambria Math" panose="02040503050406030204" pitchFamily="18" charset="0"/>
                                    </a:rPr>
                                  </m:ctrlPr>
                                </m:sSupPr>
                                <m:e>
                                  <m:r>
                                    <a:rPr lang="en-US" sz="1200" i="1" smtClean="0">
                                      <a:solidFill>
                                        <a:schemeClr val="tx1"/>
                                      </a:solidFill>
                                      <a:latin typeface="Cambria Math" panose="02040503050406030204" pitchFamily="18" charset="0"/>
                                      <a:ea typeface="Cambria Math" panose="02040503050406030204" pitchFamily="18" charset="0"/>
                                    </a:rPr>
                                    <m:t>𝜋</m:t>
                                  </m:r>
                                </m:e>
                                <m:sup>
                                  <m:r>
                                    <a:rPr lang="en-US" sz="1200" b="0" i="1" smtClean="0">
                                      <a:solidFill>
                                        <a:schemeClr val="tx1"/>
                                      </a:solidFill>
                                      <a:latin typeface="Cambria Math" panose="02040503050406030204" pitchFamily="18" charset="0"/>
                                    </a:rPr>
                                    <m:t>∗</m:t>
                                  </m:r>
                                </m:sup>
                              </m:sSup>
                            </m:oMath>
                          </a14:m>
                          <a:r>
                            <a:rPr lang="en-US" sz="1200" dirty="0">
                              <a:solidFill>
                                <a:schemeClr val="tx1"/>
                              </a:solidFill>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Value Learning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2662090"/>
                      </a:ext>
                    </a:extLst>
                  </a:tr>
                </a:tbl>
              </a:graphicData>
            </a:graphic>
          </p:graphicFrame>
        </mc:Choice>
        <mc:Fallback xmlns="">
          <p:graphicFrame>
            <p:nvGraphicFramePr>
              <p:cNvPr id="28" name="Table 27">
                <a:extLst>
                  <a:ext uri="{FF2B5EF4-FFF2-40B4-BE49-F238E27FC236}">
                    <a16:creationId xmlns:a16="http://schemas.microsoft.com/office/drawing/2014/main" id="{18D550D8-0FCD-2A0F-D7CE-116CF0AE3AA5}"/>
                  </a:ext>
                </a:extLst>
              </p:cNvPr>
              <p:cNvGraphicFramePr>
                <a:graphicFrameLocks noGrp="1"/>
              </p:cNvGraphicFramePr>
              <p:nvPr>
                <p:extLst>
                  <p:ext uri="{D42A27DB-BD31-4B8C-83A1-F6EECF244321}">
                    <p14:modId xmlns:p14="http://schemas.microsoft.com/office/powerpoint/2010/main" val="3853938540"/>
                  </p:ext>
                </p:extLst>
              </p:nvPr>
            </p:nvGraphicFramePr>
            <p:xfrm>
              <a:off x="7763096" y="4607273"/>
              <a:ext cx="3416394" cy="1198359"/>
            </p:xfrm>
            <a:graphic>
              <a:graphicData uri="http://schemas.openxmlformats.org/drawingml/2006/table">
                <a:tbl>
                  <a:tblPr firstRow="1" bandRow="1">
                    <a:tableStyleId>{5C22544A-7EE6-4342-B048-85BDC9FD1C3A}</a:tableStyleId>
                  </a:tblPr>
                  <a:tblGrid>
                    <a:gridCol w="1821697">
                      <a:extLst>
                        <a:ext uri="{9D8B030D-6E8A-4147-A177-3AD203B41FA5}">
                          <a16:colId xmlns:a16="http://schemas.microsoft.com/office/drawing/2014/main" val="831580854"/>
                        </a:ext>
                      </a:extLst>
                    </a:gridCol>
                    <a:gridCol w="1594697">
                      <a:extLst>
                        <a:ext uri="{9D8B030D-6E8A-4147-A177-3AD203B41FA5}">
                          <a16:colId xmlns:a16="http://schemas.microsoft.com/office/drawing/2014/main" val="4152791572"/>
                        </a:ext>
                      </a:extLst>
                    </a:gridCol>
                  </a:tblGrid>
                  <a:tr h="399453">
                    <a:tc>
                      <a:txBody>
                        <a:bodyPr/>
                        <a:lstStyle/>
                        <a:p>
                          <a:pPr algn="ctr"/>
                          <a:r>
                            <a:rPr lang="en-US" sz="1200" dirty="0">
                              <a:solidFill>
                                <a:schemeClr val="tx1"/>
                              </a:solidFill>
                            </a:rPr>
                            <a:t>Goal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tx1"/>
                              </a:solidFill>
                            </a:rPr>
                            <a:t>Approach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0686411"/>
                      </a:ext>
                    </a:extLst>
                  </a:tr>
                  <a:tr h="399453">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6"/>
                          <a:stretch>
                            <a:fillRect t="-100000" r="-87500" b="-100000"/>
                          </a:stretch>
                        </a:blipFill>
                      </a:tcPr>
                    </a:tc>
                    <a:tc>
                      <a:txBody>
                        <a:bodyPr/>
                        <a:lstStyle/>
                        <a:p>
                          <a:pPr algn="ctr"/>
                          <a:r>
                            <a:rPr lang="en-US" sz="1200" dirty="0">
                              <a:solidFill>
                                <a:schemeClr val="tx1"/>
                              </a:solidFill>
                            </a:rPr>
                            <a:t>Q-Learning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3348982"/>
                      </a:ext>
                    </a:extLst>
                  </a:tr>
                  <a:tr h="399453">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6"/>
                          <a:stretch>
                            <a:fillRect t="-200000" r="-87500"/>
                          </a:stretch>
                        </a:blipFill>
                      </a:tcPr>
                    </a:tc>
                    <a:tc>
                      <a:txBody>
                        <a:bodyPr/>
                        <a:lstStyle/>
                        <a:p>
                          <a:pPr algn="ctr"/>
                          <a:r>
                            <a:rPr lang="en-US" sz="1200" dirty="0">
                              <a:solidFill>
                                <a:schemeClr val="tx1"/>
                              </a:solidFill>
                            </a:rPr>
                            <a:t>Value Learning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2662090"/>
                      </a:ext>
                    </a:extLst>
                  </a:tr>
                </a:tbl>
              </a:graphicData>
            </a:graphic>
          </p:graphicFrame>
        </mc:Fallback>
      </mc:AlternateContent>
      <p:sp>
        <p:nvSpPr>
          <p:cNvPr id="29" name="TextBox 28">
            <a:extLst>
              <a:ext uri="{FF2B5EF4-FFF2-40B4-BE49-F238E27FC236}">
                <a16:creationId xmlns:a16="http://schemas.microsoft.com/office/drawing/2014/main" id="{7D8B9A57-C7BE-3EC4-F6A4-12142E830A33}"/>
              </a:ext>
            </a:extLst>
          </p:cNvPr>
          <p:cNvSpPr txBox="1"/>
          <p:nvPr/>
        </p:nvSpPr>
        <p:spPr>
          <a:xfrm>
            <a:off x="4951949" y="4307153"/>
            <a:ext cx="1499128" cy="338554"/>
          </a:xfrm>
          <a:prstGeom prst="rect">
            <a:avLst/>
          </a:prstGeom>
          <a:noFill/>
        </p:spPr>
        <p:txBody>
          <a:bodyPr wrap="none" rtlCol="0">
            <a:spAutoFit/>
          </a:bodyPr>
          <a:lstStyle/>
          <a:p>
            <a:pPr algn="ctr"/>
            <a:r>
              <a:rPr lang="en-US" sz="1600" b="1" dirty="0">
                <a:solidFill>
                  <a:schemeClr val="accent4"/>
                </a:solidFill>
              </a:rPr>
              <a:t>Model-Based</a:t>
            </a:r>
          </a:p>
        </p:txBody>
      </p:sp>
      <p:sp>
        <p:nvSpPr>
          <p:cNvPr id="30" name="TextBox 29">
            <a:extLst>
              <a:ext uri="{FF2B5EF4-FFF2-40B4-BE49-F238E27FC236}">
                <a16:creationId xmlns:a16="http://schemas.microsoft.com/office/drawing/2014/main" id="{1DAAA80B-690E-4426-3D33-9274B5D834FB}"/>
              </a:ext>
            </a:extLst>
          </p:cNvPr>
          <p:cNvSpPr txBox="1"/>
          <p:nvPr/>
        </p:nvSpPr>
        <p:spPr>
          <a:xfrm>
            <a:off x="8808036" y="4307153"/>
            <a:ext cx="1326517" cy="338554"/>
          </a:xfrm>
          <a:prstGeom prst="rect">
            <a:avLst/>
          </a:prstGeom>
          <a:noFill/>
        </p:spPr>
        <p:txBody>
          <a:bodyPr wrap="none" rtlCol="0">
            <a:spAutoFit/>
          </a:bodyPr>
          <a:lstStyle/>
          <a:p>
            <a:pPr algn="ctr"/>
            <a:r>
              <a:rPr lang="en-US" sz="1600" b="1" dirty="0">
                <a:solidFill>
                  <a:schemeClr val="accent2"/>
                </a:solidFill>
              </a:rPr>
              <a:t>Model-Free</a:t>
            </a:r>
          </a:p>
        </p:txBody>
      </p:sp>
    </p:spTree>
    <p:extLst>
      <p:ext uri="{BB962C8B-B14F-4D97-AF65-F5344CB8AC3E}">
        <p14:creationId xmlns:p14="http://schemas.microsoft.com/office/powerpoint/2010/main" val="31547575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65FDE-A1BA-D007-E7FC-D33651223493}"/>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EF253425-3842-81C2-49E0-7ABD21F663E9}"/>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4EB697E6-E93F-2346-CF26-A143E6ECC227}"/>
              </a:ext>
            </a:extLst>
          </p:cNvPr>
          <p:cNvSpPr>
            <a:spLocks noGrp="1"/>
          </p:cNvSpPr>
          <p:nvPr>
            <p:ph type="sldNum" sz="quarter" idx="12"/>
          </p:nvPr>
        </p:nvSpPr>
        <p:spPr/>
        <p:txBody>
          <a:bodyPr/>
          <a:lstStyle/>
          <a:p>
            <a:fld id="{0C6CD854-DD62-6C4B-87F1-66B34D688D3F}" type="slidenum">
              <a:rPr lang="en-US" smtClean="0"/>
              <a:t>27</a:t>
            </a:fld>
            <a:endParaRPr lang="en-US"/>
          </a:p>
        </p:txBody>
      </p:sp>
      <p:sp>
        <p:nvSpPr>
          <p:cNvPr id="5" name="Title 4">
            <a:extLst>
              <a:ext uri="{FF2B5EF4-FFF2-40B4-BE49-F238E27FC236}">
                <a16:creationId xmlns:a16="http://schemas.microsoft.com/office/drawing/2014/main" id="{C6ED8E22-4CCD-6DD7-DE4D-5687B6F3370A}"/>
              </a:ext>
            </a:extLst>
          </p:cNvPr>
          <p:cNvSpPr>
            <a:spLocks noGrp="1"/>
          </p:cNvSpPr>
          <p:nvPr>
            <p:ph type="title"/>
          </p:nvPr>
        </p:nvSpPr>
        <p:spPr/>
        <p:txBody>
          <a:bodyPr/>
          <a:lstStyle/>
          <a:p>
            <a:r>
              <a:rPr lang="en-US" dirty="0"/>
              <a:t>Questions (4)</a:t>
            </a:r>
          </a:p>
        </p:txBody>
      </p:sp>
    </p:spTree>
    <p:extLst>
      <p:ext uri="{BB962C8B-B14F-4D97-AF65-F5344CB8AC3E}">
        <p14:creationId xmlns:p14="http://schemas.microsoft.com/office/powerpoint/2010/main" val="544521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BA22-5C09-0A8D-1C06-267910A6DB1A}"/>
              </a:ext>
            </a:extLst>
          </p:cNvPr>
          <p:cNvSpPr>
            <a:spLocks noGrp="1"/>
          </p:cNvSpPr>
          <p:nvPr>
            <p:ph type="ctrTitle"/>
          </p:nvPr>
        </p:nvSpPr>
        <p:spPr/>
        <p:txBody>
          <a:bodyPr/>
          <a:lstStyle/>
          <a:p>
            <a:r>
              <a:rPr lang="en-US" dirty="0"/>
              <a:t>that’s it for today!</a:t>
            </a:r>
          </a:p>
        </p:txBody>
      </p:sp>
      <p:sp>
        <p:nvSpPr>
          <p:cNvPr id="3" name="Slide Number Placeholder 2">
            <a:extLst>
              <a:ext uri="{FF2B5EF4-FFF2-40B4-BE49-F238E27FC236}">
                <a16:creationId xmlns:a16="http://schemas.microsoft.com/office/drawing/2014/main" id="{F4695C3F-CD66-A7C6-F527-FB6964B095C5}"/>
              </a:ext>
            </a:extLst>
          </p:cNvPr>
          <p:cNvSpPr>
            <a:spLocks noGrp="1"/>
          </p:cNvSpPr>
          <p:nvPr>
            <p:ph type="sldNum" sz="quarter" idx="12"/>
          </p:nvPr>
        </p:nvSpPr>
        <p:spPr/>
        <p:txBody>
          <a:bodyPr/>
          <a:lstStyle/>
          <a:p>
            <a:fld id="{0C6CD854-DD62-6C4B-87F1-66B34D688D3F}" type="slidenum">
              <a:rPr lang="en-US" smtClean="0"/>
              <a:pPr/>
              <a:t>28</a:t>
            </a:fld>
            <a:endParaRPr lang="en-US"/>
          </a:p>
        </p:txBody>
      </p:sp>
      <p:sp>
        <p:nvSpPr>
          <p:cNvPr id="4" name="Text Placeholder 3">
            <a:extLst>
              <a:ext uri="{FF2B5EF4-FFF2-40B4-BE49-F238E27FC236}">
                <a16:creationId xmlns:a16="http://schemas.microsoft.com/office/drawing/2014/main" id="{10D9D130-F724-CF65-D97C-C03F9B16F599}"/>
              </a:ext>
            </a:extLst>
          </p:cNvPr>
          <p:cNvSpPr>
            <a:spLocks noGrp="1"/>
          </p:cNvSpPr>
          <p:nvPr>
            <p:ph type="body" sz="quarter" idx="13"/>
          </p:nvPr>
        </p:nvSpPr>
        <p:spPr>
          <a:xfrm>
            <a:off x="1624360" y="3768662"/>
            <a:ext cx="2979538" cy="2259013"/>
          </a:xfrm>
        </p:spPr>
        <p:txBody>
          <a:bodyPr/>
          <a:lstStyle/>
          <a:p>
            <a:r>
              <a:rPr lang="en-US" dirty="0"/>
              <a:t>Q-Learning</a:t>
            </a:r>
          </a:p>
          <a:p>
            <a:r>
              <a:rPr lang="en-US" dirty="0"/>
              <a:t>Exploration vs. Exploitation Tradeoff</a:t>
            </a:r>
          </a:p>
          <a:p>
            <a:r>
              <a:rPr lang="en-US" dirty="0"/>
              <a:t>Feature-Based Approximation</a:t>
            </a:r>
          </a:p>
        </p:txBody>
      </p:sp>
      <p:sp>
        <p:nvSpPr>
          <p:cNvPr id="5" name="Text Placeholder 4">
            <a:extLst>
              <a:ext uri="{FF2B5EF4-FFF2-40B4-BE49-F238E27FC236}">
                <a16:creationId xmlns:a16="http://schemas.microsoft.com/office/drawing/2014/main" id="{EE29183C-B3B2-40BC-0A6A-85C188234C20}"/>
              </a:ext>
            </a:extLst>
          </p:cNvPr>
          <p:cNvSpPr>
            <a:spLocks noGrp="1"/>
          </p:cNvSpPr>
          <p:nvPr>
            <p:ph type="body" sz="quarter" idx="15"/>
          </p:nvPr>
        </p:nvSpPr>
        <p:spPr>
          <a:xfrm>
            <a:off x="7866664" y="3762440"/>
            <a:ext cx="2877536" cy="2259013"/>
          </a:xfrm>
        </p:spPr>
        <p:txBody>
          <a:bodyPr/>
          <a:lstStyle/>
          <a:p>
            <a:r>
              <a:rPr lang="en-US" dirty="0"/>
              <a:t>Complete </a:t>
            </a:r>
            <a:r>
              <a:rPr lang="en-US" b="1" dirty="0">
                <a:solidFill>
                  <a:schemeClr val="accent4"/>
                </a:solidFill>
              </a:rPr>
              <a:t>Practice Problem 9</a:t>
            </a:r>
          </a:p>
          <a:p>
            <a:r>
              <a:rPr lang="en-US" dirty="0"/>
              <a:t>Do </a:t>
            </a:r>
            <a:r>
              <a:rPr lang="en-US" b="1" dirty="0">
                <a:solidFill>
                  <a:schemeClr val="accent4"/>
                </a:solidFill>
              </a:rPr>
              <a:t>Project 2</a:t>
            </a:r>
            <a:r>
              <a:rPr lang="en-US" dirty="0"/>
              <a:t> (due 7.16)</a:t>
            </a:r>
          </a:p>
          <a:p>
            <a:r>
              <a:rPr lang="en-US" dirty="0"/>
              <a:t>Do </a:t>
            </a:r>
            <a:r>
              <a:rPr lang="en-US" b="1" dirty="0">
                <a:solidFill>
                  <a:schemeClr val="accent4"/>
                </a:solidFill>
              </a:rPr>
              <a:t>Homework 2</a:t>
            </a:r>
            <a:r>
              <a:rPr lang="en-US" dirty="0"/>
              <a:t> (due 7.23)</a:t>
            </a:r>
          </a:p>
          <a:p>
            <a:endParaRPr lang="en-US" dirty="0"/>
          </a:p>
        </p:txBody>
      </p:sp>
      <p:sp>
        <p:nvSpPr>
          <p:cNvPr id="6" name="Text Placeholder 5">
            <a:extLst>
              <a:ext uri="{FF2B5EF4-FFF2-40B4-BE49-F238E27FC236}">
                <a16:creationId xmlns:a16="http://schemas.microsoft.com/office/drawing/2014/main" id="{811707F8-922E-989E-1D14-57F87FE0DD2F}"/>
              </a:ext>
            </a:extLst>
          </p:cNvPr>
          <p:cNvSpPr>
            <a:spLocks noGrp="1"/>
          </p:cNvSpPr>
          <p:nvPr>
            <p:ph type="body" sz="quarter" idx="16"/>
          </p:nvPr>
        </p:nvSpPr>
        <p:spPr/>
        <p:txBody>
          <a:bodyPr/>
          <a:lstStyle/>
          <a:p>
            <a:r>
              <a:rPr lang="en-US" dirty="0"/>
              <a:t>Reinforcement Learning in Practice</a:t>
            </a:r>
          </a:p>
        </p:txBody>
      </p:sp>
    </p:spTree>
    <p:extLst>
      <p:ext uri="{BB962C8B-B14F-4D97-AF65-F5344CB8AC3E}">
        <p14:creationId xmlns:p14="http://schemas.microsoft.com/office/powerpoint/2010/main" val="3582346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602AA00-DADB-35CD-76B7-EC34DB239615}"/>
              </a:ext>
            </a:extLst>
          </p:cNvPr>
          <p:cNvSpPr>
            <a:spLocks noGrp="1"/>
          </p:cNvSpPr>
          <p:nvPr>
            <p:ph type="title"/>
          </p:nvPr>
        </p:nvSpPr>
        <p:spPr/>
        <p:txBody>
          <a:bodyPr/>
          <a:lstStyle/>
          <a:p>
            <a:r>
              <a:rPr lang="en-US" dirty="0"/>
              <a:t>Recap: Reinforcement Learning</a:t>
            </a:r>
          </a:p>
        </p:txBody>
      </p:sp>
      <mc:AlternateContent xmlns:mc="http://schemas.openxmlformats.org/markup-compatibility/2006" xmlns:a14="http://schemas.microsoft.com/office/drawing/2010/main">
        <mc:Choice Requires="a14">
          <p:sp>
            <p:nvSpPr>
              <p:cNvPr id="13" name="Content Placeholder 12">
                <a:extLst>
                  <a:ext uri="{FF2B5EF4-FFF2-40B4-BE49-F238E27FC236}">
                    <a16:creationId xmlns:a16="http://schemas.microsoft.com/office/drawing/2014/main" id="{76FB51CD-BB2F-3A52-4371-C6665C37A35B}"/>
                  </a:ext>
                </a:extLst>
              </p:cNvPr>
              <p:cNvSpPr>
                <a:spLocks noGrp="1"/>
              </p:cNvSpPr>
              <p:nvPr>
                <p:ph idx="1"/>
              </p:nvPr>
            </p:nvSpPr>
            <p:spPr>
              <a:xfrm>
                <a:off x="497158" y="1590261"/>
                <a:ext cx="6512105" cy="4606139"/>
              </a:xfrm>
            </p:spPr>
            <p:txBody>
              <a:bodyPr>
                <a:normAutofit/>
              </a:bodyPr>
              <a:lstStyle/>
              <a:p>
                <a:r>
                  <a:rPr lang="en-US" dirty="0"/>
                  <a:t>Still a Markov Decision Process, with:</a:t>
                </a:r>
              </a:p>
              <a:p>
                <a:pPr lvl="1"/>
                <a:r>
                  <a:rPr lang="en-US" dirty="0"/>
                  <a:t>States </a:t>
                </a:r>
                <a14:m>
                  <m:oMath xmlns:m="http://schemas.openxmlformats.org/officeDocument/2006/math">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ea typeface="Cambria Math" panose="02040503050406030204" pitchFamily="18" charset="0"/>
                      </a:rPr>
                      <m:t>∈</m:t>
                    </m:r>
                    <m:r>
                      <a:rPr lang="en-US" b="0" i="1" smtClean="0">
                        <a:solidFill>
                          <a:schemeClr val="accent2"/>
                        </a:solidFill>
                        <a:latin typeface="Cambria Math" panose="02040503050406030204" pitchFamily="18" charset="0"/>
                        <a:ea typeface="Cambria Math" panose="02040503050406030204" pitchFamily="18" charset="0"/>
                      </a:rPr>
                      <m:t>𝑆</m:t>
                    </m:r>
                  </m:oMath>
                </a14:m>
                <a:endParaRPr lang="en-US" dirty="0"/>
              </a:p>
              <a:p>
                <a:pPr lvl="1"/>
                <a:r>
                  <a:rPr lang="en-US" dirty="0"/>
                  <a:t>Actions </a:t>
                </a:r>
                <a14:m>
                  <m:oMath xmlns:m="http://schemas.openxmlformats.org/officeDocument/2006/math">
                    <m:r>
                      <a:rPr lang="en-US" b="0" i="1" smtClean="0">
                        <a:solidFill>
                          <a:schemeClr val="accent2"/>
                        </a:solidFill>
                        <a:latin typeface="Cambria Math" panose="02040503050406030204" pitchFamily="18" charset="0"/>
                      </a:rPr>
                      <m:t>𝑎</m:t>
                    </m:r>
                    <m:r>
                      <a:rPr lang="en-US" b="0" i="1" smtClean="0">
                        <a:solidFill>
                          <a:schemeClr val="accent2"/>
                        </a:solidFill>
                        <a:latin typeface="Cambria Math" panose="02040503050406030204" pitchFamily="18" charset="0"/>
                        <a:ea typeface="Cambria Math" panose="02040503050406030204" pitchFamily="18" charset="0"/>
                      </a:rPr>
                      <m:t>∈</m:t>
                    </m:r>
                    <m:r>
                      <a:rPr lang="en-US" b="0" i="1" smtClean="0">
                        <a:solidFill>
                          <a:schemeClr val="accent2"/>
                        </a:solidFill>
                        <a:latin typeface="Cambria Math" panose="02040503050406030204" pitchFamily="18" charset="0"/>
                        <a:ea typeface="Cambria Math" panose="02040503050406030204" pitchFamily="18" charset="0"/>
                      </a:rPr>
                      <m:t>𝐴</m:t>
                    </m:r>
                  </m:oMath>
                </a14:m>
                <a:endParaRPr lang="en-US" dirty="0"/>
              </a:p>
              <a:p>
                <a:pPr lvl="1"/>
                <a:r>
                  <a:rPr lang="en-US" dirty="0"/>
                  <a:t>Transition model </a:t>
                </a:r>
                <a14:m>
                  <m:oMath xmlns:m="http://schemas.openxmlformats.org/officeDocument/2006/math">
                    <m:r>
                      <a:rPr lang="en-US" b="0" i="1" smtClean="0">
                        <a:solidFill>
                          <a:schemeClr val="accent2"/>
                        </a:solidFill>
                        <a:latin typeface="Cambria Math" panose="02040503050406030204" pitchFamily="18" charset="0"/>
                      </a:rPr>
                      <m:t>𝑇</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𝑎</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oMath>
                </a14:m>
                <a:endParaRPr lang="en-US" dirty="0"/>
              </a:p>
              <a:p>
                <a:pPr marL="914400" lvl="2" indent="0">
                  <a:lnSpc>
                    <a:spcPct val="150000"/>
                  </a:lnSpc>
                  <a:buNone/>
                </a:pPr>
                <a14:m>
                  <m:oMathPara xmlns:m="http://schemas.openxmlformats.org/officeDocument/2006/math">
                    <m:oMath>
                      <m:r>
                        <a:rPr lang="en-US" b="0" i="1" smtClean="0">
                          <a:solidFill>
                            <a:schemeClr val="accent2"/>
                          </a:solidFill>
                          <a:latin typeface="Cambria Math" panose="02040503050406030204" pitchFamily="18" charset="0"/>
                        </a:rPr>
                        <m:t>𝑇</m:t>
                      </m:r>
                      <m:d>
                        <m:dPr>
                          <m:ctrlPr>
                            <a:rPr lang="en-US" b="0" i="1" smtClean="0">
                              <a:solidFill>
                                <a:schemeClr val="accent2"/>
                              </a:solidFill>
                              <a:latin typeface="Cambria Math" panose="02040503050406030204" pitchFamily="18" charset="0"/>
                            </a:rPr>
                          </m:ctrlPr>
                        </m:dPr>
                        <m:e>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𝑎</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e>
                      </m:d>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𝑃</m:t>
                      </m:r>
                      <m:r>
                        <a:rPr lang="en-US" b="0" i="1" smtClean="0">
                          <a:solidFill>
                            <a:schemeClr val="accent2"/>
                          </a:solidFill>
                          <a:latin typeface="Cambria Math" panose="02040503050406030204" pitchFamily="18" charset="0"/>
                        </a:rPr>
                        <m:t>(</m:t>
                      </m:r>
                      <m:sSup>
                        <m:sSupPr>
                          <m:ctrlPr>
                            <a:rPr lang="en-US" b="0" i="1" smtClean="0">
                              <a:solidFill>
                                <a:schemeClr val="accent2"/>
                              </a:solidFill>
                              <a:latin typeface="Cambria Math" panose="02040503050406030204" pitchFamily="18" charset="0"/>
                            </a:rPr>
                          </m:ctrlPr>
                        </m:sSupPr>
                        <m:e>
                          <m:r>
                            <a:rPr lang="en-US" b="0" i="1" smtClean="0">
                              <a:solidFill>
                                <a:schemeClr val="accent2"/>
                              </a:solidFill>
                              <a:latin typeface="Cambria Math" panose="02040503050406030204" pitchFamily="18" charset="0"/>
                            </a:rPr>
                            <m:t>𝑠</m:t>
                          </m:r>
                        </m:e>
                        <m:sup>
                          <m:r>
                            <a:rPr lang="en-US" b="0" i="1" smtClean="0">
                              <a:solidFill>
                                <a:schemeClr val="accent2"/>
                              </a:solidFill>
                              <a:latin typeface="Cambria Math" panose="02040503050406030204" pitchFamily="18" charset="0"/>
                            </a:rPr>
                            <m:t>′</m:t>
                          </m:r>
                        </m:sup>
                      </m:sSup>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𝑎</m:t>
                      </m:r>
                      <m:r>
                        <a:rPr lang="en-US" b="0" i="1" smtClean="0">
                          <a:solidFill>
                            <a:schemeClr val="accent2"/>
                          </a:solidFill>
                          <a:latin typeface="Cambria Math" panose="02040503050406030204" pitchFamily="18" charset="0"/>
                        </a:rPr>
                        <m:t>)</m:t>
                      </m:r>
                    </m:oMath>
                  </m:oMathPara>
                </a14:m>
                <a:endParaRPr lang="en-US" dirty="0">
                  <a:solidFill>
                    <a:schemeClr val="accent2"/>
                  </a:solidFill>
                </a:endParaRPr>
              </a:p>
              <a:p>
                <a:pPr lvl="1"/>
                <a:r>
                  <a:rPr lang="en-US" dirty="0"/>
                  <a:t>Reward function </a:t>
                </a:r>
                <a14:m>
                  <m:oMath xmlns:m="http://schemas.openxmlformats.org/officeDocument/2006/math">
                    <m:r>
                      <a:rPr lang="en-US" b="0" i="1" smtClean="0">
                        <a:solidFill>
                          <a:schemeClr val="accent2"/>
                        </a:solidFill>
                        <a:latin typeface="Cambria Math" panose="02040503050406030204" pitchFamily="18" charset="0"/>
                      </a:rPr>
                      <m:t>𝑅</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𝑎</m:t>
                    </m:r>
                    <m:r>
                      <a:rPr lang="en-US" b="0" i="1" smtClean="0">
                        <a:solidFill>
                          <a:schemeClr val="accent2"/>
                        </a:solidFill>
                        <a:latin typeface="Cambria Math" panose="02040503050406030204" pitchFamily="18" charset="0"/>
                      </a:rPr>
                      <m:t>,</m:t>
                    </m:r>
                    <m:sSup>
                      <m:sSupPr>
                        <m:ctrlPr>
                          <a:rPr lang="en-US" b="0" i="1" smtClean="0">
                            <a:solidFill>
                              <a:schemeClr val="accent2"/>
                            </a:solidFill>
                            <a:latin typeface="Cambria Math" panose="02040503050406030204" pitchFamily="18" charset="0"/>
                          </a:rPr>
                        </m:ctrlPr>
                      </m:sSupPr>
                      <m:e>
                        <m:r>
                          <a:rPr lang="en-US" b="0" i="1" smtClean="0">
                            <a:solidFill>
                              <a:schemeClr val="accent2"/>
                            </a:solidFill>
                            <a:latin typeface="Cambria Math" panose="02040503050406030204" pitchFamily="18" charset="0"/>
                          </a:rPr>
                          <m:t>𝑠</m:t>
                        </m:r>
                      </m:e>
                      <m:sup>
                        <m:r>
                          <a:rPr lang="en-US" b="0" i="1" smtClean="0">
                            <a:solidFill>
                              <a:schemeClr val="accent2"/>
                            </a:solidFill>
                            <a:latin typeface="Cambria Math" panose="02040503050406030204" pitchFamily="18" charset="0"/>
                          </a:rPr>
                          <m:t>′</m:t>
                        </m:r>
                      </m:sup>
                    </m:sSup>
                    <m:r>
                      <a:rPr lang="en-US" b="0" i="1" smtClean="0">
                        <a:solidFill>
                          <a:schemeClr val="accent2"/>
                        </a:solidFill>
                        <a:latin typeface="Cambria Math" panose="02040503050406030204" pitchFamily="18" charset="0"/>
                      </a:rPr>
                      <m:t>)</m:t>
                    </m:r>
                  </m:oMath>
                </a14:m>
                <a:endParaRPr lang="en-US" dirty="0"/>
              </a:p>
              <a:p>
                <a:pPr lvl="1"/>
                <a:r>
                  <a:rPr lang="en-US" dirty="0"/>
                  <a:t>Start state </a:t>
                </a:r>
                <a14:m>
                  <m:oMath xmlns:m="http://schemas.openxmlformats.org/officeDocument/2006/math">
                    <m:sSub>
                      <m:sSubPr>
                        <m:ctrlPr>
                          <a:rPr lang="en-US" b="0" i="1" smtClean="0">
                            <a:solidFill>
                              <a:schemeClr val="accent2"/>
                            </a:solidFill>
                            <a:latin typeface="Cambria Math" panose="02040503050406030204" pitchFamily="18" charset="0"/>
                          </a:rPr>
                        </m:ctrlPr>
                      </m:sSubPr>
                      <m:e>
                        <m:r>
                          <a:rPr lang="en-US" b="0" i="1" smtClean="0">
                            <a:solidFill>
                              <a:schemeClr val="accent2"/>
                            </a:solidFill>
                            <a:latin typeface="Cambria Math" panose="02040503050406030204" pitchFamily="18" charset="0"/>
                          </a:rPr>
                          <m:t>𝑠</m:t>
                        </m:r>
                      </m:e>
                      <m:sub>
                        <m:r>
                          <a:rPr lang="en-US" b="0" i="1" smtClean="0">
                            <a:solidFill>
                              <a:schemeClr val="accent2"/>
                            </a:solidFill>
                            <a:latin typeface="Cambria Math" panose="02040503050406030204" pitchFamily="18" charset="0"/>
                          </a:rPr>
                          <m:t>0</m:t>
                        </m:r>
                      </m:sub>
                    </m:sSub>
                  </m:oMath>
                </a14:m>
                <a:endParaRPr lang="en-US" dirty="0"/>
              </a:p>
              <a:p>
                <a:pPr lvl="1"/>
                <a:r>
                  <a:rPr lang="en-US" dirty="0"/>
                  <a:t>Utility function </a:t>
                </a:r>
                <a14:m>
                  <m:oMath xmlns:m="http://schemas.openxmlformats.org/officeDocument/2006/math">
                    <m:r>
                      <a:rPr lang="en-US" b="0" i="1" smtClean="0">
                        <a:solidFill>
                          <a:schemeClr val="accent2"/>
                        </a:solidFill>
                        <a:latin typeface="Cambria Math" panose="02040503050406030204" pitchFamily="18" charset="0"/>
                      </a:rPr>
                      <m:t>𝑈</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oMath>
                </a14:m>
                <a:endParaRPr lang="en-US" dirty="0"/>
              </a:p>
              <a:p>
                <a:r>
                  <a:rPr lang="en-US" dirty="0"/>
                  <a:t>But:</a:t>
                </a:r>
              </a:p>
              <a:p>
                <a:pPr lvl="1">
                  <a:buClr>
                    <a:schemeClr val="tx1"/>
                  </a:buClr>
                </a:pPr>
                <a14:m>
                  <m:oMath xmlns:m="http://schemas.openxmlformats.org/officeDocument/2006/math">
                    <m:r>
                      <a:rPr lang="en-US" b="1" i="1" smtClean="0">
                        <a:solidFill>
                          <a:schemeClr val="accent2"/>
                        </a:solidFill>
                        <a:latin typeface="Cambria Math" panose="02040503050406030204" pitchFamily="18" charset="0"/>
                      </a:rPr>
                      <m:t>𝑻</m:t>
                    </m:r>
                  </m:oMath>
                </a14:m>
                <a:r>
                  <a:rPr lang="en-US" dirty="0"/>
                  <a:t> and </a:t>
                </a:r>
                <a14:m>
                  <m:oMath xmlns:m="http://schemas.openxmlformats.org/officeDocument/2006/math">
                    <m:r>
                      <a:rPr lang="en-US" b="1" i="1" smtClean="0">
                        <a:solidFill>
                          <a:schemeClr val="accent2"/>
                        </a:solidFill>
                        <a:latin typeface="Cambria Math" panose="02040503050406030204" pitchFamily="18" charset="0"/>
                      </a:rPr>
                      <m:t>𝑹</m:t>
                    </m:r>
                  </m:oMath>
                </a14:m>
                <a:r>
                  <a:rPr lang="en-US" dirty="0"/>
                  <a:t> are </a:t>
                </a:r>
                <a:r>
                  <a:rPr lang="en-US" u="sng" dirty="0"/>
                  <a:t>unknown</a:t>
                </a:r>
                <a:r>
                  <a:rPr lang="en-US" dirty="0"/>
                  <a:t>.</a:t>
                </a:r>
              </a:p>
              <a:p>
                <a:pPr lvl="1">
                  <a:buClr>
                    <a:schemeClr val="tx1"/>
                  </a:buClr>
                </a:pPr>
                <a:r>
                  <a:rPr lang="en-US" dirty="0"/>
                  <a:t>Now must explore to learn best policy</a:t>
                </a:r>
              </a:p>
            </p:txBody>
          </p:sp>
        </mc:Choice>
        <mc:Fallback xmlns="">
          <p:sp>
            <p:nvSpPr>
              <p:cNvPr id="13" name="Content Placeholder 12">
                <a:extLst>
                  <a:ext uri="{FF2B5EF4-FFF2-40B4-BE49-F238E27FC236}">
                    <a16:creationId xmlns:a16="http://schemas.microsoft.com/office/drawing/2014/main" id="{76FB51CD-BB2F-3A52-4371-C6665C37A35B}"/>
                  </a:ext>
                </a:extLst>
              </p:cNvPr>
              <p:cNvSpPr>
                <a:spLocks noGrp="1" noRot="1" noChangeAspect="1" noMove="1" noResize="1" noEditPoints="1" noAdjustHandles="1" noChangeArrowheads="1" noChangeShapeType="1" noTextEdit="1"/>
              </p:cNvSpPr>
              <p:nvPr>
                <p:ph idx="1"/>
              </p:nvPr>
            </p:nvSpPr>
            <p:spPr>
              <a:xfrm>
                <a:off x="497158" y="1590261"/>
                <a:ext cx="6512105" cy="4606139"/>
              </a:xfrm>
              <a:blipFill>
                <a:blip r:embed="rId2"/>
                <a:stretch>
                  <a:fillRect l="-136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C740AFA-1838-3477-3FBC-1E2914A22FD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72AD010-DD70-6454-B787-CEBB73B301F5}"/>
              </a:ext>
            </a:extLst>
          </p:cNvPr>
          <p:cNvSpPr>
            <a:spLocks noGrp="1"/>
          </p:cNvSpPr>
          <p:nvPr>
            <p:ph type="sldNum" sz="quarter" idx="12"/>
          </p:nvPr>
        </p:nvSpPr>
        <p:spPr/>
        <p:txBody>
          <a:bodyPr/>
          <a:lstStyle/>
          <a:p>
            <a:fld id="{0C6CD854-DD62-6C4B-87F1-66B34D688D3F}" type="slidenum">
              <a:rPr lang="en-US" smtClean="0"/>
              <a:pPr/>
              <a:t>3</a:t>
            </a:fld>
            <a:endParaRPr lang="en-US"/>
          </a:p>
        </p:txBody>
      </p:sp>
      <p:grpSp>
        <p:nvGrpSpPr>
          <p:cNvPr id="23" name="Group 22" descr="Diagram of the feedback system between an agent with sensors and actuators, and an environment that responds to agent actions with percepts that the agent can perceive.">
            <a:extLst>
              <a:ext uri="{FF2B5EF4-FFF2-40B4-BE49-F238E27FC236}">
                <a16:creationId xmlns:a16="http://schemas.microsoft.com/office/drawing/2014/main" id="{3734139F-58CA-EABF-D52B-3486D1483D2D}"/>
              </a:ext>
            </a:extLst>
          </p:cNvPr>
          <p:cNvGrpSpPr>
            <a:grpSpLocks noChangeAspect="1"/>
          </p:cNvGrpSpPr>
          <p:nvPr/>
        </p:nvGrpSpPr>
        <p:grpSpPr>
          <a:xfrm>
            <a:off x="7382158" y="4719197"/>
            <a:ext cx="4540995" cy="1668176"/>
            <a:chOff x="3084663" y="3987513"/>
            <a:chExt cx="5666702" cy="2081715"/>
          </a:xfrm>
        </p:grpSpPr>
        <p:grpSp>
          <p:nvGrpSpPr>
            <p:cNvPr id="9" name="Group 8" descr="Conceptual diagram of an agent, a blue box containing sensors mapped to actuators through an unknown agent function.">
              <a:extLst>
                <a:ext uri="{FF2B5EF4-FFF2-40B4-BE49-F238E27FC236}">
                  <a16:creationId xmlns:a16="http://schemas.microsoft.com/office/drawing/2014/main" id="{44294717-F37E-5939-8731-EC1B87911492}"/>
                </a:ext>
              </a:extLst>
            </p:cNvPr>
            <p:cNvGrpSpPr/>
            <p:nvPr/>
          </p:nvGrpSpPr>
          <p:grpSpPr>
            <a:xfrm>
              <a:off x="3084663" y="3987513"/>
              <a:ext cx="2678088" cy="2020872"/>
              <a:chOff x="3084663" y="3987513"/>
              <a:chExt cx="2678088" cy="2020872"/>
            </a:xfrm>
          </p:grpSpPr>
          <p:sp>
            <p:nvSpPr>
              <p:cNvPr id="10" name="Down Arrow 9">
                <a:extLst>
                  <a:ext uri="{FF2B5EF4-FFF2-40B4-BE49-F238E27FC236}">
                    <a16:creationId xmlns:a16="http://schemas.microsoft.com/office/drawing/2014/main" id="{D835ADFD-64E0-8DF6-3EF8-64B89E24BD80}"/>
                  </a:ext>
                  <a:ext uri="{C183D7F6-B498-43B3-948B-1728B52AA6E4}">
                    <adec:decorative xmlns:adec="http://schemas.microsoft.com/office/drawing/2017/decorative" val="1"/>
                  </a:ext>
                </a:extLst>
              </p:cNvPr>
              <p:cNvSpPr/>
              <p:nvPr/>
            </p:nvSpPr>
            <p:spPr>
              <a:xfrm>
                <a:off x="4400206" y="4954329"/>
                <a:ext cx="128642" cy="610573"/>
              </a:xfrm>
              <a:prstGeom prst="down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0D59128A-01D0-74D4-04B5-C9A0D95BAC3A}"/>
                  </a:ext>
                  <a:ext uri="{C183D7F6-B498-43B3-948B-1728B52AA6E4}">
                    <adec:decorative xmlns:adec="http://schemas.microsoft.com/office/drawing/2017/decorative" val="1"/>
                  </a:ext>
                </a:extLst>
              </p:cNvPr>
              <p:cNvSpPr/>
              <p:nvPr/>
            </p:nvSpPr>
            <p:spPr>
              <a:xfrm>
                <a:off x="3166314" y="4489582"/>
                <a:ext cx="2596437" cy="1518803"/>
              </a:xfrm>
              <a:prstGeom prst="roundRect">
                <a:avLst>
                  <a:gd name="adj" fmla="val 9642"/>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0C57110-4558-09FB-FB07-712B0F291884}"/>
                  </a:ext>
                </a:extLst>
              </p:cNvPr>
              <p:cNvSpPr txBox="1"/>
              <p:nvPr/>
            </p:nvSpPr>
            <p:spPr>
              <a:xfrm>
                <a:off x="3084663" y="3987513"/>
                <a:ext cx="872355" cy="369332"/>
              </a:xfrm>
              <a:prstGeom prst="rect">
                <a:avLst/>
              </a:prstGeom>
              <a:noFill/>
            </p:spPr>
            <p:txBody>
              <a:bodyPr wrap="none" rtlCol="0">
                <a:spAutoFit/>
              </a:bodyPr>
              <a:lstStyle/>
              <a:p>
                <a:r>
                  <a:rPr lang="en-US" b="1" dirty="0">
                    <a:solidFill>
                      <a:schemeClr val="accent1"/>
                    </a:solidFill>
                  </a:rPr>
                  <a:t>Agent</a:t>
                </a:r>
              </a:p>
            </p:txBody>
          </p:sp>
          <p:sp>
            <p:nvSpPr>
              <p:cNvPr id="15" name="TextBox 14">
                <a:extLst>
                  <a:ext uri="{FF2B5EF4-FFF2-40B4-BE49-F238E27FC236}">
                    <a16:creationId xmlns:a16="http://schemas.microsoft.com/office/drawing/2014/main" id="{D1A317B4-AA5D-AC98-CCD1-B6333B4984AE}"/>
                  </a:ext>
                </a:extLst>
              </p:cNvPr>
              <p:cNvSpPr txBox="1"/>
              <p:nvPr/>
            </p:nvSpPr>
            <p:spPr>
              <a:xfrm>
                <a:off x="3957018" y="4610176"/>
                <a:ext cx="1015021" cy="369332"/>
              </a:xfrm>
              <a:prstGeom prst="rect">
                <a:avLst/>
              </a:prstGeom>
              <a:noFill/>
            </p:spPr>
            <p:txBody>
              <a:bodyPr wrap="none" rtlCol="0">
                <a:spAutoFit/>
              </a:bodyPr>
              <a:lstStyle/>
              <a:p>
                <a:pPr algn="ctr"/>
                <a:r>
                  <a:rPr lang="en-US" b="1" dirty="0">
                    <a:solidFill>
                      <a:schemeClr val="accent3"/>
                    </a:solidFill>
                    <a:latin typeface="+mj-lt"/>
                  </a:rPr>
                  <a:t>Sensors</a:t>
                </a:r>
              </a:p>
            </p:txBody>
          </p:sp>
          <p:sp>
            <p:nvSpPr>
              <p:cNvPr id="16" name="TextBox 15">
                <a:extLst>
                  <a:ext uri="{FF2B5EF4-FFF2-40B4-BE49-F238E27FC236}">
                    <a16:creationId xmlns:a16="http://schemas.microsoft.com/office/drawing/2014/main" id="{BAB5F69E-FC7D-4FB9-C062-CEFF2C42CA2B}"/>
                  </a:ext>
                </a:extLst>
              </p:cNvPr>
              <p:cNvSpPr txBox="1"/>
              <p:nvPr/>
            </p:nvSpPr>
            <p:spPr>
              <a:xfrm>
                <a:off x="3861637" y="5550978"/>
                <a:ext cx="1205779" cy="369332"/>
              </a:xfrm>
              <a:prstGeom prst="rect">
                <a:avLst/>
              </a:prstGeom>
              <a:noFill/>
            </p:spPr>
            <p:txBody>
              <a:bodyPr wrap="none" rtlCol="0">
                <a:spAutoFit/>
              </a:bodyPr>
              <a:lstStyle/>
              <a:p>
                <a:pPr algn="ctr"/>
                <a:r>
                  <a:rPr lang="en-US" b="1" dirty="0">
                    <a:solidFill>
                      <a:schemeClr val="accent4"/>
                    </a:solidFill>
                    <a:latin typeface="+mj-lt"/>
                  </a:rPr>
                  <a:t>Actuators</a:t>
                </a:r>
              </a:p>
            </p:txBody>
          </p:sp>
          <p:sp>
            <p:nvSpPr>
              <p:cNvPr id="17" name="Rounded Rectangle 16">
                <a:extLst>
                  <a:ext uri="{FF2B5EF4-FFF2-40B4-BE49-F238E27FC236}">
                    <a16:creationId xmlns:a16="http://schemas.microsoft.com/office/drawing/2014/main" id="{258884CA-C608-9FB7-CABA-D1D6A29961CF}"/>
                  </a:ext>
                </a:extLst>
              </p:cNvPr>
              <p:cNvSpPr/>
              <p:nvPr/>
            </p:nvSpPr>
            <p:spPr>
              <a:xfrm>
                <a:off x="4278458" y="5064317"/>
                <a:ext cx="372140" cy="369332"/>
              </a:xfrm>
              <a:prstGeom prst="roundRect">
                <a:avLst>
                  <a:gd name="adj" fmla="val 2530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a:t>
                </a:r>
              </a:p>
            </p:txBody>
          </p:sp>
        </p:grpSp>
        <p:sp>
          <p:nvSpPr>
            <p:cNvPr id="18" name="TextBox 17">
              <a:extLst>
                <a:ext uri="{FF2B5EF4-FFF2-40B4-BE49-F238E27FC236}">
                  <a16:creationId xmlns:a16="http://schemas.microsoft.com/office/drawing/2014/main" id="{F3007F9C-E5F7-394E-D5B7-69A0CF16EF46}"/>
                </a:ext>
              </a:extLst>
            </p:cNvPr>
            <p:cNvSpPr txBox="1"/>
            <p:nvPr/>
          </p:nvSpPr>
          <p:spPr>
            <a:xfrm>
              <a:off x="6528296" y="4971984"/>
              <a:ext cx="2223069" cy="499297"/>
            </a:xfrm>
            <a:prstGeom prst="rect">
              <a:avLst/>
            </a:prstGeom>
            <a:noFill/>
          </p:spPr>
          <p:txBody>
            <a:bodyPr wrap="none" rtlCol="0">
              <a:spAutoFit/>
            </a:bodyPr>
            <a:lstStyle/>
            <a:p>
              <a:r>
                <a:rPr lang="en-US" sz="2000" b="1" dirty="0">
                  <a:solidFill>
                    <a:schemeClr val="accent3"/>
                  </a:solidFill>
                </a:rPr>
                <a:t>Environment</a:t>
              </a:r>
            </a:p>
          </p:txBody>
        </p:sp>
        <p:cxnSp>
          <p:nvCxnSpPr>
            <p:cNvPr id="19" name="Elbow Connector 18">
              <a:extLst>
                <a:ext uri="{FF2B5EF4-FFF2-40B4-BE49-F238E27FC236}">
                  <a16:creationId xmlns:a16="http://schemas.microsoft.com/office/drawing/2014/main" id="{74A6438A-652D-7A38-CF61-C1A7FD165389}"/>
                </a:ext>
                <a:ext uri="{C183D7F6-B498-43B3-948B-1728B52AA6E4}">
                  <adec:decorative xmlns:adec="http://schemas.microsoft.com/office/drawing/2017/decorative" val="1"/>
                </a:ext>
              </a:extLst>
            </p:cNvPr>
            <p:cNvCxnSpPr>
              <a:stCxn id="18" idx="0"/>
              <a:endCxn id="15" idx="3"/>
            </p:cNvCxnSpPr>
            <p:nvPr/>
          </p:nvCxnSpPr>
          <p:spPr>
            <a:xfrm rot="16200000" flipV="1">
              <a:off x="6217364" y="3549517"/>
              <a:ext cx="177142" cy="2667792"/>
            </a:xfrm>
            <a:prstGeom prst="bentConnector2">
              <a:avLst/>
            </a:prstGeom>
            <a:ln>
              <a:solidFill>
                <a:schemeClr val="accent3"/>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 name="Elbow Connector 19">
              <a:extLst>
                <a:ext uri="{FF2B5EF4-FFF2-40B4-BE49-F238E27FC236}">
                  <a16:creationId xmlns:a16="http://schemas.microsoft.com/office/drawing/2014/main" id="{F4D7C55D-D313-58A5-254C-6B925528E0AF}"/>
                </a:ext>
                <a:ext uri="{C183D7F6-B498-43B3-948B-1728B52AA6E4}">
                  <adec:decorative xmlns:adec="http://schemas.microsoft.com/office/drawing/2017/decorative" val="1"/>
                </a:ext>
              </a:extLst>
            </p:cNvPr>
            <p:cNvCxnSpPr>
              <a:stCxn id="16" idx="3"/>
              <a:endCxn id="18" idx="2"/>
            </p:cNvCxnSpPr>
            <p:nvPr/>
          </p:nvCxnSpPr>
          <p:spPr>
            <a:xfrm flipV="1">
              <a:off x="5067416" y="5471281"/>
              <a:ext cx="2572415" cy="264364"/>
            </a:xfrm>
            <a:prstGeom prst="bentConnector2">
              <a:avLst/>
            </a:prstGeom>
            <a:ln>
              <a:solidFill>
                <a:schemeClr val="accent4"/>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CBCCCB66-C48B-4D60-9B6F-ACDEA11AAFAF}"/>
                </a:ext>
              </a:extLst>
            </p:cNvPr>
            <p:cNvSpPr txBox="1"/>
            <p:nvPr/>
          </p:nvSpPr>
          <p:spPr>
            <a:xfrm>
              <a:off x="5881060" y="4439748"/>
              <a:ext cx="909223" cy="307777"/>
            </a:xfrm>
            <a:prstGeom prst="rect">
              <a:avLst/>
            </a:prstGeom>
            <a:noFill/>
          </p:spPr>
          <p:txBody>
            <a:bodyPr wrap="none" rtlCol="0">
              <a:spAutoFit/>
            </a:bodyPr>
            <a:lstStyle/>
            <a:p>
              <a:r>
                <a:rPr lang="en-US" sz="1400" dirty="0">
                  <a:solidFill>
                    <a:schemeClr val="accent3"/>
                  </a:solidFill>
                  <a:latin typeface="+mj-lt"/>
                </a:rPr>
                <a:t>percepts</a:t>
              </a:r>
            </a:p>
          </p:txBody>
        </p:sp>
        <p:sp>
          <p:nvSpPr>
            <p:cNvPr id="22" name="TextBox 21">
              <a:extLst>
                <a:ext uri="{FF2B5EF4-FFF2-40B4-BE49-F238E27FC236}">
                  <a16:creationId xmlns:a16="http://schemas.microsoft.com/office/drawing/2014/main" id="{96E02FC2-54C1-EB0D-569D-12A670157212}"/>
                </a:ext>
              </a:extLst>
            </p:cNvPr>
            <p:cNvSpPr txBox="1"/>
            <p:nvPr/>
          </p:nvSpPr>
          <p:spPr>
            <a:xfrm>
              <a:off x="5940316" y="5761451"/>
              <a:ext cx="774571" cy="307777"/>
            </a:xfrm>
            <a:prstGeom prst="rect">
              <a:avLst/>
            </a:prstGeom>
            <a:noFill/>
          </p:spPr>
          <p:txBody>
            <a:bodyPr wrap="none" rtlCol="0">
              <a:spAutoFit/>
            </a:bodyPr>
            <a:lstStyle/>
            <a:p>
              <a:r>
                <a:rPr lang="en-US" sz="1400" dirty="0">
                  <a:solidFill>
                    <a:schemeClr val="accent4"/>
                  </a:solidFill>
                  <a:latin typeface="+mj-lt"/>
                </a:rPr>
                <a:t>actions</a:t>
              </a:r>
            </a:p>
          </p:txBody>
        </p:sp>
      </p:grpSp>
      <p:pic>
        <p:nvPicPr>
          <p:cNvPr id="25" name="Picture 1" descr="Illustration of a small ‘crawler’ robot with eyes and a single claw with which it can drag itself along the floor. The robot looks at a gem suspended on string from a stick.">
            <a:extLst>
              <a:ext uri="{FF2B5EF4-FFF2-40B4-BE49-F238E27FC236}">
                <a16:creationId xmlns:a16="http://schemas.microsoft.com/office/drawing/2014/main" id="{6DF23D63-517B-AEEA-988A-43FB2F25E32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09263" y="1682284"/>
            <a:ext cx="4714853" cy="2645479"/>
          </a:xfrm>
          <a:prstGeom prst="rect">
            <a:avLst/>
          </a:prstGeom>
          <a:noFill/>
        </p:spPr>
      </p:pic>
    </p:spTree>
    <p:extLst>
      <p:ext uri="{BB962C8B-B14F-4D97-AF65-F5344CB8AC3E}">
        <p14:creationId xmlns:p14="http://schemas.microsoft.com/office/powerpoint/2010/main" val="594372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4ABD0-948E-EA1D-F18A-CE57AFFB28F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6F09B06-7A53-E307-3CCF-49503290CC9F}"/>
              </a:ext>
            </a:extLst>
          </p:cNvPr>
          <p:cNvSpPr>
            <a:spLocks noGrp="1"/>
          </p:cNvSpPr>
          <p:nvPr>
            <p:ph type="title"/>
          </p:nvPr>
        </p:nvSpPr>
        <p:spPr/>
        <p:txBody>
          <a:bodyPr/>
          <a:lstStyle/>
          <a:p>
            <a:r>
              <a:rPr lang="en-US" dirty="0"/>
              <a:t>Recap: Temporal Difference Learning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67CC4ADD-D52D-FE93-07D0-2C79A4F017B1}"/>
                  </a:ext>
                </a:extLst>
              </p:cNvPr>
              <p:cNvSpPr>
                <a:spLocks noGrp="1"/>
              </p:cNvSpPr>
              <p:nvPr>
                <p:ph idx="1"/>
              </p:nvPr>
            </p:nvSpPr>
            <p:spPr>
              <a:xfrm>
                <a:off x="497159" y="1590261"/>
                <a:ext cx="7188156" cy="4606139"/>
              </a:xfrm>
            </p:spPr>
            <p:txBody>
              <a:bodyPr/>
              <a:lstStyle/>
              <a:p>
                <a:r>
                  <a:rPr lang="en-US" dirty="0"/>
                  <a:t>Idea: Learn from every experience!</a:t>
                </a:r>
              </a:p>
              <a:p>
                <a:pPr lvl="1"/>
                <a:r>
                  <a:rPr lang="en-US" dirty="0"/>
                  <a:t>Update </a:t>
                </a:r>
                <a14:m>
                  <m:oMath xmlns:m="http://schemas.openxmlformats.org/officeDocument/2006/math">
                    <m:r>
                      <a:rPr lang="en-US" b="1" i="1" smtClean="0">
                        <a:solidFill>
                          <a:schemeClr val="accent2"/>
                        </a:solidFill>
                        <a:latin typeface="Cambria Math" panose="02040503050406030204" pitchFamily="18" charset="0"/>
                      </a:rPr>
                      <m:t>𝑼</m:t>
                    </m:r>
                    <m:r>
                      <a:rPr lang="en-US" b="1" i="1" smtClean="0">
                        <a:solidFill>
                          <a:schemeClr val="accent2"/>
                        </a:solidFill>
                        <a:latin typeface="Cambria Math" panose="02040503050406030204" pitchFamily="18" charset="0"/>
                      </a:rPr>
                      <m:t>(</m:t>
                    </m:r>
                    <m:r>
                      <a:rPr lang="en-US" b="1" i="1" smtClean="0">
                        <a:solidFill>
                          <a:schemeClr val="accent2"/>
                        </a:solidFill>
                        <a:latin typeface="Cambria Math" panose="02040503050406030204" pitchFamily="18" charset="0"/>
                      </a:rPr>
                      <m:t>𝒔</m:t>
                    </m:r>
                    <m:r>
                      <a:rPr lang="en-US" b="1" i="1" smtClean="0">
                        <a:solidFill>
                          <a:schemeClr val="accent2"/>
                        </a:solidFill>
                        <a:latin typeface="Cambria Math" panose="02040503050406030204" pitchFamily="18" charset="0"/>
                      </a:rPr>
                      <m:t>)</m:t>
                    </m:r>
                  </m:oMath>
                </a14:m>
                <a:r>
                  <a:rPr lang="en-US" b="1" dirty="0">
                    <a:solidFill>
                      <a:schemeClr val="accent2"/>
                    </a:solidFill>
                  </a:rPr>
                  <a:t> </a:t>
                </a:r>
                <a:r>
                  <a:rPr lang="en-US" dirty="0"/>
                  <a:t>each time we experience a transition </a:t>
                </a:r>
                <a14:m>
                  <m:oMath xmlns:m="http://schemas.openxmlformats.org/officeDocument/2006/math">
                    <m:r>
                      <a:rPr lang="en-US" b="1" i="1" smtClean="0">
                        <a:solidFill>
                          <a:schemeClr val="accent1"/>
                        </a:solidFill>
                        <a:latin typeface="Cambria Math" panose="02040503050406030204" pitchFamily="18" charset="0"/>
                      </a:rPr>
                      <m:t>(</m:t>
                    </m:r>
                    <m:r>
                      <a:rPr lang="en-US" b="1" i="1" smtClean="0">
                        <a:solidFill>
                          <a:schemeClr val="accent1"/>
                        </a:solidFill>
                        <a:latin typeface="Cambria Math" panose="02040503050406030204" pitchFamily="18" charset="0"/>
                      </a:rPr>
                      <m:t>𝒔</m:t>
                    </m:r>
                    <m:r>
                      <a:rPr lang="en-US" b="1" i="1" smtClean="0">
                        <a:solidFill>
                          <a:schemeClr val="accent1"/>
                        </a:solidFill>
                        <a:latin typeface="Cambria Math" panose="02040503050406030204" pitchFamily="18" charset="0"/>
                      </a:rPr>
                      <m:t>,</m:t>
                    </m:r>
                    <m:r>
                      <a:rPr lang="en-US" b="1" i="1" smtClean="0">
                        <a:solidFill>
                          <a:schemeClr val="accent1"/>
                        </a:solidFill>
                        <a:latin typeface="Cambria Math" panose="02040503050406030204" pitchFamily="18" charset="0"/>
                      </a:rPr>
                      <m:t>𝒂</m:t>
                    </m:r>
                    <m:r>
                      <a:rPr lang="en-US" b="1" i="1" smtClean="0">
                        <a:solidFill>
                          <a:schemeClr val="accent1"/>
                        </a:solidFill>
                        <a:latin typeface="Cambria Math" panose="02040503050406030204" pitchFamily="18" charset="0"/>
                      </a:rPr>
                      <m:t>,</m:t>
                    </m:r>
                    <m:sSup>
                      <m:sSupPr>
                        <m:ctrlPr>
                          <a:rPr lang="en-US" b="1" i="1" smtClean="0">
                            <a:solidFill>
                              <a:schemeClr val="accent1"/>
                            </a:solidFill>
                            <a:latin typeface="Cambria Math" panose="02040503050406030204" pitchFamily="18" charset="0"/>
                          </a:rPr>
                        </m:ctrlPr>
                      </m:sSupPr>
                      <m:e>
                        <m:r>
                          <a:rPr lang="en-US" b="1" i="1" smtClean="0">
                            <a:solidFill>
                              <a:schemeClr val="accent1"/>
                            </a:solidFill>
                            <a:latin typeface="Cambria Math" panose="02040503050406030204" pitchFamily="18" charset="0"/>
                          </a:rPr>
                          <m:t>𝒔</m:t>
                        </m:r>
                      </m:e>
                      <m:sup>
                        <m:r>
                          <a:rPr lang="en-US" b="1" i="1" smtClean="0">
                            <a:solidFill>
                              <a:schemeClr val="accent1"/>
                            </a:solidFill>
                            <a:latin typeface="Cambria Math" panose="02040503050406030204" pitchFamily="18" charset="0"/>
                          </a:rPr>
                          <m:t>′</m:t>
                        </m:r>
                      </m:sup>
                    </m:sSup>
                    <m:r>
                      <a:rPr lang="en-US" b="1" i="1" smtClean="0">
                        <a:solidFill>
                          <a:schemeClr val="accent1"/>
                        </a:solidFill>
                        <a:latin typeface="Cambria Math" panose="02040503050406030204" pitchFamily="18" charset="0"/>
                      </a:rPr>
                      <m:t>,</m:t>
                    </m:r>
                    <m:r>
                      <a:rPr lang="en-US" b="1" i="1" smtClean="0">
                        <a:solidFill>
                          <a:schemeClr val="accent1"/>
                        </a:solidFill>
                        <a:latin typeface="Cambria Math" panose="02040503050406030204" pitchFamily="18" charset="0"/>
                      </a:rPr>
                      <m:t>𝒓</m:t>
                    </m:r>
                    <m:r>
                      <a:rPr lang="en-US" b="1" i="1" smtClean="0">
                        <a:solidFill>
                          <a:schemeClr val="accent1"/>
                        </a:solidFill>
                        <a:latin typeface="Cambria Math" panose="02040503050406030204" pitchFamily="18" charset="0"/>
                      </a:rPr>
                      <m:t>)</m:t>
                    </m:r>
                  </m:oMath>
                </a14:m>
                <a:endParaRPr lang="en-US" b="1" dirty="0">
                  <a:solidFill>
                    <a:schemeClr val="accent1"/>
                  </a:solidFill>
                </a:endParaRPr>
              </a:p>
              <a:p>
                <a:pPr lvl="1"/>
                <a:r>
                  <a:rPr lang="en-US" dirty="0"/>
                  <a:t>Likely outcomes </a:t>
                </a:r>
                <a14:m>
                  <m:oMath xmlns:m="http://schemas.openxmlformats.org/officeDocument/2006/math">
                    <m:r>
                      <a:rPr lang="en-US" b="1" i="1" smtClean="0">
                        <a:solidFill>
                          <a:schemeClr val="accent2"/>
                        </a:solidFill>
                        <a:latin typeface="Cambria Math" panose="02040503050406030204" pitchFamily="18" charset="0"/>
                      </a:rPr>
                      <m:t>𝒔</m:t>
                    </m:r>
                    <m:r>
                      <a:rPr lang="en-US" b="1" i="1" smtClean="0">
                        <a:solidFill>
                          <a:schemeClr val="accent2"/>
                        </a:solidFill>
                        <a:latin typeface="Cambria Math" panose="02040503050406030204" pitchFamily="18" charset="0"/>
                      </a:rPr>
                      <m:t>′</m:t>
                    </m:r>
                  </m:oMath>
                </a14:m>
                <a:r>
                  <a:rPr lang="en-US" dirty="0"/>
                  <a:t> will contribute updates more often</a:t>
                </a:r>
              </a:p>
              <a:p>
                <a:r>
                  <a:rPr lang="en-US" dirty="0"/>
                  <a:t>Temporal Difference Learning</a:t>
                </a:r>
              </a:p>
              <a:p>
                <a:pPr lvl="1"/>
                <a:r>
                  <a:rPr lang="en-US" dirty="0"/>
                  <a:t>Policy is still fixed, still doing evaluation</a:t>
                </a:r>
              </a:p>
              <a:p>
                <a:pPr lvl="1"/>
                <a:r>
                  <a:rPr lang="en-US" dirty="0"/>
                  <a:t>Move </a:t>
                </a:r>
                <a14:m>
                  <m:oMath xmlns:m="http://schemas.openxmlformats.org/officeDocument/2006/math">
                    <m:r>
                      <a:rPr lang="en-US" b="0" i="1" smtClean="0">
                        <a:latin typeface="Cambria Math" panose="02040503050406030204" pitchFamily="18" charset="0"/>
                      </a:rPr>
                      <m:t>𝑈</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toward value of whichever successor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occurs (running average)</a:t>
                </a:r>
              </a:p>
              <a:p>
                <a:pPr marL="457200" lvl="1" indent="0">
                  <a:buNone/>
                </a:pPr>
                <a:endParaRPr lang="en-US" dirty="0"/>
              </a:p>
              <a:p>
                <a:pPr lvl="1">
                  <a:buClr>
                    <a:schemeClr val="tx1"/>
                  </a:buClr>
                </a:pPr>
                <a:r>
                  <a:rPr lang="en-US" dirty="0">
                    <a:solidFill>
                      <a:schemeClr val="accent4"/>
                    </a:solidFill>
                    <a:latin typeface="+mj-lt"/>
                  </a:rPr>
                  <a:t>Sample of </a:t>
                </a:r>
                <a14:m>
                  <m:oMath xmlns:m="http://schemas.openxmlformats.org/officeDocument/2006/math">
                    <m:r>
                      <a:rPr lang="en-US" b="1" i="1" smtClean="0">
                        <a:solidFill>
                          <a:schemeClr val="accent4"/>
                        </a:solidFill>
                        <a:latin typeface="Cambria Math" panose="02040503050406030204" pitchFamily="18" charset="0"/>
                      </a:rPr>
                      <m:t>𝑼</m:t>
                    </m:r>
                    <m:r>
                      <a:rPr lang="en-US" b="1" i="1" smtClean="0">
                        <a:solidFill>
                          <a:schemeClr val="accent4"/>
                        </a:solidFill>
                        <a:latin typeface="Cambria Math" panose="02040503050406030204" pitchFamily="18" charset="0"/>
                      </a:rPr>
                      <m:t>(</m:t>
                    </m:r>
                    <m:r>
                      <a:rPr lang="en-US" b="1" i="1" smtClean="0">
                        <a:solidFill>
                          <a:schemeClr val="accent4"/>
                        </a:solidFill>
                        <a:latin typeface="Cambria Math" panose="02040503050406030204" pitchFamily="18" charset="0"/>
                      </a:rPr>
                      <m:t>𝒔</m:t>
                    </m:r>
                    <m:r>
                      <a:rPr lang="en-US" b="1" i="1" smtClean="0">
                        <a:solidFill>
                          <a:schemeClr val="accent4"/>
                        </a:solidFill>
                        <a:latin typeface="Cambria Math" panose="02040503050406030204" pitchFamily="18" charset="0"/>
                      </a:rPr>
                      <m:t>)</m:t>
                    </m:r>
                  </m:oMath>
                </a14:m>
                <a:r>
                  <a:rPr lang="en-US" b="1" dirty="0">
                    <a:solidFill>
                      <a:schemeClr val="accent4"/>
                    </a:solidFill>
                    <a:latin typeface="+mj-lt"/>
                  </a:rPr>
                  <a:t>: </a:t>
                </a:r>
                <a14:m>
                  <m:oMath xmlns:m="http://schemas.openxmlformats.org/officeDocument/2006/math">
                    <m:r>
                      <m:rPr>
                        <m:sty m:val="p"/>
                      </m:rPr>
                      <a:rPr lang="en-US" b="0" i="0" dirty="0" smtClean="0">
                        <a:latin typeface="Cambria Math" panose="02040503050406030204" pitchFamily="18" charset="0"/>
                      </a:rPr>
                      <m:t>sample</m:t>
                    </m:r>
                    <m:r>
                      <a:rPr lang="en-US" b="0" i="1" dirty="0" smtClean="0">
                        <a:latin typeface="Cambria Math" panose="02040503050406030204" pitchFamily="18" charset="0"/>
                      </a:rPr>
                      <m:t>=</m:t>
                    </m:r>
                    <m:r>
                      <a:rPr lang="en-US" b="0" i="1" dirty="0" smtClean="0">
                        <a:latin typeface="Cambria Math" panose="02040503050406030204" pitchFamily="18" charset="0"/>
                      </a:rPr>
                      <m:t>𝑅</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𝑠</m:t>
                        </m:r>
                        <m:r>
                          <a:rPr lang="en-US" b="0" i="1" dirty="0" smtClean="0">
                            <a:latin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𝜋</m:t>
                        </m:r>
                        <m:d>
                          <m:dPr>
                            <m:ctrlPr>
                              <a:rPr lang="en-US" b="0" i="1" dirty="0" smtClean="0">
                                <a:latin typeface="Cambria Math" panose="02040503050406030204" pitchFamily="18" charset="0"/>
                                <a:ea typeface="Cambria Math" panose="02040503050406030204" pitchFamily="18" charset="0"/>
                              </a:rPr>
                            </m:ctrlPr>
                          </m:dPr>
                          <m:e>
                            <m:r>
                              <a:rPr lang="en-US" b="0" i="1" dirty="0" smtClean="0">
                                <a:latin typeface="Cambria Math" panose="02040503050406030204" pitchFamily="18" charset="0"/>
                                <a:ea typeface="Cambria Math" panose="02040503050406030204" pitchFamily="18" charset="0"/>
                              </a:rPr>
                              <m:t>𝑠</m:t>
                            </m:r>
                          </m:e>
                        </m:d>
                        <m:r>
                          <a:rPr lang="en-US" b="0" i="1" dirty="0" smtClean="0">
                            <a:latin typeface="Cambria Math" panose="02040503050406030204" pitchFamily="18" charset="0"/>
                            <a:ea typeface="Cambria Math" panose="02040503050406030204" pitchFamily="18" charset="0"/>
                          </a:rPr>
                          <m:t>,</m:t>
                        </m:r>
                        <m:sSup>
                          <m:sSupPr>
                            <m:ctrlPr>
                              <a:rPr lang="en-US" b="0" i="1" dirty="0" smtClean="0">
                                <a:latin typeface="Cambria Math" panose="02040503050406030204" pitchFamily="18" charset="0"/>
                                <a:ea typeface="Cambria Math" panose="02040503050406030204" pitchFamily="18" charset="0"/>
                              </a:rPr>
                            </m:ctrlPr>
                          </m:sSupPr>
                          <m:e>
                            <m:r>
                              <a:rPr lang="en-US" b="0" i="1" dirty="0" smtClean="0">
                                <a:latin typeface="Cambria Math" panose="02040503050406030204" pitchFamily="18" charset="0"/>
                                <a:ea typeface="Cambria Math" panose="02040503050406030204" pitchFamily="18" charset="0"/>
                              </a:rPr>
                              <m:t>𝑠</m:t>
                            </m:r>
                          </m:e>
                          <m:sup>
                            <m:r>
                              <a:rPr lang="en-US" b="0" i="1" dirty="0" smtClean="0">
                                <a:latin typeface="Cambria Math" panose="02040503050406030204" pitchFamily="18" charset="0"/>
                                <a:ea typeface="Cambria Math" panose="02040503050406030204" pitchFamily="18" charset="0"/>
                              </a:rPr>
                              <m:t>′</m:t>
                            </m:r>
                          </m:sup>
                        </m:sSup>
                      </m:e>
                    </m:d>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𝛾</m:t>
                    </m:r>
                    <m:sSup>
                      <m:sSupPr>
                        <m:ctrlPr>
                          <a:rPr lang="en-US" b="0" i="1" dirty="0" smtClean="0">
                            <a:latin typeface="Cambria Math" panose="02040503050406030204" pitchFamily="18" charset="0"/>
                            <a:ea typeface="Cambria Math" panose="02040503050406030204" pitchFamily="18" charset="0"/>
                          </a:rPr>
                        </m:ctrlPr>
                      </m:sSupPr>
                      <m:e>
                        <m:r>
                          <a:rPr lang="en-US" b="0" i="1" dirty="0" smtClean="0">
                            <a:latin typeface="Cambria Math" panose="02040503050406030204" pitchFamily="18" charset="0"/>
                            <a:ea typeface="Cambria Math" panose="02040503050406030204" pitchFamily="18" charset="0"/>
                          </a:rPr>
                          <m:t>𝑈</m:t>
                        </m:r>
                      </m:e>
                      <m:sup>
                        <m:r>
                          <a:rPr lang="en-US" b="0" i="1" dirty="0" smtClean="0">
                            <a:latin typeface="Cambria Math" panose="02040503050406030204" pitchFamily="18" charset="0"/>
                            <a:ea typeface="Cambria Math" panose="02040503050406030204" pitchFamily="18" charset="0"/>
                          </a:rPr>
                          <m:t>𝜋</m:t>
                        </m:r>
                      </m:sup>
                    </m:sSup>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𝑠</m:t>
                    </m:r>
                    <m:r>
                      <a:rPr lang="en-US" b="0" i="1" dirty="0" smtClean="0">
                        <a:latin typeface="Cambria Math" panose="02040503050406030204" pitchFamily="18" charset="0"/>
                        <a:ea typeface="Cambria Math" panose="02040503050406030204" pitchFamily="18" charset="0"/>
                      </a:rPr>
                      <m:t>′)</m:t>
                    </m:r>
                  </m:oMath>
                </a14:m>
                <a:endParaRPr lang="en-US" dirty="0"/>
              </a:p>
              <a:p>
                <a:pPr lvl="1">
                  <a:buClr>
                    <a:schemeClr val="tx1"/>
                  </a:buClr>
                </a:pPr>
                <a:endParaRPr lang="en-US" dirty="0"/>
              </a:p>
              <a:p>
                <a:pPr lvl="1">
                  <a:buClr>
                    <a:schemeClr val="tx1"/>
                  </a:buClr>
                </a:pPr>
                <a:r>
                  <a:rPr lang="en-US" dirty="0">
                    <a:solidFill>
                      <a:schemeClr val="accent1"/>
                    </a:solidFill>
                    <a:latin typeface="+mj-lt"/>
                  </a:rPr>
                  <a:t>Update to </a:t>
                </a:r>
                <a14:m>
                  <m:oMath xmlns:m="http://schemas.openxmlformats.org/officeDocument/2006/math">
                    <m:r>
                      <a:rPr lang="en-US" b="1" i="1" smtClean="0">
                        <a:solidFill>
                          <a:schemeClr val="accent1"/>
                        </a:solidFill>
                        <a:latin typeface="Cambria Math" panose="02040503050406030204" pitchFamily="18" charset="0"/>
                      </a:rPr>
                      <m:t>𝑼</m:t>
                    </m:r>
                    <m:r>
                      <a:rPr lang="en-US" b="1" i="1" smtClean="0">
                        <a:solidFill>
                          <a:schemeClr val="accent1"/>
                        </a:solidFill>
                        <a:latin typeface="Cambria Math" panose="02040503050406030204" pitchFamily="18" charset="0"/>
                      </a:rPr>
                      <m:t>(</m:t>
                    </m:r>
                    <m:r>
                      <a:rPr lang="en-US" b="1" i="1" smtClean="0">
                        <a:solidFill>
                          <a:schemeClr val="accent1"/>
                        </a:solidFill>
                        <a:latin typeface="Cambria Math" panose="02040503050406030204" pitchFamily="18" charset="0"/>
                      </a:rPr>
                      <m:t>𝒔</m:t>
                    </m:r>
                    <m:r>
                      <a:rPr lang="en-US" b="1" i="1" smtClean="0">
                        <a:solidFill>
                          <a:schemeClr val="accent1"/>
                        </a:solidFill>
                        <a:latin typeface="Cambria Math" panose="02040503050406030204" pitchFamily="18" charset="0"/>
                      </a:rPr>
                      <m:t>)</m:t>
                    </m:r>
                  </m:oMath>
                </a14:m>
                <a:r>
                  <a:rPr lang="en-US" b="1" dirty="0">
                    <a:solidFill>
                      <a:schemeClr val="accent1"/>
                    </a:solidFill>
                    <a:latin typeface="+mj-lt"/>
                  </a:rPr>
                  <a:t>: </a:t>
                </a:r>
                <a14:m>
                  <m:oMath xmlns:m="http://schemas.openxmlformats.org/officeDocument/2006/math">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𝑈</m:t>
                        </m:r>
                      </m:e>
                      <m:sup>
                        <m:r>
                          <a:rPr lang="en-US" i="1" dirty="0" smtClean="0">
                            <a:latin typeface="Cambria Math" panose="02040503050406030204" pitchFamily="18" charset="0"/>
                            <a:ea typeface="Cambria Math" panose="02040503050406030204" pitchFamily="18" charset="0"/>
                          </a:rPr>
                          <m:t>𝜋</m:t>
                        </m:r>
                      </m:sup>
                    </m:sSup>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𝑠</m:t>
                        </m:r>
                      </m:e>
                    </m:d>
                    <m:r>
                      <a:rPr lang="en-US" i="1" dirty="0">
                        <a:latin typeface="Cambria Math" panose="02040503050406030204" pitchFamily="18" charset="0"/>
                        <a:ea typeface="Cambria Math" panose="02040503050406030204" pitchFamily="18" charset="0"/>
                      </a:rPr>
                      <m:t>←</m:t>
                    </m:r>
                    <m:d>
                      <m:dPr>
                        <m:ctrlPr>
                          <a:rPr lang="en-US" b="0" i="1" dirty="0" smtClean="0">
                            <a:latin typeface="Cambria Math" panose="02040503050406030204" pitchFamily="18" charset="0"/>
                            <a:ea typeface="Cambria Math" panose="02040503050406030204" pitchFamily="18" charset="0"/>
                          </a:rPr>
                        </m:ctrlPr>
                      </m:dPr>
                      <m:e>
                        <m:r>
                          <a:rPr lang="en-US" b="0" i="1" dirty="0" smtClean="0">
                            <a:latin typeface="Cambria Math" panose="02040503050406030204" pitchFamily="18" charset="0"/>
                            <a:ea typeface="Cambria Math" panose="02040503050406030204" pitchFamily="18" charset="0"/>
                          </a:rPr>
                          <m:t>1−</m:t>
                        </m:r>
                        <m:r>
                          <a:rPr lang="en-US" b="0" i="1" dirty="0" smtClean="0">
                            <a:latin typeface="Cambria Math" panose="02040503050406030204" pitchFamily="18" charset="0"/>
                            <a:ea typeface="Cambria Math" panose="02040503050406030204" pitchFamily="18" charset="0"/>
                          </a:rPr>
                          <m:t>𝛼</m:t>
                        </m:r>
                      </m:e>
                    </m:d>
                    <m:sSup>
                      <m:sSupPr>
                        <m:ctrlPr>
                          <a:rPr lang="en-US" b="0" i="1" dirty="0" smtClean="0">
                            <a:latin typeface="Cambria Math" panose="02040503050406030204" pitchFamily="18" charset="0"/>
                            <a:ea typeface="Cambria Math" panose="02040503050406030204" pitchFamily="18" charset="0"/>
                          </a:rPr>
                        </m:ctrlPr>
                      </m:sSupPr>
                      <m:e>
                        <m:r>
                          <a:rPr lang="en-US" b="0" i="1" dirty="0" smtClean="0">
                            <a:latin typeface="Cambria Math" panose="02040503050406030204" pitchFamily="18" charset="0"/>
                            <a:ea typeface="Cambria Math" panose="02040503050406030204" pitchFamily="18" charset="0"/>
                          </a:rPr>
                          <m:t>𝑈</m:t>
                        </m:r>
                      </m:e>
                      <m:sup>
                        <m:r>
                          <a:rPr lang="en-US" b="0" i="1" dirty="0" smtClean="0">
                            <a:latin typeface="Cambria Math" panose="02040503050406030204" pitchFamily="18" charset="0"/>
                            <a:ea typeface="Cambria Math" panose="02040503050406030204" pitchFamily="18" charset="0"/>
                          </a:rPr>
                          <m:t>𝜋</m:t>
                        </m:r>
                      </m:sup>
                    </m:sSup>
                    <m:d>
                      <m:dPr>
                        <m:ctrlPr>
                          <a:rPr lang="en-US" b="0" i="1" dirty="0" smtClean="0">
                            <a:latin typeface="Cambria Math" panose="02040503050406030204" pitchFamily="18" charset="0"/>
                            <a:ea typeface="Cambria Math" panose="02040503050406030204" pitchFamily="18" charset="0"/>
                          </a:rPr>
                        </m:ctrlPr>
                      </m:dPr>
                      <m:e>
                        <m:r>
                          <a:rPr lang="en-US" b="0" i="1" dirty="0" smtClean="0">
                            <a:latin typeface="Cambria Math" panose="02040503050406030204" pitchFamily="18" charset="0"/>
                            <a:ea typeface="Cambria Math" panose="02040503050406030204" pitchFamily="18" charset="0"/>
                          </a:rPr>
                          <m:t>𝑠</m:t>
                        </m:r>
                      </m:e>
                    </m:d>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𝛼</m:t>
                    </m:r>
                    <m:r>
                      <a:rPr lang="en-US" b="0" i="1" dirty="0" smtClean="0">
                        <a:latin typeface="Cambria Math" panose="02040503050406030204" pitchFamily="18" charset="0"/>
                        <a:ea typeface="Cambria Math" panose="02040503050406030204" pitchFamily="18" charset="0"/>
                      </a:rPr>
                      <m:t>∙</m:t>
                    </m:r>
                    <m:r>
                      <m:rPr>
                        <m:sty m:val="p"/>
                      </m:rPr>
                      <a:rPr lang="en-US" b="0" i="0" dirty="0" smtClean="0">
                        <a:latin typeface="Cambria Math" panose="02040503050406030204" pitchFamily="18" charset="0"/>
                        <a:ea typeface="Cambria Math" panose="02040503050406030204" pitchFamily="18" charset="0"/>
                      </a:rPr>
                      <m:t>sample</m:t>
                    </m:r>
                  </m:oMath>
                </a14:m>
                <a:endParaRPr lang="en-US" dirty="0"/>
              </a:p>
              <a:p>
                <a:pPr marL="457200" lvl="1" indent="0">
                  <a:buNone/>
                </a:pPr>
                <a:endParaRPr lang="en-US" dirty="0"/>
              </a:p>
            </p:txBody>
          </p:sp>
        </mc:Choice>
        <mc:Fallback xmlns="">
          <p:sp>
            <p:nvSpPr>
              <p:cNvPr id="7" name="Content Placeholder 6">
                <a:extLst>
                  <a:ext uri="{FF2B5EF4-FFF2-40B4-BE49-F238E27FC236}">
                    <a16:creationId xmlns:a16="http://schemas.microsoft.com/office/drawing/2014/main" id="{F108D6C5-BB1F-C41B-AE10-8ED25EBB0F1A}"/>
                  </a:ext>
                </a:extLst>
              </p:cNvPr>
              <p:cNvSpPr>
                <a:spLocks noGrp="1" noRot="1" noChangeAspect="1" noMove="1" noResize="1" noEditPoints="1" noAdjustHandles="1" noChangeArrowheads="1" noChangeShapeType="1" noTextEdit="1"/>
              </p:cNvSpPr>
              <p:nvPr>
                <p:ph idx="1"/>
              </p:nvPr>
            </p:nvSpPr>
            <p:spPr>
              <a:xfrm>
                <a:off x="497159" y="1590261"/>
                <a:ext cx="7188156" cy="4606139"/>
              </a:xfrm>
              <a:blipFill>
                <a:blip r:embed="rId2"/>
                <a:stretch>
                  <a:fillRect l="-123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0D762355-A6AC-1B35-9EF7-F932B82B934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6AF1A639-5983-B104-BC2C-D394078DF2AA}"/>
              </a:ext>
            </a:extLst>
          </p:cNvPr>
          <p:cNvSpPr>
            <a:spLocks noGrp="1"/>
          </p:cNvSpPr>
          <p:nvPr>
            <p:ph type="sldNum" sz="quarter" idx="12"/>
          </p:nvPr>
        </p:nvSpPr>
        <p:spPr/>
        <p:txBody>
          <a:bodyPr/>
          <a:lstStyle/>
          <a:p>
            <a:fld id="{0C6CD854-DD62-6C4B-87F1-66B34D688D3F}" type="slidenum">
              <a:rPr lang="en-US" smtClean="0"/>
              <a:t>4</a:t>
            </a:fld>
            <a:endParaRPr lang="en-US"/>
          </a:p>
        </p:txBody>
      </p:sp>
      <p:grpSp>
        <p:nvGrpSpPr>
          <p:cNvPr id="8" name="Group 7" descr="An expectimax MDP tree showing states as red triangles with actions edges connecting them to Q-states, represented as green circular chance nodes, connected via transitions to a successor state s’. Only the action indicated by policy pi is highlighted">
            <a:extLst>
              <a:ext uri="{FF2B5EF4-FFF2-40B4-BE49-F238E27FC236}">
                <a16:creationId xmlns:a16="http://schemas.microsoft.com/office/drawing/2014/main" id="{79B028C6-FE59-D02F-0C4F-F26324029244}"/>
              </a:ext>
            </a:extLst>
          </p:cNvPr>
          <p:cNvGrpSpPr/>
          <p:nvPr/>
        </p:nvGrpSpPr>
        <p:grpSpPr>
          <a:xfrm>
            <a:off x="8505503" y="2096149"/>
            <a:ext cx="2184073" cy="3337845"/>
            <a:chOff x="7375754" y="907566"/>
            <a:chExt cx="2648885" cy="3886200"/>
          </a:xfrm>
        </p:grpSpPr>
        <p:sp>
          <p:nvSpPr>
            <p:cNvPr id="9" name="AutoShape 4">
              <a:extLst>
                <a:ext uri="{FF2B5EF4-FFF2-40B4-BE49-F238E27FC236}">
                  <a16:creationId xmlns:a16="http://schemas.microsoft.com/office/drawing/2014/main" id="{9EDE8B1B-3294-18A2-B96F-9FB1F7E10EBC}"/>
                </a:ext>
              </a:extLst>
            </p:cNvPr>
            <p:cNvSpPr>
              <a:spLocks noChangeArrowheads="1"/>
            </p:cNvSpPr>
            <p:nvPr/>
          </p:nvSpPr>
          <p:spPr bwMode="auto">
            <a:xfrm>
              <a:off x="9110239" y="907566"/>
              <a:ext cx="457200" cy="365125"/>
            </a:xfrm>
            <a:prstGeom prst="triangle">
              <a:avLst>
                <a:gd name="adj" fmla="val 50000"/>
              </a:avLst>
            </a:prstGeom>
            <a:solidFill>
              <a:schemeClr val="accent2"/>
            </a:solidFill>
            <a:ln w="9525">
              <a:noFill/>
              <a:miter lim="800000"/>
              <a:headEnd/>
              <a:tailEnd/>
            </a:ln>
          </p:spPr>
          <p:txBody>
            <a:bodyPr wrap="none" anchor="ctr"/>
            <a:lstStyle/>
            <a:p>
              <a:pPr algn="ctr"/>
              <a:endParaRPr lang="en-US">
                <a:latin typeface="Calibri"/>
                <a:cs typeface="Calibri"/>
              </a:endParaRPr>
            </a:p>
          </p:txBody>
        </p:sp>
        <p:sp>
          <p:nvSpPr>
            <p:cNvPr id="10" name="AutoShape 5">
              <a:extLst>
                <a:ext uri="{FF2B5EF4-FFF2-40B4-BE49-F238E27FC236}">
                  <a16:creationId xmlns:a16="http://schemas.microsoft.com/office/drawing/2014/main" id="{8AA7452C-F45B-586F-B638-20DECC98B897}"/>
                </a:ext>
              </a:extLst>
            </p:cNvPr>
            <p:cNvSpPr>
              <a:spLocks noChangeArrowheads="1"/>
            </p:cNvSpPr>
            <p:nvPr/>
          </p:nvSpPr>
          <p:spPr bwMode="auto">
            <a:xfrm>
              <a:off x="8957839" y="3895241"/>
              <a:ext cx="457200" cy="365125"/>
            </a:xfrm>
            <a:prstGeom prst="triangle">
              <a:avLst>
                <a:gd name="adj" fmla="val 50000"/>
              </a:avLst>
            </a:prstGeom>
            <a:solidFill>
              <a:schemeClr val="accent2"/>
            </a:solidFill>
            <a:ln w="9525">
              <a:noFill/>
              <a:miter lim="800000"/>
              <a:headEnd/>
              <a:tailEnd/>
            </a:ln>
          </p:spPr>
          <p:txBody>
            <a:bodyPr wrap="none" anchor="ctr"/>
            <a:lstStyle/>
            <a:p>
              <a:pPr algn="r" rtl="1"/>
              <a:endParaRPr lang="en-US">
                <a:latin typeface="Calibri"/>
                <a:cs typeface="Calibri"/>
              </a:endParaRPr>
            </a:p>
          </p:txBody>
        </p:sp>
        <p:sp>
          <p:nvSpPr>
            <p:cNvPr id="12" name="Oval 11">
              <a:extLst>
                <a:ext uri="{FF2B5EF4-FFF2-40B4-BE49-F238E27FC236}">
                  <a16:creationId xmlns:a16="http://schemas.microsoft.com/office/drawing/2014/main" id="{7E6AD40A-86C9-6C43-06F6-15B3908E60D8}"/>
                </a:ext>
              </a:extLst>
            </p:cNvPr>
            <p:cNvSpPr>
              <a:spLocks noChangeArrowheads="1"/>
            </p:cNvSpPr>
            <p:nvPr/>
          </p:nvSpPr>
          <p:spPr bwMode="auto">
            <a:xfrm>
              <a:off x="8500639" y="2355366"/>
              <a:ext cx="381000" cy="381000"/>
            </a:xfrm>
            <a:prstGeom prst="ellipse">
              <a:avLst/>
            </a:prstGeom>
            <a:solidFill>
              <a:schemeClr val="accent3"/>
            </a:solidFill>
            <a:ln w="9525">
              <a:noFill/>
              <a:round/>
              <a:headEnd/>
              <a:tailEnd/>
            </a:ln>
          </p:spPr>
          <p:txBody>
            <a:bodyPr wrap="none" anchor="ctr"/>
            <a:lstStyle/>
            <a:p>
              <a:endParaRPr lang="en-US">
                <a:latin typeface="Calibri"/>
                <a:cs typeface="Calibri"/>
              </a:endParaRPr>
            </a:p>
          </p:txBody>
        </p:sp>
        <p:sp>
          <p:nvSpPr>
            <p:cNvPr id="28" name="Line 15">
              <a:extLst>
                <a:ext uri="{FF2B5EF4-FFF2-40B4-BE49-F238E27FC236}">
                  <a16:creationId xmlns:a16="http://schemas.microsoft.com/office/drawing/2014/main" id="{9233677D-17E3-C3BC-77FD-862A966A780E}"/>
                </a:ext>
              </a:extLst>
            </p:cNvPr>
            <p:cNvSpPr>
              <a:spLocks noChangeShapeType="1"/>
            </p:cNvSpPr>
            <p:nvPr/>
          </p:nvSpPr>
          <p:spPr bwMode="auto">
            <a:xfrm flipH="1">
              <a:off x="8085628" y="2736366"/>
              <a:ext cx="573953" cy="1143000"/>
            </a:xfrm>
            <a:prstGeom prst="line">
              <a:avLst/>
            </a:prstGeom>
            <a:noFill/>
            <a:ln w="9525">
              <a:solidFill>
                <a:schemeClr val="bg1"/>
              </a:solidFill>
              <a:prstDash val="dash"/>
              <a:round/>
              <a:headEnd/>
              <a:tailEnd type="triangle" w="med" len="med"/>
            </a:ln>
          </p:spPr>
          <p:txBody>
            <a:bodyPr/>
            <a:lstStyle/>
            <a:p>
              <a:endParaRPr lang="en-US">
                <a:latin typeface="Calibri"/>
                <a:cs typeface="Calibri"/>
              </a:endParaRPr>
            </a:p>
          </p:txBody>
        </p:sp>
        <mc:AlternateContent xmlns:mc="http://schemas.openxmlformats.org/markup-compatibility/2006" xmlns:a14="http://schemas.microsoft.com/office/drawing/2010/main">
          <mc:Choice Requires="a14">
            <p:sp>
              <p:nvSpPr>
                <p:cNvPr id="14" name="Text Box 17">
                  <a:extLst>
                    <a:ext uri="{FF2B5EF4-FFF2-40B4-BE49-F238E27FC236}">
                      <a16:creationId xmlns:a16="http://schemas.microsoft.com/office/drawing/2014/main" id="{FA90620B-79AF-40F6-0267-505FB53CE4EE}"/>
                    </a:ext>
                  </a:extLst>
                </p:cNvPr>
                <p:cNvSpPr txBox="1">
                  <a:spLocks noChangeArrowheads="1"/>
                </p:cNvSpPr>
                <p:nvPr/>
              </p:nvSpPr>
              <p:spPr bwMode="auto">
                <a:xfrm>
                  <a:off x="9051902" y="1799943"/>
                  <a:ext cx="598025" cy="430007"/>
                </a:xfrm>
                <a:prstGeom prst="rect">
                  <a:avLst/>
                </a:prstGeom>
                <a:noFill/>
                <a:ln w="9525">
                  <a:noFill/>
                  <a:miter lim="800000"/>
                  <a:headEnd/>
                  <a:tailEnd/>
                </a:ln>
              </p:spPr>
              <p:txBody>
                <a:bodyPr wrap="square">
                  <a:spAutoFit/>
                </a:bodyPr>
                <a:lstStyle/>
                <a:p>
                  <a:pPr>
                    <a:spcBef>
                      <a:spcPct val="50000"/>
                    </a:spcBef>
                  </a:pPr>
                  <a14:m>
                    <m:oMathPara xmlns:m="http://schemas.openxmlformats.org/officeDocument/2006/math">
                      <m:oMath>
                        <m:r>
                          <a:rPr lang="en-US" b="1" i="1" smtClean="0">
                            <a:solidFill>
                              <a:schemeClr val="accent1"/>
                            </a:solidFill>
                            <a:latin typeface="Cambria Math" panose="02040503050406030204" pitchFamily="18" charset="0"/>
                            <a:ea typeface="Cambria Math" panose="02040503050406030204" pitchFamily="18" charset="0"/>
                            <a:cs typeface="Calibri"/>
                          </a:rPr>
                          <m:t>𝝅</m:t>
                        </m:r>
                        <m:r>
                          <a:rPr lang="en-US" b="1" i="1" smtClean="0">
                            <a:solidFill>
                              <a:schemeClr val="accent1"/>
                            </a:solidFill>
                            <a:latin typeface="Cambria Math" panose="02040503050406030204" pitchFamily="18" charset="0"/>
                            <a:ea typeface="Cambria Math" panose="02040503050406030204" pitchFamily="18" charset="0"/>
                            <a:cs typeface="Calibri"/>
                          </a:rPr>
                          <m:t>(</m:t>
                        </m:r>
                        <m:r>
                          <a:rPr lang="en-US" b="1" i="1" smtClean="0">
                            <a:solidFill>
                              <a:schemeClr val="accent1"/>
                            </a:solidFill>
                            <a:latin typeface="Cambria Math" panose="02040503050406030204" pitchFamily="18" charset="0"/>
                            <a:ea typeface="Cambria Math" panose="02040503050406030204" pitchFamily="18" charset="0"/>
                            <a:cs typeface="Calibri"/>
                          </a:rPr>
                          <m:t>𝒔</m:t>
                        </m:r>
                        <m:r>
                          <a:rPr lang="en-US" b="1" i="1" smtClean="0">
                            <a:solidFill>
                              <a:schemeClr val="accent1"/>
                            </a:solidFill>
                            <a:latin typeface="Cambria Math" panose="02040503050406030204" pitchFamily="18" charset="0"/>
                            <a:ea typeface="Cambria Math" panose="02040503050406030204" pitchFamily="18" charset="0"/>
                            <a:cs typeface="Calibri"/>
                          </a:rPr>
                          <m:t>)</m:t>
                        </m:r>
                      </m:oMath>
                    </m:oMathPara>
                  </a14:m>
                  <a:endParaRPr lang="en-US" b="1" i="1" dirty="0">
                    <a:solidFill>
                      <a:schemeClr val="accent1"/>
                    </a:solidFill>
                    <a:latin typeface="+mj-lt"/>
                    <a:cs typeface="Calibri"/>
                  </a:endParaRPr>
                </a:p>
              </p:txBody>
            </p:sp>
          </mc:Choice>
          <mc:Fallback xmlns="">
            <p:sp>
              <p:nvSpPr>
                <p:cNvPr id="14" name="Text Box 17">
                  <a:extLst>
                    <a:ext uri="{FF2B5EF4-FFF2-40B4-BE49-F238E27FC236}">
                      <a16:creationId xmlns:a16="http://schemas.microsoft.com/office/drawing/2014/main" id="{E54EAD62-6BDC-03FE-7F9B-34F61AC661E6}"/>
                    </a:ext>
                  </a:extLst>
                </p:cNvPr>
                <p:cNvSpPr txBox="1">
                  <a:spLocks noRot="1" noChangeAspect="1" noMove="1" noResize="1" noEditPoints="1" noAdjustHandles="1" noChangeArrowheads="1" noChangeShapeType="1" noTextEdit="1"/>
                </p:cNvSpPr>
                <p:nvPr/>
              </p:nvSpPr>
              <p:spPr bwMode="auto">
                <a:xfrm>
                  <a:off x="9051902" y="1799943"/>
                  <a:ext cx="598025" cy="430007"/>
                </a:xfrm>
                <a:prstGeom prst="rect">
                  <a:avLst/>
                </a:prstGeom>
                <a:blipFill>
                  <a:blip r:embed="rId3"/>
                  <a:stretch>
                    <a:fillRect r="-32500" b="-10000"/>
                  </a:stretch>
                </a:blipFill>
                <a:ln w="9525">
                  <a:noFill/>
                  <a:miter lim="800000"/>
                  <a:headEnd/>
                  <a:tailEnd/>
                </a:ln>
              </p:spPr>
              <p:txBody>
                <a:bodyPr/>
                <a:lstStyle/>
                <a:p>
                  <a:r>
                    <a:rPr lang="en-US">
                      <a:noFill/>
                    </a:rPr>
                    <a:t> </a:t>
                  </a:r>
                </a:p>
              </p:txBody>
            </p:sp>
          </mc:Fallback>
        </mc:AlternateContent>
        <p:sp>
          <p:nvSpPr>
            <p:cNvPr id="15" name="Text Box 18">
              <a:extLst>
                <a:ext uri="{FF2B5EF4-FFF2-40B4-BE49-F238E27FC236}">
                  <a16:creationId xmlns:a16="http://schemas.microsoft.com/office/drawing/2014/main" id="{06A4EE9F-0C21-E03E-B751-825FFEC0D87A}"/>
                </a:ext>
              </a:extLst>
            </p:cNvPr>
            <p:cNvSpPr txBox="1">
              <a:spLocks noChangeArrowheads="1"/>
            </p:cNvSpPr>
            <p:nvPr/>
          </p:nvSpPr>
          <p:spPr bwMode="auto">
            <a:xfrm>
              <a:off x="9579014" y="907566"/>
              <a:ext cx="381000" cy="366713"/>
            </a:xfrm>
            <a:prstGeom prst="rect">
              <a:avLst/>
            </a:prstGeom>
            <a:noFill/>
            <a:ln w="9525">
              <a:noFill/>
              <a:miter lim="800000"/>
              <a:headEnd/>
              <a:tailEnd/>
            </a:ln>
          </p:spPr>
          <p:txBody>
            <a:bodyPr>
              <a:spAutoFit/>
            </a:bodyPr>
            <a:lstStyle/>
            <a:p>
              <a:pPr>
                <a:spcBef>
                  <a:spcPct val="50000"/>
                </a:spcBef>
              </a:pPr>
              <a:r>
                <a:rPr lang="en-US" dirty="0">
                  <a:solidFill>
                    <a:schemeClr val="accent2"/>
                  </a:solidFill>
                  <a:latin typeface="+mj-lt"/>
                  <a:cs typeface="Calibri"/>
                </a:rPr>
                <a:t>s</a:t>
              </a:r>
            </a:p>
          </p:txBody>
        </p:sp>
        <p:sp>
          <p:nvSpPr>
            <p:cNvPr id="16" name="Text Box 19">
              <a:extLst>
                <a:ext uri="{FF2B5EF4-FFF2-40B4-BE49-F238E27FC236}">
                  <a16:creationId xmlns:a16="http://schemas.microsoft.com/office/drawing/2014/main" id="{07951066-FE30-47F8-AFB6-629CDA0007AA}"/>
                </a:ext>
              </a:extLst>
            </p:cNvPr>
            <p:cNvSpPr txBox="1">
              <a:spLocks noChangeArrowheads="1"/>
            </p:cNvSpPr>
            <p:nvPr/>
          </p:nvSpPr>
          <p:spPr bwMode="auto">
            <a:xfrm>
              <a:off x="9391889" y="3879366"/>
              <a:ext cx="568125" cy="430007"/>
            </a:xfrm>
            <a:prstGeom prst="rect">
              <a:avLst/>
            </a:prstGeom>
            <a:noFill/>
            <a:ln w="9525">
              <a:noFill/>
              <a:miter lim="800000"/>
              <a:headEnd/>
              <a:tailEnd/>
            </a:ln>
          </p:spPr>
          <p:txBody>
            <a:bodyPr wrap="square">
              <a:spAutoFit/>
            </a:bodyPr>
            <a:lstStyle/>
            <a:p>
              <a:pPr algn="ctr" rtl="1">
                <a:spcBef>
                  <a:spcPct val="50000"/>
                </a:spcBef>
              </a:pPr>
              <a:r>
                <a:rPr lang="en-US" dirty="0">
                  <a:solidFill>
                    <a:schemeClr val="accent2"/>
                  </a:solidFill>
                  <a:latin typeface="+mj-lt"/>
                  <a:cs typeface="Calibri"/>
                </a:rPr>
                <a:t>s’</a:t>
              </a:r>
            </a:p>
          </p:txBody>
        </p:sp>
        <mc:AlternateContent xmlns:mc="http://schemas.openxmlformats.org/markup-compatibility/2006" xmlns:a14="http://schemas.microsoft.com/office/drawing/2010/main">
          <mc:Choice Requires="a14">
            <p:sp>
              <p:nvSpPr>
                <p:cNvPr id="17" name="Text Box 20">
                  <a:extLst>
                    <a:ext uri="{FF2B5EF4-FFF2-40B4-BE49-F238E27FC236}">
                      <a16:creationId xmlns:a16="http://schemas.microsoft.com/office/drawing/2014/main" id="{212E516D-9A7F-770B-5307-52915FA4B2F6}"/>
                    </a:ext>
                  </a:extLst>
                </p:cNvPr>
                <p:cNvSpPr txBox="1">
                  <a:spLocks noChangeArrowheads="1"/>
                </p:cNvSpPr>
                <p:nvPr/>
              </p:nvSpPr>
              <p:spPr bwMode="auto">
                <a:xfrm>
                  <a:off x="8916363" y="2355366"/>
                  <a:ext cx="1108276" cy="430007"/>
                </a:xfrm>
                <a:prstGeom prst="rect">
                  <a:avLst/>
                </a:prstGeom>
                <a:noFill/>
                <a:ln w="9525">
                  <a:noFill/>
                  <a:miter lim="800000"/>
                  <a:headEnd/>
                  <a:tailEnd/>
                </a:ln>
              </p:spPr>
              <p:txBody>
                <a:bodyPr wrap="square">
                  <a:spAutoFit/>
                </a:bodyPr>
                <a:lstStyle/>
                <a:p>
                  <a:pPr>
                    <a:spcBef>
                      <a:spcPct val="50000"/>
                    </a:spcBef>
                  </a:pPr>
                  <a:r>
                    <a:rPr lang="en-US" dirty="0">
                      <a:solidFill>
                        <a:schemeClr val="accent3"/>
                      </a:solidFill>
                      <a:latin typeface="+mj-lt"/>
                      <a:cs typeface="Calibri"/>
                    </a:rPr>
                    <a:t>s, </a:t>
                  </a:r>
                  <a14:m>
                    <m:oMath xmlns:m="http://schemas.openxmlformats.org/officeDocument/2006/math">
                      <m:r>
                        <a:rPr lang="en-US" b="1" i="1" smtClean="0">
                          <a:solidFill>
                            <a:schemeClr val="accent3"/>
                          </a:solidFill>
                          <a:latin typeface="Cambria Math" panose="02040503050406030204" pitchFamily="18" charset="0"/>
                          <a:ea typeface="Cambria Math" panose="02040503050406030204" pitchFamily="18" charset="0"/>
                          <a:cs typeface="Calibri"/>
                        </a:rPr>
                        <m:t>𝝅</m:t>
                      </m:r>
                      <m:r>
                        <a:rPr lang="en-US" b="1" i="1" smtClean="0">
                          <a:solidFill>
                            <a:schemeClr val="accent3"/>
                          </a:solidFill>
                          <a:latin typeface="Cambria Math" panose="02040503050406030204" pitchFamily="18" charset="0"/>
                          <a:ea typeface="Cambria Math" panose="02040503050406030204" pitchFamily="18" charset="0"/>
                          <a:cs typeface="Calibri"/>
                        </a:rPr>
                        <m:t>(</m:t>
                      </m:r>
                      <m:r>
                        <a:rPr lang="en-US" b="1" i="1" smtClean="0">
                          <a:solidFill>
                            <a:schemeClr val="accent3"/>
                          </a:solidFill>
                          <a:latin typeface="Cambria Math" panose="02040503050406030204" pitchFamily="18" charset="0"/>
                          <a:ea typeface="Cambria Math" panose="02040503050406030204" pitchFamily="18" charset="0"/>
                          <a:cs typeface="Calibri"/>
                        </a:rPr>
                        <m:t>𝒔</m:t>
                      </m:r>
                      <m:r>
                        <a:rPr lang="en-US" b="1" i="1" smtClean="0">
                          <a:solidFill>
                            <a:schemeClr val="accent3"/>
                          </a:solidFill>
                          <a:latin typeface="Cambria Math" panose="02040503050406030204" pitchFamily="18" charset="0"/>
                          <a:ea typeface="Cambria Math" panose="02040503050406030204" pitchFamily="18" charset="0"/>
                          <a:cs typeface="Calibri"/>
                        </a:rPr>
                        <m:t>)</m:t>
                      </m:r>
                    </m:oMath>
                  </a14:m>
                  <a:endParaRPr lang="en-US" b="1" dirty="0">
                    <a:solidFill>
                      <a:schemeClr val="accent3"/>
                    </a:solidFill>
                    <a:latin typeface="+mj-lt"/>
                    <a:cs typeface="Calibri"/>
                  </a:endParaRPr>
                </a:p>
              </p:txBody>
            </p:sp>
          </mc:Choice>
          <mc:Fallback xmlns="">
            <p:sp>
              <p:nvSpPr>
                <p:cNvPr id="17" name="Text Box 20">
                  <a:extLst>
                    <a:ext uri="{FF2B5EF4-FFF2-40B4-BE49-F238E27FC236}">
                      <a16:creationId xmlns:a16="http://schemas.microsoft.com/office/drawing/2014/main" id="{BF089D23-8246-0C69-8EFF-23D3F1CF8AF9}"/>
                    </a:ext>
                  </a:extLst>
                </p:cNvPr>
                <p:cNvSpPr txBox="1">
                  <a:spLocks noRot="1" noChangeAspect="1" noMove="1" noResize="1" noEditPoints="1" noAdjustHandles="1" noChangeArrowheads="1" noChangeShapeType="1" noTextEdit="1"/>
                </p:cNvSpPr>
                <p:nvPr/>
              </p:nvSpPr>
              <p:spPr bwMode="auto">
                <a:xfrm>
                  <a:off x="8916363" y="2355366"/>
                  <a:ext cx="1108276" cy="430007"/>
                </a:xfrm>
                <a:prstGeom prst="rect">
                  <a:avLst/>
                </a:prstGeom>
                <a:blipFill>
                  <a:blip r:embed="rId4"/>
                  <a:stretch>
                    <a:fillRect l="-5479" t="-10345" b="-27586"/>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 Box 28">
                  <a:extLst>
                    <a:ext uri="{FF2B5EF4-FFF2-40B4-BE49-F238E27FC236}">
                      <a16:creationId xmlns:a16="http://schemas.microsoft.com/office/drawing/2014/main" id="{4E420769-7328-BC4C-290D-4B79D3624922}"/>
                    </a:ext>
                  </a:extLst>
                </p:cNvPr>
                <p:cNvSpPr txBox="1">
                  <a:spLocks noChangeArrowheads="1"/>
                </p:cNvSpPr>
                <p:nvPr/>
              </p:nvSpPr>
              <p:spPr bwMode="auto">
                <a:xfrm>
                  <a:off x="7375754" y="3523551"/>
                  <a:ext cx="1572694" cy="430007"/>
                </a:xfrm>
                <a:prstGeom prst="rect">
                  <a:avLst/>
                </a:prstGeom>
                <a:noFill/>
                <a:ln w="9525">
                  <a:noFill/>
                  <a:miter lim="800000"/>
                  <a:headEnd/>
                  <a:tailEnd/>
                </a:ln>
              </p:spPr>
              <p:txBody>
                <a:bodyPr wrap="square">
                  <a:spAutoFit/>
                </a:bodyPr>
                <a:lstStyle/>
                <a:p>
                  <a:pPr algn="r">
                    <a:spcBef>
                      <a:spcPct val="50000"/>
                    </a:spcBef>
                  </a:pPr>
                  <a:r>
                    <a:rPr lang="en-US" i="1" dirty="0">
                      <a:solidFill>
                        <a:schemeClr val="accent1"/>
                      </a:solidFill>
                      <a:latin typeface="+mj-lt"/>
                      <a:cs typeface="Calibri"/>
                    </a:rPr>
                    <a:t>s,</a:t>
                  </a:r>
                  <a14:m>
                    <m:oMath xmlns:m="http://schemas.openxmlformats.org/officeDocument/2006/math">
                      <m:r>
                        <a:rPr lang="en-US" b="1" i="1" smtClean="0">
                          <a:solidFill>
                            <a:schemeClr val="accent1"/>
                          </a:solidFill>
                          <a:latin typeface="Cambria Math" panose="02040503050406030204" pitchFamily="18" charset="0"/>
                          <a:ea typeface="Cambria Math" panose="02040503050406030204" pitchFamily="18" charset="0"/>
                          <a:cs typeface="Calibri"/>
                        </a:rPr>
                        <m:t>𝝅</m:t>
                      </m:r>
                      <m:r>
                        <a:rPr lang="en-US" b="1" i="1" smtClean="0">
                          <a:solidFill>
                            <a:schemeClr val="accent1"/>
                          </a:solidFill>
                          <a:latin typeface="Cambria Math" panose="02040503050406030204" pitchFamily="18" charset="0"/>
                          <a:ea typeface="Cambria Math" panose="02040503050406030204" pitchFamily="18" charset="0"/>
                          <a:cs typeface="Calibri"/>
                        </a:rPr>
                        <m:t>(</m:t>
                      </m:r>
                      <m:r>
                        <a:rPr lang="en-US" b="1" i="1" smtClean="0">
                          <a:solidFill>
                            <a:schemeClr val="accent1"/>
                          </a:solidFill>
                          <a:latin typeface="Cambria Math" panose="02040503050406030204" pitchFamily="18" charset="0"/>
                          <a:ea typeface="Cambria Math" panose="02040503050406030204" pitchFamily="18" charset="0"/>
                          <a:cs typeface="Calibri"/>
                        </a:rPr>
                        <m:t>𝒔</m:t>
                      </m:r>
                      <m:r>
                        <a:rPr lang="en-US" b="1" i="1" smtClean="0">
                          <a:solidFill>
                            <a:schemeClr val="accent1"/>
                          </a:solidFill>
                          <a:latin typeface="Cambria Math" panose="02040503050406030204" pitchFamily="18" charset="0"/>
                          <a:ea typeface="Cambria Math" panose="02040503050406030204" pitchFamily="18" charset="0"/>
                          <a:cs typeface="Calibri"/>
                        </a:rPr>
                        <m:t>)</m:t>
                      </m:r>
                    </m:oMath>
                  </a14:m>
                  <a:r>
                    <a:rPr lang="en-US" i="1" dirty="0">
                      <a:solidFill>
                        <a:schemeClr val="accent1"/>
                      </a:solidFill>
                      <a:latin typeface="+mj-lt"/>
                      <a:cs typeface="Calibri"/>
                    </a:rPr>
                    <a:t>,</a:t>
                  </a:r>
                  <a:r>
                    <a:rPr lang="en-US" i="1" dirty="0" err="1">
                      <a:solidFill>
                        <a:schemeClr val="accent1"/>
                      </a:solidFill>
                      <a:latin typeface="+mj-lt"/>
                      <a:cs typeface="Calibri"/>
                    </a:rPr>
                    <a:t>s’,r</a:t>
                  </a:r>
                  <a:endParaRPr lang="en-US" i="1" dirty="0">
                    <a:solidFill>
                      <a:schemeClr val="accent1"/>
                    </a:solidFill>
                    <a:latin typeface="+mj-lt"/>
                    <a:cs typeface="Calibri"/>
                  </a:endParaRPr>
                </a:p>
              </p:txBody>
            </p:sp>
          </mc:Choice>
          <mc:Fallback xmlns="">
            <p:sp>
              <p:nvSpPr>
                <p:cNvPr id="19" name="Text Box 28">
                  <a:extLst>
                    <a:ext uri="{FF2B5EF4-FFF2-40B4-BE49-F238E27FC236}">
                      <a16:creationId xmlns:a16="http://schemas.microsoft.com/office/drawing/2014/main" id="{6067C7CA-EE74-430E-28AE-14BE98E4E63B}"/>
                    </a:ext>
                  </a:extLst>
                </p:cNvPr>
                <p:cNvSpPr txBox="1">
                  <a:spLocks noRot="1" noChangeAspect="1" noMove="1" noResize="1" noEditPoints="1" noAdjustHandles="1" noChangeArrowheads="1" noChangeShapeType="1" noTextEdit="1"/>
                </p:cNvSpPr>
                <p:nvPr/>
              </p:nvSpPr>
              <p:spPr bwMode="auto">
                <a:xfrm>
                  <a:off x="7375754" y="3523551"/>
                  <a:ext cx="1572694" cy="430007"/>
                </a:xfrm>
                <a:prstGeom prst="rect">
                  <a:avLst/>
                </a:prstGeom>
                <a:blipFill>
                  <a:blip r:embed="rId5"/>
                  <a:stretch>
                    <a:fillRect t="-6452" r="-3883" b="-22581"/>
                  </a:stretch>
                </a:blipFill>
                <a:ln w="9525">
                  <a:noFill/>
                  <a:miter lim="800000"/>
                  <a:headEnd/>
                  <a:tailEnd/>
                </a:ln>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C3E4179C-683C-678A-5530-536EE69C1A10}"/>
                </a:ext>
              </a:extLst>
            </p:cNvPr>
            <p:cNvCxnSpPr>
              <a:cxnSpLocks/>
              <a:stCxn id="9" idx="3"/>
              <a:endCxn id="12" idx="0"/>
            </p:cNvCxnSpPr>
            <p:nvPr/>
          </p:nvCxnSpPr>
          <p:spPr>
            <a:xfrm flipH="1">
              <a:off x="8691139" y="1272691"/>
              <a:ext cx="647700" cy="1082675"/>
            </a:xfrm>
            <a:prstGeom prst="straightConnector1">
              <a:avLst/>
            </a:prstGeom>
            <a:ln w="28575">
              <a:solidFill>
                <a:schemeClr val="accent1"/>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02A1F8C7-3CE8-76BC-5C15-AD4267C52010}"/>
                </a:ext>
              </a:extLst>
            </p:cNvPr>
            <p:cNvCxnSpPr>
              <a:stCxn id="28" idx="0"/>
              <a:endCxn id="10" idx="0"/>
            </p:cNvCxnSpPr>
            <p:nvPr/>
          </p:nvCxnSpPr>
          <p:spPr>
            <a:xfrm>
              <a:off x="8659581" y="2736366"/>
              <a:ext cx="526858" cy="1158875"/>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19081FBA-6F9A-3D21-1002-708E2EEFDEC6}"/>
                </a:ext>
              </a:extLst>
            </p:cNvPr>
            <p:cNvCxnSpPr>
              <a:cxnSpLocks/>
            </p:cNvCxnSpPr>
            <p:nvPr/>
          </p:nvCxnSpPr>
          <p:spPr>
            <a:xfrm flipH="1">
              <a:off x="8881639" y="4260366"/>
              <a:ext cx="304800" cy="533400"/>
            </a:xfrm>
            <a:prstGeom prst="straightConnector1">
              <a:avLst/>
            </a:prstGeom>
            <a:ln w="28575">
              <a:solidFill>
                <a:schemeClr val="accent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90416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6A888-230D-AE3F-3C02-E1CDD40EEA4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8084271-FCB6-A422-3D63-D56AD9470B69}"/>
              </a:ext>
            </a:extLst>
          </p:cNvPr>
          <p:cNvSpPr>
            <a:spLocks noGrp="1"/>
          </p:cNvSpPr>
          <p:nvPr>
            <p:ph type="title"/>
          </p:nvPr>
        </p:nvSpPr>
        <p:spPr/>
        <p:txBody>
          <a:bodyPr/>
          <a:lstStyle/>
          <a:p>
            <a:r>
              <a:rPr lang="en-US" dirty="0"/>
              <a:t>Problems with TD Value Learning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490C6D5F-CFFC-0731-7D59-CF60CB7C79B6}"/>
                  </a:ext>
                </a:extLst>
              </p:cNvPr>
              <p:cNvSpPr>
                <a:spLocks noGrp="1"/>
              </p:cNvSpPr>
              <p:nvPr>
                <p:ph idx="1"/>
              </p:nvPr>
            </p:nvSpPr>
            <p:spPr>
              <a:xfrm>
                <a:off x="497158" y="1590261"/>
                <a:ext cx="8641607" cy="4606139"/>
              </a:xfrm>
            </p:spPr>
            <p:txBody>
              <a:bodyPr/>
              <a:lstStyle/>
              <a:p>
                <a:pPr marL="0" indent="0">
                  <a:buNone/>
                </a:pPr>
                <a:r>
                  <a:rPr lang="en-US" dirty="0"/>
                  <a:t>TD Value Learning performs model-free policy evaluation</a:t>
                </a:r>
              </a:p>
              <a:p>
                <a:pPr lvl="1"/>
                <a:r>
                  <a:rPr lang="en-US" dirty="0"/>
                  <a:t>Mimics Bellman updates with running average samples</a:t>
                </a:r>
              </a:p>
              <a:p>
                <a:r>
                  <a:rPr lang="en-US" dirty="0"/>
                  <a:t>However, if we want to turn values into policy, we’re stuck:</a:t>
                </a:r>
              </a:p>
              <a:p>
                <a:pPr marL="0" indent="0">
                  <a:buNone/>
                </a:pPr>
                <a14:m>
                  <m:oMathPara xmlns:m="http://schemas.openxmlformats.org/officeDocument/2006/math">
                    <m:oMath>
                      <m:r>
                        <a:rPr lang="en-US" i="1" smtClean="0">
                          <a:latin typeface="Cambria Math" panose="02040503050406030204" pitchFamily="18" charset="0"/>
                          <a:ea typeface="Cambria Math" panose="02040503050406030204" pitchFamily="18" charset="0"/>
                        </a:rPr>
                        <m:t>𝜋</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sSub>
                        <m:sSubPr>
                          <m:ctrlPr>
                            <a:rPr lang="en-US" b="0" i="0"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argmax</m:t>
                          </m:r>
                        </m:e>
                        <m:sub>
                          <m:r>
                            <a:rPr lang="en-US" b="0" i="1" smtClean="0">
                              <a:latin typeface="Cambria Math" panose="02040503050406030204" pitchFamily="18" charset="0"/>
                              <a:ea typeface="Cambria Math" panose="02040503050406030204" pitchFamily="18" charset="0"/>
                            </a:rPr>
                            <m:t>𝑎</m:t>
                          </m:r>
                        </m:sub>
                      </m:sSub>
                      <m:r>
                        <a:rPr lang="en-US" b="0" i="1" smtClean="0">
                          <a:latin typeface="Cambria Math" panose="02040503050406030204" pitchFamily="18" charset="0"/>
                          <a:ea typeface="Cambria Math" panose="02040503050406030204" pitchFamily="18" charset="0"/>
                        </a:rPr>
                        <m:t>𝑄</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e>
                      </m:d>
                    </m:oMath>
                  </m:oMathPara>
                </a14:m>
                <a:endParaRPr lang="en-US" b="0" dirty="0">
                  <a:ea typeface="Cambria Math" panose="02040503050406030204" pitchFamily="18" charset="0"/>
                </a:endParaRPr>
              </a:p>
              <a:p>
                <a:pPr marL="0" indent="0">
                  <a:buNone/>
                </a:pPr>
                <a14:m>
                  <m:oMathPara xmlns:m="http://schemas.openxmlformats.org/officeDocument/2006/math">
                    <m:oMath>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𝑠</m:t>
                          </m:r>
                          <m:r>
                            <a:rPr lang="en-US" b="0" i="1" smtClean="0">
                              <a:latin typeface="Cambria Math" panose="02040503050406030204" pitchFamily="18" charset="0"/>
                            </a:rPr>
                            <m:t>′</m:t>
                          </m:r>
                        </m:sub>
                        <m:sup/>
                        <m:e>
                          <m:r>
                            <a:rPr lang="en-US" b="0" i="1" smtClean="0">
                              <a:latin typeface="Cambria Math" panose="02040503050406030204" pitchFamily="18" charset="0"/>
                            </a:rPr>
                            <m:t>𝑇</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m:t>
                          </m:r>
                          <m:r>
                            <a:rPr lang="en-US" b="0" i="1" smtClean="0">
                              <a:latin typeface="Cambria Math" panose="02040503050406030204" pitchFamily="18" charset="0"/>
                            </a:rPr>
                            <m:t>𝑅</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r>
                            <a:rPr lang="en-US" b="0" i="1" smtClean="0">
                              <a:latin typeface="Cambria Math" panose="02040503050406030204" pitchFamily="18" charset="0"/>
                              <a:ea typeface="Cambria Math" panose="02040503050406030204" pitchFamily="18" charset="0"/>
                            </a:rPr>
                            <m:t>𝑈</m:t>
                          </m:r>
                          <m:d>
                            <m:dPr>
                              <m:ctrlPr>
                                <a:rPr lang="en-US" b="0" i="1" smtClean="0">
                                  <a:latin typeface="Cambria Math" panose="02040503050406030204" pitchFamily="18" charset="0"/>
                                  <a:ea typeface="Cambria Math" panose="02040503050406030204" pitchFamily="18" charset="0"/>
                                </a:rPr>
                              </m:ctrlPr>
                            </m:d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d>
                          <m:r>
                            <a:rPr lang="en-US" b="0" i="1" smtClean="0">
                              <a:latin typeface="Cambria Math" panose="02040503050406030204" pitchFamily="18" charset="0"/>
                              <a:ea typeface="Cambria Math" panose="02040503050406030204" pitchFamily="18" charset="0"/>
                            </a:rPr>
                            <m:t>]</m:t>
                          </m:r>
                        </m:e>
                      </m:nary>
                    </m:oMath>
                  </m:oMathPara>
                </a14:m>
                <a:endParaRPr lang="en-US" dirty="0"/>
              </a:p>
              <a:p>
                <a:r>
                  <a:rPr lang="en-US" dirty="0"/>
                  <a:t>Idea: Learn </a:t>
                </a:r>
                <a:r>
                  <a:rPr lang="en-US" b="1" dirty="0">
                    <a:solidFill>
                      <a:schemeClr val="accent3"/>
                    </a:solidFill>
                    <a:latin typeface="Avenir Next" panose="020B0503020202020204" pitchFamily="34" charset="0"/>
                  </a:rPr>
                  <a:t>Q-values</a:t>
                </a:r>
                <a:r>
                  <a:rPr lang="en-US" dirty="0"/>
                  <a:t>, not utilities</a:t>
                </a:r>
              </a:p>
              <a:p>
                <a:pPr lvl="1"/>
                <a:r>
                  <a:rPr lang="en-US" dirty="0"/>
                  <a:t>Makes action selection model-free, too!</a:t>
                </a:r>
              </a:p>
            </p:txBody>
          </p:sp>
        </mc:Choice>
        <mc:Fallback xmlns="">
          <p:sp>
            <p:nvSpPr>
              <p:cNvPr id="7" name="Content Placeholder 6">
                <a:extLst>
                  <a:ext uri="{FF2B5EF4-FFF2-40B4-BE49-F238E27FC236}">
                    <a16:creationId xmlns:a16="http://schemas.microsoft.com/office/drawing/2014/main" id="{DDC12BBE-701F-2FC7-B1EC-CEC1F551F472}"/>
                  </a:ext>
                </a:extLst>
              </p:cNvPr>
              <p:cNvSpPr>
                <a:spLocks noGrp="1" noRot="1" noChangeAspect="1" noMove="1" noResize="1" noEditPoints="1" noAdjustHandles="1" noChangeArrowheads="1" noChangeShapeType="1" noTextEdit="1"/>
              </p:cNvSpPr>
              <p:nvPr>
                <p:ph idx="1"/>
              </p:nvPr>
            </p:nvSpPr>
            <p:spPr>
              <a:xfrm>
                <a:off x="497158" y="1590261"/>
                <a:ext cx="8641607" cy="4606139"/>
              </a:xfrm>
              <a:blipFill>
                <a:blip r:embed="rId2"/>
                <a:stretch>
                  <a:fillRect l="-1175" b="-1625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0274DBE8-6797-D093-F42C-A3E011DA8434}"/>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65E021FD-7751-F584-7622-3ADE7AC4B8AD}"/>
              </a:ext>
            </a:extLst>
          </p:cNvPr>
          <p:cNvSpPr>
            <a:spLocks noGrp="1"/>
          </p:cNvSpPr>
          <p:nvPr>
            <p:ph type="sldNum" sz="quarter" idx="12"/>
          </p:nvPr>
        </p:nvSpPr>
        <p:spPr/>
        <p:txBody>
          <a:bodyPr/>
          <a:lstStyle/>
          <a:p>
            <a:fld id="{0C6CD854-DD62-6C4B-87F1-66B34D688D3F}" type="slidenum">
              <a:rPr lang="en-US" smtClean="0"/>
              <a:t>5</a:t>
            </a:fld>
            <a:endParaRPr lang="en-US"/>
          </a:p>
        </p:txBody>
      </p:sp>
      <p:grpSp>
        <p:nvGrpSpPr>
          <p:cNvPr id="8" name="Group 7" descr="An expectimax MDP tree showing states as red triangles with actions edges connecting them to Q-states, represented as green circular chance nodes, connected via transitions to a successor state s’.">
            <a:extLst>
              <a:ext uri="{FF2B5EF4-FFF2-40B4-BE49-F238E27FC236}">
                <a16:creationId xmlns:a16="http://schemas.microsoft.com/office/drawing/2014/main" id="{6FBEE7E4-4CC3-DBF1-CBA9-0F5A760C96A4}"/>
              </a:ext>
            </a:extLst>
          </p:cNvPr>
          <p:cNvGrpSpPr>
            <a:grpSpLocks noChangeAspect="1"/>
          </p:cNvGrpSpPr>
          <p:nvPr/>
        </p:nvGrpSpPr>
        <p:grpSpPr>
          <a:xfrm>
            <a:off x="8244316" y="2574820"/>
            <a:ext cx="3613363" cy="3412621"/>
            <a:chOff x="7129039" y="907566"/>
            <a:chExt cx="4114800" cy="3886200"/>
          </a:xfrm>
        </p:grpSpPr>
        <p:sp>
          <p:nvSpPr>
            <p:cNvPr id="9" name="AutoShape 4">
              <a:extLst>
                <a:ext uri="{FF2B5EF4-FFF2-40B4-BE49-F238E27FC236}">
                  <a16:creationId xmlns:a16="http://schemas.microsoft.com/office/drawing/2014/main" id="{34D77DEB-A40A-4E08-28C8-A97EEF1DF894}"/>
                </a:ext>
              </a:extLst>
            </p:cNvPr>
            <p:cNvSpPr>
              <a:spLocks noChangeArrowheads="1"/>
            </p:cNvSpPr>
            <p:nvPr/>
          </p:nvSpPr>
          <p:spPr bwMode="auto">
            <a:xfrm>
              <a:off x="9110239" y="907566"/>
              <a:ext cx="457200" cy="365125"/>
            </a:xfrm>
            <a:prstGeom prst="triangle">
              <a:avLst>
                <a:gd name="adj" fmla="val 50000"/>
              </a:avLst>
            </a:prstGeom>
            <a:solidFill>
              <a:schemeClr val="accent2"/>
            </a:solidFill>
            <a:ln w="9525">
              <a:noFill/>
              <a:miter lim="800000"/>
              <a:headEnd/>
              <a:tailEnd/>
            </a:ln>
          </p:spPr>
          <p:txBody>
            <a:bodyPr wrap="none" anchor="ctr"/>
            <a:lstStyle/>
            <a:p>
              <a:pPr algn="ctr"/>
              <a:endParaRPr lang="en-US">
                <a:latin typeface="Calibri"/>
                <a:cs typeface="Calibri"/>
              </a:endParaRPr>
            </a:p>
          </p:txBody>
        </p:sp>
        <p:sp>
          <p:nvSpPr>
            <p:cNvPr id="10" name="AutoShape 5">
              <a:extLst>
                <a:ext uri="{FF2B5EF4-FFF2-40B4-BE49-F238E27FC236}">
                  <a16:creationId xmlns:a16="http://schemas.microsoft.com/office/drawing/2014/main" id="{38D7DABC-033F-8775-FAEF-2C240B6845B3}"/>
                </a:ext>
              </a:extLst>
            </p:cNvPr>
            <p:cNvSpPr>
              <a:spLocks noChangeArrowheads="1"/>
            </p:cNvSpPr>
            <p:nvPr/>
          </p:nvSpPr>
          <p:spPr bwMode="auto">
            <a:xfrm>
              <a:off x="8957839" y="3895241"/>
              <a:ext cx="457200" cy="365125"/>
            </a:xfrm>
            <a:prstGeom prst="triangle">
              <a:avLst>
                <a:gd name="adj" fmla="val 50000"/>
              </a:avLst>
            </a:prstGeom>
            <a:solidFill>
              <a:schemeClr val="accent2"/>
            </a:solidFill>
            <a:ln w="9525">
              <a:noFill/>
              <a:miter lim="800000"/>
              <a:headEnd/>
              <a:tailEnd/>
            </a:ln>
          </p:spPr>
          <p:txBody>
            <a:bodyPr wrap="none" anchor="ctr"/>
            <a:lstStyle/>
            <a:p>
              <a:pPr algn="r" rtl="1"/>
              <a:endParaRPr lang="en-US">
                <a:latin typeface="Calibri"/>
                <a:cs typeface="Calibri"/>
              </a:endParaRPr>
            </a:p>
          </p:txBody>
        </p:sp>
        <p:grpSp>
          <p:nvGrpSpPr>
            <p:cNvPr id="11" name="Group 6">
              <a:extLst>
                <a:ext uri="{FF2B5EF4-FFF2-40B4-BE49-F238E27FC236}">
                  <a16:creationId xmlns:a16="http://schemas.microsoft.com/office/drawing/2014/main" id="{ABC17AA5-6CB3-7693-8A47-4910D29FC706}"/>
                </a:ext>
              </a:extLst>
            </p:cNvPr>
            <p:cNvGrpSpPr>
              <a:grpSpLocks/>
            </p:cNvGrpSpPr>
            <p:nvPr/>
          </p:nvGrpSpPr>
          <p:grpSpPr bwMode="auto">
            <a:xfrm>
              <a:off x="7510039" y="1288566"/>
              <a:ext cx="3733800" cy="1066800"/>
              <a:chOff x="1584" y="1680"/>
              <a:chExt cx="2352" cy="336"/>
            </a:xfrm>
          </p:grpSpPr>
          <p:sp>
            <p:nvSpPr>
              <p:cNvPr id="29" name="Line 7">
                <a:extLst>
                  <a:ext uri="{FF2B5EF4-FFF2-40B4-BE49-F238E27FC236}">
                    <a16:creationId xmlns:a16="http://schemas.microsoft.com/office/drawing/2014/main" id="{4C592DA8-3675-3FFC-980B-1A5397F14EDA}"/>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30" name="Line 8">
                <a:extLst>
                  <a:ext uri="{FF2B5EF4-FFF2-40B4-BE49-F238E27FC236}">
                    <a16:creationId xmlns:a16="http://schemas.microsoft.com/office/drawing/2014/main" id="{BEFAD35F-0C5C-450D-440E-875CA125D5CC}"/>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31" name="Line 10">
                <a:extLst>
                  <a:ext uri="{FF2B5EF4-FFF2-40B4-BE49-F238E27FC236}">
                    <a16:creationId xmlns:a16="http://schemas.microsoft.com/office/drawing/2014/main" id="{BF7B9C46-E5CD-168E-15E5-527F9B2640E4}"/>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p:sp>
          <p:nvSpPr>
            <p:cNvPr id="12" name="Oval 11">
              <a:extLst>
                <a:ext uri="{FF2B5EF4-FFF2-40B4-BE49-F238E27FC236}">
                  <a16:creationId xmlns:a16="http://schemas.microsoft.com/office/drawing/2014/main" id="{58EC78A3-21C0-BC6A-B432-5A5DAD43FCEA}"/>
                </a:ext>
              </a:extLst>
            </p:cNvPr>
            <p:cNvSpPr>
              <a:spLocks noChangeArrowheads="1"/>
            </p:cNvSpPr>
            <p:nvPr/>
          </p:nvSpPr>
          <p:spPr bwMode="auto">
            <a:xfrm>
              <a:off x="8500639" y="2355366"/>
              <a:ext cx="381000" cy="381000"/>
            </a:xfrm>
            <a:prstGeom prst="ellipse">
              <a:avLst/>
            </a:prstGeom>
            <a:solidFill>
              <a:schemeClr val="accent3"/>
            </a:solidFill>
            <a:ln w="9525">
              <a:noFill/>
              <a:round/>
              <a:headEnd/>
              <a:tailEnd/>
            </a:ln>
          </p:spPr>
          <p:txBody>
            <a:bodyPr wrap="none" anchor="ctr"/>
            <a:lstStyle/>
            <a:p>
              <a:endParaRPr lang="en-US">
                <a:latin typeface="Calibri"/>
                <a:cs typeface="Calibri"/>
              </a:endParaRPr>
            </a:p>
          </p:txBody>
        </p:sp>
        <p:grpSp>
          <p:nvGrpSpPr>
            <p:cNvPr id="13" name="Group 12">
              <a:extLst>
                <a:ext uri="{FF2B5EF4-FFF2-40B4-BE49-F238E27FC236}">
                  <a16:creationId xmlns:a16="http://schemas.microsoft.com/office/drawing/2014/main" id="{AC7CBABB-A3D1-C9A7-9C13-22D2E3B48627}"/>
                </a:ext>
              </a:extLst>
            </p:cNvPr>
            <p:cNvGrpSpPr>
              <a:grpSpLocks/>
            </p:cNvGrpSpPr>
            <p:nvPr/>
          </p:nvGrpSpPr>
          <p:grpSpPr bwMode="auto">
            <a:xfrm>
              <a:off x="7129039" y="2736366"/>
              <a:ext cx="3124200" cy="1143000"/>
              <a:chOff x="1536" y="2400"/>
              <a:chExt cx="1584" cy="624"/>
            </a:xfrm>
          </p:grpSpPr>
          <p:sp>
            <p:nvSpPr>
              <p:cNvPr id="26" name="Line 13">
                <a:extLst>
                  <a:ext uri="{FF2B5EF4-FFF2-40B4-BE49-F238E27FC236}">
                    <a16:creationId xmlns:a16="http://schemas.microsoft.com/office/drawing/2014/main" id="{07B8E589-E2BE-A5D3-7F21-0F229063DE64}"/>
                  </a:ext>
                </a:extLst>
              </p:cNvPr>
              <p:cNvSpPr>
                <a:spLocks noChangeShapeType="1"/>
              </p:cNvSpPr>
              <p:nvPr/>
            </p:nvSpPr>
            <p:spPr bwMode="auto">
              <a:xfrm flipH="1">
                <a:off x="1536" y="2400"/>
                <a:ext cx="776"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7" name="Line 14">
                <a:extLst>
                  <a:ext uri="{FF2B5EF4-FFF2-40B4-BE49-F238E27FC236}">
                    <a16:creationId xmlns:a16="http://schemas.microsoft.com/office/drawing/2014/main" id="{2ED87661-8730-329B-1E9A-832693095BB2}"/>
                  </a:ext>
                </a:extLst>
              </p:cNvPr>
              <p:cNvSpPr>
                <a:spLocks noChangeShapeType="1"/>
              </p:cNvSpPr>
              <p:nvPr/>
            </p:nvSpPr>
            <p:spPr bwMode="auto">
              <a:xfrm>
                <a:off x="2312" y="2400"/>
                <a:ext cx="808"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8" name="Line 15">
                <a:extLst>
                  <a:ext uri="{FF2B5EF4-FFF2-40B4-BE49-F238E27FC236}">
                    <a16:creationId xmlns:a16="http://schemas.microsoft.com/office/drawing/2014/main" id="{65E7F7E2-3559-E69C-6C22-AA1C158785AD}"/>
                  </a:ext>
                </a:extLst>
              </p:cNvPr>
              <p:cNvSpPr>
                <a:spLocks noChangeShapeType="1"/>
              </p:cNvSpPr>
              <p:nvPr/>
            </p:nvSpPr>
            <p:spPr bwMode="auto">
              <a:xfrm flipH="1">
                <a:off x="2021" y="2400"/>
                <a:ext cx="291" cy="624"/>
              </a:xfrm>
              <a:prstGeom prst="line">
                <a:avLst/>
              </a:prstGeom>
              <a:noFill/>
              <a:ln w="9525">
                <a:solidFill>
                  <a:schemeClr val="bg1"/>
                </a:solidFill>
                <a:prstDash val="dash"/>
                <a:round/>
                <a:headEnd/>
                <a:tailEnd type="triangle" w="med" len="med"/>
              </a:ln>
            </p:spPr>
            <p:txBody>
              <a:bodyPr/>
              <a:lstStyle/>
              <a:p>
                <a:endParaRPr lang="en-US">
                  <a:latin typeface="Calibri"/>
                  <a:cs typeface="Calibri"/>
                </a:endParaRPr>
              </a:p>
            </p:txBody>
          </p:sp>
        </p:grpSp>
        <p:sp>
          <p:nvSpPr>
            <p:cNvPr id="14" name="Text Box 17">
              <a:extLst>
                <a:ext uri="{FF2B5EF4-FFF2-40B4-BE49-F238E27FC236}">
                  <a16:creationId xmlns:a16="http://schemas.microsoft.com/office/drawing/2014/main" id="{97FAA9E2-A8EE-9A50-881B-EF7B698D3744}"/>
                </a:ext>
              </a:extLst>
            </p:cNvPr>
            <p:cNvSpPr txBox="1">
              <a:spLocks noChangeArrowheads="1"/>
            </p:cNvSpPr>
            <p:nvPr/>
          </p:nvSpPr>
          <p:spPr bwMode="auto">
            <a:xfrm>
              <a:off x="9080338" y="1677103"/>
              <a:ext cx="598025" cy="369332"/>
            </a:xfrm>
            <a:prstGeom prst="rect">
              <a:avLst/>
            </a:prstGeom>
            <a:noFill/>
            <a:ln w="9525">
              <a:noFill/>
              <a:miter lim="800000"/>
              <a:headEnd/>
              <a:tailEnd/>
            </a:ln>
          </p:spPr>
          <p:txBody>
            <a:bodyPr wrap="square">
              <a:spAutoFit/>
            </a:bodyPr>
            <a:lstStyle/>
            <a:p>
              <a:pPr>
                <a:spcBef>
                  <a:spcPct val="50000"/>
                </a:spcBef>
              </a:pPr>
              <a:r>
                <a:rPr lang="en-US" i="1" dirty="0">
                  <a:solidFill>
                    <a:schemeClr val="accent1"/>
                  </a:solidFill>
                  <a:latin typeface="+mj-lt"/>
                  <a:cs typeface="Calibri"/>
                </a:rPr>
                <a:t>a</a:t>
              </a:r>
            </a:p>
          </p:txBody>
        </p:sp>
        <p:sp>
          <p:nvSpPr>
            <p:cNvPr id="15" name="Text Box 18">
              <a:extLst>
                <a:ext uri="{FF2B5EF4-FFF2-40B4-BE49-F238E27FC236}">
                  <a16:creationId xmlns:a16="http://schemas.microsoft.com/office/drawing/2014/main" id="{43D84E57-92F6-FF6D-35F4-71AA25E67CA3}"/>
                </a:ext>
              </a:extLst>
            </p:cNvPr>
            <p:cNvSpPr txBox="1">
              <a:spLocks noChangeArrowheads="1"/>
            </p:cNvSpPr>
            <p:nvPr/>
          </p:nvSpPr>
          <p:spPr bwMode="auto">
            <a:xfrm>
              <a:off x="9579014" y="907566"/>
              <a:ext cx="381000" cy="366713"/>
            </a:xfrm>
            <a:prstGeom prst="rect">
              <a:avLst/>
            </a:prstGeom>
            <a:noFill/>
            <a:ln w="9525">
              <a:noFill/>
              <a:miter lim="800000"/>
              <a:headEnd/>
              <a:tailEnd/>
            </a:ln>
          </p:spPr>
          <p:txBody>
            <a:bodyPr>
              <a:spAutoFit/>
            </a:bodyPr>
            <a:lstStyle/>
            <a:p>
              <a:pPr>
                <a:spcBef>
                  <a:spcPct val="50000"/>
                </a:spcBef>
              </a:pPr>
              <a:r>
                <a:rPr lang="en-US" dirty="0">
                  <a:solidFill>
                    <a:schemeClr val="accent2"/>
                  </a:solidFill>
                  <a:latin typeface="+mj-lt"/>
                  <a:cs typeface="Calibri"/>
                </a:rPr>
                <a:t>s</a:t>
              </a:r>
            </a:p>
          </p:txBody>
        </p:sp>
        <p:sp>
          <p:nvSpPr>
            <p:cNvPr id="16" name="Text Box 19">
              <a:extLst>
                <a:ext uri="{FF2B5EF4-FFF2-40B4-BE49-F238E27FC236}">
                  <a16:creationId xmlns:a16="http://schemas.microsoft.com/office/drawing/2014/main" id="{CE71656C-6406-72ED-B1F3-8874A5A8B50A}"/>
                </a:ext>
              </a:extLst>
            </p:cNvPr>
            <p:cNvSpPr txBox="1">
              <a:spLocks noChangeArrowheads="1"/>
            </p:cNvSpPr>
            <p:nvPr/>
          </p:nvSpPr>
          <p:spPr bwMode="auto">
            <a:xfrm>
              <a:off x="9391889" y="3879366"/>
              <a:ext cx="480349" cy="420585"/>
            </a:xfrm>
            <a:prstGeom prst="rect">
              <a:avLst/>
            </a:prstGeom>
            <a:noFill/>
            <a:ln w="9525">
              <a:noFill/>
              <a:miter lim="800000"/>
              <a:headEnd/>
              <a:tailEnd/>
            </a:ln>
          </p:spPr>
          <p:txBody>
            <a:bodyPr wrap="square">
              <a:spAutoFit/>
            </a:bodyPr>
            <a:lstStyle/>
            <a:p>
              <a:pPr algn="ctr" rtl="1">
                <a:spcBef>
                  <a:spcPct val="50000"/>
                </a:spcBef>
              </a:pPr>
              <a:r>
                <a:rPr lang="en-US" dirty="0">
                  <a:solidFill>
                    <a:schemeClr val="accent2"/>
                  </a:solidFill>
                  <a:latin typeface="+mj-lt"/>
                  <a:cs typeface="Calibri"/>
                </a:rPr>
                <a:t>s’</a:t>
              </a:r>
            </a:p>
          </p:txBody>
        </p:sp>
        <p:sp>
          <p:nvSpPr>
            <p:cNvPr id="17" name="Text Box 20">
              <a:extLst>
                <a:ext uri="{FF2B5EF4-FFF2-40B4-BE49-F238E27FC236}">
                  <a16:creationId xmlns:a16="http://schemas.microsoft.com/office/drawing/2014/main" id="{C35BBC0F-0F35-DE21-E765-5B49281029F1}"/>
                </a:ext>
              </a:extLst>
            </p:cNvPr>
            <p:cNvSpPr txBox="1">
              <a:spLocks noChangeArrowheads="1"/>
            </p:cNvSpPr>
            <p:nvPr/>
          </p:nvSpPr>
          <p:spPr bwMode="auto">
            <a:xfrm>
              <a:off x="8916363" y="2355366"/>
              <a:ext cx="921151" cy="369332"/>
            </a:xfrm>
            <a:prstGeom prst="rect">
              <a:avLst/>
            </a:prstGeom>
            <a:noFill/>
            <a:ln w="9525">
              <a:noFill/>
              <a:miter lim="800000"/>
              <a:headEnd/>
              <a:tailEnd/>
            </a:ln>
          </p:spPr>
          <p:txBody>
            <a:bodyPr wrap="square">
              <a:spAutoFit/>
            </a:bodyPr>
            <a:lstStyle/>
            <a:p>
              <a:pPr>
                <a:spcBef>
                  <a:spcPct val="50000"/>
                </a:spcBef>
              </a:pPr>
              <a:r>
                <a:rPr lang="en-US" dirty="0" err="1">
                  <a:solidFill>
                    <a:schemeClr val="accent3"/>
                  </a:solidFill>
                  <a:latin typeface="+mj-lt"/>
                  <a:cs typeface="Calibri"/>
                </a:rPr>
                <a:t>s,a</a:t>
              </a:r>
              <a:endParaRPr lang="en-US" dirty="0">
                <a:solidFill>
                  <a:schemeClr val="accent3"/>
                </a:solidFill>
                <a:latin typeface="+mj-lt"/>
                <a:cs typeface="Calibri"/>
              </a:endParaRPr>
            </a:p>
          </p:txBody>
        </p:sp>
        <p:grpSp>
          <p:nvGrpSpPr>
            <p:cNvPr id="18" name="Group 21">
              <a:extLst>
                <a:ext uri="{FF2B5EF4-FFF2-40B4-BE49-F238E27FC236}">
                  <a16:creationId xmlns:a16="http://schemas.microsoft.com/office/drawing/2014/main" id="{488B3A94-AC4C-45CC-2CDC-6602FD33A937}"/>
                </a:ext>
              </a:extLst>
            </p:cNvPr>
            <p:cNvGrpSpPr>
              <a:grpSpLocks/>
            </p:cNvGrpSpPr>
            <p:nvPr/>
          </p:nvGrpSpPr>
          <p:grpSpPr bwMode="auto">
            <a:xfrm>
              <a:off x="7357639" y="4260366"/>
              <a:ext cx="3733800" cy="533400"/>
              <a:chOff x="1584" y="1680"/>
              <a:chExt cx="2352" cy="336"/>
            </a:xfrm>
          </p:grpSpPr>
          <p:sp>
            <p:nvSpPr>
              <p:cNvPr id="23" name="Line 22">
                <a:extLst>
                  <a:ext uri="{FF2B5EF4-FFF2-40B4-BE49-F238E27FC236}">
                    <a16:creationId xmlns:a16="http://schemas.microsoft.com/office/drawing/2014/main" id="{178FF0F6-A4A2-703C-331A-797AE0EBE85B}"/>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4" name="Line 23">
                <a:extLst>
                  <a:ext uri="{FF2B5EF4-FFF2-40B4-BE49-F238E27FC236}">
                    <a16:creationId xmlns:a16="http://schemas.microsoft.com/office/drawing/2014/main" id="{2DF9C2CD-5D0A-FD09-4A6E-6D719C7F5ADE}"/>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5" name="Line 25">
                <a:extLst>
                  <a:ext uri="{FF2B5EF4-FFF2-40B4-BE49-F238E27FC236}">
                    <a16:creationId xmlns:a16="http://schemas.microsoft.com/office/drawing/2014/main" id="{2EC2BD35-B639-955E-13A5-9D95FA72F2FD}"/>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p:sp>
          <p:nvSpPr>
            <p:cNvPr id="19" name="Text Box 28">
              <a:extLst>
                <a:ext uri="{FF2B5EF4-FFF2-40B4-BE49-F238E27FC236}">
                  <a16:creationId xmlns:a16="http://schemas.microsoft.com/office/drawing/2014/main" id="{8B0AEED7-9719-0D53-BA05-65D76530E3C6}"/>
                </a:ext>
              </a:extLst>
            </p:cNvPr>
            <p:cNvSpPr txBox="1">
              <a:spLocks noChangeArrowheads="1"/>
            </p:cNvSpPr>
            <p:nvPr/>
          </p:nvSpPr>
          <p:spPr bwMode="auto">
            <a:xfrm>
              <a:off x="8085628" y="3332467"/>
              <a:ext cx="877036" cy="420585"/>
            </a:xfrm>
            <a:prstGeom prst="rect">
              <a:avLst/>
            </a:prstGeom>
            <a:noFill/>
            <a:ln w="9525">
              <a:noFill/>
              <a:miter lim="800000"/>
              <a:headEnd/>
              <a:tailEnd/>
            </a:ln>
          </p:spPr>
          <p:txBody>
            <a:bodyPr wrap="square">
              <a:spAutoFit/>
            </a:bodyPr>
            <a:lstStyle/>
            <a:p>
              <a:pPr>
                <a:spcBef>
                  <a:spcPct val="50000"/>
                </a:spcBef>
              </a:pPr>
              <a:r>
                <a:rPr lang="en-US" i="1" dirty="0" err="1">
                  <a:solidFill>
                    <a:schemeClr val="accent1"/>
                  </a:solidFill>
                  <a:latin typeface="+mj-lt"/>
                  <a:cs typeface="Calibri"/>
                </a:rPr>
                <a:t>s,a,s</a:t>
              </a:r>
              <a:r>
                <a:rPr lang="en-US" i="1" dirty="0">
                  <a:solidFill>
                    <a:schemeClr val="accent1"/>
                  </a:solidFill>
                  <a:latin typeface="+mj-lt"/>
                  <a:cs typeface="Calibri"/>
                </a:rPr>
                <a:t>’</a:t>
              </a:r>
            </a:p>
          </p:txBody>
        </p:sp>
        <p:cxnSp>
          <p:nvCxnSpPr>
            <p:cNvPr id="20" name="Straight Arrow Connector 19">
              <a:extLst>
                <a:ext uri="{FF2B5EF4-FFF2-40B4-BE49-F238E27FC236}">
                  <a16:creationId xmlns:a16="http://schemas.microsoft.com/office/drawing/2014/main" id="{935B3646-D3CC-306C-2C64-70CD89F5C20C}"/>
                </a:ext>
              </a:extLst>
            </p:cNvPr>
            <p:cNvCxnSpPr>
              <a:cxnSpLocks/>
              <a:stCxn id="9" idx="3"/>
              <a:endCxn id="12" idx="0"/>
            </p:cNvCxnSpPr>
            <p:nvPr/>
          </p:nvCxnSpPr>
          <p:spPr>
            <a:xfrm flipH="1">
              <a:off x="8691139" y="1272691"/>
              <a:ext cx="647700" cy="1082675"/>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109EF5D-5AB7-59C4-94CA-8AF0E5BAD50B}"/>
                </a:ext>
              </a:extLst>
            </p:cNvPr>
            <p:cNvCxnSpPr>
              <a:stCxn id="28" idx="0"/>
              <a:endCxn id="10" idx="0"/>
            </p:cNvCxnSpPr>
            <p:nvPr/>
          </p:nvCxnSpPr>
          <p:spPr>
            <a:xfrm>
              <a:off x="8659581" y="2736366"/>
              <a:ext cx="526858" cy="1158875"/>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EA12F41B-3E07-2894-30BF-4A55BC4A2F13}"/>
                </a:ext>
              </a:extLst>
            </p:cNvPr>
            <p:cNvCxnSpPr>
              <a:stCxn id="25" idx="0"/>
            </p:cNvCxnSpPr>
            <p:nvPr/>
          </p:nvCxnSpPr>
          <p:spPr>
            <a:xfrm flipH="1">
              <a:off x="8881639" y="4260366"/>
              <a:ext cx="304800" cy="53340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94524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3E7F73-74CA-E261-CF20-384704206806}"/>
              </a:ext>
            </a:extLst>
          </p:cNvPr>
          <p:cNvSpPr>
            <a:spLocks noGrp="1"/>
          </p:cNvSpPr>
          <p:nvPr>
            <p:ph type="title"/>
          </p:nvPr>
        </p:nvSpPr>
        <p:spPr/>
        <p:txBody>
          <a:bodyPr/>
          <a:lstStyle/>
          <a:p>
            <a:r>
              <a:rPr lang="en-US" dirty="0"/>
              <a:t>A More Hands-On Approach…</a:t>
            </a:r>
          </a:p>
        </p:txBody>
      </p:sp>
      <p:sp>
        <p:nvSpPr>
          <p:cNvPr id="4" name="Date Placeholder 3">
            <a:extLst>
              <a:ext uri="{FF2B5EF4-FFF2-40B4-BE49-F238E27FC236}">
                <a16:creationId xmlns:a16="http://schemas.microsoft.com/office/drawing/2014/main" id="{9241D94A-B58D-CDC3-B058-29725ED10513}"/>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18181A26-1D51-5FD9-5171-173E1DC6406E}"/>
              </a:ext>
            </a:extLst>
          </p:cNvPr>
          <p:cNvSpPr>
            <a:spLocks noGrp="1"/>
          </p:cNvSpPr>
          <p:nvPr>
            <p:ph type="sldNum" sz="quarter" idx="12"/>
          </p:nvPr>
        </p:nvSpPr>
        <p:spPr/>
        <p:txBody>
          <a:bodyPr/>
          <a:lstStyle/>
          <a:p>
            <a:fld id="{0C6CD854-DD62-6C4B-87F1-66B34D688D3F}" type="slidenum">
              <a:rPr lang="en-US" smtClean="0"/>
              <a:t>6</a:t>
            </a:fld>
            <a:endParaRPr lang="en-US"/>
          </a:p>
        </p:txBody>
      </p:sp>
      <p:pic>
        <p:nvPicPr>
          <p:cNvPr id="2" name="Picture 2" descr="Illustration of the robot with a computerized brain jumping off of the narrow passageway into the fire pit.">
            <a:extLst>
              <a:ext uri="{FF2B5EF4-FFF2-40B4-BE49-F238E27FC236}">
                <a16:creationId xmlns:a16="http://schemas.microsoft.com/office/drawing/2014/main" id="{90EAC5C8-299C-E539-2956-56999AE698A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7666" y="786301"/>
            <a:ext cx="4541755" cy="2362200"/>
          </a:xfrm>
          <a:prstGeom prst="rect">
            <a:avLst/>
          </a:prstGeom>
          <a:noFill/>
        </p:spPr>
      </p:pic>
      <p:pic>
        <p:nvPicPr>
          <p:cNvPr id="3" name="Picture 2" descr="Illustration of the robot with a computerized brain climbing back onto the narrow passageway from the fire pit. The robot is partially charred and dazed.">
            <a:extLst>
              <a:ext uri="{FF2B5EF4-FFF2-40B4-BE49-F238E27FC236}">
                <a16:creationId xmlns:a16="http://schemas.microsoft.com/office/drawing/2014/main" id="{68720B3F-6D62-1F29-D5CD-4FB79FF0A07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836511" y="1740266"/>
            <a:ext cx="4805638" cy="2816469"/>
          </a:xfrm>
          <a:prstGeom prst="rect">
            <a:avLst/>
          </a:prstGeom>
          <a:noFill/>
        </p:spPr>
      </p:pic>
      <p:pic>
        <p:nvPicPr>
          <p:cNvPr id="7" name="Picture 3" descr="Illustration of the robot with a computerized brain, visible charred and with some residual smoke, continuing along the narrow passageway.">
            <a:extLst>
              <a:ext uri="{FF2B5EF4-FFF2-40B4-BE49-F238E27FC236}">
                <a16:creationId xmlns:a16="http://schemas.microsoft.com/office/drawing/2014/main" id="{EEF2D2D8-9654-4B85-FF72-C0DF93335A5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20422" y="3247818"/>
            <a:ext cx="4338616" cy="2263626"/>
          </a:xfrm>
          <a:prstGeom prst="rect">
            <a:avLst/>
          </a:prstGeom>
          <a:noFill/>
        </p:spPr>
      </p:pic>
    </p:spTree>
    <p:extLst>
      <p:ext uri="{BB962C8B-B14F-4D97-AF65-F5344CB8AC3E}">
        <p14:creationId xmlns:p14="http://schemas.microsoft.com/office/powerpoint/2010/main" val="1159178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4C79F1-BD2E-4DF3-C6CD-F1B00674B0C4}"/>
              </a:ext>
            </a:extLst>
          </p:cNvPr>
          <p:cNvSpPr>
            <a:spLocks noGrp="1"/>
          </p:cNvSpPr>
          <p:nvPr>
            <p:ph type="title"/>
          </p:nvPr>
        </p:nvSpPr>
        <p:spPr/>
        <p:txBody>
          <a:bodyPr/>
          <a:lstStyle/>
          <a:p>
            <a:r>
              <a:rPr lang="en-US" dirty="0"/>
              <a:t>Active Reinforcement Learning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499BF18E-8567-660C-BD2E-1FFAC478B87A}"/>
                  </a:ext>
                </a:extLst>
              </p:cNvPr>
              <p:cNvSpPr>
                <a:spLocks noGrp="1"/>
              </p:cNvSpPr>
              <p:nvPr>
                <p:ph idx="1"/>
              </p:nvPr>
            </p:nvSpPr>
            <p:spPr/>
            <p:txBody>
              <a:bodyPr/>
              <a:lstStyle/>
              <a:p>
                <a:r>
                  <a:rPr lang="en-US" i="1" dirty="0"/>
                  <a:t>Full</a:t>
                </a:r>
                <a:r>
                  <a:rPr lang="en-US" dirty="0"/>
                  <a:t> Reinforcement Learning: Derive </a:t>
                </a:r>
                <a:r>
                  <a:rPr lang="en-US" b="1" dirty="0">
                    <a:solidFill>
                      <a:schemeClr val="accent1"/>
                    </a:solidFill>
                    <a:latin typeface="Avenir Next" panose="020B0503020202020204" pitchFamily="34" charset="0"/>
                  </a:rPr>
                  <a:t>optimal policies</a:t>
                </a:r>
              </a:p>
              <a:p>
                <a:pPr lvl="1"/>
                <a:r>
                  <a:rPr lang="en-US" dirty="0"/>
                  <a:t>Don’t know </a:t>
                </a:r>
                <a14:m>
                  <m:oMath xmlns:m="http://schemas.openxmlformats.org/officeDocument/2006/math">
                    <m:r>
                      <a:rPr lang="en-US" i="1">
                        <a:latin typeface="Cambria Math" panose="02040503050406030204" pitchFamily="18" charset="0"/>
                      </a:rPr>
                      <m:t>𝑇</m:t>
                    </m:r>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e>
                    </m:d>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m:t>
                    </m:r>
                  </m:oMath>
                </a14:m>
                <a:endParaRPr lang="en-US" dirty="0"/>
              </a:p>
              <a:p>
                <a:pPr lvl="1"/>
                <a:r>
                  <a:rPr lang="en-US" dirty="0"/>
                  <a:t>Don’t know </a:t>
                </a:r>
                <a14:m>
                  <m:oMath xmlns:m="http://schemas.openxmlformats.org/officeDocument/2006/math">
                    <m:r>
                      <a:rPr lang="en-US" i="1">
                        <a:latin typeface="Cambria Math" panose="02040503050406030204" pitchFamily="18" charset="0"/>
                      </a:rPr>
                      <m:t>𝑅</m:t>
                    </m:r>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m:t>
                    </m:r>
                  </m:oMath>
                </a14:m>
                <a:endParaRPr lang="en-US" dirty="0"/>
              </a:p>
              <a:p>
                <a:pPr lvl="1"/>
                <a:r>
                  <a:rPr lang="en-US" dirty="0"/>
                  <a:t>Choose actions</a:t>
                </a:r>
              </a:p>
              <a:p>
                <a:pPr lvl="1">
                  <a:buClr>
                    <a:schemeClr val="tx1"/>
                  </a:buClr>
                </a:pPr>
                <a:r>
                  <a:rPr lang="en-US" dirty="0">
                    <a:solidFill>
                      <a:schemeClr val="accent3"/>
                    </a:solidFill>
                  </a:rPr>
                  <a:t>Goal: </a:t>
                </a:r>
                <a:r>
                  <a:rPr lang="en-US" i="1" dirty="0">
                    <a:solidFill>
                      <a:schemeClr val="accent3"/>
                    </a:solidFill>
                  </a:rPr>
                  <a:t>learn the state </a:t>
                </a:r>
                <a:r>
                  <a:rPr lang="en-US" b="1" i="1" dirty="0">
                    <a:solidFill>
                      <a:schemeClr val="accent3"/>
                    </a:solidFill>
                  </a:rPr>
                  <a:t>values and policy</a:t>
                </a:r>
              </a:p>
              <a:p>
                <a:pPr>
                  <a:buClr>
                    <a:schemeClr val="tx1"/>
                  </a:buClr>
                </a:pPr>
                <a:r>
                  <a:rPr lang="en-US" dirty="0"/>
                  <a:t>In this case:</a:t>
                </a:r>
              </a:p>
              <a:p>
                <a:pPr lvl="1">
                  <a:buClr>
                    <a:schemeClr val="tx1"/>
                  </a:buClr>
                </a:pPr>
                <a:r>
                  <a:rPr lang="en-US" dirty="0"/>
                  <a:t>Learner makes choices!</a:t>
                </a:r>
              </a:p>
              <a:p>
                <a:pPr lvl="1">
                  <a:buClr>
                    <a:schemeClr val="tx1"/>
                  </a:buClr>
                </a:pPr>
                <a:r>
                  <a:rPr lang="en-US" dirty="0"/>
                  <a:t>Fundamental Tradeoff: </a:t>
                </a:r>
                <a:r>
                  <a:rPr lang="en-US" b="1" dirty="0">
                    <a:solidFill>
                      <a:schemeClr val="accent4"/>
                    </a:solidFill>
                  </a:rPr>
                  <a:t>exploration</a:t>
                </a:r>
                <a:r>
                  <a:rPr lang="en-US" dirty="0"/>
                  <a:t> vs. </a:t>
                </a:r>
                <a:r>
                  <a:rPr lang="en-US" b="1" dirty="0">
                    <a:solidFill>
                      <a:schemeClr val="accent2"/>
                    </a:solidFill>
                  </a:rPr>
                  <a:t>exploitation</a:t>
                </a:r>
              </a:p>
              <a:p>
                <a:pPr lvl="1">
                  <a:buClr>
                    <a:schemeClr val="tx1"/>
                  </a:buClr>
                </a:pPr>
                <a:r>
                  <a:rPr lang="en-US" i="1" u="sng" dirty="0"/>
                  <a:t>Not</a:t>
                </a:r>
                <a:r>
                  <a:rPr lang="en-US" dirty="0"/>
                  <a:t> offline planning</a:t>
                </a:r>
              </a:p>
              <a:p>
                <a:pPr lvl="2">
                  <a:buClr>
                    <a:schemeClr val="tx1"/>
                  </a:buClr>
                </a:pPr>
                <a:r>
                  <a:rPr lang="en-US" dirty="0"/>
                  <a:t>Learner actually takes actions and learns from experience</a:t>
                </a:r>
              </a:p>
              <a:p>
                <a:pPr lvl="2">
                  <a:buClr>
                    <a:schemeClr val="tx1"/>
                  </a:buClr>
                </a:pPr>
                <a:endParaRPr lang="en-US" b="1" i="1" u="sng" dirty="0">
                  <a:solidFill>
                    <a:schemeClr val="accent2"/>
                  </a:solidFill>
                </a:endParaRPr>
              </a:p>
            </p:txBody>
          </p:sp>
        </mc:Choice>
        <mc:Fallback xmlns="">
          <p:sp>
            <p:nvSpPr>
              <p:cNvPr id="7" name="Content Placeholder 6">
                <a:extLst>
                  <a:ext uri="{FF2B5EF4-FFF2-40B4-BE49-F238E27FC236}">
                    <a16:creationId xmlns:a16="http://schemas.microsoft.com/office/drawing/2014/main" id="{499BF18E-8567-660C-BD2E-1FFAC478B87A}"/>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BA97FDBA-94B8-5833-DD9C-54CD86A0DCCD}"/>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9FDA7C46-B307-7737-A8C1-A375660584A6}"/>
              </a:ext>
            </a:extLst>
          </p:cNvPr>
          <p:cNvSpPr>
            <a:spLocks noGrp="1"/>
          </p:cNvSpPr>
          <p:nvPr>
            <p:ph type="sldNum" sz="quarter" idx="12"/>
          </p:nvPr>
        </p:nvSpPr>
        <p:spPr/>
        <p:txBody>
          <a:bodyPr/>
          <a:lstStyle/>
          <a:p>
            <a:fld id="{0C6CD854-DD62-6C4B-87F1-66B34D688D3F}" type="slidenum">
              <a:rPr lang="en-US" smtClean="0"/>
              <a:t>7</a:t>
            </a:fld>
            <a:endParaRPr lang="en-US"/>
          </a:p>
        </p:txBody>
      </p:sp>
      <p:pic>
        <p:nvPicPr>
          <p:cNvPr id="8" name="Picture 2" descr="Illustration of the robot with a computerized brain walking along a narrow passageaway with fire pits on either side.">
            <a:extLst>
              <a:ext uri="{FF2B5EF4-FFF2-40B4-BE49-F238E27FC236}">
                <a16:creationId xmlns:a16="http://schemas.microsoft.com/office/drawing/2014/main" id="{03F677B0-5CE9-7C5E-1050-5E801D4AC49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00655" y="2218006"/>
            <a:ext cx="5421460" cy="2621280"/>
          </a:xfrm>
          <a:prstGeom prst="rect">
            <a:avLst/>
          </a:prstGeom>
          <a:noFill/>
        </p:spPr>
      </p:pic>
    </p:spTree>
    <p:extLst>
      <p:ext uri="{BB962C8B-B14F-4D97-AF65-F5344CB8AC3E}">
        <p14:creationId xmlns:p14="http://schemas.microsoft.com/office/powerpoint/2010/main" val="1912519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FED7B-6A77-2F4F-F86A-92E8F89480D2}"/>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5A3A40B-DA2A-BF00-BF63-37528CDD3B7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2F116C60-1BE6-169C-C29B-612037C0ED63}"/>
              </a:ext>
            </a:extLst>
          </p:cNvPr>
          <p:cNvSpPr>
            <a:spLocks noGrp="1"/>
          </p:cNvSpPr>
          <p:nvPr>
            <p:ph type="sldNum" sz="quarter" idx="12"/>
          </p:nvPr>
        </p:nvSpPr>
        <p:spPr/>
        <p:txBody>
          <a:bodyPr/>
          <a:lstStyle/>
          <a:p>
            <a:fld id="{0C6CD854-DD62-6C4B-87F1-66B34D688D3F}" type="slidenum">
              <a:rPr lang="en-US" smtClean="0"/>
              <a:t>8</a:t>
            </a:fld>
            <a:endParaRPr lang="en-US"/>
          </a:p>
        </p:txBody>
      </p:sp>
      <p:sp>
        <p:nvSpPr>
          <p:cNvPr id="5" name="Title 4">
            <a:extLst>
              <a:ext uri="{FF2B5EF4-FFF2-40B4-BE49-F238E27FC236}">
                <a16:creationId xmlns:a16="http://schemas.microsoft.com/office/drawing/2014/main" id="{EEFEB909-C111-28D6-63C9-876C1F4E1A0B}"/>
              </a:ext>
            </a:extLst>
          </p:cNvPr>
          <p:cNvSpPr>
            <a:spLocks noGrp="1"/>
          </p:cNvSpPr>
          <p:nvPr>
            <p:ph type="title"/>
          </p:nvPr>
        </p:nvSpPr>
        <p:spPr/>
        <p:txBody>
          <a:bodyPr/>
          <a:lstStyle/>
          <a:p>
            <a:r>
              <a:rPr lang="en-US" dirty="0"/>
              <a:t>Questions (1)</a:t>
            </a:r>
          </a:p>
        </p:txBody>
      </p:sp>
    </p:spTree>
    <p:extLst>
      <p:ext uri="{BB962C8B-B14F-4D97-AF65-F5344CB8AC3E}">
        <p14:creationId xmlns:p14="http://schemas.microsoft.com/office/powerpoint/2010/main" val="779342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13A1A-A409-E313-09D4-57F4924C3A3A}"/>
              </a:ext>
            </a:extLst>
          </p:cNvPr>
          <p:cNvSpPr>
            <a:spLocks noGrp="1"/>
          </p:cNvSpPr>
          <p:nvPr>
            <p:ph type="title"/>
          </p:nvPr>
        </p:nvSpPr>
        <p:spPr/>
        <p:txBody>
          <a:bodyPr/>
          <a:lstStyle/>
          <a:p>
            <a:r>
              <a:rPr lang="en-US" dirty="0"/>
              <a:t>But First: Q-Value Iteration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94E4A03-2224-AFDF-B0B3-C464146F6979}"/>
                  </a:ext>
                </a:extLst>
              </p:cNvPr>
              <p:cNvSpPr>
                <a:spLocks noGrp="1"/>
              </p:cNvSpPr>
              <p:nvPr>
                <p:ph idx="1"/>
              </p:nvPr>
            </p:nvSpPr>
            <p:spPr>
              <a:xfrm>
                <a:off x="497159" y="1590261"/>
                <a:ext cx="8073482" cy="4606139"/>
              </a:xfrm>
            </p:spPr>
            <p:txBody>
              <a:bodyPr>
                <a:noAutofit/>
              </a:bodyPr>
              <a:lstStyle/>
              <a:p>
                <a:r>
                  <a:rPr lang="en-US" b="1" dirty="0">
                    <a:solidFill>
                      <a:schemeClr val="accent1"/>
                    </a:solidFill>
                    <a:latin typeface="Avenir Next" panose="020B0503020202020204" pitchFamily="34" charset="0"/>
                  </a:rPr>
                  <a:t>Value Iteration</a:t>
                </a:r>
                <a:r>
                  <a:rPr lang="en-US" dirty="0"/>
                  <a:t>: Find successive (depth-limited) values</a:t>
                </a:r>
              </a:p>
              <a:p>
                <a:pPr lvl="1"/>
                <a:r>
                  <a:rPr lang="en-US" dirty="0"/>
                  <a:t>Start with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𝑈</m:t>
                        </m:r>
                      </m:e>
                      <m:sup>
                        <m:r>
                          <a:rPr lang="en-US" i="1" smtClean="0">
                            <a:latin typeface="Cambria Math" panose="02040503050406030204" pitchFamily="18" charset="0"/>
                            <a:ea typeface="Cambria Math" panose="02040503050406030204" pitchFamily="18" charset="0"/>
                          </a:rPr>
                          <m:t>𝜋</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=0</m:t>
                    </m:r>
                  </m:oMath>
                </a14:m>
                <a:endParaRPr lang="en-US" dirty="0"/>
              </a:p>
              <a:p>
                <a:pPr lvl="1"/>
                <a:r>
                  <a:rPr lang="en-US" dirty="0"/>
                  <a:t>Given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𝑘</m:t>
                        </m:r>
                      </m:sub>
                    </m:sSub>
                  </m:oMath>
                </a14:m>
                <a:r>
                  <a:rPr lang="en-US" dirty="0"/>
                  <a:t>, calculate depth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+1</m:t>
                    </m:r>
                  </m:oMath>
                </a14:m>
                <a:r>
                  <a:rPr lang="en-US" dirty="0"/>
                  <a:t> values for all states:</a:t>
                </a:r>
              </a:p>
              <a:p>
                <a:pPr marL="457200" lvl="1" indent="0">
                  <a:buNone/>
                </a:pPr>
                <a:endParaRPr lang="en-US" dirty="0"/>
              </a:p>
              <a:p>
                <a:pPr marL="457200" lvl="1" indent="0">
                  <a:buNone/>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𝑘</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sSub>
                        <m:sSubPr>
                          <m:ctrlPr>
                            <a:rPr lang="en-US" b="0" i="0"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max</m:t>
                          </m:r>
                        </m:e>
                        <m:sub>
                          <m:r>
                            <a:rPr lang="en-US" b="0" i="1" smtClean="0">
                              <a:latin typeface="Cambria Math" panose="02040503050406030204" pitchFamily="18" charset="0"/>
                              <a:ea typeface="Cambria Math" panose="02040503050406030204" pitchFamily="18" charset="0"/>
                            </a:rPr>
                            <m:t>𝑎</m:t>
                          </m:r>
                        </m:sub>
                      </m:sSub>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sub>
                        <m:sup/>
                        <m:e>
                          <m:r>
                            <a:rPr lang="en-US" b="0" i="1" smtClean="0">
                              <a:latin typeface="Cambria Math" panose="02040503050406030204" pitchFamily="18" charset="0"/>
                              <a:ea typeface="Cambria Math" panose="02040503050406030204" pitchFamily="18" charset="0"/>
                            </a:rPr>
                            <m:t>𝑇</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𝑅</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𝑈</m:t>
                              </m:r>
                            </m:e>
                            <m:sub>
                              <m:r>
                                <a:rPr lang="en-US" b="0" i="1" smtClean="0">
                                  <a:latin typeface="Cambria Math" panose="02040503050406030204" pitchFamily="18" charset="0"/>
                                  <a:ea typeface="Cambria Math" panose="02040503050406030204" pitchFamily="18" charset="0"/>
                                </a:rPr>
                                <m:t>𝑘</m:t>
                              </m:r>
                            </m:sub>
                          </m:sSub>
                          <m:d>
                            <m:dPr>
                              <m:ctrlPr>
                                <a:rPr lang="en-US" b="0" i="1" smtClean="0">
                                  <a:latin typeface="Cambria Math" panose="02040503050406030204" pitchFamily="18" charset="0"/>
                                  <a:ea typeface="Cambria Math" panose="02040503050406030204" pitchFamily="18" charset="0"/>
                                </a:rPr>
                              </m:ctrlPr>
                            </m:d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d>
                          <m:r>
                            <a:rPr lang="en-US" b="0" i="1" smtClean="0">
                              <a:latin typeface="Cambria Math" panose="02040503050406030204" pitchFamily="18" charset="0"/>
                              <a:ea typeface="Cambria Math" panose="02040503050406030204" pitchFamily="18" charset="0"/>
                            </a:rPr>
                            <m:t>]</m:t>
                          </m:r>
                        </m:e>
                      </m:nary>
                    </m:oMath>
                  </m:oMathPara>
                </a14:m>
                <a:endParaRPr lang="en-US" dirty="0"/>
              </a:p>
              <a:p>
                <a:r>
                  <a:rPr lang="en-US" dirty="0"/>
                  <a:t>But </a:t>
                </a:r>
                <a:r>
                  <a:rPr lang="en-US" b="1" dirty="0">
                    <a:solidFill>
                      <a:schemeClr val="accent3"/>
                    </a:solidFill>
                    <a:latin typeface="Avenir Next" panose="020B0503020202020204" pitchFamily="34" charset="0"/>
                  </a:rPr>
                  <a:t>Q-values</a:t>
                </a:r>
                <a:r>
                  <a:rPr lang="en-US" dirty="0"/>
                  <a:t> are more useful…</a:t>
                </a:r>
              </a:p>
              <a:p>
                <a:pPr lvl="1"/>
                <a:r>
                  <a:rPr lang="en-US" dirty="0"/>
                  <a:t>Start with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0</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=0</m:t>
                    </m:r>
                  </m:oMath>
                </a14:m>
                <a:endParaRPr lang="en-US" dirty="0"/>
              </a:p>
              <a:p>
                <a:pPr lvl="1"/>
                <a:r>
                  <a:rPr lang="en-US" dirty="0"/>
                  <a:t>Given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𝑘</m:t>
                        </m:r>
                      </m:sub>
                    </m:sSub>
                  </m:oMath>
                </a14:m>
                <a:r>
                  <a:rPr lang="en-US" dirty="0"/>
                  <a:t>, calculate depth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+1</m:t>
                    </m:r>
                  </m:oMath>
                </a14:m>
                <a:r>
                  <a:rPr lang="en-US" dirty="0"/>
                  <a:t> Q-values for all states:</a:t>
                </a:r>
              </a:p>
              <a:p>
                <a:pPr lvl="1"/>
                <a:endParaRPr lang="en-US" dirty="0"/>
              </a:p>
              <a:p>
                <a:pPr marL="457200" lvl="1" indent="0">
                  <a:buNone/>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𝑘</m:t>
                          </m:r>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i="1">
                          <a:latin typeface="Cambria Math" panose="02040503050406030204" pitchFamily="18" charset="0"/>
                          <a:ea typeface="Cambria Math" panose="02040503050406030204" pitchFamily="18" charset="0"/>
                        </a:rPr>
                        <m:t>←</m:t>
                      </m:r>
                      <m:nary>
                        <m:naryPr>
                          <m:chr m:val="∑"/>
                          <m:supHide m:val="on"/>
                          <m:ctrlPr>
                            <a:rPr lang="en-US" i="1">
                              <a:latin typeface="Cambria Math" panose="02040503050406030204" pitchFamily="18" charset="0"/>
                              <a:ea typeface="Cambria Math" panose="02040503050406030204" pitchFamily="18" charset="0"/>
                            </a:rPr>
                          </m:ctrlPr>
                        </m:naryPr>
                        <m:sub>
                          <m:r>
                            <m:rPr>
                              <m:brk m:alnAt="7"/>
                            </m:rPr>
                            <a:rPr lang="en-US" i="1">
                              <a:latin typeface="Cambria Math" panose="02040503050406030204" pitchFamily="18" charset="0"/>
                              <a:ea typeface="Cambria Math" panose="02040503050406030204" pitchFamily="18" charset="0"/>
                            </a:rPr>
                            <m:t>𝑠</m:t>
                          </m:r>
                          <m:r>
                            <a:rPr lang="en-US" i="1">
                              <a:latin typeface="Cambria Math" panose="02040503050406030204" pitchFamily="18" charset="0"/>
                              <a:ea typeface="Cambria Math" panose="02040503050406030204" pitchFamily="18" charset="0"/>
                            </a:rPr>
                            <m:t>′</m:t>
                          </m:r>
                        </m:sub>
                        <m:sup/>
                        <m:e>
                          <m:r>
                            <a:rPr lang="en-US" i="1">
                              <a:latin typeface="Cambria Math" panose="02040503050406030204" pitchFamily="18" charset="0"/>
                              <a:ea typeface="Cambria Math" panose="02040503050406030204" pitchFamily="18" charset="0"/>
                            </a:rPr>
                            <m:t>𝑇</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𝑠</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𝑎</m:t>
                              </m:r>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m:t>
                                  </m:r>
                                </m:sup>
                              </m:sSup>
                            </m:e>
                          </m:d>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𝑅</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𝑠</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𝑎</m:t>
                              </m:r>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m:t>
                                  </m:r>
                                </m:sup>
                              </m:sSup>
                            </m:e>
                          </m:d>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𝛾</m:t>
                          </m:r>
                          <m:sSub>
                            <m:sSubPr>
                              <m:ctrlPr>
                                <a:rPr lang="en-US" b="0" i="0"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max</m:t>
                              </m:r>
                            </m:e>
                            <m:sub>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sub>
                          </m:sSub>
                          <m:r>
                            <a:rPr lang="en-US" b="0" i="1" smtClean="0">
                              <a:latin typeface="Cambria Math" panose="02040503050406030204" pitchFamily="18" charset="0"/>
                              <a:ea typeface="Cambria Math" panose="02040503050406030204" pitchFamily="18" charset="0"/>
                            </a:rPr>
                            <m:t>𝑄</m:t>
                          </m:r>
                          <m:d>
                            <m:dPr>
                              <m:ctrlPr>
                                <a:rPr lang="en-US" i="1">
                                  <a:latin typeface="Cambria Math" panose="02040503050406030204" pitchFamily="18" charset="0"/>
                                  <a:ea typeface="Cambria Math" panose="02040503050406030204" pitchFamily="18" charset="0"/>
                                </a:rPr>
                              </m:ctrlPr>
                            </m:dPr>
                            <m:e>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e>
                          </m:d>
                          <m:r>
                            <a:rPr lang="en-US" i="1">
                              <a:latin typeface="Cambria Math" panose="02040503050406030204" pitchFamily="18" charset="0"/>
                              <a:ea typeface="Cambria Math" panose="02040503050406030204" pitchFamily="18" charset="0"/>
                            </a:rPr>
                            <m:t>]</m:t>
                          </m:r>
                        </m:e>
                      </m:nary>
                    </m:oMath>
                  </m:oMathPara>
                </a14:m>
                <a:endParaRPr lang="en-US" dirty="0"/>
              </a:p>
            </p:txBody>
          </p:sp>
        </mc:Choice>
        <mc:Fallback xmlns="">
          <p:sp>
            <p:nvSpPr>
              <p:cNvPr id="3" name="Content Placeholder 2">
                <a:extLst>
                  <a:ext uri="{FF2B5EF4-FFF2-40B4-BE49-F238E27FC236}">
                    <a16:creationId xmlns:a16="http://schemas.microsoft.com/office/drawing/2014/main" id="{094E4A03-2224-AFDF-B0B3-C464146F6979}"/>
                  </a:ext>
                </a:extLst>
              </p:cNvPr>
              <p:cNvSpPr>
                <a:spLocks noGrp="1" noRot="1" noChangeAspect="1" noMove="1" noResize="1" noEditPoints="1" noAdjustHandles="1" noChangeArrowheads="1" noChangeShapeType="1" noTextEdit="1"/>
              </p:cNvSpPr>
              <p:nvPr>
                <p:ph idx="1"/>
              </p:nvPr>
            </p:nvSpPr>
            <p:spPr>
              <a:xfrm>
                <a:off x="497159" y="1590261"/>
                <a:ext cx="8073482" cy="4606139"/>
              </a:xfrm>
              <a:blipFill>
                <a:blip r:embed="rId2"/>
                <a:stretch>
                  <a:fillRect l="-1101" r="-943" b="-30579"/>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4B2CF05-4928-3449-B4B9-A2D82977C573}"/>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2273B08-B5FB-3845-7461-586C50AF8A71}"/>
              </a:ext>
            </a:extLst>
          </p:cNvPr>
          <p:cNvSpPr>
            <a:spLocks noGrp="1"/>
          </p:cNvSpPr>
          <p:nvPr>
            <p:ph type="sldNum" sz="quarter" idx="12"/>
          </p:nvPr>
        </p:nvSpPr>
        <p:spPr/>
        <p:txBody>
          <a:bodyPr/>
          <a:lstStyle/>
          <a:p>
            <a:fld id="{0C6CD854-DD62-6C4B-87F1-66B34D688D3F}" type="slidenum">
              <a:rPr lang="en-US" smtClean="0"/>
              <a:t>9</a:t>
            </a:fld>
            <a:endParaRPr lang="en-US"/>
          </a:p>
        </p:txBody>
      </p:sp>
      <p:grpSp>
        <p:nvGrpSpPr>
          <p:cNvPr id="6" name="Group 5" descr="An expectimax MDP tree showing states as red triangles with actions edges connecting them to Q-states, represented as green circular chance nodes, connected via transitions to a successor state s’.">
            <a:extLst>
              <a:ext uri="{FF2B5EF4-FFF2-40B4-BE49-F238E27FC236}">
                <a16:creationId xmlns:a16="http://schemas.microsoft.com/office/drawing/2014/main" id="{11321A1E-026B-A56E-DE8E-B7BCE50BABCA}"/>
              </a:ext>
            </a:extLst>
          </p:cNvPr>
          <p:cNvGrpSpPr/>
          <p:nvPr/>
        </p:nvGrpSpPr>
        <p:grpSpPr>
          <a:xfrm>
            <a:off x="7580041" y="1697998"/>
            <a:ext cx="4114800" cy="3886200"/>
            <a:chOff x="7129039" y="907566"/>
            <a:chExt cx="4114800" cy="3886200"/>
          </a:xfrm>
        </p:grpSpPr>
        <p:sp>
          <p:nvSpPr>
            <p:cNvPr id="7" name="AutoShape 4">
              <a:extLst>
                <a:ext uri="{FF2B5EF4-FFF2-40B4-BE49-F238E27FC236}">
                  <a16:creationId xmlns:a16="http://schemas.microsoft.com/office/drawing/2014/main" id="{49B06E1B-00F0-5F49-8C5F-3C88E16F44B8}"/>
                </a:ext>
              </a:extLst>
            </p:cNvPr>
            <p:cNvSpPr>
              <a:spLocks noChangeArrowheads="1"/>
            </p:cNvSpPr>
            <p:nvPr/>
          </p:nvSpPr>
          <p:spPr bwMode="auto">
            <a:xfrm>
              <a:off x="9110239" y="907566"/>
              <a:ext cx="457200" cy="365125"/>
            </a:xfrm>
            <a:prstGeom prst="triangle">
              <a:avLst>
                <a:gd name="adj" fmla="val 50000"/>
              </a:avLst>
            </a:prstGeom>
            <a:solidFill>
              <a:schemeClr val="accent2"/>
            </a:solidFill>
            <a:ln w="9525">
              <a:noFill/>
              <a:miter lim="800000"/>
              <a:headEnd/>
              <a:tailEnd/>
            </a:ln>
          </p:spPr>
          <p:txBody>
            <a:bodyPr wrap="none" anchor="ctr"/>
            <a:lstStyle/>
            <a:p>
              <a:pPr algn="ctr"/>
              <a:endParaRPr lang="en-US">
                <a:latin typeface="Calibri"/>
                <a:cs typeface="Calibri"/>
              </a:endParaRPr>
            </a:p>
          </p:txBody>
        </p:sp>
        <p:sp>
          <p:nvSpPr>
            <p:cNvPr id="8" name="AutoShape 5">
              <a:extLst>
                <a:ext uri="{FF2B5EF4-FFF2-40B4-BE49-F238E27FC236}">
                  <a16:creationId xmlns:a16="http://schemas.microsoft.com/office/drawing/2014/main" id="{76BD92F6-7D45-7328-BC38-F55EA7B93BF8}"/>
                </a:ext>
              </a:extLst>
            </p:cNvPr>
            <p:cNvSpPr>
              <a:spLocks noChangeArrowheads="1"/>
            </p:cNvSpPr>
            <p:nvPr/>
          </p:nvSpPr>
          <p:spPr bwMode="auto">
            <a:xfrm>
              <a:off x="8957839" y="3895241"/>
              <a:ext cx="457200" cy="365125"/>
            </a:xfrm>
            <a:prstGeom prst="triangle">
              <a:avLst>
                <a:gd name="adj" fmla="val 50000"/>
              </a:avLst>
            </a:prstGeom>
            <a:solidFill>
              <a:schemeClr val="accent2"/>
            </a:solidFill>
            <a:ln w="9525">
              <a:noFill/>
              <a:miter lim="800000"/>
              <a:headEnd/>
              <a:tailEnd/>
            </a:ln>
          </p:spPr>
          <p:txBody>
            <a:bodyPr wrap="none" anchor="ctr"/>
            <a:lstStyle/>
            <a:p>
              <a:pPr algn="r" rtl="1"/>
              <a:endParaRPr lang="en-US">
                <a:latin typeface="Calibri"/>
                <a:cs typeface="Calibri"/>
              </a:endParaRPr>
            </a:p>
          </p:txBody>
        </p:sp>
        <p:grpSp>
          <p:nvGrpSpPr>
            <p:cNvPr id="9" name="Group 6">
              <a:extLst>
                <a:ext uri="{FF2B5EF4-FFF2-40B4-BE49-F238E27FC236}">
                  <a16:creationId xmlns:a16="http://schemas.microsoft.com/office/drawing/2014/main" id="{B31F5BF2-728F-0BA4-BF47-B030A0B3FCDC}"/>
                </a:ext>
              </a:extLst>
            </p:cNvPr>
            <p:cNvGrpSpPr>
              <a:grpSpLocks/>
            </p:cNvGrpSpPr>
            <p:nvPr/>
          </p:nvGrpSpPr>
          <p:grpSpPr bwMode="auto">
            <a:xfrm>
              <a:off x="7510039" y="1288566"/>
              <a:ext cx="3733800" cy="1066800"/>
              <a:chOff x="1584" y="1680"/>
              <a:chExt cx="2352" cy="336"/>
            </a:xfrm>
          </p:grpSpPr>
          <p:sp>
            <p:nvSpPr>
              <p:cNvPr id="27" name="Line 7">
                <a:extLst>
                  <a:ext uri="{FF2B5EF4-FFF2-40B4-BE49-F238E27FC236}">
                    <a16:creationId xmlns:a16="http://schemas.microsoft.com/office/drawing/2014/main" id="{0E79DF80-FD2D-9388-355D-0D666A7F51BA}"/>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8" name="Line 8">
                <a:extLst>
                  <a:ext uri="{FF2B5EF4-FFF2-40B4-BE49-F238E27FC236}">
                    <a16:creationId xmlns:a16="http://schemas.microsoft.com/office/drawing/2014/main" id="{143AB6CC-4DB8-BF3C-F1EC-2817333A311E}"/>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9" name="Line 10">
                <a:extLst>
                  <a:ext uri="{FF2B5EF4-FFF2-40B4-BE49-F238E27FC236}">
                    <a16:creationId xmlns:a16="http://schemas.microsoft.com/office/drawing/2014/main" id="{6605E8F7-6F8E-FD31-59A2-26AAE5AF4C76}"/>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p:sp>
          <p:nvSpPr>
            <p:cNvPr id="10" name="Oval 11">
              <a:extLst>
                <a:ext uri="{FF2B5EF4-FFF2-40B4-BE49-F238E27FC236}">
                  <a16:creationId xmlns:a16="http://schemas.microsoft.com/office/drawing/2014/main" id="{AE9EA142-FA6F-E16F-38DF-ACE79C976AE2}"/>
                </a:ext>
              </a:extLst>
            </p:cNvPr>
            <p:cNvSpPr>
              <a:spLocks noChangeArrowheads="1"/>
            </p:cNvSpPr>
            <p:nvPr/>
          </p:nvSpPr>
          <p:spPr bwMode="auto">
            <a:xfrm>
              <a:off x="8500639" y="2355366"/>
              <a:ext cx="381000" cy="381000"/>
            </a:xfrm>
            <a:prstGeom prst="ellipse">
              <a:avLst/>
            </a:prstGeom>
            <a:solidFill>
              <a:schemeClr val="accent3"/>
            </a:solidFill>
            <a:ln w="9525">
              <a:noFill/>
              <a:round/>
              <a:headEnd/>
              <a:tailEnd/>
            </a:ln>
          </p:spPr>
          <p:txBody>
            <a:bodyPr wrap="none" anchor="ctr"/>
            <a:lstStyle/>
            <a:p>
              <a:endParaRPr lang="en-US">
                <a:latin typeface="Calibri"/>
                <a:cs typeface="Calibri"/>
              </a:endParaRPr>
            </a:p>
          </p:txBody>
        </p:sp>
        <p:grpSp>
          <p:nvGrpSpPr>
            <p:cNvPr id="11" name="Group 12">
              <a:extLst>
                <a:ext uri="{FF2B5EF4-FFF2-40B4-BE49-F238E27FC236}">
                  <a16:creationId xmlns:a16="http://schemas.microsoft.com/office/drawing/2014/main" id="{6B466796-B9ED-84FF-A484-3996D88F217F}"/>
                </a:ext>
              </a:extLst>
            </p:cNvPr>
            <p:cNvGrpSpPr>
              <a:grpSpLocks/>
            </p:cNvGrpSpPr>
            <p:nvPr/>
          </p:nvGrpSpPr>
          <p:grpSpPr bwMode="auto">
            <a:xfrm>
              <a:off x="7129039" y="2736366"/>
              <a:ext cx="3124200" cy="1143000"/>
              <a:chOff x="1536" y="2400"/>
              <a:chExt cx="1584" cy="624"/>
            </a:xfrm>
          </p:grpSpPr>
          <p:sp>
            <p:nvSpPr>
              <p:cNvPr id="24" name="Line 13">
                <a:extLst>
                  <a:ext uri="{FF2B5EF4-FFF2-40B4-BE49-F238E27FC236}">
                    <a16:creationId xmlns:a16="http://schemas.microsoft.com/office/drawing/2014/main" id="{021D25C7-3FAC-F8E4-2637-17FC18FD010E}"/>
                  </a:ext>
                </a:extLst>
              </p:cNvPr>
              <p:cNvSpPr>
                <a:spLocks noChangeShapeType="1"/>
              </p:cNvSpPr>
              <p:nvPr/>
            </p:nvSpPr>
            <p:spPr bwMode="auto">
              <a:xfrm flipH="1">
                <a:off x="1536" y="2400"/>
                <a:ext cx="776"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5" name="Line 14">
                <a:extLst>
                  <a:ext uri="{FF2B5EF4-FFF2-40B4-BE49-F238E27FC236}">
                    <a16:creationId xmlns:a16="http://schemas.microsoft.com/office/drawing/2014/main" id="{C808A3EF-DCE1-03D6-1249-019D652843F0}"/>
                  </a:ext>
                </a:extLst>
              </p:cNvPr>
              <p:cNvSpPr>
                <a:spLocks noChangeShapeType="1"/>
              </p:cNvSpPr>
              <p:nvPr/>
            </p:nvSpPr>
            <p:spPr bwMode="auto">
              <a:xfrm>
                <a:off x="2312" y="2400"/>
                <a:ext cx="808"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6" name="Line 15">
                <a:extLst>
                  <a:ext uri="{FF2B5EF4-FFF2-40B4-BE49-F238E27FC236}">
                    <a16:creationId xmlns:a16="http://schemas.microsoft.com/office/drawing/2014/main" id="{D301AEA6-F2F4-5759-AFF6-44B5A2F2ED12}"/>
                  </a:ext>
                </a:extLst>
              </p:cNvPr>
              <p:cNvSpPr>
                <a:spLocks noChangeShapeType="1"/>
              </p:cNvSpPr>
              <p:nvPr/>
            </p:nvSpPr>
            <p:spPr bwMode="auto">
              <a:xfrm flipH="1">
                <a:off x="2021" y="2400"/>
                <a:ext cx="291" cy="624"/>
              </a:xfrm>
              <a:prstGeom prst="line">
                <a:avLst/>
              </a:prstGeom>
              <a:noFill/>
              <a:ln w="9525">
                <a:solidFill>
                  <a:schemeClr val="bg1"/>
                </a:solidFill>
                <a:prstDash val="dash"/>
                <a:round/>
                <a:headEnd/>
                <a:tailEnd type="triangle" w="med" len="med"/>
              </a:ln>
            </p:spPr>
            <p:txBody>
              <a:bodyPr/>
              <a:lstStyle/>
              <a:p>
                <a:endParaRPr lang="en-US">
                  <a:latin typeface="Calibri"/>
                  <a:cs typeface="Calibri"/>
                </a:endParaRPr>
              </a:p>
            </p:txBody>
          </p:sp>
        </p:grpSp>
        <p:sp>
          <p:nvSpPr>
            <p:cNvPr id="12" name="Text Box 17">
              <a:extLst>
                <a:ext uri="{FF2B5EF4-FFF2-40B4-BE49-F238E27FC236}">
                  <a16:creationId xmlns:a16="http://schemas.microsoft.com/office/drawing/2014/main" id="{5D720496-23EF-5B3F-5E80-6E13DD58AD4E}"/>
                </a:ext>
              </a:extLst>
            </p:cNvPr>
            <p:cNvSpPr txBox="1">
              <a:spLocks noChangeArrowheads="1"/>
            </p:cNvSpPr>
            <p:nvPr/>
          </p:nvSpPr>
          <p:spPr bwMode="auto">
            <a:xfrm>
              <a:off x="9080338" y="1677103"/>
              <a:ext cx="598025" cy="369332"/>
            </a:xfrm>
            <a:prstGeom prst="rect">
              <a:avLst/>
            </a:prstGeom>
            <a:noFill/>
            <a:ln w="9525">
              <a:noFill/>
              <a:miter lim="800000"/>
              <a:headEnd/>
              <a:tailEnd/>
            </a:ln>
          </p:spPr>
          <p:txBody>
            <a:bodyPr wrap="square">
              <a:spAutoFit/>
            </a:bodyPr>
            <a:lstStyle/>
            <a:p>
              <a:pPr>
                <a:spcBef>
                  <a:spcPct val="50000"/>
                </a:spcBef>
              </a:pPr>
              <a:r>
                <a:rPr lang="en-US" i="1" dirty="0">
                  <a:solidFill>
                    <a:schemeClr val="accent1"/>
                  </a:solidFill>
                  <a:latin typeface="+mj-lt"/>
                  <a:cs typeface="Calibri"/>
                </a:rPr>
                <a:t>a</a:t>
              </a:r>
            </a:p>
          </p:txBody>
        </p:sp>
        <p:sp>
          <p:nvSpPr>
            <p:cNvPr id="13" name="Text Box 18">
              <a:extLst>
                <a:ext uri="{FF2B5EF4-FFF2-40B4-BE49-F238E27FC236}">
                  <a16:creationId xmlns:a16="http://schemas.microsoft.com/office/drawing/2014/main" id="{DB5BE624-AF9E-573C-0EB1-2FB46A68596C}"/>
                </a:ext>
              </a:extLst>
            </p:cNvPr>
            <p:cNvSpPr txBox="1">
              <a:spLocks noChangeArrowheads="1"/>
            </p:cNvSpPr>
            <p:nvPr/>
          </p:nvSpPr>
          <p:spPr bwMode="auto">
            <a:xfrm>
              <a:off x="9579014" y="907566"/>
              <a:ext cx="381000" cy="366713"/>
            </a:xfrm>
            <a:prstGeom prst="rect">
              <a:avLst/>
            </a:prstGeom>
            <a:noFill/>
            <a:ln w="9525">
              <a:noFill/>
              <a:miter lim="800000"/>
              <a:headEnd/>
              <a:tailEnd/>
            </a:ln>
          </p:spPr>
          <p:txBody>
            <a:bodyPr>
              <a:spAutoFit/>
            </a:bodyPr>
            <a:lstStyle/>
            <a:p>
              <a:pPr>
                <a:spcBef>
                  <a:spcPct val="50000"/>
                </a:spcBef>
              </a:pPr>
              <a:r>
                <a:rPr lang="en-US" dirty="0">
                  <a:solidFill>
                    <a:schemeClr val="accent2"/>
                  </a:solidFill>
                  <a:latin typeface="+mj-lt"/>
                  <a:cs typeface="Calibri"/>
                </a:rPr>
                <a:t>s</a:t>
              </a:r>
            </a:p>
          </p:txBody>
        </p:sp>
        <p:sp>
          <p:nvSpPr>
            <p:cNvPr id="14" name="Text Box 19">
              <a:extLst>
                <a:ext uri="{FF2B5EF4-FFF2-40B4-BE49-F238E27FC236}">
                  <a16:creationId xmlns:a16="http://schemas.microsoft.com/office/drawing/2014/main" id="{54BADF51-5AAC-449F-1687-A1A92F08FCBD}"/>
                </a:ext>
              </a:extLst>
            </p:cNvPr>
            <p:cNvSpPr txBox="1">
              <a:spLocks noChangeArrowheads="1"/>
            </p:cNvSpPr>
            <p:nvPr/>
          </p:nvSpPr>
          <p:spPr bwMode="auto">
            <a:xfrm>
              <a:off x="9391889" y="3879366"/>
              <a:ext cx="368503" cy="366713"/>
            </a:xfrm>
            <a:prstGeom prst="rect">
              <a:avLst/>
            </a:prstGeom>
            <a:noFill/>
            <a:ln w="9525">
              <a:noFill/>
              <a:miter lim="800000"/>
              <a:headEnd/>
              <a:tailEnd/>
            </a:ln>
          </p:spPr>
          <p:txBody>
            <a:bodyPr wrap="square">
              <a:spAutoFit/>
            </a:bodyPr>
            <a:lstStyle/>
            <a:p>
              <a:pPr algn="ctr" rtl="1">
                <a:spcBef>
                  <a:spcPct val="50000"/>
                </a:spcBef>
              </a:pPr>
              <a:r>
                <a:rPr lang="en-US" dirty="0">
                  <a:solidFill>
                    <a:schemeClr val="accent2"/>
                  </a:solidFill>
                  <a:latin typeface="+mj-lt"/>
                  <a:cs typeface="Calibri"/>
                </a:rPr>
                <a:t>s’</a:t>
              </a:r>
            </a:p>
          </p:txBody>
        </p:sp>
        <p:sp>
          <p:nvSpPr>
            <p:cNvPr id="15" name="Text Box 20">
              <a:extLst>
                <a:ext uri="{FF2B5EF4-FFF2-40B4-BE49-F238E27FC236}">
                  <a16:creationId xmlns:a16="http://schemas.microsoft.com/office/drawing/2014/main" id="{68BD6DAA-581F-7E3B-24A2-DCCD21D746C0}"/>
                </a:ext>
              </a:extLst>
            </p:cNvPr>
            <p:cNvSpPr txBox="1">
              <a:spLocks noChangeArrowheads="1"/>
            </p:cNvSpPr>
            <p:nvPr/>
          </p:nvSpPr>
          <p:spPr bwMode="auto">
            <a:xfrm>
              <a:off x="8916363" y="2355366"/>
              <a:ext cx="921151" cy="369332"/>
            </a:xfrm>
            <a:prstGeom prst="rect">
              <a:avLst/>
            </a:prstGeom>
            <a:noFill/>
            <a:ln w="9525">
              <a:noFill/>
              <a:miter lim="800000"/>
              <a:headEnd/>
              <a:tailEnd/>
            </a:ln>
          </p:spPr>
          <p:txBody>
            <a:bodyPr wrap="square">
              <a:spAutoFit/>
            </a:bodyPr>
            <a:lstStyle/>
            <a:p>
              <a:pPr>
                <a:spcBef>
                  <a:spcPct val="50000"/>
                </a:spcBef>
              </a:pPr>
              <a:r>
                <a:rPr lang="en-US" dirty="0">
                  <a:solidFill>
                    <a:schemeClr val="accent3"/>
                  </a:solidFill>
                  <a:latin typeface="+mj-lt"/>
                  <a:cs typeface="Calibri"/>
                </a:rPr>
                <a:t>Q(</a:t>
              </a:r>
              <a:r>
                <a:rPr lang="en-US" dirty="0" err="1">
                  <a:solidFill>
                    <a:schemeClr val="accent3"/>
                  </a:solidFill>
                  <a:latin typeface="+mj-lt"/>
                  <a:cs typeface="Calibri"/>
                </a:rPr>
                <a:t>s,a</a:t>
              </a:r>
              <a:r>
                <a:rPr lang="en-US" dirty="0">
                  <a:solidFill>
                    <a:schemeClr val="accent3"/>
                  </a:solidFill>
                  <a:latin typeface="+mj-lt"/>
                  <a:cs typeface="Calibri"/>
                </a:rPr>
                <a:t>)</a:t>
              </a:r>
            </a:p>
          </p:txBody>
        </p:sp>
        <p:grpSp>
          <p:nvGrpSpPr>
            <p:cNvPr id="16" name="Group 21">
              <a:extLst>
                <a:ext uri="{FF2B5EF4-FFF2-40B4-BE49-F238E27FC236}">
                  <a16:creationId xmlns:a16="http://schemas.microsoft.com/office/drawing/2014/main" id="{6A95E346-8DF4-D982-9123-B17C479D7408}"/>
                </a:ext>
              </a:extLst>
            </p:cNvPr>
            <p:cNvGrpSpPr>
              <a:grpSpLocks/>
            </p:cNvGrpSpPr>
            <p:nvPr/>
          </p:nvGrpSpPr>
          <p:grpSpPr bwMode="auto">
            <a:xfrm>
              <a:off x="7357639" y="4260366"/>
              <a:ext cx="3733800" cy="533400"/>
              <a:chOff x="1584" y="1680"/>
              <a:chExt cx="2352" cy="336"/>
            </a:xfrm>
          </p:grpSpPr>
          <p:sp>
            <p:nvSpPr>
              <p:cNvPr id="21" name="Line 22">
                <a:extLst>
                  <a:ext uri="{FF2B5EF4-FFF2-40B4-BE49-F238E27FC236}">
                    <a16:creationId xmlns:a16="http://schemas.microsoft.com/office/drawing/2014/main" id="{D295300A-E2E6-330F-6188-FBDE2EA70443}"/>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2" name="Line 23">
                <a:extLst>
                  <a:ext uri="{FF2B5EF4-FFF2-40B4-BE49-F238E27FC236}">
                    <a16:creationId xmlns:a16="http://schemas.microsoft.com/office/drawing/2014/main" id="{7BB759A5-3742-E22F-8709-B51C73D98268}"/>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3" name="Line 25">
                <a:extLst>
                  <a:ext uri="{FF2B5EF4-FFF2-40B4-BE49-F238E27FC236}">
                    <a16:creationId xmlns:a16="http://schemas.microsoft.com/office/drawing/2014/main" id="{79989FE5-F40F-3A0C-F8FE-0DEE25B3BB26}"/>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p:sp>
          <p:nvSpPr>
            <p:cNvPr id="17" name="Text Box 28">
              <a:extLst>
                <a:ext uri="{FF2B5EF4-FFF2-40B4-BE49-F238E27FC236}">
                  <a16:creationId xmlns:a16="http://schemas.microsoft.com/office/drawing/2014/main" id="{64240362-5017-99EE-0562-084BF0F07724}"/>
                </a:ext>
              </a:extLst>
            </p:cNvPr>
            <p:cNvSpPr txBox="1">
              <a:spLocks noChangeArrowheads="1"/>
            </p:cNvSpPr>
            <p:nvPr/>
          </p:nvSpPr>
          <p:spPr bwMode="auto">
            <a:xfrm>
              <a:off x="8206861" y="3332466"/>
              <a:ext cx="755803" cy="369332"/>
            </a:xfrm>
            <a:prstGeom prst="rect">
              <a:avLst/>
            </a:prstGeom>
            <a:noFill/>
            <a:ln w="9525">
              <a:noFill/>
              <a:miter lim="800000"/>
              <a:headEnd/>
              <a:tailEnd/>
            </a:ln>
          </p:spPr>
          <p:txBody>
            <a:bodyPr wrap="square">
              <a:spAutoFit/>
            </a:bodyPr>
            <a:lstStyle/>
            <a:p>
              <a:pPr>
                <a:spcBef>
                  <a:spcPct val="50000"/>
                </a:spcBef>
              </a:pPr>
              <a:r>
                <a:rPr lang="en-US" i="1" dirty="0" err="1">
                  <a:solidFill>
                    <a:schemeClr val="accent1"/>
                  </a:solidFill>
                  <a:latin typeface="+mj-lt"/>
                  <a:cs typeface="Calibri"/>
                </a:rPr>
                <a:t>s,a,s</a:t>
              </a:r>
              <a:r>
                <a:rPr lang="en-US" i="1" dirty="0">
                  <a:solidFill>
                    <a:schemeClr val="accent1"/>
                  </a:solidFill>
                  <a:latin typeface="+mj-lt"/>
                  <a:cs typeface="Calibri"/>
                </a:rPr>
                <a:t>’</a:t>
              </a:r>
            </a:p>
          </p:txBody>
        </p:sp>
        <p:cxnSp>
          <p:nvCxnSpPr>
            <p:cNvPr id="18" name="Straight Arrow Connector 17">
              <a:extLst>
                <a:ext uri="{FF2B5EF4-FFF2-40B4-BE49-F238E27FC236}">
                  <a16:creationId xmlns:a16="http://schemas.microsoft.com/office/drawing/2014/main" id="{3862D4C9-A42F-F7C8-BD60-6195BE43411A}"/>
                </a:ext>
              </a:extLst>
            </p:cNvPr>
            <p:cNvCxnSpPr>
              <a:cxnSpLocks/>
              <a:stCxn id="7" idx="3"/>
              <a:endCxn id="10" idx="0"/>
            </p:cNvCxnSpPr>
            <p:nvPr/>
          </p:nvCxnSpPr>
          <p:spPr>
            <a:xfrm flipH="1">
              <a:off x="8691139" y="1272691"/>
              <a:ext cx="647700" cy="1082675"/>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01DD1CE1-9405-7A18-8766-DF64AF76F9ED}"/>
                </a:ext>
              </a:extLst>
            </p:cNvPr>
            <p:cNvCxnSpPr>
              <a:stCxn id="26" idx="0"/>
              <a:endCxn id="8" idx="0"/>
            </p:cNvCxnSpPr>
            <p:nvPr/>
          </p:nvCxnSpPr>
          <p:spPr>
            <a:xfrm>
              <a:off x="8659581" y="2736366"/>
              <a:ext cx="526858" cy="1158875"/>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9B0B25F7-9C51-74ED-62F4-8B3A6684BBF3}"/>
                </a:ext>
              </a:extLst>
            </p:cNvPr>
            <p:cNvCxnSpPr>
              <a:stCxn id="23" idx="0"/>
            </p:cNvCxnSpPr>
            <p:nvPr/>
          </p:nvCxnSpPr>
          <p:spPr>
            <a:xfrm flipH="1">
              <a:off x="8881639" y="4260366"/>
              <a:ext cx="304800" cy="53340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019247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SE 473 Colors">
      <a:dk1>
        <a:srgbClr val="323232"/>
      </a:dk1>
      <a:lt1>
        <a:srgbClr val="FFFFFF"/>
      </a:lt1>
      <a:dk2>
        <a:srgbClr val="5C5961"/>
      </a:dk2>
      <a:lt2>
        <a:srgbClr val="6E6E6E"/>
      </a:lt2>
      <a:accent1>
        <a:srgbClr val="156082"/>
      </a:accent1>
      <a:accent2>
        <a:srgbClr val="B7576E"/>
      </a:accent2>
      <a:accent3>
        <a:srgbClr val="588051"/>
      </a:accent3>
      <a:accent4>
        <a:srgbClr val="7164A3"/>
      </a:accent4>
      <a:accent5>
        <a:srgbClr val="D6AD5B"/>
      </a:accent5>
      <a:accent6>
        <a:srgbClr val="4EA72E"/>
      </a:accent6>
      <a:hlink>
        <a:srgbClr val="597996"/>
      </a:hlink>
      <a:folHlink>
        <a:srgbClr val="597895"/>
      </a:folHlink>
    </a:clrScheme>
    <a:fontScheme name="Arial">
      <a:majorFont>
        <a:latin typeface="Avenir Next Demi Bold"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venir Next"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16975</TotalTime>
  <Words>1646</Words>
  <Application>Microsoft Office PowerPoint</Application>
  <PresentationFormat>Widescreen</PresentationFormat>
  <Paragraphs>307</Paragraphs>
  <Slides>28</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9" baseType="lpstr">
      <vt:lpstr>Aptos</vt:lpstr>
      <vt:lpstr>Arial</vt:lpstr>
      <vt:lpstr>Avenir Next</vt:lpstr>
      <vt:lpstr>Avenir Next Demi Bold</vt:lpstr>
      <vt:lpstr>Avenir Next Medium</vt:lpstr>
      <vt:lpstr>Calibri</vt:lpstr>
      <vt:lpstr>Cambria Math</vt:lpstr>
      <vt:lpstr>Consolas</vt:lpstr>
      <vt:lpstr>Wingdings</vt:lpstr>
      <vt:lpstr>Office Theme</vt:lpstr>
      <vt:lpstr>Photo Editor Photo</vt:lpstr>
      <vt:lpstr>Reinforcement Learning II</vt:lpstr>
      <vt:lpstr>Administrivia</vt:lpstr>
      <vt:lpstr>Recap: Reinforcement Learning</vt:lpstr>
      <vt:lpstr>Recap: Temporal Difference Learning</vt:lpstr>
      <vt:lpstr>Problems with TD Value Learning</vt:lpstr>
      <vt:lpstr>A More Hands-On Approach…</vt:lpstr>
      <vt:lpstr>Active Reinforcement Learning</vt:lpstr>
      <vt:lpstr>Questions (1)</vt:lpstr>
      <vt:lpstr>But First: Q-Value Iteration</vt:lpstr>
      <vt:lpstr>Q-Learning</vt:lpstr>
      <vt:lpstr>Properties of Q-Learning</vt:lpstr>
      <vt:lpstr>Questions (2)</vt:lpstr>
      <vt:lpstr>Exploration vs. Exploitation</vt:lpstr>
      <vt:lpstr>How to Explore?</vt:lpstr>
      <vt:lpstr>Exploration Functions</vt:lpstr>
      <vt:lpstr>Regret</vt:lpstr>
      <vt:lpstr>Generalizing Across States</vt:lpstr>
      <vt:lpstr>Poor Generalization</vt:lpstr>
      <vt:lpstr>Feature-Based Learning</vt:lpstr>
      <vt:lpstr>Linear Value Functions</vt:lpstr>
      <vt:lpstr>Approximate Q-Learning</vt:lpstr>
      <vt:lpstr>Intuition Behind Q-Learning</vt:lpstr>
      <vt:lpstr>Questions (3)</vt:lpstr>
      <vt:lpstr>Q-Pacman (1)</vt:lpstr>
      <vt:lpstr>Q-Pacman (2)</vt:lpstr>
      <vt:lpstr>Summary: Reinforcement Learning</vt:lpstr>
      <vt:lpstr>Questions (4)</vt:lpstr>
      <vt:lpstr>that’s it for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Weichert</dc:creator>
  <cp:lastModifiedBy>taylorkf</cp:lastModifiedBy>
  <cp:revision>137</cp:revision>
  <cp:lastPrinted>2026-06-22T02:35:20Z</cp:lastPrinted>
  <dcterms:created xsi:type="dcterms:W3CDTF">2026-06-18T15:37:04Z</dcterms:created>
  <dcterms:modified xsi:type="dcterms:W3CDTF">2026-07-14T18:40:38Z</dcterms:modified>
</cp:coreProperties>
</file>