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1"/>
  </p:notesMasterIdLst>
  <p:sldIdLst>
    <p:sldId id="256" r:id="rId2"/>
    <p:sldId id="283" r:id="rId3"/>
    <p:sldId id="415" r:id="rId4"/>
    <p:sldId id="445" r:id="rId5"/>
    <p:sldId id="401" r:id="rId6"/>
    <p:sldId id="446" r:id="rId7"/>
    <p:sldId id="447" r:id="rId8"/>
    <p:sldId id="448" r:id="rId9"/>
    <p:sldId id="297" r:id="rId10"/>
    <p:sldId id="449" r:id="rId11"/>
    <p:sldId id="450" r:id="rId12"/>
    <p:sldId id="843" r:id="rId13"/>
    <p:sldId id="844" r:id="rId14"/>
    <p:sldId id="329" r:id="rId15"/>
    <p:sldId id="845" r:id="rId16"/>
    <p:sldId id="846" r:id="rId17"/>
    <p:sldId id="872" r:id="rId18"/>
    <p:sldId id="873" r:id="rId19"/>
    <p:sldId id="847" r:id="rId20"/>
    <p:sldId id="298" r:id="rId21"/>
    <p:sldId id="874" r:id="rId22"/>
    <p:sldId id="875" r:id="rId23"/>
    <p:sldId id="876" r:id="rId24"/>
    <p:sldId id="878" r:id="rId25"/>
    <p:sldId id="833" r:id="rId26"/>
    <p:sldId id="880" r:id="rId27"/>
    <p:sldId id="881" r:id="rId28"/>
    <p:sldId id="877" r:id="rId29"/>
    <p:sldId id="27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AD5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218"/>
    <p:restoredTop sz="70719" autoAdjust="0"/>
  </p:normalViewPr>
  <p:slideViewPr>
    <p:cSldViewPr snapToGrid="0">
      <p:cViewPr>
        <p:scale>
          <a:sx n="64" d="100"/>
          <a:sy n="64" d="100"/>
        </p:scale>
        <p:origin x="1046" y="38"/>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Model-free</a:t>
            </a:r>
          </a:p>
        </p:txBody>
      </p:sp>
      <p:sp>
        <p:nvSpPr>
          <p:cNvPr id="4" name="Slide Number Placeholder 3"/>
          <p:cNvSpPr>
            <a:spLocks noGrp="1"/>
          </p:cNvSpPr>
          <p:nvPr>
            <p:ph type="sldNum" sz="quarter" idx="5"/>
          </p:nvPr>
        </p:nvSpPr>
        <p:spPr/>
        <p:txBody>
          <a:bodyPr/>
          <a:lstStyle/>
          <a:p>
            <a:fld id="{7658E8CD-B525-7F42-9E34-08FAB2233465}" type="slidenum">
              <a:rPr lang="en-US" smtClean="0"/>
              <a:t>5</a:t>
            </a:fld>
            <a:endParaRPr lang="en-US"/>
          </a:p>
        </p:txBody>
      </p:sp>
    </p:spTree>
    <p:extLst>
      <p:ext uri="{BB962C8B-B14F-4D97-AF65-F5344CB8AC3E}">
        <p14:creationId xmlns:p14="http://schemas.microsoft.com/office/powerpoint/2010/main" val="1927358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68350"/>
            <a:ext cx="6823075" cy="3838575"/>
          </a:xfrm>
        </p:spPr>
      </p:sp>
      <p:sp>
        <p:nvSpPr>
          <p:cNvPr id="3" name="Notes Placeholder 2"/>
          <p:cNvSpPr>
            <a:spLocks noGrp="1"/>
          </p:cNvSpPr>
          <p:nvPr>
            <p:ph type="body" idx="1"/>
          </p:nvPr>
        </p:nvSpPr>
        <p:spPr/>
        <p:txBody>
          <a:bodyPr/>
          <a:lstStyle/>
          <a:p>
            <a:r>
              <a:rPr lang="en-US" sz="1200" dirty="0">
                <a:latin typeface="Calibri" panose="020F0502020204030204" pitchFamily="34" charset="0"/>
                <a:cs typeface="Calibri" panose="020F0502020204030204" pitchFamily="34" charset="0"/>
              </a:rPr>
              <a:t>Interrogate the values of the learned model!</a:t>
            </a:r>
            <a:endParaRPr lang="en-US" dirty="0"/>
          </a:p>
        </p:txBody>
      </p:sp>
      <p:sp>
        <p:nvSpPr>
          <p:cNvPr id="4" name="Slide Number Placeholder 3"/>
          <p:cNvSpPr>
            <a:spLocks noGrp="1"/>
          </p:cNvSpPr>
          <p:nvPr>
            <p:ph type="sldNum" sz="quarter" idx="5"/>
          </p:nvPr>
        </p:nvSpPr>
        <p:spPr/>
        <p:txBody>
          <a:bodyPr/>
          <a:lstStyle/>
          <a:p>
            <a:pPr>
              <a:defRPr/>
            </a:pPr>
            <a:fld id="{E134953A-E847-4B81-A1EE-12E7BBF0FEFD}" type="slidenum">
              <a:rPr lang="en-US" smtClean="0"/>
              <a:pPr>
                <a:defRPr/>
              </a:pPr>
              <a:t>12</a:t>
            </a:fld>
            <a:endParaRPr lang="en-US"/>
          </a:p>
        </p:txBody>
      </p:sp>
    </p:spTree>
    <p:extLst>
      <p:ext uri="{BB962C8B-B14F-4D97-AF65-F5344CB8AC3E}">
        <p14:creationId xmlns:p14="http://schemas.microsoft.com/office/powerpoint/2010/main" val="3495064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68350"/>
            <a:ext cx="6823075" cy="3838575"/>
          </a:xfrm>
        </p:spPr>
      </p:sp>
      <p:sp>
        <p:nvSpPr>
          <p:cNvPr id="3" name="Notes Placeholder 2"/>
          <p:cNvSpPr>
            <a:spLocks noGrp="1"/>
          </p:cNvSpPr>
          <p:nvPr>
            <p:ph type="body" idx="1"/>
          </p:nvPr>
        </p:nvSpPr>
        <p:spPr/>
        <p:txBody>
          <a:bodyPr/>
          <a:lstStyle/>
          <a:p>
            <a:r>
              <a:rPr lang="en-US" dirty="0"/>
              <a:t>Need to be more clear here</a:t>
            </a:r>
          </a:p>
        </p:txBody>
      </p:sp>
      <p:sp>
        <p:nvSpPr>
          <p:cNvPr id="4" name="Slide Number Placeholder 3"/>
          <p:cNvSpPr>
            <a:spLocks noGrp="1"/>
          </p:cNvSpPr>
          <p:nvPr>
            <p:ph type="sldNum" sz="quarter" idx="5"/>
          </p:nvPr>
        </p:nvSpPr>
        <p:spPr/>
        <p:txBody>
          <a:bodyPr/>
          <a:lstStyle/>
          <a:p>
            <a:pPr>
              <a:defRPr/>
            </a:pPr>
            <a:fld id="{E134953A-E847-4B81-A1EE-12E7BBF0FEFD}" type="slidenum">
              <a:rPr lang="en-US" smtClean="0"/>
              <a:pPr>
                <a:defRPr/>
              </a:pPr>
              <a:t>17</a:t>
            </a:fld>
            <a:endParaRPr lang="en-US"/>
          </a:p>
        </p:txBody>
      </p:sp>
    </p:spTree>
    <p:extLst>
      <p:ext uri="{BB962C8B-B14F-4D97-AF65-F5344CB8AC3E}">
        <p14:creationId xmlns:p14="http://schemas.microsoft.com/office/powerpoint/2010/main" val="1925077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68350"/>
            <a:ext cx="6823075" cy="3838575"/>
          </a:xfrm>
        </p:spPr>
      </p:sp>
      <p:sp>
        <p:nvSpPr>
          <p:cNvPr id="3" name="Notes Placeholder 2"/>
          <p:cNvSpPr>
            <a:spLocks noGrp="1"/>
          </p:cNvSpPr>
          <p:nvPr>
            <p:ph type="body" idx="1"/>
          </p:nvPr>
        </p:nvSpPr>
        <p:spPr/>
        <p:txBody>
          <a:bodyPr/>
          <a:lstStyle/>
          <a:p>
            <a:r>
              <a:rPr lang="en-US" dirty="0"/>
              <a:t>How many times do we start in C? (4)</a:t>
            </a:r>
          </a:p>
          <a:p>
            <a:r>
              <a:rPr lang="en-US" dirty="0"/>
              <a:t>How many of those give the same sum of rewards? (3) -&gt; -1 + 10 </a:t>
            </a:r>
          </a:p>
          <a:p>
            <a:r>
              <a:rPr lang="en-US" dirty="0"/>
              <a:t>			            (1) -&gt; -1 + -10</a:t>
            </a:r>
          </a:p>
          <a:p>
            <a:endParaRPr lang="en-US" dirty="0"/>
          </a:p>
        </p:txBody>
      </p:sp>
      <p:sp>
        <p:nvSpPr>
          <p:cNvPr id="4" name="Slide Number Placeholder 3"/>
          <p:cNvSpPr>
            <a:spLocks noGrp="1"/>
          </p:cNvSpPr>
          <p:nvPr>
            <p:ph type="sldNum" sz="quarter" idx="5"/>
          </p:nvPr>
        </p:nvSpPr>
        <p:spPr/>
        <p:txBody>
          <a:bodyPr/>
          <a:lstStyle/>
          <a:p>
            <a:pPr>
              <a:defRPr/>
            </a:pPr>
            <a:fld id="{E134953A-E847-4B81-A1EE-12E7BBF0FEFD}" type="slidenum">
              <a:rPr lang="en-US" smtClean="0"/>
              <a:pPr>
                <a:defRPr/>
              </a:pPr>
              <a:t>18</a:t>
            </a:fld>
            <a:endParaRPr lang="en-US"/>
          </a:p>
        </p:txBody>
      </p:sp>
    </p:spTree>
    <p:extLst>
      <p:ext uri="{BB962C8B-B14F-4D97-AF65-F5344CB8AC3E}">
        <p14:creationId xmlns:p14="http://schemas.microsoft.com/office/powerpoint/2010/main" val="3301057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68350"/>
            <a:ext cx="6823075" cy="3838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134953A-E847-4B81-A1EE-12E7BBF0FEFD}" type="slidenum">
              <a:rPr lang="en-US" smtClean="0"/>
              <a:pPr>
                <a:defRPr/>
              </a:pPr>
              <a:t>25</a:t>
            </a:fld>
            <a:endParaRPr lang="en-US"/>
          </a:p>
        </p:txBody>
      </p:sp>
    </p:spTree>
    <p:extLst>
      <p:ext uri="{BB962C8B-B14F-4D97-AF65-F5344CB8AC3E}">
        <p14:creationId xmlns:p14="http://schemas.microsoft.com/office/powerpoint/2010/main" val="3881073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68350"/>
            <a:ext cx="6823075" cy="3838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134953A-E847-4B81-A1EE-12E7BBF0FEFD}" type="slidenum">
              <a:rPr lang="en-US" smtClean="0"/>
              <a:pPr>
                <a:defRPr/>
              </a:pPr>
              <a:t>26</a:t>
            </a:fld>
            <a:endParaRPr lang="en-US"/>
          </a:p>
        </p:txBody>
      </p:sp>
    </p:spTree>
    <p:extLst>
      <p:ext uri="{BB962C8B-B14F-4D97-AF65-F5344CB8AC3E}">
        <p14:creationId xmlns:p14="http://schemas.microsoft.com/office/powerpoint/2010/main" val="1330253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29</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jneo11A29LdyJ7dyVwvRr9">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jneo11A29LdyJ7dyVwvRr9">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Reinforcement Learning I</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19"/>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60" r:id="rId6"/>
    <p:sldLayoutId id="2147483661" r:id="rId7"/>
    <p:sldLayoutId id="2147483662" r:id="rId8"/>
    <p:sldLayoutId id="2147483670" r:id="rId9"/>
    <p:sldLayoutId id="2147483669" r:id="rId10"/>
    <p:sldLayoutId id="2147483652" r:id="rId11"/>
    <p:sldLayoutId id="2147483663" r:id="rId12"/>
    <p:sldLayoutId id="2147483666" r:id="rId13"/>
    <p:sldLayoutId id="2147483664" r:id="rId14"/>
    <p:sldLayoutId id="2147483665" r:id="rId15"/>
    <p:sldLayoutId id="2147483667" r:id="rId16"/>
    <p:sldLayoutId id="2147483668" r:id="rId17"/>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urses.cs.washington.edu/courses/cse473/26su/syllabus/#acknowledgements" TargetMode="External"/><Relationship Id="rId2" Type="http://schemas.openxmlformats.org/officeDocument/2006/relationships/hyperlink" Target="http://cs.uw.edu/473"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sli.d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4000" y="1122363"/>
            <a:ext cx="7006684" cy="2387600"/>
          </a:xfrm>
        </p:spPr>
        <p:txBody>
          <a:bodyPr/>
          <a:lstStyle/>
          <a:p>
            <a:r>
              <a:rPr lang="en-US" dirty="0">
                <a:latin typeface="+mj-lt"/>
              </a:rPr>
              <a:t>Reinforcement Learning</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2"/>
              </a:rPr>
              <a:t>cs.uw.edu</a:t>
            </a:r>
            <a:r>
              <a:rPr lang="en-US" sz="1200" b="1" dirty="0">
                <a:solidFill>
                  <a:schemeClr val="bg2"/>
                </a:solidFill>
                <a:latin typeface="Avenir Next" panose="020B0503020202020204" pitchFamily="34" charset="0"/>
                <a:hlinkClick r:id="rId2"/>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3"/>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646331"/>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What’s something you had to learn by </a:t>
            </a:r>
            <a:r>
              <a:rPr lang="en-US" sz="1200" i="1" u="sng" dirty="0">
                <a:solidFill>
                  <a:schemeClr val="bg2"/>
                </a:solidFill>
                <a:latin typeface="Avenir Next" panose="020B0503020202020204" pitchFamily="34" charset="0"/>
              </a:rPr>
              <a:t>doing</a:t>
            </a:r>
            <a:r>
              <a:rPr lang="en-US" sz="1200" i="1" dirty="0">
                <a:solidFill>
                  <a:schemeClr val="bg2"/>
                </a:solidFill>
                <a:latin typeface="Avenir Next" panose="020B0503020202020204" pitchFamily="34" charset="0"/>
              </a:rPr>
              <a:t>?</a:t>
            </a:r>
          </a:p>
          <a:p>
            <a:pPr algn="r"/>
            <a:r>
              <a:rPr lang="en-US" sz="1200" dirty="0">
                <a:solidFill>
                  <a:schemeClr val="bg2"/>
                </a:solidFill>
                <a:latin typeface="Avenir Next" panose="020B0503020202020204" pitchFamily="34" charset="0"/>
                <a:hlinkClick r:id="rId4"/>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pic>
        <p:nvPicPr>
          <p:cNvPr id="4" name="Picture 2" descr="Illustration of the robot with a computerized brain selecting between two objects on a table. On the left is a green gem, and on the right is an electric probe generating purple sparks. The robot looks confused, not knowing which object to select.">
            <a:extLst>
              <a:ext uri="{FF2B5EF4-FFF2-40B4-BE49-F238E27FC236}">
                <a16:creationId xmlns:a16="http://schemas.microsoft.com/office/drawing/2014/main" id="{243BF198-5B0D-05FD-1F47-1B632DEF850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448204" y="2177985"/>
            <a:ext cx="4371552" cy="2008051"/>
          </a:xfrm>
          <a:prstGeom prst="rect">
            <a:avLst/>
          </a:prstGeom>
          <a:noFill/>
        </p:spPr>
      </p:pic>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B1BC48E-0083-C4DF-23B0-AE7BD96EBFE2}"/>
              </a:ext>
            </a:extLst>
          </p:cNvPr>
          <p:cNvSpPr>
            <a:spLocks noGrp="1"/>
          </p:cNvSpPr>
          <p:nvPr>
            <p:ph type="title"/>
          </p:nvPr>
        </p:nvSpPr>
        <p:spPr/>
        <p:txBody>
          <a:bodyPr/>
          <a:lstStyle/>
          <a:p>
            <a:r>
              <a:rPr lang="en-US" dirty="0"/>
              <a:t>‘Active’ Reinforcement Learning</a:t>
            </a:r>
          </a:p>
        </p:txBody>
      </p:sp>
      <p:sp>
        <p:nvSpPr>
          <p:cNvPr id="4" name="Date Placeholder 3">
            <a:extLst>
              <a:ext uri="{FF2B5EF4-FFF2-40B4-BE49-F238E27FC236}">
                <a16:creationId xmlns:a16="http://schemas.microsoft.com/office/drawing/2014/main" id="{729ED2AE-2B01-FF5D-FD59-217DBFFC8FE6}"/>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26D7546-DDDE-92EA-09C9-75816BFF2416}"/>
              </a:ext>
            </a:extLst>
          </p:cNvPr>
          <p:cNvSpPr>
            <a:spLocks noGrp="1"/>
          </p:cNvSpPr>
          <p:nvPr>
            <p:ph type="sldNum" sz="quarter" idx="12"/>
          </p:nvPr>
        </p:nvSpPr>
        <p:spPr/>
        <p:txBody>
          <a:bodyPr/>
          <a:lstStyle/>
          <a:p>
            <a:fld id="{0C6CD854-DD62-6C4B-87F1-66B34D688D3F}" type="slidenum">
              <a:rPr lang="en-US" smtClean="0"/>
              <a:t>10</a:t>
            </a:fld>
            <a:endParaRPr lang="en-US"/>
          </a:p>
        </p:txBody>
      </p:sp>
      <p:pic>
        <p:nvPicPr>
          <p:cNvPr id="10" name="Picture 1" descr="The robot with a computerized brain builds a simple model of the crawler robot that is on the table.">
            <a:extLst>
              <a:ext uri="{FF2B5EF4-FFF2-40B4-BE49-F238E27FC236}">
                <a16:creationId xmlns:a16="http://schemas.microsoft.com/office/drawing/2014/main" id="{54EE15ED-C233-A856-5122-2779717629E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55743" y="2387098"/>
            <a:ext cx="5087213" cy="2247093"/>
          </a:xfrm>
          <a:prstGeom prst="rect">
            <a:avLst/>
          </a:prstGeom>
          <a:noFill/>
        </p:spPr>
      </p:pic>
      <p:pic>
        <p:nvPicPr>
          <p:cNvPr id="11" name="Picture 3" descr="The robot with a computerized brain is at a slot machine thinking of the slot machine spitting out coins.">
            <a:extLst>
              <a:ext uri="{FF2B5EF4-FFF2-40B4-BE49-F238E27FC236}">
                <a16:creationId xmlns:a16="http://schemas.microsoft.com/office/drawing/2014/main" id="{A722F40B-FA9D-B20E-9A6F-B1C0808B317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448084" y="1608361"/>
            <a:ext cx="3457923" cy="3172786"/>
          </a:xfrm>
          <a:prstGeom prst="rect">
            <a:avLst/>
          </a:prstGeom>
          <a:noFill/>
        </p:spPr>
      </p:pic>
      <p:sp>
        <p:nvSpPr>
          <p:cNvPr id="12" name="Rounded Rectangle 11">
            <a:extLst>
              <a:ext uri="{FF2B5EF4-FFF2-40B4-BE49-F238E27FC236}">
                <a16:creationId xmlns:a16="http://schemas.microsoft.com/office/drawing/2014/main" id="{01FFA22A-506B-EE71-8365-C27EEE9CE9B7}"/>
              </a:ext>
            </a:extLst>
          </p:cNvPr>
          <p:cNvSpPr/>
          <p:nvPr/>
        </p:nvSpPr>
        <p:spPr>
          <a:xfrm>
            <a:off x="2007288" y="5283000"/>
            <a:ext cx="3384124" cy="65314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Model-Based Learning</a:t>
            </a:r>
          </a:p>
        </p:txBody>
      </p:sp>
      <p:sp>
        <p:nvSpPr>
          <p:cNvPr id="13" name="Rounded Rectangle 12">
            <a:extLst>
              <a:ext uri="{FF2B5EF4-FFF2-40B4-BE49-F238E27FC236}">
                <a16:creationId xmlns:a16="http://schemas.microsoft.com/office/drawing/2014/main" id="{BB7560E2-08F3-2951-41B1-1D0AEBD8D2B3}"/>
              </a:ext>
            </a:extLst>
          </p:cNvPr>
          <p:cNvSpPr/>
          <p:nvPr/>
        </p:nvSpPr>
        <p:spPr>
          <a:xfrm>
            <a:off x="7484984" y="5283000"/>
            <a:ext cx="3384124" cy="65314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Model-Free Learning</a:t>
            </a:r>
          </a:p>
        </p:txBody>
      </p:sp>
    </p:spTree>
    <p:extLst>
      <p:ext uri="{BB962C8B-B14F-4D97-AF65-F5344CB8AC3E}">
        <p14:creationId xmlns:p14="http://schemas.microsoft.com/office/powerpoint/2010/main" val="1054081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99E4E7-71D1-4A84-53E3-F218B7D3EAB6}"/>
              </a:ext>
            </a:extLst>
          </p:cNvPr>
          <p:cNvSpPr>
            <a:spLocks noGrp="1"/>
          </p:cNvSpPr>
          <p:nvPr>
            <p:ph type="title"/>
          </p:nvPr>
        </p:nvSpPr>
        <p:spPr/>
        <p:txBody>
          <a:bodyPr/>
          <a:lstStyle/>
          <a:p>
            <a:r>
              <a:rPr lang="en-US" dirty="0"/>
              <a:t>Model-Based Learning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C648DDF5-C9ED-E5D7-1F31-922E6CF8BA55}"/>
                  </a:ext>
                </a:extLst>
              </p:cNvPr>
              <p:cNvSpPr>
                <a:spLocks noGrp="1"/>
              </p:cNvSpPr>
              <p:nvPr>
                <p:ph idx="1"/>
              </p:nvPr>
            </p:nvSpPr>
            <p:spPr>
              <a:xfrm>
                <a:off x="497159" y="1590261"/>
                <a:ext cx="7340556" cy="4606139"/>
              </a:xfrm>
            </p:spPr>
            <p:txBody>
              <a:bodyPr/>
              <a:lstStyle/>
              <a:p>
                <a:r>
                  <a:rPr lang="en-US" dirty="0"/>
                  <a:t>Idea:</a:t>
                </a:r>
              </a:p>
              <a:p>
                <a:pPr lvl="1"/>
                <a:r>
                  <a:rPr lang="en-US" dirty="0"/>
                  <a:t>Learn approximate model based on experiences</a:t>
                </a:r>
              </a:p>
              <a:p>
                <a:pPr lvl="1"/>
                <a:r>
                  <a:rPr lang="en-US" dirty="0"/>
                  <a:t>Solve for values </a:t>
                </a:r>
                <a:r>
                  <a:rPr lang="en-US" i="1" dirty="0"/>
                  <a:t>as if</a:t>
                </a:r>
                <a:r>
                  <a:rPr lang="en-US" dirty="0"/>
                  <a:t> the learned model were correct</a:t>
                </a:r>
              </a:p>
              <a:p>
                <a:pPr>
                  <a:buClr>
                    <a:schemeClr val="tx1"/>
                  </a:buClr>
                </a:pPr>
                <a:r>
                  <a:rPr lang="en-US" b="1" dirty="0">
                    <a:solidFill>
                      <a:schemeClr val="accent1"/>
                    </a:solidFill>
                    <a:latin typeface="Avenir Next" panose="020B0503020202020204" pitchFamily="34" charset="0"/>
                  </a:rPr>
                  <a:t>Step 1</a:t>
                </a:r>
                <a:r>
                  <a:rPr lang="en-US" dirty="0"/>
                  <a:t>: Learn Empirical MDP Model</a:t>
                </a:r>
              </a:p>
              <a:p>
                <a:pPr lvl="1"/>
                <a:r>
                  <a:rPr lang="en-US" dirty="0"/>
                  <a:t>Count outcomes </a:t>
                </a:r>
                <a:r>
                  <a:rPr lang="en-US" b="1" i="1" dirty="0">
                    <a:solidFill>
                      <a:schemeClr val="accent2"/>
                    </a:solidFill>
                  </a:rPr>
                  <a:t>s’</a:t>
                </a:r>
                <a:r>
                  <a:rPr lang="en-US" dirty="0"/>
                  <a:t> for each </a:t>
                </a:r>
                <a:r>
                  <a:rPr lang="en-US" b="1" i="1" dirty="0">
                    <a:solidFill>
                      <a:schemeClr val="accent2"/>
                    </a:solidFill>
                  </a:rPr>
                  <a:t>s</a:t>
                </a:r>
                <a:r>
                  <a:rPr lang="en-US" dirty="0"/>
                  <a:t>, </a:t>
                </a:r>
                <a:r>
                  <a:rPr lang="en-US" b="1" i="1" dirty="0">
                    <a:solidFill>
                      <a:schemeClr val="accent1"/>
                    </a:solidFill>
                  </a:rPr>
                  <a:t>a</a:t>
                </a:r>
                <a:endParaRPr lang="en-US" dirty="0">
                  <a:solidFill>
                    <a:schemeClr val="accent1"/>
                  </a:solidFill>
                </a:endParaRPr>
              </a:p>
              <a:p>
                <a:pPr lvl="1"/>
                <a:r>
                  <a:rPr lang="en-US" dirty="0"/>
                  <a:t>Normalize to give estimate of </a:t>
                </a:r>
                <a14:m>
                  <m:oMath xmlns:m="http://schemas.openxmlformats.org/officeDocument/2006/math">
                    <m:acc>
                      <m:accPr>
                        <m:chr m:val="̂"/>
                        <m:ctrlPr>
                          <a:rPr lang="en-US" b="1" i="1" smtClean="0">
                            <a:solidFill>
                              <a:schemeClr val="accent4"/>
                            </a:solidFill>
                            <a:latin typeface="Cambria Math" panose="02040503050406030204" pitchFamily="18" charset="0"/>
                          </a:rPr>
                        </m:ctrlPr>
                      </m:accPr>
                      <m:e>
                        <m:r>
                          <a:rPr lang="en-US" b="1" i="1" smtClean="0">
                            <a:solidFill>
                              <a:schemeClr val="accent4"/>
                            </a:solidFill>
                            <a:latin typeface="Cambria Math" panose="02040503050406030204" pitchFamily="18" charset="0"/>
                          </a:rPr>
                          <m:t>𝑻</m:t>
                        </m:r>
                      </m:e>
                    </m:acc>
                    <m:r>
                      <a:rPr lang="en-US" b="1" i="1" smtClean="0">
                        <a:solidFill>
                          <a:schemeClr val="accent4"/>
                        </a:solidFill>
                        <a:latin typeface="Cambria Math" panose="02040503050406030204" pitchFamily="18" charset="0"/>
                      </a:rPr>
                      <m:t>(</m:t>
                    </m:r>
                    <m:r>
                      <a:rPr lang="en-US" b="1" i="1" smtClean="0">
                        <a:solidFill>
                          <a:schemeClr val="accent4"/>
                        </a:solidFill>
                        <a:latin typeface="Cambria Math" panose="02040503050406030204" pitchFamily="18" charset="0"/>
                      </a:rPr>
                      <m:t>𝒔</m:t>
                    </m:r>
                    <m:r>
                      <a:rPr lang="en-US" b="1" i="1" smtClean="0">
                        <a:solidFill>
                          <a:schemeClr val="accent4"/>
                        </a:solidFill>
                        <a:latin typeface="Cambria Math" panose="02040503050406030204" pitchFamily="18" charset="0"/>
                      </a:rPr>
                      <m:t>,</m:t>
                    </m:r>
                    <m:r>
                      <a:rPr lang="en-US" b="1" i="1" smtClean="0">
                        <a:solidFill>
                          <a:schemeClr val="accent4"/>
                        </a:solidFill>
                        <a:latin typeface="Cambria Math" panose="02040503050406030204" pitchFamily="18" charset="0"/>
                      </a:rPr>
                      <m:t>𝒂</m:t>
                    </m:r>
                    <m:r>
                      <a:rPr lang="en-US" b="1" i="1" smtClean="0">
                        <a:solidFill>
                          <a:schemeClr val="accent4"/>
                        </a:solidFill>
                        <a:latin typeface="Cambria Math" panose="02040503050406030204" pitchFamily="18" charset="0"/>
                      </a:rPr>
                      <m:t>,</m:t>
                    </m:r>
                    <m:sSup>
                      <m:sSupPr>
                        <m:ctrlPr>
                          <a:rPr lang="en-US" b="1" i="1" smtClean="0">
                            <a:solidFill>
                              <a:schemeClr val="accent4"/>
                            </a:solidFill>
                            <a:latin typeface="Cambria Math" panose="02040503050406030204" pitchFamily="18" charset="0"/>
                          </a:rPr>
                        </m:ctrlPr>
                      </m:sSupPr>
                      <m:e>
                        <m:r>
                          <a:rPr lang="en-US" b="1" i="1" smtClean="0">
                            <a:solidFill>
                              <a:schemeClr val="accent4"/>
                            </a:solidFill>
                            <a:latin typeface="Cambria Math" panose="02040503050406030204" pitchFamily="18" charset="0"/>
                          </a:rPr>
                          <m:t>𝒔</m:t>
                        </m:r>
                      </m:e>
                      <m:sup>
                        <m:r>
                          <a:rPr lang="en-US" b="1" i="1" smtClean="0">
                            <a:solidFill>
                              <a:schemeClr val="accent4"/>
                            </a:solidFill>
                            <a:latin typeface="Cambria Math" panose="02040503050406030204" pitchFamily="18" charset="0"/>
                          </a:rPr>
                          <m:t>′</m:t>
                        </m:r>
                      </m:sup>
                    </m:sSup>
                    <m:r>
                      <a:rPr lang="en-US" b="1" i="1" smtClean="0">
                        <a:solidFill>
                          <a:schemeClr val="accent4"/>
                        </a:solidFill>
                        <a:latin typeface="Cambria Math" panose="02040503050406030204" pitchFamily="18" charset="0"/>
                      </a:rPr>
                      <m:t>)</m:t>
                    </m:r>
                  </m:oMath>
                </a14:m>
                <a:endParaRPr lang="en-US" b="1" dirty="0">
                  <a:solidFill>
                    <a:schemeClr val="accent4"/>
                  </a:solidFill>
                </a:endParaRPr>
              </a:p>
              <a:p>
                <a:pPr lvl="1"/>
                <a:r>
                  <a:rPr lang="en-US" dirty="0"/>
                  <a:t>Discover each </a:t>
                </a:r>
                <a14:m>
                  <m:oMath xmlns:m="http://schemas.openxmlformats.org/officeDocument/2006/math">
                    <m:acc>
                      <m:accPr>
                        <m:chr m:val="̂"/>
                        <m:ctrlPr>
                          <a:rPr lang="en-US" b="1" i="1" smtClean="0">
                            <a:solidFill>
                              <a:schemeClr val="accent3"/>
                            </a:solidFill>
                            <a:latin typeface="Cambria Math" panose="02040503050406030204" pitchFamily="18" charset="0"/>
                          </a:rPr>
                        </m:ctrlPr>
                      </m:accPr>
                      <m:e>
                        <m:r>
                          <a:rPr lang="en-US" b="1" i="1" smtClean="0">
                            <a:solidFill>
                              <a:schemeClr val="accent3"/>
                            </a:solidFill>
                            <a:latin typeface="Cambria Math" panose="02040503050406030204" pitchFamily="18" charset="0"/>
                          </a:rPr>
                          <m:t>𝑹</m:t>
                        </m:r>
                      </m:e>
                    </m:acc>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𝒔</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𝒂</m:t>
                    </m:r>
                    <m:r>
                      <a:rPr lang="en-US" b="1" i="1" smtClean="0">
                        <a:solidFill>
                          <a:schemeClr val="accent3"/>
                        </a:solidFill>
                        <a:latin typeface="Cambria Math" panose="02040503050406030204" pitchFamily="18" charset="0"/>
                      </a:rPr>
                      <m:t>,</m:t>
                    </m:r>
                    <m:sSup>
                      <m:sSupPr>
                        <m:ctrlPr>
                          <a:rPr lang="en-US" b="1" i="1" smtClean="0">
                            <a:solidFill>
                              <a:schemeClr val="accent3"/>
                            </a:solidFill>
                            <a:latin typeface="Cambria Math" panose="02040503050406030204" pitchFamily="18" charset="0"/>
                          </a:rPr>
                        </m:ctrlPr>
                      </m:sSupPr>
                      <m:e>
                        <m:r>
                          <a:rPr lang="en-US" b="1" i="1" smtClean="0">
                            <a:solidFill>
                              <a:schemeClr val="accent3"/>
                            </a:solidFill>
                            <a:latin typeface="Cambria Math" panose="02040503050406030204" pitchFamily="18" charset="0"/>
                          </a:rPr>
                          <m:t>𝒔</m:t>
                        </m:r>
                      </m:e>
                      <m:sup>
                        <m:r>
                          <a:rPr lang="en-US" b="1" i="1" smtClean="0">
                            <a:solidFill>
                              <a:schemeClr val="accent3"/>
                            </a:solidFill>
                            <a:latin typeface="Cambria Math" panose="02040503050406030204" pitchFamily="18" charset="0"/>
                          </a:rPr>
                          <m:t>′</m:t>
                        </m:r>
                      </m:sup>
                    </m:sSup>
                    <m:r>
                      <a:rPr lang="en-US" b="1" i="1" smtClean="0">
                        <a:solidFill>
                          <a:schemeClr val="accent3"/>
                        </a:solidFill>
                        <a:latin typeface="Cambria Math" panose="02040503050406030204" pitchFamily="18" charset="0"/>
                      </a:rPr>
                      <m:t>)</m:t>
                    </m:r>
                  </m:oMath>
                </a14:m>
                <a:r>
                  <a:rPr lang="en-US" b="1" dirty="0">
                    <a:solidFill>
                      <a:schemeClr val="accent3"/>
                    </a:solidFill>
                  </a:rPr>
                  <a:t> </a:t>
                </a:r>
                <a:r>
                  <a:rPr lang="en-US" dirty="0"/>
                  <a:t>when we experience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endParaRPr lang="en-US" dirty="0"/>
              </a:p>
              <a:p>
                <a:pPr>
                  <a:buClr>
                    <a:schemeClr val="tx1"/>
                  </a:buClr>
                </a:pPr>
                <a:r>
                  <a:rPr lang="en-US" b="1" dirty="0">
                    <a:solidFill>
                      <a:schemeClr val="accent1"/>
                    </a:solidFill>
                    <a:latin typeface="Avenir Next" panose="020B0503020202020204" pitchFamily="34" charset="0"/>
                  </a:rPr>
                  <a:t>Step 2</a:t>
                </a:r>
                <a:r>
                  <a:rPr lang="en-US" dirty="0"/>
                  <a:t>: Solve Learned MDP</a:t>
                </a:r>
              </a:p>
              <a:p>
                <a:pPr lvl="1">
                  <a:buClr>
                    <a:schemeClr val="tx1"/>
                  </a:buClr>
                </a:pPr>
                <a:r>
                  <a:rPr lang="en-US" dirty="0"/>
                  <a:t>For example, using value iteration</a:t>
                </a:r>
              </a:p>
            </p:txBody>
          </p:sp>
        </mc:Choice>
        <mc:Fallback xmlns="">
          <p:sp>
            <p:nvSpPr>
              <p:cNvPr id="7" name="Content Placeholder 6">
                <a:extLst>
                  <a:ext uri="{FF2B5EF4-FFF2-40B4-BE49-F238E27FC236}">
                    <a16:creationId xmlns:a16="http://schemas.microsoft.com/office/drawing/2014/main" id="{C648DDF5-C9ED-E5D7-1F31-922E6CF8BA55}"/>
                  </a:ext>
                </a:extLst>
              </p:cNvPr>
              <p:cNvSpPr>
                <a:spLocks noGrp="1" noRot="1" noChangeAspect="1" noMove="1" noResize="1" noEditPoints="1" noAdjustHandles="1" noChangeArrowheads="1" noChangeShapeType="1" noTextEdit="1"/>
              </p:cNvSpPr>
              <p:nvPr>
                <p:ph idx="1"/>
              </p:nvPr>
            </p:nvSpPr>
            <p:spPr>
              <a:xfrm>
                <a:off x="497159" y="1590261"/>
                <a:ext cx="7340556" cy="4606139"/>
              </a:xfrm>
              <a:blipFill>
                <a:blip r:embed="rId2"/>
                <a:stretch>
                  <a:fillRect l="-1209"/>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CF8C21D-D7CE-4BFE-CCEE-3659B229987F}"/>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3F4A03D-EBC3-42A9-8453-51CD76FE43AF}"/>
              </a:ext>
            </a:extLst>
          </p:cNvPr>
          <p:cNvSpPr>
            <a:spLocks noGrp="1"/>
          </p:cNvSpPr>
          <p:nvPr>
            <p:ph type="sldNum" sz="quarter" idx="12"/>
          </p:nvPr>
        </p:nvSpPr>
        <p:spPr/>
        <p:txBody>
          <a:bodyPr/>
          <a:lstStyle/>
          <a:p>
            <a:fld id="{0C6CD854-DD62-6C4B-87F1-66B34D688D3F}" type="slidenum">
              <a:rPr lang="en-US" smtClean="0"/>
              <a:t>11</a:t>
            </a:fld>
            <a:endParaRPr lang="en-US"/>
          </a:p>
        </p:txBody>
      </p:sp>
      <p:pic>
        <p:nvPicPr>
          <p:cNvPr id="8" name="Picture 2" descr="Simplified trapezoidal model of the crawler robot">
            <a:extLst>
              <a:ext uri="{FF2B5EF4-FFF2-40B4-BE49-F238E27FC236}">
                <a16:creationId xmlns:a16="http://schemas.microsoft.com/office/drawing/2014/main" id="{A64664DF-942C-958B-B4EE-0567DB30C01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84029" y="3799313"/>
            <a:ext cx="3144852" cy="1828402"/>
          </a:xfrm>
          <a:prstGeom prst="rect">
            <a:avLst/>
          </a:prstGeom>
          <a:noFill/>
        </p:spPr>
      </p:pic>
      <p:pic>
        <p:nvPicPr>
          <p:cNvPr id="9" name="Picture 3" descr="Illustration of the actual crawler robot.">
            <a:extLst>
              <a:ext uri="{FF2B5EF4-FFF2-40B4-BE49-F238E27FC236}">
                <a16:creationId xmlns:a16="http://schemas.microsoft.com/office/drawing/2014/main" id="{DA57E88D-F878-A3AC-9F82-365C693CD2E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59606" y="1741714"/>
            <a:ext cx="3420645" cy="1828800"/>
          </a:xfrm>
          <a:prstGeom prst="rect">
            <a:avLst/>
          </a:prstGeom>
          <a:noFill/>
        </p:spPr>
      </p:pic>
    </p:spTree>
    <p:extLst>
      <p:ext uri="{BB962C8B-B14F-4D97-AF65-F5344CB8AC3E}">
        <p14:creationId xmlns:p14="http://schemas.microsoft.com/office/powerpoint/2010/main" val="229308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18"/>
          <p:cNvGraphicFramePr>
            <a:graphicFrameLocks noGrp="1"/>
          </p:cNvGraphicFramePr>
          <p:nvPr>
            <p:extLst>
              <p:ext uri="{D42A27DB-BD31-4B8C-83A1-F6EECF244321}">
                <p14:modId xmlns:p14="http://schemas.microsoft.com/office/powerpoint/2010/main" val="1410020195"/>
              </p:ext>
            </p:extLst>
          </p:nvPr>
        </p:nvGraphicFramePr>
        <p:xfrm>
          <a:off x="381000" y="2514600"/>
          <a:ext cx="2667000" cy="2543313"/>
        </p:xfrm>
        <a:graphic>
          <a:graphicData uri="http://schemas.openxmlformats.org/drawingml/2006/table">
            <a:tbl>
              <a:tblPr firstRow="1" bandRow="1">
                <a:tableStyleId>{5C22544A-7EE6-4342-B048-85BDC9FD1C3A}</a:tableStyleId>
              </a:tblPr>
              <a:tblGrid>
                <a:gridCol w="889000">
                  <a:extLst>
                    <a:ext uri="{9D8B030D-6E8A-4147-A177-3AD203B41FA5}">
                      <a16:colId xmlns:a16="http://schemas.microsoft.com/office/drawing/2014/main" val="20000"/>
                    </a:ext>
                  </a:extLst>
                </a:gridCol>
                <a:gridCol w="889000">
                  <a:extLst>
                    <a:ext uri="{9D8B030D-6E8A-4147-A177-3AD203B41FA5}">
                      <a16:colId xmlns:a16="http://schemas.microsoft.com/office/drawing/2014/main" val="20001"/>
                    </a:ext>
                  </a:extLst>
                </a:gridCol>
                <a:gridCol w="889000">
                  <a:extLst>
                    <a:ext uri="{9D8B030D-6E8A-4147-A177-3AD203B41FA5}">
                      <a16:colId xmlns:a16="http://schemas.microsoft.com/office/drawing/2014/main" val="20002"/>
                    </a:ext>
                  </a:extLst>
                </a:gridCol>
              </a:tblGrid>
              <a:tr h="847771">
                <a:tc>
                  <a:txBody>
                    <a:bodyPr/>
                    <a:lstStyle/>
                    <a:p>
                      <a:pPr algn="ctr"/>
                      <a:endParaRPr lang="en-US" sz="3200" dirty="0">
                        <a:solidFill>
                          <a:schemeClr val="bg2"/>
                        </a:solidFill>
                        <a:latin typeface="Calibri" pitchFamily="34" charset="0"/>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Calibri" pitchFamily="34" charset="0"/>
                          <a:ea typeface="+mn-ea"/>
                          <a:cs typeface="+mn-cs"/>
                        </a:rPr>
                        <a:t>A</a:t>
                      </a:r>
                      <a:endParaRPr lang="en-US" sz="2800" dirty="0">
                        <a:solidFill>
                          <a:schemeClr val="bg2"/>
                        </a:solidFill>
                        <a:latin typeface="Calibri" pitchFamily="34" charset="0"/>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Calibri" pitchFamily="34" charset="0"/>
                      </a:endParaRPr>
                    </a:p>
                  </a:txBody>
                  <a:tcPr marL="83489" marR="83489" marT="41745" marB="4174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8477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Calibri" pitchFamily="34" charset="0"/>
                          <a:ea typeface="+mn-ea"/>
                          <a:cs typeface="+mn-cs"/>
                        </a:rPr>
                        <a:t>B</a:t>
                      </a: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Calibri" pitchFamily="34" charset="0"/>
                          <a:ea typeface="+mn-ea"/>
                          <a:cs typeface="+mn-cs"/>
                        </a:rPr>
                        <a:t>C</a:t>
                      </a:r>
                      <a:endParaRPr lang="en-US" sz="3200" dirty="0">
                        <a:solidFill>
                          <a:schemeClr val="bg2"/>
                        </a:solidFill>
                        <a:latin typeface="Calibri" pitchFamily="34" charset="0"/>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08080"/>
                          </a:solidFill>
                          <a:effectLst/>
                          <a:uLnTx/>
                          <a:uFillTx/>
                          <a:latin typeface="Calibri" pitchFamily="34" charset="0"/>
                          <a:ea typeface="+mn-ea"/>
                          <a:cs typeface="+mn-cs"/>
                        </a:rPr>
                        <a:t>D</a:t>
                      </a:r>
                      <a:endParaRPr kumimoji="0" lang="en-US" sz="28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47771">
                <a:tc>
                  <a:txBody>
                    <a:bodyPr/>
                    <a:lstStyle/>
                    <a:p>
                      <a:endParaRPr lang="en-US" sz="1800" dirty="0">
                        <a:latin typeface="Calibri" pitchFamily="34" charset="0"/>
                      </a:endParaRPr>
                    </a:p>
                  </a:txBody>
                  <a:tcPr marL="83489" marR="83489" marT="41745" marB="4174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808080"/>
                          </a:solidFill>
                          <a:effectLst/>
                          <a:uLnTx/>
                          <a:uFillTx/>
                          <a:latin typeface="Calibri" pitchFamily="34" charset="0"/>
                          <a:ea typeface="+mn-ea"/>
                          <a:cs typeface="+mn-cs"/>
                        </a:rPr>
                        <a:t>E</a:t>
                      </a:r>
                      <a:endParaRPr kumimoji="0" lang="en-US" sz="3200" b="0" i="0" u="none" strike="noStrike" kern="1200" cap="none" spc="0" normalizeH="0" baseline="0" noProof="0" dirty="0">
                        <a:ln>
                          <a:noFill/>
                        </a:ln>
                        <a:solidFill>
                          <a:srgbClr val="808080"/>
                        </a:solidFill>
                        <a:effectLst/>
                        <a:uLnTx/>
                        <a:uFillTx/>
                        <a:latin typeface="Calibri" pitchFamily="34" charset="0"/>
                        <a:ea typeface="+mn-ea"/>
                        <a:cs typeface="+mn-cs"/>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Calibri" pitchFamily="34" charset="0"/>
                      </a:endParaRPr>
                    </a:p>
                  </a:txBody>
                  <a:tcPr marL="83489" marR="83489" marT="41745" marB="4174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2" name="Title 1"/>
          <p:cNvSpPr>
            <a:spLocks noGrp="1"/>
          </p:cNvSpPr>
          <p:nvPr>
            <p:ph type="title"/>
          </p:nvPr>
        </p:nvSpPr>
        <p:spPr/>
        <p:txBody>
          <a:bodyPr/>
          <a:lstStyle/>
          <a:p>
            <a:r>
              <a:rPr lang="en-US" dirty="0">
                <a:cs typeface="Calibri" panose="020F0502020204030204" pitchFamily="34" charset="0"/>
              </a:rPr>
              <a:t>Model-Based Learning Example</a:t>
            </a:r>
          </a:p>
        </p:txBody>
      </p:sp>
      <p:sp>
        <p:nvSpPr>
          <p:cNvPr id="4" name="TextBox 3"/>
          <p:cNvSpPr txBox="1"/>
          <p:nvPr/>
        </p:nvSpPr>
        <p:spPr>
          <a:xfrm>
            <a:off x="609600" y="1649188"/>
            <a:ext cx="2209800" cy="461665"/>
          </a:xfrm>
          <a:prstGeom prst="rect">
            <a:avLst/>
          </a:prstGeom>
          <a:noFill/>
        </p:spPr>
        <p:txBody>
          <a:bodyPr wrap="square" rtlCol="0">
            <a:spAutoFit/>
          </a:bodyPr>
          <a:lstStyle/>
          <a:p>
            <a:pPr algn="ctr"/>
            <a:r>
              <a:rPr lang="en-US" sz="2400" b="1" dirty="0">
                <a:solidFill>
                  <a:schemeClr val="accent1"/>
                </a:solidFill>
                <a:latin typeface="+mj-lt"/>
                <a:cs typeface="Calibri" panose="020F0502020204030204" pitchFamily="34" charset="0"/>
              </a:rPr>
              <a:t>Input Policy </a:t>
            </a:r>
            <a:r>
              <a:rPr lang="en-US" sz="2400" b="1" dirty="0">
                <a:solidFill>
                  <a:schemeClr val="accent1"/>
                </a:solidFill>
                <a:latin typeface="+mj-lt"/>
                <a:cs typeface="Calibri" panose="020F0502020204030204" pitchFamily="34" charset="0"/>
                <a:sym typeface="Symbol" pitchFamily="18" charset="2"/>
              </a:rPr>
              <a:t></a:t>
            </a:r>
            <a:r>
              <a:rPr lang="en-US" sz="2400" b="1" dirty="0">
                <a:solidFill>
                  <a:schemeClr val="accent1"/>
                </a:solidFill>
                <a:latin typeface="+mj-lt"/>
                <a:cs typeface="Calibri" panose="020F0502020204030204" pitchFamily="34" charset="0"/>
              </a:rPr>
              <a:t> </a:t>
            </a:r>
          </a:p>
        </p:txBody>
      </p:sp>
      <p:sp>
        <p:nvSpPr>
          <p:cNvPr id="14" name="Text Box 13"/>
          <p:cNvSpPr txBox="1">
            <a:spLocks noChangeArrowheads="1"/>
          </p:cNvSpPr>
          <p:nvPr/>
        </p:nvSpPr>
        <p:spPr bwMode="auto">
          <a:xfrm>
            <a:off x="457200" y="5421868"/>
            <a:ext cx="2438400" cy="461665"/>
          </a:xfrm>
          <a:prstGeom prst="rect">
            <a:avLst/>
          </a:prstGeom>
          <a:noFill/>
          <a:ln w="9525">
            <a:noFill/>
            <a:miter lim="800000"/>
            <a:headEnd/>
            <a:tailEnd/>
          </a:ln>
        </p:spPr>
        <p:txBody>
          <a:bodyPr wrap="square">
            <a:spAutoFit/>
          </a:bodyPr>
          <a:lstStyle/>
          <a:p>
            <a:pPr algn="ctr">
              <a:spcBef>
                <a:spcPct val="50000"/>
              </a:spcBef>
            </a:pPr>
            <a:r>
              <a:rPr lang="en-US" sz="2400" i="1" dirty="0">
                <a:cs typeface="Calibri" panose="020F0502020204030204" pitchFamily="34" charset="0"/>
                <a:sym typeface="Symbol" pitchFamily="18" charset="2"/>
              </a:rPr>
              <a:t>Assume: </a:t>
            </a:r>
            <a:r>
              <a:rPr lang="en-US" sz="2400" dirty="0">
                <a:cs typeface="Calibri" panose="020F0502020204030204" pitchFamily="34" charset="0"/>
                <a:sym typeface="Symbol" pitchFamily="18" charset="2"/>
              </a:rPr>
              <a:t> = 1</a:t>
            </a:r>
            <a:endParaRPr lang="en-US" sz="2400" dirty="0">
              <a:cs typeface="Calibri" panose="020F0502020204030204" pitchFamily="34" charset="0"/>
            </a:endParaRPr>
          </a:p>
        </p:txBody>
      </p:sp>
      <p:sp>
        <p:nvSpPr>
          <p:cNvPr id="15" name="TextBox 14"/>
          <p:cNvSpPr txBox="1"/>
          <p:nvPr/>
        </p:nvSpPr>
        <p:spPr>
          <a:xfrm>
            <a:off x="3795344" y="1371600"/>
            <a:ext cx="4495800" cy="461665"/>
          </a:xfrm>
          <a:prstGeom prst="rect">
            <a:avLst/>
          </a:prstGeom>
          <a:noFill/>
        </p:spPr>
        <p:txBody>
          <a:bodyPr wrap="square" rtlCol="0">
            <a:spAutoFit/>
          </a:bodyPr>
          <a:lstStyle/>
          <a:p>
            <a:pPr algn="ctr"/>
            <a:r>
              <a:rPr lang="en-US" sz="2400" b="1" dirty="0">
                <a:solidFill>
                  <a:schemeClr val="accent3"/>
                </a:solidFill>
                <a:latin typeface="+mj-lt"/>
                <a:cs typeface="Calibri" panose="020F0502020204030204" pitchFamily="34" charset="0"/>
              </a:rPr>
              <a:t>Observed Episodes (Training)</a:t>
            </a:r>
          </a:p>
        </p:txBody>
      </p:sp>
      <p:sp>
        <p:nvSpPr>
          <p:cNvPr id="18" name="TextBox 17"/>
          <p:cNvSpPr txBox="1"/>
          <p:nvPr/>
        </p:nvSpPr>
        <p:spPr>
          <a:xfrm>
            <a:off x="8991600" y="1371600"/>
            <a:ext cx="2743200" cy="461665"/>
          </a:xfrm>
          <a:prstGeom prst="rect">
            <a:avLst/>
          </a:prstGeom>
          <a:noFill/>
        </p:spPr>
        <p:txBody>
          <a:bodyPr wrap="square" rtlCol="0">
            <a:spAutoFit/>
          </a:bodyPr>
          <a:lstStyle/>
          <a:p>
            <a:pPr algn="ctr"/>
            <a:r>
              <a:rPr lang="en-US" sz="2400" b="1" dirty="0">
                <a:solidFill>
                  <a:schemeClr val="accent4"/>
                </a:solidFill>
                <a:latin typeface="+mj-lt"/>
                <a:cs typeface="Calibri" panose="020F0502020204030204" pitchFamily="34" charset="0"/>
              </a:rPr>
              <a:t>Learned Model</a:t>
            </a:r>
          </a:p>
        </p:txBody>
      </p:sp>
      <p:sp>
        <p:nvSpPr>
          <p:cNvPr id="20" name="Rectangle 19">
            <a:extLst>
              <a:ext uri="{C183D7F6-B498-43B3-948B-1728B52AA6E4}">
                <adec:decorative xmlns:adec="http://schemas.microsoft.com/office/drawing/2017/decorative" val="1"/>
              </a:ext>
            </a:extLst>
          </p:cNvPr>
          <p:cNvSpPr/>
          <p:nvPr/>
        </p:nvSpPr>
        <p:spPr>
          <a:xfrm>
            <a:off x="2303584" y="3478824"/>
            <a:ext cx="609600" cy="6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1" name="Rectangle 20">
            <a:extLst>
              <a:ext uri="{C183D7F6-B498-43B3-948B-1728B52AA6E4}">
                <adec:decorative xmlns:adec="http://schemas.microsoft.com/office/drawing/2017/decorative" val="1"/>
              </a:ext>
            </a:extLst>
          </p:cNvPr>
          <p:cNvSpPr/>
          <p:nvPr/>
        </p:nvSpPr>
        <p:spPr>
          <a:xfrm>
            <a:off x="1406768" y="2640624"/>
            <a:ext cx="609600" cy="6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2" name="Isosceles Triangle 21">
            <a:extLst>
              <a:ext uri="{C183D7F6-B498-43B3-948B-1728B52AA6E4}">
                <adec:decorative xmlns:adec="http://schemas.microsoft.com/office/drawing/2017/decorative" val="1"/>
              </a:ext>
            </a:extLst>
          </p:cNvPr>
          <p:cNvSpPr/>
          <p:nvPr/>
        </p:nvSpPr>
        <p:spPr>
          <a:xfrm rot="5400000">
            <a:off x="1146626" y="3690949"/>
            <a:ext cx="228600" cy="19706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3" name="Isosceles Triangle 22">
            <a:extLst>
              <a:ext uri="{C183D7F6-B498-43B3-948B-1728B52AA6E4}">
                <adec:decorative xmlns:adec="http://schemas.microsoft.com/office/drawing/2017/decorative" val="1"/>
              </a:ext>
            </a:extLst>
          </p:cNvPr>
          <p:cNvSpPr/>
          <p:nvPr/>
        </p:nvSpPr>
        <p:spPr>
          <a:xfrm rot="5400000">
            <a:off x="2018738" y="3690950"/>
            <a:ext cx="228600" cy="19706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4" name="Isosceles Triangle 23">
            <a:extLst>
              <a:ext uri="{C183D7F6-B498-43B3-948B-1728B52AA6E4}">
                <adec:decorative xmlns:adec="http://schemas.microsoft.com/office/drawing/2017/decorative" val="1"/>
              </a:ext>
            </a:extLst>
          </p:cNvPr>
          <p:cNvSpPr/>
          <p:nvPr/>
        </p:nvSpPr>
        <p:spPr>
          <a:xfrm>
            <a:off x="1608992" y="4140886"/>
            <a:ext cx="228600" cy="19706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0" name="TextBox 29"/>
          <p:cNvSpPr txBox="1"/>
          <p:nvPr/>
        </p:nvSpPr>
        <p:spPr>
          <a:xfrm>
            <a:off x="3886200" y="1981200"/>
            <a:ext cx="1676400" cy="461665"/>
          </a:xfrm>
          <a:prstGeom prst="rect">
            <a:avLst/>
          </a:prstGeom>
          <a:noFill/>
        </p:spPr>
        <p:txBody>
          <a:bodyPr wrap="square" rtlCol="0">
            <a:spAutoFit/>
          </a:bodyPr>
          <a:lstStyle/>
          <a:p>
            <a:pPr algn="ctr"/>
            <a:r>
              <a:rPr lang="en-US" sz="2400" dirty="0">
                <a:cs typeface="Calibri" panose="020F0502020204030204" pitchFamily="34" charset="0"/>
              </a:rPr>
              <a:t>Episode 1</a:t>
            </a:r>
          </a:p>
        </p:txBody>
      </p:sp>
      <p:sp>
        <p:nvSpPr>
          <p:cNvPr id="31" name="Rounded Rectangle 30"/>
          <p:cNvSpPr/>
          <p:nvPr/>
        </p:nvSpPr>
        <p:spPr>
          <a:xfrm>
            <a:off x="3581400" y="2514600"/>
            <a:ext cx="2286000" cy="1295400"/>
          </a:xfrm>
          <a:prstGeom prst="roundRect">
            <a:avLst>
              <a:gd name="adj" fmla="val 7843"/>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B, east, C, -1</a:t>
            </a:r>
          </a:p>
          <a:p>
            <a:pPr algn="ctr"/>
            <a:r>
              <a:rPr lang="en-US" sz="2000" dirty="0">
                <a:solidFill>
                  <a:schemeClr val="tx1"/>
                </a:solidFill>
                <a:cs typeface="Calibri" panose="020F0502020204030204" pitchFamily="34" charset="0"/>
              </a:rPr>
              <a:t>C, east, D, -1</a:t>
            </a:r>
          </a:p>
          <a:p>
            <a:pPr algn="ctr"/>
            <a:r>
              <a:rPr lang="en-US" sz="2000" dirty="0">
                <a:solidFill>
                  <a:schemeClr val="tx1"/>
                </a:solidFill>
                <a:cs typeface="Calibri" panose="020F0502020204030204" pitchFamily="34" charset="0"/>
              </a:rPr>
              <a:t>D, exit,  x, +10</a:t>
            </a:r>
          </a:p>
        </p:txBody>
      </p:sp>
      <p:sp>
        <p:nvSpPr>
          <p:cNvPr id="32" name="TextBox 31"/>
          <p:cNvSpPr txBox="1"/>
          <p:nvPr/>
        </p:nvSpPr>
        <p:spPr>
          <a:xfrm>
            <a:off x="6477000" y="1981200"/>
            <a:ext cx="1676400" cy="461665"/>
          </a:xfrm>
          <a:prstGeom prst="rect">
            <a:avLst/>
          </a:prstGeom>
          <a:noFill/>
        </p:spPr>
        <p:txBody>
          <a:bodyPr wrap="square" rtlCol="0">
            <a:spAutoFit/>
          </a:bodyPr>
          <a:lstStyle/>
          <a:p>
            <a:pPr algn="ctr"/>
            <a:r>
              <a:rPr lang="en-US" sz="2400" dirty="0">
                <a:cs typeface="Calibri" panose="020F0502020204030204" pitchFamily="34" charset="0"/>
              </a:rPr>
              <a:t>Episode 2</a:t>
            </a:r>
          </a:p>
        </p:txBody>
      </p:sp>
      <p:sp>
        <p:nvSpPr>
          <p:cNvPr id="33" name="Rounded Rectangle 32"/>
          <p:cNvSpPr/>
          <p:nvPr/>
        </p:nvSpPr>
        <p:spPr>
          <a:xfrm>
            <a:off x="6172200" y="2514600"/>
            <a:ext cx="2286000" cy="1295400"/>
          </a:xfrm>
          <a:prstGeom prst="roundRect">
            <a:avLst>
              <a:gd name="adj" fmla="val 7843"/>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B, east, C, -1</a:t>
            </a:r>
          </a:p>
          <a:p>
            <a:pPr algn="ctr"/>
            <a:r>
              <a:rPr lang="en-US" sz="2000" dirty="0">
                <a:solidFill>
                  <a:schemeClr val="tx1"/>
                </a:solidFill>
                <a:cs typeface="Calibri" panose="020F0502020204030204" pitchFamily="34" charset="0"/>
              </a:rPr>
              <a:t>C, east, D, -1</a:t>
            </a:r>
          </a:p>
          <a:p>
            <a:pPr algn="ctr"/>
            <a:r>
              <a:rPr lang="en-US" sz="2000" dirty="0">
                <a:solidFill>
                  <a:schemeClr val="tx1"/>
                </a:solidFill>
                <a:cs typeface="Calibri" panose="020F0502020204030204" pitchFamily="34" charset="0"/>
              </a:rPr>
              <a:t>D, exit,  x, +10</a:t>
            </a:r>
          </a:p>
        </p:txBody>
      </p:sp>
      <p:sp>
        <p:nvSpPr>
          <p:cNvPr id="34" name="TextBox 33"/>
          <p:cNvSpPr txBox="1"/>
          <p:nvPr/>
        </p:nvSpPr>
        <p:spPr>
          <a:xfrm>
            <a:off x="3886200" y="4114800"/>
            <a:ext cx="1676400" cy="461665"/>
          </a:xfrm>
          <a:prstGeom prst="rect">
            <a:avLst/>
          </a:prstGeom>
          <a:noFill/>
        </p:spPr>
        <p:txBody>
          <a:bodyPr wrap="square" rtlCol="0">
            <a:spAutoFit/>
          </a:bodyPr>
          <a:lstStyle/>
          <a:p>
            <a:pPr algn="ctr"/>
            <a:r>
              <a:rPr lang="en-US" sz="2400" dirty="0">
                <a:cs typeface="Calibri" panose="020F0502020204030204" pitchFamily="34" charset="0"/>
              </a:rPr>
              <a:t>Episode 3</a:t>
            </a:r>
          </a:p>
        </p:txBody>
      </p:sp>
      <p:sp>
        <p:nvSpPr>
          <p:cNvPr id="35" name="Rounded Rectangle 34"/>
          <p:cNvSpPr/>
          <p:nvPr/>
        </p:nvSpPr>
        <p:spPr>
          <a:xfrm>
            <a:off x="3581400" y="4648200"/>
            <a:ext cx="2286000" cy="1295400"/>
          </a:xfrm>
          <a:prstGeom prst="roundRect">
            <a:avLst>
              <a:gd name="adj" fmla="val 7843"/>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E, north, C, -1</a:t>
            </a:r>
          </a:p>
          <a:p>
            <a:pPr algn="ctr"/>
            <a:r>
              <a:rPr lang="en-US" sz="2000" dirty="0">
                <a:solidFill>
                  <a:schemeClr val="tx1"/>
                </a:solidFill>
                <a:cs typeface="Calibri" panose="020F0502020204030204" pitchFamily="34" charset="0"/>
              </a:rPr>
              <a:t>C, east,   D, -1</a:t>
            </a:r>
          </a:p>
          <a:p>
            <a:pPr algn="ctr"/>
            <a:r>
              <a:rPr lang="en-US" sz="2000" dirty="0">
                <a:solidFill>
                  <a:schemeClr val="tx1"/>
                </a:solidFill>
                <a:cs typeface="Calibri" panose="020F0502020204030204" pitchFamily="34" charset="0"/>
              </a:rPr>
              <a:t>D, exit,    x, +10</a:t>
            </a:r>
          </a:p>
        </p:txBody>
      </p:sp>
      <p:sp>
        <p:nvSpPr>
          <p:cNvPr id="36" name="TextBox 35"/>
          <p:cNvSpPr txBox="1"/>
          <p:nvPr/>
        </p:nvSpPr>
        <p:spPr>
          <a:xfrm>
            <a:off x="6477000" y="4114800"/>
            <a:ext cx="1676400" cy="461665"/>
          </a:xfrm>
          <a:prstGeom prst="rect">
            <a:avLst/>
          </a:prstGeom>
          <a:noFill/>
        </p:spPr>
        <p:txBody>
          <a:bodyPr wrap="square" rtlCol="0">
            <a:spAutoFit/>
          </a:bodyPr>
          <a:lstStyle/>
          <a:p>
            <a:pPr algn="ctr"/>
            <a:r>
              <a:rPr lang="en-US" sz="2400" dirty="0">
                <a:cs typeface="Calibri" panose="020F0502020204030204" pitchFamily="34" charset="0"/>
              </a:rPr>
              <a:t>Episode 4</a:t>
            </a:r>
          </a:p>
        </p:txBody>
      </p:sp>
      <p:sp>
        <p:nvSpPr>
          <p:cNvPr id="37" name="Rounded Rectangle 36"/>
          <p:cNvSpPr/>
          <p:nvPr/>
        </p:nvSpPr>
        <p:spPr>
          <a:xfrm>
            <a:off x="6172200" y="4648200"/>
            <a:ext cx="2286000" cy="1295400"/>
          </a:xfrm>
          <a:prstGeom prst="roundRect">
            <a:avLst>
              <a:gd name="adj" fmla="val 6583"/>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E, north, C, -1</a:t>
            </a:r>
          </a:p>
          <a:p>
            <a:pPr algn="ctr"/>
            <a:r>
              <a:rPr lang="en-US" sz="2000" dirty="0">
                <a:solidFill>
                  <a:schemeClr val="tx1"/>
                </a:solidFill>
                <a:cs typeface="Calibri" panose="020F0502020204030204" pitchFamily="34" charset="0"/>
              </a:rPr>
              <a:t>C, east,   A, -1</a:t>
            </a:r>
          </a:p>
          <a:p>
            <a:pPr algn="ctr"/>
            <a:r>
              <a:rPr lang="en-US" sz="2000" dirty="0">
                <a:solidFill>
                  <a:schemeClr val="tx1"/>
                </a:solidFill>
                <a:cs typeface="Calibri" panose="020F0502020204030204" pitchFamily="34" charset="0"/>
              </a:rPr>
              <a:t>A, exit,    x, -10</a:t>
            </a:r>
          </a:p>
        </p:txBody>
      </p:sp>
      <p:sp>
        <p:nvSpPr>
          <p:cNvPr id="39" name="Rounded Rectangle 38"/>
          <p:cNvSpPr/>
          <p:nvPr/>
        </p:nvSpPr>
        <p:spPr>
          <a:xfrm>
            <a:off x="9144000" y="2514600"/>
            <a:ext cx="2438400" cy="1295400"/>
          </a:xfrm>
          <a:prstGeom prst="roundRect">
            <a:avLst>
              <a:gd name="adj" fmla="val 6583"/>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cs typeface="Calibri" panose="020F0502020204030204" pitchFamily="34" charset="0"/>
              </a:rPr>
              <a:t>T(B, east, C) = 1.00</a:t>
            </a:r>
          </a:p>
          <a:p>
            <a:r>
              <a:rPr lang="en-US" sz="2000" dirty="0">
                <a:solidFill>
                  <a:schemeClr val="tx1"/>
                </a:solidFill>
                <a:cs typeface="Calibri" panose="020F0502020204030204" pitchFamily="34" charset="0"/>
              </a:rPr>
              <a:t>T(C, east, D) = 0.75</a:t>
            </a:r>
          </a:p>
          <a:p>
            <a:r>
              <a:rPr lang="en-US" sz="2000" dirty="0">
                <a:solidFill>
                  <a:schemeClr val="tx1"/>
                </a:solidFill>
                <a:cs typeface="Calibri" panose="020F0502020204030204" pitchFamily="34" charset="0"/>
              </a:rPr>
              <a:t>T(C, east, A) = 0.25</a:t>
            </a:r>
          </a:p>
        </p:txBody>
      </p:sp>
      <p:sp>
        <p:nvSpPr>
          <p:cNvPr id="40" name="Rounded Rectangle 39"/>
          <p:cNvSpPr/>
          <p:nvPr/>
        </p:nvSpPr>
        <p:spPr>
          <a:xfrm>
            <a:off x="9144000" y="4645590"/>
            <a:ext cx="2438400" cy="1607519"/>
          </a:xfrm>
          <a:prstGeom prst="roundRect">
            <a:avLst>
              <a:gd name="adj" fmla="val 7843"/>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R(B, east, C) = -1</a:t>
            </a:r>
          </a:p>
          <a:p>
            <a:pPr algn="ctr"/>
            <a:r>
              <a:rPr lang="en-US" sz="2000" dirty="0">
                <a:solidFill>
                  <a:schemeClr val="tx1"/>
                </a:solidFill>
                <a:cs typeface="Calibri" panose="020F0502020204030204" pitchFamily="34" charset="0"/>
              </a:rPr>
              <a:t>R(C, east, D) = -1</a:t>
            </a:r>
          </a:p>
          <a:p>
            <a:pPr algn="ctr"/>
            <a:r>
              <a:rPr lang="en-US" sz="2000" dirty="0">
                <a:solidFill>
                  <a:schemeClr val="tx1"/>
                </a:solidFill>
                <a:cs typeface="Calibri" panose="020F0502020204030204" pitchFamily="34" charset="0"/>
              </a:rPr>
              <a:t>R(D, exit, x) = +10</a:t>
            </a:r>
          </a:p>
          <a:p>
            <a:pPr algn="ctr"/>
            <a:r>
              <a:rPr lang="en-US" sz="2000" dirty="0">
                <a:solidFill>
                  <a:schemeClr val="tx1"/>
                </a:solidFill>
                <a:cs typeface="Calibri" panose="020F0502020204030204" pitchFamily="34" charset="0"/>
              </a:rPr>
              <a:t>R(C, east, A) = -1</a:t>
            </a:r>
          </a:p>
          <a:p>
            <a:pPr algn="ctr"/>
            <a:r>
              <a:rPr lang="en-US" sz="2000" dirty="0">
                <a:solidFill>
                  <a:schemeClr val="tx1"/>
                </a:solidFill>
                <a:cs typeface="Calibri" panose="020F0502020204030204" pitchFamily="34" charset="0"/>
              </a:rPr>
              <a:t>R(A, exit, x) = -10</a:t>
            </a:r>
          </a:p>
        </p:txBody>
      </p:sp>
      <p:sp>
        <p:nvSpPr>
          <p:cNvPr id="5" name="Date Placeholder 3">
            <a:extLst>
              <a:ext uri="{FF2B5EF4-FFF2-40B4-BE49-F238E27FC236}">
                <a16:creationId xmlns:a16="http://schemas.microsoft.com/office/drawing/2014/main" id="{71B127B2-176B-BF1A-F2BB-B23B25239C5F}"/>
              </a:ext>
            </a:extLst>
          </p:cNvPr>
          <p:cNvSpPr>
            <a:spLocks noGrp="1"/>
          </p:cNvSpPr>
          <p:nvPr>
            <p:ph type="dt" sz="half" idx="2"/>
          </p:nvPr>
        </p:nvSpPr>
        <p:spPr>
          <a:xfrm>
            <a:off x="497158" y="6356350"/>
            <a:ext cx="2743200" cy="365125"/>
          </a:xfrm>
        </p:spPr>
        <p:txBody>
          <a:bodyPr/>
          <a:lstStyle/>
          <a:p>
            <a:r>
              <a:rPr lang="en-US"/>
              <a:t>CSE 473</a:t>
            </a:r>
            <a:endParaRPr lang="en-US" dirty="0"/>
          </a:p>
        </p:txBody>
      </p:sp>
      <p:sp>
        <p:nvSpPr>
          <p:cNvPr id="6" name="Slide Number Placeholder 4">
            <a:extLst>
              <a:ext uri="{FF2B5EF4-FFF2-40B4-BE49-F238E27FC236}">
                <a16:creationId xmlns:a16="http://schemas.microsoft.com/office/drawing/2014/main" id="{2A610FA5-A707-8970-0407-92F638571847}"/>
              </a:ext>
            </a:extLst>
          </p:cNvPr>
          <p:cNvSpPr>
            <a:spLocks noGrp="1"/>
          </p:cNvSpPr>
          <p:nvPr>
            <p:ph type="sldNum" sz="quarter" idx="12"/>
          </p:nvPr>
        </p:nvSpPr>
        <p:spPr>
          <a:xfrm>
            <a:off x="8951641" y="6356350"/>
            <a:ext cx="2743200" cy="365125"/>
          </a:xfrm>
        </p:spPr>
        <p:txBody>
          <a:bodyPr/>
          <a:lstStyle/>
          <a:p>
            <a:fld id="{0C6CD854-DD62-6C4B-87F1-66B34D688D3F}" type="slidenum">
              <a:rPr lang="en-US" smtClean="0"/>
              <a:t>12</a:t>
            </a:fld>
            <a:endParaRPr lang="en-US"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676E3B8-DE8C-F4A4-71B3-A740E5061194}"/>
                  </a:ext>
                </a:extLst>
              </p:cNvPr>
              <p:cNvSpPr txBox="1"/>
              <p:nvPr/>
            </p:nvSpPr>
            <p:spPr>
              <a:xfrm>
                <a:off x="9598984" y="4088424"/>
                <a:ext cx="1528432" cy="471539"/>
              </a:xfrm>
              <a:prstGeom prst="rect">
                <a:avLst/>
              </a:prstGeom>
              <a:noFill/>
            </p:spPr>
            <p:txBody>
              <a:bodyPr wrap="none" rtlCol="0">
                <a:spAutoFit/>
              </a:bodyPr>
              <a:lstStyle/>
              <a:p>
                <a:pPr/>
                <a14:m>
                  <m:oMathPara xmlns:m="http://schemas.openxmlformats.org/officeDocument/2006/math">
                    <m:o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𝑅</m:t>
                          </m:r>
                        </m:e>
                      </m:acc>
                      <m:r>
                        <a:rPr lang="en-US" sz="2400" b="0" i="1" smtClean="0">
                          <a:latin typeface="Cambria Math" panose="02040503050406030204" pitchFamily="18" charset="0"/>
                        </a:rPr>
                        <m:t>(</m:t>
                      </m:r>
                      <m:r>
                        <a:rPr lang="en-US" sz="2400" b="0" i="1" smtClean="0">
                          <a:latin typeface="Cambria Math" panose="02040503050406030204" pitchFamily="18" charset="0"/>
                        </a:rPr>
                        <m:t>𝑠</m:t>
                      </m:r>
                      <m:r>
                        <a:rPr lang="en-US" sz="2400" b="0" i="1" smtClean="0">
                          <a:latin typeface="Cambria Math" panose="02040503050406030204" pitchFamily="18" charset="0"/>
                        </a:rPr>
                        <m:t>,</m:t>
                      </m:r>
                      <m:r>
                        <a:rPr lang="en-US" sz="2400" b="0" i="1" smtClean="0">
                          <a:latin typeface="Cambria Math" panose="02040503050406030204" pitchFamily="18" charset="0"/>
                        </a:rPr>
                        <m:t>𝑎</m:t>
                      </m:r>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𝑠</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oMath>
                  </m:oMathPara>
                </a14:m>
                <a:endParaRPr lang="en-US" sz="2400" dirty="0"/>
              </a:p>
            </p:txBody>
          </p:sp>
        </mc:Choice>
        <mc:Fallback xmlns="">
          <p:sp>
            <p:nvSpPr>
              <p:cNvPr id="3" name="TextBox 2">
                <a:extLst>
                  <a:ext uri="{FF2B5EF4-FFF2-40B4-BE49-F238E27FC236}">
                    <a16:creationId xmlns:a16="http://schemas.microsoft.com/office/drawing/2014/main" id="{8676E3B8-DE8C-F4A4-71B3-A740E5061194}"/>
                  </a:ext>
                </a:extLst>
              </p:cNvPr>
              <p:cNvSpPr txBox="1">
                <a:spLocks noRot="1" noChangeAspect="1" noMove="1" noResize="1" noEditPoints="1" noAdjustHandles="1" noChangeArrowheads="1" noChangeShapeType="1" noTextEdit="1"/>
              </p:cNvSpPr>
              <p:nvPr/>
            </p:nvSpPr>
            <p:spPr>
              <a:xfrm>
                <a:off x="9598984" y="4088424"/>
                <a:ext cx="1528432" cy="471539"/>
              </a:xfrm>
              <a:prstGeom prst="rect">
                <a:avLst/>
              </a:prstGeom>
              <a:blipFill>
                <a:blip r:embed="rId3"/>
                <a:stretch>
                  <a:fillRect t="-15789" b="-105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B2BC863-9878-E290-3B79-1D9ED6A52516}"/>
                  </a:ext>
                </a:extLst>
              </p:cNvPr>
              <p:cNvSpPr txBox="1"/>
              <p:nvPr/>
            </p:nvSpPr>
            <p:spPr>
              <a:xfrm>
                <a:off x="9559025" y="1921502"/>
                <a:ext cx="1513298" cy="471539"/>
              </a:xfrm>
              <a:prstGeom prst="rect">
                <a:avLst/>
              </a:prstGeom>
              <a:noFill/>
            </p:spPr>
            <p:txBody>
              <a:bodyPr wrap="none" rtlCol="0">
                <a:spAutoFit/>
              </a:bodyPr>
              <a:lstStyle/>
              <a:p>
                <a:pPr/>
                <a14:m>
                  <m:oMathPara xmlns:m="http://schemas.openxmlformats.org/officeDocument/2006/math">
                    <m:oMath>
                      <m:acc>
                        <m:accPr>
                          <m:chr m:val="̂"/>
                          <m:ctrlPr>
                            <a:rPr lang="en-US" sz="2400" b="0" i="1" smtClean="0">
                              <a:latin typeface="Cambria Math" panose="02040503050406030204" pitchFamily="18" charset="0"/>
                            </a:rPr>
                          </m:ctrlPr>
                        </m:accPr>
                        <m:e>
                          <m:r>
                            <a:rPr lang="en-US" sz="2400" b="0" i="1" smtClean="0">
                              <a:latin typeface="Cambria Math" panose="02040503050406030204" pitchFamily="18" charset="0"/>
                            </a:rPr>
                            <m:t>𝑇</m:t>
                          </m:r>
                        </m:e>
                      </m:acc>
                      <m:r>
                        <a:rPr lang="en-US" sz="2400" b="0" i="1" smtClean="0">
                          <a:latin typeface="Cambria Math" panose="02040503050406030204" pitchFamily="18" charset="0"/>
                        </a:rPr>
                        <m:t>(</m:t>
                      </m:r>
                      <m:r>
                        <a:rPr lang="en-US" sz="2400" b="0" i="1" smtClean="0">
                          <a:latin typeface="Cambria Math" panose="02040503050406030204" pitchFamily="18" charset="0"/>
                        </a:rPr>
                        <m:t>𝑠</m:t>
                      </m:r>
                      <m:r>
                        <a:rPr lang="en-US" sz="2400" b="0" i="1" smtClean="0">
                          <a:latin typeface="Cambria Math" panose="02040503050406030204" pitchFamily="18" charset="0"/>
                        </a:rPr>
                        <m:t>,</m:t>
                      </m:r>
                      <m:r>
                        <a:rPr lang="en-US" sz="2400" b="0" i="1" smtClean="0">
                          <a:latin typeface="Cambria Math" panose="02040503050406030204" pitchFamily="18" charset="0"/>
                        </a:rPr>
                        <m:t>𝑎</m:t>
                      </m:r>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𝑠</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m:t>
                      </m:r>
                    </m:oMath>
                  </m:oMathPara>
                </a14:m>
                <a:endParaRPr lang="en-US" sz="2400" dirty="0"/>
              </a:p>
            </p:txBody>
          </p:sp>
        </mc:Choice>
        <mc:Fallback xmlns="">
          <p:sp>
            <p:nvSpPr>
              <p:cNvPr id="7" name="TextBox 6">
                <a:extLst>
                  <a:ext uri="{FF2B5EF4-FFF2-40B4-BE49-F238E27FC236}">
                    <a16:creationId xmlns:a16="http://schemas.microsoft.com/office/drawing/2014/main" id="{DB2BC863-9878-E290-3B79-1D9ED6A52516}"/>
                  </a:ext>
                </a:extLst>
              </p:cNvPr>
              <p:cNvSpPr txBox="1">
                <a:spLocks noRot="1" noChangeAspect="1" noMove="1" noResize="1" noEditPoints="1" noAdjustHandles="1" noChangeArrowheads="1" noChangeShapeType="1" noTextEdit="1"/>
              </p:cNvSpPr>
              <p:nvPr/>
            </p:nvSpPr>
            <p:spPr>
              <a:xfrm>
                <a:off x="9559025" y="1921502"/>
                <a:ext cx="1513298" cy="471539"/>
              </a:xfrm>
              <a:prstGeom prst="rect">
                <a:avLst/>
              </a:prstGeom>
              <a:blipFill>
                <a:blip r:embed="rId4"/>
                <a:stretch>
                  <a:fillRect t="-15789" r="-833" b="-10526"/>
                </a:stretch>
              </a:blipFill>
            </p:spPr>
            <p:txBody>
              <a:bodyPr/>
              <a:lstStyle/>
              <a:p>
                <a:r>
                  <a:rPr lang="en-US">
                    <a:noFill/>
                  </a:rPr>
                  <a:t> </a:t>
                </a:r>
              </a:p>
            </p:txBody>
          </p:sp>
        </mc:Fallback>
      </mc:AlternateContent>
    </p:spTree>
    <p:extLst>
      <p:ext uri="{BB962C8B-B14F-4D97-AF65-F5344CB8AC3E}">
        <p14:creationId xmlns:p14="http://schemas.microsoft.com/office/powerpoint/2010/main" val="268063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30" grpId="0"/>
      <p:bldP spid="31" grpId="0" animBg="1"/>
      <p:bldP spid="32" grpId="0"/>
      <p:bldP spid="33" grpId="0" animBg="1"/>
      <p:bldP spid="34" grpId="0"/>
      <p:bldP spid="35" grpId="0" animBg="1"/>
      <p:bldP spid="36" grpId="0"/>
      <p:bldP spid="37" grpId="0" animBg="1"/>
      <p:bldP spid="39" grpId="0" animBg="1"/>
      <p:bldP spid="4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DA127E6-2010-EA1C-9998-2C04500D32BC}"/>
              </a:ext>
            </a:extLst>
          </p:cNvPr>
          <p:cNvSpPr>
            <a:spLocks noGrp="1"/>
          </p:cNvSpPr>
          <p:nvPr>
            <p:ph type="title"/>
          </p:nvPr>
        </p:nvSpPr>
        <p:spPr/>
        <p:txBody>
          <a:bodyPr/>
          <a:lstStyle/>
          <a:p>
            <a:r>
              <a:rPr lang="en-US" dirty="0"/>
              <a:t>Model-Based Learning: Pros and Cons</a:t>
            </a:r>
          </a:p>
        </p:txBody>
      </p:sp>
      <p:sp>
        <p:nvSpPr>
          <p:cNvPr id="7" name="Content Placeholder 6">
            <a:extLst>
              <a:ext uri="{FF2B5EF4-FFF2-40B4-BE49-F238E27FC236}">
                <a16:creationId xmlns:a16="http://schemas.microsoft.com/office/drawing/2014/main" id="{A58C37BA-9F12-46ED-1363-D055D828C103}"/>
              </a:ext>
            </a:extLst>
          </p:cNvPr>
          <p:cNvSpPr>
            <a:spLocks noGrp="1"/>
          </p:cNvSpPr>
          <p:nvPr>
            <p:ph idx="1"/>
          </p:nvPr>
        </p:nvSpPr>
        <p:spPr/>
        <p:txBody>
          <a:bodyPr/>
          <a:lstStyle/>
          <a:p>
            <a:pPr>
              <a:buClr>
                <a:schemeClr val="tx1"/>
              </a:buClr>
            </a:pPr>
            <a:r>
              <a:rPr lang="en-US" b="1" dirty="0">
                <a:solidFill>
                  <a:schemeClr val="accent3"/>
                </a:solidFill>
                <a:latin typeface="Avenir Next" panose="020B0503020202020204" pitchFamily="34" charset="0"/>
              </a:rPr>
              <a:t>Advantage</a:t>
            </a:r>
          </a:p>
          <a:p>
            <a:pPr lvl="1"/>
            <a:r>
              <a:rPr lang="en-US" dirty="0"/>
              <a:t>Makes efficient use of experiences</a:t>
            </a:r>
          </a:p>
          <a:p>
            <a:pPr>
              <a:buClr>
                <a:schemeClr val="tx1"/>
              </a:buClr>
            </a:pPr>
            <a:r>
              <a:rPr lang="en-US" b="1" dirty="0">
                <a:solidFill>
                  <a:schemeClr val="accent2"/>
                </a:solidFill>
                <a:latin typeface="Avenir Next" panose="020B0503020202020204" pitchFamily="34" charset="0"/>
              </a:rPr>
              <a:t>Disadvantage</a:t>
            </a:r>
          </a:p>
          <a:p>
            <a:pPr lvl="1"/>
            <a:r>
              <a:rPr lang="en-US" dirty="0"/>
              <a:t>May not scale to large state spaces</a:t>
            </a:r>
          </a:p>
          <a:p>
            <a:pPr lvl="2"/>
            <a:r>
              <a:rPr lang="en-US" dirty="0"/>
              <a:t>Learns to model one state-action pair at a time (this is fixable)</a:t>
            </a:r>
          </a:p>
          <a:p>
            <a:pPr lvl="2"/>
            <a:r>
              <a:rPr lang="en-US" dirty="0"/>
              <a:t>Cannot solve MDP for very large </a:t>
            </a:r>
            <a:r>
              <a:rPr lang="en-US" b="1" dirty="0">
                <a:solidFill>
                  <a:schemeClr val="accent2"/>
                </a:solidFill>
              </a:rPr>
              <a:t>| </a:t>
            </a:r>
            <a:r>
              <a:rPr lang="en-US" b="1" i="1" dirty="0">
                <a:solidFill>
                  <a:schemeClr val="accent2"/>
                </a:solidFill>
              </a:rPr>
              <a:t>S </a:t>
            </a:r>
            <a:r>
              <a:rPr lang="en-US" b="1" dirty="0">
                <a:solidFill>
                  <a:schemeClr val="accent2"/>
                </a:solidFill>
              </a:rPr>
              <a:t>|</a:t>
            </a:r>
          </a:p>
          <a:p>
            <a:pPr lvl="2"/>
            <a:endParaRPr lang="en-US" dirty="0"/>
          </a:p>
        </p:txBody>
      </p:sp>
      <p:sp>
        <p:nvSpPr>
          <p:cNvPr id="4" name="Date Placeholder 3">
            <a:extLst>
              <a:ext uri="{FF2B5EF4-FFF2-40B4-BE49-F238E27FC236}">
                <a16:creationId xmlns:a16="http://schemas.microsoft.com/office/drawing/2014/main" id="{A72B595F-586E-5626-52DA-B7DD30231C16}"/>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B56A54B-D39B-71E4-18F2-FD3B783FEA93}"/>
              </a:ext>
            </a:extLst>
          </p:cNvPr>
          <p:cNvSpPr>
            <a:spLocks noGrp="1"/>
          </p:cNvSpPr>
          <p:nvPr>
            <p:ph type="sldNum" sz="quarter" idx="12"/>
          </p:nvPr>
        </p:nvSpPr>
        <p:spPr/>
        <p:txBody>
          <a:bodyPr/>
          <a:lstStyle/>
          <a:p>
            <a:fld id="{0C6CD854-DD62-6C4B-87F1-66B34D688D3F}" type="slidenum">
              <a:rPr lang="en-US" smtClean="0"/>
              <a:t>13</a:t>
            </a:fld>
            <a:endParaRPr lang="en-US"/>
          </a:p>
        </p:txBody>
      </p:sp>
    </p:spTree>
    <p:extLst>
      <p:ext uri="{BB962C8B-B14F-4D97-AF65-F5344CB8AC3E}">
        <p14:creationId xmlns:p14="http://schemas.microsoft.com/office/powerpoint/2010/main" val="3340862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7876E-68DE-A87F-6363-294FFF4D2051}"/>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990EECB-EB1E-2464-A26F-674ACB5EA6FB}"/>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B26E66D4-A270-3FE9-44B5-25832B143737}"/>
              </a:ext>
            </a:extLst>
          </p:cNvPr>
          <p:cNvSpPr>
            <a:spLocks noGrp="1"/>
          </p:cNvSpPr>
          <p:nvPr>
            <p:ph type="sldNum" sz="quarter" idx="12"/>
          </p:nvPr>
        </p:nvSpPr>
        <p:spPr/>
        <p:txBody>
          <a:bodyPr/>
          <a:lstStyle/>
          <a:p>
            <a:fld id="{0C6CD854-DD62-6C4B-87F1-66B34D688D3F}" type="slidenum">
              <a:rPr lang="en-US" smtClean="0"/>
              <a:t>14</a:t>
            </a:fld>
            <a:endParaRPr lang="en-US"/>
          </a:p>
        </p:txBody>
      </p:sp>
      <p:sp>
        <p:nvSpPr>
          <p:cNvPr id="5" name="Title 4">
            <a:extLst>
              <a:ext uri="{FF2B5EF4-FFF2-40B4-BE49-F238E27FC236}">
                <a16:creationId xmlns:a16="http://schemas.microsoft.com/office/drawing/2014/main" id="{4696F296-8991-8E3F-CC48-8D6016692245}"/>
              </a:ext>
            </a:extLst>
          </p:cNvPr>
          <p:cNvSpPr>
            <a:spLocks noGrp="1"/>
          </p:cNvSpPr>
          <p:nvPr>
            <p:ph type="title"/>
          </p:nvPr>
        </p:nvSpPr>
        <p:spPr/>
        <p:txBody>
          <a:bodyPr/>
          <a:lstStyle/>
          <a:p>
            <a:r>
              <a:rPr lang="en-US" dirty="0"/>
              <a:t>Questions (2)</a:t>
            </a:r>
          </a:p>
        </p:txBody>
      </p:sp>
    </p:spTree>
    <p:extLst>
      <p:ext uri="{BB962C8B-B14F-4D97-AF65-F5344CB8AC3E}">
        <p14:creationId xmlns:p14="http://schemas.microsoft.com/office/powerpoint/2010/main" val="3466579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FACA7FF-B77F-3A50-7D9A-1B27636AD9F9}"/>
              </a:ext>
            </a:extLst>
          </p:cNvPr>
          <p:cNvSpPr>
            <a:spLocks noGrp="1"/>
          </p:cNvSpPr>
          <p:nvPr>
            <p:ph type="title"/>
          </p:nvPr>
        </p:nvSpPr>
        <p:spPr/>
        <p:txBody>
          <a:bodyPr/>
          <a:lstStyle/>
          <a:p>
            <a:r>
              <a:rPr lang="en-US" dirty="0"/>
              <a:t>Model-Free Learning</a:t>
            </a:r>
          </a:p>
        </p:txBody>
      </p:sp>
      <p:sp>
        <p:nvSpPr>
          <p:cNvPr id="4" name="Date Placeholder 3">
            <a:extLst>
              <a:ext uri="{FF2B5EF4-FFF2-40B4-BE49-F238E27FC236}">
                <a16:creationId xmlns:a16="http://schemas.microsoft.com/office/drawing/2014/main" id="{AF68053F-CAAA-E428-F0DD-6B9BB22D6F4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82335ED-D287-F9BA-F47E-B3A2491051BA}"/>
              </a:ext>
            </a:extLst>
          </p:cNvPr>
          <p:cNvSpPr>
            <a:spLocks noGrp="1"/>
          </p:cNvSpPr>
          <p:nvPr>
            <p:ph type="sldNum" sz="quarter" idx="12"/>
          </p:nvPr>
        </p:nvSpPr>
        <p:spPr/>
        <p:txBody>
          <a:bodyPr/>
          <a:lstStyle/>
          <a:p>
            <a:fld id="{0C6CD854-DD62-6C4B-87F1-66B34D688D3F}" type="slidenum">
              <a:rPr lang="en-US" smtClean="0"/>
              <a:t>15</a:t>
            </a:fld>
            <a:endParaRPr lang="en-US"/>
          </a:p>
        </p:txBody>
      </p:sp>
      <p:pic>
        <p:nvPicPr>
          <p:cNvPr id="7" name="Picture 3" descr="The robot with a computerized brain is at a slot machine thinking of the slot machine spitting out coins.">
            <a:extLst>
              <a:ext uri="{FF2B5EF4-FFF2-40B4-BE49-F238E27FC236}">
                <a16:creationId xmlns:a16="http://schemas.microsoft.com/office/drawing/2014/main" id="{3AC31582-57B5-6F73-3711-58A95E1B907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59186" y="1658214"/>
            <a:ext cx="4873626" cy="4471752"/>
          </a:xfrm>
          <a:prstGeom prst="rect">
            <a:avLst/>
          </a:prstGeom>
          <a:noFill/>
        </p:spPr>
      </p:pic>
    </p:spTree>
    <p:extLst>
      <p:ext uri="{BB962C8B-B14F-4D97-AF65-F5344CB8AC3E}">
        <p14:creationId xmlns:p14="http://schemas.microsoft.com/office/powerpoint/2010/main" val="2601365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7AB874-41A4-CCF6-4EAC-EAC62B24F3C3}"/>
              </a:ext>
            </a:extLst>
          </p:cNvPr>
          <p:cNvSpPr>
            <a:spLocks noGrp="1"/>
          </p:cNvSpPr>
          <p:nvPr>
            <p:ph type="title"/>
          </p:nvPr>
        </p:nvSpPr>
        <p:spPr/>
        <p:txBody>
          <a:bodyPr/>
          <a:lstStyle/>
          <a:p>
            <a:r>
              <a:rPr lang="en-US" dirty="0"/>
              <a:t>Direct Evaluation</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EE4CC722-6A36-B17B-2BF6-83539A551BDC}"/>
                  </a:ext>
                </a:extLst>
              </p:cNvPr>
              <p:cNvSpPr>
                <a:spLocks noGrp="1"/>
              </p:cNvSpPr>
              <p:nvPr>
                <p:ph idx="1"/>
              </p:nvPr>
            </p:nvSpPr>
            <p:spPr>
              <a:xfrm>
                <a:off x="497158" y="1590261"/>
                <a:ext cx="7699785" cy="4606139"/>
              </a:xfrm>
            </p:spPr>
            <p:txBody>
              <a:bodyPr/>
              <a:lstStyle/>
              <a:p>
                <a:pPr>
                  <a:buClr>
                    <a:schemeClr val="tx1"/>
                  </a:buClr>
                </a:pPr>
                <a:r>
                  <a:rPr lang="en-US" b="1" dirty="0">
                    <a:solidFill>
                      <a:schemeClr val="accent3"/>
                    </a:solidFill>
                    <a:latin typeface="Avenir Next" panose="020B0503020202020204" pitchFamily="34" charset="0"/>
                  </a:rPr>
                  <a:t>Goal</a:t>
                </a:r>
                <a:r>
                  <a:rPr lang="en-US" dirty="0"/>
                  <a:t>: Compute values for each state under </a:t>
                </a:r>
                <a14:m>
                  <m:oMath xmlns:m="http://schemas.openxmlformats.org/officeDocument/2006/math">
                    <m:r>
                      <a:rPr lang="en-US" i="1" smtClean="0">
                        <a:latin typeface="Cambria Math" panose="02040503050406030204" pitchFamily="18" charset="0"/>
                        <a:ea typeface="Cambria Math" panose="02040503050406030204" pitchFamily="18" charset="0"/>
                      </a:rPr>
                      <m:t>𝜋</m:t>
                    </m:r>
                  </m:oMath>
                </a14:m>
                <a:endParaRPr lang="en-US" dirty="0"/>
              </a:p>
              <a:p>
                <a:r>
                  <a:rPr lang="en-US" dirty="0"/>
                  <a:t>Idea: Average together observed sample values</a:t>
                </a:r>
              </a:p>
              <a:p>
                <a:pPr lvl="1"/>
                <a:r>
                  <a:rPr lang="en-US" dirty="0"/>
                  <a:t>Act according to policy </a:t>
                </a:r>
                <a14:m>
                  <m:oMath xmlns:m="http://schemas.openxmlformats.org/officeDocument/2006/math">
                    <m:r>
                      <a:rPr lang="en-US" i="1" smtClean="0">
                        <a:latin typeface="Cambria Math" panose="02040503050406030204" pitchFamily="18" charset="0"/>
                        <a:ea typeface="Cambria Math" panose="02040503050406030204" pitchFamily="18" charset="0"/>
                      </a:rPr>
                      <m:t>𝜋</m:t>
                    </m:r>
                  </m:oMath>
                </a14:m>
                <a:endParaRPr lang="en-US" dirty="0"/>
              </a:p>
              <a:p>
                <a:pPr lvl="1"/>
                <a:r>
                  <a:rPr lang="en-US" dirty="0"/>
                  <a:t>Every time agent visits a state, write down the actual discounted sum of rewards</a:t>
                </a:r>
              </a:p>
              <a:p>
                <a:pPr lvl="2"/>
                <a:r>
                  <a:rPr lang="en-US" dirty="0"/>
                  <a:t>Must go backwards through episodes to do this</a:t>
                </a:r>
              </a:p>
              <a:p>
                <a:pPr lvl="1"/>
                <a:r>
                  <a:rPr lang="en-US" dirty="0"/>
                  <a:t>Average samples</a:t>
                </a:r>
              </a:p>
            </p:txBody>
          </p:sp>
        </mc:Choice>
        <mc:Fallback xmlns="">
          <p:sp>
            <p:nvSpPr>
              <p:cNvPr id="7" name="Content Placeholder 6">
                <a:extLst>
                  <a:ext uri="{FF2B5EF4-FFF2-40B4-BE49-F238E27FC236}">
                    <a16:creationId xmlns:a16="http://schemas.microsoft.com/office/drawing/2014/main" id="{EE4CC722-6A36-B17B-2BF6-83539A551BDC}"/>
                  </a:ext>
                </a:extLst>
              </p:cNvPr>
              <p:cNvSpPr>
                <a:spLocks noGrp="1" noRot="1" noChangeAspect="1" noMove="1" noResize="1" noEditPoints="1" noAdjustHandles="1" noChangeArrowheads="1" noChangeShapeType="1" noTextEdit="1"/>
              </p:cNvSpPr>
              <p:nvPr>
                <p:ph idx="1"/>
              </p:nvPr>
            </p:nvSpPr>
            <p:spPr>
              <a:xfrm>
                <a:off x="497158" y="1590261"/>
                <a:ext cx="7699785" cy="4606139"/>
              </a:xfrm>
              <a:blipFill>
                <a:blip r:embed="rId2"/>
                <a:stretch>
                  <a:fillRect l="-115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2AD224F-1F2A-D97D-97FB-BEC03FCF0695}"/>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28AA484F-6233-12C4-BF7E-550B1B71CEBC}"/>
              </a:ext>
            </a:extLst>
          </p:cNvPr>
          <p:cNvSpPr>
            <a:spLocks noGrp="1"/>
          </p:cNvSpPr>
          <p:nvPr>
            <p:ph type="sldNum" sz="quarter" idx="12"/>
          </p:nvPr>
        </p:nvSpPr>
        <p:spPr/>
        <p:txBody>
          <a:bodyPr/>
          <a:lstStyle/>
          <a:p>
            <a:fld id="{0C6CD854-DD62-6C4B-87F1-66B34D688D3F}" type="slidenum">
              <a:rPr lang="en-US" smtClean="0"/>
              <a:t>16</a:t>
            </a:fld>
            <a:endParaRPr lang="en-US"/>
          </a:p>
        </p:txBody>
      </p:sp>
      <p:pic>
        <p:nvPicPr>
          <p:cNvPr id="8" name="Picture 2" descr="Illustration of a red slot machine. The display reads “double $2/$0 or nothing”">
            <a:extLst>
              <a:ext uri="{FF2B5EF4-FFF2-40B4-BE49-F238E27FC236}">
                <a16:creationId xmlns:a16="http://schemas.microsoft.com/office/drawing/2014/main" id="{96E2185C-A0C5-F0A8-EA16-F1BD9E46B4E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47166" y="1752600"/>
            <a:ext cx="3017520" cy="3352800"/>
          </a:xfrm>
          <a:prstGeom prst="rect">
            <a:avLst/>
          </a:prstGeom>
          <a:noFill/>
        </p:spPr>
      </p:pic>
    </p:spTree>
    <p:extLst>
      <p:ext uri="{BB962C8B-B14F-4D97-AF65-F5344CB8AC3E}">
        <p14:creationId xmlns:p14="http://schemas.microsoft.com/office/powerpoint/2010/main" val="2063585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18"/>
          <p:cNvGraphicFramePr>
            <a:graphicFrameLocks noGrp="1"/>
          </p:cNvGraphicFramePr>
          <p:nvPr>
            <p:extLst>
              <p:ext uri="{D42A27DB-BD31-4B8C-83A1-F6EECF244321}">
                <p14:modId xmlns:p14="http://schemas.microsoft.com/office/powerpoint/2010/main" val="1298240966"/>
              </p:ext>
            </p:extLst>
          </p:nvPr>
        </p:nvGraphicFramePr>
        <p:xfrm>
          <a:off x="381000" y="2514600"/>
          <a:ext cx="2667000" cy="2543313"/>
        </p:xfrm>
        <a:graphic>
          <a:graphicData uri="http://schemas.openxmlformats.org/drawingml/2006/table">
            <a:tbl>
              <a:tblPr firstRow="1" bandRow="1">
                <a:tableStyleId>{5C22544A-7EE6-4342-B048-85BDC9FD1C3A}</a:tableStyleId>
              </a:tblPr>
              <a:tblGrid>
                <a:gridCol w="889000">
                  <a:extLst>
                    <a:ext uri="{9D8B030D-6E8A-4147-A177-3AD203B41FA5}">
                      <a16:colId xmlns:a16="http://schemas.microsoft.com/office/drawing/2014/main" val="20000"/>
                    </a:ext>
                  </a:extLst>
                </a:gridCol>
                <a:gridCol w="889000">
                  <a:extLst>
                    <a:ext uri="{9D8B030D-6E8A-4147-A177-3AD203B41FA5}">
                      <a16:colId xmlns:a16="http://schemas.microsoft.com/office/drawing/2014/main" val="20001"/>
                    </a:ext>
                  </a:extLst>
                </a:gridCol>
                <a:gridCol w="889000">
                  <a:extLst>
                    <a:ext uri="{9D8B030D-6E8A-4147-A177-3AD203B41FA5}">
                      <a16:colId xmlns:a16="http://schemas.microsoft.com/office/drawing/2014/main" val="20002"/>
                    </a:ext>
                  </a:extLst>
                </a:gridCol>
              </a:tblGrid>
              <a:tr h="847771">
                <a:tc>
                  <a:txBody>
                    <a:bodyPr/>
                    <a:lstStyle/>
                    <a:p>
                      <a:pPr algn="ctr"/>
                      <a:endParaRPr lang="en-US" sz="3200" dirty="0">
                        <a:solidFill>
                          <a:schemeClr val="bg2"/>
                        </a:solidFill>
                        <a:latin typeface="+mj-lt"/>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mj-lt"/>
                          <a:ea typeface="+mn-ea"/>
                          <a:cs typeface="+mn-cs"/>
                        </a:rPr>
                        <a:t>A</a:t>
                      </a:r>
                      <a:endParaRPr lang="en-US" sz="2800" dirty="0">
                        <a:solidFill>
                          <a:schemeClr val="bg2"/>
                        </a:solidFill>
                        <a:latin typeface="+mj-lt"/>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mj-lt"/>
                      </a:endParaRPr>
                    </a:p>
                  </a:txBody>
                  <a:tcPr marL="83489" marR="83489" marT="41745" marB="4174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8477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B</a:t>
                      </a: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C</a:t>
                      </a:r>
                      <a:endParaRPr lang="en-US" sz="3200" dirty="0">
                        <a:solidFill>
                          <a:schemeClr val="bg2"/>
                        </a:solidFill>
                        <a:latin typeface="+mj-lt"/>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08080"/>
                          </a:solidFill>
                          <a:effectLst/>
                          <a:uLnTx/>
                          <a:uFillTx/>
                          <a:latin typeface="+mj-lt"/>
                          <a:ea typeface="+mn-ea"/>
                          <a:cs typeface="+mn-cs"/>
                        </a:rPr>
                        <a:t>D</a:t>
                      </a:r>
                      <a:endParaRPr kumimoji="0" lang="en-US" sz="2800" b="0" i="0" u="none" strike="noStrike" kern="1200" cap="none" spc="0" normalizeH="0" baseline="0" noProof="0" dirty="0">
                        <a:ln>
                          <a:noFill/>
                        </a:ln>
                        <a:solidFill>
                          <a:schemeClr val="tx1"/>
                        </a:solidFill>
                        <a:effectLst/>
                        <a:uLnTx/>
                        <a:uFillTx/>
                        <a:latin typeface="+mj-lt"/>
                        <a:ea typeface="+mn-ea"/>
                        <a:cs typeface="+mn-cs"/>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47771">
                <a:tc>
                  <a:txBody>
                    <a:bodyPr/>
                    <a:lstStyle/>
                    <a:p>
                      <a:endParaRPr lang="en-US" sz="1800" dirty="0">
                        <a:latin typeface="+mj-lt"/>
                      </a:endParaRPr>
                    </a:p>
                  </a:txBody>
                  <a:tcPr marL="83489" marR="83489" marT="41745" marB="4174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808080"/>
                          </a:solidFill>
                          <a:effectLst/>
                          <a:uLnTx/>
                          <a:uFillTx/>
                          <a:latin typeface="+mj-lt"/>
                          <a:ea typeface="+mn-ea"/>
                          <a:cs typeface="+mn-cs"/>
                        </a:rPr>
                        <a:t>E</a:t>
                      </a:r>
                      <a:endParaRPr kumimoji="0" lang="en-US" sz="3200" b="0" i="0" u="none" strike="noStrike" kern="1200" cap="none" spc="0" normalizeH="0" baseline="0" noProof="0" dirty="0">
                        <a:ln>
                          <a:noFill/>
                        </a:ln>
                        <a:solidFill>
                          <a:srgbClr val="808080"/>
                        </a:solidFill>
                        <a:effectLst/>
                        <a:uLnTx/>
                        <a:uFillTx/>
                        <a:latin typeface="+mj-lt"/>
                        <a:ea typeface="+mn-ea"/>
                        <a:cs typeface="+mn-cs"/>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mj-lt"/>
                      </a:endParaRPr>
                    </a:p>
                  </a:txBody>
                  <a:tcPr marL="83489" marR="83489" marT="41745" marB="4174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2" name="Title 1"/>
          <p:cNvSpPr>
            <a:spLocks noGrp="1"/>
          </p:cNvSpPr>
          <p:nvPr>
            <p:ph type="title"/>
          </p:nvPr>
        </p:nvSpPr>
        <p:spPr/>
        <p:txBody>
          <a:bodyPr/>
          <a:lstStyle/>
          <a:p>
            <a:r>
              <a:rPr lang="en-US" sz="4000" dirty="0">
                <a:cs typeface="Calibri" panose="020F0502020204030204" pitchFamily="34" charset="0"/>
              </a:rPr>
              <a:t>Direct Evaluation Example (1)</a:t>
            </a:r>
          </a:p>
        </p:txBody>
      </p:sp>
      <p:sp>
        <p:nvSpPr>
          <p:cNvPr id="14" name="Text Box 13"/>
          <p:cNvSpPr txBox="1">
            <a:spLocks noChangeArrowheads="1"/>
          </p:cNvSpPr>
          <p:nvPr/>
        </p:nvSpPr>
        <p:spPr bwMode="auto">
          <a:xfrm>
            <a:off x="457200" y="5421868"/>
            <a:ext cx="2438400" cy="400110"/>
          </a:xfrm>
          <a:prstGeom prst="rect">
            <a:avLst/>
          </a:prstGeom>
          <a:noFill/>
          <a:ln w="9525">
            <a:noFill/>
            <a:miter lim="800000"/>
            <a:headEnd/>
            <a:tailEnd/>
          </a:ln>
        </p:spPr>
        <p:txBody>
          <a:bodyPr wrap="square">
            <a:spAutoFit/>
          </a:bodyPr>
          <a:lstStyle/>
          <a:p>
            <a:pPr algn="ctr">
              <a:spcBef>
                <a:spcPct val="50000"/>
              </a:spcBef>
            </a:pPr>
            <a:r>
              <a:rPr lang="en-US" sz="2000" i="1" dirty="0">
                <a:cs typeface="Calibri" panose="020F0502020204030204" pitchFamily="34" charset="0"/>
                <a:sym typeface="Symbol" pitchFamily="18" charset="2"/>
              </a:rPr>
              <a:t>Assume: </a:t>
            </a:r>
            <a:r>
              <a:rPr lang="en-US" sz="2000" dirty="0">
                <a:cs typeface="Calibri" panose="020F0502020204030204" pitchFamily="34" charset="0"/>
                <a:sym typeface="Symbol" pitchFamily="18" charset="2"/>
              </a:rPr>
              <a:t> = 1</a:t>
            </a:r>
            <a:endParaRPr lang="en-US" sz="2000" dirty="0">
              <a:cs typeface="Calibri" panose="020F0502020204030204" pitchFamily="34" charset="0"/>
            </a:endParaRPr>
          </a:p>
        </p:txBody>
      </p:sp>
      <p:sp>
        <p:nvSpPr>
          <p:cNvPr id="22" name="Isosceles Triangle 21">
            <a:extLst>
              <a:ext uri="{C183D7F6-B498-43B3-948B-1728B52AA6E4}">
                <adec:decorative xmlns:adec="http://schemas.microsoft.com/office/drawing/2017/decorative" val="1"/>
              </a:ext>
            </a:extLst>
          </p:cNvPr>
          <p:cNvSpPr/>
          <p:nvPr/>
        </p:nvSpPr>
        <p:spPr>
          <a:xfrm rot="5400000">
            <a:off x="1173469" y="3690949"/>
            <a:ext cx="228600" cy="19706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23" name="Isosceles Triangle 22">
            <a:extLst>
              <a:ext uri="{C183D7F6-B498-43B3-948B-1728B52AA6E4}">
                <adec:decorative xmlns:adec="http://schemas.microsoft.com/office/drawing/2017/decorative" val="1"/>
              </a:ext>
            </a:extLst>
          </p:cNvPr>
          <p:cNvSpPr/>
          <p:nvPr/>
        </p:nvSpPr>
        <p:spPr>
          <a:xfrm rot="5400000">
            <a:off x="2029253" y="3690950"/>
            <a:ext cx="228600" cy="19706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24" name="Isosceles Triangle 23">
            <a:extLst>
              <a:ext uri="{C183D7F6-B498-43B3-948B-1728B52AA6E4}">
                <adec:decorative xmlns:adec="http://schemas.microsoft.com/office/drawing/2017/decorative" val="1"/>
              </a:ext>
            </a:extLst>
          </p:cNvPr>
          <p:cNvSpPr/>
          <p:nvPr/>
        </p:nvSpPr>
        <p:spPr>
          <a:xfrm>
            <a:off x="1624492" y="4222531"/>
            <a:ext cx="228600" cy="19706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30" name="TextBox 29"/>
          <p:cNvSpPr txBox="1"/>
          <p:nvPr/>
        </p:nvSpPr>
        <p:spPr>
          <a:xfrm>
            <a:off x="3886200" y="1981200"/>
            <a:ext cx="1676400" cy="461665"/>
          </a:xfrm>
          <a:prstGeom prst="rect">
            <a:avLst/>
          </a:prstGeom>
          <a:noFill/>
        </p:spPr>
        <p:txBody>
          <a:bodyPr wrap="square" rtlCol="0">
            <a:spAutoFit/>
          </a:bodyPr>
          <a:lstStyle/>
          <a:p>
            <a:pPr algn="ctr"/>
            <a:r>
              <a:rPr lang="en-US" sz="2400" dirty="0">
                <a:cs typeface="Calibri" panose="020F0502020204030204" pitchFamily="34" charset="0"/>
              </a:rPr>
              <a:t>Episode 1</a:t>
            </a:r>
          </a:p>
        </p:txBody>
      </p:sp>
      <p:sp>
        <p:nvSpPr>
          <p:cNvPr id="32" name="TextBox 31"/>
          <p:cNvSpPr txBox="1"/>
          <p:nvPr/>
        </p:nvSpPr>
        <p:spPr>
          <a:xfrm>
            <a:off x="6477000" y="1981200"/>
            <a:ext cx="1676400" cy="461665"/>
          </a:xfrm>
          <a:prstGeom prst="rect">
            <a:avLst/>
          </a:prstGeom>
          <a:noFill/>
        </p:spPr>
        <p:txBody>
          <a:bodyPr wrap="square" rtlCol="0">
            <a:spAutoFit/>
          </a:bodyPr>
          <a:lstStyle/>
          <a:p>
            <a:pPr algn="ctr"/>
            <a:r>
              <a:rPr lang="en-US" sz="2400" dirty="0">
                <a:cs typeface="Calibri" panose="020F0502020204030204" pitchFamily="34" charset="0"/>
              </a:rPr>
              <a:t>Episode 2</a:t>
            </a:r>
          </a:p>
        </p:txBody>
      </p:sp>
      <p:sp>
        <p:nvSpPr>
          <p:cNvPr id="34" name="TextBox 33"/>
          <p:cNvSpPr txBox="1"/>
          <p:nvPr/>
        </p:nvSpPr>
        <p:spPr>
          <a:xfrm>
            <a:off x="3886200" y="4114800"/>
            <a:ext cx="1676400" cy="461665"/>
          </a:xfrm>
          <a:prstGeom prst="rect">
            <a:avLst/>
          </a:prstGeom>
          <a:noFill/>
        </p:spPr>
        <p:txBody>
          <a:bodyPr wrap="square" rtlCol="0">
            <a:spAutoFit/>
          </a:bodyPr>
          <a:lstStyle/>
          <a:p>
            <a:pPr algn="ctr"/>
            <a:r>
              <a:rPr lang="en-US" sz="2400" dirty="0">
                <a:cs typeface="Calibri" panose="020F0502020204030204" pitchFamily="34" charset="0"/>
              </a:rPr>
              <a:t>Episode 3</a:t>
            </a:r>
          </a:p>
        </p:txBody>
      </p:sp>
      <p:sp>
        <p:nvSpPr>
          <p:cNvPr id="36" name="TextBox 35"/>
          <p:cNvSpPr txBox="1"/>
          <p:nvPr/>
        </p:nvSpPr>
        <p:spPr>
          <a:xfrm>
            <a:off x="6477000" y="4114800"/>
            <a:ext cx="1676400" cy="461665"/>
          </a:xfrm>
          <a:prstGeom prst="rect">
            <a:avLst/>
          </a:prstGeom>
          <a:noFill/>
        </p:spPr>
        <p:txBody>
          <a:bodyPr wrap="square" rtlCol="0">
            <a:spAutoFit/>
          </a:bodyPr>
          <a:lstStyle/>
          <a:p>
            <a:pPr algn="ctr"/>
            <a:r>
              <a:rPr lang="en-US" sz="2400" dirty="0">
                <a:cs typeface="Calibri" panose="020F0502020204030204" pitchFamily="34" charset="0"/>
              </a:rPr>
              <a:t>Episode 4</a:t>
            </a:r>
          </a:p>
        </p:txBody>
      </p:sp>
      <p:sp>
        <p:nvSpPr>
          <p:cNvPr id="39" name="TextBox 38">
            <a:extLst>
              <a:ext uri="{FF2B5EF4-FFF2-40B4-BE49-F238E27FC236}">
                <a16:creationId xmlns:a16="http://schemas.microsoft.com/office/drawing/2014/main" id="{9C85D87F-8C69-484F-9AD1-375124473FC8}"/>
              </a:ext>
            </a:extLst>
          </p:cNvPr>
          <p:cNvSpPr txBox="1"/>
          <p:nvPr/>
        </p:nvSpPr>
        <p:spPr>
          <a:xfrm>
            <a:off x="8642988" y="5156488"/>
            <a:ext cx="3516624" cy="1015663"/>
          </a:xfrm>
          <a:prstGeom prst="rect">
            <a:avLst/>
          </a:prstGeom>
          <a:noFill/>
        </p:spPr>
        <p:txBody>
          <a:bodyPr wrap="square" rtlCol="0">
            <a:spAutoFit/>
          </a:bodyPr>
          <a:lstStyle/>
          <a:p>
            <a:pPr algn="ctr"/>
            <a:r>
              <a:rPr lang="en-US" sz="2000" dirty="0">
                <a:sym typeface="Symbol" pitchFamily="18" charset="2"/>
              </a:rPr>
              <a:t>U</a:t>
            </a:r>
            <a:r>
              <a:rPr lang="en-US" sz="2000" baseline="30000" dirty="0">
                <a:sym typeface="Symbol" pitchFamily="18" charset="2"/>
              </a:rPr>
              <a:t></a:t>
            </a:r>
            <a:r>
              <a:rPr lang="en-US" sz="2000" dirty="0">
                <a:sym typeface="Symbol" pitchFamily="18" charset="2"/>
              </a:rPr>
              <a:t>(s) = average(returns(s))</a:t>
            </a:r>
          </a:p>
          <a:p>
            <a:pPr algn="ctr"/>
            <a:endParaRPr lang="en-US" sz="2000" dirty="0">
              <a:sym typeface="Symbol" pitchFamily="18" charset="2"/>
            </a:endParaRPr>
          </a:p>
          <a:p>
            <a:pPr algn="ctr"/>
            <a:endParaRPr lang="en-US" sz="2000" dirty="0">
              <a:sym typeface="Symbol" pitchFamily="18" charset="2"/>
            </a:endParaRPr>
          </a:p>
        </p:txBody>
      </p:sp>
      <p:sp>
        <p:nvSpPr>
          <p:cNvPr id="5" name="TextBox 4">
            <a:extLst>
              <a:ext uri="{FF2B5EF4-FFF2-40B4-BE49-F238E27FC236}">
                <a16:creationId xmlns:a16="http://schemas.microsoft.com/office/drawing/2014/main" id="{371B631A-4A6C-D704-533A-66AE505A2A10}"/>
              </a:ext>
            </a:extLst>
          </p:cNvPr>
          <p:cNvSpPr txBox="1"/>
          <p:nvPr/>
        </p:nvSpPr>
        <p:spPr>
          <a:xfrm>
            <a:off x="609600" y="1649188"/>
            <a:ext cx="2209800" cy="461665"/>
          </a:xfrm>
          <a:prstGeom prst="rect">
            <a:avLst/>
          </a:prstGeom>
          <a:noFill/>
        </p:spPr>
        <p:txBody>
          <a:bodyPr wrap="square" rtlCol="0">
            <a:spAutoFit/>
          </a:bodyPr>
          <a:lstStyle/>
          <a:p>
            <a:pPr algn="ctr"/>
            <a:r>
              <a:rPr lang="en-US" sz="2400" b="1" dirty="0">
                <a:solidFill>
                  <a:schemeClr val="accent1"/>
                </a:solidFill>
                <a:latin typeface="+mj-lt"/>
                <a:cs typeface="Calibri" panose="020F0502020204030204" pitchFamily="34" charset="0"/>
              </a:rPr>
              <a:t>Input Policy </a:t>
            </a:r>
            <a:r>
              <a:rPr lang="en-US" sz="2400" b="1" dirty="0">
                <a:solidFill>
                  <a:schemeClr val="accent1"/>
                </a:solidFill>
                <a:latin typeface="+mj-lt"/>
                <a:cs typeface="Calibri" panose="020F0502020204030204" pitchFamily="34" charset="0"/>
                <a:sym typeface="Symbol" pitchFamily="18" charset="2"/>
              </a:rPr>
              <a:t></a:t>
            </a:r>
            <a:r>
              <a:rPr lang="en-US" sz="2400" b="1" dirty="0">
                <a:solidFill>
                  <a:schemeClr val="accent1"/>
                </a:solidFill>
                <a:latin typeface="+mj-lt"/>
                <a:cs typeface="Calibri" panose="020F0502020204030204" pitchFamily="34" charset="0"/>
              </a:rPr>
              <a:t> </a:t>
            </a:r>
          </a:p>
        </p:txBody>
      </p:sp>
      <p:sp>
        <p:nvSpPr>
          <p:cNvPr id="6" name="TextBox 5">
            <a:extLst>
              <a:ext uri="{FF2B5EF4-FFF2-40B4-BE49-F238E27FC236}">
                <a16:creationId xmlns:a16="http://schemas.microsoft.com/office/drawing/2014/main" id="{F0CC8524-C713-F08F-CFC8-D8C583E59D37}"/>
              </a:ext>
            </a:extLst>
          </p:cNvPr>
          <p:cNvSpPr txBox="1"/>
          <p:nvPr/>
        </p:nvSpPr>
        <p:spPr>
          <a:xfrm>
            <a:off x="3795344" y="1371600"/>
            <a:ext cx="4495800" cy="461665"/>
          </a:xfrm>
          <a:prstGeom prst="rect">
            <a:avLst/>
          </a:prstGeom>
          <a:noFill/>
        </p:spPr>
        <p:txBody>
          <a:bodyPr wrap="square" rtlCol="0">
            <a:spAutoFit/>
          </a:bodyPr>
          <a:lstStyle/>
          <a:p>
            <a:pPr algn="ctr"/>
            <a:r>
              <a:rPr lang="en-US" sz="2400" b="1" dirty="0">
                <a:solidFill>
                  <a:schemeClr val="accent3"/>
                </a:solidFill>
                <a:latin typeface="+mj-lt"/>
                <a:cs typeface="Calibri" panose="020F0502020204030204" pitchFamily="34" charset="0"/>
              </a:rPr>
              <a:t>Observed Episodes (Training)</a:t>
            </a:r>
          </a:p>
        </p:txBody>
      </p:sp>
      <p:sp>
        <p:nvSpPr>
          <p:cNvPr id="7" name="TextBox 6">
            <a:extLst>
              <a:ext uri="{FF2B5EF4-FFF2-40B4-BE49-F238E27FC236}">
                <a16:creationId xmlns:a16="http://schemas.microsoft.com/office/drawing/2014/main" id="{C0D5C463-A582-131E-4BCF-5014C68EA3EA}"/>
              </a:ext>
            </a:extLst>
          </p:cNvPr>
          <p:cNvSpPr txBox="1"/>
          <p:nvPr/>
        </p:nvSpPr>
        <p:spPr>
          <a:xfrm>
            <a:off x="8991600" y="1371600"/>
            <a:ext cx="2743200" cy="461665"/>
          </a:xfrm>
          <a:prstGeom prst="rect">
            <a:avLst/>
          </a:prstGeom>
          <a:noFill/>
        </p:spPr>
        <p:txBody>
          <a:bodyPr wrap="square" rtlCol="0">
            <a:spAutoFit/>
          </a:bodyPr>
          <a:lstStyle/>
          <a:p>
            <a:pPr algn="ctr"/>
            <a:r>
              <a:rPr lang="en-US" sz="2400" b="1" dirty="0">
                <a:solidFill>
                  <a:schemeClr val="accent4"/>
                </a:solidFill>
                <a:latin typeface="+mj-lt"/>
                <a:cs typeface="Calibri" panose="020F0502020204030204" pitchFamily="34" charset="0"/>
              </a:rPr>
              <a:t>Output Values</a:t>
            </a:r>
          </a:p>
        </p:txBody>
      </p:sp>
      <p:sp>
        <p:nvSpPr>
          <p:cNvPr id="8" name="Date Placeholder 3">
            <a:extLst>
              <a:ext uri="{FF2B5EF4-FFF2-40B4-BE49-F238E27FC236}">
                <a16:creationId xmlns:a16="http://schemas.microsoft.com/office/drawing/2014/main" id="{DE7FF483-D642-3A02-CABF-66482742EF08}"/>
              </a:ext>
            </a:extLst>
          </p:cNvPr>
          <p:cNvSpPr>
            <a:spLocks noGrp="1"/>
          </p:cNvSpPr>
          <p:nvPr>
            <p:ph type="dt" sz="half" idx="2"/>
          </p:nvPr>
        </p:nvSpPr>
        <p:spPr>
          <a:xfrm>
            <a:off x="497158" y="6356350"/>
            <a:ext cx="2743200" cy="365125"/>
          </a:xfrm>
        </p:spPr>
        <p:txBody>
          <a:bodyPr/>
          <a:lstStyle/>
          <a:p>
            <a:r>
              <a:rPr lang="en-US" dirty="0"/>
              <a:t>CSE 473</a:t>
            </a:r>
          </a:p>
        </p:txBody>
      </p:sp>
      <p:sp>
        <p:nvSpPr>
          <p:cNvPr id="9" name="Slide Number Placeholder 4">
            <a:extLst>
              <a:ext uri="{FF2B5EF4-FFF2-40B4-BE49-F238E27FC236}">
                <a16:creationId xmlns:a16="http://schemas.microsoft.com/office/drawing/2014/main" id="{32568024-6335-1D0A-A73E-0B5AEDFC0F47}"/>
              </a:ext>
            </a:extLst>
          </p:cNvPr>
          <p:cNvSpPr>
            <a:spLocks noGrp="1"/>
          </p:cNvSpPr>
          <p:nvPr>
            <p:ph type="sldNum" sz="quarter" idx="12"/>
          </p:nvPr>
        </p:nvSpPr>
        <p:spPr>
          <a:xfrm>
            <a:off x="8951641" y="6356350"/>
            <a:ext cx="2743200" cy="365125"/>
          </a:xfrm>
        </p:spPr>
        <p:txBody>
          <a:bodyPr/>
          <a:lstStyle/>
          <a:p>
            <a:fld id="{0C6CD854-DD62-6C4B-87F1-66B34D688D3F}" type="slidenum">
              <a:rPr lang="en-US" smtClean="0"/>
              <a:t>17</a:t>
            </a:fld>
            <a:endParaRPr lang="en-US"/>
          </a:p>
        </p:txBody>
      </p:sp>
      <p:graphicFrame>
        <p:nvGraphicFramePr>
          <p:cNvPr id="3" name="Table 2">
            <a:extLst>
              <a:ext uri="{FF2B5EF4-FFF2-40B4-BE49-F238E27FC236}">
                <a16:creationId xmlns:a16="http://schemas.microsoft.com/office/drawing/2014/main" id="{32678196-5B25-4C18-06B4-2EDA0C8A813F}"/>
              </a:ext>
            </a:extLst>
          </p:cNvPr>
          <p:cNvGraphicFramePr>
            <a:graphicFrameLocks noGrp="1"/>
          </p:cNvGraphicFramePr>
          <p:nvPr>
            <p:extLst>
              <p:ext uri="{D42A27DB-BD31-4B8C-83A1-F6EECF244321}">
                <p14:modId xmlns:p14="http://schemas.microsoft.com/office/powerpoint/2010/main" val="2583880096"/>
              </p:ext>
            </p:extLst>
          </p:nvPr>
        </p:nvGraphicFramePr>
        <p:xfrm>
          <a:off x="9067800" y="2040717"/>
          <a:ext cx="2667000" cy="2543313"/>
        </p:xfrm>
        <a:graphic>
          <a:graphicData uri="http://schemas.openxmlformats.org/drawingml/2006/table">
            <a:tbl>
              <a:tblPr firstRow="1" bandRow="1">
                <a:tableStyleId>{5C22544A-7EE6-4342-B048-85BDC9FD1C3A}</a:tableStyleId>
              </a:tblPr>
              <a:tblGrid>
                <a:gridCol w="889000">
                  <a:extLst>
                    <a:ext uri="{9D8B030D-6E8A-4147-A177-3AD203B41FA5}">
                      <a16:colId xmlns:a16="http://schemas.microsoft.com/office/drawing/2014/main" val="20000"/>
                    </a:ext>
                  </a:extLst>
                </a:gridCol>
                <a:gridCol w="889000">
                  <a:extLst>
                    <a:ext uri="{9D8B030D-6E8A-4147-A177-3AD203B41FA5}">
                      <a16:colId xmlns:a16="http://schemas.microsoft.com/office/drawing/2014/main" val="20001"/>
                    </a:ext>
                  </a:extLst>
                </a:gridCol>
                <a:gridCol w="889000">
                  <a:extLst>
                    <a:ext uri="{9D8B030D-6E8A-4147-A177-3AD203B41FA5}">
                      <a16:colId xmlns:a16="http://schemas.microsoft.com/office/drawing/2014/main" val="20002"/>
                    </a:ext>
                  </a:extLst>
                </a:gridCol>
              </a:tblGrid>
              <a:tr h="847771">
                <a:tc>
                  <a:txBody>
                    <a:bodyPr/>
                    <a:lstStyle/>
                    <a:p>
                      <a:pPr algn="l"/>
                      <a:endParaRPr lang="en-US" sz="3200" dirty="0">
                        <a:solidFill>
                          <a:schemeClr val="bg2"/>
                        </a:solidFill>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mj-lt"/>
                          <a:ea typeface="+mn-ea"/>
                          <a:cs typeface="+mn-cs"/>
                        </a:rPr>
                        <a:t>A</a:t>
                      </a:r>
                      <a:endParaRPr lang="en-US" sz="2800" dirty="0">
                        <a:solidFill>
                          <a:schemeClr val="bg2"/>
                        </a:solidFill>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l"/>
                      <a:endParaRPr lang="en-US" sz="1800" dirty="0">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847771">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B</a:t>
                      </a: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C</a:t>
                      </a:r>
                      <a:endParaRPr lang="en-US" sz="3200" dirty="0">
                        <a:solidFill>
                          <a:schemeClr val="bg2"/>
                        </a:solidFill>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08080"/>
                          </a:solidFill>
                          <a:effectLst/>
                          <a:uLnTx/>
                          <a:uFillTx/>
                          <a:latin typeface="+mj-lt"/>
                          <a:ea typeface="+mn-ea"/>
                          <a:cs typeface="+mn-cs"/>
                        </a:rPr>
                        <a:t>D</a:t>
                      </a:r>
                      <a:endParaRPr kumimoji="0" lang="en-US" sz="2800" b="0" i="0" u="none" strike="noStrike" kern="1200" cap="none" spc="0" normalizeH="0" baseline="0" noProof="0" dirty="0">
                        <a:ln>
                          <a:noFill/>
                        </a:ln>
                        <a:solidFill>
                          <a:schemeClr val="tx1"/>
                        </a:solidFill>
                        <a:effectLst/>
                        <a:uLnTx/>
                        <a:uFillTx/>
                        <a:latin typeface="+mj-lt"/>
                        <a:ea typeface="+mn-ea"/>
                        <a:cs typeface="+mn-cs"/>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47771">
                <a:tc>
                  <a:txBody>
                    <a:bodyPr/>
                    <a:lstStyle/>
                    <a:p>
                      <a:pPr algn="l"/>
                      <a:endParaRPr lang="en-US" sz="1800" dirty="0">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808080"/>
                          </a:solidFill>
                          <a:effectLst/>
                          <a:uLnTx/>
                          <a:uFillTx/>
                          <a:latin typeface="+mj-lt"/>
                          <a:ea typeface="+mn-ea"/>
                          <a:cs typeface="+mn-cs"/>
                        </a:rPr>
                        <a:t>E</a:t>
                      </a:r>
                      <a:endParaRPr kumimoji="0" lang="en-US" sz="3200" b="0" i="0" u="none" strike="noStrike" kern="1200" cap="none" spc="0" normalizeH="0" baseline="0" noProof="0" dirty="0">
                        <a:ln>
                          <a:noFill/>
                        </a:ln>
                        <a:solidFill>
                          <a:srgbClr val="808080"/>
                        </a:solidFill>
                        <a:effectLst/>
                        <a:uLnTx/>
                        <a:uFillTx/>
                        <a:latin typeface="+mj-lt"/>
                        <a:ea typeface="+mn-ea"/>
                        <a:cs typeface="+mn-cs"/>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l"/>
                      <a:endParaRPr lang="en-US" sz="1800" dirty="0">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15" name="Rounded Rectangle 14">
            <a:extLst>
              <a:ext uri="{FF2B5EF4-FFF2-40B4-BE49-F238E27FC236}">
                <a16:creationId xmlns:a16="http://schemas.microsoft.com/office/drawing/2014/main" id="{868007C7-0F46-26BB-23F4-6EF2FCDC6514}"/>
              </a:ext>
            </a:extLst>
          </p:cNvPr>
          <p:cNvSpPr/>
          <p:nvPr/>
        </p:nvSpPr>
        <p:spPr>
          <a:xfrm>
            <a:off x="3581400" y="2514600"/>
            <a:ext cx="2286000" cy="1295400"/>
          </a:xfrm>
          <a:prstGeom prst="roundRect">
            <a:avLst>
              <a:gd name="adj" fmla="val 5899"/>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B, east, C, -1</a:t>
            </a:r>
          </a:p>
          <a:p>
            <a:pPr algn="ctr"/>
            <a:r>
              <a:rPr lang="en-US" sz="2000" dirty="0">
                <a:solidFill>
                  <a:schemeClr val="tx1"/>
                </a:solidFill>
                <a:cs typeface="Calibri" panose="020F0502020204030204" pitchFamily="34" charset="0"/>
              </a:rPr>
              <a:t>C, east, D, -1</a:t>
            </a:r>
          </a:p>
          <a:p>
            <a:pPr algn="ctr"/>
            <a:r>
              <a:rPr lang="en-US" sz="2000" dirty="0">
                <a:solidFill>
                  <a:schemeClr val="tx1"/>
                </a:solidFill>
                <a:cs typeface="Calibri" panose="020F0502020204030204" pitchFamily="34" charset="0"/>
              </a:rPr>
              <a:t>D, exit,  x, +10</a:t>
            </a:r>
          </a:p>
        </p:txBody>
      </p:sp>
      <p:sp>
        <p:nvSpPr>
          <p:cNvPr id="16" name="Rounded Rectangle 15">
            <a:extLst>
              <a:ext uri="{FF2B5EF4-FFF2-40B4-BE49-F238E27FC236}">
                <a16:creationId xmlns:a16="http://schemas.microsoft.com/office/drawing/2014/main" id="{91E54931-6255-1906-24E5-A5E48095D037}"/>
              </a:ext>
            </a:extLst>
          </p:cNvPr>
          <p:cNvSpPr/>
          <p:nvPr/>
        </p:nvSpPr>
        <p:spPr>
          <a:xfrm>
            <a:off x="6172200" y="2514600"/>
            <a:ext cx="2286000" cy="1295400"/>
          </a:xfrm>
          <a:prstGeom prst="roundRect">
            <a:avLst>
              <a:gd name="adj" fmla="val 9488"/>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B, east, C, -1</a:t>
            </a:r>
          </a:p>
          <a:p>
            <a:pPr algn="ctr"/>
            <a:r>
              <a:rPr lang="en-US" sz="2000" dirty="0">
                <a:solidFill>
                  <a:schemeClr val="tx1"/>
                </a:solidFill>
                <a:cs typeface="Calibri" panose="020F0502020204030204" pitchFamily="34" charset="0"/>
              </a:rPr>
              <a:t>C, east, D, -1</a:t>
            </a:r>
          </a:p>
          <a:p>
            <a:pPr algn="ctr"/>
            <a:r>
              <a:rPr lang="en-US" sz="2000" dirty="0">
                <a:solidFill>
                  <a:schemeClr val="tx1"/>
                </a:solidFill>
                <a:cs typeface="Calibri" panose="020F0502020204030204" pitchFamily="34" charset="0"/>
              </a:rPr>
              <a:t>D, exit,  x, +10</a:t>
            </a:r>
          </a:p>
        </p:txBody>
      </p:sp>
      <p:sp>
        <p:nvSpPr>
          <p:cNvPr id="17" name="Rounded Rectangle 16">
            <a:extLst>
              <a:ext uri="{FF2B5EF4-FFF2-40B4-BE49-F238E27FC236}">
                <a16:creationId xmlns:a16="http://schemas.microsoft.com/office/drawing/2014/main" id="{9AE7624D-E581-6DA1-072D-D2F80BFE8774}"/>
              </a:ext>
            </a:extLst>
          </p:cNvPr>
          <p:cNvSpPr/>
          <p:nvPr/>
        </p:nvSpPr>
        <p:spPr>
          <a:xfrm>
            <a:off x="3581400" y="4648200"/>
            <a:ext cx="2286000" cy="1295400"/>
          </a:xfrm>
          <a:prstGeom prst="roundRect">
            <a:avLst>
              <a:gd name="adj" fmla="val 9488"/>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E, north, C, -1</a:t>
            </a:r>
          </a:p>
          <a:p>
            <a:pPr algn="ctr"/>
            <a:r>
              <a:rPr lang="en-US" sz="2000" dirty="0">
                <a:solidFill>
                  <a:schemeClr val="tx1"/>
                </a:solidFill>
                <a:cs typeface="Calibri" panose="020F0502020204030204" pitchFamily="34" charset="0"/>
              </a:rPr>
              <a:t>C, east,   D, -1</a:t>
            </a:r>
          </a:p>
          <a:p>
            <a:pPr algn="ctr"/>
            <a:r>
              <a:rPr lang="en-US" sz="2000" dirty="0">
                <a:solidFill>
                  <a:schemeClr val="tx1"/>
                </a:solidFill>
                <a:cs typeface="Calibri" panose="020F0502020204030204" pitchFamily="34" charset="0"/>
              </a:rPr>
              <a:t>D, exit,    x, +10</a:t>
            </a:r>
          </a:p>
        </p:txBody>
      </p:sp>
      <p:sp>
        <p:nvSpPr>
          <p:cNvPr id="18" name="Rounded Rectangle 17">
            <a:extLst>
              <a:ext uri="{FF2B5EF4-FFF2-40B4-BE49-F238E27FC236}">
                <a16:creationId xmlns:a16="http://schemas.microsoft.com/office/drawing/2014/main" id="{71E2460E-2D23-5AA5-B335-245F62DC8004}"/>
              </a:ext>
            </a:extLst>
          </p:cNvPr>
          <p:cNvSpPr/>
          <p:nvPr/>
        </p:nvSpPr>
        <p:spPr>
          <a:xfrm>
            <a:off x="6172200" y="4648200"/>
            <a:ext cx="2286000" cy="1295400"/>
          </a:xfrm>
          <a:prstGeom prst="roundRect">
            <a:avLst>
              <a:gd name="adj" fmla="val 8292"/>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E, north, C, -1</a:t>
            </a:r>
          </a:p>
          <a:p>
            <a:pPr algn="ctr"/>
            <a:r>
              <a:rPr lang="en-US" sz="2000" dirty="0">
                <a:solidFill>
                  <a:schemeClr val="tx1"/>
                </a:solidFill>
                <a:cs typeface="Calibri" panose="020F0502020204030204" pitchFamily="34" charset="0"/>
              </a:rPr>
              <a:t>C, east,   A, -1</a:t>
            </a:r>
          </a:p>
          <a:p>
            <a:pPr algn="ctr"/>
            <a:r>
              <a:rPr lang="en-US" sz="2000" dirty="0">
                <a:solidFill>
                  <a:schemeClr val="tx1"/>
                </a:solidFill>
                <a:cs typeface="Calibri" panose="020F0502020204030204" pitchFamily="34" charset="0"/>
              </a:rPr>
              <a:t>A, exit,    x, -10</a:t>
            </a:r>
          </a:p>
        </p:txBody>
      </p:sp>
    </p:spTree>
    <p:extLst>
      <p:ext uri="{BB962C8B-B14F-4D97-AF65-F5344CB8AC3E}">
        <p14:creationId xmlns:p14="http://schemas.microsoft.com/office/powerpoint/2010/main" val="161738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cs typeface="Calibri" panose="020F0502020204030204" pitchFamily="34" charset="0"/>
              </a:rPr>
              <a:t>Direct Evaluation Example (2)</a:t>
            </a:r>
          </a:p>
        </p:txBody>
      </p:sp>
      <p:sp>
        <p:nvSpPr>
          <p:cNvPr id="49" name="Date Placeholder 3">
            <a:extLst>
              <a:ext uri="{FF2B5EF4-FFF2-40B4-BE49-F238E27FC236}">
                <a16:creationId xmlns:a16="http://schemas.microsoft.com/office/drawing/2014/main" id="{2975AABA-C160-604B-286F-9F18629BDE28}"/>
              </a:ext>
            </a:extLst>
          </p:cNvPr>
          <p:cNvSpPr>
            <a:spLocks noGrp="1"/>
          </p:cNvSpPr>
          <p:nvPr>
            <p:ph type="dt" sz="half" idx="2"/>
          </p:nvPr>
        </p:nvSpPr>
        <p:spPr/>
        <p:txBody>
          <a:bodyPr/>
          <a:lstStyle/>
          <a:p>
            <a:r>
              <a:rPr lang="en-US" dirty="0"/>
              <a:t>CSE 473</a:t>
            </a:r>
          </a:p>
        </p:txBody>
      </p:sp>
      <p:graphicFrame>
        <p:nvGraphicFramePr>
          <p:cNvPr id="56" name="Table 55"/>
          <p:cNvGraphicFramePr>
            <a:graphicFrameLocks noGrp="1"/>
          </p:cNvGraphicFramePr>
          <p:nvPr>
            <p:extLst>
              <p:ext uri="{D42A27DB-BD31-4B8C-83A1-F6EECF244321}">
                <p14:modId xmlns:p14="http://schemas.microsoft.com/office/powerpoint/2010/main" val="902596920"/>
              </p:ext>
            </p:extLst>
          </p:nvPr>
        </p:nvGraphicFramePr>
        <p:xfrm>
          <a:off x="9067800" y="2040717"/>
          <a:ext cx="2667000" cy="2543313"/>
        </p:xfrm>
        <a:graphic>
          <a:graphicData uri="http://schemas.openxmlformats.org/drawingml/2006/table">
            <a:tbl>
              <a:tblPr firstRow="1" bandRow="1">
                <a:tableStyleId>{5C22544A-7EE6-4342-B048-85BDC9FD1C3A}</a:tableStyleId>
              </a:tblPr>
              <a:tblGrid>
                <a:gridCol w="889000">
                  <a:extLst>
                    <a:ext uri="{9D8B030D-6E8A-4147-A177-3AD203B41FA5}">
                      <a16:colId xmlns:a16="http://schemas.microsoft.com/office/drawing/2014/main" val="20000"/>
                    </a:ext>
                  </a:extLst>
                </a:gridCol>
                <a:gridCol w="889000">
                  <a:extLst>
                    <a:ext uri="{9D8B030D-6E8A-4147-A177-3AD203B41FA5}">
                      <a16:colId xmlns:a16="http://schemas.microsoft.com/office/drawing/2014/main" val="20001"/>
                    </a:ext>
                  </a:extLst>
                </a:gridCol>
                <a:gridCol w="889000">
                  <a:extLst>
                    <a:ext uri="{9D8B030D-6E8A-4147-A177-3AD203B41FA5}">
                      <a16:colId xmlns:a16="http://schemas.microsoft.com/office/drawing/2014/main" val="20002"/>
                    </a:ext>
                  </a:extLst>
                </a:gridCol>
              </a:tblGrid>
              <a:tr h="847771">
                <a:tc>
                  <a:txBody>
                    <a:bodyPr/>
                    <a:lstStyle/>
                    <a:p>
                      <a:pPr algn="l"/>
                      <a:endParaRPr lang="en-US" sz="3200" dirty="0">
                        <a:solidFill>
                          <a:schemeClr val="bg2"/>
                        </a:solidFill>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mj-lt"/>
                          <a:ea typeface="+mn-ea"/>
                          <a:cs typeface="+mn-cs"/>
                        </a:rPr>
                        <a:t>A</a:t>
                      </a:r>
                      <a:endParaRPr lang="en-US" sz="2800" dirty="0">
                        <a:solidFill>
                          <a:schemeClr val="bg2"/>
                        </a:solidFill>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l"/>
                      <a:endParaRPr lang="en-US" sz="1800" dirty="0">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847771">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B</a:t>
                      </a: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C</a:t>
                      </a:r>
                      <a:endParaRPr lang="en-US" sz="3200" dirty="0">
                        <a:solidFill>
                          <a:schemeClr val="bg2"/>
                        </a:solidFill>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08080"/>
                          </a:solidFill>
                          <a:effectLst/>
                          <a:uLnTx/>
                          <a:uFillTx/>
                          <a:latin typeface="+mj-lt"/>
                          <a:ea typeface="+mn-ea"/>
                          <a:cs typeface="+mn-cs"/>
                        </a:rPr>
                        <a:t>D</a:t>
                      </a:r>
                      <a:endParaRPr kumimoji="0" lang="en-US" sz="2800" b="0" i="0" u="none" strike="noStrike" kern="1200" cap="none" spc="0" normalizeH="0" baseline="0" noProof="0" dirty="0">
                        <a:ln>
                          <a:noFill/>
                        </a:ln>
                        <a:solidFill>
                          <a:schemeClr val="tx1"/>
                        </a:solidFill>
                        <a:effectLst/>
                        <a:uLnTx/>
                        <a:uFillTx/>
                        <a:latin typeface="+mj-lt"/>
                        <a:ea typeface="+mn-ea"/>
                        <a:cs typeface="+mn-cs"/>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47771">
                <a:tc>
                  <a:txBody>
                    <a:bodyPr/>
                    <a:lstStyle/>
                    <a:p>
                      <a:pPr algn="l"/>
                      <a:endParaRPr lang="en-US" sz="1800" dirty="0">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808080"/>
                          </a:solidFill>
                          <a:effectLst/>
                          <a:uLnTx/>
                          <a:uFillTx/>
                          <a:latin typeface="+mj-lt"/>
                          <a:ea typeface="+mn-ea"/>
                          <a:cs typeface="+mn-cs"/>
                        </a:rPr>
                        <a:t>E</a:t>
                      </a:r>
                      <a:endParaRPr kumimoji="0" lang="en-US" sz="3200" b="0" i="0" u="none" strike="noStrike" kern="1200" cap="none" spc="0" normalizeH="0" baseline="0" noProof="0" dirty="0">
                        <a:ln>
                          <a:noFill/>
                        </a:ln>
                        <a:solidFill>
                          <a:srgbClr val="808080"/>
                        </a:solidFill>
                        <a:effectLst/>
                        <a:uLnTx/>
                        <a:uFillTx/>
                        <a:latin typeface="+mj-lt"/>
                        <a:ea typeface="+mn-ea"/>
                        <a:cs typeface="+mn-cs"/>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l"/>
                      <a:endParaRPr lang="en-US" sz="1800" dirty="0">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57" name="TextBox 56"/>
          <p:cNvSpPr txBox="1"/>
          <p:nvPr/>
        </p:nvSpPr>
        <p:spPr>
          <a:xfrm>
            <a:off x="9144000" y="2878917"/>
            <a:ext cx="914400" cy="461665"/>
          </a:xfrm>
          <a:prstGeom prst="rect">
            <a:avLst/>
          </a:prstGeom>
          <a:noFill/>
        </p:spPr>
        <p:txBody>
          <a:bodyPr wrap="square" rtlCol="0">
            <a:spAutoFit/>
          </a:bodyPr>
          <a:lstStyle/>
          <a:p>
            <a:pPr algn="ctr"/>
            <a:r>
              <a:rPr lang="en-US" sz="2400" dirty="0">
                <a:solidFill>
                  <a:schemeClr val="accent2"/>
                </a:solidFill>
                <a:latin typeface="+mj-lt"/>
                <a:cs typeface="Calibri" panose="020F0502020204030204" pitchFamily="34" charset="0"/>
              </a:rPr>
              <a:t>+8</a:t>
            </a:r>
          </a:p>
        </p:txBody>
      </p:sp>
      <p:sp>
        <p:nvSpPr>
          <p:cNvPr id="58" name="TextBox 57"/>
          <p:cNvSpPr txBox="1"/>
          <p:nvPr/>
        </p:nvSpPr>
        <p:spPr>
          <a:xfrm>
            <a:off x="10017368" y="2878917"/>
            <a:ext cx="914400" cy="461665"/>
          </a:xfrm>
          <a:prstGeom prst="rect">
            <a:avLst/>
          </a:prstGeom>
          <a:noFill/>
        </p:spPr>
        <p:txBody>
          <a:bodyPr wrap="square" rtlCol="0">
            <a:spAutoFit/>
          </a:bodyPr>
          <a:lstStyle/>
          <a:p>
            <a:pPr algn="ctr"/>
            <a:r>
              <a:rPr lang="en-US" sz="2400" dirty="0">
                <a:solidFill>
                  <a:schemeClr val="accent2"/>
                </a:solidFill>
                <a:latin typeface="+mj-lt"/>
                <a:cs typeface="Calibri" panose="020F0502020204030204" pitchFamily="34" charset="0"/>
              </a:rPr>
              <a:t>+4</a:t>
            </a:r>
          </a:p>
        </p:txBody>
      </p:sp>
      <p:sp>
        <p:nvSpPr>
          <p:cNvPr id="59" name="TextBox 58"/>
          <p:cNvSpPr txBox="1"/>
          <p:nvPr/>
        </p:nvSpPr>
        <p:spPr>
          <a:xfrm>
            <a:off x="10896600" y="2878917"/>
            <a:ext cx="914400" cy="461665"/>
          </a:xfrm>
          <a:prstGeom prst="rect">
            <a:avLst/>
          </a:prstGeom>
          <a:noFill/>
        </p:spPr>
        <p:txBody>
          <a:bodyPr wrap="square" rtlCol="0">
            <a:spAutoFit/>
          </a:bodyPr>
          <a:lstStyle/>
          <a:p>
            <a:pPr algn="ctr"/>
            <a:r>
              <a:rPr lang="en-US" sz="2400" dirty="0">
                <a:solidFill>
                  <a:schemeClr val="accent2"/>
                </a:solidFill>
                <a:latin typeface="+mj-lt"/>
                <a:cs typeface="Calibri" panose="020F0502020204030204" pitchFamily="34" charset="0"/>
              </a:rPr>
              <a:t>+10</a:t>
            </a:r>
          </a:p>
        </p:txBody>
      </p:sp>
      <p:sp>
        <p:nvSpPr>
          <p:cNvPr id="60" name="TextBox 59"/>
          <p:cNvSpPr txBox="1"/>
          <p:nvPr/>
        </p:nvSpPr>
        <p:spPr>
          <a:xfrm>
            <a:off x="10058400" y="2040717"/>
            <a:ext cx="914400" cy="461665"/>
          </a:xfrm>
          <a:prstGeom prst="rect">
            <a:avLst/>
          </a:prstGeom>
          <a:noFill/>
        </p:spPr>
        <p:txBody>
          <a:bodyPr wrap="square" rtlCol="0">
            <a:spAutoFit/>
          </a:bodyPr>
          <a:lstStyle/>
          <a:p>
            <a:pPr algn="ctr"/>
            <a:r>
              <a:rPr lang="en-US" sz="2400" dirty="0">
                <a:solidFill>
                  <a:schemeClr val="accent2"/>
                </a:solidFill>
                <a:latin typeface="+mj-lt"/>
                <a:cs typeface="Calibri" panose="020F0502020204030204" pitchFamily="34" charset="0"/>
              </a:rPr>
              <a:t>-10</a:t>
            </a:r>
          </a:p>
        </p:txBody>
      </p:sp>
      <p:sp>
        <p:nvSpPr>
          <p:cNvPr id="61" name="TextBox 60"/>
          <p:cNvSpPr txBox="1"/>
          <p:nvPr/>
        </p:nvSpPr>
        <p:spPr>
          <a:xfrm>
            <a:off x="10058400" y="3727297"/>
            <a:ext cx="914400" cy="461665"/>
          </a:xfrm>
          <a:prstGeom prst="rect">
            <a:avLst/>
          </a:prstGeom>
          <a:noFill/>
        </p:spPr>
        <p:txBody>
          <a:bodyPr wrap="square" rtlCol="0">
            <a:spAutoFit/>
          </a:bodyPr>
          <a:lstStyle/>
          <a:p>
            <a:pPr algn="ctr"/>
            <a:r>
              <a:rPr lang="en-US" sz="2400" dirty="0">
                <a:solidFill>
                  <a:schemeClr val="accent2"/>
                </a:solidFill>
                <a:latin typeface="+mj-lt"/>
                <a:cs typeface="Calibri" panose="020F0502020204030204" pitchFamily="34" charset="0"/>
              </a:rPr>
              <a:t>-2</a:t>
            </a:r>
          </a:p>
        </p:txBody>
      </p:sp>
      <p:sp>
        <p:nvSpPr>
          <p:cNvPr id="39" name="TextBox 38">
            <a:extLst>
              <a:ext uri="{FF2B5EF4-FFF2-40B4-BE49-F238E27FC236}">
                <a16:creationId xmlns:a16="http://schemas.microsoft.com/office/drawing/2014/main" id="{9C85D87F-8C69-484F-9AD1-375124473FC8}"/>
              </a:ext>
            </a:extLst>
          </p:cNvPr>
          <p:cNvSpPr txBox="1"/>
          <p:nvPr/>
        </p:nvSpPr>
        <p:spPr>
          <a:xfrm>
            <a:off x="8898782" y="4783190"/>
            <a:ext cx="3005035" cy="1815882"/>
          </a:xfrm>
          <a:prstGeom prst="rect">
            <a:avLst/>
          </a:prstGeom>
          <a:noFill/>
        </p:spPr>
        <p:txBody>
          <a:bodyPr wrap="square" rtlCol="0">
            <a:spAutoFit/>
          </a:bodyPr>
          <a:lstStyle/>
          <a:p>
            <a:r>
              <a:rPr lang="en-US" sz="1600" dirty="0">
                <a:sym typeface="Symbol" pitchFamily="18" charset="2"/>
              </a:rPr>
              <a:t>U</a:t>
            </a:r>
            <a:r>
              <a:rPr lang="en-US" sz="1600" baseline="30000" dirty="0">
                <a:sym typeface="Symbol" pitchFamily="18" charset="2"/>
              </a:rPr>
              <a:t></a:t>
            </a:r>
            <a:r>
              <a:rPr lang="en-US" sz="1600" dirty="0">
                <a:sym typeface="Symbol" pitchFamily="18" charset="2"/>
              </a:rPr>
              <a:t>(D) = 3/3 * 10 = 10</a:t>
            </a:r>
          </a:p>
          <a:p>
            <a:r>
              <a:rPr lang="en-US" sz="1600" dirty="0">
                <a:sym typeface="Symbol" pitchFamily="18" charset="2"/>
              </a:rPr>
              <a:t>U</a:t>
            </a:r>
            <a:r>
              <a:rPr lang="en-US" sz="1600" baseline="30000" dirty="0">
                <a:sym typeface="Symbol" pitchFamily="18" charset="2"/>
              </a:rPr>
              <a:t></a:t>
            </a:r>
            <a:r>
              <a:rPr lang="en-US" sz="1600" dirty="0">
                <a:sym typeface="Symbol" pitchFamily="18" charset="2"/>
              </a:rPr>
              <a:t>(A) = 1/1 * -10 = -10</a:t>
            </a:r>
          </a:p>
          <a:p>
            <a:r>
              <a:rPr lang="en-US" sz="1600" dirty="0">
                <a:sym typeface="Symbol" pitchFamily="18" charset="2"/>
              </a:rPr>
              <a:t>U</a:t>
            </a:r>
            <a:r>
              <a:rPr lang="en-US" sz="1600" baseline="30000" dirty="0">
                <a:sym typeface="Symbol" pitchFamily="18" charset="2"/>
              </a:rPr>
              <a:t></a:t>
            </a:r>
            <a:r>
              <a:rPr lang="en-US" sz="1600" dirty="0">
                <a:sym typeface="Symbol" pitchFamily="18" charset="2"/>
              </a:rPr>
              <a:t>(B) = 2/2 * (-1 + -1 + 10) = 8</a:t>
            </a:r>
          </a:p>
          <a:p>
            <a:r>
              <a:rPr lang="en-US" sz="1600" dirty="0">
                <a:sym typeface="Symbol" pitchFamily="18" charset="2"/>
              </a:rPr>
              <a:t>U</a:t>
            </a:r>
            <a:r>
              <a:rPr lang="en-US" sz="1600" baseline="30000" dirty="0">
                <a:sym typeface="Symbol" pitchFamily="18" charset="2"/>
              </a:rPr>
              <a:t></a:t>
            </a:r>
            <a:r>
              <a:rPr lang="en-US" sz="1600" dirty="0">
                <a:sym typeface="Symbol" pitchFamily="18" charset="2"/>
              </a:rPr>
              <a:t>(C) = 3/4 * (-1 + 10) +</a:t>
            </a:r>
          </a:p>
          <a:p>
            <a:r>
              <a:rPr lang="en-US" sz="1600" dirty="0">
                <a:sym typeface="Symbol" pitchFamily="18" charset="2"/>
              </a:rPr>
              <a:t>            1/4 (-1 + - 10) = 4</a:t>
            </a:r>
          </a:p>
          <a:p>
            <a:r>
              <a:rPr lang="en-US" sz="1600" dirty="0">
                <a:sym typeface="Symbol" pitchFamily="18" charset="2"/>
              </a:rPr>
              <a:t>U</a:t>
            </a:r>
            <a:r>
              <a:rPr lang="en-US" sz="1600" baseline="30000" dirty="0">
                <a:sym typeface="Symbol" pitchFamily="18" charset="2"/>
              </a:rPr>
              <a:t></a:t>
            </a:r>
            <a:r>
              <a:rPr lang="en-US" sz="1600" dirty="0">
                <a:sym typeface="Symbol" pitchFamily="18" charset="2"/>
              </a:rPr>
              <a:t>(E) = 1/2 * (-1 + -1 + 10) +</a:t>
            </a:r>
          </a:p>
          <a:p>
            <a:r>
              <a:rPr lang="en-US" sz="1600" dirty="0">
                <a:sym typeface="Symbol" pitchFamily="18" charset="2"/>
              </a:rPr>
              <a:t>             1/2 (-1 + -1 + - 10) = -2</a:t>
            </a:r>
          </a:p>
        </p:txBody>
      </p:sp>
      <p:sp>
        <p:nvSpPr>
          <p:cNvPr id="3" name="TextBox 2">
            <a:extLst>
              <a:ext uri="{FF2B5EF4-FFF2-40B4-BE49-F238E27FC236}">
                <a16:creationId xmlns:a16="http://schemas.microsoft.com/office/drawing/2014/main" id="{560E257B-A462-70E2-D3FB-6C681D946E57}"/>
              </a:ext>
            </a:extLst>
          </p:cNvPr>
          <p:cNvSpPr txBox="1"/>
          <p:nvPr/>
        </p:nvSpPr>
        <p:spPr>
          <a:xfrm>
            <a:off x="609600" y="1649188"/>
            <a:ext cx="2209800" cy="461665"/>
          </a:xfrm>
          <a:prstGeom prst="rect">
            <a:avLst/>
          </a:prstGeom>
          <a:noFill/>
        </p:spPr>
        <p:txBody>
          <a:bodyPr wrap="square" rtlCol="0">
            <a:spAutoFit/>
          </a:bodyPr>
          <a:lstStyle/>
          <a:p>
            <a:pPr algn="ctr"/>
            <a:r>
              <a:rPr lang="en-US" sz="2400" b="1" dirty="0">
                <a:solidFill>
                  <a:schemeClr val="accent1"/>
                </a:solidFill>
                <a:latin typeface="+mj-lt"/>
                <a:cs typeface="Calibri" panose="020F0502020204030204" pitchFamily="34" charset="0"/>
              </a:rPr>
              <a:t>Input Policy </a:t>
            </a:r>
            <a:r>
              <a:rPr lang="en-US" sz="2400" b="1" dirty="0">
                <a:solidFill>
                  <a:schemeClr val="accent1"/>
                </a:solidFill>
                <a:latin typeface="+mj-lt"/>
                <a:cs typeface="Calibri" panose="020F0502020204030204" pitchFamily="34" charset="0"/>
                <a:sym typeface="Symbol" pitchFamily="18" charset="2"/>
              </a:rPr>
              <a:t></a:t>
            </a:r>
            <a:r>
              <a:rPr lang="en-US" sz="2400" b="1" dirty="0">
                <a:solidFill>
                  <a:schemeClr val="accent1"/>
                </a:solidFill>
                <a:latin typeface="+mj-lt"/>
                <a:cs typeface="Calibri" panose="020F0502020204030204" pitchFamily="34" charset="0"/>
              </a:rPr>
              <a:t> </a:t>
            </a:r>
          </a:p>
        </p:txBody>
      </p:sp>
      <p:sp>
        <p:nvSpPr>
          <p:cNvPr id="5" name="TextBox 4">
            <a:extLst>
              <a:ext uri="{FF2B5EF4-FFF2-40B4-BE49-F238E27FC236}">
                <a16:creationId xmlns:a16="http://schemas.microsoft.com/office/drawing/2014/main" id="{0AFF2C57-8273-71E4-64F3-833DAE6A9563}"/>
              </a:ext>
            </a:extLst>
          </p:cNvPr>
          <p:cNvSpPr txBox="1"/>
          <p:nvPr/>
        </p:nvSpPr>
        <p:spPr>
          <a:xfrm>
            <a:off x="3795344" y="1371600"/>
            <a:ext cx="4495800" cy="461665"/>
          </a:xfrm>
          <a:prstGeom prst="rect">
            <a:avLst/>
          </a:prstGeom>
          <a:noFill/>
        </p:spPr>
        <p:txBody>
          <a:bodyPr wrap="square" rtlCol="0">
            <a:spAutoFit/>
          </a:bodyPr>
          <a:lstStyle/>
          <a:p>
            <a:pPr algn="ctr"/>
            <a:r>
              <a:rPr lang="en-US" sz="2400" b="1" dirty="0">
                <a:solidFill>
                  <a:schemeClr val="accent3"/>
                </a:solidFill>
                <a:latin typeface="+mj-lt"/>
                <a:cs typeface="Calibri" panose="020F0502020204030204" pitchFamily="34" charset="0"/>
              </a:rPr>
              <a:t>Observed Episodes (Training)</a:t>
            </a:r>
          </a:p>
        </p:txBody>
      </p:sp>
      <p:sp>
        <p:nvSpPr>
          <p:cNvPr id="6" name="TextBox 5">
            <a:extLst>
              <a:ext uri="{FF2B5EF4-FFF2-40B4-BE49-F238E27FC236}">
                <a16:creationId xmlns:a16="http://schemas.microsoft.com/office/drawing/2014/main" id="{AA416ACC-A8E4-217C-6E72-CDDF5B09EE42}"/>
              </a:ext>
            </a:extLst>
          </p:cNvPr>
          <p:cNvSpPr txBox="1"/>
          <p:nvPr/>
        </p:nvSpPr>
        <p:spPr>
          <a:xfrm>
            <a:off x="8991600" y="1371600"/>
            <a:ext cx="2743200" cy="461665"/>
          </a:xfrm>
          <a:prstGeom prst="rect">
            <a:avLst/>
          </a:prstGeom>
          <a:noFill/>
        </p:spPr>
        <p:txBody>
          <a:bodyPr wrap="square" rtlCol="0">
            <a:spAutoFit/>
          </a:bodyPr>
          <a:lstStyle/>
          <a:p>
            <a:pPr algn="ctr"/>
            <a:r>
              <a:rPr lang="en-US" sz="2400" b="1" dirty="0">
                <a:solidFill>
                  <a:schemeClr val="accent4"/>
                </a:solidFill>
                <a:latin typeface="+mj-lt"/>
                <a:cs typeface="Calibri" panose="020F0502020204030204" pitchFamily="34" charset="0"/>
              </a:rPr>
              <a:t>Output Values</a:t>
            </a:r>
          </a:p>
        </p:txBody>
      </p:sp>
      <p:sp>
        <p:nvSpPr>
          <p:cNvPr id="8" name="Text Box 13">
            <a:extLst>
              <a:ext uri="{FF2B5EF4-FFF2-40B4-BE49-F238E27FC236}">
                <a16:creationId xmlns:a16="http://schemas.microsoft.com/office/drawing/2014/main" id="{4624B6A2-6D5F-9580-A33A-4FCE205934C8}"/>
              </a:ext>
            </a:extLst>
          </p:cNvPr>
          <p:cNvSpPr txBox="1">
            <a:spLocks noChangeArrowheads="1"/>
          </p:cNvSpPr>
          <p:nvPr/>
        </p:nvSpPr>
        <p:spPr bwMode="auto">
          <a:xfrm>
            <a:off x="457200" y="5421868"/>
            <a:ext cx="2438400" cy="400110"/>
          </a:xfrm>
          <a:prstGeom prst="rect">
            <a:avLst/>
          </a:prstGeom>
          <a:noFill/>
          <a:ln w="9525">
            <a:noFill/>
            <a:miter lim="800000"/>
            <a:headEnd/>
            <a:tailEnd/>
          </a:ln>
        </p:spPr>
        <p:txBody>
          <a:bodyPr wrap="square">
            <a:spAutoFit/>
          </a:bodyPr>
          <a:lstStyle/>
          <a:p>
            <a:pPr algn="ctr">
              <a:spcBef>
                <a:spcPct val="50000"/>
              </a:spcBef>
            </a:pPr>
            <a:r>
              <a:rPr lang="en-US" sz="2000" i="1" dirty="0">
                <a:cs typeface="Calibri" panose="020F0502020204030204" pitchFamily="34" charset="0"/>
                <a:sym typeface="Symbol" pitchFamily="18" charset="2"/>
              </a:rPr>
              <a:t>Assume: </a:t>
            </a:r>
            <a:r>
              <a:rPr lang="en-US" sz="2000" dirty="0">
                <a:cs typeface="Calibri" panose="020F0502020204030204" pitchFamily="34" charset="0"/>
                <a:sym typeface="Symbol" pitchFamily="18" charset="2"/>
              </a:rPr>
              <a:t> = 1</a:t>
            </a:r>
            <a:endParaRPr lang="en-US" sz="2000" dirty="0">
              <a:cs typeface="Calibri" panose="020F0502020204030204" pitchFamily="34" charset="0"/>
            </a:endParaRPr>
          </a:p>
        </p:txBody>
      </p:sp>
      <p:graphicFrame>
        <p:nvGraphicFramePr>
          <p:cNvPr id="9" name="Table 8">
            <a:extLst>
              <a:ext uri="{FF2B5EF4-FFF2-40B4-BE49-F238E27FC236}">
                <a16:creationId xmlns:a16="http://schemas.microsoft.com/office/drawing/2014/main" id="{81747ACA-76B2-5BBC-583C-A085F4978540}"/>
              </a:ext>
            </a:extLst>
          </p:cNvPr>
          <p:cNvGraphicFramePr>
            <a:graphicFrameLocks noGrp="1"/>
          </p:cNvGraphicFramePr>
          <p:nvPr>
            <p:extLst>
              <p:ext uri="{D42A27DB-BD31-4B8C-83A1-F6EECF244321}">
                <p14:modId xmlns:p14="http://schemas.microsoft.com/office/powerpoint/2010/main" val="443845011"/>
              </p:ext>
            </p:extLst>
          </p:nvPr>
        </p:nvGraphicFramePr>
        <p:xfrm>
          <a:off x="381000" y="2514600"/>
          <a:ext cx="2667000" cy="2543313"/>
        </p:xfrm>
        <a:graphic>
          <a:graphicData uri="http://schemas.openxmlformats.org/drawingml/2006/table">
            <a:tbl>
              <a:tblPr firstRow="1" bandRow="1">
                <a:tableStyleId>{5C22544A-7EE6-4342-B048-85BDC9FD1C3A}</a:tableStyleId>
              </a:tblPr>
              <a:tblGrid>
                <a:gridCol w="889000">
                  <a:extLst>
                    <a:ext uri="{9D8B030D-6E8A-4147-A177-3AD203B41FA5}">
                      <a16:colId xmlns:a16="http://schemas.microsoft.com/office/drawing/2014/main" val="20000"/>
                    </a:ext>
                  </a:extLst>
                </a:gridCol>
                <a:gridCol w="889000">
                  <a:extLst>
                    <a:ext uri="{9D8B030D-6E8A-4147-A177-3AD203B41FA5}">
                      <a16:colId xmlns:a16="http://schemas.microsoft.com/office/drawing/2014/main" val="20001"/>
                    </a:ext>
                  </a:extLst>
                </a:gridCol>
                <a:gridCol w="889000">
                  <a:extLst>
                    <a:ext uri="{9D8B030D-6E8A-4147-A177-3AD203B41FA5}">
                      <a16:colId xmlns:a16="http://schemas.microsoft.com/office/drawing/2014/main" val="20002"/>
                    </a:ext>
                  </a:extLst>
                </a:gridCol>
              </a:tblGrid>
              <a:tr h="847771">
                <a:tc>
                  <a:txBody>
                    <a:bodyPr/>
                    <a:lstStyle/>
                    <a:p>
                      <a:pPr algn="ctr"/>
                      <a:endParaRPr lang="en-US" sz="3200" dirty="0">
                        <a:solidFill>
                          <a:schemeClr val="bg2"/>
                        </a:solidFill>
                        <a:latin typeface="+mj-lt"/>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mj-lt"/>
                          <a:ea typeface="+mn-ea"/>
                          <a:cs typeface="+mn-cs"/>
                        </a:rPr>
                        <a:t>A</a:t>
                      </a:r>
                      <a:endParaRPr lang="en-US" sz="2800" dirty="0">
                        <a:solidFill>
                          <a:schemeClr val="bg2"/>
                        </a:solidFill>
                        <a:latin typeface="+mj-lt"/>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mj-lt"/>
                      </a:endParaRPr>
                    </a:p>
                  </a:txBody>
                  <a:tcPr marL="83489" marR="83489" marT="41745" marB="4174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8477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B</a:t>
                      </a: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C</a:t>
                      </a:r>
                      <a:endParaRPr lang="en-US" sz="3200" dirty="0">
                        <a:solidFill>
                          <a:schemeClr val="bg2"/>
                        </a:solidFill>
                        <a:latin typeface="+mj-lt"/>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08080"/>
                          </a:solidFill>
                          <a:effectLst/>
                          <a:uLnTx/>
                          <a:uFillTx/>
                          <a:latin typeface="+mj-lt"/>
                          <a:ea typeface="+mn-ea"/>
                          <a:cs typeface="+mn-cs"/>
                        </a:rPr>
                        <a:t>D</a:t>
                      </a:r>
                      <a:endParaRPr kumimoji="0" lang="en-US" sz="2800" b="0" i="0" u="none" strike="noStrike" kern="1200" cap="none" spc="0" normalizeH="0" baseline="0" noProof="0" dirty="0">
                        <a:ln>
                          <a:noFill/>
                        </a:ln>
                        <a:solidFill>
                          <a:schemeClr val="tx1"/>
                        </a:solidFill>
                        <a:effectLst/>
                        <a:uLnTx/>
                        <a:uFillTx/>
                        <a:latin typeface="+mj-lt"/>
                        <a:ea typeface="+mn-ea"/>
                        <a:cs typeface="+mn-cs"/>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47771">
                <a:tc>
                  <a:txBody>
                    <a:bodyPr/>
                    <a:lstStyle/>
                    <a:p>
                      <a:endParaRPr lang="en-US" sz="1800" dirty="0">
                        <a:latin typeface="+mj-lt"/>
                      </a:endParaRPr>
                    </a:p>
                  </a:txBody>
                  <a:tcPr marL="83489" marR="83489" marT="41745" marB="4174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808080"/>
                          </a:solidFill>
                          <a:effectLst/>
                          <a:uLnTx/>
                          <a:uFillTx/>
                          <a:latin typeface="+mj-lt"/>
                          <a:ea typeface="+mn-ea"/>
                          <a:cs typeface="+mn-cs"/>
                        </a:rPr>
                        <a:t>E</a:t>
                      </a:r>
                      <a:endParaRPr kumimoji="0" lang="en-US" sz="3200" b="0" i="0" u="none" strike="noStrike" kern="1200" cap="none" spc="0" normalizeH="0" baseline="0" noProof="0" dirty="0">
                        <a:ln>
                          <a:noFill/>
                        </a:ln>
                        <a:solidFill>
                          <a:srgbClr val="808080"/>
                        </a:solidFill>
                        <a:effectLst/>
                        <a:uLnTx/>
                        <a:uFillTx/>
                        <a:latin typeface="+mj-lt"/>
                        <a:ea typeface="+mn-ea"/>
                        <a:cs typeface="+mn-cs"/>
                      </a:endParaRPr>
                    </a:p>
                  </a:txBody>
                  <a:tcPr marL="83489" marR="83489" marT="41745" marB="4174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800" dirty="0">
                        <a:latin typeface="+mj-lt"/>
                      </a:endParaRPr>
                    </a:p>
                  </a:txBody>
                  <a:tcPr marL="83489" marR="83489" marT="41745" marB="4174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12" name="Isosceles Triangle 21">
            <a:extLst>
              <a:ext uri="{FF2B5EF4-FFF2-40B4-BE49-F238E27FC236}">
                <a16:creationId xmlns:a16="http://schemas.microsoft.com/office/drawing/2014/main" id="{7BF5B16A-1924-DB07-B717-F60C0953B36F}"/>
              </a:ext>
              <a:ext uri="{C183D7F6-B498-43B3-948B-1728B52AA6E4}">
                <adec:decorative xmlns:adec="http://schemas.microsoft.com/office/drawing/2017/decorative" val="1"/>
              </a:ext>
            </a:extLst>
          </p:cNvPr>
          <p:cNvSpPr/>
          <p:nvPr/>
        </p:nvSpPr>
        <p:spPr>
          <a:xfrm rot="5400000">
            <a:off x="1173469" y="3690949"/>
            <a:ext cx="228600" cy="19706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3" name="Isosceles Triangle 22">
            <a:extLst>
              <a:ext uri="{FF2B5EF4-FFF2-40B4-BE49-F238E27FC236}">
                <a16:creationId xmlns:a16="http://schemas.microsoft.com/office/drawing/2014/main" id="{0C47C04A-1289-A7FA-DA2C-31E6A6541E89}"/>
              </a:ext>
              <a:ext uri="{C183D7F6-B498-43B3-948B-1728B52AA6E4}">
                <adec:decorative xmlns:adec="http://schemas.microsoft.com/office/drawing/2017/decorative" val="1"/>
              </a:ext>
            </a:extLst>
          </p:cNvPr>
          <p:cNvSpPr/>
          <p:nvPr/>
        </p:nvSpPr>
        <p:spPr>
          <a:xfrm rot="5400000">
            <a:off x="2029253" y="3690950"/>
            <a:ext cx="228600" cy="19706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16" name="Isosceles Triangle 23">
            <a:extLst>
              <a:ext uri="{FF2B5EF4-FFF2-40B4-BE49-F238E27FC236}">
                <a16:creationId xmlns:a16="http://schemas.microsoft.com/office/drawing/2014/main" id="{95341610-BB8E-0DEC-98DD-2708301B148A}"/>
              </a:ext>
              <a:ext uri="{C183D7F6-B498-43B3-948B-1728B52AA6E4}">
                <adec:decorative xmlns:adec="http://schemas.microsoft.com/office/drawing/2017/decorative" val="1"/>
              </a:ext>
            </a:extLst>
          </p:cNvPr>
          <p:cNvSpPr/>
          <p:nvPr/>
        </p:nvSpPr>
        <p:spPr>
          <a:xfrm>
            <a:off x="1624492" y="4222531"/>
            <a:ext cx="228600" cy="197069"/>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F7007112-824A-1EDB-B94F-A489FE90932E}"/>
              </a:ext>
            </a:extLst>
          </p:cNvPr>
          <p:cNvSpPr txBox="1"/>
          <p:nvPr/>
        </p:nvSpPr>
        <p:spPr>
          <a:xfrm>
            <a:off x="3886200" y="1981200"/>
            <a:ext cx="1676400" cy="461665"/>
          </a:xfrm>
          <a:prstGeom prst="rect">
            <a:avLst/>
          </a:prstGeom>
          <a:noFill/>
        </p:spPr>
        <p:txBody>
          <a:bodyPr wrap="square" rtlCol="0">
            <a:spAutoFit/>
          </a:bodyPr>
          <a:lstStyle/>
          <a:p>
            <a:pPr algn="ctr"/>
            <a:r>
              <a:rPr lang="en-US" sz="2400" dirty="0">
                <a:cs typeface="Calibri" panose="020F0502020204030204" pitchFamily="34" charset="0"/>
              </a:rPr>
              <a:t>Episode 1</a:t>
            </a:r>
          </a:p>
        </p:txBody>
      </p:sp>
      <p:sp>
        <p:nvSpPr>
          <p:cNvPr id="38" name="Rounded Rectangle 37">
            <a:extLst>
              <a:ext uri="{FF2B5EF4-FFF2-40B4-BE49-F238E27FC236}">
                <a16:creationId xmlns:a16="http://schemas.microsoft.com/office/drawing/2014/main" id="{145156A4-B0D2-C1D8-E470-B46DD0E5A2B3}"/>
              </a:ext>
            </a:extLst>
          </p:cNvPr>
          <p:cNvSpPr/>
          <p:nvPr/>
        </p:nvSpPr>
        <p:spPr>
          <a:xfrm>
            <a:off x="3581400" y="2514600"/>
            <a:ext cx="2286000" cy="1295400"/>
          </a:xfrm>
          <a:prstGeom prst="roundRect">
            <a:avLst>
              <a:gd name="adj" fmla="val 5899"/>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B, east, C, -1</a:t>
            </a:r>
          </a:p>
          <a:p>
            <a:pPr algn="ctr"/>
            <a:r>
              <a:rPr lang="en-US" sz="2000" dirty="0">
                <a:solidFill>
                  <a:schemeClr val="tx1"/>
                </a:solidFill>
                <a:cs typeface="Calibri" panose="020F0502020204030204" pitchFamily="34" charset="0"/>
              </a:rPr>
              <a:t>C, east, D, -1</a:t>
            </a:r>
          </a:p>
          <a:p>
            <a:pPr algn="ctr"/>
            <a:r>
              <a:rPr lang="en-US" sz="2000" dirty="0">
                <a:solidFill>
                  <a:schemeClr val="tx1"/>
                </a:solidFill>
                <a:cs typeface="Calibri" panose="020F0502020204030204" pitchFamily="34" charset="0"/>
              </a:rPr>
              <a:t>D, exit,  x, +10</a:t>
            </a:r>
          </a:p>
        </p:txBody>
      </p:sp>
      <p:sp>
        <p:nvSpPr>
          <p:cNvPr id="40" name="TextBox 39">
            <a:extLst>
              <a:ext uri="{FF2B5EF4-FFF2-40B4-BE49-F238E27FC236}">
                <a16:creationId xmlns:a16="http://schemas.microsoft.com/office/drawing/2014/main" id="{7124D976-9703-6280-BA34-945F67ABFF00}"/>
              </a:ext>
            </a:extLst>
          </p:cNvPr>
          <p:cNvSpPr txBox="1"/>
          <p:nvPr/>
        </p:nvSpPr>
        <p:spPr>
          <a:xfrm>
            <a:off x="6477000" y="1981200"/>
            <a:ext cx="1676400" cy="461665"/>
          </a:xfrm>
          <a:prstGeom prst="rect">
            <a:avLst/>
          </a:prstGeom>
          <a:noFill/>
        </p:spPr>
        <p:txBody>
          <a:bodyPr wrap="square" rtlCol="0">
            <a:spAutoFit/>
          </a:bodyPr>
          <a:lstStyle/>
          <a:p>
            <a:pPr algn="ctr"/>
            <a:r>
              <a:rPr lang="en-US" sz="2400" dirty="0">
                <a:cs typeface="Calibri" panose="020F0502020204030204" pitchFamily="34" charset="0"/>
              </a:rPr>
              <a:t>Episode 2</a:t>
            </a:r>
          </a:p>
        </p:txBody>
      </p:sp>
      <p:sp>
        <p:nvSpPr>
          <p:cNvPr id="41" name="Rounded Rectangle 40">
            <a:extLst>
              <a:ext uri="{FF2B5EF4-FFF2-40B4-BE49-F238E27FC236}">
                <a16:creationId xmlns:a16="http://schemas.microsoft.com/office/drawing/2014/main" id="{EE94DCAF-9C7C-68E9-8A8B-D57221BF1A8E}"/>
              </a:ext>
            </a:extLst>
          </p:cNvPr>
          <p:cNvSpPr/>
          <p:nvPr/>
        </p:nvSpPr>
        <p:spPr>
          <a:xfrm>
            <a:off x="6172200" y="2514600"/>
            <a:ext cx="2286000" cy="1295400"/>
          </a:xfrm>
          <a:prstGeom prst="roundRect">
            <a:avLst>
              <a:gd name="adj" fmla="val 9488"/>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B, east, C, -1</a:t>
            </a:r>
          </a:p>
          <a:p>
            <a:pPr algn="ctr"/>
            <a:r>
              <a:rPr lang="en-US" sz="2000" dirty="0">
                <a:solidFill>
                  <a:schemeClr val="tx1"/>
                </a:solidFill>
                <a:cs typeface="Calibri" panose="020F0502020204030204" pitchFamily="34" charset="0"/>
              </a:rPr>
              <a:t>C, east, D, -1</a:t>
            </a:r>
          </a:p>
          <a:p>
            <a:pPr algn="ctr"/>
            <a:r>
              <a:rPr lang="en-US" sz="2000" dirty="0">
                <a:solidFill>
                  <a:schemeClr val="tx1"/>
                </a:solidFill>
                <a:cs typeface="Calibri" panose="020F0502020204030204" pitchFamily="34" charset="0"/>
              </a:rPr>
              <a:t>D, exit,  x, +10</a:t>
            </a:r>
          </a:p>
        </p:txBody>
      </p:sp>
      <p:sp>
        <p:nvSpPr>
          <p:cNvPr id="42" name="TextBox 41">
            <a:extLst>
              <a:ext uri="{FF2B5EF4-FFF2-40B4-BE49-F238E27FC236}">
                <a16:creationId xmlns:a16="http://schemas.microsoft.com/office/drawing/2014/main" id="{7ABA8828-F437-CE8F-04DC-3FBD24BDACE3}"/>
              </a:ext>
            </a:extLst>
          </p:cNvPr>
          <p:cNvSpPr txBox="1"/>
          <p:nvPr/>
        </p:nvSpPr>
        <p:spPr>
          <a:xfrm>
            <a:off x="3886200" y="4114800"/>
            <a:ext cx="1676400" cy="461665"/>
          </a:xfrm>
          <a:prstGeom prst="rect">
            <a:avLst/>
          </a:prstGeom>
          <a:noFill/>
        </p:spPr>
        <p:txBody>
          <a:bodyPr wrap="square" rtlCol="0">
            <a:spAutoFit/>
          </a:bodyPr>
          <a:lstStyle/>
          <a:p>
            <a:pPr algn="ctr"/>
            <a:r>
              <a:rPr lang="en-US" sz="2400" dirty="0">
                <a:cs typeface="Calibri" panose="020F0502020204030204" pitchFamily="34" charset="0"/>
              </a:rPr>
              <a:t>Episode 3</a:t>
            </a:r>
          </a:p>
        </p:txBody>
      </p:sp>
      <p:sp>
        <p:nvSpPr>
          <p:cNvPr id="43" name="Rounded Rectangle 42">
            <a:extLst>
              <a:ext uri="{FF2B5EF4-FFF2-40B4-BE49-F238E27FC236}">
                <a16:creationId xmlns:a16="http://schemas.microsoft.com/office/drawing/2014/main" id="{FA2DA722-9657-F5A6-577A-BC421EC02D38}"/>
              </a:ext>
            </a:extLst>
          </p:cNvPr>
          <p:cNvSpPr/>
          <p:nvPr/>
        </p:nvSpPr>
        <p:spPr>
          <a:xfrm>
            <a:off x="3581400" y="4648200"/>
            <a:ext cx="2286000" cy="1295400"/>
          </a:xfrm>
          <a:prstGeom prst="roundRect">
            <a:avLst>
              <a:gd name="adj" fmla="val 9488"/>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E, north, C, -1</a:t>
            </a:r>
          </a:p>
          <a:p>
            <a:pPr algn="ctr"/>
            <a:r>
              <a:rPr lang="en-US" sz="2000" dirty="0">
                <a:solidFill>
                  <a:schemeClr val="tx1"/>
                </a:solidFill>
                <a:cs typeface="Calibri" panose="020F0502020204030204" pitchFamily="34" charset="0"/>
              </a:rPr>
              <a:t>C, east,   D, -1</a:t>
            </a:r>
          </a:p>
          <a:p>
            <a:pPr algn="ctr"/>
            <a:r>
              <a:rPr lang="en-US" sz="2000" dirty="0">
                <a:solidFill>
                  <a:schemeClr val="tx1"/>
                </a:solidFill>
                <a:cs typeface="Calibri" panose="020F0502020204030204" pitchFamily="34" charset="0"/>
              </a:rPr>
              <a:t>D, exit,    x, +10</a:t>
            </a:r>
          </a:p>
        </p:txBody>
      </p:sp>
      <p:sp>
        <p:nvSpPr>
          <p:cNvPr id="45" name="TextBox 44">
            <a:extLst>
              <a:ext uri="{FF2B5EF4-FFF2-40B4-BE49-F238E27FC236}">
                <a16:creationId xmlns:a16="http://schemas.microsoft.com/office/drawing/2014/main" id="{51F069AE-D80D-0465-3597-150CE488134D}"/>
              </a:ext>
            </a:extLst>
          </p:cNvPr>
          <p:cNvSpPr txBox="1"/>
          <p:nvPr/>
        </p:nvSpPr>
        <p:spPr>
          <a:xfrm>
            <a:off x="6477000" y="4114800"/>
            <a:ext cx="1676400" cy="461665"/>
          </a:xfrm>
          <a:prstGeom prst="rect">
            <a:avLst/>
          </a:prstGeom>
          <a:noFill/>
        </p:spPr>
        <p:txBody>
          <a:bodyPr wrap="square" rtlCol="0">
            <a:spAutoFit/>
          </a:bodyPr>
          <a:lstStyle/>
          <a:p>
            <a:pPr algn="ctr"/>
            <a:r>
              <a:rPr lang="en-US" sz="2400" dirty="0">
                <a:cs typeface="Calibri" panose="020F0502020204030204" pitchFamily="34" charset="0"/>
              </a:rPr>
              <a:t>Episode 4</a:t>
            </a:r>
          </a:p>
        </p:txBody>
      </p:sp>
      <p:sp>
        <p:nvSpPr>
          <p:cNvPr id="46" name="Rounded Rectangle 45">
            <a:extLst>
              <a:ext uri="{FF2B5EF4-FFF2-40B4-BE49-F238E27FC236}">
                <a16:creationId xmlns:a16="http://schemas.microsoft.com/office/drawing/2014/main" id="{8D690FC4-1CD2-3AD7-3C3E-2C83AA41A7F3}"/>
              </a:ext>
            </a:extLst>
          </p:cNvPr>
          <p:cNvSpPr/>
          <p:nvPr/>
        </p:nvSpPr>
        <p:spPr>
          <a:xfrm>
            <a:off x="6172200" y="4648200"/>
            <a:ext cx="2286000" cy="1295400"/>
          </a:xfrm>
          <a:prstGeom prst="roundRect">
            <a:avLst>
              <a:gd name="adj" fmla="val 8292"/>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cs typeface="Calibri" panose="020F0502020204030204" pitchFamily="34" charset="0"/>
              </a:rPr>
              <a:t>E, north, C, -1</a:t>
            </a:r>
          </a:p>
          <a:p>
            <a:pPr algn="ctr"/>
            <a:r>
              <a:rPr lang="en-US" sz="2000" dirty="0">
                <a:solidFill>
                  <a:schemeClr val="tx1"/>
                </a:solidFill>
                <a:cs typeface="Calibri" panose="020F0502020204030204" pitchFamily="34" charset="0"/>
              </a:rPr>
              <a:t>C, east,   A, -1</a:t>
            </a:r>
          </a:p>
          <a:p>
            <a:pPr algn="ctr"/>
            <a:r>
              <a:rPr lang="en-US" sz="2000" dirty="0">
                <a:solidFill>
                  <a:schemeClr val="tx1"/>
                </a:solidFill>
                <a:cs typeface="Calibri" panose="020F0502020204030204" pitchFamily="34" charset="0"/>
              </a:rPr>
              <a:t>A, exit,    x, -10</a:t>
            </a:r>
          </a:p>
        </p:txBody>
      </p:sp>
    </p:spTree>
    <p:extLst>
      <p:ext uri="{BB962C8B-B14F-4D97-AF65-F5344CB8AC3E}">
        <p14:creationId xmlns:p14="http://schemas.microsoft.com/office/powerpoint/2010/main" val="114325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9">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9">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9">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59" grpId="0"/>
      <p:bldP spid="60" grpId="0"/>
      <p:bldP spid="6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405B1-6F6F-B6BD-C799-4003F89EFE1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C09617D-80D6-C41D-CD65-DA03163DEB8D}"/>
              </a:ext>
            </a:extLst>
          </p:cNvPr>
          <p:cNvSpPr>
            <a:spLocks noGrp="1"/>
          </p:cNvSpPr>
          <p:nvPr>
            <p:ph type="title"/>
          </p:nvPr>
        </p:nvSpPr>
        <p:spPr/>
        <p:txBody>
          <a:bodyPr/>
          <a:lstStyle/>
          <a:p>
            <a:r>
              <a:rPr lang="en-US" dirty="0"/>
              <a:t>Problems with Direct Evaluation</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9FF4F6D5-AD3C-3E35-99F7-926BA2A2053D}"/>
                  </a:ext>
                </a:extLst>
              </p:cNvPr>
              <p:cNvSpPr>
                <a:spLocks noGrp="1"/>
              </p:cNvSpPr>
              <p:nvPr>
                <p:ph idx="1"/>
              </p:nvPr>
            </p:nvSpPr>
            <p:spPr>
              <a:xfrm>
                <a:off x="497158" y="1590261"/>
                <a:ext cx="7871927" cy="4606139"/>
              </a:xfrm>
            </p:spPr>
            <p:txBody>
              <a:bodyPr/>
              <a:lstStyle/>
              <a:p>
                <a:pPr>
                  <a:buClr>
                    <a:schemeClr val="tx1"/>
                  </a:buClr>
                </a:pPr>
                <a:r>
                  <a:rPr lang="en-US" b="1" dirty="0">
                    <a:solidFill>
                      <a:schemeClr val="accent3"/>
                    </a:solidFill>
                    <a:latin typeface="Avenir Next" panose="020B0503020202020204" pitchFamily="34" charset="0"/>
                  </a:rPr>
                  <a:t>Advantages</a:t>
                </a:r>
              </a:p>
              <a:p>
                <a:pPr lvl="1"/>
                <a:r>
                  <a:rPr lang="en-US" dirty="0"/>
                  <a:t>Easy to understand</a:t>
                </a:r>
              </a:p>
              <a:p>
                <a:pPr lvl="1"/>
                <a:r>
                  <a:rPr lang="en-US" dirty="0"/>
                  <a:t>Doesn’t require any knowledge of </a:t>
                </a:r>
                <a14:m>
                  <m:oMath xmlns:m="http://schemas.openxmlformats.org/officeDocument/2006/math">
                    <m:r>
                      <a:rPr lang="en-US" b="1" i="1" smtClean="0">
                        <a:solidFill>
                          <a:schemeClr val="accent4"/>
                        </a:solidFill>
                        <a:latin typeface="Cambria Math" panose="02040503050406030204" pitchFamily="18" charset="0"/>
                      </a:rPr>
                      <m:t>𝑻</m:t>
                    </m:r>
                  </m:oMath>
                </a14:m>
                <a:r>
                  <a:rPr lang="en-US" dirty="0"/>
                  <a:t>, </a:t>
                </a:r>
                <a14:m>
                  <m:oMath xmlns:m="http://schemas.openxmlformats.org/officeDocument/2006/math">
                    <m:r>
                      <a:rPr lang="en-US" b="1" i="1" smtClean="0">
                        <a:solidFill>
                          <a:schemeClr val="accent3"/>
                        </a:solidFill>
                        <a:latin typeface="Cambria Math" panose="02040503050406030204" pitchFamily="18" charset="0"/>
                      </a:rPr>
                      <m:t>𝑹</m:t>
                    </m:r>
                  </m:oMath>
                </a14:m>
                <a:endParaRPr lang="en-US" b="1" dirty="0"/>
              </a:p>
              <a:p>
                <a:pPr lvl="1"/>
                <a:r>
                  <a:rPr lang="en-US" dirty="0"/>
                  <a:t>Eventually computes the correct average values using only sampled transitions</a:t>
                </a:r>
              </a:p>
              <a:p>
                <a:pPr>
                  <a:buClr>
                    <a:schemeClr val="tx1"/>
                  </a:buClr>
                </a:pPr>
                <a:r>
                  <a:rPr lang="en-US" b="1" dirty="0">
                    <a:solidFill>
                      <a:schemeClr val="accent2"/>
                    </a:solidFill>
                    <a:latin typeface="Avenir Next" panose="020B0503020202020204" pitchFamily="34" charset="0"/>
                  </a:rPr>
                  <a:t>Disadvantages</a:t>
                </a:r>
              </a:p>
              <a:p>
                <a:pPr lvl="1"/>
                <a:r>
                  <a:rPr lang="en-US" dirty="0"/>
                  <a:t>Wastes information about state connections</a:t>
                </a:r>
              </a:p>
              <a:p>
                <a:pPr lvl="1"/>
                <a:r>
                  <a:rPr lang="en-US" dirty="0"/>
                  <a:t>Each state must be learned separately</a:t>
                </a:r>
              </a:p>
              <a:p>
                <a:pPr lvl="1"/>
                <a:r>
                  <a:rPr lang="en-US" dirty="0"/>
                  <a:t>Takes a long time to learn</a:t>
                </a:r>
              </a:p>
            </p:txBody>
          </p:sp>
        </mc:Choice>
        <mc:Fallback xmlns="">
          <p:sp>
            <p:nvSpPr>
              <p:cNvPr id="7" name="Content Placeholder 6">
                <a:extLst>
                  <a:ext uri="{FF2B5EF4-FFF2-40B4-BE49-F238E27FC236}">
                    <a16:creationId xmlns:a16="http://schemas.microsoft.com/office/drawing/2014/main" id="{9FF4F6D5-AD3C-3E35-99F7-926BA2A2053D}"/>
                  </a:ext>
                </a:extLst>
              </p:cNvPr>
              <p:cNvSpPr>
                <a:spLocks noGrp="1" noRot="1" noChangeAspect="1" noMove="1" noResize="1" noEditPoints="1" noAdjustHandles="1" noChangeArrowheads="1" noChangeShapeType="1" noTextEdit="1"/>
              </p:cNvSpPr>
              <p:nvPr>
                <p:ph idx="1"/>
              </p:nvPr>
            </p:nvSpPr>
            <p:spPr>
              <a:xfrm>
                <a:off x="497158" y="1590261"/>
                <a:ext cx="7871927" cy="4606139"/>
              </a:xfrm>
              <a:blipFill>
                <a:blip r:embed="rId2"/>
                <a:stretch>
                  <a:fillRect l="-1127"/>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25B96D4-31E9-4F44-A885-326EE7A2345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176A5A4-134F-691A-6B2E-3A93851E39C6}"/>
              </a:ext>
            </a:extLst>
          </p:cNvPr>
          <p:cNvSpPr>
            <a:spLocks noGrp="1"/>
          </p:cNvSpPr>
          <p:nvPr>
            <p:ph type="sldNum" sz="quarter" idx="12"/>
          </p:nvPr>
        </p:nvSpPr>
        <p:spPr/>
        <p:txBody>
          <a:bodyPr/>
          <a:lstStyle/>
          <a:p>
            <a:fld id="{0C6CD854-DD62-6C4B-87F1-66B34D688D3F}" type="slidenum">
              <a:rPr lang="en-US" smtClean="0"/>
              <a:t>19</a:t>
            </a:fld>
            <a:endParaRPr lang="en-US"/>
          </a:p>
        </p:txBody>
      </p:sp>
      <p:sp>
        <p:nvSpPr>
          <p:cNvPr id="2" name="TextBox 1">
            <a:extLst>
              <a:ext uri="{FF2B5EF4-FFF2-40B4-BE49-F238E27FC236}">
                <a16:creationId xmlns:a16="http://schemas.microsoft.com/office/drawing/2014/main" id="{F001D82C-9348-36C5-5AE3-066D3CE92C0B}"/>
              </a:ext>
            </a:extLst>
          </p:cNvPr>
          <p:cNvSpPr txBox="1"/>
          <p:nvPr/>
        </p:nvSpPr>
        <p:spPr>
          <a:xfrm>
            <a:off x="8610600" y="1371600"/>
            <a:ext cx="2743200" cy="523220"/>
          </a:xfrm>
          <a:prstGeom prst="rect">
            <a:avLst/>
          </a:prstGeom>
          <a:noFill/>
        </p:spPr>
        <p:txBody>
          <a:bodyPr wrap="square" rtlCol="0">
            <a:spAutoFit/>
          </a:bodyPr>
          <a:lstStyle/>
          <a:p>
            <a:pPr algn="ctr"/>
            <a:r>
              <a:rPr lang="en-US" sz="2800" b="1" dirty="0">
                <a:solidFill>
                  <a:schemeClr val="accent1"/>
                </a:solidFill>
                <a:latin typeface="+mj-lt"/>
                <a:cs typeface="Palatino"/>
              </a:rPr>
              <a:t>Output Values</a:t>
            </a:r>
            <a:endParaRPr lang="en-US" b="1" dirty="0">
              <a:solidFill>
                <a:schemeClr val="accent1"/>
              </a:solidFill>
              <a:latin typeface="+mj-lt"/>
              <a:cs typeface="Palatino"/>
            </a:endParaRPr>
          </a:p>
        </p:txBody>
      </p:sp>
      <p:graphicFrame>
        <p:nvGraphicFramePr>
          <p:cNvPr id="3" name="Table 2">
            <a:extLst>
              <a:ext uri="{FF2B5EF4-FFF2-40B4-BE49-F238E27FC236}">
                <a16:creationId xmlns:a16="http://schemas.microsoft.com/office/drawing/2014/main" id="{BA154F99-42FF-824E-E949-38EACDDCFB59}"/>
              </a:ext>
            </a:extLst>
          </p:cNvPr>
          <p:cNvGraphicFramePr>
            <a:graphicFrameLocks noGrp="1"/>
          </p:cNvGraphicFramePr>
          <p:nvPr>
            <p:extLst>
              <p:ext uri="{D42A27DB-BD31-4B8C-83A1-F6EECF244321}">
                <p14:modId xmlns:p14="http://schemas.microsoft.com/office/powerpoint/2010/main" val="1948438384"/>
              </p:ext>
            </p:extLst>
          </p:nvPr>
        </p:nvGraphicFramePr>
        <p:xfrm>
          <a:off x="8686800" y="2133600"/>
          <a:ext cx="2667000" cy="2543313"/>
        </p:xfrm>
        <a:graphic>
          <a:graphicData uri="http://schemas.openxmlformats.org/drawingml/2006/table">
            <a:tbl>
              <a:tblPr firstRow="1" bandRow="1">
                <a:tableStyleId>{5C22544A-7EE6-4342-B048-85BDC9FD1C3A}</a:tableStyleId>
              </a:tblPr>
              <a:tblGrid>
                <a:gridCol w="889000">
                  <a:extLst>
                    <a:ext uri="{9D8B030D-6E8A-4147-A177-3AD203B41FA5}">
                      <a16:colId xmlns:a16="http://schemas.microsoft.com/office/drawing/2014/main" val="20000"/>
                    </a:ext>
                  </a:extLst>
                </a:gridCol>
                <a:gridCol w="889000">
                  <a:extLst>
                    <a:ext uri="{9D8B030D-6E8A-4147-A177-3AD203B41FA5}">
                      <a16:colId xmlns:a16="http://schemas.microsoft.com/office/drawing/2014/main" val="20001"/>
                    </a:ext>
                  </a:extLst>
                </a:gridCol>
                <a:gridCol w="889000">
                  <a:extLst>
                    <a:ext uri="{9D8B030D-6E8A-4147-A177-3AD203B41FA5}">
                      <a16:colId xmlns:a16="http://schemas.microsoft.com/office/drawing/2014/main" val="20002"/>
                    </a:ext>
                  </a:extLst>
                </a:gridCol>
              </a:tblGrid>
              <a:tr h="847771">
                <a:tc>
                  <a:txBody>
                    <a:bodyPr/>
                    <a:lstStyle/>
                    <a:p>
                      <a:pPr algn="l"/>
                      <a:endParaRPr lang="en-US" sz="3200" dirty="0">
                        <a:solidFill>
                          <a:schemeClr val="bg2"/>
                        </a:solidFill>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2"/>
                          </a:solidFill>
                          <a:effectLst/>
                          <a:uLnTx/>
                          <a:uFillTx/>
                          <a:latin typeface="+mj-lt"/>
                          <a:ea typeface="+mn-ea"/>
                          <a:cs typeface="+mn-cs"/>
                        </a:rPr>
                        <a:t> A</a:t>
                      </a:r>
                      <a:endParaRPr lang="en-US" sz="2800" dirty="0">
                        <a:solidFill>
                          <a:schemeClr val="bg2"/>
                        </a:solidFill>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l"/>
                      <a:endParaRPr lang="en-US" sz="1800" dirty="0">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847771">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 B</a:t>
                      </a: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mj-lt"/>
                          <a:ea typeface="+mn-ea"/>
                          <a:cs typeface="+mn-cs"/>
                        </a:rPr>
                        <a:t> C</a:t>
                      </a:r>
                      <a:endParaRPr lang="en-US" sz="3200" dirty="0">
                        <a:solidFill>
                          <a:schemeClr val="bg2"/>
                        </a:solidFill>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08080"/>
                          </a:solidFill>
                          <a:effectLst/>
                          <a:uLnTx/>
                          <a:uFillTx/>
                          <a:latin typeface="+mj-lt"/>
                          <a:ea typeface="+mn-ea"/>
                          <a:cs typeface="+mn-cs"/>
                        </a:rPr>
                        <a:t> D</a:t>
                      </a:r>
                      <a:endParaRPr kumimoji="0" lang="en-US" sz="2800" b="0" i="0" u="none" strike="noStrike" kern="1200" cap="none" spc="0" normalizeH="0" baseline="0" noProof="0" dirty="0">
                        <a:ln>
                          <a:noFill/>
                        </a:ln>
                        <a:solidFill>
                          <a:schemeClr val="tx1"/>
                        </a:solidFill>
                        <a:effectLst/>
                        <a:uLnTx/>
                        <a:uFillTx/>
                        <a:latin typeface="+mj-lt"/>
                        <a:ea typeface="+mn-ea"/>
                        <a:cs typeface="+mn-cs"/>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47771">
                <a:tc>
                  <a:txBody>
                    <a:bodyPr/>
                    <a:lstStyle/>
                    <a:p>
                      <a:pPr algn="l"/>
                      <a:endParaRPr lang="en-US" sz="1800" dirty="0">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808080"/>
                          </a:solidFill>
                          <a:effectLst/>
                          <a:uLnTx/>
                          <a:uFillTx/>
                          <a:latin typeface="+mj-lt"/>
                          <a:ea typeface="+mn-ea"/>
                          <a:cs typeface="+mn-cs"/>
                        </a:rPr>
                        <a:t> E</a:t>
                      </a:r>
                      <a:endParaRPr kumimoji="0" lang="en-US" sz="3200" b="0" i="0" u="none" strike="noStrike" kern="1200" cap="none" spc="0" normalizeH="0" baseline="0" noProof="0" dirty="0">
                        <a:ln>
                          <a:noFill/>
                        </a:ln>
                        <a:solidFill>
                          <a:srgbClr val="808080"/>
                        </a:solidFill>
                        <a:effectLst/>
                        <a:uLnTx/>
                        <a:uFillTx/>
                        <a:latin typeface="+mj-lt"/>
                        <a:ea typeface="+mn-ea"/>
                        <a:cs typeface="+mn-cs"/>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l"/>
                      <a:endParaRPr lang="en-US" sz="1800" dirty="0">
                        <a:latin typeface="+mj-lt"/>
                      </a:endParaRPr>
                    </a:p>
                  </a:txBody>
                  <a:tcPr marL="83489" marR="83489" marT="41745" marB="41745"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8" name="TextBox 7">
            <a:extLst>
              <a:ext uri="{FF2B5EF4-FFF2-40B4-BE49-F238E27FC236}">
                <a16:creationId xmlns:a16="http://schemas.microsoft.com/office/drawing/2014/main" id="{9F1AF792-6FCA-D4C7-A24C-5F9730BFF83D}"/>
              </a:ext>
            </a:extLst>
          </p:cNvPr>
          <p:cNvSpPr txBox="1"/>
          <p:nvPr/>
        </p:nvSpPr>
        <p:spPr>
          <a:xfrm>
            <a:off x="8763000" y="2971800"/>
            <a:ext cx="914400" cy="461665"/>
          </a:xfrm>
          <a:prstGeom prst="rect">
            <a:avLst/>
          </a:prstGeom>
          <a:noFill/>
        </p:spPr>
        <p:txBody>
          <a:bodyPr wrap="square" rtlCol="0">
            <a:spAutoFit/>
          </a:bodyPr>
          <a:lstStyle/>
          <a:p>
            <a:pPr algn="ctr"/>
            <a:r>
              <a:rPr lang="en-US" sz="2400" dirty="0">
                <a:cs typeface="Calibri" panose="020F0502020204030204" pitchFamily="34" charset="0"/>
              </a:rPr>
              <a:t>+8</a:t>
            </a:r>
          </a:p>
        </p:txBody>
      </p:sp>
      <p:sp>
        <p:nvSpPr>
          <p:cNvPr id="9" name="TextBox 8">
            <a:extLst>
              <a:ext uri="{FF2B5EF4-FFF2-40B4-BE49-F238E27FC236}">
                <a16:creationId xmlns:a16="http://schemas.microsoft.com/office/drawing/2014/main" id="{D61EF0B7-FE33-7B2B-9D76-94DC3AAFFAAF}"/>
              </a:ext>
            </a:extLst>
          </p:cNvPr>
          <p:cNvSpPr txBox="1"/>
          <p:nvPr/>
        </p:nvSpPr>
        <p:spPr>
          <a:xfrm>
            <a:off x="9667364" y="2971800"/>
            <a:ext cx="914400" cy="461665"/>
          </a:xfrm>
          <a:prstGeom prst="rect">
            <a:avLst/>
          </a:prstGeom>
          <a:noFill/>
        </p:spPr>
        <p:txBody>
          <a:bodyPr wrap="square" rtlCol="0">
            <a:spAutoFit/>
          </a:bodyPr>
          <a:lstStyle/>
          <a:p>
            <a:pPr algn="ctr"/>
            <a:r>
              <a:rPr lang="en-US" sz="2400" dirty="0">
                <a:cs typeface="Calibri" panose="020F0502020204030204" pitchFamily="34" charset="0"/>
              </a:rPr>
              <a:t>+4</a:t>
            </a:r>
          </a:p>
        </p:txBody>
      </p:sp>
      <p:sp>
        <p:nvSpPr>
          <p:cNvPr id="10" name="TextBox 9">
            <a:extLst>
              <a:ext uri="{FF2B5EF4-FFF2-40B4-BE49-F238E27FC236}">
                <a16:creationId xmlns:a16="http://schemas.microsoft.com/office/drawing/2014/main" id="{B03095E5-08DF-21FA-64AF-06403458E49A}"/>
              </a:ext>
            </a:extLst>
          </p:cNvPr>
          <p:cNvSpPr txBox="1"/>
          <p:nvPr/>
        </p:nvSpPr>
        <p:spPr>
          <a:xfrm>
            <a:off x="10501392" y="2971800"/>
            <a:ext cx="914400" cy="461665"/>
          </a:xfrm>
          <a:prstGeom prst="rect">
            <a:avLst/>
          </a:prstGeom>
          <a:noFill/>
        </p:spPr>
        <p:txBody>
          <a:bodyPr wrap="square" rtlCol="0">
            <a:spAutoFit/>
          </a:bodyPr>
          <a:lstStyle/>
          <a:p>
            <a:pPr algn="ctr"/>
            <a:r>
              <a:rPr lang="en-US" sz="2400" dirty="0">
                <a:cs typeface="Calibri" panose="020F0502020204030204" pitchFamily="34" charset="0"/>
              </a:rPr>
              <a:t>+10</a:t>
            </a:r>
          </a:p>
        </p:txBody>
      </p:sp>
      <p:sp>
        <p:nvSpPr>
          <p:cNvPr id="11" name="TextBox 10">
            <a:extLst>
              <a:ext uri="{FF2B5EF4-FFF2-40B4-BE49-F238E27FC236}">
                <a16:creationId xmlns:a16="http://schemas.microsoft.com/office/drawing/2014/main" id="{2652DE0B-19BE-FF03-8BC1-AF74CF58F353}"/>
              </a:ext>
            </a:extLst>
          </p:cNvPr>
          <p:cNvSpPr txBox="1"/>
          <p:nvPr/>
        </p:nvSpPr>
        <p:spPr>
          <a:xfrm>
            <a:off x="9663194" y="2133600"/>
            <a:ext cx="914400" cy="461665"/>
          </a:xfrm>
          <a:prstGeom prst="rect">
            <a:avLst/>
          </a:prstGeom>
          <a:noFill/>
        </p:spPr>
        <p:txBody>
          <a:bodyPr wrap="square" rtlCol="0">
            <a:spAutoFit/>
          </a:bodyPr>
          <a:lstStyle/>
          <a:p>
            <a:pPr algn="ctr"/>
            <a:r>
              <a:rPr lang="en-US" sz="2400" dirty="0">
                <a:cs typeface="Calibri" panose="020F0502020204030204" pitchFamily="34" charset="0"/>
              </a:rPr>
              <a:t>-10</a:t>
            </a:r>
          </a:p>
        </p:txBody>
      </p:sp>
      <p:sp>
        <p:nvSpPr>
          <p:cNvPr id="12" name="TextBox 11">
            <a:extLst>
              <a:ext uri="{FF2B5EF4-FFF2-40B4-BE49-F238E27FC236}">
                <a16:creationId xmlns:a16="http://schemas.microsoft.com/office/drawing/2014/main" id="{9AA66441-3B57-35AC-5BE0-7FC586A2A500}"/>
              </a:ext>
            </a:extLst>
          </p:cNvPr>
          <p:cNvSpPr txBox="1"/>
          <p:nvPr/>
        </p:nvSpPr>
        <p:spPr>
          <a:xfrm>
            <a:off x="9759811" y="3928922"/>
            <a:ext cx="914400" cy="461665"/>
          </a:xfrm>
          <a:prstGeom prst="rect">
            <a:avLst/>
          </a:prstGeom>
          <a:noFill/>
        </p:spPr>
        <p:txBody>
          <a:bodyPr wrap="square" rtlCol="0">
            <a:spAutoFit/>
          </a:bodyPr>
          <a:lstStyle/>
          <a:p>
            <a:pPr algn="ctr"/>
            <a:r>
              <a:rPr lang="en-US" sz="2400" dirty="0">
                <a:cs typeface="Calibri" panose="020F0502020204030204" pitchFamily="34" charset="0"/>
              </a:rPr>
              <a:t>-2</a:t>
            </a:r>
          </a:p>
        </p:txBody>
      </p:sp>
      <p:sp>
        <p:nvSpPr>
          <p:cNvPr id="13" name="TextBox 12">
            <a:extLst>
              <a:ext uri="{FF2B5EF4-FFF2-40B4-BE49-F238E27FC236}">
                <a16:creationId xmlns:a16="http://schemas.microsoft.com/office/drawing/2014/main" id="{8AF256C6-DE95-B98F-7C8D-B65C114961B5}"/>
              </a:ext>
            </a:extLst>
          </p:cNvPr>
          <p:cNvSpPr txBox="1"/>
          <p:nvPr/>
        </p:nvSpPr>
        <p:spPr>
          <a:xfrm>
            <a:off x="8534400" y="4876800"/>
            <a:ext cx="2971800" cy="923330"/>
          </a:xfrm>
          <a:prstGeom prst="rect">
            <a:avLst/>
          </a:prstGeom>
          <a:noFill/>
        </p:spPr>
        <p:txBody>
          <a:bodyPr wrap="square" rtlCol="0">
            <a:spAutoFit/>
          </a:bodyPr>
          <a:lstStyle/>
          <a:p>
            <a:pPr algn="ctr"/>
            <a:r>
              <a:rPr lang="en-US" i="1" dirty="0">
                <a:cs typeface="Calibri" panose="020F0502020204030204" pitchFamily="34" charset="0"/>
              </a:rPr>
              <a:t>If B and E both go to C under this policy, how can their values be different?</a:t>
            </a:r>
          </a:p>
        </p:txBody>
      </p:sp>
      <p:sp>
        <p:nvSpPr>
          <p:cNvPr id="16" name="Isosceles Triangle 20">
            <a:extLst>
              <a:ext uri="{FF2B5EF4-FFF2-40B4-BE49-F238E27FC236}">
                <a16:creationId xmlns:a16="http://schemas.microsoft.com/office/drawing/2014/main" id="{A7E56FA4-E36B-B5CD-8AAF-2536D8B53BAE}"/>
              </a:ext>
              <a:ext uri="{C183D7F6-B498-43B3-948B-1728B52AA6E4}">
                <adec:decorative xmlns:adec="http://schemas.microsoft.com/office/drawing/2017/decorative" val="1"/>
              </a:ext>
            </a:extLst>
          </p:cNvPr>
          <p:cNvSpPr/>
          <p:nvPr/>
        </p:nvSpPr>
        <p:spPr>
          <a:xfrm rot="5400000">
            <a:off x="9481632" y="3284103"/>
            <a:ext cx="244800" cy="264961"/>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alatino"/>
              <a:cs typeface="Palatino"/>
            </a:endParaRPr>
          </a:p>
        </p:txBody>
      </p:sp>
      <p:sp>
        <p:nvSpPr>
          <p:cNvPr id="19" name="Isosceles Triangle 20">
            <a:extLst>
              <a:ext uri="{FF2B5EF4-FFF2-40B4-BE49-F238E27FC236}">
                <a16:creationId xmlns:a16="http://schemas.microsoft.com/office/drawing/2014/main" id="{271FAB86-AEBC-EF95-F7D2-23C9CD395EE3}"/>
              </a:ext>
              <a:ext uri="{C183D7F6-B498-43B3-948B-1728B52AA6E4}">
                <adec:decorative xmlns:adec="http://schemas.microsoft.com/office/drawing/2017/decorative" val="1"/>
              </a:ext>
            </a:extLst>
          </p:cNvPr>
          <p:cNvSpPr/>
          <p:nvPr/>
        </p:nvSpPr>
        <p:spPr>
          <a:xfrm rot="5400000">
            <a:off x="10360115" y="3296520"/>
            <a:ext cx="244800" cy="264961"/>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alatino"/>
              <a:cs typeface="Palatino"/>
            </a:endParaRPr>
          </a:p>
        </p:txBody>
      </p:sp>
      <p:sp>
        <p:nvSpPr>
          <p:cNvPr id="20" name="Isosceles Triangle 20">
            <a:extLst>
              <a:ext uri="{FF2B5EF4-FFF2-40B4-BE49-F238E27FC236}">
                <a16:creationId xmlns:a16="http://schemas.microsoft.com/office/drawing/2014/main" id="{D728B4D8-1618-F06C-A46A-CF0E6FBB303E}"/>
              </a:ext>
              <a:ext uri="{C183D7F6-B498-43B3-948B-1728B52AA6E4}">
                <adec:decorative xmlns:adec="http://schemas.microsoft.com/office/drawing/2017/decorative" val="1"/>
              </a:ext>
            </a:extLst>
          </p:cNvPr>
          <p:cNvSpPr/>
          <p:nvPr/>
        </p:nvSpPr>
        <p:spPr>
          <a:xfrm>
            <a:off x="9897900" y="3694907"/>
            <a:ext cx="244800" cy="264961"/>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alatino"/>
              <a:cs typeface="Palatino"/>
            </a:endParaRPr>
          </a:p>
        </p:txBody>
      </p:sp>
    </p:spTree>
    <p:extLst>
      <p:ext uri="{BB962C8B-B14F-4D97-AF65-F5344CB8AC3E}">
        <p14:creationId xmlns:p14="http://schemas.microsoft.com/office/powerpoint/2010/main" val="394165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b="1" dirty="0">
                <a:solidFill>
                  <a:schemeClr val="accent2"/>
                </a:solidFill>
              </a:rPr>
              <a:t>Test 1 </a:t>
            </a:r>
            <a:r>
              <a:rPr lang="en-US" dirty="0"/>
              <a:t>grades will be released soon</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319965" cy="2259013"/>
          </a:xfrm>
        </p:spPr>
        <p:txBody>
          <a:bodyPr/>
          <a:lstStyle/>
          <a:p>
            <a:pPr>
              <a:buClr>
                <a:schemeClr val="tx1"/>
              </a:buClr>
            </a:pPr>
            <a:r>
              <a:rPr lang="en-US" b="1" dirty="0">
                <a:solidFill>
                  <a:schemeClr val="accent3"/>
                </a:solidFill>
              </a:rPr>
              <a:t>Project 2 </a:t>
            </a:r>
            <a:r>
              <a:rPr lang="en-US" dirty="0">
                <a:latin typeface="+mj-lt"/>
              </a:rPr>
              <a:t>due</a:t>
            </a:r>
            <a:r>
              <a:rPr lang="en-US" dirty="0"/>
              <a:t> Thursday (7.16)</a:t>
            </a:r>
          </a:p>
          <a:p>
            <a:pPr>
              <a:buClr>
                <a:schemeClr val="tx1"/>
              </a:buClr>
            </a:pPr>
            <a:r>
              <a:rPr lang="en-US" b="1" dirty="0">
                <a:solidFill>
                  <a:schemeClr val="accent3"/>
                </a:solidFill>
              </a:rPr>
              <a:t>Homework 2 </a:t>
            </a:r>
            <a:r>
              <a:rPr lang="en-US" dirty="0">
                <a:latin typeface="+mj-lt"/>
              </a:rPr>
              <a:t>due</a:t>
            </a:r>
            <a:r>
              <a:rPr lang="en-US" dirty="0"/>
              <a:t> next week (7.23)</a:t>
            </a:r>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CA54-0CFA-DEAD-9E73-76A5C80AF7C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228A9EDC-2340-F74C-24C7-FE68B4729EA4}"/>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D1E368D-6013-080D-52F7-4958B36381F5}"/>
              </a:ext>
            </a:extLst>
          </p:cNvPr>
          <p:cNvSpPr>
            <a:spLocks noGrp="1"/>
          </p:cNvSpPr>
          <p:nvPr>
            <p:ph type="sldNum" sz="quarter" idx="12"/>
          </p:nvPr>
        </p:nvSpPr>
        <p:spPr/>
        <p:txBody>
          <a:bodyPr/>
          <a:lstStyle/>
          <a:p>
            <a:fld id="{0C6CD854-DD62-6C4B-87F1-66B34D688D3F}" type="slidenum">
              <a:rPr lang="en-US" smtClean="0"/>
              <a:t>20</a:t>
            </a:fld>
            <a:endParaRPr lang="en-US"/>
          </a:p>
        </p:txBody>
      </p:sp>
      <p:sp>
        <p:nvSpPr>
          <p:cNvPr id="5" name="Title 4">
            <a:extLst>
              <a:ext uri="{FF2B5EF4-FFF2-40B4-BE49-F238E27FC236}">
                <a16:creationId xmlns:a16="http://schemas.microsoft.com/office/drawing/2014/main" id="{AE93A10D-49A2-6A2D-456C-22CA1C025C1A}"/>
              </a:ext>
            </a:extLst>
          </p:cNvPr>
          <p:cNvSpPr>
            <a:spLocks noGrp="1"/>
          </p:cNvSpPr>
          <p:nvPr>
            <p:ph type="title"/>
          </p:nvPr>
        </p:nvSpPr>
        <p:spPr/>
        <p:txBody>
          <a:bodyPr/>
          <a:lstStyle/>
          <a:p>
            <a:r>
              <a:rPr lang="en-US" dirty="0"/>
              <a:t>Questions (3)</a:t>
            </a:r>
          </a:p>
        </p:txBody>
      </p:sp>
    </p:spTree>
    <p:extLst>
      <p:ext uri="{BB962C8B-B14F-4D97-AF65-F5344CB8AC3E}">
        <p14:creationId xmlns:p14="http://schemas.microsoft.com/office/powerpoint/2010/main" val="4132589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F2448-B1AB-2E81-5162-2CB4BCB54D63}"/>
              </a:ext>
            </a:extLst>
          </p:cNvPr>
          <p:cNvSpPr>
            <a:spLocks noGrp="1"/>
          </p:cNvSpPr>
          <p:nvPr>
            <p:ph type="title"/>
          </p:nvPr>
        </p:nvSpPr>
        <p:spPr/>
        <p:txBody>
          <a:bodyPr/>
          <a:lstStyle/>
          <a:p>
            <a:r>
              <a:rPr lang="en-US" dirty="0"/>
              <a:t>Why Not Use Policy Evaluation?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67E88DC-2361-4CB3-7C8D-1A53D0818CEF}"/>
                  </a:ext>
                </a:extLst>
              </p:cNvPr>
              <p:cNvSpPr>
                <a:spLocks noGrp="1"/>
              </p:cNvSpPr>
              <p:nvPr>
                <p:ph idx="1"/>
              </p:nvPr>
            </p:nvSpPr>
            <p:spPr>
              <a:xfrm>
                <a:off x="497157" y="1590261"/>
                <a:ext cx="8379927" cy="4606139"/>
              </a:xfrm>
            </p:spPr>
            <p:txBody>
              <a:bodyPr/>
              <a:lstStyle/>
              <a:p>
                <a:r>
                  <a:rPr lang="en-US" dirty="0"/>
                  <a:t>Simplified Bellman updates calculate </a:t>
                </a:r>
                <a:r>
                  <a:rPr lang="en-US" b="1" i="1" dirty="0">
                    <a:solidFill>
                      <a:schemeClr val="accent2"/>
                    </a:solidFill>
                  </a:rPr>
                  <a:t>U</a:t>
                </a:r>
                <a:r>
                  <a:rPr lang="en-US" dirty="0"/>
                  <a:t> for a fixed policy</a:t>
                </a:r>
              </a:p>
              <a:p>
                <a:pPr lvl="1"/>
                <a:r>
                  <a:rPr lang="en-US" dirty="0"/>
                  <a:t>Each round, replace </a:t>
                </a:r>
                <a:r>
                  <a:rPr lang="en-US" i="1" dirty="0">
                    <a:solidFill>
                      <a:schemeClr val="accent2"/>
                    </a:solidFill>
                    <a:latin typeface="+mj-lt"/>
                  </a:rPr>
                  <a:t>U</a:t>
                </a:r>
                <a:r>
                  <a:rPr lang="en-US" i="1" dirty="0">
                    <a:latin typeface="+mj-lt"/>
                  </a:rPr>
                  <a:t> </a:t>
                </a:r>
                <a:r>
                  <a:rPr lang="en-US" dirty="0">
                    <a:latin typeface="+mn-lt"/>
                  </a:rPr>
                  <a:t>with a one-step look-ahead layer over </a:t>
                </a:r>
                <a:r>
                  <a:rPr lang="en-US" i="1" dirty="0">
                    <a:solidFill>
                      <a:schemeClr val="accent2"/>
                    </a:solidFill>
                    <a:latin typeface="+mj-lt"/>
                  </a:rPr>
                  <a:t>U</a:t>
                </a:r>
              </a:p>
              <a:p>
                <a:pPr lvl="1"/>
                <a:endParaRPr lang="en-US" i="1" dirty="0">
                  <a:solidFill>
                    <a:schemeClr val="accent2"/>
                  </a:solidFill>
                  <a:latin typeface="+mj-lt"/>
                </a:endParaRPr>
              </a:p>
              <a:p>
                <a:pPr marL="457200" lvl="1" indent="0">
                  <a:buNone/>
                </a:pPr>
                <a14:m>
                  <m:oMathPara xmlns:m="http://schemas.openxmlformats.org/officeDocument/2006/math">
                    <m:o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𝑈</m:t>
                          </m:r>
                        </m:e>
                        <m:sub>
                          <m:r>
                            <a:rPr lang="en-US" b="0" i="1" smtClean="0">
                              <a:latin typeface="Cambria Math" panose="02040503050406030204" pitchFamily="18" charset="0"/>
                            </a:rPr>
                            <m:t>0</m:t>
                          </m:r>
                        </m:sub>
                        <m:sup>
                          <m:r>
                            <a:rPr lang="en-US" i="1" smtClean="0">
                              <a:latin typeface="Cambria Math" panose="02040503050406030204" pitchFamily="18" charset="0"/>
                              <a:ea typeface="Cambria Math" panose="02040503050406030204" pitchFamily="18" charset="0"/>
                            </a:rPr>
                            <m:t>𝜋</m:t>
                          </m:r>
                        </m:sup>
                      </m:sSubSup>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=0</m:t>
                      </m:r>
                    </m:oMath>
                  </m:oMathPara>
                </a14:m>
                <a:endParaRPr lang="en-US" dirty="0"/>
              </a:p>
              <a:p>
                <a:pPr marL="457200" lvl="1" indent="0">
                  <a:buNone/>
                </a:pPr>
                <a:endParaRPr lang="en-US" dirty="0"/>
              </a:p>
              <a:p>
                <a:pPr marL="457200" lvl="1" indent="0">
                  <a:buNone/>
                </a:pPr>
                <a14:m>
                  <m:oMathPara xmlns:m="http://schemas.openxmlformats.org/officeDocument/2006/math">
                    <m:o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𝑈</m:t>
                          </m:r>
                        </m:e>
                        <m:sub>
                          <m:r>
                            <a:rPr lang="en-US" b="0" i="1" smtClean="0">
                              <a:latin typeface="Cambria Math" panose="02040503050406030204" pitchFamily="18" charset="0"/>
                            </a:rPr>
                            <m:t>𝑘</m:t>
                          </m:r>
                          <m:r>
                            <a:rPr lang="en-US" b="0" i="1" smtClean="0">
                              <a:latin typeface="Cambria Math" panose="02040503050406030204" pitchFamily="18" charset="0"/>
                            </a:rPr>
                            <m:t>+1</m:t>
                          </m:r>
                        </m:sub>
                        <m:sup>
                          <m:r>
                            <a:rPr lang="en-US" i="1" smtClean="0">
                              <a:latin typeface="Cambria Math" panose="02040503050406030204" pitchFamily="18" charset="0"/>
                              <a:ea typeface="Cambria Math" panose="02040503050406030204" pitchFamily="18" charset="0"/>
                            </a:rPr>
                            <m:t>𝜋</m:t>
                          </m:r>
                        </m:sup>
                      </m:sSubSup>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i="1">
                          <a:latin typeface="Cambria Math" panose="02040503050406030204" pitchFamily="18" charset="0"/>
                          <a:ea typeface="Cambria Math" panose="02040503050406030204" pitchFamily="18" charset="0"/>
                        </a:rPr>
                        <m:t>←</m:t>
                      </m:r>
                      <m:nary>
                        <m:naryPr>
                          <m:chr m:val="∑"/>
                          <m:supHide m:val="on"/>
                          <m:ctrlPr>
                            <a:rPr lang="en-US" b="0" i="1" smtClean="0">
                              <a:latin typeface="Cambria Math" panose="02040503050406030204" pitchFamily="18" charset="0"/>
                              <a:ea typeface="Cambria Math" panose="02040503050406030204" pitchFamily="18" charset="0"/>
                            </a:rPr>
                          </m:ctrlPr>
                        </m:naryPr>
                        <m:sub>
                          <m:r>
                            <m:rPr>
                              <m:brk m:alnAt="7"/>
                            </m:rP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sub>
                        <m:sup/>
                        <m:e>
                          <m:r>
                            <a:rPr lang="en-US" b="0" i="1" smtClean="0">
                              <a:latin typeface="Cambria Math" panose="02040503050406030204" pitchFamily="18" charset="0"/>
                              <a:ea typeface="Cambria Math" panose="02040503050406030204" pitchFamily="18" charset="0"/>
                            </a:rPr>
                            <m:t>𝑇</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𝜋</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𝑅</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𝜋</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𝑈</m:t>
                              </m:r>
                            </m:e>
                            <m:sub>
                              <m:r>
                                <a:rPr lang="en-US" b="0" i="1" smtClean="0">
                                  <a:latin typeface="Cambria Math" panose="02040503050406030204" pitchFamily="18" charset="0"/>
                                  <a:ea typeface="Cambria Math" panose="02040503050406030204" pitchFamily="18" charset="0"/>
                                </a:rPr>
                                <m:t>𝑘</m:t>
                              </m:r>
                            </m:sub>
                            <m:sup>
                              <m:r>
                                <a:rPr lang="en-US" b="0" i="1" smtClean="0">
                                  <a:latin typeface="Cambria Math" panose="02040503050406030204" pitchFamily="18" charset="0"/>
                                  <a:ea typeface="Cambria Math" panose="02040503050406030204" pitchFamily="18" charset="0"/>
                                </a:rPr>
                                <m:t>𝜋</m:t>
                              </m:r>
                            </m:sup>
                          </m:sSubSup>
                          <m:r>
                            <a:rPr lang="en-US" b="0" i="1" smtClean="0">
                              <a:latin typeface="Cambria Math" panose="02040503050406030204" pitchFamily="18" charset="0"/>
                              <a:ea typeface="Cambria Math" panose="02040503050406030204" pitchFamily="18" charset="0"/>
                            </a:rPr>
                            <m:t> (</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m:t>
                          </m:r>
                        </m:e>
                      </m:nary>
                    </m:oMath>
                  </m:oMathPara>
                </a14:m>
                <a:endParaRPr lang="en-US" dirty="0"/>
              </a:p>
              <a:p>
                <a:pPr marL="457200" lvl="1" indent="0">
                  <a:buNone/>
                </a:pPr>
                <a:endParaRPr lang="en-US" dirty="0"/>
              </a:p>
              <a:p>
                <a:pPr lvl="1"/>
                <a:r>
                  <a:rPr lang="en-US" dirty="0"/>
                  <a:t>This approach fully exploits connections between states</a:t>
                </a:r>
              </a:p>
              <a:p>
                <a:pPr lvl="1"/>
                <a:r>
                  <a:rPr lang="en-US" dirty="0"/>
                  <a:t>But we need </a:t>
                </a:r>
                <a14:m>
                  <m:oMath xmlns:m="http://schemas.openxmlformats.org/officeDocument/2006/math">
                    <m:r>
                      <a:rPr lang="en-US" b="1" i="1" smtClean="0">
                        <a:solidFill>
                          <a:schemeClr val="accent4"/>
                        </a:solidFill>
                        <a:latin typeface="Cambria Math" panose="02040503050406030204" pitchFamily="18" charset="0"/>
                      </a:rPr>
                      <m:t>𝑻</m:t>
                    </m:r>
                  </m:oMath>
                </a14:m>
                <a:r>
                  <a:rPr lang="en-US" dirty="0"/>
                  <a:t> and </a:t>
                </a:r>
                <a14:m>
                  <m:oMath xmlns:m="http://schemas.openxmlformats.org/officeDocument/2006/math">
                    <m:r>
                      <a:rPr lang="en-US" b="1" i="1" smtClean="0">
                        <a:solidFill>
                          <a:schemeClr val="accent3"/>
                        </a:solidFill>
                        <a:latin typeface="Cambria Math" panose="02040503050406030204" pitchFamily="18" charset="0"/>
                      </a:rPr>
                      <m:t>𝑹</m:t>
                    </m:r>
                  </m:oMath>
                </a14:m>
                <a:endParaRPr lang="en-US" b="1" dirty="0"/>
              </a:p>
              <a:p>
                <a:r>
                  <a:rPr lang="en-US" dirty="0"/>
                  <a:t>How can we do this update without knowing </a:t>
                </a:r>
                <a:r>
                  <a:rPr lang="en-US" b="1" i="1" dirty="0"/>
                  <a:t>T</a:t>
                </a:r>
                <a:r>
                  <a:rPr lang="en-US" dirty="0"/>
                  <a:t> or </a:t>
                </a:r>
                <a:r>
                  <a:rPr lang="en-US" b="1" i="1" dirty="0"/>
                  <a:t>R</a:t>
                </a:r>
                <a:r>
                  <a:rPr lang="en-US" dirty="0"/>
                  <a:t>?</a:t>
                </a:r>
              </a:p>
            </p:txBody>
          </p:sp>
        </mc:Choice>
        <mc:Fallback xmlns="">
          <p:sp>
            <p:nvSpPr>
              <p:cNvPr id="3" name="Content Placeholder 2">
                <a:extLst>
                  <a:ext uri="{FF2B5EF4-FFF2-40B4-BE49-F238E27FC236}">
                    <a16:creationId xmlns:a16="http://schemas.microsoft.com/office/drawing/2014/main" id="{667E88DC-2361-4CB3-7C8D-1A53D0818CEF}"/>
                  </a:ext>
                </a:extLst>
              </p:cNvPr>
              <p:cNvSpPr>
                <a:spLocks noGrp="1" noRot="1" noChangeAspect="1" noMove="1" noResize="1" noEditPoints="1" noAdjustHandles="1" noChangeArrowheads="1" noChangeShapeType="1" noTextEdit="1"/>
              </p:cNvSpPr>
              <p:nvPr>
                <p:ph idx="1"/>
              </p:nvPr>
            </p:nvSpPr>
            <p:spPr>
              <a:xfrm>
                <a:off x="497157" y="1590261"/>
                <a:ext cx="8379927" cy="4606139"/>
              </a:xfrm>
              <a:blipFill>
                <a:blip r:embed="rId2"/>
                <a:stretch>
                  <a:fillRect l="-106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98600A6-4C16-D399-E601-C58F7994A8DE}"/>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FF087C8-8E19-EDC9-3B05-B7E13C8A0F98}"/>
              </a:ext>
            </a:extLst>
          </p:cNvPr>
          <p:cNvSpPr>
            <a:spLocks noGrp="1"/>
          </p:cNvSpPr>
          <p:nvPr>
            <p:ph type="sldNum" sz="quarter" idx="12"/>
          </p:nvPr>
        </p:nvSpPr>
        <p:spPr/>
        <p:txBody>
          <a:bodyPr/>
          <a:lstStyle/>
          <a:p>
            <a:fld id="{0C6CD854-DD62-6C4B-87F1-66B34D688D3F}" type="slidenum">
              <a:rPr lang="en-US" smtClean="0"/>
              <a:t>21</a:t>
            </a:fld>
            <a:endParaRPr lang="en-US"/>
          </a:p>
        </p:txBody>
      </p:sp>
      <p:grpSp>
        <p:nvGrpSpPr>
          <p:cNvPr id="6" name="Group 5" descr="An expectimax MDP tree showing states as red triangles with actions edges connecting them to Q-states, represented as green circular chance nodes, connected via transitions to a successor state s’. Only the action indicated by policy pi is highlighted">
            <a:extLst>
              <a:ext uri="{FF2B5EF4-FFF2-40B4-BE49-F238E27FC236}">
                <a16:creationId xmlns:a16="http://schemas.microsoft.com/office/drawing/2014/main" id="{2FE11E4F-C74E-6568-90A3-3D6A874E5FD1}"/>
              </a:ext>
            </a:extLst>
          </p:cNvPr>
          <p:cNvGrpSpPr/>
          <p:nvPr/>
        </p:nvGrpSpPr>
        <p:grpSpPr>
          <a:xfrm>
            <a:off x="8302082" y="2096149"/>
            <a:ext cx="3392759" cy="3337845"/>
            <a:chOff x="7129039" y="907566"/>
            <a:chExt cx="4114800" cy="3886200"/>
          </a:xfrm>
        </p:grpSpPr>
        <p:sp>
          <p:nvSpPr>
            <p:cNvPr id="7" name="AutoShape 4">
              <a:extLst>
                <a:ext uri="{FF2B5EF4-FFF2-40B4-BE49-F238E27FC236}">
                  <a16:creationId xmlns:a16="http://schemas.microsoft.com/office/drawing/2014/main" id="{12858300-DEC6-CD1F-D1F7-E17AFDEAFCE3}"/>
                </a:ext>
              </a:extLst>
            </p:cNvPr>
            <p:cNvSpPr>
              <a:spLocks noChangeArrowheads="1"/>
            </p:cNvSpPr>
            <p:nvPr/>
          </p:nvSpPr>
          <p:spPr bwMode="auto">
            <a:xfrm>
              <a:off x="9110239" y="907566"/>
              <a:ext cx="457200" cy="365125"/>
            </a:xfrm>
            <a:prstGeom prst="triangle">
              <a:avLst>
                <a:gd name="adj" fmla="val 50000"/>
              </a:avLst>
            </a:prstGeom>
            <a:solidFill>
              <a:schemeClr val="accent2"/>
            </a:solidFill>
            <a:ln w="9525">
              <a:noFill/>
              <a:miter lim="800000"/>
              <a:headEnd/>
              <a:tailEnd/>
            </a:ln>
          </p:spPr>
          <p:txBody>
            <a:bodyPr wrap="none" anchor="ctr"/>
            <a:lstStyle/>
            <a:p>
              <a:pPr algn="ctr"/>
              <a:endParaRPr lang="en-US">
                <a:latin typeface="Calibri"/>
                <a:cs typeface="Calibri"/>
              </a:endParaRPr>
            </a:p>
          </p:txBody>
        </p:sp>
        <p:sp>
          <p:nvSpPr>
            <p:cNvPr id="8" name="AutoShape 5">
              <a:extLst>
                <a:ext uri="{FF2B5EF4-FFF2-40B4-BE49-F238E27FC236}">
                  <a16:creationId xmlns:a16="http://schemas.microsoft.com/office/drawing/2014/main" id="{7F380278-BC2F-EE68-8ADF-2179CA12D3CC}"/>
                </a:ext>
              </a:extLst>
            </p:cNvPr>
            <p:cNvSpPr>
              <a:spLocks noChangeArrowheads="1"/>
            </p:cNvSpPr>
            <p:nvPr/>
          </p:nvSpPr>
          <p:spPr bwMode="auto">
            <a:xfrm>
              <a:off x="8957839" y="3895241"/>
              <a:ext cx="457200" cy="365125"/>
            </a:xfrm>
            <a:prstGeom prst="triangle">
              <a:avLst>
                <a:gd name="adj" fmla="val 50000"/>
              </a:avLst>
            </a:prstGeom>
            <a:solidFill>
              <a:schemeClr val="accent2"/>
            </a:solidFill>
            <a:ln w="9525">
              <a:noFill/>
              <a:miter lim="800000"/>
              <a:headEnd/>
              <a:tailEnd/>
            </a:ln>
          </p:spPr>
          <p:txBody>
            <a:bodyPr wrap="none" anchor="ctr"/>
            <a:lstStyle/>
            <a:p>
              <a:pPr algn="r" rtl="1"/>
              <a:endParaRPr lang="en-US">
                <a:latin typeface="Calibri"/>
                <a:cs typeface="Calibri"/>
              </a:endParaRPr>
            </a:p>
          </p:txBody>
        </p:sp>
        <p:grpSp>
          <p:nvGrpSpPr>
            <p:cNvPr id="9" name="Group 6">
              <a:extLst>
                <a:ext uri="{FF2B5EF4-FFF2-40B4-BE49-F238E27FC236}">
                  <a16:creationId xmlns:a16="http://schemas.microsoft.com/office/drawing/2014/main" id="{9C1BEA63-E239-5A0E-75B6-0AA20E066FCB}"/>
                </a:ext>
              </a:extLst>
            </p:cNvPr>
            <p:cNvGrpSpPr>
              <a:grpSpLocks/>
            </p:cNvGrpSpPr>
            <p:nvPr/>
          </p:nvGrpSpPr>
          <p:grpSpPr bwMode="auto">
            <a:xfrm>
              <a:off x="7510039" y="1288566"/>
              <a:ext cx="3733800" cy="1066800"/>
              <a:chOff x="1584" y="1680"/>
              <a:chExt cx="2352" cy="336"/>
            </a:xfrm>
          </p:grpSpPr>
          <p:sp>
            <p:nvSpPr>
              <p:cNvPr id="27" name="Line 7">
                <a:extLst>
                  <a:ext uri="{FF2B5EF4-FFF2-40B4-BE49-F238E27FC236}">
                    <a16:creationId xmlns:a16="http://schemas.microsoft.com/office/drawing/2014/main" id="{FC937930-0ADF-2992-514B-F25F3433317B}"/>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dirty="0">
                  <a:latin typeface="Calibri"/>
                  <a:cs typeface="Calibri"/>
                </a:endParaRPr>
              </a:p>
            </p:txBody>
          </p:sp>
          <p:sp>
            <p:nvSpPr>
              <p:cNvPr id="28" name="Line 8">
                <a:extLst>
                  <a:ext uri="{FF2B5EF4-FFF2-40B4-BE49-F238E27FC236}">
                    <a16:creationId xmlns:a16="http://schemas.microsoft.com/office/drawing/2014/main" id="{614419E4-F2C0-474F-93F0-9D8BA8AB6508}"/>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9" name="Line 10">
                <a:extLst>
                  <a:ext uri="{FF2B5EF4-FFF2-40B4-BE49-F238E27FC236}">
                    <a16:creationId xmlns:a16="http://schemas.microsoft.com/office/drawing/2014/main" id="{90FA42E3-91B8-0C34-0C3B-0759E3D26B8F}"/>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10" name="Oval 9">
              <a:extLst>
                <a:ext uri="{FF2B5EF4-FFF2-40B4-BE49-F238E27FC236}">
                  <a16:creationId xmlns:a16="http://schemas.microsoft.com/office/drawing/2014/main" id="{903F297B-B854-ED25-2C5D-312F115A03AA}"/>
                </a:ext>
              </a:extLst>
            </p:cNvPr>
            <p:cNvSpPr>
              <a:spLocks noChangeArrowheads="1"/>
            </p:cNvSpPr>
            <p:nvPr/>
          </p:nvSpPr>
          <p:spPr bwMode="auto">
            <a:xfrm>
              <a:off x="8500639" y="2355366"/>
              <a:ext cx="381000" cy="381000"/>
            </a:xfrm>
            <a:prstGeom prst="ellipse">
              <a:avLst/>
            </a:prstGeom>
            <a:solidFill>
              <a:schemeClr val="accent3"/>
            </a:solidFill>
            <a:ln w="9525">
              <a:noFill/>
              <a:round/>
              <a:headEnd/>
              <a:tailEnd/>
            </a:ln>
          </p:spPr>
          <p:txBody>
            <a:bodyPr wrap="none" anchor="ctr"/>
            <a:lstStyle/>
            <a:p>
              <a:endParaRPr lang="en-US">
                <a:latin typeface="Calibri"/>
                <a:cs typeface="Calibri"/>
              </a:endParaRPr>
            </a:p>
          </p:txBody>
        </p:sp>
        <p:grpSp>
          <p:nvGrpSpPr>
            <p:cNvPr id="11" name="Group 10">
              <a:extLst>
                <a:ext uri="{FF2B5EF4-FFF2-40B4-BE49-F238E27FC236}">
                  <a16:creationId xmlns:a16="http://schemas.microsoft.com/office/drawing/2014/main" id="{693C75DF-00B3-D928-61CE-0FC79DC328BF}"/>
                </a:ext>
              </a:extLst>
            </p:cNvPr>
            <p:cNvGrpSpPr>
              <a:grpSpLocks/>
            </p:cNvGrpSpPr>
            <p:nvPr/>
          </p:nvGrpSpPr>
          <p:grpSpPr bwMode="auto">
            <a:xfrm>
              <a:off x="7129039" y="2736366"/>
              <a:ext cx="3124200" cy="1143000"/>
              <a:chOff x="1536" y="2400"/>
              <a:chExt cx="1584" cy="624"/>
            </a:xfrm>
          </p:grpSpPr>
          <p:sp>
            <p:nvSpPr>
              <p:cNvPr id="24" name="Line 13">
                <a:extLst>
                  <a:ext uri="{FF2B5EF4-FFF2-40B4-BE49-F238E27FC236}">
                    <a16:creationId xmlns:a16="http://schemas.microsoft.com/office/drawing/2014/main" id="{30A0B4B0-BA36-312A-55B9-1E0AB5D632EB}"/>
                  </a:ext>
                </a:extLst>
              </p:cNvPr>
              <p:cNvSpPr>
                <a:spLocks noChangeShapeType="1"/>
              </p:cNvSpPr>
              <p:nvPr/>
            </p:nvSpPr>
            <p:spPr bwMode="auto">
              <a:xfrm flipH="1">
                <a:off x="1536" y="2400"/>
                <a:ext cx="776"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5" name="Line 14">
                <a:extLst>
                  <a:ext uri="{FF2B5EF4-FFF2-40B4-BE49-F238E27FC236}">
                    <a16:creationId xmlns:a16="http://schemas.microsoft.com/office/drawing/2014/main" id="{6429EEDB-45E3-2BF1-E4D5-AF9FCBD27D8D}"/>
                  </a:ext>
                </a:extLst>
              </p:cNvPr>
              <p:cNvSpPr>
                <a:spLocks noChangeShapeType="1"/>
              </p:cNvSpPr>
              <p:nvPr/>
            </p:nvSpPr>
            <p:spPr bwMode="auto">
              <a:xfrm>
                <a:off x="2312" y="2400"/>
                <a:ext cx="808"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6" name="Line 15">
                <a:extLst>
                  <a:ext uri="{FF2B5EF4-FFF2-40B4-BE49-F238E27FC236}">
                    <a16:creationId xmlns:a16="http://schemas.microsoft.com/office/drawing/2014/main" id="{50E486EA-49FA-8B3A-00FF-A652EA3FFBAD}"/>
                  </a:ext>
                </a:extLst>
              </p:cNvPr>
              <p:cNvSpPr>
                <a:spLocks noChangeShapeType="1"/>
              </p:cNvSpPr>
              <p:nvPr/>
            </p:nvSpPr>
            <p:spPr bwMode="auto">
              <a:xfrm flipH="1">
                <a:off x="2021" y="2400"/>
                <a:ext cx="291" cy="624"/>
              </a:xfrm>
              <a:prstGeom prst="line">
                <a:avLst/>
              </a:prstGeom>
              <a:noFill/>
              <a:ln w="9525">
                <a:solidFill>
                  <a:schemeClr val="bg1"/>
                </a:solidFill>
                <a:prstDash val="dash"/>
                <a:round/>
                <a:headEnd/>
                <a:tailEnd type="triangle" w="med" len="med"/>
              </a:ln>
            </p:spPr>
            <p:txBody>
              <a:bodyPr/>
              <a:lstStyle/>
              <a:p>
                <a:endParaRPr lang="en-US">
                  <a:latin typeface="Calibri"/>
                  <a:cs typeface="Calibri"/>
                </a:endParaRPr>
              </a:p>
            </p:txBody>
          </p:sp>
        </p:grpSp>
        <mc:AlternateContent xmlns:mc="http://schemas.openxmlformats.org/markup-compatibility/2006" xmlns:a14="http://schemas.microsoft.com/office/drawing/2010/main">
          <mc:Choice Requires="a14">
            <p:sp>
              <p:nvSpPr>
                <p:cNvPr id="12" name="Text Box 17">
                  <a:extLst>
                    <a:ext uri="{FF2B5EF4-FFF2-40B4-BE49-F238E27FC236}">
                      <a16:creationId xmlns:a16="http://schemas.microsoft.com/office/drawing/2014/main" id="{CF709E59-CB69-5E24-5DD9-4BD69E58281E}"/>
                    </a:ext>
                  </a:extLst>
                </p:cNvPr>
                <p:cNvSpPr txBox="1">
                  <a:spLocks noChangeArrowheads="1"/>
                </p:cNvSpPr>
                <p:nvPr/>
              </p:nvSpPr>
              <p:spPr bwMode="auto">
                <a:xfrm>
                  <a:off x="9051902" y="1799943"/>
                  <a:ext cx="598025" cy="430007"/>
                </a:xfrm>
                <a:prstGeom prst="rect">
                  <a:avLst/>
                </a:prstGeom>
                <a:noFill/>
                <a:ln w="9525">
                  <a:noFill/>
                  <a:miter lim="800000"/>
                  <a:headEnd/>
                  <a:tailEnd/>
                </a:ln>
              </p:spPr>
              <p:txBody>
                <a:bodyPr wrap="square">
                  <a:spAutoFit/>
                </a:bodyPr>
                <a:lstStyle/>
                <a:p>
                  <a:pPr>
                    <a:spcBef>
                      <a:spcPct val="50000"/>
                    </a:spcBef>
                  </a:pPr>
                  <a14:m>
                    <m:oMathPara xmlns:m="http://schemas.openxmlformats.org/officeDocument/2006/math">
                      <m:oMath>
                        <m:r>
                          <a:rPr lang="en-US" b="1" i="1" smtClean="0">
                            <a:solidFill>
                              <a:schemeClr val="accent1"/>
                            </a:solidFill>
                            <a:latin typeface="Cambria Math" panose="02040503050406030204" pitchFamily="18" charset="0"/>
                            <a:ea typeface="Cambria Math" panose="02040503050406030204" pitchFamily="18" charset="0"/>
                            <a:cs typeface="Calibri"/>
                          </a:rPr>
                          <m:t>𝝅</m:t>
                        </m:r>
                        <m:r>
                          <a:rPr lang="en-US" b="1" i="1" smtClean="0">
                            <a:solidFill>
                              <a:schemeClr val="accent1"/>
                            </a:solidFill>
                            <a:latin typeface="Cambria Math" panose="02040503050406030204" pitchFamily="18" charset="0"/>
                            <a:ea typeface="Cambria Math" panose="02040503050406030204" pitchFamily="18" charset="0"/>
                            <a:cs typeface="Calibri"/>
                          </a:rPr>
                          <m:t>(</m:t>
                        </m:r>
                        <m:r>
                          <a:rPr lang="en-US" b="1" i="1" smtClean="0">
                            <a:solidFill>
                              <a:schemeClr val="accent1"/>
                            </a:solidFill>
                            <a:latin typeface="Cambria Math" panose="02040503050406030204" pitchFamily="18" charset="0"/>
                            <a:ea typeface="Cambria Math" panose="02040503050406030204" pitchFamily="18" charset="0"/>
                            <a:cs typeface="Calibri"/>
                          </a:rPr>
                          <m:t>𝒔</m:t>
                        </m:r>
                        <m:r>
                          <a:rPr lang="en-US" b="1" i="1" smtClean="0">
                            <a:solidFill>
                              <a:schemeClr val="accent1"/>
                            </a:solidFill>
                            <a:latin typeface="Cambria Math" panose="02040503050406030204" pitchFamily="18" charset="0"/>
                            <a:ea typeface="Cambria Math" panose="02040503050406030204" pitchFamily="18" charset="0"/>
                            <a:cs typeface="Calibri"/>
                          </a:rPr>
                          <m:t>)</m:t>
                        </m:r>
                      </m:oMath>
                    </m:oMathPara>
                  </a14:m>
                  <a:endParaRPr lang="en-US" b="1" i="1" dirty="0">
                    <a:solidFill>
                      <a:schemeClr val="accent1"/>
                    </a:solidFill>
                    <a:latin typeface="+mj-lt"/>
                    <a:cs typeface="Calibri"/>
                  </a:endParaRPr>
                </a:p>
              </p:txBody>
            </p:sp>
          </mc:Choice>
          <mc:Fallback xmlns="">
            <p:sp>
              <p:nvSpPr>
                <p:cNvPr id="14" name="Text Box 17">
                  <a:extLst>
                    <a:ext uri="{FF2B5EF4-FFF2-40B4-BE49-F238E27FC236}">
                      <a16:creationId xmlns:a16="http://schemas.microsoft.com/office/drawing/2014/main" id="{E54EAD62-6BDC-03FE-7F9B-34F61AC661E6}"/>
                    </a:ext>
                  </a:extLst>
                </p:cNvPr>
                <p:cNvSpPr txBox="1">
                  <a:spLocks noRot="1" noChangeAspect="1" noMove="1" noResize="1" noEditPoints="1" noAdjustHandles="1" noChangeArrowheads="1" noChangeShapeType="1" noTextEdit="1"/>
                </p:cNvSpPr>
                <p:nvPr/>
              </p:nvSpPr>
              <p:spPr bwMode="auto">
                <a:xfrm>
                  <a:off x="9051902" y="1799943"/>
                  <a:ext cx="598025" cy="430007"/>
                </a:xfrm>
                <a:prstGeom prst="rect">
                  <a:avLst/>
                </a:prstGeom>
                <a:blipFill>
                  <a:blip r:embed="rId3"/>
                  <a:stretch>
                    <a:fillRect r="-32500" b="-10000"/>
                  </a:stretch>
                </a:blipFill>
                <a:ln w="9525">
                  <a:noFill/>
                  <a:miter lim="800000"/>
                  <a:headEnd/>
                  <a:tailEnd/>
                </a:ln>
              </p:spPr>
              <p:txBody>
                <a:bodyPr/>
                <a:lstStyle/>
                <a:p>
                  <a:r>
                    <a:rPr lang="en-US">
                      <a:noFill/>
                    </a:rPr>
                    <a:t> </a:t>
                  </a:r>
                </a:p>
              </p:txBody>
            </p:sp>
          </mc:Fallback>
        </mc:AlternateContent>
        <p:sp>
          <p:nvSpPr>
            <p:cNvPr id="13" name="Text Box 18">
              <a:extLst>
                <a:ext uri="{FF2B5EF4-FFF2-40B4-BE49-F238E27FC236}">
                  <a16:creationId xmlns:a16="http://schemas.microsoft.com/office/drawing/2014/main" id="{246EDE28-D769-8CAD-4982-03BF777401A2}"/>
                </a:ext>
              </a:extLst>
            </p:cNvPr>
            <p:cNvSpPr txBox="1">
              <a:spLocks noChangeArrowheads="1"/>
            </p:cNvSpPr>
            <p:nvPr/>
          </p:nvSpPr>
          <p:spPr bwMode="auto">
            <a:xfrm>
              <a:off x="9579014" y="907566"/>
              <a:ext cx="381000" cy="366713"/>
            </a:xfrm>
            <a:prstGeom prst="rect">
              <a:avLst/>
            </a:prstGeom>
            <a:noFill/>
            <a:ln w="9525">
              <a:noFill/>
              <a:miter lim="800000"/>
              <a:headEnd/>
              <a:tailEnd/>
            </a:ln>
          </p:spPr>
          <p:txBody>
            <a:bodyPr>
              <a:spAutoFit/>
            </a:bodyPr>
            <a:lstStyle/>
            <a:p>
              <a:pPr>
                <a:spcBef>
                  <a:spcPct val="50000"/>
                </a:spcBef>
              </a:pPr>
              <a:r>
                <a:rPr lang="en-US" dirty="0">
                  <a:solidFill>
                    <a:schemeClr val="accent2"/>
                  </a:solidFill>
                  <a:latin typeface="+mj-lt"/>
                  <a:cs typeface="Calibri"/>
                </a:rPr>
                <a:t>s</a:t>
              </a:r>
            </a:p>
          </p:txBody>
        </p:sp>
        <p:sp>
          <p:nvSpPr>
            <p:cNvPr id="14" name="Text Box 19">
              <a:extLst>
                <a:ext uri="{FF2B5EF4-FFF2-40B4-BE49-F238E27FC236}">
                  <a16:creationId xmlns:a16="http://schemas.microsoft.com/office/drawing/2014/main" id="{FF76F6B1-3DFC-A742-65C8-1679920DDE25}"/>
                </a:ext>
              </a:extLst>
            </p:cNvPr>
            <p:cNvSpPr txBox="1">
              <a:spLocks noChangeArrowheads="1"/>
            </p:cNvSpPr>
            <p:nvPr/>
          </p:nvSpPr>
          <p:spPr bwMode="auto">
            <a:xfrm>
              <a:off x="9391889" y="3879366"/>
              <a:ext cx="568125" cy="430007"/>
            </a:xfrm>
            <a:prstGeom prst="rect">
              <a:avLst/>
            </a:prstGeom>
            <a:noFill/>
            <a:ln w="9525">
              <a:noFill/>
              <a:miter lim="800000"/>
              <a:headEnd/>
              <a:tailEnd/>
            </a:ln>
          </p:spPr>
          <p:txBody>
            <a:bodyPr wrap="square">
              <a:spAutoFit/>
            </a:bodyPr>
            <a:lstStyle/>
            <a:p>
              <a:pPr algn="ctr" rtl="1">
                <a:spcBef>
                  <a:spcPct val="50000"/>
                </a:spcBef>
              </a:pPr>
              <a:r>
                <a:rPr lang="en-US" dirty="0">
                  <a:solidFill>
                    <a:schemeClr val="accent2"/>
                  </a:solidFill>
                  <a:latin typeface="+mj-lt"/>
                  <a:cs typeface="Calibri"/>
                </a:rPr>
                <a:t>s’</a:t>
              </a:r>
            </a:p>
          </p:txBody>
        </p:sp>
        <mc:AlternateContent xmlns:mc="http://schemas.openxmlformats.org/markup-compatibility/2006" xmlns:a14="http://schemas.microsoft.com/office/drawing/2010/main">
          <mc:Choice Requires="a14">
            <p:sp>
              <p:nvSpPr>
                <p:cNvPr id="15" name="Text Box 20">
                  <a:extLst>
                    <a:ext uri="{FF2B5EF4-FFF2-40B4-BE49-F238E27FC236}">
                      <a16:creationId xmlns:a16="http://schemas.microsoft.com/office/drawing/2014/main" id="{CEBF563E-977B-8C3C-225D-3E1936F7650D}"/>
                    </a:ext>
                  </a:extLst>
                </p:cNvPr>
                <p:cNvSpPr txBox="1">
                  <a:spLocks noChangeArrowheads="1"/>
                </p:cNvSpPr>
                <p:nvPr/>
              </p:nvSpPr>
              <p:spPr bwMode="auto">
                <a:xfrm>
                  <a:off x="8916363" y="2355366"/>
                  <a:ext cx="1108276" cy="430007"/>
                </a:xfrm>
                <a:prstGeom prst="rect">
                  <a:avLst/>
                </a:prstGeom>
                <a:noFill/>
                <a:ln w="9525">
                  <a:noFill/>
                  <a:miter lim="800000"/>
                  <a:headEnd/>
                  <a:tailEnd/>
                </a:ln>
              </p:spPr>
              <p:txBody>
                <a:bodyPr wrap="square">
                  <a:spAutoFit/>
                </a:bodyPr>
                <a:lstStyle/>
                <a:p>
                  <a:pPr>
                    <a:spcBef>
                      <a:spcPct val="50000"/>
                    </a:spcBef>
                  </a:pPr>
                  <a:r>
                    <a:rPr lang="en-US" dirty="0">
                      <a:solidFill>
                        <a:schemeClr val="accent3"/>
                      </a:solidFill>
                      <a:latin typeface="+mj-lt"/>
                      <a:cs typeface="Calibri"/>
                    </a:rPr>
                    <a:t>s, </a:t>
                  </a:r>
                  <a14:m>
                    <m:oMath xmlns:m="http://schemas.openxmlformats.org/officeDocument/2006/math">
                      <m:r>
                        <a:rPr lang="en-US" b="1" i="1" smtClean="0">
                          <a:solidFill>
                            <a:schemeClr val="accent3"/>
                          </a:solidFill>
                          <a:latin typeface="Cambria Math" panose="02040503050406030204" pitchFamily="18" charset="0"/>
                          <a:ea typeface="Cambria Math" panose="02040503050406030204" pitchFamily="18" charset="0"/>
                          <a:cs typeface="Calibri"/>
                        </a:rPr>
                        <m:t>𝝅</m:t>
                      </m:r>
                      <m:r>
                        <a:rPr lang="en-US" b="1" i="1" smtClean="0">
                          <a:solidFill>
                            <a:schemeClr val="accent3"/>
                          </a:solidFill>
                          <a:latin typeface="Cambria Math" panose="02040503050406030204" pitchFamily="18" charset="0"/>
                          <a:ea typeface="Cambria Math" panose="02040503050406030204" pitchFamily="18" charset="0"/>
                          <a:cs typeface="Calibri"/>
                        </a:rPr>
                        <m:t>(</m:t>
                      </m:r>
                      <m:r>
                        <a:rPr lang="en-US" b="1" i="1" smtClean="0">
                          <a:solidFill>
                            <a:schemeClr val="accent3"/>
                          </a:solidFill>
                          <a:latin typeface="Cambria Math" panose="02040503050406030204" pitchFamily="18" charset="0"/>
                          <a:ea typeface="Cambria Math" panose="02040503050406030204" pitchFamily="18" charset="0"/>
                          <a:cs typeface="Calibri"/>
                        </a:rPr>
                        <m:t>𝒔</m:t>
                      </m:r>
                      <m:r>
                        <a:rPr lang="en-US" b="1" i="1" smtClean="0">
                          <a:solidFill>
                            <a:schemeClr val="accent3"/>
                          </a:solidFill>
                          <a:latin typeface="Cambria Math" panose="02040503050406030204" pitchFamily="18" charset="0"/>
                          <a:ea typeface="Cambria Math" panose="02040503050406030204" pitchFamily="18" charset="0"/>
                          <a:cs typeface="Calibri"/>
                        </a:rPr>
                        <m:t>)</m:t>
                      </m:r>
                    </m:oMath>
                  </a14:m>
                  <a:endParaRPr lang="en-US" b="1" dirty="0">
                    <a:solidFill>
                      <a:schemeClr val="accent3"/>
                    </a:solidFill>
                    <a:latin typeface="+mj-lt"/>
                    <a:cs typeface="Calibri"/>
                  </a:endParaRPr>
                </a:p>
              </p:txBody>
            </p:sp>
          </mc:Choice>
          <mc:Fallback xmlns="">
            <p:sp>
              <p:nvSpPr>
                <p:cNvPr id="17" name="Text Box 20">
                  <a:extLst>
                    <a:ext uri="{FF2B5EF4-FFF2-40B4-BE49-F238E27FC236}">
                      <a16:creationId xmlns:a16="http://schemas.microsoft.com/office/drawing/2014/main" id="{BF089D23-8246-0C69-8EFF-23D3F1CF8AF9}"/>
                    </a:ext>
                  </a:extLst>
                </p:cNvPr>
                <p:cNvSpPr txBox="1">
                  <a:spLocks noRot="1" noChangeAspect="1" noMove="1" noResize="1" noEditPoints="1" noAdjustHandles="1" noChangeArrowheads="1" noChangeShapeType="1" noTextEdit="1"/>
                </p:cNvSpPr>
                <p:nvPr/>
              </p:nvSpPr>
              <p:spPr bwMode="auto">
                <a:xfrm>
                  <a:off x="8916363" y="2355366"/>
                  <a:ext cx="1108276" cy="430007"/>
                </a:xfrm>
                <a:prstGeom prst="rect">
                  <a:avLst/>
                </a:prstGeom>
                <a:blipFill>
                  <a:blip r:embed="rId4"/>
                  <a:stretch>
                    <a:fillRect l="-5479" t="-10345" b="-27586"/>
                  </a:stretch>
                </a:blipFill>
                <a:ln w="9525">
                  <a:noFill/>
                  <a:miter lim="800000"/>
                  <a:headEnd/>
                  <a:tailEnd/>
                </a:ln>
              </p:spPr>
              <p:txBody>
                <a:bodyPr/>
                <a:lstStyle/>
                <a:p>
                  <a:r>
                    <a:rPr lang="en-US">
                      <a:noFill/>
                    </a:rPr>
                    <a:t> </a:t>
                  </a:r>
                </a:p>
              </p:txBody>
            </p:sp>
          </mc:Fallback>
        </mc:AlternateContent>
        <p:grpSp>
          <p:nvGrpSpPr>
            <p:cNvPr id="16" name="Group 21">
              <a:extLst>
                <a:ext uri="{FF2B5EF4-FFF2-40B4-BE49-F238E27FC236}">
                  <a16:creationId xmlns:a16="http://schemas.microsoft.com/office/drawing/2014/main" id="{E42FB192-0DB7-EA5C-36EC-F82B09876E39}"/>
                </a:ext>
              </a:extLst>
            </p:cNvPr>
            <p:cNvGrpSpPr>
              <a:grpSpLocks/>
            </p:cNvGrpSpPr>
            <p:nvPr/>
          </p:nvGrpSpPr>
          <p:grpSpPr bwMode="auto">
            <a:xfrm>
              <a:off x="7357639" y="4260366"/>
              <a:ext cx="3733800" cy="533400"/>
              <a:chOff x="1584" y="1680"/>
              <a:chExt cx="2352" cy="336"/>
            </a:xfrm>
          </p:grpSpPr>
          <p:sp>
            <p:nvSpPr>
              <p:cNvPr id="21" name="Line 22">
                <a:extLst>
                  <a:ext uri="{FF2B5EF4-FFF2-40B4-BE49-F238E27FC236}">
                    <a16:creationId xmlns:a16="http://schemas.microsoft.com/office/drawing/2014/main" id="{9E064BCB-7DFA-DAE6-7C6B-EE03A29FBE24}"/>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2" name="Line 23">
                <a:extLst>
                  <a:ext uri="{FF2B5EF4-FFF2-40B4-BE49-F238E27FC236}">
                    <a16:creationId xmlns:a16="http://schemas.microsoft.com/office/drawing/2014/main" id="{0EBF7DDD-78EA-F4A7-AB85-3DF8FCA65DF6}"/>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3" name="Line 25">
                <a:extLst>
                  <a:ext uri="{FF2B5EF4-FFF2-40B4-BE49-F238E27FC236}">
                    <a16:creationId xmlns:a16="http://schemas.microsoft.com/office/drawing/2014/main" id="{485E180A-8D29-2FD6-EE27-6FDEEAE1CE71}"/>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mc:AlternateContent xmlns:mc="http://schemas.openxmlformats.org/markup-compatibility/2006" xmlns:a14="http://schemas.microsoft.com/office/drawing/2010/main">
          <mc:Choice Requires="a14">
            <p:sp>
              <p:nvSpPr>
                <p:cNvPr id="17" name="Text Box 28">
                  <a:extLst>
                    <a:ext uri="{FF2B5EF4-FFF2-40B4-BE49-F238E27FC236}">
                      <a16:creationId xmlns:a16="http://schemas.microsoft.com/office/drawing/2014/main" id="{CA40ED49-6137-7452-3F50-4046BC321FE0}"/>
                    </a:ext>
                  </a:extLst>
                </p:cNvPr>
                <p:cNvSpPr txBox="1">
                  <a:spLocks noChangeArrowheads="1"/>
                </p:cNvSpPr>
                <p:nvPr/>
              </p:nvSpPr>
              <p:spPr bwMode="auto">
                <a:xfrm>
                  <a:off x="7623783" y="3523551"/>
                  <a:ext cx="1324664" cy="430007"/>
                </a:xfrm>
                <a:prstGeom prst="rect">
                  <a:avLst/>
                </a:prstGeom>
                <a:noFill/>
                <a:ln w="9525">
                  <a:noFill/>
                  <a:miter lim="800000"/>
                  <a:headEnd/>
                  <a:tailEnd/>
                </a:ln>
              </p:spPr>
              <p:txBody>
                <a:bodyPr wrap="square">
                  <a:spAutoFit/>
                </a:bodyPr>
                <a:lstStyle/>
                <a:p>
                  <a:pPr algn="r">
                    <a:spcBef>
                      <a:spcPct val="50000"/>
                    </a:spcBef>
                  </a:pPr>
                  <a:r>
                    <a:rPr lang="en-US" i="1" dirty="0">
                      <a:solidFill>
                        <a:schemeClr val="accent1"/>
                      </a:solidFill>
                      <a:latin typeface="+mj-lt"/>
                      <a:cs typeface="Calibri"/>
                    </a:rPr>
                    <a:t>s,</a:t>
                  </a:r>
                  <a14:m>
                    <m:oMath xmlns:m="http://schemas.openxmlformats.org/officeDocument/2006/math">
                      <m:r>
                        <a:rPr lang="en-US" b="1" i="1" smtClean="0">
                          <a:solidFill>
                            <a:schemeClr val="accent1"/>
                          </a:solidFill>
                          <a:latin typeface="Cambria Math" panose="02040503050406030204" pitchFamily="18" charset="0"/>
                          <a:ea typeface="Cambria Math" panose="02040503050406030204" pitchFamily="18" charset="0"/>
                          <a:cs typeface="Calibri"/>
                        </a:rPr>
                        <m:t>𝝅</m:t>
                      </m:r>
                      <m:r>
                        <a:rPr lang="en-US" b="1" i="1" smtClean="0">
                          <a:solidFill>
                            <a:schemeClr val="accent1"/>
                          </a:solidFill>
                          <a:latin typeface="Cambria Math" panose="02040503050406030204" pitchFamily="18" charset="0"/>
                          <a:ea typeface="Cambria Math" panose="02040503050406030204" pitchFamily="18" charset="0"/>
                          <a:cs typeface="Calibri"/>
                        </a:rPr>
                        <m:t>(</m:t>
                      </m:r>
                      <m:r>
                        <a:rPr lang="en-US" b="1" i="1" smtClean="0">
                          <a:solidFill>
                            <a:schemeClr val="accent1"/>
                          </a:solidFill>
                          <a:latin typeface="Cambria Math" panose="02040503050406030204" pitchFamily="18" charset="0"/>
                          <a:ea typeface="Cambria Math" panose="02040503050406030204" pitchFamily="18" charset="0"/>
                          <a:cs typeface="Calibri"/>
                        </a:rPr>
                        <m:t>𝒔</m:t>
                      </m:r>
                      <m:r>
                        <a:rPr lang="en-US" b="1" i="1" smtClean="0">
                          <a:solidFill>
                            <a:schemeClr val="accent1"/>
                          </a:solidFill>
                          <a:latin typeface="Cambria Math" panose="02040503050406030204" pitchFamily="18" charset="0"/>
                          <a:ea typeface="Cambria Math" panose="02040503050406030204" pitchFamily="18" charset="0"/>
                          <a:cs typeface="Calibri"/>
                        </a:rPr>
                        <m:t>)</m:t>
                      </m:r>
                    </m:oMath>
                  </a14:m>
                  <a:r>
                    <a:rPr lang="en-US" i="1" dirty="0">
                      <a:solidFill>
                        <a:schemeClr val="accent1"/>
                      </a:solidFill>
                      <a:latin typeface="+mj-lt"/>
                      <a:cs typeface="Calibri"/>
                    </a:rPr>
                    <a:t>,s’</a:t>
                  </a:r>
                </a:p>
              </p:txBody>
            </p:sp>
          </mc:Choice>
          <mc:Fallback xmlns="">
            <p:sp>
              <p:nvSpPr>
                <p:cNvPr id="19" name="Text Box 28">
                  <a:extLst>
                    <a:ext uri="{FF2B5EF4-FFF2-40B4-BE49-F238E27FC236}">
                      <a16:creationId xmlns:a16="http://schemas.microsoft.com/office/drawing/2014/main" id="{345821FE-FD72-1187-88F1-242E505BA944}"/>
                    </a:ext>
                  </a:extLst>
                </p:cNvPr>
                <p:cNvSpPr txBox="1">
                  <a:spLocks noRot="1" noChangeAspect="1" noMove="1" noResize="1" noEditPoints="1" noAdjustHandles="1" noChangeArrowheads="1" noChangeShapeType="1" noTextEdit="1"/>
                </p:cNvSpPr>
                <p:nvPr/>
              </p:nvSpPr>
              <p:spPr bwMode="auto">
                <a:xfrm>
                  <a:off x="7623783" y="3523551"/>
                  <a:ext cx="1324664" cy="430007"/>
                </a:xfrm>
                <a:prstGeom prst="rect">
                  <a:avLst/>
                </a:prstGeom>
                <a:blipFill>
                  <a:blip r:embed="rId5"/>
                  <a:stretch>
                    <a:fillRect t="-6452" r="-4598" b="-22581"/>
                  </a:stretch>
                </a:blipFill>
                <a:ln w="9525">
                  <a:noFill/>
                  <a:miter lim="800000"/>
                  <a:headEnd/>
                  <a:tailEnd/>
                </a:ln>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23E24280-9BA4-9B15-7A2F-45406978BB5C}"/>
                </a:ext>
              </a:extLst>
            </p:cNvPr>
            <p:cNvCxnSpPr>
              <a:cxnSpLocks/>
              <a:stCxn id="7" idx="3"/>
              <a:endCxn id="10" idx="0"/>
            </p:cNvCxnSpPr>
            <p:nvPr/>
          </p:nvCxnSpPr>
          <p:spPr>
            <a:xfrm flipH="1">
              <a:off x="8691139" y="1272691"/>
              <a:ext cx="647700" cy="1082675"/>
            </a:xfrm>
            <a:prstGeom prst="straightConnector1">
              <a:avLst/>
            </a:prstGeom>
            <a:ln w="28575">
              <a:solidFill>
                <a:schemeClr val="accent1"/>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76A5968A-D05E-0F14-E3AD-395335CDFD2C}"/>
                </a:ext>
              </a:extLst>
            </p:cNvPr>
            <p:cNvCxnSpPr>
              <a:stCxn id="26" idx="0"/>
              <a:endCxn id="8" idx="0"/>
            </p:cNvCxnSpPr>
            <p:nvPr/>
          </p:nvCxnSpPr>
          <p:spPr>
            <a:xfrm>
              <a:off x="8659581" y="2736366"/>
              <a:ext cx="526858" cy="1158875"/>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BD13D360-B8DB-F4EA-9737-E49884210B39}"/>
                </a:ext>
              </a:extLst>
            </p:cNvPr>
            <p:cNvCxnSpPr>
              <a:stCxn id="23" idx="0"/>
            </p:cNvCxnSpPr>
            <p:nvPr/>
          </p:nvCxnSpPr>
          <p:spPr>
            <a:xfrm flipH="1">
              <a:off x="8881639" y="4260366"/>
              <a:ext cx="304800" cy="53340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622906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Illustration of a blue oracle robot hovering in the air holding a crystal ball over which it hodls its hands. The robot thinks of an expectimax tree">
            <a:extLst>
              <a:ext uri="{FF2B5EF4-FFF2-40B4-BE49-F238E27FC236}">
                <a16:creationId xmlns:a16="http://schemas.microsoft.com/office/drawing/2014/main" id="{B31A8333-1152-1236-34E0-83E3F7125E9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03671" y="2277777"/>
            <a:ext cx="4191000" cy="3688570"/>
          </a:xfrm>
          <a:prstGeom prst="rect">
            <a:avLst/>
          </a:prstGeom>
          <a:noFill/>
        </p:spPr>
      </p:pic>
      <p:sp>
        <p:nvSpPr>
          <p:cNvPr id="8" name="Title 7">
            <a:extLst>
              <a:ext uri="{FF2B5EF4-FFF2-40B4-BE49-F238E27FC236}">
                <a16:creationId xmlns:a16="http://schemas.microsoft.com/office/drawing/2014/main" id="{C1571E0D-B03F-A405-6F5F-0E90E93BE562}"/>
              </a:ext>
            </a:extLst>
          </p:cNvPr>
          <p:cNvSpPr>
            <a:spLocks noGrp="1"/>
          </p:cNvSpPr>
          <p:nvPr>
            <p:ph type="title"/>
          </p:nvPr>
        </p:nvSpPr>
        <p:spPr/>
        <p:txBody>
          <a:bodyPr/>
          <a:lstStyle/>
          <a:p>
            <a:r>
              <a:rPr lang="en-US" dirty="0"/>
              <a:t>Sample-Based Policy Evaluation?</a:t>
            </a:r>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B50F96F5-0E7D-9B78-773F-80AE2F853930}"/>
                  </a:ext>
                </a:extLst>
              </p:cNvPr>
              <p:cNvSpPr>
                <a:spLocks noGrp="1"/>
              </p:cNvSpPr>
              <p:nvPr>
                <p:ph idx="1"/>
              </p:nvPr>
            </p:nvSpPr>
            <p:spPr>
              <a:xfrm>
                <a:off x="497159" y="1590261"/>
                <a:ext cx="9245556" cy="4606139"/>
              </a:xfrm>
            </p:spPr>
            <p:txBody>
              <a:bodyPr>
                <a:noAutofit/>
              </a:bodyPr>
              <a:lstStyle/>
              <a:p>
                <a:pPr marL="0" indent="0">
                  <a:buNone/>
                </a:pPr>
                <a:r>
                  <a:rPr lang="en-US" dirty="0"/>
                  <a:t>Instead of taking the expectation, just average over observations</a:t>
                </a:r>
              </a:p>
              <a:p>
                <a:pPr marL="457200" lvl="1" indent="0">
                  <a:buNone/>
                </a:pPr>
                <a14:m>
                  <m:oMathPara xmlns:m="http://schemas.openxmlformats.org/officeDocument/2006/math">
                    <m:oMath>
                      <m:sSubSup>
                        <m:sSubSupPr>
                          <m:ctrlPr>
                            <a:rPr lang="en-US" i="1">
                              <a:latin typeface="Cambria Math" panose="02040503050406030204" pitchFamily="18" charset="0"/>
                            </a:rPr>
                          </m:ctrlPr>
                        </m:sSubSupPr>
                        <m:e>
                          <m:r>
                            <a:rPr lang="en-US" i="1">
                              <a:latin typeface="Cambria Math" panose="02040503050406030204" pitchFamily="18" charset="0"/>
                            </a:rPr>
                            <m:t>𝑈</m:t>
                          </m:r>
                        </m:e>
                        <m:sub>
                          <m:r>
                            <a:rPr lang="en-US" i="1">
                              <a:latin typeface="Cambria Math" panose="02040503050406030204" pitchFamily="18" charset="0"/>
                            </a:rPr>
                            <m:t>𝑘</m:t>
                          </m:r>
                          <m:r>
                            <a:rPr lang="en-US" i="1">
                              <a:latin typeface="Cambria Math" panose="02040503050406030204" pitchFamily="18" charset="0"/>
                            </a:rPr>
                            <m:t>+1</m:t>
                          </m:r>
                        </m:sub>
                        <m:sup>
                          <m:r>
                            <a:rPr lang="en-US" i="1">
                              <a:latin typeface="Cambria Math" panose="02040503050406030204" pitchFamily="18" charset="0"/>
                              <a:ea typeface="Cambria Math" panose="02040503050406030204" pitchFamily="18" charset="0"/>
                            </a:rPr>
                            <m:t>𝜋</m:t>
                          </m:r>
                        </m:sup>
                      </m:sSubSup>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ea typeface="Cambria Math" panose="02040503050406030204" pitchFamily="18" charset="0"/>
                        </a:rPr>
                        <m:t>←</m:t>
                      </m:r>
                      <m:nary>
                        <m:naryPr>
                          <m:chr m:val="∑"/>
                          <m:supHide m:val="on"/>
                          <m:ctrlPr>
                            <a:rPr lang="en-US" i="1">
                              <a:latin typeface="Cambria Math" panose="02040503050406030204" pitchFamily="18" charset="0"/>
                              <a:ea typeface="Cambria Math" panose="02040503050406030204" pitchFamily="18" charset="0"/>
                            </a:rPr>
                          </m:ctrlPr>
                        </m:naryPr>
                        <m:sub>
                          <m:r>
                            <m:rPr>
                              <m:brk m:alnAt="7"/>
                            </m:rPr>
                            <a:rPr lang="en-US" i="1">
                              <a:latin typeface="Cambria Math" panose="02040503050406030204" pitchFamily="18" charset="0"/>
                              <a:ea typeface="Cambria Math" panose="02040503050406030204" pitchFamily="18" charset="0"/>
                            </a:rPr>
                            <m:t>𝑠</m:t>
                          </m:r>
                          <m:r>
                            <a:rPr lang="en-US" i="1">
                              <a:latin typeface="Cambria Math" panose="02040503050406030204" pitchFamily="18" charset="0"/>
                              <a:ea typeface="Cambria Math" panose="02040503050406030204" pitchFamily="18" charset="0"/>
                            </a:rPr>
                            <m:t>′</m:t>
                          </m:r>
                        </m:sub>
                        <m:sup/>
                        <m:e>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𝑛</m:t>
                              </m:r>
                            </m:den>
                          </m:f>
                          <m:r>
                            <a:rPr lang="en-US" i="1" smtClean="0">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𝑅</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𝜋</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𝑠</m:t>
                                  </m:r>
                                </m:e>
                              </m:d>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m:t>
                                  </m:r>
                                </m:sup>
                              </m:sSup>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𝛾</m:t>
                          </m:r>
                          <m:sSubSup>
                            <m:sSubSupPr>
                              <m:ctrlPr>
                                <a:rPr lang="en-US" i="1">
                                  <a:latin typeface="Cambria Math" panose="02040503050406030204" pitchFamily="18" charset="0"/>
                                  <a:ea typeface="Cambria Math" panose="02040503050406030204" pitchFamily="18" charset="0"/>
                                </a:rPr>
                              </m:ctrlPr>
                            </m:sSubSupPr>
                            <m:e>
                              <m:r>
                                <a:rPr lang="en-US" i="1">
                                  <a:latin typeface="Cambria Math" panose="02040503050406030204" pitchFamily="18" charset="0"/>
                                  <a:ea typeface="Cambria Math" panose="02040503050406030204" pitchFamily="18" charset="0"/>
                                </a:rPr>
                                <m:t>𝑈</m:t>
                              </m:r>
                            </m:e>
                            <m:sub>
                              <m:r>
                                <a:rPr lang="en-US" i="1">
                                  <a:latin typeface="Cambria Math" panose="02040503050406030204" pitchFamily="18" charset="0"/>
                                  <a:ea typeface="Cambria Math" panose="02040503050406030204" pitchFamily="18" charset="0"/>
                                </a:rPr>
                                <m:t>𝑘</m:t>
                              </m:r>
                            </m:sub>
                            <m:sup>
                              <m:r>
                                <a:rPr lang="en-US" i="1">
                                  <a:latin typeface="Cambria Math" panose="02040503050406030204" pitchFamily="18" charset="0"/>
                                  <a:ea typeface="Cambria Math" panose="02040503050406030204" pitchFamily="18" charset="0"/>
                                </a:rPr>
                                <m:t>𝜋</m:t>
                              </m:r>
                            </m:sup>
                          </m:sSubSup>
                          <m:r>
                            <a:rPr lang="en-US" i="1">
                              <a:latin typeface="Cambria Math" panose="02040503050406030204" pitchFamily="18" charset="0"/>
                              <a:ea typeface="Cambria Math" panose="02040503050406030204" pitchFamily="18" charset="0"/>
                            </a:rPr>
                            <m:t> (</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m:t>
                              </m:r>
                            </m:sup>
                          </m:sSup>
                          <m:r>
                            <a:rPr lang="en-US" i="1">
                              <a:latin typeface="Cambria Math" panose="02040503050406030204" pitchFamily="18" charset="0"/>
                              <a:ea typeface="Cambria Math" panose="02040503050406030204" pitchFamily="18" charset="0"/>
                            </a:rPr>
                            <m:t>)]</m:t>
                          </m:r>
                        </m:e>
                      </m:nary>
                    </m:oMath>
                  </m:oMathPara>
                </a14:m>
                <a:endParaRPr lang="en-US" dirty="0"/>
              </a:p>
              <a:p>
                <a:r>
                  <a:rPr lang="en-US" dirty="0"/>
                  <a:t>Idea: Take samples of outcome </a:t>
                </a:r>
                <a:r>
                  <a:rPr lang="en-US" b="1" i="1" dirty="0">
                    <a:solidFill>
                      <a:schemeClr val="accent2"/>
                    </a:solidFill>
                  </a:rPr>
                  <a:t>s’ </a:t>
                </a:r>
                <a:r>
                  <a:rPr lang="en-US" dirty="0"/>
                  <a:t>and average</a:t>
                </a:r>
              </a:p>
              <a:p>
                <a:pPr marL="457200" lvl="1" indent="0">
                  <a:buNone/>
                </a:pPr>
                <a:endParaRPr lang="en-US" sz="1000" i="1" dirty="0">
                  <a:latin typeface="Cambria Math" panose="02040503050406030204" pitchFamily="18" charset="0"/>
                </a:endParaRPr>
              </a:p>
              <a:p>
                <a:pPr marL="457200" lvl="1" indent="0">
                  <a:buNone/>
                </a:pPr>
                <a14:m>
                  <m:oMathPara xmlns:m="http://schemas.openxmlformats.org/officeDocument/2006/math">
                    <m:oMath>
                      <m:sSub>
                        <m:sSubPr>
                          <m:ctrlPr>
                            <a:rPr lang="en-US" b="0" i="0" smtClean="0">
                              <a:latin typeface="Cambria Math" panose="02040503050406030204" pitchFamily="18" charset="0"/>
                            </a:rPr>
                          </m:ctrlPr>
                        </m:sSubPr>
                        <m:e>
                          <m:r>
                            <m:rPr>
                              <m:sty m:val="p"/>
                            </m:rPr>
                            <a:rPr lang="en-US" b="0" i="0" smtClean="0">
                              <a:latin typeface="Cambria Math" panose="02040503050406030204" pitchFamily="18" charset="0"/>
                            </a:rPr>
                            <m:t>sample</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𝜋</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sub>
                              <m:r>
                                <a:rPr lang="en-US" b="0" i="1" smtClean="0">
                                  <a:latin typeface="Cambria Math" panose="02040503050406030204" pitchFamily="18" charset="0"/>
                                  <a:ea typeface="Cambria Math" panose="02040503050406030204" pitchFamily="18" charset="0"/>
                                </a:rPr>
                                <m:t>1</m:t>
                              </m:r>
                            </m:sub>
                          </m:sSub>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𝑈</m:t>
                          </m:r>
                        </m:e>
                        <m:sub>
                          <m:r>
                            <a:rPr lang="en-US" b="0" i="1" smtClean="0">
                              <a:latin typeface="Cambria Math" panose="02040503050406030204" pitchFamily="18" charset="0"/>
                              <a:ea typeface="Cambria Math" panose="02040503050406030204" pitchFamily="18" charset="0"/>
                            </a:rPr>
                            <m:t>𝑘</m:t>
                          </m:r>
                        </m:sub>
                        <m:sup>
                          <m:r>
                            <a:rPr lang="en-US" b="0" i="1" smtClean="0">
                              <a:latin typeface="Cambria Math" panose="02040503050406030204" pitchFamily="18" charset="0"/>
                              <a:ea typeface="Cambria Math" panose="02040503050406030204" pitchFamily="18" charset="0"/>
                            </a:rPr>
                            <m:t>𝜋</m:t>
                          </m:r>
                        </m:sup>
                      </m:sSubSup>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oMath>
                  </m:oMathPara>
                </a14:m>
                <a:endParaRPr lang="en-US" dirty="0"/>
              </a:p>
              <a:p>
                <a:pPr marL="457200" lvl="1" indent="0">
                  <a:buNone/>
                </a:pPr>
                <a:endParaRPr lang="en-US" dirty="0"/>
              </a:p>
              <a:p>
                <a:pPr marL="457200" lvl="1" indent="0">
                  <a:buNone/>
                </a:pPr>
                <a14:m>
                  <m:oMathPara xmlns:m="http://schemas.openxmlformats.org/officeDocument/2006/math">
                    <m:oMath>
                      <m:sSub>
                        <m:sSubPr>
                          <m:ctrlPr>
                            <a:rPr lang="en-US" b="0" i="0" smtClean="0">
                              <a:latin typeface="Cambria Math" panose="02040503050406030204" pitchFamily="18" charset="0"/>
                            </a:rPr>
                          </m:ctrlPr>
                        </m:sSubPr>
                        <m:e>
                          <m:r>
                            <m:rPr>
                              <m:sty m:val="p"/>
                            </m:rPr>
                            <a:rPr lang="en-US" b="0" i="0" smtClean="0">
                              <a:latin typeface="Cambria Math" panose="02040503050406030204" pitchFamily="18" charset="0"/>
                            </a:rPr>
                            <m:t>sample</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𝜋</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sub>
                              <m:r>
                                <a:rPr lang="en-US" b="0" i="1" smtClean="0">
                                  <a:latin typeface="Cambria Math" panose="02040503050406030204" pitchFamily="18" charset="0"/>
                                  <a:ea typeface="Cambria Math" panose="02040503050406030204" pitchFamily="18" charset="0"/>
                                </a:rPr>
                                <m:t>2</m:t>
                              </m:r>
                            </m:sub>
                          </m:sSub>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𝑈</m:t>
                          </m:r>
                        </m:e>
                        <m:sub>
                          <m:r>
                            <a:rPr lang="en-US" b="0" i="1" smtClean="0">
                              <a:latin typeface="Cambria Math" panose="02040503050406030204" pitchFamily="18" charset="0"/>
                              <a:ea typeface="Cambria Math" panose="02040503050406030204" pitchFamily="18" charset="0"/>
                            </a:rPr>
                            <m:t>𝑘</m:t>
                          </m:r>
                        </m:sub>
                        <m:sup>
                          <m:r>
                            <a:rPr lang="en-US" b="0" i="1" smtClean="0">
                              <a:latin typeface="Cambria Math" panose="02040503050406030204" pitchFamily="18" charset="0"/>
                              <a:ea typeface="Cambria Math" panose="02040503050406030204" pitchFamily="18" charset="0"/>
                            </a:rPr>
                            <m:t>𝜋</m:t>
                          </m:r>
                        </m:sup>
                      </m:sSubSup>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oMath>
                  </m:oMathPara>
                </a14:m>
                <a:endParaRPr lang="en-US" dirty="0"/>
              </a:p>
              <a:p>
                <a:pPr marL="457200" lvl="1" indent="0">
                  <a:buNone/>
                </a:pPr>
                <a:r>
                  <a:rPr lang="en-US" dirty="0"/>
                  <a:t>			…</a:t>
                </a:r>
              </a:p>
              <a:p>
                <a:pPr marL="457200" lvl="1" indent="0">
                  <a:buNone/>
                </a:pPr>
                <a14:m>
                  <m:oMathPara xmlns:m="http://schemas.openxmlformats.org/officeDocument/2006/math">
                    <m:oMath>
                      <m:sSub>
                        <m:sSubPr>
                          <m:ctrlPr>
                            <a:rPr lang="en-US" b="0" i="0" smtClean="0">
                              <a:latin typeface="Cambria Math" panose="02040503050406030204" pitchFamily="18" charset="0"/>
                            </a:rPr>
                          </m:ctrlPr>
                        </m:sSubPr>
                        <m:e>
                          <m:r>
                            <m:rPr>
                              <m:sty m:val="p"/>
                            </m:rPr>
                            <a:rPr lang="en-US" b="0" i="0" smtClean="0">
                              <a:latin typeface="Cambria Math" panose="02040503050406030204" pitchFamily="18" charset="0"/>
                            </a:rPr>
                            <m:t>sample</m:t>
                          </m:r>
                        </m:e>
                        <m:sub>
                          <m:r>
                            <a:rPr lang="en-US" b="0" i="1" smtClean="0">
                              <a:latin typeface="Cambria Math" panose="02040503050406030204" pitchFamily="18" charset="0"/>
                            </a:rPr>
                            <m:t>𝑛</m:t>
                          </m:r>
                        </m:sub>
                      </m:sSub>
                      <m:r>
                        <a:rPr lang="en-US" b="0" i="1" smtClean="0">
                          <a:latin typeface="Cambria Math" panose="02040503050406030204" pitchFamily="18" charset="0"/>
                        </a:rPr>
                        <m:t>=</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𝜋</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sub>
                              <m:r>
                                <a:rPr lang="en-US" b="0" i="1" smtClean="0">
                                  <a:latin typeface="Cambria Math" panose="02040503050406030204" pitchFamily="18" charset="0"/>
                                  <a:ea typeface="Cambria Math" panose="02040503050406030204" pitchFamily="18" charset="0"/>
                                </a:rPr>
                                <m:t>𝑛</m:t>
                              </m:r>
                            </m:sub>
                          </m:sSub>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𝑈</m:t>
                          </m:r>
                        </m:e>
                        <m:sub>
                          <m:r>
                            <a:rPr lang="en-US" b="0" i="1" smtClean="0">
                              <a:latin typeface="Cambria Math" panose="02040503050406030204" pitchFamily="18" charset="0"/>
                              <a:ea typeface="Cambria Math" panose="02040503050406030204" pitchFamily="18" charset="0"/>
                            </a:rPr>
                            <m:t>𝑘</m:t>
                          </m:r>
                        </m:sub>
                        <m:sup>
                          <m:r>
                            <a:rPr lang="en-US" b="0" i="1" smtClean="0">
                              <a:latin typeface="Cambria Math" panose="02040503050406030204" pitchFamily="18" charset="0"/>
                              <a:ea typeface="Cambria Math" panose="02040503050406030204" pitchFamily="18" charset="0"/>
                            </a:rPr>
                            <m:t>𝜋</m:t>
                          </m:r>
                        </m:sup>
                      </m:sSubSup>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sub>
                          <m:r>
                            <a:rPr lang="en-US" b="0" i="1" smtClean="0">
                              <a:latin typeface="Cambria Math" panose="02040503050406030204" pitchFamily="18" charset="0"/>
                              <a:ea typeface="Cambria Math" panose="02040503050406030204" pitchFamily="18" charset="0"/>
                            </a:rPr>
                            <m:t>𝑛</m:t>
                          </m:r>
                        </m:sub>
                      </m:sSub>
                      <m:r>
                        <a:rPr lang="en-US" b="0" i="1" smtClean="0">
                          <a:latin typeface="Cambria Math" panose="02040503050406030204" pitchFamily="18" charset="0"/>
                          <a:ea typeface="Cambria Math" panose="02040503050406030204" pitchFamily="18" charset="0"/>
                        </a:rPr>
                        <m:t>)</m:t>
                      </m:r>
                    </m:oMath>
                  </m:oMathPara>
                </a14:m>
                <a:endParaRPr lang="en-US" dirty="0"/>
              </a:p>
              <a:p>
                <a:pPr marL="457200" lvl="1" indent="0">
                  <a:buNone/>
                </a:pPr>
                <a:endParaRPr lang="en-US" sz="1000" dirty="0"/>
              </a:p>
              <a:p>
                <a:pPr marL="457200" lvl="1" indent="0">
                  <a:buNone/>
                </a:pPr>
                <a14:m>
                  <m:oMathPara xmlns:m="http://schemas.openxmlformats.org/officeDocument/2006/math">
                    <m:o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𝑈</m:t>
                          </m:r>
                        </m:e>
                        <m:sub>
                          <m:r>
                            <a:rPr lang="en-US" b="0" i="1" smtClean="0">
                              <a:latin typeface="Cambria Math" panose="02040503050406030204" pitchFamily="18" charset="0"/>
                            </a:rPr>
                            <m:t>𝑘</m:t>
                          </m:r>
                          <m:r>
                            <a:rPr lang="en-US" b="0" i="1" smtClean="0">
                              <a:latin typeface="Cambria Math" panose="02040503050406030204" pitchFamily="18" charset="0"/>
                            </a:rPr>
                            <m:t>+1</m:t>
                          </m:r>
                        </m:sub>
                        <m:sup>
                          <m:r>
                            <a:rPr lang="en-US" i="1" smtClean="0">
                              <a:latin typeface="Cambria Math" panose="02040503050406030204" pitchFamily="18" charset="0"/>
                              <a:ea typeface="Cambria Math" panose="02040503050406030204" pitchFamily="18" charset="0"/>
                            </a:rPr>
                            <m:t>𝜋</m:t>
                          </m:r>
                        </m:sup>
                      </m:sSubSup>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𝑛</m:t>
                          </m:r>
                        </m:den>
                      </m:f>
                      <m:nary>
                        <m:naryPr>
                          <m:chr m:val="∑"/>
                          <m:ctrlPr>
                            <a:rPr lang="en-US" b="0" i="1" smtClean="0">
                              <a:latin typeface="Cambria Math" panose="02040503050406030204" pitchFamily="18" charset="0"/>
                              <a:ea typeface="Cambria Math" panose="02040503050406030204" pitchFamily="18" charset="0"/>
                            </a:rPr>
                          </m:ctrlPr>
                        </m:naryPr>
                        <m:sub>
                          <m:r>
                            <m:rPr>
                              <m:brk m:alnAt="23"/>
                            </m:rP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=1</m:t>
                          </m:r>
                        </m:sub>
                        <m:sup>
                          <m:r>
                            <a:rPr lang="en-US" b="0" i="1" smtClean="0">
                              <a:latin typeface="Cambria Math" panose="02040503050406030204" pitchFamily="18" charset="0"/>
                              <a:ea typeface="Cambria Math" panose="02040503050406030204" pitchFamily="18" charset="0"/>
                            </a:rPr>
                            <m:t>𝑛</m:t>
                          </m:r>
                        </m:sup>
                        <m:e>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sample</m:t>
                              </m:r>
                            </m:e>
                            <m:sub>
                              <m:r>
                                <a:rPr lang="en-US" b="0" i="1" smtClean="0">
                                  <a:latin typeface="Cambria Math" panose="02040503050406030204" pitchFamily="18" charset="0"/>
                                  <a:ea typeface="Cambria Math" panose="02040503050406030204" pitchFamily="18" charset="0"/>
                                </a:rPr>
                                <m:t>𝑖</m:t>
                              </m:r>
                            </m:sub>
                          </m:sSub>
                        </m:e>
                      </m:nary>
                    </m:oMath>
                  </m:oMathPara>
                </a14:m>
                <a:endParaRPr lang="en-US" dirty="0"/>
              </a:p>
              <a:p>
                <a:pPr marL="457200" lvl="1" indent="0">
                  <a:buNone/>
                </a:pPr>
                <a:endParaRPr lang="en-US" dirty="0"/>
              </a:p>
            </p:txBody>
          </p:sp>
        </mc:Choice>
        <mc:Fallback xmlns="">
          <p:sp>
            <p:nvSpPr>
              <p:cNvPr id="9" name="Content Placeholder 8">
                <a:extLst>
                  <a:ext uri="{FF2B5EF4-FFF2-40B4-BE49-F238E27FC236}">
                    <a16:creationId xmlns:a16="http://schemas.microsoft.com/office/drawing/2014/main" id="{B50F96F5-0E7D-9B78-773F-80AE2F853930}"/>
                  </a:ext>
                </a:extLst>
              </p:cNvPr>
              <p:cNvSpPr>
                <a:spLocks noGrp="1" noRot="1" noChangeAspect="1" noMove="1" noResize="1" noEditPoints="1" noAdjustHandles="1" noChangeArrowheads="1" noChangeShapeType="1" noTextEdit="1"/>
              </p:cNvSpPr>
              <p:nvPr>
                <p:ph idx="1"/>
              </p:nvPr>
            </p:nvSpPr>
            <p:spPr>
              <a:xfrm>
                <a:off x="497159" y="1590261"/>
                <a:ext cx="9245556" cy="4606139"/>
              </a:xfrm>
              <a:blipFill>
                <a:blip r:embed="rId3"/>
                <a:stretch>
                  <a:fillRect l="-1097" t="-8540" r="-549" b="-3030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5DD89E4-49D9-31C9-7EBF-C279E59C2F61}"/>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6770F0F-8469-AC46-9EE8-F8E20B1648E7}"/>
              </a:ext>
            </a:extLst>
          </p:cNvPr>
          <p:cNvSpPr>
            <a:spLocks noGrp="1"/>
          </p:cNvSpPr>
          <p:nvPr>
            <p:ph type="sldNum" sz="quarter" idx="12"/>
          </p:nvPr>
        </p:nvSpPr>
        <p:spPr/>
        <p:txBody>
          <a:bodyPr/>
          <a:lstStyle/>
          <a:p>
            <a:fld id="{0C6CD854-DD62-6C4B-87F1-66B34D688D3F}" type="slidenum">
              <a:rPr lang="en-US" smtClean="0"/>
              <a:t>22</a:t>
            </a:fld>
            <a:endParaRPr lang="en-US" dirty="0"/>
          </a:p>
        </p:txBody>
      </p:sp>
    </p:spTree>
    <p:extLst>
      <p:ext uri="{BB962C8B-B14F-4D97-AF65-F5344CB8AC3E}">
        <p14:creationId xmlns:p14="http://schemas.microsoft.com/office/powerpoint/2010/main" val="200415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3BE3BA-14E9-1EEF-AC26-7998654C6C71}"/>
              </a:ext>
            </a:extLst>
          </p:cNvPr>
          <p:cNvSpPr>
            <a:spLocks noGrp="1"/>
          </p:cNvSpPr>
          <p:nvPr>
            <p:ph type="title"/>
          </p:nvPr>
        </p:nvSpPr>
        <p:spPr/>
        <p:txBody>
          <a:bodyPr/>
          <a:lstStyle/>
          <a:p>
            <a:r>
              <a:rPr lang="en-US" dirty="0"/>
              <a:t>Temporal Difference Learning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F108D6C5-BB1F-C41B-AE10-8ED25EBB0F1A}"/>
                  </a:ext>
                </a:extLst>
              </p:cNvPr>
              <p:cNvSpPr>
                <a:spLocks noGrp="1"/>
              </p:cNvSpPr>
              <p:nvPr>
                <p:ph idx="1"/>
              </p:nvPr>
            </p:nvSpPr>
            <p:spPr>
              <a:xfrm>
                <a:off x="497159" y="1590261"/>
                <a:ext cx="7188156" cy="4606139"/>
              </a:xfrm>
            </p:spPr>
            <p:txBody>
              <a:bodyPr/>
              <a:lstStyle/>
              <a:p>
                <a:r>
                  <a:rPr lang="en-US" dirty="0"/>
                  <a:t>Idea: Learn from every experience!</a:t>
                </a:r>
              </a:p>
              <a:p>
                <a:pPr lvl="1"/>
                <a:r>
                  <a:rPr lang="en-US" dirty="0"/>
                  <a:t>Update </a:t>
                </a:r>
                <a14:m>
                  <m:oMath xmlns:m="http://schemas.openxmlformats.org/officeDocument/2006/math">
                    <m:r>
                      <a:rPr lang="en-US" b="1" i="1" smtClean="0">
                        <a:solidFill>
                          <a:schemeClr val="accent2"/>
                        </a:solidFill>
                        <a:latin typeface="Cambria Math" panose="02040503050406030204" pitchFamily="18" charset="0"/>
                      </a:rPr>
                      <m:t>𝑼</m:t>
                    </m:r>
                    <m:r>
                      <a:rPr lang="en-US" b="1" i="1" smtClean="0">
                        <a:solidFill>
                          <a:schemeClr val="accent2"/>
                        </a:solidFill>
                        <a:latin typeface="Cambria Math" panose="02040503050406030204" pitchFamily="18" charset="0"/>
                      </a:rPr>
                      <m:t>(</m:t>
                    </m:r>
                    <m:r>
                      <a:rPr lang="en-US" b="1" i="1" smtClean="0">
                        <a:solidFill>
                          <a:schemeClr val="accent2"/>
                        </a:solidFill>
                        <a:latin typeface="Cambria Math" panose="02040503050406030204" pitchFamily="18" charset="0"/>
                      </a:rPr>
                      <m:t>𝒔</m:t>
                    </m:r>
                    <m:r>
                      <a:rPr lang="en-US" b="1" i="1" smtClean="0">
                        <a:solidFill>
                          <a:schemeClr val="accent2"/>
                        </a:solidFill>
                        <a:latin typeface="Cambria Math" panose="02040503050406030204" pitchFamily="18" charset="0"/>
                      </a:rPr>
                      <m:t>)</m:t>
                    </m:r>
                  </m:oMath>
                </a14:m>
                <a:r>
                  <a:rPr lang="en-US" b="1" dirty="0">
                    <a:solidFill>
                      <a:schemeClr val="accent2"/>
                    </a:solidFill>
                  </a:rPr>
                  <a:t> </a:t>
                </a:r>
                <a:r>
                  <a:rPr lang="en-US" dirty="0"/>
                  <a:t>each time we experience a transition </a:t>
                </a:r>
                <a14:m>
                  <m:oMath xmlns:m="http://schemas.openxmlformats.org/officeDocument/2006/math">
                    <m:r>
                      <a:rPr lang="en-US" b="1" i="1" smtClean="0">
                        <a:solidFill>
                          <a:schemeClr val="accent1"/>
                        </a:solidFill>
                        <a:latin typeface="Cambria Math" panose="02040503050406030204" pitchFamily="18" charset="0"/>
                      </a:rPr>
                      <m:t>(</m:t>
                    </m:r>
                    <m:r>
                      <a:rPr lang="en-US" b="1" i="1" smtClean="0">
                        <a:solidFill>
                          <a:schemeClr val="accent1"/>
                        </a:solidFill>
                        <a:latin typeface="Cambria Math" panose="02040503050406030204" pitchFamily="18" charset="0"/>
                      </a:rPr>
                      <m:t>𝒔</m:t>
                    </m:r>
                    <m:r>
                      <a:rPr lang="en-US" b="1" i="1" smtClean="0">
                        <a:solidFill>
                          <a:schemeClr val="accent1"/>
                        </a:solidFill>
                        <a:latin typeface="Cambria Math" panose="02040503050406030204" pitchFamily="18" charset="0"/>
                      </a:rPr>
                      <m:t>,</m:t>
                    </m:r>
                    <m:r>
                      <a:rPr lang="en-US" b="1" i="1" smtClean="0">
                        <a:solidFill>
                          <a:schemeClr val="accent1"/>
                        </a:solidFill>
                        <a:latin typeface="Cambria Math" panose="02040503050406030204" pitchFamily="18" charset="0"/>
                      </a:rPr>
                      <m:t>𝒂</m:t>
                    </m:r>
                    <m:r>
                      <a:rPr lang="en-US" b="1" i="1" smtClean="0">
                        <a:solidFill>
                          <a:schemeClr val="accent1"/>
                        </a:solidFill>
                        <a:latin typeface="Cambria Math" panose="02040503050406030204" pitchFamily="18" charset="0"/>
                      </a:rPr>
                      <m:t>,</m:t>
                    </m:r>
                    <m:sSup>
                      <m:sSupPr>
                        <m:ctrlPr>
                          <a:rPr lang="en-US" b="1" i="1" smtClean="0">
                            <a:solidFill>
                              <a:schemeClr val="accent1"/>
                            </a:solidFill>
                            <a:latin typeface="Cambria Math" panose="02040503050406030204" pitchFamily="18" charset="0"/>
                          </a:rPr>
                        </m:ctrlPr>
                      </m:sSupPr>
                      <m:e>
                        <m:r>
                          <a:rPr lang="en-US" b="1" i="1" smtClean="0">
                            <a:solidFill>
                              <a:schemeClr val="accent1"/>
                            </a:solidFill>
                            <a:latin typeface="Cambria Math" panose="02040503050406030204" pitchFamily="18" charset="0"/>
                          </a:rPr>
                          <m:t>𝒔</m:t>
                        </m:r>
                      </m:e>
                      <m:sup>
                        <m:r>
                          <a:rPr lang="en-US" b="1" i="1" smtClean="0">
                            <a:solidFill>
                              <a:schemeClr val="accent1"/>
                            </a:solidFill>
                            <a:latin typeface="Cambria Math" panose="02040503050406030204" pitchFamily="18" charset="0"/>
                          </a:rPr>
                          <m:t>′</m:t>
                        </m:r>
                      </m:sup>
                    </m:sSup>
                    <m:r>
                      <a:rPr lang="en-US" b="1" i="1" smtClean="0">
                        <a:solidFill>
                          <a:schemeClr val="accent1"/>
                        </a:solidFill>
                        <a:latin typeface="Cambria Math" panose="02040503050406030204" pitchFamily="18" charset="0"/>
                      </a:rPr>
                      <m:t>,</m:t>
                    </m:r>
                    <m:r>
                      <a:rPr lang="en-US" b="1" i="1" smtClean="0">
                        <a:solidFill>
                          <a:schemeClr val="accent1"/>
                        </a:solidFill>
                        <a:latin typeface="Cambria Math" panose="02040503050406030204" pitchFamily="18" charset="0"/>
                      </a:rPr>
                      <m:t>𝒓</m:t>
                    </m:r>
                    <m:r>
                      <a:rPr lang="en-US" b="1" i="1" smtClean="0">
                        <a:solidFill>
                          <a:schemeClr val="accent1"/>
                        </a:solidFill>
                        <a:latin typeface="Cambria Math" panose="02040503050406030204" pitchFamily="18" charset="0"/>
                      </a:rPr>
                      <m:t>)</m:t>
                    </m:r>
                  </m:oMath>
                </a14:m>
                <a:endParaRPr lang="en-US" b="1" dirty="0">
                  <a:solidFill>
                    <a:schemeClr val="accent1"/>
                  </a:solidFill>
                </a:endParaRPr>
              </a:p>
              <a:p>
                <a:pPr lvl="1"/>
                <a:r>
                  <a:rPr lang="en-US" dirty="0"/>
                  <a:t>Likely outcomes </a:t>
                </a:r>
                <a14:m>
                  <m:oMath xmlns:m="http://schemas.openxmlformats.org/officeDocument/2006/math">
                    <m:r>
                      <a:rPr lang="en-US" b="1" i="1" smtClean="0">
                        <a:solidFill>
                          <a:schemeClr val="accent2"/>
                        </a:solidFill>
                        <a:latin typeface="Cambria Math" panose="02040503050406030204" pitchFamily="18" charset="0"/>
                      </a:rPr>
                      <m:t>𝒔</m:t>
                    </m:r>
                    <m:r>
                      <a:rPr lang="en-US" b="1" i="1" smtClean="0">
                        <a:solidFill>
                          <a:schemeClr val="accent2"/>
                        </a:solidFill>
                        <a:latin typeface="Cambria Math" panose="02040503050406030204" pitchFamily="18" charset="0"/>
                      </a:rPr>
                      <m:t>′</m:t>
                    </m:r>
                  </m:oMath>
                </a14:m>
                <a:r>
                  <a:rPr lang="en-US" dirty="0"/>
                  <a:t> will contribute updates more often</a:t>
                </a:r>
              </a:p>
              <a:p>
                <a:r>
                  <a:rPr lang="en-US" dirty="0"/>
                  <a:t>Temporal Difference Learning</a:t>
                </a:r>
              </a:p>
              <a:p>
                <a:pPr lvl="1"/>
                <a:r>
                  <a:rPr lang="en-US" dirty="0"/>
                  <a:t>Policy is still fixed, still doing evaluation</a:t>
                </a:r>
              </a:p>
              <a:p>
                <a:pPr lvl="1"/>
                <a:r>
                  <a:rPr lang="en-US" dirty="0"/>
                  <a:t>Move </a:t>
                </a:r>
                <a14:m>
                  <m:oMath xmlns:m="http://schemas.openxmlformats.org/officeDocument/2006/math">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toward value of whichever successor </a:t>
                </a:r>
                <a14:m>
                  <m:oMath xmlns:m="http://schemas.openxmlformats.org/officeDocument/2006/math">
                    <m:r>
                      <a:rPr lang="en-US" b="0" i="1" smtClean="0">
                        <a:latin typeface="Cambria Math" panose="02040503050406030204" pitchFamily="18" charset="0"/>
                      </a:rPr>
                      <m:t>𝑠</m:t>
                    </m:r>
                    <m:r>
                      <a:rPr lang="en-US" b="0" i="1" smtClean="0">
                        <a:latin typeface="Cambria Math" panose="02040503050406030204" pitchFamily="18" charset="0"/>
                      </a:rPr>
                      <m:t>′</m:t>
                    </m:r>
                  </m:oMath>
                </a14:m>
                <a:r>
                  <a:rPr lang="en-US" dirty="0"/>
                  <a:t> occurs (running average)</a:t>
                </a:r>
              </a:p>
              <a:p>
                <a:pPr marL="457200" lvl="1" indent="0">
                  <a:buNone/>
                </a:pPr>
                <a:endParaRPr lang="en-US" dirty="0"/>
              </a:p>
              <a:p>
                <a:pPr lvl="1">
                  <a:buClr>
                    <a:schemeClr val="tx1"/>
                  </a:buClr>
                </a:pPr>
                <a:r>
                  <a:rPr lang="en-US" dirty="0">
                    <a:solidFill>
                      <a:schemeClr val="accent4"/>
                    </a:solidFill>
                    <a:latin typeface="+mj-lt"/>
                  </a:rPr>
                  <a:t>Sample of </a:t>
                </a:r>
                <a14:m>
                  <m:oMath xmlns:m="http://schemas.openxmlformats.org/officeDocument/2006/math">
                    <m:r>
                      <a:rPr lang="en-US" b="1" i="1" smtClean="0">
                        <a:solidFill>
                          <a:schemeClr val="accent4"/>
                        </a:solidFill>
                        <a:latin typeface="Cambria Math" panose="02040503050406030204" pitchFamily="18" charset="0"/>
                      </a:rPr>
                      <m:t>𝑼</m:t>
                    </m:r>
                    <m:r>
                      <a:rPr lang="en-US" b="1" i="1" smtClean="0">
                        <a:solidFill>
                          <a:schemeClr val="accent4"/>
                        </a:solidFill>
                        <a:latin typeface="Cambria Math" panose="02040503050406030204" pitchFamily="18" charset="0"/>
                      </a:rPr>
                      <m:t>(</m:t>
                    </m:r>
                    <m:r>
                      <a:rPr lang="en-US" b="1" i="1" smtClean="0">
                        <a:solidFill>
                          <a:schemeClr val="accent4"/>
                        </a:solidFill>
                        <a:latin typeface="Cambria Math" panose="02040503050406030204" pitchFamily="18" charset="0"/>
                      </a:rPr>
                      <m:t>𝒔</m:t>
                    </m:r>
                    <m:r>
                      <a:rPr lang="en-US" b="1" i="1" smtClean="0">
                        <a:solidFill>
                          <a:schemeClr val="accent4"/>
                        </a:solidFill>
                        <a:latin typeface="Cambria Math" panose="02040503050406030204" pitchFamily="18" charset="0"/>
                      </a:rPr>
                      <m:t>)</m:t>
                    </m:r>
                  </m:oMath>
                </a14:m>
                <a:r>
                  <a:rPr lang="en-US" b="1" dirty="0">
                    <a:solidFill>
                      <a:schemeClr val="accent4"/>
                    </a:solidFill>
                    <a:latin typeface="+mj-lt"/>
                  </a:rPr>
                  <a:t>: </a:t>
                </a:r>
                <a14:m>
                  <m:oMath xmlns:m="http://schemas.openxmlformats.org/officeDocument/2006/math">
                    <m:r>
                      <m:rPr>
                        <m:sty m:val="p"/>
                      </m:rPr>
                      <a:rPr lang="en-US" b="0" i="0" dirty="0" smtClean="0">
                        <a:latin typeface="Cambria Math" panose="02040503050406030204" pitchFamily="18" charset="0"/>
                      </a:rPr>
                      <m:t>sample</m:t>
                    </m:r>
                    <m:r>
                      <a:rPr lang="en-US" b="0" i="1" dirty="0" smtClean="0">
                        <a:latin typeface="Cambria Math" panose="02040503050406030204" pitchFamily="18" charset="0"/>
                      </a:rPr>
                      <m:t>=</m:t>
                    </m:r>
                    <m:r>
                      <a:rPr lang="en-US" b="0" i="1" dirty="0" smtClean="0">
                        <a:latin typeface="Cambria Math" panose="02040503050406030204" pitchFamily="18" charset="0"/>
                      </a:rPr>
                      <m:t>𝑅</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𝑠</m:t>
                        </m:r>
                        <m:r>
                          <a:rPr lang="en-US" b="0" i="1" dirty="0" smtClean="0">
                            <a:latin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𝜋</m:t>
                        </m:r>
                        <m:d>
                          <m:dPr>
                            <m:ctrlPr>
                              <a:rPr lang="en-US" b="0" i="1" dirty="0" smtClean="0">
                                <a:latin typeface="Cambria Math" panose="02040503050406030204" pitchFamily="18" charset="0"/>
                                <a:ea typeface="Cambria Math" panose="02040503050406030204" pitchFamily="18" charset="0"/>
                              </a:rPr>
                            </m:ctrlPr>
                          </m:dPr>
                          <m:e>
                            <m:r>
                              <a:rPr lang="en-US" b="0" i="1" dirty="0" smtClean="0">
                                <a:latin typeface="Cambria Math" panose="02040503050406030204" pitchFamily="18" charset="0"/>
                                <a:ea typeface="Cambria Math" panose="02040503050406030204" pitchFamily="18" charset="0"/>
                              </a:rPr>
                              <m:t>𝑠</m:t>
                            </m:r>
                          </m:e>
                        </m:d>
                        <m:r>
                          <a:rPr lang="en-US" b="0" i="1" dirty="0" smtClean="0">
                            <a:latin typeface="Cambria Math" panose="02040503050406030204" pitchFamily="18" charset="0"/>
                            <a:ea typeface="Cambria Math" panose="02040503050406030204" pitchFamily="18" charset="0"/>
                          </a:rPr>
                          <m:t>,</m:t>
                        </m:r>
                        <m:sSup>
                          <m:sSupPr>
                            <m:ctrlPr>
                              <a:rPr lang="en-US" b="0" i="1" dirty="0" smtClean="0">
                                <a:latin typeface="Cambria Math" panose="02040503050406030204" pitchFamily="18" charset="0"/>
                                <a:ea typeface="Cambria Math" panose="02040503050406030204" pitchFamily="18" charset="0"/>
                              </a:rPr>
                            </m:ctrlPr>
                          </m:sSupPr>
                          <m:e>
                            <m:r>
                              <a:rPr lang="en-US" b="0" i="1" dirty="0" smtClean="0">
                                <a:latin typeface="Cambria Math" panose="02040503050406030204" pitchFamily="18" charset="0"/>
                                <a:ea typeface="Cambria Math" panose="02040503050406030204" pitchFamily="18" charset="0"/>
                              </a:rPr>
                              <m:t>𝑠</m:t>
                            </m:r>
                          </m:e>
                          <m:sup>
                            <m:r>
                              <a:rPr lang="en-US" b="0" i="1" dirty="0" smtClean="0">
                                <a:latin typeface="Cambria Math" panose="02040503050406030204" pitchFamily="18" charset="0"/>
                                <a:ea typeface="Cambria Math" panose="02040503050406030204" pitchFamily="18" charset="0"/>
                              </a:rPr>
                              <m:t>′</m:t>
                            </m:r>
                          </m:sup>
                        </m:sSup>
                      </m:e>
                    </m:d>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𝛾</m:t>
                    </m:r>
                    <m:sSup>
                      <m:sSupPr>
                        <m:ctrlPr>
                          <a:rPr lang="en-US" b="0" i="1" dirty="0" smtClean="0">
                            <a:latin typeface="Cambria Math" panose="02040503050406030204" pitchFamily="18" charset="0"/>
                            <a:ea typeface="Cambria Math" panose="02040503050406030204" pitchFamily="18" charset="0"/>
                          </a:rPr>
                        </m:ctrlPr>
                      </m:sSupPr>
                      <m:e>
                        <m:r>
                          <a:rPr lang="en-US" b="0" i="1" dirty="0" smtClean="0">
                            <a:latin typeface="Cambria Math" panose="02040503050406030204" pitchFamily="18" charset="0"/>
                            <a:ea typeface="Cambria Math" panose="02040503050406030204" pitchFamily="18" charset="0"/>
                          </a:rPr>
                          <m:t>𝑈</m:t>
                        </m:r>
                      </m:e>
                      <m:sup>
                        <m:r>
                          <a:rPr lang="en-US" b="0" i="1" dirty="0" smtClean="0">
                            <a:latin typeface="Cambria Math" panose="02040503050406030204" pitchFamily="18" charset="0"/>
                            <a:ea typeface="Cambria Math" panose="02040503050406030204" pitchFamily="18" charset="0"/>
                          </a:rPr>
                          <m:t>𝜋</m:t>
                        </m:r>
                      </m:sup>
                    </m:sSup>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𝑠</m:t>
                    </m:r>
                    <m:r>
                      <a:rPr lang="en-US" b="0" i="1" dirty="0" smtClean="0">
                        <a:latin typeface="Cambria Math" panose="02040503050406030204" pitchFamily="18" charset="0"/>
                        <a:ea typeface="Cambria Math" panose="02040503050406030204" pitchFamily="18" charset="0"/>
                      </a:rPr>
                      <m:t>′)</m:t>
                    </m:r>
                  </m:oMath>
                </a14:m>
                <a:endParaRPr lang="en-US" dirty="0"/>
              </a:p>
              <a:p>
                <a:pPr lvl="1">
                  <a:buClr>
                    <a:schemeClr val="tx1"/>
                  </a:buClr>
                </a:pPr>
                <a:endParaRPr lang="en-US" dirty="0"/>
              </a:p>
              <a:p>
                <a:pPr lvl="1">
                  <a:buClr>
                    <a:schemeClr val="tx1"/>
                  </a:buClr>
                </a:pPr>
                <a:r>
                  <a:rPr lang="en-US" dirty="0">
                    <a:solidFill>
                      <a:schemeClr val="accent1"/>
                    </a:solidFill>
                    <a:latin typeface="+mj-lt"/>
                  </a:rPr>
                  <a:t>Update to </a:t>
                </a:r>
                <a14:m>
                  <m:oMath xmlns:m="http://schemas.openxmlformats.org/officeDocument/2006/math">
                    <m:r>
                      <a:rPr lang="en-US" b="1" i="1" smtClean="0">
                        <a:solidFill>
                          <a:schemeClr val="accent1"/>
                        </a:solidFill>
                        <a:latin typeface="Cambria Math" panose="02040503050406030204" pitchFamily="18" charset="0"/>
                      </a:rPr>
                      <m:t>𝑼</m:t>
                    </m:r>
                    <m:r>
                      <a:rPr lang="en-US" b="1" i="1" smtClean="0">
                        <a:solidFill>
                          <a:schemeClr val="accent1"/>
                        </a:solidFill>
                        <a:latin typeface="Cambria Math" panose="02040503050406030204" pitchFamily="18" charset="0"/>
                      </a:rPr>
                      <m:t>(</m:t>
                    </m:r>
                    <m:r>
                      <a:rPr lang="en-US" b="1" i="1" smtClean="0">
                        <a:solidFill>
                          <a:schemeClr val="accent1"/>
                        </a:solidFill>
                        <a:latin typeface="Cambria Math" panose="02040503050406030204" pitchFamily="18" charset="0"/>
                      </a:rPr>
                      <m:t>𝒔</m:t>
                    </m:r>
                    <m:r>
                      <a:rPr lang="en-US" b="1" i="1" smtClean="0">
                        <a:solidFill>
                          <a:schemeClr val="accent1"/>
                        </a:solidFill>
                        <a:latin typeface="Cambria Math" panose="02040503050406030204" pitchFamily="18" charset="0"/>
                      </a:rPr>
                      <m:t>)</m:t>
                    </m:r>
                  </m:oMath>
                </a14:m>
                <a:r>
                  <a:rPr lang="en-US" b="1" dirty="0">
                    <a:solidFill>
                      <a:schemeClr val="accent1"/>
                    </a:solidFill>
                    <a:latin typeface="+mj-lt"/>
                  </a:rPr>
                  <a:t>: </a:t>
                </a:r>
                <a14:m>
                  <m:oMath xmlns:m="http://schemas.openxmlformats.org/officeDocument/2006/math">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𝑈</m:t>
                        </m:r>
                      </m:e>
                      <m:sup>
                        <m:r>
                          <a:rPr lang="en-US" i="1" dirty="0" smtClean="0">
                            <a:latin typeface="Cambria Math" panose="02040503050406030204" pitchFamily="18" charset="0"/>
                            <a:ea typeface="Cambria Math" panose="02040503050406030204" pitchFamily="18" charset="0"/>
                          </a:rPr>
                          <m:t>𝜋</m:t>
                        </m:r>
                      </m:sup>
                    </m:sSup>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𝑠</m:t>
                        </m:r>
                      </m:e>
                    </m:d>
                    <m:r>
                      <a:rPr lang="en-US" i="1" dirty="0">
                        <a:latin typeface="Cambria Math" panose="02040503050406030204" pitchFamily="18" charset="0"/>
                        <a:ea typeface="Cambria Math" panose="02040503050406030204" pitchFamily="18" charset="0"/>
                      </a:rPr>
                      <m:t>←</m:t>
                    </m:r>
                    <m:d>
                      <m:dPr>
                        <m:ctrlPr>
                          <a:rPr lang="en-US" b="0" i="1" dirty="0" smtClean="0">
                            <a:latin typeface="Cambria Math" panose="02040503050406030204" pitchFamily="18" charset="0"/>
                            <a:ea typeface="Cambria Math" panose="02040503050406030204" pitchFamily="18" charset="0"/>
                          </a:rPr>
                        </m:ctrlPr>
                      </m:dPr>
                      <m:e>
                        <m:r>
                          <a:rPr lang="en-US" b="0" i="1" dirty="0" smtClean="0">
                            <a:latin typeface="Cambria Math" panose="02040503050406030204" pitchFamily="18" charset="0"/>
                            <a:ea typeface="Cambria Math" panose="02040503050406030204" pitchFamily="18" charset="0"/>
                          </a:rPr>
                          <m:t>1−</m:t>
                        </m:r>
                        <m:r>
                          <a:rPr lang="en-US" b="0" i="1" dirty="0" smtClean="0">
                            <a:latin typeface="Cambria Math" panose="02040503050406030204" pitchFamily="18" charset="0"/>
                            <a:ea typeface="Cambria Math" panose="02040503050406030204" pitchFamily="18" charset="0"/>
                          </a:rPr>
                          <m:t>𝛼</m:t>
                        </m:r>
                      </m:e>
                    </m:d>
                    <m:sSup>
                      <m:sSupPr>
                        <m:ctrlPr>
                          <a:rPr lang="en-US" b="0" i="1" dirty="0" smtClean="0">
                            <a:latin typeface="Cambria Math" panose="02040503050406030204" pitchFamily="18" charset="0"/>
                            <a:ea typeface="Cambria Math" panose="02040503050406030204" pitchFamily="18" charset="0"/>
                          </a:rPr>
                        </m:ctrlPr>
                      </m:sSupPr>
                      <m:e>
                        <m:r>
                          <a:rPr lang="en-US" b="0" i="1" dirty="0" smtClean="0">
                            <a:latin typeface="Cambria Math" panose="02040503050406030204" pitchFamily="18" charset="0"/>
                            <a:ea typeface="Cambria Math" panose="02040503050406030204" pitchFamily="18" charset="0"/>
                          </a:rPr>
                          <m:t>𝑈</m:t>
                        </m:r>
                      </m:e>
                      <m:sup>
                        <m:r>
                          <a:rPr lang="en-US" b="0" i="1" dirty="0" smtClean="0">
                            <a:latin typeface="Cambria Math" panose="02040503050406030204" pitchFamily="18" charset="0"/>
                            <a:ea typeface="Cambria Math" panose="02040503050406030204" pitchFamily="18" charset="0"/>
                          </a:rPr>
                          <m:t>𝜋</m:t>
                        </m:r>
                      </m:sup>
                    </m:sSup>
                    <m:d>
                      <m:dPr>
                        <m:ctrlPr>
                          <a:rPr lang="en-US" b="0" i="1" dirty="0" smtClean="0">
                            <a:latin typeface="Cambria Math" panose="02040503050406030204" pitchFamily="18" charset="0"/>
                            <a:ea typeface="Cambria Math" panose="02040503050406030204" pitchFamily="18" charset="0"/>
                          </a:rPr>
                        </m:ctrlPr>
                      </m:dPr>
                      <m:e>
                        <m:r>
                          <a:rPr lang="en-US" b="0" i="1" dirty="0" smtClean="0">
                            <a:latin typeface="Cambria Math" panose="02040503050406030204" pitchFamily="18" charset="0"/>
                            <a:ea typeface="Cambria Math" panose="02040503050406030204" pitchFamily="18" charset="0"/>
                          </a:rPr>
                          <m:t>𝑠</m:t>
                        </m:r>
                      </m:e>
                    </m:d>
                    <m:r>
                      <a:rPr lang="en-US" b="0" i="1" dirty="0" smtClean="0">
                        <a:latin typeface="Cambria Math" panose="02040503050406030204" pitchFamily="18" charset="0"/>
                        <a:ea typeface="Cambria Math" panose="02040503050406030204" pitchFamily="18" charset="0"/>
                      </a:rPr>
                      <m:t>+</m:t>
                    </m:r>
                    <m:r>
                      <a:rPr lang="en-US" b="0" i="1" dirty="0" smtClean="0">
                        <a:latin typeface="Cambria Math" panose="02040503050406030204" pitchFamily="18" charset="0"/>
                        <a:ea typeface="Cambria Math" panose="02040503050406030204" pitchFamily="18" charset="0"/>
                      </a:rPr>
                      <m:t>𝛼</m:t>
                    </m:r>
                    <m:r>
                      <a:rPr lang="en-US" b="0" i="1" dirty="0" smtClean="0">
                        <a:latin typeface="Cambria Math" panose="02040503050406030204" pitchFamily="18" charset="0"/>
                        <a:ea typeface="Cambria Math" panose="02040503050406030204" pitchFamily="18" charset="0"/>
                      </a:rPr>
                      <m:t>∙</m:t>
                    </m:r>
                    <m:r>
                      <m:rPr>
                        <m:sty m:val="p"/>
                      </m:rPr>
                      <a:rPr lang="en-US" b="0" i="0" dirty="0" smtClean="0">
                        <a:latin typeface="Cambria Math" panose="02040503050406030204" pitchFamily="18" charset="0"/>
                        <a:ea typeface="Cambria Math" panose="02040503050406030204" pitchFamily="18" charset="0"/>
                      </a:rPr>
                      <m:t>sample</m:t>
                    </m:r>
                  </m:oMath>
                </a14:m>
                <a:endParaRPr lang="en-US" dirty="0"/>
              </a:p>
              <a:p>
                <a:pPr marL="457200" lvl="1" indent="0">
                  <a:buNone/>
                </a:pPr>
                <a:endParaRPr lang="en-US" dirty="0"/>
              </a:p>
            </p:txBody>
          </p:sp>
        </mc:Choice>
        <mc:Fallback xmlns="">
          <p:sp>
            <p:nvSpPr>
              <p:cNvPr id="7" name="Content Placeholder 6">
                <a:extLst>
                  <a:ext uri="{FF2B5EF4-FFF2-40B4-BE49-F238E27FC236}">
                    <a16:creationId xmlns:a16="http://schemas.microsoft.com/office/drawing/2014/main" id="{F108D6C5-BB1F-C41B-AE10-8ED25EBB0F1A}"/>
                  </a:ext>
                </a:extLst>
              </p:cNvPr>
              <p:cNvSpPr>
                <a:spLocks noGrp="1" noRot="1" noChangeAspect="1" noMove="1" noResize="1" noEditPoints="1" noAdjustHandles="1" noChangeArrowheads="1" noChangeShapeType="1" noTextEdit="1"/>
              </p:cNvSpPr>
              <p:nvPr>
                <p:ph idx="1"/>
              </p:nvPr>
            </p:nvSpPr>
            <p:spPr>
              <a:xfrm>
                <a:off x="497159" y="1590261"/>
                <a:ext cx="7188156" cy="4606139"/>
              </a:xfrm>
              <a:blipFill>
                <a:blip r:embed="rId2"/>
                <a:stretch>
                  <a:fillRect l="-123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F4DE917-4475-861B-A3DB-C0F5AB30978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B8CB21D-86BA-581E-96ED-B8C1067800F2}"/>
              </a:ext>
            </a:extLst>
          </p:cNvPr>
          <p:cNvSpPr>
            <a:spLocks noGrp="1"/>
          </p:cNvSpPr>
          <p:nvPr>
            <p:ph type="sldNum" sz="quarter" idx="12"/>
          </p:nvPr>
        </p:nvSpPr>
        <p:spPr/>
        <p:txBody>
          <a:bodyPr/>
          <a:lstStyle/>
          <a:p>
            <a:fld id="{0C6CD854-DD62-6C4B-87F1-66B34D688D3F}" type="slidenum">
              <a:rPr lang="en-US" smtClean="0"/>
              <a:t>23</a:t>
            </a:fld>
            <a:endParaRPr lang="en-US"/>
          </a:p>
        </p:txBody>
      </p:sp>
      <p:grpSp>
        <p:nvGrpSpPr>
          <p:cNvPr id="8" name="Group 7" descr="An expectimax MDP tree showing states as red triangles with actions edges connecting them to Q-states, represented as green circular chance nodes, connected via transitions to a successor state s’. Only the action indicated by policy pi is highlighted">
            <a:extLst>
              <a:ext uri="{FF2B5EF4-FFF2-40B4-BE49-F238E27FC236}">
                <a16:creationId xmlns:a16="http://schemas.microsoft.com/office/drawing/2014/main" id="{7D657EBC-FE5C-190A-7855-73A3978692D1}"/>
              </a:ext>
            </a:extLst>
          </p:cNvPr>
          <p:cNvGrpSpPr/>
          <p:nvPr/>
        </p:nvGrpSpPr>
        <p:grpSpPr>
          <a:xfrm>
            <a:off x="8505503" y="2096149"/>
            <a:ext cx="2184073" cy="3337845"/>
            <a:chOff x="7375754" y="907566"/>
            <a:chExt cx="2648885" cy="3886200"/>
          </a:xfrm>
        </p:grpSpPr>
        <p:sp>
          <p:nvSpPr>
            <p:cNvPr id="9" name="AutoShape 4">
              <a:extLst>
                <a:ext uri="{FF2B5EF4-FFF2-40B4-BE49-F238E27FC236}">
                  <a16:creationId xmlns:a16="http://schemas.microsoft.com/office/drawing/2014/main" id="{74E238FA-57E9-B4CB-4600-C89D9CD48D5E}"/>
                </a:ext>
              </a:extLst>
            </p:cNvPr>
            <p:cNvSpPr>
              <a:spLocks noChangeArrowheads="1"/>
            </p:cNvSpPr>
            <p:nvPr/>
          </p:nvSpPr>
          <p:spPr bwMode="auto">
            <a:xfrm>
              <a:off x="9110239" y="907566"/>
              <a:ext cx="457200" cy="365125"/>
            </a:xfrm>
            <a:prstGeom prst="triangle">
              <a:avLst>
                <a:gd name="adj" fmla="val 50000"/>
              </a:avLst>
            </a:prstGeom>
            <a:solidFill>
              <a:schemeClr val="accent2"/>
            </a:solidFill>
            <a:ln w="9525">
              <a:noFill/>
              <a:miter lim="800000"/>
              <a:headEnd/>
              <a:tailEnd/>
            </a:ln>
          </p:spPr>
          <p:txBody>
            <a:bodyPr wrap="none" anchor="ctr"/>
            <a:lstStyle/>
            <a:p>
              <a:pPr algn="ctr"/>
              <a:endParaRPr lang="en-US">
                <a:latin typeface="Calibri"/>
                <a:cs typeface="Calibri"/>
              </a:endParaRPr>
            </a:p>
          </p:txBody>
        </p:sp>
        <p:sp>
          <p:nvSpPr>
            <p:cNvPr id="10" name="AutoShape 5">
              <a:extLst>
                <a:ext uri="{FF2B5EF4-FFF2-40B4-BE49-F238E27FC236}">
                  <a16:creationId xmlns:a16="http://schemas.microsoft.com/office/drawing/2014/main" id="{F0AA859D-8431-3520-E554-0746014B173C}"/>
                </a:ext>
              </a:extLst>
            </p:cNvPr>
            <p:cNvSpPr>
              <a:spLocks noChangeArrowheads="1"/>
            </p:cNvSpPr>
            <p:nvPr/>
          </p:nvSpPr>
          <p:spPr bwMode="auto">
            <a:xfrm>
              <a:off x="8957839" y="3895241"/>
              <a:ext cx="457200" cy="365125"/>
            </a:xfrm>
            <a:prstGeom prst="triangle">
              <a:avLst>
                <a:gd name="adj" fmla="val 50000"/>
              </a:avLst>
            </a:prstGeom>
            <a:solidFill>
              <a:schemeClr val="accent2"/>
            </a:solidFill>
            <a:ln w="9525">
              <a:noFill/>
              <a:miter lim="800000"/>
              <a:headEnd/>
              <a:tailEnd/>
            </a:ln>
          </p:spPr>
          <p:txBody>
            <a:bodyPr wrap="none" anchor="ctr"/>
            <a:lstStyle/>
            <a:p>
              <a:pPr algn="r" rtl="1"/>
              <a:endParaRPr lang="en-US">
                <a:latin typeface="Calibri"/>
                <a:cs typeface="Calibri"/>
              </a:endParaRPr>
            </a:p>
          </p:txBody>
        </p:sp>
        <p:sp>
          <p:nvSpPr>
            <p:cNvPr id="12" name="Oval 11">
              <a:extLst>
                <a:ext uri="{FF2B5EF4-FFF2-40B4-BE49-F238E27FC236}">
                  <a16:creationId xmlns:a16="http://schemas.microsoft.com/office/drawing/2014/main" id="{7E21AE77-D0E2-BA26-9120-FBDA4B70D92F}"/>
                </a:ext>
              </a:extLst>
            </p:cNvPr>
            <p:cNvSpPr>
              <a:spLocks noChangeArrowheads="1"/>
            </p:cNvSpPr>
            <p:nvPr/>
          </p:nvSpPr>
          <p:spPr bwMode="auto">
            <a:xfrm>
              <a:off x="8500639" y="2355366"/>
              <a:ext cx="381000" cy="381000"/>
            </a:xfrm>
            <a:prstGeom prst="ellipse">
              <a:avLst/>
            </a:prstGeom>
            <a:solidFill>
              <a:schemeClr val="accent3"/>
            </a:solidFill>
            <a:ln w="9525">
              <a:noFill/>
              <a:round/>
              <a:headEnd/>
              <a:tailEnd/>
            </a:ln>
          </p:spPr>
          <p:txBody>
            <a:bodyPr wrap="none" anchor="ctr"/>
            <a:lstStyle/>
            <a:p>
              <a:endParaRPr lang="en-US">
                <a:latin typeface="Calibri"/>
                <a:cs typeface="Calibri"/>
              </a:endParaRPr>
            </a:p>
          </p:txBody>
        </p:sp>
        <p:sp>
          <p:nvSpPr>
            <p:cNvPr id="28" name="Line 15">
              <a:extLst>
                <a:ext uri="{FF2B5EF4-FFF2-40B4-BE49-F238E27FC236}">
                  <a16:creationId xmlns:a16="http://schemas.microsoft.com/office/drawing/2014/main" id="{27038B71-3436-6294-5D41-BBDDDBCF2945}"/>
                </a:ext>
              </a:extLst>
            </p:cNvPr>
            <p:cNvSpPr>
              <a:spLocks noChangeShapeType="1"/>
            </p:cNvSpPr>
            <p:nvPr/>
          </p:nvSpPr>
          <p:spPr bwMode="auto">
            <a:xfrm flipH="1">
              <a:off x="8085628" y="2736366"/>
              <a:ext cx="573953" cy="1143000"/>
            </a:xfrm>
            <a:prstGeom prst="line">
              <a:avLst/>
            </a:prstGeom>
            <a:noFill/>
            <a:ln w="9525">
              <a:solidFill>
                <a:schemeClr val="bg1"/>
              </a:solidFill>
              <a:prstDash val="dash"/>
              <a:round/>
              <a:headEnd/>
              <a:tailEnd type="triangle" w="med" len="med"/>
            </a:ln>
          </p:spPr>
          <p:txBody>
            <a:bodyPr/>
            <a:lstStyle/>
            <a:p>
              <a:endParaRPr lang="en-US">
                <a:latin typeface="Calibri"/>
                <a:cs typeface="Calibri"/>
              </a:endParaRPr>
            </a:p>
          </p:txBody>
        </p:sp>
        <mc:AlternateContent xmlns:mc="http://schemas.openxmlformats.org/markup-compatibility/2006" xmlns:a14="http://schemas.microsoft.com/office/drawing/2010/main">
          <mc:Choice Requires="a14">
            <p:sp>
              <p:nvSpPr>
                <p:cNvPr id="14" name="Text Box 17">
                  <a:extLst>
                    <a:ext uri="{FF2B5EF4-FFF2-40B4-BE49-F238E27FC236}">
                      <a16:creationId xmlns:a16="http://schemas.microsoft.com/office/drawing/2014/main" id="{87D4DF84-7F4B-BAE6-BEA0-5C50324F4597}"/>
                    </a:ext>
                  </a:extLst>
                </p:cNvPr>
                <p:cNvSpPr txBox="1">
                  <a:spLocks noChangeArrowheads="1"/>
                </p:cNvSpPr>
                <p:nvPr/>
              </p:nvSpPr>
              <p:spPr bwMode="auto">
                <a:xfrm>
                  <a:off x="9051902" y="1799943"/>
                  <a:ext cx="598025" cy="430007"/>
                </a:xfrm>
                <a:prstGeom prst="rect">
                  <a:avLst/>
                </a:prstGeom>
                <a:noFill/>
                <a:ln w="9525">
                  <a:noFill/>
                  <a:miter lim="800000"/>
                  <a:headEnd/>
                  <a:tailEnd/>
                </a:ln>
              </p:spPr>
              <p:txBody>
                <a:bodyPr wrap="square">
                  <a:spAutoFit/>
                </a:bodyPr>
                <a:lstStyle/>
                <a:p>
                  <a:pPr>
                    <a:spcBef>
                      <a:spcPct val="50000"/>
                    </a:spcBef>
                  </a:pPr>
                  <a14:m>
                    <m:oMathPara xmlns:m="http://schemas.openxmlformats.org/officeDocument/2006/math">
                      <m:oMath>
                        <m:r>
                          <a:rPr lang="en-US" b="1" i="1" smtClean="0">
                            <a:solidFill>
                              <a:schemeClr val="accent1"/>
                            </a:solidFill>
                            <a:latin typeface="Cambria Math" panose="02040503050406030204" pitchFamily="18" charset="0"/>
                            <a:ea typeface="Cambria Math" panose="02040503050406030204" pitchFamily="18" charset="0"/>
                            <a:cs typeface="Calibri"/>
                          </a:rPr>
                          <m:t>𝝅</m:t>
                        </m:r>
                        <m:r>
                          <a:rPr lang="en-US" b="1" i="1" smtClean="0">
                            <a:solidFill>
                              <a:schemeClr val="accent1"/>
                            </a:solidFill>
                            <a:latin typeface="Cambria Math" panose="02040503050406030204" pitchFamily="18" charset="0"/>
                            <a:ea typeface="Cambria Math" panose="02040503050406030204" pitchFamily="18" charset="0"/>
                            <a:cs typeface="Calibri"/>
                          </a:rPr>
                          <m:t>(</m:t>
                        </m:r>
                        <m:r>
                          <a:rPr lang="en-US" b="1" i="1" smtClean="0">
                            <a:solidFill>
                              <a:schemeClr val="accent1"/>
                            </a:solidFill>
                            <a:latin typeface="Cambria Math" panose="02040503050406030204" pitchFamily="18" charset="0"/>
                            <a:ea typeface="Cambria Math" panose="02040503050406030204" pitchFamily="18" charset="0"/>
                            <a:cs typeface="Calibri"/>
                          </a:rPr>
                          <m:t>𝒔</m:t>
                        </m:r>
                        <m:r>
                          <a:rPr lang="en-US" b="1" i="1" smtClean="0">
                            <a:solidFill>
                              <a:schemeClr val="accent1"/>
                            </a:solidFill>
                            <a:latin typeface="Cambria Math" panose="02040503050406030204" pitchFamily="18" charset="0"/>
                            <a:ea typeface="Cambria Math" panose="02040503050406030204" pitchFamily="18" charset="0"/>
                            <a:cs typeface="Calibri"/>
                          </a:rPr>
                          <m:t>)</m:t>
                        </m:r>
                      </m:oMath>
                    </m:oMathPara>
                  </a14:m>
                  <a:endParaRPr lang="en-US" b="1" i="1" dirty="0">
                    <a:solidFill>
                      <a:schemeClr val="accent1"/>
                    </a:solidFill>
                    <a:latin typeface="+mj-lt"/>
                    <a:cs typeface="Calibri"/>
                  </a:endParaRPr>
                </a:p>
              </p:txBody>
            </p:sp>
          </mc:Choice>
          <mc:Fallback xmlns="">
            <p:sp>
              <p:nvSpPr>
                <p:cNvPr id="14" name="Text Box 17">
                  <a:extLst>
                    <a:ext uri="{FF2B5EF4-FFF2-40B4-BE49-F238E27FC236}">
                      <a16:creationId xmlns:a16="http://schemas.microsoft.com/office/drawing/2014/main" id="{E54EAD62-6BDC-03FE-7F9B-34F61AC661E6}"/>
                    </a:ext>
                  </a:extLst>
                </p:cNvPr>
                <p:cNvSpPr txBox="1">
                  <a:spLocks noRot="1" noChangeAspect="1" noMove="1" noResize="1" noEditPoints="1" noAdjustHandles="1" noChangeArrowheads="1" noChangeShapeType="1" noTextEdit="1"/>
                </p:cNvSpPr>
                <p:nvPr/>
              </p:nvSpPr>
              <p:spPr bwMode="auto">
                <a:xfrm>
                  <a:off x="9051902" y="1799943"/>
                  <a:ext cx="598025" cy="430007"/>
                </a:xfrm>
                <a:prstGeom prst="rect">
                  <a:avLst/>
                </a:prstGeom>
                <a:blipFill>
                  <a:blip r:embed="rId3"/>
                  <a:stretch>
                    <a:fillRect r="-32500" b="-10000"/>
                  </a:stretch>
                </a:blipFill>
                <a:ln w="9525">
                  <a:noFill/>
                  <a:miter lim="800000"/>
                  <a:headEnd/>
                  <a:tailEnd/>
                </a:ln>
              </p:spPr>
              <p:txBody>
                <a:bodyPr/>
                <a:lstStyle/>
                <a:p>
                  <a:r>
                    <a:rPr lang="en-US">
                      <a:noFill/>
                    </a:rPr>
                    <a:t> </a:t>
                  </a:r>
                </a:p>
              </p:txBody>
            </p:sp>
          </mc:Fallback>
        </mc:AlternateContent>
        <p:sp>
          <p:nvSpPr>
            <p:cNvPr id="15" name="Text Box 18">
              <a:extLst>
                <a:ext uri="{FF2B5EF4-FFF2-40B4-BE49-F238E27FC236}">
                  <a16:creationId xmlns:a16="http://schemas.microsoft.com/office/drawing/2014/main" id="{F8279ECA-0E06-C869-C540-6D0B7FB32C4A}"/>
                </a:ext>
              </a:extLst>
            </p:cNvPr>
            <p:cNvSpPr txBox="1">
              <a:spLocks noChangeArrowheads="1"/>
            </p:cNvSpPr>
            <p:nvPr/>
          </p:nvSpPr>
          <p:spPr bwMode="auto">
            <a:xfrm>
              <a:off x="9579014" y="907566"/>
              <a:ext cx="381000" cy="366713"/>
            </a:xfrm>
            <a:prstGeom prst="rect">
              <a:avLst/>
            </a:prstGeom>
            <a:noFill/>
            <a:ln w="9525">
              <a:noFill/>
              <a:miter lim="800000"/>
              <a:headEnd/>
              <a:tailEnd/>
            </a:ln>
          </p:spPr>
          <p:txBody>
            <a:bodyPr>
              <a:spAutoFit/>
            </a:bodyPr>
            <a:lstStyle/>
            <a:p>
              <a:pPr>
                <a:spcBef>
                  <a:spcPct val="50000"/>
                </a:spcBef>
              </a:pPr>
              <a:r>
                <a:rPr lang="en-US" dirty="0">
                  <a:solidFill>
                    <a:schemeClr val="accent2"/>
                  </a:solidFill>
                  <a:latin typeface="+mj-lt"/>
                  <a:cs typeface="Calibri"/>
                </a:rPr>
                <a:t>s</a:t>
              </a:r>
            </a:p>
          </p:txBody>
        </p:sp>
        <p:sp>
          <p:nvSpPr>
            <p:cNvPr id="16" name="Text Box 19">
              <a:extLst>
                <a:ext uri="{FF2B5EF4-FFF2-40B4-BE49-F238E27FC236}">
                  <a16:creationId xmlns:a16="http://schemas.microsoft.com/office/drawing/2014/main" id="{E0E434F7-3D57-4C63-8E8F-8710E4798BEA}"/>
                </a:ext>
              </a:extLst>
            </p:cNvPr>
            <p:cNvSpPr txBox="1">
              <a:spLocks noChangeArrowheads="1"/>
            </p:cNvSpPr>
            <p:nvPr/>
          </p:nvSpPr>
          <p:spPr bwMode="auto">
            <a:xfrm>
              <a:off x="9391889" y="3879366"/>
              <a:ext cx="568125" cy="430007"/>
            </a:xfrm>
            <a:prstGeom prst="rect">
              <a:avLst/>
            </a:prstGeom>
            <a:noFill/>
            <a:ln w="9525">
              <a:noFill/>
              <a:miter lim="800000"/>
              <a:headEnd/>
              <a:tailEnd/>
            </a:ln>
          </p:spPr>
          <p:txBody>
            <a:bodyPr wrap="square">
              <a:spAutoFit/>
            </a:bodyPr>
            <a:lstStyle/>
            <a:p>
              <a:pPr algn="ctr" rtl="1">
                <a:spcBef>
                  <a:spcPct val="50000"/>
                </a:spcBef>
              </a:pPr>
              <a:r>
                <a:rPr lang="en-US" dirty="0">
                  <a:solidFill>
                    <a:schemeClr val="accent2"/>
                  </a:solidFill>
                  <a:latin typeface="+mj-lt"/>
                  <a:cs typeface="Calibri"/>
                </a:rPr>
                <a:t>s’</a:t>
              </a:r>
            </a:p>
          </p:txBody>
        </p:sp>
        <mc:AlternateContent xmlns:mc="http://schemas.openxmlformats.org/markup-compatibility/2006" xmlns:a14="http://schemas.microsoft.com/office/drawing/2010/main">
          <mc:Choice Requires="a14">
            <p:sp>
              <p:nvSpPr>
                <p:cNvPr id="17" name="Text Box 20">
                  <a:extLst>
                    <a:ext uri="{FF2B5EF4-FFF2-40B4-BE49-F238E27FC236}">
                      <a16:creationId xmlns:a16="http://schemas.microsoft.com/office/drawing/2014/main" id="{CC90C99B-15FC-8403-77D3-2FEAE7F28126}"/>
                    </a:ext>
                  </a:extLst>
                </p:cNvPr>
                <p:cNvSpPr txBox="1">
                  <a:spLocks noChangeArrowheads="1"/>
                </p:cNvSpPr>
                <p:nvPr/>
              </p:nvSpPr>
              <p:spPr bwMode="auto">
                <a:xfrm>
                  <a:off x="8916363" y="2355366"/>
                  <a:ext cx="1108276" cy="430007"/>
                </a:xfrm>
                <a:prstGeom prst="rect">
                  <a:avLst/>
                </a:prstGeom>
                <a:noFill/>
                <a:ln w="9525">
                  <a:noFill/>
                  <a:miter lim="800000"/>
                  <a:headEnd/>
                  <a:tailEnd/>
                </a:ln>
              </p:spPr>
              <p:txBody>
                <a:bodyPr wrap="square">
                  <a:spAutoFit/>
                </a:bodyPr>
                <a:lstStyle/>
                <a:p>
                  <a:pPr>
                    <a:spcBef>
                      <a:spcPct val="50000"/>
                    </a:spcBef>
                  </a:pPr>
                  <a:r>
                    <a:rPr lang="en-US" dirty="0">
                      <a:solidFill>
                        <a:schemeClr val="accent3"/>
                      </a:solidFill>
                      <a:latin typeface="+mj-lt"/>
                      <a:cs typeface="Calibri"/>
                    </a:rPr>
                    <a:t>s, </a:t>
                  </a:r>
                  <a14:m>
                    <m:oMath xmlns:m="http://schemas.openxmlformats.org/officeDocument/2006/math">
                      <m:r>
                        <a:rPr lang="en-US" b="1" i="1" smtClean="0">
                          <a:solidFill>
                            <a:schemeClr val="accent3"/>
                          </a:solidFill>
                          <a:latin typeface="Cambria Math" panose="02040503050406030204" pitchFamily="18" charset="0"/>
                          <a:ea typeface="Cambria Math" panose="02040503050406030204" pitchFamily="18" charset="0"/>
                          <a:cs typeface="Calibri"/>
                        </a:rPr>
                        <m:t>𝝅</m:t>
                      </m:r>
                      <m:r>
                        <a:rPr lang="en-US" b="1" i="1" smtClean="0">
                          <a:solidFill>
                            <a:schemeClr val="accent3"/>
                          </a:solidFill>
                          <a:latin typeface="Cambria Math" panose="02040503050406030204" pitchFamily="18" charset="0"/>
                          <a:ea typeface="Cambria Math" panose="02040503050406030204" pitchFamily="18" charset="0"/>
                          <a:cs typeface="Calibri"/>
                        </a:rPr>
                        <m:t>(</m:t>
                      </m:r>
                      <m:r>
                        <a:rPr lang="en-US" b="1" i="1" smtClean="0">
                          <a:solidFill>
                            <a:schemeClr val="accent3"/>
                          </a:solidFill>
                          <a:latin typeface="Cambria Math" panose="02040503050406030204" pitchFamily="18" charset="0"/>
                          <a:ea typeface="Cambria Math" panose="02040503050406030204" pitchFamily="18" charset="0"/>
                          <a:cs typeface="Calibri"/>
                        </a:rPr>
                        <m:t>𝒔</m:t>
                      </m:r>
                      <m:r>
                        <a:rPr lang="en-US" b="1" i="1" smtClean="0">
                          <a:solidFill>
                            <a:schemeClr val="accent3"/>
                          </a:solidFill>
                          <a:latin typeface="Cambria Math" panose="02040503050406030204" pitchFamily="18" charset="0"/>
                          <a:ea typeface="Cambria Math" panose="02040503050406030204" pitchFamily="18" charset="0"/>
                          <a:cs typeface="Calibri"/>
                        </a:rPr>
                        <m:t>)</m:t>
                      </m:r>
                    </m:oMath>
                  </a14:m>
                  <a:endParaRPr lang="en-US" b="1" dirty="0">
                    <a:solidFill>
                      <a:schemeClr val="accent3"/>
                    </a:solidFill>
                    <a:latin typeface="+mj-lt"/>
                    <a:cs typeface="Calibri"/>
                  </a:endParaRPr>
                </a:p>
              </p:txBody>
            </p:sp>
          </mc:Choice>
          <mc:Fallback xmlns="">
            <p:sp>
              <p:nvSpPr>
                <p:cNvPr id="17" name="Text Box 20">
                  <a:extLst>
                    <a:ext uri="{FF2B5EF4-FFF2-40B4-BE49-F238E27FC236}">
                      <a16:creationId xmlns:a16="http://schemas.microsoft.com/office/drawing/2014/main" id="{BF089D23-8246-0C69-8EFF-23D3F1CF8AF9}"/>
                    </a:ext>
                  </a:extLst>
                </p:cNvPr>
                <p:cNvSpPr txBox="1">
                  <a:spLocks noRot="1" noChangeAspect="1" noMove="1" noResize="1" noEditPoints="1" noAdjustHandles="1" noChangeArrowheads="1" noChangeShapeType="1" noTextEdit="1"/>
                </p:cNvSpPr>
                <p:nvPr/>
              </p:nvSpPr>
              <p:spPr bwMode="auto">
                <a:xfrm>
                  <a:off x="8916363" y="2355366"/>
                  <a:ext cx="1108276" cy="430007"/>
                </a:xfrm>
                <a:prstGeom prst="rect">
                  <a:avLst/>
                </a:prstGeom>
                <a:blipFill>
                  <a:blip r:embed="rId4"/>
                  <a:stretch>
                    <a:fillRect l="-5479" t="-10345" b="-27586"/>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 Box 28">
                  <a:extLst>
                    <a:ext uri="{FF2B5EF4-FFF2-40B4-BE49-F238E27FC236}">
                      <a16:creationId xmlns:a16="http://schemas.microsoft.com/office/drawing/2014/main" id="{6067C7CA-EE74-430E-28AE-14BE98E4E63B}"/>
                    </a:ext>
                  </a:extLst>
                </p:cNvPr>
                <p:cNvSpPr txBox="1">
                  <a:spLocks noChangeArrowheads="1"/>
                </p:cNvSpPr>
                <p:nvPr/>
              </p:nvSpPr>
              <p:spPr bwMode="auto">
                <a:xfrm>
                  <a:off x="7375754" y="3523551"/>
                  <a:ext cx="1572694" cy="430007"/>
                </a:xfrm>
                <a:prstGeom prst="rect">
                  <a:avLst/>
                </a:prstGeom>
                <a:noFill/>
                <a:ln w="9525">
                  <a:noFill/>
                  <a:miter lim="800000"/>
                  <a:headEnd/>
                  <a:tailEnd/>
                </a:ln>
              </p:spPr>
              <p:txBody>
                <a:bodyPr wrap="square">
                  <a:spAutoFit/>
                </a:bodyPr>
                <a:lstStyle/>
                <a:p>
                  <a:pPr algn="r">
                    <a:spcBef>
                      <a:spcPct val="50000"/>
                    </a:spcBef>
                  </a:pPr>
                  <a:r>
                    <a:rPr lang="en-US" i="1" dirty="0">
                      <a:solidFill>
                        <a:schemeClr val="accent1"/>
                      </a:solidFill>
                      <a:latin typeface="+mj-lt"/>
                      <a:cs typeface="Calibri"/>
                    </a:rPr>
                    <a:t>s,</a:t>
                  </a:r>
                  <a14:m>
                    <m:oMath xmlns:m="http://schemas.openxmlformats.org/officeDocument/2006/math">
                      <m:r>
                        <a:rPr lang="en-US" b="1" i="1" smtClean="0">
                          <a:solidFill>
                            <a:schemeClr val="accent1"/>
                          </a:solidFill>
                          <a:latin typeface="Cambria Math" panose="02040503050406030204" pitchFamily="18" charset="0"/>
                          <a:ea typeface="Cambria Math" panose="02040503050406030204" pitchFamily="18" charset="0"/>
                          <a:cs typeface="Calibri"/>
                        </a:rPr>
                        <m:t>𝝅</m:t>
                      </m:r>
                      <m:r>
                        <a:rPr lang="en-US" b="1" i="1" smtClean="0">
                          <a:solidFill>
                            <a:schemeClr val="accent1"/>
                          </a:solidFill>
                          <a:latin typeface="Cambria Math" panose="02040503050406030204" pitchFamily="18" charset="0"/>
                          <a:ea typeface="Cambria Math" panose="02040503050406030204" pitchFamily="18" charset="0"/>
                          <a:cs typeface="Calibri"/>
                        </a:rPr>
                        <m:t>(</m:t>
                      </m:r>
                      <m:r>
                        <a:rPr lang="en-US" b="1" i="1" smtClean="0">
                          <a:solidFill>
                            <a:schemeClr val="accent1"/>
                          </a:solidFill>
                          <a:latin typeface="Cambria Math" panose="02040503050406030204" pitchFamily="18" charset="0"/>
                          <a:ea typeface="Cambria Math" panose="02040503050406030204" pitchFamily="18" charset="0"/>
                          <a:cs typeface="Calibri"/>
                        </a:rPr>
                        <m:t>𝒔</m:t>
                      </m:r>
                      <m:r>
                        <a:rPr lang="en-US" b="1" i="1" smtClean="0">
                          <a:solidFill>
                            <a:schemeClr val="accent1"/>
                          </a:solidFill>
                          <a:latin typeface="Cambria Math" panose="02040503050406030204" pitchFamily="18" charset="0"/>
                          <a:ea typeface="Cambria Math" panose="02040503050406030204" pitchFamily="18" charset="0"/>
                          <a:cs typeface="Calibri"/>
                        </a:rPr>
                        <m:t>)</m:t>
                      </m:r>
                    </m:oMath>
                  </a14:m>
                  <a:r>
                    <a:rPr lang="en-US" i="1" dirty="0">
                      <a:solidFill>
                        <a:schemeClr val="accent1"/>
                      </a:solidFill>
                      <a:latin typeface="+mj-lt"/>
                      <a:cs typeface="Calibri"/>
                    </a:rPr>
                    <a:t>,</a:t>
                  </a:r>
                  <a:r>
                    <a:rPr lang="en-US" i="1" dirty="0" err="1">
                      <a:solidFill>
                        <a:schemeClr val="accent1"/>
                      </a:solidFill>
                      <a:latin typeface="+mj-lt"/>
                      <a:cs typeface="Calibri"/>
                    </a:rPr>
                    <a:t>s’,r</a:t>
                  </a:r>
                  <a:endParaRPr lang="en-US" i="1" dirty="0">
                    <a:solidFill>
                      <a:schemeClr val="accent1"/>
                    </a:solidFill>
                    <a:latin typeface="+mj-lt"/>
                    <a:cs typeface="Calibri"/>
                  </a:endParaRPr>
                </a:p>
              </p:txBody>
            </p:sp>
          </mc:Choice>
          <mc:Fallback xmlns="">
            <p:sp>
              <p:nvSpPr>
                <p:cNvPr id="19" name="Text Box 28">
                  <a:extLst>
                    <a:ext uri="{FF2B5EF4-FFF2-40B4-BE49-F238E27FC236}">
                      <a16:creationId xmlns:a16="http://schemas.microsoft.com/office/drawing/2014/main" id="{6067C7CA-EE74-430E-28AE-14BE98E4E63B}"/>
                    </a:ext>
                  </a:extLst>
                </p:cNvPr>
                <p:cNvSpPr txBox="1">
                  <a:spLocks noRot="1" noChangeAspect="1" noMove="1" noResize="1" noEditPoints="1" noAdjustHandles="1" noChangeArrowheads="1" noChangeShapeType="1" noTextEdit="1"/>
                </p:cNvSpPr>
                <p:nvPr/>
              </p:nvSpPr>
              <p:spPr bwMode="auto">
                <a:xfrm>
                  <a:off x="7375754" y="3523551"/>
                  <a:ext cx="1572694" cy="430007"/>
                </a:xfrm>
                <a:prstGeom prst="rect">
                  <a:avLst/>
                </a:prstGeom>
                <a:blipFill>
                  <a:blip r:embed="rId5"/>
                  <a:stretch>
                    <a:fillRect t="-6452" r="-3883" b="-22581"/>
                  </a:stretch>
                </a:blipFill>
                <a:ln w="9525">
                  <a:noFill/>
                  <a:miter lim="800000"/>
                  <a:headEnd/>
                  <a:tailEnd/>
                </a:ln>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D3348764-977A-2B34-669F-4978038FA684}"/>
                </a:ext>
              </a:extLst>
            </p:cNvPr>
            <p:cNvCxnSpPr>
              <a:cxnSpLocks/>
              <a:stCxn id="9" idx="3"/>
              <a:endCxn id="12" idx="0"/>
            </p:cNvCxnSpPr>
            <p:nvPr/>
          </p:nvCxnSpPr>
          <p:spPr>
            <a:xfrm flipH="1">
              <a:off x="8691139" y="1272691"/>
              <a:ext cx="647700" cy="1082675"/>
            </a:xfrm>
            <a:prstGeom prst="straightConnector1">
              <a:avLst/>
            </a:prstGeom>
            <a:ln w="28575">
              <a:solidFill>
                <a:schemeClr val="accent1"/>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811BC63F-DAC5-7C3F-560A-F84324BEE3EE}"/>
                </a:ext>
              </a:extLst>
            </p:cNvPr>
            <p:cNvCxnSpPr>
              <a:stCxn id="28" idx="0"/>
              <a:endCxn id="10" idx="0"/>
            </p:cNvCxnSpPr>
            <p:nvPr/>
          </p:nvCxnSpPr>
          <p:spPr>
            <a:xfrm>
              <a:off x="8659581" y="2736366"/>
              <a:ext cx="526858" cy="1158875"/>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FE986088-B0E5-B324-1C0E-F9F2C9C5A7C6}"/>
                </a:ext>
              </a:extLst>
            </p:cNvPr>
            <p:cNvCxnSpPr>
              <a:cxnSpLocks/>
            </p:cNvCxnSpPr>
            <p:nvPr/>
          </p:nvCxnSpPr>
          <p:spPr>
            <a:xfrm flipH="1">
              <a:off x="8881639" y="4260366"/>
              <a:ext cx="304800" cy="533400"/>
            </a:xfrm>
            <a:prstGeom prst="straightConnector1">
              <a:avLst/>
            </a:prstGeom>
            <a:ln w="28575">
              <a:solidFill>
                <a:schemeClr val="accent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745398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819C694-0E04-A3C0-2017-364E693B8408}"/>
              </a:ext>
            </a:extLst>
          </p:cNvPr>
          <p:cNvSpPr>
            <a:spLocks noGrp="1"/>
          </p:cNvSpPr>
          <p:nvPr>
            <p:ph type="title"/>
          </p:nvPr>
        </p:nvSpPr>
        <p:spPr/>
        <p:txBody>
          <a:bodyPr/>
          <a:lstStyle/>
          <a:p>
            <a:r>
              <a:rPr lang="en-US" dirty="0"/>
              <a:t>Exponential Moving Average</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3BCF1F1F-BE60-899E-B207-D7FE386D0323}"/>
                  </a:ext>
                </a:extLst>
              </p:cNvPr>
              <p:cNvSpPr>
                <a:spLocks noGrp="1"/>
              </p:cNvSpPr>
              <p:nvPr>
                <p:ph idx="1"/>
              </p:nvPr>
            </p:nvSpPr>
            <p:spPr/>
            <p:txBody>
              <a:bodyPr/>
              <a:lstStyle/>
              <a:p>
                <a:r>
                  <a:rPr lang="en-US" dirty="0"/>
                  <a:t>Running interpolation update</a:t>
                </a:r>
              </a:p>
              <a:p>
                <a:pPr marL="0" indent="0">
                  <a:buNone/>
                </a:pPr>
                <a14:m>
                  <m:oMathPara xmlns:m="http://schemas.openxmlformats.org/officeDocument/2006/math">
                    <m:o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𝑥</m:t>
                              </m:r>
                            </m:e>
                          </m:acc>
                        </m:e>
                        <m:sub>
                          <m:r>
                            <a:rPr lang="en-US" i="1">
                              <a:latin typeface="Cambria Math" panose="02040503050406030204" pitchFamily="18" charset="0"/>
                            </a:rPr>
                            <m:t>𝑡</m:t>
                          </m:r>
                        </m:sub>
                      </m:sSub>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ea typeface="Cambria Math" panose="02040503050406030204" pitchFamily="18" charset="0"/>
                            </a:rPr>
                            <m:t>𝛼</m:t>
                          </m:r>
                        </m:e>
                      </m:d>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𝑥</m:t>
                              </m:r>
                            </m:e>
                          </m:acc>
                        </m:e>
                        <m:sub>
                          <m:r>
                            <a:rPr lang="en-US" i="1">
                              <a:latin typeface="Cambria Math" panose="02040503050406030204" pitchFamily="18" charset="0"/>
                              <a:ea typeface="Cambria Math" panose="02040503050406030204" pitchFamily="18" charset="0"/>
                            </a:rPr>
                            <m:t>𝑡</m:t>
                          </m:r>
                          <m:r>
                            <a:rPr lang="en-US" i="1">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𝛼</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𝑥</m:t>
                          </m:r>
                        </m:e>
                        <m:sub>
                          <m:r>
                            <a:rPr lang="en-US" i="1">
                              <a:latin typeface="Cambria Math" panose="02040503050406030204" pitchFamily="18" charset="0"/>
                              <a:ea typeface="Cambria Math" panose="02040503050406030204" pitchFamily="18" charset="0"/>
                            </a:rPr>
                            <m:t>𝑡</m:t>
                          </m:r>
                        </m:sub>
                      </m:sSub>
                    </m:oMath>
                  </m:oMathPara>
                </a14:m>
                <a:endParaRPr lang="en-US" dirty="0"/>
              </a:p>
              <a:p>
                <a:pPr lvl="1"/>
                <a:endParaRPr lang="en-US" dirty="0"/>
              </a:p>
              <a:p>
                <a:pPr lvl="1"/>
                <a:r>
                  <a:rPr lang="en-US" dirty="0"/>
                  <a:t>Makes recent samples more important</a:t>
                </a:r>
              </a:p>
              <a:p>
                <a:pPr lvl="1"/>
                <a:r>
                  <a:rPr lang="en-US" dirty="0"/>
                  <a:t>Forgets about the past (distant values were wrong anyway)</a:t>
                </a:r>
              </a:p>
              <a:p>
                <a:r>
                  <a:rPr lang="en-US" dirty="0"/>
                  <a:t>Decreasing </a:t>
                </a:r>
                <a:r>
                  <a:rPr lang="en-US" b="1" dirty="0">
                    <a:solidFill>
                      <a:schemeClr val="accent2"/>
                    </a:solidFill>
                    <a:latin typeface="Avenir Next" panose="020B0503020202020204" pitchFamily="34" charset="0"/>
                  </a:rPr>
                  <a:t>learning rate</a:t>
                </a:r>
                <a:r>
                  <a:rPr lang="en-US" dirty="0"/>
                  <a:t> </a:t>
                </a:r>
                <a14:m>
                  <m:oMath xmlns:m="http://schemas.openxmlformats.org/officeDocument/2006/math">
                    <m:r>
                      <a:rPr lang="en-US" b="1" i="1" smtClean="0">
                        <a:solidFill>
                          <a:schemeClr val="accent2"/>
                        </a:solidFill>
                        <a:latin typeface="Cambria Math" panose="02040503050406030204" pitchFamily="18" charset="0"/>
                        <a:ea typeface="Cambria Math" panose="02040503050406030204" pitchFamily="18" charset="0"/>
                      </a:rPr>
                      <m:t>𝜶</m:t>
                    </m:r>
                  </m:oMath>
                </a14:m>
                <a:r>
                  <a:rPr lang="en-US" dirty="0"/>
                  <a:t> can give converging averages</a:t>
                </a:r>
              </a:p>
            </p:txBody>
          </p:sp>
        </mc:Choice>
        <mc:Fallback xmlns="">
          <p:sp>
            <p:nvSpPr>
              <p:cNvPr id="7" name="Content Placeholder 6">
                <a:extLst>
                  <a:ext uri="{FF2B5EF4-FFF2-40B4-BE49-F238E27FC236}">
                    <a16:creationId xmlns:a16="http://schemas.microsoft.com/office/drawing/2014/main" id="{3BCF1F1F-BE60-899E-B207-D7FE386D0323}"/>
                  </a:ext>
                </a:extLst>
              </p:cNvPr>
              <p:cNvSpPr>
                <a:spLocks noGrp="1" noRot="1" noChangeAspect="1" noMove="1" noResize="1" noEditPoints="1" noAdjustHandles="1" noChangeArrowheads="1" noChangeShapeType="1" noTextEdit="1"/>
              </p:cNvSpPr>
              <p:nvPr>
                <p:ph idx="1"/>
              </p:nvPr>
            </p:nvSpPr>
            <p:spPr>
              <a:blipFill>
                <a:blip r:embed="rId2"/>
                <a:stretch>
                  <a:fillRect l="-79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F70FD0A-6AB2-8545-E241-470A1397CE7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DE968ED-A22C-5C9C-1412-3DF513FB2436}"/>
              </a:ext>
            </a:extLst>
          </p:cNvPr>
          <p:cNvSpPr>
            <a:spLocks noGrp="1"/>
          </p:cNvSpPr>
          <p:nvPr>
            <p:ph type="sldNum" sz="quarter" idx="12"/>
          </p:nvPr>
        </p:nvSpPr>
        <p:spPr/>
        <p:txBody>
          <a:bodyPr/>
          <a:lstStyle/>
          <a:p>
            <a:fld id="{0C6CD854-DD62-6C4B-87F1-66B34D688D3F}" type="slidenum">
              <a:rPr lang="en-US" smtClean="0"/>
              <a:t>24</a:t>
            </a:fld>
            <a:endParaRPr lang="en-US"/>
          </a:p>
        </p:txBody>
      </p:sp>
    </p:spTree>
    <p:extLst>
      <p:ext uri="{BB962C8B-B14F-4D97-AF65-F5344CB8AC3E}">
        <p14:creationId xmlns:p14="http://schemas.microsoft.com/office/powerpoint/2010/main" val="32836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9DCD9B82-142F-7E38-F711-990E562E497F}"/>
              </a:ext>
              <a:ext uri="{C183D7F6-B498-43B3-948B-1728B52AA6E4}">
                <adec:decorative xmlns:adec="http://schemas.microsoft.com/office/drawing/2017/decorative" val="1"/>
              </a:ext>
            </a:extLst>
          </p:cNvPr>
          <p:cNvSpPr/>
          <p:nvPr/>
        </p:nvSpPr>
        <p:spPr>
          <a:xfrm>
            <a:off x="3344661" y="2379984"/>
            <a:ext cx="8454857" cy="2643455"/>
          </a:xfrm>
          <a:prstGeom prst="roundRect">
            <a:avLst>
              <a:gd name="adj" fmla="val 3409"/>
            </a:avLst>
          </a:prstGeom>
          <a:noFill/>
          <a:ln w="5715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CA845645-9693-12B5-0B9D-764BB2F5C2B3}"/>
              </a:ext>
              <a:ext uri="{C183D7F6-B498-43B3-948B-1728B52AA6E4}">
                <adec:decorative xmlns:adec="http://schemas.microsoft.com/office/drawing/2017/decorative" val="1"/>
              </a:ext>
            </a:extLst>
          </p:cNvPr>
          <p:cNvSpPr/>
          <p:nvPr/>
        </p:nvSpPr>
        <p:spPr>
          <a:xfrm>
            <a:off x="278471" y="2366956"/>
            <a:ext cx="2722031" cy="2643455"/>
          </a:xfrm>
          <a:prstGeom prst="roundRect">
            <a:avLst>
              <a:gd name="adj" fmla="val 3409"/>
            </a:avLst>
          </a:prstGeom>
          <a:noFill/>
          <a:ln w="5715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9" name="Table 68"/>
          <p:cNvGraphicFramePr>
            <a:graphicFrameLocks noGrp="1"/>
          </p:cNvGraphicFramePr>
          <p:nvPr/>
        </p:nvGraphicFramePr>
        <p:xfrm>
          <a:off x="94488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lang="en-US" sz="23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lang="en-US" sz="26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graphicFrame>
        <p:nvGraphicFramePr>
          <p:cNvPr id="67" name="Table 66"/>
          <p:cNvGraphicFramePr>
            <a:graphicFrameLocks noGrp="1"/>
          </p:cNvGraphicFramePr>
          <p:nvPr/>
        </p:nvGraphicFramePr>
        <p:xfrm>
          <a:off x="64770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lang="en-US" sz="23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lang="en-US" sz="26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2" name="Title 1"/>
          <p:cNvSpPr>
            <a:spLocks noGrp="1"/>
          </p:cNvSpPr>
          <p:nvPr>
            <p:ph type="title"/>
          </p:nvPr>
        </p:nvSpPr>
        <p:spPr/>
        <p:txBody>
          <a:bodyPr/>
          <a:lstStyle/>
          <a:p>
            <a:r>
              <a:rPr lang="en-US" dirty="0">
                <a:cs typeface="Calibri" panose="020F0502020204030204" pitchFamily="34" charset="0"/>
              </a:rPr>
              <a:t>TDL Example (1)</a:t>
            </a:r>
          </a:p>
        </p:txBody>
      </p:sp>
      <mc:AlternateContent xmlns:mc="http://schemas.openxmlformats.org/markup-compatibility/2006" xmlns:a14="http://schemas.microsoft.com/office/drawing/2010/main">
        <mc:Choice Requires="a14">
          <p:sp>
            <p:nvSpPr>
              <p:cNvPr id="14" name="Text Box 13"/>
              <p:cNvSpPr txBox="1">
                <a:spLocks noChangeArrowheads="1"/>
              </p:cNvSpPr>
              <p:nvPr/>
            </p:nvSpPr>
            <p:spPr bwMode="auto">
              <a:xfrm>
                <a:off x="8069872" y="462916"/>
                <a:ext cx="2757855" cy="369332"/>
              </a:xfrm>
              <a:prstGeom prst="rect">
                <a:avLst/>
              </a:prstGeom>
              <a:noFill/>
              <a:ln w="9525">
                <a:noFill/>
                <a:miter lim="800000"/>
                <a:headEnd/>
                <a:tailEnd/>
              </a:ln>
            </p:spPr>
            <p:txBody>
              <a:bodyPr wrap="square">
                <a:spAutoFit/>
              </a:bodyPr>
              <a:lstStyle/>
              <a:p>
                <a:pPr algn="ctr">
                  <a:spcBef>
                    <a:spcPct val="50000"/>
                  </a:spcBef>
                </a:pPr>
                <a:r>
                  <a:rPr lang="en-US" i="1" dirty="0">
                    <a:cs typeface="Calibri" panose="020F0502020204030204" pitchFamily="34" charset="0"/>
                    <a:sym typeface="Symbol" pitchFamily="18" charset="2"/>
                  </a:rPr>
                  <a:t>Assume: </a:t>
                </a:r>
                <a14:m>
                  <m:oMath xmlns:m="http://schemas.openxmlformats.org/officeDocument/2006/math">
                    <m:r>
                      <a:rPr lang="en-US" i="1" smtClean="0">
                        <a:latin typeface="Cambria Math" panose="02040503050406030204" pitchFamily="18" charset="0"/>
                        <a:ea typeface="Cambria Math" panose="02040503050406030204" pitchFamily="18" charset="0"/>
                        <a:cs typeface="Calibri" panose="020F0502020204030204" pitchFamily="34" charset="0"/>
                        <a:sym typeface="Symbol" pitchFamily="18" charset="2"/>
                      </a:rPr>
                      <m:t>𝛾</m:t>
                    </m:r>
                  </m:oMath>
                </a14:m>
                <a:r>
                  <a:rPr lang="en-US" dirty="0">
                    <a:cs typeface="Calibri" panose="020F0502020204030204" pitchFamily="34" charset="0"/>
                    <a:sym typeface="Symbol" pitchFamily="18" charset="2"/>
                  </a:rPr>
                  <a:t> = 1, </a:t>
                </a:r>
                <a14:m>
                  <m:oMath xmlns:m="http://schemas.openxmlformats.org/officeDocument/2006/math">
                    <m:r>
                      <a:rPr lang="en-US" i="1" smtClean="0">
                        <a:latin typeface="Cambria Math" panose="02040503050406030204" pitchFamily="18" charset="0"/>
                        <a:ea typeface="Cambria Math" panose="02040503050406030204" pitchFamily="18" charset="0"/>
                        <a:cs typeface="Calibri" panose="020F0502020204030204" pitchFamily="34" charset="0"/>
                        <a:sym typeface="Symbol" pitchFamily="18" charset="2"/>
                      </a:rPr>
                      <m:t>𝛼</m:t>
                    </m:r>
                  </m:oMath>
                </a14:m>
                <a:r>
                  <a:rPr lang="en-US" dirty="0">
                    <a:cs typeface="Calibri" panose="020F0502020204030204" pitchFamily="34" charset="0"/>
                    <a:sym typeface="Symbol" pitchFamily="18" charset="2"/>
                  </a:rPr>
                  <a:t> = 0.5</a:t>
                </a:r>
                <a:endParaRPr lang="en-US" dirty="0">
                  <a:cs typeface="Calibri" panose="020F0502020204030204" pitchFamily="34" charset="0"/>
                </a:endParaRPr>
              </a:p>
            </p:txBody>
          </p:sp>
        </mc:Choice>
        <mc:Fallback xmlns="">
          <p:sp>
            <p:nvSpPr>
              <p:cNvPr id="14" name="Text Box 13"/>
              <p:cNvSpPr txBox="1">
                <a:spLocks noRot="1" noChangeAspect="1" noMove="1" noResize="1" noEditPoints="1" noAdjustHandles="1" noChangeArrowheads="1" noChangeShapeType="1" noTextEdit="1"/>
              </p:cNvSpPr>
              <p:nvPr/>
            </p:nvSpPr>
            <p:spPr bwMode="auto">
              <a:xfrm>
                <a:off x="8069872" y="462916"/>
                <a:ext cx="2757855" cy="369332"/>
              </a:xfrm>
              <a:prstGeom prst="rect">
                <a:avLst/>
              </a:prstGeom>
              <a:blipFill>
                <a:blip r:embed="rId3"/>
                <a:stretch>
                  <a:fillRect t="-6667" b="-26667"/>
                </a:stretch>
              </a:blipFill>
              <a:ln w="9525">
                <a:noFill/>
                <a:miter lim="800000"/>
                <a:headEnd/>
                <a:tailEnd/>
              </a:ln>
            </p:spPr>
            <p:txBody>
              <a:bodyPr/>
              <a:lstStyle/>
              <a:p>
                <a:r>
                  <a:rPr lang="en-US">
                    <a:noFill/>
                  </a:rPr>
                  <a:t> </a:t>
                </a:r>
              </a:p>
            </p:txBody>
          </p:sp>
        </mc:Fallback>
      </mc:AlternateContent>
      <p:sp>
        <p:nvSpPr>
          <p:cNvPr id="41" name="Rounded Rectangle 40"/>
          <p:cNvSpPr/>
          <p:nvPr/>
        </p:nvSpPr>
        <p:spPr>
          <a:xfrm>
            <a:off x="5378562" y="2145082"/>
            <a:ext cx="1433353" cy="461665"/>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cs typeface="Calibri" panose="020F0502020204030204" pitchFamily="34" charset="0"/>
              </a:rPr>
              <a:t>B, east, C, -2</a:t>
            </a:r>
          </a:p>
        </p:txBody>
      </p:sp>
      <p:graphicFrame>
        <p:nvGraphicFramePr>
          <p:cNvPr id="46" name="Table 45"/>
          <p:cNvGraphicFramePr>
            <a:graphicFrameLocks noGrp="1"/>
          </p:cNvGraphicFramePr>
          <p:nvPr>
            <p:extLst>
              <p:ext uri="{D42A27DB-BD31-4B8C-83A1-F6EECF244321}">
                <p14:modId xmlns:p14="http://schemas.microsoft.com/office/powerpoint/2010/main" val="3667530641"/>
              </p:ext>
            </p:extLst>
          </p:nvPr>
        </p:nvGraphicFramePr>
        <p:xfrm>
          <a:off x="35052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0</a:t>
                      </a:r>
                      <a:endParaRPr lang="en-US" sz="23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8</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47" name="Rectangle 46">
            <a:extLst>
              <a:ext uri="{C183D7F6-B498-43B3-948B-1728B52AA6E4}">
                <adec:decorative xmlns:adec="http://schemas.microsoft.com/office/drawing/2017/decorative" val="1"/>
              </a:ext>
            </a:extLst>
          </p:cNvPr>
          <p:cNvSpPr/>
          <p:nvPr/>
        </p:nvSpPr>
        <p:spPr>
          <a:xfrm>
            <a:off x="5014546" y="3470031"/>
            <a:ext cx="633046" cy="58908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48" name="Rectangle 47">
            <a:extLst>
              <a:ext uri="{C183D7F6-B498-43B3-948B-1728B52AA6E4}">
                <adec:decorative xmlns:adec="http://schemas.microsoft.com/office/drawing/2017/decorative" val="1"/>
              </a:ext>
            </a:extLst>
          </p:cNvPr>
          <p:cNvSpPr/>
          <p:nvPr/>
        </p:nvSpPr>
        <p:spPr>
          <a:xfrm>
            <a:off x="4293578" y="2775439"/>
            <a:ext cx="614318" cy="57388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graphicFrame>
        <p:nvGraphicFramePr>
          <p:cNvPr id="49" name="Table 48"/>
          <p:cNvGraphicFramePr>
            <a:graphicFrameLocks noGrp="1"/>
          </p:cNvGraphicFramePr>
          <p:nvPr>
            <p:extLst>
              <p:ext uri="{D42A27DB-BD31-4B8C-83A1-F6EECF244321}">
                <p14:modId xmlns:p14="http://schemas.microsoft.com/office/powerpoint/2010/main" val="4049913902"/>
              </p:ext>
            </p:extLst>
          </p:nvPr>
        </p:nvGraphicFramePr>
        <p:xfrm>
          <a:off x="64770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0</a:t>
                      </a:r>
                      <a:endParaRPr lang="en-US" sz="23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-1</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8</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50" name="Rectangle 49">
            <a:extLst>
              <a:ext uri="{C183D7F6-B498-43B3-948B-1728B52AA6E4}">
                <adec:decorative xmlns:adec="http://schemas.microsoft.com/office/drawing/2017/decorative" val="1"/>
              </a:ext>
            </a:extLst>
          </p:cNvPr>
          <p:cNvSpPr/>
          <p:nvPr/>
        </p:nvSpPr>
        <p:spPr>
          <a:xfrm>
            <a:off x="7986346" y="3470031"/>
            <a:ext cx="633046" cy="58908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51" name="Rectangle 50">
            <a:extLst>
              <a:ext uri="{C183D7F6-B498-43B3-948B-1728B52AA6E4}">
                <adec:decorative xmlns:adec="http://schemas.microsoft.com/office/drawing/2017/decorative" val="1"/>
              </a:ext>
            </a:extLst>
          </p:cNvPr>
          <p:cNvSpPr/>
          <p:nvPr/>
        </p:nvSpPr>
        <p:spPr>
          <a:xfrm>
            <a:off x="7265378" y="2775439"/>
            <a:ext cx="614318" cy="57388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graphicFrame>
        <p:nvGraphicFramePr>
          <p:cNvPr id="52" name="Table 51"/>
          <p:cNvGraphicFramePr>
            <a:graphicFrameLocks noGrp="1"/>
          </p:cNvGraphicFramePr>
          <p:nvPr>
            <p:extLst>
              <p:ext uri="{D42A27DB-BD31-4B8C-83A1-F6EECF244321}">
                <p14:modId xmlns:p14="http://schemas.microsoft.com/office/powerpoint/2010/main" val="3483158303"/>
              </p:ext>
            </p:extLst>
          </p:nvPr>
        </p:nvGraphicFramePr>
        <p:xfrm>
          <a:off x="94488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0</a:t>
                      </a:r>
                      <a:endParaRPr lang="en-US" sz="23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-1</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2600" b="0" dirty="0">
                          <a:solidFill>
                            <a:schemeClr val="tx1"/>
                          </a:solidFill>
                          <a:latin typeface="+mn-lt"/>
                        </a:rPr>
                        <a:t>3</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8</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53" name="Rectangle 52">
            <a:extLst>
              <a:ext uri="{C183D7F6-B498-43B3-948B-1728B52AA6E4}">
                <adec:decorative xmlns:adec="http://schemas.microsoft.com/office/drawing/2017/decorative" val="1"/>
              </a:ext>
            </a:extLst>
          </p:cNvPr>
          <p:cNvSpPr/>
          <p:nvPr/>
        </p:nvSpPr>
        <p:spPr>
          <a:xfrm>
            <a:off x="10958146" y="3470031"/>
            <a:ext cx="633046" cy="58908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54" name="Rectangle 53">
            <a:extLst>
              <a:ext uri="{C183D7F6-B498-43B3-948B-1728B52AA6E4}">
                <adec:decorative xmlns:adec="http://schemas.microsoft.com/office/drawing/2017/decorative" val="1"/>
              </a:ext>
            </a:extLst>
          </p:cNvPr>
          <p:cNvSpPr/>
          <p:nvPr/>
        </p:nvSpPr>
        <p:spPr>
          <a:xfrm>
            <a:off x="10237178" y="2775439"/>
            <a:ext cx="614318" cy="57388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56" name="Rounded Rectangle 55"/>
          <p:cNvSpPr/>
          <p:nvPr/>
        </p:nvSpPr>
        <p:spPr>
          <a:xfrm>
            <a:off x="8347434" y="2145082"/>
            <a:ext cx="1433353" cy="461665"/>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cs typeface="Calibri" panose="020F0502020204030204" pitchFamily="34" charset="0"/>
              </a:rPr>
              <a:t>C, east, D, -2</a:t>
            </a:r>
          </a:p>
        </p:txBody>
      </p:sp>
      <p:graphicFrame>
        <p:nvGraphicFramePr>
          <p:cNvPr id="57" name="Table 56"/>
          <p:cNvGraphicFramePr>
            <a:graphicFrameLocks noGrp="1"/>
          </p:cNvGraphicFramePr>
          <p:nvPr>
            <p:extLst>
              <p:ext uri="{D42A27DB-BD31-4B8C-83A1-F6EECF244321}">
                <p14:modId xmlns:p14="http://schemas.microsoft.com/office/powerpoint/2010/main" val="4147421633"/>
              </p:ext>
            </p:extLst>
          </p:nvPr>
        </p:nvGraphicFramePr>
        <p:xfrm>
          <a:off x="533400" y="2713891"/>
          <a:ext cx="2224455" cy="2086710"/>
        </p:xfrm>
        <a:graphic>
          <a:graphicData uri="http://schemas.openxmlformats.org/drawingml/2006/table">
            <a:tbl>
              <a:tblPr firstRow="1" bandRow="1">
                <a:tableStyleId>{5C22544A-7EE6-4342-B048-85BDC9FD1C3A}</a:tableStyleId>
              </a:tblPr>
              <a:tblGrid>
                <a:gridCol w="741485">
                  <a:extLst>
                    <a:ext uri="{9D8B030D-6E8A-4147-A177-3AD203B41FA5}">
                      <a16:colId xmlns:a16="http://schemas.microsoft.com/office/drawing/2014/main" val="20000"/>
                    </a:ext>
                  </a:extLst>
                </a:gridCol>
                <a:gridCol w="741485">
                  <a:extLst>
                    <a:ext uri="{9D8B030D-6E8A-4147-A177-3AD203B41FA5}">
                      <a16:colId xmlns:a16="http://schemas.microsoft.com/office/drawing/2014/main" val="20001"/>
                    </a:ext>
                  </a:extLst>
                </a:gridCol>
                <a:gridCol w="741485">
                  <a:extLst>
                    <a:ext uri="{9D8B030D-6E8A-4147-A177-3AD203B41FA5}">
                      <a16:colId xmlns:a16="http://schemas.microsoft.com/office/drawing/2014/main" val="20002"/>
                    </a:ext>
                  </a:extLst>
                </a:gridCol>
              </a:tblGrid>
              <a:tr h="695570">
                <a:tc>
                  <a:txBody>
                    <a:bodyPr/>
                    <a:lstStyle/>
                    <a:p>
                      <a:pPr algn="ctr"/>
                      <a:endParaRPr lang="en-US" sz="2900" dirty="0">
                        <a:solidFill>
                          <a:schemeClr val="bg2"/>
                        </a:solidFill>
                        <a:latin typeface="+mj-lt"/>
                      </a:endParaRPr>
                    </a:p>
                  </a:txBody>
                  <a:tcPr marL="49353" marR="49353" marT="24677" marB="24677"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chemeClr val="bg2"/>
                          </a:solidFill>
                          <a:effectLst/>
                          <a:uLnTx/>
                          <a:uFillTx/>
                          <a:latin typeface="+mj-lt"/>
                          <a:ea typeface="+mn-ea"/>
                          <a:cs typeface="+mn-cs"/>
                        </a:rPr>
                        <a:t>A</a:t>
                      </a:r>
                      <a:endParaRPr lang="en-US" sz="2500" dirty="0">
                        <a:solidFill>
                          <a:schemeClr val="bg2"/>
                        </a:solidFill>
                        <a:latin typeface="+mj-lt"/>
                      </a:endParaRPr>
                    </a:p>
                  </a:txBody>
                  <a:tcPr marL="49353" marR="49353" marT="24677" marB="24677"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200" dirty="0">
                        <a:latin typeface="+mj-lt"/>
                      </a:endParaRPr>
                    </a:p>
                  </a:txBody>
                  <a:tcPr marL="49353" marR="49353" marT="24677" marB="24677">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570">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chemeClr val="bg2"/>
                          </a:solidFill>
                          <a:effectLst/>
                          <a:uLnTx/>
                          <a:uFillTx/>
                          <a:latin typeface="+mj-lt"/>
                          <a:ea typeface="+mn-ea"/>
                          <a:cs typeface="+mn-cs"/>
                        </a:rPr>
                        <a:t>B</a:t>
                      </a:r>
                    </a:p>
                  </a:txBody>
                  <a:tcPr marL="49353" marR="49353" marT="24677" marB="24677"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chemeClr val="bg2"/>
                          </a:solidFill>
                          <a:effectLst/>
                          <a:uLnTx/>
                          <a:uFillTx/>
                          <a:latin typeface="+mj-lt"/>
                          <a:ea typeface="+mn-ea"/>
                          <a:cs typeface="+mn-cs"/>
                        </a:rPr>
                        <a:t>C</a:t>
                      </a:r>
                      <a:endParaRPr lang="en-US" sz="2900" dirty="0">
                        <a:solidFill>
                          <a:schemeClr val="bg2"/>
                        </a:solidFill>
                        <a:latin typeface="+mj-lt"/>
                      </a:endParaRPr>
                    </a:p>
                  </a:txBody>
                  <a:tcPr marL="49353" marR="49353" marT="24677" marB="24677"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808080"/>
                          </a:solidFill>
                          <a:effectLst/>
                          <a:uLnTx/>
                          <a:uFillTx/>
                          <a:latin typeface="+mj-lt"/>
                          <a:ea typeface="+mn-ea"/>
                          <a:cs typeface="+mn-cs"/>
                        </a:rPr>
                        <a:t>D</a:t>
                      </a:r>
                      <a:endParaRPr kumimoji="0" lang="en-US" sz="2500" b="0" i="0" u="none" strike="noStrike" kern="1200" cap="none" spc="0" normalizeH="0" baseline="0" noProof="0" dirty="0">
                        <a:ln>
                          <a:noFill/>
                        </a:ln>
                        <a:solidFill>
                          <a:schemeClr val="tx1"/>
                        </a:solidFill>
                        <a:effectLst/>
                        <a:uLnTx/>
                        <a:uFillTx/>
                        <a:latin typeface="+mj-lt"/>
                        <a:ea typeface="+mn-ea"/>
                        <a:cs typeface="+mn-cs"/>
                      </a:endParaRPr>
                    </a:p>
                  </a:txBody>
                  <a:tcPr marL="49353" marR="49353" marT="24677" marB="24677"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570">
                <a:tc>
                  <a:txBody>
                    <a:bodyPr/>
                    <a:lstStyle/>
                    <a:p>
                      <a:endParaRPr lang="en-US" sz="1200" dirty="0">
                        <a:latin typeface="+mj-lt"/>
                      </a:endParaRPr>
                    </a:p>
                  </a:txBody>
                  <a:tcPr marL="49353" marR="49353" marT="24677" marB="24677">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rgbClr val="808080"/>
                          </a:solidFill>
                          <a:effectLst/>
                          <a:uLnTx/>
                          <a:uFillTx/>
                          <a:latin typeface="+mj-lt"/>
                          <a:ea typeface="+mn-ea"/>
                          <a:cs typeface="+mn-cs"/>
                        </a:rPr>
                        <a:t>E</a:t>
                      </a:r>
                      <a:endParaRPr kumimoji="0" lang="en-US" sz="2900" b="0" i="0" u="none" strike="noStrike" kern="1200" cap="none" spc="0" normalizeH="0" baseline="0" noProof="0" dirty="0">
                        <a:ln>
                          <a:noFill/>
                        </a:ln>
                        <a:solidFill>
                          <a:srgbClr val="808080"/>
                        </a:solidFill>
                        <a:effectLst/>
                        <a:uLnTx/>
                        <a:uFillTx/>
                        <a:latin typeface="+mj-lt"/>
                        <a:ea typeface="+mn-ea"/>
                        <a:cs typeface="+mn-cs"/>
                      </a:endParaRPr>
                    </a:p>
                  </a:txBody>
                  <a:tcPr marL="49353" marR="49353" marT="24677" marB="24677"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200" dirty="0">
                        <a:latin typeface="+mj-lt"/>
                      </a:endParaRPr>
                    </a:p>
                  </a:txBody>
                  <a:tcPr marL="49353" marR="49353" marT="24677" marB="24677">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61" name="Oval 60">
            <a:extLst>
              <a:ext uri="{C183D7F6-B498-43B3-948B-1728B52AA6E4}">
                <adec:decorative xmlns:adec="http://schemas.microsoft.com/office/drawing/2017/decorative" val="1"/>
              </a:ext>
            </a:extLst>
          </p:cNvPr>
          <p:cNvSpPr/>
          <p:nvPr/>
        </p:nvSpPr>
        <p:spPr>
          <a:xfrm>
            <a:off x="3607776" y="3859824"/>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62" name="Oval 61">
            <a:extLst>
              <a:ext uri="{C183D7F6-B498-43B3-948B-1728B52AA6E4}">
                <adec:decorative xmlns:adec="http://schemas.microsoft.com/office/drawing/2017/decorative" val="1"/>
              </a:ext>
            </a:extLst>
          </p:cNvPr>
          <p:cNvSpPr/>
          <p:nvPr/>
        </p:nvSpPr>
        <p:spPr>
          <a:xfrm>
            <a:off x="7297616" y="3859824"/>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63" name="Oval 62">
            <a:extLst>
              <a:ext uri="{C183D7F6-B498-43B3-948B-1728B52AA6E4}">
                <adec:decorative xmlns:adec="http://schemas.microsoft.com/office/drawing/2017/decorative" val="1"/>
              </a:ext>
            </a:extLst>
          </p:cNvPr>
          <p:cNvSpPr/>
          <p:nvPr/>
        </p:nvSpPr>
        <p:spPr>
          <a:xfrm>
            <a:off x="11016760" y="3859824"/>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4EAC1193-43F5-9069-2238-619A18FDE2B3}"/>
              </a:ext>
            </a:extLst>
          </p:cNvPr>
          <p:cNvSpPr/>
          <p:nvPr/>
        </p:nvSpPr>
        <p:spPr>
          <a:xfrm>
            <a:off x="1096569" y="1422840"/>
            <a:ext cx="1098115" cy="609600"/>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States</a:t>
            </a:r>
          </a:p>
        </p:txBody>
      </p:sp>
      <p:sp>
        <p:nvSpPr>
          <p:cNvPr id="7" name="Rounded Rectangle 6">
            <a:extLst>
              <a:ext uri="{FF2B5EF4-FFF2-40B4-BE49-F238E27FC236}">
                <a16:creationId xmlns:a16="http://schemas.microsoft.com/office/drawing/2014/main" id="{FFC91F1F-63BC-A4C0-D29F-A196D568FB8D}"/>
              </a:ext>
            </a:extLst>
          </p:cNvPr>
          <p:cNvSpPr/>
          <p:nvPr/>
        </p:nvSpPr>
        <p:spPr>
          <a:xfrm>
            <a:off x="6029686" y="1435366"/>
            <a:ext cx="3095636" cy="6096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Observed Transitions</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D261465-0213-2BCF-CF94-35DE97B924BA}"/>
                  </a:ext>
                </a:extLst>
              </p:cNvPr>
              <p:cNvSpPr txBox="1"/>
              <p:nvPr/>
            </p:nvSpPr>
            <p:spPr>
              <a:xfrm>
                <a:off x="2518082" y="5610967"/>
                <a:ext cx="7149971" cy="461665"/>
              </a:xfrm>
              <a:prstGeom prst="rect">
                <a:avLst/>
              </a:prstGeom>
              <a:noFill/>
            </p:spPr>
            <p:txBody>
              <a:bodyPr wrap="none" rtlCol="0">
                <a:spAutoFit/>
              </a:bodyPr>
              <a:lstStyle/>
              <a:p>
                <a:pPr/>
                <a14:m>
                  <m:oMathPara xmlns:m="http://schemas.openxmlformats.org/officeDocument/2006/math">
                    <m:oMath>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𝑈</m:t>
                          </m:r>
                        </m:e>
                        <m:sup>
                          <m:r>
                            <a:rPr lang="en-US" sz="2400" i="1" smtClean="0">
                              <a:latin typeface="Cambria Math" panose="02040503050406030204" pitchFamily="18" charset="0"/>
                              <a:ea typeface="Cambria Math" panose="02040503050406030204" pitchFamily="18" charset="0"/>
                            </a:rPr>
                            <m:t>𝜋</m:t>
                          </m:r>
                        </m:sup>
                      </m:sSup>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𝑠</m:t>
                          </m:r>
                        </m:e>
                      </m:d>
                      <m:r>
                        <a:rPr lang="en-US" sz="2400" b="0" i="1" smtClean="0">
                          <a:latin typeface="Cambria Math" panose="02040503050406030204" pitchFamily="18" charset="0"/>
                          <a:ea typeface="Cambria Math" panose="02040503050406030204" pitchFamily="18" charset="0"/>
                        </a:rPr>
                        <m:t>←</m:t>
                      </m:r>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1−</m:t>
                          </m:r>
                          <m:r>
                            <a:rPr lang="en-US" sz="2400" b="0" i="1" smtClean="0">
                              <a:latin typeface="Cambria Math" panose="02040503050406030204" pitchFamily="18" charset="0"/>
                              <a:ea typeface="Cambria Math" panose="02040503050406030204" pitchFamily="18" charset="0"/>
                            </a:rPr>
                            <m:t>𝛼</m:t>
                          </m:r>
                        </m:e>
                      </m:d>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𝑈</m:t>
                          </m:r>
                        </m:e>
                        <m:sup>
                          <m:r>
                            <a:rPr lang="en-US" sz="2400" b="0" i="1" smtClean="0">
                              <a:latin typeface="Cambria Math" panose="02040503050406030204" pitchFamily="18" charset="0"/>
                              <a:ea typeface="Cambria Math" panose="02040503050406030204" pitchFamily="18" charset="0"/>
                            </a:rPr>
                            <m:t>𝜋</m:t>
                          </m:r>
                        </m:sup>
                      </m:sSup>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𝑠</m:t>
                          </m:r>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𝛼</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𝑅</m:t>
                      </m:r>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𝑠</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𝜋</m:t>
                          </m:r>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𝑠</m:t>
                              </m:r>
                            </m:e>
                          </m:d>
                          <m:r>
                            <a:rPr lang="en-US" sz="2400" b="0" i="1" smtClean="0">
                              <a:latin typeface="Cambria Math" panose="02040503050406030204" pitchFamily="18" charset="0"/>
                              <a:ea typeface="Cambria Math" panose="02040503050406030204" pitchFamily="18" charset="0"/>
                            </a:rPr>
                            <m:t>,</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𝑠</m:t>
                              </m:r>
                            </m:e>
                            <m:sup>
                              <m:r>
                                <a:rPr lang="en-US" sz="2400" b="0" i="1" smtClean="0">
                                  <a:latin typeface="Cambria Math" panose="02040503050406030204" pitchFamily="18" charset="0"/>
                                  <a:ea typeface="Cambria Math" panose="02040503050406030204" pitchFamily="18" charset="0"/>
                                </a:rPr>
                                <m:t>′</m:t>
                              </m:r>
                            </m:sup>
                          </m:sSup>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𝛾</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𝑈</m:t>
                          </m:r>
                        </m:e>
                        <m:sup>
                          <m:r>
                            <a:rPr lang="en-US" sz="2400" b="0" i="1" smtClean="0">
                              <a:latin typeface="Cambria Math" panose="02040503050406030204" pitchFamily="18" charset="0"/>
                              <a:ea typeface="Cambria Math" panose="02040503050406030204" pitchFamily="18" charset="0"/>
                            </a:rPr>
                            <m:t>𝜋</m:t>
                          </m:r>
                        </m:sup>
                      </m:sSup>
                      <m:d>
                        <m:dPr>
                          <m:ctrlPr>
                            <a:rPr lang="en-US" sz="2400" b="0" i="1" smtClean="0">
                              <a:latin typeface="Cambria Math" panose="02040503050406030204" pitchFamily="18" charset="0"/>
                              <a:ea typeface="Cambria Math" panose="02040503050406030204" pitchFamily="18" charset="0"/>
                            </a:rPr>
                          </m:ctrlPr>
                        </m:dPr>
                        <m:e>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𝑠</m:t>
                              </m:r>
                            </m:e>
                            <m:sup>
                              <m:r>
                                <a:rPr lang="en-US" sz="2400" b="0" i="1" smtClean="0">
                                  <a:latin typeface="Cambria Math" panose="02040503050406030204" pitchFamily="18" charset="0"/>
                                  <a:ea typeface="Cambria Math" panose="02040503050406030204" pitchFamily="18" charset="0"/>
                                </a:rPr>
                                <m:t>′</m:t>
                              </m:r>
                            </m:sup>
                          </m:sSup>
                        </m:e>
                      </m:d>
                      <m:r>
                        <a:rPr lang="en-US" sz="2400" b="0" i="1" smtClean="0">
                          <a:latin typeface="Cambria Math" panose="02040503050406030204" pitchFamily="18" charset="0"/>
                          <a:ea typeface="Cambria Math" panose="02040503050406030204" pitchFamily="18" charset="0"/>
                        </a:rPr>
                        <m:t>]</m:t>
                      </m:r>
                    </m:oMath>
                  </m:oMathPara>
                </a14:m>
                <a:endParaRPr lang="en-US" sz="2400" dirty="0"/>
              </a:p>
            </p:txBody>
          </p:sp>
        </mc:Choice>
        <mc:Fallback xmlns="">
          <p:sp>
            <p:nvSpPr>
              <p:cNvPr id="9" name="TextBox 8">
                <a:extLst>
                  <a:ext uri="{FF2B5EF4-FFF2-40B4-BE49-F238E27FC236}">
                    <a16:creationId xmlns:a16="http://schemas.microsoft.com/office/drawing/2014/main" id="{4D261465-0213-2BCF-CF94-35DE97B924BA}"/>
                  </a:ext>
                </a:extLst>
              </p:cNvPr>
              <p:cNvSpPr txBox="1">
                <a:spLocks noRot="1" noChangeAspect="1" noMove="1" noResize="1" noEditPoints="1" noAdjustHandles="1" noChangeArrowheads="1" noChangeShapeType="1" noTextEdit="1"/>
              </p:cNvSpPr>
              <p:nvPr/>
            </p:nvSpPr>
            <p:spPr>
              <a:xfrm>
                <a:off x="2518082" y="5610967"/>
                <a:ext cx="7149971" cy="461665"/>
              </a:xfrm>
              <a:prstGeom prst="rect">
                <a:avLst/>
              </a:prstGeom>
              <a:blipFill>
                <a:blip r:embed="rId4"/>
                <a:stretch>
                  <a:fillRect b="-13158"/>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7" grpId="0" animBg="1"/>
      <p:bldP spid="48" grpId="0" animBg="1"/>
      <p:bldP spid="50" grpId="0" animBg="1"/>
      <p:bldP spid="51" grpId="0" animBg="1"/>
      <p:bldP spid="53" grpId="0" animBg="1"/>
      <p:bldP spid="54" grpId="0" animBg="1"/>
      <p:bldP spid="56" grpId="0" animBg="1"/>
      <p:bldP spid="61" grpId="0" animBg="1"/>
      <p:bldP spid="62" grpId="0" animBg="1"/>
      <p:bldP spid="6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Table 30">
            <a:extLst>
              <a:ext uri="{FF2B5EF4-FFF2-40B4-BE49-F238E27FC236}">
                <a16:creationId xmlns:a16="http://schemas.microsoft.com/office/drawing/2014/main" id="{205AE5F1-B1DC-4FE0-9F88-42A523AAE98B}"/>
              </a:ext>
            </a:extLst>
          </p:cNvPr>
          <p:cNvGraphicFramePr>
            <a:graphicFrameLocks noGrp="1"/>
          </p:cNvGraphicFramePr>
          <p:nvPr>
            <p:extLst>
              <p:ext uri="{D42A27DB-BD31-4B8C-83A1-F6EECF244321}">
                <p14:modId xmlns:p14="http://schemas.microsoft.com/office/powerpoint/2010/main" val="1317645736"/>
              </p:ext>
            </p:extLst>
          </p:nvPr>
        </p:nvGraphicFramePr>
        <p:xfrm>
          <a:off x="532058" y="2721516"/>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0</a:t>
                      </a:r>
                      <a:endParaRPr lang="en-US" sz="23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-1</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2600" b="0" dirty="0">
                          <a:solidFill>
                            <a:schemeClr val="tx1"/>
                          </a:solidFill>
                          <a:latin typeface="+mn-lt"/>
                        </a:rPr>
                        <a:t>3</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8</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graphicFrame>
        <p:nvGraphicFramePr>
          <p:cNvPr id="69" name="Table 68"/>
          <p:cNvGraphicFramePr>
            <a:graphicFrameLocks noGrp="1"/>
          </p:cNvGraphicFramePr>
          <p:nvPr/>
        </p:nvGraphicFramePr>
        <p:xfrm>
          <a:off x="94488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lang="en-US" sz="23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lang="en-US" sz="26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graphicFrame>
        <p:nvGraphicFramePr>
          <p:cNvPr id="67" name="Table 66"/>
          <p:cNvGraphicFramePr>
            <a:graphicFrameLocks noGrp="1"/>
          </p:cNvGraphicFramePr>
          <p:nvPr/>
        </p:nvGraphicFramePr>
        <p:xfrm>
          <a:off x="64770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lang="en-US" sz="23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lang="en-US" sz="2600" b="0" dirty="0">
                        <a:solidFill>
                          <a:schemeClr val="tx1"/>
                        </a:solidFill>
                        <a:latin typeface="Calibri" pitchFamily="34" charset="0"/>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schemeClr val="tx1"/>
                        </a:solidFill>
                        <a:effectLst/>
                        <a:uLnTx/>
                        <a:uFillTx/>
                        <a:latin typeface="Calibri" pitchFamily="34" charset="0"/>
                        <a:ea typeface="+mn-ea"/>
                        <a:cs typeface="+mn-cs"/>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Calibri" pitchFamily="34" charset="0"/>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2" name="Title 1"/>
          <p:cNvSpPr>
            <a:spLocks noGrp="1"/>
          </p:cNvSpPr>
          <p:nvPr>
            <p:ph type="title"/>
          </p:nvPr>
        </p:nvSpPr>
        <p:spPr/>
        <p:txBody>
          <a:bodyPr/>
          <a:lstStyle/>
          <a:p>
            <a:r>
              <a:rPr lang="en-US" dirty="0">
                <a:cs typeface="Calibri" panose="020F0502020204030204" pitchFamily="34" charset="0"/>
              </a:rPr>
              <a:t>TDL Example (2)</a:t>
            </a:r>
          </a:p>
        </p:txBody>
      </p:sp>
      <p:sp>
        <p:nvSpPr>
          <p:cNvPr id="20" name="Rectangle 19">
            <a:extLst>
              <a:ext uri="{C183D7F6-B498-43B3-948B-1728B52AA6E4}">
                <adec:decorative xmlns:adec="http://schemas.microsoft.com/office/drawing/2017/decorative" val="1"/>
              </a:ext>
            </a:extLst>
          </p:cNvPr>
          <p:cNvSpPr/>
          <p:nvPr/>
        </p:nvSpPr>
        <p:spPr>
          <a:xfrm>
            <a:off x="2030625" y="3470031"/>
            <a:ext cx="633046" cy="58908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21" name="Rectangle 20">
            <a:extLst>
              <a:ext uri="{C183D7F6-B498-43B3-948B-1728B52AA6E4}">
                <adec:decorative xmlns:adec="http://schemas.microsoft.com/office/drawing/2017/decorative" val="1"/>
              </a:ext>
            </a:extLst>
          </p:cNvPr>
          <p:cNvSpPr/>
          <p:nvPr/>
        </p:nvSpPr>
        <p:spPr>
          <a:xfrm>
            <a:off x="1309657" y="2775439"/>
            <a:ext cx="614318" cy="57388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graphicFrame>
        <p:nvGraphicFramePr>
          <p:cNvPr id="46" name="Table 45"/>
          <p:cNvGraphicFramePr>
            <a:graphicFrameLocks noGrp="1"/>
          </p:cNvGraphicFramePr>
          <p:nvPr>
            <p:extLst>
              <p:ext uri="{D42A27DB-BD31-4B8C-83A1-F6EECF244321}">
                <p14:modId xmlns:p14="http://schemas.microsoft.com/office/powerpoint/2010/main" val="1573656151"/>
              </p:ext>
            </p:extLst>
          </p:nvPr>
        </p:nvGraphicFramePr>
        <p:xfrm>
          <a:off x="35052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0</a:t>
                      </a:r>
                      <a:endParaRPr lang="en-US" sz="23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-1</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3</a:t>
                      </a: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9</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47" name="Rectangle 46">
            <a:extLst>
              <a:ext uri="{C183D7F6-B498-43B3-948B-1728B52AA6E4}">
                <adec:decorative xmlns:adec="http://schemas.microsoft.com/office/drawing/2017/decorative" val="1"/>
              </a:ext>
            </a:extLst>
          </p:cNvPr>
          <p:cNvSpPr/>
          <p:nvPr/>
        </p:nvSpPr>
        <p:spPr>
          <a:xfrm>
            <a:off x="5014546" y="3470031"/>
            <a:ext cx="633046" cy="58908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48" name="Rectangle 47">
            <a:extLst>
              <a:ext uri="{C183D7F6-B498-43B3-948B-1728B52AA6E4}">
                <adec:decorative xmlns:adec="http://schemas.microsoft.com/office/drawing/2017/decorative" val="1"/>
              </a:ext>
            </a:extLst>
          </p:cNvPr>
          <p:cNvSpPr/>
          <p:nvPr/>
        </p:nvSpPr>
        <p:spPr>
          <a:xfrm>
            <a:off x="4293578" y="2775439"/>
            <a:ext cx="614318" cy="57388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graphicFrame>
        <p:nvGraphicFramePr>
          <p:cNvPr id="49" name="Table 48"/>
          <p:cNvGraphicFramePr>
            <a:graphicFrameLocks noGrp="1"/>
          </p:cNvGraphicFramePr>
          <p:nvPr>
            <p:extLst>
              <p:ext uri="{D42A27DB-BD31-4B8C-83A1-F6EECF244321}">
                <p14:modId xmlns:p14="http://schemas.microsoft.com/office/powerpoint/2010/main" val="2845903420"/>
              </p:ext>
            </p:extLst>
          </p:nvPr>
        </p:nvGraphicFramePr>
        <p:xfrm>
          <a:off x="64770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0</a:t>
                      </a:r>
                      <a:endParaRPr lang="en-US" sz="23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3</a:t>
                      </a: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9</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50" name="Rectangle 49">
            <a:extLst>
              <a:ext uri="{C183D7F6-B498-43B3-948B-1728B52AA6E4}">
                <adec:decorative xmlns:adec="http://schemas.microsoft.com/office/drawing/2017/decorative" val="1"/>
              </a:ext>
            </a:extLst>
          </p:cNvPr>
          <p:cNvSpPr/>
          <p:nvPr/>
        </p:nvSpPr>
        <p:spPr>
          <a:xfrm>
            <a:off x="7986346" y="3470031"/>
            <a:ext cx="633046" cy="58908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51" name="Rectangle 50">
            <a:extLst>
              <a:ext uri="{C183D7F6-B498-43B3-948B-1728B52AA6E4}">
                <adec:decorative xmlns:adec="http://schemas.microsoft.com/office/drawing/2017/decorative" val="1"/>
              </a:ext>
            </a:extLst>
          </p:cNvPr>
          <p:cNvSpPr/>
          <p:nvPr/>
        </p:nvSpPr>
        <p:spPr>
          <a:xfrm>
            <a:off x="7265378" y="2775439"/>
            <a:ext cx="614318" cy="57388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graphicFrame>
        <p:nvGraphicFramePr>
          <p:cNvPr id="52" name="Table 51"/>
          <p:cNvGraphicFramePr>
            <a:graphicFrameLocks noGrp="1"/>
          </p:cNvGraphicFramePr>
          <p:nvPr>
            <p:extLst>
              <p:ext uri="{D42A27DB-BD31-4B8C-83A1-F6EECF244321}">
                <p14:modId xmlns:p14="http://schemas.microsoft.com/office/powerpoint/2010/main" val="473033763"/>
              </p:ext>
            </p:extLst>
          </p:nvPr>
        </p:nvGraphicFramePr>
        <p:xfrm>
          <a:off x="9448800" y="2714487"/>
          <a:ext cx="2187564" cy="2086113"/>
        </p:xfrm>
        <a:graphic>
          <a:graphicData uri="http://schemas.openxmlformats.org/drawingml/2006/table">
            <a:tbl>
              <a:tblPr firstRow="1" bandRow="1">
                <a:tableStyleId>{5C22544A-7EE6-4342-B048-85BDC9FD1C3A}</a:tableStyleId>
              </a:tblPr>
              <a:tblGrid>
                <a:gridCol w="729188">
                  <a:extLst>
                    <a:ext uri="{9D8B030D-6E8A-4147-A177-3AD203B41FA5}">
                      <a16:colId xmlns:a16="http://schemas.microsoft.com/office/drawing/2014/main" val="20000"/>
                    </a:ext>
                  </a:extLst>
                </a:gridCol>
                <a:gridCol w="729188">
                  <a:extLst>
                    <a:ext uri="{9D8B030D-6E8A-4147-A177-3AD203B41FA5}">
                      <a16:colId xmlns:a16="http://schemas.microsoft.com/office/drawing/2014/main" val="20001"/>
                    </a:ext>
                  </a:extLst>
                </a:gridCol>
                <a:gridCol w="729188">
                  <a:extLst>
                    <a:ext uri="{9D8B030D-6E8A-4147-A177-3AD203B41FA5}">
                      <a16:colId xmlns:a16="http://schemas.microsoft.com/office/drawing/2014/main" val="20002"/>
                    </a:ext>
                  </a:extLst>
                </a:gridCol>
              </a:tblGrid>
              <a:tr h="695371">
                <a:tc>
                  <a:txBody>
                    <a:bodyPr/>
                    <a:lstStyle/>
                    <a:p>
                      <a:pPr algn="ctr"/>
                      <a:endParaRPr lang="en-US" sz="26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0</a:t>
                      </a:r>
                      <a:endParaRPr lang="en-US" sz="2300" b="0" dirty="0">
                        <a:solidFill>
                          <a:schemeClr val="tx1"/>
                        </a:solidFill>
                        <a:latin typeface="+mn-lt"/>
                      </a:endParaRP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0"/>
                  </a:ext>
                </a:extLst>
              </a:tr>
              <a:tr h="695371">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2600" b="0" dirty="0">
                          <a:solidFill>
                            <a:schemeClr val="tx1"/>
                          </a:solidFill>
                          <a:latin typeface="+mn-lt"/>
                        </a:rPr>
                        <a:t>5</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tx1"/>
                          </a:solidFill>
                          <a:effectLst/>
                          <a:uLnTx/>
                          <a:uFillTx/>
                          <a:latin typeface="+mn-lt"/>
                          <a:ea typeface="+mn-ea"/>
                          <a:cs typeface="+mn-cs"/>
                        </a:rPr>
                        <a:t>9</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95371">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0</a:t>
                      </a:r>
                    </a:p>
                  </a:txBody>
                  <a:tcPr marL="68481" marR="68481" marT="34241" marB="3424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US" sz="1500" b="0" dirty="0">
                        <a:solidFill>
                          <a:schemeClr val="tx1"/>
                        </a:solidFill>
                        <a:latin typeface="+mn-lt"/>
                      </a:endParaRPr>
                    </a:p>
                  </a:txBody>
                  <a:tcPr marL="68481" marR="68481" marT="34241" marB="3424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0002"/>
                  </a:ext>
                </a:extLst>
              </a:tr>
            </a:tbl>
          </a:graphicData>
        </a:graphic>
      </p:graphicFrame>
      <p:sp>
        <p:nvSpPr>
          <p:cNvPr id="53" name="Rectangle 52">
            <a:extLst>
              <a:ext uri="{C183D7F6-B498-43B3-948B-1728B52AA6E4}">
                <adec:decorative xmlns:adec="http://schemas.microsoft.com/office/drawing/2017/decorative" val="1"/>
              </a:ext>
            </a:extLst>
          </p:cNvPr>
          <p:cNvSpPr/>
          <p:nvPr/>
        </p:nvSpPr>
        <p:spPr>
          <a:xfrm>
            <a:off x="10958146" y="3470031"/>
            <a:ext cx="633046" cy="58908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54" name="Rectangle 53">
            <a:extLst>
              <a:ext uri="{C183D7F6-B498-43B3-948B-1728B52AA6E4}">
                <adec:decorative xmlns:adec="http://schemas.microsoft.com/office/drawing/2017/decorative" val="1"/>
              </a:ext>
            </a:extLst>
          </p:cNvPr>
          <p:cNvSpPr/>
          <p:nvPr/>
        </p:nvSpPr>
        <p:spPr>
          <a:xfrm>
            <a:off x="10237178" y="2775439"/>
            <a:ext cx="614318" cy="57388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61" name="Oval 60">
            <a:extLst>
              <a:ext uri="{C183D7F6-B498-43B3-948B-1728B52AA6E4}">
                <adec:decorative xmlns:adec="http://schemas.microsoft.com/office/drawing/2017/decorative" val="1"/>
              </a:ext>
            </a:extLst>
          </p:cNvPr>
          <p:cNvSpPr/>
          <p:nvPr/>
        </p:nvSpPr>
        <p:spPr>
          <a:xfrm>
            <a:off x="3607776" y="3859824"/>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62" name="Oval 61">
            <a:extLst>
              <a:ext uri="{C183D7F6-B498-43B3-948B-1728B52AA6E4}">
                <adec:decorative xmlns:adec="http://schemas.microsoft.com/office/drawing/2017/decorative" val="1"/>
              </a:ext>
            </a:extLst>
          </p:cNvPr>
          <p:cNvSpPr/>
          <p:nvPr/>
        </p:nvSpPr>
        <p:spPr>
          <a:xfrm>
            <a:off x="7297616" y="3859824"/>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63" name="Oval 62">
            <a:extLst>
              <a:ext uri="{C183D7F6-B498-43B3-948B-1728B52AA6E4}">
                <adec:decorative xmlns:adec="http://schemas.microsoft.com/office/drawing/2017/decorative" val="1"/>
              </a:ext>
            </a:extLst>
          </p:cNvPr>
          <p:cNvSpPr/>
          <p:nvPr/>
        </p:nvSpPr>
        <p:spPr>
          <a:xfrm>
            <a:off x="11016760" y="3859824"/>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7A35D95D-D00A-B04A-8D6B-042F15D3964C}"/>
              </a:ext>
            </a:extLst>
          </p:cNvPr>
          <p:cNvSpPr txBox="1"/>
          <p:nvPr/>
        </p:nvSpPr>
        <p:spPr>
          <a:xfrm>
            <a:off x="5112664" y="5266956"/>
            <a:ext cx="2242922" cy="686022"/>
          </a:xfrm>
          <a:prstGeom prst="rect">
            <a:avLst/>
          </a:prstGeom>
          <a:noFill/>
        </p:spPr>
        <p:txBody>
          <a:bodyPr wrap="none" rtlCol="0">
            <a:spAutoFit/>
          </a:bodyPr>
          <a:lstStyle/>
          <a:p>
            <a:pPr marL="0" indent="0">
              <a:lnSpc>
                <a:spcPct val="80000"/>
              </a:lnSpc>
              <a:buNone/>
            </a:pPr>
            <a:r>
              <a:rPr lang="en-US" sz="1600" dirty="0">
                <a:cs typeface="Calibri" panose="020F0502020204030204" pitchFamily="34" charset="0"/>
              </a:rPr>
              <a:t>U</a:t>
            </a:r>
            <a:r>
              <a:rPr lang="en-US" sz="1600" baseline="30000" dirty="0">
                <a:cs typeface="Calibri" panose="020F0502020204030204" pitchFamily="34" charset="0"/>
                <a:sym typeface="Symbol"/>
              </a:rPr>
              <a:t>𝜋</a:t>
            </a:r>
            <a:r>
              <a:rPr lang="en-US" sz="1600" baseline="-25000" dirty="0">
                <a:cs typeface="Calibri" panose="020F0502020204030204" pitchFamily="34" charset="0"/>
                <a:sym typeface="Symbol" pitchFamily="18" charset="2"/>
              </a:rPr>
              <a:t> </a:t>
            </a:r>
            <a:r>
              <a:rPr lang="en-US" sz="1600" dirty="0">
                <a:cs typeface="Calibri" panose="020F0502020204030204" pitchFamily="34" charset="0"/>
              </a:rPr>
              <a:t>(B) </a:t>
            </a:r>
            <a:r>
              <a:rPr lang="en-US" sz="1600" dirty="0">
                <a:cs typeface="Calibri" panose="020F0502020204030204" pitchFamily="34" charset="0"/>
                <a:sym typeface="Symbol"/>
              </a:rPr>
              <a:t></a:t>
            </a:r>
            <a:r>
              <a:rPr lang="en-US" sz="1600" dirty="0">
                <a:cs typeface="Calibri" panose="020F0502020204030204" pitchFamily="34" charset="0"/>
              </a:rPr>
              <a:t> </a:t>
            </a:r>
            <a:r>
              <a:rPr lang="en-US" sz="1600" dirty="0">
                <a:cs typeface="Calibri" panose="020F0502020204030204" pitchFamily="34" charset="0"/>
                <a:sym typeface="Symbol"/>
              </a:rPr>
              <a:t>(1/2)</a:t>
            </a:r>
            <a:r>
              <a:rPr lang="en-US" sz="1600" dirty="0">
                <a:cs typeface="Calibri" panose="020F0502020204030204" pitchFamily="34" charset="0"/>
              </a:rPr>
              <a:t>U</a:t>
            </a:r>
            <a:r>
              <a:rPr lang="en-US" sz="1600" baseline="30000" dirty="0">
                <a:cs typeface="Calibri" panose="020F0502020204030204" pitchFamily="34" charset="0"/>
                <a:sym typeface="Symbol"/>
              </a:rPr>
              <a:t>𝜋</a:t>
            </a:r>
            <a:r>
              <a:rPr lang="en-US" sz="1600" dirty="0">
                <a:cs typeface="Calibri" panose="020F0502020204030204" pitchFamily="34" charset="0"/>
              </a:rPr>
              <a:t>(B) + </a:t>
            </a:r>
            <a:r>
              <a:rPr lang="en-US" sz="1600" i="1" dirty="0">
                <a:cs typeface="Calibri" panose="020F0502020204030204" pitchFamily="34" charset="0"/>
                <a:sym typeface="Symbol"/>
              </a:rPr>
              <a:t> </a:t>
            </a:r>
          </a:p>
          <a:p>
            <a:pPr marL="0" indent="0">
              <a:lnSpc>
                <a:spcPct val="80000"/>
              </a:lnSpc>
              <a:buNone/>
            </a:pPr>
            <a:r>
              <a:rPr lang="en-US" sz="1600" i="1" dirty="0">
                <a:cs typeface="Calibri" panose="020F0502020204030204" pitchFamily="34" charset="0"/>
                <a:sym typeface="Symbol"/>
              </a:rPr>
              <a:t>                 </a:t>
            </a:r>
            <a:r>
              <a:rPr lang="en-US" sz="1600" dirty="0">
                <a:cs typeface="Calibri" panose="020F0502020204030204" pitchFamily="34" charset="0"/>
                <a:sym typeface="Symbol"/>
              </a:rPr>
              <a:t>1/2 [-2 +</a:t>
            </a:r>
            <a:r>
              <a:rPr lang="en-US" sz="1600" i="1" dirty="0">
                <a:cs typeface="Calibri" panose="020F0502020204030204" pitchFamily="34" charset="0"/>
                <a:sym typeface="Symbol"/>
              </a:rPr>
              <a:t> </a:t>
            </a:r>
            <a:r>
              <a:rPr lang="en-US" sz="1600" dirty="0">
                <a:cs typeface="Calibri" panose="020F0502020204030204" pitchFamily="34" charset="0"/>
              </a:rPr>
              <a:t>U</a:t>
            </a:r>
            <a:r>
              <a:rPr lang="en-US" sz="1600" baseline="30000" dirty="0">
                <a:cs typeface="Calibri" panose="020F0502020204030204" pitchFamily="34" charset="0"/>
                <a:sym typeface="Symbol"/>
              </a:rPr>
              <a:t>𝜋</a:t>
            </a:r>
            <a:r>
              <a:rPr lang="en-US" sz="1600" dirty="0">
                <a:cs typeface="Calibri" panose="020F0502020204030204" pitchFamily="34" charset="0"/>
              </a:rPr>
              <a:t>(C)]</a:t>
            </a:r>
          </a:p>
          <a:p>
            <a:pPr marL="0" indent="0">
              <a:lnSpc>
                <a:spcPct val="80000"/>
              </a:lnSpc>
              <a:buNone/>
            </a:pPr>
            <a:r>
              <a:rPr lang="en-US" sz="1600" dirty="0">
                <a:cs typeface="Calibri" panose="020F0502020204030204" pitchFamily="34" charset="0"/>
                <a:sym typeface="Symbol"/>
              </a:rPr>
              <a:t>            -1/2+1/2 = 0</a:t>
            </a:r>
            <a:endParaRPr lang="en-US" sz="1600" dirty="0">
              <a:cs typeface="Calibri" panose="020F0502020204030204" pitchFamily="34" charset="0"/>
            </a:endParaRPr>
          </a:p>
        </p:txBody>
      </p:sp>
      <p:sp>
        <p:nvSpPr>
          <p:cNvPr id="29" name="TextBox 28">
            <a:extLst>
              <a:ext uri="{FF2B5EF4-FFF2-40B4-BE49-F238E27FC236}">
                <a16:creationId xmlns:a16="http://schemas.microsoft.com/office/drawing/2014/main" id="{E19EDD1C-CA45-F647-982F-DB539B03768C}"/>
              </a:ext>
            </a:extLst>
          </p:cNvPr>
          <p:cNvSpPr txBox="1"/>
          <p:nvPr/>
        </p:nvSpPr>
        <p:spPr>
          <a:xfrm>
            <a:off x="8109440" y="5258942"/>
            <a:ext cx="2470548" cy="694614"/>
          </a:xfrm>
          <a:prstGeom prst="rect">
            <a:avLst/>
          </a:prstGeom>
          <a:noFill/>
        </p:spPr>
        <p:txBody>
          <a:bodyPr wrap="none" rtlCol="0">
            <a:spAutoFit/>
          </a:bodyPr>
          <a:lstStyle/>
          <a:p>
            <a:pPr marL="0" indent="0">
              <a:lnSpc>
                <a:spcPct val="80000"/>
              </a:lnSpc>
              <a:buNone/>
            </a:pPr>
            <a:r>
              <a:rPr lang="en-US" sz="1600" dirty="0">
                <a:cs typeface="Calibri" panose="020F0502020204030204" pitchFamily="34" charset="0"/>
              </a:rPr>
              <a:t>U</a:t>
            </a:r>
            <a:r>
              <a:rPr lang="en-US" sz="1600" baseline="30000" dirty="0">
                <a:cs typeface="Calibri" panose="020F0502020204030204" pitchFamily="34" charset="0"/>
                <a:sym typeface="Symbol"/>
              </a:rPr>
              <a:t>𝜋</a:t>
            </a:r>
            <a:r>
              <a:rPr lang="en-US" sz="1600" baseline="-25000" dirty="0">
                <a:cs typeface="Calibri" panose="020F0502020204030204" pitchFamily="34" charset="0"/>
                <a:sym typeface="Symbol" pitchFamily="18" charset="2"/>
              </a:rPr>
              <a:t> </a:t>
            </a:r>
            <a:r>
              <a:rPr lang="en-US" sz="1600" dirty="0">
                <a:cs typeface="Calibri" panose="020F0502020204030204" pitchFamily="34" charset="0"/>
              </a:rPr>
              <a:t>(C) </a:t>
            </a:r>
            <a:r>
              <a:rPr lang="en-US" sz="1600" dirty="0">
                <a:cs typeface="Calibri" panose="020F0502020204030204" pitchFamily="34" charset="0"/>
                <a:sym typeface="Symbol"/>
              </a:rPr>
              <a:t></a:t>
            </a:r>
            <a:r>
              <a:rPr lang="en-US" sz="1600" dirty="0">
                <a:cs typeface="Calibri" panose="020F0502020204030204" pitchFamily="34" charset="0"/>
              </a:rPr>
              <a:t> </a:t>
            </a:r>
            <a:r>
              <a:rPr lang="en-US" sz="1600" dirty="0">
                <a:cs typeface="Calibri" panose="020F0502020204030204" pitchFamily="34" charset="0"/>
                <a:sym typeface="Symbol"/>
              </a:rPr>
              <a:t>(1/2)</a:t>
            </a:r>
            <a:r>
              <a:rPr lang="en-US" sz="1600" dirty="0">
                <a:cs typeface="Calibri" panose="020F0502020204030204" pitchFamily="34" charset="0"/>
              </a:rPr>
              <a:t>U</a:t>
            </a:r>
            <a:r>
              <a:rPr lang="en-US" sz="1600" baseline="30000" dirty="0">
                <a:cs typeface="Calibri" panose="020F0502020204030204" pitchFamily="34" charset="0"/>
                <a:sym typeface="Symbol"/>
              </a:rPr>
              <a:t>𝜋</a:t>
            </a:r>
            <a:r>
              <a:rPr lang="en-US" sz="1600" dirty="0">
                <a:cs typeface="Calibri" panose="020F0502020204030204" pitchFamily="34" charset="0"/>
              </a:rPr>
              <a:t>(C) + </a:t>
            </a:r>
            <a:r>
              <a:rPr lang="en-US" sz="1600" i="1" dirty="0">
                <a:cs typeface="Calibri" panose="020F0502020204030204" pitchFamily="34" charset="0"/>
                <a:sym typeface="Symbol"/>
              </a:rPr>
              <a:t> </a:t>
            </a:r>
          </a:p>
          <a:p>
            <a:pPr marL="0" indent="0">
              <a:lnSpc>
                <a:spcPct val="80000"/>
              </a:lnSpc>
              <a:buNone/>
            </a:pPr>
            <a:r>
              <a:rPr lang="en-US" sz="1600" i="1" dirty="0">
                <a:cs typeface="Calibri" panose="020F0502020204030204" pitchFamily="34" charset="0"/>
                <a:sym typeface="Symbol"/>
              </a:rPr>
              <a:t>                 </a:t>
            </a:r>
            <a:r>
              <a:rPr lang="en-US" sz="1600" dirty="0">
                <a:cs typeface="Calibri" panose="020F0502020204030204" pitchFamily="34" charset="0"/>
                <a:sym typeface="Symbol"/>
              </a:rPr>
              <a:t>1/2 [-2 +</a:t>
            </a:r>
            <a:r>
              <a:rPr lang="en-US" sz="1600" i="1" dirty="0">
                <a:cs typeface="Calibri" panose="020F0502020204030204" pitchFamily="34" charset="0"/>
                <a:sym typeface="Symbol"/>
              </a:rPr>
              <a:t> </a:t>
            </a:r>
            <a:r>
              <a:rPr lang="en-US" sz="1600" dirty="0">
                <a:cs typeface="Calibri" panose="020F0502020204030204" pitchFamily="34" charset="0"/>
              </a:rPr>
              <a:t>U</a:t>
            </a:r>
            <a:r>
              <a:rPr lang="en-US" sz="1600" baseline="30000" dirty="0">
                <a:cs typeface="Calibri" panose="020F0502020204030204" pitchFamily="34" charset="0"/>
                <a:sym typeface="Symbol"/>
              </a:rPr>
              <a:t>𝜋</a:t>
            </a:r>
            <a:r>
              <a:rPr lang="en-US" sz="1600" dirty="0">
                <a:cs typeface="Calibri" panose="020F0502020204030204" pitchFamily="34" charset="0"/>
              </a:rPr>
              <a:t>(D)]</a:t>
            </a:r>
          </a:p>
          <a:p>
            <a:pPr marL="0" indent="0">
              <a:lnSpc>
                <a:spcPct val="80000"/>
              </a:lnSpc>
              <a:buNone/>
            </a:pPr>
            <a:r>
              <a:rPr lang="en-US" sz="1600" dirty="0">
                <a:cs typeface="Calibri" panose="020F0502020204030204" pitchFamily="34" charset="0"/>
                <a:sym typeface="Symbol"/>
              </a:rPr>
              <a:t>            1.5 + 3.5 = 5</a:t>
            </a:r>
            <a:endParaRPr lang="en-US" sz="1600" dirty="0">
              <a:cs typeface="Calibri" panose="020F0502020204030204" pitchFamily="34" charset="0"/>
            </a:endParaRPr>
          </a:p>
        </p:txBody>
      </p:sp>
      <p:sp>
        <p:nvSpPr>
          <p:cNvPr id="33" name="TextBox 32">
            <a:extLst>
              <a:ext uri="{FF2B5EF4-FFF2-40B4-BE49-F238E27FC236}">
                <a16:creationId xmlns:a16="http://schemas.microsoft.com/office/drawing/2014/main" id="{F1286FEE-192E-486E-A7FC-648C7D19613F}"/>
              </a:ext>
            </a:extLst>
          </p:cNvPr>
          <p:cNvSpPr txBox="1"/>
          <p:nvPr/>
        </p:nvSpPr>
        <p:spPr>
          <a:xfrm>
            <a:off x="2030625" y="5258933"/>
            <a:ext cx="2257349" cy="694614"/>
          </a:xfrm>
          <a:prstGeom prst="rect">
            <a:avLst/>
          </a:prstGeom>
          <a:noFill/>
        </p:spPr>
        <p:txBody>
          <a:bodyPr wrap="none" rtlCol="0">
            <a:spAutoFit/>
          </a:bodyPr>
          <a:lstStyle/>
          <a:p>
            <a:pPr marL="0" indent="0">
              <a:lnSpc>
                <a:spcPct val="80000"/>
              </a:lnSpc>
              <a:buNone/>
            </a:pPr>
            <a:r>
              <a:rPr lang="en-US" sz="1600" dirty="0">
                <a:cs typeface="Calibri" panose="020F0502020204030204" pitchFamily="34" charset="0"/>
              </a:rPr>
              <a:t>U</a:t>
            </a:r>
            <a:r>
              <a:rPr lang="en-US" sz="1600" baseline="30000" dirty="0">
                <a:cs typeface="Calibri" panose="020F0502020204030204" pitchFamily="34" charset="0"/>
                <a:sym typeface="Symbol"/>
              </a:rPr>
              <a:t>𝜋</a:t>
            </a:r>
            <a:r>
              <a:rPr lang="en-US" sz="1600" baseline="-25000" dirty="0">
                <a:cs typeface="Calibri" panose="020F0502020204030204" pitchFamily="34" charset="0"/>
                <a:sym typeface="Symbol" pitchFamily="18" charset="2"/>
              </a:rPr>
              <a:t> </a:t>
            </a:r>
            <a:r>
              <a:rPr lang="en-US" sz="1600" dirty="0">
                <a:cs typeface="Calibri" panose="020F0502020204030204" pitchFamily="34" charset="0"/>
              </a:rPr>
              <a:t>(D) </a:t>
            </a:r>
            <a:r>
              <a:rPr lang="en-US" sz="1600" dirty="0">
                <a:cs typeface="Calibri" panose="020F0502020204030204" pitchFamily="34" charset="0"/>
                <a:sym typeface="Symbol"/>
              </a:rPr>
              <a:t></a:t>
            </a:r>
            <a:r>
              <a:rPr lang="en-US" sz="1600" dirty="0">
                <a:cs typeface="Calibri" panose="020F0502020204030204" pitchFamily="34" charset="0"/>
              </a:rPr>
              <a:t> </a:t>
            </a:r>
            <a:r>
              <a:rPr lang="en-US" sz="1600" dirty="0">
                <a:cs typeface="Calibri" panose="020F0502020204030204" pitchFamily="34" charset="0"/>
                <a:sym typeface="Symbol"/>
              </a:rPr>
              <a:t>(1/2)</a:t>
            </a:r>
            <a:r>
              <a:rPr lang="en-US" sz="1600" dirty="0">
                <a:cs typeface="Calibri" panose="020F0502020204030204" pitchFamily="34" charset="0"/>
              </a:rPr>
              <a:t>U</a:t>
            </a:r>
            <a:r>
              <a:rPr lang="en-US" sz="1600" baseline="30000" dirty="0">
                <a:cs typeface="Calibri" panose="020F0502020204030204" pitchFamily="34" charset="0"/>
                <a:sym typeface="Symbol"/>
              </a:rPr>
              <a:t>𝜋</a:t>
            </a:r>
            <a:r>
              <a:rPr lang="en-US" sz="1600" dirty="0">
                <a:cs typeface="Calibri" panose="020F0502020204030204" pitchFamily="34" charset="0"/>
              </a:rPr>
              <a:t>(D) + </a:t>
            </a:r>
            <a:r>
              <a:rPr lang="en-US" sz="1600" i="1" dirty="0">
                <a:cs typeface="Calibri" panose="020F0502020204030204" pitchFamily="34" charset="0"/>
                <a:sym typeface="Symbol"/>
              </a:rPr>
              <a:t> </a:t>
            </a:r>
          </a:p>
          <a:p>
            <a:pPr marL="0" indent="0">
              <a:lnSpc>
                <a:spcPct val="80000"/>
              </a:lnSpc>
              <a:buNone/>
            </a:pPr>
            <a:r>
              <a:rPr lang="en-US" sz="1600" i="1" dirty="0">
                <a:cs typeface="Calibri" panose="020F0502020204030204" pitchFamily="34" charset="0"/>
                <a:sym typeface="Symbol"/>
              </a:rPr>
              <a:t>                 </a:t>
            </a:r>
            <a:r>
              <a:rPr lang="en-US" sz="1600" dirty="0">
                <a:cs typeface="Calibri" panose="020F0502020204030204" pitchFamily="34" charset="0"/>
                <a:sym typeface="Symbol"/>
              </a:rPr>
              <a:t>1/2 [+10</a:t>
            </a:r>
            <a:r>
              <a:rPr lang="en-US" sz="1600" dirty="0">
                <a:cs typeface="Calibri" panose="020F0502020204030204" pitchFamily="34" charset="0"/>
              </a:rPr>
              <a:t>]</a:t>
            </a:r>
          </a:p>
          <a:p>
            <a:pPr marL="0" indent="0">
              <a:lnSpc>
                <a:spcPct val="80000"/>
              </a:lnSpc>
              <a:buNone/>
            </a:pPr>
            <a:r>
              <a:rPr lang="en-US" sz="1600" dirty="0">
                <a:cs typeface="Calibri" panose="020F0502020204030204" pitchFamily="34" charset="0"/>
                <a:sym typeface="Symbol"/>
              </a:rPr>
              <a:t>            9</a:t>
            </a:r>
            <a:endParaRPr lang="en-US" sz="1600" dirty="0">
              <a:cs typeface="Calibri" panose="020F0502020204030204" pitchFamily="34" charset="0"/>
            </a:endParaRPr>
          </a:p>
        </p:txBody>
      </p:sp>
      <p:sp>
        <p:nvSpPr>
          <p:cNvPr id="34" name="Oval 33">
            <a:extLst>
              <a:ext uri="{FF2B5EF4-FFF2-40B4-BE49-F238E27FC236}">
                <a16:creationId xmlns:a16="http://schemas.microsoft.com/office/drawing/2014/main" id="{363D1087-D9C2-4BC6-959A-A77B4C2B9B75}"/>
              </a:ext>
              <a:ext uri="{C183D7F6-B498-43B3-948B-1728B52AA6E4}">
                <adec:decorative xmlns:adec="http://schemas.microsoft.com/office/drawing/2017/decorative" val="1"/>
              </a:ext>
            </a:extLst>
          </p:cNvPr>
          <p:cNvSpPr/>
          <p:nvPr/>
        </p:nvSpPr>
        <p:spPr>
          <a:xfrm>
            <a:off x="2098430" y="3831920"/>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902CE4EB-F0A1-CAFD-EEC4-18B9DD15B94A}"/>
              </a:ext>
            </a:extLst>
          </p:cNvPr>
          <p:cNvSpPr/>
          <p:nvPr/>
        </p:nvSpPr>
        <p:spPr>
          <a:xfrm>
            <a:off x="4545250" y="1436556"/>
            <a:ext cx="3095636" cy="6096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Observed Transitions</a:t>
            </a:r>
          </a:p>
        </p:txBody>
      </p:sp>
      <p:sp>
        <p:nvSpPr>
          <p:cNvPr id="5" name="Rounded Rectangle 4">
            <a:extLst>
              <a:ext uri="{FF2B5EF4-FFF2-40B4-BE49-F238E27FC236}">
                <a16:creationId xmlns:a16="http://schemas.microsoft.com/office/drawing/2014/main" id="{483E5558-3E38-8E04-6B9A-AB06EA798CAF}"/>
              </a:ext>
              <a:ext uri="{C183D7F6-B498-43B3-948B-1728B52AA6E4}">
                <adec:decorative xmlns:adec="http://schemas.microsoft.com/office/drawing/2017/decorative" val="1"/>
              </a:ext>
            </a:extLst>
          </p:cNvPr>
          <p:cNvSpPr/>
          <p:nvPr/>
        </p:nvSpPr>
        <p:spPr>
          <a:xfrm>
            <a:off x="313151" y="2379984"/>
            <a:ext cx="11486367" cy="2643455"/>
          </a:xfrm>
          <a:prstGeom prst="roundRect">
            <a:avLst>
              <a:gd name="adj" fmla="val 3409"/>
            </a:avLst>
          </a:prstGeom>
          <a:noFill/>
          <a:ln w="57150">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278CFD4F-F077-F4F7-1617-F44EBA421A59}"/>
              </a:ext>
            </a:extLst>
          </p:cNvPr>
          <p:cNvSpPr/>
          <p:nvPr/>
        </p:nvSpPr>
        <p:spPr>
          <a:xfrm>
            <a:off x="5378562" y="2145082"/>
            <a:ext cx="1433353" cy="461665"/>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cs typeface="Calibri" panose="020F0502020204030204" pitchFamily="34" charset="0"/>
              </a:rPr>
              <a:t>B, east, C, -2</a:t>
            </a:r>
          </a:p>
        </p:txBody>
      </p:sp>
      <p:sp>
        <p:nvSpPr>
          <p:cNvPr id="7" name="Rounded Rectangle 6">
            <a:extLst>
              <a:ext uri="{FF2B5EF4-FFF2-40B4-BE49-F238E27FC236}">
                <a16:creationId xmlns:a16="http://schemas.microsoft.com/office/drawing/2014/main" id="{89893AF3-7E25-09C7-22F9-F4D170367B3C}"/>
              </a:ext>
            </a:extLst>
          </p:cNvPr>
          <p:cNvSpPr/>
          <p:nvPr/>
        </p:nvSpPr>
        <p:spPr>
          <a:xfrm>
            <a:off x="8347434" y="2145082"/>
            <a:ext cx="1433353" cy="461665"/>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cs typeface="Calibri" panose="020F0502020204030204" pitchFamily="34" charset="0"/>
              </a:rPr>
              <a:t>C, east, D, -2</a:t>
            </a:r>
          </a:p>
        </p:txBody>
      </p:sp>
      <p:sp>
        <p:nvSpPr>
          <p:cNvPr id="8" name="Rounded Rectangle 7">
            <a:extLst>
              <a:ext uri="{FF2B5EF4-FFF2-40B4-BE49-F238E27FC236}">
                <a16:creationId xmlns:a16="http://schemas.microsoft.com/office/drawing/2014/main" id="{28915FB3-CF1C-17C0-B2D7-8DC7E1335317}"/>
              </a:ext>
            </a:extLst>
          </p:cNvPr>
          <p:cNvSpPr/>
          <p:nvPr/>
        </p:nvSpPr>
        <p:spPr>
          <a:xfrm>
            <a:off x="2409690" y="2145267"/>
            <a:ext cx="1433353" cy="461665"/>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cs typeface="Calibri" panose="020F0502020204030204" pitchFamily="34" charset="0"/>
              </a:rPr>
              <a:t>D, exit, , +10</a:t>
            </a:r>
          </a:p>
        </p:txBody>
      </p:sp>
      <mc:AlternateContent xmlns:mc="http://schemas.openxmlformats.org/markup-compatibility/2006" xmlns:a14="http://schemas.microsoft.com/office/drawing/2010/main">
        <mc:Choice Requires="a14">
          <p:sp>
            <p:nvSpPr>
              <p:cNvPr id="9" name="Text Box 13">
                <a:extLst>
                  <a:ext uri="{FF2B5EF4-FFF2-40B4-BE49-F238E27FC236}">
                    <a16:creationId xmlns:a16="http://schemas.microsoft.com/office/drawing/2014/main" id="{A146852E-588C-09FE-FD29-9201D28C24F8}"/>
                  </a:ext>
                </a:extLst>
              </p:cNvPr>
              <p:cNvSpPr txBox="1">
                <a:spLocks noChangeArrowheads="1"/>
              </p:cNvSpPr>
              <p:nvPr/>
            </p:nvSpPr>
            <p:spPr bwMode="auto">
              <a:xfrm>
                <a:off x="8069872" y="462916"/>
                <a:ext cx="2757855" cy="369332"/>
              </a:xfrm>
              <a:prstGeom prst="rect">
                <a:avLst/>
              </a:prstGeom>
              <a:noFill/>
              <a:ln w="9525">
                <a:noFill/>
                <a:miter lim="800000"/>
                <a:headEnd/>
                <a:tailEnd/>
              </a:ln>
            </p:spPr>
            <p:txBody>
              <a:bodyPr wrap="square">
                <a:spAutoFit/>
              </a:bodyPr>
              <a:lstStyle/>
              <a:p>
                <a:pPr algn="ctr">
                  <a:spcBef>
                    <a:spcPct val="50000"/>
                  </a:spcBef>
                </a:pPr>
                <a:r>
                  <a:rPr lang="en-US" i="1" dirty="0">
                    <a:cs typeface="Calibri" panose="020F0502020204030204" pitchFamily="34" charset="0"/>
                    <a:sym typeface="Symbol" pitchFamily="18" charset="2"/>
                  </a:rPr>
                  <a:t>Assume: </a:t>
                </a:r>
                <a14:m>
                  <m:oMath xmlns:m="http://schemas.openxmlformats.org/officeDocument/2006/math">
                    <m:r>
                      <a:rPr lang="en-US" i="1" smtClean="0">
                        <a:latin typeface="Cambria Math" panose="02040503050406030204" pitchFamily="18" charset="0"/>
                        <a:ea typeface="Cambria Math" panose="02040503050406030204" pitchFamily="18" charset="0"/>
                        <a:cs typeface="Calibri" panose="020F0502020204030204" pitchFamily="34" charset="0"/>
                        <a:sym typeface="Symbol" pitchFamily="18" charset="2"/>
                      </a:rPr>
                      <m:t>𝛾</m:t>
                    </m:r>
                  </m:oMath>
                </a14:m>
                <a:r>
                  <a:rPr lang="en-US" dirty="0">
                    <a:cs typeface="Calibri" panose="020F0502020204030204" pitchFamily="34" charset="0"/>
                    <a:sym typeface="Symbol" pitchFamily="18" charset="2"/>
                  </a:rPr>
                  <a:t> = 1, </a:t>
                </a:r>
                <a14:m>
                  <m:oMath xmlns:m="http://schemas.openxmlformats.org/officeDocument/2006/math">
                    <m:r>
                      <a:rPr lang="en-US" i="1" smtClean="0">
                        <a:latin typeface="Cambria Math" panose="02040503050406030204" pitchFamily="18" charset="0"/>
                        <a:ea typeface="Cambria Math" panose="02040503050406030204" pitchFamily="18" charset="0"/>
                        <a:cs typeface="Calibri" panose="020F0502020204030204" pitchFamily="34" charset="0"/>
                        <a:sym typeface="Symbol" pitchFamily="18" charset="2"/>
                      </a:rPr>
                      <m:t>𝛼</m:t>
                    </m:r>
                  </m:oMath>
                </a14:m>
                <a:r>
                  <a:rPr lang="en-US" dirty="0">
                    <a:cs typeface="Calibri" panose="020F0502020204030204" pitchFamily="34" charset="0"/>
                    <a:sym typeface="Symbol" pitchFamily="18" charset="2"/>
                  </a:rPr>
                  <a:t> = 0.5</a:t>
                </a:r>
                <a:endParaRPr lang="en-US" dirty="0">
                  <a:cs typeface="Calibri" panose="020F0502020204030204" pitchFamily="34" charset="0"/>
                </a:endParaRPr>
              </a:p>
            </p:txBody>
          </p:sp>
        </mc:Choice>
        <mc:Fallback xmlns="">
          <p:sp>
            <p:nvSpPr>
              <p:cNvPr id="9" name="Text Box 13">
                <a:extLst>
                  <a:ext uri="{FF2B5EF4-FFF2-40B4-BE49-F238E27FC236}">
                    <a16:creationId xmlns:a16="http://schemas.microsoft.com/office/drawing/2014/main" id="{A146852E-588C-09FE-FD29-9201D28C24F8}"/>
                  </a:ext>
                </a:extLst>
              </p:cNvPr>
              <p:cNvSpPr txBox="1">
                <a:spLocks noRot="1" noChangeAspect="1" noMove="1" noResize="1" noEditPoints="1" noAdjustHandles="1" noChangeArrowheads="1" noChangeShapeType="1" noTextEdit="1"/>
              </p:cNvSpPr>
              <p:nvPr/>
            </p:nvSpPr>
            <p:spPr bwMode="auto">
              <a:xfrm>
                <a:off x="8069872" y="462916"/>
                <a:ext cx="2757855" cy="369332"/>
              </a:xfrm>
              <a:prstGeom prst="rect">
                <a:avLst/>
              </a:prstGeom>
              <a:blipFill>
                <a:blip r:embed="rId3"/>
                <a:stretch>
                  <a:fillRect t="-6667" b="-26667"/>
                </a:stretch>
              </a:blipFill>
              <a:ln w="9525">
                <a:no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256228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50" grpId="0" animBg="1"/>
      <p:bldP spid="51" grpId="0" animBg="1"/>
      <p:bldP spid="53" grpId="0" animBg="1"/>
      <p:bldP spid="54" grpId="0" animBg="1"/>
      <p:bldP spid="61" grpId="0" animBg="1"/>
      <p:bldP spid="62" grpId="0" animBg="1"/>
      <p:bldP spid="63" grpId="0" animBg="1"/>
      <p:bldP spid="28" grpId="0"/>
      <p:bldP spid="29" grpId="0"/>
      <p:bldP spid="33" grpId="0"/>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2BDF63A-3F80-A7A5-4046-DC36455D5373}"/>
              </a:ext>
            </a:extLst>
          </p:cNvPr>
          <p:cNvSpPr>
            <a:spLocks noGrp="1"/>
          </p:cNvSpPr>
          <p:nvPr>
            <p:ph type="title"/>
          </p:nvPr>
        </p:nvSpPr>
        <p:spPr/>
        <p:txBody>
          <a:bodyPr/>
          <a:lstStyle/>
          <a:p>
            <a:r>
              <a:rPr lang="en-US" dirty="0"/>
              <a:t>Problems with TD Value Learning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DDC12BBE-701F-2FC7-B1EC-CEC1F551F472}"/>
                  </a:ext>
                </a:extLst>
              </p:cNvPr>
              <p:cNvSpPr>
                <a:spLocks noGrp="1"/>
              </p:cNvSpPr>
              <p:nvPr>
                <p:ph idx="1"/>
              </p:nvPr>
            </p:nvSpPr>
            <p:spPr>
              <a:xfrm>
                <a:off x="497158" y="1590261"/>
                <a:ext cx="8641607" cy="4606139"/>
              </a:xfrm>
            </p:spPr>
            <p:txBody>
              <a:bodyPr/>
              <a:lstStyle/>
              <a:p>
                <a:pPr marL="0" indent="0">
                  <a:buNone/>
                </a:pPr>
                <a:r>
                  <a:rPr lang="en-US" dirty="0"/>
                  <a:t>TD Value Learning performs model-free policy evaluation</a:t>
                </a:r>
              </a:p>
              <a:p>
                <a:pPr lvl="1"/>
                <a:r>
                  <a:rPr lang="en-US" dirty="0"/>
                  <a:t>Mimics Bellman updates with running average samples</a:t>
                </a:r>
              </a:p>
              <a:p>
                <a:r>
                  <a:rPr lang="en-US" dirty="0"/>
                  <a:t>However, if we want to turn values into policy, we’re stuck:</a:t>
                </a:r>
              </a:p>
              <a:p>
                <a:pPr marL="0" indent="0">
                  <a:buNone/>
                </a:pPr>
                <a14:m>
                  <m:oMathPara xmlns:m="http://schemas.openxmlformats.org/officeDocument/2006/math">
                    <m:oMath>
                      <m:r>
                        <a:rPr lang="en-US" i="1" smtClean="0">
                          <a:latin typeface="Cambria Math" panose="02040503050406030204" pitchFamily="18" charset="0"/>
                          <a:ea typeface="Cambria Math" panose="02040503050406030204" pitchFamily="18" charset="0"/>
                        </a:rPr>
                        <m:t>𝜋</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sSub>
                        <m:sSubPr>
                          <m:ctrlPr>
                            <a:rPr lang="en-US" b="0" i="0"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argmax</m:t>
                          </m:r>
                        </m:e>
                        <m:sub>
                          <m:r>
                            <a:rPr lang="en-US" b="0" i="1" smtClean="0">
                              <a:latin typeface="Cambria Math" panose="02040503050406030204" pitchFamily="18" charset="0"/>
                              <a:ea typeface="Cambria Math" panose="02040503050406030204" pitchFamily="18" charset="0"/>
                            </a:rPr>
                            <m:t>𝑎</m:t>
                          </m:r>
                        </m:sub>
                      </m:sSub>
                      <m:r>
                        <a:rPr lang="en-US" b="0" i="1" smtClean="0">
                          <a:latin typeface="Cambria Math" panose="02040503050406030204" pitchFamily="18" charset="0"/>
                          <a:ea typeface="Cambria Math" panose="02040503050406030204" pitchFamily="18" charset="0"/>
                        </a:rPr>
                        <m:t>𝑄</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e>
                      </m:d>
                    </m:oMath>
                  </m:oMathPara>
                </a14:m>
                <a:endParaRPr lang="en-US" b="0" dirty="0">
                  <a:ea typeface="Cambria Math" panose="02040503050406030204" pitchFamily="18" charset="0"/>
                </a:endParaRPr>
              </a:p>
              <a:p>
                <a:pPr marL="0" indent="0">
                  <a:buNone/>
                </a:pPr>
                <a14:m>
                  <m:oMathPara xmlns:m="http://schemas.openxmlformats.org/officeDocument/2006/math">
                    <m:o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𝑠</m:t>
                          </m:r>
                          <m:r>
                            <a:rPr lang="en-US" b="0" i="1" smtClean="0">
                              <a:latin typeface="Cambria Math" panose="02040503050406030204" pitchFamily="18" charset="0"/>
                            </a:rPr>
                            <m:t>′</m:t>
                          </m:r>
                        </m:sub>
                        <m:sup/>
                        <m:e>
                          <m:r>
                            <a:rPr lang="en-US" b="0" i="1" smtClean="0">
                              <a:latin typeface="Cambria Math" panose="02040503050406030204" pitchFamily="18" charset="0"/>
                            </a:rPr>
                            <m:t>𝑇</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𝛾</m:t>
                          </m:r>
                          <m:r>
                            <a:rPr lang="en-US" b="0" i="1" smtClean="0">
                              <a:latin typeface="Cambria Math" panose="02040503050406030204" pitchFamily="18" charset="0"/>
                              <a:ea typeface="Cambria Math" panose="02040503050406030204" pitchFamily="18" charset="0"/>
                            </a:rPr>
                            <m:t>𝑈</m:t>
                          </m:r>
                          <m:d>
                            <m:dPr>
                              <m:ctrlPr>
                                <a:rPr lang="en-US" b="0" i="1" smtClean="0">
                                  <a:latin typeface="Cambria Math" panose="02040503050406030204" pitchFamily="18" charset="0"/>
                                  <a:ea typeface="Cambria Math" panose="02040503050406030204" pitchFamily="18" charset="0"/>
                                </a:rPr>
                              </m:ctrlPr>
                            </m:dPr>
                            <m:e>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m:t>
                                  </m:r>
                                </m:sup>
                              </m:sSup>
                            </m:e>
                          </m:d>
                          <m:r>
                            <a:rPr lang="en-US" b="0" i="1" smtClean="0">
                              <a:latin typeface="Cambria Math" panose="02040503050406030204" pitchFamily="18" charset="0"/>
                              <a:ea typeface="Cambria Math" panose="02040503050406030204" pitchFamily="18" charset="0"/>
                            </a:rPr>
                            <m:t>]</m:t>
                          </m:r>
                        </m:e>
                      </m:nary>
                    </m:oMath>
                  </m:oMathPara>
                </a14:m>
                <a:endParaRPr lang="en-US" dirty="0"/>
              </a:p>
              <a:p>
                <a:r>
                  <a:rPr lang="en-US" dirty="0"/>
                  <a:t>Idea: Learn </a:t>
                </a:r>
                <a:r>
                  <a:rPr lang="en-US" b="1" dirty="0">
                    <a:solidFill>
                      <a:schemeClr val="accent3"/>
                    </a:solidFill>
                    <a:latin typeface="Avenir Next" panose="020B0503020202020204" pitchFamily="34" charset="0"/>
                  </a:rPr>
                  <a:t>Q-values</a:t>
                </a:r>
                <a:r>
                  <a:rPr lang="en-US" dirty="0"/>
                  <a:t>, not utilities</a:t>
                </a:r>
              </a:p>
              <a:p>
                <a:pPr lvl="1"/>
                <a:r>
                  <a:rPr lang="en-US" dirty="0"/>
                  <a:t>Makes action selection model-free, too!</a:t>
                </a:r>
              </a:p>
            </p:txBody>
          </p:sp>
        </mc:Choice>
        <mc:Fallback xmlns="">
          <p:sp>
            <p:nvSpPr>
              <p:cNvPr id="7" name="Content Placeholder 6">
                <a:extLst>
                  <a:ext uri="{FF2B5EF4-FFF2-40B4-BE49-F238E27FC236}">
                    <a16:creationId xmlns:a16="http://schemas.microsoft.com/office/drawing/2014/main" id="{DDC12BBE-701F-2FC7-B1EC-CEC1F551F472}"/>
                  </a:ext>
                </a:extLst>
              </p:cNvPr>
              <p:cNvSpPr>
                <a:spLocks noGrp="1" noRot="1" noChangeAspect="1" noMove="1" noResize="1" noEditPoints="1" noAdjustHandles="1" noChangeArrowheads="1" noChangeShapeType="1" noTextEdit="1"/>
              </p:cNvSpPr>
              <p:nvPr>
                <p:ph idx="1"/>
              </p:nvPr>
            </p:nvSpPr>
            <p:spPr>
              <a:xfrm>
                <a:off x="497158" y="1590261"/>
                <a:ext cx="8641607" cy="4606139"/>
              </a:xfrm>
              <a:blipFill>
                <a:blip r:embed="rId2"/>
                <a:stretch>
                  <a:fillRect l="-1175" b="-1625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BE4CECC5-804C-39B4-ACAF-0F90391AABB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966E1C9-E286-B7B3-ED71-8946BD83931F}"/>
              </a:ext>
            </a:extLst>
          </p:cNvPr>
          <p:cNvSpPr>
            <a:spLocks noGrp="1"/>
          </p:cNvSpPr>
          <p:nvPr>
            <p:ph type="sldNum" sz="quarter" idx="12"/>
          </p:nvPr>
        </p:nvSpPr>
        <p:spPr/>
        <p:txBody>
          <a:bodyPr/>
          <a:lstStyle/>
          <a:p>
            <a:fld id="{0C6CD854-DD62-6C4B-87F1-66B34D688D3F}" type="slidenum">
              <a:rPr lang="en-US" smtClean="0"/>
              <a:t>27</a:t>
            </a:fld>
            <a:endParaRPr lang="en-US"/>
          </a:p>
        </p:txBody>
      </p:sp>
      <p:grpSp>
        <p:nvGrpSpPr>
          <p:cNvPr id="8" name="Group 7" descr="An expectimax MDP tree showing states as red triangles with actions edges connecting them to Q-states, represented as green circular chance nodes, connected via transitions to a successor state s’.">
            <a:extLst>
              <a:ext uri="{FF2B5EF4-FFF2-40B4-BE49-F238E27FC236}">
                <a16:creationId xmlns:a16="http://schemas.microsoft.com/office/drawing/2014/main" id="{312EEE40-BDE4-A6D6-4A13-BBFEA47220E4}"/>
              </a:ext>
            </a:extLst>
          </p:cNvPr>
          <p:cNvGrpSpPr>
            <a:grpSpLocks noChangeAspect="1"/>
          </p:cNvGrpSpPr>
          <p:nvPr/>
        </p:nvGrpSpPr>
        <p:grpSpPr>
          <a:xfrm>
            <a:off x="8244316" y="2574820"/>
            <a:ext cx="3613363" cy="3412621"/>
            <a:chOff x="7129039" y="907566"/>
            <a:chExt cx="4114800" cy="3886200"/>
          </a:xfrm>
        </p:grpSpPr>
        <p:sp>
          <p:nvSpPr>
            <p:cNvPr id="9" name="AutoShape 4">
              <a:extLst>
                <a:ext uri="{FF2B5EF4-FFF2-40B4-BE49-F238E27FC236}">
                  <a16:creationId xmlns:a16="http://schemas.microsoft.com/office/drawing/2014/main" id="{5FF50FAF-1E1E-8650-22D9-A979CD2FD571}"/>
                </a:ext>
              </a:extLst>
            </p:cNvPr>
            <p:cNvSpPr>
              <a:spLocks noChangeArrowheads="1"/>
            </p:cNvSpPr>
            <p:nvPr/>
          </p:nvSpPr>
          <p:spPr bwMode="auto">
            <a:xfrm>
              <a:off x="9110239" y="907566"/>
              <a:ext cx="457200" cy="365125"/>
            </a:xfrm>
            <a:prstGeom prst="triangle">
              <a:avLst>
                <a:gd name="adj" fmla="val 50000"/>
              </a:avLst>
            </a:prstGeom>
            <a:solidFill>
              <a:schemeClr val="accent2"/>
            </a:solidFill>
            <a:ln w="9525">
              <a:noFill/>
              <a:miter lim="800000"/>
              <a:headEnd/>
              <a:tailEnd/>
            </a:ln>
          </p:spPr>
          <p:txBody>
            <a:bodyPr wrap="none" anchor="ctr"/>
            <a:lstStyle/>
            <a:p>
              <a:pPr algn="ctr"/>
              <a:endParaRPr lang="en-US">
                <a:latin typeface="Calibri"/>
                <a:cs typeface="Calibri"/>
              </a:endParaRPr>
            </a:p>
          </p:txBody>
        </p:sp>
        <p:sp>
          <p:nvSpPr>
            <p:cNvPr id="10" name="AutoShape 5">
              <a:extLst>
                <a:ext uri="{FF2B5EF4-FFF2-40B4-BE49-F238E27FC236}">
                  <a16:creationId xmlns:a16="http://schemas.microsoft.com/office/drawing/2014/main" id="{68E7E772-462E-9E71-FE5B-004F251619C5}"/>
                </a:ext>
              </a:extLst>
            </p:cNvPr>
            <p:cNvSpPr>
              <a:spLocks noChangeArrowheads="1"/>
            </p:cNvSpPr>
            <p:nvPr/>
          </p:nvSpPr>
          <p:spPr bwMode="auto">
            <a:xfrm>
              <a:off x="8957839" y="3895241"/>
              <a:ext cx="457200" cy="365125"/>
            </a:xfrm>
            <a:prstGeom prst="triangle">
              <a:avLst>
                <a:gd name="adj" fmla="val 50000"/>
              </a:avLst>
            </a:prstGeom>
            <a:solidFill>
              <a:schemeClr val="accent2"/>
            </a:solidFill>
            <a:ln w="9525">
              <a:noFill/>
              <a:miter lim="800000"/>
              <a:headEnd/>
              <a:tailEnd/>
            </a:ln>
          </p:spPr>
          <p:txBody>
            <a:bodyPr wrap="none" anchor="ctr"/>
            <a:lstStyle/>
            <a:p>
              <a:pPr algn="r" rtl="1"/>
              <a:endParaRPr lang="en-US">
                <a:latin typeface="Calibri"/>
                <a:cs typeface="Calibri"/>
              </a:endParaRPr>
            </a:p>
          </p:txBody>
        </p:sp>
        <p:grpSp>
          <p:nvGrpSpPr>
            <p:cNvPr id="11" name="Group 6">
              <a:extLst>
                <a:ext uri="{FF2B5EF4-FFF2-40B4-BE49-F238E27FC236}">
                  <a16:creationId xmlns:a16="http://schemas.microsoft.com/office/drawing/2014/main" id="{8AE979EF-E30C-E45F-45ED-254BCA033630}"/>
                </a:ext>
              </a:extLst>
            </p:cNvPr>
            <p:cNvGrpSpPr>
              <a:grpSpLocks/>
            </p:cNvGrpSpPr>
            <p:nvPr/>
          </p:nvGrpSpPr>
          <p:grpSpPr bwMode="auto">
            <a:xfrm>
              <a:off x="7510039" y="1288566"/>
              <a:ext cx="3733800" cy="1066800"/>
              <a:chOff x="1584" y="1680"/>
              <a:chExt cx="2352" cy="336"/>
            </a:xfrm>
          </p:grpSpPr>
          <p:sp>
            <p:nvSpPr>
              <p:cNvPr id="29" name="Line 7">
                <a:extLst>
                  <a:ext uri="{FF2B5EF4-FFF2-40B4-BE49-F238E27FC236}">
                    <a16:creationId xmlns:a16="http://schemas.microsoft.com/office/drawing/2014/main" id="{CFC0F77F-FC6A-BF0F-245F-B14518439B6F}"/>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30" name="Line 8">
                <a:extLst>
                  <a:ext uri="{FF2B5EF4-FFF2-40B4-BE49-F238E27FC236}">
                    <a16:creationId xmlns:a16="http://schemas.microsoft.com/office/drawing/2014/main" id="{972E6D36-C7DB-A307-54CC-19A6BD59FAC9}"/>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31" name="Line 10">
                <a:extLst>
                  <a:ext uri="{FF2B5EF4-FFF2-40B4-BE49-F238E27FC236}">
                    <a16:creationId xmlns:a16="http://schemas.microsoft.com/office/drawing/2014/main" id="{43F602E5-8AE5-00AB-EFC4-512DEDFC455F}"/>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12" name="Oval 11">
              <a:extLst>
                <a:ext uri="{FF2B5EF4-FFF2-40B4-BE49-F238E27FC236}">
                  <a16:creationId xmlns:a16="http://schemas.microsoft.com/office/drawing/2014/main" id="{D2AE95D6-1861-7543-D497-4B929D19A1D2}"/>
                </a:ext>
              </a:extLst>
            </p:cNvPr>
            <p:cNvSpPr>
              <a:spLocks noChangeArrowheads="1"/>
            </p:cNvSpPr>
            <p:nvPr/>
          </p:nvSpPr>
          <p:spPr bwMode="auto">
            <a:xfrm>
              <a:off x="8500639" y="2355366"/>
              <a:ext cx="381000" cy="381000"/>
            </a:xfrm>
            <a:prstGeom prst="ellipse">
              <a:avLst/>
            </a:prstGeom>
            <a:solidFill>
              <a:schemeClr val="accent3"/>
            </a:solidFill>
            <a:ln w="9525">
              <a:noFill/>
              <a:round/>
              <a:headEnd/>
              <a:tailEnd/>
            </a:ln>
          </p:spPr>
          <p:txBody>
            <a:bodyPr wrap="none" anchor="ctr"/>
            <a:lstStyle/>
            <a:p>
              <a:endParaRPr lang="en-US">
                <a:latin typeface="Calibri"/>
                <a:cs typeface="Calibri"/>
              </a:endParaRPr>
            </a:p>
          </p:txBody>
        </p:sp>
        <p:grpSp>
          <p:nvGrpSpPr>
            <p:cNvPr id="13" name="Group 12">
              <a:extLst>
                <a:ext uri="{FF2B5EF4-FFF2-40B4-BE49-F238E27FC236}">
                  <a16:creationId xmlns:a16="http://schemas.microsoft.com/office/drawing/2014/main" id="{4C98AB8E-56A9-E81C-8D74-40A5F3FEBF5C}"/>
                </a:ext>
              </a:extLst>
            </p:cNvPr>
            <p:cNvGrpSpPr>
              <a:grpSpLocks/>
            </p:cNvGrpSpPr>
            <p:nvPr/>
          </p:nvGrpSpPr>
          <p:grpSpPr bwMode="auto">
            <a:xfrm>
              <a:off x="7129039" y="2736366"/>
              <a:ext cx="3124200" cy="1143000"/>
              <a:chOff x="1536" y="2400"/>
              <a:chExt cx="1584" cy="624"/>
            </a:xfrm>
          </p:grpSpPr>
          <p:sp>
            <p:nvSpPr>
              <p:cNvPr id="26" name="Line 13">
                <a:extLst>
                  <a:ext uri="{FF2B5EF4-FFF2-40B4-BE49-F238E27FC236}">
                    <a16:creationId xmlns:a16="http://schemas.microsoft.com/office/drawing/2014/main" id="{80CD73E6-4594-8268-4FCE-1BFA0A10F973}"/>
                  </a:ext>
                </a:extLst>
              </p:cNvPr>
              <p:cNvSpPr>
                <a:spLocks noChangeShapeType="1"/>
              </p:cNvSpPr>
              <p:nvPr/>
            </p:nvSpPr>
            <p:spPr bwMode="auto">
              <a:xfrm flipH="1">
                <a:off x="1536" y="2400"/>
                <a:ext cx="776"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7" name="Line 14">
                <a:extLst>
                  <a:ext uri="{FF2B5EF4-FFF2-40B4-BE49-F238E27FC236}">
                    <a16:creationId xmlns:a16="http://schemas.microsoft.com/office/drawing/2014/main" id="{F702A965-9260-7201-800C-2737427AC70B}"/>
                  </a:ext>
                </a:extLst>
              </p:cNvPr>
              <p:cNvSpPr>
                <a:spLocks noChangeShapeType="1"/>
              </p:cNvSpPr>
              <p:nvPr/>
            </p:nvSpPr>
            <p:spPr bwMode="auto">
              <a:xfrm>
                <a:off x="2312" y="2400"/>
                <a:ext cx="808"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8" name="Line 15">
                <a:extLst>
                  <a:ext uri="{FF2B5EF4-FFF2-40B4-BE49-F238E27FC236}">
                    <a16:creationId xmlns:a16="http://schemas.microsoft.com/office/drawing/2014/main" id="{3CE2C75D-C275-BCE8-036E-B41328EA757D}"/>
                  </a:ext>
                </a:extLst>
              </p:cNvPr>
              <p:cNvSpPr>
                <a:spLocks noChangeShapeType="1"/>
              </p:cNvSpPr>
              <p:nvPr/>
            </p:nvSpPr>
            <p:spPr bwMode="auto">
              <a:xfrm flipH="1">
                <a:off x="2021" y="2400"/>
                <a:ext cx="291" cy="624"/>
              </a:xfrm>
              <a:prstGeom prst="line">
                <a:avLst/>
              </a:prstGeom>
              <a:noFill/>
              <a:ln w="9525">
                <a:solidFill>
                  <a:schemeClr val="bg1"/>
                </a:solidFill>
                <a:prstDash val="dash"/>
                <a:round/>
                <a:headEnd/>
                <a:tailEnd type="triangle" w="med" len="med"/>
              </a:ln>
            </p:spPr>
            <p:txBody>
              <a:bodyPr/>
              <a:lstStyle/>
              <a:p>
                <a:endParaRPr lang="en-US">
                  <a:latin typeface="Calibri"/>
                  <a:cs typeface="Calibri"/>
                </a:endParaRPr>
              </a:p>
            </p:txBody>
          </p:sp>
        </p:grpSp>
        <p:sp>
          <p:nvSpPr>
            <p:cNvPr id="14" name="Text Box 17">
              <a:extLst>
                <a:ext uri="{FF2B5EF4-FFF2-40B4-BE49-F238E27FC236}">
                  <a16:creationId xmlns:a16="http://schemas.microsoft.com/office/drawing/2014/main" id="{592E3750-68DA-C467-6E61-229FC698B47E}"/>
                </a:ext>
              </a:extLst>
            </p:cNvPr>
            <p:cNvSpPr txBox="1">
              <a:spLocks noChangeArrowheads="1"/>
            </p:cNvSpPr>
            <p:nvPr/>
          </p:nvSpPr>
          <p:spPr bwMode="auto">
            <a:xfrm>
              <a:off x="9080338" y="1677103"/>
              <a:ext cx="598025" cy="369332"/>
            </a:xfrm>
            <a:prstGeom prst="rect">
              <a:avLst/>
            </a:prstGeom>
            <a:noFill/>
            <a:ln w="9525">
              <a:noFill/>
              <a:miter lim="800000"/>
              <a:headEnd/>
              <a:tailEnd/>
            </a:ln>
          </p:spPr>
          <p:txBody>
            <a:bodyPr wrap="square">
              <a:spAutoFit/>
            </a:bodyPr>
            <a:lstStyle/>
            <a:p>
              <a:pPr>
                <a:spcBef>
                  <a:spcPct val="50000"/>
                </a:spcBef>
              </a:pPr>
              <a:r>
                <a:rPr lang="en-US" i="1" dirty="0">
                  <a:solidFill>
                    <a:schemeClr val="accent1"/>
                  </a:solidFill>
                  <a:latin typeface="+mj-lt"/>
                  <a:cs typeface="Calibri"/>
                </a:rPr>
                <a:t>a</a:t>
              </a:r>
            </a:p>
          </p:txBody>
        </p:sp>
        <p:sp>
          <p:nvSpPr>
            <p:cNvPr id="15" name="Text Box 18">
              <a:extLst>
                <a:ext uri="{FF2B5EF4-FFF2-40B4-BE49-F238E27FC236}">
                  <a16:creationId xmlns:a16="http://schemas.microsoft.com/office/drawing/2014/main" id="{A0230CAB-0D0B-B92D-88FD-57C4C4E0E874}"/>
                </a:ext>
              </a:extLst>
            </p:cNvPr>
            <p:cNvSpPr txBox="1">
              <a:spLocks noChangeArrowheads="1"/>
            </p:cNvSpPr>
            <p:nvPr/>
          </p:nvSpPr>
          <p:spPr bwMode="auto">
            <a:xfrm>
              <a:off x="9579014" y="907566"/>
              <a:ext cx="381000" cy="366713"/>
            </a:xfrm>
            <a:prstGeom prst="rect">
              <a:avLst/>
            </a:prstGeom>
            <a:noFill/>
            <a:ln w="9525">
              <a:noFill/>
              <a:miter lim="800000"/>
              <a:headEnd/>
              <a:tailEnd/>
            </a:ln>
          </p:spPr>
          <p:txBody>
            <a:bodyPr>
              <a:spAutoFit/>
            </a:bodyPr>
            <a:lstStyle/>
            <a:p>
              <a:pPr>
                <a:spcBef>
                  <a:spcPct val="50000"/>
                </a:spcBef>
              </a:pPr>
              <a:r>
                <a:rPr lang="en-US" dirty="0">
                  <a:solidFill>
                    <a:schemeClr val="accent2"/>
                  </a:solidFill>
                  <a:latin typeface="+mj-lt"/>
                  <a:cs typeface="Calibri"/>
                </a:rPr>
                <a:t>s</a:t>
              </a:r>
            </a:p>
          </p:txBody>
        </p:sp>
        <p:sp>
          <p:nvSpPr>
            <p:cNvPr id="16" name="Text Box 19">
              <a:extLst>
                <a:ext uri="{FF2B5EF4-FFF2-40B4-BE49-F238E27FC236}">
                  <a16:creationId xmlns:a16="http://schemas.microsoft.com/office/drawing/2014/main" id="{8AF698D1-B292-A4C5-AD9E-4EB013F9E46E}"/>
                </a:ext>
              </a:extLst>
            </p:cNvPr>
            <p:cNvSpPr txBox="1">
              <a:spLocks noChangeArrowheads="1"/>
            </p:cNvSpPr>
            <p:nvPr/>
          </p:nvSpPr>
          <p:spPr bwMode="auto">
            <a:xfrm>
              <a:off x="9391889" y="3879366"/>
              <a:ext cx="480349" cy="420585"/>
            </a:xfrm>
            <a:prstGeom prst="rect">
              <a:avLst/>
            </a:prstGeom>
            <a:noFill/>
            <a:ln w="9525">
              <a:noFill/>
              <a:miter lim="800000"/>
              <a:headEnd/>
              <a:tailEnd/>
            </a:ln>
          </p:spPr>
          <p:txBody>
            <a:bodyPr wrap="square">
              <a:spAutoFit/>
            </a:bodyPr>
            <a:lstStyle/>
            <a:p>
              <a:pPr algn="ctr" rtl="1">
                <a:spcBef>
                  <a:spcPct val="50000"/>
                </a:spcBef>
              </a:pPr>
              <a:r>
                <a:rPr lang="en-US" dirty="0">
                  <a:solidFill>
                    <a:schemeClr val="accent2"/>
                  </a:solidFill>
                  <a:latin typeface="+mj-lt"/>
                  <a:cs typeface="Calibri"/>
                </a:rPr>
                <a:t>s’</a:t>
              </a:r>
            </a:p>
          </p:txBody>
        </p:sp>
        <p:sp>
          <p:nvSpPr>
            <p:cNvPr id="17" name="Text Box 20">
              <a:extLst>
                <a:ext uri="{FF2B5EF4-FFF2-40B4-BE49-F238E27FC236}">
                  <a16:creationId xmlns:a16="http://schemas.microsoft.com/office/drawing/2014/main" id="{5D165C46-E958-C465-26DD-BDD48DB19B87}"/>
                </a:ext>
              </a:extLst>
            </p:cNvPr>
            <p:cNvSpPr txBox="1">
              <a:spLocks noChangeArrowheads="1"/>
            </p:cNvSpPr>
            <p:nvPr/>
          </p:nvSpPr>
          <p:spPr bwMode="auto">
            <a:xfrm>
              <a:off x="8916363" y="2355366"/>
              <a:ext cx="921151" cy="369332"/>
            </a:xfrm>
            <a:prstGeom prst="rect">
              <a:avLst/>
            </a:prstGeom>
            <a:noFill/>
            <a:ln w="9525">
              <a:noFill/>
              <a:miter lim="800000"/>
              <a:headEnd/>
              <a:tailEnd/>
            </a:ln>
          </p:spPr>
          <p:txBody>
            <a:bodyPr wrap="square">
              <a:spAutoFit/>
            </a:bodyPr>
            <a:lstStyle/>
            <a:p>
              <a:pPr>
                <a:spcBef>
                  <a:spcPct val="50000"/>
                </a:spcBef>
              </a:pPr>
              <a:r>
                <a:rPr lang="en-US" dirty="0" err="1">
                  <a:solidFill>
                    <a:schemeClr val="accent3"/>
                  </a:solidFill>
                  <a:latin typeface="+mj-lt"/>
                  <a:cs typeface="Calibri"/>
                </a:rPr>
                <a:t>s,a</a:t>
              </a:r>
              <a:endParaRPr lang="en-US" dirty="0">
                <a:solidFill>
                  <a:schemeClr val="accent3"/>
                </a:solidFill>
                <a:latin typeface="+mj-lt"/>
                <a:cs typeface="Calibri"/>
              </a:endParaRPr>
            </a:p>
          </p:txBody>
        </p:sp>
        <p:grpSp>
          <p:nvGrpSpPr>
            <p:cNvPr id="18" name="Group 21">
              <a:extLst>
                <a:ext uri="{FF2B5EF4-FFF2-40B4-BE49-F238E27FC236}">
                  <a16:creationId xmlns:a16="http://schemas.microsoft.com/office/drawing/2014/main" id="{15890088-9155-59C6-B5B8-928A5038F293}"/>
                </a:ext>
              </a:extLst>
            </p:cNvPr>
            <p:cNvGrpSpPr>
              <a:grpSpLocks/>
            </p:cNvGrpSpPr>
            <p:nvPr/>
          </p:nvGrpSpPr>
          <p:grpSpPr bwMode="auto">
            <a:xfrm>
              <a:off x="7357639" y="4260366"/>
              <a:ext cx="3733800" cy="533400"/>
              <a:chOff x="1584" y="1680"/>
              <a:chExt cx="2352" cy="336"/>
            </a:xfrm>
          </p:grpSpPr>
          <p:sp>
            <p:nvSpPr>
              <p:cNvPr id="23" name="Line 22">
                <a:extLst>
                  <a:ext uri="{FF2B5EF4-FFF2-40B4-BE49-F238E27FC236}">
                    <a16:creationId xmlns:a16="http://schemas.microsoft.com/office/drawing/2014/main" id="{2E924F06-4D9E-7B67-333A-0B9317E45A91}"/>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4" name="Line 23">
                <a:extLst>
                  <a:ext uri="{FF2B5EF4-FFF2-40B4-BE49-F238E27FC236}">
                    <a16:creationId xmlns:a16="http://schemas.microsoft.com/office/drawing/2014/main" id="{AAADD9D8-58DD-43CF-13EA-A0F54EF75D8F}"/>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5" name="Line 25">
                <a:extLst>
                  <a:ext uri="{FF2B5EF4-FFF2-40B4-BE49-F238E27FC236}">
                    <a16:creationId xmlns:a16="http://schemas.microsoft.com/office/drawing/2014/main" id="{9ECD1AC4-D7A4-E0FF-ED75-5B6F34AC6FB7}"/>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19" name="Text Box 28">
              <a:extLst>
                <a:ext uri="{FF2B5EF4-FFF2-40B4-BE49-F238E27FC236}">
                  <a16:creationId xmlns:a16="http://schemas.microsoft.com/office/drawing/2014/main" id="{02B2B8E6-09D4-FC40-44D7-34F53C41105C}"/>
                </a:ext>
              </a:extLst>
            </p:cNvPr>
            <p:cNvSpPr txBox="1">
              <a:spLocks noChangeArrowheads="1"/>
            </p:cNvSpPr>
            <p:nvPr/>
          </p:nvSpPr>
          <p:spPr bwMode="auto">
            <a:xfrm>
              <a:off x="8085628" y="3332467"/>
              <a:ext cx="877036" cy="420585"/>
            </a:xfrm>
            <a:prstGeom prst="rect">
              <a:avLst/>
            </a:prstGeom>
            <a:noFill/>
            <a:ln w="9525">
              <a:noFill/>
              <a:miter lim="800000"/>
              <a:headEnd/>
              <a:tailEnd/>
            </a:ln>
          </p:spPr>
          <p:txBody>
            <a:bodyPr wrap="square">
              <a:spAutoFit/>
            </a:bodyPr>
            <a:lstStyle/>
            <a:p>
              <a:pPr>
                <a:spcBef>
                  <a:spcPct val="50000"/>
                </a:spcBef>
              </a:pPr>
              <a:r>
                <a:rPr lang="en-US" i="1" dirty="0" err="1">
                  <a:solidFill>
                    <a:schemeClr val="accent1"/>
                  </a:solidFill>
                  <a:latin typeface="+mj-lt"/>
                  <a:cs typeface="Calibri"/>
                </a:rPr>
                <a:t>s,a,s</a:t>
              </a:r>
              <a:r>
                <a:rPr lang="en-US" i="1" dirty="0">
                  <a:solidFill>
                    <a:schemeClr val="accent1"/>
                  </a:solidFill>
                  <a:latin typeface="+mj-lt"/>
                  <a:cs typeface="Calibri"/>
                </a:rPr>
                <a:t>’</a:t>
              </a:r>
            </a:p>
          </p:txBody>
        </p:sp>
        <p:cxnSp>
          <p:nvCxnSpPr>
            <p:cNvPr id="20" name="Straight Arrow Connector 19">
              <a:extLst>
                <a:ext uri="{FF2B5EF4-FFF2-40B4-BE49-F238E27FC236}">
                  <a16:creationId xmlns:a16="http://schemas.microsoft.com/office/drawing/2014/main" id="{64F5F447-9871-4A5D-D612-A643342ABCD9}"/>
                </a:ext>
              </a:extLst>
            </p:cNvPr>
            <p:cNvCxnSpPr>
              <a:cxnSpLocks/>
              <a:stCxn id="9" idx="3"/>
              <a:endCxn id="12" idx="0"/>
            </p:cNvCxnSpPr>
            <p:nvPr/>
          </p:nvCxnSpPr>
          <p:spPr>
            <a:xfrm flipH="1">
              <a:off x="8691139" y="1272691"/>
              <a:ext cx="647700" cy="1082675"/>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6E6CD899-6418-F076-9795-B83A62085B40}"/>
                </a:ext>
              </a:extLst>
            </p:cNvPr>
            <p:cNvCxnSpPr>
              <a:stCxn id="28" idx="0"/>
              <a:endCxn id="10" idx="0"/>
            </p:cNvCxnSpPr>
            <p:nvPr/>
          </p:nvCxnSpPr>
          <p:spPr>
            <a:xfrm>
              <a:off x="8659581" y="2736366"/>
              <a:ext cx="526858" cy="1158875"/>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BAF55B81-9E3D-2447-CE05-02CB5BF63382}"/>
                </a:ext>
              </a:extLst>
            </p:cNvPr>
            <p:cNvCxnSpPr>
              <a:stCxn id="25" idx="0"/>
            </p:cNvCxnSpPr>
            <p:nvPr/>
          </p:nvCxnSpPr>
          <p:spPr>
            <a:xfrm flipH="1">
              <a:off x="8881639" y="4260366"/>
              <a:ext cx="304800" cy="53340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3811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65FDE-A1BA-D007-E7FC-D33651223493}"/>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EF253425-3842-81C2-49E0-7ABD21F663E9}"/>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4EB697E6-E93F-2346-CF26-A143E6ECC227}"/>
              </a:ext>
            </a:extLst>
          </p:cNvPr>
          <p:cNvSpPr>
            <a:spLocks noGrp="1"/>
          </p:cNvSpPr>
          <p:nvPr>
            <p:ph type="sldNum" sz="quarter" idx="12"/>
          </p:nvPr>
        </p:nvSpPr>
        <p:spPr/>
        <p:txBody>
          <a:bodyPr/>
          <a:lstStyle/>
          <a:p>
            <a:fld id="{0C6CD854-DD62-6C4B-87F1-66B34D688D3F}" type="slidenum">
              <a:rPr lang="en-US" smtClean="0"/>
              <a:t>28</a:t>
            </a:fld>
            <a:endParaRPr lang="en-US"/>
          </a:p>
        </p:txBody>
      </p:sp>
      <p:sp>
        <p:nvSpPr>
          <p:cNvPr id="5" name="Title 4">
            <a:extLst>
              <a:ext uri="{FF2B5EF4-FFF2-40B4-BE49-F238E27FC236}">
                <a16:creationId xmlns:a16="http://schemas.microsoft.com/office/drawing/2014/main" id="{C6ED8E22-4CCD-6DD7-DE4D-5687B6F3370A}"/>
              </a:ext>
            </a:extLst>
          </p:cNvPr>
          <p:cNvSpPr>
            <a:spLocks noGrp="1"/>
          </p:cNvSpPr>
          <p:nvPr>
            <p:ph type="title"/>
          </p:nvPr>
        </p:nvSpPr>
        <p:spPr/>
        <p:txBody>
          <a:bodyPr/>
          <a:lstStyle/>
          <a:p>
            <a:r>
              <a:rPr lang="en-US" dirty="0"/>
              <a:t>Questions (4)</a:t>
            </a:r>
          </a:p>
        </p:txBody>
      </p:sp>
    </p:spTree>
    <p:extLst>
      <p:ext uri="{BB962C8B-B14F-4D97-AF65-F5344CB8AC3E}">
        <p14:creationId xmlns:p14="http://schemas.microsoft.com/office/powerpoint/2010/main" val="544521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today!</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29</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979538" cy="2259013"/>
          </a:xfrm>
        </p:spPr>
        <p:txBody>
          <a:bodyPr/>
          <a:lstStyle/>
          <a:p>
            <a:r>
              <a:rPr lang="en-US" dirty="0"/>
              <a:t>Value iteration computes values by taking the max over possible actions</a:t>
            </a:r>
          </a:p>
          <a:p>
            <a:r>
              <a:rPr lang="en-US" dirty="0"/>
              <a:t>Policy iteration considers a fixed policy, then improves the policy using calculated values</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4" y="3762440"/>
            <a:ext cx="2877536" cy="2259013"/>
          </a:xfrm>
        </p:spPr>
        <p:txBody>
          <a:bodyPr/>
          <a:lstStyle/>
          <a:p>
            <a:r>
              <a:rPr lang="en-US" dirty="0"/>
              <a:t>Complete </a:t>
            </a:r>
            <a:r>
              <a:rPr lang="en-US" b="1" dirty="0">
                <a:solidFill>
                  <a:schemeClr val="accent4"/>
                </a:solidFill>
              </a:rPr>
              <a:t>Practice Problem 8</a:t>
            </a:r>
          </a:p>
          <a:p>
            <a:r>
              <a:rPr lang="en-US" dirty="0"/>
              <a:t>Do </a:t>
            </a:r>
            <a:r>
              <a:rPr lang="en-US" b="1" dirty="0">
                <a:solidFill>
                  <a:schemeClr val="accent4"/>
                </a:solidFill>
              </a:rPr>
              <a:t>Project 2</a:t>
            </a:r>
            <a:r>
              <a:rPr lang="en-US" dirty="0"/>
              <a:t> (due 7.16)</a:t>
            </a:r>
          </a:p>
          <a:p>
            <a:endParaRPr lang="en-US" dirty="0"/>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r>
              <a:rPr lang="en-US" dirty="0"/>
              <a:t>Q-Learning</a:t>
            </a:r>
          </a:p>
          <a:p>
            <a:r>
              <a:rPr lang="en-US" dirty="0"/>
              <a:t>More Reinforcement Learning</a:t>
            </a:r>
          </a:p>
        </p:txBody>
      </p:sp>
    </p:spTree>
    <p:extLst>
      <p:ext uri="{BB962C8B-B14F-4D97-AF65-F5344CB8AC3E}">
        <p14:creationId xmlns:p14="http://schemas.microsoft.com/office/powerpoint/2010/main" val="3582346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D381C-398A-E890-8FD5-3290BCBB19A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15B8096-185F-5238-E573-97DAD52FC9AA}"/>
              </a:ext>
            </a:extLst>
          </p:cNvPr>
          <p:cNvSpPr>
            <a:spLocks noGrp="1"/>
          </p:cNvSpPr>
          <p:nvPr>
            <p:ph type="title"/>
          </p:nvPr>
        </p:nvSpPr>
        <p:spPr/>
        <p:txBody>
          <a:bodyPr/>
          <a:lstStyle/>
          <a:p>
            <a:r>
              <a:rPr lang="en-US" dirty="0"/>
              <a:t>Recap: MDP Search Trees</a:t>
            </a:r>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355F3AD6-3E39-437B-2A8D-98D97EC01583}"/>
                  </a:ext>
                </a:extLst>
              </p:cNvPr>
              <p:cNvSpPr>
                <a:spLocks noGrp="1"/>
              </p:cNvSpPr>
              <p:nvPr>
                <p:ph idx="1"/>
              </p:nvPr>
            </p:nvSpPr>
            <p:spPr>
              <a:xfrm>
                <a:off x="497158" y="1590261"/>
                <a:ext cx="6965207" cy="4606139"/>
              </a:xfrm>
            </p:spPr>
            <p:txBody>
              <a:bodyPr>
                <a:noAutofit/>
              </a:bodyPr>
              <a:lstStyle/>
              <a:p>
                <a:r>
                  <a:rPr lang="en-US" dirty="0"/>
                  <a:t>Expected utility (value) of policy </a:t>
                </a:r>
                <a14:m>
                  <m:oMath xmlns:m="http://schemas.openxmlformats.org/officeDocument/2006/math">
                    <m:r>
                      <a:rPr lang="en-US" b="1" i="1">
                        <a:solidFill>
                          <a:schemeClr val="accent1"/>
                        </a:solidFill>
                        <a:latin typeface="Cambria Math" panose="02040503050406030204" pitchFamily="18" charset="0"/>
                        <a:ea typeface="Cambria Math" panose="02040503050406030204" pitchFamily="18" charset="0"/>
                      </a:rPr>
                      <m:t>𝝅</m:t>
                    </m:r>
                  </m:oMath>
                </a14:m>
                <a:r>
                  <a:rPr lang="en-US" dirty="0"/>
                  <a:t> at </a:t>
                </a:r>
                <a14:m>
                  <m:oMath xmlns:m="http://schemas.openxmlformats.org/officeDocument/2006/math">
                    <m:sSub>
                      <m:sSubPr>
                        <m:ctrlPr>
                          <a:rPr lang="en-US" b="1" i="1">
                            <a:solidFill>
                              <a:schemeClr val="accent2"/>
                            </a:solidFill>
                            <a:latin typeface="Cambria Math" panose="02040503050406030204" pitchFamily="18" charset="0"/>
                          </a:rPr>
                        </m:ctrlPr>
                      </m:sSubPr>
                      <m:e>
                        <m:r>
                          <a:rPr lang="en-US" b="1" i="1">
                            <a:solidFill>
                              <a:schemeClr val="accent2"/>
                            </a:solidFill>
                            <a:latin typeface="Cambria Math" panose="02040503050406030204" pitchFamily="18" charset="0"/>
                          </a:rPr>
                          <m:t>𝒔</m:t>
                        </m:r>
                      </m:e>
                      <m:sub>
                        <m:r>
                          <a:rPr lang="en-US" b="1" i="1">
                            <a:solidFill>
                              <a:schemeClr val="accent2"/>
                            </a:solidFill>
                            <a:latin typeface="Cambria Math" panose="02040503050406030204" pitchFamily="18" charset="0"/>
                          </a:rPr>
                          <m:t>𝟎</m:t>
                        </m:r>
                      </m:sub>
                    </m:sSub>
                    <m:r>
                      <a:rPr lang="en-US" b="1" i="1">
                        <a:solidFill>
                          <a:schemeClr val="accent2"/>
                        </a:solidFill>
                        <a:latin typeface="Cambria Math" panose="02040503050406030204" pitchFamily="18" charset="0"/>
                      </a:rPr>
                      <m:t> </m:t>
                    </m:r>
                  </m:oMath>
                </a14:m>
                <a:r>
                  <a:rPr lang="en-US" dirty="0"/>
                  <a:t>:</a:t>
                </a:r>
              </a:p>
              <a:p>
                <a:pPr lvl="1"/>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𝑈</m:t>
                        </m:r>
                      </m:e>
                      <m:sup>
                        <m:r>
                          <a:rPr lang="en-US" i="1">
                            <a:latin typeface="Cambria Math" panose="02040503050406030204" pitchFamily="18" charset="0"/>
                            <a:ea typeface="Cambria Math" panose="02040503050406030204" pitchFamily="18" charset="0"/>
                          </a:rPr>
                          <m:t>𝜋</m:t>
                        </m:r>
                      </m:sup>
                    </m:sSup>
                    <m:d>
                      <m:dPr>
                        <m:ctrlPr>
                          <a:rPr lang="en-US" i="1">
                            <a:latin typeface="Cambria Math" panose="02040503050406030204" pitchFamily="18" charset="0"/>
                          </a:rPr>
                        </m:ctrlPr>
                      </m:dPr>
                      <m:e>
                        <m:r>
                          <a:rPr lang="en-US" i="1">
                            <a:latin typeface="Cambria Math" panose="02040503050406030204" pitchFamily="18" charset="0"/>
                          </a:rPr>
                          <m:t>𝑠</m:t>
                        </m:r>
                      </m:e>
                    </m:d>
                    <m:r>
                      <a:rPr lang="en-US" i="1">
                        <a:latin typeface="Cambria Math" panose="02040503050406030204" pitchFamily="18" charset="0"/>
                      </a:rPr>
                      <m:t>=</m:t>
                    </m:r>
                    <m:r>
                      <a:rPr lang="en-US" i="1">
                        <a:latin typeface="Cambria Math" panose="02040503050406030204" pitchFamily="18" charset="0"/>
                        <a:ea typeface="Cambria Math" panose="02040503050406030204" pitchFamily="18" charset="0"/>
                      </a:rPr>
                      <m:t>𝔼</m:t>
                    </m:r>
                    <m:d>
                      <m:dPr>
                        <m:begChr m:val="["/>
                        <m:endChr m:val="]"/>
                        <m:ctrlPr>
                          <a:rPr lang="en-US" i="1">
                            <a:latin typeface="Cambria Math" panose="02040503050406030204" pitchFamily="18" charset="0"/>
                          </a:rPr>
                        </m:ctrlPr>
                      </m:dPr>
                      <m:e>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𝑡</m:t>
                            </m:r>
                            <m:r>
                              <a:rPr lang="en-US" i="1">
                                <a:latin typeface="Cambria Math" panose="02040503050406030204" pitchFamily="18" charset="0"/>
                              </a:rPr>
                              <m:t>=0</m:t>
                            </m:r>
                          </m:sub>
                          <m:sup>
                            <m:r>
                              <a:rPr lang="en-US" i="1">
                                <a:latin typeface="Cambria Math" panose="02040503050406030204" pitchFamily="18" charset="0"/>
                                <a:ea typeface="Cambria Math" panose="02040503050406030204" pitchFamily="18" charset="0"/>
                              </a:rPr>
                              <m:t>∞</m:t>
                            </m:r>
                          </m:sup>
                          <m:e>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𝛾</m:t>
                                </m:r>
                              </m:e>
                              <m:sup>
                                <m:r>
                                  <a:rPr lang="en-US" i="1">
                                    <a:latin typeface="Cambria Math" panose="02040503050406030204" pitchFamily="18" charset="0"/>
                                  </a:rPr>
                                  <m:t>𝑡</m:t>
                                </m:r>
                              </m:sup>
                            </m:sSup>
                            <m:r>
                              <a:rPr lang="en-US" i="1">
                                <a:latin typeface="Cambria Math" panose="02040503050406030204" pitchFamily="18" charset="0"/>
                              </a:rPr>
                              <m:t>𝑅</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𝑡</m:t>
                                </m:r>
                              </m:sub>
                            </m:sSub>
                            <m:r>
                              <a:rPr lang="en-US" i="1">
                                <a:latin typeface="Cambria Math" panose="02040503050406030204" pitchFamily="18" charset="0"/>
                              </a:rPr>
                              <m:t>,</m:t>
                            </m:r>
                            <m:r>
                              <a:rPr lang="en-US" i="1">
                                <a:latin typeface="Cambria Math" panose="02040503050406030204" pitchFamily="18" charset="0"/>
                                <a:ea typeface="Cambria Math" panose="02040503050406030204" pitchFamily="18" charset="0"/>
                              </a:rPr>
                              <m:t>𝜋</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𝑠</m:t>
                                </m:r>
                              </m:e>
                              <m:sub>
                                <m:r>
                                  <a:rPr lang="en-US" i="1">
                                    <a:latin typeface="Cambria Math" panose="02040503050406030204" pitchFamily="18" charset="0"/>
                                    <a:ea typeface="Cambria Math" panose="02040503050406030204" pitchFamily="18" charset="0"/>
                                  </a:rPr>
                                  <m:t>𝑡</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rPr>
                              <m:t>,</m:t>
                            </m:r>
                            <m:sSub>
                              <m:sSubPr>
                                <m:ctrlPr>
                                  <a:rPr lang="en-US" i="1">
                                    <a:latin typeface="Cambria Math" panose="02040503050406030204" pitchFamily="18" charset="0"/>
                                  </a:rPr>
                                </m:ctrlPr>
                              </m:sSubPr>
                              <m:e>
                                <m:sSup>
                                  <m:sSupPr>
                                    <m:ctrlPr>
                                      <a:rPr lang="en-US" i="1">
                                        <a:latin typeface="Cambria Math" panose="02040503050406030204" pitchFamily="18" charset="0"/>
                                      </a:rPr>
                                    </m:ctrlPr>
                                  </m:sSupPr>
                                  <m:e>
                                    <m:r>
                                      <a:rPr lang="en-US" i="1">
                                        <a:latin typeface="Cambria Math" panose="02040503050406030204" pitchFamily="18" charset="0"/>
                                      </a:rPr>
                                      <m:t>𝑠</m:t>
                                    </m:r>
                                  </m:e>
                                  <m:sup>
                                    <m:r>
                                      <a:rPr lang="en-US" i="1">
                                        <a:latin typeface="Cambria Math" panose="02040503050406030204" pitchFamily="18" charset="0"/>
                                      </a:rPr>
                                      <m:t>′</m:t>
                                    </m:r>
                                  </m:sup>
                                </m:sSup>
                              </m:e>
                              <m:sub>
                                <m:r>
                                  <a:rPr lang="en-US" i="1">
                                    <a:latin typeface="Cambria Math" panose="02040503050406030204" pitchFamily="18" charset="0"/>
                                  </a:rPr>
                                  <m:t>𝑡</m:t>
                                </m:r>
                              </m:sub>
                            </m:sSub>
                            <m:r>
                              <a:rPr lang="en-US" i="1">
                                <a:latin typeface="Cambria Math" panose="02040503050406030204" pitchFamily="18" charset="0"/>
                              </a:rPr>
                              <m:t>)</m:t>
                            </m:r>
                          </m:e>
                        </m:nary>
                      </m:e>
                    </m:d>
                  </m:oMath>
                </a14:m>
                <a:endParaRPr lang="en-US" dirty="0"/>
              </a:p>
              <a:p>
                <a:r>
                  <a:rPr lang="en-US" dirty="0"/>
                  <a:t>Optimal Policy </a:t>
                </a:r>
                <a14:m>
                  <m:oMath xmlns:m="http://schemas.openxmlformats.org/officeDocument/2006/math">
                    <m:sSup>
                      <m:sSupPr>
                        <m:ctrlPr>
                          <a:rPr lang="en-US" b="1" i="1" smtClean="0">
                            <a:solidFill>
                              <a:schemeClr val="accent1"/>
                            </a:solidFill>
                            <a:latin typeface="Cambria Math" panose="02040503050406030204" pitchFamily="18" charset="0"/>
                            <a:ea typeface="Cambria Math" panose="02040503050406030204" pitchFamily="18" charset="0"/>
                          </a:rPr>
                        </m:ctrlPr>
                      </m:sSupPr>
                      <m:e>
                        <m:r>
                          <a:rPr lang="en-US" b="1" i="1" smtClean="0">
                            <a:solidFill>
                              <a:schemeClr val="accent1"/>
                            </a:solidFill>
                            <a:latin typeface="Cambria Math" panose="02040503050406030204" pitchFamily="18" charset="0"/>
                            <a:ea typeface="Cambria Math" panose="02040503050406030204" pitchFamily="18" charset="0"/>
                          </a:rPr>
                          <m:t>𝝅</m:t>
                        </m:r>
                      </m:e>
                      <m:sup>
                        <m:r>
                          <a:rPr lang="en-US" b="1" i="1" smtClean="0">
                            <a:solidFill>
                              <a:schemeClr val="accent1"/>
                            </a:solidFill>
                            <a:latin typeface="Cambria Math" panose="02040503050406030204" pitchFamily="18" charset="0"/>
                            <a:ea typeface="Cambria Math" panose="02040503050406030204" pitchFamily="18" charset="0"/>
                          </a:rPr>
                          <m:t>∗</m:t>
                        </m:r>
                      </m:sup>
                    </m:sSup>
                  </m:oMath>
                </a14:m>
                <a:endParaRPr lang="en-US" dirty="0"/>
              </a:p>
              <a:p>
                <a:pPr lvl="1"/>
                <a14:m>
                  <m:oMath xmlns:m="http://schemas.openxmlformats.org/officeDocument/2006/math">
                    <m:sSup>
                      <m:sSupPr>
                        <m:ctrlPr>
                          <a:rPr lang="en-US" i="1" smtClean="0">
                            <a:latin typeface="Cambria Math" panose="02040503050406030204" pitchFamily="18" charset="0"/>
                            <a:ea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𝜋</m:t>
                        </m:r>
                      </m:e>
                      <m:sup>
                        <m:r>
                          <a:rPr lang="en-US" b="0" i="1" smtClean="0">
                            <a:latin typeface="Cambria Math" panose="02040503050406030204" pitchFamily="18" charset="0"/>
                          </a:rPr>
                          <m:t>∗</m:t>
                        </m:r>
                      </m:sup>
                    </m:sSup>
                    <m:r>
                      <a:rPr lang="en-US" b="0" i="1" smtClean="0">
                        <a:latin typeface="Cambria Math" panose="02040503050406030204" pitchFamily="18" charset="0"/>
                      </a:rPr>
                      <m:t>=</m:t>
                    </m:r>
                    <m:sSub>
                      <m:sSubPr>
                        <m:ctrlPr>
                          <a:rPr lang="en-US" b="0" i="0" smtClean="0">
                            <a:latin typeface="Cambria Math" panose="02040503050406030204" pitchFamily="18" charset="0"/>
                          </a:rPr>
                        </m:ctrlPr>
                      </m:sSubPr>
                      <m:e>
                        <m:r>
                          <m:rPr>
                            <m:sty m:val="p"/>
                          </m:rPr>
                          <a:rPr lang="en-US" b="0" i="0" smtClean="0">
                            <a:latin typeface="Cambria Math" panose="02040503050406030204" pitchFamily="18" charset="0"/>
                          </a:rPr>
                          <m:t>argmax</m:t>
                        </m:r>
                      </m:e>
                      <m:sub>
                        <m:r>
                          <a:rPr lang="en-US" b="0" i="1" smtClean="0">
                            <a:latin typeface="Cambria Math" panose="02040503050406030204" pitchFamily="18" charset="0"/>
                            <a:ea typeface="Cambria Math" panose="02040503050406030204" pitchFamily="18" charset="0"/>
                          </a:rPr>
                          <m:t>𝜋</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𝑈</m:t>
                        </m:r>
                      </m:e>
                      <m:sup>
                        <m:r>
                          <a:rPr lang="en-US" b="0" i="1" smtClean="0">
                            <a:latin typeface="Cambria Math" panose="02040503050406030204" pitchFamily="18" charset="0"/>
                            <a:ea typeface="Cambria Math" panose="02040503050406030204" pitchFamily="18" charset="0"/>
                          </a:rPr>
                          <m:t>𝜋</m:t>
                        </m:r>
                      </m:sup>
                    </m:sSup>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endParaRPr lang="en-US" dirty="0"/>
              </a:p>
              <a:p>
                <a:r>
                  <a:rPr lang="en-US" dirty="0"/>
                  <a:t> Value of a State </a:t>
                </a:r>
                <a14:m>
                  <m:oMath xmlns:m="http://schemas.openxmlformats.org/officeDocument/2006/math">
                    <m:sSup>
                      <m:sSupPr>
                        <m:ctrlPr>
                          <a:rPr lang="en-US" b="1" i="1" smtClean="0">
                            <a:solidFill>
                              <a:schemeClr val="accent2"/>
                            </a:solidFill>
                            <a:latin typeface="Cambria Math" panose="02040503050406030204" pitchFamily="18" charset="0"/>
                            <a:ea typeface="Cambria Math" panose="02040503050406030204" pitchFamily="18" charset="0"/>
                          </a:rPr>
                        </m:ctrlPr>
                      </m:sSupPr>
                      <m:e>
                        <m:r>
                          <a:rPr lang="en-US" b="1" i="1" smtClean="0">
                            <a:solidFill>
                              <a:schemeClr val="accent2"/>
                            </a:solidFill>
                            <a:latin typeface="Cambria Math" panose="02040503050406030204" pitchFamily="18" charset="0"/>
                            <a:ea typeface="Cambria Math" panose="02040503050406030204" pitchFamily="18" charset="0"/>
                          </a:rPr>
                          <m:t>𝑼</m:t>
                        </m:r>
                      </m:e>
                      <m:sup>
                        <m:r>
                          <a:rPr lang="en-US" b="1" i="1">
                            <a:solidFill>
                              <a:schemeClr val="accent2"/>
                            </a:solidFill>
                            <a:latin typeface="Cambria Math" panose="02040503050406030204" pitchFamily="18" charset="0"/>
                            <a:ea typeface="Cambria Math" panose="02040503050406030204" pitchFamily="18" charset="0"/>
                          </a:rPr>
                          <m:t>∗</m:t>
                        </m:r>
                      </m:sup>
                    </m:sSup>
                    <m:r>
                      <a:rPr lang="en-US" b="1" i="1" smtClean="0">
                        <a:solidFill>
                          <a:schemeClr val="accent2"/>
                        </a:solidFill>
                        <a:latin typeface="Cambria Math" panose="02040503050406030204" pitchFamily="18" charset="0"/>
                        <a:ea typeface="Cambria Math" panose="02040503050406030204" pitchFamily="18" charset="0"/>
                      </a:rPr>
                      <m:t>(</m:t>
                    </m:r>
                    <m:r>
                      <a:rPr lang="en-US" b="1" i="1" smtClean="0">
                        <a:solidFill>
                          <a:schemeClr val="accent2"/>
                        </a:solidFill>
                        <a:latin typeface="Cambria Math" panose="02040503050406030204" pitchFamily="18" charset="0"/>
                        <a:ea typeface="Cambria Math" panose="02040503050406030204" pitchFamily="18" charset="0"/>
                      </a:rPr>
                      <m:t>𝒔</m:t>
                    </m:r>
                    <m:r>
                      <a:rPr lang="en-US" b="1" i="1" smtClean="0">
                        <a:solidFill>
                          <a:schemeClr val="accent2"/>
                        </a:solidFill>
                        <a:latin typeface="Cambria Math" panose="02040503050406030204" pitchFamily="18" charset="0"/>
                        <a:ea typeface="Cambria Math" panose="02040503050406030204" pitchFamily="18" charset="0"/>
                      </a:rPr>
                      <m:t>)</m:t>
                    </m:r>
                  </m:oMath>
                </a14:m>
                <a:r>
                  <a:rPr lang="en-US" dirty="0">
                    <a:solidFill>
                      <a:schemeClr val="accent2"/>
                    </a:solidFill>
                  </a:rPr>
                  <a:t> </a:t>
                </a:r>
                <a:endParaRPr lang="en-US" dirty="0"/>
              </a:p>
              <a:p>
                <a:pPr lvl="1"/>
                <a:r>
                  <a:rPr lang="en-US" dirty="0"/>
                  <a:t>Expected utility starting at state </a:t>
                </a:r>
                <a14:m>
                  <m:oMath xmlns:m="http://schemas.openxmlformats.org/officeDocument/2006/math">
                    <m:r>
                      <a:rPr lang="en-US" b="1" i="1" smtClean="0">
                        <a:solidFill>
                          <a:schemeClr val="accent2"/>
                        </a:solidFill>
                        <a:latin typeface="Cambria Math" panose="02040503050406030204" pitchFamily="18" charset="0"/>
                      </a:rPr>
                      <m:t>𝒔</m:t>
                    </m:r>
                  </m:oMath>
                </a14:m>
                <a:r>
                  <a:rPr lang="en-US" dirty="0"/>
                  <a:t> and acting optimally</a:t>
                </a:r>
              </a:p>
              <a:p>
                <a:r>
                  <a:rPr lang="en-US" dirty="0"/>
                  <a:t>Q-Value </a:t>
                </a:r>
                <a14:m>
                  <m:oMath xmlns:m="http://schemas.openxmlformats.org/officeDocument/2006/math">
                    <m:r>
                      <a:rPr lang="en-US" b="1" i="1" smtClean="0">
                        <a:solidFill>
                          <a:schemeClr val="accent3"/>
                        </a:solidFill>
                        <a:latin typeface="Cambria Math" panose="02040503050406030204" pitchFamily="18" charset="0"/>
                      </a:rPr>
                      <m:t>𝑸</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𝒔</m:t>
                    </m:r>
                    <m:r>
                      <a:rPr lang="en-US" b="1" i="1" smtClean="0">
                        <a:solidFill>
                          <a:schemeClr val="accent3"/>
                        </a:solidFill>
                        <a:latin typeface="Cambria Math" panose="02040503050406030204" pitchFamily="18" charset="0"/>
                      </a:rPr>
                      <m:t>,</m:t>
                    </m:r>
                    <m:r>
                      <a:rPr lang="en-US" b="1" i="1" smtClean="0">
                        <a:solidFill>
                          <a:schemeClr val="accent3"/>
                        </a:solidFill>
                        <a:latin typeface="Cambria Math" panose="02040503050406030204" pitchFamily="18" charset="0"/>
                      </a:rPr>
                      <m:t>𝒂</m:t>
                    </m:r>
                    <m:r>
                      <a:rPr lang="en-US" b="1" i="1" smtClean="0">
                        <a:solidFill>
                          <a:schemeClr val="accent3"/>
                        </a:solidFill>
                        <a:latin typeface="Cambria Math" panose="02040503050406030204" pitchFamily="18" charset="0"/>
                      </a:rPr>
                      <m:t>)</m:t>
                    </m:r>
                  </m:oMath>
                </a14:m>
                <a:endParaRPr lang="en-US" b="1" dirty="0"/>
              </a:p>
              <a:p>
                <a:pPr lvl="1"/>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r>
                  <a:rPr lang="en-US" dirty="0"/>
                  <a:t> is the expected utility of taking action </a:t>
                </a:r>
                <a14:m>
                  <m:oMath xmlns:m="http://schemas.openxmlformats.org/officeDocument/2006/math">
                    <m:r>
                      <a:rPr lang="en-US" b="1" i="1" smtClean="0">
                        <a:solidFill>
                          <a:schemeClr val="accent1"/>
                        </a:solidFill>
                        <a:latin typeface="Cambria Math" panose="02040503050406030204" pitchFamily="18" charset="0"/>
                      </a:rPr>
                      <m:t>𝒂</m:t>
                    </m:r>
                  </m:oMath>
                </a14:m>
                <a:r>
                  <a:rPr lang="en-US" dirty="0"/>
                  <a:t> from state </a:t>
                </a:r>
                <a14:m>
                  <m:oMath xmlns:m="http://schemas.openxmlformats.org/officeDocument/2006/math">
                    <m:r>
                      <a:rPr lang="en-US" b="1" i="1" smtClean="0">
                        <a:solidFill>
                          <a:schemeClr val="accent2"/>
                        </a:solidFill>
                        <a:latin typeface="Cambria Math" panose="02040503050406030204" pitchFamily="18" charset="0"/>
                      </a:rPr>
                      <m:t>𝒔</m:t>
                    </m:r>
                  </m:oMath>
                </a14:m>
                <a:r>
                  <a:rPr lang="en-US" dirty="0"/>
                  <a:t> and acting optimally thereafter</a:t>
                </a:r>
              </a:p>
              <a:p>
                <a:pPr lvl="1"/>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𝑈</m:t>
                        </m:r>
                      </m:e>
                      <m:sup>
                        <m:r>
                          <a:rPr lang="en-US" b="0" i="1" smtClean="0">
                            <a:latin typeface="Cambria Math" panose="02040503050406030204" pitchFamily="18" charset="0"/>
                          </a:rPr>
                          <m:t>∗</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sSub>
                      <m:sSubPr>
                        <m:ctrlPr>
                          <a:rPr lang="en-US" b="0" i="0" smtClean="0">
                            <a:latin typeface="Cambria Math" panose="02040503050406030204" pitchFamily="18" charset="0"/>
                          </a:rPr>
                        </m:ctrlPr>
                      </m:sSubPr>
                      <m:e>
                        <m:r>
                          <m:rPr>
                            <m:sty m:val="p"/>
                          </m:rPr>
                          <a:rPr lang="en-US" b="0" i="0" smtClean="0">
                            <a:latin typeface="Cambria Math" panose="02040503050406030204" pitchFamily="18" charset="0"/>
                          </a:rPr>
                          <m:t>max</m:t>
                        </m:r>
                      </m:e>
                      <m:sub>
                        <m:r>
                          <a:rPr lang="en-US" b="0" i="1" smtClean="0">
                            <a:latin typeface="Cambria Math" panose="02040503050406030204" pitchFamily="18" charset="0"/>
                          </a:rPr>
                          <m:t>𝑎</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endParaRPr lang="en-US" dirty="0"/>
              </a:p>
            </p:txBody>
          </p:sp>
        </mc:Choice>
        <mc:Fallback xmlns="">
          <p:sp>
            <p:nvSpPr>
              <p:cNvPr id="9" name="Content Placeholder 8">
                <a:extLst>
                  <a:ext uri="{FF2B5EF4-FFF2-40B4-BE49-F238E27FC236}">
                    <a16:creationId xmlns:a16="http://schemas.microsoft.com/office/drawing/2014/main" id="{355F3AD6-3E39-437B-2A8D-98D97EC01583}"/>
                  </a:ext>
                </a:extLst>
              </p:cNvPr>
              <p:cNvSpPr>
                <a:spLocks noGrp="1" noRot="1" noChangeAspect="1" noMove="1" noResize="1" noEditPoints="1" noAdjustHandles="1" noChangeArrowheads="1" noChangeShapeType="1" noTextEdit="1"/>
              </p:cNvSpPr>
              <p:nvPr>
                <p:ph idx="1"/>
              </p:nvPr>
            </p:nvSpPr>
            <p:spPr>
              <a:xfrm>
                <a:off x="497158" y="1590261"/>
                <a:ext cx="6965207" cy="4606139"/>
              </a:xfrm>
              <a:blipFill>
                <a:blip r:embed="rId2"/>
                <a:stretch>
                  <a:fillRect l="-1275" r="-182" b="-192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B499A75-EA7D-4CD5-1E4E-7121A0C34744}"/>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EC585C1E-F32E-5E88-1644-6C21C7217FB2}"/>
              </a:ext>
            </a:extLst>
          </p:cNvPr>
          <p:cNvSpPr>
            <a:spLocks noGrp="1"/>
          </p:cNvSpPr>
          <p:nvPr>
            <p:ph type="sldNum" sz="quarter" idx="12"/>
          </p:nvPr>
        </p:nvSpPr>
        <p:spPr/>
        <p:txBody>
          <a:bodyPr/>
          <a:lstStyle/>
          <a:p>
            <a:fld id="{0C6CD854-DD62-6C4B-87F1-66B34D688D3F}" type="slidenum">
              <a:rPr lang="en-US" smtClean="0"/>
              <a:t>3</a:t>
            </a:fld>
            <a:endParaRPr lang="en-US"/>
          </a:p>
        </p:txBody>
      </p:sp>
      <p:grpSp>
        <p:nvGrpSpPr>
          <p:cNvPr id="10" name="Group 9" descr="An expectimax MDP tree showing states as red triangles with actions edges connecting them to Q-states, represented as green circular chance nodes, connected via transitions to a successor state s’.">
            <a:extLst>
              <a:ext uri="{FF2B5EF4-FFF2-40B4-BE49-F238E27FC236}">
                <a16:creationId xmlns:a16="http://schemas.microsoft.com/office/drawing/2014/main" id="{26CB3374-CDAF-2FDE-9C49-DE5EFB77D046}"/>
              </a:ext>
            </a:extLst>
          </p:cNvPr>
          <p:cNvGrpSpPr/>
          <p:nvPr/>
        </p:nvGrpSpPr>
        <p:grpSpPr>
          <a:xfrm>
            <a:off x="7580041" y="1697998"/>
            <a:ext cx="4114800" cy="3886200"/>
            <a:chOff x="7129039" y="907566"/>
            <a:chExt cx="4114800" cy="3886200"/>
          </a:xfrm>
        </p:grpSpPr>
        <p:sp>
          <p:nvSpPr>
            <p:cNvPr id="11" name="AutoShape 4">
              <a:extLst>
                <a:ext uri="{FF2B5EF4-FFF2-40B4-BE49-F238E27FC236}">
                  <a16:creationId xmlns:a16="http://schemas.microsoft.com/office/drawing/2014/main" id="{30A73018-4AC6-1A5B-A42D-4FEA0BFB9B96}"/>
                </a:ext>
              </a:extLst>
            </p:cNvPr>
            <p:cNvSpPr>
              <a:spLocks noChangeArrowheads="1"/>
            </p:cNvSpPr>
            <p:nvPr/>
          </p:nvSpPr>
          <p:spPr bwMode="auto">
            <a:xfrm>
              <a:off x="9110239" y="907566"/>
              <a:ext cx="457200" cy="365125"/>
            </a:xfrm>
            <a:prstGeom prst="triangle">
              <a:avLst>
                <a:gd name="adj" fmla="val 50000"/>
              </a:avLst>
            </a:prstGeom>
            <a:solidFill>
              <a:schemeClr val="accent2"/>
            </a:solidFill>
            <a:ln w="9525">
              <a:noFill/>
              <a:miter lim="800000"/>
              <a:headEnd/>
              <a:tailEnd/>
            </a:ln>
          </p:spPr>
          <p:txBody>
            <a:bodyPr wrap="none" anchor="ctr"/>
            <a:lstStyle/>
            <a:p>
              <a:pPr algn="ctr"/>
              <a:endParaRPr lang="en-US">
                <a:latin typeface="Calibri"/>
                <a:cs typeface="Calibri"/>
              </a:endParaRPr>
            </a:p>
          </p:txBody>
        </p:sp>
        <p:sp>
          <p:nvSpPr>
            <p:cNvPr id="12" name="AutoShape 5">
              <a:extLst>
                <a:ext uri="{FF2B5EF4-FFF2-40B4-BE49-F238E27FC236}">
                  <a16:creationId xmlns:a16="http://schemas.microsoft.com/office/drawing/2014/main" id="{ADD36C76-C32D-9951-15B0-CF595B4B3FC2}"/>
                </a:ext>
              </a:extLst>
            </p:cNvPr>
            <p:cNvSpPr>
              <a:spLocks noChangeArrowheads="1"/>
            </p:cNvSpPr>
            <p:nvPr/>
          </p:nvSpPr>
          <p:spPr bwMode="auto">
            <a:xfrm>
              <a:off x="8957839" y="3895241"/>
              <a:ext cx="457200" cy="365125"/>
            </a:xfrm>
            <a:prstGeom prst="triangle">
              <a:avLst>
                <a:gd name="adj" fmla="val 50000"/>
              </a:avLst>
            </a:prstGeom>
            <a:solidFill>
              <a:schemeClr val="accent2"/>
            </a:solidFill>
            <a:ln w="9525">
              <a:noFill/>
              <a:miter lim="800000"/>
              <a:headEnd/>
              <a:tailEnd/>
            </a:ln>
          </p:spPr>
          <p:txBody>
            <a:bodyPr wrap="none" anchor="ctr"/>
            <a:lstStyle/>
            <a:p>
              <a:pPr algn="r" rtl="1"/>
              <a:endParaRPr lang="en-US">
                <a:latin typeface="Calibri"/>
                <a:cs typeface="Calibri"/>
              </a:endParaRPr>
            </a:p>
          </p:txBody>
        </p:sp>
        <p:grpSp>
          <p:nvGrpSpPr>
            <p:cNvPr id="13" name="Group 6">
              <a:extLst>
                <a:ext uri="{FF2B5EF4-FFF2-40B4-BE49-F238E27FC236}">
                  <a16:creationId xmlns:a16="http://schemas.microsoft.com/office/drawing/2014/main" id="{599DD45A-11AA-36B7-6795-34182837730E}"/>
                </a:ext>
              </a:extLst>
            </p:cNvPr>
            <p:cNvGrpSpPr>
              <a:grpSpLocks/>
            </p:cNvGrpSpPr>
            <p:nvPr/>
          </p:nvGrpSpPr>
          <p:grpSpPr bwMode="auto">
            <a:xfrm>
              <a:off x="7510039" y="1288566"/>
              <a:ext cx="3733800" cy="1066800"/>
              <a:chOff x="1584" y="1680"/>
              <a:chExt cx="2352" cy="336"/>
            </a:xfrm>
          </p:grpSpPr>
          <p:sp>
            <p:nvSpPr>
              <p:cNvPr id="31" name="Line 7">
                <a:extLst>
                  <a:ext uri="{FF2B5EF4-FFF2-40B4-BE49-F238E27FC236}">
                    <a16:creationId xmlns:a16="http://schemas.microsoft.com/office/drawing/2014/main" id="{5424958E-F8CE-FCF1-AC4A-7C763E145380}"/>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32" name="Line 8">
                <a:extLst>
                  <a:ext uri="{FF2B5EF4-FFF2-40B4-BE49-F238E27FC236}">
                    <a16:creationId xmlns:a16="http://schemas.microsoft.com/office/drawing/2014/main" id="{8A1F8679-8A18-0E0D-CD97-2101107C3DA3}"/>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33" name="Line 10">
                <a:extLst>
                  <a:ext uri="{FF2B5EF4-FFF2-40B4-BE49-F238E27FC236}">
                    <a16:creationId xmlns:a16="http://schemas.microsoft.com/office/drawing/2014/main" id="{B89EE63C-65CF-A567-725B-951D4138C783}"/>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14" name="Oval 11">
              <a:extLst>
                <a:ext uri="{FF2B5EF4-FFF2-40B4-BE49-F238E27FC236}">
                  <a16:creationId xmlns:a16="http://schemas.microsoft.com/office/drawing/2014/main" id="{81163CE0-02C0-0B4B-8351-B19304910EA9}"/>
                </a:ext>
              </a:extLst>
            </p:cNvPr>
            <p:cNvSpPr>
              <a:spLocks noChangeArrowheads="1"/>
            </p:cNvSpPr>
            <p:nvPr/>
          </p:nvSpPr>
          <p:spPr bwMode="auto">
            <a:xfrm>
              <a:off x="8500639" y="2355366"/>
              <a:ext cx="381000" cy="381000"/>
            </a:xfrm>
            <a:prstGeom prst="ellipse">
              <a:avLst/>
            </a:prstGeom>
            <a:solidFill>
              <a:schemeClr val="accent3"/>
            </a:solidFill>
            <a:ln w="9525">
              <a:noFill/>
              <a:round/>
              <a:headEnd/>
              <a:tailEnd/>
            </a:ln>
          </p:spPr>
          <p:txBody>
            <a:bodyPr wrap="none" anchor="ctr"/>
            <a:lstStyle/>
            <a:p>
              <a:endParaRPr lang="en-US">
                <a:latin typeface="Calibri"/>
                <a:cs typeface="Calibri"/>
              </a:endParaRPr>
            </a:p>
          </p:txBody>
        </p:sp>
        <p:grpSp>
          <p:nvGrpSpPr>
            <p:cNvPr id="15" name="Group 12">
              <a:extLst>
                <a:ext uri="{FF2B5EF4-FFF2-40B4-BE49-F238E27FC236}">
                  <a16:creationId xmlns:a16="http://schemas.microsoft.com/office/drawing/2014/main" id="{D7BB8044-0DCF-DC2C-86F6-C19C305D4B7B}"/>
                </a:ext>
              </a:extLst>
            </p:cNvPr>
            <p:cNvGrpSpPr>
              <a:grpSpLocks/>
            </p:cNvGrpSpPr>
            <p:nvPr/>
          </p:nvGrpSpPr>
          <p:grpSpPr bwMode="auto">
            <a:xfrm>
              <a:off x="7129039" y="2736366"/>
              <a:ext cx="3124200" cy="1143000"/>
              <a:chOff x="1536" y="2400"/>
              <a:chExt cx="1584" cy="624"/>
            </a:xfrm>
          </p:grpSpPr>
          <p:sp>
            <p:nvSpPr>
              <p:cNvPr id="28" name="Line 13">
                <a:extLst>
                  <a:ext uri="{FF2B5EF4-FFF2-40B4-BE49-F238E27FC236}">
                    <a16:creationId xmlns:a16="http://schemas.microsoft.com/office/drawing/2014/main" id="{3E99530F-3FDA-F697-1DEB-8C6A1AC02393}"/>
                  </a:ext>
                </a:extLst>
              </p:cNvPr>
              <p:cNvSpPr>
                <a:spLocks noChangeShapeType="1"/>
              </p:cNvSpPr>
              <p:nvPr/>
            </p:nvSpPr>
            <p:spPr bwMode="auto">
              <a:xfrm flipH="1">
                <a:off x="1536" y="2400"/>
                <a:ext cx="776"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9" name="Line 14">
                <a:extLst>
                  <a:ext uri="{FF2B5EF4-FFF2-40B4-BE49-F238E27FC236}">
                    <a16:creationId xmlns:a16="http://schemas.microsoft.com/office/drawing/2014/main" id="{AAA06FC1-F436-D70C-3D37-DB1AFCEEEFDD}"/>
                  </a:ext>
                </a:extLst>
              </p:cNvPr>
              <p:cNvSpPr>
                <a:spLocks noChangeShapeType="1"/>
              </p:cNvSpPr>
              <p:nvPr/>
            </p:nvSpPr>
            <p:spPr bwMode="auto">
              <a:xfrm>
                <a:off x="2312" y="2400"/>
                <a:ext cx="808" cy="624"/>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30" name="Line 15">
                <a:extLst>
                  <a:ext uri="{FF2B5EF4-FFF2-40B4-BE49-F238E27FC236}">
                    <a16:creationId xmlns:a16="http://schemas.microsoft.com/office/drawing/2014/main" id="{7413E126-18B1-081E-9226-AB1F5E92995C}"/>
                  </a:ext>
                </a:extLst>
              </p:cNvPr>
              <p:cNvSpPr>
                <a:spLocks noChangeShapeType="1"/>
              </p:cNvSpPr>
              <p:nvPr/>
            </p:nvSpPr>
            <p:spPr bwMode="auto">
              <a:xfrm flipH="1">
                <a:off x="2021" y="2400"/>
                <a:ext cx="291" cy="624"/>
              </a:xfrm>
              <a:prstGeom prst="line">
                <a:avLst/>
              </a:prstGeom>
              <a:noFill/>
              <a:ln w="9525">
                <a:solidFill>
                  <a:schemeClr val="bg1"/>
                </a:solidFill>
                <a:prstDash val="dash"/>
                <a:round/>
                <a:headEnd/>
                <a:tailEnd type="triangle" w="med" len="med"/>
              </a:ln>
            </p:spPr>
            <p:txBody>
              <a:bodyPr/>
              <a:lstStyle/>
              <a:p>
                <a:endParaRPr lang="en-US">
                  <a:latin typeface="Calibri"/>
                  <a:cs typeface="Calibri"/>
                </a:endParaRPr>
              </a:p>
            </p:txBody>
          </p:sp>
        </p:grpSp>
        <p:sp>
          <p:nvSpPr>
            <p:cNvPr id="16" name="Text Box 17">
              <a:extLst>
                <a:ext uri="{FF2B5EF4-FFF2-40B4-BE49-F238E27FC236}">
                  <a16:creationId xmlns:a16="http://schemas.microsoft.com/office/drawing/2014/main" id="{9BE7F429-17FB-A123-8282-BB8DDD6A1E7E}"/>
                </a:ext>
              </a:extLst>
            </p:cNvPr>
            <p:cNvSpPr txBox="1">
              <a:spLocks noChangeArrowheads="1"/>
            </p:cNvSpPr>
            <p:nvPr/>
          </p:nvSpPr>
          <p:spPr bwMode="auto">
            <a:xfrm>
              <a:off x="9080338" y="1677103"/>
              <a:ext cx="598025" cy="369332"/>
            </a:xfrm>
            <a:prstGeom prst="rect">
              <a:avLst/>
            </a:prstGeom>
            <a:noFill/>
            <a:ln w="9525">
              <a:noFill/>
              <a:miter lim="800000"/>
              <a:headEnd/>
              <a:tailEnd/>
            </a:ln>
          </p:spPr>
          <p:txBody>
            <a:bodyPr wrap="square">
              <a:spAutoFit/>
            </a:bodyPr>
            <a:lstStyle/>
            <a:p>
              <a:pPr>
                <a:spcBef>
                  <a:spcPct val="50000"/>
                </a:spcBef>
              </a:pPr>
              <a:r>
                <a:rPr lang="en-US" i="1" dirty="0">
                  <a:solidFill>
                    <a:schemeClr val="accent1"/>
                  </a:solidFill>
                  <a:latin typeface="+mj-lt"/>
                  <a:cs typeface="Calibri"/>
                </a:rPr>
                <a:t>a</a:t>
              </a:r>
            </a:p>
          </p:txBody>
        </p:sp>
        <p:sp>
          <p:nvSpPr>
            <p:cNvPr id="17" name="Text Box 18">
              <a:extLst>
                <a:ext uri="{FF2B5EF4-FFF2-40B4-BE49-F238E27FC236}">
                  <a16:creationId xmlns:a16="http://schemas.microsoft.com/office/drawing/2014/main" id="{090EC1A0-8E29-9491-F627-39BD9D1294D8}"/>
                </a:ext>
              </a:extLst>
            </p:cNvPr>
            <p:cNvSpPr txBox="1">
              <a:spLocks noChangeArrowheads="1"/>
            </p:cNvSpPr>
            <p:nvPr/>
          </p:nvSpPr>
          <p:spPr bwMode="auto">
            <a:xfrm>
              <a:off x="9579014" y="907566"/>
              <a:ext cx="381000" cy="366713"/>
            </a:xfrm>
            <a:prstGeom prst="rect">
              <a:avLst/>
            </a:prstGeom>
            <a:noFill/>
            <a:ln w="9525">
              <a:noFill/>
              <a:miter lim="800000"/>
              <a:headEnd/>
              <a:tailEnd/>
            </a:ln>
          </p:spPr>
          <p:txBody>
            <a:bodyPr>
              <a:spAutoFit/>
            </a:bodyPr>
            <a:lstStyle/>
            <a:p>
              <a:pPr>
                <a:spcBef>
                  <a:spcPct val="50000"/>
                </a:spcBef>
              </a:pPr>
              <a:r>
                <a:rPr lang="en-US" dirty="0">
                  <a:solidFill>
                    <a:schemeClr val="accent2"/>
                  </a:solidFill>
                  <a:latin typeface="+mj-lt"/>
                  <a:cs typeface="Calibri"/>
                </a:rPr>
                <a:t>s</a:t>
              </a:r>
            </a:p>
          </p:txBody>
        </p:sp>
        <p:sp>
          <p:nvSpPr>
            <p:cNvPr id="18" name="Text Box 19">
              <a:extLst>
                <a:ext uri="{FF2B5EF4-FFF2-40B4-BE49-F238E27FC236}">
                  <a16:creationId xmlns:a16="http://schemas.microsoft.com/office/drawing/2014/main" id="{08EF3A42-0F30-2468-65EC-D09665CB5636}"/>
                </a:ext>
              </a:extLst>
            </p:cNvPr>
            <p:cNvSpPr txBox="1">
              <a:spLocks noChangeArrowheads="1"/>
            </p:cNvSpPr>
            <p:nvPr/>
          </p:nvSpPr>
          <p:spPr bwMode="auto">
            <a:xfrm>
              <a:off x="9391889" y="3879366"/>
              <a:ext cx="368503" cy="366713"/>
            </a:xfrm>
            <a:prstGeom prst="rect">
              <a:avLst/>
            </a:prstGeom>
            <a:noFill/>
            <a:ln w="9525">
              <a:noFill/>
              <a:miter lim="800000"/>
              <a:headEnd/>
              <a:tailEnd/>
            </a:ln>
          </p:spPr>
          <p:txBody>
            <a:bodyPr wrap="square">
              <a:spAutoFit/>
            </a:bodyPr>
            <a:lstStyle/>
            <a:p>
              <a:pPr algn="ctr" rtl="1">
                <a:spcBef>
                  <a:spcPct val="50000"/>
                </a:spcBef>
              </a:pPr>
              <a:r>
                <a:rPr lang="en-US" dirty="0">
                  <a:solidFill>
                    <a:schemeClr val="accent2"/>
                  </a:solidFill>
                  <a:latin typeface="+mj-lt"/>
                  <a:cs typeface="Calibri"/>
                </a:rPr>
                <a:t>s’</a:t>
              </a:r>
            </a:p>
          </p:txBody>
        </p:sp>
        <p:sp>
          <p:nvSpPr>
            <p:cNvPr id="19" name="Text Box 20">
              <a:extLst>
                <a:ext uri="{FF2B5EF4-FFF2-40B4-BE49-F238E27FC236}">
                  <a16:creationId xmlns:a16="http://schemas.microsoft.com/office/drawing/2014/main" id="{F0639E0A-FDE0-C752-D998-16481BF4A0CF}"/>
                </a:ext>
              </a:extLst>
            </p:cNvPr>
            <p:cNvSpPr txBox="1">
              <a:spLocks noChangeArrowheads="1"/>
            </p:cNvSpPr>
            <p:nvPr/>
          </p:nvSpPr>
          <p:spPr bwMode="auto">
            <a:xfrm>
              <a:off x="8916363" y="2355366"/>
              <a:ext cx="921151" cy="369332"/>
            </a:xfrm>
            <a:prstGeom prst="rect">
              <a:avLst/>
            </a:prstGeom>
            <a:noFill/>
            <a:ln w="9525">
              <a:noFill/>
              <a:miter lim="800000"/>
              <a:headEnd/>
              <a:tailEnd/>
            </a:ln>
          </p:spPr>
          <p:txBody>
            <a:bodyPr wrap="square">
              <a:spAutoFit/>
            </a:bodyPr>
            <a:lstStyle/>
            <a:p>
              <a:pPr>
                <a:spcBef>
                  <a:spcPct val="50000"/>
                </a:spcBef>
              </a:pPr>
              <a:r>
                <a:rPr lang="en-US" dirty="0">
                  <a:solidFill>
                    <a:schemeClr val="accent3"/>
                  </a:solidFill>
                  <a:latin typeface="+mj-lt"/>
                  <a:cs typeface="Calibri"/>
                </a:rPr>
                <a:t>Q(</a:t>
              </a:r>
              <a:r>
                <a:rPr lang="en-US" dirty="0" err="1">
                  <a:solidFill>
                    <a:schemeClr val="accent3"/>
                  </a:solidFill>
                  <a:latin typeface="+mj-lt"/>
                  <a:cs typeface="Calibri"/>
                </a:rPr>
                <a:t>s,a</a:t>
              </a:r>
              <a:r>
                <a:rPr lang="en-US" dirty="0">
                  <a:solidFill>
                    <a:schemeClr val="accent3"/>
                  </a:solidFill>
                  <a:latin typeface="+mj-lt"/>
                  <a:cs typeface="Calibri"/>
                </a:rPr>
                <a:t>)</a:t>
              </a:r>
            </a:p>
          </p:txBody>
        </p:sp>
        <p:grpSp>
          <p:nvGrpSpPr>
            <p:cNvPr id="20" name="Group 21">
              <a:extLst>
                <a:ext uri="{FF2B5EF4-FFF2-40B4-BE49-F238E27FC236}">
                  <a16:creationId xmlns:a16="http://schemas.microsoft.com/office/drawing/2014/main" id="{1EBCBA77-1C18-0083-70AC-CCB9C6F6085D}"/>
                </a:ext>
              </a:extLst>
            </p:cNvPr>
            <p:cNvGrpSpPr>
              <a:grpSpLocks/>
            </p:cNvGrpSpPr>
            <p:nvPr/>
          </p:nvGrpSpPr>
          <p:grpSpPr bwMode="auto">
            <a:xfrm>
              <a:off x="7357639" y="4260366"/>
              <a:ext cx="3733800" cy="533400"/>
              <a:chOff x="1584" y="1680"/>
              <a:chExt cx="2352" cy="336"/>
            </a:xfrm>
          </p:grpSpPr>
          <p:sp>
            <p:nvSpPr>
              <p:cNvPr id="25" name="Line 22">
                <a:extLst>
                  <a:ext uri="{FF2B5EF4-FFF2-40B4-BE49-F238E27FC236}">
                    <a16:creationId xmlns:a16="http://schemas.microsoft.com/office/drawing/2014/main" id="{E0185479-630B-C846-0F01-7DB7AD24B508}"/>
                  </a:ext>
                </a:extLst>
              </p:cNvPr>
              <p:cNvSpPr>
                <a:spLocks noChangeShapeType="1"/>
              </p:cNvSpPr>
              <p:nvPr/>
            </p:nvSpPr>
            <p:spPr bwMode="auto">
              <a:xfrm flipH="1">
                <a:off x="1584" y="1680"/>
                <a:ext cx="1152" cy="336"/>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6" name="Line 23">
                <a:extLst>
                  <a:ext uri="{FF2B5EF4-FFF2-40B4-BE49-F238E27FC236}">
                    <a16:creationId xmlns:a16="http://schemas.microsoft.com/office/drawing/2014/main" id="{22297527-6C71-226B-1AAC-87AB78EA074D}"/>
                  </a:ext>
                </a:extLst>
              </p:cNvPr>
              <p:cNvSpPr>
                <a:spLocks noChangeShapeType="1"/>
              </p:cNvSpPr>
              <p:nvPr/>
            </p:nvSpPr>
            <p:spPr bwMode="auto">
              <a:xfrm>
                <a:off x="2736" y="1680"/>
                <a:ext cx="1200"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sp>
            <p:nvSpPr>
              <p:cNvPr id="27" name="Line 25">
                <a:extLst>
                  <a:ext uri="{FF2B5EF4-FFF2-40B4-BE49-F238E27FC236}">
                    <a16:creationId xmlns:a16="http://schemas.microsoft.com/office/drawing/2014/main" id="{9EF83AB6-6CA2-569D-872B-2A1386DCE49F}"/>
                  </a:ext>
                </a:extLst>
              </p:cNvPr>
              <p:cNvSpPr>
                <a:spLocks noChangeShapeType="1"/>
              </p:cNvSpPr>
              <p:nvPr/>
            </p:nvSpPr>
            <p:spPr bwMode="auto">
              <a:xfrm>
                <a:off x="2736" y="1680"/>
                <a:ext cx="432" cy="288"/>
              </a:xfrm>
              <a:prstGeom prst="line">
                <a:avLst/>
              </a:prstGeom>
              <a:noFill/>
              <a:ln w="9525">
                <a:solidFill>
                  <a:schemeClr val="tx1"/>
                </a:solidFill>
                <a:prstDash val="dash"/>
                <a:round/>
                <a:headEnd/>
                <a:tailEnd type="triangle" w="med" len="med"/>
              </a:ln>
            </p:spPr>
            <p:txBody>
              <a:bodyPr/>
              <a:lstStyle/>
              <a:p>
                <a:endParaRPr lang="en-US">
                  <a:latin typeface="Calibri"/>
                  <a:cs typeface="Calibri"/>
                </a:endParaRPr>
              </a:p>
            </p:txBody>
          </p:sp>
        </p:grpSp>
        <p:sp>
          <p:nvSpPr>
            <p:cNvPr id="21" name="Text Box 28">
              <a:extLst>
                <a:ext uri="{FF2B5EF4-FFF2-40B4-BE49-F238E27FC236}">
                  <a16:creationId xmlns:a16="http://schemas.microsoft.com/office/drawing/2014/main" id="{DDEFEA67-AC5C-5F1A-54B3-BA3275D47CBF}"/>
                </a:ext>
              </a:extLst>
            </p:cNvPr>
            <p:cNvSpPr txBox="1">
              <a:spLocks noChangeArrowheads="1"/>
            </p:cNvSpPr>
            <p:nvPr/>
          </p:nvSpPr>
          <p:spPr bwMode="auto">
            <a:xfrm>
              <a:off x="8206861" y="3332466"/>
              <a:ext cx="755803" cy="369332"/>
            </a:xfrm>
            <a:prstGeom prst="rect">
              <a:avLst/>
            </a:prstGeom>
            <a:noFill/>
            <a:ln w="9525">
              <a:noFill/>
              <a:miter lim="800000"/>
              <a:headEnd/>
              <a:tailEnd/>
            </a:ln>
          </p:spPr>
          <p:txBody>
            <a:bodyPr wrap="square">
              <a:spAutoFit/>
            </a:bodyPr>
            <a:lstStyle/>
            <a:p>
              <a:pPr>
                <a:spcBef>
                  <a:spcPct val="50000"/>
                </a:spcBef>
              </a:pPr>
              <a:r>
                <a:rPr lang="en-US" i="1" dirty="0" err="1">
                  <a:solidFill>
                    <a:schemeClr val="accent1"/>
                  </a:solidFill>
                  <a:latin typeface="+mj-lt"/>
                  <a:cs typeface="Calibri"/>
                </a:rPr>
                <a:t>s,a,s</a:t>
              </a:r>
              <a:r>
                <a:rPr lang="en-US" i="1" dirty="0">
                  <a:solidFill>
                    <a:schemeClr val="accent1"/>
                  </a:solidFill>
                  <a:latin typeface="+mj-lt"/>
                  <a:cs typeface="Calibri"/>
                </a:rPr>
                <a:t>’</a:t>
              </a:r>
            </a:p>
          </p:txBody>
        </p:sp>
        <p:cxnSp>
          <p:nvCxnSpPr>
            <p:cNvPr id="22" name="Straight Arrow Connector 21">
              <a:extLst>
                <a:ext uri="{FF2B5EF4-FFF2-40B4-BE49-F238E27FC236}">
                  <a16:creationId xmlns:a16="http://schemas.microsoft.com/office/drawing/2014/main" id="{0FBC7A07-688F-BBFE-1F79-F1A325376D57}"/>
                </a:ext>
              </a:extLst>
            </p:cNvPr>
            <p:cNvCxnSpPr>
              <a:cxnSpLocks/>
              <a:stCxn id="11" idx="3"/>
              <a:endCxn id="14" idx="0"/>
            </p:cNvCxnSpPr>
            <p:nvPr/>
          </p:nvCxnSpPr>
          <p:spPr>
            <a:xfrm flipH="1">
              <a:off x="8691139" y="1272691"/>
              <a:ext cx="647700" cy="1082675"/>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EFE83D16-2F4D-6FCF-4454-410646FE67E9}"/>
                </a:ext>
              </a:extLst>
            </p:cNvPr>
            <p:cNvCxnSpPr>
              <a:stCxn id="30" idx="0"/>
              <a:endCxn id="12" idx="0"/>
            </p:cNvCxnSpPr>
            <p:nvPr/>
          </p:nvCxnSpPr>
          <p:spPr>
            <a:xfrm>
              <a:off x="8659581" y="2736366"/>
              <a:ext cx="526858" cy="1158875"/>
            </a:xfrm>
            <a:prstGeom prst="straightConnector1">
              <a:avLst/>
            </a:prstGeom>
            <a:ln w="38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0624C3F-99D5-C797-4958-EE8C45142C52}"/>
                </a:ext>
              </a:extLst>
            </p:cNvPr>
            <p:cNvCxnSpPr>
              <a:stCxn id="27" idx="0"/>
            </p:cNvCxnSpPr>
            <p:nvPr/>
          </p:nvCxnSpPr>
          <p:spPr>
            <a:xfrm flipH="1">
              <a:off x="8881639" y="4260366"/>
              <a:ext cx="304800" cy="533400"/>
            </a:xfrm>
            <a:prstGeom prst="straightConnector1">
              <a:avLst/>
            </a:prstGeom>
            <a:ln w="28575">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34" name="Rounded Rectangle 33">
            <a:extLst>
              <a:ext uri="{FF2B5EF4-FFF2-40B4-BE49-F238E27FC236}">
                <a16:creationId xmlns:a16="http://schemas.microsoft.com/office/drawing/2014/main" id="{0F931BE8-FB05-0882-44BB-1672252723CF}"/>
              </a:ext>
            </a:extLst>
          </p:cNvPr>
          <p:cNvSpPr/>
          <p:nvPr/>
        </p:nvSpPr>
        <p:spPr>
          <a:xfrm>
            <a:off x="7858315" y="1579443"/>
            <a:ext cx="1093325" cy="51306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state</a:t>
            </a:r>
          </a:p>
        </p:txBody>
      </p:sp>
      <p:sp>
        <p:nvSpPr>
          <p:cNvPr id="35" name="Rounded Rectangle 34">
            <a:extLst>
              <a:ext uri="{FF2B5EF4-FFF2-40B4-BE49-F238E27FC236}">
                <a16:creationId xmlns:a16="http://schemas.microsoft.com/office/drawing/2014/main" id="{ED9E9F2A-626F-D271-74E9-CD403A6BA401}"/>
              </a:ext>
            </a:extLst>
          </p:cNvPr>
          <p:cNvSpPr/>
          <p:nvPr/>
        </p:nvSpPr>
        <p:spPr>
          <a:xfrm>
            <a:off x="10424278" y="3102207"/>
            <a:ext cx="1093325" cy="51306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Q-state</a:t>
            </a:r>
          </a:p>
        </p:txBody>
      </p:sp>
      <p:sp>
        <p:nvSpPr>
          <p:cNvPr id="36" name="Rounded Rectangle 35">
            <a:extLst>
              <a:ext uri="{FF2B5EF4-FFF2-40B4-BE49-F238E27FC236}">
                <a16:creationId xmlns:a16="http://schemas.microsoft.com/office/drawing/2014/main" id="{90643735-0BC8-CB2B-309B-B471DFCC8E39}"/>
              </a:ext>
            </a:extLst>
          </p:cNvPr>
          <p:cNvSpPr/>
          <p:nvPr/>
        </p:nvSpPr>
        <p:spPr>
          <a:xfrm>
            <a:off x="7224937" y="3645353"/>
            <a:ext cx="1407352" cy="51306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transition</a:t>
            </a:r>
          </a:p>
        </p:txBody>
      </p:sp>
    </p:spTree>
    <p:extLst>
      <p:ext uri="{BB962C8B-B14F-4D97-AF65-F5344CB8AC3E}">
        <p14:creationId xmlns:p14="http://schemas.microsoft.com/office/powerpoint/2010/main" val="3815832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23E480-CE01-11F8-7D88-18605DC6771A}"/>
              </a:ext>
            </a:extLst>
          </p:cNvPr>
          <p:cNvSpPr>
            <a:spLocks noGrp="1"/>
          </p:cNvSpPr>
          <p:nvPr>
            <p:ph type="title"/>
          </p:nvPr>
        </p:nvSpPr>
        <p:spPr/>
        <p:txBody>
          <a:bodyPr/>
          <a:lstStyle/>
          <a:p>
            <a:r>
              <a:rPr lang="en-US" dirty="0"/>
              <a:t>Reinforcement Learning: Learning by Doing</a:t>
            </a:r>
          </a:p>
        </p:txBody>
      </p:sp>
      <p:sp>
        <p:nvSpPr>
          <p:cNvPr id="4" name="Date Placeholder 3">
            <a:extLst>
              <a:ext uri="{FF2B5EF4-FFF2-40B4-BE49-F238E27FC236}">
                <a16:creationId xmlns:a16="http://schemas.microsoft.com/office/drawing/2014/main" id="{7373863D-62AC-7043-EF18-C0A976E7D5B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82842D9A-CB6D-2711-F77F-5CB60131CA8E}"/>
              </a:ext>
            </a:extLst>
          </p:cNvPr>
          <p:cNvSpPr>
            <a:spLocks noGrp="1"/>
          </p:cNvSpPr>
          <p:nvPr>
            <p:ph type="sldNum" sz="quarter" idx="12"/>
          </p:nvPr>
        </p:nvSpPr>
        <p:spPr/>
        <p:txBody>
          <a:bodyPr/>
          <a:lstStyle/>
          <a:p>
            <a:fld id="{0C6CD854-DD62-6C4B-87F1-66B34D688D3F}" type="slidenum">
              <a:rPr lang="en-US" smtClean="0"/>
              <a:t>4</a:t>
            </a:fld>
            <a:endParaRPr lang="en-US"/>
          </a:p>
        </p:txBody>
      </p:sp>
      <p:pic>
        <p:nvPicPr>
          <p:cNvPr id="8" name="Picture 1" descr="Illustration of a small ‘crawler’ robot with eyes and a single claw with which it can drag itself along the floor. The robot looks at a gem suspended on string from a stick.">
            <a:extLst>
              <a:ext uri="{FF2B5EF4-FFF2-40B4-BE49-F238E27FC236}">
                <a16:creationId xmlns:a16="http://schemas.microsoft.com/office/drawing/2014/main" id="{36FC3CDE-7E2E-E6D6-E0E7-FF813A2EAFA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54829" y="885121"/>
            <a:ext cx="7882341" cy="4422740"/>
          </a:xfrm>
          <a:prstGeom prst="rect">
            <a:avLst/>
          </a:prstGeom>
          <a:noFill/>
        </p:spPr>
      </p:pic>
    </p:spTree>
    <p:extLst>
      <p:ext uri="{BB962C8B-B14F-4D97-AF65-F5344CB8AC3E}">
        <p14:creationId xmlns:p14="http://schemas.microsoft.com/office/powerpoint/2010/main" val="3877459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602AA00-DADB-35CD-76B7-EC34DB239615}"/>
              </a:ext>
            </a:extLst>
          </p:cNvPr>
          <p:cNvSpPr>
            <a:spLocks noGrp="1"/>
          </p:cNvSpPr>
          <p:nvPr>
            <p:ph type="title"/>
          </p:nvPr>
        </p:nvSpPr>
        <p:spPr/>
        <p:txBody>
          <a:bodyPr/>
          <a:lstStyle/>
          <a:p>
            <a:r>
              <a:rPr lang="en-US" dirty="0"/>
              <a:t>Reinforcement Learning Problems</a:t>
            </a:r>
          </a:p>
        </p:txBody>
      </p:sp>
      <mc:AlternateContent xmlns:mc="http://schemas.openxmlformats.org/markup-compatibility/2006" xmlns:a14="http://schemas.microsoft.com/office/drawing/2010/main">
        <mc:Choice Requires="a14">
          <p:sp>
            <p:nvSpPr>
              <p:cNvPr id="13" name="Content Placeholder 12">
                <a:extLst>
                  <a:ext uri="{FF2B5EF4-FFF2-40B4-BE49-F238E27FC236}">
                    <a16:creationId xmlns:a16="http://schemas.microsoft.com/office/drawing/2014/main" id="{76FB51CD-BB2F-3A52-4371-C6665C37A35B}"/>
                  </a:ext>
                </a:extLst>
              </p:cNvPr>
              <p:cNvSpPr>
                <a:spLocks noGrp="1"/>
              </p:cNvSpPr>
              <p:nvPr>
                <p:ph idx="1"/>
              </p:nvPr>
            </p:nvSpPr>
            <p:spPr>
              <a:xfrm>
                <a:off x="497158" y="1590261"/>
                <a:ext cx="6512105" cy="4606139"/>
              </a:xfrm>
            </p:spPr>
            <p:txBody>
              <a:bodyPr>
                <a:normAutofit/>
              </a:bodyPr>
              <a:lstStyle/>
              <a:p>
                <a:r>
                  <a:rPr lang="en-US" dirty="0"/>
                  <a:t>Still a Markov Decision Process, with:</a:t>
                </a:r>
              </a:p>
              <a:p>
                <a:pPr lvl="1"/>
                <a:r>
                  <a:rPr lang="en-US" dirty="0"/>
                  <a:t>States </a:t>
                </a:r>
                <a14:m>
                  <m:oMath xmlns:m="http://schemas.openxmlformats.org/officeDocument/2006/math">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ea typeface="Cambria Math" panose="02040503050406030204" pitchFamily="18" charset="0"/>
                      </a:rPr>
                      <m:t>∈</m:t>
                    </m:r>
                    <m:r>
                      <a:rPr lang="en-US" b="0" i="1" smtClean="0">
                        <a:solidFill>
                          <a:schemeClr val="accent2"/>
                        </a:solidFill>
                        <a:latin typeface="Cambria Math" panose="02040503050406030204" pitchFamily="18" charset="0"/>
                        <a:ea typeface="Cambria Math" panose="02040503050406030204" pitchFamily="18" charset="0"/>
                      </a:rPr>
                      <m:t>𝑆</m:t>
                    </m:r>
                  </m:oMath>
                </a14:m>
                <a:endParaRPr lang="en-US" dirty="0"/>
              </a:p>
              <a:p>
                <a:pPr lvl="1"/>
                <a:r>
                  <a:rPr lang="en-US" dirty="0"/>
                  <a:t>Actions </a:t>
                </a:r>
                <a14:m>
                  <m:oMath xmlns:m="http://schemas.openxmlformats.org/officeDocument/2006/math">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ea typeface="Cambria Math" panose="02040503050406030204" pitchFamily="18" charset="0"/>
                      </a:rPr>
                      <m:t>∈</m:t>
                    </m:r>
                    <m:r>
                      <a:rPr lang="en-US" b="0" i="1" smtClean="0">
                        <a:solidFill>
                          <a:schemeClr val="accent2"/>
                        </a:solidFill>
                        <a:latin typeface="Cambria Math" panose="02040503050406030204" pitchFamily="18" charset="0"/>
                        <a:ea typeface="Cambria Math" panose="02040503050406030204" pitchFamily="18" charset="0"/>
                      </a:rPr>
                      <m:t>𝐴</m:t>
                    </m:r>
                  </m:oMath>
                </a14:m>
                <a:endParaRPr lang="en-US" dirty="0"/>
              </a:p>
              <a:p>
                <a:pPr lvl="1"/>
                <a:r>
                  <a:rPr lang="en-US" dirty="0"/>
                  <a:t>Transition model </a:t>
                </a:r>
                <a14:m>
                  <m:oMath xmlns:m="http://schemas.openxmlformats.org/officeDocument/2006/math">
                    <m:r>
                      <a:rPr lang="en-US" b="0" i="1" smtClean="0">
                        <a:solidFill>
                          <a:schemeClr val="accent2"/>
                        </a:solidFill>
                        <a:latin typeface="Cambria Math" panose="02040503050406030204" pitchFamily="18" charset="0"/>
                      </a:rPr>
                      <m:t>𝑇</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oMath>
                </a14:m>
                <a:endParaRPr lang="en-US" dirty="0"/>
              </a:p>
              <a:p>
                <a:pPr marL="914400" lvl="2" indent="0">
                  <a:lnSpc>
                    <a:spcPct val="150000"/>
                  </a:lnSpc>
                  <a:buNone/>
                </a:pPr>
                <a14:m>
                  <m:oMathPara xmlns:m="http://schemas.openxmlformats.org/officeDocument/2006/math">
                    <m:oMath>
                      <m:r>
                        <a:rPr lang="en-US" b="0" i="1" smtClean="0">
                          <a:solidFill>
                            <a:schemeClr val="accent2"/>
                          </a:solidFill>
                          <a:latin typeface="Cambria Math" panose="02040503050406030204" pitchFamily="18" charset="0"/>
                        </a:rPr>
                        <m:t>𝑇</m:t>
                      </m:r>
                      <m:d>
                        <m:dPr>
                          <m:ctrlPr>
                            <a:rPr lang="en-US" b="0" i="1" smtClean="0">
                              <a:solidFill>
                                <a:schemeClr val="accent2"/>
                              </a:solidFill>
                              <a:latin typeface="Cambria Math" panose="02040503050406030204" pitchFamily="18" charset="0"/>
                            </a:rPr>
                          </m:ctrlPr>
                        </m:dPr>
                        <m:e>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e>
                      </m:d>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𝑃</m:t>
                      </m:r>
                      <m:r>
                        <a:rPr lang="en-US" b="0" i="1" smtClean="0">
                          <a:solidFill>
                            <a:schemeClr val="accent2"/>
                          </a:solidFill>
                          <a:latin typeface="Cambria Math" panose="02040503050406030204" pitchFamily="18" charset="0"/>
                        </a:rPr>
                        <m:t>(</m:t>
                      </m:r>
                      <m:sSup>
                        <m:sSupPr>
                          <m:ctrlPr>
                            <a:rPr lang="en-US" b="0" i="1" smtClean="0">
                              <a:solidFill>
                                <a:schemeClr val="accent2"/>
                              </a:solidFill>
                              <a:latin typeface="Cambria Math" panose="02040503050406030204" pitchFamily="18" charset="0"/>
                            </a:rPr>
                          </m:ctrlPr>
                        </m:sSupPr>
                        <m:e>
                          <m:r>
                            <a:rPr lang="en-US" b="0" i="1" smtClean="0">
                              <a:solidFill>
                                <a:schemeClr val="accent2"/>
                              </a:solidFill>
                              <a:latin typeface="Cambria Math" panose="02040503050406030204" pitchFamily="18" charset="0"/>
                            </a:rPr>
                            <m:t>𝑠</m:t>
                          </m:r>
                        </m:e>
                        <m:sup>
                          <m:r>
                            <a:rPr lang="en-US" b="0" i="1" smtClean="0">
                              <a:solidFill>
                                <a:schemeClr val="accent2"/>
                              </a:solidFill>
                              <a:latin typeface="Cambria Math" panose="02040503050406030204" pitchFamily="18" charset="0"/>
                            </a:rPr>
                            <m:t>′</m:t>
                          </m:r>
                        </m:sup>
                      </m:sSup>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rPr>
                        <m:t>)</m:t>
                      </m:r>
                    </m:oMath>
                  </m:oMathPara>
                </a14:m>
                <a:endParaRPr lang="en-US" dirty="0">
                  <a:solidFill>
                    <a:schemeClr val="accent2"/>
                  </a:solidFill>
                </a:endParaRPr>
              </a:p>
              <a:p>
                <a:pPr lvl="1"/>
                <a:r>
                  <a:rPr lang="en-US" dirty="0"/>
                  <a:t>Reward function </a:t>
                </a:r>
                <a14:m>
                  <m:oMath xmlns:m="http://schemas.openxmlformats.org/officeDocument/2006/math">
                    <m:r>
                      <a:rPr lang="en-US" b="0" i="1" smtClean="0">
                        <a:solidFill>
                          <a:schemeClr val="accent2"/>
                        </a:solidFill>
                        <a:latin typeface="Cambria Math" panose="02040503050406030204" pitchFamily="18" charset="0"/>
                      </a:rPr>
                      <m:t>𝑅</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𝑎</m:t>
                    </m:r>
                    <m:r>
                      <a:rPr lang="en-US" b="0" i="1" smtClean="0">
                        <a:solidFill>
                          <a:schemeClr val="accent2"/>
                        </a:solidFill>
                        <a:latin typeface="Cambria Math" panose="02040503050406030204" pitchFamily="18" charset="0"/>
                      </a:rPr>
                      <m:t>,</m:t>
                    </m:r>
                    <m:sSup>
                      <m:sSupPr>
                        <m:ctrlPr>
                          <a:rPr lang="en-US" b="0" i="1" smtClean="0">
                            <a:solidFill>
                              <a:schemeClr val="accent2"/>
                            </a:solidFill>
                            <a:latin typeface="Cambria Math" panose="02040503050406030204" pitchFamily="18" charset="0"/>
                          </a:rPr>
                        </m:ctrlPr>
                      </m:sSupPr>
                      <m:e>
                        <m:r>
                          <a:rPr lang="en-US" b="0" i="1" smtClean="0">
                            <a:solidFill>
                              <a:schemeClr val="accent2"/>
                            </a:solidFill>
                            <a:latin typeface="Cambria Math" panose="02040503050406030204" pitchFamily="18" charset="0"/>
                          </a:rPr>
                          <m:t>𝑠</m:t>
                        </m:r>
                      </m:e>
                      <m:sup>
                        <m:r>
                          <a:rPr lang="en-US" b="0" i="1" smtClean="0">
                            <a:solidFill>
                              <a:schemeClr val="accent2"/>
                            </a:solidFill>
                            <a:latin typeface="Cambria Math" panose="02040503050406030204" pitchFamily="18" charset="0"/>
                          </a:rPr>
                          <m:t>′</m:t>
                        </m:r>
                      </m:sup>
                    </m:sSup>
                    <m:r>
                      <a:rPr lang="en-US" b="0" i="1" smtClean="0">
                        <a:solidFill>
                          <a:schemeClr val="accent2"/>
                        </a:solidFill>
                        <a:latin typeface="Cambria Math" panose="02040503050406030204" pitchFamily="18" charset="0"/>
                      </a:rPr>
                      <m:t>)</m:t>
                    </m:r>
                  </m:oMath>
                </a14:m>
                <a:endParaRPr lang="en-US" dirty="0"/>
              </a:p>
              <a:p>
                <a:pPr lvl="1"/>
                <a:r>
                  <a:rPr lang="en-US" dirty="0"/>
                  <a:t>Start state </a:t>
                </a:r>
                <a14:m>
                  <m:oMath xmlns:m="http://schemas.openxmlformats.org/officeDocument/2006/math">
                    <m:sSub>
                      <m:sSubPr>
                        <m:ctrlPr>
                          <a:rPr lang="en-US" b="0" i="1" smtClean="0">
                            <a:solidFill>
                              <a:schemeClr val="accent2"/>
                            </a:solidFill>
                            <a:latin typeface="Cambria Math" panose="02040503050406030204" pitchFamily="18" charset="0"/>
                          </a:rPr>
                        </m:ctrlPr>
                      </m:sSubPr>
                      <m:e>
                        <m:r>
                          <a:rPr lang="en-US" b="0" i="1" smtClean="0">
                            <a:solidFill>
                              <a:schemeClr val="accent2"/>
                            </a:solidFill>
                            <a:latin typeface="Cambria Math" panose="02040503050406030204" pitchFamily="18" charset="0"/>
                          </a:rPr>
                          <m:t>𝑠</m:t>
                        </m:r>
                      </m:e>
                      <m:sub>
                        <m:r>
                          <a:rPr lang="en-US" b="0" i="1" smtClean="0">
                            <a:solidFill>
                              <a:schemeClr val="accent2"/>
                            </a:solidFill>
                            <a:latin typeface="Cambria Math" panose="02040503050406030204" pitchFamily="18" charset="0"/>
                          </a:rPr>
                          <m:t>0</m:t>
                        </m:r>
                      </m:sub>
                    </m:sSub>
                  </m:oMath>
                </a14:m>
                <a:endParaRPr lang="en-US" dirty="0"/>
              </a:p>
              <a:p>
                <a:pPr lvl="1"/>
                <a:r>
                  <a:rPr lang="en-US" dirty="0"/>
                  <a:t>Utility function </a:t>
                </a:r>
                <a14:m>
                  <m:oMath xmlns:m="http://schemas.openxmlformats.org/officeDocument/2006/math">
                    <m:r>
                      <a:rPr lang="en-US" b="0" i="1" smtClean="0">
                        <a:solidFill>
                          <a:schemeClr val="accent2"/>
                        </a:solidFill>
                        <a:latin typeface="Cambria Math" panose="02040503050406030204" pitchFamily="18" charset="0"/>
                      </a:rPr>
                      <m:t>𝑈</m:t>
                    </m:r>
                    <m:r>
                      <a:rPr lang="en-US" b="0" i="1" smtClean="0">
                        <a:solidFill>
                          <a:schemeClr val="accent2"/>
                        </a:solidFill>
                        <a:latin typeface="Cambria Math" panose="02040503050406030204" pitchFamily="18" charset="0"/>
                      </a:rPr>
                      <m:t>(</m:t>
                    </m:r>
                    <m:r>
                      <a:rPr lang="en-US" b="0" i="1" smtClean="0">
                        <a:solidFill>
                          <a:schemeClr val="accent2"/>
                        </a:solidFill>
                        <a:latin typeface="Cambria Math" panose="02040503050406030204" pitchFamily="18" charset="0"/>
                      </a:rPr>
                      <m:t>𝑠</m:t>
                    </m:r>
                    <m:r>
                      <a:rPr lang="en-US" b="0" i="1" smtClean="0">
                        <a:solidFill>
                          <a:schemeClr val="accent2"/>
                        </a:solidFill>
                        <a:latin typeface="Cambria Math" panose="02040503050406030204" pitchFamily="18" charset="0"/>
                      </a:rPr>
                      <m:t>)</m:t>
                    </m:r>
                  </m:oMath>
                </a14:m>
                <a:endParaRPr lang="en-US" dirty="0"/>
              </a:p>
              <a:p>
                <a:r>
                  <a:rPr lang="en-US" dirty="0"/>
                  <a:t>But:</a:t>
                </a:r>
              </a:p>
              <a:p>
                <a:pPr lvl="1">
                  <a:buClr>
                    <a:schemeClr val="tx1"/>
                  </a:buClr>
                </a:pPr>
                <a14:m>
                  <m:oMath xmlns:m="http://schemas.openxmlformats.org/officeDocument/2006/math">
                    <m:r>
                      <a:rPr lang="en-US" b="1" i="1" smtClean="0">
                        <a:solidFill>
                          <a:schemeClr val="accent2"/>
                        </a:solidFill>
                        <a:latin typeface="Cambria Math" panose="02040503050406030204" pitchFamily="18" charset="0"/>
                      </a:rPr>
                      <m:t>𝑻</m:t>
                    </m:r>
                  </m:oMath>
                </a14:m>
                <a:r>
                  <a:rPr lang="en-US" dirty="0"/>
                  <a:t> and </a:t>
                </a:r>
                <a14:m>
                  <m:oMath xmlns:m="http://schemas.openxmlformats.org/officeDocument/2006/math">
                    <m:r>
                      <a:rPr lang="en-US" b="1" i="1" smtClean="0">
                        <a:solidFill>
                          <a:schemeClr val="accent2"/>
                        </a:solidFill>
                        <a:latin typeface="Cambria Math" panose="02040503050406030204" pitchFamily="18" charset="0"/>
                      </a:rPr>
                      <m:t>𝑹</m:t>
                    </m:r>
                  </m:oMath>
                </a14:m>
                <a:r>
                  <a:rPr lang="en-US" dirty="0"/>
                  <a:t> are </a:t>
                </a:r>
                <a:r>
                  <a:rPr lang="en-US" u="sng" dirty="0"/>
                  <a:t>unknown</a:t>
                </a:r>
                <a:r>
                  <a:rPr lang="en-US" dirty="0"/>
                  <a:t>.</a:t>
                </a:r>
              </a:p>
              <a:p>
                <a:pPr lvl="1">
                  <a:buClr>
                    <a:schemeClr val="tx1"/>
                  </a:buClr>
                </a:pPr>
                <a:r>
                  <a:rPr lang="en-US" dirty="0"/>
                  <a:t>Now must explore to learn best policy</a:t>
                </a:r>
              </a:p>
            </p:txBody>
          </p:sp>
        </mc:Choice>
        <mc:Fallback xmlns="">
          <p:sp>
            <p:nvSpPr>
              <p:cNvPr id="13" name="Content Placeholder 12">
                <a:extLst>
                  <a:ext uri="{FF2B5EF4-FFF2-40B4-BE49-F238E27FC236}">
                    <a16:creationId xmlns:a16="http://schemas.microsoft.com/office/drawing/2014/main" id="{76FB51CD-BB2F-3A52-4371-C6665C37A35B}"/>
                  </a:ext>
                </a:extLst>
              </p:cNvPr>
              <p:cNvSpPr>
                <a:spLocks noGrp="1" noRot="1" noChangeAspect="1" noMove="1" noResize="1" noEditPoints="1" noAdjustHandles="1" noChangeArrowheads="1" noChangeShapeType="1" noTextEdit="1"/>
              </p:cNvSpPr>
              <p:nvPr>
                <p:ph idx="1"/>
              </p:nvPr>
            </p:nvSpPr>
            <p:spPr>
              <a:xfrm>
                <a:off x="497158" y="1590261"/>
                <a:ext cx="6512105" cy="4606139"/>
              </a:xfrm>
              <a:blipFill>
                <a:blip r:embed="rId3"/>
                <a:stretch>
                  <a:fillRect l="-136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CC740AFA-1838-3477-3FBC-1E2914A22FD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572AD010-DD70-6454-B787-CEBB73B301F5}"/>
              </a:ext>
            </a:extLst>
          </p:cNvPr>
          <p:cNvSpPr>
            <a:spLocks noGrp="1"/>
          </p:cNvSpPr>
          <p:nvPr>
            <p:ph type="sldNum" sz="quarter" idx="12"/>
          </p:nvPr>
        </p:nvSpPr>
        <p:spPr/>
        <p:txBody>
          <a:bodyPr/>
          <a:lstStyle/>
          <a:p>
            <a:fld id="{0C6CD854-DD62-6C4B-87F1-66B34D688D3F}" type="slidenum">
              <a:rPr lang="en-US" smtClean="0"/>
              <a:pPr/>
              <a:t>5</a:t>
            </a:fld>
            <a:endParaRPr lang="en-US"/>
          </a:p>
        </p:txBody>
      </p:sp>
      <p:grpSp>
        <p:nvGrpSpPr>
          <p:cNvPr id="24" name="Group 23" descr="Overhead illustrated view of a Grid World, with square tiles representing states, some of which have obstacles, fire pits (terminal states with -1 utility), or gems (terminal states with +1 utility). The robot can choosen which direction to move from a given state.">
            <a:extLst>
              <a:ext uri="{FF2B5EF4-FFF2-40B4-BE49-F238E27FC236}">
                <a16:creationId xmlns:a16="http://schemas.microsoft.com/office/drawing/2014/main" id="{77F004AF-3A60-523D-64A9-4CFC76748BC0}"/>
              </a:ext>
            </a:extLst>
          </p:cNvPr>
          <p:cNvGrpSpPr/>
          <p:nvPr/>
        </p:nvGrpSpPr>
        <p:grpSpPr>
          <a:xfrm>
            <a:off x="7255576" y="1329531"/>
            <a:ext cx="4439265" cy="3197001"/>
            <a:chOff x="7255576" y="1329531"/>
            <a:chExt cx="4439265" cy="3197001"/>
          </a:xfrm>
        </p:grpSpPr>
        <p:pic>
          <p:nvPicPr>
            <p:cNvPr id="2" name="Picture 2">
              <a:extLst>
                <a:ext uri="{FF2B5EF4-FFF2-40B4-BE49-F238E27FC236}">
                  <a16:creationId xmlns:a16="http://schemas.microsoft.com/office/drawing/2014/main" id="{736B022A-BD47-DA77-939E-FA2A49D4FA4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55576" y="1329531"/>
              <a:ext cx="4439265" cy="3197001"/>
            </a:xfrm>
            <a:prstGeom prst="rect">
              <a:avLst/>
            </a:prstGeom>
            <a:noFill/>
          </p:spPr>
        </p:pic>
        <p:pic>
          <p:nvPicPr>
            <p:cNvPr id="3" name="Picture 3">
              <a:extLst>
                <a:ext uri="{FF2B5EF4-FFF2-40B4-BE49-F238E27FC236}">
                  <a16:creationId xmlns:a16="http://schemas.microsoft.com/office/drawing/2014/main" id="{72A88682-C112-1A64-D388-0BD27B0A8C9C}"/>
                </a:ext>
              </a:extLst>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0304585" y="3794166"/>
              <a:ext cx="457200" cy="244617"/>
            </a:xfrm>
            <a:prstGeom prst="rect">
              <a:avLst/>
            </a:prstGeom>
            <a:noFill/>
            <a:ln w="9525">
              <a:noFill/>
              <a:miter lim="800000"/>
              <a:headEnd/>
              <a:tailEnd/>
            </a:ln>
          </p:spPr>
        </p:pic>
        <p:pic>
          <p:nvPicPr>
            <p:cNvPr id="6" name="Picture 4">
              <a:extLst>
                <a:ext uri="{FF2B5EF4-FFF2-40B4-BE49-F238E27FC236}">
                  <a16:creationId xmlns:a16="http://schemas.microsoft.com/office/drawing/2014/main" id="{CD919706-60E1-3159-1280-00B8B935E2D3}"/>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9161586" y="3783817"/>
              <a:ext cx="509618" cy="218854"/>
            </a:xfrm>
            <a:prstGeom prst="rect">
              <a:avLst/>
            </a:prstGeom>
            <a:noFill/>
            <a:ln w="9525">
              <a:noFill/>
              <a:miter lim="800000"/>
              <a:headEnd/>
              <a:tailEnd/>
            </a:ln>
          </p:spPr>
        </p:pic>
        <p:pic>
          <p:nvPicPr>
            <p:cNvPr id="7" name="Picture 5">
              <a:extLst>
                <a:ext uri="{FF2B5EF4-FFF2-40B4-BE49-F238E27FC236}">
                  <a16:creationId xmlns:a16="http://schemas.microsoft.com/office/drawing/2014/main" id="{B3EC4D77-94C3-B62D-ED57-CE3E8247C31A}"/>
                </a:ext>
              </a:extLst>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9771185" y="2793217"/>
              <a:ext cx="433322" cy="781050"/>
            </a:xfrm>
            <a:prstGeom prst="rect">
              <a:avLst/>
            </a:prstGeom>
            <a:noFill/>
            <a:ln w="9525">
              <a:noFill/>
              <a:miter lim="800000"/>
              <a:headEnd/>
              <a:tailEnd/>
            </a:ln>
          </p:spPr>
        </p:pic>
        <p:pic>
          <p:nvPicPr>
            <p:cNvPr id="8" name="Picture 2" descr="C:\Users\Dan\Dropbox\Office\CS 188\Ketrina Art\MDPs\AgentTopDown.png">
              <a:extLst>
                <a:ext uri="{FF2B5EF4-FFF2-40B4-BE49-F238E27FC236}">
                  <a16:creationId xmlns:a16="http://schemas.microsoft.com/office/drawing/2014/main" id="{6D23FE0E-01FC-8EE9-8C3C-8751F9053D03}"/>
                </a:ext>
              </a:extLst>
            </p:cNvPr>
            <p:cNvPicPr>
              <a:picLocks noChangeAspect="1" noChangeArrowheads="1"/>
            </p:cNvPicPr>
            <p:nvPr/>
          </p:nvPicPr>
          <p:blipFill>
            <a:blip r:embed="rId8" cstate="print"/>
            <a:srcRect/>
            <a:stretch>
              <a:fillRect/>
            </a:stretch>
          </p:blipFill>
          <p:spPr bwMode="auto">
            <a:xfrm>
              <a:off x="9565207" y="3479017"/>
              <a:ext cx="815578" cy="762000"/>
            </a:xfrm>
            <a:prstGeom prst="rect">
              <a:avLst/>
            </a:prstGeom>
            <a:noFill/>
          </p:spPr>
        </p:pic>
      </p:grpSp>
      <p:grpSp>
        <p:nvGrpSpPr>
          <p:cNvPr id="23" name="Group 22" descr="Diagram of the feedback system between an agent with sensors and actuators, and an environment that responds to agent actions with percepts that the agent can perceive.">
            <a:extLst>
              <a:ext uri="{FF2B5EF4-FFF2-40B4-BE49-F238E27FC236}">
                <a16:creationId xmlns:a16="http://schemas.microsoft.com/office/drawing/2014/main" id="{3734139F-58CA-EABF-D52B-3486D1483D2D}"/>
              </a:ext>
            </a:extLst>
          </p:cNvPr>
          <p:cNvGrpSpPr>
            <a:grpSpLocks noChangeAspect="1"/>
          </p:cNvGrpSpPr>
          <p:nvPr/>
        </p:nvGrpSpPr>
        <p:grpSpPr>
          <a:xfrm>
            <a:off x="7382158" y="4719197"/>
            <a:ext cx="4540995" cy="1668176"/>
            <a:chOff x="3084663" y="3987513"/>
            <a:chExt cx="5666702" cy="2081715"/>
          </a:xfrm>
        </p:grpSpPr>
        <p:grpSp>
          <p:nvGrpSpPr>
            <p:cNvPr id="9" name="Group 8" descr="Conceptual diagram of an agent, a blue box containing sensors mapped to actuators through an unknown agent function.">
              <a:extLst>
                <a:ext uri="{FF2B5EF4-FFF2-40B4-BE49-F238E27FC236}">
                  <a16:creationId xmlns:a16="http://schemas.microsoft.com/office/drawing/2014/main" id="{44294717-F37E-5939-8731-EC1B87911492}"/>
                </a:ext>
              </a:extLst>
            </p:cNvPr>
            <p:cNvGrpSpPr/>
            <p:nvPr/>
          </p:nvGrpSpPr>
          <p:grpSpPr>
            <a:xfrm>
              <a:off x="3084663" y="3987513"/>
              <a:ext cx="2678088" cy="2020872"/>
              <a:chOff x="3084663" y="3987513"/>
              <a:chExt cx="2678088" cy="2020872"/>
            </a:xfrm>
          </p:grpSpPr>
          <p:sp>
            <p:nvSpPr>
              <p:cNvPr id="10" name="Down Arrow 9">
                <a:extLst>
                  <a:ext uri="{FF2B5EF4-FFF2-40B4-BE49-F238E27FC236}">
                    <a16:creationId xmlns:a16="http://schemas.microsoft.com/office/drawing/2014/main" id="{D835ADFD-64E0-8DF6-3EF8-64B89E24BD80}"/>
                  </a:ext>
                  <a:ext uri="{C183D7F6-B498-43B3-948B-1728B52AA6E4}">
                    <adec:decorative xmlns:adec="http://schemas.microsoft.com/office/drawing/2017/decorative" val="1"/>
                  </a:ext>
                </a:extLst>
              </p:cNvPr>
              <p:cNvSpPr/>
              <p:nvPr/>
            </p:nvSpPr>
            <p:spPr>
              <a:xfrm>
                <a:off x="4400206" y="4954329"/>
                <a:ext cx="128642" cy="610573"/>
              </a:xfrm>
              <a:prstGeom prst="down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0D59128A-01D0-74D4-04B5-C9A0D95BAC3A}"/>
                  </a:ext>
                  <a:ext uri="{C183D7F6-B498-43B3-948B-1728B52AA6E4}">
                    <adec:decorative xmlns:adec="http://schemas.microsoft.com/office/drawing/2017/decorative" val="1"/>
                  </a:ext>
                </a:extLst>
              </p:cNvPr>
              <p:cNvSpPr/>
              <p:nvPr/>
            </p:nvSpPr>
            <p:spPr>
              <a:xfrm>
                <a:off x="3166314" y="4489582"/>
                <a:ext cx="2596437" cy="1518803"/>
              </a:xfrm>
              <a:prstGeom prst="roundRect">
                <a:avLst>
                  <a:gd name="adj" fmla="val 9642"/>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0C57110-4558-09FB-FB07-712B0F291884}"/>
                  </a:ext>
                </a:extLst>
              </p:cNvPr>
              <p:cNvSpPr txBox="1"/>
              <p:nvPr/>
            </p:nvSpPr>
            <p:spPr>
              <a:xfrm>
                <a:off x="3084663" y="3987513"/>
                <a:ext cx="872355" cy="369332"/>
              </a:xfrm>
              <a:prstGeom prst="rect">
                <a:avLst/>
              </a:prstGeom>
              <a:noFill/>
            </p:spPr>
            <p:txBody>
              <a:bodyPr wrap="none" rtlCol="0">
                <a:spAutoFit/>
              </a:bodyPr>
              <a:lstStyle/>
              <a:p>
                <a:r>
                  <a:rPr lang="en-US" b="1" dirty="0">
                    <a:solidFill>
                      <a:schemeClr val="accent1"/>
                    </a:solidFill>
                  </a:rPr>
                  <a:t>Agent</a:t>
                </a:r>
              </a:p>
            </p:txBody>
          </p:sp>
          <p:sp>
            <p:nvSpPr>
              <p:cNvPr id="15" name="TextBox 14">
                <a:extLst>
                  <a:ext uri="{FF2B5EF4-FFF2-40B4-BE49-F238E27FC236}">
                    <a16:creationId xmlns:a16="http://schemas.microsoft.com/office/drawing/2014/main" id="{D1A317B4-AA5D-AC98-CCD1-B6333B4984AE}"/>
                  </a:ext>
                </a:extLst>
              </p:cNvPr>
              <p:cNvSpPr txBox="1"/>
              <p:nvPr/>
            </p:nvSpPr>
            <p:spPr>
              <a:xfrm>
                <a:off x="3957018" y="4610176"/>
                <a:ext cx="1015021" cy="369332"/>
              </a:xfrm>
              <a:prstGeom prst="rect">
                <a:avLst/>
              </a:prstGeom>
              <a:noFill/>
            </p:spPr>
            <p:txBody>
              <a:bodyPr wrap="none" rtlCol="0">
                <a:spAutoFit/>
              </a:bodyPr>
              <a:lstStyle/>
              <a:p>
                <a:pPr algn="ctr"/>
                <a:r>
                  <a:rPr lang="en-US" b="1" dirty="0">
                    <a:solidFill>
                      <a:schemeClr val="accent3"/>
                    </a:solidFill>
                    <a:latin typeface="+mj-lt"/>
                  </a:rPr>
                  <a:t>Sensors</a:t>
                </a:r>
              </a:p>
            </p:txBody>
          </p:sp>
          <p:sp>
            <p:nvSpPr>
              <p:cNvPr id="16" name="TextBox 15">
                <a:extLst>
                  <a:ext uri="{FF2B5EF4-FFF2-40B4-BE49-F238E27FC236}">
                    <a16:creationId xmlns:a16="http://schemas.microsoft.com/office/drawing/2014/main" id="{BAB5F69E-FC7D-4FB9-C062-CEFF2C42CA2B}"/>
                  </a:ext>
                </a:extLst>
              </p:cNvPr>
              <p:cNvSpPr txBox="1"/>
              <p:nvPr/>
            </p:nvSpPr>
            <p:spPr>
              <a:xfrm>
                <a:off x="3861637" y="5550978"/>
                <a:ext cx="1205779" cy="369332"/>
              </a:xfrm>
              <a:prstGeom prst="rect">
                <a:avLst/>
              </a:prstGeom>
              <a:noFill/>
            </p:spPr>
            <p:txBody>
              <a:bodyPr wrap="none" rtlCol="0">
                <a:spAutoFit/>
              </a:bodyPr>
              <a:lstStyle/>
              <a:p>
                <a:pPr algn="ctr"/>
                <a:r>
                  <a:rPr lang="en-US" b="1" dirty="0">
                    <a:solidFill>
                      <a:schemeClr val="accent4"/>
                    </a:solidFill>
                    <a:latin typeface="+mj-lt"/>
                  </a:rPr>
                  <a:t>Actuators</a:t>
                </a:r>
              </a:p>
            </p:txBody>
          </p:sp>
          <p:sp>
            <p:nvSpPr>
              <p:cNvPr id="17" name="Rounded Rectangle 16">
                <a:extLst>
                  <a:ext uri="{FF2B5EF4-FFF2-40B4-BE49-F238E27FC236}">
                    <a16:creationId xmlns:a16="http://schemas.microsoft.com/office/drawing/2014/main" id="{258884CA-C608-9FB7-CABA-D1D6A29961CF}"/>
                  </a:ext>
                </a:extLst>
              </p:cNvPr>
              <p:cNvSpPr/>
              <p:nvPr/>
            </p:nvSpPr>
            <p:spPr>
              <a:xfrm>
                <a:off x="4278458" y="5064317"/>
                <a:ext cx="372140" cy="369332"/>
              </a:xfrm>
              <a:prstGeom prst="roundRect">
                <a:avLst>
                  <a:gd name="adj" fmla="val 2530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a:t>
                </a:r>
              </a:p>
            </p:txBody>
          </p:sp>
        </p:grpSp>
        <p:sp>
          <p:nvSpPr>
            <p:cNvPr id="18" name="TextBox 17">
              <a:extLst>
                <a:ext uri="{FF2B5EF4-FFF2-40B4-BE49-F238E27FC236}">
                  <a16:creationId xmlns:a16="http://schemas.microsoft.com/office/drawing/2014/main" id="{F3007F9C-E5F7-394E-D5B7-69A0CF16EF46}"/>
                </a:ext>
              </a:extLst>
            </p:cNvPr>
            <p:cNvSpPr txBox="1"/>
            <p:nvPr/>
          </p:nvSpPr>
          <p:spPr>
            <a:xfrm>
              <a:off x="6528296" y="4971984"/>
              <a:ext cx="2223069" cy="499297"/>
            </a:xfrm>
            <a:prstGeom prst="rect">
              <a:avLst/>
            </a:prstGeom>
            <a:noFill/>
          </p:spPr>
          <p:txBody>
            <a:bodyPr wrap="none" rtlCol="0">
              <a:spAutoFit/>
            </a:bodyPr>
            <a:lstStyle/>
            <a:p>
              <a:r>
                <a:rPr lang="en-US" sz="2000" b="1" dirty="0">
                  <a:solidFill>
                    <a:schemeClr val="accent3"/>
                  </a:solidFill>
                </a:rPr>
                <a:t>Environment</a:t>
              </a:r>
            </a:p>
          </p:txBody>
        </p:sp>
        <p:cxnSp>
          <p:nvCxnSpPr>
            <p:cNvPr id="19" name="Elbow Connector 18">
              <a:extLst>
                <a:ext uri="{FF2B5EF4-FFF2-40B4-BE49-F238E27FC236}">
                  <a16:creationId xmlns:a16="http://schemas.microsoft.com/office/drawing/2014/main" id="{74A6438A-652D-7A38-CF61-C1A7FD165389}"/>
                </a:ext>
                <a:ext uri="{C183D7F6-B498-43B3-948B-1728B52AA6E4}">
                  <adec:decorative xmlns:adec="http://schemas.microsoft.com/office/drawing/2017/decorative" val="1"/>
                </a:ext>
              </a:extLst>
            </p:cNvPr>
            <p:cNvCxnSpPr>
              <a:stCxn id="18" idx="0"/>
              <a:endCxn id="15" idx="3"/>
            </p:cNvCxnSpPr>
            <p:nvPr/>
          </p:nvCxnSpPr>
          <p:spPr>
            <a:xfrm rot="16200000" flipV="1">
              <a:off x="6217364" y="3549517"/>
              <a:ext cx="177142" cy="2667792"/>
            </a:xfrm>
            <a:prstGeom prst="bentConnector2">
              <a:avLst/>
            </a:prstGeom>
            <a:ln>
              <a:solidFill>
                <a:schemeClr val="accent3"/>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 name="Elbow Connector 19">
              <a:extLst>
                <a:ext uri="{FF2B5EF4-FFF2-40B4-BE49-F238E27FC236}">
                  <a16:creationId xmlns:a16="http://schemas.microsoft.com/office/drawing/2014/main" id="{F4D7C55D-D313-58A5-254C-6B925528E0AF}"/>
                </a:ext>
                <a:ext uri="{C183D7F6-B498-43B3-948B-1728B52AA6E4}">
                  <adec:decorative xmlns:adec="http://schemas.microsoft.com/office/drawing/2017/decorative" val="1"/>
                </a:ext>
              </a:extLst>
            </p:cNvPr>
            <p:cNvCxnSpPr>
              <a:stCxn id="16" idx="3"/>
              <a:endCxn id="18" idx="2"/>
            </p:cNvCxnSpPr>
            <p:nvPr/>
          </p:nvCxnSpPr>
          <p:spPr>
            <a:xfrm flipV="1">
              <a:off x="5067416" y="5471281"/>
              <a:ext cx="2572415" cy="264364"/>
            </a:xfrm>
            <a:prstGeom prst="bentConnector2">
              <a:avLst/>
            </a:prstGeom>
            <a:ln>
              <a:solidFill>
                <a:schemeClr val="accent4"/>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CBCCCB66-C48B-4D60-9B6F-ACDEA11AAFAF}"/>
                </a:ext>
              </a:extLst>
            </p:cNvPr>
            <p:cNvSpPr txBox="1"/>
            <p:nvPr/>
          </p:nvSpPr>
          <p:spPr>
            <a:xfrm>
              <a:off x="5881060" y="4439748"/>
              <a:ext cx="909223" cy="307777"/>
            </a:xfrm>
            <a:prstGeom prst="rect">
              <a:avLst/>
            </a:prstGeom>
            <a:noFill/>
          </p:spPr>
          <p:txBody>
            <a:bodyPr wrap="none" rtlCol="0">
              <a:spAutoFit/>
            </a:bodyPr>
            <a:lstStyle/>
            <a:p>
              <a:r>
                <a:rPr lang="en-US" sz="1400" dirty="0">
                  <a:solidFill>
                    <a:schemeClr val="accent3"/>
                  </a:solidFill>
                  <a:latin typeface="+mj-lt"/>
                </a:rPr>
                <a:t>percepts</a:t>
              </a:r>
            </a:p>
          </p:txBody>
        </p:sp>
        <p:sp>
          <p:nvSpPr>
            <p:cNvPr id="22" name="TextBox 21">
              <a:extLst>
                <a:ext uri="{FF2B5EF4-FFF2-40B4-BE49-F238E27FC236}">
                  <a16:creationId xmlns:a16="http://schemas.microsoft.com/office/drawing/2014/main" id="{96E02FC2-54C1-EB0D-569D-12A670157212}"/>
                </a:ext>
              </a:extLst>
            </p:cNvPr>
            <p:cNvSpPr txBox="1"/>
            <p:nvPr/>
          </p:nvSpPr>
          <p:spPr>
            <a:xfrm>
              <a:off x="5940316" y="5761451"/>
              <a:ext cx="774571" cy="307777"/>
            </a:xfrm>
            <a:prstGeom prst="rect">
              <a:avLst/>
            </a:prstGeom>
            <a:noFill/>
          </p:spPr>
          <p:txBody>
            <a:bodyPr wrap="none" rtlCol="0">
              <a:spAutoFit/>
            </a:bodyPr>
            <a:lstStyle/>
            <a:p>
              <a:r>
                <a:rPr lang="en-US" sz="1400" dirty="0">
                  <a:solidFill>
                    <a:schemeClr val="accent4"/>
                  </a:solidFill>
                  <a:latin typeface="+mj-lt"/>
                </a:rPr>
                <a:t>actions</a:t>
              </a:r>
            </a:p>
          </p:txBody>
        </p:sp>
      </p:grpSp>
    </p:spTree>
    <p:extLst>
      <p:ext uri="{BB962C8B-B14F-4D97-AF65-F5344CB8AC3E}">
        <p14:creationId xmlns:p14="http://schemas.microsoft.com/office/powerpoint/2010/main" val="3704227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D476B-7D67-B0BF-8BC3-1E83FA5386E4}"/>
              </a:ext>
            </a:extLst>
          </p:cNvPr>
          <p:cNvSpPr>
            <a:spLocks noGrp="1"/>
          </p:cNvSpPr>
          <p:nvPr>
            <p:ph type="title"/>
          </p:nvPr>
        </p:nvSpPr>
        <p:spPr/>
        <p:txBody>
          <a:bodyPr/>
          <a:lstStyle/>
          <a:p>
            <a:r>
              <a:rPr lang="en-US" dirty="0"/>
              <a:t>Reinforcement Learning Approaches</a:t>
            </a:r>
          </a:p>
        </p:txBody>
      </p:sp>
      <p:sp>
        <p:nvSpPr>
          <p:cNvPr id="3" name="Content Placeholder 2">
            <a:extLst>
              <a:ext uri="{FF2B5EF4-FFF2-40B4-BE49-F238E27FC236}">
                <a16:creationId xmlns:a16="http://schemas.microsoft.com/office/drawing/2014/main" id="{DA993F62-EFAD-2A61-E224-23764BC94866}"/>
              </a:ext>
            </a:extLst>
          </p:cNvPr>
          <p:cNvSpPr>
            <a:spLocks noGrp="1"/>
          </p:cNvSpPr>
          <p:nvPr>
            <p:ph idx="1"/>
          </p:nvPr>
        </p:nvSpPr>
        <p:spPr>
          <a:xfrm>
            <a:off x="497158" y="4148441"/>
            <a:ext cx="11197683" cy="2026063"/>
          </a:xfrm>
        </p:spPr>
        <p:txBody>
          <a:bodyPr>
            <a:noAutofit/>
          </a:bodyPr>
          <a:lstStyle/>
          <a:p>
            <a:pPr>
              <a:lnSpc>
                <a:spcPct val="100000"/>
              </a:lnSpc>
              <a:buClr>
                <a:schemeClr val="tx1"/>
              </a:buClr>
            </a:pPr>
            <a:r>
              <a:rPr lang="en-US" b="1" dirty="0">
                <a:solidFill>
                  <a:schemeClr val="accent1"/>
                </a:solidFill>
                <a:latin typeface="Avenir Next" panose="020B0503020202020204" pitchFamily="34" charset="0"/>
              </a:rPr>
              <a:t>Exploration</a:t>
            </a:r>
            <a:r>
              <a:rPr lang="en-US" dirty="0"/>
              <a:t>: try unknown actions to gain information</a:t>
            </a:r>
          </a:p>
          <a:p>
            <a:pPr>
              <a:lnSpc>
                <a:spcPct val="100000"/>
              </a:lnSpc>
              <a:buClr>
                <a:schemeClr val="tx1"/>
              </a:buClr>
            </a:pPr>
            <a:r>
              <a:rPr lang="en-US" b="1" dirty="0">
                <a:solidFill>
                  <a:schemeClr val="accent1"/>
                </a:solidFill>
                <a:latin typeface="Avenir Next" panose="020B0503020202020204" pitchFamily="34" charset="0"/>
              </a:rPr>
              <a:t>Exploitation</a:t>
            </a:r>
            <a:r>
              <a:rPr lang="en-US" dirty="0"/>
              <a:t>: eventually, you have to use what you know</a:t>
            </a:r>
          </a:p>
          <a:p>
            <a:pPr>
              <a:lnSpc>
                <a:spcPct val="100000"/>
              </a:lnSpc>
              <a:buClr>
                <a:schemeClr val="tx1"/>
              </a:buClr>
            </a:pPr>
            <a:r>
              <a:rPr lang="en-US" b="1" dirty="0">
                <a:solidFill>
                  <a:schemeClr val="accent1"/>
                </a:solidFill>
                <a:latin typeface="Avenir Next" panose="020B0503020202020204" pitchFamily="34" charset="0"/>
              </a:rPr>
              <a:t>Sampling</a:t>
            </a:r>
            <a:r>
              <a:rPr lang="en-US" dirty="0"/>
              <a:t>: repeat many times to get good estimates</a:t>
            </a:r>
          </a:p>
          <a:p>
            <a:pPr>
              <a:lnSpc>
                <a:spcPct val="100000"/>
              </a:lnSpc>
              <a:buClr>
                <a:schemeClr val="tx1"/>
              </a:buClr>
            </a:pPr>
            <a:r>
              <a:rPr lang="en-US" b="1" dirty="0">
                <a:solidFill>
                  <a:schemeClr val="accent1"/>
                </a:solidFill>
                <a:latin typeface="Avenir Next" panose="020B0503020202020204" pitchFamily="34" charset="0"/>
              </a:rPr>
              <a:t>Generalization</a:t>
            </a:r>
            <a:r>
              <a:rPr lang="en-US" dirty="0"/>
              <a:t>: what you learn in one state may apply to others, too</a:t>
            </a:r>
          </a:p>
        </p:txBody>
      </p:sp>
      <p:sp>
        <p:nvSpPr>
          <p:cNvPr id="4" name="Date Placeholder 3">
            <a:extLst>
              <a:ext uri="{FF2B5EF4-FFF2-40B4-BE49-F238E27FC236}">
                <a16:creationId xmlns:a16="http://schemas.microsoft.com/office/drawing/2014/main" id="{75F25F68-5521-3900-6319-1F8241374990}"/>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A6AC4D2-2AF9-FB32-A3D9-5038066DE7F2}"/>
              </a:ext>
            </a:extLst>
          </p:cNvPr>
          <p:cNvSpPr>
            <a:spLocks noGrp="1"/>
          </p:cNvSpPr>
          <p:nvPr>
            <p:ph type="sldNum" sz="quarter" idx="12"/>
          </p:nvPr>
        </p:nvSpPr>
        <p:spPr/>
        <p:txBody>
          <a:bodyPr/>
          <a:lstStyle/>
          <a:p>
            <a:fld id="{0C6CD854-DD62-6C4B-87F1-66B34D688D3F}" type="slidenum">
              <a:rPr lang="en-US" smtClean="0"/>
              <a:t>6</a:t>
            </a:fld>
            <a:endParaRPr lang="en-US"/>
          </a:p>
        </p:txBody>
      </p:sp>
      <p:grpSp>
        <p:nvGrpSpPr>
          <p:cNvPr id="6" name="Group 5" descr="Diagram of the feedback system between an agent with sensors and actuators, and an environment that responds to agent actions with percepts that the agent can perceive.">
            <a:extLst>
              <a:ext uri="{FF2B5EF4-FFF2-40B4-BE49-F238E27FC236}">
                <a16:creationId xmlns:a16="http://schemas.microsoft.com/office/drawing/2014/main" id="{CCE990AD-92FE-46A4-04AE-BBE844BE796E}"/>
              </a:ext>
            </a:extLst>
          </p:cNvPr>
          <p:cNvGrpSpPr>
            <a:grpSpLocks noChangeAspect="1"/>
          </p:cNvGrpSpPr>
          <p:nvPr/>
        </p:nvGrpSpPr>
        <p:grpSpPr>
          <a:xfrm>
            <a:off x="3825501" y="1907785"/>
            <a:ext cx="4540995" cy="1668176"/>
            <a:chOff x="3084663" y="3987513"/>
            <a:chExt cx="5666702" cy="2081715"/>
          </a:xfrm>
        </p:grpSpPr>
        <p:grpSp>
          <p:nvGrpSpPr>
            <p:cNvPr id="7" name="Group 6" descr="Conceptual diagram of an agent, a blue box containing sensors mapped to actuators through an unknown agent function.">
              <a:extLst>
                <a:ext uri="{FF2B5EF4-FFF2-40B4-BE49-F238E27FC236}">
                  <a16:creationId xmlns:a16="http://schemas.microsoft.com/office/drawing/2014/main" id="{B0A74DE1-B34D-055D-8E30-477ED0ACB044}"/>
                </a:ext>
              </a:extLst>
            </p:cNvPr>
            <p:cNvGrpSpPr/>
            <p:nvPr/>
          </p:nvGrpSpPr>
          <p:grpSpPr>
            <a:xfrm>
              <a:off x="3084663" y="3987513"/>
              <a:ext cx="2678088" cy="2020872"/>
              <a:chOff x="3084663" y="3987513"/>
              <a:chExt cx="2678088" cy="2020872"/>
            </a:xfrm>
          </p:grpSpPr>
          <p:sp>
            <p:nvSpPr>
              <p:cNvPr id="13" name="Down Arrow 12">
                <a:extLst>
                  <a:ext uri="{FF2B5EF4-FFF2-40B4-BE49-F238E27FC236}">
                    <a16:creationId xmlns:a16="http://schemas.microsoft.com/office/drawing/2014/main" id="{004263EB-EDD8-ADA6-82B5-D0BF8857223B}"/>
                  </a:ext>
                  <a:ext uri="{C183D7F6-B498-43B3-948B-1728B52AA6E4}">
                    <adec:decorative xmlns:adec="http://schemas.microsoft.com/office/drawing/2017/decorative" val="1"/>
                  </a:ext>
                </a:extLst>
              </p:cNvPr>
              <p:cNvSpPr/>
              <p:nvPr/>
            </p:nvSpPr>
            <p:spPr>
              <a:xfrm>
                <a:off x="4400206" y="4954329"/>
                <a:ext cx="128642" cy="610573"/>
              </a:xfrm>
              <a:prstGeom prst="down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8295ACD-2133-DE47-96E3-751936557693}"/>
                  </a:ext>
                  <a:ext uri="{C183D7F6-B498-43B3-948B-1728B52AA6E4}">
                    <adec:decorative xmlns:adec="http://schemas.microsoft.com/office/drawing/2017/decorative" val="1"/>
                  </a:ext>
                </a:extLst>
              </p:cNvPr>
              <p:cNvSpPr/>
              <p:nvPr/>
            </p:nvSpPr>
            <p:spPr>
              <a:xfrm>
                <a:off x="3166314" y="4489582"/>
                <a:ext cx="2596437" cy="1518803"/>
              </a:xfrm>
              <a:prstGeom prst="roundRect">
                <a:avLst>
                  <a:gd name="adj" fmla="val 9642"/>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7C60DA0-826E-584A-2AC7-141437336A19}"/>
                  </a:ext>
                </a:extLst>
              </p:cNvPr>
              <p:cNvSpPr txBox="1"/>
              <p:nvPr/>
            </p:nvSpPr>
            <p:spPr>
              <a:xfrm>
                <a:off x="3084663" y="3987513"/>
                <a:ext cx="872355" cy="369332"/>
              </a:xfrm>
              <a:prstGeom prst="rect">
                <a:avLst/>
              </a:prstGeom>
              <a:noFill/>
            </p:spPr>
            <p:txBody>
              <a:bodyPr wrap="none" rtlCol="0">
                <a:spAutoFit/>
              </a:bodyPr>
              <a:lstStyle/>
              <a:p>
                <a:r>
                  <a:rPr lang="en-US" b="1" dirty="0">
                    <a:solidFill>
                      <a:schemeClr val="accent1"/>
                    </a:solidFill>
                  </a:rPr>
                  <a:t>Agent</a:t>
                </a:r>
              </a:p>
            </p:txBody>
          </p:sp>
          <p:sp>
            <p:nvSpPr>
              <p:cNvPr id="16" name="TextBox 15">
                <a:extLst>
                  <a:ext uri="{FF2B5EF4-FFF2-40B4-BE49-F238E27FC236}">
                    <a16:creationId xmlns:a16="http://schemas.microsoft.com/office/drawing/2014/main" id="{6CE093DA-B0F4-D3D8-C1CF-4EAE228BEF64}"/>
                  </a:ext>
                </a:extLst>
              </p:cNvPr>
              <p:cNvSpPr txBox="1"/>
              <p:nvPr/>
            </p:nvSpPr>
            <p:spPr>
              <a:xfrm>
                <a:off x="3957018" y="4610176"/>
                <a:ext cx="1015021" cy="369332"/>
              </a:xfrm>
              <a:prstGeom prst="rect">
                <a:avLst/>
              </a:prstGeom>
              <a:noFill/>
            </p:spPr>
            <p:txBody>
              <a:bodyPr wrap="none" rtlCol="0">
                <a:spAutoFit/>
              </a:bodyPr>
              <a:lstStyle/>
              <a:p>
                <a:pPr algn="ctr"/>
                <a:r>
                  <a:rPr lang="en-US" b="1" dirty="0">
                    <a:solidFill>
                      <a:schemeClr val="accent3"/>
                    </a:solidFill>
                    <a:latin typeface="+mj-lt"/>
                  </a:rPr>
                  <a:t>Sensors</a:t>
                </a:r>
              </a:p>
            </p:txBody>
          </p:sp>
          <p:sp>
            <p:nvSpPr>
              <p:cNvPr id="17" name="TextBox 16">
                <a:extLst>
                  <a:ext uri="{FF2B5EF4-FFF2-40B4-BE49-F238E27FC236}">
                    <a16:creationId xmlns:a16="http://schemas.microsoft.com/office/drawing/2014/main" id="{B2642E40-743E-A884-C659-C738C858401E}"/>
                  </a:ext>
                </a:extLst>
              </p:cNvPr>
              <p:cNvSpPr txBox="1"/>
              <p:nvPr/>
            </p:nvSpPr>
            <p:spPr>
              <a:xfrm>
                <a:off x="3861637" y="5550978"/>
                <a:ext cx="1205779" cy="369332"/>
              </a:xfrm>
              <a:prstGeom prst="rect">
                <a:avLst/>
              </a:prstGeom>
              <a:noFill/>
            </p:spPr>
            <p:txBody>
              <a:bodyPr wrap="none" rtlCol="0">
                <a:spAutoFit/>
              </a:bodyPr>
              <a:lstStyle/>
              <a:p>
                <a:pPr algn="ctr"/>
                <a:r>
                  <a:rPr lang="en-US" b="1" dirty="0">
                    <a:solidFill>
                      <a:schemeClr val="accent4"/>
                    </a:solidFill>
                    <a:latin typeface="+mj-lt"/>
                  </a:rPr>
                  <a:t>Actuators</a:t>
                </a:r>
              </a:p>
            </p:txBody>
          </p:sp>
          <p:sp>
            <p:nvSpPr>
              <p:cNvPr id="18" name="Rounded Rectangle 17">
                <a:extLst>
                  <a:ext uri="{FF2B5EF4-FFF2-40B4-BE49-F238E27FC236}">
                    <a16:creationId xmlns:a16="http://schemas.microsoft.com/office/drawing/2014/main" id="{F935E544-9E48-6D5C-3CD2-AE16EBD0B5B5}"/>
                  </a:ext>
                </a:extLst>
              </p:cNvPr>
              <p:cNvSpPr/>
              <p:nvPr/>
            </p:nvSpPr>
            <p:spPr>
              <a:xfrm>
                <a:off x="4278458" y="5064317"/>
                <a:ext cx="372140" cy="369332"/>
              </a:xfrm>
              <a:prstGeom prst="roundRect">
                <a:avLst>
                  <a:gd name="adj" fmla="val 2530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a:t>
                </a:r>
              </a:p>
            </p:txBody>
          </p:sp>
        </p:grpSp>
        <p:sp>
          <p:nvSpPr>
            <p:cNvPr id="8" name="TextBox 7">
              <a:extLst>
                <a:ext uri="{FF2B5EF4-FFF2-40B4-BE49-F238E27FC236}">
                  <a16:creationId xmlns:a16="http://schemas.microsoft.com/office/drawing/2014/main" id="{4B83A2B7-C13C-3857-05ED-146E905A0A3E}"/>
                </a:ext>
              </a:extLst>
            </p:cNvPr>
            <p:cNvSpPr txBox="1"/>
            <p:nvPr/>
          </p:nvSpPr>
          <p:spPr>
            <a:xfrm>
              <a:off x="6528296" y="4971984"/>
              <a:ext cx="2223069" cy="499297"/>
            </a:xfrm>
            <a:prstGeom prst="rect">
              <a:avLst/>
            </a:prstGeom>
            <a:noFill/>
          </p:spPr>
          <p:txBody>
            <a:bodyPr wrap="none" rtlCol="0">
              <a:spAutoFit/>
            </a:bodyPr>
            <a:lstStyle/>
            <a:p>
              <a:r>
                <a:rPr lang="en-US" sz="2000" b="1" dirty="0">
                  <a:solidFill>
                    <a:schemeClr val="accent3"/>
                  </a:solidFill>
                </a:rPr>
                <a:t>Environment</a:t>
              </a:r>
            </a:p>
          </p:txBody>
        </p:sp>
        <p:cxnSp>
          <p:nvCxnSpPr>
            <p:cNvPr id="9" name="Elbow Connector 8">
              <a:extLst>
                <a:ext uri="{FF2B5EF4-FFF2-40B4-BE49-F238E27FC236}">
                  <a16:creationId xmlns:a16="http://schemas.microsoft.com/office/drawing/2014/main" id="{6499E6FD-B661-7B99-E317-0F8C74C90CF5}"/>
                </a:ext>
                <a:ext uri="{C183D7F6-B498-43B3-948B-1728B52AA6E4}">
                  <adec:decorative xmlns:adec="http://schemas.microsoft.com/office/drawing/2017/decorative" val="1"/>
                </a:ext>
              </a:extLst>
            </p:cNvPr>
            <p:cNvCxnSpPr>
              <a:stCxn id="8" idx="0"/>
              <a:endCxn id="16" idx="3"/>
            </p:cNvCxnSpPr>
            <p:nvPr/>
          </p:nvCxnSpPr>
          <p:spPr>
            <a:xfrm rot="16200000" flipV="1">
              <a:off x="6217364" y="3549517"/>
              <a:ext cx="177142" cy="2667792"/>
            </a:xfrm>
            <a:prstGeom prst="bentConnector2">
              <a:avLst/>
            </a:prstGeom>
            <a:ln>
              <a:solidFill>
                <a:schemeClr val="accent3"/>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0" name="Elbow Connector 9">
              <a:extLst>
                <a:ext uri="{FF2B5EF4-FFF2-40B4-BE49-F238E27FC236}">
                  <a16:creationId xmlns:a16="http://schemas.microsoft.com/office/drawing/2014/main" id="{0DEB7013-3E07-BB49-46BD-46231731411A}"/>
                </a:ext>
                <a:ext uri="{C183D7F6-B498-43B3-948B-1728B52AA6E4}">
                  <adec:decorative xmlns:adec="http://schemas.microsoft.com/office/drawing/2017/decorative" val="1"/>
                </a:ext>
              </a:extLst>
            </p:cNvPr>
            <p:cNvCxnSpPr>
              <a:stCxn id="17" idx="3"/>
              <a:endCxn id="8" idx="2"/>
            </p:cNvCxnSpPr>
            <p:nvPr/>
          </p:nvCxnSpPr>
          <p:spPr>
            <a:xfrm flipV="1">
              <a:off x="5067416" y="5471281"/>
              <a:ext cx="2572415" cy="264364"/>
            </a:xfrm>
            <a:prstGeom prst="bentConnector2">
              <a:avLst/>
            </a:prstGeom>
            <a:ln>
              <a:solidFill>
                <a:schemeClr val="accent4"/>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F9B1DA13-78FD-0F8D-4879-21B7897D9963}"/>
                </a:ext>
              </a:extLst>
            </p:cNvPr>
            <p:cNvSpPr txBox="1"/>
            <p:nvPr/>
          </p:nvSpPr>
          <p:spPr>
            <a:xfrm>
              <a:off x="5881060" y="4439748"/>
              <a:ext cx="909223" cy="307777"/>
            </a:xfrm>
            <a:prstGeom prst="rect">
              <a:avLst/>
            </a:prstGeom>
            <a:noFill/>
          </p:spPr>
          <p:txBody>
            <a:bodyPr wrap="none" rtlCol="0">
              <a:spAutoFit/>
            </a:bodyPr>
            <a:lstStyle/>
            <a:p>
              <a:r>
                <a:rPr lang="en-US" sz="1400" dirty="0">
                  <a:solidFill>
                    <a:schemeClr val="accent3"/>
                  </a:solidFill>
                  <a:latin typeface="+mj-lt"/>
                </a:rPr>
                <a:t>percepts</a:t>
              </a:r>
            </a:p>
          </p:txBody>
        </p:sp>
        <p:sp>
          <p:nvSpPr>
            <p:cNvPr id="12" name="TextBox 11">
              <a:extLst>
                <a:ext uri="{FF2B5EF4-FFF2-40B4-BE49-F238E27FC236}">
                  <a16:creationId xmlns:a16="http://schemas.microsoft.com/office/drawing/2014/main" id="{3A087970-E92A-D7DB-B63C-1117B0650C72}"/>
                </a:ext>
              </a:extLst>
            </p:cNvPr>
            <p:cNvSpPr txBox="1"/>
            <p:nvPr/>
          </p:nvSpPr>
          <p:spPr>
            <a:xfrm>
              <a:off x="5940316" y="5761451"/>
              <a:ext cx="774571" cy="307777"/>
            </a:xfrm>
            <a:prstGeom prst="rect">
              <a:avLst/>
            </a:prstGeom>
            <a:noFill/>
          </p:spPr>
          <p:txBody>
            <a:bodyPr wrap="none" rtlCol="0">
              <a:spAutoFit/>
            </a:bodyPr>
            <a:lstStyle/>
            <a:p>
              <a:r>
                <a:rPr lang="en-US" sz="1400" dirty="0">
                  <a:solidFill>
                    <a:schemeClr val="accent4"/>
                  </a:solidFill>
                  <a:latin typeface="+mj-lt"/>
                </a:rPr>
                <a:t>actions</a:t>
              </a:r>
            </a:p>
          </p:txBody>
        </p:sp>
      </p:grpSp>
      <p:sp>
        <p:nvSpPr>
          <p:cNvPr id="19" name="Rounded Rectangle 18">
            <a:extLst>
              <a:ext uri="{FF2B5EF4-FFF2-40B4-BE49-F238E27FC236}">
                <a16:creationId xmlns:a16="http://schemas.microsoft.com/office/drawing/2014/main" id="{DBD50B81-8B00-FCE6-62B0-0306E8A90A62}"/>
              </a:ext>
            </a:extLst>
          </p:cNvPr>
          <p:cNvSpPr/>
          <p:nvPr/>
        </p:nvSpPr>
        <p:spPr>
          <a:xfrm>
            <a:off x="5450585" y="1380939"/>
            <a:ext cx="1960204" cy="624956"/>
          </a:xfrm>
          <a:prstGeom prst="roundRect">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state </a:t>
            </a:r>
            <a:r>
              <a:rPr lang="en-US" b="1" i="1" dirty="0">
                <a:solidFill>
                  <a:schemeClr val="accent2"/>
                </a:solidFill>
              </a:rPr>
              <a:t>s</a:t>
            </a:r>
            <a:r>
              <a:rPr lang="en-US" dirty="0">
                <a:solidFill>
                  <a:schemeClr val="tx1"/>
                </a:solidFill>
              </a:rPr>
              <a:t>, reward </a:t>
            </a:r>
            <a:r>
              <a:rPr lang="en-US" b="1" i="1" dirty="0">
                <a:solidFill>
                  <a:schemeClr val="accent3"/>
                </a:solidFill>
              </a:rPr>
              <a:t>r</a:t>
            </a:r>
          </a:p>
        </p:txBody>
      </p:sp>
      <p:sp>
        <p:nvSpPr>
          <p:cNvPr id="21" name="Rounded Rectangle 20">
            <a:extLst>
              <a:ext uri="{FF2B5EF4-FFF2-40B4-BE49-F238E27FC236}">
                <a16:creationId xmlns:a16="http://schemas.microsoft.com/office/drawing/2014/main" id="{576FFD96-76DA-C732-4C82-7F518114F921}"/>
              </a:ext>
            </a:extLst>
          </p:cNvPr>
          <p:cNvSpPr/>
          <p:nvPr/>
        </p:nvSpPr>
        <p:spPr>
          <a:xfrm>
            <a:off x="8099314" y="3181006"/>
            <a:ext cx="1387587" cy="624956"/>
          </a:xfrm>
          <a:prstGeom prst="roundRect">
            <a:avLst/>
          </a:prstGeom>
          <a:noFill/>
          <a:ln w="38100">
            <a:solidFill>
              <a:schemeClr val="accent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actions </a:t>
            </a:r>
            <a:r>
              <a:rPr lang="en-US" b="1" i="1" dirty="0">
                <a:solidFill>
                  <a:schemeClr val="accent1"/>
                </a:solidFill>
              </a:rPr>
              <a:t>a</a:t>
            </a:r>
            <a:endParaRPr lang="en-US" b="1" i="1" dirty="0">
              <a:solidFill>
                <a:schemeClr val="accent3"/>
              </a:solidFill>
            </a:endParaRPr>
          </a:p>
        </p:txBody>
      </p:sp>
      <p:cxnSp>
        <p:nvCxnSpPr>
          <p:cNvPr id="23" name="Straight Arrow Connector 22">
            <a:extLst>
              <a:ext uri="{FF2B5EF4-FFF2-40B4-BE49-F238E27FC236}">
                <a16:creationId xmlns:a16="http://schemas.microsoft.com/office/drawing/2014/main" id="{D3D5B731-0E57-7BE7-65C0-0485AB8B67E8}"/>
              </a:ext>
              <a:ext uri="{C183D7F6-B498-43B3-948B-1728B52AA6E4}">
                <adec:decorative xmlns:adec="http://schemas.microsoft.com/office/drawing/2017/decorative" val="1"/>
              </a:ext>
            </a:extLst>
          </p:cNvPr>
          <p:cNvCxnSpPr>
            <a:stCxn id="21" idx="1"/>
          </p:cNvCxnSpPr>
          <p:nvPr/>
        </p:nvCxnSpPr>
        <p:spPr>
          <a:xfrm flipH="1" flipV="1">
            <a:off x="7086600" y="3485301"/>
            <a:ext cx="1012714" cy="8183"/>
          </a:xfrm>
          <a:prstGeom prst="straightConnector1">
            <a:avLst/>
          </a:prstGeom>
          <a:ln w="28575">
            <a:solidFill>
              <a:schemeClr val="accent5"/>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C0646A4E-F267-0B06-4408-99EACA344D2A}"/>
              </a:ext>
              <a:ext uri="{C183D7F6-B498-43B3-948B-1728B52AA6E4}">
                <adec:decorative xmlns:adec="http://schemas.microsoft.com/office/drawing/2017/decorative" val="1"/>
              </a:ext>
            </a:extLst>
          </p:cNvPr>
          <p:cNvCxnSpPr>
            <a:stCxn id="19" idx="2"/>
            <a:endCxn id="11" idx="0"/>
          </p:cNvCxnSpPr>
          <p:nvPr/>
        </p:nvCxnSpPr>
        <p:spPr>
          <a:xfrm>
            <a:off x="6430687" y="2005895"/>
            <a:ext cx="1" cy="264287"/>
          </a:xfrm>
          <a:prstGeom prst="straightConnector1">
            <a:avLst/>
          </a:prstGeom>
          <a:ln w="28575">
            <a:solidFill>
              <a:schemeClr val="accent5"/>
            </a:solidFill>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3712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3E7F73-74CA-E261-CF20-384704206806}"/>
              </a:ext>
            </a:extLst>
          </p:cNvPr>
          <p:cNvSpPr>
            <a:spLocks noGrp="1"/>
          </p:cNvSpPr>
          <p:nvPr>
            <p:ph type="title"/>
          </p:nvPr>
        </p:nvSpPr>
        <p:spPr/>
        <p:txBody>
          <a:bodyPr/>
          <a:lstStyle/>
          <a:p>
            <a:r>
              <a:rPr lang="en-US" dirty="0"/>
              <a:t>Offline vs. Online Learning</a:t>
            </a:r>
          </a:p>
        </p:txBody>
      </p:sp>
      <p:sp>
        <p:nvSpPr>
          <p:cNvPr id="4" name="Date Placeholder 3">
            <a:extLst>
              <a:ext uri="{FF2B5EF4-FFF2-40B4-BE49-F238E27FC236}">
                <a16:creationId xmlns:a16="http://schemas.microsoft.com/office/drawing/2014/main" id="{9241D94A-B58D-CDC3-B058-29725ED1051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18181A26-1D51-5FD9-5171-173E1DC6406E}"/>
              </a:ext>
            </a:extLst>
          </p:cNvPr>
          <p:cNvSpPr>
            <a:spLocks noGrp="1"/>
          </p:cNvSpPr>
          <p:nvPr>
            <p:ph type="sldNum" sz="quarter" idx="12"/>
          </p:nvPr>
        </p:nvSpPr>
        <p:spPr/>
        <p:txBody>
          <a:bodyPr/>
          <a:lstStyle/>
          <a:p>
            <a:fld id="{0C6CD854-DD62-6C4B-87F1-66B34D688D3F}" type="slidenum">
              <a:rPr lang="en-US" smtClean="0"/>
              <a:t>7</a:t>
            </a:fld>
            <a:endParaRPr lang="en-US"/>
          </a:p>
        </p:txBody>
      </p:sp>
      <p:pic>
        <p:nvPicPr>
          <p:cNvPr id="8" name="Picture 2" descr="Illustration of the robot with a computerized brain jumping off of the narrow passageway into the fire pit.">
            <a:extLst>
              <a:ext uri="{FF2B5EF4-FFF2-40B4-BE49-F238E27FC236}">
                <a16:creationId xmlns:a16="http://schemas.microsoft.com/office/drawing/2014/main" id="{674978C1-99EC-B8A5-024A-46C86FB9914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73709" y="2857310"/>
            <a:ext cx="4541755" cy="2362200"/>
          </a:xfrm>
          <a:prstGeom prst="rect">
            <a:avLst/>
          </a:prstGeom>
          <a:noFill/>
        </p:spPr>
      </p:pic>
      <p:pic>
        <p:nvPicPr>
          <p:cNvPr id="9" name="Picture 2" descr="Illustration of the robot with a computerized brain thinking about what move to make on the narrow passageway surrounded on both sides by fire pits. The robot thinks about what would happen if it launched itself into the fire.">
            <a:extLst>
              <a:ext uri="{FF2B5EF4-FFF2-40B4-BE49-F238E27FC236}">
                <a16:creationId xmlns:a16="http://schemas.microsoft.com/office/drawing/2014/main" id="{675CC26E-3BD0-A2D6-BE91-13C89DB0F0B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6533" y="1638490"/>
            <a:ext cx="4770142" cy="3580640"/>
          </a:xfrm>
          <a:prstGeom prst="rect">
            <a:avLst/>
          </a:prstGeom>
          <a:noFill/>
        </p:spPr>
      </p:pic>
      <p:sp>
        <p:nvSpPr>
          <p:cNvPr id="11" name="Rounded Rectangle 10">
            <a:extLst>
              <a:ext uri="{FF2B5EF4-FFF2-40B4-BE49-F238E27FC236}">
                <a16:creationId xmlns:a16="http://schemas.microsoft.com/office/drawing/2014/main" id="{E6DE1B4B-C927-EA6A-080A-CA66F6684E83}"/>
              </a:ext>
            </a:extLst>
          </p:cNvPr>
          <p:cNvSpPr/>
          <p:nvPr/>
        </p:nvSpPr>
        <p:spPr>
          <a:xfrm>
            <a:off x="1569542" y="5461169"/>
            <a:ext cx="3384124" cy="65314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Offline Solution (MDPs)</a:t>
            </a:r>
          </a:p>
        </p:txBody>
      </p:sp>
      <p:sp>
        <p:nvSpPr>
          <p:cNvPr id="12" name="Rounded Rectangle 11">
            <a:extLst>
              <a:ext uri="{FF2B5EF4-FFF2-40B4-BE49-F238E27FC236}">
                <a16:creationId xmlns:a16="http://schemas.microsoft.com/office/drawing/2014/main" id="{B10B29B6-BFFC-F279-140F-4D2F5012D771}"/>
              </a:ext>
            </a:extLst>
          </p:cNvPr>
          <p:cNvSpPr/>
          <p:nvPr/>
        </p:nvSpPr>
        <p:spPr>
          <a:xfrm>
            <a:off x="7352524" y="5461169"/>
            <a:ext cx="3384124" cy="65314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t>Online Learning (RL)</a:t>
            </a:r>
          </a:p>
        </p:txBody>
      </p:sp>
    </p:spTree>
    <p:extLst>
      <p:ext uri="{BB962C8B-B14F-4D97-AF65-F5344CB8AC3E}">
        <p14:creationId xmlns:p14="http://schemas.microsoft.com/office/powerpoint/2010/main" val="3936073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8B22-285E-23B2-ACB7-7553B3B34B91}"/>
              </a:ext>
            </a:extLst>
          </p:cNvPr>
          <p:cNvSpPr>
            <a:spLocks noGrp="1"/>
          </p:cNvSpPr>
          <p:nvPr>
            <p:ph type="title"/>
          </p:nvPr>
        </p:nvSpPr>
        <p:spPr/>
        <p:txBody>
          <a:bodyPr/>
          <a:lstStyle/>
          <a:p>
            <a:r>
              <a:rPr lang="en-US" dirty="0"/>
              <a:t>Passive Reinforcement Learning</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0E6394D1-7C38-28A5-D6F7-41EFBD3C2362}"/>
                  </a:ext>
                </a:extLst>
              </p:cNvPr>
              <p:cNvSpPr>
                <a:spLocks noGrp="1"/>
              </p:cNvSpPr>
              <p:nvPr>
                <p:ph idx="1"/>
              </p:nvPr>
            </p:nvSpPr>
            <p:spPr>
              <a:xfrm>
                <a:off x="497158" y="1590261"/>
                <a:ext cx="6671085" cy="4606139"/>
              </a:xfrm>
            </p:spPr>
            <p:txBody>
              <a:bodyPr/>
              <a:lstStyle/>
              <a:p>
                <a:r>
                  <a:rPr lang="en-US" dirty="0"/>
                  <a:t>Simplified Task: </a:t>
                </a:r>
                <a:r>
                  <a:rPr lang="en-US" b="1" dirty="0">
                    <a:solidFill>
                      <a:schemeClr val="accent2"/>
                    </a:solidFill>
                    <a:latin typeface="Avenir Next" panose="020B0503020202020204" pitchFamily="34" charset="0"/>
                  </a:rPr>
                  <a:t>Policy Evaluation</a:t>
                </a:r>
              </a:p>
              <a:p>
                <a:pPr lvl="1"/>
                <a:r>
                  <a:rPr lang="en-US" dirty="0">
                    <a:latin typeface="+mn-lt"/>
                  </a:rPr>
                  <a:t>Input: fixed policy </a:t>
                </a:r>
                <a14:m>
                  <m:oMath xmlns:m="http://schemas.openxmlformats.org/officeDocument/2006/math">
                    <m:r>
                      <a:rPr lang="en-US"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oMath>
                </a14:m>
                <a:endParaRPr lang="en-US" dirty="0">
                  <a:latin typeface="+mn-lt"/>
                </a:endParaRPr>
              </a:p>
              <a:p>
                <a:pPr lvl="1"/>
                <a:r>
                  <a:rPr lang="en-US" dirty="0">
                    <a:latin typeface="+mn-lt"/>
                  </a:rPr>
                  <a:t>Don’t know </a:t>
                </a:r>
                <a14:m>
                  <m:oMath xmlns:m="http://schemas.openxmlformats.org/officeDocument/2006/math">
                    <m:r>
                      <a:rPr lang="en-US" b="0" i="1" smtClean="0">
                        <a:latin typeface="Cambria Math" panose="02040503050406030204" pitchFamily="18" charset="0"/>
                      </a:rPr>
                      <m:t>𝑇</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oMath>
                </a14:m>
                <a:endParaRPr lang="en-US" dirty="0">
                  <a:latin typeface="+mn-lt"/>
                </a:endParaRPr>
              </a:p>
              <a:p>
                <a:pPr lvl="1"/>
                <a:r>
                  <a:rPr lang="en-US" dirty="0">
                    <a:latin typeface="+mn-lt"/>
                  </a:rPr>
                  <a:t>Don’t know </a:t>
                </a:r>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endParaRPr lang="en-US" dirty="0">
                  <a:latin typeface="+mn-lt"/>
                </a:endParaRPr>
              </a:p>
              <a:p>
                <a:pPr lvl="1">
                  <a:buClr>
                    <a:schemeClr val="tx1"/>
                  </a:buClr>
                </a:pPr>
                <a:r>
                  <a:rPr lang="en-US" dirty="0">
                    <a:solidFill>
                      <a:schemeClr val="accent3"/>
                    </a:solidFill>
                    <a:latin typeface="+mj-lt"/>
                  </a:rPr>
                  <a:t>Goal</a:t>
                </a:r>
                <a:r>
                  <a:rPr lang="en-US" dirty="0">
                    <a:solidFill>
                      <a:schemeClr val="accent3"/>
                    </a:solidFill>
                    <a:latin typeface="+mn-lt"/>
                  </a:rPr>
                  <a:t>: </a:t>
                </a:r>
                <a:r>
                  <a:rPr lang="en-US" i="1" dirty="0">
                    <a:solidFill>
                      <a:schemeClr val="accent3"/>
                    </a:solidFill>
                    <a:latin typeface="+mn-lt"/>
                  </a:rPr>
                  <a:t>learn the state values</a:t>
                </a:r>
              </a:p>
              <a:p>
                <a:r>
                  <a:rPr lang="en-US" dirty="0"/>
                  <a:t>In this case:</a:t>
                </a:r>
              </a:p>
              <a:p>
                <a:pPr lvl="1"/>
                <a:r>
                  <a:rPr lang="en-US" dirty="0"/>
                  <a:t>Learner is “along for the ride”</a:t>
                </a:r>
              </a:p>
              <a:p>
                <a:pPr lvl="1"/>
                <a:r>
                  <a:rPr lang="en-US" dirty="0"/>
                  <a:t>No choice about what actions to take</a:t>
                </a:r>
              </a:p>
              <a:p>
                <a:pPr lvl="1"/>
                <a:r>
                  <a:rPr lang="en-US" dirty="0"/>
                  <a:t>Just execute the policy and learn from experience</a:t>
                </a:r>
              </a:p>
              <a:p>
                <a:pPr lvl="1"/>
                <a:r>
                  <a:rPr lang="en-US" dirty="0"/>
                  <a:t>But it’s </a:t>
                </a:r>
                <a:r>
                  <a:rPr lang="en-US" i="1" dirty="0">
                    <a:latin typeface="+mj-lt"/>
                  </a:rPr>
                  <a:t>not</a:t>
                </a:r>
                <a:r>
                  <a:rPr lang="en-US" dirty="0"/>
                  <a:t> offline planning! Agent actually takes actions in the world</a:t>
                </a:r>
              </a:p>
            </p:txBody>
          </p:sp>
        </mc:Choice>
        <mc:Fallback xmlns="">
          <p:sp>
            <p:nvSpPr>
              <p:cNvPr id="6" name="Content Placeholder 5">
                <a:extLst>
                  <a:ext uri="{FF2B5EF4-FFF2-40B4-BE49-F238E27FC236}">
                    <a16:creationId xmlns:a16="http://schemas.microsoft.com/office/drawing/2014/main" id="{0E6394D1-7C38-28A5-D6F7-41EFBD3C2362}"/>
                  </a:ext>
                </a:extLst>
              </p:cNvPr>
              <p:cNvSpPr>
                <a:spLocks noGrp="1" noRot="1" noChangeAspect="1" noMove="1" noResize="1" noEditPoints="1" noAdjustHandles="1" noChangeArrowheads="1" noChangeShapeType="1" noTextEdit="1"/>
              </p:cNvSpPr>
              <p:nvPr>
                <p:ph idx="1"/>
              </p:nvPr>
            </p:nvSpPr>
            <p:spPr>
              <a:xfrm>
                <a:off x="497158" y="1590261"/>
                <a:ext cx="6671085" cy="4606139"/>
              </a:xfrm>
              <a:blipFill>
                <a:blip r:embed="rId2"/>
                <a:stretch>
                  <a:fillRect l="-1331" r="-152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E3B6EE2-796E-CCD2-BF17-1C104CDFE40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22B9BE1C-49C8-7F9F-38C7-8AA2EFDEC255}"/>
              </a:ext>
            </a:extLst>
          </p:cNvPr>
          <p:cNvSpPr>
            <a:spLocks noGrp="1"/>
          </p:cNvSpPr>
          <p:nvPr>
            <p:ph type="sldNum" sz="quarter" idx="12"/>
          </p:nvPr>
        </p:nvSpPr>
        <p:spPr/>
        <p:txBody>
          <a:bodyPr/>
          <a:lstStyle/>
          <a:p>
            <a:fld id="{0C6CD854-DD62-6C4B-87F1-66B34D688D3F}" type="slidenum">
              <a:rPr lang="en-US" smtClean="0"/>
              <a:t>8</a:t>
            </a:fld>
            <a:endParaRPr lang="en-US"/>
          </a:p>
        </p:txBody>
      </p:sp>
      <p:pic>
        <p:nvPicPr>
          <p:cNvPr id="7" name="Picture 2" descr="Illustration of the robot with a computerized brain holding a clipboard watching film on a projector of a past episode where the robot tried to jump into the fire pit.">
            <a:extLst>
              <a:ext uri="{FF2B5EF4-FFF2-40B4-BE49-F238E27FC236}">
                <a16:creationId xmlns:a16="http://schemas.microsoft.com/office/drawing/2014/main" id="{1A1F88D5-0787-9BD5-F473-D07D7413BAE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86198" y="2147920"/>
            <a:ext cx="4057459" cy="3013461"/>
          </a:xfrm>
          <a:prstGeom prst="rect">
            <a:avLst/>
          </a:prstGeom>
          <a:noFill/>
        </p:spPr>
      </p:pic>
    </p:spTree>
    <p:extLst>
      <p:ext uri="{BB962C8B-B14F-4D97-AF65-F5344CB8AC3E}">
        <p14:creationId xmlns:p14="http://schemas.microsoft.com/office/powerpoint/2010/main" val="2276723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ED7B-6A77-2F4F-F86A-92E8F89480D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5A3A40B-DA2A-BF00-BF63-37528CDD3B7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2F116C60-1BE6-169C-C29B-612037C0ED63}"/>
              </a:ext>
            </a:extLst>
          </p:cNvPr>
          <p:cNvSpPr>
            <a:spLocks noGrp="1"/>
          </p:cNvSpPr>
          <p:nvPr>
            <p:ph type="sldNum" sz="quarter" idx="12"/>
          </p:nvPr>
        </p:nvSpPr>
        <p:spPr/>
        <p:txBody>
          <a:bodyPr/>
          <a:lstStyle/>
          <a:p>
            <a:fld id="{0C6CD854-DD62-6C4B-87F1-66B34D688D3F}" type="slidenum">
              <a:rPr lang="en-US" smtClean="0"/>
              <a:t>9</a:t>
            </a:fld>
            <a:endParaRPr lang="en-US"/>
          </a:p>
        </p:txBody>
      </p:sp>
      <p:sp>
        <p:nvSpPr>
          <p:cNvPr id="5" name="Title 4">
            <a:extLst>
              <a:ext uri="{FF2B5EF4-FFF2-40B4-BE49-F238E27FC236}">
                <a16:creationId xmlns:a16="http://schemas.microsoft.com/office/drawing/2014/main" id="{EEFEB909-C111-28D6-63C9-876C1F4E1A0B}"/>
              </a:ext>
            </a:extLst>
          </p:cNvPr>
          <p:cNvSpPr>
            <a:spLocks noGrp="1"/>
          </p:cNvSpPr>
          <p:nvPr>
            <p:ph type="title"/>
          </p:nvPr>
        </p:nvSpPr>
        <p:spPr/>
        <p:txBody>
          <a:bodyPr/>
          <a:lstStyle/>
          <a:p>
            <a:r>
              <a:rPr lang="en-US" dirty="0"/>
              <a:t>Questions (1)</a:t>
            </a:r>
          </a:p>
        </p:txBody>
      </p:sp>
    </p:spTree>
    <p:extLst>
      <p:ext uri="{BB962C8B-B14F-4D97-AF65-F5344CB8AC3E}">
        <p14:creationId xmlns:p14="http://schemas.microsoft.com/office/powerpoint/2010/main" val="779342413"/>
      </p:ext>
    </p:extLst>
  </p:cSld>
  <p:clrMapOvr>
    <a:masterClrMapping/>
  </p:clrMapOvr>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16788</TotalTime>
  <Words>2100</Words>
  <Application>Microsoft Office PowerPoint</Application>
  <PresentationFormat>Widescreen</PresentationFormat>
  <Paragraphs>438</Paragraphs>
  <Slides>29</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Aptos</vt:lpstr>
      <vt:lpstr>Arial</vt:lpstr>
      <vt:lpstr>Avenir Next</vt:lpstr>
      <vt:lpstr>Avenir Next Demi Bold</vt:lpstr>
      <vt:lpstr>Avenir Next Medium</vt:lpstr>
      <vt:lpstr>Calibri</vt:lpstr>
      <vt:lpstr>Cambria Math</vt:lpstr>
      <vt:lpstr>Consolas</vt:lpstr>
      <vt:lpstr>Palatino</vt:lpstr>
      <vt:lpstr>Symbol</vt:lpstr>
      <vt:lpstr>Office Theme</vt:lpstr>
      <vt:lpstr>Reinforcement Learning</vt:lpstr>
      <vt:lpstr>Administrivia</vt:lpstr>
      <vt:lpstr>Recap: MDP Search Trees</vt:lpstr>
      <vt:lpstr>Reinforcement Learning: Learning by Doing</vt:lpstr>
      <vt:lpstr>Reinforcement Learning Problems</vt:lpstr>
      <vt:lpstr>Reinforcement Learning Approaches</vt:lpstr>
      <vt:lpstr>Offline vs. Online Learning</vt:lpstr>
      <vt:lpstr>Passive Reinforcement Learning</vt:lpstr>
      <vt:lpstr>Questions (1)</vt:lpstr>
      <vt:lpstr>‘Active’ Reinforcement Learning</vt:lpstr>
      <vt:lpstr>Model-Based Learning</vt:lpstr>
      <vt:lpstr>Model-Based Learning Example</vt:lpstr>
      <vt:lpstr>Model-Based Learning: Pros and Cons</vt:lpstr>
      <vt:lpstr>Questions (2)</vt:lpstr>
      <vt:lpstr>Model-Free Learning</vt:lpstr>
      <vt:lpstr>Direct Evaluation</vt:lpstr>
      <vt:lpstr>Direct Evaluation Example (1)</vt:lpstr>
      <vt:lpstr>Direct Evaluation Example (2)</vt:lpstr>
      <vt:lpstr>Problems with Direct Evaluation</vt:lpstr>
      <vt:lpstr>Questions (3)</vt:lpstr>
      <vt:lpstr>Why Not Use Policy Evaluation?</vt:lpstr>
      <vt:lpstr>Sample-Based Policy Evaluation?</vt:lpstr>
      <vt:lpstr>Temporal Difference Learning</vt:lpstr>
      <vt:lpstr>Exponential Moving Average</vt:lpstr>
      <vt:lpstr>TDL Example (1)</vt:lpstr>
      <vt:lpstr>TDL Example (2)</vt:lpstr>
      <vt:lpstr>Problems with TD Value Learning</vt:lpstr>
      <vt:lpstr>Questions (4)</vt:lpstr>
      <vt:lpstr>that’s it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taylorkf</cp:lastModifiedBy>
  <cp:revision>129</cp:revision>
  <cp:lastPrinted>2026-06-22T02:35:20Z</cp:lastPrinted>
  <dcterms:created xsi:type="dcterms:W3CDTF">2026-06-18T15:37:04Z</dcterms:created>
  <dcterms:modified xsi:type="dcterms:W3CDTF">2026-07-13T15:37:03Z</dcterms:modified>
</cp:coreProperties>
</file>