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83" r:id="rId3"/>
    <p:sldId id="415" r:id="rId4"/>
    <p:sldId id="416" r:id="rId5"/>
    <p:sldId id="414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9" r:id="rId16"/>
    <p:sldId id="426" r:id="rId17"/>
    <p:sldId id="427" r:id="rId18"/>
    <p:sldId id="428" r:id="rId19"/>
    <p:sldId id="430" r:id="rId20"/>
    <p:sldId id="431" r:id="rId21"/>
    <p:sldId id="297" r:id="rId22"/>
    <p:sldId id="434" r:id="rId23"/>
    <p:sldId id="435" r:id="rId24"/>
    <p:sldId id="436" r:id="rId25"/>
    <p:sldId id="329" r:id="rId26"/>
    <p:sldId id="437" r:id="rId27"/>
    <p:sldId id="439" r:id="rId28"/>
    <p:sldId id="432" r:id="rId29"/>
    <p:sldId id="433" r:id="rId30"/>
    <p:sldId id="440" r:id="rId31"/>
    <p:sldId id="441" r:id="rId32"/>
    <p:sldId id="442" r:id="rId33"/>
    <p:sldId id="443" r:id="rId34"/>
    <p:sldId id="438" r:id="rId35"/>
    <p:sldId id="298" r:id="rId36"/>
    <p:sldId id="444" r:id="rId37"/>
    <p:sldId id="27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715"/>
    <p:restoredTop sz="96301"/>
  </p:normalViewPr>
  <p:slideViewPr>
    <p:cSldViewPr snapToGrid="0">
      <p:cViewPr varScale="1">
        <p:scale>
          <a:sx n="196" d="100"/>
          <a:sy n="196" d="100"/>
        </p:scale>
        <p:origin x="176" y="680"/>
      </p:cViewPr>
      <p:guideLst/>
    </p:cSldViewPr>
  </p:slideViewPr>
  <p:outlineViewPr>
    <p:cViewPr>
      <p:scale>
        <a:sx n="33" d="100"/>
        <a:sy n="33" d="100"/>
      </p:scale>
      <p:origin x="0" y="-66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B3DF3-877D-684C-AE35-476B60C7BD12}" type="datetimeFigureOut">
              <a:rPr lang="en-US" smtClean="0"/>
              <a:t>7/6/26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8E8CD-B525-7F42-9E34-08FAB223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5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8E8CD-B525-7F42-9E34-08FAB223346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1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.do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li.do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BC0A6-4A08-7A82-6313-89C52ED0C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4369E-035A-4CDE-B08F-79998962B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9181"/>
            <a:ext cx="9144000" cy="182133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416877-0F64-0DA5-37BE-73193BD10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24360" y="3506765"/>
            <a:ext cx="795453" cy="1062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2CF66F-B4D1-BE27-528C-45028F2A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1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orithm Pseudo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9ED6EC-DF88-5CD5-C9B6-FB212C6D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106268"/>
            <a:ext cx="1119768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C5D1D5-8900-F5A0-17C2-8095697830BF}"/>
              </a:ext>
            </a:extLst>
          </p:cNvPr>
          <p:cNvSpPr txBox="1"/>
          <p:nvPr userDrawn="1"/>
        </p:nvSpPr>
        <p:spPr>
          <a:xfrm>
            <a:off x="1405052" y="1104227"/>
            <a:ext cx="159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1"/>
                </a:solidFill>
                <a:latin typeface="Avenir Next" panose="020B0503020202020204" pitchFamily="34" charset="0"/>
              </a:rPr>
              <a:t>ALGORITHM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689FF8-ABDB-D073-FC13-F963F22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C7B43-C611-517C-8655-E89E67E12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" y="1154345"/>
            <a:ext cx="795453" cy="1062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F7A763-4698-7F89-CB17-3873A8E8E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9968" y="2009971"/>
            <a:ext cx="7612062" cy="3509963"/>
          </a:xfrm>
          <a:ln w="38100">
            <a:solidFill>
              <a:schemeClr val="accent1"/>
            </a:solidFill>
          </a:ln>
        </p:spPr>
        <p:txBody>
          <a:bodyPr lIns="274320" tIns="274320" rIns="274320" bIns="274320"/>
          <a:lstStyle>
            <a:lvl1pPr>
              <a:lnSpc>
                <a:spcPct val="100000"/>
              </a:lnSpc>
              <a:buNone/>
              <a:defRPr sz="16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5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796A-833A-2ADB-9E0B-58D06FDE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9" y="5960410"/>
            <a:ext cx="5598842" cy="365126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30C07F-37D3-986B-D568-1B4347510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CSE 473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2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: Slido Respo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796A-833A-2ADB-9E0B-58D06FDE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45" y="2755884"/>
            <a:ext cx="10074109" cy="1161039"/>
          </a:xfrm>
        </p:spPr>
        <p:txBody>
          <a:bodyPr/>
          <a:lstStyle>
            <a:lvl1pPr algn="ctr">
              <a:defRPr sz="560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30C07F-37D3-986B-D568-1B4347510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CSE 473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F13BBE-AA55-446F-64C8-1CC6A249A1C4}"/>
              </a:ext>
            </a:extLst>
          </p:cNvPr>
          <p:cNvSpPr txBox="1"/>
          <p:nvPr userDrawn="1"/>
        </p:nvSpPr>
        <p:spPr>
          <a:xfrm>
            <a:off x="1182027" y="267886"/>
            <a:ext cx="159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4"/>
                </a:solidFill>
                <a:latin typeface="Avenir Next" panose="020B0503020202020204" pitchFamily="34" charset="0"/>
              </a:rPr>
              <a:t>BIG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585545-C611-2C5A-0DAC-F4EAABCBF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574" y="318004"/>
            <a:ext cx="795453" cy="1062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lido QR Code: https://app.sli.do/event/kTnQpGs3uwp529wW8MHc7W">
            <a:extLst>
              <a:ext uri="{FF2B5EF4-FFF2-40B4-BE49-F238E27FC236}">
                <a16:creationId xmlns:a16="http://schemas.microsoft.com/office/drawing/2014/main" id="{D68E6C67-B790-4041-280A-811B102C27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76337" y="136525"/>
            <a:ext cx="1283148" cy="1283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8FDA21-2C3C-36CF-9674-11D38439F036}"/>
              </a:ext>
            </a:extLst>
          </p:cNvPr>
          <p:cNvSpPr txBox="1"/>
          <p:nvPr userDrawn="1"/>
        </p:nvSpPr>
        <p:spPr>
          <a:xfrm>
            <a:off x="4238732" y="3987813"/>
            <a:ext cx="3714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2"/>
                </a:solidFill>
                <a:latin typeface="+mj-lt"/>
              </a:rPr>
              <a:t>respond on </a:t>
            </a:r>
            <a:r>
              <a:rPr lang="en-US" sz="2400" b="0" dirty="0">
                <a:solidFill>
                  <a:schemeClr val="bg2"/>
                </a:solidFill>
                <a:latin typeface="+mj-lt"/>
                <a:hlinkClick r:id="rId3"/>
              </a:rPr>
              <a:t>sli.do</a:t>
            </a:r>
            <a:r>
              <a:rPr lang="en-US" sz="2400" b="0" dirty="0">
                <a:solidFill>
                  <a:schemeClr val="bg2"/>
                </a:solidFill>
                <a:latin typeface="+mj-lt"/>
              </a:rPr>
              <a:t> 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B273BB3-C8A2-3327-C246-6D3E42ED0111}"/>
              </a:ext>
            </a:extLst>
          </p:cNvPr>
          <p:cNvSpPr/>
          <p:nvPr userDrawn="1"/>
        </p:nvSpPr>
        <p:spPr>
          <a:xfrm>
            <a:off x="6919597" y="4058703"/>
            <a:ext cx="1033670" cy="3198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#cse473</a:t>
            </a:r>
          </a:p>
        </p:txBody>
      </p:sp>
    </p:spTree>
    <p:extLst>
      <p:ext uri="{BB962C8B-B14F-4D97-AF65-F5344CB8AC3E}">
        <p14:creationId xmlns:p14="http://schemas.microsoft.com/office/powerpoint/2010/main" val="56367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: Big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796A-833A-2ADB-9E0B-58D06FDE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45" y="2755884"/>
            <a:ext cx="10074109" cy="1161039"/>
          </a:xfrm>
        </p:spPr>
        <p:txBody>
          <a:bodyPr/>
          <a:lstStyle>
            <a:lvl1pPr algn="ctr">
              <a:defRPr sz="560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30C07F-37D3-986B-D568-1B4347510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CSE 473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F13BBE-AA55-446F-64C8-1CC6A249A1C4}"/>
              </a:ext>
            </a:extLst>
          </p:cNvPr>
          <p:cNvSpPr txBox="1"/>
          <p:nvPr userDrawn="1"/>
        </p:nvSpPr>
        <p:spPr>
          <a:xfrm>
            <a:off x="1182027" y="267886"/>
            <a:ext cx="159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4"/>
                </a:solidFill>
                <a:latin typeface="Avenir Next" panose="020B0503020202020204" pitchFamily="34" charset="0"/>
              </a:rPr>
              <a:t>BIG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585545-C611-2C5A-0DAC-F4EAABCBF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574" y="318004"/>
            <a:ext cx="795453" cy="1062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54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796A-833A-2ADB-9E0B-58D06FDE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45" y="2755884"/>
            <a:ext cx="10074109" cy="1161039"/>
          </a:xfrm>
        </p:spPr>
        <p:txBody>
          <a:bodyPr/>
          <a:lstStyle>
            <a:lvl1pPr algn="ctr">
              <a:defRPr sz="560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30C07F-37D3-986B-D568-1B4347510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CSE 473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22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30C07F-37D3-986B-D568-1B4347510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CSE 473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F13BBE-AA55-446F-64C8-1CC6A249A1C4}"/>
              </a:ext>
            </a:extLst>
          </p:cNvPr>
          <p:cNvSpPr txBox="1"/>
          <p:nvPr userDrawn="1"/>
        </p:nvSpPr>
        <p:spPr>
          <a:xfrm>
            <a:off x="1182027" y="267886"/>
            <a:ext cx="159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3"/>
                </a:solidFill>
                <a:latin typeface="Avenir Next" panose="020B0503020202020204" pitchFamily="34" charset="0"/>
              </a:rPr>
              <a:t>QUESTIONS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585545-C611-2C5A-0DAC-F4EAABCBF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574" y="318004"/>
            <a:ext cx="795453" cy="1062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7EDCA-ACC3-60BE-A411-C502B1E39FC1}"/>
              </a:ext>
            </a:extLst>
          </p:cNvPr>
          <p:cNvSpPr txBox="1"/>
          <p:nvPr userDrawn="1"/>
        </p:nvSpPr>
        <p:spPr>
          <a:xfrm>
            <a:off x="4238732" y="3987813"/>
            <a:ext cx="3714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chemeClr val="bg2"/>
                </a:solidFill>
                <a:latin typeface="+mj-lt"/>
              </a:rPr>
              <a:t>live and on </a:t>
            </a:r>
            <a:r>
              <a:rPr lang="en-US" sz="2400" b="0" dirty="0" err="1">
                <a:solidFill>
                  <a:schemeClr val="bg2"/>
                </a:solidFill>
                <a:latin typeface="+mj-lt"/>
                <a:hlinkClick r:id="rId2"/>
              </a:rPr>
              <a:t>sli.do</a:t>
            </a:r>
            <a:r>
              <a:rPr lang="en-US" sz="2400" b="0" dirty="0">
                <a:solidFill>
                  <a:schemeClr val="bg2"/>
                </a:solidFill>
                <a:latin typeface="+mj-lt"/>
              </a:rPr>
              <a:t>  </a:t>
            </a:r>
          </a:p>
        </p:txBody>
      </p:sp>
      <p:pic>
        <p:nvPicPr>
          <p:cNvPr id="7" name="Picture 6" descr="Slido QR Code: https://app.sli.do/event/kTnQpGs3uwp529wW8MHc7W">
            <a:extLst>
              <a:ext uri="{FF2B5EF4-FFF2-40B4-BE49-F238E27FC236}">
                <a16:creationId xmlns:a16="http://schemas.microsoft.com/office/drawing/2014/main" id="{3C76C6F7-F499-29B9-77D6-872235B424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86574" y="564225"/>
            <a:ext cx="1594624" cy="159462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D13390-E1C8-49EA-71D7-74D1FEDE0B7B}"/>
              </a:ext>
            </a:extLst>
          </p:cNvPr>
          <p:cNvSpPr/>
          <p:nvPr userDrawn="1"/>
        </p:nvSpPr>
        <p:spPr>
          <a:xfrm>
            <a:off x="6919597" y="4058703"/>
            <a:ext cx="1033670" cy="3198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#cse473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8A6512-0AA6-C8EB-D719-DD0205DF043D}"/>
              </a:ext>
            </a:extLst>
          </p:cNvPr>
          <p:cNvSpPr txBox="1">
            <a:spLocks/>
          </p:cNvSpPr>
          <p:nvPr userDrawn="1"/>
        </p:nvSpPr>
        <p:spPr>
          <a:xfrm>
            <a:off x="1238463" y="2897664"/>
            <a:ext cx="9715072" cy="1161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i="1" kern="1200">
                <a:solidFill>
                  <a:schemeClr val="tx1"/>
                </a:solidFill>
                <a:latin typeface="Avenir Next" panose="020B0503020202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i="0" dirty="0"/>
              <a:t>Questions?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C184BE7-022A-A27D-C943-41473A977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-1344845"/>
            <a:ext cx="1119768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6257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BC0A6-4A08-7A82-6313-89C52ED0C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4035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416877-0F64-0DA5-37BE-73193BD10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24360" y="3442757"/>
            <a:ext cx="795453" cy="1062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2CF66F-B4D1-BE27-528C-45028F2A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364CE-FC90-EE81-0C85-AB1B3ABC9D4E}"/>
              </a:ext>
            </a:extLst>
          </p:cNvPr>
          <p:cNvSpPr txBox="1"/>
          <p:nvPr userDrawn="1"/>
        </p:nvSpPr>
        <p:spPr>
          <a:xfrm>
            <a:off x="2419813" y="3372761"/>
            <a:ext cx="9360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2"/>
                </a:solidFill>
                <a:latin typeface="Avenir Next" panose="020B0503020202020204" pitchFamily="34" charset="0"/>
              </a:rPr>
              <a:t>SUMMARY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8A7CF4-0FC0-1051-4B95-5233CF4D3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4360" y="3768662"/>
            <a:ext cx="2801336" cy="2259013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41BD03-D38D-4889-DDFD-CA0F5498D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664" y="3436535"/>
            <a:ext cx="795453" cy="1062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A84C4D-3877-454D-DE80-40637B35D436}"/>
              </a:ext>
            </a:extLst>
          </p:cNvPr>
          <p:cNvSpPr txBox="1"/>
          <p:nvPr userDrawn="1"/>
        </p:nvSpPr>
        <p:spPr>
          <a:xfrm>
            <a:off x="8662117" y="3366539"/>
            <a:ext cx="1110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4"/>
                </a:solidFill>
                <a:latin typeface="Avenir Next" panose="020B0503020202020204" pitchFamily="34" charset="0"/>
              </a:rPr>
              <a:t>REMINDERS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CBA48C4-C824-B605-6727-F7E2EB6B85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6664" y="3762440"/>
            <a:ext cx="2801336" cy="2259013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38C9C4-A634-C527-770A-874B3E7B3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512" y="3436535"/>
            <a:ext cx="795453" cy="1062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580644-FA07-988F-6FF5-DE87D669B6CF}"/>
              </a:ext>
            </a:extLst>
          </p:cNvPr>
          <p:cNvSpPr txBox="1"/>
          <p:nvPr userDrawn="1"/>
        </p:nvSpPr>
        <p:spPr>
          <a:xfrm>
            <a:off x="5540965" y="3366539"/>
            <a:ext cx="9360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3"/>
                </a:solidFill>
                <a:latin typeface="Avenir Next" panose="020B0503020202020204" pitchFamily="34" charset="0"/>
              </a:rPr>
              <a:t>UPCOMING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5F9B325-0B36-5AA9-7D12-5A17DF8C65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45512" y="3762440"/>
            <a:ext cx="2801336" cy="2259013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5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uncem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BC0A6-4A08-7A82-6313-89C52ED0C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4035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416877-0F64-0DA5-37BE-73193BD10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24360" y="3442757"/>
            <a:ext cx="795453" cy="1062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2CF66F-B4D1-BE27-528C-45028F2A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364CE-FC90-EE81-0C85-AB1B3ABC9D4E}"/>
              </a:ext>
            </a:extLst>
          </p:cNvPr>
          <p:cNvSpPr txBox="1"/>
          <p:nvPr userDrawn="1"/>
        </p:nvSpPr>
        <p:spPr>
          <a:xfrm>
            <a:off x="2419813" y="3372761"/>
            <a:ext cx="1466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2"/>
                </a:solidFill>
                <a:latin typeface="Avenir Next" panose="020B0503020202020204" pitchFamily="34" charset="0"/>
              </a:rPr>
              <a:t>ANNOUNCEMENTS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8A7CF4-0FC0-1051-4B95-5233CF4D3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4360" y="3768662"/>
            <a:ext cx="2801336" cy="2259013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38C9C4-A634-C527-770A-874B3E7B3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512" y="3436535"/>
            <a:ext cx="795453" cy="1062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580644-FA07-988F-6FF5-DE87D669B6CF}"/>
              </a:ext>
            </a:extLst>
          </p:cNvPr>
          <p:cNvSpPr txBox="1"/>
          <p:nvPr userDrawn="1"/>
        </p:nvSpPr>
        <p:spPr>
          <a:xfrm>
            <a:off x="5540965" y="3366539"/>
            <a:ext cx="1110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3"/>
                </a:solidFill>
                <a:latin typeface="Avenir Next" panose="020B0503020202020204" pitchFamily="34" charset="0"/>
              </a:rPr>
              <a:t>ASSIGNMENTS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5F9B325-0B36-5AA9-7D12-5A17DF8C65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45512" y="3762440"/>
            <a:ext cx="2801336" cy="2259013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4662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796A-833A-2ADB-9E0B-58D06FDE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106268"/>
            <a:ext cx="1119768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D4E5D7-6AE8-399B-80A3-BA2673C5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" y="1154345"/>
            <a:ext cx="795453" cy="1062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C0F763-E5C9-6C8D-9C27-9FA42555E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8" y="1590261"/>
            <a:ext cx="11197683" cy="4606139"/>
          </a:xfrm>
        </p:spPr>
        <p:txBody>
          <a:bodyPr/>
          <a:lstStyle>
            <a:lvl1pPr>
              <a:defRPr sz="2400" b="0" i="0">
                <a:latin typeface="Avenir Next Medium" panose="020B0503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689FF8-ABDB-D073-FC13-F963F22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9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9ED6EC-DF88-5CD5-C9B6-FB212C6D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106268"/>
            <a:ext cx="1119768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C7B43-C611-517C-8655-E89E67E12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" y="1154345"/>
            <a:ext cx="795453" cy="1062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0EDA3F-C141-5BF2-6B52-BAB8A332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8" y="1590261"/>
            <a:ext cx="11197683" cy="4606139"/>
          </a:xfrm>
        </p:spPr>
        <p:txBody>
          <a:bodyPr/>
          <a:lstStyle>
            <a:lvl1pPr>
              <a:defRPr sz="2400" b="0" i="0">
                <a:latin typeface="Avenir Next Medium" panose="020B0503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689FF8-ABDB-D073-FC13-F963F22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7768A8-06D8-056C-235C-FA33DBE1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106268"/>
            <a:ext cx="1119768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4592B9-97B4-2687-1616-9564CCD75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9" y="1590261"/>
            <a:ext cx="5598842" cy="4606139"/>
          </a:xfrm>
        </p:spPr>
        <p:txBody>
          <a:bodyPr/>
          <a:lstStyle>
            <a:lvl1pPr>
              <a:lnSpc>
                <a:spcPct val="150000"/>
              </a:lnSpc>
              <a:defRPr sz="2400" b="0" i="0">
                <a:latin typeface="Avenir Next Medium" panose="020B0503020202020204" pitchFamily="34" charset="0"/>
              </a:defRPr>
            </a:lvl1pPr>
            <a:lvl2pPr>
              <a:lnSpc>
                <a:spcPct val="150000"/>
              </a:lnSpc>
              <a:defRPr sz="18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800"/>
            </a:lvl4pPr>
            <a:lvl5pPr>
              <a:lnSpc>
                <a:spcPct val="15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689FF8-ABDB-D073-FC13-F963F22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6EE43D-F642-8E1A-450D-683DCFEFE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" y="1154345"/>
            <a:ext cx="795453" cy="1062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1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xt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9ED6EC-DF88-5CD5-C9B6-FB212C6D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106268"/>
            <a:ext cx="1119768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C5D1D5-8900-F5A0-17C2-8095697830BF}"/>
              </a:ext>
            </a:extLst>
          </p:cNvPr>
          <p:cNvSpPr txBox="1"/>
          <p:nvPr userDrawn="1"/>
        </p:nvSpPr>
        <p:spPr>
          <a:xfrm>
            <a:off x="1405052" y="1104227"/>
            <a:ext cx="159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4"/>
                </a:solidFill>
                <a:latin typeface="Avenir Next" panose="020B0503020202020204" pitchFamily="34" charset="0"/>
              </a:rPr>
              <a:t>CONTEXT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0EDA3F-C141-5BF2-6B52-BAB8A332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8" y="1590261"/>
            <a:ext cx="11197683" cy="4606139"/>
          </a:xfrm>
        </p:spPr>
        <p:txBody>
          <a:bodyPr/>
          <a:lstStyle>
            <a:lvl1pPr>
              <a:defRPr sz="2400" b="0" i="0">
                <a:latin typeface="Avenir Next Medium" panose="020B0503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689FF8-ABDB-D073-FC13-F963F22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C7B43-C611-517C-8655-E89E67E12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" y="1154345"/>
            <a:ext cx="795453" cy="1062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6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ations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9ED6EC-DF88-5CD5-C9B6-FB212C6D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106268"/>
            <a:ext cx="1119768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C5D1D5-8900-F5A0-17C2-8095697830BF}"/>
              </a:ext>
            </a:extLst>
          </p:cNvPr>
          <p:cNvSpPr txBox="1"/>
          <p:nvPr userDrawn="1"/>
        </p:nvSpPr>
        <p:spPr>
          <a:xfrm>
            <a:off x="1405052" y="1104227"/>
            <a:ext cx="159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1"/>
                </a:solidFill>
                <a:latin typeface="Avenir Next" panose="020B0503020202020204" pitchFamily="34" charset="0"/>
              </a:rPr>
              <a:t>FOUNDATIONS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0EDA3F-C141-5BF2-6B52-BAB8A332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8" y="1590261"/>
            <a:ext cx="11197683" cy="4606139"/>
          </a:xfrm>
        </p:spPr>
        <p:txBody>
          <a:bodyPr/>
          <a:lstStyle>
            <a:lvl1pPr>
              <a:defRPr sz="2400" b="0" i="0">
                <a:latin typeface="Avenir Next Medium" panose="020B0503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689FF8-ABDB-D073-FC13-F963F22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C7B43-C611-517C-8655-E89E67E12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" y="1154345"/>
            <a:ext cx="795453" cy="1062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3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9ED6EC-DF88-5CD5-C9B6-FB212C6D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106268"/>
            <a:ext cx="1119768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C5D1D5-8900-F5A0-17C2-8095697830BF}"/>
              </a:ext>
            </a:extLst>
          </p:cNvPr>
          <p:cNvSpPr txBox="1"/>
          <p:nvPr userDrawn="1"/>
        </p:nvSpPr>
        <p:spPr>
          <a:xfrm>
            <a:off x="1405052" y="1104227"/>
            <a:ext cx="159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2"/>
                </a:solidFill>
                <a:latin typeface="Avenir Next" panose="020B0503020202020204" pitchFamily="34" charset="0"/>
              </a:rPr>
              <a:t>DEFINITION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0EDA3F-C141-5BF2-6B52-BAB8A332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8" y="1590261"/>
            <a:ext cx="11197683" cy="4606139"/>
          </a:xfrm>
        </p:spPr>
        <p:txBody>
          <a:bodyPr/>
          <a:lstStyle>
            <a:lvl1pPr>
              <a:defRPr sz="2400" b="0" i="0">
                <a:latin typeface="Avenir Next Medium" panose="020B0503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689FF8-ABDB-D073-FC13-F963F22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C7B43-C611-517C-8655-E89E67E12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" y="1154345"/>
            <a:ext cx="795453" cy="1062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4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9ED6EC-DF88-5CD5-C9B6-FB212C6D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106268"/>
            <a:ext cx="1119768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C5D1D5-8900-F5A0-17C2-8095697830BF}"/>
              </a:ext>
            </a:extLst>
          </p:cNvPr>
          <p:cNvSpPr txBox="1"/>
          <p:nvPr userDrawn="1"/>
        </p:nvSpPr>
        <p:spPr>
          <a:xfrm>
            <a:off x="1405052" y="1104227"/>
            <a:ext cx="159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3"/>
                </a:solidFill>
                <a:latin typeface="Avenir Next" panose="020B0503020202020204" pitchFamily="34" charset="0"/>
              </a:rPr>
              <a:t>EXAMPLE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0EDA3F-C141-5BF2-6B52-BAB8A332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8" y="1590261"/>
            <a:ext cx="11197683" cy="4606139"/>
          </a:xfrm>
        </p:spPr>
        <p:txBody>
          <a:bodyPr/>
          <a:lstStyle>
            <a:lvl1pPr>
              <a:defRPr sz="2400" b="0" i="0">
                <a:latin typeface="Avenir Next Medium" panose="020B0503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689FF8-ABDB-D073-FC13-F963F22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C7B43-C611-517C-8655-E89E67E12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" y="1154345"/>
            <a:ext cx="795453" cy="1062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6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of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9ED6EC-DF88-5CD5-C9B6-FB212C6D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106268"/>
            <a:ext cx="1119768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C5D1D5-8900-F5A0-17C2-8095697830BF}"/>
              </a:ext>
            </a:extLst>
          </p:cNvPr>
          <p:cNvSpPr txBox="1"/>
          <p:nvPr userDrawn="1"/>
        </p:nvSpPr>
        <p:spPr>
          <a:xfrm>
            <a:off x="1405052" y="1104227"/>
            <a:ext cx="159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chemeClr val="accent2"/>
                </a:solidFill>
                <a:latin typeface="Avenir Next" panose="020B0503020202020204" pitchFamily="34" charset="0"/>
              </a:rPr>
              <a:t>PROOF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0EDA3F-C141-5BF2-6B52-BAB8A332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8" y="1590261"/>
            <a:ext cx="11197683" cy="4606139"/>
          </a:xfrm>
        </p:spPr>
        <p:txBody>
          <a:bodyPr/>
          <a:lstStyle>
            <a:lvl1pPr>
              <a:defRPr sz="2400" b="0" i="0">
                <a:latin typeface="Avenir Next Medium" panose="020B0503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D689FF8-ABDB-D073-FC13-F963F22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C7B43-C611-517C-8655-E89E67E12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" y="1154345"/>
            <a:ext cx="795453" cy="1062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9B00-3580-94D5-B4CB-1F00AF14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8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586B17-E70C-C36B-F4F9-F03908D1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8" y="384562"/>
            <a:ext cx="11197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BB32B-3746-DA1E-D750-837D24E64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158" y="1845062"/>
            <a:ext cx="11197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927D7-1CDC-B6C6-C311-3C22254170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FEB64-4673-6A43-8616-7941BB3CDF8B}"/>
              </a:ext>
            </a:extLst>
          </p:cNvPr>
          <p:cNvSpPr txBox="1"/>
          <p:nvPr userDrawn="1"/>
        </p:nvSpPr>
        <p:spPr>
          <a:xfrm>
            <a:off x="4417740" y="6400412"/>
            <a:ext cx="335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bg2"/>
                </a:solidFill>
                <a:latin typeface="Avenir Next" panose="020B0503020202020204" pitchFamily="34" charset="0"/>
              </a:rPr>
              <a:t>Markov Decision Processes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1F53-FD27-C80E-DCB5-8DB9F3A84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164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fld id="{0C6CD854-DD62-6C4B-87F1-66B34D688D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C3A93F-7135-699B-56F1-3ACAFD26B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293985" y="372368"/>
            <a:ext cx="53413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0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9" r:id="rId5"/>
    <p:sldLayoutId id="2147483660" r:id="rId6"/>
    <p:sldLayoutId id="2147483661" r:id="rId7"/>
    <p:sldLayoutId id="2147483662" r:id="rId8"/>
    <p:sldLayoutId id="2147483670" r:id="rId9"/>
    <p:sldLayoutId id="2147483669" r:id="rId10"/>
    <p:sldLayoutId id="2147483652" r:id="rId11"/>
    <p:sldLayoutId id="2147483663" r:id="rId12"/>
    <p:sldLayoutId id="2147483666" r:id="rId13"/>
    <p:sldLayoutId id="2147483664" r:id="rId14"/>
    <p:sldLayoutId id="2147483665" r:id="rId15"/>
    <p:sldLayoutId id="2147483667" r:id="rId16"/>
    <p:sldLayoutId id="2147483668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 Next Demi Bold" panose="020B050302020202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473/26su/syllabus/#acknowledgements" TargetMode="External"/><Relationship Id="rId2" Type="http://schemas.openxmlformats.org/officeDocument/2006/relationships/hyperlink" Target="http://cs.uw.edu/47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sli.do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s.uw.edu/473/projects/" TargetMode="Externa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1469C9-0764-13BE-B1CC-9CE35D8ED8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473: Introduction to Artificial Intelligence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27AB39-AED4-942B-DAD1-E1FE5557A3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Markov Decision Processes 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1834C-CC29-1208-6D3D-632195F587DF}"/>
              </a:ext>
            </a:extLst>
          </p:cNvPr>
          <p:cNvSpPr txBox="1"/>
          <p:nvPr/>
        </p:nvSpPr>
        <p:spPr>
          <a:xfrm>
            <a:off x="214743" y="6026719"/>
            <a:ext cx="242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latin typeface="Avenir Next Demi Bold" panose="020B0503020202020204" pitchFamily="34" charset="0"/>
              </a:rPr>
              <a:t>James Weichert </a:t>
            </a:r>
            <a:r>
              <a:rPr lang="en-US" sz="1200" dirty="0">
                <a:solidFill>
                  <a:schemeClr val="bg2"/>
                </a:solidFill>
                <a:latin typeface="Avenir Next" panose="020B0503020202020204" pitchFamily="34" charset="0"/>
              </a:rPr>
              <a:t>(</a:t>
            </a:r>
            <a:r>
              <a:rPr lang="en-US" sz="1200" dirty="0" err="1">
                <a:solidFill>
                  <a:schemeClr val="bg2"/>
                </a:solidFill>
                <a:latin typeface="Avenir Next" panose="020B0503020202020204" pitchFamily="34" charset="0"/>
              </a:rPr>
              <a:t>jpw@cs</a:t>
            </a:r>
            <a:r>
              <a:rPr lang="en-US" sz="1200" dirty="0">
                <a:solidFill>
                  <a:schemeClr val="bg2"/>
                </a:solidFill>
                <a:latin typeface="Avenir Next" panose="020B0503020202020204" pitchFamily="34" charset="0"/>
              </a:rPr>
              <a:t>)</a:t>
            </a:r>
          </a:p>
          <a:p>
            <a:r>
              <a:rPr lang="en-US" sz="1200" b="1" dirty="0" err="1">
                <a:solidFill>
                  <a:schemeClr val="bg2"/>
                </a:solidFill>
                <a:latin typeface="Avenir Next" panose="020B0503020202020204" pitchFamily="34" charset="0"/>
                <a:hlinkClick r:id="rId2"/>
              </a:rPr>
              <a:t>cs.uw.edu</a:t>
            </a:r>
            <a:r>
              <a:rPr lang="en-US" sz="1200" b="1" dirty="0">
                <a:solidFill>
                  <a:schemeClr val="bg2"/>
                </a:solidFill>
                <a:latin typeface="Avenir Next" panose="020B0503020202020204" pitchFamily="34" charset="0"/>
                <a:hlinkClick r:id="rId2"/>
              </a:rPr>
              <a:t>/473</a:t>
            </a:r>
            <a:endParaRPr lang="en-US" sz="1200" b="1" dirty="0">
              <a:solidFill>
                <a:schemeClr val="bg2"/>
              </a:solidFill>
              <a:latin typeface="Avenir Next" panose="020B0503020202020204" pitchFamily="34" charset="0"/>
            </a:endParaRPr>
          </a:p>
          <a:p>
            <a:r>
              <a:rPr lang="en-US" sz="1200" dirty="0">
                <a:solidFill>
                  <a:schemeClr val="bg2"/>
                </a:solidFill>
                <a:latin typeface="Avenir Next" panose="020B0503020202020204" pitchFamily="34" charset="0"/>
                <a:hlinkClick r:id="rId3"/>
              </a:rPr>
              <a:t>acknowledgements</a:t>
            </a:r>
            <a:endParaRPr lang="en-US" sz="1200" dirty="0">
              <a:solidFill>
                <a:schemeClr val="bg2"/>
              </a:solidFill>
              <a:latin typeface="Avenir Next" panose="020B05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6C3B27-066E-8525-19EC-1D936788C0CC}"/>
              </a:ext>
            </a:extLst>
          </p:cNvPr>
          <p:cNvSpPr txBox="1"/>
          <p:nvPr/>
        </p:nvSpPr>
        <p:spPr>
          <a:xfrm>
            <a:off x="8530684" y="6026719"/>
            <a:ext cx="344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2"/>
                </a:solidFill>
                <a:latin typeface="Avenir Next" panose="020B0503020202020204" pitchFamily="34" charset="0"/>
              </a:rPr>
              <a:t>Welcome!</a:t>
            </a:r>
          </a:p>
          <a:p>
            <a:pPr algn="r"/>
            <a:r>
              <a:rPr lang="en-US" sz="1200" i="1" dirty="0">
                <a:solidFill>
                  <a:schemeClr val="bg2"/>
                </a:solidFill>
                <a:latin typeface="Avenir Next" panose="020B0503020202020204" pitchFamily="34" charset="0"/>
              </a:rPr>
              <a:t>How is Project 1 going?</a:t>
            </a:r>
          </a:p>
          <a:p>
            <a:pPr algn="r"/>
            <a:r>
              <a:rPr lang="en-US" sz="1200" dirty="0">
                <a:solidFill>
                  <a:schemeClr val="bg2"/>
                </a:solidFill>
                <a:latin typeface="Avenir Next" panose="020B0503020202020204" pitchFamily="34" charset="0"/>
                <a:hlinkClick r:id="rId4"/>
              </a:rPr>
              <a:t>sli.do</a:t>
            </a:r>
            <a:r>
              <a:rPr lang="en-US" sz="1200" dirty="0">
                <a:solidFill>
                  <a:schemeClr val="bg2"/>
                </a:solidFill>
                <a:latin typeface="Avenir Next" panose="020B0503020202020204" pitchFamily="34" charset="0"/>
              </a:rPr>
              <a:t> </a:t>
            </a:r>
            <a:r>
              <a:rPr lang="en-US" sz="1200" b="1" dirty="0">
                <a:solidFill>
                  <a:schemeClr val="accent3"/>
                </a:solidFill>
                <a:latin typeface="Avenir Next Demi Bold" panose="020B0503020202020204" pitchFamily="34" charset="0"/>
              </a:rPr>
              <a:t>#cse473</a:t>
            </a:r>
          </a:p>
        </p:txBody>
      </p:sp>
      <p:pic>
        <p:nvPicPr>
          <p:cNvPr id="2" name="Picture 3" descr="Illustration of a 3D “Grid World” of square tiles, some of which have obstacles, a pit of fire, or a reward gem. The robot starts at the edge of the board looking out over the possible successor states.">
            <a:extLst>
              <a:ext uri="{FF2B5EF4-FFF2-40B4-BE49-F238E27FC236}">
                <a16:creationId xmlns:a16="http://schemas.microsoft.com/office/drawing/2014/main" id="{84BCBBA9-B09C-4DD5-1FC4-F4DFA4CF1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103" y="2587400"/>
            <a:ext cx="3826846" cy="2047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9582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2B607-9825-097E-1696-F64D15FC8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of a Grid World value iteration example, showing values after 1 iteration. The terminal states are now colored in according to their values.">
            <a:extLst>
              <a:ext uri="{FF2B5EF4-FFF2-40B4-BE49-F238E27FC236}">
                <a16:creationId xmlns:a16="http://schemas.microsoft.com/office/drawing/2014/main" id="{6DECCCC5-9605-0404-8B29-CE23FA056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97" y="1273850"/>
            <a:ext cx="5348804" cy="494882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57B204A-78D9-4021-10E3-D6CA448D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 Value Iteration (</a:t>
            </a:r>
            <a:r>
              <a:rPr lang="en-US" i="1" dirty="0"/>
              <a:t>k = 1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3CAE7-62DB-E5F5-320C-C077672077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B6C85-174E-1573-1FC4-A51B40964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10</a:t>
            </a:fld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5E5F4D1-58E5-8FFE-688A-BBD3087DF7B8}"/>
              </a:ext>
            </a:extLst>
          </p:cNvPr>
          <p:cNvSpPr/>
          <p:nvPr/>
        </p:nvSpPr>
        <p:spPr>
          <a:xfrm>
            <a:off x="497157" y="5260769"/>
            <a:ext cx="1828800" cy="961901"/>
          </a:xfrm>
          <a:prstGeom prst="roundRect">
            <a:avLst>
              <a:gd name="adj" fmla="val 9438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Noise = 0.2</a:t>
            </a:r>
          </a:p>
          <a:p>
            <a:r>
              <a:rPr lang="en-US" sz="1400" dirty="0">
                <a:solidFill>
                  <a:schemeClr val="tx1"/>
                </a:solidFill>
              </a:rPr>
              <a:t>Discount = 0.9</a:t>
            </a:r>
          </a:p>
          <a:p>
            <a:r>
              <a:rPr lang="en-US" sz="1400" dirty="0">
                <a:solidFill>
                  <a:schemeClr val="tx1"/>
                </a:solidFill>
              </a:rPr>
              <a:t>Living Reward = 0</a:t>
            </a:r>
          </a:p>
        </p:txBody>
      </p:sp>
    </p:spTree>
    <p:extLst>
      <p:ext uri="{BB962C8B-B14F-4D97-AF65-F5344CB8AC3E}">
        <p14:creationId xmlns:p14="http://schemas.microsoft.com/office/powerpoint/2010/main" val="2211182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62008-01DD-ACDC-2A91-B5DDEDFA9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of a Grid World value iteration example, showing values after 2 iterations. The states within one step of terminal states now have non-zero values.">
            <a:extLst>
              <a:ext uri="{FF2B5EF4-FFF2-40B4-BE49-F238E27FC236}">
                <a16:creationId xmlns:a16="http://schemas.microsoft.com/office/drawing/2014/main" id="{983A2815-83DC-8A14-77FC-D54C1262A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97" y="1273850"/>
            <a:ext cx="5375034" cy="494882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EDBC36E-C479-6197-6774-E0851227E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 Value Iteration (</a:t>
            </a:r>
            <a:r>
              <a:rPr lang="en-US" i="1" dirty="0"/>
              <a:t>k = 2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B35A9-32FD-AABF-86C2-9DF3C28CA3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3223C-DFDD-FDB9-67C8-AA4F96483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11</a:t>
            </a:fld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1141E2F-7BAB-4569-AD21-E39721312361}"/>
              </a:ext>
            </a:extLst>
          </p:cNvPr>
          <p:cNvSpPr/>
          <p:nvPr/>
        </p:nvSpPr>
        <p:spPr>
          <a:xfrm>
            <a:off x="497157" y="5260769"/>
            <a:ext cx="1828800" cy="961901"/>
          </a:xfrm>
          <a:prstGeom prst="roundRect">
            <a:avLst>
              <a:gd name="adj" fmla="val 9438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Noise = 0.2</a:t>
            </a:r>
          </a:p>
          <a:p>
            <a:r>
              <a:rPr lang="en-US" sz="1400" dirty="0">
                <a:solidFill>
                  <a:schemeClr val="tx1"/>
                </a:solidFill>
              </a:rPr>
              <a:t>Discount = 0.9</a:t>
            </a:r>
          </a:p>
          <a:p>
            <a:r>
              <a:rPr lang="en-US" sz="1400" dirty="0">
                <a:solidFill>
                  <a:schemeClr val="tx1"/>
                </a:solidFill>
              </a:rPr>
              <a:t>Living Reward = 0</a:t>
            </a:r>
          </a:p>
        </p:txBody>
      </p:sp>
    </p:spTree>
    <p:extLst>
      <p:ext uri="{BB962C8B-B14F-4D97-AF65-F5344CB8AC3E}">
        <p14:creationId xmlns:p14="http://schemas.microsoft.com/office/powerpoint/2010/main" val="814311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BD575-6CDE-4599-C56F-0ABB5C535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of a Grid World value iteration example, showing values after 3 iterations. The states within two steps of terminal states now have non-zero values.">
            <a:extLst>
              <a:ext uri="{FF2B5EF4-FFF2-40B4-BE49-F238E27FC236}">
                <a16:creationId xmlns:a16="http://schemas.microsoft.com/office/drawing/2014/main" id="{045EABDA-8937-8684-3287-C49DFCFD3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98" y="1273850"/>
            <a:ext cx="5375034" cy="497249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D0F155E-3D81-C8F0-6D0F-DA39AA56C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 Value Iteration (</a:t>
            </a:r>
            <a:r>
              <a:rPr lang="en-US" i="1" dirty="0"/>
              <a:t>k = 3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B0690-365B-D7D2-1F23-912E1A7417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EF827-E23F-DBAE-304D-705EFD7F0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12</a:t>
            </a:fld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3786D5E-4DC6-C254-CE6B-9C2CF3C0C822}"/>
              </a:ext>
            </a:extLst>
          </p:cNvPr>
          <p:cNvSpPr/>
          <p:nvPr/>
        </p:nvSpPr>
        <p:spPr>
          <a:xfrm>
            <a:off x="497157" y="5260769"/>
            <a:ext cx="1828800" cy="961901"/>
          </a:xfrm>
          <a:prstGeom prst="roundRect">
            <a:avLst>
              <a:gd name="adj" fmla="val 9438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Noise = 0.2</a:t>
            </a:r>
          </a:p>
          <a:p>
            <a:r>
              <a:rPr lang="en-US" sz="1400" dirty="0">
                <a:solidFill>
                  <a:schemeClr val="tx1"/>
                </a:solidFill>
              </a:rPr>
              <a:t>Discount = 0.9</a:t>
            </a:r>
          </a:p>
          <a:p>
            <a:r>
              <a:rPr lang="en-US" sz="1400" dirty="0">
                <a:solidFill>
                  <a:schemeClr val="tx1"/>
                </a:solidFill>
              </a:rPr>
              <a:t>Living Reward = 0</a:t>
            </a:r>
          </a:p>
        </p:txBody>
      </p:sp>
    </p:spTree>
    <p:extLst>
      <p:ext uri="{BB962C8B-B14F-4D97-AF65-F5344CB8AC3E}">
        <p14:creationId xmlns:p14="http://schemas.microsoft.com/office/powerpoint/2010/main" val="2020313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A7EA7-CCC0-8678-13C7-56FE6CB07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of a Grid World value iteration example, showing values after 4 iterations. The states within three steps of terminal states now have non-zero values.">
            <a:extLst>
              <a:ext uri="{FF2B5EF4-FFF2-40B4-BE49-F238E27FC236}">
                <a16:creationId xmlns:a16="http://schemas.microsoft.com/office/drawing/2014/main" id="{07DA8E8E-E60B-5211-6402-D753F4BF1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98" y="1250172"/>
            <a:ext cx="5383579" cy="497249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3F76595-6838-F6CC-FC57-DEAA917B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 Value Iteration (</a:t>
            </a:r>
            <a:r>
              <a:rPr lang="en-US" i="1" dirty="0"/>
              <a:t>k = 4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5DAFC-4635-EA9A-1BD1-73D493BE77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32BC8-1A14-E8D4-3856-9277732B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13</a:t>
            </a:fld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919F75A-DEB3-4F00-70D1-2F99DBBFFC4A}"/>
              </a:ext>
            </a:extLst>
          </p:cNvPr>
          <p:cNvSpPr/>
          <p:nvPr/>
        </p:nvSpPr>
        <p:spPr>
          <a:xfrm>
            <a:off x="497157" y="5260769"/>
            <a:ext cx="1828800" cy="961901"/>
          </a:xfrm>
          <a:prstGeom prst="roundRect">
            <a:avLst>
              <a:gd name="adj" fmla="val 9438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Noise = 0.2</a:t>
            </a:r>
          </a:p>
          <a:p>
            <a:r>
              <a:rPr lang="en-US" sz="1400" dirty="0">
                <a:solidFill>
                  <a:schemeClr val="tx1"/>
                </a:solidFill>
              </a:rPr>
              <a:t>Discount = 0.9</a:t>
            </a:r>
          </a:p>
          <a:p>
            <a:r>
              <a:rPr lang="en-US" sz="1400" dirty="0">
                <a:solidFill>
                  <a:schemeClr val="tx1"/>
                </a:solidFill>
              </a:rPr>
              <a:t>Living Reward = 0</a:t>
            </a:r>
          </a:p>
        </p:txBody>
      </p:sp>
    </p:spTree>
    <p:extLst>
      <p:ext uri="{BB962C8B-B14F-4D97-AF65-F5344CB8AC3E}">
        <p14:creationId xmlns:p14="http://schemas.microsoft.com/office/powerpoint/2010/main" val="417591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BE17A-66BC-19B2-1A1F-9D69AF7D6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of a Grid World value iteration example, showing values after 5 iterations. The states within four steps of terminal states now have non-zero values.">
            <a:extLst>
              <a:ext uri="{FF2B5EF4-FFF2-40B4-BE49-F238E27FC236}">
                <a16:creationId xmlns:a16="http://schemas.microsoft.com/office/drawing/2014/main" id="{BF8A60DA-D1E3-876C-0CC3-DBBF6A1D5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51" y="1250172"/>
            <a:ext cx="5382926" cy="497249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0D1A4D2-D2D9-C8CC-E6C3-F1417DCC9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 Value Iteration (</a:t>
            </a:r>
            <a:r>
              <a:rPr lang="en-US" i="1" dirty="0"/>
              <a:t>k = 5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A7CB3-0035-ACD8-A7DE-77F94BB3FA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9B8FF-1612-ED3A-148B-E8962D60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14</a:t>
            </a:fld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872F746-3B51-F9EB-649F-AC2BECC54C9E}"/>
              </a:ext>
            </a:extLst>
          </p:cNvPr>
          <p:cNvSpPr/>
          <p:nvPr/>
        </p:nvSpPr>
        <p:spPr>
          <a:xfrm>
            <a:off x="497157" y="5260769"/>
            <a:ext cx="1828800" cy="961901"/>
          </a:xfrm>
          <a:prstGeom prst="roundRect">
            <a:avLst>
              <a:gd name="adj" fmla="val 9438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Noise = 0.2</a:t>
            </a:r>
          </a:p>
          <a:p>
            <a:r>
              <a:rPr lang="en-US" sz="1400" dirty="0">
                <a:solidFill>
                  <a:schemeClr val="tx1"/>
                </a:solidFill>
              </a:rPr>
              <a:t>Discount = 0.9</a:t>
            </a:r>
          </a:p>
          <a:p>
            <a:r>
              <a:rPr lang="en-US" sz="1400" dirty="0">
                <a:solidFill>
                  <a:schemeClr val="tx1"/>
                </a:solidFill>
              </a:rPr>
              <a:t>Living Reward = 0</a:t>
            </a:r>
          </a:p>
        </p:txBody>
      </p:sp>
    </p:spTree>
    <p:extLst>
      <p:ext uri="{BB962C8B-B14F-4D97-AF65-F5344CB8AC3E}">
        <p14:creationId xmlns:p14="http://schemas.microsoft.com/office/powerpoint/2010/main" val="2697770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FE424-500F-FE5D-3A1E-B233E019C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of a Grid World value iteration example, showing values after 6 iterations. The states within five steps of terminal states now have non-zero values.">
            <a:extLst>
              <a:ext uri="{FF2B5EF4-FFF2-40B4-BE49-F238E27FC236}">
                <a16:creationId xmlns:a16="http://schemas.microsoft.com/office/drawing/2014/main" id="{695FAAC8-AC68-27FE-4DC8-482B6F2E1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536" y="1250173"/>
            <a:ext cx="5382926" cy="497249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F35C683-729D-A0AF-4614-B51E2FE2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 Value Iteration (</a:t>
            </a:r>
            <a:r>
              <a:rPr lang="en-US" i="1" dirty="0"/>
              <a:t>k = 6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504C6-8647-0639-6215-6627743F6E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3F11F-C160-F62A-DF95-75637D81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15</a:t>
            </a:fld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F8393C4-1543-AD17-600A-1E2237135493}"/>
              </a:ext>
            </a:extLst>
          </p:cNvPr>
          <p:cNvSpPr/>
          <p:nvPr/>
        </p:nvSpPr>
        <p:spPr>
          <a:xfrm>
            <a:off x="497157" y="5260769"/>
            <a:ext cx="1828800" cy="961901"/>
          </a:xfrm>
          <a:prstGeom prst="roundRect">
            <a:avLst>
              <a:gd name="adj" fmla="val 9438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Noise = 0.2</a:t>
            </a:r>
          </a:p>
          <a:p>
            <a:r>
              <a:rPr lang="en-US" sz="1400" dirty="0">
                <a:solidFill>
                  <a:schemeClr val="tx1"/>
                </a:solidFill>
              </a:rPr>
              <a:t>Discount = 0.9</a:t>
            </a:r>
          </a:p>
          <a:p>
            <a:r>
              <a:rPr lang="en-US" sz="1400" dirty="0">
                <a:solidFill>
                  <a:schemeClr val="tx1"/>
                </a:solidFill>
              </a:rPr>
              <a:t>Living Reward = 0</a:t>
            </a:r>
          </a:p>
        </p:txBody>
      </p:sp>
    </p:spTree>
    <p:extLst>
      <p:ext uri="{BB962C8B-B14F-4D97-AF65-F5344CB8AC3E}">
        <p14:creationId xmlns:p14="http://schemas.microsoft.com/office/powerpoint/2010/main" val="1138134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3B51D-C39C-40B9-2AF6-D5FAA5CD8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of a Grid World value iteration example, showing values after 7 iterations. The state values continue to update by small amounts.">
            <a:extLst>
              <a:ext uri="{FF2B5EF4-FFF2-40B4-BE49-F238E27FC236}">
                <a16:creationId xmlns:a16="http://schemas.microsoft.com/office/drawing/2014/main" id="{A0D2AC9A-258D-1861-950C-DC8D92FDC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52" y="1250173"/>
            <a:ext cx="5382926" cy="49798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FEE60EC-4F3B-15A9-7065-F73F363C0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 Value Iteration (</a:t>
            </a:r>
            <a:r>
              <a:rPr lang="en-US" i="1" dirty="0"/>
              <a:t>k = 7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FBC0E-9842-4C08-5170-900AB1D8E6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469F82-CB4F-6669-4113-7D6CF8D6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16</a:t>
            </a:fld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F3A130C-2F58-2567-7B85-64235E5E2C34}"/>
              </a:ext>
            </a:extLst>
          </p:cNvPr>
          <p:cNvSpPr/>
          <p:nvPr/>
        </p:nvSpPr>
        <p:spPr>
          <a:xfrm>
            <a:off x="497157" y="5260769"/>
            <a:ext cx="1828800" cy="961901"/>
          </a:xfrm>
          <a:prstGeom prst="roundRect">
            <a:avLst>
              <a:gd name="adj" fmla="val 9438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Noise = 0.2</a:t>
            </a:r>
          </a:p>
          <a:p>
            <a:r>
              <a:rPr lang="en-US" sz="1400" dirty="0">
                <a:solidFill>
                  <a:schemeClr val="tx1"/>
                </a:solidFill>
              </a:rPr>
              <a:t>Discount = 0.9</a:t>
            </a:r>
          </a:p>
          <a:p>
            <a:r>
              <a:rPr lang="en-US" sz="1400" dirty="0">
                <a:solidFill>
                  <a:schemeClr val="tx1"/>
                </a:solidFill>
              </a:rPr>
              <a:t>Living Reward = 0</a:t>
            </a:r>
          </a:p>
        </p:txBody>
      </p:sp>
    </p:spTree>
    <p:extLst>
      <p:ext uri="{BB962C8B-B14F-4D97-AF65-F5344CB8AC3E}">
        <p14:creationId xmlns:p14="http://schemas.microsoft.com/office/powerpoint/2010/main" val="4044831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C1C73-7837-B9CD-1284-9C5C6F1A4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of a Grid World value iteration example, showing values after 8 iterations. The state values continue to update by small amounts.">
            <a:extLst>
              <a:ext uri="{FF2B5EF4-FFF2-40B4-BE49-F238E27FC236}">
                <a16:creationId xmlns:a16="http://schemas.microsoft.com/office/drawing/2014/main" id="{352CAA56-66CD-9FC3-02D7-A794CE8F0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52" y="1250173"/>
            <a:ext cx="5382926" cy="495608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3901E7A-48B7-154E-A1A6-38A17BE5E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 Value Iteration (</a:t>
            </a:r>
            <a:r>
              <a:rPr lang="en-US" i="1" dirty="0"/>
              <a:t>k = 8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928DD-48B7-0BF7-7783-A38F5CDB913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58EC11-89D4-C46F-4721-E4D331C8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17</a:t>
            </a:fld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CC8ECE6-20A2-9564-1224-13D7F4E56D20}"/>
              </a:ext>
            </a:extLst>
          </p:cNvPr>
          <p:cNvSpPr/>
          <p:nvPr/>
        </p:nvSpPr>
        <p:spPr>
          <a:xfrm>
            <a:off x="497157" y="5260769"/>
            <a:ext cx="1828800" cy="961901"/>
          </a:xfrm>
          <a:prstGeom prst="roundRect">
            <a:avLst>
              <a:gd name="adj" fmla="val 9438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Noise = 0.2</a:t>
            </a:r>
          </a:p>
          <a:p>
            <a:r>
              <a:rPr lang="en-US" sz="1400" dirty="0">
                <a:solidFill>
                  <a:schemeClr val="tx1"/>
                </a:solidFill>
              </a:rPr>
              <a:t>Discount = 0.9</a:t>
            </a:r>
          </a:p>
          <a:p>
            <a:r>
              <a:rPr lang="en-US" sz="1400" dirty="0">
                <a:solidFill>
                  <a:schemeClr val="tx1"/>
                </a:solidFill>
              </a:rPr>
              <a:t>Living Reward = 0</a:t>
            </a:r>
          </a:p>
        </p:txBody>
      </p:sp>
    </p:spTree>
    <p:extLst>
      <p:ext uri="{BB962C8B-B14F-4D97-AF65-F5344CB8AC3E}">
        <p14:creationId xmlns:p14="http://schemas.microsoft.com/office/powerpoint/2010/main" val="3842126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8140B-6F10-6AE5-48A9-E76ABDB20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of a Grid World value iteration example, showing values after 9 iterations. The state values continue to update by small amounts.">
            <a:extLst>
              <a:ext uri="{FF2B5EF4-FFF2-40B4-BE49-F238E27FC236}">
                <a16:creationId xmlns:a16="http://schemas.microsoft.com/office/drawing/2014/main" id="{2EC574F6-04AD-E1B2-D816-1000C8AFA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15" y="1250172"/>
            <a:ext cx="5372367" cy="495608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A2F1B03-C043-D985-399F-83043AF56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 Value Iteration (</a:t>
            </a:r>
            <a:r>
              <a:rPr lang="en-US" i="1" dirty="0"/>
              <a:t>k = 9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CBCDA-C9DF-B335-2357-59BBBEBFF5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47D2B-58B3-DF52-377F-7B68F0638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18</a:t>
            </a:fld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121D4EB-E73B-8D28-57FC-CE032231DBEC}"/>
              </a:ext>
            </a:extLst>
          </p:cNvPr>
          <p:cNvSpPr/>
          <p:nvPr/>
        </p:nvSpPr>
        <p:spPr>
          <a:xfrm>
            <a:off x="497157" y="5260769"/>
            <a:ext cx="1828800" cy="961901"/>
          </a:xfrm>
          <a:prstGeom prst="roundRect">
            <a:avLst>
              <a:gd name="adj" fmla="val 9438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Noise = 0.2</a:t>
            </a:r>
          </a:p>
          <a:p>
            <a:r>
              <a:rPr lang="en-US" sz="1400" dirty="0">
                <a:solidFill>
                  <a:schemeClr val="tx1"/>
                </a:solidFill>
              </a:rPr>
              <a:t>Discount = 0.9</a:t>
            </a:r>
          </a:p>
          <a:p>
            <a:r>
              <a:rPr lang="en-US" sz="1400" dirty="0">
                <a:solidFill>
                  <a:schemeClr val="tx1"/>
                </a:solidFill>
              </a:rPr>
              <a:t>Living Reward = 0</a:t>
            </a:r>
          </a:p>
        </p:txBody>
      </p:sp>
    </p:spTree>
    <p:extLst>
      <p:ext uri="{BB962C8B-B14F-4D97-AF65-F5344CB8AC3E}">
        <p14:creationId xmlns:p14="http://schemas.microsoft.com/office/powerpoint/2010/main" val="2241301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03A11-4F26-5974-BD75-D6857D94E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of a Grid World value iteration example, showing values after 10 iterations. The state values continue to update by small amounts.">
            <a:extLst>
              <a:ext uri="{FF2B5EF4-FFF2-40B4-BE49-F238E27FC236}">
                <a16:creationId xmlns:a16="http://schemas.microsoft.com/office/drawing/2014/main" id="{26F18FA7-2AE0-7589-CC43-12DB65B7D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15" y="1250171"/>
            <a:ext cx="5373690" cy="495608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888D9C3-6472-151E-09E0-E8D7C4C6D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 Value Iteration (</a:t>
            </a:r>
            <a:r>
              <a:rPr lang="en-US" i="1" dirty="0"/>
              <a:t>k = 10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66B5D-1A58-76B3-6835-280152D3C3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91199-66EB-21CD-A815-D97F95A51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19</a:t>
            </a:fld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8987431-B9E4-3544-B623-5DDC2B0D4042}"/>
              </a:ext>
            </a:extLst>
          </p:cNvPr>
          <p:cNvSpPr/>
          <p:nvPr/>
        </p:nvSpPr>
        <p:spPr>
          <a:xfrm>
            <a:off x="497157" y="5260769"/>
            <a:ext cx="1828800" cy="961901"/>
          </a:xfrm>
          <a:prstGeom prst="roundRect">
            <a:avLst>
              <a:gd name="adj" fmla="val 9438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Noise = 0.2</a:t>
            </a:r>
          </a:p>
          <a:p>
            <a:r>
              <a:rPr lang="en-US" sz="1400" dirty="0">
                <a:solidFill>
                  <a:schemeClr val="tx1"/>
                </a:solidFill>
              </a:rPr>
              <a:t>Discount = 0.9</a:t>
            </a:r>
          </a:p>
          <a:p>
            <a:r>
              <a:rPr lang="en-US" sz="1400" dirty="0">
                <a:solidFill>
                  <a:schemeClr val="tx1"/>
                </a:solidFill>
              </a:rPr>
              <a:t>Living Reward = 0</a:t>
            </a:r>
          </a:p>
        </p:txBody>
      </p:sp>
    </p:spTree>
    <p:extLst>
      <p:ext uri="{BB962C8B-B14F-4D97-AF65-F5344CB8AC3E}">
        <p14:creationId xmlns:p14="http://schemas.microsoft.com/office/powerpoint/2010/main" val="351520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DBAE-2F44-295B-A155-159DDF159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32766-7746-2DD7-7347-F864637B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A06076-620B-1F66-6CB0-B63FCF38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4359" y="3768662"/>
            <a:ext cx="3043333" cy="2259013"/>
          </a:xfrm>
        </p:spPr>
        <p:txBody>
          <a:bodyPr/>
          <a:lstStyle/>
          <a:p>
            <a:r>
              <a:rPr lang="en-US" dirty="0"/>
              <a:t>For each project, make sure to fill out the </a:t>
            </a:r>
            <a:r>
              <a:rPr lang="en-US" b="1" dirty="0">
                <a:solidFill>
                  <a:schemeClr val="accent2"/>
                </a:solidFill>
              </a:rPr>
              <a:t>AI usage reflection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cs.uw.edu/473/projects</a:t>
            </a:r>
            <a:r>
              <a:rPr lang="en-US" dirty="0"/>
              <a:t>)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2"/>
                </a:solidFill>
              </a:rPr>
              <a:t>Test 1 </a:t>
            </a:r>
            <a:r>
              <a:rPr lang="en-US" dirty="0"/>
              <a:t>on Friday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One double-sided 8.5x11” note sheet allowed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35079F-CE98-A269-61B2-F74BFA6D95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45511" y="3762440"/>
            <a:ext cx="3319965" cy="225901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Project 1 </a:t>
            </a:r>
            <a:r>
              <a:rPr lang="en-US" dirty="0">
                <a:latin typeface="+mj-lt"/>
              </a:rPr>
              <a:t>due</a:t>
            </a:r>
            <a:r>
              <a:rPr lang="en-US" dirty="0"/>
              <a:t> tomorrow! (7.9)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Homework 2 </a:t>
            </a:r>
            <a:r>
              <a:rPr lang="en-US" dirty="0"/>
              <a:t>releases Friday 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+mj-lt"/>
              </a:rPr>
              <a:t>due</a:t>
            </a:r>
            <a:r>
              <a:rPr lang="en-US" dirty="0"/>
              <a:t> in two weeks (7.23)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62D48-429A-BE0A-ED5A-EC012FABD3A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97159" y="6356350"/>
            <a:ext cx="2743200" cy="365125"/>
          </a:xfrm>
        </p:spPr>
        <p:txBody>
          <a:bodyPr/>
          <a:lstStyle/>
          <a:p>
            <a:r>
              <a:rPr lang="en-US" dirty="0"/>
              <a:t>CSE 473</a:t>
            </a:r>
          </a:p>
        </p:txBody>
      </p:sp>
      <p:pic>
        <p:nvPicPr>
          <p:cNvPr id="9" name="Picture 2" descr="Illustration of a robot holding a clipboard with its back turned">
            <a:extLst>
              <a:ext uri="{FF2B5EF4-FFF2-40B4-BE49-F238E27FC236}">
                <a16:creationId xmlns:a16="http://schemas.microsoft.com/office/drawing/2014/main" id="{3530B264-99D7-642F-0118-9E9B1F334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6" t="47968" r="37446"/>
          <a:stretch>
            <a:fillRect/>
          </a:stretch>
        </p:blipFill>
        <p:spPr bwMode="auto">
          <a:xfrm flipH="1">
            <a:off x="8357144" y="1771233"/>
            <a:ext cx="2470764" cy="3315534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C7F413-3057-84C0-A8D4-309866A75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5477" y="1606062"/>
            <a:ext cx="773723" cy="996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57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A5D73-38FE-3697-4E45-55B6A44D4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of a Grid World value iteration example, showing values after 100 iterations. The state values are only slightly different than the values after just 10 iterations.">
            <a:extLst>
              <a:ext uri="{FF2B5EF4-FFF2-40B4-BE49-F238E27FC236}">
                <a16:creationId xmlns:a16="http://schemas.microsoft.com/office/drawing/2014/main" id="{BFB0A665-36FA-537D-A993-2190E4AE2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15" y="1250170"/>
            <a:ext cx="5356659" cy="495608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A7487C3-A5EF-A784-F9AB-137A7868C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 Value Iteration (</a:t>
            </a:r>
            <a:r>
              <a:rPr lang="en-US" i="1" dirty="0"/>
              <a:t>k = 100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DB4FA-AD9F-7DBC-A543-581835EC3B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07998-28D2-DA22-FB17-93FFD828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20</a:t>
            </a:fld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D0996B8-450E-F15F-9F8F-6136825D5C4E}"/>
              </a:ext>
            </a:extLst>
          </p:cNvPr>
          <p:cNvSpPr/>
          <p:nvPr/>
        </p:nvSpPr>
        <p:spPr>
          <a:xfrm>
            <a:off x="497157" y="5260769"/>
            <a:ext cx="1828800" cy="961901"/>
          </a:xfrm>
          <a:prstGeom prst="roundRect">
            <a:avLst>
              <a:gd name="adj" fmla="val 9438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Noise = 0.2</a:t>
            </a:r>
          </a:p>
          <a:p>
            <a:r>
              <a:rPr lang="en-US" sz="1400" dirty="0">
                <a:solidFill>
                  <a:schemeClr val="tx1"/>
                </a:solidFill>
              </a:rPr>
              <a:t>Discount = 0.9</a:t>
            </a:r>
          </a:p>
          <a:p>
            <a:r>
              <a:rPr lang="en-US" sz="1400" dirty="0">
                <a:solidFill>
                  <a:schemeClr val="tx1"/>
                </a:solidFill>
              </a:rPr>
              <a:t>Living Reward = 0</a:t>
            </a:r>
          </a:p>
        </p:txBody>
      </p:sp>
    </p:spTree>
    <p:extLst>
      <p:ext uri="{BB962C8B-B14F-4D97-AF65-F5344CB8AC3E}">
        <p14:creationId xmlns:p14="http://schemas.microsoft.com/office/powerpoint/2010/main" val="1903699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FED7B-6A77-2F4F-F86A-92E8F8948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A40B-DA2A-BF00-BF63-37528CDD3B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16C60-1BE6-169C-C29B-612037C0E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FEB909-C111-28D6-63C9-876C1F4E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(1)</a:t>
            </a:r>
          </a:p>
        </p:txBody>
      </p:sp>
    </p:spTree>
    <p:extLst>
      <p:ext uri="{BB962C8B-B14F-4D97-AF65-F5344CB8AC3E}">
        <p14:creationId xmlns:p14="http://schemas.microsoft.com/office/powerpoint/2010/main" val="779342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AABF83-A0AD-9FDA-5D90-190D8F2F2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find policy from values?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2E4FB-3A9F-BF8C-FCAD-B917B3D34F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48DFB-1CC5-7D1C-E3C9-C32F03FA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17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A09BBA3-A83C-DECB-DA80-9E633746F4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should the agent act given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Maximize expected utility!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r>
                  <a:rPr lang="en-US" dirty="0"/>
                  <a:t>This is </a:t>
                </a:r>
                <a:r>
                  <a:rPr lang="en-US" b="1" dirty="0">
                    <a:solidFill>
                      <a:schemeClr val="accent1"/>
                    </a:solidFill>
                    <a:latin typeface="Avenir Next" panose="020B0503020202020204" pitchFamily="34" charset="0"/>
                  </a:rPr>
                  <a:t>policy </a:t>
                </a:r>
                <a:r>
                  <a:rPr lang="en-US" b="1" i="1" dirty="0">
                    <a:solidFill>
                      <a:schemeClr val="accent1"/>
                    </a:solidFill>
                    <a:latin typeface="Avenir Next" panose="020B0503020202020204" pitchFamily="34" charset="0"/>
                  </a:rPr>
                  <a:t>extraction</a:t>
                </a:r>
                <a:r>
                  <a:rPr lang="en-US" dirty="0"/>
                  <a:t>, since it finds the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sub>
                    </m:sSub>
                  </m:oMath>
                </a14:m>
                <a:r>
                  <a:rPr lang="en-US" dirty="0"/>
                  <a:t> implied by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A09BBA3-A83C-DECB-DA80-9E633746F4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Illustration of a robot with a computerized brain drawing in arrows on a grid world map to indicate a policy. The robot is thinking of the value of each state.">
            <a:extLst>
              <a:ext uri="{FF2B5EF4-FFF2-40B4-BE49-F238E27FC236}">
                <a16:creationId xmlns:a16="http://schemas.microsoft.com/office/drawing/2014/main" id="{33946DEF-883A-8E07-DAA5-36C60D5D0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509" y="183389"/>
            <a:ext cx="3577774" cy="281374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307CB8D-7565-2AEA-E298-EF0CAF26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Extraction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AB4A09-E31D-96D6-4F4F-D99A247DFC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B03F9-C98A-452C-0177-9AE99587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64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FCF0DA-6185-4379-9D7B-9157A8D21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Value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C770928-151B-898F-3CA1-A03B3F76CB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Value iteration repeats Bellman updates until convergence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>
                  <a:buClr>
                    <a:schemeClr val="tx1"/>
                  </a:buClr>
                </a:pPr>
                <a:r>
                  <a:rPr lang="en-US" b="1" dirty="0">
                    <a:solidFill>
                      <a:schemeClr val="accent4"/>
                    </a:solidFill>
                  </a:rPr>
                  <a:t>Problem 1</a:t>
                </a:r>
                <a:r>
                  <a:rPr lang="en-US" dirty="0"/>
                  <a:t>: It’s slow —</a:t>
                </a:r>
                <a:r>
                  <a:rPr lang="en-US" i="1" dirty="0"/>
                  <a:t> </a:t>
                </a:r>
                <a:r>
                  <a:rPr lang="en-US" b="1" i="1" dirty="0">
                    <a:solidFill>
                      <a:schemeClr val="accent2"/>
                    </a:solidFill>
                    <a:latin typeface="Avenir Next" panose="020B0503020202020204" pitchFamily="34" charset="0"/>
                  </a:rPr>
                  <a:t>O(S</a:t>
                </a:r>
                <a:r>
                  <a:rPr lang="en-US" b="1" i="1" baseline="30000" dirty="0">
                    <a:solidFill>
                      <a:schemeClr val="accent2"/>
                    </a:solidFill>
                    <a:latin typeface="Avenir Next" panose="020B0503020202020204" pitchFamily="34" charset="0"/>
                  </a:rPr>
                  <a:t>2</a:t>
                </a:r>
                <a:r>
                  <a:rPr lang="en-US" b="1" i="1" dirty="0">
                    <a:solidFill>
                      <a:schemeClr val="accent2"/>
                    </a:solidFill>
                    <a:latin typeface="Avenir Next" panose="020B0503020202020204" pitchFamily="34" charset="0"/>
                  </a:rPr>
                  <a:t>A) </a:t>
                </a:r>
                <a:r>
                  <a:rPr lang="en-US" i="1" u="sng" dirty="0"/>
                  <a:t>per</a:t>
                </a:r>
                <a:r>
                  <a:rPr lang="en-US" u="sng" dirty="0"/>
                  <a:t> iteration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b="1" dirty="0">
                    <a:solidFill>
                      <a:schemeClr val="accent4"/>
                    </a:solidFill>
                  </a:rPr>
                  <a:t>Problem 2</a:t>
                </a:r>
                <a:r>
                  <a:rPr lang="en-US" dirty="0"/>
                  <a:t>: argmax at each state barely changes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b="1" dirty="0">
                    <a:solidFill>
                      <a:schemeClr val="accent4"/>
                    </a:solidFill>
                  </a:rPr>
                  <a:t>Problem 3</a:t>
                </a:r>
                <a:r>
                  <a:rPr lang="en-US" dirty="0"/>
                  <a:t>: Policy often converges long before values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C770928-151B-898F-3CA1-A03B3F76CB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7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6C9C9-C842-64CF-2D1E-757DAFE03F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530418-CD0A-4E2D-A9FA-EE643F6A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29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7876E-68DE-A87F-6363-294FFF4D2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0EECB-EB1E-2464-A26F-674ACB5EA6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E66D4-A270-3FE9-44B5-25832B14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96F296-8991-8E3F-CC48-8D6016692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(2)</a:t>
            </a:r>
          </a:p>
        </p:txBody>
      </p:sp>
    </p:spTree>
    <p:extLst>
      <p:ext uri="{BB962C8B-B14F-4D97-AF65-F5344CB8AC3E}">
        <p14:creationId xmlns:p14="http://schemas.microsoft.com/office/powerpoint/2010/main" val="3466579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545056-1E5C-316C-F826-CC94BDCB3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</a:t>
            </a:r>
            <a:r>
              <a:rPr lang="en-US" dirty="0" err="1"/>
              <a:t>Apporach</a:t>
            </a:r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8F760-7273-B5B6-3933-9C9F33FC13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D1E4E-147F-54F1-872A-88AD2EF4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3" descr="Illustration of the rectangular robot and robot with a computerized brain showing each other their policies drawn as arrows on a Grid World Map. The robot with a brain has a better policy than the naive policy of the rectangular robot.">
            <a:extLst>
              <a:ext uri="{FF2B5EF4-FFF2-40B4-BE49-F238E27FC236}">
                <a16:creationId xmlns:a16="http://schemas.microsoft.com/office/drawing/2014/main" id="{D3ABCE93-EFFC-D1A8-48D7-50DC45436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5957" y="818978"/>
            <a:ext cx="6660085" cy="4667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5601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B098C2-CD43-8A97-0DC7-A370F54D7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F151E7D-159E-F215-3DC1-1D769E5B05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159" y="1590261"/>
                <a:ext cx="7494936" cy="4606139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Idea:</a:t>
                </a:r>
              </a:p>
              <a:p>
                <a:pPr lvl="1"/>
                <a:r>
                  <a:rPr lang="en-US" dirty="0"/>
                  <a:t>Make the policy implied by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dirty="0"/>
                  <a:t> explicit and compute long-term implications for values</a:t>
                </a:r>
              </a:p>
              <a:p>
                <a:r>
                  <a:rPr lang="en-US" dirty="0"/>
                  <a:t>Repeat until </a:t>
                </a:r>
                <a:r>
                  <a:rPr lang="en-US" u="sng" dirty="0"/>
                  <a:t>no change in </a:t>
                </a:r>
                <a:r>
                  <a:rPr lang="en-US" i="1" u="sng" dirty="0"/>
                  <a:t>policy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Step 1: </a:t>
                </a:r>
                <a:r>
                  <a:rPr lang="en-US" b="1" dirty="0">
                    <a:solidFill>
                      <a:schemeClr val="accent2"/>
                    </a:solidFill>
                  </a:rPr>
                  <a:t>Policy Evaluation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calculate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from current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/>
                  <a:t>Step 2: </a:t>
                </a:r>
                <a:r>
                  <a:rPr lang="en-US" b="1" dirty="0">
                    <a:solidFill>
                      <a:schemeClr val="accent3"/>
                    </a:solidFill>
                  </a:rPr>
                  <a:t>Policy Improvement</a:t>
                </a:r>
              </a:p>
              <a:p>
                <a:pPr marL="914400" lvl="2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extract new implied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sup>
                    </m:sSup>
                  </m:oMath>
                </a14:m>
                <a:endParaRPr lang="en-US" b="1" dirty="0"/>
              </a:p>
              <a:p>
                <a:r>
                  <a:rPr lang="en-US" dirty="0"/>
                  <a:t>Properties: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Still optimal!</a:t>
                </a:r>
              </a:p>
              <a:p>
                <a:pPr lvl="1"/>
                <a:r>
                  <a:rPr lang="en-US" dirty="0"/>
                  <a:t>Can converge (much) faster under some conditions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F151E7D-159E-F215-3DC1-1D769E5B05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159" y="1590261"/>
                <a:ext cx="7494936" cy="4606139"/>
              </a:xfrm>
              <a:blipFill>
                <a:blip r:embed="rId2"/>
                <a:stretch>
                  <a:fillRect l="-1184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32114D-FE82-33D8-D8AE-9CFF114B8E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B8C71-27B2-0271-CCEC-DF1548AC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2" descr="Illustration of a robot amending a Grid World map with better policies. Some states have small pieces of paper pasted over with updated arrows. There is a bottle of white out in the bottom corner of the illustration.">
            <a:extLst>
              <a:ext uri="{FF2B5EF4-FFF2-40B4-BE49-F238E27FC236}">
                <a16:creationId xmlns:a16="http://schemas.microsoft.com/office/drawing/2014/main" id="{DADC13D5-909E-ADAE-FBD8-0063D87DD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8891" y="2213146"/>
            <a:ext cx="3710495" cy="2431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8292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9F6111B-436B-7947-7340-1F26EE00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Evaluate Policies?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199B2-032D-132B-7A6F-7E5869F59A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158318-FD7F-9748-37D9-6F2269A4E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28</a:t>
            </a:fld>
            <a:endParaRPr lang="en-US"/>
          </a:p>
        </p:txBody>
      </p:sp>
      <p:pic>
        <p:nvPicPr>
          <p:cNvPr id="9" name="Picture 4" descr="Illustration of a server rack with a face and a mechnical arm holding a magnifying class to inspect the policy that the robot with a computerized brain is holding up to the server.">
            <a:extLst>
              <a:ext uri="{FF2B5EF4-FFF2-40B4-BE49-F238E27FC236}">
                <a16:creationId xmlns:a16="http://schemas.microsoft.com/office/drawing/2014/main" id="{760F150C-3378-D6A4-E6B8-2C332ACAA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3893" y="1346218"/>
            <a:ext cx="5764212" cy="4851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3758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2C255-F5DF-79E3-18CA-70CE06B51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3D6455-1543-5C17-873E-E8A0727F5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Policies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28EBA-9FF2-2B3C-AA65-A6AF68967B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27FD4-E73D-DCE4-138D-9F9DBD06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29</a:t>
            </a:fld>
            <a:endParaRPr lang="en-US"/>
          </a:p>
        </p:txBody>
      </p:sp>
      <p:pic>
        <p:nvPicPr>
          <p:cNvPr id="2" name="Picture 2" descr="Illustration of a 3D Grid World secnario where both sides of a middle corridor have pits of fire. The robot with a computerized brain consults its policy map, which tells it to go right at every state, resulting in the robot falling into the pits. ">
            <a:extLst>
              <a:ext uri="{FF2B5EF4-FFF2-40B4-BE49-F238E27FC236}">
                <a16:creationId xmlns:a16="http://schemas.microsoft.com/office/drawing/2014/main" id="{896AA8DD-EDB4-8174-3BEA-6BEDDCA44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1"/>
          <a:stretch/>
        </p:blipFill>
        <p:spPr bwMode="auto">
          <a:xfrm>
            <a:off x="1182353" y="2103190"/>
            <a:ext cx="4647754" cy="4029075"/>
          </a:xfrm>
          <a:prstGeom prst="rect">
            <a:avLst/>
          </a:prstGeom>
          <a:noFill/>
        </p:spPr>
      </p:pic>
      <p:pic>
        <p:nvPicPr>
          <p:cNvPr id="3" name="Picture 2" descr="Illustration of a 3D Grid World secnario where both sides of a middle corridor have pits of fire. The robot with a computerized brain consults its policy map, which tells it to go straight at every state, resulting in the robot avoiding the fire pits.">
            <a:extLst>
              <a:ext uri="{FF2B5EF4-FFF2-40B4-BE49-F238E27FC236}">
                <a16:creationId xmlns:a16="http://schemas.microsoft.com/office/drawing/2014/main" id="{F538CA17-6D9F-B24C-36B7-2E4FD94DB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6713" y="1569790"/>
            <a:ext cx="4592932" cy="45624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316EC01-DDD7-C7C9-75E4-C1C84903D444}"/>
                  </a:ext>
                </a:extLst>
              </p:cNvPr>
              <p:cNvSpPr txBox="1"/>
              <p:nvPr/>
            </p:nvSpPr>
            <p:spPr>
              <a:xfrm>
                <a:off x="2136303" y="1733858"/>
                <a:ext cx="27398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dirty="0"/>
                  <a:t>: </a:t>
                </a:r>
                <a:r>
                  <a:rPr lang="en-US" sz="2400" i="1" dirty="0"/>
                  <a:t>always go right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316EC01-DDD7-C7C9-75E4-C1C8490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303" y="1733858"/>
                <a:ext cx="2739853" cy="461665"/>
              </a:xfrm>
              <a:prstGeom prst="rect">
                <a:avLst/>
              </a:prstGeom>
              <a:blipFill>
                <a:blip r:embed="rId4"/>
                <a:stretch>
                  <a:fillRect t="-8108" r="-3241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34E561-2D95-25BE-9793-21E000A5A4A9}"/>
                  </a:ext>
                </a:extLst>
              </p:cNvPr>
              <p:cNvSpPr txBox="1"/>
              <p:nvPr/>
            </p:nvSpPr>
            <p:spPr>
              <a:xfrm>
                <a:off x="7183755" y="1733858"/>
                <a:ext cx="30588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dirty="0"/>
                  <a:t>: </a:t>
                </a:r>
                <a:r>
                  <a:rPr lang="en-US" sz="2400" i="1" dirty="0"/>
                  <a:t>always go straight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34E561-2D95-25BE-9793-21E000A5A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755" y="1733858"/>
                <a:ext cx="3058851" cy="461665"/>
              </a:xfrm>
              <a:prstGeom prst="rect">
                <a:avLst/>
              </a:prstGeom>
              <a:blipFill>
                <a:blip r:embed="rId5"/>
                <a:stretch>
                  <a:fillRect t="-8108" r="-2479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54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D381C-398A-E890-8FD5-3290BCBB1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15B8096-185F-5238-E573-97DAD52FC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Optimal Quantities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355F3AD6-3E39-437B-2A8D-98D97EC015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158" y="1590261"/>
                <a:ext cx="6965207" cy="4606139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Expected utility (value) of policy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Optimal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Value of a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Expected utility starting at state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and acting optimally</a:t>
                </a:r>
              </a:p>
              <a:p>
                <a:r>
                  <a:rPr lang="en-US" dirty="0"/>
                  <a:t>Q-Value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expected utility of taking action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/>
                  <a:t> from state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and acting optimally thereafter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355F3AD6-3E39-437B-2A8D-98D97EC015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158" y="1590261"/>
                <a:ext cx="6965207" cy="4606139"/>
              </a:xfrm>
              <a:blipFill>
                <a:blip r:embed="rId2"/>
                <a:stretch>
                  <a:fillRect l="-1275" r="-182" b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99A75-EA7D-4CD5-1E4E-7121A0C347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85C1E-F32E-5E88-1644-6C21C721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3</a:t>
            </a:fld>
            <a:endParaRPr lang="en-US"/>
          </a:p>
        </p:txBody>
      </p:sp>
      <p:grpSp>
        <p:nvGrpSpPr>
          <p:cNvPr id="10" name="Group 9" descr="An expectimax MDP tree showing states as red triangles with actions edges connecting them to Q-states, represented as green circular chance nodes, connected via transitions to a successor state s’.">
            <a:extLst>
              <a:ext uri="{FF2B5EF4-FFF2-40B4-BE49-F238E27FC236}">
                <a16:creationId xmlns:a16="http://schemas.microsoft.com/office/drawing/2014/main" id="{26CB3374-CDAF-2FDE-9C49-DE5EFB77D046}"/>
              </a:ext>
            </a:extLst>
          </p:cNvPr>
          <p:cNvGrpSpPr/>
          <p:nvPr/>
        </p:nvGrpSpPr>
        <p:grpSpPr>
          <a:xfrm>
            <a:off x="7580041" y="1697998"/>
            <a:ext cx="4114800" cy="3886200"/>
            <a:chOff x="7129039" y="907566"/>
            <a:chExt cx="4114800" cy="3886200"/>
          </a:xfrm>
        </p:grpSpPr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30A73018-4AC6-1A5B-A42D-4FEA0BFB9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0239" y="907566"/>
              <a:ext cx="457200" cy="36512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ADD36C76-C32D-9951-15B0-CF595B4B3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7839" y="3895241"/>
              <a:ext cx="457200" cy="36512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id="{599DD45A-11AA-36B7-6795-341828377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10039" y="1288566"/>
              <a:ext cx="3733800" cy="1066800"/>
              <a:chOff x="1584" y="1680"/>
              <a:chExt cx="2352" cy="336"/>
            </a:xfrm>
          </p:grpSpPr>
          <p:sp>
            <p:nvSpPr>
              <p:cNvPr id="31" name="Line 7">
                <a:extLst>
                  <a:ext uri="{FF2B5EF4-FFF2-40B4-BE49-F238E27FC236}">
                    <a16:creationId xmlns:a16="http://schemas.microsoft.com/office/drawing/2014/main" id="{5424958E-F8CE-FCF1-AC4A-7C763E145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2" name="Line 8">
                <a:extLst>
                  <a:ext uri="{FF2B5EF4-FFF2-40B4-BE49-F238E27FC236}">
                    <a16:creationId xmlns:a16="http://schemas.microsoft.com/office/drawing/2014/main" id="{8A1F8679-8A18-0E0D-CD97-2101107C3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3" name="Line 10">
                <a:extLst>
                  <a:ext uri="{FF2B5EF4-FFF2-40B4-BE49-F238E27FC236}">
                    <a16:creationId xmlns:a16="http://schemas.microsoft.com/office/drawing/2014/main" id="{B89EE63C-65CF-A567-725B-951D4138C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81163CE0-02C0-0B4B-8351-B19304910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0639" y="2355366"/>
              <a:ext cx="381000" cy="38100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5" name="Group 12">
              <a:extLst>
                <a:ext uri="{FF2B5EF4-FFF2-40B4-BE49-F238E27FC236}">
                  <a16:creationId xmlns:a16="http://schemas.microsoft.com/office/drawing/2014/main" id="{D7BB8044-0DCF-DC2C-86F6-C19C305D4B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29039" y="2736366"/>
              <a:ext cx="3124200" cy="1143000"/>
              <a:chOff x="1536" y="2400"/>
              <a:chExt cx="1584" cy="624"/>
            </a:xfrm>
          </p:grpSpPr>
          <p:sp>
            <p:nvSpPr>
              <p:cNvPr id="28" name="Line 13">
                <a:extLst>
                  <a:ext uri="{FF2B5EF4-FFF2-40B4-BE49-F238E27FC236}">
                    <a16:creationId xmlns:a16="http://schemas.microsoft.com/office/drawing/2014/main" id="{3E99530F-3FDA-F697-1DEB-8C6A1AC02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9" name="Line 14">
                <a:extLst>
                  <a:ext uri="{FF2B5EF4-FFF2-40B4-BE49-F238E27FC236}">
                    <a16:creationId xmlns:a16="http://schemas.microsoft.com/office/drawing/2014/main" id="{AAA06FC1-F436-D70C-3D37-DB1AFCEEEF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0" name="Line 15">
                <a:extLst>
                  <a:ext uri="{FF2B5EF4-FFF2-40B4-BE49-F238E27FC236}">
                    <a16:creationId xmlns:a16="http://schemas.microsoft.com/office/drawing/2014/main" id="{7413E126-18B1-081E-9226-AB1F5E929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9BE7F429-17FB-A123-8282-BB8DDD6A1E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0338" y="1677103"/>
              <a:ext cx="5980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>
                  <a:solidFill>
                    <a:schemeClr val="accent1"/>
                  </a:solidFill>
                  <a:latin typeface="+mj-lt"/>
                  <a:cs typeface="Calibri"/>
                </a:rPr>
                <a:t>a</a:t>
              </a:r>
            </a:p>
          </p:txBody>
        </p:sp>
        <p:sp>
          <p:nvSpPr>
            <p:cNvPr id="17" name="Text Box 18">
              <a:extLst>
                <a:ext uri="{FF2B5EF4-FFF2-40B4-BE49-F238E27FC236}">
                  <a16:creationId xmlns:a16="http://schemas.microsoft.com/office/drawing/2014/main" id="{090EC1A0-8E29-9491-F627-39BD9D129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79014" y="907566"/>
              <a:ext cx="381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  <a:latin typeface="+mj-lt"/>
                  <a:cs typeface="Calibri"/>
                </a:rPr>
                <a:t>s</a:t>
              </a:r>
            </a:p>
          </p:txBody>
        </p:sp>
        <p:sp>
          <p:nvSpPr>
            <p:cNvPr id="18" name="Text Box 19">
              <a:extLst>
                <a:ext uri="{FF2B5EF4-FFF2-40B4-BE49-F238E27FC236}">
                  <a16:creationId xmlns:a16="http://schemas.microsoft.com/office/drawing/2014/main" id="{08EF3A42-0F30-2468-65EC-D09665CB5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91889" y="3879366"/>
              <a:ext cx="36850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  <a:latin typeface="+mj-lt"/>
                  <a:cs typeface="Calibri"/>
                </a:rPr>
                <a:t>s’</a:t>
              </a:r>
            </a:p>
          </p:txBody>
        </p:sp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id="{F0639E0A-FDE0-C752-D998-16481BF4A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6363" y="2355366"/>
              <a:ext cx="9211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3"/>
                  </a:solidFill>
                  <a:latin typeface="+mj-lt"/>
                  <a:cs typeface="Calibri"/>
                </a:rPr>
                <a:t>Q(</a:t>
              </a:r>
              <a:r>
                <a:rPr lang="en-US" dirty="0" err="1">
                  <a:solidFill>
                    <a:schemeClr val="accent3"/>
                  </a:solidFill>
                  <a:latin typeface="+mj-lt"/>
                  <a:cs typeface="Calibri"/>
                </a:rPr>
                <a:t>s,a</a:t>
              </a:r>
              <a:r>
                <a:rPr lang="en-US" dirty="0">
                  <a:solidFill>
                    <a:schemeClr val="accent3"/>
                  </a:solidFill>
                  <a:latin typeface="+mj-lt"/>
                  <a:cs typeface="Calibri"/>
                </a:rPr>
                <a:t>)</a:t>
              </a:r>
            </a:p>
          </p:txBody>
        </p:sp>
        <p:grpSp>
          <p:nvGrpSpPr>
            <p:cNvPr id="20" name="Group 21">
              <a:extLst>
                <a:ext uri="{FF2B5EF4-FFF2-40B4-BE49-F238E27FC236}">
                  <a16:creationId xmlns:a16="http://schemas.microsoft.com/office/drawing/2014/main" id="{1EBCBA77-1C18-0083-70AC-CCB9C6F608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57639" y="4260366"/>
              <a:ext cx="3733800" cy="533400"/>
              <a:chOff x="1584" y="1680"/>
              <a:chExt cx="2352" cy="336"/>
            </a:xfrm>
          </p:grpSpPr>
          <p:sp>
            <p:nvSpPr>
              <p:cNvPr id="25" name="Line 22">
                <a:extLst>
                  <a:ext uri="{FF2B5EF4-FFF2-40B4-BE49-F238E27FC236}">
                    <a16:creationId xmlns:a16="http://schemas.microsoft.com/office/drawing/2014/main" id="{E0185479-630B-C846-0F01-7DB7AD24B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23">
                <a:extLst>
                  <a:ext uri="{FF2B5EF4-FFF2-40B4-BE49-F238E27FC236}">
                    <a16:creationId xmlns:a16="http://schemas.microsoft.com/office/drawing/2014/main" id="{22297527-6C71-226B-1AAC-87AB78EA0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9EF83AB6-6CA2-569D-872B-2A1386DCE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21" name="Text Box 28">
              <a:extLst>
                <a:ext uri="{FF2B5EF4-FFF2-40B4-BE49-F238E27FC236}">
                  <a16:creationId xmlns:a16="http://schemas.microsoft.com/office/drawing/2014/main" id="{DDEFEA67-AC5C-5F1A-54B3-BA3275D47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6861" y="3332466"/>
              <a:ext cx="755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 err="1">
                  <a:solidFill>
                    <a:schemeClr val="accent1"/>
                  </a:solidFill>
                  <a:latin typeface="+mj-lt"/>
                  <a:cs typeface="Calibri"/>
                </a:rPr>
                <a:t>s,a,s</a:t>
              </a:r>
              <a:r>
                <a:rPr lang="en-US" i="1" dirty="0">
                  <a:solidFill>
                    <a:schemeClr val="accent1"/>
                  </a:solidFill>
                  <a:latin typeface="+mj-lt"/>
                  <a:cs typeface="Calibri"/>
                </a:rPr>
                <a:t>’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FBC7A07-688F-BBFE-1F79-F1A325376D57}"/>
                </a:ext>
              </a:extLst>
            </p:cNvPr>
            <p:cNvCxnSpPr>
              <a:cxnSpLocks/>
              <a:stCxn id="11" idx="3"/>
              <a:endCxn id="14" idx="0"/>
            </p:cNvCxnSpPr>
            <p:nvPr/>
          </p:nvCxnSpPr>
          <p:spPr>
            <a:xfrm flipH="1">
              <a:off x="8691139" y="1272691"/>
              <a:ext cx="647700" cy="10826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FE83D16-2F4D-6FCF-4454-410646FE67E9}"/>
                </a:ext>
              </a:extLst>
            </p:cNvPr>
            <p:cNvCxnSpPr>
              <a:stCxn id="30" idx="0"/>
              <a:endCxn id="12" idx="0"/>
            </p:cNvCxnSpPr>
            <p:nvPr/>
          </p:nvCxnSpPr>
          <p:spPr>
            <a:xfrm>
              <a:off x="8659581" y="2736366"/>
              <a:ext cx="526858" cy="115887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0624C3F-99D5-C797-4958-EE8C45142C52}"/>
                </a:ext>
              </a:extLst>
            </p:cNvPr>
            <p:cNvCxnSpPr>
              <a:stCxn id="27" idx="0"/>
            </p:cNvCxnSpPr>
            <p:nvPr/>
          </p:nvCxnSpPr>
          <p:spPr>
            <a:xfrm flipH="1">
              <a:off x="8881639" y="4260366"/>
              <a:ext cx="3048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F931BE8-FB05-0882-44BB-1672252723CF}"/>
              </a:ext>
            </a:extLst>
          </p:cNvPr>
          <p:cNvSpPr/>
          <p:nvPr/>
        </p:nvSpPr>
        <p:spPr>
          <a:xfrm>
            <a:off x="7858315" y="1579443"/>
            <a:ext cx="1093325" cy="51306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state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D9E9F2A-626F-D271-74E9-CD403A6BA401}"/>
              </a:ext>
            </a:extLst>
          </p:cNvPr>
          <p:cNvSpPr/>
          <p:nvPr/>
        </p:nvSpPr>
        <p:spPr>
          <a:xfrm>
            <a:off x="10424278" y="3102207"/>
            <a:ext cx="1093325" cy="51306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Q-state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0643735-0BC8-CB2B-309B-B471DFCC8E39}"/>
              </a:ext>
            </a:extLst>
          </p:cNvPr>
          <p:cNvSpPr/>
          <p:nvPr/>
        </p:nvSpPr>
        <p:spPr>
          <a:xfrm>
            <a:off x="7224937" y="3645353"/>
            <a:ext cx="1407352" cy="5130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3815832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C4F38-DA33-C78C-D600-B430AB3F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Policies from Utilities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6729E-68E4-A29E-884A-AA619E4B2B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619BB-B13E-0180-EB2B-AD7B95BC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41CA20-9F47-FD22-F60D-5430125AF211}"/>
                  </a:ext>
                </a:extLst>
              </p:cNvPr>
              <p:cNvSpPr txBox="1"/>
              <p:nvPr/>
            </p:nvSpPr>
            <p:spPr>
              <a:xfrm>
                <a:off x="2136303" y="1733858"/>
                <a:ext cx="27398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dirty="0"/>
                  <a:t>: </a:t>
                </a:r>
                <a:r>
                  <a:rPr lang="en-US" sz="2400" i="1" dirty="0"/>
                  <a:t>always go right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41CA20-9F47-FD22-F60D-5430125AF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303" y="1733858"/>
                <a:ext cx="2739853" cy="461665"/>
              </a:xfrm>
              <a:prstGeom prst="rect">
                <a:avLst/>
              </a:prstGeom>
              <a:blipFill>
                <a:blip r:embed="rId2"/>
                <a:stretch>
                  <a:fillRect t="-8108" r="-3241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690BCE-753D-579F-A2AA-AB96729D156D}"/>
                  </a:ext>
                </a:extLst>
              </p:cNvPr>
              <p:cNvSpPr txBox="1"/>
              <p:nvPr/>
            </p:nvSpPr>
            <p:spPr>
              <a:xfrm>
                <a:off x="7183755" y="1733858"/>
                <a:ext cx="30588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dirty="0"/>
                  <a:t>: </a:t>
                </a:r>
                <a:r>
                  <a:rPr lang="en-US" sz="2400" i="1" dirty="0"/>
                  <a:t>always go straight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690BCE-753D-579F-A2AA-AB96729D1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755" y="1733858"/>
                <a:ext cx="3058851" cy="461665"/>
              </a:xfrm>
              <a:prstGeom prst="rect">
                <a:avLst/>
              </a:prstGeom>
              <a:blipFill>
                <a:blip r:embed="rId3"/>
                <a:stretch>
                  <a:fillRect t="-8108" r="-2479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Grid World state utilities under the go-straight policy">
            <a:extLst>
              <a:ext uri="{FF2B5EF4-FFF2-40B4-BE49-F238E27FC236}">
                <a16:creationId xmlns:a16="http://schemas.microsoft.com/office/drawing/2014/main" id="{0F4434BE-FF1A-EA23-47AA-D04C75D88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495369" y="2515435"/>
            <a:ext cx="2744591" cy="360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Grid World state utilities under the go-right policy">
            <a:extLst>
              <a:ext uri="{FF2B5EF4-FFF2-40B4-BE49-F238E27FC236}">
                <a16:creationId xmlns:a16="http://schemas.microsoft.com/office/drawing/2014/main" id="{5727F68F-C7FD-D84B-5692-322FCFA7D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2140648" y="2515435"/>
            <a:ext cx="2731162" cy="360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123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F413C6F-DBC1-ABFF-F61B-D2B9A048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BDD2E42-8B9F-1492-4867-0AC545A403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158" y="5158871"/>
                <a:ext cx="11197683" cy="1155477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/>
                  <a:t>Expectimax over all actions is complicated</a:t>
                </a:r>
              </a:p>
              <a:p>
                <a:r>
                  <a:rPr lang="en-US" sz="1800" dirty="0"/>
                  <a:t>If we fixed some policy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1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1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1800" dirty="0"/>
                  <a:t>per state, the tree would be much simpler…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BDD2E42-8B9F-1492-4867-0AC545A403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158" y="5158871"/>
                <a:ext cx="11197683" cy="1155477"/>
              </a:xfrm>
              <a:blipFill>
                <a:blip r:embed="rId2"/>
                <a:stretch>
                  <a:fillRect l="-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628A2-ED35-7BAF-D786-D56F1237A3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9A68C-4C11-4E11-E9CF-7C28478D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31</a:t>
            </a:fld>
            <a:endParaRPr lang="en-US"/>
          </a:p>
        </p:txBody>
      </p:sp>
      <p:grpSp>
        <p:nvGrpSpPr>
          <p:cNvPr id="27" name="Group 26" descr="An expectimax MDP tree showing states as red triangles with actions edges connecting them to Q-states, represented as green circular chance nodes, connected via transitions to a successor state s’. All action edges from state s are highlighted in blue to indicate that all action options must be considered.">
            <a:extLst>
              <a:ext uri="{FF2B5EF4-FFF2-40B4-BE49-F238E27FC236}">
                <a16:creationId xmlns:a16="http://schemas.microsoft.com/office/drawing/2014/main" id="{D91CA7F6-B6DB-76D0-218D-923FDC21C994}"/>
              </a:ext>
            </a:extLst>
          </p:cNvPr>
          <p:cNvGrpSpPr/>
          <p:nvPr/>
        </p:nvGrpSpPr>
        <p:grpSpPr>
          <a:xfrm>
            <a:off x="2026069" y="1485708"/>
            <a:ext cx="3392759" cy="3337845"/>
            <a:chOff x="7129039" y="907566"/>
            <a:chExt cx="4114800" cy="3886200"/>
          </a:xfrm>
        </p:grpSpPr>
        <p:sp>
          <p:nvSpPr>
            <p:cNvPr id="28" name="AutoShape 4">
              <a:extLst>
                <a:ext uri="{FF2B5EF4-FFF2-40B4-BE49-F238E27FC236}">
                  <a16:creationId xmlns:a16="http://schemas.microsoft.com/office/drawing/2014/main" id="{63D6CB57-7829-CAD1-F1B6-4D73BB126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0239" y="907566"/>
              <a:ext cx="457200" cy="36512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9" name="AutoShape 5">
              <a:extLst>
                <a:ext uri="{FF2B5EF4-FFF2-40B4-BE49-F238E27FC236}">
                  <a16:creationId xmlns:a16="http://schemas.microsoft.com/office/drawing/2014/main" id="{C2236D0C-3AC8-2330-59BC-AD8874C4B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7839" y="3895241"/>
              <a:ext cx="457200" cy="36512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30" name="Group 6">
              <a:extLst>
                <a:ext uri="{FF2B5EF4-FFF2-40B4-BE49-F238E27FC236}">
                  <a16:creationId xmlns:a16="http://schemas.microsoft.com/office/drawing/2014/main" id="{B192435A-0E15-4E6D-6252-49067CFD5B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10039" y="1288566"/>
              <a:ext cx="3733800" cy="1066800"/>
              <a:chOff x="1584" y="1680"/>
              <a:chExt cx="2352" cy="336"/>
            </a:xfrm>
          </p:grpSpPr>
          <p:sp>
            <p:nvSpPr>
              <p:cNvPr id="48" name="Line 7">
                <a:extLst>
                  <a:ext uri="{FF2B5EF4-FFF2-40B4-BE49-F238E27FC236}">
                    <a16:creationId xmlns:a16="http://schemas.microsoft.com/office/drawing/2014/main" id="{236A4A52-FB30-E873-B7C4-8D878254C2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>
                  <a:latin typeface="Calibri"/>
                  <a:cs typeface="Calibri"/>
                </a:endParaRPr>
              </a:p>
            </p:txBody>
          </p:sp>
          <p:sp>
            <p:nvSpPr>
              <p:cNvPr id="49" name="Line 8">
                <a:extLst>
                  <a:ext uri="{FF2B5EF4-FFF2-40B4-BE49-F238E27FC236}">
                    <a16:creationId xmlns:a16="http://schemas.microsoft.com/office/drawing/2014/main" id="{1DDEA7BA-66BC-4D2E-5215-C86E78E85A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50" name="Line 10">
                <a:extLst>
                  <a:ext uri="{FF2B5EF4-FFF2-40B4-BE49-F238E27FC236}">
                    <a16:creationId xmlns:a16="http://schemas.microsoft.com/office/drawing/2014/main" id="{0E280485-C0DD-F83D-10F5-F5D92BCC31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31" name="Oval 11">
              <a:extLst>
                <a:ext uri="{FF2B5EF4-FFF2-40B4-BE49-F238E27FC236}">
                  <a16:creationId xmlns:a16="http://schemas.microsoft.com/office/drawing/2014/main" id="{FCE36875-EC2D-2F8A-4AC2-489F25A4A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0639" y="2355366"/>
              <a:ext cx="381000" cy="38100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32" name="Group 12">
              <a:extLst>
                <a:ext uri="{FF2B5EF4-FFF2-40B4-BE49-F238E27FC236}">
                  <a16:creationId xmlns:a16="http://schemas.microsoft.com/office/drawing/2014/main" id="{07DFB50D-5798-D4EF-EC19-35851E6D0F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29039" y="2736366"/>
              <a:ext cx="3124200" cy="1143000"/>
              <a:chOff x="1536" y="2400"/>
              <a:chExt cx="1584" cy="624"/>
            </a:xfrm>
          </p:grpSpPr>
          <p:sp>
            <p:nvSpPr>
              <p:cNvPr id="45" name="Line 13">
                <a:extLst>
                  <a:ext uri="{FF2B5EF4-FFF2-40B4-BE49-F238E27FC236}">
                    <a16:creationId xmlns:a16="http://schemas.microsoft.com/office/drawing/2014/main" id="{B0F09246-AB6A-1266-E0FF-50CFF40492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6" name="Line 14">
                <a:extLst>
                  <a:ext uri="{FF2B5EF4-FFF2-40B4-BE49-F238E27FC236}">
                    <a16:creationId xmlns:a16="http://schemas.microsoft.com/office/drawing/2014/main" id="{2F981CAB-E259-5A61-52D2-CDD670D2FD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7" name="Line 15">
                <a:extLst>
                  <a:ext uri="{FF2B5EF4-FFF2-40B4-BE49-F238E27FC236}">
                    <a16:creationId xmlns:a16="http://schemas.microsoft.com/office/drawing/2014/main" id="{BAFA10AD-1F9F-44F2-6F1E-90D95E9339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33" name="Text Box 17">
              <a:extLst>
                <a:ext uri="{FF2B5EF4-FFF2-40B4-BE49-F238E27FC236}">
                  <a16:creationId xmlns:a16="http://schemas.microsoft.com/office/drawing/2014/main" id="{72291F78-EDC5-3CD4-3656-647DC75E2A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0338" y="1677103"/>
              <a:ext cx="5980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>
                  <a:solidFill>
                    <a:schemeClr val="accent1"/>
                  </a:solidFill>
                  <a:latin typeface="+mj-lt"/>
                  <a:cs typeface="Calibri"/>
                </a:rPr>
                <a:t>a</a:t>
              </a:r>
            </a:p>
          </p:txBody>
        </p:sp>
        <p:sp>
          <p:nvSpPr>
            <p:cNvPr id="34" name="Text Box 18">
              <a:extLst>
                <a:ext uri="{FF2B5EF4-FFF2-40B4-BE49-F238E27FC236}">
                  <a16:creationId xmlns:a16="http://schemas.microsoft.com/office/drawing/2014/main" id="{1BF518DF-7580-1B24-F7CE-62075B808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79014" y="907566"/>
              <a:ext cx="381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  <a:latin typeface="+mj-lt"/>
                  <a:cs typeface="Calibri"/>
                </a:rPr>
                <a:t>s</a:t>
              </a:r>
            </a:p>
          </p:txBody>
        </p:sp>
        <p:sp>
          <p:nvSpPr>
            <p:cNvPr id="35" name="Text Box 19">
              <a:extLst>
                <a:ext uri="{FF2B5EF4-FFF2-40B4-BE49-F238E27FC236}">
                  <a16:creationId xmlns:a16="http://schemas.microsoft.com/office/drawing/2014/main" id="{C5E856DB-1ED4-250B-0C23-2E8F201813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91889" y="3879366"/>
              <a:ext cx="568125" cy="430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  <a:latin typeface="+mj-lt"/>
                  <a:cs typeface="Calibri"/>
                </a:rPr>
                <a:t>s’</a:t>
              </a:r>
            </a:p>
          </p:txBody>
        </p:sp>
        <p:sp>
          <p:nvSpPr>
            <p:cNvPr id="36" name="Text Box 20">
              <a:extLst>
                <a:ext uri="{FF2B5EF4-FFF2-40B4-BE49-F238E27FC236}">
                  <a16:creationId xmlns:a16="http://schemas.microsoft.com/office/drawing/2014/main" id="{58D3B783-AFA0-35CE-F9F5-B1DCEBC6B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6363" y="2355366"/>
              <a:ext cx="1108276" cy="430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3"/>
                  </a:solidFill>
                  <a:latin typeface="+mj-lt"/>
                  <a:cs typeface="Calibri"/>
                </a:rPr>
                <a:t>s, a</a:t>
              </a:r>
            </a:p>
          </p:txBody>
        </p:sp>
        <p:grpSp>
          <p:nvGrpSpPr>
            <p:cNvPr id="37" name="Group 21">
              <a:extLst>
                <a:ext uri="{FF2B5EF4-FFF2-40B4-BE49-F238E27FC236}">
                  <a16:creationId xmlns:a16="http://schemas.microsoft.com/office/drawing/2014/main" id="{1E794F71-267B-9DC0-24E2-1F588C5658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57639" y="4260366"/>
              <a:ext cx="3733800" cy="533400"/>
              <a:chOff x="1584" y="1680"/>
              <a:chExt cx="2352" cy="336"/>
            </a:xfrm>
          </p:grpSpPr>
          <p:sp>
            <p:nvSpPr>
              <p:cNvPr id="42" name="Line 22">
                <a:extLst>
                  <a:ext uri="{FF2B5EF4-FFF2-40B4-BE49-F238E27FC236}">
                    <a16:creationId xmlns:a16="http://schemas.microsoft.com/office/drawing/2014/main" id="{EC66CD65-535F-DE72-C786-4562496B1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3" name="Line 23">
                <a:extLst>
                  <a:ext uri="{FF2B5EF4-FFF2-40B4-BE49-F238E27FC236}">
                    <a16:creationId xmlns:a16="http://schemas.microsoft.com/office/drawing/2014/main" id="{92689192-845E-68EB-DEE3-E9AD5D36C1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" name="Line 25">
                <a:extLst>
                  <a:ext uri="{FF2B5EF4-FFF2-40B4-BE49-F238E27FC236}">
                    <a16:creationId xmlns:a16="http://schemas.microsoft.com/office/drawing/2014/main" id="{45A29BA4-824B-F5E2-FCAB-FD81DD521E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38" name="Text Box 28">
              <a:extLst>
                <a:ext uri="{FF2B5EF4-FFF2-40B4-BE49-F238E27FC236}">
                  <a16:creationId xmlns:a16="http://schemas.microsoft.com/office/drawing/2014/main" id="{E51A2C74-434C-5580-6C54-3F5B6FE90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6428" y="3291519"/>
              <a:ext cx="1108275" cy="430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i="1" dirty="0" err="1">
                  <a:solidFill>
                    <a:schemeClr val="accent1"/>
                  </a:solidFill>
                  <a:latin typeface="+mj-lt"/>
                  <a:cs typeface="Calibri"/>
                </a:rPr>
                <a:t>s,a,s</a:t>
              </a:r>
              <a:r>
                <a:rPr lang="en-US" i="1" dirty="0">
                  <a:solidFill>
                    <a:schemeClr val="accent1"/>
                  </a:solidFill>
                  <a:latin typeface="+mj-lt"/>
                  <a:cs typeface="Calibri"/>
                </a:rPr>
                <a:t>’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36865AA-5D6E-C31C-5830-80AB229F06D0}"/>
                </a:ext>
              </a:extLst>
            </p:cNvPr>
            <p:cNvCxnSpPr>
              <a:cxnSpLocks/>
              <a:stCxn id="28" idx="3"/>
              <a:endCxn id="31" idx="0"/>
            </p:cNvCxnSpPr>
            <p:nvPr/>
          </p:nvCxnSpPr>
          <p:spPr>
            <a:xfrm flipH="1">
              <a:off x="8691139" y="1272691"/>
              <a:ext cx="647700" cy="1082675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F44FD65-AAB7-04C7-33F1-28513602F675}"/>
                </a:ext>
              </a:extLst>
            </p:cNvPr>
            <p:cNvCxnSpPr>
              <a:stCxn id="47" idx="0"/>
              <a:endCxn id="29" idx="0"/>
            </p:cNvCxnSpPr>
            <p:nvPr/>
          </p:nvCxnSpPr>
          <p:spPr>
            <a:xfrm>
              <a:off x="8659581" y="2736366"/>
              <a:ext cx="526858" cy="115887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4139BDD-6BFD-B35A-55DD-D60C0D6AA928}"/>
                </a:ext>
              </a:extLst>
            </p:cNvPr>
            <p:cNvCxnSpPr>
              <a:stCxn id="44" idx="0"/>
            </p:cNvCxnSpPr>
            <p:nvPr/>
          </p:nvCxnSpPr>
          <p:spPr>
            <a:xfrm flipH="1">
              <a:off x="8881639" y="4260366"/>
              <a:ext cx="3048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 descr="An expectimax MDP tree showing states as red triangles with actions edges connecting them to Q-states, represented as green circular chance nodes, connected via transitions to a successor state s’. Only the action indicated by policy pi is highlighted">
            <a:extLst>
              <a:ext uri="{FF2B5EF4-FFF2-40B4-BE49-F238E27FC236}">
                <a16:creationId xmlns:a16="http://schemas.microsoft.com/office/drawing/2014/main" id="{02A6B6CB-CCE5-897E-77AF-20CAFB94CB82}"/>
              </a:ext>
            </a:extLst>
          </p:cNvPr>
          <p:cNvGrpSpPr/>
          <p:nvPr/>
        </p:nvGrpSpPr>
        <p:grpSpPr>
          <a:xfrm>
            <a:off x="6773171" y="1485708"/>
            <a:ext cx="3392759" cy="3337845"/>
            <a:chOff x="7129039" y="907566"/>
            <a:chExt cx="4114800" cy="3886200"/>
          </a:xfrm>
        </p:grpSpPr>
        <p:sp>
          <p:nvSpPr>
            <p:cNvPr id="52" name="AutoShape 4">
              <a:extLst>
                <a:ext uri="{FF2B5EF4-FFF2-40B4-BE49-F238E27FC236}">
                  <a16:creationId xmlns:a16="http://schemas.microsoft.com/office/drawing/2014/main" id="{55ED059B-C653-394D-F283-7BDBFA315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0239" y="907566"/>
              <a:ext cx="457200" cy="36512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3" name="AutoShape 5">
              <a:extLst>
                <a:ext uri="{FF2B5EF4-FFF2-40B4-BE49-F238E27FC236}">
                  <a16:creationId xmlns:a16="http://schemas.microsoft.com/office/drawing/2014/main" id="{8B4FA884-0E9E-C1FD-BC29-BF6FCB86C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7839" y="3895241"/>
              <a:ext cx="457200" cy="36512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54" name="Group 6">
              <a:extLst>
                <a:ext uri="{FF2B5EF4-FFF2-40B4-BE49-F238E27FC236}">
                  <a16:creationId xmlns:a16="http://schemas.microsoft.com/office/drawing/2014/main" id="{356D7920-579B-62C7-4098-7C8896649B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10039" y="1288566"/>
              <a:ext cx="3733800" cy="1066800"/>
              <a:chOff x="1584" y="1680"/>
              <a:chExt cx="2352" cy="336"/>
            </a:xfrm>
          </p:grpSpPr>
          <p:sp>
            <p:nvSpPr>
              <p:cNvPr id="72" name="Line 7">
                <a:extLst>
                  <a:ext uri="{FF2B5EF4-FFF2-40B4-BE49-F238E27FC236}">
                    <a16:creationId xmlns:a16="http://schemas.microsoft.com/office/drawing/2014/main" id="{A106EC09-155E-2F1B-6E22-AFB8D0D666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>
                  <a:latin typeface="Calibri"/>
                  <a:cs typeface="Calibri"/>
                </a:endParaRPr>
              </a:p>
            </p:txBody>
          </p:sp>
          <p:sp>
            <p:nvSpPr>
              <p:cNvPr id="73" name="Line 8">
                <a:extLst>
                  <a:ext uri="{FF2B5EF4-FFF2-40B4-BE49-F238E27FC236}">
                    <a16:creationId xmlns:a16="http://schemas.microsoft.com/office/drawing/2014/main" id="{AED12C1F-ECE7-320E-1412-C3C7786FD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4" name="Line 10">
                <a:extLst>
                  <a:ext uri="{FF2B5EF4-FFF2-40B4-BE49-F238E27FC236}">
                    <a16:creationId xmlns:a16="http://schemas.microsoft.com/office/drawing/2014/main" id="{F037C5FC-A050-5337-540F-1B25E858FE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55" name="Oval 11">
              <a:extLst>
                <a:ext uri="{FF2B5EF4-FFF2-40B4-BE49-F238E27FC236}">
                  <a16:creationId xmlns:a16="http://schemas.microsoft.com/office/drawing/2014/main" id="{0236A364-91D3-F428-D167-82525A419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0639" y="2355366"/>
              <a:ext cx="381000" cy="38100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56" name="Group 12">
              <a:extLst>
                <a:ext uri="{FF2B5EF4-FFF2-40B4-BE49-F238E27FC236}">
                  <a16:creationId xmlns:a16="http://schemas.microsoft.com/office/drawing/2014/main" id="{426DF07D-421A-C793-2364-CC67F846C6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29039" y="2736366"/>
              <a:ext cx="3124200" cy="1143000"/>
              <a:chOff x="1536" y="2400"/>
              <a:chExt cx="1584" cy="624"/>
            </a:xfrm>
          </p:grpSpPr>
          <p:sp>
            <p:nvSpPr>
              <p:cNvPr id="69" name="Line 13">
                <a:extLst>
                  <a:ext uri="{FF2B5EF4-FFF2-40B4-BE49-F238E27FC236}">
                    <a16:creationId xmlns:a16="http://schemas.microsoft.com/office/drawing/2014/main" id="{4300864C-B7B1-0743-C53B-1699D20548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0" name="Line 14">
                <a:extLst>
                  <a:ext uri="{FF2B5EF4-FFF2-40B4-BE49-F238E27FC236}">
                    <a16:creationId xmlns:a16="http://schemas.microsoft.com/office/drawing/2014/main" id="{EE153FB6-A2AA-B8E1-BAFB-66458C3D3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1" name="Line 15">
                <a:extLst>
                  <a:ext uri="{FF2B5EF4-FFF2-40B4-BE49-F238E27FC236}">
                    <a16:creationId xmlns:a16="http://schemas.microsoft.com/office/drawing/2014/main" id="{5CF0BF5C-A871-F892-28A7-62A81140F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17">
                  <a:extLst>
                    <a:ext uri="{FF2B5EF4-FFF2-40B4-BE49-F238E27FC236}">
                      <a16:creationId xmlns:a16="http://schemas.microsoft.com/office/drawing/2014/main" id="{CD36747D-CFFE-C450-277A-D551511259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51902" y="1799943"/>
                  <a:ext cx="598025" cy="4300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𝝅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𝒔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)</m:t>
                        </m:r>
                      </m:oMath>
                    </m:oMathPara>
                  </a14:m>
                  <a:endParaRPr lang="en-US" b="1" i="1" dirty="0">
                    <a:solidFill>
                      <a:schemeClr val="accent1"/>
                    </a:solidFill>
                    <a:latin typeface="+mj-lt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57" name="Text Box 17">
                  <a:extLst>
                    <a:ext uri="{FF2B5EF4-FFF2-40B4-BE49-F238E27FC236}">
                      <a16:creationId xmlns:a16="http://schemas.microsoft.com/office/drawing/2014/main" id="{CD36747D-CFFE-C450-277A-D551511259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51902" y="1799943"/>
                  <a:ext cx="598025" cy="430007"/>
                </a:xfrm>
                <a:prstGeom prst="rect">
                  <a:avLst/>
                </a:prstGeom>
                <a:blipFill>
                  <a:blip r:embed="rId3"/>
                  <a:stretch>
                    <a:fillRect r="-35897" b="-10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 Box 18">
              <a:extLst>
                <a:ext uri="{FF2B5EF4-FFF2-40B4-BE49-F238E27FC236}">
                  <a16:creationId xmlns:a16="http://schemas.microsoft.com/office/drawing/2014/main" id="{E7161EDF-2715-A2A8-B3A3-CE3233BEA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79014" y="907566"/>
              <a:ext cx="381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  <a:latin typeface="+mj-lt"/>
                  <a:cs typeface="Calibri"/>
                </a:rPr>
                <a:t>s</a:t>
              </a:r>
            </a:p>
          </p:txBody>
        </p:sp>
        <p:sp>
          <p:nvSpPr>
            <p:cNvPr id="59" name="Text Box 19">
              <a:extLst>
                <a:ext uri="{FF2B5EF4-FFF2-40B4-BE49-F238E27FC236}">
                  <a16:creationId xmlns:a16="http://schemas.microsoft.com/office/drawing/2014/main" id="{281B633F-B31A-091A-259A-DC5A6F581E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91889" y="3879366"/>
              <a:ext cx="568125" cy="430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  <a:latin typeface="+mj-lt"/>
                  <a:cs typeface="Calibri"/>
                </a:rPr>
                <a:t>s’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 Box 20">
                  <a:extLst>
                    <a:ext uri="{FF2B5EF4-FFF2-40B4-BE49-F238E27FC236}">
                      <a16:creationId xmlns:a16="http://schemas.microsoft.com/office/drawing/2014/main" id="{90988AD9-8D30-60EB-5C7C-80A95D21BC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916363" y="2355366"/>
                  <a:ext cx="1108276" cy="4300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solidFill>
                        <a:schemeClr val="accent3"/>
                      </a:solidFill>
                      <a:latin typeface="+mj-lt"/>
                      <a:cs typeface="Calibri"/>
                    </a:rPr>
                    <a:t>s,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𝝅</m:t>
                      </m:r>
                      <m:r>
                        <a:rPr lang="en-US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𝒔</m:t>
                      </m:r>
                      <m:r>
                        <a:rPr lang="en-US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accent3"/>
                    </a:solidFill>
                    <a:latin typeface="+mj-lt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60" name="Text Box 20">
                  <a:extLst>
                    <a:ext uri="{FF2B5EF4-FFF2-40B4-BE49-F238E27FC236}">
                      <a16:creationId xmlns:a16="http://schemas.microsoft.com/office/drawing/2014/main" id="{90988AD9-8D30-60EB-5C7C-80A95D21BC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16363" y="2355366"/>
                  <a:ext cx="1108276" cy="430007"/>
                </a:xfrm>
                <a:prstGeom prst="rect">
                  <a:avLst/>
                </a:prstGeom>
                <a:blipFill>
                  <a:blip r:embed="rId4"/>
                  <a:stretch>
                    <a:fillRect l="-5479" t="-10345" b="-2758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1" name="Group 21">
              <a:extLst>
                <a:ext uri="{FF2B5EF4-FFF2-40B4-BE49-F238E27FC236}">
                  <a16:creationId xmlns:a16="http://schemas.microsoft.com/office/drawing/2014/main" id="{AEE2D581-7753-F360-3EDF-0074313F76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57639" y="4260366"/>
              <a:ext cx="3733800" cy="533400"/>
              <a:chOff x="1584" y="1680"/>
              <a:chExt cx="2352" cy="336"/>
            </a:xfrm>
          </p:grpSpPr>
          <p:sp>
            <p:nvSpPr>
              <p:cNvPr id="66" name="Line 22">
                <a:extLst>
                  <a:ext uri="{FF2B5EF4-FFF2-40B4-BE49-F238E27FC236}">
                    <a16:creationId xmlns:a16="http://schemas.microsoft.com/office/drawing/2014/main" id="{3A399B32-0931-D465-E8EC-06421862B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67" name="Line 23">
                <a:extLst>
                  <a:ext uri="{FF2B5EF4-FFF2-40B4-BE49-F238E27FC236}">
                    <a16:creationId xmlns:a16="http://schemas.microsoft.com/office/drawing/2014/main" id="{C3234119-830D-C9E9-D691-14E01948E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68" name="Line 25">
                <a:extLst>
                  <a:ext uri="{FF2B5EF4-FFF2-40B4-BE49-F238E27FC236}">
                    <a16:creationId xmlns:a16="http://schemas.microsoft.com/office/drawing/2014/main" id="{45C0CF9A-E57C-4DD7-45B6-E9B8BB1DB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 Box 28">
                  <a:extLst>
                    <a:ext uri="{FF2B5EF4-FFF2-40B4-BE49-F238E27FC236}">
                      <a16:creationId xmlns:a16="http://schemas.microsoft.com/office/drawing/2014/main" id="{B3320786-E71C-C099-6075-5BB42BE5A8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23783" y="3523551"/>
                  <a:ext cx="1324664" cy="4300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i="1" dirty="0">
                      <a:solidFill>
                        <a:schemeClr val="accent1"/>
                      </a:solidFill>
                      <a:latin typeface="+mj-lt"/>
                      <a:cs typeface="Calibri"/>
                    </a:rPr>
                    <a:t>s,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𝝅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𝒔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)</m:t>
                      </m:r>
                    </m:oMath>
                  </a14:m>
                  <a:r>
                    <a:rPr lang="en-US" i="1" dirty="0">
                      <a:solidFill>
                        <a:schemeClr val="accent1"/>
                      </a:solidFill>
                      <a:latin typeface="+mj-lt"/>
                      <a:cs typeface="Calibri"/>
                    </a:rPr>
                    <a:t>,s’</a:t>
                  </a:r>
                </a:p>
              </p:txBody>
            </p:sp>
          </mc:Choice>
          <mc:Fallback xmlns="">
            <p:sp>
              <p:nvSpPr>
                <p:cNvPr id="62" name="Text Box 28">
                  <a:extLst>
                    <a:ext uri="{FF2B5EF4-FFF2-40B4-BE49-F238E27FC236}">
                      <a16:creationId xmlns:a16="http://schemas.microsoft.com/office/drawing/2014/main" id="{B3320786-E71C-C099-6075-5BB42BE5A8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23783" y="3523551"/>
                  <a:ext cx="1324664" cy="430007"/>
                </a:xfrm>
                <a:prstGeom prst="rect">
                  <a:avLst/>
                </a:prstGeom>
                <a:blipFill>
                  <a:blip r:embed="rId5"/>
                  <a:stretch>
                    <a:fillRect t="-6452" r="-4598" b="-2258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2C7EDC9-424B-52BC-8C1A-96DE70DA5B20}"/>
                </a:ext>
              </a:extLst>
            </p:cNvPr>
            <p:cNvCxnSpPr>
              <a:cxnSpLocks/>
              <a:stCxn id="52" idx="3"/>
              <a:endCxn id="55" idx="0"/>
            </p:cNvCxnSpPr>
            <p:nvPr/>
          </p:nvCxnSpPr>
          <p:spPr>
            <a:xfrm flipH="1">
              <a:off x="8691139" y="1272691"/>
              <a:ext cx="647700" cy="1082675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3527DC90-9614-39E2-DB10-11CBF1B35BB3}"/>
                </a:ext>
              </a:extLst>
            </p:cNvPr>
            <p:cNvCxnSpPr>
              <a:stCxn id="71" idx="0"/>
              <a:endCxn id="53" idx="0"/>
            </p:cNvCxnSpPr>
            <p:nvPr/>
          </p:nvCxnSpPr>
          <p:spPr>
            <a:xfrm>
              <a:off x="8659581" y="2736366"/>
              <a:ext cx="526858" cy="115887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31298E2-A1DD-D2B9-29E7-61C01225D373}"/>
                </a:ext>
              </a:extLst>
            </p:cNvPr>
            <p:cNvCxnSpPr>
              <a:stCxn id="68" idx="0"/>
            </p:cNvCxnSpPr>
            <p:nvPr/>
          </p:nvCxnSpPr>
          <p:spPr>
            <a:xfrm flipH="1">
              <a:off x="8881639" y="4260366"/>
              <a:ext cx="3048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33912583-9CF4-95CC-5ED3-F27E4DA40DB8}"/>
              </a:ext>
            </a:extLst>
          </p:cNvPr>
          <p:cNvSpPr/>
          <p:nvPr/>
        </p:nvSpPr>
        <p:spPr>
          <a:xfrm>
            <a:off x="559949" y="1676416"/>
            <a:ext cx="1807342" cy="57575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Optimal 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ounded Rectangle 76">
                <a:extLst>
                  <a:ext uri="{FF2B5EF4-FFF2-40B4-BE49-F238E27FC236}">
                    <a16:creationId xmlns:a16="http://schemas.microsoft.com/office/drawing/2014/main" id="{341B05C2-CEB6-CF70-CC5C-73DB72C8425E}"/>
                  </a:ext>
                </a:extLst>
              </p:cNvPr>
              <p:cNvSpPr/>
              <p:nvPr/>
            </p:nvSpPr>
            <p:spPr>
              <a:xfrm>
                <a:off x="9963574" y="1672707"/>
                <a:ext cx="1807342" cy="575752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Fixed Policy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77" name="Rounded Rectangle 76">
                <a:extLst>
                  <a:ext uri="{FF2B5EF4-FFF2-40B4-BE49-F238E27FC236}">
                    <a16:creationId xmlns:a16="http://schemas.microsoft.com/office/drawing/2014/main" id="{341B05C2-CEB6-CF70-CC5C-73DB72C842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574" y="1672707"/>
                <a:ext cx="1807342" cy="57575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019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35F53-5C02-167C-B1D9-5CEC6157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Policy Utilities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E89FE-9631-2BEA-90C8-5FF7811A9C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158" y="1590261"/>
                <a:ext cx="7452017" cy="4606139"/>
              </a:xfrm>
            </p:spPr>
            <p:txBody>
              <a:bodyPr/>
              <a:lstStyle/>
              <a:p>
                <a:r>
                  <a:rPr lang="en-US" dirty="0"/>
                  <a:t>Define the utility of state </a:t>
                </a:r>
                <a:r>
                  <a:rPr lang="en-US" i="1" dirty="0">
                    <a:solidFill>
                      <a:schemeClr val="accent2"/>
                    </a:solidFill>
                  </a:rPr>
                  <a:t>s</a:t>
                </a:r>
                <a:r>
                  <a:rPr lang="en-US" dirty="0"/>
                  <a:t> under fixed policy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n-US" b="1" dirty="0"/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sup>
                    </m:sSup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is the expected total utility starting at </a:t>
                </a:r>
                <a:r>
                  <a:rPr lang="en-US" b="1" i="1" dirty="0">
                    <a:solidFill>
                      <a:schemeClr val="accent2"/>
                    </a:solidFill>
                  </a:rPr>
                  <a:t>s</a:t>
                </a:r>
                <a:r>
                  <a:rPr lang="en-US" dirty="0"/>
                  <a:t> and following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Recursive relationship: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)←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Approximation of system of linear equations: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E89FE-9631-2BEA-90C8-5FF7811A9C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158" y="1590261"/>
                <a:ext cx="7452017" cy="4606139"/>
              </a:xfrm>
              <a:blipFill>
                <a:blip r:embed="rId2"/>
                <a:stretch>
                  <a:fillRect l="-1193" b="-8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44C30-359B-AC05-F940-2748FC48A1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10088-1FAA-F70E-4CCD-F3004CB1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32</a:t>
            </a:fld>
            <a:endParaRPr lang="en-US"/>
          </a:p>
        </p:txBody>
      </p:sp>
      <p:grpSp>
        <p:nvGrpSpPr>
          <p:cNvPr id="8" name="Group 7" descr="An expectimax MDP tree showing states as red triangles with actions edges connecting them to Q-states, represented as green circular chance nodes, connected via transitions to a successor state s’. Only the action indicated by policy pi is highlighted">
            <a:extLst>
              <a:ext uri="{FF2B5EF4-FFF2-40B4-BE49-F238E27FC236}">
                <a16:creationId xmlns:a16="http://schemas.microsoft.com/office/drawing/2014/main" id="{90D1AD32-FB36-85E5-A9C3-DA58D5FE0C2F}"/>
              </a:ext>
            </a:extLst>
          </p:cNvPr>
          <p:cNvGrpSpPr/>
          <p:nvPr/>
        </p:nvGrpSpPr>
        <p:grpSpPr>
          <a:xfrm>
            <a:off x="8302082" y="2096149"/>
            <a:ext cx="3392759" cy="3337845"/>
            <a:chOff x="7129039" y="907566"/>
            <a:chExt cx="4114800" cy="3886200"/>
          </a:xfrm>
        </p:grpSpPr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0FEC6ECD-61F3-0C9D-5C1B-BA87F4BA3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0239" y="907566"/>
              <a:ext cx="457200" cy="36512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" name="AutoShape 5">
              <a:extLst>
                <a:ext uri="{FF2B5EF4-FFF2-40B4-BE49-F238E27FC236}">
                  <a16:creationId xmlns:a16="http://schemas.microsoft.com/office/drawing/2014/main" id="{7327F403-32CD-FCAB-23FF-11B21BEC6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7839" y="3895241"/>
              <a:ext cx="457200" cy="36512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1" name="Group 6">
              <a:extLst>
                <a:ext uri="{FF2B5EF4-FFF2-40B4-BE49-F238E27FC236}">
                  <a16:creationId xmlns:a16="http://schemas.microsoft.com/office/drawing/2014/main" id="{D7855D24-D2D9-C114-ADA7-96DDAF0DBF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10039" y="1288566"/>
              <a:ext cx="3733800" cy="1066800"/>
              <a:chOff x="1584" y="1680"/>
              <a:chExt cx="2352" cy="336"/>
            </a:xfrm>
          </p:grpSpPr>
          <p:sp>
            <p:nvSpPr>
              <p:cNvPr id="29" name="Line 7">
                <a:extLst>
                  <a:ext uri="{FF2B5EF4-FFF2-40B4-BE49-F238E27FC236}">
                    <a16:creationId xmlns:a16="http://schemas.microsoft.com/office/drawing/2014/main" id="{AFC6C76A-E7C7-0612-A233-B20F20E8E8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>
                  <a:latin typeface="Calibri"/>
                  <a:cs typeface="Calibri"/>
                </a:endParaRPr>
              </a:p>
            </p:txBody>
          </p:sp>
          <p:sp>
            <p:nvSpPr>
              <p:cNvPr id="30" name="Line 8">
                <a:extLst>
                  <a:ext uri="{FF2B5EF4-FFF2-40B4-BE49-F238E27FC236}">
                    <a16:creationId xmlns:a16="http://schemas.microsoft.com/office/drawing/2014/main" id="{C1F13FAC-BEFB-1AD9-119B-EA6BEAFE78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1" name="Line 10">
                <a:extLst>
                  <a:ext uri="{FF2B5EF4-FFF2-40B4-BE49-F238E27FC236}">
                    <a16:creationId xmlns:a16="http://schemas.microsoft.com/office/drawing/2014/main" id="{F17E5B6D-4A87-90E7-8B01-772A1FF36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BEBB448-CF56-10E0-9B89-61B606167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0639" y="2355366"/>
              <a:ext cx="381000" cy="38100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A99BF7E-7F5B-3F94-80E8-BE50EF8C5F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29039" y="2736366"/>
              <a:ext cx="3124200" cy="1143000"/>
              <a:chOff x="1536" y="2400"/>
              <a:chExt cx="1584" cy="624"/>
            </a:xfrm>
          </p:grpSpPr>
          <p:sp>
            <p:nvSpPr>
              <p:cNvPr id="26" name="Line 13">
                <a:extLst>
                  <a:ext uri="{FF2B5EF4-FFF2-40B4-BE49-F238E27FC236}">
                    <a16:creationId xmlns:a16="http://schemas.microsoft.com/office/drawing/2014/main" id="{F6B2DC1D-B1A7-0CB0-0292-6FD532C500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7" name="Line 14">
                <a:extLst>
                  <a:ext uri="{FF2B5EF4-FFF2-40B4-BE49-F238E27FC236}">
                    <a16:creationId xmlns:a16="http://schemas.microsoft.com/office/drawing/2014/main" id="{C2EBCB86-9269-21E9-E4C7-7ACCAFC1F3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8" name="Line 15">
                <a:extLst>
                  <a:ext uri="{FF2B5EF4-FFF2-40B4-BE49-F238E27FC236}">
                    <a16:creationId xmlns:a16="http://schemas.microsoft.com/office/drawing/2014/main" id="{CA868930-E7FE-76A2-77CC-2D204F3EA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17">
                  <a:extLst>
                    <a:ext uri="{FF2B5EF4-FFF2-40B4-BE49-F238E27FC236}">
                      <a16:creationId xmlns:a16="http://schemas.microsoft.com/office/drawing/2014/main" id="{349342EC-1DDE-0131-273A-68BD0064CE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51902" y="1799943"/>
                  <a:ext cx="598025" cy="4300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𝝅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𝒔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)</m:t>
                        </m:r>
                      </m:oMath>
                    </m:oMathPara>
                  </a14:m>
                  <a:endParaRPr lang="en-US" b="1" i="1" dirty="0">
                    <a:solidFill>
                      <a:schemeClr val="accent1"/>
                    </a:solidFill>
                    <a:latin typeface="+mj-lt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14" name="Text Box 17">
                  <a:extLst>
                    <a:ext uri="{FF2B5EF4-FFF2-40B4-BE49-F238E27FC236}">
                      <a16:creationId xmlns:a16="http://schemas.microsoft.com/office/drawing/2014/main" id="{349342EC-1DDE-0131-273A-68BD0064CE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51902" y="1799943"/>
                  <a:ext cx="598025" cy="430007"/>
                </a:xfrm>
                <a:prstGeom prst="rect">
                  <a:avLst/>
                </a:prstGeom>
                <a:blipFill>
                  <a:blip r:embed="rId3"/>
                  <a:stretch>
                    <a:fillRect r="-32500" b="-10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 Box 18">
              <a:extLst>
                <a:ext uri="{FF2B5EF4-FFF2-40B4-BE49-F238E27FC236}">
                  <a16:creationId xmlns:a16="http://schemas.microsoft.com/office/drawing/2014/main" id="{EC707289-4091-8BF1-97A9-E2A5FB3BD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79014" y="907566"/>
              <a:ext cx="381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  <a:latin typeface="+mj-lt"/>
                  <a:cs typeface="Calibri"/>
                </a:rPr>
                <a:t>s</a:t>
              </a:r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AD96119A-3132-6B2E-961C-C03FAB5E7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91889" y="3879366"/>
              <a:ext cx="568125" cy="430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  <a:latin typeface="+mj-lt"/>
                  <a:cs typeface="Calibri"/>
                </a:rPr>
                <a:t>s’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20">
                  <a:extLst>
                    <a:ext uri="{FF2B5EF4-FFF2-40B4-BE49-F238E27FC236}">
                      <a16:creationId xmlns:a16="http://schemas.microsoft.com/office/drawing/2014/main" id="{DEAA4854-AF14-F180-F84B-E929BB0F4B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916363" y="2355366"/>
                  <a:ext cx="1108276" cy="4300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solidFill>
                        <a:schemeClr val="accent3"/>
                      </a:solidFill>
                      <a:latin typeface="+mj-lt"/>
                      <a:cs typeface="Calibri"/>
                    </a:rPr>
                    <a:t>s,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𝝅</m:t>
                      </m:r>
                      <m:r>
                        <a:rPr lang="en-US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𝒔</m:t>
                      </m:r>
                      <m:r>
                        <a:rPr lang="en-US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accent3"/>
                    </a:solidFill>
                    <a:latin typeface="+mj-lt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17" name="Text Box 20">
                  <a:extLst>
                    <a:ext uri="{FF2B5EF4-FFF2-40B4-BE49-F238E27FC236}">
                      <a16:creationId xmlns:a16="http://schemas.microsoft.com/office/drawing/2014/main" id="{DEAA4854-AF14-F180-F84B-E929BB0F4B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16363" y="2355366"/>
                  <a:ext cx="1108276" cy="430007"/>
                </a:xfrm>
                <a:prstGeom prst="rect">
                  <a:avLst/>
                </a:prstGeom>
                <a:blipFill>
                  <a:blip r:embed="rId4"/>
                  <a:stretch>
                    <a:fillRect l="-5479" t="-10345" b="-2758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Group 21">
              <a:extLst>
                <a:ext uri="{FF2B5EF4-FFF2-40B4-BE49-F238E27FC236}">
                  <a16:creationId xmlns:a16="http://schemas.microsoft.com/office/drawing/2014/main" id="{7780D803-1EB2-78E5-7F70-2D48FBB8FA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57639" y="4260366"/>
              <a:ext cx="3733800" cy="533400"/>
              <a:chOff x="1584" y="1680"/>
              <a:chExt cx="2352" cy="336"/>
            </a:xfrm>
          </p:grpSpPr>
          <p:sp>
            <p:nvSpPr>
              <p:cNvPr id="23" name="Line 22">
                <a:extLst>
                  <a:ext uri="{FF2B5EF4-FFF2-40B4-BE49-F238E27FC236}">
                    <a16:creationId xmlns:a16="http://schemas.microsoft.com/office/drawing/2014/main" id="{0FF8C058-B0EA-E257-0D4A-4EC777790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23">
                <a:extLst>
                  <a:ext uri="{FF2B5EF4-FFF2-40B4-BE49-F238E27FC236}">
                    <a16:creationId xmlns:a16="http://schemas.microsoft.com/office/drawing/2014/main" id="{85C0EF14-1768-96A2-6CF5-53B9FCF52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25">
                <a:extLst>
                  <a:ext uri="{FF2B5EF4-FFF2-40B4-BE49-F238E27FC236}">
                    <a16:creationId xmlns:a16="http://schemas.microsoft.com/office/drawing/2014/main" id="{E9712734-6722-E5C8-8658-12D629F80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28">
                  <a:extLst>
                    <a:ext uri="{FF2B5EF4-FFF2-40B4-BE49-F238E27FC236}">
                      <a16:creationId xmlns:a16="http://schemas.microsoft.com/office/drawing/2014/main" id="{6EC37CD3-EE2B-DCD1-0735-D4BBF1ED72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23783" y="3523551"/>
                  <a:ext cx="1324664" cy="4300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i="1" dirty="0">
                      <a:solidFill>
                        <a:schemeClr val="accent1"/>
                      </a:solidFill>
                      <a:latin typeface="+mj-lt"/>
                      <a:cs typeface="Calibri"/>
                    </a:rPr>
                    <a:t>s,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𝝅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𝒔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)</m:t>
                      </m:r>
                    </m:oMath>
                  </a14:m>
                  <a:r>
                    <a:rPr lang="en-US" i="1" dirty="0">
                      <a:solidFill>
                        <a:schemeClr val="accent1"/>
                      </a:solidFill>
                      <a:latin typeface="+mj-lt"/>
                      <a:cs typeface="Calibri"/>
                    </a:rPr>
                    <a:t>,s’</a:t>
                  </a:r>
                </a:p>
              </p:txBody>
            </p:sp>
          </mc:Choice>
          <mc:Fallback xmlns="">
            <p:sp>
              <p:nvSpPr>
                <p:cNvPr id="19" name="Text Box 28">
                  <a:extLst>
                    <a:ext uri="{FF2B5EF4-FFF2-40B4-BE49-F238E27FC236}">
                      <a16:creationId xmlns:a16="http://schemas.microsoft.com/office/drawing/2014/main" id="{6EC37CD3-EE2B-DCD1-0735-D4BBF1ED72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23783" y="3523551"/>
                  <a:ext cx="1324664" cy="430007"/>
                </a:xfrm>
                <a:prstGeom prst="rect">
                  <a:avLst/>
                </a:prstGeom>
                <a:blipFill>
                  <a:blip r:embed="rId5"/>
                  <a:stretch>
                    <a:fillRect t="-6452" r="-4598" b="-2258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681A6F6-1823-D0F1-CB0E-2BD14BA13C45}"/>
                </a:ext>
              </a:extLst>
            </p:cNvPr>
            <p:cNvCxnSpPr>
              <a:cxnSpLocks/>
              <a:stCxn id="9" idx="3"/>
              <a:endCxn id="12" idx="0"/>
            </p:cNvCxnSpPr>
            <p:nvPr/>
          </p:nvCxnSpPr>
          <p:spPr>
            <a:xfrm flipH="1">
              <a:off x="8691139" y="1272691"/>
              <a:ext cx="647700" cy="1082675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413B7C3-1218-F8CD-1E66-6301B0023AE8}"/>
                </a:ext>
              </a:extLst>
            </p:cNvPr>
            <p:cNvCxnSpPr>
              <a:stCxn id="28" idx="0"/>
              <a:endCxn id="10" idx="0"/>
            </p:cNvCxnSpPr>
            <p:nvPr/>
          </p:nvCxnSpPr>
          <p:spPr>
            <a:xfrm>
              <a:off x="8659581" y="2736366"/>
              <a:ext cx="526858" cy="115887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3A57BA9-2EEA-FF00-5BB9-D317F95D96B8}"/>
                </a:ext>
              </a:extLst>
            </p:cNvPr>
            <p:cNvCxnSpPr>
              <a:stCxn id="25" idx="0"/>
            </p:cNvCxnSpPr>
            <p:nvPr/>
          </p:nvCxnSpPr>
          <p:spPr>
            <a:xfrm flipH="1">
              <a:off x="8881639" y="4260366"/>
              <a:ext cx="3048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47F591D8-014E-EF1A-D384-7E5C2740E77C}"/>
                  </a:ext>
                </a:extLst>
              </p:cNvPr>
              <p:cNvSpPr/>
              <p:nvPr/>
            </p:nvSpPr>
            <p:spPr>
              <a:xfrm>
                <a:off x="9220448" y="1225512"/>
                <a:ext cx="1807342" cy="575752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Fixed Policy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47F591D8-014E-EF1A-D384-7E5C2740E7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448" y="1225512"/>
                <a:ext cx="1807342" cy="57575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843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2E012-9E10-6C3B-FE39-749FCA98D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5DEA-A5C7-ADCB-C5FF-AD40133A8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4A3BE8-83C1-1D53-0858-330A062791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159" y="1590261"/>
                <a:ext cx="8824914" cy="460613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Calculating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sup>
                    </m:sSup>
                  </m:oMath>
                </a14:m>
                <a:r>
                  <a:rPr lang="en-US" dirty="0"/>
                  <a:t> for fixed policy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b="1" dirty="0"/>
                  <a:t>: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b="1" dirty="0">
                    <a:solidFill>
                      <a:schemeClr val="accent1"/>
                    </a:solidFill>
                    <a:latin typeface="Avenir Next" panose="020B0503020202020204" pitchFamily="34" charset="0"/>
                  </a:rPr>
                  <a:t>Option 1</a:t>
                </a:r>
                <a:r>
                  <a:rPr lang="en-US" dirty="0"/>
                  <a:t>: Recursive Bellman Updates</a:t>
                </a:r>
              </a:p>
              <a:p>
                <a:pPr marL="457200" lvl="1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)←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457200" lvl="1" indent="0">
                  <a:buClr>
                    <a:schemeClr val="tx1"/>
                  </a:buClr>
                  <a:buNone/>
                </a:pPr>
                <a:r>
                  <a:rPr lang="en-US" dirty="0"/>
                  <a:t>Efficiency: </a:t>
                </a:r>
                <a:r>
                  <a:rPr lang="en-US" b="1" i="1" dirty="0">
                    <a:solidFill>
                      <a:schemeClr val="accent2"/>
                    </a:solidFill>
                  </a:rPr>
                  <a:t>O(S</a:t>
                </a:r>
                <a:r>
                  <a:rPr lang="en-US" b="1" i="1" baseline="30000" dirty="0">
                    <a:solidFill>
                      <a:schemeClr val="accent2"/>
                    </a:solidFill>
                  </a:rPr>
                  <a:t>2</a:t>
                </a:r>
                <a:r>
                  <a:rPr lang="en-US" b="1" i="1" dirty="0">
                    <a:solidFill>
                      <a:schemeClr val="accent2"/>
                    </a:solidFill>
                  </a:rPr>
                  <a:t>)</a:t>
                </a:r>
                <a:r>
                  <a:rPr lang="en-US" dirty="0"/>
                  <a:t> per iteration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b="1" dirty="0">
                    <a:solidFill>
                      <a:schemeClr val="accent1"/>
                    </a:solidFill>
                    <a:latin typeface="Avenir Next" panose="020B0503020202020204" pitchFamily="34" charset="0"/>
                  </a:rPr>
                  <a:t>Option 2</a:t>
                </a:r>
                <a:r>
                  <a:rPr lang="en-US" dirty="0"/>
                  <a:t>: Solve the Linear System of Equations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4A3BE8-83C1-1D53-0858-330A062791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159" y="1590261"/>
                <a:ext cx="8824914" cy="4606139"/>
              </a:xfrm>
              <a:blipFill>
                <a:blip r:embed="rId2"/>
                <a:stretch>
                  <a:fillRect l="-1151" b="-2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733F9-F2A0-DDD8-71C0-5861A5EC7E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A31B4-4E9A-79B6-B82B-BF38026C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33</a:t>
            </a:fld>
            <a:endParaRPr lang="en-US"/>
          </a:p>
        </p:txBody>
      </p:sp>
      <p:grpSp>
        <p:nvGrpSpPr>
          <p:cNvPr id="8" name="Group 7" descr="An expectimax MDP tree showing states as red triangles with actions edges connecting them to Q-states, represented as green circular chance nodes, connected via transitions to a successor state s’. Only the action indicated by policy pi is highlighted">
            <a:extLst>
              <a:ext uri="{FF2B5EF4-FFF2-40B4-BE49-F238E27FC236}">
                <a16:creationId xmlns:a16="http://schemas.microsoft.com/office/drawing/2014/main" id="{B49DAD7F-5229-82EE-F182-00474DB01A77}"/>
              </a:ext>
            </a:extLst>
          </p:cNvPr>
          <p:cNvGrpSpPr/>
          <p:nvPr/>
        </p:nvGrpSpPr>
        <p:grpSpPr>
          <a:xfrm>
            <a:off x="8302082" y="2096149"/>
            <a:ext cx="3392759" cy="3337845"/>
            <a:chOff x="7129039" y="907566"/>
            <a:chExt cx="4114800" cy="3886200"/>
          </a:xfrm>
        </p:grpSpPr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126788A7-BDF5-65C7-7EDB-63328E843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0239" y="907566"/>
              <a:ext cx="457200" cy="36512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" name="AutoShape 5">
              <a:extLst>
                <a:ext uri="{FF2B5EF4-FFF2-40B4-BE49-F238E27FC236}">
                  <a16:creationId xmlns:a16="http://schemas.microsoft.com/office/drawing/2014/main" id="{13B66EA0-B184-6E2C-7991-CA3DC228B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7839" y="3895241"/>
              <a:ext cx="457200" cy="36512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1" name="Group 6">
              <a:extLst>
                <a:ext uri="{FF2B5EF4-FFF2-40B4-BE49-F238E27FC236}">
                  <a16:creationId xmlns:a16="http://schemas.microsoft.com/office/drawing/2014/main" id="{5919B866-CA2F-0732-E712-EC48533EE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10039" y="1288566"/>
              <a:ext cx="3733800" cy="1066800"/>
              <a:chOff x="1584" y="1680"/>
              <a:chExt cx="2352" cy="336"/>
            </a:xfrm>
          </p:grpSpPr>
          <p:sp>
            <p:nvSpPr>
              <p:cNvPr id="29" name="Line 7">
                <a:extLst>
                  <a:ext uri="{FF2B5EF4-FFF2-40B4-BE49-F238E27FC236}">
                    <a16:creationId xmlns:a16="http://schemas.microsoft.com/office/drawing/2014/main" id="{68D8A93B-8444-0FEA-5459-B60A986CBB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>
                  <a:latin typeface="Calibri"/>
                  <a:cs typeface="Calibri"/>
                </a:endParaRPr>
              </a:p>
            </p:txBody>
          </p:sp>
          <p:sp>
            <p:nvSpPr>
              <p:cNvPr id="30" name="Line 8">
                <a:extLst>
                  <a:ext uri="{FF2B5EF4-FFF2-40B4-BE49-F238E27FC236}">
                    <a16:creationId xmlns:a16="http://schemas.microsoft.com/office/drawing/2014/main" id="{5D71DFB3-32AE-39C6-D75B-6E83FCD36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1" name="Line 10">
                <a:extLst>
                  <a:ext uri="{FF2B5EF4-FFF2-40B4-BE49-F238E27FC236}">
                    <a16:creationId xmlns:a16="http://schemas.microsoft.com/office/drawing/2014/main" id="{D12A038D-82B1-52E7-E67B-4C77A6EA07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3807AE-6007-9DF7-EB98-E867C8AFC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0639" y="2355366"/>
              <a:ext cx="381000" cy="38100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92B15BA-1BFE-9C41-C17F-CF12000E12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29039" y="2736366"/>
              <a:ext cx="3124200" cy="1143000"/>
              <a:chOff x="1536" y="2400"/>
              <a:chExt cx="1584" cy="624"/>
            </a:xfrm>
          </p:grpSpPr>
          <p:sp>
            <p:nvSpPr>
              <p:cNvPr id="26" name="Line 13">
                <a:extLst>
                  <a:ext uri="{FF2B5EF4-FFF2-40B4-BE49-F238E27FC236}">
                    <a16:creationId xmlns:a16="http://schemas.microsoft.com/office/drawing/2014/main" id="{35B15207-0FD4-FE9C-F9E6-CAB515791F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7" name="Line 14">
                <a:extLst>
                  <a:ext uri="{FF2B5EF4-FFF2-40B4-BE49-F238E27FC236}">
                    <a16:creationId xmlns:a16="http://schemas.microsoft.com/office/drawing/2014/main" id="{163B9F21-3658-628E-BD7F-57C97315E4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8" name="Line 15">
                <a:extLst>
                  <a:ext uri="{FF2B5EF4-FFF2-40B4-BE49-F238E27FC236}">
                    <a16:creationId xmlns:a16="http://schemas.microsoft.com/office/drawing/2014/main" id="{AC38A824-D455-E240-AE35-EE64AE6649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17">
                  <a:extLst>
                    <a:ext uri="{FF2B5EF4-FFF2-40B4-BE49-F238E27FC236}">
                      <a16:creationId xmlns:a16="http://schemas.microsoft.com/office/drawing/2014/main" id="{E54EAD62-6BDC-03FE-7F9B-34F61AC661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51902" y="1799943"/>
                  <a:ext cx="598025" cy="4300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𝝅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𝒔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)</m:t>
                        </m:r>
                      </m:oMath>
                    </m:oMathPara>
                  </a14:m>
                  <a:endParaRPr lang="en-US" b="1" i="1" dirty="0">
                    <a:solidFill>
                      <a:schemeClr val="accent1"/>
                    </a:solidFill>
                    <a:latin typeface="+mj-lt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14" name="Text Box 17">
                  <a:extLst>
                    <a:ext uri="{FF2B5EF4-FFF2-40B4-BE49-F238E27FC236}">
                      <a16:creationId xmlns:a16="http://schemas.microsoft.com/office/drawing/2014/main" id="{E54EAD62-6BDC-03FE-7F9B-34F61AC661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51902" y="1799943"/>
                  <a:ext cx="598025" cy="430007"/>
                </a:xfrm>
                <a:prstGeom prst="rect">
                  <a:avLst/>
                </a:prstGeom>
                <a:blipFill>
                  <a:blip r:embed="rId3"/>
                  <a:stretch>
                    <a:fillRect r="-32500" b="-10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 Box 18">
              <a:extLst>
                <a:ext uri="{FF2B5EF4-FFF2-40B4-BE49-F238E27FC236}">
                  <a16:creationId xmlns:a16="http://schemas.microsoft.com/office/drawing/2014/main" id="{D8DD4C72-1EEB-71AE-6D50-9C8EF743C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79014" y="907566"/>
              <a:ext cx="381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  <a:latin typeface="+mj-lt"/>
                  <a:cs typeface="Calibri"/>
                </a:rPr>
                <a:t>s</a:t>
              </a:r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3BE2497A-1978-6C2B-6F03-5A6331190D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91889" y="3879366"/>
              <a:ext cx="568125" cy="430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  <a:latin typeface="+mj-lt"/>
                  <a:cs typeface="Calibri"/>
                </a:rPr>
                <a:t>s’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20">
                  <a:extLst>
                    <a:ext uri="{FF2B5EF4-FFF2-40B4-BE49-F238E27FC236}">
                      <a16:creationId xmlns:a16="http://schemas.microsoft.com/office/drawing/2014/main" id="{BF089D23-8246-0C69-8EFF-23D3F1CF8A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916363" y="2355366"/>
                  <a:ext cx="1108276" cy="4300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solidFill>
                        <a:schemeClr val="accent3"/>
                      </a:solidFill>
                      <a:latin typeface="+mj-lt"/>
                      <a:cs typeface="Calibri"/>
                    </a:rPr>
                    <a:t>s,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𝝅</m:t>
                      </m:r>
                      <m:r>
                        <a:rPr lang="en-US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𝒔</m:t>
                      </m:r>
                      <m:r>
                        <a:rPr lang="en-US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accent3"/>
                    </a:solidFill>
                    <a:latin typeface="+mj-lt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17" name="Text Box 20">
                  <a:extLst>
                    <a:ext uri="{FF2B5EF4-FFF2-40B4-BE49-F238E27FC236}">
                      <a16:creationId xmlns:a16="http://schemas.microsoft.com/office/drawing/2014/main" id="{BF089D23-8246-0C69-8EFF-23D3F1CF8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16363" y="2355366"/>
                  <a:ext cx="1108276" cy="430007"/>
                </a:xfrm>
                <a:prstGeom prst="rect">
                  <a:avLst/>
                </a:prstGeom>
                <a:blipFill>
                  <a:blip r:embed="rId4"/>
                  <a:stretch>
                    <a:fillRect l="-5479" t="-10345" b="-2758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Group 21">
              <a:extLst>
                <a:ext uri="{FF2B5EF4-FFF2-40B4-BE49-F238E27FC236}">
                  <a16:creationId xmlns:a16="http://schemas.microsoft.com/office/drawing/2014/main" id="{A5CC64CC-C3D5-478F-603D-67BEDA7E1C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57639" y="4260366"/>
              <a:ext cx="3733800" cy="533400"/>
              <a:chOff x="1584" y="1680"/>
              <a:chExt cx="2352" cy="336"/>
            </a:xfrm>
          </p:grpSpPr>
          <p:sp>
            <p:nvSpPr>
              <p:cNvPr id="23" name="Line 22">
                <a:extLst>
                  <a:ext uri="{FF2B5EF4-FFF2-40B4-BE49-F238E27FC236}">
                    <a16:creationId xmlns:a16="http://schemas.microsoft.com/office/drawing/2014/main" id="{82D40DE8-BF1F-EA86-F054-0ECD2B3C15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23">
                <a:extLst>
                  <a:ext uri="{FF2B5EF4-FFF2-40B4-BE49-F238E27FC236}">
                    <a16:creationId xmlns:a16="http://schemas.microsoft.com/office/drawing/2014/main" id="{75C90E56-5249-124A-A042-792F9AE54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25">
                <a:extLst>
                  <a:ext uri="{FF2B5EF4-FFF2-40B4-BE49-F238E27FC236}">
                    <a16:creationId xmlns:a16="http://schemas.microsoft.com/office/drawing/2014/main" id="{1A8BFC9A-2016-C893-648D-DF22B1E77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28">
                  <a:extLst>
                    <a:ext uri="{FF2B5EF4-FFF2-40B4-BE49-F238E27FC236}">
                      <a16:creationId xmlns:a16="http://schemas.microsoft.com/office/drawing/2014/main" id="{345821FE-FD72-1187-88F1-242E505BA9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23783" y="3523551"/>
                  <a:ext cx="1324664" cy="4300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i="1" dirty="0">
                      <a:solidFill>
                        <a:schemeClr val="accent1"/>
                      </a:solidFill>
                      <a:latin typeface="+mj-lt"/>
                      <a:cs typeface="Calibri"/>
                    </a:rPr>
                    <a:t>s,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𝝅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𝒔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)</m:t>
                      </m:r>
                    </m:oMath>
                  </a14:m>
                  <a:r>
                    <a:rPr lang="en-US" i="1" dirty="0">
                      <a:solidFill>
                        <a:schemeClr val="accent1"/>
                      </a:solidFill>
                      <a:latin typeface="+mj-lt"/>
                      <a:cs typeface="Calibri"/>
                    </a:rPr>
                    <a:t>,s’</a:t>
                  </a:r>
                </a:p>
              </p:txBody>
            </p:sp>
          </mc:Choice>
          <mc:Fallback xmlns="">
            <p:sp>
              <p:nvSpPr>
                <p:cNvPr id="19" name="Text Box 28">
                  <a:extLst>
                    <a:ext uri="{FF2B5EF4-FFF2-40B4-BE49-F238E27FC236}">
                      <a16:creationId xmlns:a16="http://schemas.microsoft.com/office/drawing/2014/main" id="{345821FE-FD72-1187-88F1-242E505BA9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23783" y="3523551"/>
                  <a:ext cx="1324664" cy="430007"/>
                </a:xfrm>
                <a:prstGeom prst="rect">
                  <a:avLst/>
                </a:prstGeom>
                <a:blipFill>
                  <a:blip r:embed="rId5"/>
                  <a:stretch>
                    <a:fillRect t="-6452" r="-4598" b="-2258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3D70F01-BA3E-9949-7CB1-31A6227BEAC6}"/>
                </a:ext>
              </a:extLst>
            </p:cNvPr>
            <p:cNvCxnSpPr>
              <a:cxnSpLocks/>
              <a:stCxn id="9" idx="3"/>
              <a:endCxn id="12" idx="0"/>
            </p:cNvCxnSpPr>
            <p:nvPr/>
          </p:nvCxnSpPr>
          <p:spPr>
            <a:xfrm flipH="1">
              <a:off x="8691139" y="1272691"/>
              <a:ext cx="647700" cy="1082675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2BE31E3-ED14-95C0-AA5B-0AE421AD57B3}"/>
                </a:ext>
              </a:extLst>
            </p:cNvPr>
            <p:cNvCxnSpPr>
              <a:stCxn id="28" idx="0"/>
              <a:endCxn id="10" idx="0"/>
            </p:cNvCxnSpPr>
            <p:nvPr/>
          </p:nvCxnSpPr>
          <p:spPr>
            <a:xfrm>
              <a:off x="8659581" y="2736366"/>
              <a:ext cx="526858" cy="115887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CB9DE34-0563-43DC-86C8-95FF51E180B3}"/>
                </a:ext>
              </a:extLst>
            </p:cNvPr>
            <p:cNvCxnSpPr>
              <a:stCxn id="25" idx="0"/>
            </p:cNvCxnSpPr>
            <p:nvPr/>
          </p:nvCxnSpPr>
          <p:spPr>
            <a:xfrm flipH="1">
              <a:off x="8881639" y="4260366"/>
              <a:ext cx="3048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20624E7D-B392-D140-3D0F-5FAC5516784B}"/>
                  </a:ext>
                </a:extLst>
              </p:cNvPr>
              <p:cNvSpPr/>
              <p:nvPr/>
            </p:nvSpPr>
            <p:spPr>
              <a:xfrm>
                <a:off x="9220448" y="1225512"/>
                <a:ext cx="1807342" cy="575752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Fixed Policy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20624E7D-B392-D140-3D0F-5FAC55167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448" y="1225512"/>
                <a:ext cx="1807342" cy="57575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21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CC699-AC18-DCE3-FD3D-123302B07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 Updates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80F8692-64FD-0414-16E1-EEA7A86C3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158" y="1590261"/>
                <a:ext cx="7886821" cy="4606139"/>
              </a:xfrm>
            </p:spPr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b="1" dirty="0">
                    <a:solidFill>
                      <a:schemeClr val="accent2"/>
                    </a:solidFill>
                    <a:latin typeface="Avenir Next" panose="020B0503020202020204" pitchFamily="34" charset="0"/>
                  </a:rPr>
                  <a:t>Policy Evaluation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/>
                  <a:t>Iterate until values converge:</a:t>
                </a:r>
              </a:p>
              <a:p>
                <a:pPr marL="914400" lvl="2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)←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>
                  <a:buClr>
                    <a:schemeClr val="tx1"/>
                  </a:buClr>
                </a:pPr>
                <a:r>
                  <a:rPr lang="en-US" dirty="0"/>
                  <a:t>Quicker: </a:t>
                </a:r>
                <a:r>
                  <a:rPr lang="en-US" b="1" i="1" dirty="0">
                    <a:solidFill>
                      <a:schemeClr val="accent2"/>
                    </a:solidFill>
                  </a:rPr>
                  <a:t>O(S</a:t>
                </a:r>
                <a:r>
                  <a:rPr lang="en-US" b="1" i="1" baseline="30000" dirty="0">
                    <a:solidFill>
                      <a:schemeClr val="accent2"/>
                    </a:solidFill>
                  </a:rPr>
                  <a:t>2</a:t>
                </a:r>
                <a:r>
                  <a:rPr lang="en-US" b="1" i="1" dirty="0">
                    <a:solidFill>
                      <a:schemeClr val="accent2"/>
                    </a:solidFill>
                  </a:rPr>
                  <a:t>)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b="1" dirty="0">
                    <a:solidFill>
                      <a:schemeClr val="accent3"/>
                    </a:solidFill>
                    <a:latin typeface="Avenir Next" panose="020B0503020202020204" pitchFamily="34" charset="0"/>
                  </a:rPr>
                  <a:t>Policy Improvement</a:t>
                </a:r>
              </a:p>
              <a:p>
                <a:pPr lvl="1"/>
                <a:r>
                  <a:rPr lang="en-US" dirty="0"/>
                  <a:t>One-step lookahead: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Slower: </a:t>
                </a:r>
                <a:r>
                  <a:rPr lang="en-US" b="1" i="1" dirty="0">
                    <a:solidFill>
                      <a:schemeClr val="accent2"/>
                    </a:solidFill>
                  </a:rPr>
                  <a:t>O(S</a:t>
                </a:r>
                <a:r>
                  <a:rPr lang="en-US" b="1" i="1" baseline="30000" dirty="0">
                    <a:solidFill>
                      <a:schemeClr val="accent2"/>
                    </a:solidFill>
                  </a:rPr>
                  <a:t>2</a:t>
                </a:r>
                <a:r>
                  <a:rPr lang="en-US" b="1" i="1" dirty="0">
                    <a:solidFill>
                      <a:schemeClr val="accent2"/>
                    </a:solidFill>
                  </a:rPr>
                  <a:t>A)</a:t>
                </a:r>
                <a:endParaRPr lang="en-US" b="1" dirty="0">
                  <a:solidFill>
                    <a:schemeClr val="accent2"/>
                  </a:solidFill>
                </a:endParaRP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80F8692-64FD-0414-16E1-EEA7A86C3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158" y="1590261"/>
                <a:ext cx="7886821" cy="4606139"/>
              </a:xfrm>
              <a:blipFill>
                <a:blip r:embed="rId2"/>
                <a:stretch>
                  <a:fillRect l="-1127" t="-1377" b="-8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EBF99F-A64B-0DD3-85A0-21E4526D20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23BB1-930A-E101-96B3-7CCEADB6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2" descr="Illustration of a robot amending a Grid World map with better policies. Some states have small pieces of paper pasted over with updated arrows. There is a bottle of white out in the bottom corner of the illustration.">
            <a:extLst>
              <a:ext uri="{FF2B5EF4-FFF2-40B4-BE49-F238E27FC236}">
                <a16:creationId xmlns:a16="http://schemas.microsoft.com/office/drawing/2014/main" id="{38EDCC7D-AA19-374B-7AF7-8D3F30FAC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8891" y="2213146"/>
            <a:ext cx="3710495" cy="2431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3752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9CA54-0CFA-DEAD-9E73-76A5C80AF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8A9EDC-2340-F74C-24C7-FE68B4729E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E368D-6013-080D-52F7-4958B3638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35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93A10D-49A2-6A2D-456C-22CA1C02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(3)</a:t>
            </a:r>
          </a:p>
        </p:txBody>
      </p:sp>
    </p:spTree>
    <p:extLst>
      <p:ext uri="{BB962C8B-B14F-4D97-AF65-F5344CB8AC3E}">
        <p14:creationId xmlns:p14="http://schemas.microsoft.com/office/powerpoint/2010/main" val="4132589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0EABAB-C54A-8ECF-7FA2-508BCA0B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Value vs. Policy Iteration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EB6CEA-DB3B-3AF8-0F6D-31705C1E90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02243E-3D18-E0D9-4E64-A50BBF44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86290071-394A-04E0-C60D-1AC92B7DFEE6}"/>
                  </a:ext>
                </a:extLst>
              </p:cNvPr>
              <p:cNvSpPr/>
              <p:nvPr/>
            </p:nvSpPr>
            <p:spPr>
              <a:xfrm>
                <a:off x="952471" y="1679344"/>
                <a:ext cx="4817050" cy="4198942"/>
              </a:xfrm>
              <a:prstGeom prst="roundRect">
                <a:avLst>
                  <a:gd name="adj" fmla="val 2202"/>
                </a:avLst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b="1" dirty="0">
                    <a:solidFill>
                      <a:schemeClr val="accent2"/>
                    </a:solidFill>
                  </a:rPr>
                  <a:t>Value Iteration</a:t>
                </a: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)←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Every iteration updates the utilities and (implicitly) the policy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Doesn’t track the policy, but taking max over actions implicitly re-computes it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Therefore, value iteration is expensive</a:t>
                </a: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86290071-394A-04E0-C60D-1AC92B7DF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71" y="1679344"/>
                <a:ext cx="4817050" cy="4198942"/>
              </a:xfrm>
              <a:prstGeom prst="roundRect">
                <a:avLst>
                  <a:gd name="adj" fmla="val 2202"/>
                </a:avLst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B82311C9-BF91-8989-92E6-CFBDF15BC7EF}"/>
                  </a:ext>
                </a:extLst>
              </p:cNvPr>
              <p:cNvSpPr/>
              <p:nvPr/>
            </p:nvSpPr>
            <p:spPr>
              <a:xfrm>
                <a:off x="6422476" y="1679344"/>
                <a:ext cx="4817050" cy="4198942"/>
              </a:xfrm>
              <a:prstGeom prst="roundRect">
                <a:avLst>
                  <a:gd name="adj" fmla="val 2202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b="1" dirty="0">
                    <a:solidFill>
                      <a:schemeClr val="accent1"/>
                    </a:solidFill>
                  </a:rPr>
                  <a:t>Policy Iteration</a:t>
                </a: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)[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p>
                            <m:sSupPr>
                              <m:ctrlP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Update the utilities using a fixed policy, saving computational time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After policy is evaluated, update policy using new utilities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B82311C9-BF91-8989-92E6-CFBDF15BC7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476" y="1679344"/>
                <a:ext cx="4817050" cy="4198942"/>
              </a:xfrm>
              <a:prstGeom prst="roundRect">
                <a:avLst>
                  <a:gd name="adj" fmla="val 2202"/>
                </a:avLst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243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BA22-5C09-0A8D-1C06-267910A6DB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that’s it for today!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695C3F-CD66-A7C6-F527-FB6964B0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9D130-F724-CF65-D97C-C03F9B16F5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4360" y="3768662"/>
            <a:ext cx="2979538" cy="2259013"/>
          </a:xfrm>
        </p:spPr>
        <p:txBody>
          <a:bodyPr/>
          <a:lstStyle/>
          <a:p>
            <a:r>
              <a:rPr lang="en-US" dirty="0"/>
              <a:t>Value iteration computes values by taking the max over possible actions</a:t>
            </a:r>
          </a:p>
          <a:p>
            <a:r>
              <a:rPr lang="en-US" dirty="0"/>
              <a:t>Policy iteration considers a fixed policy, then improves the policy using calculated values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9183C-B3B2-40BC-0A6A-85C188234C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6664" y="3762440"/>
            <a:ext cx="2877536" cy="2259013"/>
          </a:xfrm>
        </p:spPr>
        <p:txBody>
          <a:bodyPr/>
          <a:lstStyle/>
          <a:p>
            <a:r>
              <a:rPr lang="en-US" dirty="0"/>
              <a:t>Complete </a:t>
            </a:r>
            <a:r>
              <a:rPr lang="en-US" b="1" dirty="0">
                <a:solidFill>
                  <a:schemeClr val="accent4"/>
                </a:solidFill>
              </a:rPr>
              <a:t>Practice Problem 7</a:t>
            </a:r>
          </a:p>
          <a:p>
            <a:r>
              <a:rPr lang="en-US" dirty="0"/>
              <a:t>Do </a:t>
            </a:r>
            <a:r>
              <a:rPr lang="en-US" b="1" dirty="0">
                <a:solidFill>
                  <a:schemeClr val="accent4"/>
                </a:solidFill>
              </a:rPr>
              <a:t>Project 1</a:t>
            </a:r>
            <a:r>
              <a:rPr lang="en-US" dirty="0"/>
              <a:t> (due 7.9)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1707F8-922E-989E-1D14-57F87FE0DD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Reinforcement Learning: learning by doing!</a:t>
            </a:r>
          </a:p>
        </p:txBody>
      </p:sp>
    </p:spTree>
    <p:extLst>
      <p:ext uri="{BB962C8B-B14F-4D97-AF65-F5344CB8AC3E}">
        <p14:creationId xmlns:p14="http://schemas.microsoft.com/office/powerpoint/2010/main" val="358234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E2DCF-7E4D-0C29-D3AF-9CC88DA80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8B96FAE-26B1-BC21-2F82-167F7671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Bellman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BFD81A3-07F6-A988-1F68-034573EFAE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The utility of a state is the optimal reward for the next transition plus the utility of the next state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Recursive definition of utility (Bellman Equation)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Recursive definition of Q-value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BFD81A3-07F6-A988-1F68-034573EFAE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7" t="-1102" r="-113" b="-30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583DE-54E7-D66C-6294-E2EEBE3481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39482-0D20-6CFD-2966-73573A9ED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07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A19840D-3200-AA69-6ABA-AE7690393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Pretty Simple…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7ABCA-1A1A-D376-D141-AD9A8BDB45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E3782-FCC7-D707-C0E8-12BB6F15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2" descr="Illustration of a green robot with two arms pointing with a ruler at a whiteboard with the text:&#10;“How to be optimal:&#10;Step 1: Take correct first action&#10;Step 2: Keep being optimal”">
            <a:extLst>
              <a:ext uri="{FF2B5EF4-FFF2-40B4-BE49-F238E27FC236}">
                <a16:creationId xmlns:a16="http://schemas.microsoft.com/office/drawing/2014/main" id="{F90AFD3F-9B9E-732C-96EC-FEAA40786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2317" y="364019"/>
            <a:ext cx="8551863" cy="514254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96E832-2C73-691E-FE7F-317DD3F71AC2}"/>
              </a:ext>
            </a:extLst>
          </p:cNvPr>
          <p:cNvSpPr txBox="1"/>
          <p:nvPr/>
        </p:nvSpPr>
        <p:spPr>
          <a:xfrm>
            <a:off x="5112481" y="1225805"/>
            <a:ext cx="49459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How to be optimal:</a:t>
            </a:r>
          </a:p>
          <a:p>
            <a:endParaRPr lang="en-US" sz="2400" dirty="0"/>
          </a:p>
          <a:p>
            <a:r>
              <a:rPr lang="en-US" sz="2400" dirty="0"/>
              <a:t>    Step 1: Take correct first action</a:t>
            </a:r>
          </a:p>
          <a:p>
            <a:endParaRPr lang="en-US" sz="2400" dirty="0"/>
          </a:p>
          <a:p>
            <a:r>
              <a:rPr lang="en-US" sz="2400" dirty="0"/>
              <a:t>    Step 2: Keep being optimal</a:t>
            </a:r>
          </a:p>
        </p:txBody>
      </p:sp>
    </p:spTree>
    <p:extLst>
      <p:ext uri="{BB962C8B-B14F-4D97-AF65-F5344CB8AC3E}">
        <p14:creationId xmlns:p14="http://schemas.microsoft.com/office/powerpoint/2010/main" val="56550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302332-EF6D-8C43-8D26-6E5D1B8D0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U</a:t>
            </a:r>
            <a:r>
              <a:rPr lang="en-US" baseline="30000" dirty="0"/>
              <a:t>*</a:t>
            </a:r>
            <a:r>
              <a:rPr lang="en-US" dirty="0"/>
              <a:t>(s)?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688B7-E9A8-664C-2D18-C335D6BB6C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A049DC-9151-3304-ABF6-6DB705A3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7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A09CB5-F142-D85D-AED7-92DC72932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F58D4A4-4C45-AD03-EEDC-3D87C8AB7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159" y="1590261"/>
                <a:ext cx="9609368" cy="460613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Iteratively update </a:t>
                </a:r>
                <a:r>
                  <a:rPr lang="en-US" i="1" dirty="0">
                    <a:solidFill>
                      <a:schemeClr val="accent2"/>
                    </a:solidFill>
                  </a:rPr>
                  <a:t>U(s)</a:t>
                </a:r>
                <a:r>
                  <a:rPr lang="en-US" dirty="0"/>
                  <a:t> values, stop using termination parameter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/>
                  <a:t>Repeat until convergence (updates &lt;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dirty="0"/>
                  <a:t>):</a:t>
                </a:r>
              </a:p>
              <a:p>
                <a:pPr lvl="1"/>
                <a:r>
                  <a:rPr lang="en-US" dirty="0"/>
                  <a:t>Perform an update using Bellman equation:</a:t>
                </a:r>
              </a:p>
              <a:p>
                <a:pPr lvl="1"/>
                <a:endParaRPr lang="en-US" sz="1000" dirty="0"/>
              </a:p>
              <a:p>
                <a:pPr marL="457200" lvl="1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)]</m:t>
                        </m:r>
                      </m:e>
                    </m:nary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sz="1000" dirty="0"/>
              </a:p>
              <a:p>
                <a:pPr>
                  <a:buClr>
                    <a:schemeClr val="tx1"/>
                  </a:buClr>
                </a:pPr>
                <a:r>
                  <a:rPr lang="en-US" b="1" dirty="0">
                    <a:solidFill>
                      <a:schemeClr val="accent1"/>
                    </a:solidFill>
                    <a:latin typeface="Avenir Next" panose="020B0503020202020204" pitchFamily="34" charset="0"/>
                  </a:rPr>
                  <a:t>Theorem: </a:t>
                </a:r>
                <a:r>
                  <a:rPr lang="en-US" dirty="0"/>
                  <a:t>Value iteration will converge to optima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/>
                  <a:t>Approximations get refined towards optimal values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/>
                  <a:t>Policy may converge before values do</a:t>
                </a:r>
              </a:p>
              <a:p>
                <a:pPr marL="457200" lvl="1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457200" lvl="1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F58D4A4-4C45-AD03-EEDC-3D87C8AB7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159" y="1590261"/>
                <a:ext cx="9609368" cy="4606139"/>
              </a:xfrm>
              <a:blipFill>
                <a:blip r:embed="rId2"/>
                <a:stretch>
                  <a:fillRect l="-1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A6484B-7510-3DA6-61A8-DB13461C5D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B7D2F-A115-4A20-1F90-A38C5305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2" descr="Illustration of a rectangular robot with a chef’s hat putting a slice of cake with the label “n” on top of a layer cake with the labels “n-1”, “n-2”, …">
            <a:extLst>
              <a:ext uri="{FF2B5EF4-FFF2-40B4-BE49-F238E27FC236}">
                <a16:creationId xmlns:a16="http://schemas.microsoft.com/office/drawing/2014/main" id="{7465094D-2FD9-C2D8-B48D-1DCB9D665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6017" y="2597930"/>
            <a:ext cx="3381020" cy="2340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67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11AD9-5BCE-530D-0B01-39DE61CD4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2A22A6-6D16-0F92-BDE3-6C03ADECB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Value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86FD776-F6D7-B8FF-6181-93168C86B8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Bellman equations </a:t>
                </a:r>
                <a:r>
                  <a:rPr lang="en-US" b="1" i="1" dirty="0">
                    <a:solidFill>
                      <a:schemeClr val="accent2"/>
                    </a:solidFill>
                  </a:rPr>
                  <a:t>characterize</a:t>
                </a:r>
                <a:r>
                  <a:rPr lang="en-US" dirty="0"/>
                  <a:t> optimal values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Value iteration </a:t>
                </a:r>
                <a:r>
                  <a:rPr lang="en-US" b="1" i="1" dirty="0">
                    <a:solidFill>
                      <a:schemeClr val="accent2"/>
                    </a:solidFill>
                  </a:rPr>
                  <a:t>computes</a:t>
                </a:r>
                <a:r>
                  <a:rPr lang="en-US" dirty="0"/>
                  <a:t> optimal values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)]</m:t>
                        </m:r>
                      </m:e>
                    </m:nary>
                  </m:oMath>
                </a14:m>
                <a:endParaRPr lang="en-US" sz="1600" dirty="0"/>
              </a:p>
              <a:p>
                <a:pPr lvl="1">
                  <a:buClr>
                    <a:schemeClr val="tx1"/>
                  </a:buClr>
                </a:pPr>
                <a:r>
                  <a:rPr lang="en-US" dirty="0"/>
                  <a:t>Value iteration is a fixed point solution method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Complexity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/>
                  <a:t>Runtime per iteration: </a:t>
                </a:r>
                <a:r>
                  <a:rPr lang="en-US" b="1" i="1" dirty="0">
                    <a:solidFill>
                      <a:schemeClr val="accent2"/>
                    </a:solidFill>
                  </a:rPr>
                  <a:t>O(S</a:t>
                </a:r>
                <a:r>
                  <a:rPr lang="en-US" b="1" i="1" baseline="30000" dirty="0">
                    <a:solidFill>
                      <a:schemeClr val="accent2"/>
                    </a:solidFill>
                  </a:rPr>
                  <a:t>2</a:t>
                </a:r>
                <a:r>
                  <a:rPr lang="en-US" b="1" i="1" dirty="0">
                    <a:solidFill>
                      <a:schemeClr val="accent2"/>
                    </a:solidFill>
                  </a:rPr>
                  <a:t>A)</a:t>
                </a:r>
                <a:endParaRPr lang="en-US" dirty="0"/>
              </a:p>
              <a:p>
                <a:pPr marL="457200" lvl="1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86FD776-F6D7-B8FF-6181-93168C86B8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82136-0211-9C0B-1D6B-B71B9DE4BC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7909E-BEC8-25A5-C58E-6B098FAE0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3589" y="6356350"/>
            <a:ext cx="421252" cy="365125"/>
          </a:xfrm>
        </p:spPr>
        <p:txBody>
          <a:bodyPr/>
          <a:lstStyle/>
          <a:p>
            <a:fld id="{0C6CD854-DD62-6C4B-87F1-66B34D688D3F}" type="slidenum">
              <a:rPr lang="en-US" smtClean="0"/>
              <a:t>8</a:t>
            </a:fld>
            <a:endParaRPr lang="en-US"/>
          </a:p>
        </p:txBody>
      </p:sp>
      <p:grpSp>
        <p:nvGrpSpPr>
          <p:cNvPr id="2" name="Group 1" descr="An expectimax MDP tree showing states as red triangles with actions edges connecting them to Q-states, represented as green circular chance nodes, connected via transitions to a successor state s’.">
            <a:extLst>
              <a:ext uri="{FF2B5EF4-FFF2-40B4-BE49-F238E27FC236}">
                <a16:creationId xmlns:a16="http://schemas.microsoft.com/office/drawing/2014/main" id="{6C62368E-96C0-AADA-CD00-D740A9D45BCD}"/>
              </a:ext>
            </a:extLst>
          </p:cNvPr>
          <p:cNvGrpSpPr/>
          <p:nvPr/>
        </p:nvGrpSpPr>
        <p:grpSpPr>
          <a:xfrm>
            <a:off x="7580041" y="1697998"/>
            <a:ext cx="4114800" cy="3886200"/>
            <a:chOff x="7129039" y="907566"/>
            <a:chExt cx="4114800" cy="3886200"/>
          </a:xfrm>
        </p:grpSpPr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4F19AD75-A913-63FA-086E-2D9A535AD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0239" y="907566"/>
              <a:ext cx="457200" cy="36512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6D0EFB1E-EE6D-3E86-942D-A0D517EC1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7839" y="3895241"/>
              <a:ext cx="457200" cy="36512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6">
              <a:extLst>
                <a:ext uri="{FF2B5EF4-FFF2-40B4-BE49-F238E27FC236}">
                  <a16:creationId xmlns:a16="http://schemas.microsoft.com/office/drawing/2014/main" id="{9D4683A1-A793-3018-311D-E62617FCCE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10039" y="1288566"/>
              <a:ext cx="3733800" cy="1066800"/>
              <a:chOff x="1584" y="1680"/>
              <a:chExt cx="2352" cy="336"/>
            </a:xfrm>
          </p:grpSpPr>
          <p:sp>
            <p:nvSpPr>
              <p:cNvPr id="28" name="Line 7">
                <a:extLst>
                  <a:ext uri="{FF2B5EF4-FFF2-40B4-BE49-F238E27FC236}">
                    <a16:creationId xmlns:a16="http://schemas.microsoft.com/office/drawing/2014/main" id="{51610D46-EEFD-8180-C33E-AA23ADCA78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9" name="Line 8">
                <a:extLst>
                  <a:ext uri="{FF2B5EF4-FFF2-40B4-BE49-F238E27FC236}">
                    <a16:creationId xmlns:a16="http://schemas.microsoft.com/office/drawing/2014/main" id="{DDE5559E-8E6B-5C55-89EA-5EF2913D9A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0" name="Line 10">
                <a:extLst>
                  <a:ext uri="{FF2B5EF4-FFF2-40B4-BE49-F238E27FC236}">
                    <a16:creationId xmlns:a16="http://schemas.microsoft.com/office/drawing/2014/main" id="{E106ACE8-1BE5-2C48-4F5B-D5907BEBFA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DA34F934-BB15-5F3F-122F-FD9F1215A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0639" y="2355366"/>
              <a:ext cx="381000" cy="38100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84E061B6-AA3F-1032-8F6C-B16C911D51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29039" y="2736366"/>
              <a:ext cx="3124200" cy="1143000"/>
              <a:chOff x="1536" y="2400"/>
              <a:chExt cx="1584" cy="624"/>
            </a:xfrm>
          </p:grpSpPr>
          <p:sp>
            <p:nvSpPr>
              <p:cNvPr id="25" name="Line 13">
                <a:extLst>
                  <a:ext uri="{FF2B5EF4-FFF2-40B4-BE49-F238E27FC236}">
                    <a16:creationId xmlns:a16="http://schemas.microsoft.com/office/drawing/2014/main" id="{5BA6B161-6E8F-9459-1980-BCE817A512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4">
                <a:extLst>
                  <a:ext uri="{FF2B5EF4-FFF2-40B4-BE49-F238E27FC236}">
                    <a16:creationId xmlns:a16="http://schemas.microsoft.com/office/drawing/2014/main" id="{67FB09D6-C996-DED4-3D82-851F1CBF75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7" name="Line 15">
                <a:extLst>
                  <a:ext uri="{FF2B5EF4-FFF2-40B4-BE49-F238E27FC236}">
                    <a16:creationId xmlns:a16="http://schemas.microsoft.com/office/drawing/2014/main" id="{95C2F04E-60C7-4959-01F2-5AFCDCD526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17">
              <a:extLst>
                <a:ext uri="{FF2B5EF4-FFF2-40B4-BE49-F238E27FC236}">
                  <a16:creationId xmlns:a16="http://schemas.microsoft.com/office/drawing/2014/main" id="{0786EF9F-E89E-ECA1-3B32-E45DAA9707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0338" y="1677103"/>
              <a:ext cx="5980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>
                  <a:solidFill>
                    <a:schemeClr val="accent1"/>
                  </a:solidFill>
                  <a:latin typeface="+mj-lt"/>
                  <a:cs typeface="Calibri"/>
                </a:rPr>
                <a:t>a</a:t>
              </a:r>
            </a:p>
          </p:txBody>
        </p:sp>
        <p:sp>
          <p:nvSpPr>
            <p:cNvPr id="14" name="Text Box 18">
              <a:extLst>
                <a:ext uri="{FF2B5EF4-FFF2-40B4-BE49-F238E27FC236}">
                  <a16:creationId xmlns:a16="http://schemas.microsoft.com/office/drawing/2014/main" id="{76951624-A89E-B541-7C79-383E636A4D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79014" y="907566"/>
              <a:ext cx="381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  <a:latin typeface="+mj-lt"/>
                  <a:cs typeface="Calibri"/>
                </a:rPr>
                <a:t>s</a:t>
              </a:r>
            </a:p>
          </p:txBody>
        </p:sp>
        <p:sp>
          <p:nvSpPr>
            <p:cNvPr id="15" name="Text Box 19">
              <a:extLst>
                <a:ext uri="{FF2B5EF4-FFF2-40B4-BE49-F238E27FC236}">
                  <a16:creationId xmlns:a16="http://schemas.microsoft.com/office/drawing/2014/main" id="{E873217C-12BD-D440-1D0B-9190B872A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91889" y="3879366"/>
              <a:ext cx="4758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  <a:latin typeface="+mj-lt"/>
                  <a:cs typeface="Calibri"/>
                </a:rPr>
                <a:t>s’</a:t>
              </a:r>
            </a:p>
          </p:txBody>
        </p:sp>
        <p:sp>
          <p:nvSpPr>
            <p:cNvPr id="16" name="Text Box 20">
              <a:extLst>
                <a:ext uri="{FF2B5EF4-FFF2-40B4-BE49-F238E27FC236}">
                  <a16:creationId xmlns:a16="http://schemas.microsoft.com/office/drawing/2014/main" id="{5B335A1E-1225-11CB-E6B8-20E0D1C5F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6363" y="2355366"/>
              <a:ext cx="9211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3"/>
                  </a:solidFill>
                  <a:latin typeface="+mj-lt"/>
                  <a:cs typeface="Calibri"/>
                </a:rPr>
                <a:t>s, a</a:t>
              </a:r>
            </a:p>
          </p:txBody>
        </p:sp>
        <p:grpSp>
          <p:nvGrpSpPr>
            <p:cNvPr id="17" name="Group 21">
              <a:extLst>
                <a:ext uri="{FF2B5EF4-FFF2-40B4-BE49-F238E27FC236}">
                  <a16:creationId xmlns:a16="http://schemas.microsoft.com/office/drawing/2014/main" id="{B82F52BD-7862-7132-650D-2414F89821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57639" y="4260366"/>
              <a:ext cx="3733800" cy="533400"/>
              <a:chOff x="1584" y="1680"/>
              <a:chExt cx="2352" cy="336"/>
            </a:xfrm>
          </p:grpSpPr>
          <p:sp>
            <p:nvSpPr>
              <p:cNvPr id="22" name="Line 22">
                <a:extLst>
                  <a:ext uri="{FF2B5EF4-FFF2-40B4-BE49-F238E27FC236}">
                    <a16:creationId xmlns:a16="http://schemas.microsoft.com/office/drawing/2014/main" id="{922DCD7B-5681-36E8-FEC8-B0B1006265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3" name="Line 23">
                <a:extLst>
                  <a:ext uri="{FF2B5EF4-FFF2-40B4-BE49-F238E27FC236}">
                    <a16:creationId xmlns:a16="http://schemas.microsoft.com/office/drawing/2014/main" id="{0D7C1C0D-FC67-479B-A9C1-9F8358412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25">
                <a:extLst>
                  <a:ext uri="{FF2B5EF4-FFF2-40B4-BE49-F238E27FC236}">
                    <a16:creationId xmlns:a16="http://schemas.microsoft.com/office/drawing/2014/main" id="{698E399E-0880-FC06-1855-D68612F1B1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8" name="Text Box 28">
              <a:extLst>
                <a:ext uri="{FF2B5EF4-FFF2-40B4-BE49-F238E27FC236}">
                  <a16:creationId xmlns:a16="http://schemas.microsoft.com/office/drawing/2014/main" id="{564447AE-C661-90ED-0BE7-66B23CEB4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6861" y="3332466"/>
              <a:ext cx="755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 err="1">
                  <a:solidFill>
                    <a:schemeClr val="accent1"/>
                  </a:solidFill>
                  <a:latin typeface="+mj-lt"/>
                  <a:cs typeface="Calibri"/>
                </a:rPr>
                <a:t>s,a,s</a:t>
              </a:r>
              <a:r>
                <a:rPr lang="en-US" i="1" dirty="0">
                  <a:solidFill>
                    <a:schemeClr val="accent1"/>
                  </a:solidFill>
                  <a:latin typeface="+mj-lt"/>
                  <a:cs typeface="Calibri"/>
                </a:rPr>
                <a:t>’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D962A80-B0A1-D17A-A239-8F0B3546EDB0}"/>
                </a:ext>
              </a:extLst>
            </p:cNvPr>
            <p:cNvCxnSpPr>
              <a:cxnSpLocks/>
              <a:stCxn id="8" idx="3"/>
              <a:endCxn id="11" idx="0"/>
            </p:cNvCxnSpPr>
            <p:nvPr/>
          </p:nvCxnSpPr>
          <p:spPr>
            <a:xfrm flipH="1">
              <a:off x="8691139" y="1272691"/>
              <a:ext cx="647700" cy="10826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FD698A1-8DA7-91B2-7DE4-A737E90B9154}"/>
                </a:ext>
              </a:extLst>
            </p:cNvPr>
            <p:cNvCxnSpPr>
              <a:stCxn id="27" idx="0"/>
              <a:endCxn id="9" idx="0"/>
            </p:cNvCxnSpPr>
            <p:nvPr/>
          </p:nvCxnSpPr>
          <p:spPr>
            <a:xfrm>
              <a:off x="8659581" y="2736366"/>
              <a:ext cx="526858" cy="115887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9DF7C36-D429-7185-348B-B42FCB3C2D0E}"/>
                </a:ext>
              </a:extLst>
            </p:cNvPr>
            <p:cNvCxnSpPr>
              <a:stCxn id="24" idx="0"/>
            </p:cNvCxnSpPr>
            <p:nvPr/>
          </p:nvCxnSpPr>
          <p:spPr>
            <a:xfrm flipH="1">
              <a:off x="8881639" y="4260366"/>
              <a:ext cx="3048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Left Brace 31">
            <a:extLst>
              <a:ext uri="{FF2B5EF4-FFF2-40B4-BE49-F238E27FC236}">
                <a16:creationId xmlns:a16="http://schemas.microsoft.com/office/drawing/2014/main" id="{521021D6-BC05-2265-2D64-5B1C953E8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9572588" y="4134614"/>
            <a:ext cx="259278" cy="3787171"/>
          </a:xfrm>
          <a:prstGeom prst="leftBrace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5882F8-CE7E-1B19-9582-1BA8BBAB9D99}"/>
              </a:ext>
            </a:extLst>
          </p:cNvPr>
          <p:cNvSpPr txBox="1"/>
          <p:nvPr/>
        </p:nvSpPr>
        <p:spPr>
          <a:xfrm>
            <a:off x="9519471" y="6251833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30824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2EF87F-228E-741C-6911-9C3A2CF3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 Value Iteration (</a:t>
            </a:r>
            <a:r>
              <a:rPr lang="en-US" i="1" dirty="0"/>
              <a:t>k = 0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DA63B-B447-5FE3-309E-01BA6AD917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CSE 473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A3FAE-3572-168C-E103-82D28F52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D854-DD62-6C4B-87F1-66B34D688D3F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Screenshot of a Grid World value iteration example, showing values after 0 iterations (all values are 0.00)">
            <a:extLst>
              <a:ext uri="{FF2B5EF4-FFF2-40B4-BE49-F238E27FC236}">
                <a16:creationId xmlns:a16="http://schemas.microsoft.com/office/drawing/2014/main" id="{C60DF0DF-3788-1ECA-E62F-030200259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97" y="1297379"/>
            <a:ext cx="5348804" cy="492529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6548F0C-5757-2167-8281-0E627AD3B418}"/>
              </a:ext>
            </a:extLst>
          </p:cNvPr>
          <p:cNvSpPr/>
          <p:nvPr/>
        </p:nvSpPr>
        <p:spPr>
          <a:xfrm>
            <a:off x="497157" y="5260769"/>
            <a:ext cx="1828800" cy="961901"/>
          </a:xfrm>
          <a:prstGeom prst="roundRect">
            <a:avLst>
              <a:gd name="adj" fmla="val 9438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Noise = 0.2</a:t>
            </a:r>
          </a:p>
          <a:p>
            <a:r>
              <a:rPr lang="en-US" sz="1400" dirty="0">
                <a:solidFill>
                  <a:schemeClr val="tx1"/>
                </a:solidFill>
              </a:rPr>
              <a:t>Discount = 0.9</a:t>
            </a:r>
          </a:p>
          <a:p>
            <a:r>
              <a:rPr lang="en-US" sz="1400" dirty="0">
                <a:solidFill>
                  <a:schemeClr val="tx1"/>
                </a:solidFill>
              </a:rPr>
              <a:t>Living Reward = 0</a:t>
            </a:r>
          </a:p>
        </p:txBody>
      </p:sp>
    </p:spTree>
    <p:extLst>
      <p:ext uri="{BB962C8B-B14F-4D97-AF65-F5344CB8AC3E}">
        <p14:creationId xmlns:p14="http://schemas.microsoft.com/office/powerpoint/2010/main" val="3348759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SE 473 Colors">
      <a:dk1>
        <a:srgbClr val="323232"/>
      </a:dk1>
      <a:lt1>
        <a:srgbClr val="FFFFFF"/>
      </a:lt1>
      <a:dk2>
        <a:srgbClr val="5C5961"/>
      </a:dk2>
      <a:lt2>
        <a:srgbClr val="6E6E6E"/>
      </a:lt2>
      <a:accent1>
        <a:srgbClr val="156082"/>
      </a:accent1>
      <a:accent2>
        <a:srgbClr val="B7576E"/>
      </a:accent2>
      <a:accent3>
        <a:srgbClr val="588051"/>
      </a:accent3>
      <a:accent4>
        <a:srgbClr val="7164A3"/>
      </a:accent4>
      <a:accent5>
        <a:srgbClr val="D6AD5B"/>
      </a:accent5>
      <a:accent6>
        <a:srgbClr val="4EA72E"/>
      </a:accent6>
      <a:hlink>
        <a:srgbClr val="597996"/>
      </a:hlink>
      <a:folHlink>
        <a:srgbClr val="597895"/>
      </a:folHlink>
    </a:clrScheme>
    <a:fontScheme name="Arial">
      <a:majorFont>
        <a:latin typeface="Avenir Next Demi Bold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venir Next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12327</TotalTime>
  <Words>1314</Words>
  <Application>Microsoft Macintosh PowerPoint</Application>
  <PresentationFormat>Widescreen</PresentationFormat>
  <Paragraphs>304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Aptos</vt:lpstr>
      <vt:lpstr>Arial</vt:lpstr>
      <vt:lpstr>Avenir Next</vt:lpstr>
      <vt:lpstr>Avenir Next Demi Bold</vt:lpstr>
      <vt:lpstr>Avenir Next Medium</vt:lpstr>
      <vt:lpstr>Calibri</vt:lpstr>
      <vt:lpstr>Cambria Math</vt:lpstr>
      <vt:lpstr>Consolas</vt:lpstr>
      <vt:lpstr>Office Theme</vt:lpstr>
      <vt:lpstr>Markov Decision Processes II</vt:lpstr>
      <vt:lpstr>Administrivia</vt:lpstr>
      <vt:lpstr>Recap: Optimal Quantities</vt:lpstr>
      <vt:lpstr>Recap: Bellman Equations</vt:lpstr>
      <vt:lpstr>It’s Pretty Simple…</vt:lpstr>
      <vt:lpstr>How to find U*(s)? </vt:lpstr>
      <vt:lpstr>Value Iteration</vt:lpstr>
      <vt:lpstr>Properties of Value Iteration</vt:lpstr>
      <vt:lpstr>Grid World Value Iteration (k = 0)</vt:lpstr>
      <vt:lpstr>Grid World Value Iteration (k = 1)</vt:lpstr>
      <vt:lpstr>Grid World Value Iteration (k = 2)</vt:lpstr>
      <vt:lpstr>Grid World Value Iteration (k = 3)</vt:lpstr>
      <vt:lpstr>Grid World Value Iteration (k = 4)</vt:lpstr>
      <vt:lpstr>Grid World Value Iteration (k = 5)</vt:lpstr>
      <vt:lpstr>Grid World Value Iteration (k = 6)</vt:lpstr>
      <vt:lpstr>Grid World Value Iteration (k = 7)</vt:lpstr>
      <vt:lpstr>Grid World Value Iteration (k = 8)</vt:lpstr>
      <vt:lpstr>Grid World Value Iteration (k = 9)</vt:lpstr>
      <vt:lpstr>Grid World Value Iteration (k = 10)</vt:lpstr>
      <vt:lpstr>Grid World Value Iteration (k = 100)</vt:lpstr>
      <vt:lpstr>Questions (1)</vt:lpstr>
      <vt:lpstr>How to find policy from values?</vt:lpstr>
      <vt:lpstr>Policy Extraction</vt:lpstr>
      <vt:lpstr>Problems with Value Iteration</vt:lpstr>
      <vt:lpstr>Questions (2)</vt:lpstr>
      <vt:lpstr>A Better Apporach…</vt:lpstr>
      <vt:lpstr>Policy Iteration</vt:lpstr>
      <vt:lpstr>How to Evaluate Policies?</vt:lpstr>
      <vt:lpstr>Evaluating Policies</vt:lpstr>
      <vt:lpstr>Evaluating Policies from Utilities</vt:lpstr>
      <vt:lpstr>Fixed Policies</vt:lpstr>
      <vt:lpstr>Fixed Policy Utilities</vt:lpstr>
      <vt:lpstr>Policy Evaluation</vt:lpstr>
      <vt:lpstr>Policy Iteration Updates</vt:lpstr>
      <vt:lpstr>Questions (3)</vt:lpstr>
      <vt:lpstr>Comparison: Value vs. Policy Iteration</vt:lpstr>
      <vt:lpstr>that’s it for today!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Weichert</dc:creator>
  <cp:lastModifiedBy>James Weichert</cp:lastModifiedBy>
  <cp:revision>120</cp:revision>
  <cp:lastPrinted>2026-06-22T02:35:20Z</cp:lastPrinted>
  <dcterms:created xsi:type="dcterms:W3CDTF">2026-06-18T15:37:04Z</dcterms:created>
  <dcterms:modified xsi:type="dcterms:W3CDTF">2026-07-06T20:41:57Z</dcterms:modified>
</cp:coreProperties>
</file>