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99" r:id="rId4"/>
    <p:sldId id="399" r:id="rId5"/>
    <p:sldId id="400" r:id="rId6"/>
    <p:sldId id="401" r:id="rId7"/>
    <p:sldId id="402" r:id="rId8"/>
    <p:sldId id="403" r:id="rId9"/>
    <p:sldId id="297" r:id="rId10"/>
    <p:sldId id="404" r:id="rId11"/>
    <p:sldId id="405" r:id="rId12"/>
    <p:sldId id="406" r:id="rId13"/>
    <p:sldId id="407" r:id="rId14"/>
    <p:sldId id="408" r:id="rId15"/>
    <p:sldId id="329" r:id="rId16"/>
    <p:sldId id="409" r:id="rId17"/>
    <p:sldId id="410" r:id="rId18"/>
    <p:sldId id="411" r:id="rId19"/>
    <p:sldId id="412" r:id="rId20"/>
    <p:sldId id="413" r:id="rId21"/>
    <p:sldId id="414" r:id="rId22"/>
    <p:sldId id="29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911"/>
    <p:restoredTop sz="96301"/>
  </p:normalViewPr>
  <p:slideViewPr>
    <p:cSldViewPr snapToGrid="0">
      <p:cViewPr varScale="1">
        <p:scale>
          <a:sx n="83" d="100"/>
          <a:sy n="83" d="100"/>
        </p:scale>
        <p:origin x="232" y="1152"/>
      </p:cViewPr>
      <p:guideLst/>
    </p:cSldViewPr>
  </p:slideViewPr>
  <p:outlineViewPr>
    <p:cViewPr>
      <p:scale>
        <a:sx n="33" d="100"/>
        <a:sy n="33" d="100"/>
      </p:scale>
      <p:origin x="0" y="-66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3DF3-877D-684C-AE35-476B60C7BD12}" type="datetimeFigureOut">
              <a:rPr lang="en-US" smtClean="0"/>
              <a:t>7/5/26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E8CD-B525-7F42-9E34-08FAB223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8E8CD-B525-7F42-9E34-08FAB22334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.do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li.do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C0A6-4A08-7A82-6313-89C52ED0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4369E-035A-4CDE-B08F-79998962B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9181"/>
            <a:ext cx="9144000" cy="18213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6877-0F64-0DA5-37BE-73193BD1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4360" y="350676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2CF66F-B4D1-BE27-528C-45028F2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1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orithm Pseudo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1"/>
                </a:solidFill>
                <a:latin typeface="Avenir Next" panose="020B0503020202020204" pitchFamily="34" charset="0"/>
              </a:rPr>
              <a:t>ALGORITHM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F7A763-4698-7F89-CB17-3873A8E8E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9968" y="2009971"/>
            <a:ext cx="7612062" cy="3509963"/>
          </a:xfrm>
          <a:ln w="38100">
            <a:solidFill>
              <a:schemeClr val="accent1"/>
            </a:solidFill>
          </a:ln>
        </p:spPr>
        <p:txBody>
          <a:bodyPr lIns="274320" tIns="274320" rIns="274320" bIns="274320"/>
          <a:lstStyle>
            <a:lvl1pPr>
              <a:lnSpc>
                <a:spcPct val="100000"/>
              </a:lnSpc>
              <a:buNone/>
              <a:defRPr sz="16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9" y="5960410"/>
            <a:ext cx="5598842" cy="365126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: Slido Res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2755884"/>
            <a:ext cx="10074109" cy="1161039"/>
          </a:xfrm>
        </p:spPr>
        <p:txBody>
          <a:bodyPr/>
          <a:lstStyle>
            <a:lvl1pPr algn="ctr">
              <a:defRPr sz="5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13BBE-AA55-446F-64C8-1CC6A249A1C4}"/>
              </a:ext>
            </a:extLst>
          </p:cNvPr>
          <p:cNvSpPr txBox="1"/>
          <p:nvPr userDrawn="1"/>
        </p:nvSpPr>
        <p:spPr>
          <a:xfrm>
            <a:off x="1182027" y="267886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BIG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85545-C611-2C5A-0DAC-F4EAABCB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574" y="318004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do QR Code: https://app.sli.do/event/kTnQpGs3uwp529wW8MHc7W">
            <a:extLst>
              <a:ext uri="{FF2B5EF4-FFF2-40B4-BE49-F238E27FC236}">
                <a16:creationId xmlns:a16="http://schemas.microsoft.com/office/drawing/2014/main" id="{D68E6C67-B790-4041-280A-811B102C2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76337" y="136525"/>
            <a:ext cx="1283148" cy="1283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FDA21-2C3C-36CF-9674-11D38439F036}"/>
              </a:ext>
            </a:extLst>
          </p:cNvPr>
          <p:cNvSpPr txBox="1"/>
          <p:nvPr userDrawn="1"/>
        </p:nvSpPr>
        <p:spPr>
          <a:xfrm>
            <a:off x="4238732" y="3987813"/>
            <a:ext cx="371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2"/>
                </a:solidFill>
                <a:latin typeface="+mj-lt"/>
              </a:rPr>
              <a:t>respond on </a:t>
            </a:r>
            <a:r>
              <a:rPr lang="en-US" sz="2400" b="0" dirty="0">
                <a:solidFill>
                  <a:schemeClr val="bg2"/>
                </a:solidFill>
                <a:latin typeface="+mj-lt"/>
                <a:hlinkClick r:id="rId3"/>
              </a:rPr>
              <a:t>sli.do</a:t>
            </a:r>
            <a:r>
              <a:rPr lang="en-US" sz="2400" b="0" dirty="0">
                <a:solidFill>
                  <a:schemeClr val="bg2"/>
                </a:solidFill>
                <a:latin typeface="+mj-lt"/>
              </a:rPr>
              <a:t>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273BB3-C8A2-3327-C246-6D3E42ED0111}"/>
              </a:ext>
            </a:extLst>
          </p:cNvPr>
          <p:cNvSpPr/>
          <p:nvPr userDrawn="1"/>
        </p:nvSpPr>
        <p:spPr>
          <a:xfrm>
            <a:off x="6919597" y="4058703"/>
            <a:ext cx="1033670" cy="3198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#cse473</a:t>
            </a:r>
          </a:p>
        </p:txBody>
      </p:sp>
    </p:spTree>
    <p:extLst>
      <p:ext uri="{BB962C8B-B14F-4D97-AF65-F5344CB8AC3E}">
        <p14:creationId xmlns:p14="http://schemas.microsoft.com/office/powerpoint/2010/main" val="5636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: Bi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2755884"/>
            <a:ext cx="10074109" cy="1161039"/>
          </a:xfrm>
        </p:spPr>
        <p:txBody>
          <a:bodyPr/>
          <a:lstStyle>
            <a:lvl1pPr algn="ctr">
              <a:defRPr sz="5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13BBE-AA55-446F-64C8-1CC6A249A1C4}"/>
              </a:ext>
            </a:extLst>
          </p:cNvPr>
          <p:cNvSpPr txBox="1"/>
          <p:nvPr userDrawn="1"/>
        </p:nvSpPr>
        <p:spPr>
          <a:xfrm>
            <a:off x="1182027" y="267886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BIG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85545-C611-2C5A-0DAC-F4EAABCB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574" y="318004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2755884"/>
            <a:ext cx="10074109" cy="1161039"/>
          </a:xfrm>
        </p:spPr>
        <p:txBody>
          <a:bodyPr/>
          <a:lstStyle>
            <a:lvl1pPr algn="ctr">
              <a:defRPr sz="5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2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13BBE-AA55-446F-64C8-1CC6A249A1C4}"/>
              </a:ext>
            </a:extLst>
          </p:cNvPr>
          <p:cNvSpPr txBox="1"/>
          <p:nvPr userDrawn="1"/>
        </p:nvSpPr>
        <p:spPr>
          <a:xfrm>
            <a:off x="1182027" y="267886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85545-C611-2C5A-0DAC-F4EAABCB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574" y="318004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7EDCA-ACC3-60BE-A411-C502B1E39FC1}"/>
              </a:ext>
            </a:extLst>
          </p:cNvPr>
          <p:cNvSpPr txBox="1"/>
          <p:nvPr userDrawn="1"/>
        </p:nvSpPr>
        <p:spPr>
          <a:xfrm>
            <a:off x="4238732" y="3987813"/>
            <a:ext cx="371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2"/>
                </a:solidFill>
                <a:latin typeface="+mj-lt"/>
              </a:rPr>
              <a:t>live and on </a:t>
            </a:r>
            <a:r>
              <a:rPr lang="en-US" sz="2400" b="0" dirty="0" err="1">
                <a:solidFill>
                  <a:schemeClr val="bg2"/>
                </a:solidFill>
                <a:latin typeface="+mj-lt"/>
                <a:hlinkClick r:id="rId2"/>
              </a:rPr>
              <a:t>sli.do</a:t>
            </a:r>
            <a:r>
              <a:rPr lang="en-US" sz="2400" b="0" dirty="0">
                <a:solidFill>
                  <a:schemeClr val="bg2"/>
                </a:solidFill>
                <a:latin typeface="+mj-lt"/>
              </a:rPr>
              <a:t>  </a:t>
            </a:r>
          </a:p>
        </p:txBody>
      </p:sp>
      <p:pic>
        <p:nvPicPr>
          <p:cNvPr id="7" name="Picture 6" descr="Slido QR Code: https://app.sli.do/event/kTnQpGs3uwp529wW8MHc7W">
            <a:extLst>
              <a:ext uri="{FF2B5EF4-FFF2-40B4-BE49-F238E27FC236}">
                <a16:creationId xmlns:a16="http://schemas.microsoft.com/office/drawing/2014/main" id="{3C76C6F7-F499-29B9-77D6-872235B424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6574" y="564225"/>
            <a:ext cx="1594624" cy="159462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D13390-E1C8-49EA-71D7-74D1FEDE0B7B}"/>
              </a:ext>
            </a:extLst>
          </p:cNvPr>
          <p:cNvSpPr/>
          <p:nvPr userDrawn="1"/>
        </p:nvSpPr>
        <p:spPr>
          <a:xfrm>
            <a:off x="6919597" y="4058703"/>
            <a:ext cx="1033670" cy="3198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#cse473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8A6512-0AA6-C8EB-D719-DD0205DF043D}"/>
              </a:ext>
            </a:extLst>
          </p:cNvPr>
          <p:cNvSpPr txBox="1">
            <a:spLocks/>
          </p:cNvSpPr>
          <p:nvPr userDrawn="1"/>
        </p:nvSpPr>
        <p:spPr>
          <a:xfrm>
            <a:off x="1238463" y="2897664"/>
            <a:ext cx="9715072" cy="116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1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i="0" dirty="0"/>
              <a:t>Questions?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C184BE7-022A-A27D-C943-41473A97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-1344845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25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C0A6-4A08-7A82-6313-89C52ED0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4035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6877-0F64-0DA5-37BE-73193BD1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4360" y="3442757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2CF66F-B4D1-BE27-528C-45028F2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364CE-FC90-EE81-0C85-AB1B3ABC9D4E}"/>
              </a:ext>
            </a:extLst>
          </p:cNvPr>
          <p:cNvSpPr txBox="1"/>
          <p:nvPr userDrawn="1"/>
        </p:nvSpPr>
        <p:spPr>
          <a:xfrm>
            <a:off x="2419813" y="3372761"/>
            <a:ext cx="936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8A7CF4-0FC0-1051-4B95-5233CF4D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60" y="3768662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41BD03-D38D-4889-DDFD-CA0F5498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664" y="3436535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A84C4D-3877-454D-DE80-40637B35D436}"/>
              </a:ext>
            </a:extLst>
          </p:cNvPr>
          <p:cNvSpPr txBox="1"/>
          <p:nvPr userDrawn="1"/>
        </p:nvSpPr>
        <p:spPr>
          <a:xfrm>
            <a:off x="8662117" y="3366539"/>
            <a:ext cx="111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REMINDERS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CBA48C4-C824-B605-6727-F7E2EB6B8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6664" y="3762440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8C9C4-A634-C527-770A-874B3E7B3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512" y="343653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80644-FA07-988F-6FF5-DE87D669B6CF}"/>
              </a:ext>
            </a:extLst>
          </p:cNvPr>
          <p:cNvSpPr txBox="1"/>
          <p:nvPr userDrawn="1"/>
        </p:nvSpPr>
        <p:spPr>
          <a:xfrm>
            <a:off x="5540965" y="3366539"/>
            <a:ext cx="936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UPCOMING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5F9B325-0B36-5AA9-7D12-5A17DF8C65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512" y="3762440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C0A6-4A08-7A82-6313-89C52ED0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4035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6877-0F64-0DA5-37BE-73193BD1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4360" y="3442757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2CF66F-B4D1-BE27-528C-45028F2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364CE-FC90-EE81-0C85-AB1B3ABC9D4E}"/>
              </a:ext>
            </a:extLst>
          </p:cNvPr>
          <p:cNvSpPr txBox="1"/>
          <p:nvPr userDrawn="1"/>
        </p:nvSpPr>
        <p:spPr>
          <a:xfrm>
            <a:off x="2419813" y="3372761"/>
            <a:ext cx="1466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ANNOUNCEMENTS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8A7CF4-0FC0-1051-4B95-5233CF4D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60" y="3768662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8C9C4-A634-C527-770A-874B3E7B3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512" y="343653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80644-FA07-988F-6FF5-DE87D669B6CF}"/>
              </a:ext>
            </a:extLst>
          </p:cNvPr>
          <p:cNvSpPr txBox="1"/>
          <p:nvPr userDrawn="1"/>
        </p:nvSpPr>
        <p:spPr>
          <a:xfrm>
            <a:off x="5540965" y="3366539"/>
            <a:ext cx="111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ASSIGNMENTS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5F9B325-0B36-5AA9-7D12-5A17DF8C65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512" y="3762440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662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4E5D7-6AE8-399B-80A3-BA2673C5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C0F763-E5C9-6C8D-9C27-9FA42555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7768A8-06D8-056C-235C-FA33DBE1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4592B9-97B4-2687-1616-9564CCD7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9" y="1590261"/>
            <a:ext cx="5598842" cy="4606139"/>
          </a:xfrm>
        </p:spPr>
        <p:txBody>
          <a:bodyPr/>
          <a:lstStyle>
            <a:lvl1pPr>
              <a:lnSpc>
                <a:spcPct val="150000"/>
              </a:lnSpc>
              <a:defRPr sz="2400" b="0" i="0">
                <a:latin typeface="Avenir Next Medium" panose="020B0503020202020204" pitchFamily="34" charset="0"/>
              </a:defRPr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EE43D-F642-8E1A-450D-683DCFEFE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CONTEXT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ations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1"/>
                </a:solidFill>
                <a:latin typeface="Avenir Next" panose="020B0503020202020204" pitchFamily="34" charset="0"/>
              </a:rPr>
              <a:t>FOUNDATIONS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DEFINITION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EXAMPLE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PROOF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8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86B17-E70C-C36B-F4F9-F03908D1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384562"/>
            <a:ext cx="11197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BB32B-3746-DA1E-D750-837D24E64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158" y="1845062"/>
            <a:ext cx="11197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927D7-1CDC-B6C6-C311-3C2225417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FEB64-4673-6A43-8616-7941BB3CDF8B}"/>
              </a:ext>
            </a:extLst>
          </p:cNvPr>
          <p:cNvSpPr txBox="1"/>
          <p:nvPr userDrawn="1"/>
        </p:nvSpPr>
        <p:spPr>
          <a:xfrm>
            <a:off x="4417740" y="6400412"/>
            <a:ext cx="335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/>
                </a:solidFill>
                <a:latin typeface="Avenir Next" panose="020B0503020202020204" pitchFamily="34" charset="0"/>
              </a:rPr>
              <a:t>Markov Decision Processes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1F53-FD27-C80E-DCB5-8DB9F3A8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6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3A93F-7135-699B-56F1-3ACAFD26B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293985" y="372368"/>
            <a:ext cx="53413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9" r:id="rId5"/>
    <p:sldLayoutId id="2147483660" r:id="rId6"/>
    <p:sldLayoutId id="2147483661" r:id="rId7"/>
    <p:sldLayoutId id="2147483662" r:id="rId8"/>
    <p:sldLayoutId id="2147483670" r:id="rId9"/>
    <p:sldLayoutId id="2147483669" r:id="rId10"/>
    <p:sldLayoutId id="2147483652" r:id="rId11"/>
    <p:sldLayoutId id="2147483663" r:id="rId12"/>
    <p:sldLayoutId id="2147483666" r:id="rId13"/>
    <p:sldLayoutId id="2147483664" r:id="rId14"/>
    <p:sldLayoutId id="2147483665" r:id="rId15"/>
    <p:sldLayoutId id="2147483667" r:id="rId16"/>
    <p:sldLayoutId id="214748366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473/26su/syllabus/#acknowledgements" TargetMode="External"/><Relationship Id="rId2" Type="http://schemas.openxmlformats.org/officeDocument/2006/relationships/hyperlink" Target="http://cs.uw.edu/47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sli.d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s.uw.edu/473/projects/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1469C9-0764-13BE-B1CC-9CE35D8ED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473: Introduction to Artificial Intelligence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27AB39-AED4-942B-DAD1-E1FE5557A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Markov Decision Processes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1834C-CC29-1208-6D3D-632195F587DF}"/>
              </a:ext>
            </a:extLst>
          </p:cNvPr>
          <p:cNvSpPr txBox="1"/>
          <p:nvPr/>
        </p:nvSpPr>
        <p:spPr>
          <a:xfrm>
            <a:off x="214743" y="6026719"/>
            <a:ext cx="242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Avenir Next Demi Bold" panose="020B0503020202020204" pitchFamily="34" charset="0"/>
              </a:rPr>
              <a:t>James Weichert </a:t>
            </a:r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</a:rPr>
              <a:t>(</a:t>
            </a:r>
            <a:r>
              <a:rPr lang="en-US" sz="1200" dirty="0" err="1">
                <a:solidFill>
                  <a:schemeClr val="bg2"/>
                </a:solidFill>
                <a:latin typeface="Avenir Next" panose="020B0503020202020204" pitchFamily="34" charset="0"/>
              </a:rPr>
              <a:t>jpw@cs</a:t>
            </a:r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</a:rPr>
              <a:t>)</a:t>
            </a:r>
          </a:p>
          <a:p>
            <a:r>
              <a:rPr lang="en-US" sz="1200" b="1" dirty="0" err="1">
                <a:solidFill>
                  <a:schemeClr val="bg2"/>
                </a:solidFill>
                <a:latin typeface="Avenir Next" panose="020B0503020202020204" pitchFamily="34" charset="0"/>
                <a:hlinkClick r:id="rId2"/>
              </a:rPr>
              <a:t>cs.uw.edu</a:t>
            </a:r>
            <a:r>
              <a:rPr lang="en-US" sz="1200" b="1" dirty="0">
                <a:solidFill>
                  <a:schemeClr val="bg2"/>
                </a:solidFill>
                <a:latin typeface="Avenir Next" panose="020B0503020202020204" pitchFamily="34" charset="0"/>
                <a:hlinkClick r:id="rId2"/>
              </a:rPr>
              <a:t>/473</a:t>
            </a:r>
            <a:endParaRPr lang="en-US" sz="1200" b="1" dirty="0">
              <a:solidFill>
                <a:schemeClr val="bg2"/>
              </a:solidFill>
              <a:latin typeface="Avenir Next" panose="020B0503020202020204" pitchFamily="34" charset="0"/>
            </a:endParaRPr>
          </a:p>
          <a:p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  <a:hlinkClick r:id="rId3"/>
              </a:rPr>
              <a:t>acknowledgements</a:t>
            </a:r>
            <a:endParaRPr lang="en-US" sz="1200" dirty="0">
              <a:solidFill>
                <a:schemeClr val="bg2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C3B27-066E-8525-19EC-1D936788C0CC}"/>
              </a:ext>
            </a:extLst>
          </p:cNvPr>
          <p:cNvSpPr txBox="1"/>
          <p:nvPr/>
        </p:nvSpPr>
        <p:spPr>
          <a:xfrm>
            <a:off x="8530684" y="6026719"/>
            <a:ext cx="344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2"/>
                </a:solidFill>
                <a:latin typeface="Avenir Next" panose="020B0503020202020204" pitchFamily="34" charset="0"/>
              </a:rPr>
              <a:t>Welcome!</a:t>
            </a:r>
          </a:p>
          <a:p>
            <a:pPr algn="r"/>
            <a:r>
              <a:rPr lang="en-US" sz="1200" i="1" dirty="0">
                <a:solidFill>
                  <a:schemeClr val="bg2"/>
                </a:solidFill>
                <a:latin typeface="Avenir Next" panose="020B0503020202020204" pitchFamily="34" charset="0"/>
              </a:rPr>
              <a:t>What’s something that didn’t go to plan?</a:t>
            </a:r>
          </a:p>
          <a:p>
            <a:pPr algn="r"/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  <a:hlinkClick r:id="rId4"/>
              </a:rPr>
              <a:t>sli.do</a:t>
            </a:r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</a:rPr>
              <a:t> </a:t>
            </a:r>
            <a:r>
              <a:rPr lang="en-US" sz="1200" b="1" dirty="0">
                <a:solidFill>
                  <a:schemeClr val="accent3"/>
                </a:solidFill>
                <a:latin typeface="Avenir Next Demi Bold" panose="020B0503020202020204" pitchFamily="34" charset="0"/>
              </a:rPr>
              <a:t>#cse473</a:t>
            </a:r>
          </a:p>
        </p:txBody>
      </p:sp>
      <p:pic>
        <p:nvPicPr>
          <p:cNvPr id="2" name="Picture 3" descr="Illustration of a 3D “Grid World” of square tiles, some of which have obstacles, a pit of fire, or a reward gem. The robot starts at the edge of the board looking out over the possible successor states.">
            <a:extLst>
              <a:ext uri="{FF2B5EF4-FFF2-40B4-BE49-F238E27FC236}">
                <a16:creationId xmlns:a16="http://schemas.microsoft.com/office/drawing/2014/main" id="{84BCBBA9-B09C-4DD5-1FC4-F4DFA4C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103" y="2587400"/>
            <a:ext cx="3826846" cy="2047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58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5A6C93-9109-FCBF-0A44-226E5C96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Policies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41718-8CBF-C5A3-AEFB-9626339A55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BE725-3A4E-C262-89C8-2D0CDBFF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10</a:t>
            </a:fld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161120AD-6A3F-A469-6E24-C1105852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368" y="5235906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cs typeface="Calibri"/>
              </a:rPr>
              <a:t>r &gt; 0</a:t>
            </a:r>
          </a:p>
        </p:txBody>
      </p:sp>
      <p:pic>
        <p:nvPicPr>
          <p:cNvPr id="8" name="Picture 7" descr="Simplified diagram of the example Gird World with one +1 terminal state and one -1 terminal state">
            <a:extLst>
              <a:ext uri="{FF2B5EF4-FFF2-40B4-BE49-F238E27FC236}">
                <a16:creationId xmlns:a16="http://schemas.microsoft.com/office/drawing/2014/main" id="{5EE8DE63-F89E-C95D-029C-D20E9680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68" y="1994180"/>
            <a:ext cx="4064000" cy="3048000"/>
          </a:xfrm>
          <a:prstGeom prst="rect">
            <a:avLst/>
          </a:prstGeom>
        </p:spPr>
      </p:pic>
      <p:pic>
        <p:nvPicPr>
          <p:cNvPr id="9" name="Picture 8" descr="Simplified diagram of the example Gird World with one +1 terminal state and one -1 terminal state. The other states have arrows to indicate actions to take">
            <a:extLst>
              <a:ext uri="{FF2B5EF4-FFF2-40B4-BE49-F238E27FC236}">
                <a16:creationId xmlns:a16="http://schemas.microsoft.com/office/drawing/2014/main" id="{A574262E-1D21-210E-ADC9-D1D301A89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644" y="1885214"/>
            <a:ext cx="4231088" cy="3265932"/>
          </a:xfrm>
          <a:prstGeom prst="rect">
            <a:avLst/>
          </a:prstGeom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FF670D54-39D6-0C9A-8E08-538DB9CDE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458" y="5235906"/>
            <a:ext cx="11614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cs typeface="Calibri"/>
              </a:rPr>
              <a:t>r &gt; 0</a:t>
            </a:r>
          </a:p>
        </p:txBody>
      </p:sp>
    </p:spTree>
    <p:extLst>
      <p:ext uri="{BB962C8B-B14F-4D97-AF65-F5344CB8AC3E}">
        <p14:creationId xmlns:p14="http://schemas.microsoft.com/office/powerpoint/2010/main" val="631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6C5DDC-3B38-F852-A780-A1DFF66C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Utilities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FA5C4-5B16-9E8E-FF78-6BCB44AF50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E380C-C005-8F00-B94A-88C2F0B4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2" descr="Illustration of the robot with a computerized brain considering two paths: one with a single gem for each of the next 4 states, and the other with four gems all at the fourth state.">
            <a:extLst>
              <a:ext uri="{FF2B5EF4-FFF2-40B4-BE49-F238E27FC236}">
                <a16:creationId xmlns:a16="http://schemas.microsoft.com/office/drawing/2014/main" id="{9B80C382-C03F-53AB-0BFD-489DD6349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9685" y="1671743"/>
            <a:ext cx="6692629" cy="4248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32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380BCF-45F7-C289-3D15-3FFCD6A5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Preferences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BDF5520-8875-FF15-4885-8B6FEF824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prefer something now, we should also prefer it later</a:t>
                </a:r>
              </a:p>
              <a:p>
                <a:pPr lvl="1"/>
                <a:r>
                  <a:rPr lang="en-US" dirty="0"/>
                  <a:t>i.e. preference regardless of history </a:t>
                </a:r>
                <a:br>
                  <a:rPr lang="en-US" dirty="0"/>
                </a:b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Only one way to define finite utilities:</a:t>
                </a:r>
                <a:br>
                  <a:rPr lang="en-US" dirty="0"/>
                </a:b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with </a:t>
                </a:r>
                <a:r>
                  <a:rPr lang="en-US" b="1" dirty="0">
                    <a:solidFill>
                      <a:schemeClr val="accent2"/>
                    </a:solidFill>
                  </a:rPr>
                  <a:t>discount factor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BDF5520-8875-FF15-4885-8B6FEF824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028B8-6ECA-70D3-EDD8-ED6BC6397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B1375-4396-F31F-8E5C-BB7DF746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2" descr="Illustration of the robot with a computerized brain looking down a path where the value of the gems in each state is discounted by the factor gamma.">
            <a:extLst>
              <a:ext uri="{FF2B5EF4-FFF2-40B4-BE49-F238E27FC236}">
                <a16:creationId xmlns:a16="http://schemas.microsoft.com/office/drawing/2014/main" id="{FE606DA2-81A6-1003-A579-C05D794F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676" y="3040307"/>
            <a:ext cx="2960301" cy="2469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5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6E962B-CEA6-C48A-AE05-F7A5BFF8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C64C7-AE48-28A3-BC8F-AF0989FF56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12104-5C86-23EA-F83F-2CBFFF0A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3" descr="Illustration of a broken purple gem">
            <a:extLst>
              <a:ext uri="{FF2B5EF4-FFF2-40B4-BE49-F238E27FC236}">
                <a16:creationId xmlns:a16="http://schemas.microsoft.com/office/drawing/2014/main" id="{A6142564-D83F-6DA3-990A-10FE940C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3764" t="76543" r="1569"/>
          <a:stretch>
            <a:fillRect/>
          </a:stretch>
        </p:blipFill>
        <p:spPr bwMode="auto">
          <a:xfrm>
            <a:off x="8003286" y="1643756"/>
            <a:ext cx="2283714" cy="1447800"/>
          </a:xfrm>
          <a:prstGeom prst="rect">
            <a:avLst/>
          </a:prstGeom>
          <a:noFill/>
        </p:spPr>
      </p:pic>
      <p:pic>
        <p:nvPicPr>
          <p:cNvPr id="10" name="Picture 3" descr="Illustration of a shiny purple gem">
            <a:extLst>
              <a:ext uri="{FF2B5EF4-FFF2-40B4-BE49-F238E27FC236}">
                <a16:creationId xmlns:a16="http://schemas.microsoft.com/office/drawing/2014/main" id="{04FA72C6-693A-F307-645D-FD2C4B57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189299"/>
            <a:ext cx="2283714" cy="1975713"/>
          </a:xfrm>
          <a:prstGeom prst="rect">
            <a:avLst/>
          </a:prstGeom>
          <a:noFill/>
        </p:spPr>
      </p:pic>
      <p:pic>
        <p:nvPicPr>
          <p:cNvPr id="11" name="Picture 3" descr="Illustration of a purple gem with a few chips">
            <a:extLst>
              <a:ext uri="{FF2B5EF4-FFF2-40B4-BE49-F238E27FC236}">
                <a16:creationId xmlns:a16="http://schemas.microsoft.com/office/drawing/2014/main" id="{FBF1427B-0FFC-DA5B-8814-1245A00A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3764" t="38272" r="1569" b="35802"/>
          <a:stretch>
            <a:fillRect/>
          </a:stretch>
        </p:blipFill>
        <p:spPr bwMode="auto">
          <a:xfrm>
            <a:off x="4802886" y="1415156"/>
            <a:ext cx="2283714" cy="16002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1D68C9-E9F5-3733-50AE-B4F194B9C7AA}"/>
                  </a:ext>
                </a:extLst>
              </p:cNvPr>
              <p:cNvSpPr txBox="1"/>
              <p:nvPr/>
            </p:nvSpPr>
            <p:spPr>
              <a:xfrm>
                <a:off x="1447800" y="2936412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worth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dirty="0"/>
                  <a:t> now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1D68C9-E9F5-3733-50AE-B4F194B9C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936412"/>
                <a:ext cx="2057400" cy="369332"/>
              </a:xfrm>
              <a:prstGeom prst="rect">
                <a:avLst/>
              </a:prstGeom>
              <a:blipFill>
                <a:blip r:embed="rId4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0AE53F-C030-3F64-C423-0FEE47434634}"/>
                  </a:ext>
                </a:extLst>
              </p:cNvPr>
              <p:cNvSpPr txBox="1"/>
              <p:nvPr/>
            </p:nvSpPr>
            <p:spPr>
              <a:xfrm>
                <a:off x="4648200" y="2936412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worth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i="1" dirty="0">
                    <a:solidFill>
                      <a:srgbClr val="CC00CC"/>
                    </a:solidFill>
                  </a:rPr>
                  <a:t> </a:t>
                </a:r>
                <a:r>
                  <a:rPr lang="en-US" dirty="0"/>
                  <a:t>next step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0AE53F-C030-3F64-C423-0FEE47434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936412"/>
                <a:ext cx="2590800" cy="369332"/>
              </a:xfrm>
              <a:prstGeom prst="rect">
                <a:avLst/>
              </a:prstGeom>
              <a:blipFill>
                <a:blip r:embed="rId5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AD0916-2CA3-120F-038F-C0A906ADBF2D}"/>
                  </a:ext>
                </a:extLst>
              </p:cNvPr>
              <p:cNvSpPr txBox="1"/>
              <p:nvPr/>
            </p:nvSpPr>
            <p:spPr>
              <a:xfrm>
                <a:off x="7772400" y="2936412"/>
                <a:ext cx="30480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worth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i="1" dirty="0">
                    <a:solidFill>
                      <a:srgbClr val="CC00CC"/>
                    </a:solidFill>
                  </a:rPr>
                  <a:t> </a:t>
                </a:r>
                <a:r>
                  <a:rPr lang="en-US" dirty="0"/>
                  <a:t>in two steps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AD0916-2CA3-120F-038F-C0A906ADB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936412"/>
                <a:ext cx="3048000" cy="375552"/>
              </a:xfrm>
              <a:prstGeom prst="rect">
                <a:avLst/>
              </a:prstGeom>
              <a:blipFill>
                <a:blip r:embed="rId6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F9D33BC-183A-5783-1DEB-DA2F78E9A0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8" y="3692989"/>
                <a:ext cx="11197683" cy="2503411"/>
              </a:xfrm>
            </p:spPr>
            <p:txBody>
              <a:bodyPr/>
              <a:lstStyle/>
              <a:p>
                <a:r>
                  <a:rPr lang="en-US" dirty="0"/>
                  <a:t>Discounting solves the problem of infinite reward streams</a:t>
                </a:r>
              </a:p>
              <a:p>
                <a:pPr lvl="1"/>
                <a:r>
                  <a:rPr lang="en-US" dirty="0"/>
                  <a:t>Geometric series: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rewards bounded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US" dirty="0"/>
                  <a:t> is bounded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F9D33BC-183A-5783-1DEB-DA2F78E9A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8" y="3692989"/>
                <a:ext cx="11197683" cy="2503411"/>
              </a:xfrm>
              <a:blipFill>
                <a:blip r:embed="rId7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9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0622FC-2F2B-1EE7-4B06-0705E0B1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E41A9F3-753E-D591-FBC1-9EA7C1DF7A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8" y="2937077"/>
                <a:ext cx="11197683" cy="32593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this Grid World:</a:t>
                </a:r>
              </a:p>
              <a:p>
                <a:pPr lvl="1"/>
                <a:r>
                  <a:rPr lang="en-US" dirty="0"/>
                  <a:t>Deterministic transitions</a:t>
                </a:r>
              </a:p>
              <a:p>
                <a:pPr lvl="1"/>
                <a:r>
                  <a:rPr lang="en-US" dirty="0"/>
                  <a:t>Actions </a:t>
                </a:r>
                <a:r>
                  <a:rPr lang="en-US" b="1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EAST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WEST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EXIT</a:t>
                </a:r>
                <a:r>
                  <a:rPr lang="en-US" dirty="0"/>
                  <a:t> (only available at </a:t>
                </a:r>
                <a:r>
                  <a:rPr lang="en-US" dirty="0">
                    <a:latin typeface="+mj-lt"/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latin typeface="+mj-lt"/>
                  </a:rPr>
                  <a:t>e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what is the optimal policy?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/>
                  <a:t>, what is the optimal policy?</a:t>
                </a:r>
              </a:p>
              <a:p>
                <a:pPr marL="0" indent="0">
                  <a:buNone/>
                </a:pPr>
                <a:r>
                  <a:rPr lang="en-US" sz="2000" i="1" dirty="0">
                    <a:solidFill>
                      <a:schemeClr val="bg2"/>
                    </a:solidFill>
                  </a:rPr>
                  <a:t>For what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i="1" dirty="0">
                    <a:solidFill>
                      <a:schemeClr val="bg2"/>
                    </a:solidFill>
                  </a:rPr>
                  <a:t> are </a:t>
                </a:r>
                <a:r>
                  <a:rPr lang="en-US" sz="2000" b="1" dirty="0">
                    <a:solidFill>
                      <a:schemeClr val="bg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EAST</a:t>
                </a:r>
                <a:r>
                  <a:rPr lang="en-US" sz="2000" i="1" dirty="0">
                    <a:solidFill>
                      <a:schemeClr val="bg2"/>
                    </a:solidFill>
                  </a:rPr>
                  <a:t> and </a:t>
                </a:r>
                <a:r>
                  <a:rPr lang="en-US" sz="2000" b="1" dirty="0">
                    <a:solidFill>
                      <a:schemeClr val="bg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WEST</a:t>
                </a:r>
                <a:r>
                  <a:rPr lang="en-US" sz="2000" i="1" dirty="0">
                    <a:solidFill>
                      <a:schemeClr val="bg2"/>
                    </a:solidFill>
                  </a:rPr>
                  <a:t> equally good at 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E41A9F3-753E-D591-FBC1-9EA7C1DF7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8" y="2937077"/>
                <a:ext cx="11197683" cy="3259324"/>
              </a:xfrm>
              <a:blipFill>
                <a:blip r:embed="rId2"/>
                <a:stretch>
                  <a:fillRect l="-907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C0808-9BB7-42D0-44A7-A91DA503FF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CSE 473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9E83C-AC52-FE3C-F514-EB0DA476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9F967BF-1609-375D-6253-8354C255A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9784"/>
              </p:ext>
            </p:extLst>
          </p:nvPr>
        </p:nvGraphicFramePr>
        <p:xfrm>
          <a:off x="4377160" y="1623348"/>
          <a:ext cx="3437680" cy="13137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7536">
                  <a:extLst>
                    <a:ext uri="{9D8B030D-6E8A-4147-A177-3AD203B41FA5}">
                      <a16:colId xmlns:a16="http://schemas.microsoft.com/office/drawing/2014/main" val="2742179740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117726541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3473850815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1019754216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225558744"/>
                    </a:ext>
                  </a:extLst>
                </a:gridCol>
              </a:tblGrid>
              <a:tr h="656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048192"/>
                  </a:ext>
                </a:extLst>
              </a:tr>
              <a:tr h="656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44817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EE5E1BE-4BD5-F5B6-002F-374D23EDF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73725"/>
              </p:ext>
            </p:extLst>
          </p:nvPr>
        </p:nvGraphicFramePr>
        <p:xfrm>
          <a:off x="7814840" y="2824760"/>
          <a:ext cx="3437680" cy="19705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7536">
                  <a:extLst>
                    <a:ext uri="{9D8B030D-6E8A-4147-A177-3AD203B41FA5}">
                      <a16:colId xmlns:a16="http://schemas.microsoft.com/office/drawing/2014/main" val="2742179740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117726541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3473850815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1019754216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225558744"/>
                    </a:ext>
                  </a:extLst>
                </a:gridCol>
              </a:tblGrid>
              <a:tr h="656864"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solidFill>
                            <a:schemeClr val="accent3"/>
                          </a:solidFill>
                          <a:latin typeface="Avenir Next" panose="020B0503020202020204" pitchFamily="34" charset="0"/>
                        </a:rPr>
                        <a:t>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solidFill>
                            <a:schemeClr val="accent3"/>
                          </a:solidFill>
                          <a:latin typeface="Avenir Next" panose="020B0503020202020204" pitchFamily="34" charset="0"/>
                        </a:rPr>
                        <a:t>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08051"/>
                  </a:ext>
                </a:extLst>
              </a:tr>
              <a:tr h="656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j-lt"/>
                        </a:rPr>
                        <a:t>1*10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j-lt"/>
                        </a:rPr>
                        <a:t>1*10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accent2"/>
                          </a:solidFill>
                          <a:latin typeface="+mj-lt"/>
                        </a:rPr>
                        <a:t>1*10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048192"/>
                  </a:ext>
                </a:extLst>
              </a:tr>
              <a:tr h="656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44817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61100F5-81E8-1ED6-6067-6B3A75960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01593"/>
              </p:ext>
            </p:extLst>
          </p:nvPr>
        </p:nvGraphicFramePr>
        <p:xfrm>
          <a:off x="7814840" y="4568320"/>
          <a:ext cx="3437680" cy="19705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7536">
                  <a:extLst>
                    <a:ext uri="{9D8B030D-6E8A-4147-A177-3AD203B41FA5}">
                      <a16:colId xmlns:a16="http://schemas.microsoft.com/office/drawing/2014/main" val="2742179740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117726541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3473850815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1019754216"/>
                    </a:ext>
                  </a:extLst>
                </a:gridCol>
                <a:gridCol w="687536">
                  <a:extLst>
                    <a:ext uri="{9D8B030D-6E8A-4147-A177-3AD203B41FA5}">
                      <a16:colId xmlns:a16="http://schemas.microsoft.com/office/drawing/2014/main" val="225558744"/>
                    </a:ext>
                  </a:extLst>
                </a:gridCol>
              </a:tblGrid>
              <a:tr h="656864"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solidFill>
                            <a:schemeClr val="accent3"/>
                          </a:solidFill>
                          <a:latin typeface="Avenir Next" panose="020B0503020202020204" pitchFamily="34" charset="0"/>
                        </a:rPr>
                        <a:t>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/>
                          </a:solidFill>
                        </a:rPr>
                        <a:t>→</a:t>
                      </a:r>
                      <a:endParaRPr lang="en-US" sz="3000" b="1" i="0" dirty="0">
                        <a:solidFill>
                          <a:schemeClr val="accent3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3"/>
                          </a:solidFill>
                        </a:rPr>
                        <a:t>→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08051"/>
                  </a:ext>
                </a:extLst>
              </a:tr>
              <a:tr h="656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2"/>
                          </a:solidFill>
                          <a:latin typeface="+mj-lt"/>
                        </a:rPr>
                        <a:t>0.1*10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2"/>
                          </a:solidFill>
                          <a:latin typeface="+mj-lt"/>
                        </a:rPr>
                        <a:t>0.01*10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accent2"/>
                          </a:solidFill>
                          <a:latin typeface="+mj-lt"/>
                        </a:rPr>
                        <a:t>0.1*1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048192"/>
                  </a:ext>
                </a:extLst>
              </a:tr>
              <a:tr h="656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44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7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7876E-68DE-A87F-6363-294FFF4D2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EECB-EB1E-2464-A26F-674ACB5EA6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E66D4-A270-3FE9-44B5-25832B14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96F296-8991-8E3F-CC48-8D601669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(2)</a:t>
            </a:r>
          </a:p>
        </p:txBody>
      </p:sp>
    </p:spTree>
    <p:extLst>
      <p:ext uri="{BB962C8B-B14F-4D97-AF65-F5344CB8AC3E}">
        <p14:creationId xmlns:p14="http://schemas.microsoft.com/office/powerpoint/2010/main" val="346657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8ABE43-33B2-700B-70E2-85253384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Search Trees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FEA347-92BF-13AE-A5F2-2E9B138C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2"/>
            <a:ext cx="11197683" cy="6899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MDPs can be represented as </a:t>
            </a:r>
            <a:r>
              <a:rPr lang="en-US" b="1" dirty="0" err="1">
                <a:solidFill>
                  <a:schemeClr val="accent3"/>
                </a:solidFill>
                <a:latin typeface="Avenir Next" panose="020B0503020202020204" pitchFamily="34" charset="0"/>
              </a:rPr>
              <a:t>expectimax</a:t>
            </a:r>
            <a:r>
              <a:rPr lang="en-US" b="1" dirty="0">
                <a:solidFill>
                  <a:schemeClr val="accent3"/>
                </a:solidFill>
                <a:latin typeface="Avenir Next" panose="020B0503020202020204" pitchFamily="34" charset="0"/>
              </a:rPr>
              <a:t> search</a:t>
            </a:r>
            <a:r>
              <a:rPr lang="en-US" dirty="0"/>
              <a:t> trees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A9D3-8528-EAA0-7C72-93DF1FA6AD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4DDDC-36A4-8599-52F0-DA39FF12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16</a:t>
            </a:fld>
            <a:endParaRPr lang="en-US"/>
          </a:p>
        </p:txBody>
      </p:sp>
      <p:pic>
        <p:nvPicPr>
          <p:cNvPr id="41" name="Picture 2" descr="Illustration of the robot with a computerized brain navigating a 3D Grid World while thinking about the optimal action to take">
            <a:extLst>
              <a:ext uri="{FF2B5EF4-FFF2-40B4-BE49-F238E27FC236}">
                <a16:creationId xmlns:a16="http://schemas.microsoft.com/office/drawing/2014/main" id="{86FBFBBF-D9A6-A4AE-A99F-F7EE3358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158" y="2909151"/>
            <a:ext cx="3017838" cy="2259698"/>
          </a:xfrm>
          <a:prstGeom prst="rect">
            <a:avLst/>
          </a:prstGeom>
          <a:noFill/>
        </p:spPr>
      </p:pic>
      <p:pic>
        <p:nvPicPr>
          <p:cNvPr id="42" name="Picture 2" descr="Top-down view of the Grid World illustration showing the robot avoiding the fire pit">
            <a:extLst>
              <a:ext uri="{FF2B5EF4-FFF2-40B4-BE49-F238E27FC236}">
                <a16:creationId xmlns:a16="http://schemas.microsoft.com/office/drawing/2014/main" id="{8F90C8C0-6D0C-E1B9-E646-78C05045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1209" y="538907"/>
            <a:ext cx="2057400" cy="1442614"/>
          </a:xfrm>
          <a:prstGeom prst="rect">
            <a:avLst/>
          </a:prstGeom>
          <a:noFill/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E0A83A3-EC6B-FD1A-0335-E99862ED7764}"/>
              </a:ext>
            </a:extLst>
          </p:cNvPr>
          <p:cNvSpPr/>
          <p:nvPr/>
        </p:nvSpPr>
        <p:spPr>
          <a:xfrm>
            <a:off x="8507392" y="3559198"/>
            <a:ext cx="3187448" cy="959604"/>
          </a:xfrm>
          <a:prstGeom prst="roundRect">
            <a:avLst>
              <a:gd name="adj" fmla="val 8224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Each </a:t>
            </a:r>
            <a:r>
              <a:rPr lang="en-US" b="1" dirty="0">
                <a:solidFill>
                  <a:schemeClr val="accent3"/>
                </a:solidFill>
              </a:rPr>
              <a:t>state-action pair</a:t>
            </a:r>
            <a:r>
              <a:rPr lang="en-US" dirty="0">
                <a:solidFill>
                  <a:schemeClr val="tx1"/>
                </a:solidFill>
              </a:rPr>
              <a:t> is a chance node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33DEB77-9963-E539-F2C0-9E456A932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3" idx="1"/>
            <a:endCxn id="24" idx="3"/>
          </p:cNvCxnSpPr>
          <p:nvPr/>
        </p:nvCxnSpPr>
        <p:spPr>
          <a:xfrm flipH="1" flipV="1">
            <a:off x="6587924" y="4031857"/>
            <a:ext cx="1919468" cy="7143"/>
          </a:xfrm>
          <a:prstGeom prst="straightConnector1">
            <a:avLst/>
          </a:prstGeom>
          <a:ln w="28575">
            <a:solidFill>
              <a:schemeClr val="accent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6819F4A-C935-74E1-817B-C73815058DEC}"/>
              </a:ext>
            </a:extLst>
          </p:cNvPr>
          <p:cNvSpPr/>
          <p:nvPr/>
        </p:nvSpPr>
        <p:spPr>
          <a:xfrm>
            <a:off x="8507391" y="4689047"/>
            <a:ext cx="3187449" cy="959604"/>
          </a:xfrm>
          <a:prstGeom prst="roundRect">
            <a:avLst>
              <a:gd name="adj" fmla="val 8224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children of chance nodes are </a:t>
            </a:r>
            <a:r>
              <a:rPr lang="en-US" b="1" dirty="0">
                <a:solidFill>
                  <a:schemeClr val="accent2"/>
                </a:solidFill>
              </a:rPr>
              <a:t>successor nodes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374C3A-25C4-D576-8E46-EA978B35C3A7}"/>
              </a:ext>
            </a:extLst>
          </p:cNvPr>
          <p:cNvGrpSpPr/>
          <p:nvPr/>
        </p:nvGrpSpPr>
        <p:grpSpPr>
          <a:xfrm>
            <a:off x="7048499" y="2384548"/>
            <a:ext cx="4646342" cy="959604"/>
            <a:chOff x="7048499" y="2384548"/>
            <a:chExt cx="4646342" cy="959604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85415F3A-9654-FD8A-B10E-D3D03983C541}"/>
                </a:ext>
              </a:extLst>
            </p:cNvPr>
            <p:cNvSpPr/>
            <p:nvPr/>
          </p:nvSpPr>
          <p:spPr>
            <a:xfrm>
              <a:off x="8507392" y="2384548"/>
              <a:ext cx="3187449" cy="959604"/>
            </a:xfrm>
            <a:prstGeom prst="roundRect">
              <a:avLst>
                <a:gd name="adj" fmla="val 8224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The children of </a:t>
              </a:r>
              <a:r>
                <a:rPr lang="en-US" b="1" dirty="0">
                  <a:solidFill>
                    <a:schemeClr val="accent2"/>
                  </a:solidFill>
                </a:rPr>
                <a:t>state nodes </a:t>
              </a:r>
              <a:r>
                <a:rPr lang="en-US" dirty="0">
                  <a:solidFill>
                    <a:schemeClr val="tx1"/>
                  </a:solidFill>
                </a:rPr>
                <a:t>are </a:t>
              </a:r>
              <a:r>
                <a:rPr lang="en-US" b="1" dirty="0">
                  <a:solidFill>
                    <a:schemeClr val="accent3"/>
                  </a:solidFill>
                </a:rPr>
                <a:t>state-action pairs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6F49447-BF25-C992-9C05-9D70AC0A2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47" idx="1"/>
            </p:cNvCxnSpPr>
            <p:nvPr/>
          </p:nvCxnSpPr>
          <p:spPr>
            <a:xfrm flipH="1">
              <a:off x="7048499" y="2864350"/>
              <a:ext cx="1458893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 descr="An expectimax MDP tree showing states as red triangles with actions edges connecting them to Q-states, represented as green circular chance nodes, connected via transitions to a successor state s’.">
            <a:extLst>
              <a:ext uri="{FF2B5EF4-FFF2-40B4-BE49-F238E27FC236}">
                <a16:creationId xmlns:a16="http://schemas.microsoft.com/office/drawing/2014/main" id="{455AECBC-CBC5-556D-20E1-3577F54ED22D}"/>
              </a:ext>
            </a:extLst>
          </p:cNvPr>
          <p:cNvGrpSpPr/>
          <p:nvPr/>
        </p:nvGrpSpPr>
        <p:grpSpPr>
          <a:xfrm>
            <a:off x="4038599" y="2400700"/>
            <a:ext cx="4468792" cy="3886200"/>
            <a:chOff x="4038599" y="2400700"/>
            <a:chExt cx="4468792" cy="3886200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DAF58787-E513-D11D-85F5-AF9E10D3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799" y="2400700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137BB15-6FDD-560D-3A2A-08053A0D0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399" y="5388375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A1953247-7E9D-464F-B084-BA66EB4AB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599" y="2781700"/>
              <a:ext cx="3733800" cy="1066800"/>
              <a:chOff x="1584" y="1680"/>
              <a:chExt cx="2352" cy="336"/>
            </a:xfrm>
          </p:grpSpPr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C4DC5515-3A81-B07B-32B0-B0FBE8E61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BF59117D-E50B-42CC-549D-FF5A3FD74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C097434F-F42D-DE77-04A0-911F05647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15F2B795-54AA-B080-FA13-4D0E2DB62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199" y="3848500"/>
              <a:ext cx="381000" cy="381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9EBD13E8-AF4D-2E2A-FC84-B3A3C0ABE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599" y="4229500"/>
              <a:ext cx="3124200" cy="1143000"/>
              <a:chOff x="1536" y="2400"/>
              <a:chExt cx="1584" cy="624"/>
            </a:xfrm>
          </p:grpSpPr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23ADE483-89AF-3C07-7309-580F6807D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AC5198DF-2D07-C265-8D8E-B4FEB75D3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DDDD4CE0-7DEE-6739-0C0B-3C3D8F62B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23D6562C-BD8A-95A7-A363-61010BFF5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9899" y="3170237"/>
              <a:ext cx="381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latin typeface="+mj-lt"/>
                  <a:cs typeface="Calibri"/>
                </a:rPr>
                <a:t>a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CE5BCAD1-076E-64EE-8049-FD62037A6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8574" y="2400700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4EC57F55-EEDB-6112-BDE8-DC286720C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1449" y="53725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s’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5F653F1E-3928-7204-EE6E-8C0FE977C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5924" y="3848500"/>
              <a:ext cx="762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3"/>
                  </a:solidFill>
                  <a:latin typeface="+mj-lt"/>
                  <a:cs typeface="Calibri"/>
                </a:rPr>
                <a:t>s, a</a:t>
              </a:r>
            </a:p>
          </p:txBody>
        </p:sp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40FB1971-8E49-C76E-91B7-E0D0B691F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7199" y="5753500"/>
              <a:ext cx="3733800" cy="533400"/>
              <a:chOff x="1584" y="1680"/>
              <a:chExt cx="2352" cy="336"/>
            </a:xfrm>
          </p:grpSpPr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5D36C0CD-906F-2523-70D7-9C5AA3591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D3416882-97BF-8334-27D7-D8D9ACE62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9" name="Line 25">
                <a:extLst>
                  <a:ext uri="{FF2B5EF4-FFF2-40B4-BE49-F238E27FC236}">
                    <a16:creationId xmlns:a16="http://schemas.microsoft.com/office/drawing/2014/main" id="{9494BF30-2717-9442-FA22-CF4443249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28">
              <a:extLst>
                <a:ext uri="{FF2B5EF4-FFF2-40B4-BE49-F238E27FC236}">
                  <a16:creationId xmlns:a16="http://schemas.microsoft.com/office/drawing/2014/main" id="{E759FC0C-784D-F1E0-27E7-CF310C457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774" y="4698275"/>
              <a:ext cx="750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err="1">
                  <a:solidFill>
                    <a:schemeClr val="accent1"/>
                  </a:solidFill>
                  <a:latin typeface="+mj-lt"/>
                  <a:cs typeface="Calibri"/>
                </a:rPr>
                <a:t>s,a,s</a:t>
              </a:r>
              <a:r>
                <a:rPr lang="en-US" i="1" dirty="0">
                  <a:solidFill>
                    <a:schemeClr val="accent1"/>
                  </a:solidFill>
                  <a:latin typeface="+mj-lt"/>
                  <a:cs typeface="Calibri"/>
                </a:rPr>
                <a:t>’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680C792-C429-2474-CE18-208CC54B600F}"/>
                </a:ext>
              </a:extLst>
            </p:cNvPr>
            <p:cNvCxnSpPr>
              <a:cxnSpLocks/>
              <a:stCxn id="8" idx="3"/>
              <a:endCxn id="15" idx="0"/>
            </p:cNvCxnSpPr>
            <p:nvPr/>
          </p:nvCxnSpPr>
          <p:spPr>
            <a:xfrm flipH="1">
              <a:off x="5600699" y="2765825"/>
              <a:ext cx="647700" cy="10826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2CA9052-33F7-626A-C966-AC4F10419B02}"/>
                </a:ext>
              </a:extLst>
            </p:cNvPr>
            <p:cNvCxnSpPr>
              <a:stCxn id="19" idx="0"/>
              <a:endCxn id="9" idx="0"/>
            </p:cNvCxnSpPr>
            <p:nvPr/>
          </p:nvCxnSpPr>
          <p:spPr>
            <a:xfrm>
              <a:off x="5569141" y="4229500"/>
              <a:ext cx="526858" cy="11588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EDD6611-102C-7C57-D44D-2E9B92BC3DE0}"/>
                </a:ext>
              </a:extLst>
            </p:cNvPr>
            <p:cNvCxnSpPr>
              <a:stCxn id="29" idx="0"/>
            </p:cNvCxnSpPr>
            <p:nvPr/>
          </p:nvCxnSpPr>
          <p:spPr>
            <a:xfrm flipH="1">
              <a:off x="5791199" y="5753500"/>
              <a:ext cx="304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5D3D380-A63E-2D90-0282-73091A5048E7}"/>
                </a:ext>
              </a:extLst>
            </p:cNvPr>
            <p:cNvCxnSpPr>
              <a:stCxn id="50" idx="1"/>
            </p:cNvCxnSpPr>
            <p:nvPr/>
          </p:nvCxnSpPr>
          <p:spPr>
            <a:xfrm flipH="1">
              <a:off x="7338349" y="5168849"/>
              <a:ext cx="1169042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400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2ADD5D-1487-9E3B-B927-D0B764FE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of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79AFE59-A531-C3AE-2BBA-3B900C130F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9" y="1590261"/>
                <a:ext cx="7817414" cy="4606139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Executing policy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generates state-action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400" dirty="0">
                  <a:latin typeface="Avenir Next Medium" panose="020B0503020202020204" pitchFamily="34" charset="0"/>
                </a:endParaRPr>
              </a:p>
              <a:p>
                <a:r>
                  <a:rPr lang="en-US" dirty="0"/>
                  <a:t>Corresponding to rewards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Occurring with joint probability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Expected utility (value) of policy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latin typeface="+mn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79AFE59-A531-C3AE-2BBA-3B900C130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9" y="1590261"/>
                <a:ext cx="7817414" cy="4606139"/>
              </a:xfrm>
              <a:blipFill>
                <a:blip r:embed="rId2"/>
                <a:stretch>
                  <a:fillRect l="-1136" b="-40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2232E-F60A-7E48-441C-AB2B2C2599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665F5-2003-577B-30A1-8AD87131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17</a:t>
            </a:fld>
            <a:endParaRPr lang="en-US"/>
          </a:p>
        </p:txBody>
      </p:sp>
      <p:grpSp>
        <p:nvGrpSpPr>
          <p:cNvPr id="32" name="Group 31" descr="An expectimax MDP tree showing states as red triangles with actions edges connecting them to Q-states, represented as green circular chance nodes, connected via transitions to a successor state s’.">
            <a:extLst>
              <a:ext uri="{FF2B5EF4-FFF2-40B4-BE49-F238E27FC236}">
                <a16:creationId xmlns:a16="http://schemas.microsoft.com/office/drawing/2014/main" id="{38EC83D6-DD20-B8A4-C765-B823B4DE68DE}"/>
              </a:ext>
            </a:extLst>
          </p:cNvPr>
          <p:cNvGrpSpPr/>
          <p:nvPr/>
        </p:nvGrpSpPr>
        <p:grpSpPr>
          <a:xfrm>
            <a:off x="7580041" y="1000163"/>
            <a:ext cx="4114800" cy="3886200"/>
            <a:chOff x="7129039" y="907566"/>
            <a:chExt cx="4114800" cy="3886200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D36A0BF8-F98B-3BA9-D5B4-B61891715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239" y="907566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4B0BCF36-4EA0-D14B-AF2D-ACF3B506B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839" y="3895241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D4F87758-8097-58EB-7BC2-FFDD2B321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039" y="1288566"/>
              <a:ext cx="3733800" cy="1066800"/>
              <a:chOff x="1584" y="1680"/>
              <a:chExt cx="2352" cy="336"/>
            </a:xfrm>
          </p:grpSpPr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93398E39-F716-26DC-DCAB-AE703771E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25757DD1-45FE-6DF4-89E9-E56C13DE2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E144D07C-050A-2DB6-3A49-F4073CADC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3547872A-69D2-C5DC-3505-51FF7707A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0639" y="2355366"/>
              <a:ext cx="381000" cy="381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9B736F2F-B545-C5B0-7ABB-2FC7BEE93F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9039" y="2736366"/>
              <a:ext cx="3124200" cy="1143000"/>
              <a:chOff x="1536" y="2400"/>
              <a:chExt cx="1584" cy="624"/>
            </a:xfrm>
          </p:grpSpPr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240BAD45-4989-68B5-2198-42551CF74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D2960E92-988E-0798-E6F0-4BFEC63BA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C1D6FFF1-80FE-885A-9702-23E3D6693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 Box 17">
                  <a:extLst>
                    <a:ext uri="{FF2B5EF4-FFF2-40B4-BE49-F238E27FC236}">
                      <a16:creationId xmlns:a16="http://schemas.microsoft.com/office/drawing/2014/main" id="{D6CEAA7F-329F-DD61-1AD7-97CFD3F483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18346" y="1770091"/>
                  <a:ext cx="59802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)</m:t>
                        </m:r>
                      </m:oMath>
                    </m:oMathPara>
                  </a14:m>
                  <a:endParaRPr lang="en-US" b="1" i="1" dirty="0">
                    <a:solidFill>
                      <a:schemeClr val="accent1"/>
                    </a:solidFill>
                    <a:latin typeface="+mj-lt"/>
                    <a:cs typeface="Calibri"/>
                  </a:endParaRPr>
                </a:p>
              </p:txBody>
            </p:sp>
          </mc:Choice>
          <mc:Fallback>
            <p:sp>
              <p:nvSpPr>
                <p:cNvPr id="19" name="Text Box 17">
                  <a:extLst>
                    <a:ext uri="{FF2B5EF4-FFF2-40B4-BE49-F238E27FC236}">
                      <a16:creationId xmlns:a16="http://schemas.microsoft.com/office/drawing/2014/main" id="{D6CEAA7F-329F-DD61-1AD7-97CFD3F48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18346" y="1770091"/>
                  <a:ext cx="598025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9167" b="-1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C105F57B-CC00-ABE1-9AD3-958B400A9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9014" y="907566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</a:t>
              </a:r>
              <a:r>
                <a:rPr lang="en-US" baseline="-25000" dirty="0">
                  <a:solidFill>
                    <a:schemeClr val="accent2"/>
                  </a:solidFill>
                  <a:latin typeface="+mj-lt"/>
                  <a:cs typeface="Calibri"/>
                </a:rPr>
                <a:t>0</a:t>
              </a:r>
              <a:endParaRPr lang="en-US" dirty="0">
                <a:solidFill>
                  <a:schemeClr val="accent2"/>
                </a:solidFill>
                <a:latin typeface="+mj-lt"/>
                <a:cs typeface="Calibri"/>
              </a:endParaRPr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DF299887-8301-DDB0-0600-5B7BA10A9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1889" y="3879366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</a:t>
              </a:r>
              <a:r>
                <a:rPr lang="en-US" baseline="-25000" dirty="0">
                  <a:solidFill>
                    <a:schemeClr val="accent2"/>
                  </a:solidFill>
                  <a:latin typeface="+mj-lt"/>
                  <a:cs typeface="Calibri"/>
                </a:rPr>
                <a:t>1</a:t>
              </a:r>
              <a:endParaRPr lang="en-US" dirty="0">
                <a:solidFill>
                  <a:schemeClr val="accent2"/>
                </a:solidFill>
                <a:latin typeface="+mj-lt"/>
                <a:cs typeface="Calibri"/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3D924811-A091-1630-2460-3851E921F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364" y="2355366"/>
              <a:ext cx="762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3"/>
                  </a:solidFill>
                  <a:latin typeface="+mj-lt"/>
                  <a:cs typeface="Calibri"/>
                </a:rPr>
                <a:t>s</a:t>
              </a:r>
              <a:r>
                <a:rPr lang="en-US" baseline="-25000" dirty="0">
                  <a:solidFill>
                    <a:schemeClr val="accent3"/>
                  </a:solidFill>
                  <a:latin typeface="+mj-lt"/>
                  <a:cs typeface="Calibri"/>
                </a:rPr>
                <a:t>0</a:t>
              </a:r>
              <a:r>
                <a:rPr lang="en-US" dirty="0">
                  <a:solidFill>
                    <a:schemeClr val="accent3"/>
                  </a:solidFill>
                  <a:latin typeface="+mj-lt"/>
                  <a:cs typeface="Calibri"/>
                </a:rPr>
                <a:t>, a</a:t>
              </a:r>
              <a:r>
                <a:rPr lang="en-US" baseline="-25000" dirty="0">
                  <a:solidFill>
                    <a:schemeClr val="accent3"/>
                  </a:solidFill>
                  <a:latin typeface="+mj-lt"/>
                  <a:cs typeface="Calibri"/>
                </a:rPr>
                <a:t>0</a:t>
              </a:r>
              <a:endParaRPr lang="en-US" dirty="0">
                <a:solidFill>
                  <a:schemeClr val="accent3"/>
                </a:solidFill>
                <a:latin typeface="+mj-lt"/>
                <a:cs typeface="Calibri"/>
              </a:endParaRPr>
            </a:p>
          </p:txBody>
        </p:sp>
        <p:grpSp>
          <p:nvGrpSpPr>
            <p:cNvPr id="23" name="Group 21">
              <a:extLst>
                <a:ext uri="{FF2B5EF4-FFF2-40B4-BE49-F238E27FC236}">
                  <a16:creationId xmlns:a16="http://schemas.microsoft.com/office/drawing/2014/main" id="{7AA7ED1F-6751-1A6D-76A1-D7327BF022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7639" y="4260366"/>
              <a:ext cx="3733800" cy="533400"/>
              <a:chOff x="1584" y="1680"/>
              <a:chExt cx="2352" cy="336"/>
            </a:xfrm>
          </p:grpSpPr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D1A33ADD-68B9-327D-B286-F4C78669D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BEF04139-0C22-0EE8-2FD0-D358EF66B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C7BDA310-1B1A-9EDF-043D-A6762AE42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 Box 28">
                  <a:extLst>
                    <a:ext uri="{FF2B5EF4-FFF2-40B4-BE49-F238E27FC236}">
                      <a16:creationId xmlns:a16="http://schemas.microsoft.com/office/drawing/2014/main" id="{A08BF913-8C42-C8A6-40CE-B4ABCA7644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77937" y="3394458"/>
                  <a:ext cx="130022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i="1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s</a:t>
                  </a:r>
                  <a:r>
                    <a:rPr lang="en-US" i="1" baseline="-25000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0</a:t>
                  </a:r>
                  <a:r>
                    <a:rPr lang="en-US" i="1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𝝅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a14:m>
                  <a:r>
                    <a:rPr lang="en-US" i="1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,s</a:t>
                  </a:r>
                  <a:r>
                    <a:rPr lang="en-US" i="1" baseline="-25000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1</a:t>
                  </a:r>
                  <a:endParaRPr lang="en-US" i="1" dirty="0">
                    <a:solidFill>
                      <a:schemeClr val="accent1"/>
                    </a:solidFill>
                    <a:latin typeface="+mj-lt"/>
                    <a:cs typeface="Calibri"/>
                  </a:endParaRPr>
                </a:p>
              </p:txBody>
            </p:sp>
          </mc:Choice>
          <mc:Fallback>
            <p:sp>
              <p:nvSpPr>
                <p:cNvPr id="27" name="Text Box 28">
                  <a:extLst>
                    <a:ext uri="{FF2B5EF4-FFF2-40B4-BE49-F238E27FC236}">
                      <a16:creationId xmlns:a16="http://schemas.microsoft.com/office/drawing/2014/main" id="{A08BF913-8C42-C8A6-40CE-B4ABCA764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77937" y="3394458"/>
                  <a:ext cx="130022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885" t="-6667" b="-2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C0A4BF3-3080-E9E5-F678-F9AEB4D72A6E}"/>
                </a:ext>
              </a:extLst>
            </p:cNvPr>
            <p:cNvCxnSpPr>
              <a:cxnSpLocks/>
              <a:stCxn id="8" idx="3"/>
              <a:endCxn id="14" idx="0"/>
            </p:cNvCxnSpPr>
            <p:nvPr/>
          </p:nvCxnSpPr>
          <p:spPr>
            <a:xfrm flipH="1">
              <a:off x="8691139" y="1272691"/>
              <a:ext cx="647700" cy="10826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9EA2274-8102-5BFD-3C78-BC63A1880588}"/>
                </a:ext>
              </a:extLst>
            </p:cNvPr>
            <p:cNvCxnSpPr>
              <a:stCxn id="18" idx="0"/>
              <a:endCxn id="9" idx="0"/>
            </p:cNvCxnSpPr>
            <p:nvPr/>
          </p:nvCxnSpPr>
          <p:spPr>
            <a:xfrm>
              <a:off x="8659581" y="2736366"/>
              <a:ext cx="526858" cy="11588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16D0DBB-E5FF-ED6F-183B-ADAAFCCF03AF}"/>
                </a:ext>
              </a:extLst>
            </p:cNvPr>
            <p:cNvCxnSpPr>
              <a:stCxn id="26" idx="0"/>
            </p:cNvCxnSpPr>
            <p:nvPr/>
          </p:nvCxnSpPr>
          <p:spPr>
            <a:xfrm flipH="1">
              <a:off x="8881639" y="4260366"/>
              <a:ext cx="304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92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32D4AF-6FE6-FE2E-C71B-8A91C2D5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CA36929-95C4-D0DC-EDC4-5B042F373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8" y="1590261"/>
                <a:ext cx="6965207" cy="4606139"/>
              </a:xfrm>
            </p:spPr>
            <p:txBody>
              <a:bodyPr/>
              <a:lstStyle/>
              <a:p>
                <a:r>
                  <a:rPr lang="en-US" dirty="0"/>
                  <a:t>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Value of a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Expected utility starting at state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and acting optimally</a:t>
                </a:r>
              </a:p>
              <a:p>
                <a:r>
                  <a:rPr lang="en-US" dirty="0"/>
                  <a:t>Q-Value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expected utility of taking action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 from state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and acting optimally thereafter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CA36929-95C4-D0DC-EDC4-5B042F373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8" y="1590261"/>
                <a:ext cx="6965207" cy="4606139"/>
              </a:xfrm>
              <a:blipFill>
                <a:blip r:embed="rId2"/>
                <a:stretch>
                  <a:fillRect l="-1275" r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C633F-8FF3-B32F-A08B-214B1C9122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0CD9D-F22A-8273-EFCA-19726CC5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18</a:t>
            </a:fld>
            <a:endParaRPr lang="en-US"/>
          </a:p>
        </p:txBody>
      </p:sp>
      <p:grpSp>
        <p:nvGrpSpPr>
          <p:cNvPr id="10" name="Group 9" descr="An expectimax MDP tree showing states as red triangles with actions edges connecting them to Q-states, represented as green circular chance nodes, connected via transitions to a successor state s’.">
            <a:extLst>
              <a:ext uri="{FF2B5EF4-FFF2-40B4-BE49-F238E27FC236}">
                <a16:creationId xmlns:a16="http://schemas.microsoft.com/office/drawing/2014/main" id="{A8EC9474-9351-C70C-C3BE-67A5A8413B51}"/>
              </a:ext>
            </a:extLst>
          </p:cNvPr>
          <p:cNvGrpSpPr/>
          <p:nvPr/>
        </p:nvGrpSpPr>
        <p:grpSpPr>
          <a:xfrm>
            <a:off x="7580041" y="1000163"/>
            <a:ext cx="4114800" cy="3886200"/>
            <a:chOff x="7129039" y="907566"/>
            <a:chExt cx="4114800" cy="3886200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37357B86-2921-A66E-DA33-CB9307C78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239" y="907566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F9A247FB-684A-D785-9666-A9F6C9FC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839" y="3895241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1E4ABC82-FB4E-BCE3-D88E-441226DD31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039" y="1288566"/>
              <a:ext cx="3733800" cy="1066800"/>
              <a:chOff x="1584" y="1680"/>
              <a:chExt cx="2352" cy="336"/>
            </a:xfrm>
          </p:grpSpPr>
          <p:sp>
            <p:nvSpPr>
              <p:cNvPr id="31" name="Line 7">
                <a:extLst>
                  <a:ext uri="{FF2B5EF4-FFF2-40B4-BE49-F238E27FC236}">
                    <a16:creationId xmlns:a16="http://schemas.microsoft.com/office/drawing/2014/main" id="{9808C5FE-F42A-990D-73D7-46A0D0EBF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2" name="Line 8">
                <a:extLst>
                  <a:ext uri="{FF2B5EF4-FFF2-40B4-BE49-F238E27FC236}">
                    <a16:creationId xmlns:a16="http://schemas.microsoft.com/office/drawing/2014/main" id="{55F83CF9-002B-5351-AC95-1067BD4DE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3" name="Line 10">
                <a:extLst>
                  <a:ext uri="{FF2B5EF4-FFF2-40B4-BE49-F238E27FC236}">
                    <a16:creationId xmlns:a16="http://schemas.microsoft.com/office/drawing/2014/main" id="{4869F250-E86A-6356-25EB-7C74A0FFB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27893443-E53C-A914-EC04-60ACDD91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0639" y="2355366"/>
              <a:ext cx="381000" cy="381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9A73F50D-DAA4-AC83-FC77-24661C302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9039" y="2736366"/>
              <a:ext cx="3124200" cy="1143000"/>
              <a:chOff x="1536" y="2400"/>
              <a:chExt cx="1584" cy="624"/>
            </a:xfrm>
          </p:grpSpPr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3A7D4739-A51B-32F1-84D4-D14D90059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3766F7D0-940E-5F4A-3D9B-4BFCF4D16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36A530C0-61FC-825F-069E-C5F15999E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12456BA1-C73F-304A-11AF-863547D34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0338" y="1677103"/>
              <a:ext cx="5980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chemeClr val="accent1"/>
                  </a:solidFill>
                  <a:latin typeface="+mj-lt"/>
                  <a:cs typeface="Calibri"/>
                </a:rPr>
                <a:t>a</a:t>
              </a: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482EC166-8D31-4580-C658-1405FD44E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9014" y="907566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BEBA7A71-1F29-8E57-0D6F-1F41F45AD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1889" y="3879366"/>
              <a:ext cx="36850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s’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766710CB-3AA2-0546-F3E6-CD26A233E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363" y="2355366"/>
              <a:ext cx="9211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3"/>
                  </a:solidFill>
                  <a:latin typeface="+mj-lt"/>
                  <a:cs typeface="Calibri"/>
                </a:rPr>
                <a:t>Q(</a:t>
              </a:r>
              <a:r>
                <a:rPr lang="en-US" dirty="0" err="1">
                  <a:solidFill>
                    <a:schemeClr val="accent3"/>
                  </a:solidFill>
                  <a:latin typeface="+mj-lt"/>
                  <a:cs typeface="Calibri"/>
                </a:rPr>
                <a:t>s,a</a:t>
              </a:r>
              <a:r>
                <a:rPr lang="en-US" dirty="0">
                  <a:solidFill>
                    <a:schemeClr val="accent3"/>
                  </a:solidFill>
                  <a:latin typeface="+mj-lt"/>
                  <a:cs typeface="Calibri"/>
                </a:rPr>
                <a:t>)</a:t>
              </a:r>
            </a:p>
          </p:txBody>
        </p: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97D49CE1-6682-546F-C00E-489DA2C4B3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7639" y="4260366"/>
              <a:ext cx="3733800" cy="533400"/>
              <a:chOff x="1584" y="1680"/>
              <a:chExt cx="2352" cy="336"/>
            </a:xfrm>
          </p:grpSpPr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E093A827-32E4-C3E8-6A53-99E707EBE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3EFCB703-AECC-B0FB-3625-721EAE8CC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934CE954-CDAE-AD7E-335E-8B7C265E2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21" name="Text Box 28">
              <a:extLst>
                <a:ext uri="{FF2B5EF4-FFF2-40B4-BE49-F238E27FC236}">
                  <a16:creationId xmlns:a16="http://schemas.microsoft.com/office/drawing/2014/main" id="{E948B557-02AB-86A1-329C-FA1CC61C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861" y="3332466"/>
              <a:ext cx="755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err="1">
                  <a:solidFill>
                    <a:schemeClr val="accent1"/>
                  </a:solidFill>
                  <a:latin typeface="+mj-lt"/>
                  <a:cs typeface="Calibri"/>
                </a:rPr>
                <a:t>s,a,s</a:t>
              </a:r>
              <a:r>
                <a:rPr lang="en-US" i="1" dirty="0">
                  <a:solidFill>
                    <a:schemeClr val="accent1"/>
                  </a:solidFill>
                  <a:latin typeface="+mj-lt"/>
                  <a:cs typeface="Calibri"/>
                </a:rPr>
                <a:t>’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1C96583-9580-3F99-49D4-374A3D70A4CD}"/>
                </a:ext>
              </a:extLst>
            </p:cNvPr>
            <p:cNvCxnSpPr>
              <a:cxnSpLocks/>
              <a:stCxn id="11" idx="3"/>
              <a:endCxn id="14" idx="0"/>
            </p:cNvCxnSpPr>
            <p:nvPr/>
          </p:nvCxnSpPr>
          <p:spPr>
            <a:xfrm flipH="1">
              <a:off x="8691139" y="1272691"/>
              <a:ext cx="647700" cy="10826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2AF6F3D-3E73-418F-7DFE-062ED05DEBCC}"/>
                </a:ext>
              </a:extLst>
            </p:cNvPr>
            <p:cNvCxnSpPr>
              <a:stCxn id="30" idx="0"/>
              <a:endCxn id="12" idx="0"/>
            </p:cNvCxnSpPr>
            <p:nvPr/>
          </p:nvCxnSpPr>
          <p:spPr>
            <a:xfrm>
              <a:off x="8659581" y="2736366"/>
              <a:ext cx="526858" cy="115887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4EEF5C8-6064-FED4-C326-75474D7B8C28}"/>
                </a:ext>
              </a:extLst>
            </p:cNvPr>
            <p:cNvCxnSpPr>
              <a:stCxn id="27" idx="0"/>
            </p:cNvCxnSpPr>
            <p:nvPr/>
          </p:nvCxnSpPr>
          <p:spPr>
            <a:xfrm flipH="1">
              <a:off x="8881639" y="4260366"/>
              <a:ext cx="304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B41291A-40BF-E922-CB69-55529E69D64A}"/>
              </a:ext>
            </a:extLst>
          </p:cNvPr>
          <p:cNvSpPr/>
          <p:nvPr/>
        </p:nvSpPr>
        <p:spPr>
          <a:xfrm>
            <a:off x="7858315" y="881608"/>
            <a:ext cx="1093325" cy="51306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state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12B43E3-5315-0C8C-D163-68DF3648B07E}"/>
              </a:ext>
            </a:extLst>
          </p:cNvPr>
          <p:cNvSpPr/>
          <p:nvPr/>
        </p:nvSpPr>
        <p:spPr>
          <a:xfrm>
            <a:off x="10424278" y="2404372"/>
            <a:ext cx="1093325" cy="5130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Q-state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E00D21A-743B-783F-7E0C-27DE7368CE6D}"/>
              </a:ext>
            </a:extLst>
          </p:cNvPr>
          <p:cNvSpPr/>
          <p:nvPr/>
        </p:nvSpPr>
        <p:spPr>
          <a:xfrm>
            <a:off x="7224937" y="2947518"/>
            <a:ext cx="1407352" cy="5130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32234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4D434E-430E-1DC0-0D53-07F2E3D0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05FF-7E00-026B-E088-76242D146B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EA371-782A-6234-4D96-8EB6FD86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Screenshot of state utilities U(s) for a Grid World example from the project">
            <a:extLst>
              <a:ext uri="{FF2B5EF4-FFF2-40B4-BE49-F238E27FC236}">
                <a16:creationId xmlns:a16="http://schemas.microsoft.com/office/drawing/2014/main" id="{D4A02829-5AA2-18B9-C6A5-89ACA1065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7776" r="4159" b="16386"/>
          <a:stretch>
            <a:fillRect/>
          </a:stretch>
        </p:blipFill>
        <p:spPr>
          <a:xfrm>
            <a:off x="783059" y="1461244"/>
            <a:ext cx="5173884" cy="3935512"/>
          </a:xfrm>
          <a:prstGeom prst="rect">
            <a:avLst/>
          </a:prstGeom>
        </p:spPr>
      </p:pic>
      <p:pic>
        <p:nvPicPr>
          <p:cNvPr id="9" name="Picture 8" descr="Screenshot of Q-values for each state-action pair for the Grid World example from the project">
            <a:extLst>
              <a:ext uri="{FF2B5EF4-FFF2-40B4-BE49-F238E27FC236}">
                <a16:creationId xmlns:a16="http://schemas.microsoft.com/office/drawing/2014/main" id="{D4DD106C-47FC-2C5E-2726-C1E8C2013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7641" r="4345" b="16752"/>
          <a:stretch>
            <a:fillRect/>
          </a:stretch>
        </p:blipFill>
        <p:spPr>
          <a:xfrm>
            <a:off x="6211585" y="1461244"/>
            <a:ext cx="5197356" cy="393551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115D30-A0A1-F2F1-708B-7B990AF3C283}"/>
              </a:ext>
            </a:extLst>
          </p:cNvPr>
          <p:cNvSpPr/>
          <p:nvPr/>
        </p:nvSpPr>
        <p:spPr>
          <a:xfrm>
            <a:off x="2460863" y="5614332"/>
            <a:ext cx="1818276" cy="68649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U</a:t>
            </a:r>
            <a:r>
              <a:rPr lang="en-US" sz="3000" b="1" baseline="30000" dirty="0"/>
              <a:t>*</a:t>
            </a:r>
            <a:r>
              <a:rPr lang="en-US" sz="3000" b="1" dirty="0"/>
              <a:t>(s)</a:t>
            </a:r>
            <a:endParaRPr lang="en-US" sz="30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066E631-EC12-4A79-2D05-E93CBF2A07B7}"/>
              </a:ext>
            </a:extLst>
          </p:cNvPr>
          <p:cNvSpPr/>
          <p:nvPr/>
        </p:nvSpPr>
        <p:spPr>
          <a:xfrm>
            <a:off x="7901125" y="5614332"/>
            <a:ext cx="1818276" cy="6864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Q</a:t>
            </a:r>
            <a:r>
              <a:rPr lang="en-US" sz="3000" b="1" baseline="30000" dirty="0"/>
              <a:t>*</a:t>
            </a:r>
            <a:r>
              <a:rPr lang="en-US" sz="3000" b="1" dirty="0"/>
              <a:t>(</a:t>
            </a:r>
            <a:r>
              <a:rPr lang="en-US" sz="3000" b="1" dirty="0" err="1"/>
              <a:t>s,a</a:t>
            </a:r>
            <a:r>
              <a:rPr lang="en-US" sz="3000" b="1" dirty="0"/>
              <a:t>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519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DBAE-2F44-295B-A155-159DDF159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32766-7746-2DD7-7347-F864637B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A06076-620B-1F66-6CB0-B63FCF38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59" y="3768662"/>
            <a:ext cx="3043333" cy="2259013"/>
          </a:xfrm>
        </p:spPr>
        <p:txBody>
          <a:bodyPr/>
          <a:lstStyle/>
          <a:p>
            <a:r>
              <a:rPr lang="en-US" dirty="0"/>
              <a:t>For each project, make sure to fill out the </a:t>
            </a:r>
            <a:r>
              <a:rPr lang="en-US" b="1" dirty="0">
                <a:solidFill>
                  <a:schemeClr val="accent2"/>
                </a:solidFill>
              </a:rPr>
              <a:t>AI usage reflection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cs.uw.edu/473/projects</a:t>
            </a:r>
            <a:r>
              <a:rPr 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Test 1 </a:t>
            </a:r>
            <a:r>
              <a:rPr lang="en-US" dirty="0"/>
              <a:t>on Friday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One double-sided 8.5x11” note sheet allowed</a:t>
            </a:r>
          </a:p>
          <a:p>
            <a:pPr>
              <a:buClr>
                <a:schemeClr val="tx1"/>
              </a:buClr>
            </a:pPr>
            <a:r>
              <a:rPr lang="en-US" dirty="0"/>
              <a:t>James out of town 7.8 - 7.16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35079F-CE98-A269-61B2-F74BFA6D95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511" y="3762440"/>
            <a:ext cx="3319965" cy="22590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Project 1 </a:t>
            </a:r>
            <a:r>
              <a:rPr lang="en-US" dirty="0">
                <a:latin typeface="+mj-lt"/>
              </a:rPr>
              <a:t>due</a:t>
            </a:r>
            <a:r>
              <a:rPr lang="en-US" dirty="0"/>
              <a:t> this Thursday (7.9)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Project 2 </a:t>
            </a:r>
            <a:r>
              <a:rPr lang="en-US" dirty="0"/>
              <a:t>releasing early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due</a:t>
            </a:r>
            <a:r>
              <a:rPr lang="en-US" dirty="0"/>
              <a:t> next Thursday (7.16)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2D48-429A-BE0A-ED5A-EC012FABD3A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97159" y="6356350"/>
            <a:ext cx="2743200" cy="365125"/>
          </a:xfrm>
        </p:spPr>
        <p:txBody>
          <a:bodyPr/>
          <a:lstStyle/>
          <a:p>
            <a:r>
              <a:rPr lang="en-US" dirty="0"/>
              <a:t>CSE 473</a:t>
            </a:r>
          </a:p>
        </p:txBody>
      </p:sp>
      <p:pic>
        <p:nvPicPr>
          <p:cNvPr id="9" name="Picture 2" descr="Illustration of a robot holding a clipboard with its back turned">
            <a:extLst>
              <a:ext uri="{FF2B5EF4-FFF2-40B4-BE49-F238E27FC236}">
                <a16:creationId xmlns:a16="http://schemas.microsoft.com/office/drawing/2014/main" id="{3530B264-99D7-642F-0118-9E9B1F334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6" t="47968" r="37446"/>
          <a:stretch>
            <a:fillRect/>
          </a:stretch>
        </p:blipFill>
        <p:spPr bwMode="auto">
          <a:xfrm flipH="1">
            <a:off x="8357144" y="1771233"/>
            <a:ext cx="2470764" cy="3315534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C7F413-3057-84C0-A8D4-309866A75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5477" y="1606062"/>
            <a:ext cx="773723" cy="996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57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D41C8-3B8E-C38D-6298-DE5BC3A5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DB8505C-2DA9-8C6F-2574-5B1E25406B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 utility of a state is the optimal reward for the next transition plus the utility of the next state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Recursive definition of utility (Bellman Equation)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Recursive definition of Q-value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DB8505C-2DA9-8C6F-2574-5B1E25406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7" t="-1102" r="-113" b="-30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E8DCD-6DE3-1F92-7EA5-1D07240967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B8466-2B8C-FDC5-4E23-A5475D15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19840D-3200-AA69-6ABA-AE769039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Pretty Simple…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ABCA-1A1A-D376-D141-AD9A8BDB45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E3782-FCC7-D707-C0E8-12BB6F15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2" descr="Illustration of a green robot with two arms pointing with a ruler at a whiteboard with the text:&#10;“How to be optimal:&#10;Step 1: Take correct first action&#10;Step 2: Keep being optimal”">
            <a:extLst>
              <a:ext uri="{FF2B5EF4-FFF2-40B4-BE49-F238E27FC236}">
                <a16:creationId xmlns:a16="http://schemas.microsoft.com/office/drawing/2014/main" id="{F90AFD3F-9B9E-732C-96EC-FEAA4078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2317" y="364019"/>
            <a:ext cx="8551863" cy="514254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96E832-2C73-691E-FE7F-317DD3F71AC2}"/>
              </a:ext>
            </a:extLst>
          </p:cNvPr>
          <p:cNvSpPr txBox="1"/>
          <p:nvPr/>
        </p:nvSpPr>
        <p:spPr>
          <a:xfrm>
            <a:off x="5112481" y="1225805"/>
            <a:ext cx="4945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How to be optimal:</a:t>
            </a:r>
          </a:p>
          <a:p>
            <a:endParaRPr lang="en-US" sz="2400" dirty="0"/>
          </a:p>
          <a:p>
            <a:r>
              <a:rPr lang="en-US" sz="2400" dirty="0"/>
              <a:t>    Step 1: Take correct first action</a:t>
            </a:r>
          </a:p>
          <a:p>
            <a:endParaRPr lang="en-US" sz="2400" dirty="0"/>
          </a:p>
          <a:p>
            <a:r>
              <a:rPr lang="en-US" sz="2400" dirty="0"/>
              <a:t>    Step 2: Keep being optimal</a:t>
            </a:r>
          </a:p>
        </p:txBody>
      </p:sp>
    </p:spTree>
    <p:extLst>
      <p:ext uri="{BB962C8B-B14F-4D97-AF65-F5344CB8AC3E}">
        <p14:creationId xmlns:p14="http://schemas.microsoft.com/office/powerpoint/2010/main" val="565500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9CA54-0CFA-DEAD-9E73-76A5C80AF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A9EDC-2340-F74C-24C7-FE68B4729E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E368D-6013-080D-52F7-4958B363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93A10D-49A2-6A2D-456C-22CA1C02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(3)</a:t>
            </a:r>
          </a:p>
        </p:txBody>
      </p:sp>
    </p:spTree>
    <p:extLst>
      <p:ext uri="{BB962C8B-B14F-4D97-AF65-F5344CB8AC3E}">
        <p14:creationId xmlns:p14="http://schemas.microsoft.com/office/powerpoint/2010/main" val="413258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BA22-5C09-0A8D-1C06-267910A6D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that’s it for today!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95C3F-CD66-A7C6-F527-FB6964B0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9D130-F724-CF65-D97C-C03F9B16F5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60" y="3768662"/>
            <a:ext cx="2979538" cy="2259013"/>
          </a:xfrm>
        </p:spPr>
        <p:txBody>
          <a:bodyPr/>
          <a:lstStyle/>
          <a:p>
            <a:r>
              <a:rPr lang="en-US" dirty="0"/>
              <a:t>MDPs are fully observable stochastic search problems</a:t>
            </a:r>
          </a:p>
          <a:p>
            <a:r>
              <a:rPr lang="en-US" dirty="0"/>
              <a:t>Discounting prevents infinite rewards</a:t>
            </a:r>
          </a:p>
          <a:p>
            <a:r>
              <a:rPr lang="en-US" dirty="0"/>
              <a:t>MDPs are </a:t>
            </a:r>
            <a:r>
              <a:rPr lang="en-US" dirty="0" err="1"/>
              <a:t>expectimax</a:t>
            </a:r>
            <a:r>
              <a:rPr lang="en-US" dirty="0"/>
              <a:t> search trees with states and Q-states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9183C-B3B2-40BC-0A6A-85C188234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6664" y="3762440"/>
            <a:ext cx="2877536" cy="2259013"/>
          </a:xfrm>
        </p:spPr>
        <p:txBody>
          <a:bodyPr/>
          <a:lstStyle/>
          <a:p>
            <a:r>
              <a:rPr lang="en-US" dirty="0"/>
              <a:t>Complete </a:t>
            </a:r>
            <a:r>
              <a:rPr lang="en-US" b="1" dirty="0">
                <a:solidFill>
                  <a:schemeClr val="accent4"/>
                </a:solidFill>
              </a:rPr>
              <a:t>Practice Problem 6</a:t>
            </a:r>
          </a:p>
          <a:p>
            <a:r>
              <a:rPr lang="en-US" dirty="0"/>
              <a:t>Do </a:t>
            </a:r>
            <a:r>
              <a:rPr lang="en-US" b="1" dirty="0">
                <a:solidFill>
                  <a:schemeClr val="accent4"/>
                </a:solidFill>
              </a:rPr>
              <a:t>Project 1</a:t>
            </a:r>
            <a:r>
              <a:rPr lang="en-US" dirty="0"/>
              <a:t> (due 7.9)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1707F8-922E-989E-1D14-57F87FE0D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  <a:p>
            <a:r>
              <a:rPr lang="en-US" dirty="0"/>
              <a:t>Policy Iteration</a:t>
            </a:r>
          </a:p>
        </p:txBody>
      </p:sp>
    </p:spTree>
    <p:extLst>
      <p:ext uri="{BB962C8B-B14F-4D97-AF65-F5344CB8AC3E}">
        <p14:creationId xmlns:p14="http://schemas.microsoft.com/office/powerpoint/2010/main" val="358234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46FEE3-0B86-B5CC-10AD-A3CED639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Non-Deterministic 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22885-4F5E-82F4-1198-E592262D6A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A3F60-005F-FE36-2406-7C4D8803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 descr="Illustration of the robot with a computerized brain hugging a tiny cliff edge to avoid falling into the pit of fire below which the robot inches to a blue reward gem.">
            <a:extLst>
              <a:ext uri="{FF2B5EF4-FFF2-40B4-BE49-F238E27FC236}">
                <a16:creationId xmlns:a16="http://schemas.microsoft.com/office/drawing/2014/main" id="{F679CB45-1503-DB3B-46D2-8CB2CF2D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270" y="1300842"/>
            <a:ext cx="5491457" cy="4757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45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2BD5E0-6841-A328-A090-A121D4BF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AFA01C-7F50-37AC-21A2-4FABEAC10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9" y="1590261"/>
            <a:ext cx="6560134" cy="4606139"/>
          </a:xfrm>
        </p:spPr>
        <p:txBody>
          <a:bodyPr/>
          <a:lstStyle/>
          <a:p>
            <a:r>
              <a:rPr lang="en-US" dirty="0"/>
              <a:t>Maze-Like Environment</a:t>
            </a:r>
          </a:p>
          <a:p>
            <a:r>
              <a:rPr lang="en-US" dirty="0"/>
              <a:t>Noisy Movement</a:t>
            </a:r>
          </a:p>
          <a:p>
            <a:pPr lvl="1"/>
            <a:r>
              <a:rPr lang="en-US" dirty="0"/>
              <a:t>Actions don’t always go as planned</a:t>
            </a:r>
          </a:p>
          <a:p>
            <a:pPr lvl="1"/>
            <a:r>
              <a:rPr lang="en-US" dirty="0"/>
              <a:t>e.g. 80% of time, </a:t>
            </a:r>
            <a:r>
              <a:rPr lang="en-US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NORTH</a:t>
            </a:r>
            <a:r>
              <a:rPr lang="en-US" dirty="0"/>
              <a:t> action takes the agent north, 10% of time agent ends up going west, 10% of time agent ends up going east</a:t>
            </a:r>
          </a:p>
          <a:p>
            <a:pPr lvl="1"/>
            <a:r>
              <a:rPr lang="en-US" dirty="0"/>
              <a:t>If there’s a wall in the direction the agent would have gone, the agent doesn’t move</a:t>
            </a:r>
          </a:p>
          <a:p>
            <a:r>
              <a:rPr lang="en-US" dirty="0"/>
              <a:t>Reward</a:t>
            </a:r>
          </a:p>
          <a:p>
            <a:pPr lvl="1"/>
            <a:r>
              <a:rPr lang="en-US" dirty="0"/>
              <a:t>Agent receives small living reward </a:t>
            </a:r>
            <a:r>
              <a:rPr lang="en-US" b="1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dirty="0"/>
              <a:t> (maybe negative)</a:t>
            </a:r>
          </a:p>
          <a:p>
            <a:pPr lvl="1"/>
            <a:r>
              <a:rPr lang="en-US" dirty="0"/>
              <a:t>Big rewards at terminal states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FE379-0F8C-B046-9BA8-AA9C06F7F7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37E00-D984-445C-A9BE-35CB3061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4</a:t>
            </a:fld>
            <a:endParaRPr lang="en-US"/>
          </a:p>
        </p:txBody>
      </p:sp>
      <p:grpSp>
        <p:nvGrpSpPr>
          <p:cNvPr id="3" name="Group 2" descr="Overhead illustrated view of a Grid World, with square tiles representing states, some of which have obstacles, fire pits (terminal states with -1 utility), or gems (terminal states with +1 utility). The robot can choosen which direction to move from a given state.">
            <a:extLst>
              <a:ext uri="{FF2B5EF4-FFF2-40B4-BE49-F238E27FC236}">
                <a16:creationId xmlns:a16="http://schemas.microsoft.com/office/drawing/2014/main" id="{228E07FB-74E1-0409-D9A2-BFA4827661A5}"/>
              </a:ext>
            </a:extLst>
          </p:cNvPr>
          <p:cNvGrpSpPr/>
          <p:nvPr/>
        </p:nvGrpSpPr>
        <p:grpSpPr>
          <a:xfrm>
            <a:off x="7255576" y="1506510"/>
            <a:ext cx="4439265" cy="3197001"/>
            <a:chOff x="7255576" y="1506510"/>
            <a:chExt cx="4439265" cy="3197001"/>
          </a:xfrm>
        </p:grpSpPr>
        <p:pic>
          <p:nvPicPr>
            <p:cNvPr id="9" name="Picture 2" descr="Overhead illustrated view of a Grid World, with square tiles representing states, some of which have obstacles, fire pits (terminal states with -1 utility), or gems (terminal states with +1 utility). The robot can choosen which direction to move from a given state.">
              <a:extLst>
                <a:ext uri="{FF2B5EF4-FFF2-40B4-BE49-F238E27FC236}">
                  <a16:creationId xmlns:a16="http://schemas.microsoft.com/office/drawing/2014/main" id="{79DDA031-6581-5034-AEE4-7D970ACA5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5576" y="1506510"/>
              <a:ext cx="4439265" cy="3197001"/>
            </a:xfrm>
            <a:prstGeom prst="rect">
              <a:avLst/>
            </a:prstGeom>
            <a:noFill/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8F1D8875-7B7F-02CD-6934-0560CF7C1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04585" y="3971145"/>
              <a:ext cx="457200" cy="244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AA9A5E82-317A-7665-CAAF-FA2D9FD15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61586" y="3960796"/>
              <a:ext cx="509618" cy="218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48E5E95D-2CC1-B7C0-BA0C-79E929E4B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71185" y="2970196"/>
              <a:ext cx="433322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Users\Dan\Dropbox\Office\CS 188\Ketrina Art\MDPs\AgentTopDown.png">
              <a:extLst>
                <a:ext uri="{FF2B5EF4-FFF2-40B4-BE49-F238E27FC236}">
                  <a16:creationId xmlns:a16="http://schemas.microsoft.com/office/drawing/2014/main" id="{64A61E97-F472-ADAF-ACA4-F4483EF51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65207" y="3655996"/>
              <a:ext cx="815578" cy="762000"/>
            </a:xfrm>
            <a:prstGeom prst="rect">
              <a:avLst/>
            </a:prstGeom>
            <a:noFill/>
          </p:spPr>
        </p:pic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B9B79C5-6E28-3086-C913-DACD564F5FB2}"/>
              </a:ext>
            </a:extLst>
          </p:cNvPr>
          <p:cNvSpPr/>
          <p:nvPr/>
        </p:nvSpPr>
        <p:spPr>
          <a:xfrm>
            <a:off x="7644487" y="5168556"/>
            <a:ext cx="3841440" cy="7505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</a:t>
            </a:r>
            <a:r>
              <a:rPr lang="en-US" dirty="0"/>
              <a:t>: maximize sum of rewards</a:t>
            </a:r>
          </a:p>
        </p:txBody>
      </p:sp>
    </p:spTree>
    <p:extLst>
      <p:ext uri="{BB962C8B-B14F-4D97-AF65-F5344CB8AC3E}">
        <p14:creationId xmlns:p14="http://schemas.microsoft.com/office/powerpoint/2010/main" val="10605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B024-A097-3729-5AB5-85E2B79B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AAB30-503B-AE5B-DA5E-DCD4C55E87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7452A-5360-CC12-46DD-7430E941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 descr="An example from Grid World showing the robot intending to move north in the top panel and successfully doing so in the bottom panel.">
            <a:extLst>
              <a:ext uri="{FF2B5EF4-FFF2-40B4-BE49-F238E27FC236}">
                <a16:creationId xmlns:a16="http://schemas.microsoft.com/office/drawing/2014/main" id="{D6ABD992-6E30-1E84-F414-DA880FA7DEEF}"/>
              </a:ext>
            </a:extLst>
          </p:cNvPr>
          <p:cNvGrpSpPr/>
          <p:nvPr/>
        </p:nvGrpSpPr>
        <p:grpSpPr>
          <a:xfrm>
            <a:off x="2439261" y="2578237"/>
            <a:ext cx="1602194" cy="3530607"/>
            <a:chOff x="2439261" y="2578237"/>
            <a:chExt cx="1602194" cy="353060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EDC117B-3FE8-61C2-E12C-40846BCDC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9261" y="2578237"/>
              <a:ext cx="1602194" cy="2412716"/>
            </a:xfrm>
            <a:prstGeom prst="rect">
              <a:avLst/>
            </a:prstGeom>
            <a:noFill/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D1E75EC-FC4E-E048-FE08-22CA73338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9261" y="4990953"/>
              <a:ext cx="1594293" cy="1117891"/>
            </a:xfrm>
            <a:prstGeom prst="rect">
              <a:avLst/>
            </a:prstGeom>
            <a:noFill/>
          </p:spPr>
        </p:pic>
      </p:grpSp>
      <p:pic>
        <p:nvPicPr>
          <p:cNvPr id="8" name="Picture 2" descr="An example from Grid World showing the robot intending to move north in the top panel, followed by a chance node with a question mark connected to three possible outcomes of the action: the robot accidentally moves left and ends up in a fire pit, the robot ends up north as intended, and the robot ends up to the right accidentally.">
            <a:extLst>
              <a:ext uri="{FF2B5EF4-FFF2-40B4-BE49-F238E27FC236}">
                <a16:creationId xmlns:a16="http://schemas.microsoft.com/office/drawing/2014/main" id="{033DDEE0-2E86-7EBD-E210-39F8E0BD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6881" y="2607214"/>
            <a:ext cx="5120309" cy="3501630"/>
          </a:xfrm>
          <a:prstGeom prst="rect">
            <a:avLst/>
          </a:prstGeom>
          <a:noFill/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19D1C76-2D3E-47A5-8367-117D893670CB}"/>
              </a:ext>
            </a:extLst>
          </p:cNvPr>
          <p:cNvSpPr/>
          <p:nvPr/>
        </p:nvSpPr>
        <p:spPr>
          <a:xfrm>
            <a:off x="2331220" y="1622360"/>
            <a:ext cx="1818276" cy="68649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Deterministic</a:t>
            </a:r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4DCB96B-4FC6-1CCE-9CAB-B7E8FF14A71B}"/>
              </a:ext>
            </a:extLst>
          </p:cNvPr>
          <p:cNvSpPr/>
          <p:nvPr/>
        </p:nvSpPr>
        <p:spPr>
          <a:xfrm>
            <a:off x="7105881" y="1622359"/>
            <a:ext cx="1818276" cy="6864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Stochastic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602AA00-DADB-35CD-76B7-EC34DB23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76FB51CD-BB2F-3A52-4371-C6665C37A3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8" y="1590261"/>
                <a:ext cx="6512105" cy="46061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Markov Decision Process (MDP) defined as:</a:t>
                </a:r>
              </a:p>
              <a:p>
                <a:pPr lvl="1"/>
                <a:r>
                  <a:rPr lang="en-US" dirty="0"/>
                  <a:t>States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Transition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dirty="0"/>
              </a:p>
              <a:p>
                <a:pPr marL="91440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dirty="0"/>
                  <a:t>Reward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Start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Utility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br>
                  <a:rPr lang="en-US" dirty="0"/>
                </a:br>
                <a:r>
                  <a:rPr lang="en-US" dirty="0"/>
                  <a:t>MDPs are fully observable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stochastic</a:t>
                </a:r>
                <a:r>
                  <a:rPr lang="en-US" dirty="0"/>
                  <a:t> search problems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76FB51CD-BB2F-3A52-4371-C6665C37A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8" y="1590261"/>
                <a:ext cx="6512105" cy="4606139"/>
              </a:xfrm>
              <a:blipFill>
                <a:blip r:embed="rId2"/>
                <a:stretch>
                  <a:fillRect l="-1559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0AFA-1838-3477-3FBC-1E2914A22F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AD010-DD70-6454-B787-CEBB73B3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4" name="Group 23" descr="Overhead illustrated view of a Grid World, with square tiles representing states, some of which have obstacles, fire pits (terminal states with -1 utility), or gems (terminal states with +1 utility). The robot can choosen which direction to move from a given state.">
            <a:extLst>
              <a:ext uri="{FF2B5EF4-FFF2-40B4-BE49-F238E27FC236}">
                <a16:creationId xmlns:a16="http://schemas.microsoft.com/office/drawing/2014/main" id="{77F004AF-3A60-523D-64A9-4CFC76748BC0}"/>
              </a:ext>
            </a:extLst>
          </p:cNvPr>
          <p:cNvGrpSpPr/>
          <p:nvPr/>
        </p:nvGrpSpPr>
        <p:grpSpPr>
          <a:xfrm>
            <a:off x="7255576" y="1329531"/>
            <a:ext cx="4439265" cy="3197001"/>
            <a:chOff x="7255576" y="1329531"/>
            <a:chExt cx="4439265" cy="319700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736B022A-BD47-DA77-939E-FA2A49D4F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5576" y="1329531"/>
              <a:ext cx="4439265" cy="3197001"/>
            </a:xfrm>
            <a:prstGeom prst="rect">
              <a:avLst/>
            </a:prstGeom>
            <a:noFill/>
          </p:spPr>
        </p:pic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2A88682-C112-1A64-D388-0BD27B0A8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04585" y="3794166"/>
              <a:ext cx="457200" cy="244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D919706-60E1-3159-1280-00B8B935E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61586" y="3783817"/>
              <a:ext cx="509618" cy="218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B3EC4D77-94C3-B62D-ED57-CE3E8247C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71185" y="2793217"/>
              <a:ext cx="433322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C:\Users\Dan\Dropbox\Office\CS 188\Ketrina Art\MDPs\AgentTopDown.png">
              <a:extLst>
                <a:ext uri="{FF2B5EF4-FFF2-40B4-BE49-F238E27FC236}">
                  <a16:creationId xmlns:a16="http://schemas.microsoft.com/office/drawing/2014/main" id="{6D23FE0E-01FC-8EE9-8C3C-8751F9053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65207" y="3479017"/>
              <a:ext cx="815578" cy="762000"/>
            </a:xfrm>
            <a:prstGeom prst="rect">
              <a:avLst/>
            </a:prstGeom>
            <a:noFill/>
          </p:spPr>
        </p:pic>
      </p:grpSp>
      <p:grpSp>
        <p:nvGrpSpPr>
          <p:cNvPr id="23" name="Group 22" descr="Diagram of the feedback system between an agent with sensors and actuators, and an environment that responds to agent actions with percepts that the agent can perceive.">
            <a:extLst>
              <a:ext uri="{FF2B5EF4-FFF2-40B4-BE49-F238E27FC236}">
                <a16:creationId xmlns:a16="http://schemas.microsoft.com/office/drawing/2014/main" id="{3734139F-58CA-EABF-D52B-3486D1483D2D}"/>
              </a:ext>
            </a:extLst>
          </p:cNvPr>
          <p:cNvGrpSpPr>
            <a:grpSpLocks noChangeAspect="1"/>
          </p:cNvGrpSpPr>
          <p:nvPr/>
        </p:nvGrpSpPr>
        <p:grpSpPr>
          <a:xfrm>
            <a:off x="7382158" y="4719197"/>
            <a:ext cx="4540995" cy="1668176"/>
            <a:chOff x="3084663" y="3987513"/>
            <a:chExt cx="5666702" cy="2081715"/>
          </a:xfrm>
        </p:grpSpPr>
        <p:grpSp>
          <p:nvGrpSpPr>
            <p:cNvPr id="9" name="Group 8" descr="Conceptual diagram of an agent, a blue box containing sensors mapped to actuators through an unknown agent function.">
              <a:extLst>
                <a:ext uri="{FF2B5EF4-FFF2-40B4-BE49-F238E27FC236}">
                  <a16:creationId xmlns:a16="http://schemas.microsoft.com/office/drawing/2014/main" id="{44294717-F37E-5939-8731-EC1B87911492}"/>
                </a:ext>
              </a:extLst>
            </p:cNvPr>
            <p:cNvGrpSpPr/>
            <p:nvPr/>
          </p:nvGrpSpPr>
          <p:grpSpPr>
            <a:xfrm>
              <a:off x="3084663" y="3987513"/>
              <a:ext cx="2678088" cy="2020872"/>
              <a:chOff x="3084663" y="3987513"/>
              <a:chExt cx="2678088" cy="2020872"/>
            </a:xfrm>
          </p:grpSpPr>
          <p:sp>
            <p:nvSpPr>
              <p:cNvPr id="10" name="Down Arrow 9">
                <a:extLst>
                  <a:ext uri="{FF2B5EF4-FFF2-40B4-BE49-F238E27FC236}">
                    <a16:creationId xmlns:a16="http://schemas.microsoft.com/office/drawing/2014/main" id="{D835ADFD-64E0-8DF6-3EF8-64B89E24BD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400206" y="4954329"/>
                <a:ext cx="128642" cy="610573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D59128A-01D0-74D4-04B5-C9A0D95BAC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166314" y="4489582"/>
                <a:ext cx="2596437" cy="1518803"/>
              </a:xfrm>
              <a:prstGeom prst="roundRect">
                <a:avLst>
                  <a:gd name="adj" fmla="val 9642"/>
                </a:avLst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C57110-4558-09FB-FB07-712B0F291884}"/>
                  </a:ext>
                </a:extLst>
              </p:cNvPr>
              <p:cNvSpPr txBox="1"/>
              <p:nvPr/>
            </p:nvSpPr>
            <p:spPr>
              <a:xfrm>
                <a:off x="3084663" y="3987513"/>
                <a:ext cx="872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Agent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A317B4-AA5D-AC98-CCD1-B6333B4984AE}"/>
                  </a:ext>
                </a:extLst>
              </p:cNvPr>
              <p:cNvSpPr txBox="1"/>
              <p:nvPr/>
            </p:nvSpPr>
            <p:spPr>
              <a:xfrm>
                <a:off x="3957018" y="4610176"/>
                <a:ext cx="1015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+mj-lt"/>
                  </a:rPr>
                  <a:t>Sensors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B5F69E-FC7D-4FB9-C062-CEFF2C42CA2B}"/>
                  </a:ext>
                </a:extLst>
              </p:cNvPr>
              <p:cNvSpPr txBox="1"/>
              <p:nvPr/>
            </p:nvSpPr>
            <p:spPr>
              <a:xfrm>
                <a:off x="3861637" y="5550978"/>
                <a:ext cx="1205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4"/>
                    </a:solidFill>
                    <a:latin typeface="+mj-lt"/>
                  </a:rPr>
                  <a:t>Actuators</a:t>
                </a: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58884CA-C608-9FB7-CABA-D1D6A29961CF}"/>
                  </a:ext>
                </a:extLst>
              </p:cNvPr>
              <p:cNvSpPr/>
              <p:nvPr/>
            </p:nvSpPr>
            <p:spPr>
              <a:xfrm>
                <a:off x="4278458" y="5064317"/>
                <a:ext cx="372140" cy="369332"/>
              </a:xfrm>
              <a:prstGeom prst="roundRect">
                <a:avLst>
                  <a:gd name="adj" fmla="val 2530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?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007F9C-E5F7-394E-D5B7-69A0CF16EF46}"/>
                </a:ext>
              </a:extLst>
            </p:cNvPr>
            <p:cNvSpPr txBox="1"/>
            <p:nvPr/>
          </p:nvSpPr>
          <p:spPr>
            <a:xfrm>
              <a:off x="6528296" y="4971984"/>
              <a:ext cx="2223069" cy="499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</a:rPr>
                <a:t>Environment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74A6438A-652D-7A38-CF61-C1A7FD16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18" idx="0"/>
              <a:endCxn id="15" idx="3"/>
            </p:cNvCxnSpPr>
            <p:nvPr/>
          </p:nvCxnSpPr>
          <p:spPr>
            <a:xfrm rot="16200000" flipV="1">
              <a:off x="6217364" y="3549517"/>
              <a:ext cx="177142" cy="2667792"/>
            </a:xfrm>
            <a:prstGeom prst="bentConnector2">
              <a:avLst/>
            </a:prstGeom>
            <a:ln>
              <a:solidFill>
                <a:schemeClr val="accent3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F4D7C55D-D313-58A5-254C-6B925528E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16" idx="3"/>
              <a:endCxn id="18" idx="2"/>
            </p:cNvCxnSpPr>
            <p:nvPr/>
          </p:nvCxnSpPr>
          <p:spPr>
            <a:xfrm flipV="1">
              <a:off x="5067416" y="5471281"/>
              <a:ext cx="2572415" cy="264364"/>
            </a:xfrm>
            <a:prstGeom prst="bentConnector2">
              <a:avLst/>
            </a:prstGeom>
            <a:ln>
              <a:solidFill>
                <a:schemeClr val="accent4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CCCB66-C48B-4D60-9B6F-ACDEA11AAFAF}"/>
                </a:ext>
              </a:extLst>
            </p:cNvPr>
            <p:cNvSpPr txBox="1"/>
            <p:nvPr/>
          </p:nvSpPr>
          <p:spPr>
            <a:xfrm>
              <a:off x="5881060" y="4439748"/>
              <a:ext cx="90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3"/>
                  </a:solidFill>
                  <a:latin typeface="+mj-lt"/>
                </a:rPr>
                <a:t>percepts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E02FC2-54C1-EB0D-569D-12A670157212}"/>
                </a:ext>
              </a:extLst>
            </p:cNvPr>
            <p:cNvSpPr txBox="1"/>
            <p:nvPr/>
          </p:nvSpPr>
          <p:spPr>
            <a:xfrm>
              <a:off x="5940316" y="5761451"/>
              <a:ext cx="774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4"/>
                  </a:solidFill>
                  <a:latin typeface="+mj-lt"/>
                </a:rPr>
                <a:t>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2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A7A9EF-72DF-7F03-736C-A0654199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0C75D5C-D9A5-19CE-F19E-9201420853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Environment History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Conditional Independence</a:t>
                </a:r>
              </a:p>
              <a:p>
                <a:pPr lvl="1"/>
                <a:r>
                  <a:rPr lang="en-US" dirty="0"/>
                  <a:t>Under the Markov assumption, successor state depends only on the previous state-action pair</a:t>
                </a:r>
              </a:p>
              <a:p>
                <a:pPr lvl="1"/>
                <a:r>
                  <a:rPr lang="en-US" dirty="0"/>
                  <a:t>Equivalent statement: </a:t>
                </a:r>
                <a:r>
                  <a:rPr lang="en-US" i="1" dirty="0"/>
                  <a:t>“given the present state, the future is independent of the past”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0C75D5C-D9A5-19CE-F19E-9201420853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817C2-5861-1BFE-EBEA-9C273D4A5A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90117-A4F9-BBBC-123A-54C7DCD9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8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5CCC9-0A66-358B-6A57-A87C08C4C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2BC237-E73A-8710-6E1A-4768C26E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53A769E-961B-548D-E7EA-2082A4B94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9" y="1590261"/>
                <a:ext cx="6285606" cy="4606139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chemeClr val="accent2"/>
                    </a:solidFill>
                    <a:latin typeface="Avenir Next" panose="020B0503020202020204" pitchFamily="34" charset="0"/>
                  </a:rPr>
                  <a:t>policy</a:t>
                </a:r>
                <a:r>
                  <a:rPr lang="en-US" dirty="0"/>
                  <a:t> maps states to actions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Deterministic Search</a:t>
                </a:r>
              </a:p>
              <a:p>
                <a:pPr lvl="1"/>
                <a:r>
                  <a:rPr lang="en-US" dirty="0"/>
                  <a:t>Search for an optimal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plan</a:t>
                </a:r>
                <a:r>
                  <a:rPr lang="en-US" dirty="0"/>
                  <a:t> from the start to the goal</a:t>
                </a:r>
              </a:p>
              <a:p>
                <a:r>
                  <a:rPr lang="en-US" dirty="0"/>
                  <a:t>Stochastic Search</a:t>
                </a:r>
              </a:p>
              <a:p>
                <a:pPr lvl="1"/>
                <a:r>
                  <a:rPr lang="en-US" dirty="0"/>
                  <a:t>Calculate an optimal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policy</a:t>
                </a:r>
                <a:r>
                  <a:rPr lang="en-US" dirty="0"/>
                  <a:t> to choose actions based on states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53A769E-961B-548D-E7EA-2082A4B94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9" y="1590261"/>
                <a:ext cx="6285606" cy="4606139"/>
              </a:xfrm>
              <a:blipFill>
                <a:blip r:embed="rId2"/>
                <a:stretch>
                  <a:fillRect l="-1411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E3C3E-E322-E834-F803-80B14796B0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8B965-5132-068A-9211-4B048AE5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2" descr="Illustration of two robot arms holding a map on a piece of paper showing the optimal directions to move in each state of the Grid World">
            <a:extLst>
              <a:ext uri="{FF2B5EF4-FFF2-40B4-BE49-F238E27FC236}">
                <a16:creationId xmlns:a16="http://schemas.microsoft.com/office/drawing/2014/main" id="{FE05396E-C5D1-0D37-373E-4DB8CC82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407" y="2284942"/>
            <a:ext cx="3913749" cy="2288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90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FED7B-6A77-2F4F-F86A-92E8F8948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A40B-DA2A-BF00-BF63-37528CDD3B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16C60-1BE6-169C-C29B-612037C0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FEB909-C111-28D6-63C9-876C1F4E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(1)</a:t>
            </a:r>
          </a:p>
        </p:txBody>
      </p:sp>
    </p:spTree>
    <p:extLst>
      <p:ext uri="{BB962C8B-B14F-4D97-AF65-F5344CB8AC3E}">
        <p14:creationId xmlns:p14="http://schemas.microsoft.com/office/powerpoint/2010/main" val="77934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E 473 Colors">
      <a:dk1>
        <a:srgbClr val="323232"/>
      </a:dk1>
      <a:lt1>
        <a:srgbClr val="FFFFFF"/>
      </a:lt1>
      <a:dk2>
        <a:srgbClr val="5C5961"/>
      </a:dk2>
      <a:lt2>
        <a:srgbClr val="6E6E6E"/>
      </a:lt2>
      <a:accent1>
        <a:srgbClr val="156082"/>
      </a:accent1>
      <a:accent2>
        <a:srgbClr val="B7576E"/>
      </a:accent2>
      <a:accent3>
        <a:srgbClr val="588051"/>
      </a:accent3>
      <a:accent4>
        <a:srgbClr val="7164A3"/>
      </a:accent4>
      <a:accent5>
        <a:srgbClr val="D6AD5B"/>
      </a:accent5>
      <a:accent6>
        <a:srgbClr val="4EA72E"/>
      </a:accent6>
      <a:hlink>
        <a:srgbClr val="597996"/>
      </a:hlink>
      <a:folHlink>
        <a:srgbClr val="597895"/>
      </a:folHlink>
    </a:clrScheme>
    <a:fontScheme name="Arial">
      <a:majorFont>
        <a:latin typeface="Avenir Next Demi Bold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venir Next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13130</TotalTime>
  <Words>1041</Words>
  <Application>Microsoft Macintosh PowerPoint</Application>
  <PresentationFormat>Widescreen</PresentationFormat>
  <Paragraphs>242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Arial</vt:lpstr>
      <vt:lpstr>Avenir Next</vt:lpstr>
      <vt:lpstr>Avenir Next Demi Bold</vt:lpstr>
      <vt:lpstr>Avenir Next Medium</vt:lpstr>
      <vt:lpstr>Calibri</vt:lpstr>
      <vt:lpstr>Cambria Math</vt:lpstr>
      <vt:lpstr>Consolas</vt:lpstr>
      <vt:lpstr>Office Theme</vt:lpstr>
      <vt:lpstr>Markov Decision Processes</vt:lpstr>
      <vt:lpstr>Administrivia</vt:lpstr>
      <vt:lpstr>Non-Deterministic Search</vt:lpstr>
      <vt:lpstr>Grid World</vt:lpstr>
      <vt:lpstr>Grid World Actions</vt:lpstr>
      <vt:lpstr>Markov Decision Process</vt:lpstr>
      <vt:lpstr>Markov Assumption</vt:lpstr>
      <vt:lpstr>Policies</vt:lpstr>
      <vt:lpstr>Questions (1)</vt:lpstr>
      <vt:lpstr>Optimal Policies</vt:lpstr>
      <vt:lpstr>Sequential Utilities</vt:lpstr>
      <vt:lpstr>Stationary Preferences</vt:lpstr>
      <vt:lpstr>Discounting</vt:lpstr>
      <vt:lpstr>Discounting Practice</vt:lpstr>
      <vt:lpstr>Questions (2)</vt:lpstr>
      <vt:lpstr>MDP Search Trees</vt:lpstr>
      <vt:lpstr>Utility of a Policy</vt:lpstr>
      <vt:lpstr>Optimal Quantities</vt:lpstr>
      <vt:lpstr>Grid World Values </vt:lpstr>
      <vt:lpstr>Bellman Equations</vt:lpstr>
      <vt:lpstr>It’s Pretty Simple…</vt:lpstr>
      <vt:lpstr>Questions (3)</vt:lpstr>
      <vt:lpstr>that’s it for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Weichert</dc:creator>
  <cp:lastModifiedBy>James Weichert</cp:lastModifiedBy>
  <cp:revision>120</cp:revision>
  <cp:lastPrinted>2026-06-22T02:35:20Z</cp:lastPrinted>
  <dcterms:created xsi:type="dcterms:W3CDTF">2026-06-18T15:37:04Z</dcterms:created>
  <dcterms:modified xsi:type="dcterms:W3CDTF">2026-07-06T16:56:06Z</dcterms:modified>
</cp:coreProperties>
</file>