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56" r:id="rId2"/>
    <p:sldId id="283" r:id="rId3"/>
    <p:sldId id="299" r:id="rId4"/>
    <p:sldId id="371" r:id="rId5"/>
    <p:sldId id="372" r:id="rId6"/>
    <p:sldId id="373" r:id="rId7"/>
    <p:sldId id="374" r:id="rId8"/>
    <p:sldId id="376" r:id="rId9"/>
    <p:sldId id="398" r:id="rId10"/>
    <p:sldId id="378" r:id="rId11"/>
    <p:sldId id="379" r:id="rId12"/>
    <p:sldId id="391" r:id="rId13"/>
    <p:sldId id="380" r:id="rId14"/>
    <p:sldId id="297" r:id="rId15"/>
    <p:sldId id="392" r:id="rId16"/>
    <p:sldId id="382" r:id="rId17"/>
    <p:sldId id="393" r:id="rId18"/>
    <p:sldId id="381" r:id="rId19"/>
    <p:sldId id="383" r:id="rId20"/>
    <p:sldId id="394" r:id="rId21"/>
    <p:sldId id="395" r:id="rId22"/>
    <p:sldId id="384" r:id="rId23"/>
    <p:sldId id="329" r:id="rId24"/>
    <p:sldId id="385" r:id="rId25"/>
    <p:sldId id="386" r:id="rId26"/>
    <p:sldId id="387" r:id="rId27"/>
    <p:sldId id="389" r:id="rId28"/>
    <p:sldId id="390" r:id="rId29"/>
    <p:sldId id="396" r:id="rId30"/>
    <p:sldId id="397" r:id="rId31"/>
    <p:sldId id="298"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442"/>
    <p:restoredTop sz="96301"/>
  </p:normalViewPr>
  <p:slideViewPr>
    <p:cSldViewPr snapToGrid="0">
      <p:cViewPr varScale="1">
        <p:scale>
          <a:sx n="93" d="100"/>
          <a:sy n="93" d="100"/>
        </p:scale>
        <p:origin x="224" y="944"/>
      </p:cViewPr>
      <p:guideLst/>
    </p:cSldViewPr>
  </p:slideViewPr>
  <p:outlineViewPr>
    <p:cViewPr>
      <p:scale>
        <a:sx n="33" d="100"/>
        <a:sy n="33" d="100"/>
      </p:scale>
      <p:origin x="0" y="-66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B3DF3-877D-684C-AE35-476B60C7BD12}" type="datetimeFigureOut">
              <a:rPr lang="en-US" smtClean="0"/>
              <a:t>7/1/26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8E8CD-B525-7F42-9E34-08FAB2233465}" type="slidenum">
              <a:rPr lang="en-US" smtClean="0"/>
              <a:t>‹#›</a:t>
            </a:fld>
            <a:endParaRPr lang="en-US"/>
          </a:p>
        </p:txBody>
      </p:sp>
    </p:spTree>
    <p:extLst>
      <p:ext uri="{BB962C8B-B14F-4D97-AF65-F5344CB8AC3E}">
        <p14:creationId xmlns:p14="http://schemas.microsoft.com/office/powerpoint/2010/main" val="151715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8E8CD-B525-7F42-9E34-08FAB2233465}" type="slidenum">
              <a:rPr lang="en-US" smtClean="0"/>
              <a:t>10</a:t>
            </a:fld>
            <a:endParaRPr lang="en-US"/>
          </a:p>
        </p:txBody>
      </p:sp>
    </p:spTree>
    <p:extLst>
      <p:ext uri="{BB962C8B-B14F-4D97-AF65-F5344CB8AC3E}">
        <p14:creationId xmlns:p14="http://schemas.microsoft.com/office/powerpoint/2010/main" val="10868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8E8CD-B525-7F42-9E34-08FAB2233465}" type="slidenum">
              <a:rPr lang="en-US" smtClean="0"/>
              <a:t>19</a:t>
            </a:fld>
            <a:endParaRPr lang="en-US"/>
          </a:p>
        </p:txBody>
      </p:sp>
    </p:spTree>
    <p:extLst>
      <p:ext uri="{BB962C8B-B14F-4D97-AF65-F5344CB8AC3E}">
        <p14:creationId xmlns:p14="http://schemas.microsoft.com/office/powerpoint/2010/main" val="66393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8E8CD-B525-7F42-9E34-08FAB2233465}" type="slidenum">
              <a:rPr lang="en-US" smtClean="0"/>
              <a:t>32</a:t>
            </a:fld>
            <a:endParaRPr lang="en-US"/>
          </a:p>
        </p:txBody>
      </p:sp>
    </p:spTree>
    <p:extLst>
      <p:ext uri="{BB962C8B-B14F-4D97-AF65-F5344CB8AC3E}">
        <p14:creationId xmlns:p14="http://schemas.microsoft.com/office/powerpoint/2010/main" val="94531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sli.do/"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li.do/"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C0A6-4A08-7A82-6313-89C52ED0C042}"/>
              </a:ext>
            </a:extLst>
          </p:cNvPr>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EDC4369E-035A-4CDE-B08F-79998962BD05}"/>
              </a:ext>
            </a:extLst>
          </p:cNvPr>
          <p:cNvSpPr>
            <a:spLocks noGrp="1"/>
          </p:cNvSpPr>
          <p:nvPr>
            <p:ph type="subTitle" idx="1"/>
          </p:nvPr>
        </p:nvSpPr>
        <p:spPr>
          <a:xfrm>
            <a:off x="1524000" y="3809181"/>
            <a:ext cx="9144000" cy="1821338"/>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E7416877-0F64-0DA5-37BE-73193BD10DBA}"/>
              </a:ext>
              <a:ext uri="{C183D7F6-B498-43B3-948B-1728B52AA6E4}">
                <adec:decorative xmlns:adec="http://schemas.microsoft.com/office/drawing/2017/decorative" val="1"/>
              </a:ext>
            </a:extLst>
          </p:cNvPr>
          <p:cNvSpPr/>
          <p:nvPr userDrawn="1"/>
        </p:nvSpPr>
        <p:spPr>
          <a:xfrm>
            <a:off x="1624360" y="350676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DA2CF66F-B4D1-BE27-528C-45028F2A1876}"/>
              </a:ext>
            </a:extLst>
          </p:cNvPr>
          <p:cNvSpPr>
            <a:spLocks noGrp="1"/>
          </p:cNvSpPr>
          <p:nvPr>
            <p:ph type="sldNum" sz="quarter" idx="12"/>
          </p:nvPr>
        </p:nvSpPr>
        <p:spPr/>
        <p:txBody>
          <a:bodyPr/>
          <a:lstStyle/>
          <a:p>
            <a:fld id="{0C6CD854-DD62-6C4B-87F1-66B34D688D3F}" type="slidenum">
              <a:rPr lang="en-US" smtClean="0"/>
              <a:pPr/>
              <a:t>‹#›</a:t>
            </a:fld>
            <a:endParaRPr lang="en-US"/>
          </a:p>
        </p:txBody>
      </p:sp>
    </p:spTree>
    <p:extLst>
      <p:ext uri="{BB962C8B-B14F-4D97-AF65-F5344CB8AC3E}">
        <p14:creationId xmlns:p14="http://schemas.microsoft.com/office/powerpoint/2010/main" val="195431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gorithm Pseudoco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1"/>
                </a:solidFill>
                <a:latin typeface="Avenir Next" panose="020B0503020202020204" pitchFamily="34" charset="0"/>
              </a:rPr>
              <a:t>ALGORITHM</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12" name="Text Placeholder 11">
            <a:extLst>
              <a:ext uri="{FF2B5EF4-FFF2-40B4-BE49-F238E27FC236}">
                <a16:creationId xmlns:a16="http://schemas.microsoft.com/office/drawing/2014/main" id="{AEF7A763-4698-7F89-CB17-3873A8E8EF9B}"/>
              </a:ext>
            </a:extLst>
          </p:cNvPr>
          <p:cNvSpPr>
            <a:spLocks noGrp="1"/>
          </p:cNvSpPr>
          <p:nvPr>
            <p:ph type="body" sz="quarter" idx="13"/>
          </p:nvPr>
        </p:nvSpPr>
        <p:spPr>
          <a:xfrm>
            <a:off x="2289968" y="2009971"/>
            <a:ext cx="7612062" cy="3509963"/>
          </a:xfrm>
          <a:ln w="38100">
            <a:solidFill>
              <a:schemeClr val="accent1"/>
            </a:solidFill>
          </a:ln>
        </p:spPr>
        <p:txBody>
          <a:bodyPr lIns="274320" tIns="274320" rIns="274320" bIns="274320"/>
          <a:lstStyle>
            <a:lvl1pPr>
              <a:lnSpc>
                <a:spcPct val="100000"/>
              </a:lnSpc>
              <a:buNone/>
              <a:defRPr sz="1600">
                <a:latin typeface="Consolas" panose="020B0609020204030204" pitchFamily="49" charset="0"/>
                <a:cs typeface="Consolas" panose="020B0609020204030204" pitchFamily="49" charset="0"/>
              </a:defRPr>
            </a:lvl1pPr>
          </a:lstStyle>
          <a:p>
            <a:pPr lvl="0"/>
            <a:r>
              <a:rPr lang="en-US" dirty="0"/>
              <a:t>Click to edit Master text styles</a:t>
            </a:r>
          </a:p>
        </p:txBody>
      </p:sp>
    </p:spTree>
    <p:extLst>
      <p:ext uri="{BB962C8B-B14F-4D97-AF65-F5344CB8AC3E}">
        <p14:creationId xmlns:p14="http://schemas.microsoft.com/office/powerpoint/2010/main" val="16195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497159" y="5960410"/>
            <a:ext cx="5598842" cy="365126"/>
          </a:xfrm>
        </p:spPr>
        <p:txBody>
          <a:bodyPr/>
          <a:lstStyle>
            <a:lvl1pPr>
              <a:defRPr sz="1600"/>
            </a:lvl1pPr>
          </a:lstStyle>
          <a:p>
            <a:r>
              <a:rPr lang="en-US"/>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73282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o Respon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1058945" y="2755884"/>
            <a:ext cx="10074109" cy="1161039"/>
          </a:xfrm>
        </p:spPr>
        <p:txBody>
          <a:bodyPr/>
          <a:lstStyle>
            <a:lvl1pPr algn="ctr">
              <a:defRPr sz="5600" i="1"/>
            </a:lvl1pPr>
          </a:lstStyle>
          <a:p>
            <a:r>
              <a:rPr lang="en-US" dirty="0"/>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9" name="TextBox 8">
            <a:extLst>
              <a:ext uri="{FF2B5EF4-FFF2-40B4-BE49-F238E27FC236}">
                <a16:creationId xmlns:a16="http://schemas.microsoft.com/office/drawing/2014/main" id="{BBF13BBE-AA55-446F-64C8-1CC6A249A1C4}"/>
              </a:ext>
            </a:extLst>
          </p:cNvPr>
          <p:cNvSpPr txBox="1"/>
          <p:nvPr userDrawn="1"/>
        </p:nvSpPr>
        <p:spPr>
          <a:xfrm>
            <a:off x="1182027" y="267886"/>
            <a:ext cx="1594624"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BIG PICTURE</a:t>
            </a:r>
          </a:p>
        </p:txBody>
      </p:sp>
      <p:sp>
        <p:nvSpPr>
          <p:cNvPr id="10" name="Rectangle 9">
            <a:extLst>
              <a:ext uri="{FF2B5EF4-FFF2-40B4-BE49-F238E27FC236}">
                <a16:creationId xmlns:a16="http://schemas.microsoft.com/office/drawing/2014/main" id="{BB585545-C611-2C5A-0DAC-F4EAABCBFA60}"/>
              </a:ext>
              <a:ext uri="{C183D7F6-B498-43B3-948B-1728B52AA6E4}">
                <adec:decorative xmlns:adec="http://schemas.microsoft.com/office/drawing/2017/decorative" val="1"/>
              </a:ext>
            </a:extLst>
          </p:cNvPr>
          <p:cNvSpPr/>
          <p:nvPr userDrawn="1"/>
        </p:nvSpPr>
        <p:spPr>
          <a:xfrm>
            <a:off x="386574" y="318004"/>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lido QR Code: https://app.sli.do/event/ks7x3svMWGMgTPsLikEKA2">
            <a:extLst>
              <a:ext uri="{FF2B5EF4-FFF2-40B4-BE49-F238E27FC236}">
                <a16:creationId xmlns:a16="http://schemas.microsoft.com/office/drawing/2014/main" id="{D68E6C67-B790-4041-280A-811B102C2741}"/>
              </a:ext>
            </a:extLst>
          </p:cNvPr>
          <p:cNvPicPr>
            <a:picLocks noChangeAspect="1"/>
          </p:cNvPicPr>
          <p:nvPr userDrawn="1"/>
        </p:nvPicPr>
        <p:blipFill>
          <a:blip r:embed="rId2"/>
          <a:srcRect/>
          <a:stretch/>
        </p:blipFill>
        <p:spPr>
          <a:xfrm>
            <a:off x="10776337" y="136525"/>
            <a:ext cx="1283148" cy="1283148"/>
          </a:xfrm>
          <a:prstGeom prst="rect">
            <a:avLst/>
          </a:prstGeom>
        </p:spPr>
      </p:pic>
      <p:sp>
        <p:nvSpPr>
          <p:cNvPr id="4" name="TextBox 3">
            <a:extLst>
              <a:ext uri="{FF2B5EF4-FFF2-40B4-BE49-F238E27FC236}">
                <a16:creationId xmlns:a16="http://schemas.microsoft.com/office/drawing/2014/main" id="{298FDA21-2C3C-36CF-9674-11D38439F036}"/>
              </a:ext>
            </a:extLst>
          </p:cNvPr>
          <p:cNvSpPr txBox="1"/>
          <p:nvPr userDrawn="1"/>
        </p:nvSpPr>
        <p:spPr>
          <a:xfrm>
            <a:off x="4238732" y="3987813"/>
            <a:ext cx="3714535" cy="461665"/>
          </a:xfrm>
          <a:prstGeom prst="rect">
            <a:avLst/>
          </a:prstGeom>
          <a:noFill/>
        </p:spPr>
        <p:txBody>
          <a:bodyPr wrap="square" rtlCol="0">
            <a:spAutoFit/>
          </a:bodyPr>
          <a:lstStyle/>
          <a:p>
            <a:pPr algn="l"/>
            <a:r>
              <a:rPr lang="en-US" sz="2400" b="0" dirty="0">
                <a:solidFill>
                  <a:schemeClr val="bg2"/>
                </a:solidFill>
                <a:latin typeface="+mj-lt"/>
              </a:rPr>
              <a:t>respond on </a:t>
            </a:r>
            <a:r>
              <a:rPr lang="en-US" sz="2400" b="0" dirty="0">
                <a:solidFill>
                  <a:schemeClr val="bg2"/>
                </a:solidFill>
                <a:latin typeface="+mj-lt"/>
                <a:hlinkClick r:id="rId3"/>
              </a:rPr>
              <a:t>sli.do</a:t>
            </a:r>
            <a:r>
              <a:rPr lang="en-US" sz="2400" b="0" dirty="0">
                <a:solidFill>
                  <a:schemeClr val="bg2"/>
                </a:solidFill>
                <a:latin typeface="+mj-lt"/>
              </a:rPr>
              <a:t>  </a:t>
            </a:r>
          </a:p>
        </p:txBody>
      </p:sp>
      <p:sp>
        <p:nvSpPr>
          <p:cNvPr id="7" name="Rounded Rectangle 6">
            <a:extLst>
              <a:ext uri="{FF2B5EF4-FFF2-40B4-BE49-F238E27FC236}">
                <a16:creationId xmlns:a16="http://schemas.microsoft.com/office/drawing/2014/main" id="{4B273BB3-C8A2-3327-C246-6D3E42ED0111}"/>
              </a:ext>
            </a:extLst>
          </p:cNvPr>
          <p:cNvSpPr/>
          <p:nvPr userDrawn="1"/>
        </p:nvSpPr>
        <p:spPr>
          <a:xfrm>
            <a:off x="6919597" y="4058703"/>
            <a:ext cx="1033670" cy="31988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#cse473</a:t>
            </a:r>
          </a:p>
        </p:txBody>
      </p:sp>
    </p:spTree>
    <p:extLst>
      <p:ext uri="{BB962C8B-B14F-4D97-AF65-F5344CB8AC3E}">
        <p14:creationId xmlns:p14="http://schemas.microsoft.com/office/powerpoint/2010/main" val="56367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Picture: Big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1058945" y="2755884"/>
            <a:ext cx="10074109" cy="1161039"/>
          </a:xfrm>
        </p:spPr>
        <p:txBody>
          <a:bodyPr/>
          <a:lstStyle>
            <a:lvl1pPr algn="ctr">
              <a:defRPr sz="5600" i="1"/>
            </a:lvl1pPr>
          </a:lstStyle>
          <a:p>
            <a:r>
              <a:rPr lang="en-US" dirty="0"/>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9" name="TextBox 8">
            <a:extLst>
              <a:ext uri="{FF2B5EF4-FFF2-40B4-BE49-F238E27FC236}">
                <a16:creationId xmlns:a16="http://schemas.microsoft.com/office/drawing/2014/main" id="{BBF13BBE-AA55-446F-64C8-1CC6A249A1C4}"/>
              </a:ext>
            </a:extLst>
          </p:cNvPr>
          <p:cNvSpPr txBox="1"/>
          <p:nvPr userDrawn="1"/>
        </p:nvSpPr>
        <p:spPr>
          <a:xfrm>
            <a:off x="1182027" y="267886"/>
            <a:ext cx="1594624"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BIG PICTURE</a:t>
            </a:r>
          </a:p>
        </p:txBody>
      </p:sp>
      <p:sp>
        <p:nvSpPr>
          <p:cNvPr id="10" name="Rectangle 9">
            <a:extLst>
              <a:ext uri="{FF2B5EF4-FFF2-40B4-BE49-F238E27FC236}">
                <a16:creationId xmlns:a16="http://schemas.microsoft.com/office/drawing/2014/main" id="{BB585545-C611-2C5A-0DAC-F4EAABCBFA60}"/>
              </a:ext>
              <a:ext uri="{C183D7F6-B498-43B3-948B-1728B52AA6E4}">
                <adec:decorative xmlns:adec="http://schemas.microsoft.com/office/drawing/2017/decorative" val="1"/>
              </a:ext>
            </a:extLst>
          </p:cNvPr>
          <p:cNvSpPr/>
          <p:nvPr userDrawn="1"/>
        </p:nvSpPr>
        <p:spPr>
          <a:xfrm>
            <a:off x="386574" y="318004"/>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85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1058945" y="2755884"/>
            <a:ext cx="10074109" cy="1161039"/>
          </a:xfrm>
        </p:spPr>
        <p:txBody>
          <a:bodyPr/>
          <a:lstStyle>
            <a:lvl1pPr algn="ctr">
              <a:defRPr sz="5600" i="1"/>
            </a:lvl1pPr>
          </a:lstStyle>
          <a:p>
            <a:r>
              <a:rPr lang="en-US" dirty="0"/>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46412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9" name="TextBox 8">
            <a:extLst>
              <a:ext uri="{FF2B5EF4-FFF2-40B4-BE49-F238E27FC236}">
                <a16:creationId xmlns:a16="http://schemas.microsoft.com/office/drawing/2014/main" id="{BBF13BBE-AA55-446F-64C8-1CC6A249A1C4}"/>
              </a:ext>
            </a:extLst>
          </p:cNvPr>
          <p:cNvSpPr txBox="1"/>
          <p:nvPr userDrawn="1"/>
        </p:nvSpPr>
        <p:spPr>
          <a:xfrm>
            <a:off x="1182027" y="267886"/>
            <a:ext cx="1594624"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QUESTIONS</a:t>
            </a:r>
          </a:p>
        </p:txBody>
      </p:sp>
      <p:sp>
        <p:nvSpPr>
          <p:cNvPr id="10" name="Rectangle 9">
            <a:extLst>
              <a:ext uri="{FF2B5EF4-FFF2-40B4-BE49-F238E27FC236}">
                <a16:creationId xmlns:a16="http://schemas.microsoft.com/office/drawing/2014/main" id="{BB585545-C611-2C5A-0DAC-F4EAABCBFA60}"/>
              </a:ext>
              <a:ext uri="{C183D7F6-B498-43B3-948B-1728B52AA6E4}">
                <adec:decorative xmlns:adec="http://schemas.microsoft.com/office/drawing/2017/decorative" val="1"/>
              </a:ext>
            </a:extLst>
          </p:cNvPr>
          <p:cNvSpPr/>
          <p:nvPr userDrawn="1"/>
        </p:nvSpPr>
        <p:spPr>
          <a:xfrm>
            <a:off x="386574" y="318004"/>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C7EDCA-ACC3-60BE-A411-C502B1E39FC1}"/>
              </a:ext>
            </a:extLst>
          </p:cNvPr>
          <p:cNvSpPr txBox="1"/>
          <p:nvPr userDrawn="1"/>
        </p:nvSpPr>
        <p:spPr>
          <a:xfrm>
            <a:off x="4238732" y="3987813"/>
            <a:ext cx="3714535" cy="461665"/>
          </a:xfrm>
          <a:prstGeom prst="rect">
            <a:avLst/>
          </a:prstGeom>
          <a:noFill/>
        </p:spPr>
        <p:txBody>
          <a:bodyPr wrap="square" rtlCol="0">
            <a:spAutoFit/>
          </a:bodyPr>
          <a:lstStyle/>
          <a:p>
            <a:pPr algn="l"/>
            <a:r>
              <a:rPr lang="en-US" sz="2400" b="0" dirty="0">
                <a:solidFill>
                  <a:schemeClr val="bg2"/>
                </a:solidFill>
                <a:latin typeface="+mj-lt"/>
              </a:rPr>
              <a:t>live and on </a:t>
            </a:r>
            <a:r>
              <a:rPr lang="en-US" sz="2400" b="0" dirty="0" err="1">
                <a:solidFill>
                  <a:schemeClr val="bg2"/>
                </a:solidFill>
                <a:latin typeface="+mj-lt"/>
                <a:hlinkClick r:id="rId2"/>
              </a:rPr>
              <a:t>sli.do</a:t>
            </a:r>
            <a:r>
              <a:rPr lang="en-US" sz="2400" b="0" dirty="0">
                <a:solidFill>
                  <a:schemeClr val="bg2"/>
                </a:solidFill>
                <a:latin typeface="+mj-lt"/>
              </a:rPr>
              <a:t>  </a:t>
            </a:r>
          </a:p>
        </p:txBody>
      </p:sp>
      <p:pic>
        <p:nvPicPr>
          <p:cNvPr id="7" name="Picture 6" descr="Slido QR Code: https://app.sli.do/event/ks7x3svMWGMgTPsLikEKA2">
            <a:extLst>
              <a:ext uri="{FF2B5EF4-FFF2-40B4-BE49-F238E27FC236}">
                <a16:creationId xmlns:a16="http://schemas.microsoft.com/office/drawing/2014/main" id="{3C76C6F7-F499-29B9-77D6-872235B4248B}"/>
              </a:ext>
            </a:extLst>
          </p:cNvPr>
          <p:cNvPicPr>
            <a:picLocks noChangeAspect="1"/>
          </p:cNvPicPr>
          <p:nvPr userDrawn="1"/>
        </p:nvPicPr>
        <p:blipFill>
          <a:blip r:embed="rId3"/>
          <a:srcRect/>
          <a:stretch/>
        </p:blipFill>
        <p:spPr>
          <a:xfrm>
            <a:off x="386574" y="564225"/>
            <a:ext cx="1594624" cy="1594624"/>
          </a:xfrm>
          <a:prstGeom prst="rect">
            <a:avLst/>
          </a:prstGeom>
        </p:spPr>
      </p:pic>
      <p:sp>
        <p:nvSpPr>
          <p:cNvPr id="8" name="Rounded Rectangle 7">
            <a:extLst>
              <a:ext uri="{FF2B5EF4-FFF2-40B4-BE49-F238E27FC236}">
                <a16:creationId xmlns:a16="http://schemas.microsoft.com/office/drawing/2014/main" id="{DBD13390-E1C8-49EA-71D7-74D1FEDE0B7B}"/>
              </a:ext>
            </a:extLst>
          </p:cNvPr>
          <p:cNvSpPr/>
          <p:nvPr userDrawn="1"/>
        </p:nvSpPr>
        <p:spPr>
          <a:xfrm>
            <a:off x="6919597" y="4058703"/>
            <a:ext cx="1033670" cy="31988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#cse473</a:t>
            </a:r>
          </a:p>
        </p:txBody>
      </p:sp>
      <p:sp>
        <p:nvSpPr>
          <p:cNvPr id="11" name="Title 1">
            <a:extLst>
              <a:ext uri="{FF2B5EF4-FFF2-40B4-BE49-F238E27FC236}">
                <a16:creationId xmlns:a16="http://schemas.microsoft.com/office/drawing/2014/main" id="{498A6512-0AA6-C8EB-D719-DD0205DF043D}"/>
              </a:ext>
            </a:extLst>
          </p:cNvPr>
          <p:cNvSpPr txBox="1">
            <a:spLocks/>
          </p:cNvSpPr>
          <p:nvPr userDrawn="1"/>
        </p:nvSpPr>
        <p:spPr>
          <a:xfrm>
            <a:off x="1238463" y="2897664"/>
            <a:ext cx="9715072" cy="116103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8000" b="1" i="1" kern="1200">
                <a:solidFill>
                  <a:schemeClr val="tx1"/>
                </a:solidFill>
                <a:latin typeface="Avenir Next" panose="020B0503020202020204" pitchFamily="34" charset="0"/>
                <a:ea typeface="+mj-ea"/>
                <a:cs typeface="Calibri" panose="020F0502020204030204" pitchFamily="34" charset="0"/>
              </a:defRPr>
            </a:lvl1pPr>
          </a:lstStyle>
          <a:p>
            <a:r>
              <a:rPr lang="en-US" i="0" dirty="0"/>
              <a:t>Questions?</a:t>
            </a:r>
          </a:p>
        </p:txBody>
      </p:sp>
      <p:sp>
        <p:nvSpPr>
          <p:cNvPr id="12" name="Title 11">
            <a:extLst>
              <a:ext uri="{FF2B5EF4-FFF2-40B4-BE49-F238E27FC236}">
                <a16:creationId xmlns:a16="http://schemas.microsoft.com/office/drawing/2014/main" id="{CC184BE7-022A-A27D-C943-41473A9770F4}"/>
              </a:ext>
            </a:extLst>
          </p:cNvPr>
          <p:cNvSpPr>
            <a:spLocks noGrp="1"/>
          </p:cNvSpPr>
          <p:nvPr>
            <p:ph type="title"/>
          </p:nvPr>
        </p:nvSpPr>
        <p:spPr>
          <a:xfrm>
            <a:off x="497158" y="-1344845"/>
            <a:ext cx="11197683" cy="1325563"/>
          </a:xfrm>
        </p:spPr>
        <p:txBody>
          <a:bodyPr/>
          <a:lstStyle/>
          <a:p>
            <a:r>
              <a:rPr lang="en-US"/>
              <a:t>Click to edit Master title style</a:t>
            </a:r>
          </a:p>
        </p:txBody>
      </p:sp>
    </p:spTree>
    <p:extLst>
      <p:ext uri="{BB962C8B-B14F-4D97-AF65-F5344CB8AC3E}">
        <p14:creationId xmlns:p14="http://schemas.microsoft.com/office/powerpoint/2010/main" val="220625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C0A6-4A08-7A82-6313-89C52ED0C042}"/>
              </a:ext>
            </a:extLst>
          </p:cNvPr>
          <p:cNvSpPr>
            <a:spLocks noGrp="1"/>
          </p:cNvSpPr>
          <p:nvPr>
            <p:ph type="ctrTitle"/>
          </p:nvPr>
        </p:nvSpPr>
        <p:spPr>
          <a:xfrm>
            <a:off x="1524000" y="784035"/>
            <a:ext cx="9144000" cy="2387600"/>
          </a:xfrm>
        </p:spPr>
        <p:txBody>
          <a:bodyPr anchor="b"/>
          <a:lstStyle>
            <a:lvl1pPr algn="l">
              <a:defRPr sz="6000"/>
            </a:lvl1pPr>
          </a:lstStyle>
          <a:p>
            <a:r>
              <a:rPr lang="en-US" dirty="0"/>
              <a:t>Click to edit Master title style</a:t>
            </a:r>
          </a:p>
        </p:txBody>
      </p:sp>
      <p:sp>
        <p:nvSpPr>
          <p:cNvPr id="7" name="Rectangle 6">
            <a:extLst>
              <a:ext uri="{FF2B5EF4-FFF2-40B4-BE49-F238E27FC236}">
                <a16:creationId xmlns:a16="http://schemas.microsoft.com/office/drawing/2014/main" id="{E7416877-0F64-0DA5-37BE-73193BD10DBA}"/>
              </a:ext>
              <a:ext uri="{C183D7F6-B498-43B3-948B-1728B52AA6E4}">
                <adec:decorative xmlns:adec="http://schemas.microsoft.com/office/drawing/2017/decorative" val="1"/>
              </a:ext>
            </a:extLst>
          </p:cNvPr>
          <p:cNvSpPr/>
          <p:nvPr userDrawn="1"/>
        </p:nvSpPr>
        <p:spPr>
          <a:xfrm>
            <a:off x="1624360" y="3442757"/>
            <a:ext cx="795453" cy="106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DA2CF66F-B4D1-BE27-528C-45028F2A1876}"/>
              </a:ext>
            </a:extLst>
          </p:cNvPr>
          <p:cNvSpPr>
            <a:spLocks noGrp="1"/>
          </p:cNvSpPr>
          <p:nvPr>
            <p:ph type="sldNum" sz="quarter" idx="12"/>
          </p:nvPr>
        </p:nvSpPr>
        <p:spPr/>
        <p:txBody>
          <a:bodyPr/>
          <a:lstStyle/>
          <a:p>
            <a:fld id="{0C6CD854-DD62-6C4B-87F1-66B34D688D3F}" type="slidenum">
              <a:rPr lang="en-US" smtClean="0"/>
              <a:pPr/>
              <a:t>‹#›</a:t>
            </a:fld>
            <a:endParaRPr lang="en-US"/>
          </a:p>
        </p:txBody>
      </p:sp>
      <p:sp>
        <p:nvSpPr>
          <p:cNvPr id="4" name="TextBox 3">
            <a:extLst>
              <a:ext uri="{FF2B5EF4-FFF2-40B4-BE49-F238E27FC236}">
                <a16:creationId xmlns:a16="http://schemas.microsoft.com/office/drawing/2014/main" id="{E53364CE-FC90-EE81-0C85-AB1B3ABC9D4E}"/>
              </a:ext>
            </a:extLst>
          </p:cNvPr>
          <p:cNvSpPr txBox="1"/>
          <p:nvPr userDrawn="1"/>
        </p:nvSpPr>
        <p:spPr>
          <a:xfrm>
            <a:off x="2419813" y="3372761"/>
            <a:ext cx="936035" cy="246221"/>
          </a:xfrm>
          <a:prstGeom prst="rect">
            <a:avLst/>
          </a:prstGeom>
          <a:noFill/>
        </p:spPr>
        <p:txBody>
          <a:bodyPr wrap="square" rtlCol="0">
            <a:spAutoFit/>
          </a:bodyPr>
          <a:lstStyle/>
          <a:p>
            <a:r>
              <a:rPr lang="en-US" sz="1000" b="1" i="0" dirty="0">
                <a:solidFill>
                  <a:schemeClr val="accent2"/>
                </a:solidFill>
                <a:latin typeface="Avenir Next" panose="020B0503020202020204" pitchFamily="34" charset="0"/>
              </a:rPr>
              <a:t>SUMMARY</a:t>
            </a:r>
          </a:p>
        </p:txBody>
      </p:sp>
      <p:sp>
        <p:nvSpPr>
          <p:cNvPr id="8" name="Text Placeholder 7">
            <a:extLst>
              <a:ext uri="{FF2B5EF4-FFF2-40B4-BE49-F238E27FC236}">
                <a16:creationId xmlns:a16="http://schemas.microsoft.com/office/drawing/2014/main" id="{C68A7CF4-0FC0-1051-4B95-5233CF4D37CE}"/>
              </a:ext>
            </a:extLst>
          </p:cNvPr>
          <p:cNvSpPr>
            <a:spLocks noGrp="1"/>
          </p:cNvSpPr>
          <p:nvPr>
            <p:ph type="body" sz="quarter" idx="13"/>
          </p:nvPr>
        </p:nvSpPr>
        <p:spPr>
          <a:xfrm>
            <a:off x="1624360" y="3768662"/>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A341BD03-D38D-4889-DDFD-CA0F5498D098}"/>
              </a:ext>
              <a:ext uri="{C183D7F6-B498-43B3-948B-1728B52AA6E4}">
                <adec:decorative xmlns:adec="http://schemas.microsoft.com/office/drawing/2017/decorative" val="1"/>
              </a:ext>
            </a:extLst>
          </p:cNvPr>
          <p:cNvSpPr/>
          <p:nvPr userDrawn="1"/>
        </p:nvSpPr>
        <p:spPr>
          <a:xfrm>
            <a:off x="7866664" y="3436535"/>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BA84C4D-3877-454D-DE80-40637B35D436}"/>
              </a:ext>
            </a:extLst>
          </p:cNvPr>
          <p:cNvSpPr txBox="1"/>
          <p:nvPr userDrawn="1"/>
        </p:nvSpPr>
        <p:spPr>
          <a:xfrm>
            <a:off x="8662117" y="3366539"/>
            <a:ext cx="1110070"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REMINDERS</a:t>
            </a:r>
          </a:p>
        </p:txBody>
      </p:sp>
      <p:sp>
        <p:nvSpPr>
          <p:cNvPr id="20" name="Text Placeholder 7">
            <a:extLst>
              <a:ext uri="{FF2B5EF4-FFF2-40B4-BE49-F238E27FC236}">
                <a16:creationId xmlns:a16="http://schemas.microsoft.com/office/drawing/2014/main" id="{4CBA48C4-C824-B605-6727-F7E2EB6B85B2}"/>
              </a:ext>
            </a:extLst>
          </p:cNvPr>
          <p:cNvSpPr>
            <a:spLocks noGrp="1"/>
          </p:cNvSpPr>
          <p:nvPr>
            <p:ph type="body" sz="quarter" idx="15"/>
          </p:nvPr>
        </p:nvSpPr>
        <p:spPr>
          <a:xfrm>
            <a:off x="7866664" y="3762440"/>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1" name="Rectangle 20">
            <a:extLst>
              <a:ext uri="{FF2B5EF4-FFF2-40B4-BE49-F238E27FC236}">
                <a16:creationId xmlns:a16="http://schemas.microsoft.com/office/drawing/2014/main" id="{3538C9C4-A634-C527-770A-874B3E7B30E9}"/>
              </a:ext>
              <a:ext uri="{C183D7F6-B498-43B3-948B-1728B52AA6E4}">
                <adec:decorative xmlns:adec="http://schemas.microsoft.com/office/drawing/2017/decorative" val="1"/>
              </a:ext>
            </a:extLst>
          </p:cNvPr>
          <p:cNvSpPr/>
          <p:nvPr userDrawn="1"/>
        </p:nvSpPr>
        <p:spPr>
          <a:xfrm>
            <a:off x="4745512" y="343653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580644-FA07-988F-6FF5-DE87D669B6CF}"/>
              </a:ext>
            </a:extLst>
          </p:cNvPr>
          <p:cNvSpPr txBox="1"/>
          <p:nvPr userDrawn="1"/>
        </p:nvSpPr>
        <p:spPr>
          <a:xfrm>
            <a:off x="5540965" y="3366539"/>
            <a:ext cx="936035"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UPCOMING</a:t>
            </a:r>
          </a:p>
        </p:txBody>
      </p:sp>
      <p:sp>
        <p:nvSpPr>
          <p:cNvPr id="23" name="Text Placeholder 7">
            <a:extLst>
              <a:ext uri="{FF2B5EF4-FFF2-40B4-BE49-F238E27FC236}">
                <a16:creationId xmlns:a16="http://schemas.microsoft.com/office/drawing/2014/main" id="{05F9B325-0B36-5AA9-7D12-5A17DF8C65C4}"/>
              </a:ext>
            </a:extLst>
          </p:cNvPr>
          <p:cNvSpPr>
            <a:spLocks noGrp="1"/>
          </p:cNvSpPr>
          <p:nvPr>
            <p:ph type="body" sz="quarter" idx="16"/>
          </p:nvPr>
        </p:nvSpPr>
        <p:spPr>
          <a:xfrm>
            <a:off x="4745512" y="3762440"/>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965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nouncem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C0A6-4A08-7A82-6313-89C52ED0C042}"/>
              </a:ext>
            </a:extLst>
          </p:cNvPr>
          <p:cNvSpPr>
            <a:spLocks noGrp="1"/>
          </p:cNvSpPr>
          <p:nvPr>
            <p:ph type="ctrTitle"/>
          </p:nvPr>
        </p:nvSpPr>
        <p:spPr>
          <a:xfrm>
            <a:off x="1524000" y="784035"/>
            <a:ext cx="9144000" cy="2387600"/>
          </a:xfrm>
        </p:spPr>
        <p:txBody>
          <a:bodyPr anchor="b"/>
          <a:lstStyle>
            <a:lvl1pPr algn="l">
              <a:defRPr sz="6000"/>
            </a:lvl1pPr>
          </a:lstStyle>
          <a:p>
            <a:r>
              <a:rPr lang="en-US" dirty="0"/>
              <a:t>Click to edit Master title style</a:t>
            </a:r>
          </a:p>
        </p:txBody>
      </p:sp>
      <p:sp>
        <p:nvSpPr>
          <p:cNvPr id="7" name="Rectangle 6">
            <a:extLst>
              <a:ext uri="{FF2B5EF4-FFF2-40B4-BE49-F238E27FC236}">
                <a16:creationId xmlns:a16="http://schemas.microsoft.com/office/drawing/2014/main" id="{E7416877-0F64-0DA5-37BE-73193BD10DBA}"/>
              </a:ext>
              <a:ext uri="{C183D7F6-B498-43B3-948B-1728B52AA6E4}">
                <adec:decorative xmlns:adec="http://schemas.microsoft.com/office/drawing/2017/decorative" val="1"/>
              </a:ext>
            </a:extLst>
          </p:cNvPr>
          <p:cNvSpPr/>
          <p:nvPr userDrawn="1"/>
        </p:nvSpPr>
        <p:spPr>
          <a:xfrm>
            <a:off x="1624360" y="3442757"/>
            <a:ext cx="795453" cy="106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DA2CF66F-B4D1-BE27-528C-45028F2A1876}"/>
              </a:ext>
            </a:extLst>
          </p:cNvPr>
          <p:cNvSpPr>
            <a:spLocks noGrp="1"/>
          </p:cNvSpPr>
          <p:nvPr>
            <p:ph type="sldNum" sz="quarter" idx="12"/>
          </p:nvPr>
        </p:nvSpPr>
        <p:spPr/>
        <p:txBody>
          <a:bodyPr/>
          <a:lstStyle/>
          <a:p>
            <a:fld id="{0C6CD854-DD62-6C4B-87F1-66B34D688D3F}" type="slidenum">
              <a:rPr lang="en-US" smtClean="0"/>
              <a:pPr/>
              <a:t>‹#›</a:t>
            </a:fld>
            <a:endParaRPr lang="en-US"/>
          </a:p>
        </p:txBody>
      </p:sp>
      <p:sp>
        <p:nvSpPr>
          <p:cNvPr id="4" name="TextBox 3">
            <a:extLst>
              <a:ext uri="{FF2B5EF4-FFF2-40B4-BE49-F238E27FC236}">
                <a16:creationId xmlns:a16="http://schemas.microsoft.com/office/drawing/2014/main" id="{E53364CE-FC90-EE81-0C85-AB1B3ABC9D4E}"/>
              </a:ext>
            </a:extLst>
          </p:cNvPr>
          <p:cNvSpPr txBox="1"/>
          <p:nvPr userDrawn="1"/>
        </p:nvSpPr>
        <p:spPr>
          <a:xfrm>
            <a:off x="2419813" y="3372761"/>
            <a:ext cx="1466387" cy="246221"/>
          </a:xfrm>
          <a:prstGeom prst="rect">
            <a:avLst/>
          </a:prstGeom>
          <a:noFill/>
        </p:spPr>
        <p:txBody>
          <a:bodyPr wrap="square" rtlCol="0">
            <a:spAutoFit/>
          </a:bodyPr>
          <a:lstStyle/>
          <a:p>
            <a:r>
              <a:rPr lang="en-US" sz="1000" b="1" i="0" dirty="0">
                <a:solidFill>
                  <a:schemeClr val="accent2"/>
                </a:solidFill>
                <a:latin typeface="Avenir Next" panose="020B0503020202020204" pitchFamily="34" charset="0"/>
              </a:rPr>
              <a:t>ANNOUNCEMENTS</a:t>
            </a:r>
          </a:p>
        </p:txBody>
      </p:sp>
      <p:sp>
        <p:nvSpPr>
          <p:cNvPr id="8" name="Text Placeholder 7">
            <a:extLst>
              <a:ext uri="{FF2B5EF4-FFF2-40B4-BE49-F238E27FC236}">
                <a16:creationId xmlns:a16="http://schemas.microsoft.com/office/drawing/2014/main" id="{C68A7CF4-0FC0-1051-4B95-5233CF4D37CE}"/>
              </a:ext>
            </a:extLst>
          </p:cNvPr>
          <p:cNvSpPr>
            <a:spLocks noGrp="1"/>
          </p:cNvSpPr>
          <p:nvPr>
            <p:ph type="body" sz="quarter" idx="13"/>
          </p:nvPr>
        </p:nvSpPr>
        <p:spPr>
          <a:xfrm>
            <a:off x="1624360" y="3768662"/>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1" name="Rectangle 20">
            <a:extLst>
              <a:ext uri="{FF2B5EF4-FFF2-40B4-BE49-F238E27FC236}">
                <a16:creationId xmlns:a16="http://schemas.microsoft.com/office/drawing/2014/main" id="{3538C9C4-A634-C527-770A-874B3E7B30E9}"/>
              </a:ext>
              <a:ext uri="{C183D7F6-B498-43B3-948B-1728B52AA6E4}">
                <adec:decorative xmlns:adec="http://schemas.microsoft.com/office/drawing/2017/decorative" val="1"/>
              </a:ext>
            </a:extLst>
          </p:cNvPr>
          <p:cNvSpPr/>
          <p:nvPr userDrawn="1"/>
        </p:nvSpPr>
        <p:spPr>
          <a:xfrm>
            <a:off x="4745512" y="343653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580644-FA07-988F-6FF5-DE87D669B6CF}"/>
              </a:ext>
            </a:extLst>
          </p:cNvPr>
          <p:cNvSpPr txBox="1"/>
          <p:nvPr userDrawn="1"/>
        </p:nvSpPr>
        <p:spPr>
          <a:xfrm>
            <a:off x="5540965" y="3366539"/>
            <a:ext cx="1110070"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ASSIGNMENTS</a:t>
            </a:r>
          </a:p>
        </p:txBody>
      </p:sp>
      <p:sp>
        <p:nvSpPr>
          <p:cNvPr id="23" name="Text Placeholder 7">
            <a:extLst>
              <a:ext uri="{FF2B5EF4-FFF2-40B4-BE49-F238E27FC236}">
                <a16:creationId xmlns:a16="http://schemas.microsoft.com/office/drawing/2014/main" id="{05F9B325-0B36-5AA9-7D12-5A17DF8C65C4}"/>
              </a:ext>
            </a:extLst>
          </p:cNvPr>
          <p:cNvSpPr>
            <a:spLocks noGrp="1"/>
          </p:cNvSpPr>
          <p:nvPr>
            <p:ph type="body" sz="quarter" idx="16"/>
          </p:nvPr>
        </p:nvSpPr>
        <p:spPr>
          <a:xfrm>
            <a:off x="4745512" y="3762440"/>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4662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497158" y="106268"/>
            <a:ext cx="11197683" cy="1325563"/>
          </a:xfrm>
        </p:spPr>
        <p:txBody>
          <a:bodyPr/>
          <a:lstStyle/>
          <a:p>
            <a:r>
              <a:rPr lang="en-US"/>
              <a:t>Click to edit Master title style</a:t>
            </a:r>
          </a:p>
        </p:txBody>
      </p:sp>
      <p:sp>
        <p:nvSpPr>
          <p:cNvPr id="10" name="Rectangle 9">
            <a:extLst>
              <a:ext uri="{FF2B5EF4-FFF2-40B4-BE49-F238E27FC236}">
                <a16:creationId xmlns:a16="http://schemas.microsoft.com/office/drawing/2014/main" id="{84D4E5D7-6AE8-399B-80A3-BA2673C59C28}"/>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F8C0F763-E5C9-6C8D-9C27-9FA42555EC96}"/>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226359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a:t>Click to edit Master title style</a:t>
            </a:r>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29015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7768A8-06D8-056C-235C-FA33DBE1CDE6}"/>
              </a:ext>
            </a:extLst>
          </p:cNvPr>
          <p:cNvSpPr>
            <a:spLocks noGrp="1"/>
          </p:cNvSpPr>
          <p:nvPr>
            <p:ph type="title"/>
          </p:nvPr>
        </p:nvSpPr>
        <p:spPr>
          <a:xfrm>
            <a:off x="497158" y="106268"/>
            <a:ext cx="11197683" cy="1325563"/>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CE4592B9-97B4-2687-1616-9564CCD75B93}"/>
              </a:ext>
            </a:extLst>
          </p:cNvPr>
          <p:cNvSpPr>
            <a:spLocks noGrp="1"/>
          </p:cNvSpPr>
          <p:nvPr>
            <p:ph idx="1"/>
          </p:nvPr>
        </p:nvSpPr>
        <p:spPr>
          <a:xfrm>
            <a:off x="497159" y="1590261"/>
            <a:ext cx="5598842" cy="4606139"/>
          </a:xfrm>
        </p:spPr>
        <p:txBody>
          <a:bodyPr/>
          <a:lstStyle>
            <a:lvl1pPr>
              <a:lnSpc>
                <a:spcPct val="150000"/>
              </a:lnSpc>
              <a:defRPr sz="2400" b="0" i="0">
                <a:latin typeface="Avenir Next Medium" panose="020B0503020202020204" pitchFamily="34" charset="0"/>
              </a:defRPr>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5" name="Rectangle 4">
            <a:extLst>
              <a:ext uri="{FF2B5EF4-FFF2-40B4-BE49-F238E27FC236}">
                <a16:creationId xmlns:a16="http://schemas.microsoft.com/office/drawing/2014/main" id="{366EE43D-F642-8E1A-450D-683DCFEFE6A9}"/>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181321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xt: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CONTEXT</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05726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ndations: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1"/>
                </a:solidFill>
                <a:latin typeface="Avenir Next" panose="020B0503020202020204" pitchFamily="34" charset="0"/>
              </a:rPr>
              <a:t>FOUNDATIONS</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8757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2"/>
                </a:solidFill>
                <a:latin typeface="Avenir Next" panose="020B0503020202020204" pitchFamily="34" charset="0"/>
              </a:rPr>
              <a:t>DEFINITION</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280434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EXAMPLE</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28906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of: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2"/>
                </a:solidFill>
                <a:latin typeface="Avenir Next" panose="020B0503020202020204" pitchFamily="34" charset="0"/>
              </a:rPr>
              <a:t>PROOF</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22378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586B17-E70C-C36B-F4F9-F03908D14139}"/>
              </a:ext>
            </a:extLst>
          </p:cNvPr>
          <p:cNvSpPr>
            <a:spLocks noGrp="1"/>
          </p:cNvSpPr>
          <p:nvPr>
            <p:ph type="title"/>
          </p:nvPr>
        </p:nvSpPr>
        <p:spPr>
          <a:xfrm>
            <a:off x="497158" y="384562"/>
            <a:ext cx="111976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4BB32B-3746-DA1E-D750-837D24E64EE6}"/>
              </a:ext>
            </a:extLst>
          </p:cNvPr>
          <p:cNvSpPr>
            <a:spLocks noGrp="1"/>
          </p:cNvSpPr>
          <p:nvPr>
            <p:ph type="body" idx="1"/>
          </p:nvPr>
        </p:nvSpPr>
        <p:spPr>
          <a:xfrm>
            <a:off x="497158" y="1845062"/>
            <a:ext cx="1119768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6927D7-1CDC-B6C6-C311-3C2225417051}"/>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11" name="TextBox 10">
            <a:extLst>
              <a:ext uri="{FF2B5EF4-FFF2-40B4-BE49-F238E27FC236}">
                <a16:creationId xmlns:a16="http://schemas.microsoft.com/office/drawing/2014/main" id="{DEBFEB64-4673-6A43-8616-7941BB3CDF8B}"/>
              </a:ext>
            </a:extLst>
          </p:cNvPr>
          <p:cNvSpPr txBox="1"/>
          <p:nvPr userDrawn="1"/>
        </p:nvSpPr>
        <p:spPr>
          <a:xfrm>
            <a:off x="4417740" y="6400412"/>
            <a:ext cx="3356517" cy="276999"/>
          </a:xfrm>
          <a:prstGeom prst="rect">
            <a:avLst/>
          </a:prstGeom>
          <a:noFill/>
        </p:spPr>
        <p:txBody>
          <a:bodyPr wrap="square" rtlCol="0">
            <a:spAutoFit/>
          </a:bodyPr>
          <a:lstStyle/>
          <a:p>
            <a:pPr algn="ctr"/>
            <a:r>
              <a:rPr lang="en-US" sz="1200" b="0" i="0" dirty="0">
                <a:solidFill>
                  <a:schemeClr val="bg2"/>
                </a:solidFill>
                <a:latin typeface="Avenir Next" panose="020B0503020202020204" pitchFamily="34" charset="0"/>
              </a:rPr>
              <a:t>Adversarial Search</a:t>
            </a:r>
          </a:p>
        </p:txBody>
      </p:sp>
      <p:sp>
        <p:nvSpPr>
          <p:cNvPr id="6" name="Slide Number Placeholder 5">
            <a:extLst>
              <a:ext uri="{FF2B5EF4-FFF2-40B4-BE49-F238E27FC236}">
                <a16:creationId xmlns:a16="http://schemas.microsoft.com/office/drawing/2014/main" id="{C5711F53-FD27-C80E-DCB5-8DB9F3A84BE4}"/>
              </a:ext>
            </a:extLst>
          </p:cNvPr>
          <p:cNvSpPr>
            <a:spLocks noGrp="1"/>
          </p:cNvSpPr>
          <p:nvPr>
            <p:ph type="sldNum" sz="quarter" idx="4"/>
          </p:nvPr>
        </p:nvSpPr>
        <p:spPr>
          <a:xfrm>
            <a:off x="8951641" y="6356350"/>
            <a:ext cx="2743200" cy="365125"/>
          </a:xfrm>
          <a:prstGeom prst="rect">
            <a:avLst/>
          </a:prstGeom>
        </p:spPr>
        <p:txBody>
          <a:bodyPr vert="horz" lIns="91440" tIns="45720" rIns="91440" bIns="45720" rtlCol="0" anchor="ctr"/>
          <a:lstStyle>
            <a:lvl1pPr algn="r">
              <a:defRPr sz="1200" b="0" i="0">
                <a:solidFill>
                  <a:schemeClr val="bg2"/>
                </a:solidFill>
                <a:latin typeface="Avenir Next" panose="020B0503020202020204" pitchFamily="34" charset="0"/>
              </a:defRPr>
            </a:lvl1pPr>
          </a:lstStyle>
          <a:p>
            <a:fld id="{0C6CD854-DD62-6C4B-87F1-66B34D688D3F}" type="slidenum">
              <a:rPr lang="en-US" smtClean="0"/>
              <a:pPr/>
              <a:t>‹#›</a:t>
            </a:fld>
            <a:endParaRPr lang="en-US"/>
          </a:p>
        </p:txBody>
      </p:sp>
      <p:pic>
        <p:nvPicPr>
          <p:cNvPr id="8" name="Picture 7">
            <a:extLst>
              <a:ext uri="{FF2B5EF4-FFF2-40B4-BE49-F238E27FC236}">
                <a16:creationId xmlns:a16="http://schemas.microsoft.com/office/drawing/2014/main" id="{17C3A93F-7135-699B-56F1-3ACAFD26B7D7}"/>
              </a:ext>
              <a:ext uri="{C183D7F6-B498-43B3-948B-1728B52AA6E4}">
                <adec:decorative xmlns:adec="http://schemas.microsoft.com/office/drawing/2017/decorative" val="1"/>
              </a:ext>
            </a:extLst>
          </p:cNvPr>
          <p:cNvPicPr>
            <a:picLocks noChangeAspect="1"/>
          </p:cNvPicPr>
          <p:nvPr userDrawn="1"/>
        </p:nvPicPr>
        <p:blipFill>
          <a:blip r:embed="rId19"/>
          <a:stretch>
            <a:fillRect/>
          </a:stretch>
        </p:blipFill>
        <p:spPr>
          <a:xfrm>
            <a:off x="11293985" y="372368"/>
            <a:ext cx="534134" cy="365125"/>
          </a:xfrm>
          <a:prstGeom prst="rect">
            <a:avLst/>
          </a:prstGeom>
        </p:spPr>
      </p:pic>
    </p:spTree>
    <p:extLst>
      <p:ext uri="{BB962C8B-B14F-4D97-AF65-F5344CB8AC3E}">
        <p14:creationId xmlns:p14="http://schemas.microsoft.com/office/powerpoint/2010/main" val="236860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9" r:id="rId5"/>
    <p:sldLayoutId id="2147483660" r:id="rId6"/>
    <p:sldLayoutId id="2147483661" r:id="rId7"/>
    <p:sldLayoutId id="2147483662" r:id="rId8"/>
    <p:sldLayoutId id="2147483670" r:id="rId9"/>
    <p:sldLayoutId id="2147483669" r:id="rId10"/>
    <p:sldLayoutId id="2147483652" r:id="rId11"/>
    <p:sldLayoutId id="2147483663" r:id="rId12"/>
    <p:sldLayoutId id="2147483666" r:id="rId13"/>
    <p:sldLayoutId id="2147483664" r:id="rId14"/>
    <p:sldLayoutId id="2147483665" r:id="rId15"/>
    <p:sldLayoutId id="2147483667" r:id="rId16"/>
    <p:sldLayoutId id="2147483668" r:id="rId17"/>
  </p:sldLayoutIdLst>
  <p:hf hdr="0"/>
  <p:txStyles>
    <p:titleStyle>
      <a:lvl1pPr algn="l" defTabSz="914400" rtl="0" eaLnBrk="1" latinLnBrk="0" hangingPunct="1">
        <a:lnSpc>
          <a:spcPct val="90000"/>
        </a:lnSpc>
        <a:spcBef>
          <a:spcPct val="0"/>
        </a:spcBef>
        <a:buNone/>
        <a:defRPr sz="4400" b="1" i="0" kern="1200">
          <a:solidFill>
            <a:schemeClr val="tx1"/>
          </a:solidFill>
          <a:latin typeface="Avenir Next Demi Bold" panose="020B0503020202020204" pitchFamily="34" charset="0"/>
          <a:ea typeface="+mj-ea"/>
          <a:cs typeface="Calibri" panose="020F050202020403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urses.cs.washington.edu/courses/cse473/26su/syllabus/#acknowledgements" TargetMode="External"/><Relationship Id="rId2" Type="http://schemas.openxmlformats.org/officeDocument/2006/relationships/hyperlink" Target="http://cs.uw.edu/473"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li.d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s.uw.edu/473/projects/"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1469C9-0764-13BE-B1CC-9CE35D8ED85A}"/>
              </a:ext>
            </a:extLst>
          </p:cNvPr>
          <p:cNvSpPr>
            <a:spLocks noGrp="1"/>
          </p:cNvSpPr>
          <p:nvPr>
            <p:ph type="subTitle" idx="1"/>
          </p:nvPr>
        </p:nvSpPr>
        <p:spPr/>
        <p:txBody>
          <a:bodyPr/>
          <a:lstStyle/>
          <a:p>
            <a:r>
              <a:rPr lang="en-US" dirty="0"/>
              <a:t>CSE 473: Introduction to Artificial Intelligence</a:t>
            </a:r>
          </a:p>
        </p:txBody>
      </p:sp>
      <p:sp>
        <p:nvSpPr>
          <p:cNvPr id="5" name="Title 4">
            <a:extLst>
              <a:ext uri="{FF2B5EF4-FFF2-40B4-BE49-F238E27FC236}">
                <a16:creationId xmlns:a16="http://schemas.microsoft.com/office/drawing/2014/main" id="{E127AB39-AED4-942B-DAD1-E1FE5557A36B}"/>
              </a:ext>
            </a:extLst>
          </p:cNvPr>
          <p:cNvSpPr>
            <a:spLocks noGrp="1"/>
          </p:cNvSpPr>
          <p:nvPr>
            <p:ph type="ctrTitle"/>
          </p:nvPr>
        </p:nvSpPr>
        <p:spPr/>
        <p:txBody>
          <a:bodyPr/>
          <a:lstStyle/>
          <a:p>
            <a:r>
              <a:rPr lang="en-US" dirty="0">
                <a:latin typeface="+mj-lt"/>
              </a:rPr>
              <a:t>Adversarial Search</a:t>
            </a:r>
          </a:p>
        </p:txBody>
      </p:sp>
      <p:sp>
        <p:nvSpPr>
          <p:cNvPr id="7" name="TextBox 6">
            <a:extLst>
              <a:ext uri="{FF2B5EF4-FFF2-40B4-BE49-F238E27FC236}">
                <a16:creationId xmlns:a16="http://schemas.microsoft.com/office/drawing/2014/main" id="{C8B1834C-CC29-1208-6D3D-632195F587DF}"/>
              </a:ext>
            </a:extLst>
          </p:cNvPr>
          <p:cNvSpPr txBox="1"/>
          <p:nvPr/>
        </p:nvSpPr>
        <p:spPr>
          <a:xfrm>
            <a:off x="214743" y="6026719"/>
            <a:ext cx="2424545" cy="646331"/>
          </a:xfrm>
          <a:prstGeom prst="rect">
            <a:avLst/>
          </a:prstGeom>
          <a:noFill/>
        </p:spPr>
        <p:txBody>
          <a:bodyPr wrap="square" rtlCol="0">
            <a:spAutoFit/>
          </a:bodyPr>
          <a:lstStyle/>
          <a:p>
            <a:r>
              <a:rPr lang="en-US" sz="1200" b="1" dirty="0">
                <a:solidFill>
                  <a:schemeClr val="bg2"/>
                </a:solidFill>
                <a:latin typeface="Avenir Next Demi Bold" panose="020B0503020202020204" pitchFamily="34" charset="0"/>
              </a:rPr>
              <a:t>James Weichert </a:t>
            </a:r>
            <a:r>
              <a:rPr lang="en-US" sz="1200" dirty="0">
                <a:solidFill>
                  <a:schemeClr val="bg2"/>
                </a:solidFill>
                <a:latin typeface="Avenir Next" panose="020B0503020202020204" pitchFamily="34" charset="0"/>
              </a:rPr>
              <a:t>(</a:t>
            </a:r>
            <a:r>
              <a:rPr lang="en-US" sz="1200" dirty="0" err="1">
                <a:solidFill>
                  <a:schemeClr val="bg2"/>
                </a:solidFill>
                <a:latin typeface="Avenir Next" panose="020B0503020202020204" pitchFamily="34" charset="0"/>
              </a:rPr>
              <a:t>jpw@cs</a:t>
            </a:r>
            <a:r>
              <a:rPr lang="en-US" sz="1200" dirty="0">
                <a:solidFill>
                  <a:schemeClr val="bg2"/>
                </a:solidFill>
                <a:latin typeface="Avenir Next" panose="020B0503020202020204" pitchFamily="34" charset="0"/>
              </a:rPr>
              <a:t>)</a:t>
            </a:r>
          </a:p>
          <a:p>
            <a:r>
              <a:rPr lang="en-US" sz="1200" b="1" dirty="0" err="1">
                <a:solidFill>
                  <a:schemeClr val="bg2"/>
                </a:solidFill>
                <a:latin typeface="Avenir Next" panose="020B0503020202020204" pitchFamily="34" charset="0"/>
                <a:hlinkClick r:id="rId2"/>
              </a:rPr>
              <a:t>cs.uw.edu</a:t>
            </a:r>
            <a:r>
              <a:rPr lang="en-US" sz="1200" b="1" dirty="0">
                <a:solidFill>
                  <a:schemeClr val="bg2"/>
                </a:solidFill>
                <a:latin typeface="Avenir Next" panose="020B0503020202020204" pitchFamily="34" charset="0"/>
                <a:hlinkClick r:id="rId2"/>
              </a:rPr>
              <a:t>/473</a:t>
            </a:r>
            <a:endParaRPr lang="en-US" sz="1200" b="1" dirty="0">
              <a:solidFill>
                <a:schemeClr val="bg2"/>
              </a:solidFill>
              <a:latin typeface="Avenir Next" panose="020B0503020202020204" pitchFamily="34" charset="0"/>
            </a:endParaRPr>
          </a:p>
          <a:p>
            <a:r>
              <a:rPr lang="en-US" sz="1200" dirty="0">
                <a:solidFill>
                  <a:schemeClr val="bg2"/>
                </a:solidFill>
                <a:latin typeface="Avenir Next" panose="020B0503020202020204" pitchFamily="34" charset="0"/>
                <a:hlinkClick r:id="rId3"/>
              </a:rPr>
              <a:t>acknowledgements</a:t>
            </a:r>
            <a:endParaRPr lang="en-US" sz="1200" dirty="0">
              <a:solidFill>
                <a:schemeClr val="bg2"/>
              </a:solidFill>
              <a:latin typeface="Avenir Next" panose="020B0503020202020204" pitchFamily="34" charset="0"/>
            </a:endParaRPr>
          </a:p>
        </p:txBody>
      </p:sp>
      <p:sp>
        <p:nvSpPr>
          <p:cNvPr id="8" name="TextBox 7">
            <a:extLst>
              <a:ext uri="{FF2B5EF4-FFF2-40B4-BE49-F238E27FC236}">
                <a16:creationId xmlns:a16="http://schemas.microsoft.com/office/drawing/2014/main" id="{E06C3B27-066E-8525-19EC-1D936788C0CC}"/>
              </a:ext>
            </a:extLst>
          </p:cNvPr>
          <p:cNvSpPr txBox="1"/>
          <p:nvPr/>
        </p:nvSpPr>
        <p:spPr>
          <a:xfrm>
            <a:off x="8530684" y="6026719"/>
            <a:ext cx="3446574" cy="646331"/>
          </a:xfrm>
          <a:prstGeom prst="rect">
            <a:avLst/>
          </a:prstGeom>
          <a:noFill/>
        </p:spPr>
        <p:txBody>
          <a:bodyPr wrap="square" rtlCol="0">
            <a:spAutoFit/>
          </a:bodyPr>
          <a:lstStyle/>
          <a:p>
            <a:pPr algn="r"/>
            <a:r>
              <a:rPr lang="en-US" sz="1200" b="1" dirty="0">
                <a:solidFill>
                  <a:schemeClr val="bg2"/>
                </a:solidFill>
                <a:latin typeface="Avenir Next" panose="020B0503020202020204" pitchFamily="34" charset="0"/>
              </a:rPr>
              <a:t>Welcome!</a:t>
            </a:r>
          </a:p>
          <a:p>
            <a:pPr algn="r"/>
            <a:r>
              <a:rPr lang="en-US" sz="1200" i="1" dirty="0">
                <a:solidFill>
                  <a:schemeClr val="bg2"/>
                </a:solidFill>
                <a:latin typeface="Avenir Next" panose="020B0503020202020204" pitchFamily="34" charset="0"/>
              </a:rPr>
              <a:t>Is cereal a soup?</a:t>
            </a:r>
          </a:p>
          <a:p>
            <a:pPr algn="r"/>
            <a:r>
              <a:rPr lang="en-US" sz="1200" dirty="0">
                <a:solidFill>
                  <a:schemeClr val="bg2"/>
                </a:solidFill>
                <a:latin typeface="Avenir Next" panose="020B0503020202020204" pitchFamily="34" charset="0"/>
                <a:hlinkClick r:id="rId4"/>
              </a:rPr>
              <a:t>sli.do</a:t>
            </a:r>
            <a:r>
              <a:rPr lang="en-US" sz="1200" dirty="0">
                <a:solidFill>
                  <a:schemeClr val="bg2"/>
                </a:solidFill>
                <a:latin typeface="Avenir Next" panose="020B0503020202020204" pitchFamily="34" charset="0"/>
              </a:rPr>
              <a:t> </a:t>
            </a:r>
            <a:r>
              <a:rPr lang="en-US" sz="1200" b="1" dirty="0">
                <a:solidFill>
                  <a:schemeClr val="accent3"/>
                </a:solidFill>
                <a:latin typeface="Avenir Next Demi Bold" panose="020B0503020202020204" pitchFamily="34" charset="0"/>
              </a:rPr>
              <a:t>#cse473</a:t>
            </a:r>
          </a:p>
        </p:txBody>
      </p:sp>
      <p:pic>
        <p:nvPicPr>
          <p:cNvPr id="4" name="Google Shape;90;p2" descr="A blue and red robot, each shaped like tringles and with two robot arms, tap on two video came controllers connected to a TV.">
            <a:extLst>
              <a:ext uri="{FF2B5EF4-FFF2-40B4-BE49-F238E27FC236}">
                <a16:creationId xmlns:a16="http://schemas.microsoft.com/office/drawing/2014/main" id="{ADE48F80-3F79-B3CB-08FD-D3E6836C36A0}"/>
              </a:ext>
            </a:extLst>
          </p:cNvPr>
          <p:cNvPicPr preferRelativeResize="0">
            <a:picLocks noChangeAspect="1"/>
          </p:cNvPicPr>
          <p:nvPr/>
        </p:nvPicPr>
        <p:blipFill rotWithShape="1">
          <a:blip r:embed="rId5">
            <a:alphaModFix/>
          </a:blip>
          <a:srcRect/>
          <a:stretch/>
        </p:blipFill>
        <p:spPr>
          <a:xfrm>
            <a:off x="8530684" y="2219181"/>
            <a:ext cx="3130410" cy="2387600"/>
          </a:xfrm>
          <a:prstGeom prst="rect">
            <a:avLst/>
          </a:prstGeom>
          <a:noFill/>
          <a:ln>
            <a:noFill/>
          </a:ln>
        </p:spPr>
      </p:pic>
    </p:spTree>
    <p:extLst>
      <p:ext uri="{BB962C8B-B14F-4D97-AF65-F5344CB8AC3E}">
        <p14:creationId xmlns:p14="http://schemas.microsoft.com/office/powerpoint/2010/main" val="388958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03CF96-ABEF-9AD3-F28B-AAACD04D1597}"/>
              </a:ext>
            </a:extLst>
          </p:cNvPr>
          <p:cNvSpPr>
            <a:spLocks noGrp="1"/>
          </p:cNvSpPr>
          <p:nvPr>
            <p:ph type="title"/>
          </p:nvPr>
        </p:nvSpPr>
        <p:spPr/>
        <p:txBody>
          <a:bodyPr/>
          <a:lstStyle/>
          <a:p>
            <a:r>
              <a:rPr lang="en-US" dirty="0"/>
              <a:t>Tic-Tac-Toe</a:t>
            </a:r>
          </a:p>
        </p:txBody>
      </p:sp>
      <p:sp>
        <p:nvSpPr>
          <p:cNvPr id="4" name="Date Placeholder 3">
            <a:extLst>
              <a:ext uri="{FF2B5EF4-FFF2-40B4-BE49-F238E27FC236}">
                <a16:creationId xmlns:a16="http://schemas.microsoft.com/office/drawing/2014/main" id="{57F86F28-111E-7DB4-DF53-E7AD464CA757}"/>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3E6970C2-CDDD-E779-E834-CCDD56042C70}"/>
              </a:ext>
            </a:extLst>
          </p:cNvPr>
          <p:cNvSpPr>
            <a:spLocks noGrp="1"/>
          </p:cNvSpPr>
          <p:nvPr>
            <p:ph type="sldNum" sz="quarter" idx="12"/>
          </p:nvPr>
        </p:nvSpPr>
        <p:spPr/>
        <p:txBody>
          <a:bodyPr/>
          <a:lstStyle/>
          <a:p>
            <a:fld id="{0C6CD854-DD62-6C4B-87F1-66B34D688D3F}" type="slidenum">
              <a:rPr lang="en-US" smtClean="0"/>
              <a:t>10</a:t>
            </a:fld>
            <a:endParaRPr lang="en-US"/>
          </a:p>
        </p:txBody>
      </p:sp>
      <p:pic>
        <p:nvPicPr>
          <p:cNvPr id="8" name="Google Shape;252;p11" descr="Diagram of part of a search tree for the game Tic-Tac-Toe. The root node is blank, the first layer consists of all possible placements of a single “X”, the second layer shows some possible places of “O” for a single position of X. This continues for one more “X” before previewing the terminal states where the game is complete.">
            <a:extLst>
              <a:ext uri="{FF2B5EF4-FFF2-40B4-BE49-F238E27FC236}">
                <a16:creationId xmlns:a16="http://schemas.microsoft.com/office/drawing/2014/main" id="{274BFD3A-543F-A725-5A65-7704F5A46E3E}"/>
              </a:ext>
            </a:extLst>
          </p:cNvPr>
          <p:cNvPicPr preferRelativeResize="0"/>
          <p:nvPr/>
        </p:nvPicPr>
        <p:blipFill rotWithShape="1">
          <a:blip r:embed="rId3">
            <a:alphaModFix/>
          </a:blip>
          <a:srcRect/>
          <a:stretch/>
        </p:blipFill>
        <p:spPr>
          <a:xfrm>
            <a:off x="2305050" y="1491680"/>
            <a:ext cx="7296150" cy="5283200"/>
          </a:xfrm>
          <a:prstGeom prst="rect">
            <a:avLst/>
          </a:prstGeom>
          <a:noFill/>
          <a:ln>
            <a:noFill/>
          </a:ln>
        </p:spPr>
      </p:pic>
      <p:pic>
        <p:nvPicPr>
          <p:cNvPr id="9" name="Google Shape;253;p11" descr="Blue upwards facing triangle maximizer agent icon">
            <a:extLst>
              <a:ext uri="{FF2B5EF4-FFF2-40B4-BE49-F238E27FC236}">
                <a16:creationId xmlns:a16="http://schemas.microsoft.com/office/drawing/2014/main" id="{8CB1A274-1CFD-0A21-3378-3621D6CEE628}"/>
              </a:ext>
            </a:extLst>
          </p:cNvPr>
          <p:cNvPicPr preferRelativeResize="0"/>
          <p:nvPr/>
        </p:nvPicPr>
        <p:blipFill rotWithShape="1">
          <a:blip r:embed="rId4">
            <a:alphaModFix/>
          </a:blip>
          <a:srcRect/>
          <a:stretch/>
        </p:blipFill>
        <p:spPr>
          <a:xfrm>
            <a:off x="1220265" y="1288480"/>
            <a:ext cx="1045620" cy="1033462"/>
          </a:xfrm>
          <a:prstGeom prst="rect">
            <a:avLst/>
          </a:prstGeom>
          <a:noFill/>
          <a:ln>
            <a:noFill/>
          </a:ln>
        </p:spPr>
      </p:pic>
      <p:pic>
        <p:nvPicPr>
          <p:cNvPr id="10" name="Google Shape;254;p11" descr="Red downwards facing triangle minimizer agent icon">
            <a:extLst>
              <a:ext uri="{FF2B5EF4-FFF2-40B4-BE49-F238E27FC236}">
                <a16:creationId xmlns:a16="http://schemas.microsoft.com/office/drawing/2014/main" id="{35C1FC4D-4D35-1853-3C63-CE891CB680B9}"/>
              </a:ext>
            </a:extLst>
          </p:cNvPr>
          <p:cNvPicPr preferRelativeResize="0"/>
          <p:nvPr/>
        </p:nvPicPr>
        <p:blipFill rotWithShape="1">
          <a:blip r:embed="rId5">
            <a:alphaModFix/>
          </a:blip>
          <a:srcRect/>
          <a:stretch/>
        </p:blipFill>
        <p:spPr>
          <a:xfrm>
            <a:off x="1338066" y="2203564"/>
            <a:ext cx="928884" cy="1032093"/>
          </a:xfrm>
          <a:prstGeom prst="rect">
            <a:avLst/>
          </a:prstGeom>
          <a:noFill/>
          <a:ln>
            <a:noFill/>
          </a:ln>
        </p:spPr>
      </p:pic>
      <p:pic>
        <p:nvPicPr>
          <p:cNvPr id="11" name="Google Shape;255;p11" descr="Blue upwards facing triangle maximizer agent icon">
            <a:extLst>
              <a:ext uri="{FF2B5EF4-FFF2-40B4-BE49-F238E27FC236}">
                <a16:creationId xmlns:a16="http://schemas.microsoft.com/office/drawing/2014/main" id="{2B30266D-0BF0-5881-9160-CE1797B934E5}"/>
              </a:ext>
            </a:extLst>
          </p:cNvPr>
          <p:cNvPicPr preferRelativeResize="0"/>
          <p:nvPr/>
        </p:nvPicPr>
        <p:blipFill rotWithShape="1">
          <a:blip r:embed="rId4">
            <a:alphaModFix/>
          </a:blip>
          <a:srcRect/>
          <a:stretch/>
        </p:blipFill>
        <p:spPr>
          <a:xfrm>
            <a:off x="1220265" y="3117280"/>
            <a:ext cx="1045620" cy="1033462"/>
          </a:xfrm>
          <a:prstGeom prst="rect">
            <a:avLst/>
          </a:prstGeom>
          <a:noFill/>
          <a:ln>
            <a:noFill/>
          </a:ln>
        </p:spPr>
      </p:pic>
      <p:pic>
        <p:nvPicPr>
          <p:cNvPr id="12" name="Google Shape;256;p11" descr="Red downwards facing triangle minimizer agent icon">
            <a:extLst>
              <a:ext uri="{FF2B5EF4-FFF2-40B4-BE49-F238E27FC236}">
                <a16:creationId xmlns:a16="http://schemas.microsoft.com/office/drawing/2014/main" id="{75DE4E7E-AE12-EE65-21FB-628727E24BBE}"/>
              </a:ext>
            </a:extLst>
          </p:cNvPr>
          <p:cNvPicPr preferRelativeResize="0"/>
          <p:nvPr/>
        </p:nvPicPr>
        <p:blipFill rotWithShape="1">
          <a:blip r:embed="rId5">
            <a:alphaModFix/>
          </a:blip>
          <a:srcRect/>
          <a:stretch/>
        </p:blipFill>
        <p:spPr>
          <a:xfrm>
            <a:off x="1338066" y="4032364"/>
            <a:ext cx="928884" cy="1032093"/>
          </a:xfrm>
          <a:prstGeom prst="rect">
            <a:avLst/>
          </a:prstGeom>
          <a:noFill/>
          <a:ln>
            <a:noFill/>
          </a:ln>
        </p:spPr>
      </p:pic>
      <p:pic>
        <p:nvPicPr>
          <p:cNvPr id="13" name="Google Shape;257;p11" descr="Illustration of the blue maximizer and red minimizer robots playing a game of Tic-Tac-Toe on the ground. Blue is player “O” and red is player “X”">
            <a:extLst>
              <a:ext uri="{FF2B5EF4-FFF2-40B4-BE49-F238E27FC236}">
                <a16:creationId xmlns:a16="http://schemas.microsoft.com/office/drawing/2014/main" id="{CFC05D99-8F4B-23F9-8DF6-30DD4382CCD6}"/>
              </a:ext>
            </a:extLst>
          </p:cNvPr>
          <p:cNvPicPr preferRelativeResize="0"/>
          <p:nvPr/>
        </p:nvPicPr>
        <p:blipFill rotWithShape="1">
          <a:blip r:embed="rId6">
            <a:alphaModFix/>
          </a:blip>
          <a:srcRect l="3255"/>
          <a:stretch>
            <a:fillRect/>
          </a:stretch>
        </p:blipFill>
        <p:spPr>
          <a:xfrm>
            <a:off x="6885709" y="3465663"/>
            <a:ext cx="4275732" cy="2165493"/>
          </a:xfrm>
          <a:prstGeom prst="rect">
            <a:avLst/>
          </a:prstGeom>
          <a:noFill/>
          <a:ln>
            <a:noFill/>
          </a:ln>
        </p:spPr>
      </p:pic>
      <p:sp>
        <p:nvSpPr>
          <p:cNvPr id="14" name="Google Shape;258;p11">
            <a:extLst>
              <a:ext uri="{FF2B5EF4-FFF2-40B4-BE49-F238E27FC236}">
                <a16:creationId xmlns:a16="http://schemas.microsoft.com/office/drawing/2014/main" id="{5635B1F8-8A29-9D54-2B9A-A2CEDB79AF6D}"/>
              </a:ext>
              <a:ext uri="{C183D7F6-B498-43B3-948B-1728B52AA6E4}">
                <adec:decorative xmlns:adec="http://schemas.microsoft.com/office/drawing/2017/decorative" val="1"/>
              </a:ext>
            </a:extLst>
          </p:cNvPr>
          <p:cNvSpPr/>
          <p:nvPr/>
        </p:nvSpPr>
        <p:spPr>
          <a:xfrm>
            <a:off x="2286000" y="5708080"/>
            <a:ext cx="4114800" cy="990600"/>
          </a:xfrm>
          <a:prstGeom prst="roundRect">
            <a:avLst>
              <a:gd name="adj" fmla="val 8275"/>
            </a:avLst>
          </a:prstGeom>
          <a:noFill/>
          <a:ln w="38100" cap="flat" cmpd="sng">
            <a:solidFill>
              <a:schemeClr val="accent4"/>
            </a:solidFill>
            <a:prstDash val="solid"/>
            <a:round/>
            <a:headEnd type="none" w="sm" len="sm"/>
            <a:tailEnd type="none" w="sm" len="sm"/>
          </a:ln>
          <a:effectLst>
            <a:outerShdw blurRad="40000" dist="23000" dir="5400000" sx="1000" sy="1000"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145228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4562-3DD3-4988-F43C-E4F5943DA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E2BAE-534B-B2A9-3EFB-6128438C6E36}"/>
              </a:ext>
            </a:extLst>
          </p:cNvPr>
          <p:cNvSpPr>
            <a:spLocks noGrp="1"/>
          </p:cNvSpPr>
          <p:nvPr>
            <p:ph type="title"/>
          </p:nvPr>
        </p:nvSpPr>
        <p:spPr/>
        <p:txBody>
          <a:bodyPr/>
          <a:lstStyle/>
          <a:p>
            <a:r>
              <a:rPr lang="en-US" dirty="0"/>
              <a:t>Minimax Values</a:t>
            </a:r>
          </a:p>
        </p:txBody>
      </p:sp>
      <p:sp>
        <p:nvSpPr>
          <p:cNvPr id="4" name="Date Placeholder 3">
            <a:extLst>
              <a:ext uri="{FF2B5EF4-FFF2-40B4-BE49-F238E27FC236}">
                <a16:creationId xmlns:a16="http://schemas.microsoft.com/office/drawing/2014/main" id="{F75B7840-F23E-1C96-139F-84F72A5D8AEC}"/>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4EBBB2C6-0189-1F06-A946-B51D24C0F086}"/>
              </a:ext>
            </a:extLst>
          </p:cNvPr>
          <p:cNvSpPr>
            <a:spLocks noGrp="1"/>
          </p:cNvSpPr>
          <p:nvPr>
            <p:ph type="sldNum" sz="quarter" idx="12"/>
          </p:nvPr>
        </p:nvSpPr>
        <p:spPr/>
        <p:txBody>
          <a:bodyPr/>
          <a:lstStyle/>
          <a:p>
            <a:fld id="{0C6CD854-DD62-6C4B-87F1-66B34D688D3F}" type="slidenum">
              <a:rPr lang="en-US" smtClean="0"/>
              <a:t>11</a:t>
            </a:fld>
            <a:endParaRPr lang="en-US"/>
          </a:p>
        </p:txBody>
      </p:sp>
      <p:grpSp>
        <p:nvGrpSpPr>
          <p:cNvPr id="32" name="Google Shape;265;p12" descr="Diagram of a truncated minimax tree for a 1x5 Pacman world with one food pellet and one ghost. The root is a blue maximizer node, followed by two minimizer nodes, each in turn connected to two maximizer nodes.">
            <a:extLst>
              <a:ext uri="{FF2B5EF4-FFF2-40B4-BE49-F238E27FC236}">
                <a16:creationId xmlns:a16="http://schemas.microsoft.com/office/drawing/2014/main" id="{9ED77913-8074-CF53-F2BE-1D6A3726FC96}"/>
              </a:ext>
            </a:extLst>
          </p:cNvPr>
          <p:cNvGrpSpPr/>
          <p:nvPr/>
        </p:nvGrpSpPr>
        <p:grpSpPr>
          <a:xfrm>
            <a:off x="2743200" y="2154375"/>
            <a:ext cx="6781800" cy="2287369"/>
            <a:chOff x="1676400" y="1447800"/>
            <a:chExt cx="8763000" cy="2955590"/>
          </a:xfrm>
        </p:grpSpPr>
        <p:sp>
          <p:nvSpPr>
            <p:cNvPr id="33" name="Google Shape;266;p12">
              <a:extLst>
                <a:ext uri="{FF2B5EF4-FFF2-40B4-BE49-F238E27FC236}">
                  <a16:creationId xmlns:a16="http://schemas.microsoft.com/office/drawing/2014/main" id="{892AD752-55FF-04CF-C441-760CFD692AAC}"/>
                </a:ext>
              </a:extLst>
            </p:cNvPr>
            <p:cNvSpPr/>
            <p:nvPr/>
          </p:nvSpPr>
          <p:spPr>
            <a:xfrm>
              <a:off x="5105400" y="1447800"/>
              <a:ext cx="18288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 name="Google Shape;267;p12" descr="\\.host\Shared Folders\Shared with PC\images\Pacman_stuck_minimax.png">
              <a:extLst>
                <a:ext uri="{FF2B5EF4-FFF2-40B4-BE49-F238E27FC236}">
                  <a16:creationId xmlns:a16="http://schemas.microsoft.com/office/drawing/2014/main" id="{C7275D07-9ED8-5EEC-ADFD-7B118A8BD2D0}"/>
                </a:ext>
              </a:extLst>
            </p:cNvPr>
            <p:cNvPicPr preferRelativeResize="0"/>
            <p:nvPr/>
          </p:nvPicPr>
          <p:blipFill rotWithShape="1">
            <a:blip r:embed="rId2">
              <a:alphaModFix/>
            </a:blip>
            <a:srcRect l="38135" t="16438" r="44066" b="58904"/>
            <a:stretch/>
          </p:blipFill>
          <p:spPr>
            <a:xfrm flipH="1">
              <a:off x="5410200" y="1524000"/>
              <a:ext cx="304800" cy="261937"/>
            </a:xfrm>
            <a:prstGeom prst="rect">
              <a:avLst/>
            </a:prstGeom>
            <a:noFill/>
            <a:ln>
              <a:noFill/>
            </a:ln>
          </p:spPr>
        </p:pic>
        <p:sp>
          <p:nvSpPr>
            <p:cNvPr id="42" name="Google Shape;268;p12">
              <a:extLst>
                <a:ext uri="{FF2B5EF4-FFF2-40B4-BE49-F238E27FC236}">
                  <a16:creationId xmlns:a16="http://schemas.microsoft.com/office/drawing/2014/main" id="{33CDBD1B-CBA6-B8D4-840D-6CFC1E12D8D5}"/>
                </a:ext>
              </a:extLst>
            </p:cNvPr>
            <p:cNvSpPr/>
            <p:nvPr/>
          </p:nvSpPr>
          <p:spPr>
            <a:xfrm>
              <a:off x="6127260" y="1600200"/>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3" name="Google Shape;269;p12">
              <a:extLst>
                <a:ext uri="{FF2B5EF4-FFF2-40B4-BE49-F238E27FC236}">
                  <a16:creationId xmlns:a16="http://schemas.microsoft.com/office/drawing/2014/main" id="{76E3803E-3280-2F68-CF44-40DCA5D78384}"/>
                </a:ext>
              </a:extLst>
            </p:cNvPr>
            <p:cNvCxnSpPr/>
            <p:nvPr/>
          </p:nvCxnSpPr>
          <p:spPr>
            <a:xfrm flipH="1">
              <a:off x="3657600" y="1905000"/>
              <a:ext cx="2362200" cy="381000"/>
            </a:xfrm>
            <a:prstGeom prst="straightConnector1">
              <a:avLst/>
            </a:prstGeom>
            <a:noFill/>
            <a:ln w="28575" cap="flat" cmpd="sng">
              <a:solidFill>
                <a:schemeClr val="accent1"/>
              </a:solidFill>
              <a:prstDash val="solid"/>
              <a:round/>
              <a:headEnd type="none" w="sm" len="sm"/>
              <a:tailEnd type="none" w="sm" len="sm"/>
            </a:ln>
          </p:spPr>
        </p:cxnSp>
        <p:cxnSp>
          <p:nvCxnSpPr>
            <p:cNvPr id="44" name="Google Shape;270;p12">
              <a:extLst>
                <a:ext uri="{FF2B5EF4-FFF2-40B4-BE49-F238E27FC236}">
                  <a16:creationId xmlns:a16="http://schemas.microsoft.com/office/drawing/2014/main" id="{E60CC7DA-720E-E5D6-A7B3-03320DB3E1DA}"/>
                </a:ext>
              </a:extLst>
            </p:cNvPr>
            <p:cNvCxnSpPr/>
            <p:nvPr/>
          </p:nvCxnSpPr>
          <p:spPr>
            <a:xfrm>
              <a:off x="6019800" y="1905000"/>
              <a:ext cx="2286000" cy="381000"/>
            </a:xfrm>
            <a:prstGeom prst="straightConnector1">
              <a:avLst/>
            </a:prstGeom>
            <a:noFill/>
            <a:ln w="28575" cap="flat" cmpd="sng">
              <a:solidFill>
                <a:schemeClr val="accent1"/>
              </a:solidFill>
              <a:prstDash val="solid"/>
              <a:round/>
              <a:headEnd type="none" w="sm" len="sm"/>
              <a:tailEnd type="none" w="sm" len="sm"/>
            </a:ln>
          </p:spPr>
        </p:cxnSp>
        <p:cxnSp>
          <p:nvCxnSpPr>
            <p:cNvPr id="45" name="Google Shape;271;p12">
              <a:extLst>
                <a:ext uri="{FF2B5EF4-FFF2-40B4-BE49-F238E27FC236}">
                  <a16:creationId xmlns:a16="http://schemas.microsoft.com/office/drawing/2014/main" id="{882BDB1F-DFED-22E1-3297-B69E1F844380}"/>
                </a:ext>
              </a:extLst>
            </p:cNvPr>
            <p:cNvCxnSpPr/>
            <p:nvPr/>
          </p:nvCxnSpPr>
          <p:spPr>
            <a:xfrm flipH="1">
              <a:off x="7239000" y="2819400"/>
              <a:ext cx="1066800" cy="381000"/>
            </a:xfrm>
            <a:prstGeom prst="straightConnector1">
              <a:avLst/>
            </a:prstGeom>
            <a:noFill/>
            <a:ln w="28575" cap="flat" cmpd="sng">
              <a:solidFill>
                <a:schemeClr val="accent2"/>
              </a:solidFill>
              <a:prstDash val="solid"/>
              <a:round/>
              <a:headEnd type="none" w="sm" len="sm"/>
              <a:tailEnd type="none" w="sm" len="sm"/>
            </a:ln>
          </p:spPr>
        </p:cxnSp>
        <p:cxnSp>
          <p:nvCxnSpPr>
            <p:cNvPr id="46" name="Google Shape;272;p12">
              <a:extLst>
                <a:ext uri="{FF2B5EF4-FFF2-40B4-BE49-F238E27FC236}">
                  <a16:creationId xmlns:a16="http://schemas.microsoft.com/office/drawing/2014/main" id="{12CF09CC-47F1-4830-DEE7-3630C1476512}"/>
                </a:ext>
              </a:extLst>
            </p:cNvPr>
            <p:cNvCxnSpPr/>
            <p:nvPr/>
          </p:nvCxnSpPr>
          <p:spPr>
            <a:xfrm>
              <a:off x="8305800" y="2819400"/>
              <a:ext cx="1219200" cy="381000"/>
            </a:xfrm>
            <a:prstGeom prst="straightConnector1">
              <a:avLst/>
            </a:prstGeom>
            <a:noFill/>
            <a:ln w="28575" cap="flat" cmpd="sng">
              <a:solidFill>
                <a:schemeClr val="accent2"/>
              </a:solidFill>
              <a:prstDash val="solid"/>
              <a:round/>
              <a:headEnd type="none" w="sm" len="sm"/>
              <a:tailEnd type="none" w="sm" len="sm"/>
            </a:ln>
          </p:spPr>
        </p:cxnSp>
        <p:cxnSp>
          <p:nvCxnSpPr>
            <p:cNvPr id="47" name="Google Shape;273;p12">
              <a:extLst>
                <a:ext uri="{FF2B5EF4-FFF2-40B4-BE49-F238E27FC236}">
                  <a16:creationId xmlns:a16="http://schemas.microsoft.com/office/drawing/2014/main" id="{6C652387-1E22-80EA-DD2D-7C23B5C3D3F0}"/>
                </a:ext>
              </a:extLst>
            </p:cNvPr>
            <p:cNvCxnSpPr/>
            <p:nvPr/>
          </p:nvCxnSpPr>
          <p:spPr>
            <a:xfrm flipH="1">
              <a:off x="2590801" y="2819400"/>
              <a:ext cx="1066800" cy="381000"/>
            </a:xfrm>
            <a:prstGeom prst="straightConnector1">
              <a:avLst/>
            </a:prstGeom>
            <a:noFill/>
            <a:ln w="28575" cap="flat" cmpd="sng">
              <a:solidFill>
                <a:schemeClr val="accent2"/>
              </a:solidFill>
              <a:prstDash val="solid"/>
              <a:round/>
              <a:headEnd type="none" w="sm" len="sm"/>
              <a:tailEnd type="none" w="sm" len="sm"/>
            </a:ln>
          </p:spPr>
        </p:cxnSp>
        <p:cxnSp>
          <p:nvCxnSpPr>
            <p:cNvPr id="48" name="Google Shape;274;p12">
              <a:extLst>
                <a:ext uri="{FF2B5EF4-FFF2-40B4-BE49-F238E27FC236}">
                  <a16:creationId xmlns:a16="http://schemas.microsoft.com/office/drawing/2014/main" id="{62782080-4101-32CA-39C5-5C39777DFC5A}"/>
                </a:ext>
              </a:extLst>
            </p:cNvPr>
            <p:cNvCxnSpPr/>
            <p:nvPr/>
          </p:nvCxnSpPr>
          <p:spPr>
            <a:xfrm>
              <a:off x="3657601" y="2819400"/>
              <a:ext cx="1219200" cy="381000"/>
            </a:xfrm>
            <a:prstGeom prst="straightConnector1">
              <a:avLst/>
            </a:prstGeom>
            <a:noFill/>
            <a:ln w="28575" cap="flat" cmpd="sng">
              <a:solidFill>
                <a:schemeClr val="accent2"/>
              </a:solidFill>
              <a:prstDash val="solid"/>
              <a:round/>
              <a:headEnd type="none" w="sm" len="sm"/>
              <a:tailEnd type="none" w="sm" len="sm"/>
            </a:ln>
          </p:spPr>
        </p:cxnSp>
        <p:pic>
          <p:nvPicPr>
            <p:cNvPr id="49" name="Google Shape;275;p12">
              <a:extLst>
                <a:ext uri="{FF2B5EF4-FFF2-40B4-BE49-F238E27FC236}">
                  <a16:creationId xmlns:a16="http://schemas.microsoft.com/office/drawing/2014/main" id="{953B0889-33EB-58EB-B458-DDB3BEAD654C}"/>
                </a:ext>
              </a:extLst>
            </p:cNvPr>
            <p:cNvPicPr preferRelativeResize="0"/>
            <p:nvPr/>
          </p:nvPicPr>
          <p:blipFill rotWithShape="1">
            <a:blip r:embed="rId3">
              <a:alphaModFix/>
            </a:blip>
            <a:srcRect/>
            <a:stretch/>
          </p:blipFill>
          <p:spPr>
            <a:xfrm>
              <a:off x="6324600" y="1500555"/>
              <a:ext cx="289627" cy="273537"/>
            </a:xfrm>
            <a:prstGeom prst="rect">
              <a:avLst/>
            </a:prstGeom>
            <a:noFill/>
            <a:ln>
              <a:noFill/>
            </a:ln>
          </p:spPr>
        </p:pic>
        <p:sp>
          <p:nvSpPr>
            <p:cNvPr id="50" name="Google Shape;276;p12">
              <a:extLst>
                <a:ext uri="{FF2B5EF4-FFF2-40B4-BE49-F238E27FC236}">
                  <a16:creationId xmlns:a16="http://schemas.microsoft.com/office/drawing/2014/main" id="{2894A4BB-6200-9D9C-A895-E83A353EAF39}"/>
                </a:ext>
              </a:extLst>
            </p:cNvPr>
            <p:cNvSpPr/>
            <p:nvPr/>
          </p:nvSpPr>
          <p:spPr>
            <a:xfrm>
              <a:off x="2743200" y="2362200"/>
              <a:ext cx="1828800" cy="381000"/>
            </a:xfrm>
            <a:prstGeom prst="rect">
              <a:avLst/>
            </a:prstGeom>
            <a:solidFill>
              <a:srgbClr val="000000"/>
            </a:solid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1" name="Google Shape;277;p12" descr="\\.host\Shared Folders\Shared with PC\images\Pacman_stuck_minimax.png">
              <a:extLst>
                <a:ext uri="{FF2B5EF4-FFF2-40B4-BE49-F238E27FC236}">
                  <a16:creationId xmlns:a16="http://schemas.microsoft.com/office/drawing/2014/main" id="{6B34B91A-145B-7D6B-4EB8-A7F2FDE1AFCD}"/>
                </a:ext>
              </a:extLst>
            </p:cNvPr>
            <p:cNvPicPr preferRelativeResize="0"/>
            <p:nvPr/>
          </p:nvPicPr>
          <p:blipFill rotWithShape="1">
            <a:blip r:embed="rId2">
              <a:alphaModFix/>
            </a:blip>
            <a:srcRect l="38135" t="16438" r="44066" b="58904"/>
            <a:stretch/>
          </p:blipFill>
          <p:spPr>
            <a:xfrm>
              <a:off x="2774460" y="2422770"/>
              <a:ext cx="304800" cy="261937"/>
            </a:xfrm>
            <a:prstGeom prst="rect">
              <a:avLst/>
            </a:prstGeom>
            <a:noFill/>
            <a:ln>
              <a:noFill/>
            </a:ln>
          </p:spPr>
        </p:pic>
        <p:sp>
          <p:nvSpPr>
            <p:cNvPr id="52" name="Google Shape;278;p12">
              <a:extLst>
                <a:ext uri="{FF2B5EF4-FFF2-40B4-BE49-F238E27FC236}">
                  <a16:creationId xmlns:a16="http://schemas.microsoft.com/office/drawing/2014/main" id="{42CE1331-4F9D-B050-8665-08C6133A6E45}"/>
                </a:ext>
              </a:extLst>
            </p:cNvPr>
            <p:cNvSpPr/>
            <p:nvPr/>
          </p:nvSpPr>
          <p:spPr>
            <a:xfrm>
              <a:off x="3765060" y="2514600"/>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3" name="Google Shape;279;p12">
              <a:extLst>
                <a:ext uri="{FF2B5EF4-FFF2-40B4-BE49-F238E27FC236}">
                  <a16:creationId xmlns:a16="http://schemas.microsoft.com/office/drawing/2014/main" id="{29191E1F-6A9A-6314-5923-279FC19E56AC}"/>
                </a:ext>
              </a:extLst>
            </p:cNvPr>
            <p:cNvPicPr preferRelativeResize="0"/>
            <p:nvPr/>
          </p:nvPicPr>
          <p:blipFill rotWithShape="1">
            <a:blip r:embed="rId3">
              <a:alphaModFix/>
            </a:blip>
            <a:srcRect/>
            <a:stretch/>
          </p:blipFill>
          <p:spPr>
            <a:xfrm>
              <a:off x="3962400" y="2414955"/>
              <a:ext cx="289627" cy="273537"/>
            </a:xfrm>
            <a:prstGeom prst="rect">
              <a:avLst/>
            </a:prstGeom>
            <a:noFill/>
            <a:ln>
              <a:noFill/>
            </a:ln>
          </p:spPr>
        </p:pic>
        <p:sp>
          <p:nvSpPr>
            <p:cNvPr id="54" name="Google Shape;280;p12">
              <a:extLst>
                <a:ext uri="{FF2B5EF4-FFF2-40B4-BE49-F238E27FC236}">
                  <a16:creationId xmlns:a16="http://schemas.microsoft.com/office/drawing/2014/main" id="{659485F9-DE64-8826-C50B-CE058A82B92A}"/>
                </a:ext>
              </a:extLst>
            </p:cNvPr>
            <p:cNvSpPr/>
            <p:nvPr/>
          </p:nvSpPr>
          <p:spPr>
            <a:xfrm>
              <a:off x="7391400" y="2362200"/>
              <a:ext cx="1828800" cy="381000"/>
            </a:xfrm>
            <a:prstGeom prst="rect">
              <a:avLst/>
            </a:prstGeom>
            <a:solidFill>
              <a:srgbClr val="000000"/>
            </a:solid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5" name="Google Shape;281;p12" descr="\\.host\Shared Folders\Shared with PC\images\Pacman_stuck_minimax.png">
              <a:extLst>
                <a:ext uri="{FF2B5EF4-FFF2-40B4-BE49-F238E27FC236}">
                  <a16:creationId xmlns:a16="http://schemas.microsoft.com/office/drawing/2014/main" id="{E702AC99-EA01-A79C-2749-C43CE11346CF}"/>
                </a:ext>
              </a:extLst>
            </p:cNvPr>
            <p:cNvPicPr preferRelativeResize="0"/>
            <p:nvPr/>
          </p:nvPicPr>
          <p:blipFill rotWithShape="1">
            <a:blip r:embed="rId2">
              <a:alphaModFix/>
            </a:blip>
            <a:srcRect l="38135" t="16438" r="44066" b="58904"/>
            <a:stretch/>
          </p:blipFill>
          <p:spPr>
            <a:xfrm flipH="1">
              <a:off x="8001000" y="2438400"/>
              <a:ext cx="304800" cy="261937"/>
            </a:xfrm>
            <a:prstGeom prst="rect">
              <a:avLst/>
            </a:prstGeom>
            <a:noFill/>
            <a:ln>
              <a:noFill/>
            </a:ln>
          </p:spPr>
        </p:pic>
        <p:sp>
          <p:nvSpPr>
            <p:cNvPr id="56" name="Google Shape;282;p12">
              <a:extLst>
                <a:ext uri="{FF2B5EF4-FFF2-40B4-BE49-F238E27FC236}">
                  <a16:creationId xmlns:a16="http://schemas.microsoft.com/office/drawing/2014/main" id="{9E6C47C8-085A-9631-96C3-6FDC74B70CA2}"/>
                </a:ext>
              </a:extLst>
            </p:cNvPr>
            <p:cNvSpPr/>
            <p:nvPr/>
          </p:nvSpPr>
          <p:spPr>
            <a:xfrm>
              <a:off x="8413260" y="2514600"/>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7" name="Google Shape;283;p12">
              <a:extLst>
                <a:ext uri="{FF2B5EF4-FFF2-40B4-BE49-F238E27FC236}">
                  <a16:creationId xmlns:a16="http://schemas.microsoft.com/office/drawing/2014/main" id="{F8C0E91B-AF57-8FE6-19D8-E2CA3723EA22}"/>
                </a:ext>
              </a:extLst>
            </p:cNvPr>
            <p:cNvPicPr preferRelativeResize="0"/>
            <p:nvPr/>
          </p:nvPicPr>
          <p:blipFill rotWithShape="1">
            <a:blip r:embed="rId3">
              <a:alphaModFix/>
            </a:blip>
            <a:srcRect/>
            <a:stretch/>
          </p:blipFill>
          <p:spPr>
            <a:xfrm>
              <a:off x="8610600" y="2414955"/>
              <a:ext cx="289627" cy="273537"/>
            </a:xfrm>
            <a:prstGeom prst="rect">
              <a:avLst/>
            </a:prstGeom>
            <a:noFill/>
            <a:ln>
              <a:noFill/>
            </a:ln>
          </p:spPr>
        </p:pic>
        <p:sp>
          <p:nvSpPr>
            <p:cNvPr id="58" name="Google Shape;284;p12">
              <a:extLst>
                <a:ext uri="{FF2B5EF4-FFF2-40B4-BE49-F238E27FC236}">
                  <a16:creationId xmlns:a16="http://schemas.microsoft.com/office/drawing/2014/main" id="{1AB0AADA-15B7-BCC1-A3B5-3354600389DD}"/>
                </a:ext>
              </a:extLst>
            </p:cNvPr>
            <p:cNvSpPr/>
            <p:nvPr/>
          </p:nvSpPr>
          <p:spPr>
            <a:xfrm>
              <a:off x="1676400" y="3276600"/>
              <a:ext cx="18288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9" name="Google Shape;285;p12" descr="\\.host\Shared Folders\Shared with PC\images\Pacman_stuck_minimax.png">
              <a:extLst>
                <a:ext uri="{FF2B5EF4-FFF2-40B4-BE49-F238E27FC236}">
                  <a16:creationId xmlns:a16="http://schemas.microsoft.com/office/drawing/2014/main" id="{AF47A519-5081-A572-16DA-268213D14EB7}"/>
                </a:ext>
              </a:extLst>
            </p:cNvPr>
            <p:cNvPicPr preferRelativeResize="0"/>
            <p:nvPr/>
          </p:nvPicPr>
          <p:blipFill rotWithShape="1">
            <a:blip r:embed="rId2">
              <a:alphaModFix/>
            </a:blip>
            <a:srcRect l="38135" t="16438" r="44066" b="58904"/>
            <a:stretch/>
          </p:blipFill>
          <p:spPr>
            <a:xfrm>
              <a:off x="1707660" y="3337170"/>
              <a:ext cx="304800" cy="261937"/>
            </a:xfrm>
            <a:prstGeom prst="rect">
              <a:avLst/>
            </a:prstGeom>
            <a:noFill/>
            <a:ln>
              <a:noFill/>
            </a:ln>
          </p:spPr>
        </p:pic>
        <p:sp>
          <p:nvSpPr>
            <p:cNvPr id="60" name="Google Shape;286;p12">
              <a:extLst>
                <a:ext uri="{FF2B5EF4-FFF2-40B4-BE49-F238E27FC236}">
                  <a16:creationId xmlns:a16="http://schemas.microsoft.com/office/drawing/2014/main" id="{D1E50322-12E0-B311-A4E4-59B713C9430D}"/>
                </a:ext>
              </a:extLst>
            </p:cNvPr>
            <p:cNvSpPr/>
            <p:nvPr/>
          </p:nvSpPr>
          <p:spPr>
            <a:xfrm>
              <a:off x="2698260" y="3429000"/>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1" name="Google Shape;287;p12">
              <a:extLst>
                <a:ext uri="{FF2B5EF4-FFF2-40B4-BE49-F238E27FC236}">
                  <a16:creationId xmlns:a16="http://schemas.microsoft.com/office/drawing/2014/main" id="{50B2A21F-4204-6AF4-FF2A-AC3BAEE160B7}"/>
                </a:ext>
              </a:extLst>
            </p:cNvPr>
            <p:cNvPicPr preferRelativeResize="0"/>
            <p:nvPr/>
          </p:nvPicPr>
          <p:blipFill rotWithShape="1">
            <a:blip r:embed="rId3">
              <a:alphaModFix/>
            </a:blip>
            <a:srcRect/>
            <a:stretch/>
          </p:blipFill>
          <p:spPr>
            <a:xfrm>
              <a:off x="2590800" y="3329355"/>
              <a:ext cx="289627" cy="273537"/>
            </a:xfrm>
            <a:prstGeom prst="rect">
              <a:avLst/>
            </a:prstGeom>
            <a:noFill/>
            <a:ln>
              <a:noFill/>
            </a:ln>
          </p:spPr>
        </p:pic>
        <p:sp>
          <p:nvSpPr>
            <p:cNvPr id="62" name="Google Shape;288;p12">
              <a:extLst>
                <a:ext uri="{FF2B5EF4-FFF2-40B4-BE49-F238E27FC236}">
                  <a16:creationId xmlns:a16="http://schemas.microsoft.com/office/drawing/2014/main" id="{5EC9CC27-85A2-DA86-0241-4CD29F779639}"/>
                </a:ext>
              </a:extLst>
            </p:cNvPr>
            <p:cNvSpPr/>
            <p:nvPr/>
          </p:nvSpPr>
          <p:spPr>
            <a:xfrm>
              <a:off x="3962400" y="3276600"/>
              <a:ext cx="18288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5" name="Google Shape;289;p12" descr="\\.host\Shared Folders\Shared with PC\images\Pacman_stuck_minimax.png">
              <a:extLst>
                <a:ext uri="{FF2B5EF4-FFF2-40B4-BE49-F238E27FC236}">
                  <a16:creationId xmlns:a16="http://schemas.microsoft.com/office/drawing/2014/main" id="{1397B58E-0E77-1335-3448-5710437E775D}"/>
                </a:ext>
              </a:extLst>
            </p:cNvPr>
            <p:cNvPicPr preferRelativeResize="0"/>
            <p:nvPr/>
          </p:nvPicPr>
          <p:blipFill rotWithShape="1">
            <a:blip r:embed="rId2">
              <a:alphaModFix/>
            </a:blip>
            <a:srcRect l="38135" t="16438" r="44066" b="58904"/>
            <a:stretch/>
          </p:blipFill>
          <p:spPr>
            <a:xfrm>
              <a:off x="3993660" y="3337170"/>
              <a:ext cx="304800" cy="261937"/>
            </a:xfrm>
            <a:prstGeom prst="rect">
              <a:avLst/>
            </a:prstGeom>
            <a:noFill/>
            <a:ln>
              <a:noFill/>
            </a:ln>
          </p:spPr>
        </p:pic>
        <p:sp>
          <p:nvSpPr>
            <p:cNvPr id="66" name="Google Shape;290;p12">
              <a:extLst>
                <a:ext uri="{FF2B5EF4-FFF2-40B4-BE49-F238E27FC236}">
                  <a16:creationId xmlns:a16="http://schemas.microsoft.com/office/drawing/2014/main" id="{837EB7E2-3447-9006-91E1-30FDDFA7CAA2}"/>
                </a:ext>
              </a:extLst>
            </p:cNvPr>
            <p:cNvSpPr/>
            <p:nvPr/>
          </p:nvSpPr>
          <p:spPr>
            <a:xfrm>
              <a:off x="4984260" y="3429000"/>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7" name="Google Shape;291;p12">
              <a:extLst>
                <a:ext uri="{FF2B5EF4-FFF2-40B4-BE49-F238E27FC236}">
                  <a16:creationId xmlns:a16="http://schemas.microsoft.com/office/drawing/2014/main" id="{D783BAB6-DBF8-2512-CC97-DFA741147988}"/>
                </a:ext>
              </a:extLst>
            </p:cNvPr>
            <p:cNvPicPr preferRelativeResize="0"/>
            <p:nvPr/>
          </p:nvPicPr>
          <p:blipFill rotWithShape="1">
            <a:blip r:embed="rId3">
              <a:alphaModFix/>
            </a:blip>
            <a:srcRect/>
            <a:stretch/>
          </p:blipFill>
          <p:spPr>
            <a:xfrm>
              <a:off x="5425373" y="3329355"/>
              <a:ext cx="289627" cy="273537"/>
            </a:xfrm>
            <a:prstGeom prst="rect">
              <a:avLst/>
            </a:prstGeom>
            <a:noFill/>
            <a:ln>
              <a:noFill/>
            </a:ln>
          </p:spPr>
        </p:pic>
        <p:sp>
          <p:nvSpPr>
            <p:cNvPr id="68" name="Google Shape;292;p12">
              <a:extLst>
                <a:ext uri="{FF2B5EF4-FFF2-40B4-BE49-F238E27FC236}">
                  <a16:creationId xmlns:a16="http://schemas.microsoft.com/office/drawing/2014/main" id="{9C413E16-5CB3-C936-A22E-2CFFA25AE654}"/>
                </a:ext>
              </a:extLst>
            </p:cNvPr>
            <p:cNvSpPr/>
            <p:nvPr/>
          </p:nvSpPr>
          <p:spPr>
            <a:xfrm>
              <a:off x="6324600" y="3276600"/>
              <a:ext cx="18288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3" name="Google Shape;293;p12" descr="\\.host\Shared Folders\Shared with PC\images\Pacman_stuck_minimax.png">
              <a:extLst>
                <a:ext uri="{FF2B5EF4-FFF2-40B4-BE49-F238E27FC236}">
                  <a16:creationId xmlns:a16="http://schemas.microsoft.com/office/drawing/2014/main" id="{6F88426F-37EF-FC66-AEA1-21625576E71E}"/>
                </a:ext>
              </a:extLst>
            </p:cNvPr>
            <p:cNvPicPr preferRelativeResize="0"/>
            <p:nvPr/>
          </p:nvPicPr>
          <p:blipFill rotWithShape="1">
            <a:blip r:embed="rId2">
              <a:alphaModFix/>
            </a:blip>
            <a:srcRect l="38135" t="16438" r="44066" b="58904"/>
            <a:stretch/>
          </p:blipFill>
          <p:spPr>
            <a:xfrm flipH="1">
              <a:off x="6934200" y="3352800"/>
              <a:ext cx="304800" cy="261937"/>
            </a:xfrm>
            <a:prstGeom prst="rect">
              <a:avLst/>
            </a:prstGeom>
            <a:noFill/>
            <a:ln>
              <a:noFill/>
            </a:ln>
          </p:spPr>
        </p:pic>
        <p:sp>
          <p:nvSpPr>
            <p:cNvPr id="74" name="Google Shape;294;p12">
              <a:extLst>
                <a:ext uri="{FF2B5EF4-FFF2-40B4-BE49-F238E27FC236}">
                  <a16:creationId xmlns:a16="http://schemas.microsoft.com/office/drawing/2014/main" id="{2D6160CA-33EC-F9B0-4CFC-204D15A6B8C1}"/>
                </a:ext>
              </a:extLst>
            </p:cNvPr>
            <p:cNvSpPr/>
            <p:nvPr/>
          </p:nvSpPr>
          <p:spPr>
            <a:xfrm>
              <a:off x="7346460" y="3429000"/>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5" name="Google Shape;295;p12">
              <a:extLst>
                <a:ext uri="{FF2B5EF4-FFF2-40B4-BE49-F238E27FC236}">
                  <a16:creationId xmlns:a16="http://schemas.microsoft.com/office/drawing/2014/main" id="{C6D4DC64-59BD-C689-A0C2-9A5DD40AA439}"/>
                </a:ext>
              </a:extLst>
            </p:cNvPr>
            <p:cNvPicPr preferRelativeResize="0"/>
            <p:nvPr/>
          </p:nvPicPr>
          <p:blipFill rotWithShape="1">
            <a:blip r:embed="rId3">
              <a:alphaModFix/>
            </a:blip>
            <a:srcRect/>
            <a:stretch/>
          </p:blipFill>
          <p:spPr>
            <a:xfrm>
              <a:off x="7239000" y="3329355"/>
              <a:ext cx="289627" cy="273537"/>
            </a:xfrm>
            <a:prstGeom prst="rect">
              <a:avLst/>
            </a:prstGeom>
            <a:noFill/>
            <a:ln>
              <a:noFill/>
            </a:ln>
          </p:spPr>
        </p:pic>
        <p:sp>
          <p:nvSpPr>
            <p:cNvPr id="76" name="Google Shape;296;p12">
              <a:extLst>
                <a:ext uri="{FF2B5EF4-FFF2-40B4-BE49-F238E27FC236}">
                  <a16:creationId xmlns:a16="http://schemas.microsoft.com/office/drawing/2014/main" id="{64B7C203-6D9C-3193-9AFB-7E7261E1B383}"/>
                </a:ext>
              </a:extLst>
            </p:cNvPr>
            <p:cNvSpPr/>
            <p:nvPr/>
          </p:nvSpPr>
          <p:spPr>
            <a:xfrm>
              <a:off x="8610600" y="3276600"/>
              <a:ext cx="18288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 name="Google Shape;297;p12" descr="\\.host\Shared Folders\Shared with PC\images\Pacman_stuck_minimax.png">
              <a:extLst>
                <a:ext uri="{FF2B5EF4-FFF2-40B4-BE49-F238E27FC236}">
                  <a16:creationId xmlns:a16="http://schemas.microsoft.com/office/drawing/2014/main" id="{6E04C423-B4F9-4D2B-9809-BE7F3EB4B9DA}"/>
                </a:ext>
              </a:extLst>
            </p:cNvPr>
            <p:cNvPicPr preferRelativeResize="0"/>
            <p:nvPr/>
          </p:nvPicPr>
          <p:blipFill rotWithShape="1">
            <a:blip r:embed="rId2">
              <a:alphaModFix/>
            </a:blip>
            <a:srcRect l="38135" t="16438" r="44066" b="58904"/>
            <a:stretch/>
          </p:blipFill>
          <p:spPr>
            <a:xfrm flipH="1">
              <a:off x="9220200" y="3352800"/>
              <a:ext cx="304800" cy="261937"/>
            </a:xfrm>
            <a:prstGeom prst="rect">
              <a:avLst/>
            </a:prstGeom>
            <a:noFill/>
            <a:ln>
              <a:noFill/>
            </a:ln>
          </p:spPr>
        </p:pic>
        <p:sp>
          <p:nvSpPr>
            <p:cNvPr id="78" name="Google Shape;298;p12">
              <a:extLst>
                <a:ext uri="{FF2B5EF4-FFF2-40B4-BE49-F238E27FC236}">
                  <a16:creationId xmlns:a16="http://schemas.microsoft.com/office/drawing/2014/main" id="{A7782C91-B7F0-F110-84A9-3706BF385260}"/>
                </a:ext>
              </a:extLst>
            </p:cNvPr>
            <p:cNvSpPr/>
            <p:nvPr/>
          </p:nvSpPr>
          <p:spPr>
            <a:xfrm>
              <a:off x="9632460" y="3429000"/>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9" name="Google Shape;299;p12">
              <a:extLst>
                <a:ext uri="{FF2B5EF4-FFF2-40B4-BE49-F238E27FC236}">
                  <a16:creationId xmlns:a16="http://schemas.microsoft.com/office/drawing/2014/main" id="{B7A835AA-0A9F-C7FD-5149-862FD002B3DD}"/>
                </a:ext>
              </a:extLst>
            </p:cNvPr>
            <p:cNvPicPr preferRelativeResize="0"/>
            <p:nvPr/>
          </p:nvPicPr>
          <p:blipFill rotWithShape="1">
            <a:blip r:embed="rId3">
              <a:alphaModFix/>
            </a:blip>
            <a:srcRect/>
            <a:stretch/>
          </p:blipFill>
          <p:spPr>
            <a:xfrm>
              <a:off x="10073573" y="3329355"/>
              <a:ext cx="289627" cy="273537"/>
            </a:xfrm>
            <a:prstGeom prst="rect">
              <a:avLst/>
            </a:prstGeom>
            <a:noFill/>
            <a:ln>
              <a:noFill/>
            </a:ln>
          </p:spPr>
        </p:pic>
        <p:sp>
          <p:nvSpPr>
            <p:cNvPr id="80" name="Google Shape;300;p12">
              <a:extLst>
                <a:ext uri="{FF2B5EF4-FFF2-40B4-BE49-F238E27FC236}">
                  <a16:creationId xmlns:a16="http://schemas.microsoft.com/office/drawing/2014/main" id="{0C81982B-1E1B-5FC9-21B8-8A6FA26960A4}"/>
                </a:ext>
              </a:extLst>
            </p:cNvPr>
            <p:cNvSpPr txBox="1"/>
            <p:nvPr/>
          </p:nvSpPr>
          <p:spPr>
            <a:xfrm>
              <a:off x="9105900" y="3806857"/>
              <a:ext cx="838200" cy="5965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ea typeface="Calibri"/>
                  <a:cs typeface="Calibri"/>
                  <a:sym typeface="Calibri"/>
                </a:rPr>
                <a:t>+8</a:t>
              </a:r>
              <a:endParaRPr/>
            </a:p>
          </p:txBody>
        </p:sp>
        <p:sp>
          <p:nvSpPr>
            <p:cNvPr id="81" name="Google Shape;301;p12">
              <a:extLst>
                <a:ext uri="{FF2B5EF4-FFF2-40B4-BE49-F238E27FC236}">
                  <a16:creationId xmlns:a16="http://schemas.microsoft.com/office/drawing/2014/main" id="{A203DDB5-2BAF-D7BF-B2B0-335632162DD4}"/>
                </a:ext>
              </a:extLst>
            </p:cNvPr>
            <p:cNvSpPr txBox="1"/>
            <p:nvPr/>
          </p:nvSpPr>
          <p:spPr>
            <a:xfrm>
              <a:off x="6743699" y="3757244"/>
              <a:ext cx="838200" cy="596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ea typeface="Calibri"/>
                  <a:cs typeface="Calibri"/>
                  <a:sym typeface="Calibri"/>
                </a:rPr>
                <a:t>-10</a:t>
              </a:r>
              <a:endParaRPr dirty="0"/>
            </a:p>
          </p:txBody>
        </p:sp>
        <p:sp>
          <p:nvSpPr>
            <p:cNvPr id="82" name="Google Shape;302;p12">
              <a:extLst>
                <a:ext uri="{FF2B5EF4-FFF2-40B4-BE49-F238E27FC236}">
                  <a16:creationId xmlns:a16="http://schemas.microsoft.com/office/drawing/2014/main" id="{B31D364F-24CB-7907-4CE3-4B44C6ECFD49}"/>
                </a:ext>
              </a:extLst>
            </p:cNvPr>
            <p:cNvSpPr txBox="1"/>
            <p:nvPr/>
          </p:nvSpPr>
          <p:spPr>
            <a:xfrm>
              <a:off x="4457700" y="3757244"/>
              <a:ext cx="838200" cy="596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ea typeface="Calibri"/>
                  <a:cs typeface="Calibri"/>
                  <a:sym typeface="Calibri"/>
                </a:rPr>
                <a:t>-5</a:t>
              </a:r>
              <a:endParaRPr dirty="0"/>
            </a:p>
          </p:txBody>
        </p:sp>
        <p:sp>
          <p:nvSpPr>
            <p:cNvPr id="83" name="Google Shape;303;p12">
              <a:extLst>
                <a:ext uri="{FF2B5EF4-FFF2-40B4-BE49-F238E27FC236}">
                  <a16:creationId xmlns:a16="http://schemas.microsoft.com/office/drawing/2014/main" id="{F7C8224C-104F-B7C6-4711-052B3D2A9217}"/>
                </a:ext>
              </a:extLst>
            </p:cNvPr>
            <p:cNvSpPr txBox="1"/>
            <p:nvPr/>
          </p:nvSpPr>
          <p:spPr>
            <a:xfrm>
              <a:off x="2171700" y="3757245"/>
              <a:ext cx="838200" cy="5964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ea typeface="Calibri"/>
                  <a:cs typeface="Calibri"/>
                  <a:sym typeface="Calibri"/>
                </a:rPr>
                <a:t>-8</a:t>
              </a:r>
              <a:endParaRPr dirty="0"/>
            </a:p>
          </p:txBody>
        </p:sp>
      </p:grpSp>
      <p:sp>
        <p:nvSpPr>
          <p:cNvPr id="86" name="Rounded Rectangle 85">
            <a:extLst>
              <a:ext uri="{FF2B5EF4-FFF2-40B4-BE49-F238E27FC236}">
                <a16:creationId xmlns:a16="http://schemas.microsoft.com/office/drawing/2014/main" id="{0C466D9F-77D8-ABBC-E523-875BE8A7663B}"/>
              </a:ext>
            </a:extLst>
          </p:cNvPr>
          <p:cNvSpPr/>
          <p:nvPr/>
        </p:nvSpPr>
        <p:spPr>
          <a:xfrm>
            <a:off x="8951641" y="2754311"/>
            <a:ext cx="711587" cy="56929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-10</a:t>
            </a:r>
          </a:p>
        </p:txBody>
      </p:sp>
      <p:sp>
        <p:nvSpPr>
          <p:cNvPr id="87" name="Rounded Rectangle 86">
            <a:extLst>
              <a:ext uri="{FF2B5EF4-FFF2-40B4-BE49-F238E27FC236}">
                <a16:creationId xmlns:a16="http://schemas.microsoft.com/office/drawing/2014/main" id="{23734918-38C9-0F99-1855-A253AEA96C7F}"/>
              </a:ext>
            </a:extLst>
          </p:cNvPr>
          <p:cNvSpPr/>
          <p:nvPr/>
        </p:nvSpPr>
        <p:spPr>
          <a:xfrm>
            <a:off x="2370947" y="2724070"/>
            <a:ext cx="711587" cy="56929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-8</a:t>
            </a:r>
          </a:p>
        </p:txBody>
      </p:sp>
      <p:sp>
        <p:nvSpPr>
          <p:cNvPr id="88" name="Rounded Rectangle 87">
            <a:extLst>
              <a:ext uri="{FF2B5EF4-FFF2-40B4-BE49-F238E27FC236}">
                <a16:creationId xmlns:a16="http://schemas.microsoft.com/office/drawing/2014/main" id="{6EB92547-65DC-59E4-D9D2-19FF6292DE31}"/>
              </a:ext>
            </a:extLst>
          </p:cNvPr>
          <p:cNvSpPr/>
          <p:nvPr/>
        </p:nvSpPr>
        <p:spPr>
          <a:xfrm>
            <a:off x="4418613" y="2028519"/>
            <a:ext cx="711587" cy="56929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-8</a:t>
            </a:r>
          </a:p>
        </p:txBody>
      </p:sp>
      <mc:AlternateContent xmlns:mc="http://schemas.openxmlformats.org/markup-compatibility/2006" xmlns:a14="http://schemas.microsoft.com/office/drawing/2010/main">
        <mc:Choice Requires="a14">
          <p:sp>
            <p:nvSpPr>
              <p:cNvPr id="91" name="Rounded Rectangle 90">
                <a:extLst>
                  <a:ext uri="{FF2B5EF4-FFF2-40B4-BE49-F238E27FC236}">
                    <a16:creationId xmlns:a16="http://schemas.microsoft.com/office/drawing/2014/main" id="{21E4BE9B-0BFA-4F7F-2294-AA30FF557103}"/>
                  </a:ext>
                </a:extLst>
              </p:cNvPr>
              <p:cNvSpPr/>
              <p:nvPr/>
            </p:nvSpPr>
            <p:spPr>
              <a:xfrm>
                <a:off x="1473822" y="4627287"/>
                <a:ext cx="2581766" cy="1227762"/>
              </a:xfrm>
              <a:prstGeom prst="roundRect">
                <a:avLst>
                  <a:gd name="adj" fmla="val 9896"/>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mj-lt"/>
                  </a:rPr>
                  <a:t>MAX</a:t>
                </a:r>
                <a:r>
                  <a:rPr lang="en-US" dirty="0">
                    <a:solidFill>
                      <a:schemeClr val="tx1"/>
                    </a:solidFill>
                    <a:latin typeface="+mj-lt"/>
                  </a:rPr>
                  <a:t> Nodes:</a:t>
                </a:r>
              </a:p>
              <a:p>
                <a:pPr algn="ctr"/>
                <a14:m>
                  <m:oMath xmlns:m="http://schemas.openxmlformats.org/officeDocument/2006/math">
                    <m:r>
                      <a:rPr lang="en-US" b="0" i="1" smtClean="0">
                        <a:solidFill>
                          <a:schemeClr val="tx1"/>
                        </a:solidFill>
                        <a:latin typeface="Cambria Math" panose="02040503050406030204" pitchFamily="18" charset="0"/>
                      </a:rPr>
                      <m:t>𝑈</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max</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𝑈</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oMath>
                </a14:m>
                <a:r>
                  <a:rPr lang="en-US" i="1" dirty="0">
                    <a:solidFill>
                      <a:schemeClr val="tx1"/>
                    </a:solidFill>
                  </a:rPr>
                  <a:t> </a:t>
                </a:r>
              </a:p>
            </p:txBody>
          </p:sp>
        </mc:Choice>
        <mc:Fallback xmlns="">
          <p:sp>
            <p:nvSpPr>
              <p:cNvPr id="91" name="Rounded Rectangle 90">
                <a:extLst>
                  <a:ext uri="{FF2B5EF4-FFF2-40B4-BE49-F238E27FC236}">
                    <a16:creationId xmlns:a16="http://schemas.microsoft.com/office/drawing/2014/main" id="{21E4BE9B-0BFA-4F7F-2294-AA30FF557103}"/>
                  </a:ext>
                </a:extLst>
              </p:cNvPr>
              <p:cNvSpPr>
                <a:spLocks noRot="1" noChangeAspect="1" noMove="1" noResize="1" noEditPoints="1" noAdjustHandles="1" noChangeArrowheads="1" noChangeShapeType="1" noTextEdit="1"/>
              </p:cNvSpPr>
              <p:nvPr/>
            </p:nvSpPr>
            <p:spPr>
              <a:xfrm>
                <a:off x="1473822" y="4627287"/>
                <a:ext cx="2581766" cy="1227762"/>
              </a:xfrm>
              <a:prstGeom prst="roundRect">
                <a:avLst>
                  <a:gd name="adj" fmla="val 9896"/>
                </a:avLst>
              </a:prstGeom>
              <a:blipFill>
                <a:blip r:embed="rId4"/>
                <a:stretch>
                  <a:fillRect/>
                </a:stretch>
              </a:blipFill>
              <a:ln w="571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DF97B92-EFD8-CA77-8EA5-0FBA045A923E}"/>
                  </a:ext>
                </a:extLst>
              </p:cNvPr>
              <p:cNvSpPr txBox="1"/>
              <p:nvPr/>
            </p:nvSpPr>
            <p:spPr>
              <a:xfrm>
                <a:off x="2295160" y="5517086"/>
                <a:ext cx="1207575"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𝑠</m:t>
                      </m:r>
                      <m:r>
                        <a:rPr lang="en-US" sz="1000" b="0" i="1" smtClean="0">
                          <a:latin typeface="Cambria Math" panose="02040503050406030204" pitchFamily="18" charset="0"/>
                        </a:rPr>
                        <m:t>’∈</m:t>
                      </m:r>
                      <m:r>
                        <m:rPr>
                          <m:sty m:val="p"/>
                        </m:rPr>
                        <a:rPr lang="en-US" sz="1000" b="0" i="0" smtClean="0">
                          <a:latin typeface="Cambria Math" panose="02040503050406030204" pitchFamily="18" charset="0"/>
                          <a:ea typeface="Cambria Math" panose="02040503050406030204" pitchFamily="18" charset="0"/>
                        </a:rPr>
                        <m:t>successors</m:t>
                      </m:r>
                      <m:r>
                        <a:rPr lang="en-US" sz="1000" b="0" i="1" smtClean="0">
                          <a:latin typeface="Cambria Math" panose="02040503050406030204" pitchFamily="18" charset="0"/>
                          <a:ea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𝑠</m:t>
                      </m:r>
                      <m:r>
                        <a:rPr lang="en-US" sz="1000" b="0" i="1" smtClean="0">
                          <a:latin typeface="Cambria Math" panose="02040503050406030204" pitchFamily="18" charset="0"/>
                          <a:ea typeface="Cambria Math" panose="02040503050406030204" pitchFamily="18" charset="0"/>
                        </a:rPr>
                        <m:t>)</m:t>
                      </m:r>
                    </m:oMath>
                  </m:oMathPara>
                </a14:m>
                <a:endParaRPr lang="en-US" sz="1000" i="1" dirty="0"/>
              </a:p>
            </p:txBody>
          </p:sp>
        </mc:Choice>
        <mc:Fallback xmlns="">
          <p:sp>
            <p:nvSpPr>
              <p:cNvPr id="92" name="TextBox 91">
                <a:extLst>
                  <a:ext uri="{FF2B5EF4-FFF2-40B4-BE49-F238E27FC236}">
                    <a16:creationId xmlns:a16="http://schemas.microsoft.com/office/drawing/2014/main" id="{FDF97B92-EFD8-CA77-8EA5-0FBA045A923E}"/>
                  </a:ext>
                </a:extLst>
              </p:cNvPr>
              <p:cNvSpPr txBox="1">
                <a:spLocks noRot="1" noChangeAspect="1" noMove="1" noResize="1" noEditPoints="1" noAdjustHandles="1" noChangeArrowheads="1" noChangeShapeType="1" noTextEdit="1"/>
              </p:cNvSpPr>
              <p:nvPr/>
            </p:nvSpPr>
            <p:spPr>
              <a:xfrm>
                <a:off x="2295160" y="5517086"/>
                <a:ext cx="1207575" cy="2462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ounded Rectangle 92">
                <a:extLst>
                  <a:ext uri="{FF2B5EF4-FFF2-40B4-BE49-F238E27FC236}">
                    <a16:creationId xmlns:a16="http://schemas.microsoft.com/office/drawing/2014/main" id="{60151419-D4CB-3D82-C1D2-0013C2EACD2C}"/>
                  </a:ext>
                </a:extLst>
              </p:cNvPr>
              <p:cNvSpPr/>
              <p:nvPr/>
            </p:nvSpPr>
            <p:spPr>
              <a:xfrm>
                <a:off x="8136410" y="4627287"/>
                <a:ext cx="2581766" cy="1227762"/>
              </a:xfrm>
              <a:prstGeom prst="roundRect">
                <a:avLst>
                  <a:gd name="adj" fmla="val 9896"/>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latin typeface="+mj-lt"/>
                  </a:rPr>
                  <a:t>MIN</a:t>
                </a:r>
                <a:r>
                  <a:rPr lang="en-US" dirty="0">
                    <a:solidFill>
                      <a:schemeClr val="tx1"/>
                    </a:solidFill>
                    <a:latin typeface="+mj-lt"/>
                  </a:rPr>
                  <a:t> Nodes:</a:t>
                </a:r>
              </a:p>
              <a:p>
                <a:pPr algn="ctr"/>
                <a14:m>
                  <m:oMath xmlns:m="http://schemas.openxmlformats.org/officeDocument/2006/math">
                    <m:r>
                      <a:rPr lang="en-US" b="0" i="1" smtClean="0">
                        <a:solidFill>
                          <a:schemeClr val="tx1"/>
                        </a:solidFill>
                        <a:latin typeface="Cambria Math" panose="02040503050406030204" pitchFamily="18" charset="0"/>
                      </a:rPr>
                      <m:t>𝑈</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min</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𝑈</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oMath>
                </a14:m>
                <a:r>
                  <a:rPr lang="en-US" i="1" dirty="0">
                    <a:solidFill>
                      <a:schemeClr val="tx1"/>
                    </a:solidFill>
                  </a:rPr>
                  <a:t> </a:t>
                </a:r>
              </a:p>
            </p:txBody>
          </p:sp>
        </mc:Choice>
        <mc:Fallback xmlns="">
          <p:sp>
            <p:nvSpPr>
              <p:cNvPr id="93" name="Rounded Rectangle 92">
                <a:extLst>
                  <a:ext uri="{FF2B5EF4-FFF2-40B4-BE49-F238E27FC236}">
                    <a16:creationId xmlns:a16="http://schemas.microsoft.com/office/drawing/2014/main" id="{60151419-D4CB-3D82-C1D2-0013C2EACD2C}"/>
                  </a:ext>
                </a:extLst>
              </p:cNvPr>
              <p:cNvSpPr>
                <a:spLocks noRot="1" noChangeAspect="1" noMove="1" noResize="1" noEditPoints="1" noAdjustHandles="1" noChangeArrowheads="1" noChangeShapeType="1" noTextEdit="1"/>
              </p:cNvSpPr>
              <p:nvPr/>
            </p:nvSpPr>
            <p:spPr>
              <a:xfrm>
                <a:off x="8136410" y="4627287"/>
                <a:ext cx="2581766" cy="1227762"/>
              </a:xfrm>
              <a:prstGeom prst="roundRect">
                <a:avLst>
                  <a:gd name="adj" fmla="val 9896"/>
                </a:avLst>
              </a:prstGeom>
              <a:blipFill>
                <a:blip r:embed="rId6"/>
                <a:stretch>
                  <a:fillRect/>
                </a:stretch>
              </a:blipFill>
              <a:ln w="57150">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C69D3303-D63E-DAE0-7C41-53FF27D23C2F}"/>
                  </a:ext>
                </a:extLst>
              </p:cNvPr>
              <p:cNvSpPr txBox="1"/>
              <p:nvPr/>
            </p:nvSpPr>
            <p:spPr>
              <a:xfrm>
                <a:off x="8957748" y="5517086"/>
                <a:ext cx="1207575"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𝑠</m:t>
                      </m:r>
                      <m:r>
                        <a:rPr lang="en-US" sz="1000" b="0" i="1" smtClean="0">
                          <a:latin typeface="Cambria Math" panose="02040503050406030204" pitchFamily="18" charset="0"/>
                        </a:rPr>
                        <m:t>’∈</m:t>
                      </m:r>
                      <m:r>
                        <m:rPr>
                          <m:sty m:val="p"/>
                        </m:rPr>
                        <a:rPr lang="en-US" sz="1000" b="0" i="0" smtClean="0">
                          <a:latin typeface="Cambria Math" panose="02040503050406030204" pitchFamily="18" charset="0"/>
                          <a:ea typeface="Cambria Math" panose="02040503050406030204" pitchFamily="18" charset="0"/>
                        </a:rPr>
                        <m:t>successors</m:t>
                      </m:r>
                      <m:r>
                        <a:rPr lang="en-US" sz="1000" b="0" i="1" smtClean="0">
                          <a:latin typeface="Cambria Math" panose="02040503050406030204" pitchFamily="18" charset="0"/>
                          <a:ea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𝑠</m:t>
                      </m:r>
                      <m:r>
                        <a:rPr lang="en-US" sz="1000" b="0" i="1" smtClean="0">
                          <a:latin typeface="Cambria Math" panose="02040503050406030204" pitchFamily="18" charset="0"/>
                          <a:ea typeface="Cambria Math" panose="02040503050406030204" pitchFamily="18" charset="0"/>
                        </a:rPr>
                        <m:t>)</m:t>
                      </m:r>
                    </m:oMath>
                  </m:oMathPara>
                </a14:m>
                <a:endParaRPr lang="en-US" sz="1000" i="1" dirty="0"/>
              </a:p>
            </p:txBody>
          </p:sp>
        </mc:Choice>
        <mc:Fallback xmlns="">
          <p:sp>
            <p:nvSpPr>
              <p:cNvPr id="94" name="TextBox 93">
                <a:extLst>
                  <a:ext uri="{FF2B5EF4-FFF2-40B4-BE49-F238E27FC236}">
                    <a16:creationId xmlns:a16="http://schemas.microsoft.com/office/drawing/2014/main" id="{C69D3303-D63E-DAE0-7C41-53FF27D23C2F}"/>
                  </a:ext>
                </a:extLst>
              </p:cNvPr>
              <p:cNvSpPr txBox="1">
                <a:spLocks noRot="1" noChangeAspect="1" noMove="1" noResize="1" noEditPoints="1" noAdjustHandles="1" noChangeArrowheads="1" noChangeShapeType="1" noTextEdit="1"/>
              </p:cNvSpPr>
              <p:nvPr/>
            </p:nvSpPr>
            <p:spPr>
              <a:xfrm>
                <a:off x="8957748" y="5517086"/>
                <a:ext cx="1207575" cy="24622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232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91" grpId="0" animBg="1"/>
      <p:bldP spid="92" grpId="0"/>
      <p:bldP spid="93" grpId="0" animBg="1"/>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7C8D-CB25-F331-D4E9-072F7DC0BF06}"/>
              </a:ext>
            </a:extLst>
          </p:cNvPr>
          <p:cNvSpPr>
            <a:spLocks noGrp="1"/>
          </p:cNvSpPr>
          <p:nvPr>
            <p:ph type="title"/>
          </p:nvPr>
        </p:nvSpPr>
        <p:spPr/>
        <p:txBody>
          <a:bodyPr/>
          <a:lstStyle/>
          <a:p>
            <a:r>
              <a:rPr lang="en-US" dirty="0"/>
              <a:t>Minimax Tree</a:t>
            </a:r>
          </a:p>
        </p:txBody>
      </p:sp>
      <p:sp>
        <p:nvSpPr>
          <p:cNvPr id="4" name="Date Placeholder 3">
            <a:extLst>
              <a:ext uri="{FF2B5EF4-FFF2-40B4-BE49-F238E27FC236}">
                <a16:creationId xmlns:a16="http://schemas.microsoft.com/office/drawing/2014/main" id="{14605AB3-13FF-C1FA-5C3C-2B3523E0296A}"/>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0EFA8A44-D12B-B95B-FA51-828F6B307CDC}"/>
              </a:ext>
            </a:extLst>
          </p:cNvPr>
          <p:cNvSpPr>
            <a:spLocks noGrp="1"/>
          </p:cNvSpPr>
          <p:nvPr>
            <p:ph type="sldNum" sz="quarter" idx="12"/>
          </p:nvPr>
        </p:nvSpPr>
        <p:spPr/>
        <p:txBody>
          <a:bodyPr/>
          <a:lstStyle/>
          <a:p>
            <a:fld id="{0C6CD854-DD62-6C4B-87F1-66B34D688D3F}" type="slidenum">
              <a:rPr lang="en-US" smtClean="0"/>
              <a:t>12</a:t>
            </a:fld>
            <a:endParaRPr lang="en-US"/>
          </a:p>
        </p:txBody>
      </p:sp>
      <p:sp>
        <p:nvSpPr>
          <p:cNvPr id="120" name="Rounded Rectangle 119">
            <a:extLst>
              <a:ext uri="{FF2B5EF4-FFF2-40B4-BE49-F238E27FC236}">
                <a16:creationId xmlns:a16="http://schemas.microsoft.com/office/drawing/2014/main" id="{8FD6EF82-0DF5-571C-D73D-1B8466FC136D}"/>
              </a:ext>
            </a:extLst>
          </p:cNvPr>
          <p:cNvSpPr/>
          <p:nvPr/>
        </p:nvSpPr>
        <p:spPr>
          <a:xfrm>
            <a:off x="1946491" y="3366444"/>
            <a:ext cx="524653" cy="46166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3</a:t>
            </a:r>
          </a:p>
        </p:txBody>
      </p:sp>
      <p:sp>
        <p:nvSpPr>
          <p:cNvPr id="121" name="Rounded Rectangle 120">
            <a:extLst>
              <a:ext uri="{FF2B5EF4-FFF2-40B4-BE49-F238E27FC236}">
                <a16:creationId xmlns:a16="http://schemas.microsoft.com/office/drawing/2014/main" id="{C13879D0-D36C-2415-8440-3CE004964C91}"/>
              </a:ext>
            </a:extLst>
          </p:cNvPr>
          <p:cNvSpPr/>
          <p:nvPr/>
        </p:nvSpPr>
        <p:spPr>
          <a:xfrm>
            <a:off x="5035814" y="3361977"/>
            <a:ext cx="524653" cy="46166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2</a:t>
            </a:r>
          </a:p>
        </p:txBody>
      </p:sp>
      <p:grpSp>
        <p:nvGrpSpPr>
          <p:cNvPr id="125" name="Group 124" descr="Diagram of a minimax search tree with the following nodes:&#10;Maximizer triangle at the root&#10;Connected to three minimizer triangles&#10;The left minimizer triangle has children with values 3, 12, and 8.&#10;The middle minimizer triangle has children with values 2, 4, and 6.&#10;The right minimizer triangle has children with values 14, 5, and 2.">
            <a:extLst>
              <a:ext uri="{FF2B5EF4-FFF2-40B4-BE49-F238E27FC236}">
                <a16:creationId xmlns:a16="http://schemas.microsoft.com/office/drawing/2014/main" id="{23E56591-B9CC-3BE4-A85D-7DB50FB51A23}"/>
              </a:ext>
            </a:extLst>
          </p:cNvPr>
          <p:cNvGrpSpPr/>
          <p:nvPr/>
        </p:nvGrpSpPr>
        <p:grpSpPr>
          <a:xfrm>
            <a:off x="1625600" y="2209800"/>
            <a:ext cx="8636000" cy="2803524"/>
            <a:chOff x="1625600" y="2209800"/>
            <a:chExt cx="8636000" cy="2803524"/>
          </a:xfrm>
        </p:grpSpPr>
        <p:grpSp>
          <p:nvGrpSpPr>
            <p:cNvPr id="6" name="Group 5">
              <a:extLst>
                <a:ext uri="{FF2B5EF4-FFF2-40B4-BE49-F238E27FC236}">
                  <a16:creationId xmlns:a16="http://schemas.microsoft.com/office/drawing/2014/main" id="{6F8EBAED-9E4B-1202-0AF7-D7D0B9A16734}"/>
                </a:ext>
              </a:extLst>
            </p:cNvPr>
            <p:cNvGrpSpPr/>
            <p:nvPr/>
          </p:nvGrpSpPr>
          <p:grpSpPr>
            <a:xfrm>
              <a:off x="1625600" y="2209800"/>
              <a:ext cx="8636000" cy="2803524"/>
              <a:chOff x="1625600" y="2209800"/>
              <a:chExt cx="8636000" cy="2803524"/>
            </a:xfrm>
          </p:grpSpPr>
          <p:sp>
            <p:nvSpPr>
              <p:cNvPr id="7" name="Google Shape;433;p20">
                <a:extLst>
                  <a:ext uri="{FF2B5EF4-FFF2-40B4-BE49-F238E27FC236}">
                    <a16:creationId xmlns:a16="http://schemas.microsoft.com/office/drawing/2014/main" id="{93E2A3D8-02B4-0942-0D59-53BDE00A21DB}"/>
                  </a:ext>
                </a:extLst>
              </p:cNvPr>
              <p:cNvSpPr/>
              <p:nvPr/>
            </p:nvSpPr>
            <p:spPr>
              <a:xfrm>
                <a:off x="5693833" y="2209800"/>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437;p20">
                <a:extLst>
                  <a:ext uri="{FF2B5EF4-FFF2-40B4-BE49-F238E27FC236}">
                    <a16:creationId xmlns:a16="http://schemas.microsoft.com/office/drawing/2014/main" id="{31C4EC32-530C-AAC2-1534-BE272C2CE6FB}"/>
                  </a:ext>
                </a:extLst>
              </p:cNvPr>
              <p:cNvSpPr/>
              <p:nvPr/>
            </p:nvSpPr>
            <p:spPr>
              <a:xfrm>
                <a:off x="2641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12</a:t>
                </a:r>
                <a:endParaRPr>
                  <a:solidFill>
                    <a:schemeClr val="bg1"/>
                  </a:solidFill>
                  <a:latin typeface="+mj-lt"/>
                </a:endParaRPr>
              </a:p>
            </p:txBody>
          </p:sp>
          <p:sp>
            <p:nvSpPr>
              <p:cNvPr id="52" name="Google Shape;440;p20">
                <a:extLst>
                  <a:ext uri="{FF2B5EF4-FFF2-40B4-BE49-F238E27FC236}">
                    <a16:creationId xmlns:a16="http://schemas.microsoft.com/office/drawing/2014/main" id="{29EE54E1-7493-FA95-5017-C7C838D5DAD9}"/>
                  </a:ext>
                </a:extLst>
              </p:cNvPr>
              <p:cNvSpPr/>
              <p:nvPr/>
            </p:nvSpPr>
            <p:spPr>
              <a:xfrm>
                <a:off x="3657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8</a:t>
                </a:r>
                <a:endParaRPr>
                  <a:solidFill>
                    <a:schemeClr val="bg1"/>
                  </a:solidFill>
                  <a:latin typeface="+mj-lt"/>
                </a:endParaRPr>
              </a:p>
            </p:txBody>
          </p:sp>
          <p:sp>
            <p:nvSpPr>
              <p:cNvPr id="50" name="Google Shape;443;p20">
                <a:extLst>
                  <a:ext uri="{FF2B5EF4-FFF2-40B4-BE49-F238E27FC236}">
                    <a16:creationId xmlns:a16="http://schemas.microsoft.com/office/drawing/2014/main" id="{94CF0B27-D0E5-8302-4D2A-E762CBC3C8A1}"/>
                  </a:ext>
                </a:extLst>
              </p:cNvPr>
              <p:cNvSpPr/>
              <p:nvPr/>
            </p:nvSpPr>
            <p:spPr>
              <a:xfrm>
                <a:off x="8737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5</a:t>
                </a:r>
                <a:endParaRPr>
                  <a:solidFill>
                    <a:schemeClr val="bg1"/>
                  </a:solidFill>
                  <a:latin typeface="+mj-lt"/>
                </a:endParaRPr>
              </a:p>
            </p:txBody>
          </p:sp>
          <p:sp>
            <p:nvSpPr>
              <p:cNvPr id="48" name="Google Shape;446;p20">
                <a:extLst>
                  <a:ext uri="{FF2B5EF4-FFF2-40B4-BE49-F238E27FC236}">
                    <a16:creationId xmlns:a16="http://schemas.microsoft.com/office/drawing/2014/main" id="{F5CD2511-B0A7-E9A2-AEE8-9093504F7127}"/>
                  </a:ext>
                </a:extLst>
              </p:cNvPr>
              <p:cNvSpPr/>
              <p:nvPr/>
            </p:nvSpPr>
            <p:spPr>
              <a:xfrm>
                <a:off x="9753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2</a:t>
                </a:r>
                <a:endParaRPr dirty="0">
                  <a:solidFill>
                    <a:schemeClr val="bg1"/>
                  </a:solidFill>
                  <a:latin typeface="+mj-lt"/>
                </a:endParaRPr>
              </a:p>
            </p:txBody>
          </p:sp>
          <p:sp>
            <p:nvSpPr>
              <p:cNvPr id="45" name="Google Shape;436;p20">
                <a:extLst>
                  <a:ext uri="{FF2B5EF4-FFF2-40B4-BE49-F238E27FC236}">
                    <a16:creationId xmlns:a16="http://schemas.microsoft.com/office/drawing/2014/main" id="{1E692605-9820-548A-C0A3-6137AACE0489}"/>
                  </a:ext>
                </a:extLst>
              </p:cNvPr>
              <p:cNvSpPr/>
              <p:nvPr/>
            </p:nvSpPr>
            <p:spPr>
              <a:xfrm rot="10800000" flipH="1">
                <a:off x="2645833" y="3460750"/>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450;p20">
                <a:extLst>
                  <a:ext uri="{FF2B5EF4-FFF2-40B4-BE49-F238E27FC236}">
                    <a16:creationId xmlns:a16="http://schemas.microsoft.com/office/drawing/2014/main" id="{20673CFA-18B8-20F6-6F85-EBD8227055D3}"/>
                  </a:ext>
                </a:extLst>
              </p:cNvPr>
              <p:cNvSpPr/>
              <p:nvPr/>
            </p:nvSpPr>
            <p:spPr>
              <a:xfrm>
                <a:off x="1625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3</a:t>
                </a:r>
                <a:endParaRPr dirty="0">
                  <a:solidFill>
                    <a:schemeClr val="bg1"/>
                  </a:solidFill>
                  <a:latin typeface="+mj-lt"/>
                </a:endParaRPr>
              </a:p>
            </p:txBody>
          </p:sp>
          <p:sp>
            <p:nvSpPr>
              <p:cNvPr id="43" name="Google Shape;456;p20">
                <a:extLst>
                  <a:ext uri="{FF2B5EF4-FFF2-40B4-BE49-F238E27FC236}">
                    <a16:creationId xmlns:a16="http://schemas.microsoft.com/office/drawing/2014/main" id="{D71FE426-8826-2884-C38B-A4C91E509ECE}"/>
                  </a:ext>
                </a:extLst>
              </p:cNvPr>
              <p:cNvSpPr/>
              <p:nvPr/>
            </p:nvSpPr>
            <p:spPr>
              <a:xfrm rot="10800000" flipH="1">
                <a:off x="5693833" y="3444878"/>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60;p20">
                <a:extLst>
                  <a:ext uri="{FF2B5EF4-FFF2-40B4-BE49-F238E27FC236}">
                    <a16:creationId xmlns:a16="http://schemas.microsoft.com/office/drawing/2014/main" id="{40E8645F-0BC4-7BB6-E1A3-1243C40EAE1A}"/>
                  </a:ext>
                </a:extLst>
              </p:cNvPr>
              <p:cNvSpPr/>
              <p:nvPr/>
            </p:nvSpPr>
            <p:spPr>
              <a:xfrm>
                <a:off x="4673599"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2</a:t>
                </a:r>
                <a:endParaRPr>
                  <a:solidFill>
                    <a:schemeClr val="bg1"/>
                  </a:solidFill>
                  <a:latin typeface="+mj-lt"/>
                </a:endParaRPr>
              </a:p>
            </p:txBody>
          </p:sp>
          <p:sp>
            <p:nvSpPr>
              <p:cNvPr id="36" name="Google Shape;465;p20">
                <a:extLst>
                  <a:ext uri="{FF2B5EF4-FFF2-40B4-BE49-F238E27FC236}">
                    <a16:creationId xmlns:a16="http://schemas.microsoft.com/office/drawing/2014/main" id="{69ACA812-4357-7642-D1AA-3E3A229D96F0}"/>
                  </a:ext>
                </a:extLst>
              </p:cNvPr>
              <p:cNvSpPr/>
              <p:nvPr/>
            </p:nvSpPr>
            <p:spPr>
              <a:xfrm>
                <a:off x="7721598" y="4648199"/>
                <a:ext cx="508001"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14</a:t>
                </a:r>
                <a:endParaRPr>
                  <a:solidFill>
                    <a:schemeClr val="bg1"/>
                  </a:solidFill>
                  <a:latin typeface="+mj-lt"/>
                </a:endParaRPr>
              </a:p>
            </p:txBody>
          </p:sp>
          <p:sp>
            <p:nvSpPr>
              <p:cNvPr id="34" name="Google Shape;470;p20">
                <a:extLst>
                  <a:ext uri="{FF2B5EF4-FFF2-40B4-BE49-F238E27FC236}">
                    <a16:creationId xmlns:a16="http://schemas.microsoft.com/office/drawing/2014/main" id="{37BDA771-4894-D02C-9637-35B1FAE409EE}"/>
                  </a:ext>
                </a:extLst>
              </p:cNvPr>
              <p:cNvSpPr/>
              <p:nvPr/>
            </p:nvSpPr>
            <p:spPr>
              <a:xfrm>
                <a:off x="5689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4</a:t>
                </a:r>
                <a:endParaRPr>
                  <a:solidFill>
                    <a:schemeClr val="bg1"/>
                  </a:solidFill>
                  <a:latin typeface="+mj-lt"/>
                </a:endParaRPr>
              </a:p>
            </p:txBody>
          </p:sp>
          <p:sp>
            <p:nvSpPr>
              <p:cNvPr id="32" name="Google Shape;473;p20">
                <a:extLst>
                  <a:ext uri="{FF2B5EF4-FFF2-40B4-BE49-F238E27FC236}">
                    <a16:creationId xmlns:a16="http://schemas.microsoft.com/office/drawing/2014/main" id="{19DCCACB-0822-95BA-DC6A-D27554BEDA00}"/>
                  </a:ext>
                </a:extLst>
              </p:cNvPr>
              <p:cNvSpPr/>
              <p:nvPr/>
            </p:nvSpPr>
            <p:spPr>
              <a:xfrm>
                <a:off x="6705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6</a:t>
                </a:r>
                <a:endParaRPr>
                  <a:solidFill>
                    <a:schemeClr val="bg1"/>
                  </a:solidFill>
                  <a:latin typeface="+mj-lt"/>
                </a:endParaRPr>
              </a:p>
            </p:txBody>
          </p:sp>
          <p:sp>
            <p:nvSpPr>
              <p:cNvPr id="29" name="Google Shape;479;p20">
                <a:extLst>
                  <a:ext uri="{FF2B5EF4-FFF2-40B4-BE49-F238E27FC236}">
                    <a16:creationId xmlns:a16="http://schemas.microsoft.com/office/drawing/2014/main" id="{CA660872-DAE4-9B66-C07A-F4AA361BEF05}"/>
                  </a:ext>
                </a:extLst>
              </p:cNvPr>
              <p:cNvSpPr/>
              <p:nvPr/>
            </p:nvSpPr>
            <p:spPr>
              <a:xfrm rot="10800000" flipH="1">
                <a:off x="8741831" y="3460750"/>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74" name="Google Shape;788;p34">
              <a:extLst>
                <a:ext uri="{FF2B5EF4-FFF2-40B4-BE49-F238E27FC236}">
                  <a16:creationId xmlns:a16="http://schemas.microsoft.com/office/drawing/2014/main" id="{B9459246-CE26-5B46-C763-68C027CE35B3}"/>
                </a:ext>
              </a:extLst>
            </p:cNvPr>
            <p:cNvCxnSpPr>
              <a:cxnSpLocks/>
              <a:stCxn id="7" idx="3"/>
              <a:endCxn id="29" idx="2"/>
            </p:cNvCxnSpPr>
            <p:nvPr/>
          </p:nvCxnSpPr>
          <p:spPr>
            <a:xfrm>
              <a:off x="5947833" y="2514600"/>
              <a:ext cx="2793998" cy="946150"/>
            </a:xfrm>
            <a:prstGeom prst="straightConnector1">
              <a:avLst/>
            </a:prstGeom>
            <a:noFill/>
            <a:ln w="19050" cap="flat" cmpd="sng">
              <a:solidFill>
                <a:schemeClr val="tx1"/>
              </a:solidFill>
              <a:prstDash val="solid"/>
              <a:round/>
              <a:headEnd type="none" w="med" len="med"/>
              <a:tailEnd type="triangle" w="lg" len="lg"/>
            </a:ln>
          </p:spPr>
        </p:cxnSp>
        <p:cxnSp>
          <p:nvCxnSpPr>
            <p:cNvPr id="77" name="Google Shape;788;p34">
              <a:extLst>
                <a:ext uri="{FF2B5EF4-FFF2-40B4-BE49-F238E27FC236}">
                  <a16:creationId xmlns:a16="http://schemas.microsoft.com/office/drawing/2014/main" id="{A0C4710E-EA03-179E-8022-67F85115CCCA}"/>
                </a:ext>
              </a:extLst>
            </p:cNvPr>
            <p:cNvCxnSpPr>
              <a:cxnSpLocks/>
              <a:stCxn id="7" idx="3"/>
              <a:endCxn id="43" idx="3"/>
            </p:cNvCxnSpPr>
            <p:nvPr/>
          </p:nvCxnSpPr>
          <p:spPr>
            <a:xfrm>
              <a:off x="5947833" y="2514600"/>
              <a:ext cx="0" cy="930278"/>
            </a:xfrm>
            <a:prstGeom prst="straightConnector1">
              <a:avLst/>
            </a:prstGeom>
            <a:noFill/>
            <a:ln w="19050" cap="flat" cmpd="sng">
              <a:solidFill>
                <a:schemeClr val="tx1"/>
              </a:solidFill>
              <a:prstDash val="solid"/>
              <a:round/>
              <a:headEnd type="none" w="med" len="med"/>
              <a:tailEnd type="triangle" w="lg" len="lg"/>
            </a:ln>
          </p:spPr>
        </p:cxnSp>
        <p:cxnSp>
          <p:nvCxnSpPr>
            <p:cNvPr id="80" name="Google Shape;788;p34">
              <a:extLst>
                <a:ext uri="{FF2B5EF4-FFF2-40B4-BE49-F238E27FC236}">
                  <a16:creationId xmlns:a16="http://schemas.microsoft.com/office/drawing/2014/main" id="{B551B270-ADB9-B758-3040-6AF0FFFD85B2}"/>
                </a:ext>
              </a:extLst>
            </p:cNvPr>
            <p:cNvCxnSpPr>
              <a:cxnSpLocks/>
              <a:stCxn id="7" idx="3"/>
              <a:endCxn id="45" idx="4"/>
            </p:cNvCxnSpPr>
            <p:nvPr/>
          </p:nvCxnSpPr>
          <p:spPr>
            <a:xfrm flipH="1">
              <a:off x="3153833" y="2514600"/>
              <a:ext cx="2794000" cy="946150"/>
            </a:xfrm>
            <a:prstGeom prst="straightConnector1">
              <a:avLst/>
            </a:prstGeom>
            <a:noFill/>
            <a:ln w="19050" cap="flat" cmpd="sng">
              <a:solidFill>
                <a:schemeClr val="tx1"/>
              </a:solidFill>
              <a:prstDash val="solid"/>
              <a:round/>
              <a:headEnd type="none" w="med" len="med"/>
              <a:tailEnd type="triangle" w="lg" len="lg"/>
            </a:ln>
          </p:spPr>
        </p:cxnSp>
        <p:cxnSp>
          <p:nvCxnSpPr>
            <p:cNvPr id="83" name="Google Shape;788;p34">
              <a:extLst>
                <a:ext uri="{FF2B5EF4-FFF2-40B4-BE49-F238E27FC236}">
                  <a16:creationId xmlns:a16="http://schemas.microsoft.com/office/drawing/2014/main" id="{144EDFC9-EEFB-7A20-4144-149CC588DED8}"/>
                </a:ext>
              </a:extLst>
            </p:cNvPr>
            <p:cNvCxnSpPr>
              <a:cxnSpLocks/>
              <a:stCxn id="45" idx="0"/>
              <a:endCxn id="14" idx="0"/>
            </p:cNvCxnSpPr>
            <p:nvPr/>
          </p:nvCxnSpPr>
          <p:spPr>
            <a:xfrm flipH="1">
              <a:off x="1879600" y="3765550"/>
              <a:ext cx="1020233" cy="882649"/>
            </a:xfrm>
            <a:prstGeom prst="straightConnector1">
              <a:avLst/>
            </a:prstGeom>
            <a:noFill/>
            <a:ln w="19050" cap="flat" cmpd="sng">
              <a:solidFill>
                <a:schemeClr val="tx1"/>
              </a:solidFill>
              <a:prstDash val="solid"/>
              <a:round/>
              <a:headEnd type="none" w="med" len="med"/>
              <a:tailEnd type="triangle" w="lg" len="lg"/>
            </a:ln>
          </p:spPr>
        </p:cxnSp>
        <p:cxnSp>
          <p:nvCxnSpPr>
            <p:cNvPr id="86" name="Google Shape;788;p34">
              <a:extLst>
                <a:ext uri="{FF2B5EF4-FFF2-40B4-BE49-F238E27FC236}">
                  <a16:creationId xmlns:a16="http://schemas.microsoft.com/office/drawing/2014/main" id="{D650BCEF-935A-9573-71D6-7BEAD60C2680}"/>
                </a:ext>
              </a:extLst>
            </p:cNvPr>
            <p:cNvCxnSpPr>
              <a:cxnSpLocks/>
              <a:stCxn id="45" idx="0"/>
              <a:endCxn id="54" idx="0"/>
            </p:cNvCxnSpPr>
            <p:nvPr/>
          </p:nvCxnSpPr>
          <p:spPr>
            <a:xfrm flipH="1">
              <a:off x="2895600" y="3765550"/>
              <a:ext cx="4233" cy="882649"/>
            </a:xfrm>
            <a:prstGeom prst="straightConnector1">
              <a:avLst/>
            </a:prstGeom>
            <a:noFill/>
            <a:ln w="19050" cap="flat" cmpd="sng">
              <a:solidFill>
                <a:schemeClr val="tx1"/>
              </a:solidFill>
              <a:prstDash val="solid"/>
              <a:round/>
              <a:headEnd type="none" w="med" len="med"/>
              <a:tailEnd type="triangle" w="lg" len="lg"/>
            </a:ln>
          </p:spPr>
        </p:cxnSp>
        <p:cxnSp>
          <p:nvCxnSpPr>
            <p:cNvPr id="89" name="Google Shape;788;p34">
              <a:extLst>
                <a:ext uri="{FF2B5EF4-FFF2-40B4-BE49-F238E27FC236}">
                  <a16:creationId xmlns:a16="http://schemas.microsoft.com/office/drawing/2014/main" id="{60E9D708-0CBD-2C16-BF4A-656B88DF09E8}"/>
                </a:ext>
              </a:extLst>
            </p:cNvPr>
            <p:cNvCxnSpPr>
              <a:cxnSpLocks/>
              <a:stCxn id="45" idx="0"/>
              <a:endCxn id="52" idx="0"/>
            </p:cNvCxnSpPr>
            <p:nvPr/>
          </p:nvCxnSpPr>
          <p:spPr>
            <a:xfrm>
              <a:off x="2899833" y="3765550"/>
              <a:ext cx="1011767" cy="882649"/>
            </a:xfrm>
            <a:prstGeom prst="straightConnector1">
              <a:avLst/>
            </a:prstGeom>
            <a:noFill/>
            <a:ln w="19050" cap="flat" cmpd="sng">
              <a:solidFill>
                <a:schemeClr val="tx1"/>
              </a:solidFill>
              <a:prstDash val="solid"/>
              <a:round/>
              <a:headEnd type="none" w="med" len="med"/>
              <a:tailEnd type="triangle" w="lg" len="lg"/>
            </a:ln>
          </p:spPr>
        </p:cxnSp>
        <p:cxnSp>
          <p:nvCxnSpPr>
            <p:cNvPr id="92" name="Google Shape;788;p34">
              <a:extLst>
                <a:ext uri="{FF2B5EF4-FFF2-40B4-BE49-F238E27FC236}">
                  <a16:creationId xmlns:a16="http://schemas.microsoft.com/office/drawing/2014/main" id="{51F0DAFE-CA00-A3A9-155B-AE69FB6AED04}"/>
                </a:ext>
              </a:extLst>
            </p:cNvPr>
            <p:cNvCxnSpPr>
              <a:cxnSpLocks/>
              <a:stCxn id="43" idx="0"/>
              <a:endCxn id="40" idx="0"/>
            </p:cNvCxnSpPr>
            <p:nvPr/>
          </p:nvCxnSpPr>
          <p:spPr>
            <a:xfrm flipH="1">
              <a:off x="4927599" y="3749678"/>
              <a:ext cx="1020234" cy="898521"/>
            </a:xfrm>
            <a:prstGeom prst="straightConnector1">
              <a:avLst/>
            </a:prstGeom>
            <a:noFill/>
            <a:ln w="19050" cap="flat" cmpd="sng">
              <a:solidFill>
                <a:schemeClr val="tx1"/>
              </a:solidFill>
              <a:prstDash val="solid"/>
              <a:round/>
              <a:headEnd type="none" w="med" len="med"/>
              <a:tailEnd type="triangle" w="lg" len="lg"/>
            </a:ln>
          </p:spPr>
        </p:cxnSp>
        <p:cxnSp>
          <p:nvCxnSpPr>
            <p:cNvPr id="95" name="Google Shape;788;p34">
              <a:extLst>
                <a:ext uri="{FF2B5EF4-FFF2-40B4-BE49-F238E27FC236}">
                  <a16:creationId xmlns:a16="http://schemas.microsoft.com/office/drawing/2014/main" id="{4053ACD8-B0F0-87D4-1787-D1FB746AC08F}"/>
                </a:ext>
              </a:extLst>
            </p:cNvPr>
            <p:cNvCxnSpPr>
              <a:cxnSpLocks/>
              <a:stCxn id="43" idx="0"/>
              <a:endCxn id="34" idx="0"/>
            </p:cNvCxnSpPr>
            <p:nvPr/>
          </p:nvCxnSpPr>
          <p:spPr>
            <a:xfrm flipH="1">
              <a:off x="5943600" y="3749678"/>
              <a:ext cx="4233" cy="898521"/>
            </a:xfrm>
            <a:prstGeom prst="straightConnector1">
              <a:avLst/>
            </a:prstGeom>
            <a:noFill/>
            <a:ln w="19050" cap="flat" cmpd="sng">
              <a:solidFill>
                <a:schemeClr val="tx1"/>
              </a:solidFill>
              <a:prstDash val="solid"/>
              <a:round/>
              <a:headEnd type="none" w="med" len="med"/>
              <a:tailEnd type="triangle" w="lg" len="lg"/>
            </a:ln>
          </p:spPr>
        </p:cxnSp>
        <p:cxnSp>
          <p:nvCxnSpPr>
            <p:cNvPr id="98" name="Google Shape;788;p34">
              <a:extLst>
                <a:ext uri="{FF2B5EF4-FFF2-40B4-BE49-F238E27FC236}">
                  <a16:creationId xmlns:a16="http://schemas.microsoft.com/office/drawing/2014/main" id="{457F19BA-0436-BB70-1764-C9C4886CBC5E}"/>
                </a:ext>
              </a:extLst>
            </p:cNvPr>
            <p:cNvCxnSpPr>
              <a:cxnSpLocks/>
              <a:stCxn id="43" idx="0"/>
              <a:endCxn id="32" idx="0"/>
            </p:cNvCxnSpPr>
            <p:nvPr/>
          </p:nvCxnSpPr>
          <p:spPr>
            <a:xfrm>
              <a:off x="5947833" y="3749678"/>
              <a:ext cx="1011767" cy="898521"/>
            </a:xfrm>
            <a:prstGeom prst="straightConnector1">
              <a:avLst/>
            </a:prstGeom>
            <a:noFill/>
            <a:ln w="19050" cap="flat" cmpd="sng">
              <a:solidFill>
                <a:schemeClr val="tx1"/>
              </a:solidFill>
              <a:prstDash val="solid"/>
              <a:round/>
              <a:headEnd type="none" w="med" len="med"/>
              <a:tailEnd type="triangle" w="lg" len="lg"/>
            </a:ln>
          </p:spPr>
        </p:cxnSp>
        <p:cxnSp>
          <p:nvCxnSpPr>
            <p:cNvPr id="101" name="Google Shape;788;p34">
              <a:extLst>
                <a:ext uri="{FF2B5EF4-FFF2-40B4-BE49-F238E27FC236}">
                  <a16:creationId xmlns:a16="http://schemas.microsoft.com/office/drawing/2014/main" id="{E45B9C5E-C888-DEE1-F33A-1BA589CD6EC7}"/>
                </a:ext>
              </a:extLst>
            </p:cNvPr>
            <p:cNvCxnSpPr>
              <a:cxnSpLocks/>
              <a:stCxn id="29" idx="0"/>
              <a:endCxn id="36" idx="0"/>
            </p:cNvCxnSpPr>
            <p:nvPr/>
          </p:nvCxnSpPr>
          <p:spPr>
            <a:xfrm flipH="1">
              <a:off x="7975599" y="3765550"/>
              <a:ext cx="1020232" cy="882649"/>
            </a:xfrm>
            <a:prstGeom prst="straightConnector1">
              <a:avLst/>
            </a:prstGeom>
            <a:noFill/>
            <a:ln w="19050" cap="flat" cmpd="sng">
              <a:solidFill>
                <a:schemeClr val="tx1"/>
              </a:solidFill>
              <a:prstDash val="solid"/>
              <a:round/>
              <a:headEnd type="none" w="med" len="med"/>
              <a:tailEnd type="triangle" w="lg" len="lg"/>
            </a:ln>
          </p:spPr>
        </p:cxnSp>
        <p:cxnSp>
          <p:nvCxnSpPr>
            <p:cNvPr id="104" name="Google Shape;788;p34">
              <a:extLst>
                <a:ext uri="{FF2B5EF4-FFF2-40B4-BE49-F238E27FC236}">
                  <a16:creationId xmlns:a16="http://schemas.microsoft.com/office/drawing/2014/main" id="{D6DADD24-60AC-CBCD-850B-8404DFFBA49D}"/>
                </a:ext>
              </a:extLst>
            </p:cNvPr>
            <p:cNvCxnSpPr>
              <a:cxnSpLocks/>
              <a:endCxn id="50" idx="0"/>
            </p:cNvCxnSpPr>
            <p:nvPr/>
          </p:nvCxnSpPr>
          <p:spPr>
            <a:xfrm>
              <a:off x="8989484" y="3797300"/>
              <a:ext cx="2116" cy="850899"/>
            </a:xfrm>
            <a:prstGeom prst="straightConnector1">
              <a:avLst/>
            </a:prstGeom>
            <a:noFill/>
            <a:ln w="19050" cap="flat" cmpd="sng">
              <a:solidFill>
                <a:schemeClr val="tx1"/>
              </a:solidFill>
              <a:prstDash val="solid"/>
              <a:round/>
              <a:headEnd type="none" w="med" len="med"/>
              <a:tailEnd type="triangle" w="lg" len="lg"/>
            </a:ln>
          </p:spPr>
        </p:cxnSp>
        <p:cxnSp>
          <p:nvCxnSpPr>
            <p:cNvPr id="107" name="Google Shape;788;p34">
              <a:extLst>
                <a:ext uri="{FF2B5EF4-FFF2-40B4-BE49-F238E27FC236}">
                  <a16:creationId xmlns:a16="http://schemas.microsoft.com/office/drawing/2014/main" id="{A9503775-9644-30E7-B86F-A5040031F59F}"/>
                </a:ext>
              </a:extLst>
            </p:cNvPr>
            <p:cNvCxnSpPr>
              <a:cxnSpLocks/>
              <a:stCxn id="29" idx="0"/>
              <a:endCxn id="48" idx="0"/>
            </p:cNvCxnSpPr>
            <p:nvPr/>
          </p:nvCxnSpPr>
          <p:spPr>
            <a:xfrm>
              <a:off x="8995831" y="3765550"/>
              <a:ext cx="1011769" cy="882649"/>
            </a:xfrm>
            <a:prstGeom prst="straightConnector1">
              <a:avLst/>
            </a:prstGeom>
            <a:noFill/>
            <a:ln w="19050" cap="flat" cmpd="sng">
              <a:solidFill>
                <a:schemeClr val="tx1"/>
              </a:solidFill>
              <a:prstDash val="solid"/>
              <a:round/>
              <a:headEnd type="none" w="med" len="med"/>
              <a:tailEnd type="triangle" w="lg" len="lg"/>
            </a:ln>
          </p:spPr>
        </p:cxnSp>
      </p:grpSp>
      <p:sp>
        <p:nvSpPr>
          <p:cNvPr id="123" name="Rounded Rectangle 122">
            <a:extLst>
              <a:ext uri="{FF2B5EF4-FFF2-40B4-BE49-F238E27FC236}">
                <a16:creationId xmlns:a16="http://schemas.microsoft.com/office/drawing/2014/main" id="{D135D8DF-0394-4920-0D72-779B46ACF9AB}"/>
              </a:ext>
            </a:extLst>
          </p:cNvPr>
          <p:cNvSpPr/>
          <p:nvPr/>
        </p:nvSpPr>
        <p:spPr>
          <a:xfrm>
            <a:off x="5033853" y="2075755"/>
            <a:ext cx="524653" cy="46166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3</a:t>
            </a:r>
          </a:p>
        </p:txBody>
      </p:sp>
      <p:sp>
        <p:nvSpPr>
          <p:cNvPr id="126" name="Rounded Rectangle 125">
            <a:extLst>
              <a:ext uri="{FF2B5EF4-FFF2-40B4-BE49-F238E27FC236}">
                <a16:creationId xmlns:a16="http://schemas.microsoft.com/office/drawing/2014/main" id="{163A4AA7-B12D-D331-856C-13AC97EA2881}"/>
              </a:ext>
            </a:extLst>
          </p:cNvPr>
          <p:cNvSpPr/>
          <p:nvPr/>
        </p:nvSpPr>
        <p:spPr>
          <a:xfrm>
            <a:off x="8075504" y="3361977"/>
            <a:ext cx="524653" cy="46166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2</a:t>
            </a:r>
          </a:p>
        </p:txBody>
      </p:sp>
    </p:spTree>
    <p:extLst>
      <p:ext uri="{BB962C8B-B14F-4D97-AF65-F5344CB8AC3E}">
        <p14:creationId xmlns:p14="http://schemas.microsoft.com/office/powerpoint/2010/main" val="229892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3" grpId="0" animBg="1"/>
      <p:bldP spid="1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F0C05D-1A07-FFEE-5657-A60C7010E15C}"/>
              </a:ext>
            </a:extLst>
          </p:cNvPr>
          <p:cNvSpPr>
            <a:spLocks noGrp="1"/>
          </p:cNvSpPr>
          <p:nvPr>
            <p:ph type="title"/>
          </p:nvPr>
        </p:nvSpPr>
        <p:spPr/>
        <p:txBody>
          <a:bodyPr/>
          <a:lstStyle/>
          <a:p>
            <a:r>
              <a:rPr lang="en-US" dirty="0"/>
              <a:t>Minimax</a:t>
            </a:r>
          </a:p>
        </p:txBody>
      </p:sp>
      <p:sp>
        <p:nvSpPr>
          <p:cNvPr id="4" name="Date Placeholder 3">
            <a:extLst>
              <a:ext uri="{FF2B5EF4-FFF2-40B4-BE49-F238E27FC236}">
                <a16:creationId xmlns:a16="http://schemas.microsoft.com/office/drawing/2014/main" id="{16994CA1-BE68-72AF-441B-8A30E0D51F04}"/>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9BBD2525-963E-BECD-9E6F-BDAB22DC60DA}"/>
              </a:ext>
            </a:extLst>
          </p:cNvPr>
          <p:cNvSpPr>
            <a:spLocks noGrp="1"/>
          </p:cNvSpPr>
          <p:nvPr>
            <p:ph type="sldNum" sz="quarter" idx="12"/>
          </p:nvPr>
        </p:nvSpPr>
        <p:spPr>
          <a:xfrm>
            <a:off x="8826950" y="6386607"/>
            <a:ext cx="2743200" cy="365125"/>
          </a:xfrm>
        </p:spPr>
        <p:txBody>
          <a:bodyPr/>
          <a:lstStyle/>
          <a:p>
            <a:fld id="{0C6CD854-DD62-6C4B-87F1-66B34D688D3F}" type="slidenum">
              <a:rPr lang="en-US" smtClean="0"/>
              <a:t>13</a:t>
            </a:fld>
            <a:endParaRPr lang="en-US"/>
          </a:p>
        </p:txBody>
      </p:sp>
      <p:sp>
        <p:nvSpPr>
          <p:cNvPr id="7" name="Text Placeholder 6">
            <a:extLst>
              <a:ext uri="{FF2B5EF4-FFF2-40B4-BE49-F238E27FC236}">
                <a16:creationId xmlns:a16="http://schemas.microsoft.com/office/drawing/2014/main" id="{25EC000E-C1B0-F683-CE96-ED702820644D}"/>
              </a:ext>
            </a:extLst>
          </p:cNvPr>
          <p:cNvSpPr>
            <a:spLocks noGrp="1"/>
          </p:cNvSpPr>
          <p:nvPr>
            <p:ph type="body" sz="quarter" idx="13"/>
          </p:nvPr>
        </p:nvSpPr>
        <p:spPr>
          <a:xfrm>
            <a:off x="1856508" y="1976396"/>
            <a:ext cx="8478981" cy="1204283"/>
          </a:xfrm>
        </p:spPr>
        <p:txBody>
          <a:bodyPr/>
          <a:lstStyle/>
          <a:p>
            <a:r>
              <a:rPr lang="en-US" b="1" dirty="0">
                <a:solidFill>
                  <a:schemeClr val="accent1"/>
                </a:solidFill>
              </a:rPr>
              <a:t>function</a:t>
            </a:r>
            <a:r>
              <a:rPr lang="en-US" dirty="0"/>
              <a:t> </a:t>
            </a:r>
            <a:r>
              <a:rPr lang="en-US" dirty="0">
                <a:solidFill>
                  <a:schemeClr val="accent2"/>
                </a:solidFill>
              </a:rPr>
              <a:t>MINIMAX</a:t>
            </a:r>
            <a:r>
              <a:rPr lang="en-US" dirty="0"/>
              <a:t>(</a:t>
            </a:r>
            <a:r>
              <a:rPr lang="en-US" i="1" dirty="0">
                <a:solidFill>
                  <a:schemeClr val="accent3"/>
                </a:solidFill>
              </a:rPr>
              <a:t>s</a:t>
            </a:r>
            <a:r>
              <a:rPr lang="en-US" dirty="0"/>
              <a:t>) </a:t>
            </a:r>
            <a:r>
              <a:rPr lang="en-US" b="1" dirty="0">
                <a:solidFill>
                  <a:schemeClr val="accent1"/>
                </a:solidFill>
              </a:rPr>
              <a:t>returns</a:t>
            </a:r>
            <a:r>
              <a:rPr lang="en-US" dirty="0"/>
              <a:t> action</a:t>
            </a:r>
          </a:p>
          <a:p>
            <a:r>
              <a:rPr lang="en-US" dirty="0"/>
              <a:t>	</a:t>
            </a:r>
            <a:r>
              <a:rPr lang="en-US" b="1" dirty="0">
                <a:solidFill>
                  <a:schemeClr val="accent1"/>
                </a:solidFill>
              </a:rPr>
              <a:t>return</a:t>
            </a:r>
            <a:r>
              <a:rPr lang="en-US" dirty="0"/>
              <a:t> action </a:t>
            </a:r>
            <a:r>
              <a:rPr lang="en-US" i="1" dirty="0">
                <a:solidFill>
                  <a:schemeClr val="accent3"/>
                </a:solidFill>
              </a:rPr>
              <a:t>a</a:t>
            </a:r>
            <a:r>
              <a:rPr lang="en-US" dirty="0"/>
              <a:t> in </a:t>
            </a:r>
            <a:r>
              <a:rPr lang="en-US" dirty="0">
                <a:solidFill>
                  <a:schemeClr val="accent2"/>
                </a:solidFill>
              </a:rPr>
              <a:t>actions</a:t>
            </a:r>
            <a:r>
              <a:rPr lang="en-US" dirty="0"/>
              <a:t>(</a:t>
            </a:r>
            <a:r>
              <a:rPr lang="en-US" i="1" dirty="0">
                <a:solidFill>
                  <a:schemeClr val="accent3"/>
                </a:solidFill>
              </a:rPr>
              <a:t>s</a:t>
            </a:r>
            <a:r>
              <a:rPr lang="en-US" dirty="0"/>
              <a:t>) with highest </a:t>
            </a:r>
            <a:r>
              <a:rPr lang="en-US" dirty="0">
                <a:solidFill>
                  <a:schemeClr val="accent2"/>
                </a:solidFill>
              </a:rPr>
              <a:t>minimax-values</a:t>
            </a:r>
            <a:r>
              <a:rPr lang="en-US" dirty="0"/>
              <a:t>(</a:t>
            </a:r>
            <a:r>
              <a:rPr lang="en-US" dirty="0">
                <a:solidFill>
                  <a:schemeClr val="accent2"/>
                </a:solidFill>
              </a:rPr>
              <a:t>T</a:t>
            </a:r>
            <a:r>
              <a:rPr lang="en-US" dirty="0"/>
              <a:t>(</a:t>
            </a:r>
            <a:r>
              <a:rPr lang="en-US" i="1" dirty="0" err="1">
                <a:solidFill>
                  <a:schemeClr val="accent3"/>
                </a:solidFill>
              </a:rPr>
              <a:t>s</a:t>
            </a:r>
            <a:r>
              <a:rPr lang="en-US" dirty="0" err="1"/>
              <a:t>,</a:t>
            </a:r>
            <a:r>
              <a:rPr lang="en-US" i="1" dirty="0" err="1">
                <a:solidFill>
                  <a:schemeClr val="accent3"/>
                </a:solidFill>
              </a:rPr>
              <a:t>a</a:t>
            </a:r>
            <a:r>
              <a:rPr lang="en-US" dirty="0"/>
              <a:t>))</a:t>
            </a:r>
          </a:p>
        </p:txBody>
      </p:sp>
      <p:sp>
        <p:nvSpPr>
          <p:cNvPr id="8" name="Text Placeholder 6">
            <a:extLst>
              <a:ext uri="{FF2B5EF4-FFF2-40B4-BE49-F238E27FC236}">
                <a16:creationId xmlns:a16="http://schemas.microsoft.com/office/drawing/2014/main" id="{9D5EC2EC-2042-BB56-EBAE-3DF04CCC9682}"/>
              </a:ext>
            </a:extLst>
          </p:cNvPr>
          <p:cNvSpPr txBox="1">
            <a:spLocks/>
          </p:cNvSpPr>
          <p:nvPr/>
        </p:nvSpPr>
        <p:spPr>
          <a:xfrm>
            <a:off x="1856508" y="3553691"/>
            <a:ext cx="8478982" cy="1960418"/>
          </a:xfrm>
          <a:prstGeom prst="rect">
            <a:avLst/>
          </a:prstGeom>
          <a:ln w="38100">
            <a:solidFill>
              <a:schemeClr val="accent1"/>
            </a:solidFill>
          </a:ln>
        </p:spPr>
        <p:txBody>
          <a:bodyPr vert="horz" lIns="274320" tIns="274320" rIns="274320" bIns="274320" rtlCol="0">
            <a:normAutofit/>
          </a:bodyPr>
          <a:lstStyle>
            <a:lvl1pPr marL="228600" indent="-22860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function</a:t>
            </a:r>
            <a:r>
              <a:rPr lang="en-US" dirty="0"/>
              <a:t> </a:t>
            </a:r>
            <a:r>
              <a:rPr lang="en-US" dirty="0">
                <a:solidFill>
                  <a:schemeClr val="accent2"/>
                </a:solidFill>
              </a:rPr>
              <a:t>MINIMAX-VALUES</a:t>
            </a:r>
            <a:r>
              <a:rPr lang="en-US" dirty="0"/>
              <a:t>(</a:t>
            </a:r>
            <a:r>
              <a:rPr lang="en-US" i="1" dirty="0">
                <a:solidFill>
                  <a:schemeClr val="accent3"/>
                </a:solidFill>
              </a:rPr>
              <a:t>s</a:t>
            </a:r>
            <a:r>
              <a:rPr lang="en-US" dirty="0"/>
              <a:t>) </a:t>
            </a:r>
            <a:r>
              <a:rPr lang="en-US" b="1" dirty="0">
                <a:solidFill>
                  <a:schemeClr val="accent1"/>
                </a:solidFill>
              </a:rPr>
              <a:t>returns</a:t>
            </a:r>
            <a:r>
              <a:rPr lang="en-US" dirty="0"/>
              <a:t> value</a:t>
            </a:r>
          </a:p>
          <a:p>
            <a:r>
              <a:rPr lang="en-US" dirty="0"/>
              <a:t>	</a:t>
            </a:r>
            <a:r>
              <a:rPr lang="en-US" b="1" dirty="0">
                <a:solidFill>
                  <a:schemeClr val="accent1"/>
                </a:solidFill>
              </a:rPr>
              <a:t>if</a:t>
            </a:r>
            <a:r>
              <a:rPr lang="en-US" dirty="0"/>
              <a:t> </a:t>
            </a:r>
            <a:r>
              <a:rPr lang="en-US" dirty="0">
                <a:solidFill>
                  <a:schemeClr val="accent2"/>
                </a:solidFill>
              </a:rPr>
              <a:t>terminal-test</a:t>
            </a:r>
            <a:r>
              <a:rPr lang="en-US" dirty="0"/>
              <a:t>(</a:t>
            </a:r>
            <a:r>
              <a:rPr lang="en-US" i="1" dirty="0">
                <a:solidFill>
                  <a:schemeClr val="accent3"/>
                </a:solidFill>
              </a:rPr>
              <a:t>s</a:t>
            </a:r>
            <a:r>
              <a:rPr lang="en-US" dirty="0"/>
              <a:t>) </a:t>
            </a:r>
            <a:r>
              <a:rPr lang="en-US" b="1" dirty="0">
                <a:solidFill>
                  <a:schemeClr val="accent1"/>
                </a:solidFill>
              </a:rPr>
              <a:t>then</a:t>
            </a:r>
            <a:r>
              <a:rPr lang="en-US" dirty="0"/>
              <a:t> </a:t>
            </a:r>
            <a:r>
              <a:rPr lang="en-US" b="1" dirty="0">
                <a:solidFill>
                  <a:schemeClr val="accent1"/>
                </a:solidFill>
              </a:rPr>
              <a:t>return</a:t>
            </a:r>
            <a:r>
              <a:rPr lang="en-US" dirty="0"/>
              <a:t> </a:t>
            </a:r>
            <a:r>
              <a:rPr lang="en-US" dirty="0">
                <a:solidFill>
                  <a:schemeClr val="accent2"/>
                </a:solidFill>
              </a:rPr>
              <a:t>utility</a:t>
            </a:r>
            <a:r>
              <a:rPr lang="en-US" dirty="0"/>
              <a:t>(</a:t>
            </a:r>
            <a:r>
              <a:rPr lang="en-US" i="1" dirty="0">
                <a:solidFill>
                  <a:schemeClr val="accent3"/>
                </a:solidFill>
              </a:rPr>
              <a:t>s</a:t>
            </a:r>
            <a:r>
              <a:rPr lang="en-US" dirty="0"/>
              <a:t>)</a:t>
            </a:r>
          </a:p>
          <a:p>
            <a:r>
              <a:rPr lang="en-US" dirty="0"/>
              <a:t>	</a:t>
            </a:r>
            <a:r>
              <a:rPr lang="en-US" b="1" dirty="0">
                <a:solidFill>
                  <a:schemeClr val="accent1"/>
                </a:solidFill>
              </a:rPr>
              <a:t>if</a:t>
            </a:r>
            <a:r>
              <a:rPr lang="en-US" dirty="0"/>
              <a:t> </a:t>
            </a:r>
            <a:r>
              <a:rPr lang="en-US" dirty="0">
                <a:solidFill>
                  <a:schemeClr val="accent2"/>
                </a:solidFill>
              </a:rPr>
              <a:t>player</a:t>
            </a:r>
            <a:r>
              <a:rPr lang="en-US" dirty="0"/>
              <a:t>(</a:t>
            </a:r>
            <a:r>
              <a:rPr lang="en-US" i="1" dirty="0">
                <a:solidFill>
                  <a:schemeClr val="accent3"/>
                </a:solidFill>
              </a:rPr>
              <a:t>s</a:t>
            </a:r>
            <a:r>
              <a:rPr lang="en-US" dirty="0"/>
              <a:t>) == </a:t>
            </a:r>
            <a:r>
              <a:rPr lang="en-US" b="1" dirty="0">
                <a:solidFill>
                  <a:srgbClr val="0070C0"/>
                </a:solidFill>
              </a:rPr>
              <a:t>MAX</a:t>
            </a:r>
            <a:r>
              <a:rPr lang="en-US" dirty="0"/>
              <a:t> </a:t>
            </a:r>
            <a:r>
              <a:rPr lang="en-US" b="1" dirty="0">
                <a:solidFill>
                  <a:schemeClr val="accent1"/>
                </a:solidFill>
              </a:rPr>
              <a:t>then</a:t>
            </a:r>
            <a:r>
              <a:rPr lang="en-US" dirty="0"/>
              <a:t> </a:t>
            </a:r>
            <a:r>
              <a:rPr lang="en-US" b="1" dirty="0">
                <a:solidFill>
                  <a:schemeClr val="accent1"/>
                </a:solidFill>
              </a:rPr>
              <a:t>return</a:t>
            </a:r>
            <a:r>
              <a:rPr lang="en-US" dirty="0"/>
              <a:t> </a:t>
            </a:r>
            <a:r>
              <a:rPr lang="en-US" dirty="0">
                <a:solidFill>
                  <a:srgbClr val="0070C0"/>
                </a:solidFill>
              </a:rPr>
              <a:t>max</a:t>
            </a:r>
            <a:r>
              <a:rPr lang="en-US" dirty="0"/>
              <a:t> </a:t>
            </a:r>
            <a:r>
              <a:rPr lang="en-US" i="1" baseline="-25000" dirty="0">
                <a:solidFill>
                  <a:schemeClr val="accent3"/>
                </a:solidFill>
              </a:rPr>
              <a:t>a</a:t>
            </a:r>
            <a:r>
              <a:rPr lang="en-US" baseline="-25000" dirty="0"/>
              <a:t> in </a:t>
            </a:r>
            <a:r>
              <a:rPr lang="en-US" baseline="-25000" dirty="0">
                <a:solidFill>
                  <a:schemeClr val="accent2"/>
                </a:solidFill>
              </a:rPr>
              <a:t>actions</a:t>
            </a:r>
            <a:r>
              <a:rPr lang="en-US" baseline="-25000" dirty="0"/>
              <a:t>(</a:t>
            </a:r>
            <a:r>
              <a:rPr lang="en-US" i="1" baseline="-25000" dirty="0">
                <a:solidFill>
                  <a:schemeClr val="accent3"/>
                </a:solidFill>
              </a:rPr>
              <a:t>s</a:t>
            </a:r>
            <a:r>
              <a:rPr lang="en-US" baseline="-25000" dirty="0"/>
              <a:t>)</a:t>
            </a:r>
            <a:r>
              <a:rPr lang="en-US" dirty="0"/>
              <a:t> </a:t>
            </a:r>
            <a:r>
              <a:rPr lang="en-US" dirty="0">
                <a:solidFill>
                  <a:schemeClr val="accent2"/>
                </a:solidFill>
              </a:rPr>
              <a:t>minimax-values</a:t>
            </a:r>
            <a:r>
              <a:rPr lang="en-US" dirty="0"/>
              <a:t>(</a:t>
            </a:r>
            <a:r>
              <a:rPr lang="en-US" dirty="0">
                <a:solidFill>
                  <a:schemeClr val="accent2"/>
                </a:solidFill>
              </a:rPr>
              <a:t>T</a:t>
            </a:r>
            <a:r>
              <a:rPr lang="en-US" dirty="0"/>
              <a:t>(</a:t>
            </a:r>
            <a:r>
              <a:rPr lang="en-US" i="1" dirty="0" err="1">
                <a:solidFill>
                  <a:schemeClr val="accent3"/>
                </a:solidFill>
              </a:rPr>
              <a:t>s</a:t>
            </a:r>
            <a:r>
              <a:rPr lang="en-US" dirty="0" err="1"/>
              <a:t>,</a:t>
            </a:r>
            <a:r>
              <a:rPr lang="en-US" i="1" dirty="0" err="1">
                <a:solidFill>
                  <a:schemeClr val="accent3"/>
                </a:solidFill>
              </a:rPr>
              <a:t>a</a:t>
            </a:r>
            <a:r>
              <a:rPr lang="en-US" dirty="0"/>
              <a:t>))</a:t>
            </a:r>
          </a:p>
          <a:p>
            <a:r>
              <a:rPr lang="en-US" dirty="0"/>
              <a:t>	</a:t>
            </a:r>
            <a:r>
              <a:rPr lang="en-US" b="1" dirty="0">
                <a:solidFill>
                  <a:schemeClr val="accent1"/>
                </a:solidFill>
              </a:rPr>
              <a:t>if</a:t>
            </a:r>
            <a:r>
              <a:rPr lang="en-US" dirty="0"/>
              <a:t> </a:t>
            </a:r>
            <a:r>
              <a:rPr lang="en-US" dirty="0">
                <a:solidFill>
                  <a:schemeClr val="accent2"/>
                </a:solidFill>
              </a:rPr>
              <a:t>player</a:t>
            </a:r>
            <a:r>
              <a:rPr lang="en-US" dirty="0"/>
              <a:t>(</a:t>
            </a:r>
            <a:r>
              <a:rPr lang="en-US" i="1" dirty="0">
                <a:solidFill>
                  <a:schemeClr val="accent3"/>
                </a:solidFill>
              </a:rPr>
              <a:t>s</a:t>
            </a:r>
            <a:r>
              <a:rPr lang="en-US" dirty="0"/>
              <a:t>) == </a:t>
            </a:r>
            <a:r>
              <a:rPr lang="en-US" b="1" dirty="0">
                <a:solidFill>
                  <a:srgbClr val="C00000"/>
                </a:solidFill>
              </a:rPr>
              <a:t>MIN</a:t>
            </a:r>
            <a:r>
              <a:rPr lang="en-US" dirty="0"/>
              <a:t> </a:t>
            </a:r>
            <a:r>
              <a:rPr lang="en-US" b="1" dirty="0">
                <a:solidFill>
                  <a:schemeClr val="accent1"/>
                </a:solidFill>
              </a:rPr>
              <a:t>then</a:t>
            </a:r>
            <a:r>
              <a:rPr lang="en-US" dirty="0"/>
              <a:t> </a:t>
            </a:r>
            <a:r>
              <a:rPr lang="en-US" b="1" dirty="0">
                <a:solidFill>
                  <a:schemeClr val="accent1"/>
                </a:solidFill>
              </a:rPr>
              <a:t>return</a:t>
            </a:r>
            <a:r>
              <a:rPr lang="en-US" dirty="0"/>
              <a:t> </a:t>
            </a:r>
            <a:r>
              <a:rPr lang="en-US" dirty="0">
                <a:solidFill>
                  <a:srgbClr val="C00000"/>
                </a:solidFill>
              </a:rPr>
              <a:t>min</a:t>
            </a:r>
            <a:r>
              <a:rPr lang="en-US" dirty="0"/>
              <a:t> </a:t>
            </a:r>
            <a:r>
              <a:rPr lang="en-US" i="1" baseline="-25000" dirty="0">
                <a:solidFill>
                  <a:schemeClr val="accent3"/>
                </a:solidFill>
              </a:rPr>
              <a:t>a</a:t>
            </a:r>
            <a:r>
              <a:rPr lang="en-US" baseline="-25000" dirty="0"/>
              <a:t> in </a:t>
            </a:r>
            <a:r>
              <a:rPr lang="en-US" baseline="-25000" dirty="0">
                <a:solidFill>
                  <a:schemeClr val="accent2"/>
                </a:solidFill>
              </a:rPr>
              <a:t>actions</a:t>
            </a:r>
            <a:r>
              <a:rPr lang="en-US" baseline="-25000" dirty="0"/>
              <a:t>(</a:t>
            </a:r>
            <a:r>
              <a:rPr lang="en-US" i="1" baseline="-25000" dirty="0">
                <a:solidFill>
                  <a:schemeClr val="accent3"/>
                </a:solidFill>
              </a:rPr>
              <a:t>s</a:t>
            </a:r>
            <a:r>
              <a:rPr lang="en-US" baseline="-25000" dirty="0"/>
              <a:t>)</a:t>
            </a:r>
            <a:r>
              <a:rPr lang="en-US" dirty="0"/>
              <a:t> </a:t>
            </a:r>
            <a:r>
              <a:rPr lang="en-US" dirty="0">
                <a:solidFill>
                  <a:schemeClr val="accent2"/>
                </a:solidFill>
              </a:rPr>
              <a:t>minimax-values</a:t>
            </a:r>
            <a:r>
              <a:rPr lang="en-US" dirty="0"/>
              <a:t>(</a:t>
            </a:r>
            <a:r>
              <a:rPr lang="en-US" dirty="0">
                <a:solidFill>
                  <a:schemeClr val="accent2"/>
                </a:solidFill>
              </a:rPr>
              <a:t>T</a:t>
            </a:r>
            <a:r>
              <a:rPr lang="en-US" dirty="0"/>
              <a:t>(</a:t>
            </a:r>
            <a:r>
              <a:rPr lang="en-US" i="1" dirty="0" err="1">
                <a:solidFill>
                  <a:schemeClr val="accent3"/>
                </a:solidFill>
              </a:rPr>
              <a:t>s</a:t>
            </a:r>
            <a:r>
              <a:rPr lang="en-US" dirty="0" err="1"/>
              <a:t>,</a:t>
            </a:r>
            <a:r>
              <a:rPr lang="en-US" i="1" dirty="0" err="1">
                <a:solidFill>
                  <a:schemeClr val="accent3"/>
                </a:solidFill>
              </a:rPr>
              <a:t>a</a:t>
            </a:r>
            <a:r>
              <a:rPr lang="en-US" dirty="0"/>
              <a:t>))</a:t>
            </a:r>
          </a:p>
        </p:txBody>
      </p:sp>
    </p:spTree>
    <p:extLst>
      <p:ext uri="{BB962C8B-B14F-4D97-AF65-F5344CB8AC3E}">
        <p14:creationId xmlns:p14="http://schemas.microsoft.com/office/powerpoint/2010/main" val="184386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FED7B-6A77-2F4F-F86A-92E8F89480D2}"/>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F5A3A40B-DA2A-BF00-BF63-37528CDD3B73}"/>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2F116C60-1BE6-169C-C29B-612037C0ED63}"/>
              </a:ext>
            </a:extLst>
          </p:cNvPr>
          <p:cNvSpPr>
            <a:spLocks noGrp="1"/>
          </p:cNvSpPr>
          <p:nvPr>
            <p:ph type="sldNum" sz="quarter" idx="12"/>
          </p:nvPr>
        </p:nvSpPr>
        <p:spPr/>
        <p:txBody>
          <a:bodyPr/>
          <a:lstStyle/>
          <a:p>
            <a:fld id="{0C6CD854-DD62-6C4B-87F1-66B34D688D3F}" type="slidenum">
              <a:rPr lang="en-US" smtClean="0"/>
              <a:t>14</a:t>
            </a:fld>
            <a:endParaRPr lang="en-US"/>
          </a:p>
        </p:txBody>
      </p:sp>
      <p:sp>
        <p:nvSpPr>
          <p:cNvPr id="5" name="Title 4">
            <a:extLst>
              <a:ext uri="{FF2B5EF4-FFF2-40B4-BE49-F238E27FC236}">
                <a16:creationId xmlns:a16="http://schemas.microsoft.com/office/drawing/2014/main" id="{EEFEB909-C111-28D6-63C9-876C1F4E1A0B}"/>
              </a:ext>
            </a:extLst>
          </p:cNvPr>
          <p:cNvSpPr>
            <a:spLocks noGrp="1"/>
          </p:cNvSpPr>
          <p:nvPr>
            <p:ph type="title"/>
          </p:nvPr>
        </p:nvSpPr>
        <p:spPr/>
        <p:txBody>
          <a:bodyPr/>
          <a:lstStyle/>
          <a:p>
            <a:r>
              <a:rPr lang="en-US" dirty="0"/>
              <a:t>Questions (1)</a:t>
            </a:r>
          </a:p>
        </p:txBody>
      </p:sp>
    </p:spTree>
    <p:extLst>
      <p:ext uri="{BB962C8B-B14F-4D97-AF65-F5344CB8AC3E}">
        <p14:creationId xmlns:p14="http://schemas.microsoft.com/office/powerpoint/2010/main" val="77934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801349-4899-E030-D0B5-95445FD0D495}"/>
              </a:ext>
            </a:extLst>
          </p:cNvPr>
          <p:cNvSpPr>
            <a:spLocks noGrp="1"/>
          </p:cNvSpPr>
          <p:nvPr>
            <p:ph type="title"/>
          </p:nvPr>
        </p:nvSpPr>
        <p:spPr/>
        <p:txBody>
          <a:bodyPr/>
          <a:lstStyle/>
          <a:p>
            <a:r>
              <a:rPr lang="en-US" dirty="0"/>
              <a:t>Is It Efficient?</a:t>
            </a:r>
          </a:p>
        </p:txBody>
      </p:sp>
      <p:sp>
        <p:nvSpPr>
          <p:cNvPr id="9" name="Content Placeholder 8">
            <a:extLst>
              <a:ext uri="{FF2B5EF4-FFF2-40B4-BE49-F238E27FC236}">
                <a16:creationId xmlns:a16="http://schemas.microsoft.com/office/drawing/2014/main" id="{8480A0E0-9055-6007-AEBD-02357BDE4B6D}"/>
              </a:ext>
            </a:extLst>
          </p:cNvPr>
          <p:cNvSpPr>
            <a:spLocks noGrp="1"/>
          </p:cNvSpPr>
          <p:nvPr>
            <p:ph idx="1"/>
          </p:nvPr>
        </p:nvSpPr>
        <p:spPr/>
        <p:txBody>
          <a:bodyPr/>
          <a:lstStyle/>
          <a:p>
            <a:r>
              <a:rPr lang="en-US" dirty="0"/>
              <a:t>How efficient is minimax?</a:t>
            </a:r>
          </a:p>
          <a:p>
            <a:pPr lvl="1"/>
            <a:r>
              <a:rPr lang="en-US" dirty="0"/>
              <a:t>Operates just like (exhaustive) DFS</a:t>
            </a:r>
          </a:p>
          <a:p>
            <a:pPr lvl="1"/>
            <a:r>
              <a:rPr lang="en-US" dirty="0"/>
              <a:t>Time Complexity: </a:t>
            </a:r>
            <a:r>
              <a:rPr lang="en-US" b="1" i="1" dirty="0">
                <a:solidFill>
                  <a:schemeClr val="accent2"/>
                </a:solidFill>
              </a:rPr>
              <a:t>O(b</a:t>
            </a:r>
            <a:r>
              <a:rPr lang="en-US" b="1" i="1" baseline="30000" dirty="0">
                <a:solidFill>
                  <a:schemeClr val="accent2"/>
                </a:solidFill>
              </a:rPr>
              <a:t>m</a:t>
            </a:r>
            <a:r>
              <a:rPr lang="en-US" b="1" i="1" dirty="0">
                <a:solidFill>
                  <a:schemeClr val="accent2"/>
                </a:solidFill>
              </a:rPr>
              <a:t>)</a:t>
            </a:r>
          </a:p>
          <a:p>
            <a:pPr lvl="1"/>
            <a:r>
              <a:rPr lang="en-US" dirty="0"/>
              <a:t>Space Complexity: </a:t>
            </a:r>
            <a:r>
              <a:rPr lang="en-US" b="1" i="1" dirty="0">
                <a:solidFill>
                  <a:schemeClr val="accent2"/>
                </a:solidFill>
              </a:rPr>
              <a:t>O(bm)</a:t>
            </a:r>
          </a:p>
          <a:p>
            <a:r>
              <a:rPr lang="en-US" dirty="0"/>
              <a:t>Example: Chess</a:t>
            </a:r>
          </a:p>
          <a:p>
            <a:pPr lvl="1"/>
            <a:r>
              <a:rPr lang="en-US" dirty="0"/>
              <a:t>b ≈ 35, m ≈ 100</a:t>
            </a:r>
          </a:p>
          <a:p>
            <a:pPr lvl="1"/>
            <a:r>
              <a:rPr lang="en-US" dirty="0"/>
              <a:t>Completely infeasible</a:t>
            </a:r>
          </a:p>
          <a:p>
            <a:pPr lvl="1"/>
            <a:r>
              <a:rPr lang="en-US" i="1" dirty="0"/>
              <a:t>Is this how humans play chess?</a:t>
            </a:r>
          </a:p>
          <a:p>
            <a:pPr lvl="1"/>
            <a:endParaRPr lang="en-US" dirty="0"/>
          </a:p>
        </p:txBody>
      </p:sp>
      <p:sp>
        <p:nvSpPr>
          <p:cNvPr id="3" name="Date Placeholder 2">
            <a:extLst>
              <a:ext uri="{FF2B5EF4-FFF2-40B4-BE49-F238E27FC236}">
                <a16:creationId xmlns:a16="http://schemas.microsoft.com/office/drawing/2014/main" id="{24065EE6-5B2E-AD84-2A7D-F75B6B63799B}"/>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6E194C68-F203-0BA0-2BD4-B7E9F740C99A}"/>
              </a:ext>
            </a:extLst>
          </p:cNvPr>
          <p:cNvSpPr>
            <a:spLocks noGrp="1"/>
          </p:cNvSpPr>
          <p:nvPr>
            <p:ph type="sldNum" sz="quarter" idx="12"/>
          </p:nvPr>
        </p:nvSpPr>
        <p:spPr/>
        <p:txBody>
          <a:bodyPr/>
          <a:lstStyle/>
          <a:p>
            <a:fld id="{0C6CD854-DD62-6C4B-87F1-66B34D688D3F}" type="slidenum">
              <a:rPr lang="en-US" smtClean="0"/>
              <a:t>15</a:t>
            </a:fld>
            <a:endParaRPr lang="en-US"/>
          </a:p>
        </p:txBody>
      </p:sp>
      <p:pic>
        <p:nvPicPr>
          <p:cNvPr id="10" name="Google Shape;147;p8" descr="Illustration of the blue maximizer robot thinking about how the red minimizer robot is thinking, who is thinking about how the blue maximizer robot is thinking, who is thinking about how the red minimizer robot is thinking, etc.">
            <a:extLst>
              <a:ext uri="{FF2B5EF4-FFF2-40B4-BE49-F238E27FC236}">
                <a16:creationId xmlns:a16="http://schemas.microsoft.com/office/drawing/2014/main" id="{19F2680D-ED07-B490-5CD1-333FD443F540}"/>
              </a:ext>
            </a:extLst>
          </p:cNvPr>
          <p:cNvPicPr preferRelativeResize="0">
            <a:picLocks noChangeAspect="1"/>
          </p:cNvPicPr>
          <p:nvPr/>
        </p:nvPicPr>
        <p:blipFill rotWithShape="1">
          <a:blip r:embed="rId2">
            <a:alphaModFix/>
          </a:blip>
          <a:srcRect/>
          <a:stretch/>
        </p:blipFill>
        <p:spPr>
          <a:xfrm>
            <a:off x="6239690" y="1139195"/>
            <a:ext cx="4951703" cy="4579610"/>
          </a:xfrm>
          <a:prstGeom prst="rect">
            <a:avLst/>
          </a:prstGeom>
          <a:noFill/>
          <a:ln>
            <a:noFill/>
          </a:ln>
        </p:spPr>
      </p:pic>
    </p:spTree>
    <p:extLst>
      <p:ext uri="{BB962C8B-B14F-4D97-AF65-F5344CB8AC3E}">
        <p14:creationId xmlns:p14="http://schemas.microsoft.com/office/powerpoint/2010/main" val="48657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DB4382-6F6A-1D4D-C7F4-8B6EC45F7126}"/>
              </a:ext>
            </a:extLst>
          </p:cNvPr>
          <p:cNvSpPr>
            <a:spLocks noGrp="1"/>
          </p:cNvSpPr>
          <p:nvPr>
            <p:ph type="title"/>
          </p:nvPr>
        </p:nvSpPr>
        <p:spPr/>
        <p:txBody>
          <a:bodyPr/>
          <a:lstStyle/>
          <a:p>
            <a:r>
              <a:rPr lang="en-US" dirty="0"/>
              <a:t>Avoiding Unnecessary Work</a:t>
            </a:r>
          </a:p>
        </p:txBody>
      </p:sp>
      <p:sp>
        <p:nvSpPr>
          <p:cNvPr id="2" name="Date Placeholder 1">
            <a:extLst>
              <a:ext uri="{FF2B5EF4-FFF2-40B4-BE49-F238E27FC236}">
                <a16:creationId xmlns:a16="http://schemas.microsoft.com/office/drawing/2014/main" id="{0C986A28-5883-E9DE-ABEE-10E9F559BD41}"/>
              </a:ext>
            </a:extLst>
          </p:cNvPr>
          <p:cNvSpPr>
            <a:spLocks noGrp="1"/>
          </p:cNvSpPr>
          <p:nvPr>
            <p:ph type="dt" sz="half" idx="2"/>
          </p:nvPr>
        </p:nvSpPr>
        <p:spPr/>
        <p:txBody>
          <a:bodyPr/>
          <a:lstStyle/>
          <a:p>
            <a:r>
              <a:rPr lang="en-US"/>
              <a:t>CSE 473</a:t>
            </a:r>
            <a:endParaRPr lang="en-US" dirty="0"/>
          </a:p>
        </p:txBody>
      </p:sp>
      <p:sp>
        <p:nvSpPr>
          <p:cNvPr id="3" name="Slide Number Placeholder 2">
            <a:extLst>
              <a:ext uri="{FF2B5EF4-FFF2-40B4-BE49-F238E27FC236}">
                <a16:creationId xmlns:a16="http://schemas.microsoft.com/office/drawing/2014/main" id="{77CAE619-F2F5-FDC0-2092-998545D359E6}"/>
              </a:ext>
            </a:extLst>
          </p:cNvPr>
          <p:cNvSpPr>
            <a:spLocks noGrp="1"/>
          </p:cNvSpPr>
          <p:nvPr>
            <p:ph type="sldNum" sz="quarter" idx="12"/>
          </p:nvPr>
        </p:nvSpPr>
        <p:spPr/>
        <p:txBody>
          <a:bodyPr/>
          <a:lstStyle/>
          <a:p>
            <a:fld id="{0C6CD854-DD62-6C4B-87F1-66B34D688D3F}" type="slidenum">
              <a:rPr lang="en-US" smtClean="0"/>
              <a:t>16</a:t>
            </a:fld>
            <a:endParaRPr lang="en-US"/>
          </a:p>
        </p:txBody>
      </p:sp>
      <p:pic>
        <p:nvPicPr>
          <p:cNvPr id="7" name="Google Shape;425;p19" descr="Illustration of a search tree with beige nodes. The robot with a computerized brain stands next to the tree holding a pair of shears, having pruned some of the branches of the tree.">
            <a:extLst>
              <a:ext uri="{FF2B5EF4-FFF2-40B4-BE49-F238E27FC236}">
                <a16:creationId xmlns:a16="http://schemas.microsoft.com/office/drawing/2014/main" id="{5E596566-D3DC-0C76-BF8F-D17B437A2931}"/>
              </a:ext>
            </a:extLst>
          </p:cNvPr>
          <p:cNvPicPr preferRelativeResize="0"/>
          <p:nvPr/>
        </p:nvPicPr>
        <p:blipFill rotWithShape="1">
          <a:blip r:embed="rId2">
            <a:alphaModFix/>
          </a:blip>
          <a:srcRect/>
          <a:stretch/>
        </p:blipFill>
        <p:spPr>
          <a:xfrm>
            <a:off x="2734467" y="1431831"/>
            <a:ext cx="6723063" cy="4418556"/>
          </a:xfrm>
          <a:prstGeom prst="rect">
            <a:avLst/>
          </a:prstGeom>
          <a:noFill/>
          <a:ln>
            <a:noFill/>
          </a:ln>
        </p:spPr>
      </p:pic>
    </p:spTree>
    <p:extLst>
      <p:ext uri="{BB962C8B-B14F-4D97-AF65-F5344CB8AC3E}">
        <p14:creationId xmlns:p14="http://schemas.microsoft.com/office/powerpoint/2010/main" val="369196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C96CA-A91C-7474-9F0B-5F1CB0967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8C166-C931-8603-FAE6-26D761F0539A}"/>
              </a:ext>
            </a:extLst>
          </p:cNvPr>
          <p:cNvSpPr>
            <a:spLocks noGrp="1"/>
          </p:cNvSpPr>
          <p:nvPr>
            <p:ph type="title"/>
          </p:nvPr>
        </p:nvSpPr>
        <p:spPr/>
        <p:txBody>
          <a:bodyPr/>
          <a:lstStyle/>
          <a:p>
            <a:r>
              <a:rPr lang="en-US" dirty="0"/>
              <a:t>Pruning</a:t>
            </a:r>
          </a:p>
        </p:txBody>
      </p:sp>
      <p:sp>
        <p:nvSpPr>
          <p:cNvPr id="4" name="Date Placeholder 3">
            <a:extLst>
              <a:ext uri="{FF2B5EF4-FFF2-40B4-BE49-F238E27FC236}">
                <a16:creationId xmlns:a16="http://schemas.microsoft.com/office/drawing/2014/main" id="{C15C411E-146E-D939-042D-84C43221E695}"/>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18DBD1DF-7BBE-D51A-E111-A17FD8833CB8}"/>
              </a:ext>
            </a:extLst>
          </p:cNvPr>
          <p:cNvSpPr>
            <a:spLocks noGrp="1"/>
          </p:cNvSpPr>
          <p:nvPr>
            <p:ph type="sldNum" sz="quarter" idx="12"/>
          </p:nvPr>
        </p:nvSpPr>
        <p:spPr/>
        <p:txBody>
          <a:bodyPr/>
          <a:lstStyle/>
          <a:p>
            <a:fld id="{0C6CD854-DD62-6C4B-87F1-66B34D688D3F}" type="slidenum">
              <a:rPr lang="en-US" smtClean="0"/>
              <a:t>17</a:t>
            </a:fld>
            <a:endParaRPr lang="en-US"/>
          </a:p>
        </p:txBody>
      </p:sp>
      <p:grpSp>
        <p:nvGrpSpPr>
          <p:cNvPr id="6" name="Group 5" descr="Diagram of a minimax search tree with the following nodes:&#10;Maximizer triangle at the root&#10;Connected to three minimizer triangles&#10;The left minimizer triangle has children with values 3, 12, and 8.&#10;The middle minimizer triangle has children with values 2, 4, and 6.&#10;The right minimizer triangle has children with values 14, 5, and 2.">
            <a:extLst>
              <a:ext uri="{FF2B5EF4-FFF2-40B4-BE49-F238E27FC236}">
                <a16:creationId xmlns:a16="http://schemas.microsoft.com/office/drawing/2014/main" id="{3ACB6C3A-09F8-F997-2DA4-B210EE88C5CC}"/>
              </a:ext>
            </a:extLst>
          </p:cNvPr>
          <p:cNvGrpSpPr/>
          <p:nvPr/>
        </p:nvGrpSpPr>
        <p:grpSpPr>
          <a:xfrm>
            <a:off x="1625600" y="2209800"/>
            <a:ext cx="8636000" cy="2803524"/>
            <a:chOff x="1625600" y="2209800"/>
            <a:chExt cx="8636000" cy="2803524"/>
          </a:xfrm>
        </p:grpSpPr>
        <p:sp>
          <p:nvSpPr>
            <p:cNvPr id="7" name="Google Shape;433;p20">
              <a:extLst>
                <a:ext uri="{FF2B5EF4-FFF2-40B4-BE49-F238E27FC236}">
                  <a16:creationId xmlns:a16="http://schemas.microsoft.com/office/drawing/2014/main" id="{3BB28ABE-61F0-1039-61F7-3644163EB0B8}"/>
                </a:ext>
              </a:extLst>
            </p:cNvPr>
            <p:cNvSpPr/>
            <p:nvPr/>
          </p:nvSpPr>
          <p:spPr>
            <a:xfrm>
              <a:off x="5693833" y="2209800"/>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437;p20">
              <a:extLst>
                <a:ext uri="{FF2B5EF4-FFF2-40B4-BE49-F238E27FC236}">
                  <a16:creationId xmlns:a16="http://schemas.microsoft.com/office/drawing/2014/main" id="{61562FF7-848A-7A5A-A399-93E6C9C1F8CB}"/>
                </a:ext>
              </a:extLst>
            </p:cNvPr>
            <p:cNvSpPr/>
            <p:nvPr/>
          </p:nvSpPr>
          <p:spPr>
            <a:xfrm>
              <a:off x="2641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12</a:t>
              </a:r>
              <a:endParaRPr>
                <a:solidFill>
                  <a:schemeClr val="bg1"/>
                </a:solidFill>
                <a:latin typeface="+mj-lt"/>
              </a:endParaRPr>
            </a:p>
          </p:txBody>
        </p:sp>
        <p:sp>
          <p:nvSpPr>
            <p:cNvPr id="52" name="Google Shape;440;p20">
              <a:extLst>
                <a:ext uri="{FF2B5EF4-FFF2-40B4-BE49-F238E27FC236}">
                  <a16:creationId xmlns:a16="http://schemas.microsoft.com/office/drawing/2014/main" id="{2192830A-88FD-3028-7548-7B90817D212D}"/>
                </a:ext>
              </a:extLst>
            </p:cNvPr>
            <p:cNvSpPr/>
            <p:nvPr/>
          </p:nvSpPr>
          <p:spPr>
            <a:xfrm>
              <a:off x="3657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8</a:t>
              </a:r>
              <a:endParaRPr>
                <a:solidFill>
                  <a:schemeClr val="bg1"/>
                </a:solidFill>
                <a:latin typeface="+mj-lt"/>
              </a:endParaRPr>
            </a:p>
          </p:txBody>
        </p:sp>
        <p:sp>
          <p:nvSpPr>
            <p:cNvPr id="50" name="Google Shape;443;p20">
              <a:extLst>
                <a:ext uri="{FF2B5EF4-FFF2-40B4-BE49-F238E27FC236}">
                  <a16:creationId xmlns:a16="http://schemas.microsoft.com/office/drawing/2014/main" id="{4AC55C0C-464A-8349-290B-C1B22AD26E30}"/>
                </a:ext>
              </a:extLst>
            </p:cNvPr>
            <p:cNvSpPr/>
            <p:nvPr/>
          </p:nvSpPr>
          <p:spPr>
            <a:xfrm>
              <a:off x="8737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5</a:t>
              </a:r>
              <a:endParaRPr>
                <a:solidFill>
                  <a:schemeClr val="bg1"/>
                </a:solidFill>
                <a:latin typeface="+mj-lt"/>
              </a:endParaRPr>
            </a:p>
          </p:txBody>
        </p:sp>
        <p:sp>
          <p:nvSpPr>
            <p:cNvPr id="48" name="Google Shape;446;p20">
              <a:extLst>
                <a:ext uri="{FF2B5EF4-FFF2-40B4-BE49-F238E27FC236}">
                  <a16:creationId xmlns:a16="http://schemas.microsoft.com/office/drawing/2014/main" id="{A0CBC60C-480E-2166-AFB1-9EB09C66BF11}"/>
                </a:ext>
              </a:extLst>
            </p:cNvPr>
            <p:cNvSpPr/>
            <p:nvPr/>
          </p:nvSpPr>
          <p:spPr>
            <a:xfrm>
              <a:off x="9753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2</a:t>
              </a:r>
              <a:endParaRPr dirty="0">
                <a:solidFill>
                  <a:schemeClr val="bg1"/>
                </a:solidFill>
                <a:latin typeface="+mj-lt"/>
              </a:endParaRPr>
            </a:p>
          </p:txBody>
        </p:sp>
        <p:sp>
          <p:nvSpPr>
            <p:cNvPr id="45" name="Google Shape;436;p20">
              <a:extLst>
                <a:ext uri="{FF2B5EF4-FFF2-40B4-BE49-F238E27FC236}">
                  <a16:creationId xmlns:a16="http://schemas.microsoft.com/office/drawing/2014/main" id="{2C4DF3E2-0773-FA01-A95B-FC07403BC621}"/>
                </a:ext>
              </a:extLst>
            </p:cNvPr>
            <p:cNvSpPr/>
            <p:nvPr/>
          </p:nvSpPr>
          <p:spPr>
            <a:xfrm rot="10800000" flipH="1">
              <a:off x="2645833" y="3460750"/>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450;p20">
              <a:extLst>
                <a:ext uri="{FF2B5EF4-FFF2-40B4-BE49-F238E27FC236}">
                  <a16:creationId xmlns:a16="http://schemas.microsoft.com/office/drawing/2014/main" id="{60E08C06-2682-8EC7-D3BD-8876D6B907B4}"/>
                </a:ext>
              </a:extLst>
            </p:cNvPr>
            <p:cNvSpPr/>
            <p:nvPr/>
          </p:nvSpPr>
          <p:spPr>
            <a:xfrm>
              <a:off x="1625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3</a:t>
              </a:r>
              <a:endParaRPr dirty="0">
                <a:solidFill>
                  <a:schemeClr val="bg1"/>
                </a:solidFill>
                <a:latin typeface="+mj-lt"/>
              </a:endParaRPr>
            </a:p>
          </p:txBody>
        </p:sp>
        <p:sp>
          <p:nvSpPr>
            <p:cNvPr id="43" name="Google Shape;456;p20">
              <a:extLst>
                <a:ext uri="{FF2B5EF4-FFF2-40B4-BE49-F238E27FC236}">
                  <a16:creationId xmlns:a16="http://schemas.microsoft.com/office/drawing/2014/main" id="{D7FC2A9A-1E95-466B-EA56-106AF612CFB6}"/>
                </a:ext>
              </a:extLst>
            </p:cNvPr>
            <p:cNvSpPr/>
            <p:nvPr/>
          </p:nvSpPr>
          <p:spPr>
            <a:xfrm rot="10800000" flipH="1">
              <a:off x="5693833" y="3444878"/>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60;p20">
              <a:extLst>
                <a:ext uri="{FF2B5EF4-FFF2-40B4-BE49-F238E27FC236}">
                  <a16:creationId xmlns:a16="http://schemas.microsoft.com/office/drawing/2014/main" id="{75A5F6F6-33D6-26CD-82FF-4088163C42AB}"/>
                </a:ext>
              </a:extLst>
            </p:cNvPr>
            <p:cNvSpPr/>
            <p:nvPr/>
          </p:nvSpPr>
          <p:spPr>
            <a:xfrm>
              <a:off x="4673599"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2</a:t>
              </a:r>
              <a:endParaRPr>
                <a:solidFill>
                  <a:schemeClr val="bg1"/>
                </a:solidFill>
                <a:latin typeface="+mj-lt"/>
              </a:endParaRPr>
            </a:p>
          </p:txBody>
        </p:sp>
        <p:sp>
          <p:nvSpPr>
            <p:cNvPr id="36" name="Google Shape;465;p20">
              <a:extLst>
                <a:ext uri="{FF2B5EF4-FFF2-40B4-BE49-F238E27FC236}">
                  <a16:creationId xmlns:a16="http://schemas.microsoft.com/office/drawing/2014/main" id="{1FADDA44-71FC-63EB-65B2-1A613BF6B308}"/>
                </a:ext>
              </a:extLst>
            </p:cNvPr>
            <p:cNvSpPr/>
            <p:nvPr/>
          </p:nvSpPr>
          <p:spPr>
            <a:xfrm>
              <a:off x="7721598" y="4648199"/>
              <a:ext cx="508001"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14</a:t>
              </a:r>
              <a:endParaRPr>
                <a:solidFill>
                  <a:schemeClr val="bg1"/>
                </a:solidFill>
                <a:latin typeface="+mj-lt"/>
              </a:endParaRPr>
            </a:p>
          </p:txBody>
        </p:sp>
        <p:sp>
          <p:nvSpPr>
            <p:cNvPr id="29" name="Google Shape;479;p20">
              <a:extLst>
                <a:ext uri="{FF2B5EF4-FFF2-40B4-BE49-F238E27FC236}">
                  <a16:creationId xmlns:a16="http://schemas.microsoft.com/office/drawing/2014/main" id="{E995EBFA-E690-B941-8B8F-503703EB450F}"/>
                </a:ext>
              </a:extLst>
            </p:cNvPr>
            <p:cNvSpPr/>
            <p:nvPr/>
          </p:nvSpPr>
          <p:spPr>
            <a:xfrm rot="10800000" flipH="1">
              <a:off x="8741831" y="3460750"/>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74" name="Google Shape;788;p34">
            <a:extLst>
              <a:ext uri="{FF2B5EF4-FFF2-40B4-BE49-F238E27FC236}">
                <a16:creationId xmlns:a16="http://schemas.microsoft.com/office/drawing/2014/main" id="{A32CC00D-2B11-5336-4A31-7059CEF5B7EC}"/>
              </a:ext>
              <a:ext uri="{C183D7F6-B498-43B3-948B-1728B52AA6E4}">
                <adec:decorative xmlns:adec="http://schemas.microsoft.com/office/drawing/2017/decorative" val="1"/>
              </a:ext>
            </a:extLst>
          </p:cNvPr>
          <p:cNvCxnSpPr>
            <a:cxnSpLocks/>
            <a:stCxn id="7" idx="3"/>
            <a:endCxn id="29" idx="2"/>
          </p:cNvCxnSpPr>
          <p:nvPr/>
        </p:nvCxnSpPr>
        <p:spPr>
          <a:xfrm>
            <a:off x="5947833" y="2514600"/>
            <a:ext cx="2793998" cy="946150"/>
          </a:xfrm>
          <a:prstGeom prst="straightConnector1">
            <a:avLst/>
          </a:prstGeom>
          <a:noFill/>
          <a:ln w="19050" cap="flat" cmpd="sng">
            <a:solidFill>
              <a:schemeClr val="tx1"/>
            </a:solidFill>
            <a:prstDash val="solid"/>
            <a:round/>
            <a:headEnd type="none" w="med" len="med"/>
            <a:tailEnd type="triangle" w="lg" len="lg"/>
          </a:ln>
        </p:spPr>
      </p:cxnSp>
      <p:cxnSp>
        <p:nvCxnSpPr>
          <p:cNvPr id="77" name="Google Shape;788;p34">
            <a:extLst>
              <a:ext uri="{FF2B5EF4-FFF2-40B4-BE49-F238E27FC236}">
                <a16:creationId xmlns:a16="http://schemas.microsoft.com/office/drawing/2014/main" id="{F819848E-4782-6629-F745-3165C627E2D0}"/>
              </a:ext>
              <a:ext uri="{C183D7F6-B498-43B3-948B-1728B52AA6E4}">
                <adec:decorative xmlns:adec="http://schemas.microsoft.com/office/drawing/2017/decorative" val="1"/>
              </a:ext>
            </a:extLst>
          </p:cNvPr>
          <p:cNvCxnSpPr>
            <a:cxnSpLocks/>
            <a:stCxn id="7" idx="3"/>
            <a:endCxn id="43" idx="3"/>
          </p:cNvCxnSpPr>
          <p:nvPr/>
        </p:nvCxnSpPr>
        <p:spPr>
          <a:xfrm>
            <a:off x="5947833" y="2514600"/>
            <a:ext cx="0" cy="930278"/>
          </a:xfrm>
          <a:prstGeom prst="straightConnector1">
            <a:avLst/>
          </a:prstGeom>
          <a:noFill/>
          <a:ln w="19050" cap="flat" cmpd="sng">
            <a:solidFill>
              <a:schemeClr val="tx1"/>
            </a:solidFill>
            <a:prstDash val="solid"/>
            <a:round/>
            <a:headEnd type="none" w="med" len="med"/>
            <a:tailEnd type="triangle" w="lg" len="lg"/>
          </a:ln>
        </p:spPr>
      </p:cxnSp>
      <p:cxnSp>
        <p:nvCxnSpPr>
          <p:cNvPr id="80" name="Google Shape;788;p34">
            <a:extLst>
              <a:ext uri="{FF2B5EF4-FFF2-40B4-BE49-F238E27FC236}">
                <a16:creationId xmlns:a16="http://schemas.microsoft.com/office/drawing/2014/main" id="{673FFB8A-2DEA-B830-DC74-B0CA78AFB873}"/>
              </a:ext>
              <a:ext uri="{C183D7F6-B498-43B3-948B-1728B52AA6E4}">
                <adec:decorative xmlns:adec="http://schemas.microsoft.com/office/drawing/2017/decorative" val="1"/>
              </a:ext>
            </a:extLst>
          </p:cNvPr>
          <p:cNvCxnSpPr>
            <a:cxnSpLocks/>
            <a:stCxn id="7" idx="3"/>
            <a:endCxn id="45" idx="4"/>
          </p:cNvCxnSpPr>
          <p:nvPr/>
        </p:nvCxnSpPr>
        <p:spPr>
          <a:xfrm flipH="1">
            <a:off x="3153833" y="2514600"/>
            <a:ext cx="2794000" cy="946150"/>
          </a:xfrm>
          <a:prstGeom prst="straightConnector1">
            <a:avLst/>
          </a:prstGeom>
          <a:noFill/>
          <a:ln w="19050" cap="flat" cmpd="sng">
            <a:solidFill>
              <a:schemeClr val="tx1"/>
            </a:solidFill>
            <a:prstDash val="solid"/>
            <a:round/>
            <a:headEnd type="none" w="med" len="med"/>
            <a:tailEnd type="triangle" w="lg" len="lg"/>
          </a:ln>
        </p:spPr>
      </p:cxnSp>
      <p:cxnSp>
        <p:nvCxnSpPr>
          <p:cNvPr id="83" name="Google Shape;788;p34">
            <a:extLst>
              <a:ext uri="{FF2B5EF4-FFF2-40B4-BE49-F238E27FC236}">
                <a16:creationId xmlns:a16="http://schemas.microsoft.com/office/drawing/2014/main" id="{19766AF8-9A7C-4A12-BE85-6110336230D0}"/>
              </a:ext>
              <a:ext uri="{C183D7F6-B498-43B3-948B-1728B52AA6E4}">
                <adec:decorative xmlns:adec="http://schemas.microsoft.com/office/drawing/2017/decorative" val="1"/>
              </a:ext>
            </a:extLst>
          </p:cNvPr>
          <p:cNvCxnSpPr>
            <a:cxnSpLocks/>
            <a:stCxn id="45" idx="0"/>
            <a:endCxn id="14" idx="0"/>
          </p:cNvCxnSpPr>
          <p:nvPr/>
        </p:nvCxnSpPr>
        <p:spPr>
          <a:xfrm flipH="1">
            <a:off x="1879600" y="3765550"/>
            <a:ext cx="1020233" cy="882649"/>
          </a:xfrm>
          <a:prstGeom prst="straightConnector1">
            <a:avLst/>
          </a:prstGeom>
          <a:noFill/>
          <a:ln w="19050" cap="flat" cmpd="sng">
            <a:solidFill>
              <a:schemeClr val="tx1"/>
            </a:solidFill>
            <a:prstDash val="solid"/>
            <a:round/>
            <a:headEnd type="none" w="med" len="med"/>
            <a:tailEnd type="triangle" w="lg" len="lg"/>
          </a:ln>
        </p:spPr>
      </p:cxnSp>
      <p:cxnSp>
        <p:nvCxnSpPr>
          <p:cNvPr id="86" name="Google Shape;788;p34">
            <a:extLst>
              <a:ext uri="{FF2B5EF4-FFF2-40B4-BE49-F238E27FC236}">
                <a16:creationId xmlns:a16="http://schemas.microsoft.com/office/drawing/2014/main" id="{4F5FCB62-9A4E-7868-7D19-72D6E52E34B5}"/>
              </a:ext>
              <a:ext uri="{C183D7F6-B498-43B3-948B-1728B52AA6E4}">
                <adec:decorative xmlns:adec="http://schemas.microsoft.com/office/drawing/2017/decorative" val="1"/>
              </a:ext>
            </a:extLst>
          </p:cNvPr>
          <p:cNvCxnSpPr>
            <a:cxnSpLocks/>
            <a:stCxn id="45" idx="0"/>
            <a:endCxn id="54" idx="0"/>
          </p:cNvCxnSpPr>
          <p:nvPr/>
        </p:nvCxnSpPr>
        <p:spPr>
          <a:xfrm flipH="1">
            <a:off x="2895600" y="3765550"/>
            <a:ext cx="4233" cy="882649"/>
          </a:xfrm>
          <a:prstGeom prst="straightConnector1">
            <a:avLst/>
          </a:prstGeom>
          <a:noFill/>
          <a:ln w="19050" cap="flat" cmpd="sng">
            <a:solidFill>
              <a:schemeClr val="tx1"/>
            </a:solidFill>
            <a:prstDash val="solid"/>
            <a:round/>
            <a:headEnd type="none" w="med" len="med"/>
            <a:tailEnd type="triangle" w="lg" len="lg"/>
          </a:ln>
        </p:spPr>
      </p:cxnSp>
      <p:cxnSp>
        <p:nvCxnSpPr>
          <p:cNvPr id="89" name="Google Shape;788;p34">
            <a:extLst>
              <a:ext uri="{FF2B5EF4-FFF2-40B4-BE49-F238E27FC236}">
                <a16:creationId xmlns:a16="http://schemas.microsoft.com/office/drawing/2014/main" id="{085EB966-AD77-7569-BBE3-7D287C20C6DC}"/>
              </a:ext>
              <a:ext uri="{C183D7F6-B498-43B3-948B-1728B52AA6E4}">
                <adec:decorative xmlns:adec="http://schemas.microsoft.com/office/drawing/2017/decorative" val="1"/>
              </a:ext>
            </a:extLst>
          </p:cNvPr>
          <p:cNvCxnSpPr>
            <a:cxnSpLocks/>
            <a:stCxn id="45" idx="0"/>
            <a:endCxn id="52" idx="0"/>
          </p:cNvCxnSpPr>
          <p:nvPr/>
        </p:nvCxnSpPr>
        <p:spPr>
          <a:xfrm>
            <a:off x="2899833" y="3765550"/>
            <a:ext cx="1011767" cy="882649"/>
          </a:xfrm>
          <a:prstGeom prst="straightConnector1">
            <a:avLst/>
          </a:prstGeom>
          <a:noFill/>
          <a:ln w="19050" cap="flat" cmpd="sng">
            <a:solidFill>
              <a:schemeClr val="tx1"/>
            </a:solidFill>
            <a:prstDash val="solid"/>
            <a:round/>
            <a:headEnd type="none" w="med" len="med"/>
            <a:tailEnd type="triangle" w="lg" len="lg"/>
          </a:ln>
        </p:spPr>
      </p:cxnSp>
      <p:cxnSp>
        <p:nvCxnSpPr>
          <p:cNvPr id="92" name="Google Shape;788;p34">
            <a:extLst>
              <a:ext uri="{FF2B5EF4-FFF2-40B4-BE49-F238E27FC236}">
                <a16:creationId xmlns:a16="http://schemas.microsoft.com/office/drawing/2014/main" id="{D2BEFECF-BAFE-BAAC-6498-AD43B26E40AB}"/>
              </a:ext>
              <a:ext uri="{C183D7F6-B498-43B3-948B-1728B52AA6E4}">
                <adec:decorative xmlns:adec="http://schemas.microsoft.com/office/drawing/2017/decorative" val="1"/>
              </a:ext>
            </a:extLst>
          </p:cNvPr>
          <p:cNvCxnSpPr>
            <a:cxnSpLocks/>
            <a:stCxn id="43" idx="0"/>
            <a:endCxn id="40" idx="0"/>
          </p:cNvCxnSpPr>
          <p:nvPr/>
        </p:nvCxnSpPr>
        <p:spPr>
          <a:xfrm flipH="1">
            <a:off x="4927599" y="3749678"/>
            <a:ext cx="1020234" cy="898521"/>
          </a:xfrm>
          <a:prstGeom prst="straightConnector1">
            <a:avLst/>
          </a:prstGeom>
          <a:noFill/>
          <a:ln w="19050" cap="flat" cmpd="sng">
            <a:solidFill>
              <a:schemeClr val="tx1"/>
            </a:solidFill>
            <a:prstDash val="solid"/>
            <a:round/>
            <a:headEnd type="none" w="med" len="med"/>
            <a:tailEnd type="triangle" w="lg" len="lg"/>
          </a:ln>
        </p:spPr>
      </p:cxnSp>
      <p:cxnSp>
        <p:nvCxnSpPr>
          <p:cNvPr id="95" name="Google Shape;788;p34">
            <a:extLst>
              <a:ext uri="{FF2B5EF4-FFF2-40B4-BE49-F238E27FC236}">
                <a16:creationId xmlns:a16="http://schemas.microsoft.com/office/drawing/2014/main" id="{54BCDAB1-047F-76D5-C87A-CDD778666BD9}"/>
              </a:ext>
              <a:ext uri="{C183D7F6-B498-43B3-948B-1728B52AA6E4}">
                <adec:decorative xmlns:adec="http://schemas.microsoft.com/office/drawing/2017/decorative" val="1"/>
              </a:ext>
            </a:extLst>
          </p:cNvPr>
          <p:cNvCxnSpPr>
            <a:cxnSpLocks/>
            <a:stCxn id="43" idx="0"/>
          </p:cNvCxnSpPr>
          <p:nvPr/>
        </p:nvCxnSpPr>
        <p:spPr>
          <a:xfrm flipH="1">
            <a:off x="5943600" y="3749678"/>
            <a:ext cx="4233" cy="898521"/>
          </a:xfrm>
          <a:prstGeom prst="straightConnector1">
            <a:avLst/>
          </a:prstGeom>
          <a:noFill/>
          <a:ln w="19050" cap="flat" cmpd="sng">
            <a:solidFill>
              <a:schemeClr val="tx1"/>
            </a:solidFill>
            <a:prstDash val="solid"/>
            <a:round/>
            <a:headEnd type="none" w="med" len="med"/>
            <a:tailEnd type="triangle" w="lg" len="lg"/>
          </a:ln>
        </p:spPr>
      </p:cxnSp>
      <p:cxnSp>
        <p:nvCxnSpPr>
          <p:cNvPr id="98" name="Google Shape;788;p34">
            <a:extLst>
              <a:ext uri="{FF2B5EF4-FFF2-40B4-BE49-F238E27FC236}">
                <a16:creationId xmlns:a16="http://schemas.microsoft.com/office/drawing/2014/main" id="{AA129BA3-9F82-65B3-FDDB-E2E66EBA1D6A}"/>
              </a:ext>
              <a:ext uri="{C183D7F6-B498-43B3-948B-1728B52AA6E4}">
                <adec:decorative xmlns:adec="http://schemas.microsoft.com/office/drawing/2017/decorative" val="1"/>
              </a:ext>
            </a:extLst>
          </p:cNvPr>
          <p:cNvCxnSpPr>
            <a:cxnSpLocks/>
            <a:stCxn id="43" idx="0"/>
          </p:cNvCxnSpPr>
          <p:nvPr/>
        </p:nvCxnSpPr>
        <p:spPr>
          <a:xfrm>
            <a:off x="5947833" y="3749678"/>
            <a:ext cx="1011767" cy="898521"/>
          </a:xfrm>
          <a:prstGeom prst="straightConnector1">
            <a:avLst/>
          </a:prstGeom>
          <a:noFill/>
          <a:ln w="19050" cap="flat" cmpd="sng">
            <a:solidFill>
              <a:schemeClr val="tx1"/>
            </a:solidFill>
            <a:prstDash val="solid"/>
            <a:round/>
            <a:headEnd type="none" w="med" len="med"/>
            <a:tailEnd type="triangle" w="lg" len="lg"/>
          </a:ln>
        </p:spPr>
      </p:cxnSp>
      <p:cxnSp>
        <p:nvCxnSpPr>
          <p:cNvPr id="101" name="Google Shape;788;p34">
            <a:extLst>
              <a:ext uri="{FF2B5EF4-FFF2-40B4-BE49-F238E27FC236}">
                <a16:creationId xmlns:a16="http://schemas.microsoft.com/office/drawing/2014/main" id="{3E809677-4AA8-9EC5-34F9-17B0E6DD04D9}"/>
              </a:ext>
              <a:ext uri="{C183D7F6-B498-43B3-948B-1728B52AA6E4}">
                <adec:decorative xmlns:adec="http://schemas.microsoft.com/office/drawing/2017/decorative" val="1"/>
              </a:ext>
            </a:extLst>
          </p:cNvPr>
          <p:cNvCxnSpPr>
            <a:cxnSpLocks/>
            <a:stCxn id="29" idx="0"/>
            <a:endCxn id="36" idx="0"/>
          </p:cNvCxnSpPr>
          <p:nvPr/>
        </p:nvCxnSpPr>
        <p:spPr>
          <a:xfrm flipH="1">
            <a:off x="7975599" y="3765550"/>
            <a:ext cx="1020232" cy="882649"/>
          </a:xfrm>
          <a:prstGeom prst="straightConnector1">
            <a:avLst/>
          </a:prstGeom>
          <a:noFill/>
          <a:ln w="19050" cap="flat" cmpd="sng">
            <a:solidFill>
              <a:schemeClr val="tx1"/>
            </a:solidFill>
            <a:prstDash val="solid"/>
            <a:round/>
            <a:headEnd type="none" w="med" len="med"/>
            <a:tailEnd type="triangle" w="lg" len="lg"/>
          </a:ln>
        </p:spPr>
      </p:cxnSp>
      <p:cxnSp>
        <p:nvCxnSpPr>
          <p:cNvPr id="104" name="Google Shape;788;p34">
            <a:extLst>
              <a:ext uri="{FF2B5EF4-FFF2-40B4-BE49-F238E27FC236}">
                <a16:creationId xmlns:a16="http://schemas.microsoft.com/office/drawing/2014/main" id="{521B18C5-AC48-1DD0-E191-7F798F0A74EB}"/>
              </a:ext>
              <a:ext uri="{C183D7F6-B498-43B3-948B-1728B52AA6E4}">
                <adec:decorative xmlns:adec="http://schemas.microsoft.com/office/drawing/2017/decorative" val="1"/>
              </a:ext>
            </a:extLst>
          </p:cNvPr>
          <p:cNvCxnSpPr>
            <a:cxnSpLocks/>
            <a:endCxn id="50" idx="0"/>
          </p:cNvCxnSpPr>
          <p:nvPr/>
        </p:nvCxnSpPr>
        <p:spPr>
          <a:xfrm>
            <a:off x="8989484" y="3797300"/>
            <a:ext cx="2116" cy="850899"/>
          </a:xfrm>
          <a:prstGeom prst="straightConnector1">
            <a:avLst/>
          </a:prstGeom>
          <a:noFill/>
          <a:ln w="19050" cap="flat" cmpd="sng">
            <a:solidFill>
              <a:schemeClr val="tx1"/>
            </a:solidFill>
            <a:prstDash val="solid"/>
            <a:round/>
            <a:headEnd type="none" w="med" len="med"/>
            <a:tailEnd type="triangle" w="lg" len="lg"/>
          </a:ln>
        </p:spPr>
      </p:cxnSp>
      <p:cxnSp>
        <p:nvCxnSpPr>
          <p:cNvPr id="107" name="Google Shape;788;p34">
            <a:extLst>
              <a:ext uri="{FF2B5EF4-FFF2-40B4-BE49-F238E27FC236}">
                <a16:creationId xmlns:a16="http://schemas.microsoft.com/office/drawing/2014/main" id="{702911BD-C159-737C-55D7-5AB146F3597F}"/>
              </a:ext>
              <a:ext uri="{C183D7F6-B498-43B3-948B-1728B52AA6E4}">
                <adec:decorative xmlns:adec="http://schemas.microsoft.com/office/drawing/2017/decorative" val="1"/>
              </a:ext>
            </a:extLst>
          </p:cNvPr>
          <p:cNvCxnSpPr>
            <a:cxnSpLocks/>
            <a:stCxn id="29" idx="0"/>
            <a:endCxn id="48" idx="0"/>
          </p:cNvCxnSpPr>
          <p:nvPr/>
        </p:nvCxnSpPr>
        <p:spPr>
          <a:xfrm>
            <a:off x="8995831" y="3765550"/>
            <a:ext cx="1011769" cy="882649"/>
          </a:xfrm>
          <a:prstGeom prst="straightConnector1">
            <a:avLst/>
          </a:prstGeom>
          <a:noFill/>
          <a:ln w="19050" cap="flat" cmpd="sng">
            <a:solidFill>
              <a:schemeClr val="tx1"/>
            </a:solidFill>
            <a:prstDash val="solid"/>
            <a:round/>
            <a:headEnd type="none" w="med" len="med"/>
            <a:tailEnd type="triangle" w="lg" len="lg"/>
          </a:ln>
        </p:spPr>
      </p:cxnSp>
      <p:sp>
        <p:nvSpPr>
          <p:cNvPr id="120" name="Rounded Rectangle 119">
            <a:extLst>
              <a:ext uri="{FF2B5EF4-FFF2-40B4-BE49-F238E27FC236}">
                <a16:creationId xmlns:a16="http://schemas.microsoft.com/office/drawing/2014/main" id="{0D058801-E0C1-D528-EDBC-3B8FB61211E0}"/>
              </a:ext>
            </a:extLst>
          </p:cNvPr>
          <p:cNvSpPr/>
          <p:nvPr/>
        </p:nvSpPr>
        <p:spPr>
          <a:xfrm>
            <a:off x="1946491" y="3366444"/>
            <a:ext cx="524653" cy="46166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3</a:t>
            </a:r>
          </a:p>
        </p:txBody>
      </p:sp>
      <p:sp>
        <p:nvSpPr>
          <p:cNvPr id="121" name="Rounded Rectangle 120">
            <a:extLst>
              <a:ext uri="{FF2B5EF4-FFF2-40B4-BE49-F238E27FC236}">
                <a16:creationId xmlns:a16="http://schemas.microsoft.com/office/drawing/2014/main" id="{7C91E07F-FEA2-FAF5-F9A0-F201AE1E5AAB}"/>
              </a:ext>
            </a:extLst>
          </p:cNvPr>
          <p:cNvSpPr/>
          <p:nvPr/>
        </p:nvSpPr>
        <p:spPr>
          <a:xfrm>
            <a:off x="5035814" y="3361977"/>
            <a:ext cx="524653" cy="46166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a:t>
            </a:r>
          </a:p>
        </p:txBody>
      </p:sp>
      <p:sp>
        <p:nvSpPr>
          <p:cNvPr id="122" name="Rounded Rectangle 121">
            <a:extLst>
              <a:ext uri="{FF2B5EF4-FFF2-40B4-BE49-F238E27FC236}">
                <a16:creationId xmlns:a16="http://schemas.microsoft.com/office/drawing/2014/main" id="{FD465DE0-A7C3-B859-E255-B95B7CB15A48}"/>
              </a:ext>
            </a:extLst>
          </p:cNvPr>
          <p:cNvSpPr/>
          <p:nvPr/>
        </p:nvSpPr>
        <p:spPr>
          <a:xfrm>
            <a:off x="8075504" y="3361977"/>
            <a:ext cx="524653" cy="46166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a:t>
            </a:r>
          </a:p>
        </p:txBody>
      </p:sp>
      <p:sp>
        <p:nvSpPr>
          <p:cNvPr id="123" name="Rounded Rectangle 122">
            <a:extLst>
              <a:ext uri="{FF2B5EF4-FFF2-40B4-BE49-F238E27FC236}">
                <a16:creationId xmlns:a16="http://schemas.microsoft.com/office/drawing/2014/main" id="{8E44E0B9-83D8-B902-DC51-DF42B1C9E123}"/>
              </a:ext>
            </a:extLst>
          </p:cNvPr>
          <p:cNvSpPr/>
          <p:nvPr/>
        </p:nvSpPr>
        <p:spPr>
          <a:xfrm>
            <a:off x="5033853" y="2075755"/>
            <a:ext cx="524653" cy="46166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a:t>
            </a:r>
          </a:p>
        </p:txBody>
      </p:sp>
      <p:sp>
        <p:nvSpPr>
          <p:cNvPr id="3" name="Rounded Rectangle 2">
            <a:extLst>
              <a:ext uri="{FF2B5EF4-FFF2-40B4-BE49-F238E27FC236}">
                <a16:creationId xmlns:a16="http://schemas.microsoft.com/office/drawing/2014/main" id="{D6A7CF22-53C7-F71C-FFE4-9681FC0825F2}"/>
              </a:ext>
              <a:ext uri="{C183D7F6-B498-43B3-948B-1728B52AA6E4}">
                <adec:decorative xmlns:adec="http://schemas.microsoft.com/office/drawing/2017/decorative" val="1"/>
              </a:ext>
            </a:extLst>
          </p:cNvPr>
          <p:cNvSpPr/>
          <p:nvPr/>
        </p:nvSpPr>
        <p:spPr>
          <a:xfrm>
            <a:off x="1827817" y="3251675"/>
            <a:ext cx="762000" cy="685800"/>
          </a:xfrm>
          <a:prstGeom prst="round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88608CB5-DFB7-ABAB-FAB0-D0EF292F86B9}"/>
              </a:ext>
              <a:ext uri="{C183D7F6-B498-43B3-948B-1728B52AA6E4}">
                <adec:decorative xmlns:adec="http://schemas.microsoft.com/office/drawing/2017/decorative" val="1"/>
              </a:ext>
            </a:extLst>
          </p:cNvPr>
          <p:cNvSpPr/>
          <p:nvPr/>
        </p:nvSpPr>
        <p:spPr>
          <a:xfrm>
            <a:off x="4546607" y="4487862"/>
            <a:ext cx="762000" cy="685800"/>
          </a:xfrm>
          <a:prstGeom prst="round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3EA3938-6542-C1A6-DEC8-CF656E7185A7}"/>
              </a:ext>
            </a:extLst>
          </p:cNvPr>
          <p:cNvSpPr/>
          <p:nvPr/>
        </p:nvSpPr>
        <p:spPr>
          <a:xfrm>
            <a:off x="509700" y="1924446"/>
            <a:ext cx="3398233" cy="775249"/>
          </a:xfrm>
          <a:prstGeom prst="round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MAX</a:t>
            </a:r>
            <a:r>
              <a:rPr lang="en-US" dirty="0">
                <a:solidFill>
                  <a:schemeClr val="tx1"/>
                </a:solidFill>
              </a:rPr>
              <a:t> node must be at least 3 </a:t>
            </a:r>
          </a:p>
        </p:txBody>
      </p:sp>
      <p:cxnSp>
        <p:nvCxnSpPr>
          <p:cNvPr id="11" name="Straight Arrow Connector 10">
            <a:extLst>
              <a:ext uri="{FF2B5EF4-FFF2-40B4-BE49-F238E27FC236}">
                <a16:creationId xmlns:a16="http://schemas.microsoft.com/office/drawing/2014/main" id="{50D1C747-F6BB-6E56-E9FD-98F5BC1A60BF}"/>
              </a:ext>
              <a:ext uri="{C183D7F6-B498-43B3-948B-1728B52AA6E4}">
                <adec:decorative xmlns:adec="http://schemas.microsoft.com/office/drawing/2017/decorative" val="1"/>
              </a:ext>
            </a:extLst>
          </p:cNvPr>
          <p:cNvCxnSpPr>
            <a:stCxn id="9" idx="2"/>
            <a:endCxn id="3" idx="0"/>
          </p:cNvCxnSpPr>
          <p:nvPr/>
        </p:nvCxnSpPr>
        <p:spPr>
          <a:xfrm>
            <a:off x="2208817" y="2699695"/>
            <a:ext cx="0" cy="551980"/>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8FAE308-4108-F6B9-AF05-2010D408D55F}"/>
              </a:ext>
              <a:ext uri="{C183D7F6-B498-43B3-948B-1728B52AA6E4}">
                <adec:decorative xmlns:adec="http://schemas.microsoft.com/office/drawing/2017/decorative" val="1"/>
              </a:ext>
            </a:extLst>
          </p:cNvPr>
          <p:cNvCxnSpPr>
            <a:cxnSpLocks/>
            <a:stCxn id="9" idx="3"/>
            <a:endCxn id="123" idx="1"/>
          </p:cNvCxnSpPr>
          <p:nvPr/>
        </p:nvCxnSpPr>
        <p:spPr>
          <a:xfrm flipV="1">
            <a:off x="3907933" y="2306588"/>
            <a:ext cx="1125920" cy="5483"/>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a:extLst>
              <a:ext uri="{FF2B5EF4-FFF2-40B4-BE49-F238E27FC236}">
                <a16:creationId xmlns:a16="http://schemas.microsoft.com/office/drawing/2014/main" id="{2E7EE1CD-3C88-8069-ED98-E2C3818F69BE}"/>
              </a:ext>
            </a:extLst>
          </p:cNvPr>
          <p:cNvSpPr/>
          <p:nvPr/>
        </p:nvSpPr>
        <p:spPr>
          <a:xfrm>
            <a:off x="2998540" y="5524220"/>
            <a:ext cx="3858118" cy="775249"/>
          </a:xfrm>
          <a:prstGeom prst="round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MIN</a:t>
            </a:r>
            <a:r>
              <a:rPr lang="en-US" dirty="0">
                <a:solidFill>
                  <a:schemeClr val="tx1"/>
                </a:solidFill>
              </a:rPr>
              <a:t> node must no greater than 2</a:t>
            </a:r>
          </a:p>
        </p:txBody>
      </p:sp>
      <p:cxnSp>
        <p:nvCxnSpPr>
          <p:cNvPr id="18" name="Straight Arrow Connector 17">
            <a:extLst>
              <a:ext uri="{FF2B5EF4-FFF2-40B4-BE49-F238E27FC236}">
                <a16:creationId xmlns:a16="http://schemas.microsoft.com/office/drawing/2014/main" id="{B4459EE4-8E9B-0FA7-27BD-C638B39B275C}"/>
              </a:ext>
              <a:ext uri="{C183D7F6-B498-43B3-948B-1728B52AA6E4}">
                <adec:decorative xmlns:adec="http://schemas.microsoft.com/office/drawing/2017/decorative" val="1"/>
              </a:ext>
            </a:extLst>
          </p:cNvPr>
          <p:cNvCxnSpPr>
            <a:cxnSpLocks/>
            <a:stCxn id="17" idx="0"/>
            <a:endCxn id="8" idx="2"/>
          </p:cNvCxnSpPr>
          <p:nvPr/>
        </p:nvCxnSpPr>
        <p:spPr>
          <a:xfrm flipV="1">
            <a:off x="4927599" y="5173662"/>
            <a:ext cx="8" cy="350558"/>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24" name="Google Shape;470;p20">
            <a:extLst>
              <a:ext uri="{FF2B5EF4-FFF2-40B4-BE49-F238E27FC236}">
                <a16:creationId xmlns:a16="http://schemas.microsoft.com/office/drawing/2014/main" id="{2F618146-1C57-8567-877E-D36D47AD10AB}"/>
              </a:ext>
            </a:extLst>
          </p:cNvPr>
          <p:cNvSpPr/>
          <p:nvPr/>
        </p:nvSpPr>
        <p:spPr>
          <a:xfrm>
            <a:off x="5689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4</a:t>
            </a:r>
            <a:endParaRPr>
              <a:solidFill>
                <a:schemeClr val="bg1"/>
              </a:solidFill>
              <a:latin typeface="+mj-lt"/>
            </a:endParaRPr>
          </a:p>
        </p:txBody>
      </p:sp>
      <p:sp>
        <p:nvSpPr>
          <p:cNvPr id="25" name="Google Shape;473;p20">
            <a:extLst>
              <a:ext uri="{FF2B5EF4-FFF2-40B4-BE49-F238E27FC236}">
                <a16:creationId xmlns:a16="http://schemas.microsoft.com/office/drawing/2014/main" id="{B6467E5A-4BD3-D3B7-3CA8-71B09AC5D8EB}"/>
              </a:ext>
            </a:extLst>
          </p:cNvPr>
          <p:cNvSpPr/>
          <p:nvPr/>
        </p:nvSpPr>
        <p:spPr>
          <a:xfrm>
            <a:off x="6705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6</a:t>
            </a:r>
            <a:endParaRPr>
              <a:solidFill>
                <a:schemeClr val="bg1"/>
              </a:solidFill>
              <a:latin typeface="+mj-lt"/>
            </a:endParaRPr>
          </a:p>
        </p:txBody>
      </p:sp>
      <p:sp>
        <p:nvSpPr>
          <p:cNvPr id="26" name="Rounded Rectangle 25">
            <a:extLst>
              <a:ext uri="{FF2B5EF4-FFF2-40B4-BE49-F238E27FC236}">
                <a16:creationId xmlns:a16="http://schemas.microsoft.com/office/drawing/2014/main" id="{37F14B57-2930-7716-8B8E-7CE9DEFD594C}"/>
              </a:ext>
            </a:extLst>
          </p:cNvPr>
          <p:cNvSpPr/>
          <p:nvPr/>
        </p:nvSpPr>
        <p:spPr>
          <a:xfrm>
            <a:off x="7213599" y="5524220"/>
            <a:ext cx="4724401" cy="775249"/>
          </a:xfrm>
          <a:prstGeom prst="round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Remaining children are irrelevant → </a:t>
            </a:r>
            <a:r>
              <a:rPr lang="en-US" b="1" dirty="0">
                <a:solidFill>
                  <a:schemeClr val="tx1"/>
                </a:solidFill>
              </a:rPr>
              <a:t>prune</a:t>
            </a:r>
          </a:p>
        </p:txBody>
      </p:sp>
      <p:sp>
        <p:nvSpPr>
          <p:cNvPr id="27" name="Rounded Rectangle 26">
            <a:extLst>
              <a:ext uri="{FF2B5EF4-FFF2-40B4-BE49-F238E27FC236}">
                <a16:creationId xmlns:a16="http://schemas.microsoft.com/office/drawing/2014/main" id="{89D93525-D062-B62B-B426-B587B677EA8E}"/>
              </a:ext>
              <a:ext uri="{C183D7F6-B498-43B3-948B-1728B52AA6E4}">
                <adec:decorative xmlns:adec="http://schemas.microsoft.com/office/drawing/2017/decorative" val="1"/>
              </a:ext>
            </a:extLst>
          </p:cNvPr>
          <p:cNvSpPr/>
          <p:nvPr/>
        </p:nvSpPr>
        <p:spPr>
          <a:xfrm>
            <a:off x="7956830" y="3251675"/>
            <a:ext cx="762000" cy="685800"/>
          </a:xfrm>
          <a:prstGeom prst="roundRect">
            <a:avLst/>
          </a:prstGeom>
          <a:noFill/>
          <a:ln w="381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0C0B57D5-1C2B-D373-DD99-3B8231DDEF6B}"/>
              </a:ext>
            </a:extLst>
          </p:cNvPr>
          <p:cNvSpPr/>
          <p:nvPr/>
        </p:nvSpPr>
        <p:spPr>
          <a:xfrm>
            <a:off x="7869764" y="1936402"/>
            <a:ext cx="3263901" cy="775249"/>
          </a:xfrm>
          <a:prstGeom prst="round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about this </a:t>
            </a:r>
            <a:r>
              <a:rPr lang="en-US" b="1" dirty="0">
                <a:solidFill>
                  <a:schemeClr val="accent2"/>
                </a:solidFill>
              </a:rPr>
              <a:t>MIN</a:t>
            </a:r>
            <a:r>
              <a:rPr lang="en-US" dirty="0">
                <a:solidFill>
                  <a:schemeClr val="tx1"/>
                </a:solidFill>
              </a:rPr>
              <a:t> node?</a:t>
            </a:r>
            <a:endParaRPr lang="en-US" b="1" dirty="0">
              <a:solidFill>
                <a:schemeClr val="tx1"/>
              </a:solidFill>
            </a:endParaRPr>
          </a:p>
        </p:txBody>
      </p:sp>
      <p:cxnSp>
        <p:nvCxnSpPr>
          <p:cNvPr id="31" name="Straight Arrow Connector 30">
            <a:extLst>
              <a:ext uri="{FF2B5EF4-FFF2-40B4-BE49-F238E27FC236}">
                <a16:creationId xmlns:a16="http://schemas.microsoft.com/office/drawing/2014/main" id="{B41899A6-6B81-8551-1B7F-341C6D427B74}"/>
              </a:ext>
              <a:ext uri="{C183D7F6-B498-43B3-948B-1728B52AA6E4}">
                <adec:decorative xmlns:adec="http://schemas.microsoft.com/office/drawing/2017/decorative" val="1"/>
              </a:ext>
            </a:extLst>
          </p:cNvPr>
          <p:cNvCxnSpPr/>
          <p:nvPr/>
        </p:nvCxnSpPr>
        <p:spPr>
          <a:xfrm>
            <a:off x="8349547" y="2711685"/>
            <a:ext cx="0" cy="551980"/>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2B15C08B-DD47-DE58-0E32-F3D03E7CE9D1}"/>
              </a:ext>
            </a:extLst>
          </p:cNvPr>
          <p:cNvSpPr/>
          <p:nvPr/>
        </p:nvSpPr>
        <p:spPr>
          <a:xfrm>
            <a:off x="5033853" y="3364666"/>
            <a:ext cx="524653" cy="46166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2</a:t>
            </a:r>
            <a:r>
              <a:rPr lang="en-US" sz="2400" baseline="30000" dirty="0">
                <a:latin typeface="+mj-lt"/>
              </a:rPr>
              <a:t>*</a:t>
            </a:r>
            <a:endParaRPr lang="en-US" sz="2400" dirty="0">
              <a:latin typeface="+mj-lt"/>
            </a:endParaRPr>
          </a:p>
        </p:txBody>
      </p:sp>
    </p:spTree>
    <p:extLst>
      <p:ext uri="{BB962C8B-B14F-4D97-AF65-F5344CB8AC3E}">
        <p14:creationId xmlns:p14="http://schemas.microsoft.com/office/powerpoint/2010/main" val="8223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3" grpId="0" animBg="1"/>
      <p:bldP spid="8" grpId="0" animBg="1"/>
      <p:bldP spid="9" grpId="0" animBg="1"/>
      <p:bldP spid="17" grpId="0" animBg="1"/>
      <p:bldP spid="24" grpId="0" animBg="1"/>
      <p:bldP spid="25" grpId="0" animBg="1"/>
      <p:bldP spid="26" grpId="0" animBg="1"/>
      <p:bldP spid="27" grpId="0" animBg="1"/>
      <p:bldP spid="30"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25F1B4-207A-2155-0F17-EE1CE7E92245}"/>
              </a:ext>
            </a:extLst>
          </p:cNvPr>
          <p:cNvSpPr>
            <a:spLocks noGrp="1"/>
          </p:cNvSpPr>
          <p:nvPr>
            <p:ph type="title"/>
          </p:nvPr>
        </p:nvSpPr>
        <p:spPr/>
        <p:txBody>
          <a:bodyPr/>
          <a:lstStyle/>
          <a:p>
            <a:r>
              <a:rPr lang="en-US" dirty="0"/>
              <a:t>Alpha-Beta Pruning</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B99D6B6C-688D-380A-4EDA-21BB8272E035}"/>
                  </a:ext>
                </a:extLst>
              </p:cNvPr>
              <p:cNvSpPr>
                <a:spLocks noGrp="1"/>
              </p:cNvSpPr>
              <p:nvPr>
                <p:ph idx="1"/>
              </p:nvPr>
            </p:nvSpPr>
            <p:spPr>
              <a:xfrm>
                <a:off x="497158" y="1590261"/>
                <a:ext cx="5835909" cy="4606139"/>
              </a:xfrm>
            </p:spPr>
            <p:txBody>
              <a:bodyPr>
                <a:noAutofit/>
              </a:bodyPr>
              <a:lstStyle/>
              <a:p>
                <a:r>
                  <a:rPr lang="en-US" dirty="0"/>
                  <a:t>Idea</a:t>
                </a:r>
              </a:p>
              <a:p>
                <a:pPr lvl="1"/>
                <a:r>
                  <a:rPr lang="en-US" dirty="0"/>
                  <a:t>Avoid extra work by </a:t>
                </a:r>
                <a:r>
                  <a:rPr lang="en-US" b="1" i="1" dirty="0">
                    <a:solidFill>
                      <a:schemeClr val="accent1"/>
                    </a:solidFill>
                  </a:rPr>
                  <a:t>pruning</a:t>
                </a:r>
                <a:r>
                  <a:rPr lang="en-US" dirty="0"/>
                  <a:t> branches when we know their utilities won’t affect the decision</a:t>
                </a:r>
              </a:p>
              <a:p>
                <a:r>
                  <a:rPr lang="en-US" dirty="0"/>
                  <a:t>General Configuration (</a:t>
                </a:r>
                <a:r>
                  <a:rPr lang="en-US" b="1" dirty="0">
                    <a:solidFill>
                      <a:schemeClr val="accent2"/>
                    </a:solidFill>
                    <a:latin typeface="Avenir Next" panose="020B0503020202020204" pitchFamily="34" charset="0"/>
                  </a:rPr>
                  <a:t>MIN</a:t>
                </a:r>
                <a:r>
                  <a:rPr lang="en-US" dirty="0"/>
                  <a:t> version)</a:t>
                </a:r>
              </a:p>
              <a:p>
                <a:pPr lvl="1"/>
                <a:r>
                  <a:rPr lang="en-US" dirty="0"/>
                  <a:t>To compute </a:t>
                </a:r>
                <a:r>
                  <a:rPr lang="en-US" dirty="0">
                    <a:latin typeface="Consolas" panose="020B0609020204030204" pitchFamily="49" charset="0"/>
                    <a:cs typeface="Consolas" panose="020B0609020204030204" pitchFamily="49" charset="0"/>
                  </a:rPr>
                  <a:t>min-value</a:t>
                </a:r>
                <a:r>
                  <a:rPr lang="en-US" dirty="0"/>
                  <a:t> at node </a:t>
                </a:r>
                <a:r>
                  <a:rPr lang="en-US" i="1" dirty="0">
                    <a:solidFill>
                      <a:schemeClr val="accent3"/>
                    </a:solidFill>
                    <a:latin typeface="+mj-lt"/>
                  </a:rPr>
                  <a:t>n</a:t>
                </a:r>
                <a:r>
                  <a:rPr lang="en-US" dirty="0"/>
                  <a:t>, loop over </a:t>
                </a:r>
                <a:r>
                  <a:rPr lang="en-US" i="1" dirty="0">
                    <a:solidFill>
                      <a:schemeClr val="accent3"/>
                    </a:solidFill>
                    <a:latin typeface="+mj-lt"/>
                  </a:rPr>
                  <a:t>n</a:t>
                </a:r>
                <a:r>
                  <a:rPr lang="en-US" dirty="0"/>
                  <a:t>’s children </a:t>
                </a:r>
              </a:p>
              <a:p>
                <a:pPr lvl="1">
                  <a:buClr>
                    <a:schemeClr val="tx1"/>
                  </a:buClr>
                </a:pPr>
                <a:r>
                  <a:rPr lang="en-US" i="1" dirty="0">
                    <a:solidFill>
                      <a:schemeClr val="accent3"/>
                    </a:solidFill>
                    <a:latin typeface="+mj-lt"/>
                  </a:rPr>
                  <a:t>n</a:t>
                </a:r>
                <a:r>
                  <a:rPr lang="en-US" dirty="0"/>
                  <a:t>’s value is relevant for </a:t>
                </a:r>
                <a:r>
                  <a:rPr lang="en-US" b="1" dirty="0">
                    <a:solidFill>
                      <a:schemeClr val="accent1"/>
                    </a:solidFill>
                  </a:rPr>
                  <a:t>MAX</a:t>
                </a:r>
                <a:r>
                  <a:rPr lang="en-US" dirty="0"/>
                  <a:t> node above</a:t>
                </a:r>
              </a:p>
              <a:p>
                <a:pPr lvl="1"/>
                <a:r>
                  <a:rPr lang="en-US" dirty="0"/>
                  <a:t>Let </a:t>
                </a:r>
                <a14:m>
                  <m:oMath xmlns:m="http://schemas.openxmlformats.org/officeDocument/2006/math">
                    <m:r>
                      <a:rPr lang="en-US" b="1" i="1" smtClean="0">
                        <a:solidFill>
                          <a:schemeClr val="accent1"/>
                        </a:solidFill>
                        <a:latin typeface="Cambria Math" panose="02040503050406030204" pitchFamily="18" charset="0"/>
                        <a:ea typeface="Cambria Math" panose="02040503050406030204" pitchFamily="18" charset="0"/>
                      </a:rPr>
                      <m:t>𝜶</m:t>
                    </m:r>
                  </m:oMath>
                </a14:m>
                <a:r>
                  <a:rPr lang="en-US" dirty="0"/>
                  <a:t> be best value </a:t>
                </a:r>
                <a:r>
                  <a:rPr lang="en-US" b="1" dirty="0">
                    <a:solidFill>
                      <a:schemeClr val="accent1"/>
                    </a:solidFill>
                  </a:rPr>
                  <a:t>MAX</a:t>
                </a:r>
                <a:r>
                  <a:rPr lang="en-US" dirty="0"/>
                  <a:t> can get at any point along current path from root</a:t>
                </a:r>
              </a:p>
              <a:p>
                <a:pPr lvl="1"/>
                <a:r>
                  <a:rPr lang="en-US" dirty="0"/>
                  <a:t>If </a:t>
                </a:r>
                <a:r>
                  <a:rPr lang="en-US" i="1" dirty="0">
                    <a:solidFill>
                      <a:schemeClr val="accent3"/>
                    </a:solidFill>
                    <a:latin typeface="+mj-lt"/>
                  </a:rPr>
                  <a:t>n</a:t>
                </a:r>
                <a:r>
                  <a:rPr lang="en-US" dirty="0"/>
                  <a:t> becomes worse than </a:t>
                </a:r>
                <a14:m>
                  <m:oMath xmlns:m="http://schemas.openxmlformats.org/officeDocument/2006/math">
                    <m:r>
                      <a:rPr lang="en-US" b="1" i="1">
                        <a:solidFill>
                          <a:schemeClr val="accent1"/>
                        </a:solidFill>
                        <a:latin typeface="Cambria Math" panose="02040503050406030204" pitchFamily="18" charset="0"/>
                        <a:ea typeface="Cambria Math" panose="02040503050406030204" pitchFamily="18" charset="0"/>
                      </a:rPr>
                      <m:t>𝜶</m:t>
                    </m:r>
                  </m:oMath>
                </a14:m>
                <a:r>
                  <a:rPr lang="en-US" dirty="0"/>
                  <a:t>, </a:t>
                </a:r>
                <a:r>
                  <a:rPr lang="en-US" b="1" dirty="0">
                    <a:solidFill>
                      <a:schemeClr val="accent1"/>
                    </a:solidFill>
                  </a:rPr>
                  <a:t>MAX</a:t>
                </a:r>
                <a:r>
                  <a:rPr lang="en-US" dirty="0"/>
                  <a:t> will avoid it, so we can stop considering </a:t>
                </a:r>
                <a:r>
                  <a:rPr lang="en-US" i="1" dirty="0">
                    <a:solidFill>
                      <a:schemeClr val="accent3"/>
                    </a:solidFill>
                    <a:latin typeface="+mj-lt"/>
                  </a:rPr>
                  <a:t>n</a:t>
                </a:r>
                <a:r>
                  <a:rPr lang="en-US" dirty="0"/>
                  <a:t>’s children</a:t>
                </a:r>
              </a:p>
              <a:p>
                <a:r>
                  <a:rPr lang="en-US" sz="2000" dirty="0"/>
                  <a:t>Version for </a:t>
                </a:r>
                <a:r>
                  <a:rPr lang="en-US" sz="2000" b="1" dirty="0">
                    <a:solidFill>
                      <a:schemeClr val="accent1"/>
                    </a:solidFill>
                    <a:latin typeface="Avenir Next" panose="020B0503020202020204" pitchFamily="34" charset="0"/>
                  </a:rPr>
                  <a:t>MAX</a:t>
                </a:r>
                <a:r>
                  <a:rPr lang="en-US" sz="2000" dirty="0"/>
                  <a:t> is symmetric (with </a:t>
                </a:r>
                <a14:m>
                  <m:oMath xmlns:m="http://schemas.openxmlformats.org/officeDocument/2006/math">
                    <m:r>
                      <a:rPr lang="en-US" sz="2000" b="1" i="1" smtClean="0">
                        <a:solidFill>
                          <a:schemeClr val="accent2"/>
                        </a:solidFill>
                        <a:latin typeface="Cambria Math" panose="02040503050406030204" pitchFamily="18" charset="0"/>
                        <a:ea typeface="Cambria Math" panose="02040503050406030204" pitchFamily="18" charset="0"/>
                      </a:rPr>
                      <m:t>𝜷</m:t>
                    </m:r>
                  </m:oMath>
                </a14:m>
                <a:r>
                  <a:rPr lang="en-US" sz="2000" dirty="0"/>
                  <a:t>) </a:t>
                </a:r>
              </a:p>
            </p:txBody>
          </p:sp>
        </mc:Choice>
        <mc:Fallback xmlns="">
          <p:sp>
            <p:nvSpPr>
              <p:cNvPr id="7" name="Content Placeholder 6">
                <a:extLst>
                  <a:ext uri="{FF2B5EF4-FFF2-40B4-BE49-F238E27FC236}">
                    <a16:creationId xmlns:a16="http://schemas.microsoft.com/office/drawing/2014/main" id="{B99D6B6C-688D-380A-4EDA-21BB8272E035}"/>
                  </a:ext>
                </a:extLst>
              </p:cNvPr>
              <p:cNvSpPr>
                <a:spLocks noGrp="1" noRot="1" noChangeAspect="1" noMove="1" noResize="1" noEditPoints="1" noAdjustHandles="1" noChangeArrowheads="1" noChangeShapeType="1" noTextEdit="1"/>
              </p:cNvSpPr>
              <p:nvPr>
                <p:ph idx="1"/>
              </p:nvPr>
            </p:nvSpPr>
            <p:spPr>
              <a:xfrm>
                <a:off x="497158" y="1590261"/>
                <a:ext cx="5835909" cy="4606139"/>
              </a:xfrm>
              <a:blipFill>
                <a:blip r:embed="rId2"/>
                <a:stretch>
                  <a:fillRect l="-1522" r="-1087" b="-3581"/>
                </a:stretch>
              </a:blipFill>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6D4B5C11-4606-61A0-7F5E-B27D8DBE51EB}"/>
              </a:ext>
            </a:extLst>
          </p:cNvPr>
          <p:cNvSpPr>
            <a:spLocks noGrp="1"/>
          </p:cNvSpPr>
          <p:nvPr>
            <p:ph type="dt" sz="half" idx="2"/>
          </p:nvPr>
        </p:nvSpPr>
        <p:spPr/>
        <p:txBody>
          <a:bodyPr/>
          <a:lstStyle/>
          <a:p>
            <a:r>
              <a:rPr lang="en-US"/>
              <a:t>CSE 473</a:t>
            </a:r>
            <a:endParaRPr lang="en-US" dirty="0"/>
          </a:p>
        </p:txBody>
      </p:sp>
      <p:sp>
        <p:nvSpPr>
          <p:cNvPr id="3" name="Slide Number Placeholder 2">
            <a:extLst>
              <a:ext uri="{FF2B5EF4-FFF2-40B4-BE49-F238E27FC236}">
                <a16:creationId xmlns:a16="http://schemas.microsoft.com/office/drawing/2014/main" id="{FF7A9DB1-0873-BC5F-BED6-644CF6A61724}"/>
              </a:ext>
            </a:extLst>
          </p:cNvPr>
          <p:cNvSpPr>
            <a:spLocks noGrp="1"/>
          </p:cNvSpPr>
          <p:nvPr>
            <p:ph type="sldNum" sz="quarter" idx="12"/>
          </p:nvPr>
        </p:nvSpPr>
        <p:spPr/>
        <p:txBody>
          <a:bodyPr/>
          <a:lstStyle/>
          <a:p>
            <a:fld id="{0C6CD854-DD62-6C4B-87F1-66B34D688D3F}" type="slidenum">
              <a:rPr lang="en-US" smtClean="0"/>
              <a:t>18</a:t>
            </a:fld>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8C14FCA-C78F-F8AE-4EEC-D93C3211A8FC}"/>
                  </a:ext>
                </a:extLst>
              </p:cNvPr>
              <p:cNvSpPr txBox="1"/>
              <p:nvPr/>
            </p:nvSpPr>
            <p:spPr>
              <a:xfrm>
                <a:off x="8254270" y="1162768"/>
                <a:ext cx="538930"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000" b="1" i="1">
                          <a:solidFill>
                            <a:schemeClr val="accent1"/>
                          </a:solidFill>
                          <a:latin typeface="Cambria Math" panose="02040503050406030204" pitchFamily="18" charset="0"/>
                          <a:ea typeface="Cambria Math" panose="02040503050406030204" pitchFamily="18" charset="0"/>
                        </a:rPr>
                        <m:t>𝜶</m:t>
                      </m:r>
                    </m:oMath>
                  </m:oMathPara>
                </a14:m>
                <a:endParaRPr lang="en-US" sz="3000" dirty="0"/>
              </a:p>
            </p:txBody>
          </p:sp>
        </mc:Choice>
        <mc:Fallback xmlns="">
          <p:sp>
            <p:nvSpPr>
              <p:cNvPr id="51" name="TextBox 50">
                <a:extLst>
                  <a:ext uri="{FF2B5EF4-FFF2-40B4-BE49-F238E27FC236}">
                    <a16:creationId xmlns:a16="http://schemas.microsoft.com/office/drawing/2014/main" id="{08C14FCA-C78F-F8AE-4EEC-D93C3211A8FC}"/>
                  </a:ext>
                </a:extLst>
              </p:cNvPr>
              <p:cNvSpPr txBox="1">
                <a:spLocks noRot="1" noChangeAspect="1" noMove="1" noResize="1" noEditPoints="1" noAdjustHandles="1" noChangeArrowheads="1" noChangeShapeType="1" noTextEdit="1"/>
              </p:cNvSpPr>
              <p:nvPr/>
            </p:nvSpPr>
            <p:spPr>
              <a:xfrm>
                <a:off x="8254270" y="1162768"/>
                <a:ext cx="538930" cy="553998"/>
              </a:xfrm>
              <a:prstGeom prst="rect">
                <a:avLst/>
              </a:prstGeom>
              <a:blipFill>
                <a:blip r:embed="rId3"/>
                <a:stretch>
                  <a:fillRect/>
                </a:stretch>
              </a:blipFill>
            </p:spPr>
            <p:txBody>
              <a:bodyPr/>
              <a:lstStyle/>
              <a:p>
                <a:r>
                  <a:rPr lang="en-US">
                    <a:noFill/>
                  </a:rPr>
                  <a:t> </a:t>
                </a:r>
              </a:p>
            </p:txBody>
          </p:sp>
        </mc:Fallback>
      </mc:AlternateContent>
      <p:sp>
        <p:nvSpPr>
          <p:cNvPr id="53" name="Rounded Rectangle 52">
            <a:extLst>
              <a:ext uri="{FF2B5EF4-FFF2-40B4-BE49-F238E27FC236}">
                <a16:creationId xmlns:a16="http://schemas.microsoft.com/office/drawing/2014/main" id="{1A269202-C9A9-3A97-93AE-5B850480B678}"/>
              </a:ext>
              <a:ext uri="{C183D7F6-B498-43B3-948B-1728B52AA6E4}">
                <adec:decorative xmlns:adec="http://schemas.microsoft.com/office/drawing/2017/decorative" val="1"/>
              </a:ext>
            </a:extLst>
          </p:cNvPr>
          <p:cNvSpPr/>
          <p:nvPr/>
        </p:nvSpPr>
        <p:spPr>
          <a:xfrm>
            <a:off x="9409354" y="3387500"/>
            <a:ext cx="762000" cy="527409"/>
          </a:xfrm>
          <a:prstGeom prst="roundRect">
            <a:avLst/>
          </a:prstGeom>
          <a:noFill/>
          <a:ln w="3810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C4C0D9A-8C07-0FD4-F931-69C015AA9F16}"/>
              </a:ext>
            </a:extLst>
          </p:cNvPr>
          <p:cNvSpPr txBox="1"/>
          <p:nvPr/>
        </p:nvSpPr>
        <p:spPr>
          <a:xfrm>
            <a:off x="10290404" y="3360911"/>
            <a:ext cx="409086" cy="553998"/>
          </a:xfrm>
          <a:prstGeom prst="rect">
            <a:avLst/>
          </a:prstGeom>
          <a:noFill/>
        </p:spPr>
        <p:txBody>
          <a:bodyPr wrap="none" rtlCol="0">
            <a:spAutoFit/>
          </a:bodyPr>
          <a:lstStyle/>
          <a:p>
            <a:r>
              <a:rPr lang="en-US" sz="3000" i="1" dirty="0">
                <a:solidFill>
                  <a:schemeClr val="accent3"/>
                </a:solidFill>
                <a:latin typeface="+mj-lt"/>
              </a:rPr>
              <a:t>n</a:t>
            </a:r>
          </a:p>
        </p:txBody>
      </p:sp>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173CAFE4-02B7-1F3A-2A47-DA39E44E6626}"/>
                  </a:ext>
                </a:extLst>
              </p:cNvPr>
              <p:cNvSpPr/>
              <p:nvPr/>
            </p:nvSpPr>
            <p:spPr>
              <a:xfrm>
                <a:off x="8353137" y="5429156"/>
                <a:ext cx="876044" cy="570074"/>
              </a:xfrm>
              <a:prstGeom prst="round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&lt;</m:t>
                    </m:r>
                    <m:r>
                      <a:rPr lang="en-US" sz="2000" b="1" i="1">
                        <a:solidFill>
                          <a:schemeClr val="accent1"/>
                        </a:solidFill>
                        <a:latin typeface="Cambria Math" panose="02040503050406030204" pitchFamily="18" charset="0"/>
                        <a:ea typeface="Cambria Math" panose="02040503050406030204" pitchFamily="18" charset="0"/>
                      </a:rPr>
                      <m:t>𝜶</m:t>
                    </m:r>
                    <m:r>
                      <a:rPr lang="en-US" sz="2000" b="0" i="0" smtClean="0">
                        <a:solidFill>
                          <a:schemeClr val="accent1"/>
                        </a:solidFill>
                        <a:latin typeface="Cambria Math" panose="02040503050406030204" pitchFamily="18" charset="0"/>
                        <a:ea typeface="Cambria Math" panose="02040503050406030204" pitchFamily="18" charset="0"/>
                      </a:rPr>
                      <m:t> </m:t>
                    </m:r>
                  </m:oMath>
                </a14:m>
                <a:r>
                  <a:rPr lang="en-US" sz="2000" dirty="0">
                    <a:solidFill>
                      <a:schemeClr val="tx1"/>
                    </a:solidFill>
                  </a:rPr>
                  <a:t>?</a:t>
                </a:r>
              </a:p>
            </p:txBody>
          </p:sp>
        </mc:Choice>
        <mc:Fallback xmlns="">
          <p:sp>
            <p:nvSpPr>
              <p:cNvPr id="55" name="Rounded Rectangle 54">
                <a:extLst>
                  <a:ext uri="{FF2B5EF4-FFF2-40B4-BE49-F238E27FC236}">
                    <a16:creationId xmlns:a16="http://schemas.microsoft.com/office/drawing/2014/main" id="{173CAFE4-02B7-1F3A-2A47-DA39E44E6626}"/>
                  </a:ext>
                </a:extLst>
              </p:cNvPr>
              <p:cNvSpPr>
                <a:spLocks noRot="1" noChangeAspect="1" noMove="1" noResize="1" noEditPoints="1" noAdjustHandles="1" noChangeArrowheads="1" noChangeShapeType="1" noTextEdit="1"/>
              </p:cNvSpPr>
              <p:nvPr/>
            </p:nvSpPr>
            <p:spPr>
              <a:xfrm>
                <a:off x="8353137" y="5429156"/>
                <a:ext cx="876044" cy="570074"/>
              </a:xfrm>
              <a:prstGeom prst="roundRect">
                <a:avLst/>
              </a:prstGeom>
              <a:blipFill>
                <a:blip r:embed="rId4"/>
                <a:stretch>
                  <a:fillRect b="-2083"/>
                </a:stretch>
              </a:blipFill>
              <a:ln w="38100">
                <a:solidFill>
                  <a:schemeClr val="accent5"/>
                </a:solidFill>
              </a:ln>
            </p:spPr>
            <p:txBody>
              <a:bodyPr/>
              <a:lstStyle/>
              <a:p>
                <a:r>
                  <a:rPr lang="en-US">
                    <a:noFill/>
                  </a:rPr>
                  <a:t> </a:t>
                </a:r>
              </a:p>
            </p:txBody>
          </p:sp>
        </mc:Fallback>
      </mc:AlternateContent>
      <p:grpSp>
        <p:nvGrpSpPr>
          <p:cNvPr id="93" name="Group 92" descr="A diagram showing a segment of a minimax tree with a maximizer node at the root with one minimizer child shown, which has the value alpha. A squiggly line shows another maximizer node as a descendant of the root, followed by the minimizer node n, which has three children with unknown values.">
            <a:extLst>
              <a:ext uri="{FF2B5EF4-FFF2-40B4-BE49-F238E27FC236}">
                <a16:creationId xmlns:a16="http://schemas.microsoft.com/office/drawing/2014/main" id="{8612E257-6D3A-04B1-281F-AA4DDFF8CE62}"/>
              </a:ext>
            </a:extLst>
          </p:cNvPr>
          <p:cNvGrpSpPr/>
          <p:nvPr/>
        </p:nvGrpSpPr>
        <p:grpSpPr>
          <a:xfrm>
            <a:off x="8015735" y="761905"/>
            <a:ext cx="3056806" cy="4305347"/>
            <a:chOff x="8015735" y="761905"/>
            <a:chExt cx="3056806" cy="4305347"/>
          </a:xfrm>
        </p:grpSpPr>
        <p:grpSp>
          <p:nvGrpSpPr>
            <p:cNvPr id="18" name="Group 17">
              <a:extLst>
                <a:ext uri="{FF2B5EF4-FFF2-40B4-BE49-F238E27FC236}">
                  <a16:creationId xmlns:a16="http://schemas.microsoft.com/office/drawing/2014/main" id="{BF901F20-BCBD-A74B-B108-30C250930C3C}"/>
                </a:ext>
              </a:extLst>
            </p:cNvPr>
            <p:cNvGrpSpPr/>
            <p:nvPr/>
          </p:nvGrpSpPr>
          <p:grpSpPr>
            <a:xfrm>
              <a:off x="8015735" y="1054004"/>
              <a:ext cx="3056806" cy="4013248"/>
              <a:chOff x="4156794" y="1000076"/>
              <a:chExt cx="3056806" cy="4013248"/>
            </a:xfrm>
          </p:grpSpPr>
          <p:grpSp>
            <p:nvGrpSpPr>
              <p:cNvPr id="19" name="Group 18">
                <a:extLst>
                  <a:ext uri="{FF2B5EF4-FFF2-40B4-BE49-F238E27FC236}">
                    <a16:creationId xmlns:a16="http://schemas.microsoft.com/office/drawing/2014/main" id="{7B1E282E-65AD-90DF-8DE8-D6CAC668B369}"/>
                  </a:ext>
                </a:extLst>
              </p:cNvPr>
              <p:cNvGrpSpPr/>
              <p:nvPr/>
            </p:nvGrpSpPr>
            <p:grpSpPr>
              <a:xfrm>
                <a:off x="4410794" y="1642970"/>
                <a:ext cx="2802806" cy="3370354"/>
                <a:chOff x="4410794" y="1642970"/>
                <a:chExt cx="2802806" cy="3370354"/>
              </a:xfrm>
            </p:grpSpPr>
            <p:sp>
              <p:nvSpPr>
                <p:cNvPr id="33" name="Google Shape;433;p20">
                  <a:extLst>
                    <a:ext uri="{FF2B5EF4-FFF2-40B4-BE49-F238E27FC236}">
                      <a16:creationId xmlns:a16="http://schemas.microsoft.com/office/drawing/2014/main" id="{7B03D8BF-5049-53C4-1E74-A97514F1B8A4}"/>
                    </a:ext>
                  </a:extLst>
                </p:cNvPr>
                <p:cNvSpPr/>
                <p:nvPr/>
              </p:nvSpPr>
              <p:spPr>
                <a:xfrm>
                  <a:off x="5693833" y="2209800"/>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 name="Google Shape;436;p20">
                  <a:extLst>
                    <a:ext uri="{FF2B5EF4-FFF2-40B4-BE49-F238E27FC236}">
                      <a16:creationId xmlns:a16="http://schemas.microsoft.com/office/drawing/2014/main" id="{8ECA4BA2-590B-9838-609D-02A6F66B3926}"/>
                    </a:ext>
                  </a:extLst>
                </p:cNvPr>
                <p:cNvSpPr/>
                <p:nvPr/>
              </p:nvSpPr>
              <p:spPr>
                <a:xfrm rot="10800000" flipH="1">
                  <a:off x="4410794" y="1642970"/>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56;p20">
                  <a:extLst>
                    <a:ext uri="{FF2B5EF4-FFF2-40B4-BE49-F238E27FC236}">
                      <a16:creationId xmlns:a16="http://schemas.microsoft.com/office/drawing/2014/main" id="{67D4FF39-94BD-E519-432A-FDEC92805075}"/>
                    </a:ext>
                  </a:extLst>
                </p:cNvPr>
                <p:cNvSpPr/>
                <p:nvPr/>
              </p:nvSpPr>
              <p:spPr>
                <a:xfrm rot="10800000" flipH="1">
                  <a:off x="5693833" y="3444878"/>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1" name="Google Shape;460;p20">
                  <a:extLst>
                    <a:ext uri="{FF2B5EF4-FFF2-40B4-BE49-F238E27FC236}">
                      <a16:creationId xmlns:a16="http://schemas.microsoft.com/office/drawing/2014/main" id="{1B8E4927-5D25-1C28-A711-BD9F6F2C2218}"/>
                    </a:ext>
                  </a:extLst>
                </p:cNvPr>
                <p:cNvSpPr/>
                <p:nvPr/>
              </p:nvSpPr>
              <p:spPr>
                <a:xfrm>
                  <a:off x="4673599"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rPr>
                    <a:t>?</a:t>
                  </a:r>
                  <a:endParaRPr dirty="0">
                    <a:solidFill>
                      <a:schemeClr val="bg1"/>
                    </a:solidFill>
                    <a:latin typeface="+mj-lt"/>
                  </a:endParaRPr>
                </a:p>
              </p:txBody>
            </p:sp>
            <p:sp>
              <p:nvSpPr>
                <p:cNvPr id="43" name="Google Shape;470;p20">
                  <a:extLst>
                    <a:ext uri="{FF2B5EF4-FFF2-40B4-BE49-F238E27FC236}">
                      <a16:creationId xmlns:a16="http://schemas.microsoft.com/office/drawing/2014/main" id="{4F77FDB6-704F-FE03-14BE-1FEFD7534E6A}"/>
                    </a:ext>
                  </a:extLst>
                </p:cNvPr>
                <p:cNvSpPr/>
                <p:nvPr/>
              </p:nvSpPr>
              <p:spPr>
                <a:xfrm>
                  <a:off x="5689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a:t>
                  </a:r>
                  <a:endParaRPr dirty="0">
                    <a:solidFill>
                      <a:schemeClr val="bg1"/>
                    </a:solidFill>
                    <a:latin typeface="+mj-lt"/>
                  </a:endParaRPr>
                </a:p>
              </p:txBody>
            </p:sp>
            <p:sp>
              <p:nvSpPr>
                <p:cNvPr id="44" name="Google Shape;473;p20">
                  <a:extLst>
                    <a:ext uri="{FF2B5EF4-FFF2-40B4-BE49-F238E27FC236}">
                      <a16:creationId xmlns:a16="http://schemas.microsoft.com/office/drawing/2014/main" id="{09D04A62-0494-1745-02DB-D60BFCAB6F4D}"/>
                    </a:ext>
                  </a:extLst>
                </p:cNvPr>
                <p:cNvSpPr/>
                <p:nvPr/>
              </p:nvSpPr>
              <p:spPr>
                <a:xfrm>
                  <a:off x="6705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a:t>
                  </a:r>
                  <a:endParaRPr dirty="0">
                    <a:solidFill>
                      <a:schemeClr val="bg1"/>
                    </a:solidFill>
                    <a:latin typeface="+mj-lt"/>
                  </a:endParaRPr>
                </a:p>
              </p:txBody>
            </p:sp>
          </p:grpSp>
          <p:cxnSp>
            <p:nvCxnSpPr>
              <p:cNvPr id="21" name="Google Shape;788;p34">
                <a:extLst>
                  <a:ext uri="{FF2B5EF4-FFF2-40B4-BE49-F238E27FC236}">
                    <a16:creationId xmlns:a16="http://schemas.microsoft.com/office/drawing/2014/main" id="{FD0FF78E-004F-4582-7397-112E7EDA851F}"/>
                  </a:ext>
                </a:extLst>
              </p:cNvPr>
              <p:cNvCxnSpPr>
                <a:cxnSpLocks/>
                <a:stCxn id="33" idx="3"/>
                <a:endCxn id="40" idx="3"/>
              </p:cNvCxnSpPr>
              <p:nvPr/>
            </p:nvCxnSpPr>
            <p:spPr>
              <a:xfrm>
                <a:off x="5947833" y="2514600"/>
                <a:ext cx="0" cy="930278"/>
              </a:xfrm>
              <a:prstGeom prst="straightConnector1">
                <a:avLst/>
              </a:prstGeom>
              <a:noFill/>
              <a:ln w="19050" cap="flat" cmpd="sng">
                <a:solidFill>
                  <a:schemeClr val="tx1"/>
                </a:solidFill>
                <a:prstDash val="solid"/>
                <a:round/>
                <a:headEnd type="none" w="med" len="med"/>
                <a:tailEnd type="triangle" w="lg" len="lg"/>
              </a:ln>
            </p:spPr>
          </p:cxnSp>
          <p:cxnSp>
            <p:nvCxnSpPr>
              <p:cNvPr id="22" name="Google Shape;788;p34">
                <a:extLst>
                  <a:ext uri="{FF2B5EF4-FFF2-40B4-BE49-F238E27FC236}">
                    <a16:creationId xmlns:a16="http://schemas.microsoft.com/office/drawing/2014/main" id="{7475E97C-BF36-B344-347D-697F48437D6C}"/>
                  </a:ext>
                </a:extLst>
              </p:cNvPr>
              <p:cNvCxnSpPr>
                <a:cxnSpLocks/>
                <a:endCxn id="38" idx="4"/>
              </p:cNvCxnSpPr>
              <p:nvPr/>
            </p:nvCxnSpPr>
            <p:spPr>
              <a:xfrm flipH="1">
                <a:off x="4918794" y="1000076"/>
                <a:ext cx="834804" cy="642894"/>
              </a:xfrm>
              <a:prstGeom prst="straightConnector1">
                <a:avLst/>
              </a:prstGeom>
              <a:noFill/>
              <a:ln w="19050" cap="flat" cmpd="sng">
                <a:solidFill>
                  <a:schemeClr val="tx1"/>
                </a:solidFill>
                <a:prstDash val="solid"/>
                <a:round/>
                <a:headEnd type="none" w="med" len="med"/>
                <a:tailEnd type="triangle" w="lg" len="lg"/>
              </a:ln>
            </p:spPr>
          </p:cxnSp>
          <p:cxnSp>
            <p:nvCxnSpPr>
              <p:cNvPr id="23" name="Google Shape;788;p34">
                <a:extLst>
                  <a:ext uri="{FF2B5EF4-FFF2-40B4-BE49-F238E27FC236}">
                    <a16:creationId xmlns:a16="http://schemas.microsoft.com/office/drawing/2014/main" id="{C8DEE9EE-1590-D8E0-2A6F-CF075E648F91}"/>
                  </a:ext>
                </a:extLst>
              </p:cNvPr>
              <p:cNvCxnSpPr>
                <a:cxnSpLocks/>
                <a:stCxn id="38" idx="0"/>
              </p:cNvCxnSpPr>
              <p:nvPr/>
            </p:nvCxnSpPr>
            <p:spPr>
              <a:xfrm flipH="1">
                <a:off x="4156794" y="1947770"/>
                <a:ext cx="508000" cy="882649"/>
              </a:xfrm>
              <a:prstGeom prst="straightConnector1">
                <a:avLst/>
              </a:prstGeom>
              <a:noFill/>
              <a:ln w="19050" cap="flat" cmpd="sng">
                <a:solidFill>
                  <a:schemeClr val="tx1"/>
                </a:solidFill>
                <a:prstDash val="dash"/>
                <a:round/>
                <a:headEnd type="none" w="med" len="med"/>
                <a:tailEnd type="triangle" w="lg" len="lg"/>
              </a:ln>
            </p:spPr>
          </p:cxnSp>
          <p:cxnSp>
            <p:nvCxnSpPr>
              <p:cNvPr id="24" name="Google Shape;788;p34">
                <a:extLst>
                  <a:ext uri="{FF2B5EF4-FFF2-40B4-BE49-F238E27FC236}">
                    <a16:creationId xmlns:a16="http://schemas.microsoft.com/office/drawing/2014/main" id="{464500FD-0534-D154-6B3E-0262A4FDF301}"/>
                  </a:ext>
                </a:extLst>
              </p:cNvPr>
              <p:cNvCxnSpPr>
                <a:cxnSpLocks/>
                <a:stCxn id="38" idx="0"/>
              </p:cNvCxnSpPr>
              <p:nvPr/>
            </p:nvCxnSpPr>
            <p:spPr>
              <a:xfrm flipH="1">
                <a:off x="4660561" y="1947770"/>
                <a:ext cx="4233" cy="882649"/>
              </a:xfrm>
              <a:prstGeom prst="straightConnector1">
                <a:avLst/>
              </a:prstGeom>
              <a:noFill/>
              <a:ln w="19050" cap="flat" cmpd="sng">
                <a:solidFill>
                  <a:schemeClr val="tx1"/>
                </a:solidFill>
                <a:prstDash val="dash"/>
                <a:round/>
                <a:headEnd type="none" w="med" len="med"/>
                <a:tailEnd type="triangle" w="lg" len="lg"/>
              </a:ln>
            </p:spPr>
          </p:cxnSp>
          <p:cxnSp>
            <p:nvCxnSpPr>
              <p:cNvPr id="25" name="Google Shape;788;p34">
                <a:extLst>
                  <a:ext uri="{FF2B5EF4-FFF2-40B4-BE49-F238E27FC236}">
                    <a16:creationId xmlns:a16="http://schemas.microsoft.com/office/drawing/2014/main" id="{E2EE7074-FAB3-9251-ABA5-7F2D3C975322}"/>
                  </a:ext>
                </a:extLst>
              </p:cNvPr>
              <p:cNvCxnSpPr>
                <a:cxnSpLocks/>
                <a:stCxn id="38" idx="0"/>
              </p:cNvCxnSpPr>
              <p:nvPr/>
            </p:nvCxnSpPr>
            <p:spPr>
              <a:xfrm>
                <a:off x="4664794" y="1947770"/>
                <a:ext cx="444501" cy="898521"/>
              </a:xfrm>
              <a:prstGeom prst="straightConnector1">
                <a:avLst/>
              </a:prstGeom>
              <a:noFill/>
              <a:ln w="19050" cap="flat" cmpd="sng">
                <a:solidFill>
                  <a:schemeClr val="tx1"/>
                </a:solidFill>
                <a:prstDash val="dash"/>
                <a:round/>
                <a:headEnd type="none" w="med" len="med"/>
                <a:tailEnd type="triangle" w="lg" len="lg"/>
              </a:ln>
            </p:spPr>
          </p:cxnSp>
          <p:cxnSp>
            <p:nvCxnSpPr>
              <p:cNvPr id="26" name="Google Shape;788;p34">
                <a:extLst>
                  <a:ext uri="{FF2B5EF4-FFF2-40B4-BE49-F238E27FC236}">
                    <a16:creationId xmlns:a16="http://schemas.microsoft.com/office/drawing/2014/main" id="{A19EA6DB-440D-5DFD-47A3-E2722D2F573D}"/>
                  </a:ext>
                </a:extLst>
              </p:cNvPr>
              <p:cNvCxnSpPr>
                <a:cxnSpLocks/>
                <a:stCxn id="40" idx="0"/>
                <a:endCxn id="41" idx="0"/>
              </p:cNvCxnSpPr>
              <p:nvPr/>
            </p:nvCxnSpPr>
            <p:spPr>
              <a:xfrm flipH="1">
                <a:off x="4927599" y="3749678"/>
                <a:ext cx="1020234" cy="898521"/>
              </a:xfrm>
              <a:prstGeom prst="straightConnector1">
                <a:avLst/>
              </a:prstGeom>
              <a:noFill/>
              <a:ln w="19050" cap="flat" cmpd="sng">
                <a:solidFill>
                  <a:schemeClr val="tx1"/>
                </a:solidFill>
                <a:prstDash val="solid"/>
                <a:round/>
                <a:headEnd type="none" w="med" len="med"/>
                <a:tailEnd type="triangle" w="lg" len="lg"/>
              </a:ln>
            </p:spPr>
          </p:cxnSp>
          <p:cxnSp>
            <p:nvCxnSpPr>
              <p:cNvPr id="27" name="Google Shape;788;p34">
                <a:extLst>
                  <a:ext uri="{FF2B5EF4-FFF2-40B4-BE49-F238E27FC236}">
                    <a16:creationId xmlns:a16="http://schemas.microsoft.com/office/drawing/2014/main" id="{FC42E2E4-F45D-3BFA-0580-7047931A5BA2}"/>
                  </a:ext>
                </a:extLst>
              </p:cNvPr>
              <p:cNvCxnSpPr>
                <a:cxnSpLocks/>
                <a:stCxn id="40" idx="0"/>
                <a:endCxn id="43" idx="0"/>
              </p:cNvCxnSpPr>
              <p:nvPr/>
            </p:nvCxnSpPr>
            <p:spPr>
              <a:xfrm flipH="1">
                <a:off x="5943600" y="3749678"/>
                <a:ext cx="4233" cy="898521"/>
              </a:xfrm>
              <a:prstGeom prst="straightConnector1">
                <a:avLst/>
              </a:prstGeom>
              <a:noFill/>
              <a:ln w="19050" cap="flat" cmpd="sng">
                <a:solidFill>
                  <a:schemeClr val="tx1"/>
                </a:solidFill>
                <a:prstDash val="solid"/>
                <a:round/>
                <a:headEnd type="none" w="med" len="med"/>
                <a:tailEnd type="triangle" w="lg" len="lg"/>
              </a:ln>
            </p:spPr>
          </p:cxnSp>
          <p:cxnSp>
            <p:nvCxnSpPr>
              <p:cNvPr id="28" name="Google Shape;788;p34">
                <a:extLst>
                  <a:ext uri="{FF2B5EF4-FFF2-40B4-BE49-F238E27FC236}">
                    <a16:creationId xmlns:a16="http://schemas.microsoft.com/office/drawing/2014/main" id="{04CD2874-7E87-9119-D0D7-5B4FE1D61161}"/>
                  </a:ext>
                </a:extLst>
              </p:cNvPr>
              <p:cNvCxnSpPr>
                <a:cxnSpLocks/>
                <a:stCxn id="40" idx="0"/>
                <a:endCxn id="44" idx="0"/>
              </p:cNvCxnSpPr>
              <p:nvPr/>
            </p:nvCxnSpPr>
            <p:spPr>
              <a:xfrm>
                <a:off x="5947833" y="3749678"/>
                <a:ext cx="1011767" cy="898521"/>
              </a:xfrm>
              <a:prstGeom prst="straightConnector1">
                <a:avLst/>
              </a:prstGeom>
              <a:noFill/>
              <a:ln w="19050" cap="flat" cmpd="sng">
                <a:solidFill>
                  <a:schemeClr val="tx1"/>
                </a:solidFill>
                <a:prstDash val="solid"/>
                <a:round/>
                <a:headEnd type="none" w="med" len="med"/>
                <a:tailEnd type="triangle" w="lg" len="lg"/>
              </a:ln>
            </p:spPr>
          </p:cxnSp>
        </p:grpSp>
        <p:sp>
          <p:nvSpPr>
            <p:cNvPr id="74" name="Google Shape;433;p20">
              <a:extLst>
                <a:ext uri="{FF2B5EF4-FFF2-40B4-BE49-F238E27FC236}">
                  <a16:creationId xmlns:a16="http://schemas.microsoft.com/office/drawing/2014/main" id="{3743C24D-A9B1-5DDB-6749-47AA1D9FEC3F}"/>
                </a:ext>
              </a:extLst>
            </p:cNvPr>
            <p:cNvSpPr/>
            <p:nvPr/>
          </p:nvSpPr>
          <p:spPr>
            <a:xfrm>
              <a:off x="9378891" y="761905"/>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 name="Google Shape;605;p25">
              <a:extLst>
                <a:ext uri="{FF2B5EF4-FFF2-40B4-BE49-F238E27FC236}">
                  <a16:creationId xmlns:a16="http://schemas.microsoft.com/office/drawing/2014/main" id="{F80740F6-7253-28D9-1A9B-A59DF93E130F}"/>
                </a:ext>
              </a:extLst>
            </p:cNvPr>
            <p:cNvSpPr/>
            <p:nvPr/>
          </p:nvSpPr>
          <p:spPr>
            <a:xfrm>
              <a:off x="9573068" y="1054005"/>
              <a:ext cx="367355" cy="1210494"/>
            </a:xfrm>
            <a:custGeom>
              <a:avLst/>
              <a:gdLst/>
              <a:ahLst/>
              <a:cxnLst/>
              <a:rect l="l" t="t" r="r" b="b"/>
              <a:pathLst>
                <a:path w="280" h="1152" extrusionOk="0">
                  <a:moveTo>
                    <a:pt x="40" y="0"/>
                  </a:moveTo>
                  <a:cubicBezTo>
                    <a:pt x="20" y="112"/>
                    <a:pt x="0" y="224"/>
                    <a:pt x="40" y="288"/>
                  </a:cubicBezTo>
                  <a:cubicBezTo>
                    <a:pt x="80" y="352"/>
                    <a:pt x="280" y="304"/>
                    <a:pt x="280" y="384"/>
                  </a:cubicBezTo>
                  <a:cubicBezTo>
                    <a:pt x="280" y="464"/>
                    <a:pt x="48" y="688"/>
                    <a:pt x="40" y="768"/>
                  </a:cubicBezTo>
                  <a:cubicBezTo>
                    <a:pt x="32" y="848"/>
                    <a:pt x="208" y="800"/>
                    <a:pt x="232" y="864"/>
                  </a:cubicBezTo>
                  <a:cubicBezTo>
                    <a:pt x="256" y="928"/>
                    <a:pt x="220" y="1040"/>
                    <a:pt x="184" y="1152"/>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80" name="Rounded Rectangle 79">
                <a:extLst>
                  <a:ext uri="{FF2B5EF4-FFF2-40B4-BE49-F238E27FC236}">
                    <a16:creationId xmlns:a16="http://schemas.microsoft.com/office/drawing/2014/main" id="{08B1D944-75BB-14DA-B2CB-E3DFB6003E32}"/>
                  </a:ext>
                </a:extLst>
              </p:cNvPr>
              <p:cNvSpPr/>
              <p:nvPr/>
            </p:nvSpPr>
            <p:spPr>
              <a:xfrm>
                <a:off x="9364519" y="5432378"/>
                <a:ext cx="876044" cy="570074"/>
              </a:xfrm>
              <a:prstGeom prst="round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&lt;</m:t>
                    </m:r>
                    <m:r>
                      <a:rPr lang="en-US" sz="2000" b="1" i="1">
                        <a:solidFill>
                          <a:schemeClr val="accent1"/>
                        </a:solidFill>
                        <a:latin typeface="Cambria Math" panose="02040503050406030204" pitchFamily="18" charset="0"/>
                        <a:ea typeface="Cambria Math" panose="02040503050406030204" pitchFamily="18" charset="0"/>
                      </a:rPr>
                      <m:t>𝜶</m:t>
                    </m:r>
                    <m:r>
                      <a:rPr lang="en-US" sz="2000" b="0" i="0" smtClean="0">
                        <a:solidFill>
                          <a:schemeClr val="accent1"/>
                        </a:solidFill>
                        <a:latin typeface="Cambria Math" panose="02040503050406030204" pitchFamily="18" charset="0"/>
                        <a:ea typeface="Cambria Math" panose="02040503050406030204" pitchFamily="18" charset="0"/>
                      </a:rPr>
                      <m:t> </m:t>
                    </m:r>
                  </m:oMath>
                </a14:m>
                <a:r>
                  <a:rPr lang="en-US" sz="2000" dirty="0">
                    <a:solidFill>
                      <a:schemeClr val="tx1"/>
                    </a:solidFill>
                  </a:rPr>
                  <a:t>?</a:t>
                </a:r>
              </a:p>
            </p:txBody>
          </p:sp>
        </mc:Choice>
        <mc:Fallback xmlns="">
          <p:sp>
            <p:nvSpPr>
              <p:cNvPr id="80" name="Rounded Rectangle 79">
                <a:extLst>
                  <a:ext uri="{FF2B5EF4-FFF2-40B4-BE49-F238E27FC236}">
                    <a16:creationId xmlns:a16="http://schemas.microsoft.com/office/drawing/2014/main" id="{08B1D944-75BB-14DA-B2CB-E3DFB6003E32}"/>
                  </a:ext>
                </a:extLst>
              </p:cNvPr>
              <p:cNvSpPr>
                <a:spLocks noRot="1" noChangeAspect="1" noMove="1" noResize="1" noEditPoints="1" noAdjustHandles="1" noChangeArrowheads="1" noChangeShapeType="1" noTextEdit="1"/>
              </p:cNvSpPr>
              <p:nvPr/>
            </p:nvSpPr>
            <p:spPr>
              <a:xfrm>
                <a:off x="9364519" y="5432378"/>
                <a:ext cx="876044" cy="570074"/>
              </a:xfrm>
              <a:prstGeom prst="roundRect">
                <a:avLst/>
              </a:prstGeom>
              <a:blipFill>
                <a:blip r:embed="rId5"/>
                <a:stretch>
                  <a:fillRect/>
                </a:stretch>
              </a:blipFill>
              <a:ln w="38100">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ounded Rectangle 80">
                <a:extLst>
                  <a:ext uri="{FF2B5EF4-FFF2-40B4-BE49-F238E27FC236}">
                    <a16:creationId xmlns:a16="http://schemas.microsoft.com/office/drawing/2014/main" id="{816D8A0B-4425-D4ED-6212-1D006A098CE8}"/>
                  </a:ext>
                </a:extLst>
              </p:cNvPr>
              <p:cNvSpPr/>
              <p:nvPr/>
            </p:nvSpPr>
            <p:spPr>
              <a:xfrm>
                <a:off x="10380519" y="5432378"/>
                <a:ext cx="876044" cy="570074"/>
              </a:xfrm>
              <a:prstGeom prst="round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&lt;</m:t>
                    </m:r>
                    <m:r>
                      <a:rPr lang="en-US" sz="2000" b="1" i="1">
                        <a:solidFill>
                          <a:schemeClr val="accent1"/>
                        </a:solidFill>
                        <a:latin typeface="Cambria Math" panose="02040503050406030204" pitchFamily="18" charset="0"/>
                        <a:ea typeface="Cambria Math" panose="02040503050406030204" pitchFamily="18" charset="0"/>
                      </a:rPr>
                      <m:t>𝜶</m:t>
                    </m:r>
                    <m:r>
                      <a:rPr lang="en-US" sz="2000" b="0" i="0" smtClean="0">
                        <a:solidFill>
                          <a:schemeClr val="accent1"/>
                        </a:solidFill>
                        <a:latin typeface="Cambria Math" panose="02040503050406030204" pitchFamily="18" charset="0"/>
                        <a:ea typeface="Cambria Math" panose="02040503050406030204" pitchFamily="18" charset="0"/>
                      </a:rPr>
                      <m:t> </m:t>
                    </m:r>
                  </m:oMath>
                </a14:m>
                <a:r>
                  <a:rPr lang="en-US" sz="2000" dirty="0">
                    <a:solidFill>
                      <a:schemeClr val="tx1"/>
                    </a:solidFill>
                  </a:rPr>
                  <a:t>?</a:t>
                </a:r>
              </a:p>
            </p:txBody>
          </p:sp>
        </mc:Choice>
        <mc:Fallback xmlns="">
          <p:sp>
            <p:nvSpPr>
              <p:cNvPr id="81" name="Rounded Rectangle 80">
                <a:extLst>
                  <a:ext uri="{FF2B5EF4-FFF2-40B4-BE49-F238E27FC236}">
                    <a16:creationId xmlns:a16="http://schemas.microsoft.com/office/drawing/2014/main" id="{816D8A0B-4425-D4ED-6212-1D006A098CE8}"/>
                  </a:ext>
                </a:extLst>
              </p:cNvPr>
              <p:cNvSpPr>
                <a:spLocks noRot="1" noChangeAspect="1" noMove="1" noResize="1" noEditPoints="1" noAdjustHandles="1" noChangeArrowheads="1" noChangeShapeType="1" noTextEdit="1"/>
              </p:cNvSpPr>
              <p:nvPr/>
            </p:nvSpPr>
            <p:spPr>
              <a:xfrm>
                <a:off x="10380519" y="5432378"/>
                <a:ext cx="876044" cy="570074"/>
              </a:xfrm>
              <a:prstGeom prst="roundRect">
                <a:avLst/>
              </a:prstGeom>
              <a:blipFill>
                <a:blip r:embed="rId6"/>
                <a:stretch>
                  <a:fillRect/>
                </a:stretch>
              </a:blipFill>
              <a:ln w="38100">
                <a:solidFill>
                  <a:schemeClr val="accent5"/>
                </a:solidFill>
              </a:ln>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5FF6C603-980C-B124-9B25-08DC91BA2CE3}"/>
              </a:ext>
              <a:ext uri="{C183D7F6-B498-43B3-948B-1728B52AA6E4}">
                <adec:decorative xmlns:adec="http://schemas.microsoft.com/office/drawing/2017/decorative" val="1"/>
              </a:ext>
            </a:extLst>
          </p:cNvPr>
          <p:cNvCxnSpPr>
            <a:stCxn id="55" idx="0"/>
            <a:endCxn id="41" idx="2"/>
          </p:cNvCxnSpPr>
          <p:nvPr/>
        </p:nvCxnSpPr>
        <p:spPr>
          <a:xfrm flipH="1" flipV="1">
            <a:off x="8786540" y="5067252"/>
            <a:ext cx="4619" cy="361904"/>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DEC9F36E-9448-96BE-3BDB-A8E991354FAD}"/>
              </a:ext>
              <a:ext uri="{C183D7F6-B498-43B3-948B-1728B52AA6E4}">
                <adec:decorative xmlns:adec="http://schemas.microsoft.com/office/drawing/2017/decorative" val="1"/>
              </a:ext>
            </a:extLst>
          </p:cNvPr>
          <p:cNvCxnSpPr>
            <a:cxnSpLocks/>
            <a:stCxn id="80" idx="0"/>
            <a:endCxn id="43" idx="2"/>
          </p:cNvCxnSpPr>
          <p:nvPr/>
        </p:nvCxnSpPr>
        <p:spPr>
          <a:xfrm flipV="1">
            <a:off x="9802541" y="5067252"/>
            <a:ext cx="0" cy="365126"/>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EF3FAB21-39AC-84BD-1F75-56968780FA4C}"/>
              </a:ext>
              <a:ext uri="{C183D7F6-B498-43B3-948B-1728B52AA6E4}">
                <adec:decorative xmlns:adec="http://schemas.microsoft.com/office/drawing/2017/decorative" val="1"/>
              </a:ext>
            </a:extLst>
          </p:cNvPr>
          <p:cNvCxnSpPr>
            <a:cxnSpLocks/>
            <a:stCxn id="81" idx="0"/>
            <a:endCxn id="44" idx="2"/>
          </p:cNvCxnSpPr>
          <p:nvPr/>
        </p:nvCxnSpPr>
        <p:spPr>
          <a:xfrm flipV="1">
            <a:off x="10818541" y="5067252"/>
            <a:ext cx="0" cy="365126"/>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94" name="Rounded Rectangle 93">
            <a:extLst>
              <a:ext uri="{FF2B5EF4-FFF2-40B4-BE49-F238E27FC236}">
                <a16:creationId xmlns:a16="http://schemas.microsoft.com/office/drawing/2014/main" id="{F14D3CA4-7C58-6DAF-2999-5F95586392BB}"/>
              </a:ext>
              <a:ext uri="{C183D7F6-B498-43B3-948B-1728B52AA6E4}">
                <adec:decorative xmlns:adec="http://schemas.microsoft.com/office/drawing/2017/decorative" val="1"/>
              </a:ext>
            </a:extLst>
          </p:cNvPr>
          <p:cNvSpPr/>
          <p:nvPr/>
        </p:nvSpPr>
        <p:spPr>
          <a:xfrm>
            <a:off x="9421541" y="2174782"/>
            <a:ext cx="762000" cy="527409"/>
          </a:xfrm>
          <a:prstGeom prst="round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a:extLst>
              <a:ext uri="{FF2B5EF4-FFF2-40B4-BE49-F238E27FC236}">
                <a16:creationId xmlns:a16="http://schemas.microsoft.com/office/drawing/2014/main" id="{C693CBC5-BEC1-CEBF-49FF-AA09FC726FD6}"/>
              </a:ext>
              <a:ext uri="{C183D7F6-B498-43B3-948B-1728B52AA6E4}">
                <adec:decorative xmlns:adec="http://schemas.microsoft.com/office/drawing/2017/decorative" val="1"/>
              </a:ext>
            </a:extLst>
          </p:cNvPr>
          <p:cNvSpPr/>
          <p:nvPr/>
        </p:nvSpPr>
        <p:spPr>
          <a:xfrm>
            <a:off x="9240535" y="688878"/>
            <a:ext cx="762000" cy="527409"/>
          </a:xfrm>
          <a:prstGeom prst="round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3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xit" presetSubtype="0" fill="hold" grpId="2" nodeType="withEffect">
                                  <p:stCondLst>
                                    <p:cond delay="0"/>
                                  </p:stCondLst>
                                  <p:childTnLst>
                                    <p:set>
                                      <p:cBhvr>
                                        <p:cTn id="26" dur="1" fill="hold">
                                          <p:stCondLst>
                                            <p:cond delay="0"/>
                                          </p:stCondLst>
                                        </p:cTn>
                                        <p:tgtEl>
                                          <p:spTgt spid="9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animBg="1"/>
      <p:bldP spid="54" grpId="0"/>
      <p:bldP spid="55" grpId="0" animBg="1"/>
      <p:bldP spid="80" grpId="0" animBg="1"/>
      <p:bldP spid="81" grpId="0" animBg="1"/>
      <p:bldP spid="94" grpId="1" animBg="1"/>
      <p:bldP spid="94" grpId="2"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180C9D-7C71-E778-31D9-3D15AC9D0887}"/>
              </a:ext>
            </a:extLst>
          </p:cNvPr>
          <p:cNvSpPr>
            <a:spLocks noGrp="1"/>
          </p:cNvSpPr>
          <p:nvPr>
            <p:ph type="title"/>
          </p:nvPr>
        </p:nvSpPr>
        <p:spPr/>
        <p:txBody>
          <a:bodyPr/>
          <a:lstStyle/>
          <a:p>
            <a:r>
              <a:rPr lang="en-US" dirty="0"/>
              <a:t>Alpha-Beta Implementation</a:t>
            </a:r>
          </a:p>
        </p:txBody>
      </p:sp>
      <p:sp>
        <p:nvSpPr>
          <p:cNvPr id="4" name="Date Placeholder 3">
            <a:extLst>
              <a:ext uri="{FF2B5EF4-FFF2-40B4-BE49-F238E27FC236}">
                <a16:creationId xmlns:a16="http://schemas.microsoft.com/office/drawing/2014/main" id="{03CC863A-B5B0-3414-4A41-C30E91D83B0B}"/>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A21CE592-84B8-E13F-25DC-EDE42AECCAD6}"/>
              </a:ext>
            </a:extLst>
          </p:cNvPr>
          <p:cNvSpPr>
            <a:spLocks noGrp="1"/>
          </p:cNvSpPr>
          <p:nvPr>
            <p:ph type="sldNum" sz="quarter" idx="12"/>
          </p:nvPr>
        </p:nvSpPr>
        <p:spPr/>
        <p:txBody>
          <a:bodyPr/>
          <a:lstStyle/>
          <a:p>
            <a:fld id="{0C6CD854-DD62-6C4B-87F1-66B34D688D3F}" type="slidenum">
              <a:rPr lang="en-US" smtClean="0"/>
              <a:t>19</a:t>
            </a:fld>
            <a:endParaRPr lang="en-US"/>
          </a:p>
        </p:txBody>
      </p:sp>
      <p:sp>
        <p:nvSpPr>
          <p:cNvPr id="8" name="Text Placeholder 6">
            <a:extLst>
              <a:ext uri="{FF2B5EF4-FFF2-40B4-BE49-F238E27FC236}">
                <a16:creationId xmlns:a16="http://schemas.microsoft.com/office/drawing/2014/main" id="{AD3D8ABD-A2DE-9A54-F19C-0BAD9C0C6B5C}"/>
              </a:ext>
            </a:extLst>
          </p:cNvPr>
          <p:cNvSpPr>
            <a:spLocks noGrp="1"/>
          </p:cNvSpPr>
          <p:nvPr>
            <p:ph type="body" sz="quarter" idx="13"/>
          </p:nvPr>
        </p:nvSpPr>
        <p:spPr>
          <a:xfrm>
            <a:off x="1856508" y="1491483"/>
            <a:ext cx="8478981" cy="1204283"/>
          </a:xfrm>
        </p:spPr>
        <p:txBody>
          <a:bodyPr/>
          <a:lstStyle/>
          <a:p>
            <a:r>
              <a:rPr lang="en-US" b="1" dirty="0">
                <a:solidFill>
                  <a:schemeClr val="accent1"/>
                </a:solidFill>
              </a:rPr>
              <a:t>function</a:t>
            </a:r>
            <a:r>
              <a:rPr lang="en-US" dirty="0"/>
              <a:t> </a:t>
            </a:r>
            <a:r>
              <a:rPr lang="en-US" dirty="0">
                <a:solidFill>
                  <a:schemeClr val="accent2"/>
                </a:solidFill>
              </a:rPr>
              <a:t>MINIMAX-DECISION</a:t>
            </a:r>
            <a:r>
              <a:rPr lang="en-US" dirty="0"/>
              <a:t>(</a:t>
            </a:r>
            <a:r>
              <a:rPr lang="en-US" i="1" dirty="0">
                <a:solidFill>
                  <a:schemeClr val="accent3"/>
                </a:solidFill>
              </a:rPr>
              <a:t>s</a:t>
            </a:r>
            <a:r>
              <a:rPr lang="en-US" dirty="0"/>
              <a:t>) </a:t>
            </a:r>
            <a:r>
              <a:rPr lang="en-US" b="1" dirty="0">
                <a:solidFill>
                  <a:schemeClr val="accent1"/>
                </a:solidFill>
              </a:rPr>
              <a:t>returns</a:t>
            </a:r>
            <a:r>
              <a:rPr lang="en-US" dirty="0"/>
              <a:t> action</a:t>
            </a:r>
          </a:p>
          <a:p>
            <a:r>
              <a:rPr lang="en-US" dirty="0"/>
              <a:t>	</a:t>
            </a:r>
            <a:r>
              <a:rPr lang="en-US" b="1" dirty="0">
                <a:solidFill>
                  <a:schemeClr val="accent1"/>
                </a:solidFill>
              </a:rPr>
              <a:t>return</a:t>
            </a:r>
            <a:r>
              <a:rPr lang="en-US" dirty="0"/>
              <a:t> action </a:t>
            </a:r>
            <a:r>
              <a:rPr lang="en-US" i="1" dirty="0">
                <a:solidFill>
                  <a:schemeClr val="accent3"/>
                </a:solidFill>
              </a:rPr>
              <a:t>a</a:t>
            </a:r>
            <a:r>
              <a:rPr lang="en-US" dirty="0"/>
              <a:t> in </a:t>
            </a:r>
            <a:r>
              <a:rPr lang="en-US" dirty="0">
                <a:solidFill>
                  <a:schemeClr val="accent2"/>
                </a:solidFill>
              </a:rPr>
              <a:t>actions</a:t>
            </a:r>
            <a:r>
              <a:rPr lang="en-US" dirty="0"/>
              <a:t>(</a:t>
            </a:r>
            <a:r>
              <a:rPr lang="en-US" i="1" dirty="0">
                <a:solidFill>
                  <a:schemeClr val="accent3"/>
                </a:solidFill>
              </a:rPr>
              <a:t>s</a:t>
            </a:r>
            <a:r>
              <a:rPr lang="en-US" dirty="0"/>
              <a:t>) with highest </a:t>
            </a:r>
            <a:r>
              <a:rPr lang="en-US" dirty="0">
                <a:solidFill>
                  <a:schemeClr val="accent2"/>
                </a:solidFill>
              </a:rPr>
              <a:t>max-value</a:t>
            </a:r>
            <a:r>
              <a:rPr lang="en-US" dirty="0"/>
              <a:t>(</a:t>
            </a:r>
            <a:r>
              <a:rPr lang="en-US" dirty="0">
                <a:solidFill>
                  <a:schemeClr val="accent2"/>
                </a:solidFill>
              </a:rPr>
              <a:t>T</a:t>
            </a:r>
            <a:r>
              <a:rPr lang="en-US" dirty="0"/>
              <a:t>(</a:t>
            </a:r>
            <a:r>
              <a:rPr lang="en-US" i="1" dirty="0" err="1">
                <a:solidFill>
                  <a:schemeClr val="accent3"/>
                </a:solidFill>
              </a:rPr>
              <a:t>s</a:t>
            </a:r>
            <a:r>
              <a:rPr lang="en-US" dirty="0" err="1"/>
              <a:t>,</a:t>
            </a:r>
            <a:r>
              <a:rPr lang="en-US" i="1" dirty="0" err="1">
                <a:solidFill>
                  <a:schemeClr val="accent3"/>
                </a:solidFill>
              </a:rPr>
              <a:t>a</a:t>
            </a:r>
            <a:r>
              <a:rPr lang="en-US" dirty="0"/>
              <a:t>),</a:t>
            </a:r>
            <a:r>
              <a:rPr lang="en-US" dirty="0">
                <a:ea typeface="Times New Roman"/>
                <a:sym typeface="Times New Roman"/>
              </a:rPr>
              <a:t>-∞,+∞</a:t>
            </a:r>
            <a:r>
              <a:rPr lang="en-US" dirty="0"/>
              <a:t>)</a:t>
            </a:r>
          </a:p>
        </p:txBody>
      </p:sp>
      <p:sp>
        <p:nvSpPr>
          <p:cNvPr id="9" name="Text Placeholder 6">
            <a:extLst>
              <a:ext uri="{FF2B5EF4-FFF2-40B4-BE49-F238E27FC236}">
                <a16:creationId xmlns:a16="http://schemas.microsoft.com/office/drawing/2014/main" id="{8686F13A-0EB4-6EA6-265E-BE68F6579595}"/>
              </a:ext>
            </a:extLst>
          </p:cNvPr>
          <p:cNvSpPr txBox="1">
            <a:spLocks/>
          </p:cNvSpPr>
          <p:nvPr/>
        </p:nvSpPr>
        <p:spPr>
          <a:xfrm>
            <a:off x="658090" y="2982761"/>
            <a:ext cx="5237019" cy="3332024"/>
          </a:xfrm>
          <a:prstGeom prst="rect">
            <a:avLst/>
          </a:prstGeom>
          <a:ln w="38100">
            <a:solidFill>
              <a:schemeClr val="accent1"/>
            </a:solidFill>
          </a:ln>
        </p:spPr>
        <p:txBody>
          <a:bodyPr vert="horz" lIns="274320" tIns="274320" rIns="274320" bIns="274320" rtlCol="0">
            <a:noAutofit/>
          </a:bodyPr>
          <a:lstStyle>
            <a:lvl1pPr marL="228600" indent="-22860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function</a:t>
            </a:r>
            <a:r>
              <a:rPr lang="en-US" dirty="0"/>
              <a:t> </a:t>
            </a:r>
            <a:r>
              <a:rPr lang="en-US" dirty="0">
                <a:solidFill>
                  <a:schemeClr val="accent2"/>
                </a:solidFill>
              </a:rPr>
              <a:t>MAX-VALUE</a:t>
            </a:r>
            <a:r>
              <a:rPr lang="en-US" dirty="0"/>
              <a:t>(</a:t>
            </a:r>
            <a:r>
              <a:rPr lang="en-US" i="1" dirty="0">
                <a:solidFill>
                  <a:schemeClr val="accent3"/>
                </a:solidFill>
              </a:rPr>
              <a:t>s</a:t>
            </a:r>
            <a:r>
              <a:rPr lang="en-US" dirty="0"/>
              <a:t>,</a:t>
            </a:r>
            <a:r>
              <a:rPr lang="en-US" dirty="0">
                <a:solidFill>
                  <a:schemeClr val="accent3"/>
                </a:solidFill>
              </a:rPr>
              <a:t> </a:t>
            </a:r>
            <a:r>
              <a:rPr lang="en-US" dirty="0">
                <a:solidFill>
                  <a:schemeClr val="accent3"/>
                </a:solidFill>
                <a:ea typeface="Calibri"/>
                <a:sym typeface="Calibri"/>
              </a:rPr>
              <a:t>α</a:t>
            </a:r>
            <a:r>
              <a:rPr lang="en-US" dirty="0"/>
              <a:t>,</a:t>
            </a:r>
            <a:r>
              <a:rPr lang="en-US" dirty="0">
                <a:solidFill>
                  <a:schemeClr val="accent3"/>
                </a:solidFill>
              </a:rPr>
              <a:t> </a:t>
            </a:r>
            <a:r>
              <a:rPr lang="en-US" dirty="0">
                <a:solidFill>
                  <a:schemeClr val="accent3"/>
                </a:solidFill>
                <a:ea typeface="Calibri"/>
                <a:sym typeface="Calibri"/>
              </a:rPr>
              <a:t>β</a:t>
            </a:r>
            <a:r>
              <a:rPr lang="en-US" dirty="0"/>
              <a:t>) </a:t>
            </a:r>
            <a:r>
              <a:rPr lang="en-US" b="1" dirty="0">
                <a:solidFill>
                  <a:schemeClr val="accent1"/>
                </a:solidFill>
              </a:rPr>
              <a:t>returns</a:t>
            </a:r>
            <a:r>
              <a:rPr lang="en-US" dirty="0"/>
              <a:t> value</a:t>
            </a:r>
          </a:p>
          <a:p>
            <a:r>
              <a:rPr lang="en-US" dirty="0"/>
              <a:t>	</a:t>
            </a:r>
            <a:r>
              <a:rPr lang="en-US" i="1" dirty="0">
                <a:solidFill>
                  <a:schemeClr val="accent3"/>
                </a:solidFill>
              </a:rPr>
              <a:t>v</a:t>
            </a:r>
            <a:r>
              <a:rPr lang="en-US" dirty="0"/>
              <a:t> ← </a:t>
            </a:r>
            <a:r>
              <a:rPr lang="en-US" dirty="0">
                <a:ea typeface="Times New Roman"/>
                <a:sym typeface="Times New Roman"/>
              </a:rPr>
              <a:t>-∞</a:t>
            </a:r>
            <a:endParaRPr lang="en-US" dirty="0"/>
          </a:p>
          <a:p>
            <a:r>
              <a:rPr lang="en-US" dirty="0"/>
              <a:t>	</a:t>
            </a:r>
            <a:r>
              <a:rPr lang="en-US" b="1" dirty="0">
                <a:solidFill>
                  <a:schemeClr val="accent1"/>
                </a:solidFill>
              </a:rPr>
              <a:t>for</a:t>
            </a:r>
            <a:r>
              <a:rPr lang="en-US" dirty="0">
                <a:solidFill>
                  <a:schemeClr val="accent1"/>
                </a:solidFill>
              </a:rPr>
              <a:t> </a:t>
            </a:r>
            <a:r>
              <a:rPr lang="en-US" b="1" dirty="0">
                <a:solidFill>
                  <a:schemeClr val="accent1"/>
                </a:solidFill>
              </a:rPr>
              <a:t>each</a:t>
            </a:r>
            <a:r>
              <a:rPr lang="en-US" dirty="0">
                <a:solidFill>
                  <a:schemeClr val="accent1"/>
                </a:solidFill>
              </a:rPr>
              <a:t> </a:t>
            </a:r>
            <a:r>
              <a:rPr lang="en-US" i="1" dirty="0">
                <a:solidFill>
                  <a:schemeClr val="accent3"/>
                </a:solidFill>
              </a:rPr>
              <a:t>s’</a:t>
            </a:r>
            <a:r>
              <a:rPr lang="en-US" dirty="0"/>
              <a:t> </a:t>
            </a:r>
            <a:r>
              <a:rPr lang="en-US" b="1" dirty="0">
                <a:solidFill>
                  <a:schemeClr val="accent1"/>
                </a:solidFill>
              </a:rPr>
              <a:t>in</a:t>
            </a:r>
            <a:r>
              <a:rPr lang="en-US" dirty="0"/>
              <a:t> </a:t>
            </a:r>
            <a:r>
              <a:rPr lang="en-US" dirty="0">
                <a:solidFill>
                  <a:schemeClr val="accent2"/>
                </a:solidFill>
              </a:rPr>
              <a:t>successors</a:t>
            </a:r>
            <a:r>
              <a:rPr lang="en-US" dirty="0"/>
              <a:t>(</a:t>
            </a:r>
            <a:r>
              <a:rPr lang="en-US" i="1" dirty="0">
                <a:solidFill>
                  <a:schemeClr val="accent3"/>
                </a:solidFill>
              </a:rPr>
              <a:t>s</a:t>
            </a:r>
            <a:r>
              <a:rPr lang="en-US" dirty="0"/>
              <a:t>)	</a:t>
            </a:r>
          </a:p>
          <a:p>
            <a:r>
              <a:rPr lang="en-US" b="1" dirty="0">
                <a:solidFill>
                  <a:schemeClr val="accent1"/>
                </a:solidFill>
              </a:rPr>
              <a:t>		</a:t>
            </a:r>
            <a:r>
              <a:rPr lang="en-US" i="1" dirty="0">
                <a:solidFill>
                  <a:schemeClr val="accent3"/>
                </a:solidFill>
              </a:rPr>
              <a:t>v</a:t>
            </a:r>
            <a:r>
              <a:rPr lang="en-US" dirty="0"/>
              <a:t> = max(</a:t>
            </a:r>
            <a:r>
              <a:rPr lang="en-US" i="1" dirty="0">
                <a:solidFill>
                  <a:schemeClr val="accent3"/>
                </a:solidFill>
              </a:rPr>
              <a:t>v</a:t>
            </a:r>
            <a:r>
              <a:rPr lang="en-US" dirty="0"/>
              <a:t>, </a:t>
            </a:r>
            <a:r>
              <a:rPr lang="en-US" dirty="0">
                <a:solidFill>
                  <a:schemeClr val="accent2"/>
                </a:solidFill>
              </a:rPr>
              <a:t>min-value</a:t>
            </a:r>
            <a:r>
              <a:rPr lang="en-US" dirty="0"/>
              <a:t>(</a:t>
            </a:r>
            <a:r>
              <a:rPr lang="en-US" i="1" dirty="0">
                <a:solidFill>
                  <a:schemeClr val="accent3"/>
                </a:solidFill>
              </a:rPr>
              <a:t>s’</a:t>
            </a:r>
            <a:r>
              <a:rPr lang="en-US" dirty="0"/>
              <a:t>, </a:t>
            </a:r>
            <a:r>
              <a:rPr lang="en-US" dirty="0">
                <a:solidFill>
                  <a:schemeClr val="accent3"/>
                </a:solidFill>
                <a:ea typeface="Calibri"/>
                <a:sym typeface="Calibri"/>
              </a:rPr>
              <a:t>α</a:t>
            </a:r>
            <a:r>
              <a:rPr lang="en-US" dirty="0"/>
              <a:t>,</a:t>
            </a:r>
            <a:r>
              <a:rPr lang="en-US" dirty="0">
                <a:solidFill>
                  <a:schemeClr val="accent3"/>
                </a:solidFill>
              </a:rPr>
              <a:t> </a:t>
            </a:r>
            <a:r>
              <a:rPr lang="en-US" dirty="0">
                <a:solidFill>
                  <a:schemeClr val="accent3"/>
                </a:solidFill>
                <a:ea typeface="Calibri"/>
                <a:sym typeface="Calibri"/>
              </a:rPr>
              <a:t>β</a:t>
            </a:r>
            <a:r>
              <a:rPr lang="en-US" dirty="0">
                <a:ea typeface="Calibri"/>
                <a:sym typeface="Calibri"/>
              </a:rPr>
              <a:t>))</a:t>
            </a:r>
            <a:endParaRPr lang="en-US" b="1" dirty="0">
              <a:solidFill>
                <a:schemeClr val="accent1"/>
              </a:solidFill>
              <a:ea typeface="Calibri"/>
              <a:sym typeface="Calibri"/>
            </a:endParaRPr>
          </a:p>
          <a:p>
            <a:r>
              <a:rPr lang="en-US" b="1" dirty="0">
                <a:solidFill>
                  <a:schemeClr val="accent1"/>
                </a:solidFill>
                <a:sym typeface="Calibri"/>
              </a:rPr>
              <a:t>		if</a:t>
            </a:r>
            <a:r>
              <a:rPr lang="en-US" dirty="0">
                <a:sym typeface="Calibri"/>
              </a:rPr>
              <a:t> </a:t>
            </a:r>
            <a:r>
              <a:rPr lang="en-US" i="1" dirty="0">
                <a:solidFill>
                  <a:schemeClr val="accent3"/>
                </a:solidFill>
                <a:sym typeface="Calibri"/>
              </a:rPr>
              <a:t>v</a:t>
            </a:r>
            <a:r>
              <a:rPr lang="en-US" dirty="0">
                <a:sym typeface="Calibri"/>
              </a:rPr>
              <a:t> </a:t>
            </a:r>
            <a:r>
              <a:rPr lang="en-US" dirty="0">
                <a:solidFill>
                  <a:schemeClr val="dk1"/>
                </a:solidFill>
                <a:latin typeface="Calibri"/>
                <a:cs typeface="Calibri"/>
                <a:sym typeface="Calibri"/>
              </a:rPr>
              <a:t>&gt;= </a:t>
            </a:r>
            <a:r>
              <a:rPr lang="en-US" dirty="0">
                <a:solidFill>
                  <a:schemeClr val="accent3"/>
                </a:solidFill>
                <a:ea typeface="Calibri"/>
                <a:sym typeface="Calibri"/>
              </a:rPr>
              <a:t>β</a:t>
            </a:r>
          </a:p>
          <a:p>
            <a:r>
              <a:rPr lang="en-US" b="1" dirty="0">
                <a:solidFill>
                  <a:schemeClr val="accent3"/>
                </a:solidFill>
                <a:sym typeface="Calibri"/>
              </a:rPr>
              <a:t>		    </a:t>
            </a:r>
            <a:r>
              <a:rPr lang="en-US" b="1" dirty="0">
                <a:solidFill>
                  <a:schemeClr val="accent1"/>
                </a:solidFill>
                <a:sym typeface="Calibri"/>
              </a:rPr>
              <a:t>return</a:t>
            </a:r>
            <a:r>
              <a:rPr lang="en-US" b="1" dirty="0">
                <a:solidFill>
                  <a:schemeClr val="accent3"/>
                </a:solidFill>
                <a:sym typeface="Calibri"/>
              </a:rPr>
              <a:t> </a:t>
            </a:r>
            <a:r>
              <a:rPr lang="en-US" i="1" dirty="0">
                <a:solidFill>
                  <a:schemeClr val="accent3"/>
                </a:solidFill>
                <a:sym typeface="Calibri"/>
              </a:rPr>
              <a:t>v</a:t>
            </a:r>
          </a:p>
          <a:p>
            <a:r>
              <a:rPr lang="en-US" i="1" dirty="0">
                <a:solidFill>
                  <a:schemeClr val="accent3"/>
                </a:solidFill>
                <a:sym typeface="Calibri"/>
              </a:rPr>
              <a:t>		</a:t>
            </a:r>
            <a:r>
              <a:rPr lang="en-US" dirty="0">
                <a:solidFill>
                  <a:schemeClr val="accent3"/>
                </a:solidFill>
                <a:ea typeface="Calibri"/>
                <a:sym typeface="Calibri"/>
              </a:rPr>
              <a:t> α </a:t>
            </a:r>
            <a:r>
              <a:rPr lang="en-US" dirty="0">
                <a:ea typeface="Calibri"/>
                <a:sym typeface="Calibri"/>
              </a:rPr>
              <a:t>=</a:t>
            </a:r>
            <a:r>
              <a:rPr lang="en-US" dirty="0">
                <a:solidFill>
                  <a:schemeClr val="accent3"/>
                </a:solidFill>
                <a:ea typeface="Calibri"/>
                <a:sym typeface="Calibri"/>
              </a:rPr>
              <a:t> </a:t>
            </a:r>
            <a:r>
              <a:rPr lang="en-US" dirty="0">
                <a:ea typeface="Calibri"/>
                <a:sym typeface="Calibri"/>
              </a:rPr>
              <a:t>max(</a:t>
            </a:r>
            <a:r>
              <a:rPr lang="en-US" dirty="0">
                <a:solidFill>
                  <a:schemeClr val="accent3"/>
                </a:solidFill>
                <a:ea typeface="Calibri"/>
                <a:sym typeface="Calibri"/>
              </a:rPr>
              <a:t>α</a:t>
            </a:r>
            <a:r>
              <a:rPr lang="en-US" dirty="0">
                <a:ea typeface="Calibri"/>
                <a:sym typeface="Calibri"/>
              </a:rPr>
              <a:t>,</a:t>
            </a:r>
            <a:r>
              <a:rPr lang="en-US" i="1" dirty="0">
                <a:solidFill>
                  <a:schemeClr val="accent3"/>
                </a:solidFill>
                <a:ea typeface="Calibri"/>
                <a:sym typeface="Calibri"/>
              </a:rPr>
              <a:t>v</a:t>
            </a:r>
            <a:r>
              <a:rPr lang="en-US" dirty="0">
                <a:ea typeface="Calibri"/>
                <a:sym typeface="Calibri"/>
              </a:rPr>
              <a:t>)</a:t>
            </a:r>
          </a:p>
          <a:p>
            <a:r>
              <a:rPr lang="en-US" i="1" dirty="0">
                <a:sym typeface="Calibri"/>
              </a:rPr>
              <a:t>	</a:t>
            </a:r>
            <a:r>
              <a:rPr lang="en-US" b="1" dirty="0">
                <a:solidFill>
                  <a:schemeClr val="accent1"/>
                </a:solidFill>
                <a:sym typeface="Calibri"/>
              </a:rPr>
              <a:t>return</a:t>
            </a:r>
            <a:r>
              <a:rPr lang="en-US" dirty="0">
                <a:sym typeface="Calibri"/>
              </a:rPr>
              <a:t> </a:t>
            </a:r>
            <a:r>
              <a:rPr lang="en-US" i="1" dirty="0">
                <a:solidFill>
                  <a:schemeClr val="accent3"/>
                </a:solidFill>
                <a:sym typeface="Calibri"/>
              </a:rPr>
              <a:t>v</a:t>
            </a:r>
          </a:p>
        </p:txBody>
      </p:sp>
      <p:sp>
        <p:nvSpPr>
          <p:cNvPr id="10" name="Text Placeholder 6">
            <a:extLst>
              <a:ext uri="{FF2B5EF4-FFF2-40B4-BE49-F238E27FC236}">
                <a16:creationId xmlns:a16="http://schemas.microsoft.com/office/drawing/2014/main" id="{E3F0A990-C995-F830-467D-A6F9A6D5670A}"/>
              </a:ext>
            </a:extLst>
          </p:cNvPr>
          <p:cNvSpPr txBox="1">
            <a:spLocks/>
          </p:cNvSpPr>
          <p:nvPr/>
        </p:nvSpPr>
        <p:spPr>
          <a:xfrm>
            <a:off x="6296890" y="2982761"/>
            <a:ext cx="5237019" cy="3332024"/>
          </a:xfrm>
          <a:prstGeom prst="rect">
            <a:avLst/>
          </a:prstGeom>
          <a:ln w="38100">
            <a:solidFill>
              <a:schemeClr val="accent1"/>
            </a:solidFill>
          </a:ln>
        </p:spPr>
        <p:txBody>
          <a:bodyPr vert="horz" lIns="274320" tIns="274320" rIns="274320" bIns="274320" rtlCol="0">
            <a:noAutofit/>
          </a:bodyPr>
          <a:lstStyle>
            <a:lvl1pPr marL="228600" indent="-22860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function</a:t>
            </a:r>
            <a:r>
              <a:rPr lang="en-US" dirty="0"/>
              <a:t> </a:t>
            </a:r>
            <a:r>
              <a:rPr lang="en-US" dirty="0">
                <a:solidFill>
                  <a:schemeClr val="accent2"/>
                </a:solidFill>
              </a:rPr>
              <a:t>MIN-VALUE</a:t>
            </a:r>
            <a:r>
              <a:rPr lang="en-US" dirty="0"/>
              <a:t>(</a:t>
            </a:r>
            <a:r>
              <a:rPr lang="en-US" i="1" dirty="0">
                <a:solidFill>
                  <a:schemeClr val="accent3"/>
                </a:solidFill>
              </a:rPr>
              <a:t>s</a:t>
            </a:r>
            <a:r>
              <a:rPr lang="en-US" dirty="0"/>
              <a:t>,</a:t>
            </a:r>
            <a:r>
              <a:rPr lang="en-US" dirty="0">
                <a:solidFill>
                  <a:schemeClr val="accent3"/>
                </a:solidFill>
              </a:rPr>
              <a:t> </a:t>
            </a:r>
            <a:r>
              <a:rPr lang="en-US" dirty="0">
                <a:solidFill>
                  <a:schemeClr val="accent3"/>
                </a:solidFill>
                <a:ea typeface="Calibri"/>
                <a:sym typeface="Calibri"/>
              </a:rPr>
              <a:t>α</a:t>
            </a:r>
            <a:r>
              <a:rPr lang="en-US" dirty="0"/>
              <a:t>,</a:t>
            </a:r>
            <a:r>
              <a:rPr lang="en-US" dirty="0">
                <a:solidFill>
                  <a:schemeClr val="accent3"/>
                </a:solidFill>
              </a:rPr>
              <a:t> </a:t>
            </a:r>
            <a:r>
              <a:rPr lang="en-US" dirty="0">
                <a:solidFill>
                  <a:schemeClr val="accent3"/>
                </a:solidFill>
                <a:ea typeface="Calibri"/>
                <a:sym typeface="Calibri"/>
              </a:rPr>
              <a:t>β</a:t>
            </a:r>
            <a:r>
              <a:rPr lang="en-US" dirty="0"/>
              <a:t>) </a:t>
            </a:r>
            <a:r>
              <a:rPr lang="en-US" b="1" dirty="0">
                <a:solidFill>
                  <a:schemeClr val="accent1"/>
                </a:solidFill>
              </a:rPr>
              <a:t>returns</a:t>
            </a:r>
            <a:r>
              <a:rPr lang="en-US" dirty="0"/>
              <a:t> value</a:t>
            </a:r>
          </a:p>
          <a:p>
            <a:r>
              <a:rPr lang="en-US" dirty="0"/>
              <a:t>	</a:t>
            </a:r>
            <a:r>
              <a:rPr lang="en-US" i="1" dirty="0">
                <a:solidFill>
                  <a:schemeClr val="accent3"/>
                </a:solidFill>
              </a:rPr>
              <a:t>v</a:t>
            </a:r>
            <a:r>
              <a:rPr lang="en-US" dirty="0"/>
              <a:t> ← </a:t>
            </a:r>
            <a:r>
              <a:rPr lang="en-US" dirty="0">
                <a:sym typeface="Times New Roman"/>
              </a:rPr>
              <a:t>+</a:t>
            </a:r>
            <a:r>
              <a:rPr lang="en-US" dirty="0">
                <a:ea typeface="Times New Roman"/>
                <a:sym typeface="Times New Roman"/>
              </a:rPr>
              <a:t>∞</a:t>
            </a:r>
            <a:endParaRPr lang="en-US" dirty="0"/>
          </a:p>
          <a:p>
            <a:r>
              <a:rPr lang="en-US" dirty="0"/>
              <a:t>	</a:t>
            </a:r>
            <a:r>
              <a:rPr lang="en-US" b="1" dirty="0">
                <a:solidFill>
                  <a:schemeClr val="accent1"/>
                </a:solidFill>
              </a:rPr>
              <a:t>for</a:t>
            </a:r>
            <a:r>
              <a:rPr lang="en-US" dirty="0">
                <a:solidFill>
                  <a:schemeClr val="accent1"/>
                </a:solidFill>
              </a:rPr>
              <a:t> </a:t>
            </a:r>
            <a:r>
              <a:rPr lang="en-US" b="1" dirty="0">
                <a:solidFill>
                  <a:schemeClr val="accent1"/>
                </a:solidFill>
              </a:rPr>
              <a:t>each</a:t>
            </a:r>
            <a:r>
              <a:rPr lang="en-US" dirty="0">
                <a:solidFill>
                  <a:schemeClr val="accent1"/>
                </a:solidFill>
              </a:rPr>
              <a:t> </a:t>
            </a:r>
            <a:r>
              <a:rPr lang="en-US" i="1" dirty="0">
                <a:solidFill>
                  <a:schemeClr val="accent3"/>
                </a:solidFill>
              </a:rPr>
              <a:t>s’</a:t>
            </a:r>
            <a:r>
              <a:rPr lang="en-US" dirty="0"/>
              <a:t> </a:t>
            </a:r>
            <a:r>
              <a:rPr lang="en-US" b="1" dirty="0">
                <a:solidFill>
                  <a:schemeClr val="accent1"/>
                </a:solidFill>
              </a:rPr>
              <a:t>in</a:t>
            </a:r>
            <a:r>
              <a:rPr lang="en-US" dirty="0"/>
              <a:t> </a:t>
            </a:r>
            <a:r>
              <a:rPr lang="en-US" dirty="0">
                <a:solidFill>
                  <a:schemeClr val="accent2"/>
                </a:solidFill>
              </a:rPr>
              <a:t>successors</a:t>
            </a:r>
            <a:r>
              <a:rPr lang="en-US" dirty="0"/>
              <a:t>(</a:t>
            </a:r>
            <a:r>
              <a:rPr lang="en-US" i="1" dirty="0">
                <a:solidFill>
                  <a:schemeClr val="accent3"/>
                </a:solidFill>
              </a:rPr>
              <a:t>s</a:t>
            </a:r>
            <a:r>
              <a:rPr lang="en-US" dirty="0"/>
              <a:t>)	</a:t>
            </a:r>
          </a:p>
          <a:p>
            <a:r>
              <a:rPr lang="en-US" b="1" dirty="0">
                <a:solidFill>
                  <a:schemeClr val="accent1"/>
                </a:solidFill>
              </a:rPr>
              <a:t>		</a:t>
            </a:r>
            <a:r>
              <a:rPr lang="en-US" i="1" dirty="0">
                <a:solidFill>
                  <a:schemeClr val="accent3"/>
                </a:solidFill>
              </a:rPr>
              <a:t>v</a:t>
            </a:r>
            <a:r>
              <a:rPr lang="en-US" dirty="0"/>
              <a:t> = min(</a:t>
            </a:r>
            <a:r>
              <a:rPr lang="en-US" i="1" dirty="0">
                <a:solidFill>
                  <a:schemeClr val="accent3"/>
                </a:solidFill>
              </a:rPr>
              <a:t>v</a:t>
            </a:r>
            <a:r>
              <a:rPr lang="en-US" dirty="0"/>
              <a:t>, </a:t>
            </a:r>
            <a:r>
              <a:rPr lang="en-US" dirty="0">
                <a:solidFill>
                  <a:schemeClr val="accent2"/>
                </a:solidFill>
              </a:rPr>
              <a:t>max-value</a:t>
            </a:r>
            <a:r>
              <a:rPr lang="en-US" dirty="0"/>
              <a:t>(</a:t>
            </a:r>
            <a:r>
              <a:rPr lang="en-US" i="1" dirty="0">
                <a:solidFill>
                  <a:schemeClr val="accent3"/>
                </a:solidFill>
              </a:rPr>
              <a:t>s’</a:t>
            </a:r>
            <a:r>
              <a:rPr lang="en-US" dirty="0"/>
              <a:t>, </a:t>
            </a:r>
            <a:r>
              <a:rPr lang="en-US" dirty="0">
                <a:solidFill>
                  <a:schemeClr val="accent3"/>
                </a:solidFill>
                <a:ea typeface="Calibri"/>
                <a:sym typeface="Calibri"/>
              </a:rPr>
              <a:t>α</a:t>
            </a:r>
            <a:r>
              <a:rPr lang="en-US" dirty="0"/>
              <a:t>,</a:t>
            </a:r>
            <a:r>
              <a:rPr lang="en-US" dirty="0">
                <a:solidFill>
                  <a:schemeClr val="accent3"/>
                </a:solidFill>
              </a:rPr>
              <a:t> </a:t>
            </a:r>
            <a:r>
              <a:rPr lang="en-US" dirty="0">
                <a:solidFill>
                  <a:schemeClr val="accent3"/>
                </a:solidFill>
                <a:ea typeface="Calibri"/>
                <a:sym typeface="Calibri"/>
              </a:rPr>
              <a:t>β</a:t>
            </a:r>
            <a:r>
              <a:rPr lang="en-US" dirty="0">
                <a:ea typeface="Calibri"/>
                <a:sym typeface="Calibri"/>
              </a:rPr>
              <a:t>))</a:t>
            </a:r>
            <a:endParaRPr lang="en-US" b="1" dirty="0">
              <a:solidFill>
                <a:schemeClr val="accent1"/>
              </a:solidFill>
              <a:ea typeface="Calibri"/>
              <a:sym typeface="Calibri"/>
            </a:endParaRPr>
          </a:p>
          <a:p>
            <a:r>
              <a:rPr lang="en-US" b="1" dirty="0">
                <a:solidFill>
                  <a:schemeClr val="accent1"/>
                </a:solidFill>
                <a:sym typeface="Calibri"/>
              </a:rPr>
              <a:t>		if</a:t>
            </a:r>
            <a:r>
              <a:rPr lang="en-US" dirty="0">
                <a:sym typeface="Calibri"/>
              </a:rPr>
              <a:t> </a:t>
            </a:r>
            <a:r>
              <a:rPr lang="en-US" i="1" dirty="0">
                <a:solidFill>
                  <a:schemeClr val="accent3"/>
                </a:solidFill>
                <a:sym typeface="Calibri"/>
              </a:rPr>
              <a:t>v</a:t>
            </a:r>
            <a:r>
              <a:rPr lang="en-US" dirty="0">
                <a:sym typeface="Calibri"/>
              </a:rPr>
              <a:t> </a:t>
            </a:r>
            <a:r>
              <a:rPr lang="en-US" dirty="0">
                <a:solidFill>
                  <a:schemeClr val="dk1"/>
                </a:solidFill>
                <a:latin typeface="Calibri"/>
                <a:cs typeface="Calibri"/>
                <a:sym typeface="Calibri"/>
              </a:rPr>
              <a:t>&lt;= </a:t>
            </a:r>
            <a:r>
              <a:rPr lang="en-US" dirty="0">
                <a:solidFill>
                  <a:schemeClr val="accent3"/>
                </a:solidFill>
                <a:ea typeface="Calibri"/>
                <a:sym typeface="Calibri"/>
              </a:rPr>
              <a:t>α</a:t>
            </a:r>
          </a:p>
          <a:p>
            <a:r>
              <a:rPr lang="en-US" b="1" dirty="0">
                <a:solidFill>
                  <a:schemeClr val="accent3"/>
                </a:solidFill>
                <a:sym typeface="Calibri"/>
              </a:rPr>
              <a:t>		    </a:t>
            </a:r>
            <a:r>
              <a:rPr lang="en-US" b="1" dirty="0">
                <a:solidFill>
                  <a:schemeClr val="accent1"/>
                </a:solidFill>
                <a:sym typeface="Calibri"/>
              </a:rPr>
              <a:t>return</a:t>
            </a:r>
            <a:r>
              <a:rPr lang="en-US" b="1" dirty="0">
                <a:solidFill>
                  <a:schemeClr val="accent3"/>
                </a:solidFill>
                <a:sym typeface="Calibri"/>
              </a:rPr>
              <a:t> </a:t>
            </a:r>
            <a:r>
              <a:rPr lang="en-US" i="1" dirty="0">
                <a:solidFill>
                  <a:schemeClr val="accent3"/>
                </a:solidFill>
                <a:sym typeface="Calibri"/>
              </a:rPr>
              <a:t>v</a:t>
            </a:r>
          </a:p>
          <a:p>
            <a:r>
              <a:rPr lang="en-US" i="1" dirty="0">
                <a:solidFill>
                  <a:schemeClr val="accent3"/>
                </a:solidFill>
                <a:sym typeface="Calibri"/>
              </a:rPr>
              <a:t>		</a:t>
            </a:r>
            <a:r>
              <a:rPr lang="en-US" dirty="0">
                <a:solidFill>
                  <a:schemeClr val="accent3"/>
                </a:solidFill>
                <a:ea typeface="Calibri"/>
                <a:sym typeface="Calibri"/>
              </a:rPr>
              <a:t> β </a:t>
            </a:r>
            <a:r>
              <a:rPr lang="en-US" dirty="0">
                <a:ea typeface="Calibri"/>
                <a:sym typeface="Calibri"/>
              </a:rPr>
              <a:t>=</a:t>
            </a:r>
            <a:r>
              <a:rPr lang="en-US" dirty="0">
                <a:solidFill>
                  <a:schemeClr val="accent3"/>
                </a:solidFill>
                <a:ea typeface="Calibri"/>
                <a:sym typeface="Calibri"/>
              </a:rPr>
              <a:t> </a:t>
            </a:r>
            <a:r>
              <a:rPr lang="en-US" dirty="0">
                <a:ea typeface="Calibri"/>
                <a:sym typeface="Calibri"/>
              </a:rPr>
              <a:t>max(</a:t>
            </a:r>
            <a:r>
              <a:rPr lang="en-US" dirty="0">
                <a:solidFill>
                  <a:schemeClr val="accent3"/>
                </a:solidFill>
                <a:ea typeface="Calibri"/>
                <a:sym typeface="Calibri"/>
              </a:rPr>
              <a:t>β</a:t>
            </a:r>
            <a:r>
              <a:rPr lang="en-US" dirty="0">
                <a:ea typeface="Calibri"/>
                <a:sym typeface="Calibri"/>
              </a:rPr>
              <a:t>,</a:t>
            </a:r>
            <a:r>
              <a:rPr lang="en-US" i="1" dirty="0">
                <a:solidFill>
                  <a:schemeClr val="accent3"/>
                </a:solidFill>
                <a:ea typeface="Calibri"/>
                <a:sym typeface="Calibri"/>
              </a:rPr>
              <a:t>v</a:t>
            </a:r>
            <a:r>
              <a:rPr lang="en-US" dirty="0">
                <a:ea typeface="Calibri"/>
                <a:sym typeface="Calibri"/>
              </a:rPr>
              <a:t>)</a:t>
            </a:r>
          </a:p>
          <a:p>
            <a:r>
              <a:rPr lang="en-US" i="1" dirty="0">
                <a:sym typeface="Calibri"/>
              </a:rPr>
              <a:t>	</a:t>
            </a:r>
            <a:r>
              <a:rPr lang="en-US" b="1" dirty="0">
                <a:solidFill>
                  <a:schemeClr val="accent1"/>
                </a:solidFill>
                <a:sym typeface="Calibri"/>
              </a:rPr>
              <a:t>return</a:t>
            </a:r>
            <a:r>
              <a:rPr lang="en-US" dirty="0">
                <a:sym typeface="Calibri"/>
              </a:rPr>
              <a:t> </a:t>
            </a:r>
            <a:r>
              <a:rPr lang="en-US" i="1" dirty="0">
                <a:solidFill>
                  <a:schemeClr val="accent3"/>
                </a:solidFill>
                <a:sym typeface="Calibri"/>
              </a:rPr>
              <a:t>v</a:t>
            </a:r>
          </a:p>
        </p:txBody>
      </p:sp>
    </p:spTree>
    <p:extLst>
      <p:ext uri="{BB962C8B-B14F-4D97-AF65-F5344CB8AC3E}">
        <p14:creationId xmlns:p14="http://schemas.microsoft.com/office/powerpoint/2010/main" val="266870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DBAE-2F44-295B-A155-159DDF159C8E}"/>
              </a:ext>
            </a:extLst>
          </p:cNvPr>
          <p:cNvSpPr>
            <a:spLocks noGrp="1"/>
          </p:cNvSpPr>
          <p:nvPr>
            <p:ph type="ctrTitle"/>
          </p:nvPr>
        </p:nvSpPr>
        <p:spPr/>
        <p:txBody>
          <a:bodyPr/>
          <a:lstStyle/>
          <a:p>
            <a:r>
              <a:rPr lang="en-US" dirty="0"/>
              <a:t>Administrivia</a:t>
            </a:r>
          </a:p>
        </p:txBody>
      </p:sp>
      <p:sp>
        <p:nvSpPr>
          <p:cNvPr id="5" name="Slide Number Placeholder 4">
            <a:extLst>
              <a:ext uri="{FF2B5EF4-FFF2-40B4-BE49-F238E27FC236}">
                <a16:creationId xmlns:a16="http://schemas.microsoft.com/office/drawing/2014/main" id="{40232766-7746-2DD7-7347-F864637B699E}"/>
              </a:ext>
            </a:extLst>
          </p:cNvPr>
          <p:cNvSpPr>
            <a:spLocks noGrp="1"/>
          </p:cNvSpPr>
          <p:nvPr>
            <p:ph type="sldNum" sz="quarter" idx="12"/>
          </p:nvPr>
        </p:nvSpPr>
        <p:spPr/>
        <p:txBody>
          <a:bodyPr/>
          <a:lstStyle/>
          <a:p>
            <a:fld id="{0C6CD854-DD62-6C4B-87F1-66B34D688D3F}" type="slidenum">
              <a:rPr lang="en-US" smtClean="0"/>
              <a:t>2</a:t>
            </a:fld>
            <a:endParaRPr lang="en-US"/>
          </a:p>
        </p:txBody>
      </p:sp>
      <p:sp>
        <p:nvSpPr>
          <p:cNvPr id="6" name="Text Placeholder 5">
            <a:extLst>
              <a:ext uri="{FF2B5EF4-FFF2-40B4-BE49-F238E27FC236}">
                <a16:creationId xmlns:a16="http://schemas.microsoft.com/office/drawing/2014/main" id="{E2A06076-620B-1F66-6CB0-B63FCF382201}"/>
              </a:ext>
            </a:extLst>
          </p:cNvPr>
          <p:cNvSpPr>
            <a:spLocks noGrp="1"/>
          </p:cNvSpPr>
          <p:nvPr>
            <p:ph type="body" sz="quarter" idx="13"/>
          </p:nvPr>
        </p:nvSpPr>
        <p:spPr>
          <a:xfrm>
            <a:off x="1624359" y="3768662"/>
            <a:ext cx="3043333" cy="2259013"/>
          </a:xfrm>
        </p:spPr>
        <p:txBody>
          <a:bodyPr/>
          <a:lstStyle/>
          <a:p>
            <a:r>
              <a:rPr lang="en-US" dirty="0"/>
              <a:t>For each project, make sure to fill out the </a:t>
            </a:r>
            <a:r>
              <a:rPr lang="en-US" b="1" dirty="0">
                <a:solidFill>
                  <a:schemeClr val="accent2"/>
                </a:solidFill>
              </a:rPr>
              <a:t>AI usage reflection </a:t>
            </a:r>
            <a:r>
              <a:rPr lang="en-US" dirty="0"/>
              <a:t>(</a:t>
            </a:r>
            <a:r>
              <a:rPr lang="en-US" dirty="0">
                <a:hlinkClick r:id="rId2"/>
              </a:rPr>
              <a:t>cs.uw.edu/473/projects</a:t>
            </a:r>
            <a:r>
              <a:rPr lang="en-US" dirty="0"/>
              <a:t>)</a:t>
            </a:r>
          </a:p>
          <a:p>
            <a:pPr>
              <a:buClr>
                <a:schemeClr val="tx1"/>
              </a:buClr>
            </a:pPr>
            <a:r>
              <a:rPr lang="en-US" b="1" dirty="0">
                <a:solidFill>
                  <a:schemeClr val="accent2"/>
                </a:solidFill>
              </a:rPr>
              <a:t>Test 1 </a:t>
            </a:r>
            <a:r>
              <a:rPr lang="en-US" dirty="0"/>
              <a:t>next Friday</a:t>
            </a:r>
          </a:p>
          <a:p>
            <a:r>
              <a:rPr lang="en-US" dirty="0"/>
              <a:t>No class this Friday (holiday)</a:t>
            </a:r>
          </a:p>
        </p:txBody>
      </p:sp>
      <p:sp>
        <p:nvSpPr>
          <p:cNvPr id="8" name="Text Placeholder 7">
            <a:extLst>
              <a:ext uri="{FF2B5EF4-FFF2-40B4-BE49-F238E27FC236}">
                <a16:creationId xmlns:a16="http://schemas.microsoft.com/office/drawing/2014/main" id="{E435079F-CE98-A269-61B2-F74BFA6D95EB}"/>
              </a:ext>
            </a:extLst>
          </p:cNvPr>
          <p:cNvSpPr>
            <a:spLocks noGrp="1"/>
          </p:cNvSpPr>
          <p:nvPr>
            <p:ph type="body" sz="quarter" idx="16"/>
          </p:nvPr>
        </p:nvSpPr>
        <p:spPr>
          <a:xfrm>
            <a:off x="4745511" y="3762440"/>
            <a:ext cx="3319965" cy="2259013"/>
          </a:xfrm>
        </p:spPr>
        <p:txBody>
          <a:bodyPr/>
          <a:lstStyle/>
          <a:p>
            <a:r>
              <a:rPr lang="en-US" b="1" dirty="0">
                <a:solidFill>
                  <a:schemeClr val="accent3"/>
                </a:solidFill>
              </a:rPr>
              <a:t>Homework 1 </a:t>
            </a:r>
            <a:r>
              <a:rPr lang="en-US" dirty="0">
                <a:latin typeface="+mj-lt"/>
              </a:rPr>
              <a:t>due</a:t>
            </a:r>
            <a:r>
              <a:rPr lang="en-US" dirty="0"/>
              <a:t> </a:t>
            </a:r>
            <a:r>
              <a:rPr lang="en-US" u="sng" dirty="0"/>
              <a:t>Friday</a:t>
            </a:r>
            <a:r>
              <a:rPr lang="en-US" dirty="0"/>
              <a:t> (7.3)</a:t>
            </a:r>
          </a:p>
          <a:p>
            <a:r>
              <a:rPr lang="en-US" b="1" dirty="0">
                <a:solidFill>
                  <a:schemeClr val="accent3"/>
                </a:solidFill>
              </a:rPr>
              <a:t>Project 1 </a:t>
            </a:r>
            <a:r>
              <a:rPr lang="en-US" dirty="0">
                <a:latin typeface="+mj-lt"/>
              </a:rPr>
              <a:t>due</a:t>
            </a:r>
            <a:r>
              <a:rPr lang="en-US" dirty="0"/>
              <a:t> in next Thursday (7.9)</a:t>
            </a:r>
          </a:p>
        </p:txBody>
      </p:sp>
      <p:sp>
        <p:nvSpPr>
          <p:cNvPr id="4" name="Date Placeholder 3">
            <a:extLst>
              <a:ext uri="{FF2B5EF4-FFF2-40B4-BE49-F238E27FC236}">
                <a16:creationId xmlns:a16="http://schemas.microsoft.com/office/drawing/2014/main" id="{AB662D48-429A-BE0A-ED5A-EC012FABD3A8}"/>
              </a:ext>
            </a:extLst>
          </p:cNvPr>
          <p:cNvSpPr>
            <a:spLocks noGrp="1"/>
          </p:cNvSpPr>
          <p:nvPr>
            <p:ph type="dt" sz="half" idx="4294967295"/>
          </p:nvPr>
        </p:nvSpPr>
        <p:spPr>
          <a:xfrm>
            <a:off x="497159" y="6356350"/>
            <a:ext cx="2743200" cy="365125"/>
          </a:xfrm>
        </p:spPr>
        <p:txBody>
          <a:bodyPr/>
          <a:lstStyle/>
          <a:p>
            <a:r>
              <a:rPr lang="en-US" dirty="0"/>
              <a:t>CSE 473</a:t>
            </a:r>
          </a:p>
        </p:txBody>
      </p:sp>
      <p:pic>
        <p:nvPicPr>
          <p:cNvPr id="9" name="Picture 2" descr="Illustration of a robot holding a clipboard with its back turned">
            <a:extLst>
              <a:ext uri="{FF2B5EF4-FFF2-40B4-BE49-F238E27FC236}">
                <a16:creationId xmlns:a16="http://schemas.microsoft.com/office/drawing/2014/main" id="{3530B264-99D7-642F-0118-9E9B1F334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756" t="47968" r="37446"/>
          <a:stretch>
            <a:fillRect/>
          </a:stretch>
        </p:blipFill>
        <p:spPr bwMode="auto">
          <a:xfrm flipH="1">
            <a:off x="8357144" y="1771233"/>
            <a:ext cx="2470764" cy="3315534"/>
          </a:xfrm>
          <a:prstGeom prst="rect">
            <a:avLst/>
          </a:prstGeom>
          <a:noFill/>
        </p:spPr>
      </p:pic>
      <p:sp>
        <p:nvSpPr>
          <p:cNvPr id="10" name="Rectangle 9">
            <a:extLst>
              <a:ext uri="{FF2B5EF4-FFF2-40B4-BE49-F238E27FC236}">
                <a16:creationId xmlns:a16="http://schemas.microsoft.com/office/drawing/2014/main" id="{42C7F413-3057-84C0-A8D4-309866A75D39}"/>
              </a:ext>
              <a:ext uri="{C183D7F6-B498-43B3-948B-1728B52AA6E4}">
                <adec:decorative xmlns:adec="http://schemas.microsoft.com/office/drawing/2017/decorative" val="1"/>
              </a:ext>
            </a:extLst>
          </p:cNvPr>
          <p:cNvSpPr/>
          <p:nvPr/>
        </p:nvSpPr>
        <p:spPr>
          <a:xfrm>
            <a:off x="8065477" y="1606062"/>
            <a:ext cx="773723" cy="9964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85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ECFC81-9717-97F1-D066-AFD8875E1600}"/>
              </a:ext>
            </a:extLst>
          </p:cNvPr>
          <p:cNvSpPr>
            <a:spLocks noGrp="1"/>
          </p:cNvSpPr>
          <p:nvPr>
            <p:ph type="title"/>
          </p:nvPr>
        </p:nvSpPr>
        <p:spPr/>
        <p:txBody>
          <a:bodyPr/>
          <a:lstStyle/>
          <a:p>
            <a:r>
              <a:rPr lang="en-US" dirty="0"/>
              <a:t>Pruning Example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99ACCD15-99BC-DBC6-65CE-87C6945824B6}"/>
                  </a:ext>
                </a:extLst>
              </p:cNvPr>
              <p:cNvSpPr>
                <a:spLocks noGrp="1"/>
              </p:cNvSpPr>
              <p:nvPr>
                <p:ph idx="1"/>
              </p:nvPr>
            </p:nvSpPr>
            <p:spPr>
              <a:xfrm>
                <a:off x="497158" y="1590261"/>
                <a:ext cx="11197683" cy="835439"/>
              </a:xfrm>
            </p:spPr>
            <p:txBody>
              <a:bodyPr/>
              <a:lstStyle/>
              <a:p>
                <a:pPr marL="0" indent="0">
                  <a:buNone/>
                </a:pPr>
                <a:r>
                  <a:rPr lang="en-US" dirty="0"/>
                  <a:t>Which nodes get pruned? What are the </a:t>
                </a:r>
                <a14:m>
                  <m:oMath xmlns:m="http://schemas.openxmlformats.org/officeDocument/2006/math">
                    <m:r>
                      <a:rPr lang="en-US" b="1" i="1">
                        <a:solidFill>
                          <a:schemeClr val="accent1"/>
                        </a:solidFill>
                        <a:latin typeface="Cambria Math" panose="02040503050406030204" pitchFamily="18" charset="0"/>
                        <a:ea typeface="Cambria Math" panose="02040503050406030204" pitchFamily="18" charset="0"/>
                      </a:rPr>
                      <m:t>𝜶</m:t>
                    </m:r>
                  </m:oMath>
                </a14:m>
                <a:r>
                  <a:rPr lang="en-US" dirty="0"/>
                  <a:t> and </a:t>
                </a:r>
                <a14:m>
                  <m:oMath xmlns:m="http://schemas.openxmlformats.org/officeDocument/2006/math">
                    <m:r>
                      <a:rPr lang="en-US" b="1" i="1">
                        <a:solidFill>
                          <a:schemeClr val="accent2"/>
                        </a:solidFill>
                        <a:latin typeface="Cambria Math" panose="02040503050406030204" pitchFamily="18" charset="0"/>
                        <a:ea typeface="Cambria Math" panose="02040503050406030204" pitchFamily="18" charset="0"/>
                      </a:rPr>
                      <m:t>𝜷</m:t>
                    </m:r>
                  </m:oMath>
                </a14:m>
                <a:r>
                  <a:rPr lang="en-US" dirty="0"/>
                  <a:t> values at the end? </a:t>
                </a:r>
              </a:p>
            </p:txBody>
          </p:sp>
        </mc:Choice>
        <mc:Fallback xmlns="">
          <p:sp>
            <p:nvSpPr>
              <p:cNvPr id="7" name="Content Placeholder 6">
                <a:extLst>
                  <a:ext uri="{FF2B5EF4-FFF2-40B4-BE49-F238E27FC236}">
                    <a16:creationId xmlns:a16="http://schemas.microsoft.com/office/drawing/2014/main" id="{99ACCD15-99BC-DBC6-65CE-87C6945824B6}"/>
                  </a:ext>
                </a:extLst>
              </p:cNvPr>
              <p:cNvSpPr>
                <a:spLocks noGrp="1" noRot="1" noChangeAspect="1" noMove="1" noResize="1" noEditPoints="1" noAdjustHandles="1" noChangeArrowheads="1" noChangeShapeType="1" noTextEdit="1"/>
              </p:cNvSpPr>
              <p:nvPr>
                <p:ph idx="1"/>
              </p:nvPr>
            </p:nvSpPr>
            <p:spPr>
              <a:xfrm>
                <a:off x="497158" y="1590261"/>
                <a:ext cx="11197683" cy="835439"/>
              </a:xfrm>
              <a:blipFill>
                <a:blip r:embed="rId2"/>
                <a:stretch>
                  <a:fillRect l="-907"/>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73850881-964D-349A-8393-C1FC247DC890}"/>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16A46B8C-FE01-49E1-461D-91646D3DCD95}"/>
              </a:ext>
            </a:extLst>
          </p:cNvPr>
          <p:cNvSpPr>
            <a:spLocks noGrp="1"/>
          </p:cNvSpPr>
          <p:nvPr>
            <p:ph type="sldNum" sz="quarter" idx="12"/>
          </p:nvPr>
        </p:nvSpPr>
        <p:spPr/>
        <p:txBody>
          <a:bodyPr/>
          <a:lstStyle/>
          <a:p>
            <a:fld id="{0C6CD854-DD62-6C4B-87F1-66B34D688D3F}" type="slidenum">
              <a:rPr lang="en-US" smtClean="0"/>
              <a:t>20</a:t>
            </a:fld>
            <a:endParaRPr lang="en-US" dirty="0"/>
          </a:p>
        </p:txBody>
      </p:sp>
      <p:grpSp>
        <p:nvGrpSpPr>
          <p:cNvPr id="105" name="Group 104" descr="A minimax tree with the following nodes and edges:&#10;Maximizer node at root with edges a and h to minimizer nodes&#10;Left minimizer node (from a) with edges b and e to maximizer nodes. These maximizer nodes each have two children with values 10 and 6 (edges c and d), and 90 and 8 (edges f and g), respectively.&#10;The right minimizer node (from h) with edges i and l to two maximizer nodes. The maximizer nodes each have two children with values 1 and 2 (edges j and k), and 20 and 4 (edges m and n), respectively.">
            <a:extLst>
              <a:ext uri="{FF2B5EF4-FFF2-40B4-BE49-F238E27FC236}">
                <a16:creationId xmlns:a16="http://schemas.microsoft.com/office/drawing/2014/main" id="{FC575718-B7AB-8491-FA16-BD6A7D9153BB}"/>
              </a:ext>
            </a:extLst>
          </p:cNvPr>
          <p:cNvGrpSpPr/>
          <p:nvPr/>
        </p:nvGrpSpPr>
        <p:grpSpPr>
          <a:xfrm>
            <a:off x="1625600" y="2768600"/>
            <a:ext cx="8636000" cy="2803524"/>
            <a:chOff x="1625600" y="2489200"/>
            <a:chExt cx="8636000" cy="2803524"/>
          </a:xfrm>
        </p:grpSpPr>
        <p:grpSp>
          <p:nvGrpSpPr>
            <p:cNvPr id="21" name="Group 20">
              <a:extLst>
                <a:ext uri="{FF2B5EF4-FFF2-40B4-BE49-F238E27FC236}">
                  <a16:creationId xmlns:a16="http://schemas.microsoft.com/office/drawing/2014/main" id="{964900ED-CE77-1281-4686-F460702D108C}"/>
                </a:ext>
              </a:extLst>
            </p:cNvPr>
            <p:cNvGrpSpPr/>
            <p:nvPr/>
          </p:nvGrpSpPr>
          <p:grpSpPr>
            <a:xfrm>
              <a:off x="1625600" y="2489200"/>
              <a:ext cx="8636000" cy="2803524"/>
              <a:chOff x="1625600" y="2209800"/>
              <a:chExt cx="8636000" cy="2803524"/>
            </a:xfrm>
          </p:grpSpPr>
          <p:grpSp>
            <p:nvGrpSpPr>
              <p:cNvPr id="22" name="Group 21">
                <a:extLst>
                  <a:ext uri="{FF2B5EF4-FFF2-40B4-BE49-F238E27FC236}">
                    <a16:creationId xmlns:a16="http://schemas.microsoft.com/office/drawing/2014/main" id="{17BC7E41-48AF-37E8-A19D-7E917CCEB1D6}"/>
                  </a:ext>
                </a:extLst>
              </p:cNvPr>
              <p:cNvGrpSpPr/>
              <p:nvPr/>
            </p:nvGrpSpPr>
            <p:grpSpPr>
              <a:xfrm>
                <a:off x="1625600" y="2209800"/>
                <a:ext cx="8636000" cy="2803524"/>
                <a:chOff x="1625600" y="2209800"/>
                <a:chExt cx="8636000" cy="2803524"/>
              </a:xfrm>
            </p:grpSpPr>
            <p:sp>
              <p:nvSpPr>
                <p:cNvPr id="35" name="Google Shape;433;p20">
                  <a:extLst>
                    <a:ext uri="{FF2B5EF4-FFF2-40B4-BE49-F238E27FC236}">
                      <a16:creationId xmlns:a16="http://schemas.microsoft.com/office/drawing/2014/main" id="{A1628F1D-4A76-3B92-22C8-E30F47C3CB02}"/>
                    </a:ext>
                  </a:extLst>
                </p:cNvPr>
                <p:cNvSpPr/>
                <p:nvPr/>
              </p:nvSpPr>
              <p:spPr>
                <a:xfrm>
                  <a:off x="5693833" y="2209800"/>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 name="Google Shape;437;p20">
                  <a:extLst>
                    <a:ext uri="{FF2B5EF4-FFF2-40B4-BE49-F238E27FC236}">
                      <a16:creationId xmlns:a16="http://schemas.microsoft.com/office/drawing/2014/main" id="{2B0E0558-8975-CF46-66A9-3A012030AD9C}"/>
                    </a:ext>
                  </a:extLst>
                </p:cNvPr>
                <p:cNvSpPr/>
                <p:nvPr/>
              </p:nvSpPr>
              <p:spPr>
                <a:xfrm>
                  <a:off x="2641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6</a:t>
                  </a:r>
                  <a:endParaRPr dirty="0">
                    <a:solidFill>
                      <a:schemeClr val="bg1"/>
                    </a:solidFill>
                    <a:latin typeface="+mj-lt"/>
                  </a:endParaRPr>
                </a:p>
              </p:txBody>
            </p:sp>
            <p:sp>
              <p:nvSpPr>
                <p:cNvPr id="37" name="Google Shape;440;p20">
                  <a:extLst>
                    <a:ext uri="{FF2B5EF4-FFF2-40B4-BE49-F238E27FC236}">
                      <a16:creationId xmlns:a16="http://schemas.microsoft.com/office/drawing/2014/main" id="{2551D54A-5EE1-2C71-050C-B58A17587D23}"/>
                    </a:ext>
                  </a:extLst>
                </p:cNvPr>
                <p:cNvSpPr/>
                <p:nvPr/>
              </p:nvSpPr>
              <p:spPr>
                <a:xfrm>
                  <a:off x="3657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90</a:t>
                  </a:r>
                  <a:endParaRPr dirty="0">
                    <a:solidFill>
                      <a:schemeClr val="bg1"/>
                    </a:solidFill>
                    <a:latin typeface="+mj-lt"/>
                  </a:endParaRPr>
                </a:p>
              </p:txBody>
            </p:sp>
            <p:sp>
              <p:nvSpPr>
                <p:cNvPr id="38" name="Google Shape;443;p20">
                  <a:extLst>
                    <a:ext uri="{FF2B5EF4-FFF2-40B4-BE49-F238E27FC236}">
                      <a16:creationId xmlns:a16="http://schemas.microsoft.com/office/drawing/2014/main" id="{84E5FC36-961E-D5D5-FF77-5D3D9DB42B2E}"/>
                    </a:ext>
                  </a:extLst>
                </p:cNvPr>
                <p:cNvSpPr/>
                <p:nvPr/>
              </p:nvSpPr>
              <p:spPr>
                <a:xfrm>
                  <a:off x="8737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20</a:t>
                  </a:r>
                  <a:endParaRPr dirty="0">
                    <a:solidFill>
                      <a:schemeClr val="bg1"/>
                    </a:solidFill>
                    <a:latin typeface="+mj-lt"/>
                  </a:endParaRPr>
                </a:p>
              </p:txBody>
            </p:sp>
            <p:sp>
              <p:nvSpPr>
                <p:cNvPr id="39" name="Google Shape;446;p20">
                  <a:extLst>
                    <a:ext uri="{FF2B5EF4-FFF2-40B4-BE49-F238E27FC236}">
                      <a16:creationId xmlns:a16="http://schemas.microsoft.com/office/drawing/2014/main" id="{4FF08EB5-71D9-BCE8-6C8F-C4858EB3977C}"/>
                    </a:ext>
                  </a:extLst>
                </p:cNvPr>
                <p:cNvSpPr/>
                <p:nvPr/>
              </p:nvSpPr>
              <p:spPr>
                <a:xfrm>
                  <a:off x="9753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4</a:t>
                  </a:r>
                  <a:endParaRPr dirty="0">
                    <a:solidFill>
                      <a:schemeClr val="bg1"/>
                    </a:solidFill>
                    <a:latin typeface="+mj-lt"/>
                  </a:endParaRPr>
                </a:p>
              </p:txBody>
            </p:sp>
            <p:sp>
              <p:nvSpPr>
                <p:cNvPr id="40" name="Google Shape;436;p20">
                  <a:extLst>
                    <a:ext uri="{FF2B5EF4-FFF2-40B4-BE49-F238E27FC236}">
                      <a16:creationId xmlns:a16="http://schemas.microsoft.com/office/drawing/2014/main" id="{80C8857F-C4FE-639A-ABC8-644080F1CDDB}"/>
                    </a:ext>
                  </a:extLst>
                </p:cNvPr>
                <p:cNvSpPr/>
                <p:nvPr/>
              </p:nvSpPr>
              <p:spPr>
                <a:xfrm rot="10800000" flipH="1">
                  <a:off x="3149600" y="3057526"/>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50;p20">
                  <a:extLst>
                    <a:ext uri="{FF2B5EF4-FFF2-40B4-BE49-F238E27FC236}">
                      <a16:creationId xmlns:a16="http://schemas.microsoft.com/office/drawing/2014/main" id="{BF1AFD82-2027-7D16-DD60-6613EC436E57}"/>
                    </a:ext>
                  </a:extLst>
                </p:cNvPr>
                <p:cNvSpPr/>
                <p:nvPr/>
              </p:nvSpPr>
              <p:spPr>
                <a:xfrm>
                  <a:off x="1625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10</a:t>
                  </a:r>
                  <a:endParaRPr dirty="0">
                    <a:solidFill>
                      <a:schemeClr val="bg1"/>
                    </a:solidFill>
                    <a:latin typeface="+mj-lt"/>
                  </a:endParaRPr>
                </a:p>
              </p:txBody>
            </p:sp>
            <p:sp>
              <p:nvSpPr>
                <p:cNvPr id="43" name="Google Shape;460;p20">
                  <a:extLst>
                    <a:ext uri="{FF2B5EF4-FFF2-40B4-BE49-F238E27FC236}">
                      <a16:creationId xmlns:a16="http://schemas.microsoft.com/office/drawing/2014/main" id="{B77592CA-26DB-E2DA-7715-C4B217EA0A4B}"/>
                    </a:ext>
                  </a:extLst>
                </p:cNvPr>
                <p:cNvSpPr/>
                <p:nvPr/>
              </p:nvSpPr>
              <p:spPr>
                <a:xfrm>
                  <a:off x="4673599"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8</a:t>
                  </a:r>
                  <a:endParaRPr dirty="0">
                    <a:solidFill>
                      <a:schemeClr val="bg1"/>
                    </a:solidFill>
                    <a:latin typeface="+mj-lt"/>
                  </a:endParaRPr>
                </a:p>
              </p:txBody>
            </p:sp>
            <p:sp>
              <p:nvSpPr>
                <p:cNvPr id="44" name="Google Shape;465;p20">
                  <a:extLst>
                    <a:ext uri="{FF2B5EF4-FFF2-40B4-BE49-F238E27FC236}">
                      <a16:creationId xmlns:a16="http://schemas.microsoft.com/office/drawing/2014/main" id="{03FADC59-E88A-4142-1DFB-1FCA329360A8}"/>
                    </a:ext>
                  </a:extLst>
                </p:cNvPr>
                <p:cNvSpPr/>
                <p:nvPr/>
              </p:nvSpPr>
              <p:spPr>
                <a:xfrm>
                  <a:off x="7721598" y="4648199"/>
                  <a:ext cx="508001"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2</a:t>
                  </a:r>
                  <a:endParaRPr dirty="0">
                    <a:solidFill>
                      <a:schemeClr val="bg1"/>
                    </a:solidFill>
                    <a:latin typeface="+mj-lt"/>
                  </a:endParaRPr>
                </a:p>
              </p:txBody>
            </p:sp>
            <p:sp>
              <p:nvSpPr>
                <p:cNvPr id="46" name="Google Shape;473;p20">
                  <a:extLst>
                    <a:ext uri="{FF2B5EF4-FFF2-40B4-BE49-F238E27FC236}">
                      <a16:creationId xmlns:a16="http://schemas.microsoft.com/office/drawing/2014/main" id="{FC582F47-3D73-6494-4E57-BDEE66640A77}"/>
                    </a:ext>
                  </a:extLst>
                </p:cNvPr>
                <p:cNvSpPr/>
                <p:nvPr/>
              </p:nvSpPr>
              <p:spPr>
                <a:xfrm>
                  <a:off x="6701365"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1</a:t>
                  </a:r>
                  <a:endParaRPr dirty="0">
                    <a:solidFill>
                      <a:schemeClr val="bg1"/>
                    </a:solidFill>
                    <a:latin typeface="+mj-lt"/>
                  </a:endParaRPr>
                </a:p>
              </p:txBody>
            </p:sp>
            <p:sp>
              <p:nvSpPr>
                <p:cNvPr id="47" name="Google Shape;479;p20">
                  <a:extLst>
                    <a:ext uri="{FF2B5EF4-FFF2-40B4-BE49-F238E27FC236}">
                      <a16:creationId xmlns:a16="http://schemas.microsoft.com/office/drawing/2014/main" id="{47827BC9-F0F2-294C-6717-6F3954385FF8}"/>
                    </a:ext>
                  </a:extLst>
                </p:cNvPr>
                <p:cNvSpPr/>
                <p:nvPr/>
              </p:nvSpPr>
              <p:spPr>
                <a:xfrm rot="10800000" flipH="1">
                  <a:off x="8238066" y="3052765"/>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23" name="Google Shape;788;p34">
                <a:extLst>
                  <a:ext uri="{FF2B5EF4-FFF2-40B4-BE49-F238E27FC236}">
                    <a16:creationId xmlns:a16="http://schemas.microsoft.com/office/drawing/2014/main" id="{CE2F150C-9B77-8F7A-2B1C-39B5F1BD8BB4}"/>
                  </a:ext>
                </a:extLst>
              </p:cNvPr>
              <p:cNvCxnSpPr>
                <a:cxnSpLocks/>
                <a:stCxn id="35" idx="3"/>
                <a:endCxn id="47" idx="2"/>
              </p:cNvCxnSpPr>
              <p:nvPr/>
            </p:nvCxnSpPr>
            <p:spPr>
              <a:xfrm>
                <a:off x="5947833" y="2514600"/>
                <a:ext cx="2290233" cy="538165"/>
              </a:xfrm>
              <a:prstGeom prst="straightConnector1">
                <a:avLst/>
              </a:prstGeom>
              <a:noFill/>
              <a:ln w="19050" cap="flat" cmpd="sng">
                <a:solidFill>
                  <a:schemeClr val="tx1"/>
                </a:solidFill>
                <a:prstDash val="solid"/>
                <a:round/>
                <a:headEnd type="none" w="med" len="med"/>
                <a:tailEnd type="triangle" w="lg" len="lg"/>
              </a:ln>
            </p:spPr>
          </p:cxnSp>
          <p:cxnSp>
            <p:nvCxnSpPr>
              <p:cNvPr id="25" name="Google Shape;788;p34">
                <a:extLst>
                  <a:ext uri="{FF2B5EF4-FFF2-40B4-BE49-F238E27FC236}">
                    <a16:creationId xmlns:a16="http://schemas.microsoft.com/office/drawing/2014/main" id="{4F82AEE7-7967-73B0-E62D-423C4EB2B9F8}"/>
                  </a:ext>
                </a:extLst>
              </p:cNvPr>
              <p:cNvCxnSpPr>
                <a:cxnSpLocks/>
                <a:stCxn id="35" idx="3"/>
              </p:cNvCxnSpPr>
              <p:nvPr/>
            </p:nvCxnSpPr>
            <p:spPr>
              <a:xfrm flipH="1">
                <a:off x="3657600" y="2514600"/>
                <a:ext cx="2290233" cy="538165"/>
              </a:xfrm>
              <a:prstGeom prst="straightConnector1">
                <a:avLst/>
              </a:prstGeom>
              <a:noFill/>
              <a:ln w="19050" cap="flat" cmpd="sng">
                <a:solidFill>
                  <a:schemeClr val="tx1"/>
                </a:solidFill>
                <a:prstDash val="solid"/>
                <a:round/>
                <a:headEnd type="none" w="med" len="med"/>
                <a:tailEnd type="triangle" w="lg" len="lg"/>
              </a:ln>
            </p:spPr>
          </p:cxnSp>
        </p:grpSp>
        <p:sp>
          <p:nvSpPr>
            <p:cNvPr id="63" name="Google Shape;433;p20">
              <a:extLst>
                <a:ext uri="{FF2B5EF4-FFF2-40B4-BE49-F238E27FC236}">
                  <a16:creationId xmlns:a16="http://schemas.microsoft.com/office/drawing/2014/main" id="{699842A8-F950-F542-D698-9150B4D247A2}"/>
                </a:ext>
              </a:extLst>
            </p:cNvPr>
            <p:cNvSpPr/>
            <p:nvPr/>
          </p:nvSpPr>
          <p:spPr>
            <a:xfrm>
              <a:off x="2133600" y="4129088"/>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433;p20">
              <a:extLst>
                <a:ext uri="{FF2B5EF4-FFF2-40B4-BE49-F238E27FC236}">
                  <a16:creationId xmlns:a16="http://schemas.microsoft.com/office/drawing/2014/main" id="{9FF22E59-972C-86EE-4AA4-79B698116E0D}"/>
                </a:ext>
              </a:extLst>
            </p:cNvPr>
            <p:cNvSpPr/>
            <p:nvPr/>
          </p:nvSpPr>
          <p:spPr>
            <a:xfrm>
              <a:off x="4165599" y="4129088"/>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65" name="Google Shape;788;p34">
              <a:extLst>
                <a:ext uri="{FF2B5EF4-FFF2-40B4-BE49-F238E27FC236}">
                  <a16:creationId xmlns:a16="http://schemas.microsoft.com/office/drawing/2014/main" id="{79B00DAB-491E-F498-DC9E-5940451E0BDC}"/>
                </a:ext>
              </a:extLst>
            </p:cNvPr>
            <p:cNvCxnSpPr>
              <a:cxnSpLocks/>
              <a:stCxn id="40" idx="0"/>
              <a:endCxn id="63" idx="5"/>
            </p:cNvCxnSpPr>
            <p:nvPr/>
          </p:nvCxnSpPr>
          <p:spPr>
            <a:xfrm flipH="1">
              <a:off x="2514600" y="3641726"/>
              <a:ext cx="889000" cy="639762"/>
            </a:xfrm>
            <a:prstGeom prst="straightConnector1">
              <a:avLst/>
            </a:prstGeom>
            <a:noFill/>
            <a:ln w="19050" cap="flat" cmpd="sng">
              <a:solidFill>
                <a:schemeClr val="tx1"/>
              </a:solidFill>
              <a:prstDash val="solid"/>
              <a:round/>
              <a:headEnd type="none" w="med" len="med"/>
              <a:tailEnd type="triangle" w="lg" len="lg"/>
            </a:ln>
          </p:spPr>
        </p:cxnSp>
        <p:cxnSp>
          <p:nvCxnSpPr>
            <p:cNvPr id="69" name="Google Shape;788;p34">
              <a:extLst>
                <a:ext uri="{FF2B5EF4-FFF2-40B4-BE49-F238E27FC236}">
                  <a16:creationId xmlns:a16="http://schemas.microsoft.com/office/drawing/2014/main" id="{2D270A39-28ED-58B3-83A9-40DA471FF35A}"/>
                </a:ext>
              </a:extLst>
            </p:cNvPr>
            <p:cNvCxnSpPr>
              <a:cxnSpLocks/>
              <a:endCxn id="64" idx="1"/>
            </p:cNvCxnSpPr>
            <p:nvPr/>
          </p:nvCxnSpPr>
          <p:spPr>
            <a:xfrm>
              <a:off x="3403599" y="3644901"/>
              <a:ext cx="889000" cy="636587"/>
            </a:xfrm>
            <a:prstGeom prst="straightConnector1">
              <a:avLst/>
            </a:prstGeom>
            <a:noFill/>
            <a:ln w="19050" cap="flat" cmpd="sng">
              <a:solidFill>
                <a:schemeClr val="tx1"/>
              </a:solidFill>
              <a:prstDash val="solid"/>
              <a:round/>
              <a:headEnd type="none" w="med" len="med"/>
              <a:tailEnd type="triangle" w="lg" len="lg"/>
            </a:ln>
          </p:spPr>
        </p:cxnSp>
        <p:cxnSp>
          <p:nvCxnSpPr>
            <p:cNvPr id="72" name="Google Shape;788;p34">
              <a:extLst>
                <a:ext uri="{FF2B5EF4-FFF2-40B4-BE49-F238E27FC236}">
                  <a16:creationId xmlns:a16="http://schemas.microsoft.com/office/drawing/2014/main" id="{51C354A9-B7DD-C8A3-690D-3CC121651413}"/>
                </a:ext>
              </a:extLst>
            </p:cNvPr>
            <p:cNvCxnSpPr>
              <a:cxnSpLocks/>
              <a:stCxn id="63" idx="3"/>
              <a:endCxn id="41" idx="0"/>
            </p:cNvCxnSpPr>
            <p:nvPr/>
          </p:nvCxnSpPr>
          <p:spPr>
            <a:xfrm flipH="1">
              <a:off x="1879600" y="4433888"/>
              <a:ext cx="508000" cy="493711"/>
            </a:xfrm>
            <a:prstGeom prst="straightConnector1">
              <a:avLst/>
            </a:prstGeom>
            <a:noFill/>
            <a:ln w="19050" cap="flat" cmpd="sng">
              <a:solidFill>
                <a:schemeClr val="tx1"/>
              </a:solidFill>
              <a:prstDash val="solid"/>
              <a:round/>
              <a:headEnd type="none" w="med" len="med"/>
              <a:tailEnd type="triangle" w="lg" len="lg"/>
            </a:ln>
          </p:spPr>
        </p:cxnSp>
        <p:cxnSp>
          <p:nvCxnSpPr>
            <p:cNvPr id="75" name="Google Shape;788;p34">
              <a:extLst>
                <a:ext uri="{FF2B5EF4-FFF2-40B4-BE49-F238E27FC236}">
                  <a16:creationId xmlns:a16="http://schemas.microsoft.com/office/drawing/2014/main" id="{D86C616F-7F2A-96F0-69CC-3E9422B775B0}"/>
                </a:ext>
              </a:extLst>
            </p:cNvPr>
            <p:cNvCxnSpPr>
              <a:cxnSpLocks/>
              <a:stCxn id="63" idx="3"/>
              <a:endCxn id="36" idx="0"/>
            </p:cNvCxnSpPr>
            <p:nvPr/>
          </p:nvCxnSpPr>
          <p:spPr>
            <a:xfrm>
              <a:off x="2387600" y="4433888"/>
              <a:ext cx="508000" cy="493711"/>
            </a:xfrm>
            <a:prstGeom prst="straightConnector1">
              <a:avLst/>
            </a:prstGeom>
            <a:noFill/>
            <a:ln w="19050" cap="flat" cmpd="sng">
              <a:solidFill>
                <a:schemeClr val="tx1"/>
              </a:solidFill>
              <a:prstDash val="solid"/>
              <a:round/>
              <a:headEnd type="none" w="med" len="med"/>
              <a:tailEnd type="triangle" w="lg" len="lg"/>
            </a:ln>
          </p:spPr>
        </p:cxnSp>
        <p:cxnSp>
          <p:nvCxnSpPr>
            <p:cNvPr id="78" name="Google Shape;788;p34">
              <a:extLst>
                <a:ext uri="{FF2B5EF4-FFF2-40B4-BE49-F238E27FC236}">
                  <a16:creationId xmlns:a16="http://schemas.microsoft.com/office/drawing/2014/main" id="{B401B8A7-EAC5-CB21-CD0D-BA01DA248CD2}"/>
                </a:ext>
              </a:extLst>
            </p:cNvPr>
            <p:cNvCxnSpPr>
              <a:cxnSpLocks/>
              <a:stCxn id="64" idx="3"/>
              <a:endCxn id="37" idx="0"/>
            </p:cNvCxnSpPr>
            <p:nvPr/>
          </p:nvCxnSpPr>
          <p:spPr>
            <a:xfrm flipH="1">
              <a:off x="3911600" y="4433888"/>
              <a:ext cx="507999" cy="493711"/>
            </a:xfrm>
            <a:prstGeom prst="straightConnector1">
              <a:avLst/>
            </a:prstGeom>
            <a:noFill/>
            <a:ln w="19050" cap="flat" cmpd="sng">
              <a:solidFill>
                <a:schemeClr val="tx1"/>
              </a:solidFill>
              <a:prstDash val="solid"/>
              <a:round/>
              <a:headEnd type="none" w="med" len="med"/>
              <a:tailEnd type="triangle" w="lg" len="lg"/>
            </a:ln>
          </p:spPr>
        </p:cxnSp>
        <p:cxnSp>
          <p:nvCxnSpPr>
            <p:cNvPr id="81" name="Google Shape;788;p34">
              <a:extLst>
                <a:ext uri="{FF2B5EF4-FFF2-40B4-BE49-F238E27FC236}">
                  <a16:creationId xmlns:a16="http://schemas.microsoft.com/office/drawing/2014/main" id="{46650B55-540E-8EE9-7D1E-3EAC07278C31}"/>
                </a:ext>
              </a:extLst>
            </p:cNvPr>
            <p:cNvCxnSpPr>
              <a:cxnSpLocks/>
              <a:stCxn id="64" idx="3"/>
              <a:endCxn id="43" idx="0"/>
            </p:cNvCxnSpPr>
            <p:nvPr/>
          </p:nvCxnSpPr>
          <p:spPr>
            <a:xfrm>
              <a:off x="4419599" y="4433888"/>
              <a:ext cx="508000" cy="493711"/>
            </a:xfrm>
            <a:prstGeom prst="straightConnector1">
              <a:avLst/>
            </a:prstGeom>
            <a:noFill/>
            <a:ln w="19050" cap="flat" cmpd="sng">
              <a:solidFill>
                <a:schemeClr val="tx1"/>
              </a:solidFill>
              <a:prstDash val="solid"/>
              <a:round/>
              <a:headEnd type="none" w="med" len="med"/>
              <a:tailEnd type="triangle" w="lg" len="lg"/>
            </a:ln>
          </p:spPr>
        </p:cxnSp>
        <p:sp>
          <p:nvSpPr>
            <p:cNvPr id="85" name="Google Shape;433;p20">
              <a:extLst>
                <a:ext uri="{FF2B5EF4-FFF2-40B4-BE49-F238E27FC236}">
                  <a16:creationId xmlns:a16="http://schemas.microsoft.com/office/drawing/2014/main" id="{36A8BADD-4C9A-FD72-990E-6900CA80EA38}"/>
                </a:ext>
              </a:extLst>
            </p:cNvPr>
            <p:cNvSpPr/>
            <p:nvPr/>
          </p:nvSpPr>
          <p:spPr>
            <a:xfrm>
              <a:off x="7213598" y="4129088"/>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 name="Google Shape;433;p20">
              <a:extLst>
                <a:ext uri="{FF2B5EF4-FFF2-40B4-BE49-F238E27FC236}">
                  <a16:creationId xmlns:a16="http://schemas.microsoft.com/office/drawing/2014/main" id="{71CB2AD9-C1F5-1ACB-3D88-6F0C305B1FA7}"/>
                </a:ext>
              </a:extLst>
            </p:cNvPr>
            <p:cNvSpPr/>
            <p:nvPr/>
          </p:nvSpPr>
          <p:spPr>
            <a:xfrm>
              <a:off x="9296400" y="4129088"/>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87" name="Google Shape;788;p34">
              <a:extLst>
                <a:ext uri="{FF2B5EF4-FFF2-40B4-BE49-F238E27FC236}">
                  <a16:creationId xmlns:a16="http://schemas.microsoft.com/office/drawing/2014/main" id="{CAD1B16B-BAC4-0DFB-9D06-E00323A6E3A4}"/>
                </a:ext>
              </a:extLst>
            </p:cNvPr>
            <p:cNvCxnSpPr>
              <a:cxnSpLocks/>
              <a:stCxn id="85" idx="3"/>
              <a:endCxn id="46" idx="0"/>
            </p:cNvCxnSpPr>
            <p:nvPr/>
          </p:nvCxnSpPr>
          <p:spPr>
            <a:xfrm flipH="1">
              <a:off x="6955365" y="4433888"/>
              <a:ext cx="512233" cy="493711"/>
            </a:xfrm>
            <a:prstGeom prst="straightConnector1">
              <a:avLst/>
            </a:prstGeom>
            <a:noFill/>
            <a:ln w="19050" cap="flat" cmpd="sng">
              <a:solidFill>
                <a:schemeClr val="tx1"/>
              </a:solidFill>
              <a:prstDash val="solid"/>
              <a:round/>
              <a:headEnd type="none" w="med" len="med"/>
              <a:tailEnd type="triangle" w="lg" len="lg"/>
            </a:ln>
          </p:spPr>
        </p:cxnSp>
        <p:cxnSp>
          <p:nvCxnSpPr>
            <p:cNvPr id="90" name="Google Shape;788;p34">
              <a:extLst>
                <a:ext uri="{FF2B5EF4-FFF2-40B4-BE49-F238E27FC236}">
                  <a16:creationId xmlns:a16="http://schemas.microsoft.com/office/drawing/2014/main" id="{7B67F7E7-2E70-702E-3C1F-8E1787F9D625}"/>
                </a:ext>
              </a:extLst>
            </p:cNvPr>
            <p:cNvCxnSpPr>
              <a:cxnSpLocks/>
              <a:stCxn id="85" idx="3"/>
              <a:endCxn id="44" idx="0"/>
            </p:cNvCxnSpPr>
            <p:nvPr/>
          </p:nvCxnSpPr>
          <p:spPr>
            <a:xfrm>
              <a:off x="7467598" y="4433888"/>
              <a:ext cx="508001" cy="493711"/>
            </a:xfrm>
            <a:prstGeom prst="straightConnector1">
              <a:avLst/>
            </a:prstGeom>
            <a:noFill/>
            <a:ln w="19050" cap="flat" cmpd="sng">
              <a:solidFill>
                <a:schemeClr val="tx1"/>
              </a:solidFill>
              <a:prstDash val="solid"/>
              <a:round/>
              <a:headEnd type="none" w="med" len="med"/>
              <a:tailEnd type="triangle" w="lg" len="lg"/>
            </a:ln>
          </p:spPr>
        </p:cxnSp>
        <p:cxnSp>
          <p:nvCxnSpPr>
            <p:cNvPr id="93" name="Google Shape;788;p34">
              <a:extLst>
                <a:ext uri="{FF2B5EF4-FFF2-40B4-BE49-F238E27FC236}">
                  <a16:creationId xmlns:a16="http://schemas.microsoft.com/office/drawing/2014/main" id="{37CA6CA2-E300-E5FA-F48F-087BBD9643EF}"/>
                </a:ext>
              </a:extLst>
            </p:cNvPr>
            <p:cNvCxnSpPr>
              <a:cxnSpLocks/>
              <a:stCxn id="86" idx="3"/>
              <a:endCxn id="38" idx="0"/>
            </p:cNvCxnSpPr>
            <p:nvPr/>
          </p:nvCxnSpPr>
          <p:spPr>
            <a:xfrm flipH="1">
              <a:off x="8991600" y="4433888"/>
              <a:ext cx="558800" cy="493711"/>
            </a:xfrm>
            <a:prstGeom prst="straightConnector1">
              <a:avLst/>
            </a:prstGeom>
            <a:noFill/>
            <a:ln w="19050" cap="flat" cmpd="sng">
              <a:solidFill>
                <a:schemeClr val="tx1"/>
              </a:solidFill>
              <a:prstDash val="solid"/>
              <a:round/>
              <a:headEnd type="none" w="med" len="med"/>
              <a:tailEnd type="triangle" w="lg" len="lg"/>
            </a:ln>
          </p:spPr>
        </p:cxnSp>
        <p:cxnSp>
          <p:nvCxnSpPr>
            <p:cNvPr id="96" name="Google Shape;788;p34">
              <a:extLst>
                <a:ext uri="{FF2B5EF4-FFF2-40B4-BE49-F238E27FC236}">
                  <a16:creationId xmlns:a16="http://schemas.microsoft.com/office/drawing/2014/main" id="{00660492-DA34-2A47-B301-66DC5542AD11}"/>
                </a:ext>
              </a:extLst>
            </p:cNvPr>
            <p:cNvCxnSpPr>
              <a:cxnSpLocks/>
              <a:stCxn id="86" idx="3"/>
              <a:endCxn id="39" idx="0"/>
            </p:cNvCxnSpPr>
            <p:nvPr/>
          </p:nvCxnSpPr>
          <p:spPr>
            <a:xfrm>
              <a:off x="9550400" y="4433888"/>
              <a:ext cx="457200" cy="493711"/>
            </a:xfrm>
            <a:prstGeom prst="straightConnector1">
              <a:avLst/>
            </a:prstGeom>
            <a:noFill/>
            <a:ln w="19050" cap="flat" cmpd="sng">
              <a:solidFill>
                <a:schemeClr val="tx1"/>
              </a:solidFill>
              <a:prstDash val="solid"/>
              <a:round/>
              <a:headEnd type="none" w="med" len="med"/>
              <a:tailEnd type="triangle" w="lg" len="lg"/>
            </a:ln>
          </p:spPr>
        </p:cxnSp>
        <p:cxnSp>
          <p:nvCxnSpPr>
            <p:cNvPr id="99" name="Google Shape;788;p34">
              <a:extLst>
                <a:ext uri="{FF2B5EF4-FFF2-40B4-BE49-F238E27FC236}">
                  <a16:creationId xmlns:a16="http://schemas.microsoft.com/office/drawing/2014/main" id="{BB293AEC-7B6A-A0CE-8ECA-085F4562EE6C}"/>
                </a:ext>
              </a:extLst>
            </p:cNvPr>
            <p:cNvCxnSpPr>
              <a:cxnSpLocks/>
              <a:stCxn id="47" idx="0"/>
              <a:endCxn id="85" idx="5"/>
            </p:cNvCxnSpPr>
            <p:nvPr/>
          </p:nvCxnSpPr>
          <p:spPr>
            <a:xfrm flipH="1">
              <a:off x="7594598" y="3636965"/>
              <a:ext cx="897468" cy="644523"/>
            </a:xfrm>
            <a:prstGeom prst="straightConnector1">
              <a:avLst/>
            </a:prstGeom>
            <a:noFill/>
            <a:ln w="19050" cap="flat" cmpd="sng">
              <a:solidFill>
                <a:schemeClr val="tx1"/>
              </a:solidFill>
              <a:prstDash val="solid"/>
              <a:round/>
              <a:headEnd type="none" w="med" len="med"/>
              <a:tailEnd type="triangle" w="lg" len="lg"/>
            </a:ln>
          </p:spPr>
        </p:cxnSp>
        <p:cxnSp>
          <p:nvCxnSpPr>
            <p:cNvPr id="102" name="Google Shape;788;p34">
              <a:extLst>
                <a:ext uri="{FF2B5EF4-FFF2-40B4-BE49-F238E27FC236}">
                  <a16:creationId xmlns:a16="http://schemas.microsoft.com/office/drawing/2014/main" id="{F142C3E8-2C22-0598-8A46-2F90CE8F06E3}"/>
                </a:ext>
              </a:extLst>
            </p:cNvPr>
            <p:cNvCxnSpPr>
              <a:cxnSpLocks/>
              <a:stCxn id="47" idx="0"/>
              <a:endCxn id="86" idx="1"/>
            </p:cNvCxnSpPr>
            <p:nvPr/>
          </p:nvCxnSpPr>
          <p:spPr>
            <a:xfrm>
              <a:off x="8492066" y="3636965"/>
              <a:ext cx="931334" cy="644523"/>
            </a:xfrm>
            <a:prstGeom prst="straightConnector1">
              <a:avLst/>
            </a:prstGeom>
            <a:noFill/>
            <a:ln w="19050" cap="flat" cmpd="sng">
              <a:solidFill>
                <a:schemeClr val="tx1"/>
              </a:solidFill>
              <a:prstDash val="solid"/>
              <a:round/>
              <a:headEnd type="none" w="med" len="med"/>
              <a:tailEnd type="triangle" w="lg" len="lg"/>
            </a:ln>
          </p:spPr>
        </p:cxnSp>
      </p:grpSp>
      <p:sp>
        <p:nvSpPr>
          <p:cNvPr id="106" name="TextBox 105">
            <a:extLst>
              <a:ext uri="{FF2B5EF4-FFF2-40B4-BE49-F238E27FC236}">
                <a16:creationId xmlns:a16="http://schemas.microsoft.com/office/drawing/2014/main" id="{61925925-F47B-FB54-5BA1-4983A8377517}"/>
              </a:ext>
            </a:extLst>
          </p:cNvPr>
          <p:cNvSpPr txBox="1"/>
          <p:nvPr/>
        </p:nvSpPr>
        <p:spPr>
          <a:xfrm>
            <a:off x="4567767" y="2837806"/>
            <a:ext cx="469899" cy="461665"/>
          </a:xfrm>
          <a:prstGeom prst="rect">
            <a:avLst/>
          </a:prstGeom>
          <a:noFill/>
        </p:spPr>
        <p:txBody>
          <a:bodyPr wrap="square" rtlCol="0">
            <a:spAutoFit/>
          </a:bodyPr>
          <a:lstStyle/>
          <a:p>
            <a:pPr algn="ctr"/>
            <a:r>
              <a:rPr lang="en-US" sz="2400" dirty="0"/>
              <a:t>a</a:t>
            </a:r>
          </a:p>
        </p:txBody>
      </p:sp>
      <p:sp>
        <p:nvSpPr>
          <p:cNvPr id="107" name="TextBox 106">
            <a:extLst>
              <a:ext uri="{FF2B5EF4-FFF2-40B4-BE49-F238E27FC236}">
                <a16:creationId xmlns:a16="http://schemas.microsoft.com/office/drawing/2014/main" id="{9DA4B45D-032B-AE88-64D5-3E753BC789E8}"/>
              </a:ext>
            </a:extLst>
          </p:cNvPr>
          <p:cNvSpPr txBox="1"/>
          <p:nvPr/>
        </p:nvSpPr>
        <p:spPr>
          <a:xfrm>
            <a:off x="6857999" y="2837806"/>
            <a:ext cx="469899" cy="461665"/>
          </a:xfrm>
          <a:prstGeom prst="rect">
            <a:avLst/>
          </a:prstGeom>
          <a:noFill/>
        </p:spPr>
        <p:txBody>
          <a:bodyPr wrap="square" rtlCol="0">
            <a:spAutoFit/>
          </a:bodyPr>
          <a:lstStyle/>
          <a:p>
            <a:pPr algn="ctr"/>
            <a:r>
              <a:rPr lang="en-US" sz="2400" dirty="0"/>
              <a:t>h</a:t>
            </a:r>
          </a:p>
        </p:txBody>
      </p:sp>
      <p:sp>
        <p:nvSpPr>
          <p:cNvPr id="108" name="TextBox 107">
            <a:extLst>
              <a:ext uri="{FF2B5EF4-FFF2-40B4-BE49-F238E27FC236}">
                <a16:creationId xmlns:a16="http://schemas.microsoft.com/office/drawing/2014/main" id="{9A1F215D-5FC8-CA92-8AEE-BCB4B77C5F5C}"/>
              </a:ext>
            </a:extLst>
          </p:cNvPr>
          <p:cNvSpPr txBox="1"/>
          <p:nvPr/>
        </p:nvSpPr>
        <p:spPr>
          <a:xfrm>
            <a:off x="2611966" y="3794423"/>
            <a:ext cx="469899" cy="461665"/>
          </a:xfrm>
          <a:prstGeom prst="rect">
            <a:avLst/>
          </a:prstGeom>
          <a:noFill/>
        </p:spPr>
        <p:txBody>
          <a:bodyPr wrap="square" rtlCol="0">
            <a:spAutoFit/>
          </a:bodyPr>
          <a:lstStyle/>
          <a:p>
            <a:pPr algn="ctr"/>
            <a:r>
              <a:rPr lang="en-US" sz="2400" dirty="0"/>
              <a:t>b</a:t>
            </a:r>
          </a:p>
        </p:txBody>
      </p:sp>
      <p:sp>
        <p:nvSpPr>
          <p:cNvPr id="109" name="TextBox 108">
            <a:extLst>
              <a:ext uri="{FF2B5EF4-FFF2-40B4-BE49-F238E27FC236}">
                <a16:creationId xmlns:a16="http://schemas.microsoft.com/office/drawing/2014/main" id="{51D25D13-74D5-101E-EC34-2DD0A9805A03}"/>
              </a:ext>
            </a:extLst>
          </p:cNvPr>
          <p:cNvSpPr txBox="1"/>
          <p:nvPr/>
        </p:nvSpPr>
        <p:spPr>
          <a:xfrm>
            <a:off x="1568451" y="4584054"/>
            <a:ext cx="469899" cy="461665"/>
          </a:xfrm>
          <a:prstGeom prst="rect">
            <a:avLst/>
          </a:prstGeom>
          <a:noFill/>
        </p:spPr>
        <p:txBody>
          <a:bodyPr wrap="square" rtlCol="0">
            <a:spAutoFit/>
          </a:bodyPr>
          <a:lstStyle/>
          <a:p>
            <a:pPr algn="ctr"/>
            <a:r>
              <a:rPr lang="en-US" sz="2400" dirty="0"/>
              <a:t>c</a:t>
            </a:r>
          </a:p>
        </p:txBody>
      </p:sp>
      <p:sp>
        <p:nvSpPr>
          <p:cNvPr id="110" name="TextBox 109">
            <a:extLst>
              <a:ext uri="{FF2B5EF4-FFF2-40B4-BE49-F238E27FC236}">
                <a16:creationId xmlns:a16="http://schemas.microsoft.com/office/drawing/2014/main" id="{CB01CAFB-62BE-C01E-DC37-B8844BF02F01}"/>
              </a:ext>
            </a:extLst>
          </p:cNvPr>
          <p:cNvSpPr txBox="1"/>
          <p:nvPr/>
        </p:nvSpPr>
        <p:spPr>
          <a:xfrm>
            <a:off x="2724150" y="4584054"/>
            <a:ext cx="469899" cy="461665"/>
          </a:xfrm>
          <a:prstGeom prst="rect">
            <a:avLst/>
          </a:prstGeom>
          <a:noFill/>
        </p:spPr>
        <p:txBody>
          <a:bodyPr wrap="square" rtlCol="0">
            <a:spAutoFit/>
          </a:bodyPr>
          <a:lstStyle/>
          <a:p>
            <a:pPr algn="ctr"/>
            <a:r>
              <a:rPr lang="en-US" sz="2400" dirty="0"/>
              <a:t>d</a:t>
            </a:r>
          </a:p>
        </p:txBody>
      </p:sp>
      <p:sp>
        <p:nvSpPr>
          <p:cNvPr id="111" name="TextBox 110">
            <a:extLst>
              <a:ext uri="{FF2B5EF4-FFF2-40B4-BE49-F238E27FC236}">
                <a16:creationId xmlns:a16="http://schemas.microsoft.com/office/drawing/2014/main" id="{5F3EE48C-E97C-8506-445C-C4315D1D9511}"/>
              </a:ext>
            </a:extLst>
          </p:cNvPr>
          <p:cNvSpPr txBox="1"/>
          <p:nvPr/>
        </p:nvSpPr>
        <p:spPr>
          <a:xfrm>
            <a:off x="3636433" y="4571358"/>
            <a:ext cx="469899" cy="461665"/>
          </a:xfrm>
          <a:prstGeom prst="rect">
            <a:avLst/>
          </a:prstGeom>
          <a:noFill/>
        </p:spPr>
        <p:txBody>
          <a:bodyPr wrap="square" rtlCol="0">
            <a:spAutoFit/>
          </a:bodyPr>
          <a:lstStyle/>
          <a:p>
            <a:pPr algn="ctr"/>
            <a:r>
              <a:rPr lang="en-US" sz="2400" dirty="0"/>
              <a:t>f</a:t>
            </a:r>
          </a:p>
        </p:txBody>
      </p:sp>
      <p:sp>
        <p:nvSpPr>
          <p:cNvPr id="112" name="TextBox 111">
            <a:extLst>
              <a:ext uri="{FF2B5EF4-FFF2-40B4-BE49-F238E27FC236}">
                <a16:creationId xmlns:a16="http://schemas.microsoft.com/office/drawing/2014/main" id="{DBE597C3-6867-B585-AA91-E47F8822910D}"/>
              </a:ext>
            </a:extLst>
          </p:cNvPr>
          <p:cNvSpPr txBox="1"/>
          <p:nvPr/>
        </p:nvSpPr>
        <p:spPr>
          <a:xfrm>
            <a:off x="4692650" y="4584054"/>
            <a:ext cx="469899" cy="461665"/>
          </a:xfrm>
          <a:prstGeom prst="rect">
            <a:avLst/>
          </a:prstGeom>
          <a:noFill/>
        </p:spPr>
        <p:txBody>
          <a:bodyPr wrap="square" rtlCol="0">
            <a:spAutoFit/>
          </a:bodyPr>
          <a:lstStyle/>
          <a:p>
            <a:pPr algn="ctr"/>
            <a:r>
              <a:rPr lang="en-US" sz="2400" dirty="0"/>
              <a:t>g</a:t>
            </a:r>
          </a:p>
        </p:txBody>
      </p:sp>
      <p:sp>
        <p:nvSpPr>
          <p:cNvPr id="113" name="TextBox 112">
            <a:extLst>
              <a:ext uri="{FF2B5EF4-FFF2-40B4-BE49-F238E27FC236}">
                <a16:creationId xmlns:a16="http://schemas.microsoft.com/office/drawing/2014/main" id="{7602E72B-8023-4C11-B71B-8F4B90D2E84D}"/>
              </a:ext>
            </a:extLst>
          </p:cNvPr>
          <p:cNvSpPr txBox="1"/>
          <p:nvPr/>
        </p:nvSpPr>
        <p:spPr>
          <a:xfrm>
            <a:off x="3725333" y="3753447"/>
            <a:ext cx="469899" cy="461665"/>
          </a:xfrm>
          <a:prstGeom prst="rect">
            <a:avLst/>
          </a:prstGeom>
          <a:noFill/>
        </p:spPr>
        <p:txBody>
          <a:bodyPr wrap="square" rtlCol="0">
            <a:spAutoFit/>
          </a:bodyPr>
          <a:lstStyle/>
          <a:p>
            <a:pPr algn="ctr"/>
            <a:r>
              <a:rPr lang="en-US" sz="2400" dirty="0"/>
              <a:t>e</a:t>
            </a:r>
          </a:p>
        </p:txBody>
      </p:sp>
      <p:sp>
        <p:nvSpPr>
          <p:cNvPr id="114" name="TextBox 113">
            <a:extLst>
              <a:ext uri="{FF2B5EF4-FFF2-40B4-BE49-F238E27FC236}">
                <a16:creationId xmlns:a16="http://schemas.microsoft.com/office/drawing/2014/main" id="{F249FAF3-4D66-82A2-419A-C43C5DC0BF1A}"/>
              </a:ext>
            </a:extLst>
          </p:cNvPr>
          <p:cNvSpPr txBox="1"/>
          <p:nvPr/>
        </p:nvSpPr>
        <p:spPr>
          <a:xfrm>
            <a:off x="8849783" y="3698229"/>
            <a:ext cx="469899" cy="461665"/>
          </a:xfrm>
          <a:prstGeom prst="rect">
            <a:avLst/>
          </a:prstGeom>
          <a:noFill/>
        </p:spPr>
        <p:txBody>
          <a:bodyPr wrap="square" rtlCol="0">
            <a:spAutoFit/>
          </a:bodyPr>
          <a:lstStyle/>
          <a:p>
            <a:pPr algn="ctr"/>
            <a:r>
              <a:rPr lang="en-US" sz="2400" dirty="0"/>
              <a:t>l</a:t>
            </a:r>
          </a:p>
        </p:txBody>
      </p:sp>
      <p:sp>
        <p:nvSpPr>
          <p:cNvPr id="115" name="TextBox 114">
            <a:extLst>
              <a:ext uri="{FF2B5EF4-FFF2-40B4-BE49-F238E27FC236}">
                <a16:creationId xmlns:a16="http://schemas.microsoft.com/office/drawing/2014/main" id="{CB683845-D806-4E48-2A65-0544DCC04F57}"/>
              </a:ext>
            </a:extLst>
          </p:cNvPr>
          <p:cNvSpPr txBox="1"/>
          <p:nvPr/>
        </p:nvSpPr>
        <p:spPr>
          <a:xfrm>
            <a:off x="7700434" y="3753447"/>
            <a:ext cx="469899" cy="461665"/>
          </a:xfrm>
          <a:prstGeom prst="rect">
            <a:avLst/>
          </a:prstGeom>
          <a:noFill/>
        </p:spPr>
        <p:txBody>
          <a:bodyPr wrap="square" rtlCol="0">
            <a:spAutoFit/>
          </a:bodyPr>
          <a:lstStyle/>
          <a:p>
            <a:pPr algn="ctr"/>
            <a:r>
              <a:rPr lang="en-US" sz="2400" dirty="0"/>
              <a:t>i</a:t>
            </a:r>
          </a:p>
        </p:txBody>
      </p:sp>
      <p:sp>
        <p:nvSpPr>
          <p:cNvPr id="116" name="TextBox 115">
            <a:extLst>
              <a:ext uri="{FF2B5EF4-FFF2-40B4-BE49-F238E27FC236}">
                <a16:creationId xmlns:a16="http://schemas.microsoft.com/office/drawing/2014/main" id="{33471D04-9B7D-0619-2025-1AD6FBDBA358}"/>
              </a:ext>
            </a:extLst>
          </p:cNvPr>
          <p:cNvSpPr txBox="1"/>
          <p:nvPr/>
        </p:nvSpPr>
        <p:spPr>
          <a:xfrm>
            <a:off x="6720416" y="4584054"/>
            <a:ext cx="469899" cy="461665"/>
          </a:xfrm>
          <a:prstGeom prst="rect">
            <a:avLst/>
          </a:prstGeom>
          <a:noFill/>
        </p:spPr>
        <p:txBody>
          <a:bodyPr wrap="square" rtlCol="0">
            <a:spAutoFit/>
          </a:bodyPr>
          <a:lstStyle/>
          <a:p>
            <a:pPr algn="ctr"/>
            <a:r>
              <a:rPr lang="en-US" sz="2400" dirty="0"/>
              <a:t>j</a:t>
            </a:r>
          </a:p>
        </p:txBody>
      </p:sp>
      <p:sp>
        <p:nvSpPr>
          <p:cNvPr id="117" name="TextBox 116">
            <a:extLst>
              <a:ext uri="{FF2B5EF4-FFF2-40B4-BE49-F238E27FC236}">
                <a16:creationId xmlns:a16="http://schemas.microsoft.com/office/drawing/2014/main" id="{F9B8B901-20C3-8AC0-385F-945E67571CF2}"/>
              </a:ext>
            </a:extLst>
          </p:cNvPr>
          <p:cNvSpPr txBox="1"/>
          <p:nvPr/>
        </p:nvSpPr>
        <p:spPr>
          <a:xfrm>
            <a:off x="7810499" y="4571358"/>
            <a:ext cx="469899" cy="461665"/>
          </a:xfrm>
          <a:prstGeom prst="rect">
            <a:avLst/>
          </a:prstGeom>
          <a:noFill/>
        </p:spPr>
        <p:txBody>
          <a:bodyPr wrap="square" rtlCol="0">
            <a:spAutoFit/>
          </a:bodyPr>
          <a:lstStyle/>
          <a:p>
            <a:pPr algn="ctr"/>
            <a:r>
              <a:rPr lang="en-US" sz="2400" dirty="0"/>
              <a:t>k</a:t>
            </a:r>
          </a:p>
        </p:txBody>
      </p:sp>
      <p:sp>
        <p:nvSpPr>
          <p:cNvPr id="118" name="TextBox 117">
            <a:extLst>
              <a:ext uri="{FF2B5EF4-FFF2-40B4-BE49-F238E27FC236}">
                <a16:creationId xmlns:a16="http://schemas.microsoft.com/office/drawing/2014/main" id="{96DCEFC3-0F2A-BCF7-E016-76701B7D7DCD}"/>
              </a:ext>
            </a:extLst>
          </p:cNvPr>
          <p:cNvSpPr txBox="1"/>
          <p:nvPr/>
        </p:nvSpPr>
        <p:spPr>
          <a:xfrm>
            <a:off x="8754531" y="4560888"/>
            <a:ext cx="469899" cy="461665"/>
          </a:xfrm>
          <a:prstGeom prst="rect">
            <a:avLst/>
          </a:prstGeom>
          <a:noFill/>
        </p:spPr>
        <p:txBody>
          <a:bodyPr wrap="square" rtlCol="0">
            <a:spAutoFit/>
          </a:bodyPr>
          <a:lstStyle/>
          <a:p>
            <a:pPr algn="ctr"/>
            <a:r>
              <a:rPr lang="en-US" sz="2400" dirty="0"/>
              <a:t>m</a:t>
            </a:r>
          </a:p>
        </p:txBody>
      </p:sp>
      <p:sp>
        <p:nvSpPr>
          <p:cNvPr id="119" name="TextBox 118">
            <a:extLst>
              <a:ext uri="{FF2B5EF4-FFF2-40B4-BE49-F238E27FC236}">
                <a16:creationId xmlns:a16="http://schemas.microsoft.com/office/drawing/2014/main" id="{58866695-D855-46EC-6C37-BC7B959FEAF9}"/>
              </a:ext>
            </a:extLst>
          </p:cNvPr>
          <p:cNvSpPr txBox="1"/>
          <p:nvPr/>
        </p:nvSpPr>
        <p:spPr>
          <a:xfrm>
            <a:off x="9823450" y="4584054"/>
            <a:ext cx="469899" cy="461665"/>
          </a:xfrm>
          <a:prstGeom prst="rect">
            <a:avLst/>
          </a:prstGeom>
          <a:noFill/>
        </p:spPr>
        <p:txBody>
          <a:bodyPr wrap="square" rtlCol="0">
            <a:spAutoFit/>
          </a:bodyPr>
          <a:lstStyle/>
          <a:p>
            <a:pPr algn="ctr"/>
            <a:r>
              <a:rPr lang="en-US" sz="2400" dirty="0"/>
              <a:t>n</a:t>
            </a:r>
          </a:p>
        </p:txBody>
      </p:sp>
    </p:spTree>
    <p:extLst>
      <p:ext uri="{BB962C8B-B14F-4D97-AF65-F5344CB8AC3E}">
        <p14:creationId xmlns:p14="http://schemas.microsoft.com/office/powerpoint/2010/main" val="267221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472F8-2516-ED21-4614-2506D9E0ABEE}"/>
            </a:ext>
          </a:extLst>
        </p:cNvPr>
        <p:cNvGrpSpPr/>
        <p:nvPr/>
      </p:nvGrpSpPr>
      <p:grpSpPr>
        <a:xfrm>
          <a:off x="0" y="0"/>
          <a:ext cx="0" cy="0"/>
          <a:chOff x="0" y="0"/>
          <a:chExt cx="0" cy="0"/>
        </a:xfrm>
      </p:grpSpPr>
      <p:pic>
        <p:nvPicPr>
          <p:cNvPr id="11" name="Google Shape;581;p24" descr="Image of open scissors">
            <a:extLst>
              <a:ext uri="{FF2B5EF4-FFF2-40B4-BE49-F238E27FC236}">
                <a16:creationId xmlns:a16="http://schemas.microsoft.com/office/drawing/2014/main" id="{B227C0AC-DA9F-B08A-8B89-1494F7AD8C03}"/>
              </a:ext>
            </a:extLst>
          </p:cNvPr>
          <p:cNvPicPr preferRelativeResize="0"/>
          <p:nvPr/>
        </p:nvPicPr>
        <p:blipFill rotWithShape="1">
          <a:blip r:embed="rId2">
            <a:alphaModFix/>
          </a:blip>
          <a:srcRect/>
          <a:stretch/>
        </p:blipFill>
        <p:spPr>
          <a:xfrm>
            <a:off x="4457700" y="4472902"/>
            <a:ext cx="588432" cy="672813"/>
          </a:xfrm>
          <a:prstGeom prst="rect">
            <a:avLst/>
          </a:prstGeom>
          <a:noFill/>
          <a:ln>
            <a:noFill/>
          </a:ln>
        </p:spPr>
      </p:pic>
      <p:sp>
        <p:nvSpPr>
          <p:cNvPr id="6" name="Title 5">
            <a:extLst>
              <a:ext uri="{FF2B5EF4-FFF2-40B4-BE49-F238E27FC236}">
                <a16:creationId xmlns:a16="http://schemas.microsoft.com/office/drawing/2014/main" id="{223C80F5-CFD7-3D59-7DB9-92A255834F3A}"/>
              </a:ext>
            </a:extLst>
          </p:cNvPr>
          <p:cNvSpPr>
            <a:spLocks noGrp="1"/>
          </p:cNvSpPr>
          <p:nvPr>
            <p:ph type="title"/>
          </p:nvPr>
        </p:nvSpPr>
        <p:spPr/>
        <p:txBody>
          <a:bodyPr/>
          <a:lstStyle/>
          <a:p>
            <a:r>
              <a:rPr lang="en-US" dirty="0"/>
              <a:t>Pruning Example (Solution)</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46274789-91F8-4F7A-39E1-2AAD2FD708A4}"/>
                  </a:ext>
                </a:extLst>
              </p:cNvPr>
              <p:cNvSpPr>
                <a:spLocks noGrp="1"/>
              </p:cNvSpPr>
              <p:nvPr>
                <p:ph idx="1"/>
              </p:nvPr>
            </p:nvSpPr>
            <p:spPr>
              <a:xfrm>
                <a:off x="497158" y="1590261"/>
                <a:ext cx="11197683" cy="835439"/>
              </a:xfrm>
            </p:spPr>
            <p:txBody>
              <a:bodyPr/>
              <a:lstStyle/>
              <a:p>
                <a:pPr marL="0" indent="0">
                  <a:buNone/>
                </a:pPr>
                <a:r>
                  <a:rPr lang="en-US" dirty="0"/>
                  <a:t>Which nodes get pruned? What are the </a:t>
                </a:r>
                <a14:m>
                  <m:oMath xmlns:m="http://schemas.openxmlformats.org/officeDocument/2006/math">
                    <m:r>
                      <a:rPr lang="en-US" b="1" i="1">
                        <a:solidFill>
                          <a:schemeClr val="accent1"/>
                        </a:solidFill>
                        <a:latin typeface="Cambria Math" panose="02040503050406030204" pitchFamily="18" charset="0"/>
                        <a:ea typeface="Cambria Math" panose="02040503050406030204" pitchFamily="18" charset="0"/>
                      </a:rPr>
                      <m:t>𝜶</m:t>
                    </m:r>
                  </m:oMath>
                </a14:m>
                <a:r>
                  <a:rPr lang="en-US" dirty="0"/>
                  <a:t> and </a:t>
                </a:r>
                <a14:m>
                  <m:oMath xmlns:m="http://schemas.openxmlformats.org/officeDocument/2006/math">
                    <m:r>
                      <a:rPr lang="en-US" b="1" i="1">
                        <a:solidFill>
                          <a:schemeClr val="accent2"/>
                        </a:solidFill>
                        <a:latin typeface="Cambria Math" panose="02040503050406030204" pitchFamily="18" charset="0"/>
                        <a:ea typeface="Cambria Math" panose="02040503050406030204" pitchFamily="18" charset="0"/>
                      </a:rPr>
                      <m:t>𝜷</m:t>
                    </m:r>
                  </m:oMath>
                </a14:m>
                <a:r>
                  <a:rPr lang="en-US" dirty="0"/>
                  <a:t> values? </a:t>
                </a:r>
              </a:p>
            </p:txBody>
          </p:sp>
        </mc:Choice>
        <mc:Fallback xmlns="">
          <p:sp>
            <p:nvSpPr>
              <p:cNvPr id="7" name="Content Placeholder 6">
                <a:extLst>
                  <a:ext uri="{FF2B5EF4-FFF2-40B4-BE49-F238E27FC236}">
                    <a16:creationId xmlns:a16="http://schemas.microsoft.com/office/drawing/2014/main" id="{46274789-91F8-4F7A-39E1-2AAD2FD708A4}"/>
                  </a:ext>
                </a:extLst>
              </p:cNvPr>
              <p:cNvSpPr>
                <a:spLocks noGrp="1" noRot="1" noChangeAspect="1" noMove="1" noResize="1" noEditPoints="1" noAdjustHandles="1" noChangeArrowheads="1" noChangeShapeType="1" noTextEdit="1"/>
              </p:cNvSpPr>
              <p:nvPr>
                <p:ph idx="1"/>
              </p:nvPr>
            </p:nvSpPr>
            <p:spPr>
              <a:xfrm>
                <a:off x="497158" y="1590261"/>
                <a:ext cx="11197683" cy="835439"/>
              </a:xfrm>
              <a:blipFill>
                <a:blip r:embed="rId3"/>
                <a:stretch>
                  <a:fillRect l="-907"/>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99BCE3F5-C7E1-89FA-DA7C-52D0F0AFB3EE}"/>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2AAB9FE3-436F-C04C-4743-2F4B11FD1041}"/>
              </a:ext>
            </a:extLst>
          </p:cNvPr>
          <p:cNvSpPr>
            <a:spLocks noGrp="1"/>
          </p:cNvSpPr>
          <p:nvPr>
            <p:ph type="sldNum" sz="quarter" idx="12"/>
          </p:nvPr>
        </p:nvSpPr>
        <p:spPr/>
        <p:txBody>
          <a:bodyPr/>
          <a:lstStyle/>
          <a:p>
            <a:fld id="{0C6CD854-DD62-6C4B-87F1-66B34D688D3F}" type="slidenum">
              <a:rPr lang="en-US" smtClean="0"/>
              <a:t>21</a:t>
            </a:fld>
            <a:endParaRPr lang="en-US" dirty="0"/>
          </a:p>
        </p:txBody>
      </p:sp>
      <p:grpSp>
        <p:nvGrpSpPr>
          <p:cNvPr id="22" name="Group 21" descr="The left branch of the minimax tree rom the previous slide, showing edges a, b, c, d, e, and f, but not g (which has been pruned).">
            <a:extLst>
              <a:ext uri="{FF2B5EF4-FFF2-40B4-BE49-F238E27FC236}">
                <a16:creationId xmlns:a16="http://schemas.microsoft.com/office/drawing/2014/main" id="{F909CFAC-241A-88D9-D88A-C1BA7E9B17F4}"/>
              </a:ext>
            </a:extLst>
          </p:cNvPr>
          <p:cNvGrpSpPr/>
          <p:nvPr/>
        </p:nvGrpSpPr>
        <p:grpSpPr>
          <a:xfrm>
            <a:off x="1625600" y="2768600"/>
            <a:ext cx="4576233" cy="2803524"/>
            <a:chOff x="1625600" y="2209800"/>
            <a:chExt cx="4576233" cy="2803524"/>
          </a:xfrm>
        </p:grpSpPr>
        <p:sp>
          <p:nvSpPr>
            <p:cNvPr id="35" name="Google Shape;433;p20">
              <a:extLst>
                <a:ext uri="{FF2B5EF4-FFF2-40B4-BE49-F238E27FC236}">
                  <a16:creationId xmlns:a16="http://schemas.microsoft.com/office/drawing/2014/main" id="{F62DBED4-D4E6-C3FD-2A63-6B6D3B65D220}"/>
                </a:ext>
              </a:extLst>
            </p:cNvPr>
            <p:cNvSpPr/>
            <p:nvPr/>
          </p:nvSpPr>
          <p:spPr>
            <a:xfrm>
              <a:off x="5693833" y="2209800"/>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36;p20">
              <a:extLst>
                <a:ext uri="{FF2B5EF4-FFF2-40B4-BE49-F238E27FC236}">
                  <a16:creationId xmlns:a16="http://schemas.microsoft.com/office/drawing/2014/main" id="{1C903950-31EE-49D6-00ED-AA461A7686CE}"/>
                </a:ext>
              </a:extLst>
            </p:cNvPr>
            <p:cNvSpPr/>
            <p:nvPr/>
          </p:nvSpPr>
          <p:spPr>
            <a:xfrm rot="10800000" flipH="1">
              <a:off x="3149600" y="3057526"/>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50;p20">
              <a:extLst>
                <a:ext uri="{FF2B5EF4-FFF2-40B4-BE49-F238E27FC236}">
                  <a16:creationId xmlns:a16="http://schemas.microsoft.com/office/drawing/2014/main" id="{A6F95B2F-7958-3484-3AC9-B45F56C9F9E3}"/>
                </a:ext>
              </a:extLst>
            </p:cNvPr>
            <p:cNvSpPr/>
            <p:nvPr/>
          </p:nvSpPr>
          <p:spPr>
            <a:xfrm>
              <a:off x="1625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10</a:t>
              </a:r>
              <a:endParaRPr dirty="0">
                <a:solidFill>
                  <a:schemeClr val="bg1"/>
                </a:solidFill>
                <a:latin typeface="+mj-lt"/>
              </a:endParaRPr>
            </a:p>
          </p:txBody>
        </p:sp>
      </p:grpSp>
      <p:cxnSp>
        <p:nvCxnSpPr>
          <p:cNvPr id="23" name="Google Shape;788;p34">
            <a:extLst>
              <a:ext uri="{FF2B5EF4-FFF2-40B4-BE49-F238E27FC236}">
                <a16:creationId xmlns:a16="http://schemas.microsoft.com/office/drawing/2014/main" id="{75DD158C-98B9-D43E-47A5-B5B047899FEA}"/>
              </a:ext>
              <a:ext uri="{C183D7F6-B498-43B3-948B-1728B52AA6E4}">
                <adec:decorative xmlns:adec="http://schemas.microsoft.com/office/drawing/2017/decorative" val="1"/>
              </a:ext>
            </a:extLst>
          </p:cNvPr>
          <p:cNvCxnSpPr>
            <a:cxnSpLocks/>
            <a:stCxn id="35" idx="3"/>
          </p:cNvCxnSpPr>
          <p:nvPr/>
        </p:nvCxnSpPr>
        <p:spPr>
          <a:xfrm>
            <a:off x="5947833" y="3073400"/>
            <a:ext cx="2290233" cy="538165"/>
          </a:xfrm>
          <a:prstGeom prst="straightConnector1">
            <a:avLst/>
          </a:prstGeom>
          <a:noFill/>
          <a:ln w="19050" cap="flat" cmpd="sng">
            <a:solidFill>
              <a:schemeClr val="tx1"/>
            </a:solidFill>
            <a:prstDash val="solid"/>
            <a:round/>
            <a:headEnd type="none" w="med" len="med"/>
            <a:tailEnd type="triangle" w="lg" len="lg"/>
          </a:ln>
        </p:spPr>
      </p:cxnSp>
      <p:cxnSp>
        <p:nvCxnSpPr>
          <p:cNvPr id="25" name="Google Shape;788;p34">
            <a:extLst>
              <a:ext uri="{FF2B5EF4-FFF2-40B4-BE49-F238E27FC236}">
                <a16:creationId xmlns:a16="http://schemas.microsoft.com/office/drawing/2014/main" id="{23975D59-3982-B4E7-4C01-F5C17B56B427}"/>
              </a:ext>
              <a:ext uri="{C183D7F6-B498-43B3-948B-1728B52AA6E4}">
                <adec:decorative xmlns:adec="http://schemas.microsoft.com/office/drawing/2017/decorative" val="1"/>
              </a:ext>
            </a:extLst>
          </p:cNvPr>
          <p:cNvCxnSpPr>
            <a:cxnSpLocks/>
            <a:stCxn id="35" idx="3"/>
          </p:cNvCxnSpPr>
          <p:nvPr/>
        </p:nvCxnSpPr>
        <p:spPr>
          <a:xfrm flipH="1">
            <a:off x="3657600" y="3073400"/>
            <a:ext cx="2290233" cy="538165"/>
          </a:xfrm>
          <a:prstGeom prst="straightConnector1">
            <a:avLst/>
          </a:prstGeom>
          <a:noFill/>
          <a:ln w="19050" cap="flat" cmpd="sng">
            <a:solidFill>
              <a:schemeClr val="tx1"/>
            </a:solidFill>
            <a:prstDash val="solid"/>
            <a:round/>
            <a:headEnd type="none" w="med" len="med"/>
            <a:tailEnd type="triangle" w="lg" len="lg"/>
          </a:ln>
        </p:spPr>
      </p:cxnSp>
      <p:sp>
        <p:nvSpPr>
          <p:cNvPr id="63" name="Google Shape;433;p20">
            <a:extLst>
              <a:ext uri="{FF2B5EF4-FFF2-40B4-BE49-F238E27FC236}">
                <a16:creationId xmlns:a16="http://schemas.microsoft.com/office/drawing/2014/main" id="{FEED39FB-96F6-884D-282D-7EB6654BA4A9}"/>
              </a:ext>
              <a:ext uri="{C183D7F6-B498-43B3-948B-1728B52AA6E4}">
                <adec:decorative xmlns:adec="http://schemas.microsoft.com/office/drawing/2017/decorative" val="1"/>
              </a:ext>
            </a:extLst>
          </p:cNvPr>
          <p:cNvSpPr/>
          <p:nvPr/>
        </p:nvSpPr>
        <p:spPr>
          <a:xfrm>
            <a:off x="2133600" y="4408488"/>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433;p20">
            <a:extLst>
              <a:ext uri="{FF2B5EF4-FFF2-40B4-BE49-F238E27FC236}">
                <a16:creationId xmlns:a16="http://schemas.microsoft.com/office/drawing/2014/main" id="{A7F42CAC-4772-9410-D498-193B003EAF29}"/>
              </a:ext>
              <a:ext uri="{C183D7F6-B498-43B3-948B-1728B52AA6E4}">
                <adec:decorative xmlns:adec="http://schemas.microsoft.com/office/drawing/2017/decorative" val="1"/>
              </a:ext>
            </a:extLst>
          </p:cNvPr>
          <p:cNvSpPr/>
          <p:nvPr/>
        </p:nvSpPr>
        <p:spPr>
          <a:xfrm>
            <a:off x="4165599" y="4408488"/>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65" name="Google Shape;788;p34">
            <a:extLst>
              <a:ext uri="{FF2B5EF4-FFF2-40B4-BE49-F238E27FC236}">
                <a16:creationId xmlns:a16="http://schemas.microsoft.com/office/drawing/2014/main" id="{AB039237-4D52-A1CB-31D1-30884BA97090}"/>
              </a:ext>
              <a:ext uri="{C183D7F6-B498-43B3-948B-1728B52AA6E4}">
                <adec:decorative xmlns:adec="http://schemas.microsoft.com/office/drawing/2017/decorative" val="1"/>
              </a:ext>
            </a:extLst>
          </p:cNvPr>
          <p:cNvCxnSpPr>
            <a:cxnSpLocks/>
            <a:stCxn id="40" idx="0"/>
            <a:endCxn id="63" idx="5"/>
          </p:cNvCxnSpPr>
          <p:nvPr/>
        </p:nvCxnSpPr>
        <p:spPr>
          <a:xfrm flipH="1">
            <a:off x="2514600" y="3921126"/>
            <a:ext cx="889000" cy="639762"/>
          </a:xfrm>
          <a:prstGeom prst="straightConnector1">
            <a:avLst/>
          </a:prstGeom>
          <a:noFill/>
          <a:ln w="19050" cap="flat" cmpd="sng">
            <a:solidFill>
              <a:schemeClr val="tx1"/>
            </a:solidFill>
            <a:prstDash val="solid"/>
            <a:round/>
            <a:headEnd type="none" w="med" len="med"/>
            <a:tailEnd type="triangle" w="lg" len="lg"/>
          </a:ln>
        </p:spPr>
      </p:cxnSp>
      <p:cxnSp>
        <p:nvCxnSpPr>
          <p:cNvPr id="69" name="Google Shape;788;p34">
            <a:extLst>
              <a:ext uri="{FF2B5EF4-FFF2-40B4-BE49-F238E27FC236}">
                <a16:creationId xmlns:a16="http://schemas.microsoft.com/office/drawing/2014/main" id="{C0BD5C52-4928-8206-3AAE-54FCD64AB7EC}"/>
              </a:ext>
              <a:ext uri="{C183D7F6-B498-43B3-948B-1728B52AA6E4}">
                <adec:decorative xmlns:adec="http://schemas.microsoft.com/office/drawing/2017/decorative" val="1"/>
              </a:ext>
            </a:extLst>
          </p:cNvPr>
          <p:cNvCxnSpPr>
            <a:cxnSpLocks/>
            <a:endCxn id="64" idx="1"/>
          </p:cNvCxnSpPr>
          <p:nvPr/>
        </p:nvCxnSpPr>
        <p:spPr>
          <a:xfrm>
            <a:off x="3403599" y="3924301"/>
            <a:ext cx="889000" cy="636587"/>
          </a:xfrm>
          <a:prstGeom prst="straightConnector1">
            <a:avLst/>
          </a:prstGeom>
          <a:noFill/>
          <a:ln w="19050" cap="flat" cmpd="sng">
            <a:solidFill>
              <a:schemeClr val="tx1"/>
            </a:solidFill>
            <a:prstDash val="solid"/>
            <a:round/>
            <a:headEnd type="none" w="med" len="med"/>
            <a:tailEnd type="triangle" w="lg" len="lg"/>
          </a:ln>
        </p:spPr>
      </p:cxnSp>
      <p:cxnSp>
        <p:nvCxnSpPr>
          <p:cNvPr id="72" name="Google Shape;788;p34">
            <a:extLst>
              <a:ext uri="{FF2B5EF4-FFF2-40B4-BE49-F238E27FC236}">
                <a16:creationId xmlns:a16="http://schemas.microsoft.com/office/drawing/2014/main" id="{93B8E81D-E6B8-9157-2144-95A5DD2322AE}"/>
              </a:ext>
              <a:ext uri="{C183D7F6-B498-43B3-948B-1728B52AA6E4}">
                <adec:decorative xmlns:adec="http://schemas.microsoft.com/office/drawing/2017/decorative" val="1"/>
              </a:ext>
            </a:extLst>
          </p:cNvPr>
          <p:cNvCxnSpPr>
            <a:cxnSpLocks/>
            <a:stCxn id="63" idx="3"/>
            <a:endCxn id="41" idx="0"/>
          </p:cNvCxnSpPr>
          <p:nvPr/>
        </p:nvCxnSpPr>
        <p:spPr>
          <a:xfrm flipH="1">
            <a:off x="1879600" y="4713288"/>
            <a:ext cx="508000" cy="493711"/>
          </a:xfrm>
          <a:prstGeom prst="straightConnector1">
            <a:avLst/>
          </a:prstGeom>
          <a:noFill/>
          <a:ln w="19050" cap="flat" cmpd="sng">
            <a:solidFill>
              <a:schemeClr val="tx1"/>
            </a:solidFill>
            <a:prstDash val="solid"/>
            <a:round/>
            <a:headEnd type="none" w="med" len="med"/>
            <a:tailEnd type="triangle" w="lg" len="lg"/>
          </a:ln>
        </p:spPr>
      </p:cxnSp>
      <p:cxnSp>
        <p:nvCxnSpPr>
          <p:cNvPr id="78" name="Google Shape;788;p34">
            <a:extLst>
              <a:ext uri="{FF2B5EF4-FFF2-40B4-BE49-F238E27FC236}">
                <a16:creationId xmlns:a16="http://schemas.microsoft.com/office/drawing/2014/main" id="{8C98E459-8214-06C6-FEEB-4868FFD00D26}"/>
              </a:ext>
              <a:ext uri="{C183D7F6-B498-43B3-948B-1728B52AA6E4}">
                <adec:decorative xmlns:adec="http://schemas.microsoft.com/office/drawing/2017/decorative" val="1"/>
              </a:ext>
            </a:extLst>
          </p:cNvPr>
          <p:cNvCxnSpPr>
            <a:cxnSpLocks/>
            <a:stCxn id="64" idx="3"/>
          </p:cNvCxnSpPr>
          <p:nvPr/>
        </p:nvCxnSpPr>
        <p:spPr>
          <a:xfrm flipH="1">
            <a:off x="3911600" y="4713288"/>
            <a:ext cx="507999" cy="493711"/>
          </a:xfrm>
          <a:prstGeom prst="straightConnector1">
            <a:avLst/>
          </a:prstGeom>
          <a:noFill/>
          <a:ln w="19050" cap="flat" cmpd="sng">
            <a:solidFill>
              <a:schemeClr val="tx1"/>
            </a:solidFill>
            <a:prstDash val="solid"/>
            <a:round/>
            <a:headEnd type="none" w="med" len="med"/>
            <a:tailEnd type="triangle" w="lg" len="lg"/>
          </a:ln>
        </p:spPr>
      </p:cxnSp>
      <p:sp>
        <p:nvSpPr>
          <p:cNvPr id="85" name="Google Shape;433;p20">
            <a:extLst>
              <a:ext uri="{FF2B5EF4-FFF2-40B4-BE49-F238E27FC236}">
                <a16:creationId xmlns:a16="http://schemas.microsoft.com/office/drawing/2014/main" id="{EB2BCC52-5911-7E45-BA01-2F5218566760}"/>
              </a:ext>
              <a:ext uri="{C183D7F6-B498-43B3-948B-1728B52AA6E4}">
                <adec:decorative xmlns:adec="http://schemas.microsoft.com/office/drawing/2017/decorative" val="1"/>
              </a:ext>
            </a:extLst>
          </p:cNvPr>
          <p:cNvSpPr/>
          <p:nvPr/>
        </p:nvSpPr>
        <p:spPr>
          <a:xfrm>
            <a:off x="7213598" y="4408488"/>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87" name="Google Shape;788;p34">
            <a:extLst>
              <a:ext uri="{FF2B5EF4-FFF2-40B4-BE49-F238E27FC236}">
                <a16:creationId xmlns:a16="http://schemas.microsoft.com/office/drawing/2014/main" id="{3952EB24-7302-A4F7-1582-60148E8493FE}"/>
              </a:ext>
              <a:ext uri="{C183D7F6-B498-43B3-948B-1728B52AA6E4}">
                <adec:decorative xmlns:adec="http://schemas.microsoft.com/office/drawing/2017/decorative" val="1"/>
              </a:ext>
            </a:extLst>
          </p:cNvPr>
          <p:cNvCxnSpPr>
            <a:cxnSpLocks/>
            <a:stCxn id="85" idx="3"/>
          </p:cNvCxnSpPr>
          <p:nvPr/>
        </p:nvCxnSpPr>
        <p:spPr>
          <a:xfrm flipH="1">
            <a:off x="6955365" y="4713288"/>
            <a:ext cx="512233" cy="493711"/>
          </a:xfrm>
          <a:prstGeom prst="straightConnector1">
            <a:avLst/>
          </a:prstGeom>
          <a:noFill/>
          <a:ln w="19050" cap="flat" cmpd="sng">
            <a:solidFill>
              <a:schemeClr val="tx1"/>
            </a:solidFill>
            <a:prstDash val="solid"/>
            <a:round/>
            <a:headEnd type="none" w="med" len="med"/>
            <a:tailEnd type="triangle" w="lg" len="lg"/>
          </a:ln>
        </p:spPr>
      </p:cxnSp>
      <p:cxnSp>
        <p:nvCxnSpPr>
          <p:cNvPr id="90" name="Google Shape;788;p34">
            <a:extLst>
              <a:ext uri="{FF2B5EF4-FFF2-40B4-BE49-F238E27FC236}">
                <a16:creationId xmlns:a16="http://schemas.microsoft.com/office/drawing/2014/main" id="{E518EE15-4529-FE49-132D-A66618BADA29}"/>
              </a:ext>
              <a:ext uri="{C183D7F6-B498-43B3-948B-1728B52AA6E4}">
                <adec:decorative xmlns:adec="http://schemas.microsoft.com/office/drawing/2017/decorative" val="1"/>
              </a:ext>
            </a:extLst>
          </p:cNvPr>
          <p:cNvCxnSpPr>
            <a:cxnSpLocks/>
            <a:stCxn id="85" idx="3"/>
          </p:cNvCxnSpPr>
          <p:nvPr/>
        </p:nvCxnSpPr>
        <p:spPr>
          <a:xfrm>
            <a:off x="7467598" y="4713288"/>
            <a:ext cx="508001" cy="493711"/>
          </a:xfrm>
          <a:prstGeom prst="straightConnector1">
            <a:avLst/>
          </a:prstGeom>
          <a:noFill/>
          <a:ln w="19050" cap="flat" cmpd="sng">
            <a:solidFill>
              <a:schemeClr val="tx1"/>
            </a:solidFill>
            <a:prstDash val="solid"/>
            <a:round/>
            <a:headEnd type="none" w="med" len="med"/>
            <a:tailEnd type="triangle" w="lg" len="lg"/>
          </a:ln>
        </p:spPr>
      </p:cxnSp>
      <p:cxnSp>
        <p:nvCxnSpPr>
          <p:cNvPr id="99" name="Google Shape;788;p34">
            <a:extLst>
              <a:ext uri="{FF2B5EF4-FFF2-40B4-BE49-F238E27FC236}">
                <a16:creationId xmlns:a16="http://schemas.microsoft.com/office/drawing/2014/main" id="{01D8624A-7807-295B-3694-0D509FA57D5B}"/>
              </a:ext>
              <a:ext uri="{C183D7F6-B498-43B3-948B-1728B52AA6E4}">
                <adec:decorative xmlns:adec="http://schemas.microsoft.com/office/drawing/2017/decorative" val="1"/>
              </a:ext>
            </a:extLst>
          </p:cNvPr>
          <p:cNvCxnSpPr>
            <a:cxnSpLocks/>
            <a:endCxn id="85" idx="5"/>
          </p:cNvCxnSpPr>
          <p:nvPr/>
        </p:nvCxnSpPr>
        <p:spPr>
          <a:xfrm flipH="1">
            <a:off x="7594598" y="3916365"/>
            <a:ext cx="897468" cy="644523"/>
          </a:xfrm>
          <a:prstGeom prst="straightConnector1">
            <a:avLst/>
          </a:prstGeom>
          <a:noFill/>
          <a:ln w="19050" cap="flat" cmpd="sng">
            <a:solidFill>
              <a:schemeClr val="tx1"/>
            </a:solidFill>
            <a:prstDash val="solid"/>
            <a:round/>
            <a:headEnd type="none" w="med" len="med"/>
            <a:tailEnd type="triangle" w="lg" len="lg"/>
          </a:ln>
        </p:spPr>
      </p:cxnSp>
      <p:sp>
        <p:nvSpPr>
          <p:cNvPr id="106" name="TextBox 105">
            <a:extLst>
              <a:ext uri="{FF2B5EF4-FFF2-40B4-BE49-F238E27FC236}">
                <a16:creationId xmlns:a16="http://schemas.microsoft.com/office/drawing/2014/main" id="{801C64F9-BB94-B1F1-B3A8-B351951CE806}"/>
              </a:ext>
            </a:extLst>
          </p:cNvPr>
          <p:cNvSpPr txBox="1"/>
          <p:nvPr/>
        </p:nvSpPr>
        <p:spPr>
          <a:xfrm>
            <a:off x="4567767" y="2837806"/>
            <a:ext cx="469899" cy="461665"/>
          </a:xfrm>
          <a:prstGeom prst="rect">
            <a:avLst/>
          </a:prstGeom>
          <a:noFill/>
        </p:spPr>
        <p:txBody>
          <a:bodyPr wrap="square" rtlCol="0">
            <a:spAutoFit/>
          </a:bodyPr>
          <a:lstStyle/>
          <a:p>
            <a:pPr algn="ctr"/>
            <a:r>
              <a:rPr lang="en-US" sz="2400" dirty="0"/>
              <a:t>a</a:t>
            </a:r>
          </a:p>
        </p:txBody>
      </p:sp>
      <p:sp>
        <p:nvSpPr>
          <p:cNvPr id="107" name="TextBox 106">
            <a:extLst>
              <a:ext uri="{FF2B5EF4-FFF2-40B4-BE49-F238E27FC236}">
                <a16:creationId xmlns:a16="http://schemas.microsoft.com/office/drawing/2014/main" id="{2F30CF85-945A-3DEA-B617-83F766B71CF0}"/>
              </a:ext>
            </a:extLst>
          </p:cNvPr>
          <p:cNvSpPr txBox="1"/>
          <p:nvPr/>
        </p:nvSpPr>
        <p:spPr>
          <a:xfrm>
            <a:off x="6857999" y="2837806"/>
            <a:ext cx="469899" cy="461665"/>
          </a:xfrm>
          <a:prstGeom prst="rect">
            <a:avLst/>
          </a:prstGeom>
          <a:noFill/>
        </p:spPr>
        <p:txBody>
          <a:bodyPr wrap="square" rtlCol="0">
            <a:spAutoFit/>
          </a:bodyPr>
          <a:lstStyle/>
          <a:p>
            <a:pPr algn="ctr"/>
            <a:r>
              <a:rPr lang="en-US" sz="2400" dirty="0"/>
              <a:t>h</a:t>
            </a:r>
          </a:p>
        </p:txBody>
      </p:sp>
      <p:sp>
        <p:nvSpPr>
          <p:cNvPr id="108" name="TextBox 107">
            <a:extLst>
              <a:ext uri="{FF2B5EF4-FFF2-40B4-BE49-F238E27FC236}">
                <a16:creationId xmlns:a16="http://schemas.microsoft.com/office/drawing/2014/main" id="{09894FA7-7493-BE26-1EED-A71E99E39DF2}"/>
              </a:ext>
            </a:extLst>
          </p:cNvPr>
          <p:cNvSpPr txBox="1"/>
          <p:nvPr/>
        </p:nvSpPr>
        <p:spPr>
          <a:xfrm>
            <a:off x="2611966" y="3794423"/>
            <a:ext cx="469899" cy="461665"/>
          </a:xfrm>
          <a:prstGeom prst="rect">
            <a:avLst/>
          </a:prstGeom>
          <a:noFill/>
        </p:spPr>
        <p:txBody>
          <a:bodyPr wrap="square" rtlCol="0">
            <a:spAutoFit/>
          </a:bodyPr>
          <a:lstStyle/>
          <a:p>
            <a:pPr algn="ctr"/>
            <a:r>
              <a:rPr lang="en-US" sz="2400" dirty="0"/>
              <a:t>b</a:t>
            </a:r>
          </a:p>
        </p:txBody>
      </p:sp>
      <p:sp>
        <p:nvSpPr>
          <p:cNvPr id="109" name="TextBox 108">
            <a:extLst>
              <a:ext uri="{FF2B5EF4-FFF2-40B4-BE49-F238E27FC236}">
                <a16:creationId xmlns:a16="http://schemas.microsoft.com/office/drawing/2014/main" id="{A74B96B6-1105-8481-042A-A78977EC7D18}"/>
              </a:ext>
            </a:extLst>
          </p:cNvPr>
          <p:cNvSpPr txBox="1"/>
          <p:nvPr/>
        </p:nvSpPr>
        <p:spPr>
          <a:xfrm>
            <a:off x="1568451" y="4584054"/>
            <a:ext cx="469899" cy="461665"/>
          </a:xfrm>
          <a:prstGeom prst="rect">
            <a:avLst/>
          </a:prstGeom>
          <a:noFill/>
        </p:spPr>
        <p:txBody>
          <a:bodyPr wrap="square" rtlCol="0">
            <a:spAutoFit/>
          </a:bodyPr>
          <a:lstStyle/>
          <a:p>
            <a:pPr algn="ctr"/>
            <a:r>
              <a:rPr lang="en-US" sz="2400" dirty="0"/>
              <a:t>c</a:t>
            </a:r>
          </a:p>
        </p:txBody>
      </p:sp>
      <p:sp>
        <p:nvSpPr>
          <p:cNvPr id="110" name="TextBox 109">
            <a:extLst>
              <a:ext uri="{FF2B5EF4-FFF2-40B4-BE49-F238E27FC236}">
                <a16:creationId xmlns:a16="http://schemas.microsoft.com/office/drawing/2014/main" id="{42AEFA37-F43F-04D5-FE53-B28ABAF42F87}"/>
              </a:ext>
            </a:extLst>
          </p:cNvPr>
          <p:cNvSpPr txBox="1"/>
          <p:nvPr/>
        </p:nvSpPr>
        <p:spPr>
          <a:xfrm>
            <a:off x="2724150" y="4584054"/>
            <a:ext cx="469899" cy="461665"/>
          </a:xfrm>
          <a:prstGeom prst="rect">
            <a:avLst/>
          </a:prstGeom>
          <a:noFill/>
        </p:spPr>
        <p:txBody>
          <a:bodyPr wrap="square" rtlCol="0">
            <a:spAutoFit/>
          </a:bodyPr>
          <a:lstStyle/>
          <a:p>
            <a:pPr algn="ctr"/>
            <a:r>
              <a:rPr lang="en-US" sz="2400" dirty="0"/>
              <a:t>d</a:t>
            </a:r>
          </a:p>
        </p:txBody>
      </p:sp>
      <p:sp>
        <p:nvSpPr>
          <p:cNvPr id="111" name="TextBox 110">
            <a:extLst>
              <a:ext uri="{FF2B5EF4-FFF2-40B4-BE49-F238E27FC236}">
                <a16:creationId xmlns:a16="http://schemas.microsoft.com/office/drawing/2014/main" id="{378CFA2B-365C-57F0-2603-47A6904080C3}"/>
              </a:ext>
            </a:extLst>
          </p:cNvPr>
          <p:cNvSpPr txBox="1"/>
          <p:nvPr/>
        </p:nvSpPr>
        <p:spPr>
          <a:xfrm>
            <a:off x="3636433" y="4571358"/>
            <a:ext cx="469899" cy="461665"/>
          </a:xfrm>
          <a:prstGeom prst="rect">
            <a:avLst/>
          </a:prstGeom>
          <a:noFill/>
        </p:spPr>
        <p:txBody>
          <a:bodyPr wrap="square" rtlCol="0">
            <a:spAutoFit/>
          </a:bodyPr>
          <a:lstStyle/>
          <a:p>
            <a:pPr algn="ctr"/>
            <a:r>
              <a:rPr lang="en-US" sz="2400" dirty="0"/>
              <a:t>f</a:t>
            </a:r>
          </a:p>
        </p:txBody>
      </p:sp>
      <p:sp>
        <p:nvSpPr>
          <p:cNvPr id="113" name="TextBox 112">
            <a:extLst>
              <a:ext uri="{FF2B5EF4-FFF2-40B4-BE49-F238E27FC236}">
                <a16:creationId xmlns:a16="http://schemas.microsoft.com/office/drawing/2014/main" id="{166B41A7-DAF2-E611-10FD-2C48EB1D45A2}"/>
              </a:ext>
            </a:extLst>
          </p:cNvPr>
          <p:cNvSpPr txBox="1"/>
          <p:nvPr/>
        </p:nvSpPr>
        <p:spPr>
          <a:xfrm>
            <a:off x="3725333" y="3753447"/>
            <a:ext cx="469899" cy="461665"/>
          </a:xfrm>
          <a:prstGeom prst="rect">
            <a:avLst/>
          </a:prstGeom>
          <a:noFill/>
        </p:spPr>
        <p:txBody>
          <a:bodyPr wrap="square" rtlCol="0">
            <a:spAutoFit/>
          </a:bodyPr>
          <a:lstStyle/>
          <a:p>
            <a:pPr algn="ctr"/>
            <a:r>
              <a:rPr lang="en-US" sz="2400" dirty="0"/>
              <a:t>e</a:t>
            </a:r>
          </a:p>
        </p:txBody>
      </p:sp>
      <p:sp>
        <p:nvSpPr>
          <p:cNvPr id="115" name="TextBox 114">
            <a:extLst>
              <a:ext uri="{FF2B5EF4-FFF2-40B4-BE49-F238E27FC236}">
                <a16:creationId xmlns:a16="http://schemas.microsoft.com/office/drawing/2014/main" id="{97241179-27DE-71B2-E71E-DA4AA27A58BA}"/>
              </a:ext>
            </a:extLst>
          </p:cNvPr>
          <p:cNvSpPr txBox="1"/>
          <p:nvPr/>
        </p:nvSpPr>
        <p:spPr>
          <a:xfrm>
            <a:off x="7700434" y="3753447"/>
            <a:ext cx="469899" cy="461665"/>
          </a:xfrm>
          <a:prstGeom prst="rect">
            <a:avLst/>
          </a:prstGeom>
          <a:noFill/>
        </p:spPr>
        <p:txBody>
          <a:bodyPr wrap="square" rtlCol="0">
            <a:spAutoFit/>
          </a:bodyPr>
          <a:lstStyle/>
          <a:p>
            <a:pPr algn="ctr"/>
            <a:r>
              <a:rPr lang="en-US" sz="2400" dirty="0"/>
              <a:t>i</a:t>
            </a:r>
          </a:p>
        </p:txBody>
      </p:sp>
      <p:sp>
        <p:nvSpPr>
          <p:cNvPr id="116" name="TextBox 115">
            <a:extLst>
              <a:ext uri="{FF2B5EF4-FFF2-40B4-BE49-F238E27FC236}">
                <a16:creationId xmlns:a16="http://schemas.microsoft.com/office/drawing/2014/main" id="{9779F4CB-5F72-6634-5582-632C7398A7A7}"/>
              </a:ext>
            </a:extLst>
          </p:cNvPr>
          <p:cNvSpPr txBox="1"/>
          <p:nvPr/>
        </p:nvSpPr>
        <p:spPr>
          <a:xfrm>
            <a:off x="6720416" y="4584054"/>
            <a:ext cx="469899" cy="461665"/>
          </a:xfrm>
          <a:prstGeom prst="rect">
            <a:avLst/>
          </a:prstGeom>
          <a:noFill/>
        </p:spPr>
        <p:txBody>
          <a:bodyPr wrap="square" rtlCol="0">
            <a:spAutoFit/>
          </a:bodyPr>
          <a:lstStyle/>
          <a:p>
            <a:pPr algn="ctr"/>
            <a:r>
              <a:rPr lang="en-US" sz="2400" dirty="0"/>
              <a:t>j</a:t>
            </a:r>
          </a:p>
        </p:txBody>
      </p:sp>
      <p:sp>
        <p:nvSpPr>
          <p:cNvPr id="117" name="TextBox 116">
            <a:extLst>
              <a:ext uri="{FF2B5EF4-FFF2-40B4-BE49-F238E27FC236}">
                <a16:creationId xmlns:a16="http://schemas.microsoft.com/office/drawing/2014/main" id="{80DF3BD4-0897-6BF4-123F-9D6854D2A758}"/>
              </a:ext>
            </a:extLst>
          </p:cNvPr>
          <p:cNvSpPr txBox="1"/>
          <p:nvPr/>
        </p:nvSpPr>
        <p:spPr>
          <a:xfrm>
            <a:off x="7810499" y="4571358"/>
            <a:ext cx="469899" cy="461665"/>
          </a:xfrm>
          <a:prstGeom prst="rect">
            <a:avLst/>
          </a:prstGeom>
          <a:noFill/>
        </p:spPr>
        <p:txBody>
          <a:bodyPr wrap="square" rtlCol="0">
            <a:spAutoFit/>
          </a:bodyPr>
          <a:lstStyle/>
          <a:p>
            <a:pPr algn="ctr"/>
            <a:r>
              <a:rPr lang="en-US" sz="2400" dirty="0"/>
              <a:t>k</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72B0866B-651D-D984-473D-DC74E7E5CDC3}"/>
                  </a:ext>
                </a:extLst>
              </p:cNvPr>
              <p:cNvSpPr/>
              <p:nvPr/>
            </p:nvSpPr>
            <p:spPr>
              <a:xfrm>
                <a:off x="1344813" y="3522340"/>
                <a:ext cx="1299953" cy="461665"/>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b="1" i="1">
                        <a:solidFill>
                          <a:schemeClr val="accent2"/>
                        </a:solidFill>
                        <a:latin typeface="Cambria Math" panose="02040503050406030204" pitchFamily="18" charset="0"/>
                        <a:ea typeface="Cambria Math" panose="02040503050406030204" pitchFamily="18" charset="0"/>
                      </a:rPr>
                      <m:t>𝜷</m:t>
                    </m:r>
                  </m:oMath>
                </a14:m>
                <a:r>
                  <a:rPr lang="en-US" sz="2400" dirty="0">
                    <a:solidFill>
                      <a:schemeClr val="accent1"/>
                    </a:solidFill>
                    <a:latin typeface="+mj-lt"/>
                  </a:rPr>
                  <a:t> </a:t>
                </a:r>
                <a:r>
                  <a:rPr lang="en-US" sz="2400" dirty="0">
                    <a:solidFill>
                      <a:schemeClr val="accent2"/>
                    </a:solidFill>
                    <a:latin typeface="+mj-lt"/>
                  </a:rPr>
                  <a:t>= 10</a:t>
                </a:r>
              </a:p>
            </p:txBody>
          </p:sp>
        </mc:Choice>
        <mc:Fallback xmlns="">
          <p:sp>
            <p:nvSpPr>
              <p:cNvPr id="5" name="Rounded Rectangle 4">
                <a:extLst>
                  <a:ext uri="{FF2B5EF4-FFF2-40B4-BE49-F238E27FC236}">
                    <a16:creationId xmlns:a16="http://schemas.microsoft.com/office/drawing/2014/main" id="{72B0866B-651D-D984-473D-DC74E7E5CDC3}"/>
                  </a:ext>
                </a:extLst>
              </p:cNvPr>
              <p:cNvSpPr>
                <a:spLocks noRot="1" noChangeAspect="1" noMove="1" noResize="1" noEditPoints="1" noAdjustHandles="1" noChangeArrowheads="1" noChangeShapeType="1" noTextEdit="1"/>
              </p:cNvSpPr>
              <p:nvPr/>
            </p:nvSpPr>
            <p:spPr>
              <a:xfrm>
                <a:off x="1344813" y="3522340"/>
                <a:ext cx="1299953" cy="461665"/>
              </a:xfrm>
              <a:prstGeom prst="roundRect">
                <a:avLst/>
              </a:prstGeom>
              <a:blipFill>
                <a:blip r:embed="rId4"/>
                <a:stretch>
                  <a:fillRect t="-5000" b="-25000"/>
                </a:stretch>
              </a:blipFill>
              <a:ln w="38100">
                <a:solidFill>
                  <a:schemeClr val="accent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ounded Rectangle 8">
                <a:extLst>
                  <a:ext uri="{FF2B5EF4-FFF2-40B4-BE49-F238E27FC236}">
                    <a16:creationId xmlns:a16="http://schemas.microsoft.com/office/drawing/2014/main" id="{4B381BC9-89D3-C156-A17B-97AB20BC04C5}"/>
                  </a:ext>
                </a:extLst>
              </p:cNvPr>
              <p:cNvSpPr/>
              <p:nvPr/>
            </p:nvSpPr>
            <p:spPr>
              <a:xfrm>
                <a:off x="3801431" y="2365671"/>
                <a:ext cx="1299953" cy="46166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b="1" i="1">
                        <a:solidFill>
                          <a:schemeClr val="accent1"/>
                        </a:solidFill>
                        <a:latin typeface="Cambria Math" panose="02040503050406030204" pitchFamily="18" charset="0"/>
                        <a:ea typeface="Cambria Math" panose="02040503050406030204" pitchFamily="18" charset="0"/>
                      </a:rPr>
                      <m:t>𝜶</m:t>
                    </m:r>
                  </m:oMath>
                </a14:m>
                <a:r>
                  <a:rPr lang="en-US" sz="2400" dirty="0">
                    <a:solidFill>
                      <a:schemeClr val="accent1"/>
                    </a:solidFill>
                    <a:latin typeface="+mj-lt"/>
                  </a:rPr>
                  <a:t> = 10</a:t>
                </a:r>
              </a:p>
            </p:txBody>
          </p:sp>
        </mc:Choice>
        <mc:Fallback>
          <p:sp>
            <p:nvSpPr>
              <p:cNvPr id="9" name="Rounded Rectangle 8">
                <a:extLst>
                  <a:ext uri="{FF2B5EF4-FFF2-40B4-BE49-F238E27FC236}">
                    <a16:creationId xmlns:a16="http://schemas.microsoft.com/office/drawing/2014/main" id="{4B381BC9-89D3-C156-A17B-97AB20BC04C5}"/>
                  </a:ext>
                </a:extLst>
              </p:cNvPr>
              <p:cNvSpPr>
                <a:spLocks noRot="1" noChangeAspect="1" noMove="1" noResize="1" noEditPoints="1" noAdjustHandles="1" noChangeArrowheads="1" noChangeShapeType="1" noTextEdit="1"/>
              </p:cNvSpPr>
              <p:nvPr/>
            </p:nvSpPr>
            <p:spPr>
              <a:xfrm>
                <a:off x="3801431" y="2365671"/>
                <a:ext cx="1299953" cy="461665"/>
              </a:xfrm>
              <a:prstGeom prst="roundRect">
                <a:avLst/>
              </a:prstGeom>
              <a:blipFill>
                <a:blip r:embed="rId5"/>
                <a:stretch>
                  <a:fillRect t="-2439" b="-24390"/>
                </a:stretch>
              </a:blipFill>
              <a:ln w="38100">
                <a:solidFill>
                  <a:schemeClr val="accent1"/>
                </a:solidFill>
              </a:ln>
            </p:spPr>
            <p:txBody>
              <a:bodyPr/>
              <a:lstStyle/>
              <a:p>
                <a:r>
                  <a:rPr lang="en-US">
                    <a:noFill/>
                  </a:rPr>
                  <a:t> </a:t>
                </a:r>
              </a:p>
            </p:txBody>
          </p:sp>
        </mc:Fallback>
      </mc:AlternateContent>
      <p:pic>
        <p:nvPicPr>
          <p:cNvPr id="12" name="Google Shape;581;p24" descr="Image of open scissors">
            <a:extLst>
              <a:ext uri="{FF2B5EF4-FFF2-40B4-BE49-F238E27FC236}">
                <a16:creationId xmlns:a16="http://schemas.microsoft.com/office/drawing/2014/main" id="{196DF935-DA8D-0454-0729-882B103C17C1}"/>
              </a:ext>
            </a:extLst>
          </p:cNvPr>
          <p:cNvPicPr preferRelativeResize="0"/>
          <p:nvPr/>
        </p:nvPicPr>
        <p:blipFill rotWithShape="1">
          <a:blip r:embed="rId2">
            <a:alphaModFix/>
          </a:blip>
          <a:srcRect/>
          <a:stretch/>
        </p:blipFill>
        <p:spPr>
          <a:xfrm>
            <a:off x="8468783" y="3663093"/>
            <a:ext cx="588432" cy="672813"/>
          </a:xfrm>
          <a:prstGeom prst="rect">
            <a:avLst/>
          </a:prstGeom>
          <a:noFill/>
          <a:ln>
            <a:noFill/>
          </a:ln>
        </p:spPr>
      </p:pic>
      <mc:AlternateContent xmlns:mc="http://schemas.openxmlformats.org/markup-compatibility/2006">
        <mc:Choice xmlns:a14="http://schemas.microsoft.com/office/drawing/2010/main" Requires="a14">
          <p:sp>
            <p:nvSpPr>
              <p:cNvPr id="14" name="Rounded Rectangle 13">
                <a:extLst>
                  <a:ext uri="{FF2B5EF4-FFF2-40B4-BE49-F238E27FC236}">
                    <a16:creationId xmlns:a16="http://schemas.microsoft.com/office/drawing/2014/main" id="{13FB0DC5-3575-2960-D3D0-7815D1EEDDC8}"/>
                  </a:ext>
                </a:extLst>
              </p:cNvPr>
              <p:cNvSpPr/>
              <p:nvPr/>
            </p:nvSpPr>
            <p:spPr>
              <a:xfrm>
                <a:off x="6246908" y="3516913"/>
                <a:ext cx="1299953" cy="461665"/>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b="1" i="1">
                        <a:solidFill>
                          <a:schemeClr val="accent2"/>
                        </a:solidFill>
                        <a:latin typeface="Cambria Math" panose="02040503050406030204" pitchFamily="18" charset="0"/>
                        <a:ea typeface="Cambria Math" panose="02040503050406030204" pitchFamily="18" charset="0"/>
                      </a:rPr>
                      <m:t>𝜷</m:t>
                    </m:r>
                  </m:oMath>
                </a14:m>
                <a:r>
                  <a:rPr lang="en-US" sz="2400" dirty="0">
                    <a:solidFill>
                      <a:schemeClr val="accent1"/>
                    </a:solidFill>
                    <a:latin typeface="+mj-lt"/>
                  </a:rPr>
                  <a:t> </a:t>
                </a:r>
                <a:r>
                  <a:rPr lang="en-US" sz="2400" dirty="0">
                    <a:solidFill>
                      <a:schemeClr val="accent2"/>
                    </a:solidFill>
                    <a:latin typeface="+mj-lt"/>
                  </a:rPr>
                  <a:t>= 2</a:t>
                </a:r>
              </a:p>
            </p:txBody>
          </p:sp>
        </mc:Choice>
        <mc:Fallback>
          <p:sp>
            <p:nvSpPr>
              <p:cNvPr id="14" name="Rounded Rectangle 13">
                <a:extLst>
                  <a:ext uri="{FF2B5EF4-FFF2-40B4-BE49-F238E27FC236}">
                    <a16:creationId xmlns:a16="http://schemas.microsoft.com/office/drawing/2014/main" id="{13FB0DC5-3575-2960-D3D0-7815D1EEDDC8}"/>
                  </a:ext>
                </a:extLst>
              </p:cNvPr>
              <p:cNvSpPr>
                <a:spLocks noRot="1" noChangeAspect="1" noMove="1" noResize="1" noEditPoints="1" noAdjustHandles="1" noChangeArrowheads="1" noChangeShapeType="1" noTextEdit="1"/>
              </p:cNvSpPr>
              <p:nvPr/>
            </p:nvSpPr>
            <p:spPr>
              <a:xfrm>
                <a:off x="6246908" y="3516913"/>
                <a:ext cx="1299953" cy="461665"/>
              </a:xfrm>
              <a:prstGeom prst="roundRect">
                <a:avLst/>
              </a:prstGeom>
              <a:blipFill>
                <a:blip r:embed="rId6"/>
                <a:stretch>
                  <a:fillRect t="-2500" b="-27500"/>
                </a:stretch>
              </a:blipFill>
              <a:ln w="38100">
                <a:solidFill>
                  <a:schemeClr val="accent2"/>
                </a:solidFill>
              </a:ln>
            </p:spPr>
            <p:txBody>
              <a:bodyPr/>
              <a:lstStyle/>
              <a:p>
                <a:r>
                  <a:rPr lang="en-US">
                    <a:noFill/>
                  </a:rPr>
                  <a:t> </a:t>
                </a:r>
              </a:p>
            </p:txBody>
          </p:sp>
        </mc:Fallback>
      </mc:AlternateContent>
      <p:sp>
        <p:nvSpPr>
          <p:cNvPr id="15" name="Google Shape;437;p20">
            <a:extLst>
              <a:ext uri="{FF2B5EF4-FFF2-40B4-BE49-F238E27FC236}">
                <a16:creationId xmlns:a16="http://schemas.microsoft.com/office/drawing/2014/main" id="{AA49D63C-4A98-266A-0DAB-632CD86B0177}"/>
              </a:ext>
            </a:extLst>
          </p:cNvPr>
          <p:cNvSpPr/>
          <p:nvPr/>
        </p:nvSpPr>
        <p:spPr>
          <a:xfrm>
            <a:off x="2641600" y="52069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6</a:t>
            </a:r>
            <a:endParaRPr dirty="0">
              <a:solidFill>
                <a:schemeClr val="bg1"/>
              </a:solidFill>
              <a:latin typeface="+mj-lt"/>
            </a:endParaRPr>
          </a:p>
        </p:txBody>
      </p:sp>
      <p:cxnSp>
        <p:nvCxnSpPr>
          <p:cNvPr id="16" name="Google Shape;788;p34">
            <a:extLst>
              <a:ext uri="{FF2B5EF4-FFF2-40B4-BE49-F238E27FC236}">
                <a16:creationId xmlns:a16="http://schemas.microsoft.com/office/drawing/2014/main" id="{ABF78C6B-22E8-98B0-461D-BEC81FB0EA03}"/>
              </a:ext>
              <a:ext uri="{C183D7F6-B498-43B3-948B-1728B52AA6E4}">
                <adec:decorative xmlns:adec="http://schemas.microsoft.com/office/drawing/2017/decorative" val="1"/>
              </a:ext>
            </a:extLst>
          </p:cNvPr>
          <p:cNvCxnSpPr>
            <a:cxnSpLocks/>
            <a:endCxn id="15" idx="0"/>
          </p:cNvCxnSpPr>
          <p:nvPr/>
        </p:nvCxnSpPr>
        <p:spPr>
          <a:xfrm>
            <a:off x="2387600" y="4713288"/>
            <a:ext cx="508000" cy="493711"/>
          </a:xfrm>
          <a:prstGeom prst="straightConnector1">
            <a:avLst/>
          </a:prstGeom>
          <a:noFill/>
          <a:ln w="19050" cap="flat" cmpd="sng">
            <a:solidFill>
              <a:schemeClr val="tx1"/>
            </a:solidFill>
            <a:prstDash val="solid"/>
            <a:round/>
            <a:headEnd type="none" w="med" len="med"/>
            <a:tailEnd type="triangle" w="lg" len="lg"/>
          </a:ln>
        </p:spPr>
      </p:cxnSp>
      <p:sp>
        <p:nvSpPr>
          <p:cNvPr id="24" name="Google Shape;440;p20">
            <a:extLst>
              <a:ext uri="{FF2B5EF4-FFF2-40B4-BE49-F238E27FC236}">
                <a16:creationId xmlns:a16="http://schemas.microsoft.com/office/drawing/2014/main" id="{58A9E1CC-7EA6-BF2C-3BA1-71E571C01B65}"/>
              </a:ext>
            </a:extLst>
          </p:cNvPr>
          <p:cNvSpPr/>
          <p:nvPr/>
        </p:nvSpPr>
        <p:spPr>
          <a:xfrm>
            <a:off x="3657600" y="52069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90</a:t>
            </a:r>
            <a:endParaRPr dirty="0">
              <a:solidFill>
                <a:schemeClr val="bg1"/>
              </a:solidFill>
              <a:latin typeface="+mj-lt"/>
            </a:endParaRPr>
          </a:p>
        </p:txBody>
      </p:sp>
      <p:sp>
        <p:nvSpPr>
          <p:cNvPr id="26" name="Google Shape;479;p20">
            <a:extLst>
              <a:ext uri="{FF2B5EF4-FFF2-40B4-BE49-F238E27FC236}">
                <a16:creationId xmlns:a16="http://schemas.microsoft.com/office/drawing/2014/main" id="{690BA8E5-F838-C5EA-75A8-F8C725B8BA49}"/>
              </a:ext>
              <a:ext uri="{C183D7F6-B498-43B3-948B-1728B52AA6E4}">
                <adec:decorative xmlns:adec="http://schemas.microsoft.com/office/drawing/2017/decorative" val="1"/>
              </a:ext>
            </a:extLst>
          </p:cNvPr>
          <p:cNvSpPr/>
          <p:nvPr/>
        </p:nvSpPr>
        <p:spPr>
          <a:xfrm rot="10800000" flipH="1">
            <a:off x="8238066" y="3611565"/>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473;p20">
            <a:extLst>
              <a:ext uri="{FF2B5EF4-FFF2-40B4-BE49-F238E27FC236}">
                <a16:creationId xmlns:a16="http://schemas.microsoft.com/office/drawing/2014/main" id="{E3F32E2D-D403-E690-E1F3-C12623F5A313}"/>
              </a:ext>
            </a:extLst>
          </p:cNvPr>
          <p:cNvSpPr/>
          <p:nvPr/>
        </p:nvSpPr>
        <p:spPr>
          <a:xfrm>
            <a:off x="6701365" y="52069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1</a:t>
            </a:r>
            <a:endParaRPr dirty="0">
              <a:solidFill>
                <a:schemeClr val="bg1"/>
              </a:solidFill>
              <a:latin typeface="+mj-lt"/>
            </a:endParaRPr>
          </a:p>
        </p:txBody>
      </p:sp>
      <p:sp>
        <p:nvSpPr>
          <p:cNvPr id="28" name="Google Shape;465;p20">
            <a:extLst>
              <a:ext uri="{FF2B5EF4-FFF2-40B4-BE49-F238E27FC236}">
                <a16:creationId xmlns:a16="http://schemas.microsoft.com/office/drawing/2014/main" id="{8ADCD78D-21E4-A39E-5B59-B76501DE87AB}"/>
              </a:ext>
            </a:extLst>
          </p:cNvPr>
          <p:cNvSpPr/>
          <p:nvPr/>
        </p:nvSpPr>
        <p:spPr>
          <a:xfrm>
            <a:off x="7721598" y="5206999"/>
            <a:ext cx="508001"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2</a:t>
            </a:r>
            <a:endParaRPr dirty="0">
              <a:solidFill>
                <a:schemeClr val="bg1"/>
              </a:solidFill>
              <a:latin typeface="+mj-lt"/>
            </a:endParaRPr>
          </a:p>
        </p:txBody>
      </p:sp>
    </p:spTree>
    <p:extLst>
      <p:ext uri="{BB962C8B-B14F-4D97-AF65-F5344CB8AC3E}">
        <p14:creationId xmlns:p14="http://schemas.microsoft.com/office/powerpoint/2010/main" val="6201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5" grpId="0" animBg="1"/>
      <p:bldP spid="107" grpId="0"/>
      <p:bldP spid="110" grpId="0"/>
      <p:bldP spid="111" grpId="0"/>
      <p:bldP spid="113" grpId="0"/>
      <p:bldP spid="115" grpId="0"/>
      <p:bldP spid="116" grpId="0"/>
      <p:bldP spid="117" grpId="0"/>
      <p:bldP spid="5" grpId="0" animBg="1"/>
      <p:bldP spid="9" grpId="0" animBg="1"/>
      <p:bldP spid="14" grpId="0" animBg="1"/>
      <p:bldP spid="15" grpId="0" animBg="1"/>
      <p:bldP spid="24"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686DB9-55ED-3E99-AF4F-30162897E9EA}"/>
              </a:ext>
            </a:extLst>
          </p:cNvPr>
          <p:cNvSpPr>
            <a:spLocks noGrp="1"/>
          </p:cNvSpPr>
          <p:nvPr>
            <p:ph type="title"/>
          </p:nvPr>
        </p:nvSpPr>
        <p:spPr/>
        <p:txBody>
          <a:bodyPr/>
          <a:lstStyle/>
          <a:p>
            <a:r>
              <a:rPr lang="en-US" dirty="0"/>
              <a:t>Properties of Alpha-Beta Pruning</a:t>
            </a:r>
          </a:p>
        </p:txBody>
      </p:sp>
      <p:sp>
        <p:nvSpPr>
          <p:cNvPr id="7" name="Content Placeholder 6">
            <a:extLst>
              <a:ext uri="{FF2B5EF4-FFF2-40B4-BE49-F238E27FC236}">
                <a16:creationId xmlns:a16="http://schemas.microsoft.com/office/drawing/2014/main" id="{AF899160-A5FA-D64B-3FB8-FC6650BAE437}"/>
              </a:ext>
            </a:extLst>
          </p:cNvPr>
          <p:cNvSpPr>
            <a:spLocks noGrp="1"/>
          </p:cNvSpPr>
          <p:nvPr>
            <p:ph idx="1"/>
          </p:nvPr>
        </p:nvSpPr>
        <p:spPr/>
        <p:txBody>
          <a:bodyPr>
            <a:noAutofit/>
          </a:bodyPr>
          <a:lstStyle/>
          <a:p>
            <a:r>
              <a:rPr lang="en-US" dirty="0">
                <a:latin typeface="+mj-lt"/>
              </a:rPr>
              <a:t>Theorem</a:t>
            </a:r>
            <a:r>
              <a:rPr lang="en-US" dirty="0"/>
              <a:t>: Alpha-Beta pruning has </a:t>
            </a:r>
            <a:r>
              <a:rPr lang="en-US" i="1" dirty="0"/>
              <a:t>no effect</a:t>
            </a:r>
            <a:r>
              <a:rPr lang="en-US" dirty="0"/>
              <a:t> on computed minimax value</a:t>
            </a:r>
          </a:p>
          <a:p>
            <a:r>
              <a:rPr lang="en-US" dirty="0"/>
              <a:t>Good child ordering improves efficiency</a:t>
            </a:r>
          </a:p>
          <a:p>
            <a:r>
              <a:rPr lang="en-US" dirty="0"/>
              <a:t>With “perfect ordering”:</a:t>
            </a:r>
          </a:p>
          <a:p>
            <a:pPr lvl="1"/>
            <a:r>
              <a:rPr lang="en-US" dirty="0"/>
              <a:t>Time complexity drops to </a:t>
            </a:r>
            <a:r>
              <a:rPr lang="en-US" b="1" i="1" dirty="0">
                <a:solidFill>
                  <a:schemeClr val="accent2"/>
                </a:solidFill>
              </a:rPr>
              <a:t>O(b</a:t>
            </a:r>
            <a:r>
              <a:rPr lang="en-US" b="1" i="1" baseline="30000" dirty="0">
                <a:solidFill>
                  <a:schemeClr val="accent2"/>
                </a:solidFill>
              </a:rPr>
              <a:t>m/2</a:t>
            </a:r>
            <a:r>
              <a:rPr lang="en-US" b="1" i="1" dirty="0">
                <a:solidFill>
                  <a:schemeClr val="accent2"/>
                </a:solidFill>
              </a:rPr>
              <a:t>)</a:t>
            </a:r>
          </a:p>
          <a:p>
            <a:pPr lvl="1"/>
            <a:r>
              <a:rPr lang="en-US" dirty="0"/>
              <a:t>Doubles the solvable depth!</a:t>
            </a:r>
          </a:p>
          <a:p>
            <a:r>
              <a:rPr lang="en-US" dirty="0"/>
              <a:t>Example of </a:t>
            </a:r>
            <a:r>
              <a:rPr lang="en-US" b="1" dirty="0" err="1">
                <a:solidFill>
                  <a:schemeClr val="accent2"/>
                </a:solidFill>
              </a:rPr>
              <a:t>metareasoning</a:t>
            </a:r>
            <a:endParaRPr lang="en-US" b="1" dirty="0">
              <a:solidFill>
                <a:schemeClr val="accent2"/>
              </a:solidFill>
            </a:endParaRPr>
          </a:p>
          <a:p>
            <a:pPr lvl="1"/>
            <a:r>
              <a:rPr lang="en-US" dirty="0"/>
              <a:t>Reasoning about reasoning</a:t>
            </a:r>
          </a:p>
          <a:p>
            <a:r>
              <a:rPr lang="en-US" dirty="0"/>
              <a:t>For chess</a:t>
            </a:r>
          </a:p>
          <a:p>
            <a:pPr lvl="1"/>
            <a:r>
              <a:rPr lang="en-US" dirty="0"/>
              <a:t>Only 35</a:t>
            </a:r>
            <a:r>
              <a:rPr lang="en-US" baseline="30000" dirty="0"/>
              <a:t>50</a:t>
            </a:r>
            <a:r>
              <a:rPr lang="en-US" dirty="0"/>
              <a:t> instead of 35</a:t>
            </a:r>
            <a:r>
              <a:rPr lang="en-US" baseline="30000" dirty="0"/>
              <a:t>100</a:t>
            </a:r>
            <a:endParaRPr lang="en-US" dirty="0"/>
          </a:p>
        </p:txBody>
      </p:sp>
      <p:sp>
        <p:nvSpPr>
          <p:cNvPr id="3" name="Date Placeholder 2">
            <a:extLst>
              <a:ext uri="{FF2B5EF4-FFF2-40B4-BE49-F238E27FC236}">
                <a16:creationId xmlns:a16="http://schemas.microsoft.com/office/drawing/2014/main" id="{8FC67572-1B50-B7A9-E9AD-74557988F600}"/>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B3F00448-2597-3252-951C-6B697489303F}"/>
              </a:ext>
            </a:extLst>
          </p:cNvPr>
          <p:cNvSpPr>
            <a:spLocks noGrp="1"/>
          </p:cNvSpPr>
          <p:nvPr>
            <p:ph type="sldNum" sz="quarter" idx="12"/>
          </p:nvPr>
        </p:nvSpPr>
        <p:spPr/>
        <p:txBody>
          <a:bodyPr/>
          <a:lstStyle/>
          <a:p>
            <a:fld id="{0C6CD854-DD62-6C4B-87F1-66B34D688D3F}" type="slidenum">
              <a:rPr lang="en-US" smtClean="0"/>
              <a:t>22</a:t>
            </a:fld>
            <a:endParaRPr lang="en-US"/>
          </a:p>
        </p:txBody>
      </p:sp>
      <p:grpSp>
        <p:nvGrpSpPr>
          <p:cNvPr id="38" name="Group 37" descr="A diagram showing a segment of a minimax tree with a maximizer node at the root with one minimizer child shown, which has the value alpha. A squiggly line shows another maximizer node as a descendant of the root, followed by the minimizer node n, which has three children with unknown values.">
            <a:extLst>
              <a:ext uri="{FF2B5EF4-FFF2-40B4-BE49-F238E27FC236}">
                <a16:creationId xmlns:a16="http://schemas.microsoft.com/office/drawing/2014/main" id="{C06B6E57-231B-FA9A-69B2-0BE98208784D}"/>
              </a:ext>
            </a:extLst>
          </p:cNvPr>
          <p:cNvGrpSpPr>
            <a:grpSpLocks noChangeAspect="1"/>
          </p:cNvGrpSpPr>
          <p:nvPr/>
        </p:nvGrpSpPr>
        <p:grpSpPr>
          <a:xfrm>
            <a:off x="7877432" y="2626725"/>
            <a:ext cx="2591260" cy="3649650"/>
            <a:chOff x="8015735" y="761905"/>
            <a:chExt cx="3056806" cy="4305347"/>
          </a:xfrm>
        </p:grpSpPr>
        <p:grpSp>
          <p:nvGrpSpPr>
            <p:cNvPr id="39" name="Group 38">
              <a:extLst>
                <a:ext uri="{FF2B5EF4-FFF2-40B4-BE49-F238E27FC236}">
                  <a16:creationId xmlns:a16="http://schemas.microsoft.com/office/drawing/2014/main" id="{3F11BD62-3024-7332-47B3-88740C97A87B}"/>
                </a:ext>
              </a:extLst>
            </p:cNvPr>
            <p:cNvGrpSpPr/>
            <p:nvPr/>
          </p:nvGrpSpPr>
          <p:grpSpPr>
            <a:xfrm>
              <a:off x="8015735" y="1054004"/>
              <a:ext cx="3056806" cy="4013248"/>
              <a:chOff x="4156794" y="1000076"/>
              <a:chExt cx="3056806" cy="4013248"/>
            </a:xfrm>
          </p:grpSpPr>
          <p:grpSp>
            <p:nvGrpSpPr>
              <p:cNvPr id="42" name="Group 41">
                <a:extLst>
                  <a:ext uri="{FF2B5EF4-FFF2-40B4-BE49-F238E27FC236}">
                    <a16:creationId xmlns:a16="http://schemas.microsoft.com/office/drawing/2014/main" id="{E06BCB81-F704-3CED-6B19-8B3503482D77}"/>
                  </a:ext>
                </a:extLst>
              </p:cNvPr>
              <p:cNvGrpSpPr/>
              <p:nvPr/>
            </p:nvGrpSpPr>
            <p:grpSpPr>
              <a:xfrm>
                <a:off x="4410794" y="1642970"/>
                <a:ext cx="2802806" cy="3370354"/>
                <a:chOff x="4410794" y="1642970"/>
                <a:chExt cx="2802806" cy="3370354"/>
              </a:xfrm>
            </p:grpSpPr>
            <p:sp>
              <p:nvSpPr>
                <p:cNvPr id="51" name="Google Shape;433;p20">
                  <a:extLst>
                    <a:ext uri="{FF2B5EF4-FFF2-40B4-BE49-F238E27FC236}">
                      <a16:creationId xmlns:a16="http://schemas.microsoft.com/office/drawing/2014/main" id="{0B7BB3A0-3A0C-96DB-36B9-5884089389A4}"/>
                    </a:ext>
                  </a:extLst>
                </p:cNvPr>
                <p:cNvSpPr/>
                <p:nvPr/>
              </p:nvSpPr>
              <p:spPr>
                <a:xfrm>
                  <a:off x="5693833" y="2209800"/>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436;p20">
                  <a:extLst>
                    <a:ext uri="{FF2B5EF4-FFF2-40B4-BE49-F238E27FC236}">
                      <a16:creationId xmlns:a16="http://schemas.microsoft.com/office/drawing/2014/main" id="{667D0D31-06D2-ECB6-2855-35993AF45308}"/>
                    </a:ext>
                  </a:extLst>
                </p:cNvPr>
                <p:cNvSpPr/>
                <p:nvPr/>
              </p:nvSpPr>
              <p:spPr>
                <a:xfrm rot="10800000" flipH="1">
                  <a:off x="4410794" y="1642970"/>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456;p20">
                  <a:extLst>
                    <a:ext uri="{FF2B5EF4-FFF2-40B4-BE49-F238E27FC236}">
                      <a16:creationId xmlns:a16="http://schemas.microsoft.com/office/drawing/2014/main" id="{91AE6A9C-6ABE-CDE2-2BA2-2BA96F14EA4C}"/>
                    </a:ext>
                  </a:extLst>
                </p:cNvPr>
                <p:cNvSpPr/>
                <p:nvPr/>
              </p:nvSpPr>
              <p:spPr>
                <a:xfrm rot="10800000" flipH="1">
                  <a:off x="5693833" y="3444878"/>
                  <a:ext cx="508000" cy="304800"/>
                </a:xfrm>
                <a:prstGeom prst="triangle">
                  <a:avLst>
                    <a:gd name="adj" fmla="val 50000"/>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4" name="Google Shape;460;p20">
                  <a:extLst>
                    <a:ext uri="{FF2B5EF4-FFF2-40B4-BE49-F238E27FC236}">
                      <a16:creationId xmlns:a16="http://schemas.microsoft.com/office/drawing/2014/main" id="{994D2A63-A0DB-F5E9-24E3-66EA236D9A27}"/>
                    </a:ext>
                  </a:extLst>
                </p:cNvPr>
                <p:cNvSpPr/>
                <p:nvPr/>
              </p:nvSpPr>
              <p:spPr>
                <a:xfrm>
                  <a:off x="4673599"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rPr>
                    <a:t>?</a:t>
                  </a:r>
                  <a:endParaRPr dirty="0">
                    <a:solidFill>
                      <a:schemeClr val="bg1"/>
                    </a:solidFill>
                    <a:latin typeface="+mj-lt"/>
                  </a:endParaRPr>
                </a:p>
              </p:txBody>
            </p:sp>
            <p:sp>
              <p:nvSpPr>
                <p:cNvPr id="55" name="Google Shape;470;p20">
                  <a:extLst>
                    <a:ext uri="{FF2B5EF4-FFF2-40B4-BE49-F238E27FC236}">
                      <a16:creationId xmlns:a16="http://schemas.microsoft.com/office/drawing/2014/main" id="{10EAC4CA-6E4D-6F87-C23D-C96E211974C7}"/>
                    </a:ext>
                  </a:extLst>
                </p:cNvPr>
                <p:cNvSpPr/>
                <p:nvPr/>
              </p:nvSpPr>
              <p:spPr>
                <a:xfrm>
                  <a:off x="5689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a:t>
                  </a:r>
                  <a:endParaRPr dirty="0">
                    <a:solidFill>
                      <a:schemeClr val="bg1"/>
                    </a:solidFill>
                    <a:latin typeface="+mj-lt"/>
                  </a:endParaRPr>
                </a:p>
              </p:txBody>
            </p:sp>
            <p:sp>
              <p:nvSpPr>
                <p:cNvPr id="56" name="Google Shape;473;p20">
                  <a:extLst>
                    <a:ext uri="{FF2B5EF4-FFF2-40B4-BE49-F238E27FC236}">
                      <a16:creationId xmlns:a16="http://schemas.microsoft.com/office/drawing/2014/main" id="{5BFF2257-6680-2464-E0EF-2E1AB1BEAC05}"/>
                    </a:ext>
                  </a:extLst>
                </p:cNvPr>
                <p:cNvSpPr/>
                <p:nvPr/>
              </p:nvSpPr>
              <p:spPr>
                <a:xfrm>
                  <a:off x="6705600" y="4648199"/>
                  <a:ext cx="508000" cy="365125"/>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mj-lt"/>
                      <a:cs typeface="Arial"/>
                      <a:sym typeface="Arial"/>
                    </a:rPr>
                    <a:t>?</a:t>
                  </a:r>
                  <a:endParaRPr dirty="0">
                    <a:solidFill>
                      <a:schemeClr val="bg1"/>
                    </a:solidFill>
                    <a:latin typeface="+mj-lt"/>
                  </a:endParaRPr>
                </a:p>
              </p:txBody>
            </p:sp>
          </p:grpSp>
          <p:cxnSp>
            <p:nvCxnSpPr>
              <p:cNvPr id="43" name="Google Shape;788;p34">
                <a:extLst>
                  <a:ext uri="{FF2B5EF4-FFF2-40B4-BE49-F238E27FC236}">
                    <a16:creationId xmlns:a16="http://schemas.microsoft.com/office/drawing/2014/main" id="{7FA9F080-6E28-7EA0-F2DA-08DE990BD379}"/>
                  </a:ext>
                </a:extLst>
              </p:cNvPr>
              <p:cNvCxnSpPr>
                <a:cxnSpLocks/>
                <a:stCxn id="51" idx="3"/>
                <a:endCxn id="53" idx="3"/>
              </p:cNvCxnSpPr>
              <p:nvPr/>
            </p:nvCxnSpPr>
            <p:spPr>
              <a:xfrm>
                <a:off x="5947833" y="2514600"/>
                <a:ext cx="0" cy="930278"/>
              </a:xfrm>
              <a:prstGeom prst="straightConnector1">
                <a:avLst/>
              </a:prstGeom>
              <a:noFill/>
              <a:ln w="19050" cap="flat" cmpd="sng">
                <a:solidFill>
                  <a:schemeClr val="tx1"/>
                </a:solidFill>
                <a:prstDash val="solid"/>
                <a:round/>
                <a:headEnd type="none" w="med" len="med"/>
                <a:tailEnd type="triangle" w="lg" len="lg"/>
              </a:ln>
            </p:spPr>
          </p:cxnSp>
          <p:cxnSp>
            <p:nvCxnSpPr>
              <p:cNvPr id="44" name="Google Shape;788;p34">
                <a:extLst>
                  <a:ext uri="{FF2B5EF4-FFF2-40B4-BE49-F238E27FC236}">
                    <a16:creationId xmlns:a16="http://schemas.microsoft.com/office/drawing/2014/main" id="{410C0A0D-CA7D-37FF-EF31-B4BD4093D7AF}"/>
                  </a:ext>
                </a:extLst>
              </p:cNvPr>
              <p:cNvCxnSpPr>
                <a:cxnSpLocks/>
                <a:endCxn id="52" idx="4"/>
              </p:cNvCxnSpPr>
              <p:nvPr/>
            </p:nvCxnSpPr>
            <p:spPr>
              <a:xfrm flipH="1">
                <a:off x="4918794" y="1000076"/>
                <a:ext cx="834804" cy="642894"/>
              </a:xfrm>
              <a:prstGeom prst="straightConnector1">
                <a:avLst/>
              </a:prstGeom>
              <a:noFill/>
              <a:ln w="19050" cap="flat" cmpd="sng">
                <a:solidFill>
                  <a:schemeClr val="tx1"/>
                </a:solidFill>
                <a:prstDash val="solid"/>
                <a:round/>
                <a:headEnd type="none" w="med" len="med"/>
                <a:tailEnd type="triangle" w="lg" len="lg"/>
              </a:ln>
            </p:spPr>
          </p:cxnSp>
          <p:cxnSp>
            <p:nvCxnSpPr>
              <p:cNvPr id="45" name="Google Shape;788;p34">
                <a:extLst>
                  <a:ext uri="{FF2B5EF4-FFF2-40B4-BE49-F238E27FC236}">
                    <a16:creationId xmlns:a16="http://schemas.microsoft.com/office/drawing/2014/main" id="{1B344CA8-FF22-C1FF-6125-EF9E96EAEBA1}"/>
                  </a:ext>
                </a:extLst>
              </p:cNvPr>
              <p:cNvCxnSpPr>
                <a:cxnSpLocks/>
                <a:stCxn id="52" idx="0"/>
              </p:cNvCxnSpPr>
              <p:nvPr/>
            </p:nvCxnSpPr>
            <p:spPr>
              <a:xfrm flipH="1">
                <a:off x="4156794" y="1947770"/>
                <a:ext cx="508000" cy="882649"/>
              </a:xfrm>
              <a:prstGeom prst="straightConnector1">
                <a:avLst/>
              </a:prstGeom>
              <a:noFill/>
              <a:ln w="19050" cap="flat" cmpd="sng">
                <a:solidFill>
                  <a:schemeClr val="tx1"/>
                </a:solidFill>
                <a:prstDash val="dash"/>
                <a:round/>
                <a:headEnd type="none" w="med" len="med"/>
                <a:tailEnd type="triangle" w="lg" len="lg"/>
              </a:ln>
            </p:spPr>
          </p:cxnSp>
          <p:cxnSp>
            <p:nvCxnSpPr>
              <p:cNvPr id="46" name="Google Shape;788;p34">
                <a:extLst>
                  <a:ext uri="{FF2B5EF4-FFF2-40B4-BE49-F238E27FC236}">
                    <a16:creationId xmlns:a16="http://schemas.microsoft.com/office/drawing/2014/main" id="{83EF39A7-4857-345C-4C2A-83907AF922DE}"/>
                  </a:ext>
                </a:extLst>
              </p:cNvPr>
              <p:cNvCxnSpPr>
                <a:cxnSpLocks/>
                <a:stCxn id="52" idx="0"/>
              </p:cNvCxnSpPr>
              <p:nvPr/>
            </p:nvCxnSpPr>
            <p:spPr>
              <a:xfrm flipH="1">
                <a:off x="4660561" y="1947770"/>
                <a:ext cx="4233" cy="882649"/>
              </a:xfrm>
              <a:prstGeom prst="straightConnector1">
                <a:avLst/>
              </a:prstGeom>
              <a:noFill/>
              <a:ln w="19050" cap="flat" cmpd="sng">
                <a:solidFill>
                  <a:schemeClr val="tx1"/>
                </a:solidFill>
                <a:prstDash val="dash"/>
                <a:round/>
                <a:headEnd type="none" w="med" len="med"/>
                <a:tailEnd type="triangle" w="lg" len="lg"/>
              </a:ln>
            </p:spPr>
          </p:cxnSp>
          <p:cxnSp>
            <p:nvCxnSpPr>
              <p:cNvPr id="47" name="Google Shape;788;p34">
                <a:extLst>
                  <a:ext uri="{FF2B5EF4-FFF2-40B4-BE49-F238E27FC236}">
                    <a16:creationId xmlns:a16="http://schemas.microsoft.com/office/drawing/2014/main" id="{78FC67AB-A4E9-AEED-92DD-024E8F9B942F}"/>
                  </a:ext>
                </a:extLst>
              </p:cNvPr>
              <p:cNvCxnSpPr>
                <a:cxnSpLocks/>
                <a:stCxn id="52" idx="0"/>
              </p:cNvCxnSpPr>
              <p:nvPr/>
            </p:nvCxnSpPr>
            <p:spPr>
              <a:xfrm>
                <a:off x="4664794" y="1947770"/>
                <a:ext cx="444501" cy="898521"/>
              </a:xfrm>
              <a:prstGeom prst="straightConnector1">
                <a:avLst/>
              </a:prstGeom>
              <a:noFill/>
              <a:ln w="19050" cap="flat" cmpd="sng">
                <a:solidFill>
                  <a:schemeClr val="tx1"/>
                </a:solidFill>
                <a:prstDash val="dash"/>
                <a:round/>
                <a:headEnd type="none" w="med" len="med"/>
                <a:tailEnd type="triangle" w="lg" len="lg"/>
              </a:ln>
            </p:spPr>
          </p:cxnSp>
          <p:cxnSp>
            <p:nvCxnSpPr>
              <p:cNvPr id="48" name="Google Shape;788;p34">
                <a:extLst>
                  <a:ext uri="{FF2B5EF4-FFF2-40B4-BE49-F238E27FC236}">
                    <a16:creationId xmlns:a16="http://schemas.microsoft.com/office/drawing/2014/main" id="{6BCA2A75-EECB-9415-6582-07E131203BDC}"/>
                  </a:ext>
                </a:extLst>
              </p:cNvPr>
              <p:cNvCxnSpPr>
                <a:cxnSpLocks/>
                <a:stCxn id="53" idx="0"/>
                <a:endCxn id="54" idx="0"/>
              </p:cNvCxnSpPr>
              <p:nvPr/>
            </p:nvCxnSpPr>
            <p:spPr>
              <a:xfrm flipH="1">
                <a:off x="4927599" y="3749678"/>
                <a:ext cx="1020234" cy="898521"/>
              </a:xfrm>
              <a:prstGeom prst="straightConnector1">
                <a:avLst/>
              </a:prstGeom>
              <a:noFill/>
              <a:ln w="19050" cap="flat" cmpd="sng">
                <a:solidFill>
                  <a:schemeClr val="tx1"/>
                </a:solidFill>
                <a:prstDash val="solid"/>
                <a:round/>
                <a:headEnd type="none" w="med" len="med"/>
                <a:tailEnd type="triangle" w="lg" len="lg"/>
              </a:ln>
            </p:spPr>
          </p:cxnSp>
          <p:cxnSp>
            <p:nvCxnSpPr>
              <p:cNvPr id="49" name="Google Shape;788;p34">
                <a:extLst>
                  <a:ext uri="{FF2B5EF4-FFF2-40B4-BE49-F238E27FC236}">
                    <a16:creationId xmlns:a16="http://schemas.microsoft.com/office/drawing/2014/main" id="{2773BD7A-F28A-AE57-7711-DCCF63ABBEAE}"/>
                  </a:ext>
                </a:extLst>
              </p:cNvPr>
              <p:cNvCxnSpPr>
                <a:cxnSpLocks/>
                <a:stCxn id="53" idx="0"/>
                <a:endCxn id="55" idx="0"/>
              </p:cNvCxnSpPr>
              <p:nvPr/>
            </p:nvCxnSpPr>
            <p:spPr>
              <a:xfrm flipH="1">
                <a:off x="5943600" y="3749678"/>
                <a:ext cx="4233" cy="898521"/>
              </a:xfrm>
              <a:prstGeom prst="straightConnector1">
                <a:avLst/>
              </a:prstGeom>
              <a:noFill/>
              <a:ln w="19050" cap="flat" cmpd="sng">
                <a:solidFill>
                  <a:schemeClr val="tx1"/>
                </a:solidFill>
                <a:prstDash val="solid"/>
                <a:round/>
                <a:headEnd type="none" w="med" len="med"/>
                <a:tailEnd type="triangle" w="lg" len="lg"/>
              </a:ln>
            </p:spPr>
          </p:cxnSp>
          <p:cxnSp>
            <p:nvCxnSpPr>
              <p:cNvPr id="50" name="Google Shape;788;p34">
                <a:extLst>
                  <a:ext uri="{FF2B5EF4-FFF2-40B4-BE49-F238E27FC236}">
                    <a16:creationId xmlns:a16="http://schemas.microsoft.com/office/drawing/2014/main" id="{AE5F9650-E11C-CB60-9439-F4D2DEB4D9CA}"/>
                  </a:ext>
                </a:extLst>
              </p:cNvPr>
              <p:cNvCxnSpPr>
                <a:cxnSpLocks/>
                <a:stCxn id="53" idx="0"/>
                <a:endCxn id="56" idx="0"/>
              </p:cNvCxnSpPr>
              <p:nvPr/>
            </p:nvCxnSpPr>
            <p:spPr>
              <a:xfrm>
                <a:off x="5947833" y="3749678"/>
                <a:ext cx="1011767" cy="898521"/>
              </a:xfrm>
              <a:prstGeom prst="straightConnector1">
                <a:avLst/>
              </a:prstGeom>
              <a:noFill/>
              <a:ln w="19050" cap="flat" cmpd="sng">
                <a:solidFill>
                  <a:schemeClr val="tx1"/>
                </a:solidFill>
                <a:prstDash val="solid"/>
                <a:round/>
                <a:headEnd type="none" w="med" len="med"/>
                <a:tailEnd type="triangle" w="lg" len="lg"/>
              </a:ln>
            </p:spPr>
          </p:cxnSp>
        </p:grpSp>
        <p:sp>
          <p:nvSpPr>
            <p:cNvPr id="40" name="Google Shape;433;p20">
              <a:extLst>
                <a:ext uri="{FF2B5EF4-FFF2-40B4-BE49-F238E27FC236}">
                  <a16:creationId xmlns:a16="http://schemas.microsoft.com/office/drawing/2014/main" id="{43551DE9-E603-A293-2E8B-D2EE298CDEE1}"/>
                </a:ext>
              </a:extLst>
            </p:cNvPr>
            <p:cNvSpPr/>
            <p:nvPr/>
          </p:nvSpPr>
          <p:spPr>
            <a:xfrm>
              <a:off x="9378891" y="761905"/>
              <a:ext cx="508000" cy="304800"/>
            </a:xfrm>
            <a:prstGeom prst="triangle">
              <a:avLst>
                <a:gd name="adj"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605;p25">
              <a:extLst>
                <a:ext uri="{FF2B5EF4-FFF2-40B4-BE49-F238E27FC236}">
                  <a16:creationId xmlns:a16="http://schemas.microsoft.com/office/drawing/2014/main" id="{D51933D9-CC46-AA10-43E1-D16D0296635F}"/>
                </a:ext>
              </a:extLst>
            </p:cNvPr>
            <p:cNvSpPr/>
            <p:nvPr/>
          </p:nvSpPr>
          <p:spPr>
            <a:xfrm>
              <a:off x="9573068" y="1054005"/>
              <a:ext cx="367355" cy="1210494"/>
            </a:xfrm>
            <a:custGeom>
              <a:avLst/>
              <a:gdLst/>
              <a:ahLst/>
              <a:cxnLst/>
              <a:rect l="l" t="t" r="r" b="b"/>
              <a:pathLst>
                <a:path w="280" h="1152" extrusionOk="0">
                  <a:moveTo>
                    <a:pt x="40" y="0"/>
                  </a:moveTo>
                  <a:cubicBezTo>
                    <a:pt x="20" y="112"/>
                    <a:pt x="0" y="224"/>
                    <a:pt x="40" y="288"/>
                  </a:cubicBezTo>
                  <a:cubicBezTo>
                    <a:pt x="80" y="352"/>
                    <a:pt x="280" y="304"/>
                    <a:pt x="280" y="384"/>
                  </a:cubicBezTo>
                  <a:cubicBezTo>
                    <a:pt x="280" y="464"/>
                    <a:pt x="48" y="688"/>
                    <a:pt x="40" y="768"/>
                  </a:cubicBezTo>
                  <a:cubicBezTo>
                    <a:pt x="32" y="848"/>
                    <a:pt x="208" y="800"/>
                    <a:pt x="232" y="864"/>
                  </a:cubicBezTo>
                  <a:cubicBezTo>
                    <a:pt x="256" y="928"/>
                    <a:pt x="220" y="1040"/>
                    <a:pt x="184" y="1152"/>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587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7876E-68DE-A87F-6363-294FFF4D2051}"/>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7990EECB-EB1E-2464-A26F-674ACB5EA6FB}"/>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B26E66D4-A270-3FE9-44B5-25832B143737}"/>
              </a:ext>
            </a:extLst>
          </p:cNvPr>
          <p:cNvSpPr>
            <a:spLocks noGrp="1"/>
          </p:cNvSpPr>
          <p:nvPr>
            <p:ph type="sldNum" sz="quarter" idx="12"/>
          </p:nvPr>
        </p:nvSpPr>
        <p:spPr/>
        <p:txBody>
          <a:bodyPr/>
          <a:lstStyle/>
          <a:p>
            <a:fld id="{0C6CD854-DD62-6C4B-87F1-66B34D688D3F}" type="slidenum">
              <a:rPr lang="en-US" smtClean="0"/>
              <a:t>23</a:t>
            </a:fld>
            <a:endParaRPr lang="en-US"/>
          </a:p>
        </p:txBody>
      </p:sp>
      <p:sp>
        <p:nvSpPr>
          <p:cNvPr id="5" name="Title 4">
            <a:extLst>
              <a:ext uri="{FF2B5EF4-FFF2-40B4-BE49-F238E27FC236}">
                <a16:creationId xmlns:a16="http://schemas.microsoft.com/office/drawing/2014/main" id="{4696F296-8991-8E3F-CC48-8D6016692245}"/>
              </a:ext>
            </a:extLst>
          </p:cNvPr>
          <p:cNvSpPr>
            <a:spLocks noGrp="1"/>
          </p:cNvSpPr>
          <p:nvPr>
            <p:ph type="title"/>
          </p:nvPr>
        </p:nvSpPr>
        <p:spPr/>
        <p:txBody>
          <a:bodyPr/>
          <a:lstStyle/>
          <a:p>
            <a:r>
              <a:rPr lang="en-US" dirty="0"/>
              <a:t>Questions (2)</a:t>
            </a:r>
          </a:p>
        </p:txBody>
      </p:sp>
    </p:spTree>
    <p:extLst>
      <p:ext uri="{BB962C8B-B14F-4D97-AF65-F5344CB8AC3E}">
        <p14:creationId xmlns:p14="http://schemas.microsoft.com/office/powerpoint/2010/main" val="3466579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A48C34-E793-6B60-FCB4-B3E18FD7E65B}"/>
              </a:ext>
            </a:extLst>
          </p:cNvPr>
          <p:cNvSpPr>
            <a:spLocks noGrp="1"/>
          </p:cNvSpPr>
          <p:nvPr>
            <p:ph type="title"/>
          </p:nvPr>
        </p:nvSpPr>
        <p:spPr/>
        <p:txBody>
          <a:bodyPr/>
          <a:lstStyle/>
          <a:p>
            <a:r>
              <a:rPr lang="en-US" dirty="0"/>
              <a:t>Games with Uncertainty</a:t>
            </a:r>
          </a:p>
        </p:txBody>
      </p:sp>
      <p:sp>
        <p:nvSpPr>
          <p:cNvPr id="4" name="Date Placeholder 3">
            <a:extLst>
              <a:ext uri="{FF2B5EF4-FFF2-40B4-BE49-F238E27FC236}">
                <a16:creationId xmlns:a16="http://schemas.microsoft.com/office/drawing/2014/main" id="{BA353985-9B0B-9E60-2D5F-F7E19955B992}"/>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F75AB8D1-66FB-1238-7F06-B17BD9FB2E8D}"/>
              </a:ext>
            </a:extLst>
          </p:cNvPr>
          <p:cNvSpPr>
            <a:spLocks noGrp="1"/>
          </p:cNvSpPr>
          <p:nvPr>
            <p:ph type="sldNum" sz="quarter" idx="12"/>
          </p:nvPr>
        </p:nvSpPr>
        <p:spPr/>
        <p:txBody>
          <a:bodyPr/>
          <a:lstStyle/>
          <a:p>
            <a:fld id="{0C6CD854-DD62-6C4B-87F1-66B34D688D3F}" type="slidenum">
              <a:rPr lang="en-US" smtClean="0"/>
              <a:t>24</a:t>
            </a:fld>
            <a:endParaRPr lang="en-US"/>
          </a:p>
        </p:txBody>
      </p:sp>
      <p:pic>
        <p:nvPicPr>
          <p:cNvPr id="8" name="Google Shape;660;p29" descr="Illustration of the blue maximizer and red minimizer robots spinning a game show wheel to win gems.">
            <a:extLst>
              <a:ext uri="{FF2B5EF4-FFF2-40B4-BE49-F238E27FC236}">
                <a16:creationId xmlns:a16="http://schemas.microsoft.com/office/drawing/2014/main" id="{D720788C-525C-55A8-B5ED-FB0C04C4A677}"/>
              </a:ext>
            </a:extLst>
          </p:cNvPr>
          <p:cNvPicPr preferRelativeResize="0"/>
          <p:nvPr/>
        </p:nvPicPr>
        <p:blipFill rotWithShape="1">
          <a:blip r:embed="rId2">
            <a:alphaModFix/>
          </a:blip>
          <a:srcRect l="1137" r="1557"/>
          <a:stretch>
            <a:fillRect/>
          </a:stretch>
        </p:blipFill>
        <p:spPr>
          <a:xfrm>
            <a:off x="2881745" y="1627909"/>
            <a:ext cx="6400800" cy="4190058"/>
          </a:xfrm>
          <a:prstGeom prst="rect">
            <a:avLst/>
          </a:prstGeom>
          <a:noFill/>
          <a:ln>
            <a:noFill/>
          </a:ln>
        </p:spPr>
      </p:pic>
    </p:spTree>
    <p:extLst>
      <p:ext uri="{BB962C8B-B14F-4D97-AF65-F5344CB8AC3E}">
        <p14:creationId xmlns:p14="http://schemas.microsoft.com/office/powerpoint/2010/main" val="49603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03F786-BCE2-1FAA-A0E6-5C59BD290AA3}"/>
              </a:ext>
            </a:extLst>
          </p:cNvPr>
          <p:cNvSpPr>
            <a:spLocks noGrp="1"/>
          </p:cNvSpPr>
          <p:nvPr>
            <p:ph type="title"/>
          </p:nvPr>
        </p:nvSpPr>
        <p:spPr/>
        <p:txBody>
          <a:bodyPr/>
          <a:lstStyle/>
          <a:p>
            <a:r>
              <a:rPr lang="en-US" dirty="0"/>
              <a:t>Chance Outcomes in Trees</a:t>
            </a:r>
          </a:p>
        </p:txBody>
      </p:sp>
      <p:sp>
        <p:nvSpPr>
          <p:cNvPr id="4" name="Date Placeholder 3">
            <a:extLst>
              <a:ext uri="{FF2B5EF4-FFF2-40B4-BE49-F238E27FC236}">
                <a16:creationId xmlns:a16="http://schemas.microsoft.com/office/drawing/2014/main" id="{1571B710-5050-9DFF-1CB4-986B0C2058E1}"/>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7674EF1D-A3BC-EDDE-67C2-5524B4A31BD7}"/>
              </a:ext>
            </a:extLst>
          </p:cNvPr>
          <p:cNvSpPr>
            <a:spLocks noGrp="1"/>
          </p:cNvSpPr>
          <p:nvPr>
            <p:ph type="sldNum" sz="quarter" idx="12"/>
          </p:nvPr>
        </p:nvSpPr>
        <p:spPr/>
        <p:txBody>
          <a:bodyPr/>
          <a:lstStyle/>
          <a:p>
            <a:fld id="{0C6CD854-DD62-6C4B-87F1-66B34D688D3F}" type="slidenum">
              <a:rPr lang="en-US" smtClean="0"/>
              <a:t>25</a:t>
            </a:fld>
            <a:endParaRPr lang="en-US"/>
          </a:p>
        </p:txBody>
      </p:sp>
      <p:pic>
        <p:nvPicPr>
          <p:cNvPr id="8" name="Google Shape;677;p31" descr="Illustration of the blue maximizer robot roll two dice.">
            <a:extLst>
              <a:ext uri="{FF2B5EF4-FFF2-40B4-BE49-F238E27FC236}">
                <a16:creationId xmlns:a16="http://schemas.microsoft.com/office/drawing/2014/main" id="{3ACB1B52-B272-AD42-3321-ABDD9CA556D9}"/>
              </a:ext>
            </a:extLst>
          </p:cNvPr>
          <p:cNvPicPr preferRelativeResize="0">
            <a:picLocks noChangeAspect="1"/>
          </p:cNvPicPr>
          <p:nvPr/>
        </p:nvPicPr>
        <p:blipFill rotWithShape="1">
          <a:blip r:embed="rId2">
            <a:alphaModFix/>
          </a:blip>
          <a:srcRect b="3977"/>
          <a:stretch>
            <a:fillRect/>
          </a:stretch>
        </p:blipFill>
        <p:spPr>
          <a:xfrm>
            <a:off x="4921852" y="1430783"/>
            <a:ext cx="2636030" cy="1792930"/>
          </a:xfrm>
          <a:prstGeom prst="rect">
            <a:avLst/>
          </a:prstGeom>
          <a:noFill/>
          <a:ln>
            <a:noFill/>
          </a:ln>
        </p:spPr>
      </p:pic>
      <p:pic>
        <p:nvPicPr>
          <p:cNvPr id="9" name="Google Shape;678;p31" descr="Illustration of the blue maximizer robot playing Tic-Tac-Toe against a power red minimizer agent.">
            <a:extLst>
              <a:ext uri="{FF2B5EF4-FFF2-40B4-BE49-F238E27FC236}">
                <a16:creationId xmlns:a16="http://schemas.microsoft.com/office/drawing/2014/main" id="{8D968796-DD89-BDE5-8014-ACDBE29454F7}"/>
              </a:ext>
            </a:extLst>
          </p:cNvPr>
          <p:cNvPicPr preferRelativeResize="0">
            <a:picLocks noChangeAspect="1"/>
          </p:cNvPicPr>
          <p:nvPr/>
        </p:nvPicPr>
        <p:blipFill rotWithShape="1">
          <a:blip r:embed="rId3">
            <a:alphaModFix/>
          </a:blip>
          <a:srcRect t="4140" b="1"/>
          <a:stretch>
            <a:fillRect/>
          </a:stretch>
        </p:blipFill>
        <p:spPr>
          <a:xfrm>
            <a:off x="497158" y="1497521"/>
            <a:ext cx="3480296" cy="1792930"/>
          </a:xfrm>
          <a:prstGeom prst="rect">
            <a:avLst/>
          </a:prstGeom>
          <a:noFill/>
          <a:ln>
            <a:noFill/>
          </a:ln>
        </p:spPr>
      </p:pic>
      <p:pic>
        <p:nvPicPr>
          <p:cNvPr id="10" name="Google Shape;738;p31" descr="Illustration of the blue maximizer and red minimizer robots spinning a game show wheel to win gems.">
            <a:extLst>
              <a:ext uri="{FF2B5EF4-FFF2-40B4-BE49-F238E27FC236}">
                <a16:creationId xmlns:a16="http://schemas.microsoft.com/office/drawing/2014/main" id="{C39067EE-E80F-3A47-78FB-2EBF1F28F823}"/>
              </a:ext>
            </a:extLst>
          </p:cNvPr>
          <p:cNvPicPr preferRelativeResize="0">
            <a:picLocks noChangeAspect="1"/>
          </p:cNvPicPr>
          <p:nvPr/>
        </p:nvPicPr>
        <p:blipFill rotWithShape="1">
          <a:blip r:embed="rId4">
            <a:alphaModFix/>
          </a:blip>
          <a:srcRect/>
          <a:stretch/>
        </p:blipFill>
        <p:spPr>
          <a:xfrm>
            <a:off x="8678782" y="1430783"/>
            <a:ext cx="2919520" cy="1859668"/>
          </a:xfrm>
          <a:prstGeom prst="rect">
            <a:avLst/>
          </a:prstGeom>
          <a:noFill/>
          <a:ln>
            <a:noFill/>
          </a:ln>
        </p:spPr>
      </p:pic>
      <p:grpSp>
        <p:nvGrpSpPr>
          <p:cNvPr id="11" name="Google Shape;696;p31" descr="Diagram of a minimax tree">
            <a:extLst>
              <a:ext uri="{FF2B5EF4-FFF2-40B4-BE49-F238E27FC236}">
                <a16:creationId xmlns:a16="http://schemas.microsoft.com/office/drawing/2014/main" id="{67F7641E-2229-D236-D42C-FD1D2D4A6EAE}"/>
              </a:ext>
            </a:extLst>
          </p:cNvPr>
          <p:cNvGrpSpPr/>
          <p:nvPr/>
        </p:nvGrpSpPr>
        <p:grpSpPr>
          <a:xfrm>
            <a:off x="903806" y="3583514"/>
            <a:ext cx="2667000" cy="1870363"/>
            <a:chOff x="152400" y="2743200"/>
            <a:chExt cx="2667000" cy="2391238"/>
          </a:xfrm>
        </p:grpSpPr>
        <p:sp>
          <p:nvSpPr>
            <p:cNvPr id="12" name="Google Shape;697;p31">
              <a:extLst>
                <a:ext uri="{FF2B5EF4-FFF2-40B4-BE49-F238E27FC236}">
                  <a16:creationId xmlns:a16="http://schemas.microsoft.com/office/drawing/2014/main" id="{28EEED30-069B-741E-3B10-6C78DE3EF8C0}"/>
                </a:ext>
              </a:extLst>
            </p:cNvPr>
            <p:cNvSpPr/>
            <p:nvPr/>
          </p:nvSpPr>
          <p:spPr>
            <a:xfrm>
              <a:off x="1295400" y="2743200"/>
              <a:ext cx="381000" cy="304800"/>
            </a:xfrm>
            <a:prstGeom prst="triangle">
              <a:avLst>
                <a:gd name="adj" fmla="val 50000"/>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698;p31">
              <a:extLst>
                <a:ext uri="{FF2B5EF4-FFF2-40B4-BE49-F238E27FC236}">
                  <a16:creationId xmlns:a16="http://schemas.microsoft.com/office/drawing/2014/main" id="{57478C92-158A-D30D-99A0-F717C0360FAA}"/>
                </a:ext>
              </a:extLst>
            </p:cNvPr>
            <p:cNvSpPr/>
            <p:nvPr/>
          </p:nvSpPr>
          <p:spPr>
            <a:xfrm rot="10800000">
              <a:off x="533400" y="3733800"/>
              <a:ext cx="381000" cy="304800"/>
            </a:xfrm>
            <a:prstGeom prst="triangle">
              <a:avLst>
                <a:gd name="adj" fmla="val 50000"/>
              </a:avLst>
            </a:prstGeom>
            <a:solidFill>
              <a:schemeClr val="accent2"/>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699;p31">
              <a:extLst>
                <a:ext uri="{FF2B5EF4-FFF2-40B4-BE49-F238E27FC236}">
                  <a16:creationId xmlns:a16="http://schemas.microsoft.com/office/drawing/2014/main" id="{A96F10F5-8486-DDFC-0C03-B5BAD83A89DB}"/>
                </a:ext>
              </a:extLst>
            </p:cNvPr>
            <p:cNvSpPr/>
            <p:nvPr/>
          </p:nvSpPr>
          <p:spPr>
            <a:xfrm rot="10800000">
              <a:off x="2057400" y="3733800"/>
              <a:ext cx="381000" cy="304800"/>
            </a:xfrm>
            <a:prstGeom prst="triangle">
              <a:avLst>
                <a:gd name="adj" fmla="val 50000"/>
              </a:avLst>
            </a:prstGeom>
            <a:solidFill>
              <a:schemeClr val="accent2"/>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700;p31">
              <a:extLst>
                <a:ext uri="{FF2B5EF4-FFF2-40B4-BE49-F238E27FC236}">
                  <a16:creationId xmlns:a16="http://schemas.microsoft.com/office/drawing/2014/main" id="{5FF0A1A3-160B-3FC1-AFD0-34F503B0A543}"/>
                </a:ext>
              </a:extLst>
            </p:cNvPr>
            <p:cNvSpPr/>
            <p:nvPr/>
          </p:nvSpPr>
          <p:spPr>
            <a:xfrm>
              <a:off x="152400" y="4829638"/>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mj-lt"/>
                  <a:ea typeface="Calibri"/>
                  <a:cs typeface="Calibri"/>
                  <a:sym typeface="Calibri"/>
                </a:rPr>
                <a:t>10</a:t>
              </a:r>
              <a:endParaRPr sz="1200" dirty="0">
                <a:solidFill>
                  <a:schemeClr val="bg1"/>
                </a:solidFill>
                <a:latin typeface="+mj-lt"/>
              </a:endParaRPr>
            </a:p>
          </p:txBody>
        </p:sp>
        <p:sp>
          <p:nvSpPr>
            <p:cNvPr id="16" name="Google Shape;701;p31">
              <a:extLst>
                <a:ext uri="{FF2B5EF4-FFF2-40B4-BE49-F238E27FC236}">
                  <a16:creationId xmlns:a16="http://schemas.microsoft.com/office/drawing/2014/main" id="{219C3A06-AC8D-A7F7-26D2-0D9A9AA9E027}"/>
                </a:ext>
              </a:extLst>
            </p:cNvPr>
            <p:cNvSpPr/>
            <p:nvPr/>
          </p:nvSpPr>
          <p:spPr>
            <a:xfrm>
              <a:off x="883555" y="4829638"/>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10</a:t>
              </a:r>
              <a:endParaRPr sz="1200">
                <a:solidFill>
                  <a:schemeClr val="bg1"/>
                </a:solidFill>
                <a:latin typeface="+mj-lt"/>
              </a:endParaRPr>
            </a:p>
          </p:txBody>
        </p:sp>
        <p:sp>
          <p:nvSpPr>
            <p:cNvPr id="17" name="Google Shape;702;p31">
              <a:extLst>
                <a:ext uri="{FF2B5EF4-FFF2-40B4-BE49-F238E27FC236}">
                  <a16:creationId xmlns:a16="http://schemas.microsoft.com/office/drawing/2014/main" id="{BDF63302-743E-71E2-FA4F-107C05C0F92E}"/>
                </a:ext>
              </a:extLst>
            </p:cNvPr>
            <p:cNvSpPr/>
            <p:nvPr/>
          </p:nvSpPr>
          <p:spPr>
            <a:xfrm>
              <a:off x="1676400" y="4829638"/>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9</a:t>
              </a:r>
              <a:endParaRPr sz="1200">
                <a:solidFill>
                  <a:schemeClr val="bg1"/>
                </a:solidFill>
                <a:latin typeface="+mj-lt"/>
              </a:endParaRPr>
            </a:p>
          </p:txBody>
        </p:sp>
        <p:sp>
          <p:nvSpPr>
            <p:cNvPr id="18" name="Google Shape;703;p31">
              <a:extLst>
                <a:ext uri="{FF2B5EF4-FFF2-40B4-BE49-F238E27FC236}">
                  <a16:creationId xmlns:a16="http://schemas.microsoft.com/office/drawing/2014/main" id="{32EBA071-C031-59B9-4FEC-A0DBD50E3B55}"/>
                </a:ext>
              </a:extLst>
            </p:cNvPr>
            <p:cNvSpPr/>
            <p:nvPr/>
          </p:nvSpPr>
          <p:spPr>
            <a:xfrm>
              <a:off x="2438400" y="4829638"/>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mj-lt"/>
                  <a:ea typeface="Calibri"/>
                  <a:cs typeface="Calibri"/>
                  <a:sym typeface="Calibri"/>
                </a:rPr>
                <a:t>20</a:t>
              </a:r>
              <a:endParaRPr sz="1200" dirty="0">
                <a:solidFill>
                  <a:schemeClr val="bg1"/>
                </a:solidFill>
                <a:latin typeface="+mj-lt"/>
              </a:endParaRPr>
            </a:p>
          </p:txBody>
        </p:sp>
        <p:cxnSp>
          <p:nvCxnSpPr>
            <p:cNvPr id="19" name="Google Shape;704;p31">
              <a:extLst>
                <a:ext uri="{FF2B5EF4-FFF2-40B4-BE49-F238E27FC236}">
                  <a16:creationId xmlns:a16="http://schemas.microsoft.com/office/drawing/2014/main" id="{E37FE7B0-FF1F-BACA-A932-8ACB5F392C3C}"/>
                </a:ext>
              </a:extLst>
            </p:cNvPr>
            <p:cNvCxnSpPr>
              <a:stCxn id="12" idx="3"/>
              <a:endCxn id="13" idx="3"/>
            </p:cNvCxnSpPr>
            <p:nvPr/>
          </p:nvCxnSpPr>
          <p:spPr>
            <a:xfrm flipH="1">
              <a:off x="723900" y="3048000"/>
              <a:ext cx="762000" cy="685800"/>
            </a:xfrm>
            <a:prstGeom prst="straightConnector1">
              <a:avLst/>
            </a:prstGeom>
            <a:noFill/>
            <a:ln w="19050" cap="flat" cmpd="sng">
              <a:solidFill>
                <a:schemeClr val="tx1"/>
              </a:solidFill>
              <a:prstDash val="solid"/>
              <a:round/>
              <a:headEnd type="none" w="med" len="med"/>
              <a:tailEnd type="triangle" w="med" len="med"/>
            </a:ln>
          </p:spPr>
        </p:cxnSp>
        <p:cxnSp>
          <p:nvCxnSpPr>
            <p:cNvPr id="20" name="Google Shape;705;p31">
              <a:extLst>
                <a:ext uri="{FF2B5EF4-FFF2-40B4-BE49-F238E27FC236}">
                  <a16:creationId xmlns:a16="http://schemas.microsoft.com/office/drawing/2014/main" id="{2B8693DD-1A26-3F4D-EAE3-15F79F2B487A}"/>
                </a:ext>
              </a:extLst>
            </p:cNvPr>
            <p:cNvCxnSpPr>
              <a:stCxn id="12" idx="3"/>
              <a:endCxn id="14" idx="3"/>
            </p:cNvCxnSpPr>
            <p:nvPr/>
          </p:nvCxnSpPr>
          <p:spPr>
            <a:xfrm>
              <a:off x="1485900" y="3048000"/>
              <a:ext cx="762000" cy="685800"/>
            </a:xfrm>
            <a:prstGeom prst="straightConnector1">
              <a:avLst/>
            </a:prstGeom>
            <a:noFill/>
            <a:ln w="19050" cap="flat" cmpd="sng">
              <a:solidFill>
                <a:schemeClr val="tx1"/>
              </a:solidFill>
              <a:prstDash val="solid"/>
              <a:round/>
              <a:headEnd type="none" w="med" len="med"/>
              <a:tailEnd type="triangle" w="med" len="med"/>
            </a:ln>
          </p:spPr>
        </p:cxnSp>
        <p:grpSp>
          <p:nvGrpSpPr>
            <p:cNvPr id="21" name="Google Shape;706;p31">
              <a:extLst>
                <a:ext uri="{FF2B5EF4-FFF2-40B4-BE49-F238E27FC236}">
                  <a16:creationId xmlns:a16="http://schemas.microsoft.com/office/drawing/2014/main" id="{EF963B80-1120-0F2E-45B4-5612ED953426}"/>
                </a:ext>
              </a:extLst>
            </p:cNvPr>
            <p:cNvGrpSpPr/>
            <p:nvPr/>
          </p:nvGrpSpPr>
          <p:grpSpPr>
            <a:xfrm>
              <a:off x="1865085" y="4038600"/>
              <a:ext cx="763815" cy="774700"/>
              <a:chOff x="1865085" y="4038600"/>
              <a:chExt cx="763815" cy="774700"/>
            </a:xfrm>
          </p:grpSpPr>
          <p:cxnSp>
            <p:nvCxnSpPr>
              <p:cNvPr id="25" name="Google Shape;707;p31">
                <a:extLst>
                  <a:ext uri="{FF2B5EF4-FFF2-40B4-BE49-F238E27FC236}">
                    <a16:creationId xmlns:a16="http://schemas.microsoft.com/office/drawing/2014/main" id="{5C852610-3BE8-AB39-459F-1C446251DE9C}"/>
                  </a:ext>
                </a:extLst>
              </p:cNvPr>
              <p:cNvCxnSpPr>
                <a:stCxn id="14" idx="0"/>
              </p:cNvCxnSpPr>
              <p:nvPr/>
            </p:nvCxnSpPr>
            <p:spPr>
              <a:xfrm>
                <a:off x="2247900" y="4038600"/>
                <a:ext cx="381000" cy="774600"/>
              </a:xfrm>
              <a:prstGeom prst="straightConnector1">
                <a:avLst/>
              </a:prstGeom>
              <a:noFill/>
              <a:ln w="19050" cap="flat" cmpd="sng">
                <a:solidFill>
                  <a:schemeClr val="tx1"/>
                </a:solidFill>
                <a:prstDash val="solid"/>
                <a:round/>
                <a:headEnd type="none" w="med" len="med"/>
                <a:tailEnd type="triangle" w="med" len="med"/>
              </a:ln>
            </p:spPr>
          </p:cxnSp>
          <p:cxnSp>
            <p:nvCxnSpPr>
              <p:cNvPr id="26" name="Google Shape;708;p31">
                <a:extLst>
                  <a:ext uri="{FF2B5EF4-FFF2-40B4-BE49-F238E27FC236}">
                    <a16:creationId xmlns:a16="http://schemas.microsoft.com/office/drawing/2014/main" id="{E99FCE47-3D00-8991-0DAF-F5723A81627A}"/>
                  </a:ext>
                </a:extLst>
              </p:cNvPr>
              <p:cNvCxnSpPr/>
              <p:nvPr/>
            </p:nvCxnSpPr>
            <p:spPr>
              <a:xfrm flipH="1">
                <a:off x="1865085" y="4038600"/>
                <a:ext cx="381000" cy="774700"/>
              </a:xfrm>
              <a:prstGeom prst="straightConnector1">
                <a:avLst/>
              </a:prstGeom>
              <a:noFill/>
              <a:ln w="19050" cap="flat" cmpd="sng">
                <a:solidFill>
                  <a:schemeClr val="tx1"/>
                </a:solidFill>
                <a:prstDash val="solid"/>
                <a:round/>
                <a:headEnd type="none" w="med" len="med"/>
                <a:tailEnd type="triangle" w="med" len="med"/>
              </a:ln>
            </p:spPr>
          </p:cxnSp>
        </p:grpSp>
        <p:grpSp>
          <p:nvGrpSpPr>
            <p:cNvPr id="22" name="Google Shape;709;p31">
              <a:extLst>
                <a:ext uri="{FF2B5EF4-FFF2-40B4-BE49-F238E27FC236}">
                  <a16:creationId xmlns:a16="http://schemas.microsoft.com/office/drawing/2014/main" id="{AD939590-C641-650A-F1B0-C5BF68D34FCB}"/>
                </a:ext>
              </a:extLst>
            </p:cNvPr>
            <p:cNvGrpSpPr/>
            <p:nvPr/>
          </p:nvGrpSpPr>
          <p:grpSpPr>
            <a:xfrm>
              <a:off x="341084" y="4038600"/>
              <a:ext cx="763815" cy="774700"/>
              <a:chOff x="1865085" y="4038600"/>
              <a:chExt cx="763815" cy="774700"/>
            </a:xfrm>
          </p:grpSpPr>
          <p:cxnSp>
            <p:nvCxnSpPr>
              <p:cNvPr id="23" name="Google Shape;710;p31">
                <a:extLst>
                  <a:ext uri="{FF2B5EF4-FFF2-40B4-BE49-F238E27FC236}">
                    <a16:creationId xmlns:a16="http://schemas.microsoft.com/office/drawing/2014/main" id="{FB5E7A33-6F64-7803-3553-C1398B816974}"/>
                  </a:ext>
                </a:extLst>
              </p:cNvPr>
              <p:cNvCxnSpPr/>
              <p:nvPr/>
            </p:nvCxnSpPr>
            <p:spPr>
              <a:xfrm>
                <a:off x="2247900" y="4038600"/>
                <a:ext cx="381000" cy="774700"/>
              </a:xfrm>
              <a:prstGeom prst="straightConnector1">
                <a:avLst/>
              </a:prstGeom>
              <a:noFill/>
              <a:ln w="19050" cap="flat" cmpd="sng">
                <a:solidFill>
                  <a:schemeClr val="tx1"/>
                </a:solidFill>
                <a:prstDash val="solid"/>
                <a:round/>
                <a:headEnd type="none" w="med" len="med"/>
                <a:tailEnd type="triangle" w="med" len="med"/>
              </a:ln>
            </p:spPr>
          </p:cxnSp>
          <p:cxnSp>
            <p:nvCxnSpPr>
              <p:cNvPr id="24" name="Google Shape;711;p31">
                <a:extLst>
                  <a:ext uri="{FF2B5EF4-FFF2-40B4-BE49-F238E27FC236}">
                    <a16:creationId xmlns:a16="http://schemas.microsoft.com/office/drawing/2014/main" id="{A7B9F636-D2D0-EDE3-7617-47E0EE91BBF2}"/>
                  </a:ext>
                </a:extLst>
              </p:cNvPr>
              <p:cNvCxnSpPr/>
              <p:nvPr/>
            </p:nvCxnSpPr>
            <p:spPr>
              <a:xfrm flipH="1">
                <a:off x="1865085" y="4038600"/>
                <a:ext cx="381000" cy="774700"/>
              </a:xfrm>
              <a:prstGeom prst="straightConnector1">
                <a:avLst/>
              </a:prstGeom>
              <a:noFill/>
              <a:ln w="19050" cap="flat" cmpd="sng">
                <a:solidFill>
                  <a:schemeClr val="tx1"/>
                </a:solidFill>
                <a:prstDash val="solid"/>
                <a:round/>
                <a:headEnd type="none" w="med" len="med"/>
                <a:tailEnd type="triangle" w="med" len="med"/>
              </a:ln>
            </p:spPr>
          </p:cxnSp>
        </p:grpSp>
      </p:grpSp>
      <p:grpSp>
        <p:nvGrpSpPr>
          <p:cNvPr id="27" name="Google Shape;680;p31" descr="Diagram of an expectimax tree">
            <a:extLst>
              <a:ext uri="{FF2B5EF4-FFF2-40B4-BE49-F238E27FC236}">
                <a16:creationId xmlns:a16="http://schemas.microsoft.com/office/drawing/2014/main" id="{7EDD852B-3975-ADB5-240F-415CDD10D30D}"/>
              </a:ext>
            </a:extLst>
          </p:cNvPr>
          <p:cNvGrpSpPr/>
          <p:nvPr/>
        </p:nvGrpSpPr>
        <p:grpSpPr>
          <a:xfrm>
            <a:off x="4762499" y="3583514"/>
            <a:ext cx="2667000" cy="1870363"/>
            <a:chOff x="4648200" y="2743200"/>
            <a:chExt cx="2667000" cy="2391238"/>
          </a:xfrm>
        </p:grpSpPr>
        <p:grpSp>
          <p:nvGrpSpPr>
            <p:cNvPr id="28" name="Google Shape;681;p31">
              <a:extLst>
                <a:ext uri="{FF2B5EF4-FFF2-40B4-BE49-F238E27FC236}">
                  <a16:creationId xmlns:a16="http://schemas.microsoft.com/office/drawing/2014/main" id="{F94180E2-BFC4-A316-89A4-B42D3FEBE941}"/>
                </a:ext>
              </a:extLst>
            </p:cNvPr>
            <p:cNvGrpSpPr/>
            <p:nvPr/>
          </p:nvGrpSpPr>
          <p:grpSpPr>
            <a:xfrm>
              <a:off x="4838701" y="4056742"/>
              <a:ext cx="763815" cy="774700"/>
              <a:chOff x="1865085" y="4038600"/>
              <a:chExt cx="763815" cy="774700"/>
            </a:xfrm>
          </p:grpSpPr>
          <p:cxnSp>
            <p:nvCxnSpPr>
              <p:cNvPr id="41" name="Google Shape;682;p31">
                <a:extLst>
                  <a:ext uri="{FF2B5EF4-FFF2-40B4-BE49-F238E27FC236}">
                    <a16:creationId xmlns:a16="http://schemas.microsoft.com/office/drawing/2014/main" id="{90A1FCA4-D4C2-A961-8301-E6EC54475A45}"/>
                  </a:ext>
                </a:extLst>
              </p:cNvPr>
              <p:cNvCxnSpPr/>
              <p:nvPr/>
            </p:nvCxnSpPr>
            <p:spPr>
              <a:xfrm>
                <a:off x="2247900" y="4038600"/>
                <a:ext cx="381000" cy="774700"/>
              </a:xfrm>
              <a:prstGeom prst="straightConnector1">
                <a:avLst/>
              </a:prstGeom>
              <a:noFill/>
              <a:ln w="19050" cap="flat" cmpd="sng">
                <a:solidFill>
                  <a:schemeClr val="tx1"/>
                </a:solidFill>
                <a:prstDash val="solid"/>
                <a:round/>
                <a:headEnd type="none" w="med" len="med"/>
                <a:tailEnd type="triangle" w="med" len="med"/>
              </a:ln>
            </p:spPr>
          </p:cxnSp>
          <p:cxnSp>
            <p:nvCxnSpPr>
              <p:cNvPr id="42" name="Google Shape;683;p31">
                <a:extLst>
                  <a:ext uri="{FF2B5EF4-FFF2-40B4-BE49-F238E27FC236}">
                    <a16:creationId xmlns:a16="http://schemas.microsoft.com/office/drawing/2014/main" id="{75E7800E-D9DF-839C-C949-B59286CDF791}"/>
                  </a:ext>
                </a:extLst>
              </p:cNvPr>
              <p:cNvCxnSpPr/>
              <p:nvPr/>
            </p:nvCxnSpPr>
            <p:spPr>
              <a:xfrm flipH="1">
                <a:off x="1865085" y="4038600"/>
                <a:ext cx="381000" cy="774700"/>
              </a:xfrm>
              <a:prstGeom prst="straightConnector1">
                <a:avLst/>
              </a:prstGeom>
              <a:noFill/>
              <a:ln w="19050" cap="flat" cmpd="sng">
                <a:solidFill>
                  <a:schemeClr val="tx1"/>
                </a:solidFill>
                <a:prstDash val="solid"/>
                <a:round/>
                <a:headEnd type="none" w="med" len="med"/>
                <a:tailEnd type="triangle" w="med" len="med"/>
              </a:ln>
            </p:spPr>
          </p:cxnSp>
        </p:grpSp>
        <p:sp>
          <p:nvSpPr>
            <p:cNvPr id="29" name="Google Shape;684;p31">
              <a:extLst>
                <a:ext uri="{FF2B5EF4-FFF2-40B4-BE49-F238E27FC236}">
                  <a16:creationId xmlns:a16="http://schemas.microsoft.com/office/drawing/2014/main" id="{1BF58ABC-1479-651B-D059-E4C31E27AD68}"/>
                </a:ext>
              </a:extLst>
            </p:cNvPr>
            <p:cNvSpPr/>
            <p:nvPr/>
          </p:nvSpPr>
          <p:spPr>
            <a:xfrm>
              <a:off x="5791200" y="2743200"/>
              <a:ext cx="381000" cy="304800"/>
            </a:xfrm>
            <a:prstGeom prst="triangle">
              <a:avLst>
                <a:gd name="adj" fmla="val 50000"/>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685;p31">
              <a:extLst>
                <a:ext uri="{FF2B5EF4-FFF2-40B4-BE49-F238E27FC236}">
                  <a16:creationId xmlns:a16="http://schemas.microsoft.com/office/drawing/2014/main" id="{EE7B2C0E-3932-D953-4DB0-DDCFC3F825D3}"/>
                </a:ext>
              </a:extLst>
            </p:cNvPr>
            <p:cNvSpPr/>
            <p:nvPr/>
          </p:nvSpPr>
          <p:spPr>
            <a:xfrm>
              <a:off x="4648200" y="4829638"/>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10</a:t>
              </a:r>
              <a:endParaRPr sz="1200">
                <a:solidFill>
                  <a:schemeClr val="bg1"/>
                </a:solidFill>
                <a:latin typeface="+mj-lt"/>
              </a:endParaRPr>
            </a:p>
          </p:txBody>
        </p:sp>
        <p:sp>
          <p:nvSpPr>
            <p:cNvPr id="31" name="Google Shape;686;p31">
              <a:extLst>
                <a:ext uri="{FF2B5EF4-FFF2-40B4-BE49-F238E27FC236}">
                  <a16:creationId xmlns:a16="http://schemas.microsoft.com/office/drawing/2014/main" id="{6C24EC2E-BF56-5534-A553-FF66E8365B81}"/>
                </a:ext>
              </a:extLst>
            </p:cNvPr>
            <p:cNvSpPr/>
            <p:nvPr/>
          </p:nvSpPr>
          <p:spPr>
            <a:xfrm>
              <a:off x="5379355" y="4829638"/>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10</a:t>
              </a:r>
              <a:endParaRPr sz="1200">
                <a:solidFill>
                  <a:schemeClr val="bg1"/>
                </a:solidFill>
                <a:latin typeface="+mj-lt"/>
              </a:endParaRPr>
            </a:p>
          </p:txBody>
        </p:sp>
        <p:sp>
          <p:nvSpPr>
            <p:cNvPr id="32" name="Google Shape;687;p31">
              <a:extLst>
                <a:ext uri="{FF2B5EF4-FFF2-40B4-BE49-F238E27FC236}">
                  <a16:creationId xmlns:a16="http://schemas.microsoft.com/office/drawing/2014/main" id="{25EE39F1-D607-A840-7C89-92B9530024B5}"/>
                </a:ext>
              </a:extLst>
            </p:cNvPr>
            <p:cNvSpPr/>
            <p:nvPr/>
          </p:nvSpPr>
          <p:spPr>
            <a:xfrm>
              <a:off x="6172200" y="4829638"/>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9</a:t>
              </a:r>
              <a:endParaRPr sz="1200">
                <a:solidFill>
                  <a:schemeClr val="bg1"/>
                </a:solidFill>
                <a:latin typeface="+mj-lt"/>
              </a:endParaRPr>
            </a:p>
          </p:txBody>
        </p:sp>
        <p:sp>
          <p:nvSpPr>
            <p:cNvPr id="33" name="Google Shape;688;p31">
              <a:extLst>
                <a:ext uri="{FF2B5EF4-FFF2-40B4-BE49-F238E27FC236}">
                  <a16:creationId xmlns:a16="http://schemas.microsoft.com/office/drawing/2014/main" id="{962B3667-76B8-22ED-B1B3-26D1DB8825CD}"/>
                </a:ext>
              </a:extLst>
            </p:cNvPr>
            <p:cNvSpPr/>
            <p:nvPr/>
          </p:nvSpPr>
          <p:spPr>
            <a:xfrm>
              <a:off x="6934200" y="4829638"/>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mj-lt"/>
                  <a:ea typeface="Calibri"/>
                  <a:cs typeface="Calibri"/>
                  <a:sym typeface="Calibri"/>
                </a:rPr>
                <a:t>20</a:t>
              </a:r>
              <a:endParaRPr sz="1200" dirty="0">
                <a:solidFill>
                  <a:schemeClr val="bg1"/>
                </a:solidFill>
                <a:latin typeface="+mj-lt"/>
              </a:endParaRPr>
            </a:p>
          </p:txBody>
        </p:sp>
        <p:cxnSp>
          <p:nvCxnSpPr>
            <p:cNvPr id="34" name="Google Shape;689;p31">
              <a:extLst>
                <a:ext uri="{FF2B5EF4-FFF2-40B4-BE49-F238E27FC236}">
                  <a16:creationId xmlns:a16="http://schemas.microsoft.com/office/drawing/2014/main" id="{420F7DD1-A356-786E-ECDF-72224AEE594D}"/>
                </a:ext>
              </a:extLst>
            </p:cNvPr>
            <p:cNvCxnSpPr>
              <a:stCxn id="29" idx="3"/>
            </p:cNvCxnSpPr>
            <p:nvPr/>
          </p:nvCxnSpPr>
          <p:spPr>
            <a:xfrm flipH="1">
              <a:off x="5219700" y="3048000"/>
              <a:ext cx="762000" cy="685800"/>
            </a:xfrm>
            <a:prstGeom prst="straightConnector1">
              <a:avLst/>
            </a:prstGeom>
            <a:noFill/>
            <a:ln w="19050" cap="flat" cmpd="sng">
              <a:solidFill>
                <a:schemeClr val="tx1"/>
              </a:solidFill>
              <a:prstDash val="solid"/>
              <a:round/>
              <a:headEnd type="none" w="med" len="med"/>
              <a:tailEnd type="triangle" w="med" len="med"/>
            </a:ln>
          </p:spPr>
        </p:cxnSp>
        <p:cxnSp>
          <p:nvCxnSpPr>
            <p:cNvPr id="35" name="Google Shape;690;p31">
              <a:extLst>
                <a:ext uri="{FF2B5EF4-FFF2-40B4-BE49-F238E27FC236}">
                  <a16:creationId xmlns:a16="http://schemas.microsoft.com/office/drawing/2014/main" id="{56274F70-74C4-7732-28B6-E6BA4A5A68FF}"/>
                </a:ext>
              </a:extLst>
            </p:cNvPr>
            <p:cNvCxnSpPr>
              <a:stCxn id="29" idx="3"/>
            </p:cNvCxnSpPr>
            <p:nvPr/>
          </p:nvCxnSpPr>
          <p:spPr>
            <a:xfrm>
              <a:off x="5981700" y="3048000"/>
              <a:ext cx="762000" cy="685800"/>
            </a:xfrm>
            <a:prstGeom prst="straightConnector1">
              <a:avLst/>
            </a:prstGeom>
            <a:noFill/>
            <a:ln w="19050" cap="flat" cmpd="sng">
              <a:solidFill>
                <a:schemeClr val="tx1"/>
              </a:solidFill>
              <a:prstDash val="solid"/>
              <a:round/>
              <a:headEnd type="none" w="med" len="med"/>
              <a:tailEnd type="triangle" w="med" len="med"/>
            </a:ln>
          </p:spPr>
        </p:cxnSp>
        <p:sp>
          <p:nvSpPr>
            <p:cNvPr id="36" name="Google Shape;691;p31">
              <a:extLst>
                <a:ext uri="{FF2B5EF4-FFF2-40B4-BE49-F238E27FC236}">
                  <a16:creationId xmlns:a16="http://schemas.microsoft.com/office/drawing/2014/main" id="{0055A64D-568A-8DA1-2547-1EC8FF9369C5}"/>
                </a:ext>
              </a:extLst>
            </p:cNvPr>
            <p:cNvSpPr/>
            <p:nvPr/>
          </p:nvSpPr>
          <p:spPr>
            <a:xfrm>
              <a:off x="5054600" y="3733800"/>
              <a:ext cx="323850" cy="323850"/>
            </a:xfrm>
            <a:prstGeom prst="ellipse">
              <a:avLst/>
            </a:prstGeom>
            <a:solidFill>
              <a:schemeClr val="accent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692;p31">
              <a:extLst>
                <a:ext uri="{FF2B5EF4-FFF2-40B4-BE49-F238E27FC236}">
                  <a16:creationId xmlns:a16="http://schemas.microsoft.com/office/drawing/2014/main" id="{A807DDAE-B842-F340-0204-8DDD3BD2E890}"/>
                </a:ext>
              </a:extLst>
            </p:cNvPr>
            <p:cNvSpPr/>
            <p:nvPr/>
          </p:nvSpPr>
          <p:spPr>
            <a:xfrm>
              <a:off x="6578600" y="3733800"/>
              <a:ext cx="323850" cy="323850"/>
            </a:xfrm>
            <a:prstGeom prst="ellipse">
              <a:avLst/>
            </a:prstGeom>
            <a:solidFill>
              <a:schemeClr val="accent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8" name="Google Shape;693;p31">
              <a:extLst>
                <a:ext uri="{FF2B5EF4-FFF2-40B4-BE49-F238E27FC236}">
                  <a16:creationId xmlns:a16="http://schemas.microsoft.com/office/drawing/2014/main" id="{CF4DC79E-6A14-DF1D-CB6B-C17AE7472D5D}"/>
                </a:ext>
              </a:extLst>
            </p:cNvPr>
            <p:cNvGrpSpPr/>
            <p:nvPr/>
          </p:nvGrpSpPr>
          <p:grpSpPr>
            <a:xfrm>
              <a:off x="6362701" y="4056742"/>
              <a:ext cx="763815" cy="774700"/>
              <a:chOff x="1865085" y="4038600"/>
              <a:chExt cx="763815" cy="774700"/>
            </a:xfrm>
          </p:grpSpPr>
          <p:cxnSp>
            <p:nvCxnSpPr>
              <p:cNvPr id="39" name="Google Shape;694;p31">
                <a:extLst>
                  <a:ext uri="{FF2B5EF4-FFF2-40B4-BE49-F238E27FC236}">
                    <a16:creationId xmlns:a16="http://schemas.microsoft.com/office/drawing/2014/main" id="{ACDA8987-FD57-1F43-3295-2808FD2E63DB}"/>
                  </a:ext>
                </a:extLst>
              </p:cNvPr>
              <p:cNvCxnSpPr/>
              <p:nvPr/>
            </p:nvCxnSpPr>
            <p:spPr>
              <a:xfrm>
                <a:off x="2247900" y="4038600"/>
                <a:ext cx="381000" cy="774700"/>
              </a:xfrm>
              <a:prstGeom prst="straightConnector1">
                <a:avLst/>
              </a:prstGeom>
              <a:noFill/>
              <a:ln w="19050" cap="flat" cmpd="sng">
                <a:solidFill>
                  <a:schemeClr val="tx1"/>
                </a:solidFill>
                <a:prstDash val="solid"/>
                <a:round/>
                <a:headEnd type="none" w="med" len="med"/>
                <a:tailEnd type="triangle" w="med" len="med"/>
              </a:ln>
            </p:spPr>
          </p:cxnSp>
          <p:cxnSp>
            <p:nvCxnSpPr>
              <p:cNvPr id="40" name="Google Shape;695;p31">
                <a:extLst>
                  <a:ext uri="{FF2B5EF4-FFF2-40B4-BE49-F238E27FC236}">
                    <a16:creationId xmlns:a16="http://schemas.microsoft.com/office/drawing/2014/main" id="{E7CD90DF-6D4A-7408-96D4-3145BF3DB913}"/>
                  </a:ext>
                </a:extLst>
              </p:cNvPr>
              <p:cNvCxnSpPr/>
              <p:nvPr/>
            </p:nvCxnSpPr>
            <p:spPr>
              <a:xfrm flipH="1">
                <a:off x="1865085" y="4038600"/>
                <a:ext cx="381000" cy="774700"/>
              </a:xfrm>
              <a:prstGeom prst="straightConnector1">
                <a:avLst/>
              </a:prstGeom>
              <a:noFill/>
              <a:ln w="19050" cap="flat" cmpd="sng">
                <a:solidFill>
                  <a:schemeClr val="tx1"/>
                </a:solidFill>
                <a:prstDash val="solid"/>
                <a:round/>
                <a:headEnd type="none" w="med" len="med"/>
                <a:tailEnd type="triangle" w="med" len="med"/>
              </a:ln>
            </p:spPr>
          </p:cxnSp>
        </p:grpSp>
      </p:grpSp>
      <p:grpSp>
        <p:nvGrpSpPr>
          <p:cNvPr id="43" name="Google Shape;712;p31" descr="Diagram of an expectiminimax tree">
            <a:extLst>
              <a:ext uri="{FF2B5EF4-FFF2-40B4-BE49-F238E27FC236}">
                <a16:creationId xmlns:a16="http://schemas.microsoft.com/office/drawing/2014/main" id="{FECC472C-4869-0E74-96D8-8AE4E306F471}"/>
              </a:ext>
            </a:extLst>
          </p:cNvPr>
          <p:cNvGrpSpPr/>
          <p:nvPr/>
        </p:nvGrpSpPr>
        <p:grpSpPr>
          <a:xfrm>
            <a:off x="8573288" y="3583515"/>
            <a:ext cx="3121553" cy="2290810"/>
            <a:chOff x="8508988" y="2735184"/>
            <a:chExt cx="3121553" cy="3318977"/>
          </a:xfrm>
        </p:grpSpPr>
        <p:cxnSp>
          <p:nvCxnSpPr>
            <p:cNvPr id="44" name="Google Shape;713;p31">
              <a:extLst>
                <a:ext uri="{FF2B5EF4-FFF2-40B4-BE49-F238E27FC236}">
                  <a16:creationId xmlns:a16="http://schemas.microsoft.com/office/drawing/2014/main" id="{27CFAC8D-1DA4-11F1-8DD7-1C33B988C739}"/>
                </a:ext>
              </a:extLst>
            </p:cNvPr>
            <p:cNvCxnSpPr/>
            <p:nvPr/>
          </p:nvCxnSpPr>
          <p:spPr>
            <a:xfrm>
              <a:off x="9317600" y="4048726"/>
              <a:ext cx="381000" cy="774700"/>
            </a:xfrm>
            <a:prstGeom prst="straightConnector1">
              <a:avLst/>
            </a:prstGeom>
            <a:noFill/>
            <a:ln w="19050" cap="flat" cmpd="sng">
              <a:solidFill>
                <a:schemeClr val="tx1"/>
              </a:solidFill>
              <a:prstDash val="solid"/>
              <a:round/>
              <a:headEnd type="none" w="med" len="med"/>
              <a:tailEnd type="triangle" w="med" len="med"/>
            </a:ln>
          </p:spPr>
        </p:cxnSp>
        <p:cxnSp>
          <p:nvCxnSpPr>
            <p:cNvPr id="45" name="Google Shape;714;p31">
              <a:extLst>
                <a:ext uri="{FF2B5EF4-FFF2-40B4-BE49-F238E27FC236}">
                  <a16:creationId xmlns:a16="http://schemas.microsoft.com/office/drawing/2014/main" id="{D7DD751C-777C-6F4A-A436-9BBC39B78AC7}"/>
                </a:ext>
              </a:extLst>
            </p:cNvPr>
            <p:cNvCxnSpPr/>
            <p:nvPr/>
          </p:nvCxnSpPr>
          <p:spPr>
            <a:xfrm flipH="1">
              <a:off x="8934785" y="4048726"/>
              <a:ext cx="381000" cy="774700"/>
            </a:xfrm>
            <a:prstGeom prst="straightConnector1">
              <a:avLst/>
            </a:prstGeom>
            <a:noFill/>
            <a:ln w="19050" cap="flat" cmpd="sng">
              <a:solidFill>
                <a:schemeClr val="tx1"/>
              </a:solidFill>
              <a:prstDash val="solid"/>
              <a:round/>
              <a:headEnd type="none" w="med" len="med"/>
              <a:tailEnd type="triangle" w="med" len="med"/>
            </a:ln>
          </p:spPr>
        </p:cxnSp>
        <p:sp>
          <p:nvSpPr>
            <p:cNvPr id="46" name="Google Shape;715;p31">
              <a:extLst>
                <a:ext uri="{FF2B5EF4-FFF2-40B4-BE49-F238E27FC236}">
                  <a16:creationId xmlns:a16="http://schemas.microsoft.com/office/drawing/2014/main" id="{800C14F4-CC9F-1681-36C4-63D88EAE2572}"/>
                </a:ext>
              </a:extLst>
            </p:cNvPr>
            <p:cNvSpPr/>
            <p:nvPr/>
          </p:nvSpPr>
          <p:spPr>
            <a:xfrm>
              <a:off x="9887284" y="2735184"/>
              <a:ext cx="381000" cy="304800"/>
            </a:xfrm>
            <a:prstGeom prst="triangle">
              <a:avLst>
                <a:gd name="adj" fmla="val 50000"/>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716;p31">
              <a:extLst>
                <a:ext uri="{FF2B5EF4-FFF2-40B4-BE49-F238E27FC236}">
                  <a16:creationId xmlns:a16="http://schemas.microsoft.com/office/drawing/2014/main" id="{8B0C85D7-8ED6-E1D8-8805-8DC7974A9F0E}"/>
                </a:ext>
              </a:extLst>
            </p:cNvPr>
            <p:cNvSpPr/>
            <p:nvPr/>
          </p:nvSpPr>
          <p:spPr>
            <a:xfrm>
              <a:off x="8984908" y="5744014"/>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9</a:t>
              </a:r>
              <a:endParaRPr sz="1200">
                <a:solidFill>
                  <a:schemeClr val="bg1"/>
                </a:solidFill>
                <a:latin typeface="+mj-lt"/>
              </a:endParaRPr>
            </a:p>
          </p:txBody>
        </p:sp>
        <p:sp>
          <p:nvSpPr>
            <p:cNvPr id="48" name="Google Shape;717;p31">
              <a:extLst>
                <a:ext uri="{FF2B5EF4-FFF2-40B4-BE49-F238E27FC236}">
                  <a16:creationId xmlns:a16="http://schemas.microsoft.com/office/drawing/2014/main" id="{93133EF2-890A-859F-3A0D-38793D8DA11A}"/>
                </a:ext>
              </a:extLst>
            </p:cNvPr>
            <p:cNvSpPr/>
            <p:nvPr/>
          </p:nvSpPr>
          <p:spPr>
            <a:xfrm>
              <a:off x="9515543" y="5744014"/>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10</a:t>
              </a:r>
              <a:endParaRPr sz="1200">
                <a:solidFill>
                  <a:schemeClr val="bg1"/>
                </a:solidFill>
                <a:latin typeface="+mj-lt"/>
              </a:endParaRPr>
            </a:p>
          </p:txBody>
        </p:sp>
        <p:sp>
          <p:nvSpPr>
            <p:cNvPr id="49" name="Google Shape;718;p31">
              <a:extLst>
                <a:ext uri="{FF2B5EF4-FFF2-40B4-BE49-F238E27FC236}">
                  <a16:creationId xmlns:a16="http://schemas.microsoft.com/office/drawing/2014/main" id="{1AF5C6D7-8955-C8BE-EA3E-AD868B511C25}"/>
                </a:ext>
              </a:extLst>
            </p:cNvPr>
            <p:cNvSpPr/>
            <p:nvPr/>
          </p:nvSpPr>
          <p:spPr>
            <a:xfrm>
              <a:off x="10295020" y="5744014"/>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9</a:t>
              </a:r>
              <a:endParaRPr sz="1200">
                <a:solidFill>
                  <a:schemeClr val="bg1"/>
                </a:solidFill>
                <a:latin typeface="+mj-lt"/>
              </a:endParaRPr>
            </a:p>
          </p:txBody>
        </p:sp>
        <p:sp>
          <p:nvSpPr>
            <p:cNvPr id="50" name="Google Shape;719;p31">
              <a:extLst>
                <a:ext uri="{FF2B5EF4-FFF2-40B4-BE49-F238E27FC236}">
                  <a16:creationId xmlns:a16="http://schemas.microsoft.com/office/drawing/2014/main" id="{F57F634C-169C-F8C7-3FA8-8637431D5265}"/>
                </a:ext>
              </a:extLst>
            </p:cNvPr>
            <p:cNvSpPr/>
            <p:nvPr/>
          </p:nvSpPr>
          <p:spPr>
            <a:xfrm>
              <a:off x="10789660" y="5744014"/>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10</a:t>
              </a:r>
              <a:endParaRPr sz="1200">
                <a:solidFill>
                  <a:schemeClr val="bg1"/>
                </a:solidFill>
                <a:latin typeface="+mj-lt"/>
              </a:endParaRPr>
            </a:p>
          </p:txBody>
        </p:sp>
        <p:cxnSp>
          <p:nvCxnSpPr>
            <p:cNvPr id="51" name="Google Shape;720;p31">
              <a:extLst>
                <a:ext uri="{FF2B5EF4-FFF2-40B4-BE49-F238E27FC236}">
                  <a16:creationId xmlns:a16="http://schemas.microsoft.com/office/drawing/2014/main" id="{F3ED9B0A-6EC4-C617-E8C6-919F48AE7862}"/>
                </a:ext>
              </a:extLst>
            </p:cNvPr>
            <p:cNvCxnSpPr>
              <a:stCxn id="46" idx="3"/>
            </p:cNvCxnSpPr>
            <p:nvPr/>
          </p:nvCxnSpPr>
          <p:spPr>
            <a:xfrm flipH="1">
              <a:off x="9315784" y="3039984"/>
              <a:ext cx="762000" cy="685800"/>
            </a:xfrm>
            <a:prstGeom prst="straightConnector1">
              <a:avLst/>
            </a:prstGeom>
            <a:noFill/>
            <a:ln w="19050" cap="flat" cmpd="sng">
              <a:solidFill>
                <a:schemeClr val="tx1"/>
              </a:solidFill>
              <a:prstDash val="solid"/>
              <a:round/>
              <a:headEnd type="none" w="med" len="med"/>
              <a:tailEnd type="triangle" w="med" len="med"/>
            </a:ln>
          </p:spPr>
        </p:cxnSp>
        <p:cxnSp>
          <p:nvCxnSpPr>
            <p:cNvPr id="52" name="Google Shape;721;p31">
              <a:extLst>
                <a:ext uri="{FF2B5EF4-FFF2-40B4-BE49-F238E27FC236}">
                  <a16:creationId xmlns:a16="http://schemas.microsoft.com/office/drawing/2014/main" id="{EC5AA642-9CA1-090D-D249-8D145CB55A07}"/>
                </a:ext>
              </a:extLst>
            </p:cNvPr>
            <p:cNvCxnSpPr>
              <a:stCxn id="46" idx="3"/>
            </p:cNvCxnSpPr>
            <p:nvPr/>
          </p:nvCxnSpPr>
          <p:spPr>
            <a:xfrm>
              <a:off x="10077784" y="3039984"/>
              <a:ext cx="762000" cy="685800"/>
            </a:xfrm>
            <a:prstGeom prst="straightConnector1">
              <a:avLst/>
            </a:prstGeom>
            <a:noFill/>
            <a:ln w="19050" cap="flat" cmpd="sng">
              <a:solidFill>
                <a:schemeClr val="tx1"/>
              </a:solidFill>
              <a:prstDash val="solid"/>
              <a:round/>
              <a:headEnd type="none" w="med" len="med"/>
              <a:tailEnd type="triangle" w="med" len="med"/>
            </a:ln>
          </p:spPr>
        </p:cxnSp>
        <p:sp>
          <p:nvSpPr>
            <p:cNvPr id="53" name="Google Shape;722;p31">
              <a:extLst>
                <a:ext uri="{FF2B5EF4-FFF2-40B4-BE49-F238E27FC236}">
                  <a16:creationId xmlns:a16="http://schemas.microsoft.com/office/drawing/2014/main" id="{423465EF-DC0D-8B0B-89FE-408BEEFEAE73}"/>
                </a:ext>
              </a:extLst>
            </p:cNvPr>
            <p:cNvSpPr/>
            <p:nvPr/>
          </p:nvSpPr>
          <p:spPr>
            <a:xfrm>
              <a:off x="9150684" y="3725784"/>
              <a:ext cx="323850" cy="323849"/>
            </a:xfrm>
            <a:prstGeom prst="ellipse">
              <a:avLst/>
            </a:prstGeom>
            <a:solidFill>
              <a:schemeClr val="accent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723;p31">
              <a:extLst>
                <a:ext uri="{FF2B5EF4-FFF2-40B4-BE49-F238E27FC236}">
                  <a16:creationId xmlns:a16="http://schemas.microsoft.com/office/drawing/2014/main" id="{7DAF76DB-8B26-2500-E7E2-228623716B37}"/>
                </a:ext>
              </a:extLst>
            </p:cNvPr>
            <p:cNvSpPr/>
            <p:nvPr/>
          </p:nvSpPr>
          <p:spPr>
            <a:xfrm>
              <a:off x="10674684" y="3725784"/>
              <a:ext cx="323850" cy="323850"/>
            </a:xfrm>
            <a:prstGeom prst="ellipse">
              <a:avLst/>
            </a:prstGeom>
            <a:solidFill>
              <a:schemeClr val="accent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5" name="Google Shape;724;p31">
              <a:extLst>
                <a:ext uri="{FF2B5EF4-FFF2-40B4-BE49-F238E27FC236}">
                  <a16:creationId xmlns:a16="http://schemas.microsoft.com/office/drawing/2014/main" id="{A9301764-6F5E-ECC5-4318-FA7CF3560D41}"/>
                </a:ext>
              </a:extLst>
            </p:cNvPr>
            <p:cNvCxnSpPr/>
            <p:nvPr/>
          </p:nvCxnSpPr>
          <p:spPr>
            <a:xfrm>
              <a:off x="10841600" y="4048726"/>
              <a:ext cx="381000" cy="774700"/>
            </a:xfrm>
            <a:prstGeom prst="straightConnector1">
              <a:avLst/>
            </a:prstGeom>
            <a:noFill/>
            <a:ln w="19050" cap="flat" cmpd="sng">
              <a:solidFill>
                <a:schemeClr val="tx1"/>
              </a:solidFill>
              <a:prstDash val="solid"/>
              <a:round/>
              <a:headEnd type="none" w="med" len="med"/>
              <a:tailEnd type="triangle" w="med" len="med"/>
            </a:ln>
          </p:spPr>
        </p:cxnSp>
        <p:cxnSp>
          <p:nvCxnSpPr>
            <p:cNvPr id="56" name="Google Shape;725;p31">
              <a:extLst>
                <a:ext uri="{FF2B5EF4-FFF2-40B4-BE49-F238E27FC236}">
                  <a16:creationId xmlns:a16="http://schemas.microsoft.com/office/drawing/2014/main" id="{A89D0E59-CA11-7B3E-29B8-7DED4F1CA973}"/>
                </a:ext>
              </a:extLst>
            </p:cNvPr>
            <p:cNvCxnSpPr/>
            <p:nvPr/>
          </p:nvCxnSpPr>
          <p:spPr>
            <a:xfrm flipH="1">
              <a:off x="10458785" y="4048726"/>
              <a:ext cx="381000" cy="774700"/>
            </a:xfrm>
            <a:prstGeom prst="straightConnector1">
              <a:avLst/>
            </a:prstGeom>
            <a:noFill/>
            <a:ln w="19050" cap="flat" cmpd="sng">
              <a:solidFill>
                <a:schemeClr val="tx1"/>
              </a:solidFill>
              <a:prstDash val="solid"/>
              <a:round/>
              <a:headEnd type="none" w="med" len="med"/>
              <a:tailEnd type="triangle" w="med" len="med"/>
            </a:ln>
          </p:spPr>
        </p:cxnSp>
        <p:sp>
          <p:nvSpPr>
            <p:cNvPr id="57" name="Google Shape;726;p31">
              <a:extLst>
                <a:ext uri="{FF2B5EF4-FFF2-40B4-BE49-F238E27FC236}">
                  <a16:creationId xmlns:a16="http://schemas.microsoft.com/office/drawing/2014/main" id="{C931A657-ED3A-3D87-B596-1919113E429E}"/>
                </a:ext>
              </a:extLst>
            </p:cNvPr>
            <p:cNvSpPr/>
            <p:nvPr/>
          </p:nvSpPr>
          <p:spPr>
            <a:xfrm rot="10800000">
              <a:off x="8760326" y="4835358"/>
              <a:ext cx="381000" cy="304800"/>
            </a:xfrm>
            <a:prstGeom prst="triangle">
              <a:avLst>
                <a:gd name="adj" fmla="val 50000"/>
              </a:avLst>
            </a:prstGeom>
            <a:solidFill>
              <a:schemeClr val="accent2"/>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727;p31">
              <a:extLst>
                <a:ext uri="{FF2B5EF4-FFF2-40B4-BE49-F238E27FC236}">
                  <a16:creationId xmlns:a16="http://schemas.microsoft.com/office/drawing/2014/main" id="{B7A8BDC1-32E2-3054-50EC-A9D022994577}"/>
                </a:ext>
              </a:extLst>
            </p:cNvPr>
            <p:cNvSpPr/>
            <p:nvPr/>
          </p:nvSpPr>
          <p:spPr>
            <a:xfrm rot="10800000">
              <a:off x="10284326" y="4835358"/>
              <a:ext cx="381000" cy="304800"/>
            </a:xfrm>
            <a:prstGeom prst="triangle">
              <a:avLst>
                <a:gd name="adj" fmla="val 50000"/>
              </a:avLst>
            </a:prstGeom>
            <a:solidFill>
              <a:schemeClr val="accent2"/>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728;p31">
              <a:extLst>
                <a:ext uri="{FF2B5EF4-FFF2-40B4-BE49-F238E27FC236}">
                  <a16:creationId xmlns:a16="http://schemas.microsoft.com/office/drawing/2014/main" id="{74701F10-2629-69C0-8E78-4D16796DE059}"/>
                </a:ext>
              </a:extLst>
            </p:cNvPr>
            <p:cNvSpPr/>
            <p:nvPr/>
          </p:nvSpPr>
          <p:spPr>
            <a:xfrm rot="10800000">
              <a:off x="9500937" y="4840706"/>
              <a:ext cx="381000" cy="304800"/>
            </a:xfrm>
            <a:prstGeom prst="triangle">
              <a:avLst>
                <a:gd name="adj" fmla="val 50000"/>
              </a:avLst>
            </a:prstGeom>
            <a:solidFill>
              <a:schemeClr val="accent2"/>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729;p31">
              <a:extLst>
                <a:ext uri="{FF2B5EF4-FFF2-40B4-BE49-F238E27FC236}">
                  <a16:creationId xmlns:a16="http://schemas.microsoft.com/office/drawing/2014/main" id="{D3ADA82F-84CA-C2EA-0227-1AFA27865734}"/>
                </a:ext>
              </a:extLst>
            </p:cNvPr>
            <p:cNvSpPr/>
            <p:nvPr/>
          </p:nvSpPr>
          <p:spPr>
            <a:xfrm rot="10800000">
              <a:off x="11024937" y="4840706"/>
              <a:ext cx="381000" cy="304800"/>
            </a:xfrm>
            <a:prstGeom prst="triangle">
              <a:avLst>
                <a:gd name="adj" fmla="val 50000"/>
              </a:avLst>
            </a:prstGeom>
            <a:solidFill>
              <a:schemeClr val="accent2"/>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730;p31">
              <a:extLst>
                <a:ext uri="{FF2B5EF4-FFF2-40B4-BE49-F238E27FC236}">
                  <a16:creationId xmlns:a16="http://schemas.microsoft.com/office/drawing/2014/main" id="{71C3A905-6B2A-BB27-157C-7DEBB2A002F7}"/>
                </a:ext>
              </a:extLst>
            </p:cNvPr>
            <p:cNvSpPr/>
            <p:nvPr/>
          </p:nvSpPr>
          <p:spPr>
            <a:xfrm>
              <a:off x="8508988" y="5735998"/>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bg1"/>
                  </a:solidFill>
                  <a:latin typeface="+mj-lt"/>
                  <a:ea typeface="Calibri"/>
                  <a:cs typeface="Calibri"/>
                  <a:sym typeface="Calibri"/>
                </a:rPr>
                <a:t>10</a:t>
              </a:r>
              <a:endParaRPr sz="1200">
                <a:solidFill>
                  <a:schemeClr val="bg1"/>
                </a:solidFill>
                <a:latin typeface="+mj-lt"/>
              </a:endParaRPr>
            </a:p>
          </p:txBody>
        </p:sp>
        <p:sp>
          <p:nvSpPr>
            <p:cNvPr id="62" name="Google Shape;731;p31">
              <a:extLst>
                <a:ext uri="{FF2B5EF4-FFF2-40B4-BE49-F238E27FC236}">
                  <a16:creationId xmlns:a16="http://schemas.microsoft.com/office/drawing/2014/main" id="{69FB1008-46A2-D36B-5600-CC652A2959BF}"/>
                </a:ext>
              </a:extLst>
            </p:cNvPr>
            <p:cNvSpPr/>
            <p:nvPr/>
          </p:nvSpPr>
          <p:spPr>
            <a:xfrm>
              <a:off x="11249541" y="5749361"/>
              <a:ext cx="381000" cy="304800"/>
            </a:xfrm>
            <a:prstGeom prst="rect">
              <a:avLst/>
            </a:prstGeom>
            <a:solidFill>
              <a:schemeClr val="accent4"/>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mj-lt"/>
                  <a:cs typeface="Calibri"/>
                  <a:sym typeface="Calibri"/>
                </a:rPr>
                <a:t>20</a:t>
              </a:r>
              <a:endParaRPr sz="1200" dirty="0">
                <a:solidFill>
                  <a:schemeClr val="bg1"/>
                </a:solidFill>
                <a:latin typeface="+mj-lt"/>
              </a:endParaRPr>
            </a:p>
          </p:txBody>
        </p:sp>
        <p:cxnSp>
          <p:nvCxnSpPr>
            <p:cNvPr id="63" name="Google Shape;732;p31">
              <a:extLst>
                <a:ext uri="{FF2B5EF4-FFF2-40B4-BE49-F238E27FC236}">
                  <a16:creationId xmlns:a16="http://schemas.microsoft.com/office/drawing/2014/main" id="{4A7BFE6D-CE31-B4E9-B90F-541AC0A51458}"/>
                </a:ext>
              </a:extLst>
            </p:cNvPr>
            <p:cNvCxnSpPr>
              <a:stCxn id="57" idx="0"/>
              <a:endCxn id="47" idx="0"/>
            </p:cNvCxnSpPr>
            <p:nvPr/>
          </p:nvCxnSpPr>
          <p:spPr>
            <a:xfrm>
              <a:off x="8950826" y="5140158"/>
              <a:ext cx="224700" cy="603900"/>
            </a:xfrm>
            <a:prstGeom prst="straightConnector1">
              <a:avLst/>
            </a:prstGeom>
            <a:noFill/>
            <a:ln w="19050" cap="flat" cmpd="sng">
              <a:solidFill>
                <a:schemeClr val="tx1"/>
              </a:solidFill>
              <a:prstDash val="solid"/>
              <a:round/>
              <a:headEnd type="none" w="med" len="med"/>
              <a:tailEnd type="triangle" w="med" len="med"/>
            </a:ln>
          </p:spPr>
        </p:cxnSp>
        <p:cxnSp>
          <p:nvCxnSpPr>
            <p:cNvPr id="64" name="Google Shape;733;p31">
              <a:extLst>
                <a:ext uri="{FF2B5EF4-FFF2-40B4-BE49-F238E27FC236}">
                  <a16:creationId xmlns:a16="http://schemas.microsoft.com/office/drawing/2014/main" id="{EC60950B-6B2D-3774-3F0F-368CF996B442}"/>
                </a:ext>
              </a:extLst>
            </p:cNvPr>
            <p:cNvCxnSpPr>
              <a:stCxn id="57" idx="0"/>
              <a:endCxn id="61" idx="0"/>
            </p:cNvCxnSpPr>
            <p:nvPr/>
          </p:nvCxnSpPr>
          <p:spPr>
            <a:xfrm flipH="1">
              <a:off x="8699426" y="5140158"/>
              <a:ext cx="251400" cy="595800"/>
            </a:xfrm>
            <a:prstGeom prst="straightConnector1">
              <a:avLst/>
            </a:prstGeom>
            <a:noFill/>
            <a:ln w="19050" cap="flat" cmpd="sng">
              <a:solidFill>
                <a:schemeClr val="tx1"/>
              </a:solidFill>
              <a:prstDash val="solid"/>
              <a:round/>
              <a:headEnd type="none" w="med" len="med"/>
              <a:tailEnd type="triangle" w="med" len="med"/>
            </a:ln>
          </p:spPr>
        </p:cxnSp>
        <p:cxnSp>
          <p:nvCxnSpPr>
            <p:cNvPr id="65" name="Google Shape;734;p31">
              <a:extLst>
                <a:ext uri="{FF2B5EF4-FFF2-40B4-BE49-F238E27FC236}">
                  <a16:creationId xmlns:a16="http://schemas.microsoft.com/office/drawing/2014/main" id="{F9FE3A29-F568-FD74-C9CB-1C4236C948CC}"/>
                </a:ext>
              </a:extLst>
            </p:cNvPr>
            <p:cNvCxnSpPr>
              <a:stCxn id="59" idx="0"/>
              <a:endCxn id="48" idx="0"/>
            </p:cNvCxnSpPr>
            <p:nvPr/>
          </p:nvCxnSpPr>
          <p:spPr>
            <a:xfrm>
              <a:off x="9691437" y="5145506"/>
              <a:ext cx="14700" cy="598500"/>
            </a:xfrm>
            <a:prstGeom prst="straightConnector1">
              <a:avLst/>
            </a:prstGeom>
            <a:noFill/>
            <a:ln w="19050" cap="flat" cmpd="sng">
              <a:solidFill>
                <a:schemeClr val="tx1"/>
              </a:solidFill>
              <a:prstDash val="solid"/>
              <a:round/>
              <a:headEnd type="none" w="med" len="med"/>
              <a:tailEnd type="triangle" w="med" len="med"/>
            </a:ln>
          </p:spPr>
        </p:cxnSp>
        <p:cxnSp>
          <p:nvCxnSpPr>
            <p:cNvPr id="66" name="Google Shape;735;p31">
              <a:extLst>
                <a:ext uri="{FF2B5EF4-FFF2-40B4-BE49-F238E27FC236}">
                  <a16:creationId xmlns:a16="http://schemas.microsoft.com/office/drawing/2014/main" id="{9438C4B9-FF42-7AF0-AA66-B1E6D8D35C75}"/>
                </a:ext>
              </a:extLst>
            </p:cNvPr>
            <p:cNvCxnSpPr>
              <a:stCxn id="58" idx="0"/>
              <a:endCxn id="49" idx="0"/>
            </p:cNvCxnSpPr>
            <p:nvPr/>
          </p:nvCxnSpPr>
          <p:spPr>
            <a:xfrm>
              <a:off x="10474826" y="5140158"/>
              <a:ext cx="10800" cy="603900"/>
            </a:xfrm>
            <a:prstGeom prst="straightConnector1">
              <a:avLst/>
            </a:prstGeom>
            <a:noFill/>
            <a:ln w="19050" cap="flat" cmpd="sng">
              <a:solidFill>
                <a:schemeClr val="tx1"/>
              </a:solidFill>
              <a:prstDash val="solid"/>
              <a:round/>
              <a:headEnd type="none" w="med" len="med"/>
              <a:tailEnd type="triangle" w="med" len="med"/>
            </a:ln>
          </p:spPr>
        </p:cxnSp>
        <p:cxnSp>
          <p:nvCxnSpPr>
            <p:cNvPr id="67" name="Google Shape;736;p31">
              <a:extLst>
                <a:ext uri="{FF2B5EF4-FFF2-40B4-BE49-F238E27FC236}">
                  <a16:creationId xmlns:a16="http://schemas.microsoft.com/office/drawing/2014/main" id="{5E7E3EC5-226C-3DED-4EFD-221C2F138C25}"/>
                </a:ext>
              </a:extLst>
            </p:cNvPr>
            <p:cNvCxnSpPr/>
            <p:nvPr/>
          </p:nvCxnSpPr>
          <p:spPr>
            <a:xfrm>
              <a:off x="11215436" y="5145505"/>
              <a:ext cx="224582" cy="603856"/>
            </a:xfrm>
            <a:prstGeom prst="straightConnector1">
              <a:avLst/>
            </a:prstGeom>
            <a:noFill/>
            <a:ln w="19050" cap="flat" cmpd="sng">
              <a:solidFill>
                <a:schemeClr val="tx1"/>
              </a:solidFill>
              <a:prstDash val="solid"/>
              <a:round/>
              <a:headEnd type="none" w="med" len="med"/>
              <a:tailEnd type="triangle" w="med" len="med"/>
            </a:ln>
          </p:spPr>
        </p:cxnSp>
        <p:cxnSp>
          <p:nvCxnSpPr>
            <p:cNvPr id="68" name="Google Shape;737;p31">
              <a:extLst>
                <a:ext uri="{FF2B5EF4-FFF2-40B4-BE49-F238E27FC236}">
                  <a16:creationId xmlns:a16="http://schemas.microsoft.com/office/drawing/2014/main" id="{B976861D-0A47-D95C-D4EC-422E88BE7044}"/>
                </a:ext>
              </a:extLst>
            </p:cNvPr>
            <p:cNvCxnSpPr/>
            <p:nvPr/>
          </p:nvCxnSpPr>
          <p:spPr>
            <a:xfrm flipH="1">
              <a:off x="10964098" y="5145505"/>
              <a:ext cx="251338" cy="595840"/>
            </a:xfrm>
            <a:prstGeom prst="straightConnector1">
              <a:avLst/>
            </a:prstGeom>
            <a:noFill/>
            <a:ln w="19050" cap="flat" cmpd="sng">
              <a:solidFill>
                <a:schemeClr val="tx1"/>
              </a:solidFill>
              <a:prstDash val="solid"/>
              <a:round/>
              <a:headEnd type="none" w="med" len="med"/>
              <a:tailEnd type="triangle" w="med" len="med"/>
            </a:ln>
          </p:spPr>
        </p:cxnSp>
      </p:grpSp>
      <p:sp>
        <p:nvSpPr>
          <p:cNvPr id="69" name="TextBox 68">
            <a:extLst>
              <a:ext uri="{FF2B5EF4-FFF2-40B4-BE49-F238E27FC236}">
                <a16:creationId xmlns:a16="http://schemas.microsoft.com/office/drawing/2014/main" id="{BCAC9B43-07F2-20F2-B941-1E302669A037}"/>
              </a:ext>
            </a:extLst>
          </p:cNvPr>
          <p:cNvSpPr txBox="1"/>
          <p:nvPr/>
        </p:nvSpPr>
        <p:spPr>
          <a:xfrm>
            <a:off x="1487762" y="5828995"/>
            <a:ext cx="1491114" cy="461665"/>
          </a:xfrm>
          <a:prstGeom prst="rect">
            <a:avLst/>
          </a:prstGeom>
          <a:noFill/>
        </p:spPr>
        <p:txBody>
          <a:bodyPr wrap="none" rtlCol="0">
            <a:spAutoFit/>
          </a:bodyPr>
          <a:lstStyle/>
          <a:p>
            <a:r>
              <a:rPr lang="en-US" sz="2400" b="1" dirty="0">
                <a:solidFill>
                  <a:schemeClr val="accent2"/>
                </a:solidFill>
              </a:rPr>
              <a:t>Minimax</a:t>
            </a:r>
          </a:p>
        </p:txBody>
      </p:sp>
      <p:sp>
        <p:nvSpPr>
          <p:cNvPr id="70" name="TextBox 69">
            <a:extLst>
              <a:ext uri="{FF2B5EF4-FFF2-40B4-BE49-F238E27FC236}">
                <a16:creationId xmlns:a16="http://schemas.microsoft.com/office/drawing/2014/main" id="{003D5898-5A6B-4E3B-CEA7-DC22FE3E6677}"/>
              </a:ext>
            </a:extLst>
          </p:cNvPr>
          <p:cNvSpPr txBox="1"/>
          <p:nvPr/>
        </p:nvSpPr>
        <p:spPr>
          <a:xfrm>
            <a:off x="5269088" y="5828995"/>
            <a:ext cx="1941557" cy="461665"/>
          </a:xfrm>
          <a:prstGeom prst="rect">
            <a:avLst/>
          </a:prstGeom>
          <a:noFill/>
        </p:spPr>
        <p:txBody>
          <a:bodyPr wrap="none" rtlCol="0">
            <a:spAutoFit/>
          </a:bodyPr>
          <a:lstStyle/>
          <a:p>
            <a:pPr algn="ctr"/>
            <a:r>
              <a:rPr lang="en-US" sz="2400" b="1" dirty="0" err="1">
                <a:solidFill>
                  <a:schemeClr val="accent3"/>
                </a:solidFill>
              </a:rPr>
              <a:t>Expectimax</a:t>
            </a:r>
            <a:endParaRPr lang="en-US" sz="2400" b="1" dirty="0">
              <a:solidFill>
                <a:schemeClr val="accent3"/>
              </a:solidFill>
            </a:endParaRPr>
          </a:p>
        </p:txBody>
      </p:sp>
      <p:sp>
        <p:nvSpPr>
          <p:cNvPr id="72" name="TextBox 71">
            <a:extLst>
              <a:ext uri="{FF2B5EF4-FFF2-40B4-BE49-F238E27FC236}">
                <a16:creationId xmlns:a16="http://schemas.microsoft.com/office/drawing/2014/main" id="{CD1783E9-F511-778B-7D62-BC7D056CC3FF}"/>
              </a:ext>
            </a:extLst>
          </p:cNvPr>
          <p:cNvSpPr txBox="1"/>
          <p:nvPr/>
        </p:nvSpPr>
        <p:spPr>
          <a:xfrm>
            <a:off x="8847236" y="6091329"/>
            <a:ext cx="2597186" cy="461665"/>
          </a:xfrm>
          <a:prstGeom prst="rect">
            <a:avLst/>
          </a:prstGeom>
          <a:noFill/>
        </p:spPr>
        <p:txBody>
          <a:bodyPr wrap="none" rtlCol="0">
            <a:spAutoFit/>
          </a:bodyPr>
          <a:lstStyle/>
          <a:p>
            <a:pPr algn="ctr"/>
            <a:r>
              <a:rPr lang="en-US" sz="2400" b="1" dirty="0" err="1">
                <a:solidFill>
                  <a:schemeClr val="accent1"/>
                </a:solidFill>
              </a:rPr>
              <a:t>Expectiminimax</a:t>
            </a:r>
            <a:endParaRPr lang="en-US" sz="2400" b="1" dirty="0">
              <a:solidFill>
                <a:schemeClr val="accent1"/>
              </a:solidFill>
            </a:endParaRPr>
          </a:p>
        </p:txBody>
      </p:sp>
    </p:spTree>
    <p:extLst>
      <p:ext uri="{BB962C8B-B14F-4D97-AF65-F5344CB8AC3E}">
        <p14:creationId xmlns:p14="http://schemas.microsoft.com/office/powerpoint/2010/main" val="446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A343-9408-2FBF-BC33-0AB1ED2F09A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226C8EE-B790-D9D1-CB90-929F7E72698E}"/>
              </a:ext>
            </a:extLst>
          </p:cNvPr>
          <p:cNvSpPr>
            <a:spLocks noGrp="1"/>
          </p:cNvSpPr>
          <p:nvPr>
            <p:ph type="title"/>
          </p:nvPr>
        </p:nvSpPr>
        <p:spPr/>
        <p:txBody>
          <a:bodyPr/>
          <a:lstStyle/>
          <a:p>
            <a:r>
              <a:rPr lang="en-US" dirty="0" err="1"/>
              <a:t>Expectiminimax</a:t>
            </a:r>
            <a:endParaRPr lang="en-US" dirty="0"/>
          </a:p>
        </p:txBody>
      </p:sp>
      <p:sp>
        <p:nvSpPr>
          <p:cNvPr id="4" name="Date Placeholder 3">
            <a:extLst>
              <a:ext uri="{FF2B5EF4-FFF2-40B4-BE49-F238E27FC236}">
                <a16:creationId xmlns:a16="http://schemas.microsoft.com/office/drawing/2014/main" id="{4D5F3C87-0D3D-89F7-DC6F-EF588F6B3C57}"/>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261C4769-C276-3642-2109-CA354313AAF1}"/>
              </a:ext>
            </a:extLst>
          </p:cNvPr>
          <p:cNvSpPr>
            <a:spLocks noGrp="1"/>
          </p:cNvSpPr>
          <p:nvPr>
            <p:ph type="sldNum" sz="quarter" idx="12"/>
          </p:nvPr>
        </p:nvSpPr>
        <p:spPr>
          <a:xfrm>
            <a:off x="8826950" y="6386607"/>
            <a:ext cx="2743200" cy="365125"/>
          </a:xfrm>
        </p:spPr>
        <p:txBody>
          <a:bodyPr/>
          <a:lstStyle/>
          <a:p>
            <a:fld id="{0C6CD854-DD62-6C4B-87F1-66B34D688D3F}" type="slidenum">
              <a:rPr lang="en-US" smtClean="0"/>
              <a:t>26</a:t>
            </a:fld>
            <a:endParaRPr lang="en-US"/>
          </a:p>
        </p:txBody>
      </p:sp>
      <p:sp>
        <p:nvSpPr>
          <p:cNvPr id="7" name="Text Placeholder 6">
            <a:extLst>
              <a:ext uri="{FF2B5EF4-FFF2-40B4-BE49-F238E27FC236}">
                <a16:creationId xmlns:a16="http://schemas.microsoft.com/office/drawing/2014/main" id="{B7A31FEC-DEF0-114D-AB42-D5182FB6CDB8}"/>
              </a:ext>
            </a:extLst>
          </p:cNvPr>
          <p:cNvSpPr>
            <a:spLocks noGrp="1"/>
          </p:cNvSpPr>
          <p:nvPr>
            <p:ph type="body" sz="quarter" idx="13"/>
          </p:nvPr>
        </p:nvSpPr>
        <p:spPr>
          <a:xfrm>
            <a:off x="1802896" y="1978217"/>
            <a:ext cx="8586206" cy="1204283"/>
          </a:xfrm>
        </p:spPr>
        <p:txBody>
          <a:bodyPr/>
          <a:lstStyle/>
          <a:p>
            <a:r>
              <a:rPr lang="en-US" b="1" dirty="0">
                <a:solidFill>
                  <a:schemeClr val="accent1"/>
                </a:solidFill>
              </a:rPr>
              <a:t>function</a:t>
            </a:r>
            <a:r>
              <a:rPr lang="en-US" dirty="0"/>
              <a:t> </a:t>
            </a:r>
            <a:r>
              <a:rPr lang="en-US" dirty="0">
                <a:solidFill>
                  <a:schemeClr val="accent2"/>
                </a:solidFill>
              </a:rPr>
              <a:t>DECISION</a:t>
            </a:r>
            <a:r>
              <a:rPr lang="en-US" dirty="0"/>
              <a:t>(</a:t>
            </a:r>
            <a:r>
              <a:rPr lang="en-US" i="1" dirty="0">
                <a:solidFill>
                  <a:schemeClr val="accent3"/>
                </a:solidFill>
              </a:rPr>
              <a:t>s</a:t>
            </a:r>
            <a:r>
              <a:rPr lang="en-US" dirty="0"/>
              <a:t>) </a:t>
            </a:r>
            <a:r>
              <a:rPr lang="en-US" b="1" dirty="0">
                <a:solidFill>
                  <a:schemeClr val="accent1"/>
                </a:solidFill>
              </a:rPr>
              <a:t>returns</a:t>
            </a:r>
            <a:r>
              <a:rPr lang="en-US" dirty="0"/>
              <a:t> action</a:t>
            </a:r>
          </a:p>
          <a:p>
            <a:r>
              <a:rPr lang="en-US" dirty="0"/>
              <a:t>	</a:t>
            </a:r>
            <a:r>
              <a:rPr lang="en-US" b="1" dirty="0">
                <a:solidFill>
                  <a:schemeClr val="accent1"/>
                </a:solidFill>
              </a:rPr>
              <a:t>return</a:t>
            </a:r>
            <a:r>
              <a:rPr lang="en-US" dirty="0"/>
              <a:t> action </a:t>
            </a:r>
            <a:r>
              <a:rPr lang="en-US" i="1" dirty="0">
                <a:solidFill>
                  <a:schemeClr val="accent3"/>
                </a:solidFill>
              </a:rPr>
              <a:t>a</a:t>
            </a:r>
            <a:r>
              <a:rPr lang="en-US" dirty="0"/>
              <a:t> in </a:t>
            </a:r>
            <a:r>
              <a:rPr lang="en-US" dirty="0">
                <a:solidFill>
                  <a:schemeClr val="accent2"/>
                </a:solidFill>
              </a:rPr>
              <a:t>actions</a:t>
            </a:r>
            <a:r>
              <a:rPr lang="en-US" dirty="0"/>
              <a:t>(</a:t>
            </a:r>
            <a:r>
              <a:rPr lang="en-US" i="1" dirty="0">
                <a:solidFill>
                  <a:schemeClr val="accent3"/>
                </a:solidFill>
              </a:rPr>
              <a:t>s</a:t>
            </a:r>
            <a:r>
              <a:rPr lang="en-US" dirty="0"/>
              <a:t>) with highest </a:t>
            </a:r>
            <a:r>
              <a:rPr lang="en-US" dirty="0">
                <a:solidFill>
                  <a:schemeClr val="accent2"/>
                </a:solidFill>
              </a:rPr>
              <a:t>value</a:t>
            </a:r>
            <a:r>
              <a:rPr lang="en-US" dirty="0"/>
              <a:t>(</a:t>
            </a:r>
            <a:r>
              <a:rPr lang="en-US" dirty="0">
                <a:solidFill>
                  <a:schemeClr val="accent2"/>
                </a:solidFill>
              </a:rPr>
              <a:t>T</a:t>
            </a:r>
            <a:r>
              <a:rPr lang="en-US" dirty="0"/>
              <a:t>(</a:t>
            </a:r>
            <a:r>
              <a:rPr lang="en-US" i="1" dirty="0" err="1">
                <a:solidFill>
                  <a:schemeClr val="accent3"/>
                </a:solidFill>
              </a:rPr>
              <a:t>s</a:t>
            </a:r>
            <a:r>
              <a:rPr lang="en-US" dirty="0" err="1"/>
              <a:t>,</a:t>
            </a:r>
            <a:r>
              <a:rPr lang="en-US" i="1" dirty="0" err="1">
                <a:solidFill>
                  <a:schemeClr val="accent3"/>
                </a:solidFill>
              </a:rPr>
              <a:t>a</a:t>
            </a:r>
            <a:r>
              <a:rPr lang="en-US" dirty="0"/>
              <a:t>))</a:t>
            </a:r>
          </a:p>
        </p:txBody>
      </p:sp>
      <p:sp>
        <p:nvSpPr>
          <p:cNvPr id="8" name="Text Placeholder 6">
            <a:extLst>
              <a:ext uri="{FF2B5EF4-FFF2-40B4-BE49-F238E27FC236}">
                <a16:creationId xmlns:a16="http://schemas.microsoft.com/office/drawing/2014/main" id="{32DFA9E4-04EA-55E3-DAE5-CFCBE3E87C10}"/>
              </a:ext>
            </a:extLst>
          </p:cNvPr>
          <p:cNvSpPr txBox="1">
            <a:spLocks/>
          </p:cNvSpPr>
          <p:nvPr/>
        </p:nvSpPr>
        <p:spPr>
          <a:xfrm>
            <a:off x="1802896" y="3608196"/>
            <a:ext cx="8586206" cy="2320636"/>
          </a:xfrm>
          <a:prstGeom prst="rect">
            <a:avLst/>
          </a:prstGeom>
          <a:ln w="38100">
            <a:solidFill>
              <a:schemeClr val="accent1"/>
            </a:solidFill>
          </a:ln>
        </p:spPr>
        <p:txBody>
          <a:bodyPr vert="horz" lIns="274320" tIns="274320" rIns="274320" bIns="274320" rtlCol="0">
            <a:noAutofit/>
          </a:bodyPr>
          <a:lstStyle>
            <a:lvl1pPr marL="228600" indent="-22860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function</a:t>
            </a:r>
            <a:r>
              <a:rPr lang="en-US" dirty="0"/>
              <a:t> </a:t>
            </a:r>
            <a:r>
              <a:rPr lang="en-US" dirty="0">
                <a:solidFill>
                  <a:schemeClr val="accent2"/>
                </a:solidFill>
              </a:rPr>
              <a:t>VALUE</a:t>
            </a:r>
            <a:r>
              <a:rPr lang="en-US" dirty="0"/>
              <a:t>(</a:t>
            </a:r>
            <a:r>
              <a:rPr lang="en-US" i="1" dirty="0">
                <a:solidFill>
                  <a:schemeClr val="accent3"/>
                </a:solidFill>
              </a:rPr>
              <a:t>s</a:t>
            </a:r>
            <a:r>
              <a:rPr lang="en-US" dirty="0"/>
              <a:t>) </a:t>
            </a:r>
            <a:r>
              <a:rPr lang="en-US" b="1" dirty="0">
                <a:solidFill>
                  <a:schemeClr val="accent1"/>
                </a:solidFill>
              </a:rPr>
              <a:t>returns</a:t>
            </a:r>
            <a:r>
              <a:rPr lang="en-US" dirty="0"/>
              <a:t> value</a:t>
            </a:r>
          </a:p>
          <a:p>
            <a:r>
              <a:rPr lang="en-US" dirty="0"/>
              <a:t>	</a:t>
            </a:r>
            <a:r>
              <a:rPr lang="en-US" b="1" dirty="0">
                <a:solidFill>
                  <a:schemeClr val="accent1"/>
                </a:solidFill>
              </a:rPr>
              <a:t>if</a:t>
            </a:r>
            <a:r>
              <a:rPr lang="en-US" dirty="0"/>
              <a:t> </a:t>
            </a:r>
            <a:r>
              <a:rPr lang="en-US" dirty="0">
                <a:solidFill>
                  <a:schemeClr val="accent2"/>
                </a:solidFill>
              </a:rPr>
              <a:t>terminal-test</a:t>
            </a:r>
            <a:r>
              <a:rPr lang="en-US" dirty="0"/>
              <a:t>(</a:t>
            </a:r>
            <a:r>
              <a:rPr lang="en-US" i="1" dirty="0">
                <a:solidFill>
                  <a:schemeClr val="accent3"/>
                </a:solidFill>
              </a:rPr>
              <a:t>s</a:t>
            </a:r>
            <a:r>
              <a:rPr lang="en-US" dirty="0"/>
              <a:t>) </a:t>
            </a:r>
            <a:r>
              <a:rPr lang="en-US" b="1" dirty="0">
                <a:solidFill>
                  <a:schemeClr val="accent1"/>
                </a:solidFill>
              </a:rPr>
              <a:t>then</a:t>
            </a:r>
            <a:r>
              <a:rPr lang="en-US" dirty="0"/>
              <a:t> </a:t>
            </a:r>
            <a:r>
              <a:rPr lang="en-US" b="1" dirty="0">
                <a:solidFill>
                  <a:schemeClr val="accent1"/>
                </a:solidFill>
              </a:rPr>
              <a:t>return</a:t>
            </a:r>
            <a:r>
              <a:rPr lang="en-US" dirty="0"/>
              <a:t> </a:t>
            </a:r>
            <a:r>
              <a:rPr lang="en-US" dirty="0">
                <a:solidFill>
                  <a:schemeClr val="accent2"/>
                </a:solidFill>
              </a:rPr>
              <a:t>utility</a:t>
            </a:r>
            <a:r>
              <a:rPr lang="en-US" dirty="0"/>
              <a:t>(</a:t>
            </a:r>
            <a:r>
              <a:rPr lang="en-US" i="1" dirty="0">
                <a:solidFill>
                  <a:schemeClr val="accent3"/>
                </a:solidFill>
              </a:rPr>
              <a:t>s</a:t>
            </a:r>
            <a:r>
              <a:rPr lang="en-US" dirty="0"/>
              <a:t>)</a:t>
            </a:r>
          </a:p>
          <a:p>
            <a:r>
              <a:rPr lang="en-US" dirty="0"/>
              <a:t>	</a:t>
            </a:r>
            <a:r>
              <a:rPr lang="en-US" b="1" dirty="0">
                <a:solidFill>
                  <a:schemeClr val="accent1"/>
                </a:solidFill>
              </a:rPr>
              <a:t>if</a:t>
            </a:r>
            <a:r>
              <a:rPr lang="en-US" dirty="0"/>
              <a:t> </a:t>
            </a:r>
            <a:r>
              <a:rPr lang="en-US" dirty="0">
                <a:solidFill>
                  <a:schemeClr val="accent2"/>
                </a:solidFill>
              </a:rPr>
              <a:t>player</a:t>
            </a:r>
            <a:r>
              <a:rPr lang="en-US" dirty="0"/>
              <a:t>(</a:t>
            </a:r>
            <a:r>
              <a:rPr lang="en-US" i="1" dirty="0">
                <a:solidFill>
                  <a:schemeClr val="accent3"/>
                </a:solidFill>
              </a:rPr>
              <a:t>s</a:t>
            </a:r>
            <a:r>
              <a:rPr lang="en-US" dirty="0"/>
              <a:t>) == </a:t>
            </a:r>
            <a:r>
              <a:rPr lang="en-US" b="1" dirty="0">
                <a:solidFill>
                  <a:srgbClr val="0070C0"/>
                </a:solidFill>
              </a:rPr>
              <a:t>MAX</a:t>
            </a:r>
            <a:r>
              <a:rPr lang="en-US" dirty="0"/>
              <a:t> </a:t>
            </a:r>
            <a:r>
              <a:rPr lang="en-US" b="1" dirty="0">
                <a:solidFill>
                  <a:schemeClr val="accent1"/>
                </a:solidFill>
              </a:rPr>
              <a:t>then</a:t>
            </a:r>
            <a:r>
              <a:rPr lang="en-US" dirty="0"/>
              <a:t> </a:t>
            </a:r>
            <a:r>
              <a:rPr lang="en-US" b="1" dirty="0">
                <a:solidFill>
                  <a:schemeClr val="accent1"/>
                </a:solidFill>
              </a:rPr>
              <a:t>return</a:t>
            </a:r>
            <a:r>
              <a:rPr lang="en-US" dirty="0"/>
              <a:t> </a:t>
            </a:r>
            <a:r>
              <a:rPr lang="en-US" dirty="0">
                <a:solidFill>
                  <a:srgbClr val="0070C0"/>
                </a:solidFill>
              </a:rPr>
              <a:t>max</a:t>
            </a:r>
            <a:r>
              <a:rPr lang="en-US" dirty="0"/>
              <a:t> </a:t>
            </a:r>
            <a:r>
              <a:rPr lang="en-US" i="1" baseline="-25000" dirty="0">
                <a:solidFill>
                  <a:schemeClr val="accent3"/>
                </a:solidFill>
              </a:rPr>
              <a:t>a</a:t>
            </a:r>
            <a:r>
              <a:rPr lang="en-US" baseline="-25000" dirty="0"/>
              <a:t> in </a:t>
            </a:r>
            <a:r>
              <a:rPr lang="en-US" baseline="-25000" dirty="0">
                <a:solidFill>
                  <a:schemeClr val="accent2"/>
                </a:solidFill>
              </a:rPr>
              <a:t>actions</a:t>
            </a:r>
            <a:r>
              <a:rPr lang="en-US" baseline="-25000" dirty="0"/>
              <a:t>(</a:t>
            </a:r>
            <a:r>
              <a:rPr lang="en-US" i="1" baseline="-25000" dirty="0">
                <a:solidFill>
                  <a:schemeClr val="accent3"/>
                </a:solidFill>
              </a:rPr>
              <a:t>s</a:t>
            </a:r>
            <a:r>
              <a:rPr lang="en-US" baseline="-25000" dirty="0"/>
              <a:t>)</a:t>
            </a:r>
            <a:r>
              <a:rPr lang="en-US" dirty="0"/>
              <a:t> </a:t>
            </a:r>
            <a:r>
              <a:rPr lang="en-US" dirty="0">
                <a:solidFill>
                  <a:schemeClr val="accent2"/>
                </a:solidFill>
              </a:rPr>
              <a:t>value</a:t>
            </a:r>
            <a:r>
              <a:rPr lang="en-US" dirty="0"/>
              <a:t>(</a:t>
            </a:r>
            <a:r>
              <a:rPr lang="en-US" dirty="0">
                <a:solidFill>
                  <a:schemeClr val="accent2"/>
                </a:solidFill>
              </a:rPr>
              <a:t>T</a:t>
            </a:r>
            <a:r>
              <a:rPr lang="en-US" dirty="0"/>
              <a:t>(</a:t>
            </a:r>
            <a:r>
              <a:rPr lang="en-US" i="1" dirty="0" err="1">
                <a:solidFill>
                  <a:schemeClr val="accent3"/>
                </a:solidFill>
              </a:rPr>
              <a:t>s</a:t>
            </a:r>
            <a:r>
              <a:rPr lang="en-US" dirty="0" err="1"/>
              <a:t>,</a:t>
            </a:r>
            <a:r>
              <a:rPr lang="en-US" i="1" dirty="0" err="1">
                <a:solidFill>
                  <a:schemeClr val="accent3"/>
                </a:solidFill>
              </a:rPr>
              <a:t>a</a:t>
            </a:r>
            <a:r>
              <a:rPr lang="en-US" dirty="0"/>
              <a:t>))</a:t>
            </a:r>
          </a:p>
          <a:p>
            <a:r>
              <a:rPr lang="en-US" dirty="0"/>
              <a:t>	</a:t>
            </a:r>
            <a:r>
              <a:rPr lang="en-US" b="1" dirty="0">
                <a:solidFill>
                  <a:schemeClr val="accent1"/>
                </a:solidFill>
              </a:rPr>
              <a:t>if</a:t>
            </a:r>
            <a:r>
              <a:rPr lang="en-US" dirty="0"/>
              <a:t> </a:t>
            </a:r>
            <a:r>
              <a:rPr lang="en-US" dirty="0">
                <a:solidFill>
                  <a:schemeClr val="accent2"/>
                </a:solidFill>
              </a:rPr>
              <a:t>player</a:t>
            </a:r>
            <a:r>
              <a:rPr lang="en-US" dirty="0"/>
              <a:t>(</a:t>
            </a:r>
            <a:r>
              <a:rPr lang="en-US" i="1" dirty="0">
                <a:solidFill>
                  <a:schemeClr val="accent3"/>
                </a:solidFill>
              </a:rPr>
              <a:t>s</a:t>
            </a:r>
            <a:r>
              <a:rPr lang="en-US" dirty="0"/>
              <a:t>) == </a:t>
            </a:r>
            <a:r>
              <a:rPr lang="en-US" b="1" dirty="0">
                <a:solidFill>
                  <a:srgbClr val="C00000"/>
                </a:solidFill>
              </a:rPr>
              <a:t>MIN</a:t>
            </a:r>
            <a:r>
              <a:rPr lang="en-US" dirty="0"/>
              <a:t> </a:t>
            </a:r>
            <a:r>
              <a:rPr lang="en-US" b="1" dirty="0">
                <a:solidFill>
                  <a:schemeClr val="accent1"/>
                </a:solidFill>
              </a:rPr>
              <a:t>then</a:t>
            </a:r>
            <a:r>
              <a:rPr lang="en-US" dirty="0"/>
              <a:t> </a:t>
            </a:r>
            <a:r>
              <a:rPr lang="en-US" b="1" dirty="0">
                <a:solidFill>
                  <a:schemeClr val="accent1"/>
                </a:solidFill>
              </a:rPr>
              <a:t>return</a:t>
            </a:r>
            <a:r>
              <a:rPr lang="en-US" dirty="0"/>
              <a:t> </a:t>
            </a:r>
            <a:r>
              <a:rPr lang="en-US" dirty="0">
                <a:solidFill>
                  <a:srgbClr val="C00000"/>
                </a:solidFill>
              </a:rPr>
              <a:t>min</a:t>
            </a:r>
            <a:r>
              <a:rPr lang="en-US" dirty="0"/>
              <a:t> </a:t>
            </a:r>
            <a:r>
              <a:rPr lang="en-US" i="1" baseline="-25000" dirty="0">
                <a:solidFill>
                  <a:schemeClr val="accent3"/>
                </a:solidFill>
              </a:rPr>
              <a:t>a</a:t>
            </a:r>
            <a:r>
              <a:rPr lang="en-US" baseline="-25000" dirty="0"/>
              <a:t> in </a:t>
            </a:r>
            <a:r>
              <a:rPr lang="en-US" baseline="-25000" dirty="0">
                <a:solidFill>
                  <a:schemeClr val="accent2"/>
                </a:solidFill>
              </a:rPr>
              <a:t>actions</a:t>
            </a:r>
            <a:r>
              <a:rPr lang="en-US" baseline="-25000" dirty="0"/>
              <a:t>(</a:t>
            </a:r>
            <a:r>
              <a:rPr lang="en-US" i="1" baseline="-25000" dirty="0">
                <a:solidFill>
                  <a:schemeClr val="accent3"/>
                </a:solidFill>
              </a:rPr>
              <a:t>s</a:t>
            </a:r>
            <a:r>
              <a:rPr lang="en-US" baseline="-25000" dirty="0"/>
              <a:t>)</a:t>
            </a:r>
            <a:r>
              <a:rPr lang="en-US" dirty="0"/>
              <a:t> </a:t>
            </a:r>
            <a:r>
              <a:rPr lang="en-US" dirty="0">
                <a:solidFill>
                  <a:schemeClr val="accent2"/>
                </a:solidFill>
              </a:rPr>
              <a:t>value</a:t>
            </a:r>
            <a:r>
              <a:rPr lang="en-US" dirty="0"/>
              <a:t>(</a:t>
            </a:r>
            <a:r>
              <a:rPr lang="en-US" dirty="0">
                <a:solidFill>
                  <a:schemeClr val="accent2"/>
                </a:solidFill>
              </a:rPr>
              <a:t>T</a:t>
            </a:r>
            <a:r>
              <a:rPr lang="en-US" dirty="0"/>
              <a:t>(</a:t>
            </a:r>
            <a:r>
              <a:rPr lang="en-US" i="1" dirty="0" err="1">
                <a:solidFill>
                  <a:schemeClr val="accent3"/>
                </a:solidFill>
              </a:rPr>
              <a:t>s</a:t>
            </a:r>
            <a:r>
              <a:rPr lang="en-US" dirty="0" err="1"/>
              <a:t>,</a:t>
            </a:r>
            <a:r>
              <a:rPr lang="en-US" i="1" dirty="0" err="1">
                <a:solidFill>
                  <a:schemeClr val="accent3"/>
                </a:solidFill>
              </a:rPr>
              <a:t>a</a:t>
            </a:r>
            <a:r>
              <a:rPr lang="en-US" dirty="0"/>
              <a:t>))</a:t>
            </a:r>
          </a:p>
          <a:p>
            <a:r>
              <a:rPr lang="en-US" dirty="0"/>
              <a:t>	</a:t>
            </a:r>
            <a:r>
              <a:rPr lang="en-US" b="1" dirty="0">
                <a:solidFill>
                  <a:schemeClr val="accent1"/>
                </a:solidFill>
              </a:rPr>
              <a:t>if</a:t>
            </a:r>
            <a:r>
              <a:rPr lang="en-US" dirty="0"/>
              <a:t> </a:t>
            </a:r>
            <a:r>
              <a:rPr lang="en-US" dirty="0">
                <a:solidFill>
                  <a:schemeClr val="accent2"/>
                </a:solidFill>
              </a:rPr>
              <a:t>player</a:t>
            </a:r>
            <a:r>
              <a:rPr lang="en-US" dirty="0"/>
              <a:t>(</a:t>
            </a:r>
            <a:r>
              <a:rPr lang="en-US" i="1" dirty="0">
                <a:solidFill>
                  <a:schemeClr val="accent3"/>
                </a:solidFill>
              </a:rPr>
              <a:t>s</a:t>
            </a:r>
            <a:r>
              <a:rPr lang="en-US" dirty="0"/>
              <a:t>) == </a:t>
            </a:r>
            <a:r>
              <a:rPr lang="en-US" b="1" dirty="0">
                <a:solidFill>
                  <a:schemeClr val="accent3"/>
                </a:solidFill>
              </a:rPr>
              <a:t>CHANCE</a:t>
            </a:r>
            <a:r>
              <a:rPr lang="en-US" dirty="0"/>
              <a:t> </a:t>
            </a:r>
            <a:r>
              <a:rPr lang="en-US" b="1" dirty="0">
                <a:solidFill>
                  <a:schemeClr val="accent1"/>
                </a:solidFill>
              </a:rPr>
              <a:t>then</a:t>
            </a:r>
            <a:r>
              <a:rPr lang="en-US" dirty="0"/>
              <a:t> </a:t>
            </a:r>
            <a:r>
              <a:rPr lang="en-US" b="1" dirty="0">
                <a:solidFill>
                  <a:schemeClr val="accent1"/>
                </a:solidFill>
              </a:rPr>
              <a:t>return</a:t>
            </a:r>
            <a:r>
              <a:rPr lang="en-US" dirty="0"/>
              <a:t> </a:t>
            </a:r>
            <a:r>
              <a:rPr lang="en-US" dirty="0">
                <a:solidFill>
                  <a:schemeClr val="accent3"/>
                </a:solidFill>
              </a:rPr>
              <a:t>sum</a:t>
            </a:r>
            <a:r>
              <a:rPr lang="en-US" dirty="0"/>
              <a:t> </a:t>
            </a:r>
            <a:r>
              <a:rPr lang="en-US" i="1" baseline="-25000" dirty="0">
                <a:solidFill>
                  <a:schemeClr val="accent3"/>
                </a:solidFill>
              </a:rPr>
              <a:t>a</a:t>
            </a:r>
            <a:r>
              <a:rPr lang="en-US" baseline="-25000" dirty="0"/>
              <a:t> in </a:t>
            </a:r>
            <a:r>
              <a:rPr lang="en-US" baseline="-25000" dirty="0">
                <a:solidFill>
                  <a:schemeClr val="accent2"/>
                </a:solidFill>
              </a:rPr>
              <a:t>actions</a:t>
            </a:r>
            <a:r>
              <a:rPr lang="en-US" baseline="-25000" dirty="0"/>
              <a:t>(</a:t>
            </a:r>
            <a:r>
              <a:rPr lang="en-US" i="1" baseline="-25000" dirty="0">
                <a:solidFill>
                  <a:schemeClr val="accent3"/>
                </a:solidFill>
              </a:rPr>
              <a:t>s</a:t>
            </a:r>
            <a:r>
              <a:rPr lang="en-US" baseline="-25000" dirty="0"/>
              <a:t>)</a:t>
            </a:r>
            <a:r>
              <a:rPr lang="en-US" dirty="0"/>
              <a:t> P(a) * </a:t>
            </a:r>
            <a:r>
              <a:rPr lang="en-US" dirty="0">
                <a:solidFill>
                  <a:schemeClr val="accent2"/>
                </a:solidFill>
              </a:rPr>
              <a:t>value</a:t>
            </a:r>
            <a:r>
              <a:rPr lang="en-US" dirty="0"/>
              <a:t>(</a:t>
            </a:r>
            <a:r>
              <a:rPr lang="en-US" dirty="0">
                <a:solidFill>
                  <a:schemeClr val="accent2"/>
                </a:solidFill>
              </a:rPr>
              <a:t>T</a:t>
            </a:r>
            <a:r>
              <a:rPr lang="en-US" dirty="0"/>
              <a:t>(</a:t>
            </a:r>
            <a:r>
              <a:rPr lang="en-US" i="1" dirty="0" err="1">
                <a:solidFill>
                  <a:schemeClr val="accent3"/>
                </a:solidFill>
              </a:rPr>
              <a:t>s</a:t>
            </a:r>
            <a:r>
              <a:rPr lang="en-US" dirty="0" err="1"/>
              <a:t>,</a:t>
            </a:r>
            <a:r>
              <a:rPr lang="en-US" i="1" dirty="0" err="1">
                <a:solidFill>
                  <a:schemeClr val="accent3"/>
                </a:solidFill>
              </a:rPr>
              <a:t>a</a:t>
            </a:r>
            <a:r>
              <a:rPr lang="en-US" dirty="0"/>
              <a:t>))</a:t>
            </a:r>
          </a:p>
        </p:txBody>
      </p:sp>
    </p:spTree>
    <p:extLst>
      <p:ext uri="{BB962C8B-B14F-4D97-AF65-F5344CB8AC3E}">
        <p14:creationId xmlns:p14="http://schemas.microsoft.com/office/powerpoint/2010/main" val="2436333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40996-F0CD-AA5F-F261-0C4F5C7C88A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8C2C054-FEFD-242F-3FE8-05D5B03D1250}"/>
              </a:ext>
            </a:extLst>
          </p:cNvPr>
          <p:cNvSpPr>
            <a:spLocks noGrp="1"/>
          </p:cNvSpPr>
          <p:nvPr>
            <p:ph type="title"/>
          </p:nvPr>
        </p:nvSpPr>
        <p:spPr/>
        <p:txBody>
          <a:bodyPr/>
          <a:lstStyle/>
          <a:p>
            <a:r>
              <a:rPr lang="en-US" dirty="0" err="1"/>
              <a:t>Expectimax</a:t>
            </a:r>
            <a:endParaRPr lang="en-US" dirty="0"/>
          </a:p>
        </p:txBody>
      </p:sp>
      <p:sp>
        <p:nvSpPr>
          <p:cNvPr id="3" name="Date Placeholder 2">
            <a:extLst>
              <a:ext uri="{FF2B5EF4-FFF2-40B4-BE49-F238E27FC236}">
                <a16:creationId xmlns:a16="http://schemas.microsoft.com/office/drawing/2014/main" id="{D5B6A45E-9DD8-D44E-FBAA-B83238BB304E}"/>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F1AAF6AC-2687-7094-22B7-E1FEA0DE8F4B}"/>
              </a:ext>
            </a:extLst>
          </p:cNvPr>
          <p:cNvSpPr>
            <a:spLocks noGrp="1"/>
          </p:cNvSpPr>
          <p:nvPr>
            <p:ph type="sldNum" sz="quarter" idx="12"/>
          </p:nvPr>
        </p:nvSpPr>
        <p:spPr/>
        <p:txBody>
          <a:bodyPr/>
          <a:lstStyle/>
          <a:p>
            <a:fld id="{0C6CD854-DD62-6C4B-87F1-66B34D688D3F}" type="slidenum">
              <a:rPr lang="en-US" smtClean="0"/>
              <a:t>27</a:t>
            </a:fld>
            <a:endParaRPr lang="en-US"/>
          </a:p>
        </p:txBody>
      </p:sp>
      <p:grpSp>
        <p:nvGrpSpPr>
          <p:cNvPr id="5" name="Google Shape;772;p34" descr="Diagram of an expectimax tree with a maximizer node at the root, followed by three chance nodes (green circles). The chance nodes have children with values 3, 12, and 9; 2, 4, and 6; and 15, 6, and 0, respectively.">
            <a:extLst>
              <a:ext uri="{FF2B5EF4-FFF2-40B4-BE49-F238E27FC236}">
                <a16:creationId xmlns:a16="http://schemas.microsoft.com/office/drawing/2014/main" id="{446C891F-BCEE-B33A-6634-17CFA7DB9423}"/>
              </a:ext>
            </a:extLst>
          </p:cNvPr>
          <p:cNvGrpSpPr/>
          <p:nvPr/>
        </p:nvGrpSpPr>
        <p:grpSpPr>
          <a:xfrm>
            <a:off x="1777999" y="1735182"/>
            <a:ext cx="8636000" cy="3947160"/>
            <a:chOff x="1219200" y="1992630"/>
            <a:chExt cx="6477000" cy="2960370"/>
          </a:xfrm>
        </p:grpSpPr>
        <p:sp>
          <p:nvSpPr>
            <p:cNvPr id="8" name="Google Shape;773;p34">
              <a:extLst>
                <a:ext uri="{FF2B5EF4-FFF2-40B4-BE49-F238E27FC236}">
                  <a16:creationId xmlns:a16="http://schemas.microsoft.com/office/drawing/2014/main" id="{12C840A6-DBB6-8C12-B605-24D8B8ACF08B}"/>
                </a:ext>
              </a:extLst>
            </p:cNvPr>
            <p:cNvSpPr/>
            <p:nvPr/>
          </p:nvSpPr>
          <p:spPr>
            <a:xfrm>
              <a:off x="4133850" y="1992630"/>
              <a:ext cx="652463" cy="521970"/>
            </a:xfrm>
            <a:prstGeom prst="triangle">
              <a:avLst>
                <a:gd name="adj" fmla="val 50000"/>
              </a:avLst>
            </a:prstGeom>
            <a:solidFill>
              <a:schemeClr val="accent1"/>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9" name="Google Shape;774;p34">
              <a:extLst>
                <a:ext uri="{FF2B5EF4-FFF2-40B4-BE49-F238E27FC236}">
                  <a16:creationId xmlns:a16="http://schemas.microsoft.com/office/drawing/2014/main" id="{CAA5074F-5C43-B846-7FD7-16FF61BBFA3F}"/>
                </a:ext>
              </a:extLst>
            </p:cNvPr>
            <p:cNvGrpSpPr/>
            <p:nvPr/>
          </p:nvGrpSpPr>
          <p:grpSpPr>
            <a:xfrm>
              <a:off x="1981200" y="3765550"/>
              <a:ext cx="381000" cy="1187450"/>
              <a:chOff x="1981200" y="3765550"/>
              <a:chExt cx="381000" cy="1187450"/>
            </a:xfrm>
          </p:grpSpPr>
          <p:cxnSp>
            <p:nvCxnSpPr>
              <p:cNvPr id="49" name="Google Shape;775;p34">
                <a:extLst>
                  <a:ext uri="{FF2B5EF4-FFF2-40B4-BE49-F238E27FC236}">
                    <a16:creationId xmlns:a16="http://schemas.microsoft.com/office/drawing/2014/main" id="{34D4EC9F-1EE3-B0E3-5935-1FB3E2E5236D}"/>
                  </a:ext>
                </a:extLst>
              </p:cNvPr>
              <p:cNvCxnSpPr>
                <a:cxnSpLocks/>
                <a:stCxn id="41" idx="0"/>
              </p:cNvCxnSpPr>
              <p:nvPr/>
            </p:nvCxnSpPr>
            <p:spPr>
              <a:xfrm>
                <a:off x="2174875" y="3765550"/>
                <a:ext cx="0" cy="822300"/>
              </a:xfrm>
              <a:prstGeom prst="straightConnector1">
                <a:avLst/>
              </a:prstGeom>
              <a:noFill/>
              <a:ln w="19050" cap="flat" cmpd="sng">
                <a:solidFill>
                  <a:schemeClr val="dk1"/>
                </a:solidFill>
                <a:prstDash val="solid"/>
                <a:round/>
                <a:headEnd type="none" w="med" len="med"/>
                <a:tailEnd type="triangle" w="lg" len="lg"/>
              </a:ln>
            </p:spPr>
          </p:cxnSp>
          <p:sp>
            <p:nvSpPr>
              <p:cNvPr id="50" name="Google Shape;777;p34">
                <a:extLst>
                  <a:ext uri="{FF2B5EF4-FFF2-40B4-BE49-F238E27FC236}">
                    <a16:creationId xmlns:a16="http://schemas.microsoft.com/office/drawing/2014/main" id="{90597775-EB67-3CEE-81CC-9C23143D7AFC}"/>
                  </a:ext>
                </a:extLst>
              </p:cNvPr>
              <p:cNvSpPr/>
              <p:nvPr/>
            </p:nvSpPr>
            <p:spPr>
              <a:xfrm>
                <a:off x="1981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12</a:t>
                </a:r>
                <a:endParaRPr dirty="0">
                  <a:solidFill>
                    <a:schemeClr val="bg1"/>
                  </a:solidFill>
                  <a:latin typeface="+mj-lt"/>
                </a:endParaRPr>
              </a:p>
            </p:txBody>
          </p:sp>
        </p:grpSp>
        <p:grpSp>
          <p:nvGrpSpPr>
            <p:cNvPr id="10" name="Google Shape;778;p34">
              <a:extLst>
                <a:ext uri="{FF2B5EF4-FFF2-40B4-BE49-F238E27FC236}">
                  <a16:creationId xmlns:a16="http://schemas.microsoft.com/office/drawing/2014/main" id="{6D5D3B5C-CA5D-D8A8-3B88-040673102CCD}"/>
                </a:ext>
              </a:extLst>
            </p:cNvPr>
            <p:cNvGrpSpPr/>
            <p:nvPr/>
          </p:nvGrpSpPr>
          <p:grpSpPr>
            <a:xfrm>
              <a:off x="2174875" y="3765550"/>
              <a:ext cx="949325" cy="1187450"/>
              <a:chOff x="2174875" y="3765550"/>
              <a:chExt cx="949325" cy="1187450"/>
            </a:xfrm>
          </p:grpSpPr>
          <p:cxnSp>
            <p:nvCxnSpPr>
              <p:cNvPr id="47" name="Google Shape;779;p34">
                <a:extLst>
                  <a:ext uri="{FF2B5EF4-FFF2-40B4-BE49-F238E27FC236}">
                    <a16:creationId xmlns:a16="http://schemas.microsoft.com/office/drawing/2014/main" id="{8F1A168C-A25E-23D5-C875-9CE5134E7C81}"/>
                  </a:ext>
                </a:extLst>
              </p:cNvPr>
              <p:cNvCxnSpPr>
                <a:stCxn id="41" idx="0"/>
              </p:cNvCxnSpPr>
              <p:nvPr/>
            </p:nvCxnSpPr>
            <p:spPr>
              <a:xfrm>
                <a:off x="2174875" y="3765550"/>
                <a:ext cx="763500" cy="822300"/>
              </a:xfrm>
              <a:prstGeom prst="straightConnector1">
                <a:avLst/>
              </a:prstGeom>
              <a:noFill/>
              <a:ln w="19050" cap="flat" cmpd="sng">
                <a:solidFill>
                  <a:schemeClr val="dk1"/>
                </a:solidFill>
                <a:prstDash val="solid"/>
                <a:round/>
                <a:headEnd type="none" w="med" len="med"/>
                <a:tailEnd type="triangle" w="lg" len="lg"/>
              </a:ln>
            </p:spPr>
          </p:cxnSp>
          <p:sp>
            <p:nvSpPr>
              <p:cNvPr id="48" name="Google Shape;780;p34">
                <a:extLst>
                  <a:ext uri="{FF2B5EF4-FFF2-40B4-BE49-F238E27FC236}">
                    <a16:creationId xmlns:a16="http://schemas.microsoft.com/office/drawing/2014/main" id="{4ADF02D5-60C9-2AE1-3A03-73DC1190EA5F}"/>
                  </a:ext>
                </a:extLst>
              </p:cNvPr>
              <p:cNvSpPr/>
              <p:nvPr/>
            </p:nvSpPr>
            <p:spPr>
              <a:xfrm>
                <a:off x="2743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9</a:t>
                </a:r>
                <a:endParaRPr>
                  <a:solidFill>
                    <a:schemeClr val="bg1"/>
                  </a:solidFill>
                  <a:latin typeface="+mj-lt"/>
                </a:endParaRPr>
              </a:p>
            </p:txBody>
          </p:sp>
        </p:grpSp>
        <p:grpSp>
          <p:nvGrpSpPr>
            <p:cNvPr id="11" name="Google Shape;781;p34">
              <a:extLst>
                <a:ext uri="{FF2B5EF4-FFF2-40B4-BE49-F238E27FC236}">
                  <a16:creationId xmlns:a16="http://schemas.microsoft.com/office/drawing/2014/main" id="{4A914972-DBE9-8C33-CB27-F469F1450944}"/>
                </a:ext>
              </a:extLst>
            </p:cNvPr>
            <p:cNvGrpSpPr/>
            <p:nvPr/>
          </p:nvGrpSpPr>
          <p:grpSpPr>
            <a:xfrm>
              <a:off x="6553200" y="3765550"/>
              <a:ext cx="381000" cy="1187450"/>
              <a:chOff x="6553200" y="3765550"/>
              <a:chExt cx="381000" cy="1187450"/>
            </a:xfrm>
          </p:grpSpPr>
          <p:cxnSp>
            <p:nvCxnSpPr>
              <p:cNvPr id="45" name="Google Shape;782;p34">
                <a:extLst>
                  <a:ext uri="{FF2B5EF4-FFF2-40B4-BE49-F238E27FC236}">
                    <a16:creationId xmlns:a16="http://schemas.microsoft.com/office/drawing/2014/main" id="{680DF916-EB0F-4F0C-B698-95E62E90AC12}"/>
                  </a:ext>
                </a:extLst>
              </p:cNvPr>
              <p:cNvCxnSpPr/>
              <p:nvPr/>
            </p:nvCxnSpPr>
            <p:spPr>
              <a:xfrm>
                <a:off x="6745288" y="3765550"/>
                <a:ext cx="1588" cy="806450"/>
              </a:xfrm>
              <a:prstGeom prst="straightConnector1">
                <a:avLst/>
              </a:prstGeom>
              <a:noFill/>
              <a:ln w="19050" cap="flat" cmpd="sng">
                <a:solidFill>
                  <a:schemeClr val="dk1"/>
                </a:solidFill>
                <a:prstDash val="solid"/>
                <a:round/>
                <a:headEnd type="none" w="med" len="med"/>
                <a:tailEnd type="triangle" w="lg" len="lg"/>
              </a:ln>
            </p:spPr>
          </p:cxnSp>
          <p:sp>
            <p:nvSpPr>
              <p:cNvPr id="46" name="Google Shape;783;p34">
                <a:extLst>
                  <a:ext uri="{FF2B5EF4-FFF2-40B4-BE49-F238E27FC236}">
                    <a16:creationId xmlns:a16="http://schemas.microsoft.com/office/drawing/2014/main" id="{D2087901-C55B-7D66-99D8-53FD0A074674}"/>
                  </a:ext>
                </a:extLst>
              </p:cNvPr>
              <p:cNvSpPr/>
              <p:nvPr/>
            </p:nvSpPr>
            <p:spPr>
              <a:xfrm>
                <a:off x="6553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6</a:t>
                </a:r>
                <a:endParaRPr>
                  <a:solidFill>
                    <a:schemeClr val="bg1"/>
                  </a:solidFill>
                  <a:latin typeface="+mj-lt"/>
                </a:endParaRPr>
              </a:p>
            </p:txBody>
          </p:sp>
        </p:grpSp>
        <p:grpSp>
          <p:nvGrpSpPr>
            <p:cNvPr id="12" name="Google Shape;784;p34">
              <a:extLst>
                <a:ext uri="{FF2B5EF4-FFF2-40B4-BE49-F238E27FC236}">
                  <a16:creationId xmlns:a16="http://schemas.microsoft.com/office/drawing/2014/main" id="{6EDA8ABF-F3F5-2DC8-99C3-AEAB9771F08C}"/>
                </a:ext>
              </a:extLst>
            </p:cNvPr>
            <p:cNvGrpSpPr/>
            <p:nvPr/>
          </p:nvGrpSpPr>
          <p:grpSpPr>
            <a:xfrm>
              <a:off x="6745288" y="3765550"/>
              <a:ext cx="950912" cy="1187450"/>
              <a:chOff x="6745288" y="3765550"/>
              <a:chExt cx="950912" cy="1187450"/>
            </a:xfrm>
          </p:grpSpPr>
          <p:cxnSp>
            <p:nvCxnSpPr>
              <p:cNvPr id="43" name="Google Shape;785;p34">
                <a:extLst>
                  <a:ext uri="{FF2B5EF4-FFF2-40B4-BE49-F238E27FC236}">
                    <a16:creationId xmlns:a16="http://schemas.microsoft.com/office/drawing/2014/main" id="{2FB3D01E-E8E2-BC46-743F-0F90BDEE629C}"/>
                  </a:ext>
                </a:extLst>
              </p:cNvPr>
              <p:cNvCxnSpPr/>
              <p:nvPr/>
            </p:nvCxnSpPr>
            <p:spPr>
              <a:xfrm>
                <a:off x="6745288" y="3765550"/>
                <a:ext cx="763587" cy="822325"/>
              </a:xfrm>
              <a:prstGeom prst="straightConnector1">
                <a:avLst/>
              </a:prstGeom>
              <a:noFill/>
              <a:ln w="19050" cap="flat" cmpd="sng">
                <a:solidFill>
                  <a:schemeClr val="dk1"/>
                </a:solidFill>
                <a:prstDash val="solid"/>
                <a:round/>
                <a:headEnd type="none" w="med" len="med"/>
                <a:tailEnd type="triangle" w="lg" len="lg"/>
              </a:ln>
            </p:spPr>
          </p:cxnSp>
          <p:sp>
            <p:nvSpPr>
              <p:cNvPr id="44" name="Google Shape;786;p34">
                <a:extLst>
                  <a:ext uri="{FF2B5EF4-FFF2-40B4-BE49-F238E27FC236}">
                    <a16:creationId xmlns:a16="http://schemas.microsoft.com/office/drawing/2014/main" id="{AD40E9FB-3532-F72C-4FD5-CF3B3C69F655}"/>
                  </a:ext>
                </a:extLst>
              </p:cNvPr>
              <p:cNvSpPr/>
              <p:nvPr/>
            </p:nvSpPr>
            <p:spPr>
              <a:xfrm>
                <a:off x="7315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0</a:t>
                </a:r>
                <a:endParaRPr>
                  <a:solidFill>
                    <a:schemeClr val="bg1"/>
                  </a:solidFill>
                  <a:latin typeface="+mj-lt"/>
                </a:endParaRPr>
              </a:p>
            </p:txBody>
          </p:sp>
        </p:grpSp>
        <p:grpSp>
          <p:nvGrpSpPr>
            <p:cNvPr id="13" name="Google Shape;787;p34">
              <a:extLst>
                <a:ext uri="{FF2B5EF4-FFF2-40B4-BE49-F238E27FC236}">
                  <a16:creationId xmlns:a16="http://schemas.microsoft.com/office/drawing/2014/main" id="{5663A063-2092-1FF7-D3F4-14CFAC344A09}"/>
                </a:ext>
              </a:extLst>
            </p:cNvPr>
            <p:cNvGrpSpPr/>
            <p:nvPr/>
          </p:nvGrpSpPr>
          <p:grpSpPr>
            <a:xfrm>
              <a:off x="1984375" y="2514600"/>
              <a:ext cx="2475707" cy="1250950"/>
              <a:chOff x="1984375" y="2514601"/>
              <a:chExt cx="2475709" cy="1250949"/>
            </a:xfrm>
          </p:grpSpPr>
          <p:sp>
            <p:nvSpPr>
              <p:cNvPr id="41" name="Google Shape;776;p34">
                <a:extLst>
                  <a:ext uri="{FF2B5EF4-FFF2-40B4-BE49-F238E27FC236}">
                    <a16:creationId xmlns:a16="http://schemas.microsoft.com/office/drawing/2014/main" id="{EC5C87C7-D444-85CF-7DE0-C2B885F41595}"/>
                  </a:ext>
                </a:extLst>
              </p:cNvPr>
              <p:cNvSpPr/>
              <p:nvPr/>
            </p:nvSpPr>
            <p:spPr>
              <a:xfrm rot="10800000" flipH="1">
                <a:off x="1984375" y="3460750"/>
                <a:ext cx="381000" cy="304800"/>
              </a:xfrm>
              <a:prstGeom prst="triangle">
                <a:avLst>
                  <a:gd name="adj" fmla="val 50000"/>
                </a:avLst>
              </a:prstGeom>
              <a:solidFill>
                <a:srgbClr val="CCCCC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2" name="Google Shape;788;p34">
                <a:extLst>
                  <a:ext uri="{FF2B5EF4-FFF2-40B4-BE49-F238E27FC236}">
                    <a16:creationId xmlns:a16="http://schemas.microsoft.com/office/drawing/2014/main" id="{B79DA134-9750-EA54-C872-0153929B1E2F}"/>
                  </a:ext>
                </a:extLst>
              </p:cNvPr>
              <p:cNvCxnSpPr>
                <a:cxnSpLocks/>
                <a:stCxn id="8" idx="3"/>
                <a:endCxn id="26" idx="7"/>
              </p:cNvCxnSpPr>
              <p:nvPr/>
            </p:nvCxnSpPr>
            <p:spPr>
              <a:xfrm flipH="1">
                <a:off x="2360286" y="2514601"/>
                <a:ext cx="2099798" cy="916314"/>
              </a:xfrm>
              <a:prstGeom prst="straightConnector1">
                <a:avLst/>
              </a:prstGeom>
              <a:noFill/>
              <a:ln w="19050" cap="flat" cmpd="sng">
                <a:solidFill>
                  <a:schemeClr val="tx1"/>
                </a:solidFill>
                <a:prstDash val="solid"/>
                <a:round/>
                <a:headEnd type="none" w="med" len="med"/>
                <a:tailEnd type="triangle" w="lg" len="lg"/>
              </a:ln>
            </p:spPr>
          </p:cxnSp>
        </p:grpSp>
        <p:cxnSp>
          <p:nvCxnSpPr>
            <p:cNvPr id="14" name="Google Shape;790;p34">
              <a:extLst>
                <a:ext uri="{FF2B5EF4-FFF2-40B4-BE49-F238E27FC236}">
                  <a16:creationId xmlns:a16="http://schemas.microsoft.com/office/drawing/2014/main" id="{4C29B6D9-49A6-9713-99C2-0300D285A991}"/>
                </a:ext>
              </a:extLst>
            </p:cNvPr>
            <p:cNvCxnSpPr>
              <a:stCxn id="41" idx="0"/>
            </p:cNvCxnSpPr>
            <p:nvPr/>
          </p:nvCxnSpPr>
          <p:spPr>
            <a:xfrm flipH="1">
              <a:off x="1414375" y="3765550"/>
              <a:ext cx="760500" cy="822300"/>
            </a:xfrm>
            <a:prstGeom prst="straightConnector1">
              <a:avLst/>
            </a:prstGeom>
            <a:noFill/>
            <a:ln w="19050" cap="flat" cmpd="sng">
              <a:solidFill>
                <a:schemeClr val="dk1"/>
              </a:solidFill>
              <a:prstDash val="solid"/>
              <a:round/>
              <a:headEnd type="none" w="med" len="med"/>
              <a:tailEnd type="triangle" w="lg" len="lg"/>
            </a:ln>
          </p:spPr>
        </p:cxnSp>
        <p:sp>
          <p:nvSpPr>
            <p:cNvPr id="15" name="Google Shape;791;p34">
              <a:extLst>
                <a:ext uri="{FF2B5EF4-FFF2-40B4-BE49-F238E27FC236}">
                  <a16:creationId xmlns:a16="http://schemas.microsoft.com/office/drawing/2014/main" id="{31EEAE9D-A9FF-62F4-4FB6-F4B20C177D56}"/>
                </a:ext>
              </a:extLst>
            </p:cNvPr>
            <p:cNvSpPr/>
            <p:nvPr/>
          </p:nvSpPr>
          <p:spPr>
            <a:xfrm>
              <a:off x="1219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3</a:t>
              </a:r>
              <a:endParaRPr dirty="0">
                <a:solidFill>
                  <a:schemeClr val="bg1"/>
                </a:solidFill>
                <a:latin typeface="+mj-lt"/>
              </a:endParaRPr>
            </a:p>
          </p:txBody>
        </p:sp>
        <p:grpSp>
          <p:nvGrpSpPr>
            <p:cNvPr id="18" name="Google Shape;794;p34">
              <a:extLst>
                <a:ext uri="{FF2B5EF4-FFF2-40B4-BE49-F238E27FC236}">
                  <a16:creationId xmlns:a16="http://schemas.microsoft.com/office/drawing/2014/main" id="{ECF1B1E0-C51E-9F97-5114-229DFE131164}"/>
                </a:ext>
              </a:extLst>
            </p:cNvPr>
            <p:cNvGrpSpPr/>
            <p:nvPr/>
          </p:nvGrpSpPr>
          <p:grpSpPr>
            <a:xfrm>
              <a:off x="4270375" y="2514600"/>
              <a:ext cx="381000" cy="1235075"/>
              <a:chOff x="4270375" y="2514601"/>
              <a:chExt cx="381000" cy="1235074"/>
            </a:xfrm>
          </p:grpSpPr>
          <p:sp>
            <p:nvSpPr>
              <p:cNvPr id="39" name="Google Shape;795;p34">
                <a:extLst>
                  <a:ext uri="{FF2B5EF4-FFF2-40B4-BE49-F238E27FC236}">
                    <a16:creationId xmlns:a16="http://schemas.microsoft.com/office/drawing/2014/main" id="{16EABF4E-3D2A-E62B-5D98-DE8B13D6C340}"/>
                  </a:ext>
                </a:extLst>
              </p:cNvPr>
              <p:cNvSpPr/>
              <p:nvPr/>
            </p:nvSpPr>
            <p:spPr>
              <a:xfrm rot="10800000" flipH="1">
                <a:off x="4270375" y="3444875"/>
                <a:ext cx="381000" cy="304800"/>
              </a:xfrm>
              <a:prstGeom prst="triangle">
                <a:avLst>
                  <a:gd name="adj" fmla="val 50000"/>
                </a:avLst>
              </a:prstGeom>
              <a:solidFill>
                <a:srgbClr val="CCCCC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0" name="Google Shape;796;p34">
                <a:extLst>
                  <a:ext uri="{FF2B5EF4-FFF2-40B4-BE49-F238E27FC236}">
                    <a16:creationId xmlns:a16="http://schemas.microsoft.com/office/drawing/2014/main" id="{430CF823-9F06-2509-7563-3BAAB6F0700F}"/>
                  </a:ext>
                </a:extLst>
              </p:cNvPr>
              <p:cNvCxnSpPr>
                <a:cxnSpLocks/>
                <a:stCxn id="8" idx="3"/>
                <a:endCxn id="24" idx="0"/>
              </p:cNvCxnSpPr>
              <p:nvPr/>
            </p:nvCxnSpPr>
            <p:spPr>
              <a:xfrm flipH="1">
                <a:off x="4457700" y="2514601"/>
                <a:ext cx="2382" cy="761999"/>
              </a:xfrm>
              <a:prstGeom prst="straightConnector1">
                <a:avLst/>
              </a:prstGeom>
              <a:noFill/>
              <a:ln w="19050" cap="flat" cmpd="sng">
                <a:solidFill>
                  <a:schemeClr val="dk1"/>
                </a:solidFill>
                <a:prstDash val="solid"/>
                <a:round/>
                <a:headEnd type="none" w="med" len="med"/>
                <a:tailEnd type="triangle" w="lg" len="lg"/>
              </a:ln>
            </p:spPr>
          </p:cxnSp>
        </p:grpSp>
        <p:grpSp>
          <p:nvGrpSpPr>
            <p:cNvPr id="19" name="Google Shape;798;p34">
              <a:extLst>
                <a:ext uri="{FF2B5EF4-FFF2-40B4-BE49-F238E27FC236}">
                  <a16:creationId xmlns:a16="http://schemas.microsoft.com/office/drawing/2014/main" id="{F98BBECF-408B-A67D-BD94-75D111DAAB24}"/>
                </a:ext>
              </a:extLst>
            </p:cNvPr>
            <p:cNvGrpSpPr/>
            <p:nvPr/>
          </p:nvGrpSpPr>
          <p:grpSpPr>
            <a:xfrm>
              <a:off x="3505200" y="3765550"/>
              <a:ext cx="954088" cy="1187450"/>
              <a:chOff x="3505200" y="3765550"/>
              <a:chExt cx="954088" cy="1187450"/>
            </a:xfrm>
          </p:grpSpPr>
          <p:cxnSp>
            <p:nvCxnSpPr>
              <p:cNvPr id="36" name="Google Shape;799;p34">
                <a:extLst>
                  <a:ext uri="{FF2B5EF4-FFF2-40B4-BE49-F238E27FC236}">
                    <a16:creationId xmlns:a16="http://schemas.microsoft.com/office/drawing/2014/main" id="{334F8F34-6928-5824-A92D-8B83DB5C27C2}"/>
                  </a:ext>
                </a:extLst>
              </p:cNvPr>
              <p:cNvCxnSpPr/>
              <p:nvPr/>
            </p:nvCxnSpPr>
            <p:spPr>
              <a:xfrm flipH="1">
                <a:off x="3698875" y="3765550"/>
                <a:ext cx="760413" cy="822325"/>
              </a:xfrm>
              <a:prstGeom prst="straightConnector1">
                <a:avLst/>
              </a:prstGeom>
              <a:noFill/>
              <a:ln w="19050" cap="flat" cmpd="sng">
                <a:solidFill>
                  <a:schemeClr val="dk1"/>
                </a:solidFill>
                <a:prstDash val="solid"/>
                <a:round/>
                <a:headEnd type="none" w="med" len="med"/>
                <a:tailEnd type="triangle" w="lg" len="lg"/>
              </a:ln>
            </p:spPr>
          </p:cxnSp>
          <p:sp>
            <p:nvSpPr>
              <p:cNvPr id="37" name="Google Shape;800;p34">
                <a:extLst>
                  <a:ext uri="{FF2B5EF4-FFF2-40B4-BE49-F238E27FC236}">
                    <a16:creationId xmlns:a16="http://schemas.microsoft.com/office/drawing/2014/main" id="{9F8BC834-D81C-88F6-A848-8C2E12007836}"/>
                  </a:ext>
                </a:extLst>
              </p:cNvPr>
              <p:cNvSpPr/>
              <p:nvPr/>
            </p:nvSpPr>
            <p:spPr>
              <a:xfrm>
                <a:off x="3505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2</a:t>
                </a:r>
                <a:endParaRPr>
                  <a:solidFill>
                    <a:schemeClr val="bg1"/>
                  </a:solidFill>
                  <a:latin typeface="+mj-lt"/>
                </a:endParaRPr>
              </a:p>
            </p:txBody>
          </p:sp>
        </p:grpSp>
        <p:grpSp>
          <p:nvGrpSpPr>
            <p:cNvPr id="20" name="Google Shape;802;p34">
              <a:extLst>
                <a:ext uri="{FF2B5EF4-FFF2-40B4-BE49-F238E27FC236}">
                  <a16:creationId xmlns:a16="http://schemas.microsoft.com/office/drawing/2014/main" id="{2C719806-C3FB-0013-4567-7BD5CC2062A2}"/>
                </a:ext>
              </a:extLst>
            </p:cNvPr>
            <p:cNvGrpSpPr/>
            <p:nvPr/>
          </p:nvGrpSpPr>
          <p:grpSpPr>
            <a:xfrm>
              <a:off x="4460082" y="2514600"/>
              <a:ext cx="2477296" cy="1250950"/>
              <a:chOff x="4460079" y="2514600"/>
              <a:chExt cx="2477296" cy="1250950"/>
            </a:xfrm>
          </p:grpSpPr>
          <p:sp>
            <p:nvSpPr>
              <p:cNvPr id="34" name="Google Shape;803;p34">
                <a:extLst>
                  <a:ext uri="{FF2B5EF4-FFF2-40B4-BE49-F238E27FC236}">
                    <a16:creationId xmlns:a16="http://schemas.microsoft.com/office/drawing/2014/main" id="{B98BC092-E4E9-04BF-8845-B5F34A75BE56}"/>
                  </a:ext>
                </a:extLst>
              </p:cNvPr>
              <p:cNvSpPr/>
              <p:nvPr/>
            </p:nvSpPr>
            <p:spPr>
              <a:xfrm rot="10800000" flipH="1">
                <a:off x="6556375" y="3460750"/>
                <a:ext cx="381000" cy="304800"/>
              </a:xfrm>
              <a:prstGeom prst="triangle">
                <a:avLst>
                  <a:gd name="adj" fmla="val 50000"/>
                </a:avLst>
              </a:prstGeom>
              <a:solidFill>
                <a:srgbClr val="CCCCC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35" name="Google Shape;804;p34">
                <a:extLst>
                  <a:ext uri="{FF2B5EF4-FFF2-40B4-BE49-F238E27FC236}">
                    <a16:creationId xmlns:a16="http://schemas.microsoft.com/office/drawing/2014/main" id="{C91C0505-F0FD-3659-51D4-77A3538F6D77}"/>
                  </a:ext>
                </a:extLst>
              </p:cNvPr>
              <p:cNvCxnSpPr>
                <a:cxnSpLocks/>
                <a:stCxn id="8" idx="3"/>
                <a:endCxn id="25" idx="1"/>
              </p:cNvCxnSpPr>
              <p:nvPr/>
            </p:nvCxnSpPr>
            <p:spPr>
              <a:xfrm>
                <a:off x="4460079" y="2514600"/>
                <a:ext cx="2095033" cy="916315"/>
              </a:xfrm>
              <a:prstGeom prst="straightConnector1">
                <a:avLst/>
              </a:prstGeom>
              <a:noFill/>
              <a:ln w="19050" cap="flat" cmpd="sng">
                <a:solidFill>
                  <a:schemeClr val="dk1"/>
                </a:solidFill>
                <a:prstDash val="solid"/>
                <a:round/>
                <a:headEnd type="none" w="med" len="med"/>
                <a:tailEnd type="triangle" w="lg" len="lg"/>
              </a:ln>
            </p:spPr>
          </p:cxnSp>
        </p:grpSp>
        <p:grpSp>
          <p:nvGrpSpPr>
            <p:cNvPr id="21" name="Google Shape;806;p34">
              <a:extLst>
                <a:ext uri="{FF2B5EF4-FFF2-40B4-BE49-F238E27FC236}">
                  <a16:creationId xmlns:a16="http://schemas.microsoft.com/office/drawing/2014/main" id="{CF7D1526-3BD2-BD2E-A580-BE08381CA862}"/>
                </a:ext>
              </a:extLst>
            </p:cNvPr>
            <p:cNvGrpSpPr/>
            <p:nvPr/>
          </p:nvGrpSpPr>
          <p:grpSpPr>
            <a:xfrm>
              <a:off x="5791200" y="3762375"/>
              <a:ext cx="954088" cy="1190625"/>
              <a:chOff x="5791200" y="3762375"/>
              <a:chExt cx="954088" cy="1190625"/>
            </a:xfrm>
          </p:grpSpPr>
          <p:cxnSp>
            <p:nvCxnSpPr>
              <p:cNvPr id="31" name="Google Shape;807;p34">
                <a:extLst>
                  <a:ext uri="{FF2B5EF4-FFF2-40B4-BE49-F238E27FC236}">
                    <a16:creationId xmlns:a16="http://schemas.microsoft.com/office/drawing/2014/main" id="{CC44EA6D-819F-05F1-027A-CEA02272165A}"/>
                  </a:ext>
                </a:extLst>
              </p:cNvPr>
              <p:cNvCxnSpPr/>
              <p:nvPr/>
            </p:nvCxnSpPr>
            <p:spPr>
              <a:xfrm flipH="1">
                <a:off x="5984875" y="3765550"/>
                <a:ext cx="760413" cy="822325"/>
              </a:xfrm>
              <a:prstGeom prst="straightConnector1">
                <a:avLst/>
              </a:prstGeom>
              <a:noFill/>
              <a:ln w="19050" cap="flat" cmpd="sng">
                <a:solidFill>
                  <a:schemeClr val="dk1"/>
                </a:solidFill>
                <a:prstDash val="solid"/>
                <a:round/>
                <a:headEnd type="none" w="med" len="med"/>
                <a:tailEnd type="triangle" w="lg" len="lg"/>
              </a:ln>
            </p:spPr>
          </p:cxnSp>
          <p:sp>
            <p:nvSpPr>
              <p:cNvPr id="32" name="Google Shape;808;p34">
                <a:extLst>
                  <a:ext uri="{FF2B5EF4-FFF2-40B4-BE49-F238E27FC236}">
                    <a16:creationId xmlns:a16="http://schemas.microsoft.com/office/drawing/2014/main" id="{68F69CCE-0E98-61A3-FD18-E163C1486875}"/>
                  </a:ext>
                </a:extLst>
              </p:cNvPr>
              <p:cNvSpPr/>
              <p:nvPr/>
            </p:nvSpPr>
            <p:spPr>
              <a:xfrm>
                <a:off x="5791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15</a:t>
                </a:r>
                <a:endParaRPr>
                  <a:solidFill>
                    <a:schemeClr val="bg1"/>
                  </a:solidFill>
                  <a:latin typeface="+mj-lt"/>
                </a:endParaRPr>
              </a:p>
            </p:txBody>
          </p:sp>
          <p:cxnSp>
            <p:nvCxnSpPr>
              <p:cNvPr id="33" name="Google Shape;809;p34">
                <a:extLst>
                  <a:ext uri="{FF2B5EF4-FFF2-40B4-BE49-F238E27FC236}">
                    <a16:creationId xmlns:a16="http://schemas.microsoft.com/office/drawing/2014/main" id="{FBE61620-FD60-B0AB-8FEC-44FF6F5E153D}"/>
                  </a:ext>
                </a:extLst>
              </p:cNvPr>
              <p:cNvCxnSpPr/>
              <p:nvPr/>
            </p:nvCxnSpPr>
            <p:spPr>
              <a:xfrm rot="5400000">
                <a:off x="6592094" y="3913981"/>
                <a:ext cx="304800" cy="1588"/>
              </a:xfrm>
              <a:prstGeom prst="straightConnector1">
                <a:avLst/>
              </a:prstGeom>
              <a:noFill/>
              <a:ln w="19050" cap="flat" cmpd="sng">
                <a:solidFill>
                  <a:schemeClr val="dk1"/>
                </a:solidFill>
                <a:prstDash val="solid"/>
                <a:round/>
                <a:headEnd type="none" w="med" len="med"/>
                <a:tailEnd type="none" w="med" len="med"/>
              </a:ln>
            </p:spPr>
          </p:cxnSp>
        </p:grpSp>
        <p:grpSp>
          <p:nvGrpSpPr>
            <p:cNvPr id="22" name="Google Shape;810;p34">
              <a:extLst>
                <a:ext uri="{FF2B5EF4-FFF2-40B4-BE49-F238E27FC236}">
                  <a16:creationId xmlns:a16="http://schemas.microsoft.com/office/drawing/2014/main" id="{9EAAF70E-0320-A352-41C5-65F63A8AF80D}"/>
                </a:ext>
              </a:extLst>
            </p:cNvPr>
            <p:cNvGrpSpPr/>
            <p:nvPr/>
          </p:nvGrpSpPr>
          <p:grpSpPr>
            <a:xfrm>
              <a:off x="4267200" y="3765550"/>
              <a:ext cx="381000" cy="1187450"/>
              <a:chOff x="6553200" y="3765550"/>
              <a:chExt cx="381000" cy="1187450"/>
            </a:xfrm>
          </p:grpSpPr>
          <p:cxnSp>
            <p:nvCxnSpPr>
              <p:cNvPr id="29" name="Google Shape;811;p34">
                <a:extLst>
                  <a:ext uri="{FF2B5EF4-FFF2-40B4-BE49-F238E27FC236}">
                    <a16:creationId xmlns:a16="http://schemas.microsoft.com/office/drawing/2014/main" id="{00C949EE-01C5-7A1A-7A29-FC07276C4FEF}"/>
                  </a:ext>
                </a:extLst>
              </p:cNvPr>
              <p:cNvCxnSpPr>
                <a:cxnSpLocks/>
              </p:cNvCxnSpPr>
              <p:nvPr/>
            </p:nvCxnSpPr>
            <p:spPr>
              <a:xfrm flipH="1">
                <a:off x="6742115" y="3765550"/>
                <a:ext cx="3175" cy="806400"/>
              </a:xfrm>
              <a:prstGeom prst="straightConnector1">
                <a:avLst/>
              </a:prstGeom>
              <a:noFill/>
              <a:ln w="19050" cap="flat" cmpd="sng">
                <a:solidFill>
                  <a:schemeClr val="dk1"/>
                </a:solidFill>
                <a:prstDash val="solid"/>
                <a:round/>
                <a:headEnd type="none" w="med" len="med"/>
                <a:tailEnd type="triangle" w="lg" len="lg"/>
              </a:ln>
            </p:spPr>
          </p:cxnSp>
          <p:sp>
            <p:nvSpPr>
              <p:cNvPr id="30" name="Google Shape;812;p34">
                <a:extLst>
                  <a:ext uri="{FF2B5EF4-FFF2-40B4-BE49-F238E27FC236}">
                    <a16:creationId xmlns:a16="http://schemas.microsoft.com/office/drawing/2014/main" id="{51409A5A-62C3-C023-2BB5-F31224CA5028}"/>
                  </a:ext>
                </a:extLst>
              </p:cNvPr>
              <p:cNvSpPr/>
              <p:nvPr/>
            </p:nvSpPr>
            <p:spPr>
              <a:xfrm>
                <a:off x="6553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4</a:t>
                </a:r>
                <a:endParaRPr>
                  <a:solidFill>
                    <a:schemeClr val="bg1"/>
                  </a:solidFill>
                  <a:latin typeface="+mj-lt"/>
                </a:endParaRPr>
              </a:p>
            </p:txBody>
          </p:sp>
        </p:grpSp>
        <p:grpSp>
          <p:nvGrpSpPr>
            <p:cNvPr id="23" name="Google Shape;813;p34">
              <a:extLst>
                <a:ext uri="{FF2B5EF4-FFF2-40B4-BE49-F238E27FC236}">
                  <a16:creationId xmlns:a16="http://schemas.microsoft.com/office/drawing/2014/main" id="{4C646284-0245-6310-1E34-84F5760A920F}"/>
                </a:ext>
              </a:extLst>
            </p:cNvPr>
            <p:cNvGrpSpPr/>
            <p:nvPr/>
          </p:nvGrpSpPr>
          <p:grpSpPr>
            <a:xfrm>
              <a:off x="4459288" y="3765550"/>
              <a:ext cx="950912" cy="1187450"/>
              <a:chOff x="6745288" y="3765550"/>
              <a:chExt cx="950912" cy="1187450"/>
            </a:xfrm>
          </p:grpSpPr>
          <p:cxnSp>
            <p:nvCxnSpPr>
              <p:cNvPr id="27" name="Google Shape;814;p34">
                <a:extLst>
                  <a:ext uri="{FF2B5EF4-FFF2-40B4-BE49-F238E27FC236}">
                    <a16:creationId xmlns:a16="http://schemas.microsoft.com/office/drawing/2014/main" id="{C28E7AA5-AE9F-1B2F-3C7E-FF79313F6E03}"/>
                  </a:ext>
                </a:extLst>
              </p:cNvPr>
              <p:cNvCxnSpPr/>
              <p:nvPr/>
            </p:nvCxnSpPr>
            <p:spPr>
              <a:xfrm>
                <a:off x="6745288" y="3765550"/>
                <a:ext cx="763587" cy="822325"/>
              </a:xfrm>
              <a:prstGeom prst="straightConnector1">
                <a:avLst/>
              </a:prstGeom>
              <a:noFill/>
              <a:ln w="19050" cap="flat" cmpd="sng">
                <a:solidFill>
                  <a:schemeClr val="dk1"/>
                </a:solidFill>
                <a:prstDash val="solid"/>
                <a:round/>
                <a:headEnd type="none" w="med" len="med"/>
                <a:tailEnd type="triangle" w="lg" len="lg"/>
              </a:ln>
            </p:spPr>
          </p:cxnSp>
          <p:sp>
            <p:nvSpPr>
              <p:cNvPr id="28" name="Google Shape;815;p34">
                <a:extLst>
                  <a:ext uri="{FF2B5EF4-FFF2-40B4-BE49-F238E27FC236}">
                    <a16:creationId xmlns:a16="http://schemas.microsoft.com/office/drawing/2014/main" id="{2F24F496-CEBB-EDE2-42BE-3E43F30FE968}"/>
                  </a:ext>
                </a:extLst>
              </p:cNvPr>
              <p:cNvSpPr/>
              <p:nvPr/>
            </p:nvSpPr>
            <p:spPr>
              <a:xfrm>
                <a:off x="7315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6</a:t>
                </a:r>
                <a:endParaRPr>
                  <a:solidFill>
                    <a:schemeClr val="bg1"/>
                  </a:solidFill>
                  <a:latin typeface="+mj-lt"/>
                </a:endParaRPr>
              </a:p>
            </p:txBody>
          </p:sp>
        </p:grpSp>
        <p:sp>
          <p:nvSpPr>
            <p:cNvPr id="24" name="Google Shape;797;p34">
              <a:extLst>
                <a:ext uri="{FF2B5EF4-FFF2-40B4-BE49-F238E27FC236}">
                  <a16:creationId xmlns:a16="http://schemas.microsoft.com/office/drawing/2014/main" id="{2F100043-3C02-C89E-D577-37BA5B44B84D}"/>
                </a:ext>
              </a:extLst>
            </p:cNvPr>
            <p:cNvSpPr/>
            <p:nvPr/>
          </p:nvSpPr>
          <p:spPr>
            <a:xfrm>
              <a:off x="4191000" y="3276600"/>
              <a:ext cx="533400" cy="533400"/>
            </a:xfrm>
            <a:prstGeom prst="ellipse">
              <a:avLst/>
            </a:prstGeom>
            <a:solidFill>
              <a:schemeClr val="accent3"/>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805;p34">
              <a:extLst>
                <a:ext uri="{FF2B5EF4-FFF2-40B4-BE49-F238E27FC236}">
                  <a16:creationId xmlns:a16="http://schemas.microsoft.com/office/drawing/2014/main" id="{29F199A1-8C71-DE95-A1D8-E7B39A78A9C4}"/>
                </a:ext>
              </a:extLst>
            </p:cNvPr>
            <p:cNvSpPr/>
            <p:nvPr/>
          </p:nvSpPr>
          <p:spPr>
            <a:xfrm>
              <a:off x="6477000" y="3352800"/>
              <a:ext cx="533400" cy="533400"/>
            </a:xfrm>
            <a:prstGeom prst="ellipse">
              <a:avLst/>
            </a:prstGeom>
            <a:solidFill>
              <a:schemeClr val="accent3"/>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789;p34">
              <a:extLst>
                <a:ext uri="{FF2B5EF4-FFF2-40B4-BE49-F238E27FC236}">
                  <a16:creationId xmlns:a16="http://schemas.microsoft.com/office/drawing/2014/main" id="{15E5F258-11C8-6E4F-5197-9540B166126F}"/>
                </a:ext>
              </a:extLst>
            </p:cNvPr>
            <p:cNvSpPr/>
            <p:nvPr/>
          </p:nvSpPr>
          <p:spPr>
            <a:xfrm>
              <a:off x="1905000" y="3352800"/>
              <a:ext cx="533400" cy="533400"/>
            </a:xfrm>
            <a:prstGeom prst="ellipse">
              <a:avLst/>
            </a:prstGeom>
            <a:solidFill>
              <a:schemeClr val="accent3"/>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 name="TextBox 55">
            <a:extLst>
              <a:ext uri="{FF2B5EF4-FFF2-40B4-BE49-F238E27FC236}">
                <a16:creationId xmlns:a16="http://schemas.microsoft.com/office/drawing/2014/main" id="{2FB53415-CBA1-4537-34CE-0F8A62DED2B2}"/>
              </a:ext>
            </a:extLst>
          </p:cNvPr>
          <p:cNvSpPr txBox="1"/>
          <p:nvPr/>
        </p:nvSpPr>
        <p:spPr>
          <a:xfrm>
            <a:off x="2880902" y="3746178"/>
            <a:ext cx="325730" cy="369332"/>
          </a:xfrm>
          <a:prstGeom prst="rect">
            <a:avLst/>
          </a:prstGeom>
          <a:noFill/>
        </p:spPr>
        <p:txBody>
          <a:bodyPr wrap="none" rtlCol="0">
            <a:spAutoFit/>
          </a:bodyPr>
          <a:lstStyle/>
          <a:p>
            <a:pPr algn="ctr"/>
            <a:r>
              <a:rPr lang="en-US" dirty="0">
                <a:solidFill>
                  <a:schemeClr val="bg1"/>
                </a:solidFill>
                <a:latin typeface="+mj-lt"/>
              </a:rPr>
              <a:t>8</a:t>
            </a:r>
          </a:p>
        </p:txBody>
      </p:sp>
      <p:sp>
        <p:nvSpPr>
          <p:cNvPr id="57" name="TextBox 56">
            <a:extLst>
              <a:ext uri="{FF2B5EF4-FFF2-40B4-BE49-F238E27FC236}">
                <a16:creationId xmlns:a16="http://schemas.microsoft.com/office/drawing/2014/main" id="{AB22F030-3C17-9198-CB0D-C4C01631DD66}"/>
              </a:ext>
            </a:extLst>
          </p:cNvPr>
          <p:cNvSpPr txBox="1"/>
          <p:nvPr/>
        </p:nvSpPr>
        <p:spPr>
          <a:xfrm>
            <a:off x="5933132" y="3643197"/>
            <a:ext cx="325731" cy="369332"/>
          </a:xfrm>
          <a:prstGeom prst="rect">
            <a:avLst/>
          </a:prstGeom>
          <a:noFill/>
        </p:spPr>
        <p:txBody>
          <a:bodyPr wrap="none" rtlCol="0">
            <a:spAutoFit/>
          </a:bodyPr>
          <a:lstStyle/>
          <a:p>
            <a:pPr algn="ctr"/>
            <a:r>
              <a:rPr lang="en-US" dirty="0">
                <a:solidFill>
                  <a:schemeClr val="bg1"/>
                </a:solidFill>
                <a:latin typeface="+mj-lt"/>
              </a:rPr>
              <a:t>4</a:t>
            </a:r>
          </a:p>
        </p:txBody>
      </p:sp>
      <p:sp>
        <p:nvSpPr>
          <p:cNvPr id="58" name="TextBox 57">
            <a:extLst>
              <a:ext uri="{FF2B5EF4-FFF2-40B4-BE49-F238E27FC236}">
                <a16:creationId xmlns:a16="http://schemas.microsoft.com/office/drawing/2014/main" id="{1790BD60-A305-E426-8C57-0498F12A80B0}"/>
              </a:ext>
            </a:extLst>
          </p:cNvPr>
          <p:cNvSpPr txBox="1"/>
          <p:nvPr/>
        </p:nvSpPr>
        <p:spPr>
          <a:xfrm>
            <a:off x="8979016" y="3746178"/>
            <a:ext cx="325731" cy="369332"/>
          </a:xfrm>
          <a:prstGeom prst="rect">
            <a:avLst/>
          </a:prstGeom>
          <a:noFill/>
        </p:spPr>
        <p:txBody>
          <a:bodyPr wrap="none" rtlCol="0">
            <a:spAutoFit/>
          </a:bodyPr>
          <a:lstStyle/>
          <a:p>
            <a:pPr algn="ctr"/>
            <a:r>
              <a:rPr lang="en-US" dirty="0">
                <a:solidFill>
                  <a:schemeClr val="bg1"/>
                </a:solidFill>
                <a:latin typeface="+mj-lt"/>
              </a:rPr>
              <a:t>7</a:t>
            </a:r>
          </a:p>
        </p:txBody>
      </p:sp>
      <p:sp>
        <p:nvSpPr>
          <p:cNvPr id="59" name="TextBox 58">
            <a:extLst>
              <a:ext uri="{FF2B5EF4-FFF2-40B4-BE49-F238E27FC236}">
                <a16:creationId xmlns:a16="http://schemas.microsoft.com/office/drawing/2014/main" id="{99C80477-5152-B0E8-69FF-F51E32F023F1}"/>
              </a:ext>
            </a:extLst>
          </p:cNvPr>
          <p:cNvSpPr txBox="1"/>
          <p:nvPr/>
        </p:nvSpPr>
        <p:spPr>
          <a:xfrm>
            <a:off x="5933132" y="1984962"/>
            <a:ext cx="325731" cy="369332"/>
          </a:xfrm>
          <a:prstGeom prst="rect">
            <a:avLst/>
          </a:prstGeom>
          <a:noFill/>
        </p:spPr>
        <p:txBody>
          <a:bodyPr wrap="none" rtlCol="0">
            <a:spAutoFit/>
          </a:bodyPr>
          <a:lstStyle/>
          <a:p>
            <a:pPr algn="ctr"/>
            <a:r>
              <a:rPr lang="en-US" dirty="0">
                <a:solidFill>
                  <a:schemeClr val="bg1"/>
                </a:solidFill>
                <a:latin typeface="+mj-lt"/>
              </a:rPr>
              <a:t>8</a:t>
            </a:r>
          </a:p>
        </p:txBody>
      </p:sp>
    </p:spTree>
    <p:extLst>
      <p:ext uri="{BB962C8B-B14F-4D97-AF65-F5344CB8AC3E}">
        <p14:creationId xmlns:p14="http://schemas.microsoft.com/office/powerpoint/2010/main" val="105367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D8818-18A1-A37A-94BC-CE7FD8B6F9C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CE4609-8B5F-EC47-32A5-CA9FFCC5A726}"/>
              </a:ext>
            </a:extLst>
          </p:cNvPr>
          <p:cNvSpPr>
            <a:spLocks noGrp="1"/>
          </p:cNvSpPr>
          <p:nvPr>
            <p:ph type="title"/>
          </p:nvPr>
        </p:nvSpPr>
        <p:spPr/>
        <p:txBody>
          <a:bodyPr/>
          <a:lstStyle/>
          <a:p>
            <a:r>
              <a:rPr lang="en-US" dirty="0" err="1"/>
              <a:t>Expectimax</a:t>
            </a:r>
            <a:r>
              <a:rPr lang="en-US" dirty="0"/>
              <a:t> Pruning?</a:t>
            </a:r>
          </a:p>
        </p:txBody>
      </p:sp>
      <p:sp>
        <p:nvSpPr>
          <p:cNvPr id="3" name="Date Placeholder 2">
            <a:extLst>
              <a:ext uri="{FF2B5EF4-FFF2-40B4-BE49-F238E27FC236}">
                <a16:creationId xmlns:a16="http://schemas.microsoft.com/office/drawing/2014/main" id="{09182CD7-32D8-49C8-5F32-16BC9ED9F359}"/>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BC3B9F68-2551-8DBC-0779-8A5FD46D0B2B}"/>
              </a:ext>
            </a:extLst>
          </p:cNvPr>
          <p:cNvSpPr>
            <a:spLocks noGrp="1"/>
          </p:cNvSpPr>
          <p:nvPr>
            <p:ph type="sldNum" sz="quarter" idx="12"/>
          </p:nvPr>
        </p:nvSpPr>
        <p:spPr/>
        <p:txBody>
          <a:bodyPr/>
          <a:lstStyle/>
          <a:p>
            <a:fld id="{0C6CD854-DD62-6C4B-87F1-66B34D688D3F}" type="slidenum">
              <a:rPr lang="en-US" smtClean="0"/>
              <a:t>28</a:t>
            </a:fld>
            <a:endParaRPr lang="en-US"/>
          </a:p>
        </p:txBody>
      </p:sp>
      <p:grpSp>
        <p:nvGrpSpPr>
          <p:cNvPr id="5" name="Google Shape;772;p34" descr="Half of the expectimax tree from the previous slide, but with dotted lined from the middle chance node suggesting pruned leaves.">
            <a:extLst>
              <a:ext uri="{FF2B5EF4-FFF2-40B4-BE49-F238E27FC236}">
                <a16:creationId xmlns:a16="http://schemas.microsoft.com/office/drawing/2014/main" id="{DE93AF98-919B-968C-A86E-D13801A9C2ED}"/>
              </a:ext>
            </a:extLst>
          </p:cNvPr>
          <p:cNvGrpSpPr/>
          <p:nvPr/>
        </p:nvGrpSpPr>
        <p:grpSpPr>
          <a:xfrm>
            <a:off x="1777999" y="1735182"/>
            <a:ext cx="5338233" cy="3947160"/>
            <a:chOff x="1219200" y="1992630"/>
            <a:chExt cx="4003675" cy="2960370"/>
          </a:xfrm>
        </p:grpSpPr>
        <p:cxnSp>
          <p:nvCxnSpPr>
            <p:cNvPr id="29" name="Google Shape;811;p34">
              <a:extLst>
                <a:ext uri="{FF2B5EF4-FFF2-40B4-BE49-F238E27FC236}">
                  <a16:creationId xmlns:a16="http://schemas.microsoft.com/office/drawing/2014/main" id="{3AAF2A3A-CE4D-0BA6-F675-C56B8C0AC8C0}"/>
                </a:ext>
              </a:extLst>
            </p:cNvPr>
            <p:cNvCxnSpPr/>
            <p:nvPr/>
          </p:nvCxnSpPr>
          <p:spPr>
            <a:xfrm flipH="1">
              <a:off x="4459288" y="3765550"/>
              <a:ext cx="1" cy="818174"/>
            </a:xfrm>
            <a:prstGeom prst="straightConnector1">
              <a:avLst/>
            </a:prstGeom>
            <a:noFill/>
            <a:ln w="19050" cap="flat" cmpd="sng">
              <a:solidFill>
                <a:schemeClr val="dk1"/>
              </a:solidFill>
              <a:prstDash val="dash"/>
              <a:round/>
              <a:headEnd type="none" w="med" len="med"/>
              <a:tailEnd type="triangle" w="lg" len="lg"/>
            </a:ln>
          </p:spPr>
        </p:cxnSp>
        <p:sp>
          <p:nvSpPr>
            <p:cNvPr id="8" name="Google Shape;773;p34">
              <a:extLst>
                <a:ext uri="{FF2B5EF4-FFF2-40B4-BE49-F238E27FC236}">
                  <a16:creationId xmlns:a16="http://schemas.microsoft.com/office/drawing/2014/main" id="{3BCBE710-E9DC-5D24-398C-76A8BF374DC8}"/>
                </a:ext>
              </a:extLst>
            </p:cNvPr>
            <p:cNvSpPr/>
            <p:nvPr/>
          </p:nvSpPr>
          <p:spPr>
            <a:xfrm>
              <a:off x="4133850" y="1992630"/>
              <a:ext cx="652463" cy="521970"/>
            </a:xfrm>
            <a:prstGeom prst="triangle">
              <a:avLst>
                <a:gd name="adj" fmla="val 50000"/>
              </a:avLst>
            </a:prstGeom>
            <a:solidFill>
              <a:schemeClr val="accent1"/>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9" name="Google Shape;774;p34">
              <a:extLst>
                <a:ext uri="{FF2B5EF4-FFF2-40B4-BE49-F238E27FC236}">
                  <a16:creationId xmlns:a16="http://schemas.microsoft.com/office/drawing/2014/main" id="{D3804DF2-5611-56B4-F1F4-3E5E55527B16}"/>
                </a:ext>
              </a:extLst>
            </p:cNvPr>
            <p:cNvGrpSpPr/>
            <p:nvPr/>
          </p:nvGrpSpPr>
          <p:grpSpPr>
            <a:xfrm>
              <a:off x="1981200" y="3765550"/>
              <a:ext cx="381000" cy="1187450"/>
              <a:chOff x="1981200" y="3765550"/>
              <a:chExt cx="381000" cy="1187450"/>
            </a:xfrm>
          </p:grpSpPr>
          <p:cxnSp>
            <p:nvCxnSpPr>
              <p:cNvPr id="49" name="Google Shape;775;p34">
                <a:extLst>
                  <a:ext uri="{FF2B5EF4-FFF2-40B4-BE49-F238E27FC236}">
                    <a16:creationId xmlns:a16="http://schemas.microsoft.com/office/drawing/2014/main" id="{A69AAF74-A091-B27E-B3C5-4A33D64ED280}"/>
                  </a:ext>
                </a:extLst>
              </p:cNvPr>
              <p:cNvCxnSpPr>
                <a:stCxn id="41" idx="0"/>
              </p:cNvCxnSpPr>
              <p:nvPr/>
            </p:nvCxnSpPr>
            <p:spPr>
              <a:xfrm>
                <a:off x="2174875" y="3765550"/>
                <a:ext cx="1500" cy="806400"/>
              </a:xfrm>
              <a:prstGeom prst="straightConnector1">
                <a:avLst/>
              </a:prstGeom>
              <a:noFill/>
              <a:ln w="19050" cap="flat" cmpd="sng">
                <a:solidFill>
                  <a:schemeClr val="dk1"/>
                </a:solidFill>
                <a:prstDash val="solid"/>
                <a:round/>
                <a:headEnd type="none" w="med" len="med"/>
                <a:tailEnd type="triangle" w="lg" len="lg"/>
              </a:ln>
            </p:spPr>
          </p:cxnSp>
          <p:sp>
            <p:nvSpPr>
              <p:cNvPr id="50" name="Google Shape;777;p34">
                <a:extLst>
                  <a:ext uri="{FF2B5EF4-FFF2-40B4-BE49-F238E27FC236}">
                    <a16:creationId xmlns:a16="http://schemas.microsoft.com/office/drawing/2014/main" id="{9C361109-71E4-0617-E856-E076DECC9FFD}"/>
                  </a:ext>
                </a:extLst>
              </p:cNvPr>
              <p:cNvSpPr/>
              <p:nvPr/>
            </p:nvSpPr>
            <p:spPr>
              <a:xfrm>
                <a:off x="1981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12</a:t>
                </a:r>
                <a:endParaRPr dirty="0">
                  <a:solidFill>
                    <a:schemeClr val="bg1"/>
                  </a:solidFill>
                  <a:latin typeface="+mj-lt"/>
                </a:endParaRPr>
              </a:p>
            </p:txBody>
          </p:sp>
        </p:grpSp>
        <p:grpSp>
          <p:nvGrpSpPr>
            <p:cNvPr id="10" name="Google Shape;778;p34">
              <a:extLst>
                <a:ext uri="{FF2B5EF4-FFF2-40B4-BE49-F238E27FC236}">
                  <a16:creationId xmlns:a16="http://schemas.microsoft.com/office/drawing/2014/main" id="{CBFDC995-610E-70EA-8349-07A4914ABE6F}"/>
                </a:ext>
              </a:extLst>
            </p:cNvPr>
            <p:cNvGrpSpPr/>
            <p:nvPr/>
          </p:nvGrpSpPr>
          <p:grpSpPr>
            <a:xfrm>
              <a:off x="2174875" y="3765550"/>
              <a:ext cx="949325" cy="1187450"/>
              <a:chOff x="2174875" y="3765550"/>
              <a:chExt cx="949325" cy="1187450"/>
            </a:xfrm>
          </p:grpSpPr>
          <p:cxnSp>
            <p:nvCxnSpPr>
              <p:cNvPr id="47" name="Google Shape;779;p34">
                <a:extLst>
                  <a:ext uri="{FF2B5EF4-FFF2-40B4-BE49-F238E27FC236}">
                    <a16:creationId xmlns:a16="http://schemas.microsoft.com/office/drawing/2014/main" id="{9DA7731E-B548-6EFE-AE52-512D8351CA36}"/>
                  </a:ext>
                </a:extLst>
              </p:cNvPr>
              <p:cNvCxnSpPr>
                <a:stCxn id="41" idx="0"/>
              </p:cNvCxnSpPr>
              <p:nvPr/>
            </p:nvCxnSpPr>
            <p:spPr>
              <a:xfrm>
                <a:off x="2174875" y="3765550"/>
                <a:ext cx="763500" cy="822300"/>
              </a:xfrm>
              <a:prstGeom prst="straightConnector1">
                <a:avLst/>
              </a:prstGeom>
              <a:noFill/>
              <a:ln w="19050" cap="flat" cmpd="sng">
                <a:solidFill>
                  <a:schemeClr val="dk1"/>
                </a:solidFill>
                <a:prstDash val="solid"/>
                <a:round/>
                <a:headEnd type="none" w="med" len="med"/>
                <a:tailEnd type="triangle" w="lg" len="lg"/>
              </a:ln>
            </p:spPr>
          </p:cxnSp>
          <p:sp>
            <p:nvSpPr>
              <p:cNvPr id="48" name="Google Shape;780;p34">
                <a:extLst>
                  <a:ext uri="{FF2B5EF4-FFF2-40B4-BE49-F238E27FC236}">
                    <a16:creationId xmlns:a16="http://schemas.microsoft.com/office/drawing/2014/main" id="{E0A6E6C0-ABD7-FFE5-D37A-0CA25A090AF2}"/>
                  </a:ext>
                </a:extLst>
              </p:cNvPr>
              <p:cNvSpPr/>
              <p:nvPr/>
            </p:nvSpPr>
            <p:spPr>
              <a:xfrm>
                <a:off x="2743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9</a:t>
                </a:r>
                <a:endParaRPr>
                  <a:solidFill>
                    <a:schemeClr val="bg1"/>
                  </a:solidFill>
                  <a:latin typeface="+mj-lt"/>
                </a:endParaRPr>
              </a:p>
            </p:txBody>
          </p:sp>
        </p:grpSp>
        <p:grpSp>
          <p:nvGrpSpPr>
            <p:cNvPr id="13" name="Google Shape;787;p34">
              <a:extLst>
                <a:ext uri="{FF2B5EF4-FFF2-40B4-BE49-F238E27FC236}">
                  <a16:creationId xmlns:a16="http://schemas.microsoft.com/office/drawing/2014/main" id="{430B6D39-2C14-7D04-6CBD-5FF0CE076FCA}"/>
                </a:ext>
              </a:extLst>
            </p:cNvPr>
            <p:cNvGrpSpPr/>
            <p:nvPr/>
          </p:nvGrpSpPr>
          <p:grpSpPr>
            <a:xfrm>
              <a:off x="1984375" y="2514600"/>
              <a:ext cx="2475707" cy="1250950"/>
              <a:chOff x="1984375" y="2514601"/>
              <a:chExt cx="2475709" cy="1250949"/>
            </a:xfrm>
          </p:grpSpPr>
          <p:sp>
            <p:nvSpPr>
              <p:cNvPr id="41" name="Google Shape;776;p34">
                <a:extLst>
                  <a:ext uri="{FF2B5EF4-FFF2-40B4-BE49-F238E27FC236}">
                    <a16:creationId xmlns:a16="http://schemas.microsoft.com/office/drawing/2014/main" id="{E3235A67-1280-585C-C410-00771C6E1D9F}"/>
                  </a:ext>
                </a:extLst>
              </p:cNvPr>
              <p:cNvSpPr/>
              <p:nvPr/>
            </p:nvSpPr>
            <p:spPr>
              <a:xfrm rot="10800000" flipH="1">
                <a:off x="1984375" y="3460750"/>
                <a:ext cx="381000" cy="304800"/>
              </a:xfrm>
              <a:prstGeom prst="triangle">
                <a:avLst>
                  <a:gd name="adj" fmla="val 50000"/>
                </a:avLst>
              </a:prstGeom>
              <a:solidFill>
                <a:srgbClr val="CCCCC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2" name="Google Shape;788;p34">
                <a:extLst>
                  <a:ext uri="{FF2B5EF4-FFF2-40B4-BE49-F238E27FC236}">
                    <a16:creationId xmlns:a16="http://schemas.microsoft.com/office/drawing/2014/main" id="{E82EFF70-2EFF-ECC8-EDA0-221D416BBF0E}"/>
                  </a:ext>
                </a:extLst>
              </p:cNvPr>
              <p:cNvCxnSpPr>
                <a:cxnSpLocks/>
                <a:stCxn id="8" idx="3"/>
                <a:endCxn id="26" idx="7"/>
              </p:cNvCxnSpPr>
              <p:nvPr/>
            </p:nvCxnSpPr>
            <p:spPr>
              <a:xfrm flipH="1">
                <a:off x="2360286" y="2514601"/>
                <a:ext cx="2099798" cy="916314"/>
              </a:xfrm>
              <a:prstGeom prst="straightConnector1">
                <a:avLst/>
              </a:prstGeom>
              <a:noFill/>
              <a:ln w="19050" cap="flat" cmpd="sng">
                <a:solidFill>
                  <a:schemeClr val="dk1"/>
                </a:solidFill>
                <a:prstDash val="solid"/>
                <a:round/>
                <a:headEnd type="none" w="med" len="med"/>
                <a:tailEnd type="triangle" w="lg" len="lg"/>
              </a:ln>
            </p:spPr>
          </p:cxnSp>
        </p:grpSp>
        <p:cxnSp>
          <p:nvCxnSpPr>
            <p:cNvPr id="14" name="Google Shape;790;p34">
              <a:extLst>
                <a:ext uri="{FF2B5EF4-FFF2-40B4-BE49-F238E27FC236}">
                  <a16:creationId xmlns:a16="http://schemas.microsoft.com/office/drawing/2014/main" id="{4897EEB0-78DF-CA56-C2B3-16C77B2F4B79}"/>
                </a:ext>
              </a:extLst>
            </p:cNvPr>
            <p:cNvCxnSpPr>
              <a:stCxn id="41" idx="0"/>
            </p:cNvCxnSpPr>
            <p:nvPr/>
          </p:nvCxnSpPr>
          <p:spPr>
            <a:xfrm flipH="1">
              <a:off x="1414375" y="3765550"/>
              <a:ext cx="760500" cy="822300"/>
            </a:xfrm>
            <a:prstGeom prst="straightConnector1">
              <a:avLst/>
            </a:prstGeom>
            <a:noFill/>
            <a:ln w="19050" cap="flat" cmpd="sng">
              <a:solidFill>
                <a:schemeClr val="dk1"/>
              </a:solidFill>
              <a:prstDash val="solid"/>
              <a:round/>
              <a:headEnd type="none" w="med" len="med"/>
              <a:tailEnd type="triangle" w="lg" len="lg"/>
            </a:ln>
          </p:spPr>
        </p:cxnSp>
        <p:sp>
          <p:nvSpPr>
            <p:cNvPr id="15" name="Google Shape;791;p34">
              <a:extLst>
                <a:ext uri="{FF2B5EF4-FFF2-40B4-BE49-F238E27FC236}">
                  <a16:creationId xmlns:a16="http://schemas.microsoft.com/office/drawing/2014/main" id="{99528CBA-CF17-9537-AFAF-36589DA91894}"/>
                </a:ext>
              </a:extLst>
            </p:cNvPr>
            <p:cNvSpPr/>
            <p:nvPr/>
          </p:nvSpPr>
          <p:spPr>
            <a:xfrm>
              <a:off x="1219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mj-lt"/>
                  <a:ea typeface="Arial"/>
                  <a:cs typeface="Arial"/>
                  <a:sym typeface="Arial"/>
                </a:rPr>
                <a:t>3</a:t>
              </a:r>
              <a:endParaRPr dirty="0">
                <a:solidFill>
                  <a:schemeClr val="bg1"/>
                </a:solidFill>
                <a:latin typeface="+mj-lt"/>
              </a:endParaRPr>
            </a:p>
          </p:txBody>
        </p:sp>
        <p:cxnSp>
          <p:nvCxnSpPr>
            <p:cNvPr id="17" name="Google Shape;793;p34">
              <a:extLst>
                <a:ext uri="{FF2B5EF4-FFF2-40B4-BE49-F238E27FC236}">
                  <a16:creationId xmlns:a16="http://schemas.microsoft.com/office/drawing/2014/main" id="{77DFD799-71C2-ABEE-01AE-B7589D7825EF}"/>
                </a:ext>
              </a:extLst>
            </p:cNvPr>
            <p:cNvCxnSpPr/>
            <p:nvPr/>
          </p:nvCxnSpPr>
          <p:spPr>
            <a:xfrm rot="5400000">
              <a:off x="2020094" y="3913981"/>
              <a:ext cx="304800" cy="1588"/>
            </a:xfrm>
            <a:prstGeom prst="straightConnector1">
              <a:avLst/>
            </a:prstGeom>
            <a:noFill/>
            <a:ln w="19050" cap="flat" cmpd="sng">
              <a:solidFill>
                <a:schemeClr val="dk1"/>
              </a:solidFill>
              <a:prstDash val="solid"/>
              <a:round/>
              <a:headEnd type="none" w="med" len="med"/>
              <a:tailEnd type="none" w="med" len="med"/>
            </a:ln>
          </p:spPr>
        </p:cxnSp>
        <p:grpSp>
          <p:nvGrpSpPr>
            <p:cNvPr id="18" name="Google Shape;794;p34">
              <a:extLst>
                <a:ext uri="{FF2B5EF4-FFF2-40B4-BE49-F238E27FC236}">
                  <a16:creationId xmlns:a16="http://schemas.microsoft.com/office/drawing/2014/main" id="{B98BE55C-ADDC-52E1-D651-B1F9B30A7180}"/>
                </a:ext>
              </a:extLst>
            </p:cNvPr>
            <p:cNvGrpSpPr/>
            <p:nvPr/>
          </p:nvGrpSpPr>
          <p:grpSpPr>
            <a:xfrm>
              <a:off x="4270375" y="2514600"/>
              <a:ext cx="381000" cy="1235075"/>
              <a:chOff x="4270375" y="2514601"/>
              <a:chExt cx="381000" cy="1235074"/>
            </a:xfrm>
          </p:grpSpPr>
          <p:sp>
            <p:nvSpPr>
              <p:cNvPr id="39" name="Google Shape;795;p34">
                <a:extLst>
                  <a:ext uri="{FF2B5EF4-FFF2-40B4-BE49-F238E27FC236}">
                    <a16:creationId xmlns:a16="http://schemas.microsoft.com/office/drawing/2014/main" id="{5441C0D7-CBCE-5F2A-A5D3-8D473E7D5D85}"/>
                  </a:ext>
                </a:extLst>
              </p:cNvPr>
              <p:cNvSpPr/>
              <p:nvPr/>
            </p:nvSpPr>
            <p:spPr>
              <a:xfrm rot="10800000" flipH="1">
                <a:off x="4270375" y="3444875"/>
                <a:ext cx="381000" cy="304800"/>
              </a:xfrm>
              <a:prstGeom prst="triangle">
                <a:avLst>
                  <a:gd name="adj" fmla="val 50000"/>
                </a:avLst>
              </a:prstGeom>
              <a:solidFill>
                <a:srgbClr val="CCCCC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0" name="Google Shape;796;p34">
                <a:extLst>
                  <a:ext uri="{FF2B5EF4-FFF2-40B4-BE49-F238E27FC236}">
                    <a16:creationId xmlns:a16="http://schemas.microsoft.com/office/drawing/2014/main" id="{AA00EC7D-0F8B-5595-5B06-16BAEC7B0B16}"/>
                  </a:ext>
                </a:extLst>
              </p:cNvPr>
              <p:cNvCxnSpPr>
                <a:cxnSpLocks/>
                <a:stCxn id="8" idx="3"/>
                <a:endCxn id="24" idx="0"/>
              </p:cNvCxnSpPr>
              <p:nvPr/>
            </p:nvCxnSpPr>
            <p:spPr>
              <a:xfrm flipH="1">
                <a:off x="4457700" y="2514601"/>
                <a:ext cx="2382" cy="761999"/>
              </a:xfrm>
              <a:prstGeom prst="straightConnector1">
                <a:avLst/>
              </a:prstGeom>
              <a:noFill/>
              <a:ln w="19050" cap="flat" cmpd="sng">
                <a:solidFill>
                  <a:schemeClr val="dk1"/>
                </a:solidFill>
                <a:prstDash val="solid"/>
                <a:round/>
                <a:headEnd type="none" w="med" len="med"/>
                <a:tailEnd type="triangle" w="lg" len="lg"/>
              </a:ln>
            </p:spPr>
          </p:cxnSp>
        </p:grpSp>
        <p:grpSp>
          <p:nvGrpSpPr>
            <p:cNvPr id="19" name="Google Shape;798;p34">
              <a:extLst>
                <a:ext uri="{FF2B5EF4-FFF2-40B4-BE49-F238E27FC236}">
                  <a16:creationId xmlns:a16="http://schemas.microsoft.com/office/drawing/2014/main" id="{798AECE6-BBEB-AA08-6A8E-06CBFE067564}"/>
                </a:ext>
              </a:extLst>
            </p:cNvPr>
            <p:cNvGrpSpPr/>
            <p:nvPr/>
          </p:nvGrpSpPr>
          <p:grpSpPr>
            <a:xfrm>
              <a:off x="3505200" y="3765550"/>
              <a:ext cx="954088" cy="1187450"/>
              <a:chOff x="3505200" y="3765550"/>
              <a:chExt cx="954088" cy="1187450"/>
            </a:xfrm>
          </p:grpSpPr>
          <p:cxnSp>
            <p:nvCxnSpPr>
              <p:cNvPr id="36" name="Google Shape;799;p34">
                <a:extLst>
                  <a:ext uri="{FF2B5EF4-FFF2-40B4-BE49-F238E27FC236}">
                    <a16:creationId xmlns:a16="http://schemas.microsoft.com/office/drawing/2014/main" id="{0C1F0351-9A4B-5149-63C4-59138C312A9A}"/>
                  </a:ext>
                </a:extLst>
              </p:cNvPr>
              <p:cNvCxnSpPr/>
              <p:nvPr/>
            </p:nvCxnSpPr>
            <p:spPr>
              <a:xfrm flipH="1">
                <a:off x="3698875" y="3765550"/>
                <a:ext cx="760413" cy="822325"/>
              </a:xfrm>
              <a:prstGeom prst="straightConnector1">
                <a:avLst/>
              </a:prstGeom>
              <a:noFill/>
              <a:ln w="19050" cap="flat" cmpd="sng">
                <a:solidFill>
                  <a:schemeClr val="dk1"/>
                </a:solidFill>
                <a:prstDash val="solid"/>
                <a:round/>
                <a:headEnd type="none" w="med" len="med"/>
                <a:tailEnd type="triangle" w="lg" len="lg"/>
              </a:ln>
            </p:spPr>
          </p:cxnSp>
          <p:sp>
            <p:nvSpPr>
              <p:cNvPr id="37" name="Google Shape;800;p34">
                <a:extLst>
                  <a:ext uri="{FF2B5EF4-FFF2-40B4-BE49-F238E27FC236}">
                    <a16:creationId xmlns:a16="http://schemas.microsoft.com/office/drawing/2014/main" id="{06A369EC-A14B-EF9A-14D1-9435993A2ED7}"/>
                  </a:ext>
                </a:extLst>
              </p:cNvPr>
              <p:cNvSpPr/>
              <p:nvPr/>
            </p:nvSpPr>
            <p:spPr>
              <a:xfrm>
                <a:off x="3505200" y="4648200"/>
                <a:ext cx="381000" cy="304800"/>
              </a:xfrm>
              <a:prstGeom prst="rect">
                <a:avLst/>
              </a:prstGeom>
              <a:solidFill>
                <a:schemeClr val="accent4"/>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bg1"/>
                    </a:solidFill>
                    <a:latin typeface="+mj-lt"/>
                    <a:ea typeface="Arial"/>
                    <a:cs typeface="Arial"/>
                    <a:sym typeface="Arial"/>
                  </a:rPr>
                  <a:t>2</a:t>
                </a:r>
                <a:endParaRPr>
                  <a:solidFill>
                    <a:schemeClr val="bg1"/>
                  </a:solidFill>
                  <a:latin typeface="+mj-lt"/>
                </a:endParaRPr>
              </a:p>
            </p:txBody>
          </p:sp>
        </p:grpSp>
        <p:cxnSp>
          <p:nvCxnSpPr>
            <p:cNvPr id="27" name="Google Shape;814;p34">
              <a:extLst>
                <a:ext uri="{FF2B5EF4-FFF2-40B4-BE49-F238E27FC236}">
                  <a16:creationId xmlns:a16="http://schemas.microsoft.com/office/drawing/2014/main" id="{D8749163-DEF9-154D-89AA-504066A00A87}"/>
                </a:ext>
              </a:extLst>
            </p:cNvPr>
            <p:cNvCxnSpPr/>
            <p:nvPr/>
          </p:nvCxnSpPr>
          <p:spPr>
            <a:xfrm>
              <a:off x="4459288" y="3765550"/>
              <a:ext cx="763587" cy="822326"/>
            </a:xfrm>
            <a:prstGeom prst="straightConnector1">
              <a:avLst/>
            </a:prstGeom>
            <a:noFill/>
            <a:ln w="19050" cap="flat" cmpd="sng">
              <a:solidFill>
                <a:schemeClr val="dk1"/>
              </a:solidFill>
              <a:prstDash val="dash"/>
              <a:round/>
              <a:headEnd type="none" w="med" len="med"/>
              <a:tailEnd type="triangle" w="lg" len="lg"/>
            </a:ln>
          </p:spPr>
        </p:cxnSp>
        <p:sp>
          <p:nvSpPr>
            <p:cNvPr id="24" name="Google Shape;797;p34">
              <a:extLst>
                <a:ext uri="{FF2B5EF4-FFF2-40B4-BE49-F238E27FC236}">
                  <a16:creationId xmlns:a16="http://schemas.microsoft.com/office/drawing/2014/main" id="{B487E5D9-875B-9392-8E7B-C913F3612C50}"/>
                </a:ext>
              </a:extLst>
            </p:cNvPr>
            <p:cNvSpPr/>
            <p:nvPr/>
          </p:nvSpPr>
          <p:spPr>
            <a:xfrm>
              <a:off x="4191000" y="3276600"/>
              <a:ext cx="533400" cy="533400"/>
            </a:xfrm>
            <a:prstGeom prst="ellipse">
              <a:avLst/>
            </a:prstGeom>
            <a:solidFill>
              <a:schemeClr val="accent3"/>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789;p34">
              <a:extLst>
                <a:ext uri="{FF2B5EF4-FFF2-40B4-BE49-F238E27FC236}">
                  <a16:creationId xmlns:a16="http://schemas.microsoft.com/office/drawing/2014/main" id="{1327974B-0B1C-B375-6AEC-0EC91B874B94}"/>
                </a:ext>
              </a:extLst>
            </p:cNvPr>
            <p:cNvSpPr/>
            <p:nvPr/>
          </p:nvSpPr>
          <p:spPr>
            <a:xfrm>
              <a:off x="1905000" y="3352800"/>
              <a:ext cx="533400" cy="533400"/>
            </a:xfrm>
            <a:prstGeom prst="ellipse">
              <a:avLst/>
            </a:prstGeom>
            <a:solidFill>
              <a:schemeClr val="accent3"/>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7" name="TextBox 56">
            <a:extLst>
              <a:ext uri="{FF2B5EF4-FFF2-40B4-BE49-F238E27FC236}">
                <a16:creationId xmlns:a16="http://schemas.microsoft.com/office/drawing/2014/main" id="{B54AEFBF-58DD-15C8-0A10-F309606A558C}"/>
              </a:ext>
            </a:extLst>
          </p:cNvPr>
          <p:cNvSpPr txBox="1"/>
          <p:nvPr/>
        </p:nvSpPr>
        <p:spPr>
          <a:xfrm>
            <a:off x="5943552" y="3643197"/>
            <a:ext cx="304892" cy="369332"/>
          </a:xfrm>
          <a:prstGeom prst="rect">
            <a:avLst/>
          </a:prstGeom>
          <a:noFill/>
        </p:spPr>
        <p:txBody>
          <a:bodyPr wrap="none" rtlCol="0">
            <a:spAutoFit/>
          </a:bodyPr>
          <a:lstStyle/>
          <a:p>
            <a:pPr algn="ctr"/>
            <a:r>
              <a:rPr lang="en-US" dirty="0">
                <a:solidFill>
                  <a:schemeClr val="bg1"/>
                </a:solidFill>
                <a:latin typeface="+mj-lt"/>
              </a:rPr>
              <a:t>?</a:t>
            </a:r>
          </a:p>
        </p:txBody>
      </p:sp>
      <p:sp>
        <p:nvSpPr>
          <p:cNvPr id="59" name="TextBox 58">
            <a:extLst>
              <a:ext uri="{FF2B5EF4-FFF2-40B4-BE49-F238E27FC236}">
                <a16:creationId xmlns:a16="http://schemas.microsoft.com/office/drawing/2014/main" id="{DA83A525-6884-6DFA-5C2F-1F0CB1F466D2}"/>
              </a:ext>
            </a:extLst>
          </p:cNvPr>
          <p:cNvSpPr txBox="1"/>
          <p:nvPr/>
        </p:nvSpPr>
        <p:spPr>
          <a:xfrm>
            <a:off x="5933132" y="1984962"/>
            <a:ext cx="325731" cy="369332"/>
          </a:xfrm>
          <a:prstGeom prst="rect">
            <a:avLst/>
          </a:prstGeom>
          <a:noFill/>
        </p:spPr>
        <p:txBody>
          <a:bodyPr wrap="none" rtlCol="0">
            <a:spAutoFit/>
          </a:bodyPr>
          <a:lstStyle/>
          <a:p>
            <a:pPr algn="ctr"/>
            <a:r>
              <a:rPr lang="en-US" dirty="0">
                <a:solidFill>
                  <a:schemeClr val="bg1"/>
                </a:solidFill>
                <a:latin typeface="+mj-lt"/>
              </a:rPr>
              <a:t>8</a:t>
            </a:r>
          </a:p>
        </p:txBody>
      </p:sp>
      <p:sp>
        <p:nvSpPr>
          <p:cNvPr id="7" name="TextBox 6">
            <a:extLst>
              <a:ext uri="{FF2B5EF4-FFF2-40B4-BE49-F238E27FC236}">
                <a16:creationId xmlns:a16="http://schemas.microsoft.com/office/drawing/2014/main" id="{F554AD5E-FD67-07D1-98C5-3BE690C615E6}"/>
              </a:ext>
            </a:extLst>
          </p:cNvPr>
          <p:cNvSpPr txBox="1"/>
          <p:nvPr/>
        </p:nvSpPr>
        <p:spPr>
          <a:xfrm>
            <a:off x="2880902" y="3746178"/>
            <a:ext cx="325730" cy="369332"/>
          </a:xfrm>
          <a:prstGeom prst="rect">
            <a:avLst/>
          </a:prstGeom>
          <a:noFill/>
        </p:spPr>
        <p:txBody>
          <a:bodyPr wrap="none" rtlCol="0">
            <a:spAutoFit/>
          </a:bodyPr>
          <a:lstStyle/>
          <a:p>
            <a:pPr algn="ctr"/>
            <a:r>
              <a:rPr lang="en-US" dirty="0">
                <a:solidFill>
                  <a:schemeClr val="bg1"/>
                </a:solidFill>
                <a:latin typeface="+mj-lt"/>
              </a:rPr>
              <a:t>8</a:t>
            </a:r>
          </a:p>
        </p:txBody>
      </p:sp>
      <p:pic>
        <p:nvPicPr>
          <p:cNvPr id="16" name="Google Shape;821;p35" descr="Illustration of the robot with a computerized brain holding shears and looking confused by a jumble of of nodes with crossed connections.">
            <a:extLst>
              <a:ext uri="{FF2B5EF4-FFF2-40B4-BE49-F238E27FC236}">
                <a16:creationId xmlns:a16="http://schemas.microsoft.com/office/drawing/2014/main" id="{B4E05102-3CDE-EEE9-854D-99582FFACD54}"/>
              </a:ext>
            </a:extLst>
          </p:cNvPr>
          <p:cNvPicPr preferRelativeResize="0"/>
          <p:nvPr/>
        </p:nvPicPr>
        <p:blipFill rotWithShape="1">
          <a:blip r:embed="rId2">
            <a:alphaModFix/>
          </a:blip>
          <a:srcRect/>
          <a:stretch/>
        </p:blipFill>
        <p:spPr>
          <a:xfrm>
            <a:off x="7548034" y="2171821"/>
            <a:ext cx="4275137" cy="2768375"/>
          </a:xfrm>
          <a:prstGeom prst="rect">
            <a:avLst/>
          </a:prstGeom>
          <a:noFill/>
          <a:ln>
            <a:noFill/>
          </a:ln>
        </p:spPr>
      </p:pic>
    </p:spTree>
    <p:extLst>
      <p:ext uri="{BB962C8B-B14F-4D97-AF65-F5344CB8AC3E}">
        <p14:creationId xmlns:p14="http://schemas.microsoft.com/office/powerpoint/2010/main" val="2342948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8069C3-9E16-1F1B-C265-C05124F85665}"/>
              </a:ext>
            </a:extLst>
          </p:cNvPr>
          <p:cNvSpPr>
            <a:spLocks noGrp="1"/>
          </p:cNvSpPr>
          <p:nvPr>
            <p:ph type="title"/>
          </p:nvPr>
        </p:nvSpPr>
        <p:spPr/>
        <p:txBody>
          <a:bodyPr/>
          <a:lstStyle/>
          <a:p>
            <a:r>
              <a:rPr lang="en-US" dirty="0"/>
              <a:t>Resource Limits</a:t>
            </a:r>
          </a:p>
        </p:txBody>
      </p:sp>
      <p:sp>
        <p:nvSpPr>
          <p:cNvPr id="4" name="Date Placeholder 3">
            <a:extLst>
              <a:ext uri="{FF2B5EF4-FFF2-40B4-BE49-F238E27FC236}">
                <a16:creationId xmlns:a16="http://schemas.microsoft.com/office/drawing/2014/main" id="{3C3B1672-BA96-4AB5-E83C-58D7A2EA491A}"/>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81F3D654-7EF8-1B2F-89BD-15D751FE85A1}"/>
              </a:ext>
            </a:extLst>
          </p:cNvPr>
          <p:cNvSpPr>
            <a:spLocks noGrp="1"/>
          </p:cNvSpPr>
          <p:nvPr>
            <p:ph type="sldNum" sz="quarter" idx="12"/>
          </p:nvPr>
        </p:nvSpPr>
        <p:spPr/>
        <p:txBody>
          <a:bodyPr/>
          <a:lstStyle/>
          <a:p>
            <a:fld id="{0C6CD854-DD62-6C4B-87F1-66B34D688D3F}" type="slidenum">
              <a:rPr lang="en-US" smtClean="0"/>
              <a:t>29</a:t>
            </a:fld>
            <a:endParaRPr lang="en-US"/>
          </a:p>
        </p:txBody>
      </p:sp>
      <p:pic>
        <p:nvPicPr>
          <p:cNvPr id="8" name="Picture 3" descr="Illustration of the robot with a computerized brain holding binoculars looking at a landscape of green hills, with farther hills shrouded in fog.">
            <a:extLst>
              <a:ext uri="{FF2B5EF4-FFF2-40B4-BE49-F238E27FC236}">
                <a16:creationId xmlns:a16="http://schemas.microsoft.com/office/drawing/2014/main" id="{9F4ED234-B574-02E5-241B-821B17F491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7928" y="1431831"/>
            <a:ext cx="7656142" cy="46942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036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46FEE3-0B86-B5CC-10AD-A3CED6392519}"/>
              </a:ext>
            </a:extLst>
          </p:cNvPr>
          <p:cNvSpPr>
            <a:spLocks noGrp="1"/>
          </p:cNvSpPr>
          <p:nvPr>
            <p:ph type="title"/>
          </p:nvPr>
        </p:nvSpPr>
        <p:spPr/>
        <p:txBody>
          <a:bodyPr/>
          <a:lstStyle/>
          <a:p>
            <a:r>
              <a:rPr lang="en-US" dirty="0"/>
              <a:t>Games</a:t>
            </a:r>
          </a:p>
        </p:txBody>
      </p:sp>
      <p:sp>
        <p:nvSpPr>
          <p:cNvPr id="4" name="Date Placeholder 3">
            <a:extLst>
              <a:ext uri="{FF2B5EF4-FFF2-40B4-BE49-F238E27FC236}">
                <a16:creationId xmlns:a16="http://schemas.microsoft.com/office/drawing/2014/main" id="{50322885-4F5E-82F4-1198-E592262D6A62}"/>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769A3F60-005F-FE36-2406-7C4D8803F731}"/>
              </a:ext>
            </a:extLst>
          </p:cNvPr>
          <p:cNvSpPr>
            <a:spLocks noGrp="1"/>
          </p:cNvSpPr>
          <p:nvPr>
            <p:ph type="sldNum" sz="quarter" idx="12"/>
          </p:nvPr>
        </p:nvSpPr>
        <p:spPr/>
        <p:txBody>
          <a:bodyPr/>
          <a:lstStyle/>
          <a:p>
            <a:fld id="{0C6CD854-DD62-6C4B-87F1-66B34D688D3F}" type="slidenum">
              <a:rPr lang="en-US" smtClean="0"/>
              <a:t>3</a:t>
            </a:fld>
            <a:endParaRPr lang="en-US"/>
          </a:p>
        </p:txBody>
      </p:sp>
      <p:pic>
        <p:nvPicPr>
          <p:cNvPr id="2" name="Google Shape;99;p3" descr="The blue and red robots are playing tic-tac-toe on the ground. The blue robot is finishing adding an “O” in the top left corner while the red robot looks on angrily.">
            <a:extLst>
              <a:ext uri="{FF2B5EF4-FFF2-40B4-BE49-F238E27FC236}">
                <a16:creationId xmlns:a16="http://schemas.microsoft.com/office/drawing/2014/main" id="{5F4F7C8A-046E-EA76-10A8-64D27E8DBEA7}"/>
              </a:ext>
            </a:extLst>
          </p:cNvPr>
          <p:cNvPicPr preferRelativeResize="0">
            <a:picLocks noChangeAspect="1"/>
          </p:cNvPicPr>
          <p:nvPr/>
        </p:nvPicPr>
        <p:blipFill rotWithShape="1">
          <a:blip r:embed="rId2">
            <a:alphaModFix/>
          </a:blip>
          <a:srcRect b="2721"/>
          <a:stretch>
            <a:fillRect/>
          </a:stretch>
        </p:blipFill>
        <p:spPr>
          <a:xfrm>
            <a:off x="2032551" y="1779042"/>
            <a:ext cx="8126896" cy="3873614"/>
          </a:xfrm>
          <a:prstGeom prst="rect">
            <a:avLst/>
          </a:prstGeom>
          <a:noFill/>
          <a:ln>
            <a:noFill/>
          </a:ln>
        </p:spPr>
      </p:pic>
    </p:spTree>
    <p:extLst>
      <p:ext uri="{BB962C8B-B14F-4D97-AF65-F5344CB8AC3E}">
        <p14:creationId xmlns:p14="http://schemas.microsoft.com/office/powerpoint/2010/main" val="1372456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7FF3D4-42B1-7E7C-C32A-81E8735A9A47}"/>
              </a:ext>
            </a:extLst>
          </p:cNvPr>
          <p:cNvSpPr>
            <a:spLocks noGrp="1"/>
          </p:cNvSpPr>
          <p:nvPr>
            <p:ph type="title"/>
          </p:nvPr>
        </p:nvSpPr>
        <p:spPr/>
        <p:txBody>
          <a:bodyPr/>
          <a:lstStyle/>
          <a:p>
            <a:r>
              <a:rPr lang="en-US" dirty="0"/>
              <a:t>Real-World Constraints</a:t>
            </a:r>
          </a:p>
        </p:txBody>
      </p:sp>
      <p:sp>
        <p:nvSpPr>
          <p:cNvPr id="7" name="Content Placeholder 6">
            <a:extLst>
              <a:ext uri="{FF2B5EF4-FFF2-40B4-BE49-F238E27FC236}">
                <a16:creationId xmlns:a16="http://schemas.microsoft.com/office/drawing/2014/main" id="{7C665F2F-FC93-F9A6-79DF-671A16379CC6}"/>
              </a:ext>
            </a:extLst>
          </p:cNvPr>
          <p:cNvSpPr>
            <a:spLocks noGrp="1"/>
          </p:cNvSpPr>
          <p:nvPr>
            <p:ph idx="1"/>
          </p:nvPr>
        </p:nvSpPr>
        <p:spPr>
          <a:xfrm>
            <a:off x="497159" y="1590261"/>
            <a:ext cx="9820034" cy="4606139"/>
          </a:xfrm>
        </p:spPr>
        <p:txBody>
          <a:bodyPr/>
          <a:lstStyle/>
          <a:p>
            <a:r>
              <a:rPr lang="en-US" b="1" dirty="0"/>
              <a:t>Problem</a:t>
            </a:r>
            <a:r>
              <a:rPr lang="en-US" dirty="0"/>
              <a:t>: In realistic games, searching to leaves is infeasible</a:t>
            </a:r>
          </a:p>
          <a:p>
            <a:r>
              <a:rPr lang="en-US" b="1" dirty="0"/>
              <a:t>Solution</a:t>
            </a:r>
            <a:r>
              <a:rPr lang="en-US" dirty="0"/>
              <a:t>: </a:t>
            </a:r>
            <a:r>
              <a:rPr lang="en-US" b="1" dirty="0">
                <a:solidFill>
                  <a:schemeClr val="accent1"/>
                </a:solidFill>
                <a:latin typeface="Avenir Next" panose="020B0503020202020204" pitchFamily="34" charset="0"/>
              </a:rPr>
              <a:t>Bounded Lookahead</a:t>
            </a:r>
          </a:p>
          <a:p>
            <a:pPr lvl="1"/>
            <a:r>
              <a:rPr lang="en-US" dirty="0"/>
              <a:t>Search only to a preset </a:t>
            </a:r>
            <a:r>
              <a:rPr lang="en-US" b="1" dirty="0">
                <a:solidFill>
                  <a:schemeClr val="accent2"/>
                </a:solidFill>
              </a:rPr>
              <a:t>depth limit</a:t>
            </a:r>
            <a:r>
              <a:rPr lang="en-US" dirty="0">
                <a:solidFill>
                  <a:schemeClr val="accent2"/>
                </a:solidFill>
              </a:rPr>
              <a:t> </a:t>
            </a:r>
            <a:r>
              <a:rPr lang="en-US" dirty="0"/>
              <a:t>(</a:t>
            </a:r>
            <a:r>
              <a:rPr lang="en-US" b="1" dirty="0">
                <a:solidFill>
                  <a:schemeClr val="accent2"/>
                </a:solidFill>
              </a:rPr>
              <a:t>horizon</a:t>
            </a:r>
            <a:r>
              <a:rPr lang="en-US" dirty="0"/>
              <a:t>)</a:t>
            </a:r>
          </a:p>
          <a:p>
            <a:pPr lvl="1"/>
            <a:r>
              <a:rPr lang="en-US" dirty="0"/>
              <a:t>Use an </a:t>
            </a:r>
            <a:r>
              <a:rPr lang="en-US" b="1" dirty="0">
                <a:solidFill>
                  <a:schemeClr val="accent2"/>
                </a:solidFill>
              </a:rPr>
              <a:t>evaluation function</a:t>
            </a:r>
            <a:r>
              <a:rPr lang="en-US" dirty="0"/>
              <a:t> for non-terminal utilities</a:t>
            </a:r>
          </a:p>
          <a:p>
            <a:pPr lvl="1"/>
            <a:r>
              <a:rPr lang="en-US" dirty="0"/>
              <a:t>Guarantee of optimality is gone</a:t>
            </a:r>
          </a:p>
          <a:p>
            <a:pPr lvl="1"/>
            <a:r>
              <a:rPr lang="en-US" dirty="0"/>
              <a:t>Marginal increase in depth makes a big difference!</a:t>
            </a:r>
          </a:p>
          <a:p>
            <a:r>
              <a:rPr lang="en-US" dirty="0"/>
              <a:t>Tradeoff</a:t>
            </a:r>
          </a:p>
          <a:p>
            <a:pPr lvl="1"/>
            <a:r>
              <a:rPr lang="en-US" dirty="0"/>
              <a:t>Deeper search (usually) leads to better play, </a:t>
            </a:r>
            <a:br>
              <a:rPr lang="en-US" dirty="0"/>
            </a:br>
            <a:r>
              <a:rPr lang="en-US" dirty="0"/>
              <a:t>but is considerably more costly</a:t>
            </a:r>
          </a:p>
          <a:p>
            <a:pPr lvl="1"/>
            <a:r>
              <a:rPr lang="en-US" dirty="0"/>
              <a:t>Complexity of features vs. complexity of computation</a:t>
            </a:r>
          </a:p>
        </p:txBody>
      </p:sp>
      <p:sp>
        <p:nvSpPr>
          <p:cNvPr id="4" name="Date Placeholder 3">
            <a:extLst>
              <a:ext uri="{FF2B5EF4-FFF2-40B4-BE49-F238E27FC236}">
                <a16:creationId xmlns:a16="http://schemas.microsoft.com/office/drawing/2014/main" id="{60AAE52A-8807-E0F2-A4B5-13D7D88A02F8}"/>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D8ADDFDC-A84B-1200-5CB6-02E4A6B973DA}"/>
              </a:ext>
            </a:extLst>
          </p:cNvPr>
          <p:cNvSpPr>
            <a:spLocks noGrp="1"/>
          </p:cNvSpPr>
          <p:nvPr>
            <p:ph type="sldNum" sz="quarter" idx="12"/>
          </p:nvPr>
        </p:nvSpPr>
        <p:spPr/>
        <p:txBody>
          <a:bodyPr/>
          <a:lstStyle/>
          <a:p>
            <a:fld id="{0C6CD854-DD62-6C4B-87F1-66B34D688D3F}" type="slidenum">
              <a:rPr lang="en-US" smtClean="0"/>
              <a:t>30</a:t>
            </a:fld>
            <a:endParaRPr lang="en-US"/>
          </a:p>
        </p:txBody>
      </p:sp>
      <p:pic>
        <p:nvPicPr>
          <p:cNvPr id="8" name="Picture 3" descr="Illustration of the robot with a computerized brain holding binoculars looking at what looks like a scary mountain in the distance covered in fog. ">
            <a:extLst>
              <a:ext uri="{FF2B5EF4-FFF2-40B4-BE49-F238E27FC236}">
                <a16:creationId xmlns:a16="http://schemas.microsoft.com/office/drawing/2014/main" id="{8451CD2A-6F10-5E68-9330-6304FFDED3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4176" y="2402279"/>
            <a:ext cx="4083142" cy="200837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Illustration of the robot with a computerized brain holding binoculars looking at the same landscape as before, but now without fog. What looked like a scary mountain was actually just a mountain and trees.">
            <a:extLst>
              <a:ext uri="{FF2B5EF4-FFF2-40B4-BE49-F238E27FC236}">
                <a16:creationId xmlns:a16="http://schemas.microsoft.com/office/drawing/2014/main" id="{09512AC8-CA53-8564-7B04-39A4931088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07212" y="4442800"/>
            <a:ext cx="4150633" cy="19120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215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9CA54-0CFA-DEAD-9E73-76A5C80AF7C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228A9EDC-2340-F74C-24C7-FE68B4729EA4}"/>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8D1E368D-6013-080D-52F7-4958B36381F5}"/>
              </a:ext>
            </a:extLst>
          </p:cNvPr>
          <p:cNvSpPr>
            <a:spLocks noGrp="1"/>
          </p:cNvSpPr>
          <p:nvPr>
            <p:ph type="sldNum" sz="quarter" idx="12"/>
          </p:nvPr>
        </p:nvSpPr>
        <p:spPr/>
        <p:txBody>
          <a:bodyPr/>
          <a:lstStyle/>
          <a:p>
            <a:fld id="{0C6CD854-DD62-6C4B-87F1-66B34D688D3F}" type="slidenum">
              <a:rPr lang="en-US" smtClean="0"/>
              <a:t>31</a:t>
            </a:fld>
            <a:endParaRPr lang="en-US"/>
          </a:p>
        </p:txBody>
      </p:sp>
      <p:sp>
        <p:nvSpPr>
          <p:cNvPr id="5" name="Title 4">
            <a:extLst>
              <a:ext uri="{FF2B5EF4-FFF2-40B4-BE49-F238E27FC236}">
                <a16:creationId xmlns:a16="http://schemas.microsoft.com/office/drawing/2014/main" id="{AE93A10D-49A2-6A2D-456C-22CA1C025C1A}"/>
              </a:ext>
            </a:extLst>
          </p:cNvPr>
          <p:cNvSpPr>
            <a:spLocks noGrp="1"/>
          </p:cNvSpPr>
          <p:nvPr>
            <p:ph type="title"/>
          </p:nvPr>
        </p:nvSpPr>
        <p:spPr/>
        <p:txBody>
          <a:bodyPr/>
          <a:lstStyle/>
          <a:p>
            <a:r>
              <a:rPr lang="en-US" dirty="0"/>
              <a:t>Questions (3)</a:t>
            </a:r>
          </a:p>
        </p:txBody>
      </p:sp>
    </p:spTree>
    <p:extLst>
      <p:ext uri="{BB962C8B-B14F-4D97-AF65-F5344CB8AC3E}">
        <p14:creationId xmlns:p14="http://schemas.microsoft.com/office/powerpoint/2010/main" val="4132589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BA22-5C09-0A8D-1C06-267910A6DB1A}"/>
              </a:ext>
            </a:extLst>
          </p:cNvPr>
          <p:cNvSpPr>
            <a:spLocks noGrp="1"/>
          </p:cNvSpPr>
          <p:nvPr>
            <p:ph type="ctrTitle"/>
          </p:nvPr>
        </p:nvSpPr>
        <p:spPr/>
        <p:txBody>
          <a:bodyPr/>
          <a:lstStyle/>
          <a:p>
            <a:r>
              <a:rPr lang="en-US" dirty="0"/>
              <a:t>that’s it for today!</a:t>
            </a:r>
          </a:p>
        </p:txBody>
      </p:sp>
      <p:sp>
        <p:nvSpPr>
          <p:cNvPr id="3" name="Slide Number Placeholder 2">
            <a:extLst>
              <a:ext uri="{FF2B5EF4-FFF2-40B4-BE49-F238E27FC236}">
                <a16:creationId xmlns:a16="http://schemas.microsoft.com/office/drawing/2014/main" id="{F4695C3F-CD66-A7C6-F527-FB6964B095C5}"/>
              </a:ext>
            </a:extLst>
          </p:cNvPr>
          <p:cNvSpPr>
            <a:spLocks noGrp="1"/>
          </p:cNvSpPr>
          <p:nvPr>
            <p:ph type="sldNum" sz="quarter" idx="12"/>
          </p:nvPr>
        </p:nvSpPr>
        <p:spPr/>
        <p:txBody>
          <a:bodyPr/>
          <a:lstStyle/>
          <a:p>
            <a:fld id="{0C6CD854-DD62-6C4B-87F1-66B34D688D3F}" type="slidenum">
              <a:rPr lang="en-US" smtClean="0"/>
              <a:pPr/>
              <a:t>32</a:t>
            </a:fld>
            <a:endParaRPr lang="en-US"/>
          </a:p>
        </p:txBody>
      </p:sp>
      <p:sp>
        <p:nvSpPr>
          <p:cNvPr id="4" name="Text Placeholder 3">
            <a:extLst>
              <a:ext uri="{FF2B5EF4-FFF2-40B4-BE49-F238E27FC236}">
                <a16:creationId xmlns:a16="http://schemas.microsoft.com/office/drawing/2014/main" id="{10D9D130-F724-CF65-D97C-C03F9B16F599}"/>
              </a:ext>
            </a:extLst>
          </p:cNvPr>
          <p:cNvSpPr>
            <a:spLocks noGrp="1"/>
          </p:cNvSpPr>
          <p:nvPr>
            <p:ph type="body" sz="quarter" idx="13"/>
          </p:nvPr>
        </p:nvSpPr>
        <p:spPr>
          <a:xfrm>
            <a:off x="1624360" y="3768662"/>
            <a:ext cx="2979538" cy="2259013"/>
          </a:xfrm>
        </p:spPr>
        <p:txBody>
          <a:bodyPr/>
          <a:lstStyle/>
          <a:p>
            <a:r>
              <a:rPr lang="en-US" dirty="0"/>
              <a:t>Multi-Agent Search</a:t>
            </a:r>
          </a:p>
          <a:p>
            <a:r>
              <a:rPr lang="en-US" dirty="0"/>
              <a:t>Adversarial search via minimax</a:t>
            </a:r>
          </a:p>
          <a:p>
            <a:r>
              <a:rPr lang="en-US" dirty="0"/>
              <a:t>When transitions are deterministic and players play optimally, pruning is possible</a:t>
            </a:r>
          </a:p>
        </p:txBody>
      </p:sp>
      <p:sp>
        <p:nvSpPr>
          <p:cNvPr id="5" name="Text Placeholder 4">
            <a:extLst>
              <a:ext uri="{FF2B5EF4-FFF2-40B4-BE49-F238E27FC236}">
                <a16:creationId xmlns:a16="http://schemas.microsoft.com/office/drawing/2014/main" id="{EE29183C-B3B2-40BC-0A6A-85C188234C20}"/>
              </a:ext>
            </a:extLst>
          </p:cNvPr>
          <p:cNvSpPr>
            <a:spLocks noGrp="1"/>
          </p:cNvSpPr>
          <p:nvPr>
            <p:ph type="body" sz="quarter" idx="15"/>
          </p:nvPr>
        </p:nvSpPr>
        <p:spPr>
          <a:xfrm>
            <a:off x="7866664" y="3762440"/>
            <a:ext cx="2877536" cy="2259013"/>
          </a:xfrm>
        </p:spPr>
        <p:txBody>
          <a:bodyPr/>
          <a:lstStyle/>
          <a:p>
            <a:r>
              <a:rPr lang="en-US" dirty="0"/>
              <a:t>Complete </a:t>
            </a:r>
            <a:r>
              <a:rPr lang="en-US" b="1" dirty="0">
                <a:solidFill>
                  <a:schemeClr val="accent4"/>
                </a:solidFill>
              </a:rPr>
              <a:t>Practice Problem 5</a:t>
            </a:r>
          </a:p>
          <a:p>
            <a:r>
              <a:rPr lang="en-US" dirty="0"/>
              <a:t>Do </a:t>
            </a:r>
            <a:r>
              <a:rPr lang="en-US" b="1" dirty="0">
                <a:solidFill>
                  <a:schemeClr val="accent4"/>
                </a:solidFill>
              </a:rPr>
              <a:t>Homework 1</a:t>
            </a:r>
            <a:r>
              <a:rPr lang="en-US" dirty="0"/>
              <a:t> (due 7.3)</a:t>
            </a:r>
          </a:p>
          <a:p>
            <a:r>
              <a:rPr lang="en-US" dirty="0"/>
              <a:t>Do </a:t>
            </a:r>
            <a:r>
              <a:rPr lang="en-US" b="1" dirty="0">
                <a:solidFill>
                  <a:schemeClr val="accent4"/>
                </a:solidFill>
              </a:rPr>
              <a:t>Project 1</a:t>
            </a:r>
            <a:r>
              <a:rPr lang="en-US" dirty="0"/>
              <a:t> (due 7.9)</a:t>
            </a:r>
          </a:p>
          <a:p>
            <a:endParaRPr lang="en-US" dirty="0"/>
          </a:p>
        </p:txBody>
      </p:sp>
      <p:sp>
        <p:nvSpPr>
          <p:cNvPr id="6" name="Text Placeholder 5">
            <a:extLst>
              <a:ext uri="{FF2B5EF4-FFF2-40B4-BE49-F238E27FC236}">
                <a16:creationId xmlns:a16="http://schemas.microsoft.com/office/drawing/2014/main" id="{811707F8-922E-989E-1D14-57F87FE0DD2F}"/>
              </a:ext>
            </a:extLst>
          </p:cNvPr>
          <p:cNvSpPr>
            <a:spLocks noGrp="1"/>
          </p:cNvSpPr>
          <p:nvPr>
            <p:ph type="body" sz="quarter" idx="16"/>
          </p:nvPr>
        </p:nvSpPr>
        <p:spPr/>
        <p:txBody>
          <a:bodyPr/>
          <a:lstStyle/>
          <a:p>
            <a:r>
              <a:rPr lang="en-US" dirty="0"/>
              <a:t>Modeling Stochasticity</a:t>
            </a:r>
          </a:p>
          <a:p>
            <a:r>
              <a:rPr lang="en-US" dirty="0"/>
              <a:t>Reinforcement Learning</a:t>
            </a:r>
          </a:p>
        </p:txBody>
      </p:sp>
    </p:spTree>
    <p:extLst>
      <p:ext uri="{BB962C8B-B14F-4D97-AF65-F5344CB8AC3E}">
        <p14:creationId xmlns:p14="http://schemas.microsoft.com/office/powerpoint/2010/main" val="358234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DA4D-E51F-18F8-8D74-D500DE59286D}"/>
              </a:ext>
            </a:extLst>
          </p:cNvPr>
          <p:cNvSpPr>
            <a:spLocks noGrp="1"/>
          </p:cNvSpPr>
          <p:nvPr>
            <p:ph type="title"/>
          </p:nvPr>
        </p:nvSpPr>
        <p:spPr/>
        <p:txBody>
          <a:bodyPr/>
          <a:lstStyle/>
          <a:p>
            <a:r>
              <a:rPr lang="en-US" dirty="0"/>
              <a:t>Types of Games</a:t>
            </a:r>
          </a:p>
        </p:txBody>
      </p:sp>
      <p:sp>
        <p:nvSpPr>
          <p:cNvPr id="3" name="Content Placeholder 2">
            <a:extLst>
              <a:ext uri="{FF2B5EF4-FFF2-40B4-BE49-F238E27FC236}">
                <a16:creationId xmlns:a16="http://schemas.microsoft.com/office/drawing/2014/main" id="{8D573212-7101-BA27-6F34-0461F5033225}"/>
              </a:ext>
            </a:extLst>
          </p:cNvPr>
          <p:cNvSpPr>
            <a:spLocks noGrp="1"/>
          </p:cNvSpPr>
          <p:nvPr>
            <p:ph idx="1"/>
          </p:nvPr>
        </p:nvSpPr>
        <p:spPr/>
        <p:txBody>
          <a:bodyPr/>
          <a:lstStyle/>
          <a:p>
            <a:pPr marL="0" indent="0">
              <a:buNone/>
            </a:pPr>
            <a:r>
              <a:rPr lang="en-US" dirty="0"/>
              <a:t>Games model environments with more than one agent</a:t>
            </a:r>
          </a:p>
          <a:p>
            <a:r>
              <a:rPr lang="en-US" dirty="0"/>
              <a:t>Characteristics</a:t>
            </a:r>
          </a:p>
          <a:p>
            <a:pPr lvl="1"/>
            <a:r>
              <a:rPr lang="en-US" dirty="0"/>
              <a:t>deterministic vs stochastic?</a:t>
            </a:r>
          </a:p>
          <a:p>
            <a:pPr lvl="1"/>
            <a:r>
              <a:rPr lang="en-US" dirty="0"/>
              <a:t>fully observable vs. partially observable?</a:t>
            </a:r>
          </a:p>
          <a:p>
            <a:pPr lvl="1"/>
            <a:r>
              <a:rPr lang="en-US" dirty="0"/>
              <a:t>number of players?</a:t>
            </a:r>
          </a:p>
          <a:p>
            <a:pPr lvl="1"/>
            <a:r>
              <a:rPr lang="en-US" dirty="0"/>
              <a:t>turn-taking vs. simultaneous?</a:t>
            </a:r>
          </a:p>
          <a:p>
            <a:pPr lvl="1"/>
            <a:r>
              <a:rPr lang="en-US" dirty="0"/>
              <a:t>zero sum? </a:t>
            </a:r>
          </a:p>
          <a:p>
            <a:r>
              <a:rPr lang="en-US" i="1" dirty="0"/>
              <a:t>How to plan around opponent’s moves?</a:t>
            </a:r>
          </a:p>
        </p:txBody>
      </p:sp>
      <p:sp>
        <p:nvSpPr>
          <p:cNvPr id="4" name="Date Placeholder 3">
            <a:extLst>
              <a:ext uri="{FF2B5EF4-FFF2-40B4-BE49-F238E27FC236}">
                <a16:creationId xmlns:a16="http://schemas.microsoft.com/office/drawing/2014/main" id="{E9241603-5A2A-A30E-BDE6-1BB913A47599}"/>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6DCE400E-70A0-1691-211C-682D4DC3A218}"/>
              </a:ext>
            </a:extLst>
          </p:cNvPr>
          <p:cNvSpPr>
            <a:spLocks noGrp="1"/>
          </p:cNvSpPr>
          <p:nvPr>
            <p:ph type="sldNum" sz="quarter" idx="12"/>
          </p:nvPr>
        </p:nvSpPr>
        <p:spPr/>
        <p:txBody>
          <a:bodyPr/>
          <a:lstStyle/>
          <a:p>
            <a:fld id="{0C6CD854-DD62-6C4B-87F1-66B34D688D3F}" type="slidenum">
              <a:rPr lang="en-US" smtClean="0"/>
              <a:t>4</a:t>
            </a:fld>
            <a:endParaRPr lang="en-US"/>
          </a:p>
        </p:txBody>
      </p:sp>
      <p:pic>
        <p:nvPicPr>
          <p:cNvPr id="6" name="Google Shape;122;p5" descr="The blue and red robots are playing a game of cards, and each hold a set of purple cards in their hand. The red robot is about to place down a card.">
            <a:extLst>
              <a:ext uri="{FF2B5EF4-FFF2-40B4-BE49-F238E27FC236}">
                <a16:creationId xmlns:a16="http://schemas.microsoft.com/office/drawing/2014/main" id="{E03E9C4F-4278-CBCB-830B-F3D30707BD11}"/>
              </a:ext>
            </a:extLst>
          </p:cNvPr>
          <p:cNvPicPr preferRelativeResize="0">
            <a:picLocks noChangeAspect="1"/>
          </p:cNvPicPr>
          <p:nvPr/>
        </p:nvPicPr>
        <p:blipFill rotWithShape="1">
          <a:blip r:embed="rId2">
            <a:alphaModFix/>
          </a:blip>
          <a:srcRect t="2444"/>
          <a:stretch>
            <a:fillRect/>
          </a:stretch>
        </p:blipFill>
        <p:spPr>
          <a:xfrm>
            <a:off x="6767096" y="2673927"/>
            <a:ext cx="4758848" cy="2593812"/>
          </a:xfrm>
          <a:prstGeom prst="rect">
            <a:avLst/>
          </a:prstGeom>
          <a:noFill/>
          <a:ln>
            <a:noFill/>
          </a:ln>
        </p:spPr>
      </p:pic>
    </p:spTree>
    <p:extLst>
      <p:ext uri="{BB962C8B-B14F-4D97-AF65-F5344CB8AC3E}">
        <p14:creationId xmlns:p14="http://schemas.microsoft.com/office/powerpoint/2010/main" val="17907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0ADFA1-4981-959E-0DA1-E703C79A5517}"/>
              </a:ext>
            </a:extLst>
          </p:cNvPr>
          <p:cNvSpPr>
            <a:spLocks noGrp="1"/>
          </p:cNvSpPr>
          <p:nvPr>
            <p:ph type="title"/>
          </p:nvPr>
        </p:nvSpPr>
        <p:spPr/>
        <p:txBody>
          <a:bodyPr/>
          <a:lstStyle/>
          <a:p>
            <a:r>
              <a:rPr lang="en-US" dirty="0"/>
              <a:t>”Standard” Games</a:t>
            </a:r>
          </a:p>
        </p:txBody>
      </p:sp>
      <p:sp>
        <p:nvSpPr>
          <p:cNvPr id="7" name="Content Placeholder 6">
            <a:extLst>
              <a:ext uri="{FF2B5EF4-FFF2-40B4-BE49-F238E27FC236}">
                <a16:creationId xmlns:a16="http://schemas.microsoft.com/office/drawing/2014/main" id="{26C75947-78D8-6589-C2B3-04BD8FF5A688}"/>
              </a:ext>
            </a:extLst>
          </p:cNvPr>
          <p:cNvSpPr>
            <a:spLocks noGrp="1"/>
          </p:cNvSpPr>
          <p:nvPr>
            <p:ph idx="1"/>
          </p:nvPr>
        </p:nvSpPr>
        <p:spPr/>
        <p:txBody>
          <a:bodyPr/>
          <a:lstStyle/>
          <a:p>
            <a:pPr marL="0" indent="0">
              <a:buNone/>
            </a:pPr>
            <a:r>
              <a:rPr lang="en-US" dirty="0"/>
              <a:t>Deterministic, observable, two-player, turn-taking, and zero sum games</a:t>
            </a:r>
          </a:p>
          <a:p>
            <a:r>
              <a:rPr lang="en-US" dirty="0"/>
              <a:t>Game Formulation</a:t>
            </a:r>
          </a:p>
          <a:p>
            <a:pPr lvl="1"/>
            <a:r>
              <a:rPr lang="en-US" dirty="0"/>
              <a:t>Initial state: </a:t>
            </a:r>
            <a:r>
              <a:rPr lang="en-US" i="1" dirty="0">
                <a:solidFill>
                  <a:schemeClr val="accent2"/>
                </a:solidFill>
                <a:latin typeface="+mj-lt"/>
              </a:rPr>
              <a:t>s</a:t>
            </a:r>
            <a:r>
              <a:rPr lang="en-US" i="1" baseline="-25000" dirty="0">
                <a:solidFill>
                  <a:schemeClr val="accent2"/>
                </a:solidFill>
                <a:latin typeface="+mj-lt"/>
              </a:rPr>
              <a:t>0</a:t>
            </a:r>
          </a:p>
          <a:p>
            <a:pPr lvl="1"/>
            <a:r>
              <a:rPr lang="en-US" dirty="0"/>
              <a:t>Players: </a:t>
            </a:r>
            <a:r>
              <a:rPr lang="en-US" b="1" dirty="0">
                <a:solidFill>
                  <a:schemeClr val="accent2"/>
                </a:solidFill>
                <a:latin typeface="Consolas" panose="020B0609020204030204" pitchFamily="49" charset="0"/>
                <a:cs typeface="Consolas" panose="020B0609020204030204" pitchFamily="49" charset="0"/>
              </a:rPr>
              <a:t>player(s)</a:t>
            </a:r>
            <a:r>
              <a:rPr lang="en-US" dirty="0"/>
              <a:t> indicating turn</a:t>
            </a:r>
          </a:p>
          <a:p>
            <a:pPr lvl="1"/>
            <a:r>
              <a:rPr lang="en-US" dirty="0"/>
              <a:t>Actions: </a:t>
            </a:r>
            <a:r>
              <a:rPr lang="en-US" b="1" dirty="0">
                <a:solidFill>
                  <a:schemeClr val="accent2"/>
                </a:solidFill>
                <a:latin typeface="Consolas" panose="020B0609020204030204" pitchFamily="49" charset="0"/>
                <a:cs typeface="Consolas" panose="020B0609020204030204" pitchFamily="49" charset="0"/>
              </a:rPr>
              <a:t>actions(s)</a:t>
            </a:r>
            <a:r>
              <a:rPr lang="en-US" dirty="0"/>
              <a:t> for player on move</a:t>
            </a:r>
          </a:p>
          <a:p>
            <a:pPr lvl="1"/>
            <a:r>
              <a:rPr lang="en-US" dirty="0"/>
              <a:t>Transition model: </a:t>
            </a:r>
            <a:r>
              <a:rPr lang="en-US" b="1" dirty="0">
                <a:solidFill>
                  <a:schemeClr val="accent2"/>
                </a:solidFill>
                <a:latin typeface="Consolas" panose="020B0609020204030204" pitchFamily="49" charset="0"/>
                <a:cs typeface="Consolas" panose="020B0609020204030204" pitchFamily="49" charset="0"/>
              </a:rPr>
              <a:t>T(s, a)</a:t>
            </a:r>
          </a:p>
          <a:p>
            <a:pPr lvl="1"/>
            <a:r>
              <a:rPr lang="en-US" dirty="0"/>
              <a:t>Terminal (goal) test: </a:t>
            </a:r>
            <a:r>
              <a:rPr lang="en-US" b="1" dirty="0">
                <a:solidFill>
                  <a:schemeClr val="accent2"/>
                </a:solidFill>
                <a:latin typeface="Consolas" panose="020B0609020204030204" pitchFamily="49" charset="0"/>
                <a:cs typeface="Consolas" panose="020B0609020204030204" pitchFamily="49" charset="0"/>
              </a:rPr>
              <a:t>terminal-test(s)</a:t>
            </a:r>
          </a:p>
          <a:p>
            <a:pPr lvl="1"/>
            <a:r>
              <a:rPr lang="en-US" dirty="0"/>
              <a:t>Terminal values: </a:t>
            </a:r>
            <a:r>
              <a:rPr lang="en-US" b="1" dirty="0">
                <a:solidFill>
                  <a:schemeClr val="accent2"/>
                </a:solidFill>
                <a:latin typeface="Consolas" panose="020B0609020204030204" pitchFamily="49" charset="0"/>
                <a:cs typeface="Consolas" panose="020B0609020204030204" pitchFamily="49" charset="0"/>
              </a:rPr>
              <a:t>utility(s, p)</a:t>
            </a:r>
          </a:p>
          <a:p>
            <a:pPr lvl="1"/>
            <a:endParaRPr lang="en-US" dirty="0"/>
          </a:p>
        </p:txBody>
      </p:sp>
      <p:sp>
        <p:nvSpPr>
          <p:cNvPr id="4" name="Date Placeholder 3">
            <a:extLst>
              <a:ext uri="{FF2B5EF4-FFF2-40B4-BE49-F238E27FC236}">
                <a16:creationId xmlns:a16="http://schemas.microsoft.com/office/drawing/2014/main" id="{AB9631FA-9FAD-F28C-0AEE-D9C749B51E88}"/>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93B486BE-8432-95E7-926A-7A9F2C650592}"/>
              </a:ext>
            </a:extLst>
          </p:cNvPr>
          <p:cNvSpPr>
            <a:spLocks noGrp="1"/>
          </p:cNvSpPr>
          <p:nvPr>
            <p:ph type="sldNum" sz="quarter" idx="12"/>
          </p:nvPr>
        </p:nvSpPr>
        <p:spPr/>
        <p:txBody>
          <a:bodyPr/>
          <a:lstStyle/>
          <a:p>
            <a:fld id="{0C6CD854-DD62-6C4B-87F1-66B34D688D3F}" type="slidenum">
              <a:rPr lang="en-US" smtClean="0"/>
              <a:t>5</a:t>
            </a:fld>
            <a:endParaRPr lang="en-US"/>
          </a:p>
        </p:txBody>
      </p:sp>
      <p:pic>
        <p:nvPicPr>
          <p:cNvPr id="8" name="Google Shape;129;p6" descr="Illustration of a robot playing Pacman on an arcade console.">
            <a:extLst>
              <a:ext uri="{FF2B5EF4-FFF2-40B4-BE49-F238E27FC236}">
                <a16:creationId xmlns:a16="http://schemas.microsoft.com/office/drawing/2014/main" id="{11C401C0-CDC9-BC44-FE65-BD3CAA180162}"/>
              </a:ext>
            </a:extLst>
          </p:cNvPr>
          <p:cNvPicPr preferRelativeResize="0">
            <a:picLocks noChangeAspect="1"/>
          </p:cNvPicPr>
          <p:nvPr/>
        </p:nvPicPr>
        <p:blipFill rotWithShape="1">
          <a:blip r:embed="rId2">
            <a:alphaModFix/>
          </a:blip>
          <a:srcRect/>
          <a:stretch/>
        </p:blipFill>
        <p:spPr>
          <a:xfrm>
            <a:off x="7163927" y="2451100"/>
            <a:ext cx="3575427" cy="3745300"/>
          </a:xfrm>
          <a:prstGeom prst="rect">
            <a:avLst/>
          </a:prstGeom>
          <a:noFill/>
          <a:ln>
            <a:noFill/>
          </a:ln>
        </p:spPr>
      </p:pic>
    </p:spTree>
    <p:extLst>
      <p:ext uri="{BB962C8B-B14F-4D97-AF65-F5344CB8AC3E}">
        <p14:creationId xmlns:p14="http://schemas.microsoft.com/office/powerpoint/2010/main" val="13144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DB0292-A7D4-CA07-A8E7-7262D61A0958}"/>
              </a:ext>
            </a:extLst>
          </p:cNvPr>
          <p:cNvSpPr>
            <a:spLocks noGrp="1"/>
          </p:cNvSpPr>
          <p:nvPr>
            <p:ph type="title"/>
          </p:nvPr>
        </p:nvSpPr>
        <p:spPr/>
        <p:txBody>
          <a:bodyPr/>
          <a:lstStyle/>
          <a:p>
            <a:r>
              <a:rPr lang="en-US" dirty="0"/>
              <a:t>Zero-Sum Games</a:t>
            </a:r>
          </a:p>
        </p:txBody>
      </p:sp>
      <p:sp>
        <p:nvSpPr>
          <p:cNvPr id="4" name="Date Placeholder 3">
            <a:extLst>
              <a:ext uri="{FF2B5EF4-FFF2-40B4-BE49-F238E27FC236}">
                <a16:creationId xmlns:a16="http://schemas.microsoft.com/office/drawing/2014/main" id="{5B5F871F-93B9-A89C-D16D-4406F2662052}"/>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D092F0A3-7008-ACB5-14D7-B7CB432AE8BB}"/>
              </a:ext>
            </a:extLst>
          </p:cNvPr>
          <p:cNvSpPr>
            <a:spLocks noGrp="1"/>
          </p:cNvSpPr>
          <p:nvPr>
            <p:ph type="sldNum" sz="quarter" idx="12"/>
          </p:nvPr>
        </p:nvSpPr>
        <p:spPr/>
        <p:txBody>
          <a:bodyPr/>
          <a:lstStyle/>
          <a:p>
            <a:fld id="{0C6CD854-DD62-6C4B-87F1-66B34D688D3F}" type="slidenum">
              <a:rPr lang="en-US" smtClean="0"/>
              <a:t>6</a:t>
            </a:fld>
            <a:endParaRPr lang="en-US"/>
          </a:p>
        </p:txBody>
      </p:sp>
      <p:pic>
        <p:nvPicPr>
          <p:cNvPr id="8" name="Google Shape;137;p7" descr="Illustration of the blue maximizer and red minimizer robots fighting over a purple gem.">
            <a:extLst>
              <a:ext uri="{FF2B5EF4-FFF2-40B4-BE49-F238E27FC236}">
                <a16:creationId xmlns:a16="http://schemas.microsoft.com/office/drawing/2014/main" id="{EC464112-5880-68C7-CD8F-DD3C8C3A50D8}"/>
              </a:ext>
            </a:extLst>
          </p:cNvPr>
          <p:cNvPicPr preferRelativeResize="0">
            <a:picLocks noChangeAspect="1"/>
          </p:cNvPicPr>
          <p:nvPr/>
        </p:nvPicPr>
        <p:blipFill rotWithShape="1">
          <a:blip r:embed="rId2">
            <a:alphaModFix/>
          </a:blip>
          <a:srcRect/>
          <a:stretch/>
        </p:blipFill>
        <p:spPr>
          <a:xfrm>
            <a:off x="1159328" y="1747313"/>
            <a:ext cx="3606636" cy="2285687"/>
          </a:xfrm>
          <a:prstGeom prst="rect">
            <a:avLst/>
          </a:prstGeom>
          <a:noFill/>
          <a:ln>
            <a:noFill/>
          </a:ln>
        </p:spPr>
      </p:pic>
      <p:pic>
        <p:nvPicPr>
          <p:cNvPr id="9" name="Google Shape;136;p7" descr="Illustration of the blue maximizer and red minimizer robots rooting through a pile of multicolored gems. The blue robot is looking for green gems and the red robot is looking for orange gems.">
            <a:extLst>
              <a:ext uri="{FF2B5EF4-FFF2-40B4-BE49-F238E27FC236}">
                <a16:creationId xmlns:a16="http://schemas.microsoft.com/office/drawing/2014/main" id="{AFBAE22F-AB83-770F-0216-22196EC7644D}"/>
              </a:ext>
            </a:extLst>
          </p:cNvPr>
          <p:cNvPicPr preferRelativeResize="0">
            <a:picLocks noChangeAspect="1"/>
          </p:cNvPicPr>
          <p:nvPr/>
        </p:nvPicPr>
        <p:blipFill rotWithShape="1">
          <a:blip r:embed="rId3">
            <a:alphaModFix/>
          </a:blip>
          <a:srcRect t="6334"/>
          <a:stretch>
            <a:fillRect/>
          </a:stretch>
        </p:blipFill>
        <p:spPr>
          <a:xfrm>
            <a:off x="5655128" y="1925782"/>
            <a:ext cx="5438384" cy="2068632"/>
          </a:xfrm>
          <a:prstGeom prst="rect">
            <a:avLst/>
          </a:prstGeom>
          <a:noFill/>
          <a:ln>
            <a:noFill/>
          </a:ln>
        </p:spPr>
      </p:pic>
      <p:sp>
        <p:nvSpPr>
          <p:cNvPr id="10" name="Rounded Rectangle 9">
            <a:extLst>
              <a:ext uri="{FF2B5EF4-FFF2-40B4-BE49-F238E27FC236}">
                <a16:creationId xmlns:a16="http://schemas.microsoft.com/office/drawing/2014/main" id="{5E6B5CB1-8057-EDC4-B1C5-ED79677CBA6F}"/>
              </a:ext>
            </a:extLst>
          </p:cNvPr>
          <p:cNvSpPr/>
          <p:nvPr/>
        </p:nvSpPr>
        <p:spPr>
          <a:xfrm>
            <a:off x="2032043" y="4451804"/>
            <a:ext cx="2416629" cy="6858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Zero-Sum Games</a:t>
            </a:r>
          </a:p>
        </p:txBody>
      </p:sp>
      <p:sp>
        <p:nvSpPr>
          <p:cNvPr id="11" name="Rounded Rectangle 10">
            <a:extLst>
              <a:ext uri="{FF2B5EF4-FFF2-40B4-BE49-F238E27FC236}">
                <a16:creationId xmlns:a16="http://schemas.microsoft.com/office/drawing/2014/main" id="{60532F52-532C-AD43-48E0-1BEA29B7CE9A}"/>
              </a:ext>
            </a:extLst>
          </p:cNvPr>
          <p:cNvSpPr/>
          <p:nvPr/>
        </p:nvSpPr>
        <p:spPr>
          <a:xfrm>
            <a:off x="7166005" y="4451804"/>
            <a:ext cx="2416629" cy="68580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General Games</a:t>
            </a:r>
          </a:p>
        </p:txBody>
      </p:sp>
      <p:sp>
        <p:nvSpPr>
          <p:cNvPr id="12" name="TextBox 11">
            <a:extLst>
              <a:ext uri="{FF2B5EF4-FFF2-40B4-BE49-F238E27FC236}">
                <a16:creationId xmlns:a16="http://schemas.microsoft.com/office/drawing/2014/main" id="{3AEF4368-E511-51E3-9A22-1A599F4079E8}"/>
              </a:ext>
            </a:extLst>
          </p:cNvPr>
          <p:cNvSpPr txBox="1"/>
          <p:nvPr/>
        </p:nvSpPr>
        <p:spPr>
          <a:xfrm>
            <a:off x="1437039" y="5285312"/>
            <a:ext cx="3606636" cy="923330"/>
          </a:xfrm>
          <a:prstGeom prst="rect">
            <a:avLst/>
          </a:prstGeom>
          <a:noFill/>
        </p:spPr>
        <p:txBody>
          <a:bodyPr wrap="square" rtlCol="0">
            <a:spAutoFit/>
          </a:bodyPr>
          <a:lstStyle/>
          <a:p>
            <a:pPr marL="285750" indent="-285750">
              <a:buFont typeface="Arial" panose="020B0604020202020204" pitchFamily="34" charset="0"/>
              <a:buChar char="•"/>
            </a:pPr>
            <a:r>
              <a:rPr lang="en-US" dirty="0"/>
              <a:t>Agents have </a:t>
            </a:r>
            <a:r>
              <a:rPr lang="en-US" i="1" dirty="0"/>
              <a:t>opposite </a:t>
            </a:r>
            <a:r>
              <a:rPr lang="en-US" dirty="0"/>
              <a:t>utilities</a:t>
            </a:r>
          </a:p>
          <a:p>
            <a:pPr marL="285750" indent="-285750">
              <a:buFont typeface="Arial" panose="020B0604020202020204" pitchFamily="34" charset="0"/>
              <a:buChar char="•"/>
            </a:pPr>
            <a:r>
              <a:rPr lang="en-US" dirty="0"/>
              <a:t>One agent </a:t>
            </a:r>
            <a:r>
              <a:rPr lang="en-US" b="1" dirty="0">
                <a:solidFill>
                  <a:schemeClr val="accent1"/>
                </a:solidFill>
                <a:latin typeface="+mj-lt"/>
              </a:rPr>
              <a:t>maximizes</a:t>
            </a:r>
            <a:r>
              <a:rPr lang="en-US" dirty="0"/>
              <a:t>, </a:t>
            </a:r>
            <a:br>
              <a:rPr lang="en-US" dirty="0"/>
            </a:br>
            <a:r>
              <a:rPr lang="en-US" dirty="0"/>
              <a:t>the other </a:t>
            </a:r>
            <a:r>
              <a:rPr lang="en-US" dirty="0">
                <a:solidFill>
                  <a:schemeClr val="accent2"/>
                </a:solidFill>
                <a:latin typeface="+mj-lt"/>
              </a:rPr>
              <a:t>minimizes</a:t>
            </a:r>
          </a:p>
        </p:txBody>
      </p:sp>
      <p:sp>
        <p:nvSpPr>
          <p:cNvPr id="13" name="TextBox 12">
            <a:extLst>
              <a:ext uri="{FF2B5EF4-FFF2-40B4-BE49-F238E27FC236}">
                <a16:creationId xmlns:a16="http://schemas.microsoft.com/office/drawing/2014/main" id="{237ADD86-D3CA-938D-20A1-9C0520797E98}"/>
              </a:ext>
            </a:extLst>
          </p:cNvPr>
          <p:cNvSpPr txBox="1"/>
          <p:nvPr/>
        </p:nvSpPr>
        <p:spPr>
          <a:xfrm>
            <a:off x="6377526" y="5285312"/>
            <a:ext cx="3993586" cy="923330"/>
          </a:xfrm>
          <a:prstGeom prst="rect">
            <a:avLst/>
          </a:prstGeom>
          <a:noFill/>
        </p:spPr>
        <p:txBody>
          <a:bodyPr wrap="square" rtlCol="0">
            <a:spAutoFit/>
          </a:bodyPr>
          <a:lstStyle/>
          <a:p>
            <a:pPr marL="285750" indent="-285750">
              <a:buFont typeface="Arial" panose="020B0604020202020204" pitchFamily="34" charset="0"/>
              <a:buChar char="•"/>
            </a:pPr>
            <a:r>
              <a:rPr lang="en-US" dirty="0"/>
              <a:t>Agents have </a:t>
            </a:r>
            <a:r>
              <a:rPr lang="en-US" i="1" dirty="0"/>
              <a:t>independent </a:t>
            </a:r>
            <a:r>
              <a:rPr lang="en-US" dirty="0"/>
              <a:t>utilities</a:t>
            </a:r>
          </a:p>
          <a:p>
            <a:pPr marL="285750" indent="-285750">
              <a:buFont typeface="Arial" panose="020B0604020202020204" pitchFamily="34" charset="0"/>
              <a:buChar char="•"/>
            </a:pPr>
            <a:r>
              <a:rPr lang="en-US" dirty="0"/>
              <a:t>Cooperation, indifference, competition, etc. are all possible</a:t>
            </a:r>
          </a:p>
        </p:txBody>
      </p:sp>
    </p:spTree>
    <p:extLst>
      <p:ext uri="{BB962C8B-B14F-4D97-AF65-F5344CB8AC3E}">
        <p14:creationId xmlns:p14="http://schemas.microsoft.com/office/powerpoint/2010/main" val="364477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F0A9-4B3E-9C9C-9462-E3AB25273C3D}"/>
              </a:ext>
            </a:extLst>
          </p:cNvPr>
          <p:cNvSpPr>
            <a:spLocks noGrp="1"/>
          </p:cNvSpPr>
          <p:nvPr>
            <p:ph type="title"/>
          </p:nvPr>
        </p:nvSpPr>
        <p:spPr/>
        <p:txBody>
          <a:bodyPr/>
          <a:lstStyle/>
          <a:p>
            <a:r>
              <a:rPr lang="en-US" dirty="0"/>
              <a:t>Adversarial Thinking</a:t>
            </a:r>
          </a:p>
        </p:txBody>
      </p:sp>
      <p:sp>
        <p:nvSpPr>
          <p:cNvPr id="4" name="Date Placeholder 3">
            <a:extLst>
              <a:ext uri="{FF2B5EF4-FFF2-40B4-BE49-F238E27FC236}">
                <a16:creationId xmlns:a16="http://schemas.microsoft.com/office/drawing/2014/main" id="{33128C69-ABB9-B0EE-DD53-FF491EF051D6}"/>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54245E34-945B-9FBE-230B-89BB44B3D396}"/>
              </a:ext>
            </a:extLst>
          </p:cNvPr>
          <p:cNvSpPr>
            <a:spLocks noGrp="1"/>
          </p:cNvSpPr>
          <p:nvPr>
            <p:ph type="sldNum" sz="quarter" idx="12"/>
          </p:nvPr>
        </p:nvSpPr>
        <p:spPr/>
        <p:txBody>
          <a:bodyPr/>
          <a:lstStyle/>
          <a:p>
            <a:fld id="{0C6CD854-DD62-6C4B-87F1-66B34D688D3F}" type="slidenum">
              <a:rPr lang="en-US" smtClean="0"/>
              <a:t>7</a:t>
            </a:fld>
            <a:endParaRPr lang="en-US"/>
          </a:p>
        </p:txBody>
      </p:sp>
      <p:pic>
        <p:nvPicPr>
          <p:cNvPr id="6" name="Google Shape;147;p8" descr="Illustration of the blue maximizer robot thinking about how the red minimizer robot is thinking, who is thinking about how the blue maximizer robot is thinking, who is thinking about how the red minimizer robot is thinking, etc.">
            <a:extLst>
              <a:ext uri="{FF2B5EF4-FFF2-40B4-BE49-F238E27FC236}">
                <a16:creationId xmlns:a16="http://schemas.microsoft.com/office/drawing/2014/main" id="{94A4F734-E7FE-8A62-3CAD-A26C51B193A0}"/>
              </a:ext>
            </a:extLst>
          </p:cNvPr>
          <p:cNvPicPr preferRelativeResize="0">
            <a:picLocks noChangeAspect="1"/>
          </p:cNvPicPr>
          <p:nvPr/>
        </p:nvPicPr>
        <p:blipFill rotWithShape="1">
          <a:blip r:embed="rId2">
            <a:alphaModFix/>
          </a:blip>
          <a:srcRect/>
          <a:stretch/>
        </p:blipFill>
        <p:spPr>
          <a:xfrm>
            <a:off x="3620147" y="1431831"/>
            <a:ext cx="4951703" cy="4579610"/>
          </a:xfrm>
          <a:prstGeom prst="rect">
            <a:avLst/>
          </a:prstGeom>
          <a:noFill/>
          <a:ln>
            <a:noFill/>
          </a:ln>
        </p:spPr>
      </p:pic>
    </p:spTree>
    <p:extLst>
      <p:ext uri="{BB962C8B-B14F-4D97-AF65-F5344CB8AC3E}">
        <p14:creationId xmlns:p14="http://schemas.microsoft.com/office/powerpoint/2010/main" val="174368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0E81-9808-1644-D892-30D1A0735BCB}"/>
              </a:ext>
            </a:extLst>
          </p:cNvPr>
          <p:cNvSpPr>
            <a:spLocks noGrp="1"/>
          </p:cNvSpPr>
          <p:nvPr>
            <p:ph type="title"/>
          </p:nvPr>
        </p:nvSpPr>
        <p:spPr/>
        <p:txBody>
          <a:bodyPr/>
          <a:lstStyle/>
          <a:p>
            <a:r>
              <a:rPr lang="en-US" dirty="0"/>
              <a:t>Single-Agent Trees</a:t>
            </a:r>
          </a:p>
        </p:txBody>
      </p:sp>
      <p:sp>
        <p:nvSpPr>
          <p:cNvPr id="4" name="Date Placeholder 3">
            <a:extLst>
              <a:ext uri="{FF2B5EF4-FFF2-40B4-BE49-F238E27FC236}">
                <a16:creationId xmlns:a16="http://schemas.microsoft.com/office/drawing/2014/main" id="{A2B2B3DA-35AE-EC31-E2B4-632F1EB80B28}"/>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ABA1D1C5-A0FD-E101-0839-6D87E2BDD79C}"/>
              </a:ext>
            </a:extLst>
          </p:cNvPr>
          <p:cNvSpPr>
            <a:spLocks noGrp="1"/>
          </p:cNvSpPr>
          <p:nvPr>
            <p:ph type="sldNum" sz="quarter" idx="12"/>
          </p:nvPr>
        </p:nvSpPr>
        <p:spPr/>
        <p:txBody>
          <a:bodyPr/>
          <a:lstStyle/>
          <a:p>
            <a:fld id="{0C6CD854-DD62-6C4B-87F1-66B34D688D3F}" type="slidenum">
              <a:rPr lang="en-US" smtClean="0"/>
              <a:t>8</a:t>
            </a:fld>
            <a:endParaRPr lang="en-US"/>
          </a:p>
        </p:txBody>
      </p:sp>
      <p:grpSp>
        <p:nvGrpSpPr>
          <p:cNvPr id="23" name="Group 22" descr="1x5 Pacman world with Pacman in the center and one food pellet at the far right.">
            <a:extLst>
              <a:ext uri="{FF2B5EF4-FFF2-40B4-BE49-F238E27FC236}">
                <a16:creationId xmlns:a16="http://schemas.microsoft.com/office/drawing/2014/main" id="{42F978C8-E0F5-1A88-C38B-24B0946909F8}"/>
              </a:ext>
            </a:extLst>
          </p:cNvPr>
          <p:cNvGrpSpPr/>
          <p:nvPr/>
        </p:nvGrpSpPr>
        <p:grpSpPr>
          <a:xfrm>
            <a:off x="5257800" y="1974274"/>
            <a:ext cx="1524000" cy="381000"/>
            <a:chOff x="5257800" y="1974274"/>
            <a:chExt cx="1524000" cy="381000"/>
          </a:xfrm>
        </p:grpSpPr>
        <p:grpSp>
          <p:nvGrpSpPr>
            <p:cNvPr id="3" name="Group 2" descr="1x5 Pacman world with Pacman in the center and the dot at the far right.">
              <a:extLst>
                <a:ext uri="{FF2B5EF4-FFF2-40B4-BE49-F238E27FC236}">
                  <a16:creationId xmlns:a16="http://schemas.microsoft.com/office/drawing/2014/main" id="{C63772FD-6826-D1A0-C004-1458668772A0}"/>
                </a:ext>
              </a:extLst>
            </p:cNvPr>
            <p:cNvGrpSpPr/>
            <p:nvPr/>
          </p:nvGrpSpPr>
          <p:grpSpPr>
            <a:xfrm>
              <a:off x="5257800" y="1974274"/>
              <a:ext cx="1524000" cy="381000"/>
              <a:chOff x="5257800" y="1974274"/>
              <a:chExt cx="1524000" cy="381000"/>
            </a:xfrm>
          </p:grpSpPr>
          <p:sp>
            <p:nvSpPr>
              <p:cNvPr id="6" name="Google Shape;155;p9" descr="1x5 Pacman world with Pacman in the center and the dot at the far right.">
                <a:extLst>
                  <a:ext uri="{FF2B5EF4-FFF2-40B4-BE49-F238E27FC236}">
                    <a16:creationId xmlns:a16="http://schemas.microsoft.com/office/drawing/2014/main" id="{009C4628-E194-2F7F-1BA6-34A284524FCC}"/>
                  </a:ext>
                </a:extLst>
              </p:cNvPr>
              <p:cNvSpPr/>
              <p:nvPr/>
            </p:nvSpPr>
            <p:spPr>
              <a:xfrm>
                <a:off x="5257800" y="19742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 name="Google Shape;156;p9" descr="\\.host\Shared Folders\Shared with PC\images\Pacman_stuck_minimax.png">
                <a:extLst>
                  <a:ext uri="{FF2B5EF4-FFF2-40B4-BE49-F238E27FC236}">
                    <a16:creationId xmlns:a16="http://schemas.microsoft.com/office/drawing/2014/main" id="{69C69E41-1DF2-EFD5-2AD0-D51D314A24B9}"/>
                  </a:ext>
                </a:extLst>
              </p:cNvPr>
              <p:cNvPicPr preferRelativeResize="0"/>
              <p:nvPr/>
            </p:nvPicPr>
            <p:blipFill rotWithShape="1">
              <a:blip r:embed="rId2">
                <a:alphaModFix/>
              </a:blip>
              <a:srcRect l="38135" t="16438" r="44066" b="58904"/>
              <a:stretch/>
            </p:blipFill>
            <p:spPr>
              <a:xfrm flipH="1">
                <a:off x="5867400" y="2039362"/>
                <a:ext cx="304800" cy="261937"/>
              </a:xfrm>
              <a:prstGeom prst="rect">
                <a:avLst/>
              </a:prstGeom>
              <a:noFill/>
              <a:ln>
                <a:noFill/>
              </a:ln>
            </p:spPr>
          </p:pic>
        </p:grpSp>
        <p:sp>
          <p:nvSpPr>
            <p:cNvPr id="8" name="Google Shape;157;p9">
              <a:extLst>
                <a:ext uri="{FF2B5EF4-FFF2-40B4-BE49-F238E27FC236}">
                  <a16:creationId xmlns:a16="http://schemas.microsoft.com/office/drawing/2014/main" id="{B6D6AFF4-C22A-5E09-B040-0436F29E9638}"/>
                </a:ext>
              </a:extLst>
            </p:cNvPr>
            <p:cNvSpPr/>
            <p:nvPr/>
          </p:nvSpPr>
          <p:spPr>
            <a:xfrm>
              <a:off x="6553200" y="2126674"/>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cxnSp>
        <p:nvCxnSpPr>
          <p:cNvPr id="9" name="Google Shape;158;p9">
            <a:extLst>
              <a:ext uri="{FF2B5EF4-FFF2-40B4-BE49-F238E27FC236}">
                <a16:creationId xmlns:a16="http://schemas.microsoft.com/office/drawing/2014/main" id="{191C51F9-AED5-C3E8-EF61-DCDF07D7DEFD}"/>
              </a:ext>
              <a:ext uri="{C183D7F6-B498-43B3-948B-1728B52AA6E4}">
                <adec:decorative xmlns:adec="http://schemas.microsoft.com/office/drawing/2017/decorative" val="1"/>
              </a:ext>
            </a:extLst>
          </p:cNvPr>
          <p:cNvCxnSpPr/>
          <p:nvPr/>
        </p:nvCxnSpPr>
        <p:spPr>
          <a:xfrm flipH="1">
            <a:off x="3657600" y="2431474"/>
            <a:ext cx="2362200" cy="381000"/>
          </a:xfrm>
          <a:prstGeom prst="straightConnector1">
            <a:avLst/>
          </a:prstGeom>
          <a:noFill/>
          <a:ln w="28575" cap="flat" cmpd="sng">
            <a:solidFill>
              <a:schemeClr val="dk1"/>
            </a:solidFill>
            <a:prstDash val="solid"/>
            <a:round/>
            <a:headEnd type="none" w="sm" len="sm"/>
            <a:tailEnd type="none" w="sm" len="sm"/>
          </a:ln>
        </p:spPr>
      </p:cxnSp>
      <p:cxnSp>
        <p:nvCxnSpPr>
          <p:cNvPr id="10" name="Google Shape;159;p9">
            <a:extLst>
              <a:ext uri="{FF2B5EF4-FFF2-40B4-BE49-F238E27FC236}">
                <a16:creationId xmlns:a16="http://schemas.microsoft.com/office/drawing/2014/main" id="{0D63D67C-2615-4E5C-4E9D-EC9596EDD4F6}"/>
              </a:ext>
              <a:ext uri="{C183D7F6-B498-43B3-948B-1728B52AA6E4}">
                <adec:decorative xmlns:adec="http://schemas.microsoft.com/office/drawing/2017/decorative" val="1"/>
              </a:ext>
            </a:extLst>
          </p:cNvPr>
          <p:cNvCxnSpPr/>
          <p:nvPr/>
        </p:nvCxnSpPr>
        <p:spPr>
          <a:xfrm>
            <a:off x="6019800" y="2431474"/>
            <a:ext cx="2286000" cy="381000"/>
          </a:xfrm>
          <a:prstGeom prst="straightConnector1">
            <a:avLst/>
          </a:prstGeom>
          <a:noFill/>
          <a:ln w="28575" cap="flat" cmpd="sng">
            <a:solidFill>
              <a:schemeClr val="dk1"/>
            </a:solidFill>
            <a:prstDash val="solid"/>
            <a:round/>
            <a:headEnd type="none" w="sm" len="sm"/>
            <a:tailEnd type="none" w="sm" len="sm"/>
          </a:ln>
        </p:spPr>
      </p:cxnSp>
      <p:cxnSp>
        <p:nvCxnSpPr>
          <p:cNvPr id="11" name="Google Shape;160;p9">
            <a:extLst>
              <a:ext uri="{FF2B5EF4-FFF2-40B4-BE49-F238E27FC236}">
                <a16:creationId xmlns:a16="http://schemas.microsoft.com/office/drawing/2014/main" id="{38BF258E-C222-F6C8-C6CF-2967284F3135}"/>
              </a:ext>
              <a:ext uri="{C183D7F6-B498-43B3-948B-1728B52AA6E4}">
                <adec:decorative xmlns:adec="http://schemas.microsoft.com/office/drawing/2017/decorative" val="1"/>
              </a:ext>
            </a:extLst>
          </p:cNvPr>
          <p:cNvCxnSpPr/>
          <p:nvPr/>
        </p:nvCxnSpPr>
        <p:spPr>
          <a:xfrm flipH="1">
            <a:off x="7239000" y="3345874"/>
            <a:ext cx="1066800" cy="381000"/>
          </a:xfrm>
          <a:prstGeom prst="straightConnector1">
            <a:avLst/>
          </a:prstGeom>
          <a:noFill/>
          <a:ln w="28575" cap="flat" cmpd="sng">
            <a:solidFill>
              <a:schemeClr val="dk1"/>
            </a:solidFill>
            <a:prstDash val="solid"/>
            <a:round/>
            <a:headEnd type="none" w="sm" len="sm"/>
            <a:tailEnd type="none" w="sm" len="sm"/>
          </a:ln>
        </p:spPr>
      </p:cxnSp>
      <p:cxnSp>
        <p:nvCxnSpPr>
          <p:cNvPr id="12" name="Google Shape;161;p9">
            <a:extLst>
              <a:ext uri="{FF2B5EF4-FFF2-40B4-BE49-F238E27FC236}">
                <a16:creationId xmlns:a16="http://schemas.microsoft.com/office/drawing/2014/main" id="{2020FD15-1A5F-3F72-C7F7-1C0F44830309}"/>
              </a:ext>
              <a:ext uri="{C183D7F6-B498-43B3-948B-1728B52AA6E4}">
                <adec:decorative xmlns:adec="http://schemas.microsoft.com/office/drawing/2017/decorative" val="1"/>
              </a:ext>
            </a:extLst>
          </p:cNvPr>
          <p:cNvCxnSpPr/>
          <p:nvPr/>
        </p:nvCxnSpPr>
        <p:spPr>
          <a:xfrm>
            <a:off x="8305800" y="3345874"/>
            <a:ext cx="1219200" cy="381000"/>
          </a:xfrm>
          <a:prstGeom prst="straightConnector1">
            <a:avLst/>
          </a:prstGeom>
          <a:noFill/>
          <a:ln w="28575" cap="flat" cmpd="sng">
            <a:solidFill>
              <a:schemeClr val="dk1"/>
            </a:solidFill>
            <a:prstDash val="solid"/>
            <a:round/>
            <a:headEnd type="none" w="sm" len="sm"/>
            <a:tailEnd type="none" w="sm" len="sm"/>
          </a:ln>
        </p:spPr>
      </p:cxnSp>
      <p:cxnSp>
        <p:nvCxnSpPr>
          <p:cNvPr id="13" name="Google Shape;162;p9">
            <a:extLst>
              <a:ext uri="{FF2B5EF4-FFF2-40B4-BE49-F238E27FC236}">
                <a16:creationId xmlns:a16="http://schemas.microsoft.com/office/drawing/2014/main" id="{3A456593-90F7-2139-7B7C-2980AC7198BE}"/>
              </a:ext>
              <a:ext uri="{C183D7F6-B498-43B3-948B-1728B52AA6E4}">
                <adec:decorative xmlns:adec="http://schemas.microsoft.com/office/drawing/2017/decorative" val="1"/>
              </a:ext>
            </a:extLst>
          </p:cNvPr>
          <p:cNvCxnSpPr/>
          <p:nvPr/>
        </p:nvCxnSpPr>
        <p:spPr>
          <a:xfrm flipH="1">
            <a:off x="2590801" y="3345874"/>
            <a:ext cx="1066800" cy="381000"/>
          </a:xfrm>
          <a:prstGeom prst="straightConnector1">
            <a:avLst/>
          </a:prstGeom>
          <a:noFill/>
          <a:ln w="28575" cap="flat" cmpd="sng">
            <a:solidFill>
              <a:schemeClr val="dk1"/>
            </a:solidFill>
            <a:prstDash val="solid"/>
            <a:round/>
            <a:headEnd type="none" w="sm" len="sm"/>
            <a:tailEnd type="none" w="sm" len="sm"/>
          </a:ln>
        </p:spPr>
      </p:cxnSp>
      <p:cxnSp>
        <p:nvCxnSpPr>
          <p:cNvPr id="14" name="Google Shape;163;p9">
            <a:extLst>
              <a:ext uri="{FF2B5EF4-FFF2-40B4-BE49-F238E27FC236}">
                <a16:creationId xmlns:a16="http://schemas.microsoft.com/office/drawing/2014/main" id="{44499AA1-9478-0289-A597-C6B5E846D8AA}"/>
              </a:ext>
              <a:ext uri="{C183D7F6-B498-43B3-948B-1728B52AA6E4}">
                <adec:decorative xmlns:adec="http://schemas.microsoft.com/office/drawing/2017/decorative" val="1"/>
              </a:ext>
            </a:extLst>
          </p:cNvPr>
          <p:cNvCxnSpPr/>
          <p:nvPr/>
        </p:nvCxnSpPr>
        <p:spPr>
          <a:xfrm>
            <a:off x="3657601" y="3345874"/>
            <a:ext cx="1219200" cy="381000"/>
          </a:xfrm>
          <a:prstGeom prst="straightConnector1">
            <a:avLst/>
          </a:prstGeom>
          <a:noFill/>
          <a:ln w="28575" cap="flat" cmpd="sng">
            <a:solidFill>
              <a:schemeClr val="dk1"/>
            </a:solidFill>
            <a:prstDash val="solid"/>
            <a:round/>
            <a:headEnd type="none" w="sm" len="sm"/>
            <a:tailEnd type="none" w="sm" len="sm"/>
          </a:ln>
        </p:spPr>
      </p:cxnSp>
      <p:grpSp>
        <p:nvGrpSpPr>
          <p:cNvPr id="28" name="Group 27" descr="1x5 Pacman world with Pacman in column 2 and one food pellet at the far right.">
            <a:extLst>
              <a:ext uri="{FF2B5EF4-FFF2-40B4-BE49-F238E27FC236}">
                <a16:creationId xmlns:a16="http://schemas.microsoft.com/office/drawing/2014/main" id="{DF0956E0-D509-B29D-4008-093FB6C799AA}"/>
              </a:ext>
            </a:extLst>
          </p:cNvPr>
          <p:cNvGrpSpPr/>
          <p:nvPr/>
        </p:nvGrpSpPr>
        <p:grpSpPr>
          <a:xfrm>
            <a:off x="2895600" y="2888674"/>
            <a:ext cx="1524000" cy="381000"/>
            <a:chOff x="2895600" y="2888674"/>
            <a:chExt cx="1524000" cy="381000"/>
          </a:xfrm>
        </p:grpSpPr>
        <p:sp>
          <p:nvSpPr>
            <p:cNvPr id="15" name="Google Shape;164;p9">
              <a:extLst>
                <a:ext uri="{FF2B5EF4-FFF2-40B4-BE49-F238E27FC236}">
                  <a16:creationId xmlns:a16="http://schemas.microsoft.com/office/drawing/2014/main" id="{5E289D18-089A-1156-A64A-ED64669D6F1A}"/>
                </a:ext>
              </a:extLst>
            </p:cNvPr>
            <p:cNvSpPr/>
            <p:nvPr/>
          </p:nvSpPr>
          <p:spPr>
            <a:xfrm>
              <a:off x="2895600" y="28886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 name="Google Shape;165;p9" descr="\\.host\Shared Folders\Shared with PC\images\Pacman_stuck_minimax.png">
              <a:extLst>
                <a:ext uri="{FF2B5EF4-FFF2-40B4-BE49-F238E27FC236}">
                  <a16:creationId xmlns:a16="http://schemas.microsoft.com/office/drawing/2014/main" id="{1F8E71C5-457C-7B57-76BC-92750C14405A}"/>
                </a:ext>
              </a:extLst>
            </p:cNvPr>
            <p:cNvPicPr preferRelativeResize="0"/>
            <p:nvPr/>
          </p:nvPicPr>
          <p:blipFill rotWithShape="1">
            <a:blip r:embed="rId2">
              <a:alphaModFix/>
            </a:blip>
            <a:srcRect l="38135" t="16438" r="44066" b="58904"/>
            <a:stretch/>
          </p:blipFill>
          <p:spPr>
            <a:xfrm>
              <a:off x="3200400" y="2953762"/>
              <a:ext cx="304800" cy="261937"/>
            </a:xfrm>
            <a:prstGeom prst="rect">
              <a:avLst/>
            </a:prstGeom>
            <a:noFill/>
            <a:ln>
              <a:noFill/>
            </a:ln>
          </p:spPr>
        </p:pic>
        <p:sp>
          <p:nvSpPr>
            <p:cNvPr id="17" name="Google Shape;166;p9">
              <a:extLst>
                <a:ext uri="{FF2B5EF4-FFF2-40B4-BE49-F238E27FC236}">
                  <a16:creationId xmlns:a16="http://schemas.microsoft.com/office/drawing/2014/main" id="{3C505D2E-21B2-4A9D-44B9-C4C3020C3F1C}"/>
                </a:ext>
              </a:extLst>
            </p:cNvPr>
            <p:cNvSpPr/>
            <p:nvPr/>
          </p:nvSpPr>
          <p:spPr>
            <a:xfrm>
              <a:off x="4191000" y="3041074"/>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 name="Group 30" descr="1x5 Pacman world with Pacman in column 4 and one food pellet at the far right.">
            <a:extLst>
              <a:ext uri="{FF2B5EF4-FFF2-40B4-BE49-F238E27FC236}">
                <a16:creationId xmlns:a16="http://schemas.microsoft.com/office/drawing/2014/main" id="{4CE634DE-4E6A-293B-5159-CB1D089067B6}"/>
              </a:ext>
            </a:extLst>
          </p:cNvPr>
          <p:cNvGrpSpPr/>
          <p:nvPr/>
        </p:nvGrpSpPr>
        <p:grpSpPr>
          <a:xfrm>
            <a:off x="7543800" y="2888674"/>
            <a:ext cx="1524000" cy="381000"/>
            <a:chOff x="7543800" y="2888674"/>
            <a:chExt cx="1524000" cy="381000"/>
          </a:xfrm>
        </p:grpSpPr>
        <p:sp>
          <p:nvSpPr>
            <p:cNvPr id="18" name="Google Shape;167;p9">
              <a:extLst>
                <a:ext uri="{FF2B5EF4-FFF2-40B4-BE49-F238E27FC236}">
                  <a16:creationId xmlns:a16="http://schemas.microsoft.com/office/drawing/2014/main" id="{DF9E349E-A075-16B7-1776-F537A1EDF939}"/>
                </a:ext>
              </a:extLst>
            </p:cNvPr>
            <p:cNvSpPr/>
            <p:nvPr/>
          </p:nvSpPr>
          <p:spPr>
            <a:xfrm>
              <a:off x="7543800" y="28886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9" name="Google Shape;168;p9" descr="\\.host\Shared Folders\Shared with PC\images\Pacman_stuck_minimax.png">
              <a:extLst>
                <a:ext uri="{FF2B5EF4-FFF2-40B4-BE49-F238E27FC236}">
                  <a16:creationId xmlns:a16="http://schemas.microsoft.com/office/drawing/2014/main" id="{D3F02B6F-22C5-DBD0-BEF3-A10FDBB5D46C}"/>
                </a:ext>
              </a:extLst>
            </p:cNvPr>
            <p:cNvPicPr preferRelativeResize="0"/>
            <p:nvPr/>
          </p:nvPicPr>
          <p:blipFill rotWithShape="1">
            <a:blip r:embed="rId2">
              <a:alphaModFix/>
            </a:blip>
            <a:srcRect l="38135" t="16438" r="44066" b="58904"/>
            <a:stretch/>
          </p:blipFill>
          <p:spPr>
            <a:xfrm flipH="1">
              <a:off x="8458200" y="2953762"/>
              <a:ext cx="304800" cy="261937"/>
            </a:xfrm>
            <a:prstGeom prst="rect">
              <a:avLst/>
            </a:prstGeom>
            <a:noFill/>
            <a:ln>
              <a:noFill/>
            </a:ln>
          </p:spPr>
        </p:pic>
        <p:sp>
          <p:nvSpPr>
            <p:cNvPr id="20" name="Google Shape;169;p9">
              <a:extLst>
                <a:ext uri="{FF2B5EF4-FFF2-40B4-BE49-F238E27FC236}">
                  <a16:creationId xmlns:a16="http://schemas.microsoft.com/office/drawing/2014/main" id="{09D06803-77CB-D8BA-B865-2EB2825D6A83}"/>
                </a:ext>
              </a:extLst>
            </p:cNvPr>
            <p:cNvSpPr/>
            <p:nvPr/>
          </p:nvSpPr>
          <p:spPr>
            <a:xfrm>
              <a:off x="8839200" y="3041074"/>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6" name="Group 45" descr="1x5 Pacman world with Pacman at the far right (the food pellet has been eaten)">
            <a:extLst>
              <a:ext uri="{FF2B5EF4-FFF2-40B4-BE49-F238E27FC236}">
                <a16:creationId xmlns:a16="http://schemas.microsoft.com/office/drawing/2014/main" id="{BF6B2270-0178-2B9C-B053-E74E634FD8D4}"/>
              </a:ext>
            </a:extLst>
          </p:cNvPr>
          <p:cNvGrpSpPr/>
          <p:nvPr/>
        </p:nvGrpSpPr>
        <p:grpSpPr>
          <a:xfrm>
            <a:off x="8763000" y="3803074"/>
            <a:ext cx="1524000" cy="381000"/>
            <a:chOff x="8763000" y="3803074"/>
            <a:chExt cx="1524000" cy="381000"/>
          </a:xfrm>
        </p:grpSpPr>
        <p:sp>
          <p:nvSpPr>
            <p:cNvPr id="24" name="Google Shape;173;p9">
              <a:extLst>
                <a:ext uri="{FF2B5EF4-FFF2-40B4-BE49-F238E27FC236}">
                  <a16:creationId xmlns:a16="http://schemas.microsoft.com/office/drawing/2014/main" id="{74B1C673-FFD0-E290-9E12-4B7D113BEC6A}"/>
                </a:ext>
              </a:extLst>
            </p:cNvPr>
            <p:cNvSpPr/>
            <p:nvPr/>
          </p:nvSpPr>
          <p:spPr>
            <a:xfrm>
              <a:off x="8763000" y="38030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 name="Google Shape;174;p9" descr="\\.host\Shared Folders\Shared with PC\images\Pacman_stuck_minimax.png">
              <a:extLst>
                <a:ext uri="{FF2B5EF4-FFF2-40B4-BE49-F238E27FC236}">
                  <a16:creationId xmlns:a16="http://schemas.microsoft.com/office/drawing/2014/main" id="{901484E1-73C8-63E4-C018-8A838B0E7DF1}"/>
                </a:ext>
              </a:extLst>
            </p:cNvPr>
            <p:cNvPicPr preferRelativeResize="0"/>
            <p:nvPr/>
          </p:nvPicPr>
          <p:blipFill rotWithShape="1">
            <a:blip r:embed="rId2">
              <a:alphaModFix/>
            </a:blip>
            <a:srcRect l="38135" t="16438" r="44066" b="58904"/>
            <a:stretch/>
          </p:blipFill>
          <p:spPr>
            <a:xfrm flipH="1">
              <a:off x="9940635" y="3868162"/>
              <a:ext cx="304800" cy="261937"/>
            </a:xfrm>
            <a:prstGeom prst="rect">
              <a:avLst/>
            </a:prstGeom>
            <a:noFill/>
            <a:ln>
              <a:noFill/>
            </a:ln>
          </p:spPr>
        </p:pic>
      </p:grpSp>
      <p:sp>
        <p:nvSpPr>
          <p:cNvPr id="35" name="Google Shape;184;p9">
            <a:extLst>
              <a:ext uri="{FF2B5EF4-FFF2-40B4-BE49-F238E27FC236}">
                <a16:creationId xmlns:a16="http://schemas.microsoft.com/office/drawing/2014/main" id="{C740E4DF-4F7B-2134-18B2-E8CC398CB8AE}"/>
              </a:ext>
            </a:extLst>
          </p:cNvPr>
          <p:cNvSpPr txBox="1"/>
          <p:nvPr/>
        </p:nvSpPr>
        <p:spPr>
          <a:xfrm>
            <a:off x="9258300" y="4351346"/>
            <a:ext cx="533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ea typeface="Calibri"/>
                <a:cs typeface="Calibri"/>
                <a:sym typeface="Calibri"/>
              </a:rPr>
              <a:t>8</a:t>
            </a:r>
            <a:endParaRPr/>
          </a:p>
        </p:txBody>
      </p:sp>
      <p:sp>
        <p:nvSpPr>
          <p:cNvPr id="36" name="Google Shape;185;p9">
            <a:extLst>
              <a:ext uri="{FF2B5EF4-FFF2-40B4-BE49-F238E27FC236}">
                <a16:creationId xmlns:a16="http://schemas.microsoft.com/office/drawing/2014/main" id="{0B69DFB3-819A-D12F-54BF-6B70BBEEDCBC}"/>
              </a:ext>
            </a:extLst>
          </p:cNvPr>
          <p:cNvSpPr txBox="1"/>
          <p:nvPr/>
        </p:nvSpPr>
        <p:spPr>
          <a:xfrm>
            <a:off x="1503210" y="4800595"/>
            <a:ext cx="6858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ea typeface="Calibri"/>
                <a:cs typeface="Calibri"/>
                <a:sym typeface="Calibri"/>
              </a:rPr>
              <a:t>2</a:t>
            </a:r>
            <a:endParaRPr dirty="0"/>
          </a:p>
        </p:txBody>
      </p:sp>
      <p:sp>
        <p:nvSpPr>
          <p:cNvPr id="37" name="Google Shape;186;p9">
            <a:extLst>
              <a:ext uri="{FF2B5EF4-FFF2-40B4-BE49-F238E27FC236}">
                <a16:creationId xmlns:a16="http://schemas.microsoft.com/office/drawing/2014/main" id="{D80B8D23-26A0-DB6D-AAC6-C23DCEE7896C}"/>
              </a:ext>
            </a:extLst>
          </p:cNvPr>
          <p:cNvSpPr txBox="1"/>
          <p:nvPr/>
        </p:nvSpPr>
        <p:spPr>
          <a:xfrm>
            <a:off x="2978725" y="4800595"/>
            <a:ext cx="76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ea typeface="Calibri"/>
                <a:cs typeface="Calibri"/>
                <a:sym typeface="Calibri"/>
              </a:rPr>
              <a:t>0</a:t>
            </a:r>
            <a:endParaRPr dirty="0"/>
          </a:p>
        </p:txBody>
      </p:sp>
      <p:sp>
        <p:nvSpPr>
          <p:cNvPr id="38" name="Google Shape;187;p9">
            <a:extLst>
              <a:ext uri="{FF2B5EF4-FFF2-40B4-BE49-F238E27FC236}">
                <a16:creationId xmlns:a16="http://schemas.microsoft.com/office/drawing/2014/main" id="{38C35E77-06E3-1E61-CC19-A6A0747C55A3}"/>
              </a:ext>
            </a:extLst>
          </p:cNvPr>
          <p:cNvSpPr txBox="1"/>
          <p:nvPr/>
        </p:nvSpPr>
        <p:spPr>
          <a:xfrm>
            <a:off x="3726866" y="4800595"/>
            <a:ext cx="838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ea typeface="Calibri"/>
                <a:cs typeface="Calibri"/>
                <a:sym typeface="Calibri"/>
              </a:rPr>
              <a:t>2</a:t>
            </a:r>
            <a:endParaRPr dirty="0"/>
          </a:p>
        </p:txBody>
      </p:sp>
      <p:sp>
        <p:nvSpPr>
          <p:cNvPr id="39" name="Google Shape;188;p9">
            <a:extLst>
              <a:ext uri="{FF2B5EF4-FFF2-40B4-BE49-F238E27FC236}">
                <a16:creationId xmlns:a16="http://schemas.microsoft.com/office/drawing/2014/main" id="{91E47705-30DC-EDCD-2C13-DE36A76D961E}"/>
              </a:ext>
            </a:extLst>
          </p:cNvPr>
          <p:cNvSpPr txBox="1"/>
          <p:nvPr/>
        </p:nvSpPr>
        <p:spPr>
          <a:xfrm>
            <a:off x="5278580" y="4800595"/>
            <a:ext cx="76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ea typeface="Calibri"/>
                <a:cs typeface="Calibri"/>
                <a:sym typeface="Calibri"/>
              </a:rPr>
              <a:t>6</a:t>
            </a:r>
            <a:endParaRPr/>
          </a:p>
        </p:txBody>
      </p:sp>
      <p:sp>
        <p:nvSpPr>
          <p:cNvPr id="40" name="Google Shape;189;p9">
            <a:extLst>
              <a:ext uri="{FF2B5EF4-FFF2-40B4-BE49-F238E27FC236}">
                <a16:creationId xmlns:a16="http://schemas.microsoft.com/office/drawing/2014/main" id="{99BB1DFC-378C-CB2E-1F04-837C867D0434}"/>
              </a:ext>
            </a:extLst>
          </p:cNvPr>
          <p:cNvSpPr txBox="1"/>
          <p:nvPr/>
        </p:nvSpPr>
        <p:spPr>
          <a:xfrm>
            <a:off x="6082137" y="4800595"/>
            <a:ext cx="838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ea typeface="Calibri"/>
                <a:cs typeface="Calibri"/>
                <a:sym typeface="Calibri"/>
              </a:rPr>
              <a:t>4</a:t>
            </a:r>
            <a:endParaRPr/>
          </a:p>
        </p:txBody>
      </p:sp>
      <p:sp>
        <p:nvSpPr>
          <p:cNvPr id="41" name="Google Shape;190;p9">
            <a:extLst>
              <a:ext uri="{FF2B5EF4-FFF2-40B4-BE49-F238E27FC236}">
                <a16:creationId xmlns:a16="http://schemas.microsoft.com/office/drawing/2014/main" id="{A85B1A84-2A78-FB69-6A39-B66B4A7448D7}"/>
              </a:ext>
            </a:extLst>
          </p:cNvPr>
          <p:cNvSpPr txBox="1"/>
          <p:nvPr/>
        </p:nvSpPr>
        <p:spPr>
          <a:xfrm>
            <a:off x="7606144" y="4800595"/>
            <a:ext cx="76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ea typeface="Calibri"/>
                <a:cs typeface="Calibri"/>
                <a:sym typeface="Calibri"/>
              </a:rPr>
              <a:t>6</a:t>
            </a:r>
            <a:endParaRPr/>
          </a:p>
        </p:txBody>
      </p:sp>
      <p:cxnSp>
        <p:nvCxnSpPr>
          <p:cNvPr id="63" name="Google Shape;162;p9">
            <a:extLst>
              <a:ext uri="{FF2B5EF4-FFF2-40B4-BE49-F238E27FC236}">
                <a16:creationId xmlns:a16="http://schemas.microsoft.com/office/drawing/2014/main" id="{77C7AACD-CDE9-EC81-1235-4A0B20D7ED74}"/>
              </a:ext>
              <a:ext uri="{C183D7F6-B498-43B3-948B-1728B52AA6E4}">
                <adec:decorative xmlns:adec="http://schemas.microsoft.com/office/drawing/2017/decorative" val="1"/>
              </a:ext>
            </a:extLst>
          </p:cNvPr>
          <p:cNvCxnSpPr>
            <a:cxnSpLocks/>
          </p:cNvCxnSpPr>
          <p:nvPr/>
        </p:nvCxnSpPr>
        <p:spPr>
          <a:xfrm flipH="1">
            <a:off x="1828800" y="4287984"/>
            <a:ext cx="720432" cy="334528"/>
          </a:xfrm>
          <a:prstGeom prst="straightConnector1">
            <a:avLst/>
          </a:prstGeom>
          <a:noFill/>
          <a:ln w="28575" cap="flat" cmpd="sng">
            <a:solidFill>
              <a:schemeClr val="dk1"/>
            </a:solidFill>
            <a:prstDash val="solid"/>
            <a:round/>
            <a:headEnd type="none" w="sm" len="sm"/>
            <a:tailEnd type="none" w="sm" len="sm"/>
          </a:ln>
        </p:spPr>
      </p:cxnSp>
      <p:cxnSp>
        <p:nvCxnSpPr>
          <p:cNvPr id="64" name="Google Shape;163;p9">
            <a:extLst>
              <a:ext uri="{FF2B5EF4-FFF2-40B4-BE49-F238E27FC236}">
                <a16:creationId xmlns:a16="http://schemas.microsoft.com/office/drawing/2014/main" id="{427E088D-A174-AE91-921B-B7A1AC91ED9C}"/>
              </a:ext>
              <a:ext uri="{C183D7F6-B498-43B3-948B-1728B52AA6E4}">
                <adec:decorative xmlns:adec="http://schemas.microsoft.com/office/drawing/2017/decorative" val="1"/>
              </a:ext>
            </a:extLst>
          </p:cNvPr>
          <p:cNvCxnSpPr>
            <a:cxnSpLocks/>
          </p:cNvCxnSpPr>
          <p:nvPr/>
        </p:nvCxnSpPr>
        <p:spPr>
          <a:xfrm>
            <a:off x="2549232" y="4287984"/>
            <a:ext cx="803568" cy="334528"/>
          </a:xfrm>
          <a:prstGeom prst="straightConnector1">
            <a:avLst/>
          </a:prstGeom>
          <a:noFill/>
          <a:ln w="28575" cap="flat" cmpd="sng">
            <a:solidFill>
              <a:schemeClr val="dk1"/>
            </a:solidFill>
            <a:prstDash val="solid"/>
            <a:round/>
            <a:headEnd type="none" w="sm" len="sm"/>
            <a:tailEnd type="none" w="sm" len="sm"/>
          </a:ln>
        </p:spPr>
      </p:cxnSp>
      <p:cxnSp>
        <p:nvCxnSpPr>
          <p:cNvPr id="69" name="Google Shape;162;p9">
            <a:extLst>
              <a:ext uri="{FF2B5EF4-FFF2-40B4-BE49-F238E27FC236}">
                <a16:creationId xmlns:a16="http://schemas.microsoft.com/office/drawing/2014/main" id="{1E0BCD6F-D8C7-14B1-F43C-BA4C2D447BCA}"/>
              </a:ext>
              <a:ext uri="{C183D7F6-B498-43B3-948B-1728B52AA6E4}">
                <adec:decorative xmlns:adec="http://schemas.microsoft.com/office/drawing/2017/decorative" val="1"/>
              </a:ext>
            </a:extLst>
          </p:cNvPr>
          <p:cNvCxnSpPr>
            <a:cxnSpLocks/>
          </p:cNvCxnSpPr>
          <p:nvPr/>
        </p:nvCxnSpPr>
        <p:spPr>
          <a:xfrm flipH="1">
            <a:off x="4149432" y="4287984"/>
            <a:ext cx="720432" cy="334528"/>
          </a:xfrm>
          <a:prstGeom prst="straightConnector1">
            <a:avLst/>
          </a:prstGeom>
          <a:noFill/>
          <a:ln w="28575" cap="flat" cmpd="sng">
            <a:solidFill>
              <a:schemeClr val="dk1"/>
            </a:solidFill>
            <a:prstDash val="solid"/>
            <a:round/>
            <a:headEnd type="none" w="sm" len="sm"/>
            <a:tailEnd type="none" w="sm" len="sm"/>
          </a:ln>
        </p:spPr>
      </p:cxnSp>
      <p:cxnSp>
        <p:nvCxnSpPr>
          <p:cNvPr id="70" name="Google Shape;163;p9">
            <a:extLst>
              <a:ext uri="{FF2B5EF4-FFF2-40B4-BE49-F238E27FC236}">
                <a16:creationId xmlns:a16="http://schemas.microsoft.com/office/drawing/2014/main" id="{FE3C2194-9323-67FD-CC31-4F2E3EA4FACB}"/>
              </a:ext>
              <a:ext uri="{C183D7F6-B498-43B3-948B-1728B52AA6E4}">
                <adec:decorative xmlns:adec="http://schemas.microsoft.com/office/drawing/2017/decorative" val="1"/>
              </a:ext>
            </a:extLst>
          </p:cNvPr>
          <p:cNvCxnSpPr>
            <a:cxnSpLocks/>
          </p:cNvCxnSpPr>
          <p:nvPr/>
        </p:nvCxnSpPr>
        <p:spPr>
          <a:xfrm>
            <a:off x="4869864" y="4287984"/>
            <a:ext cx="803568" cy="334528"/>
          </a:xfrm>
          <a:prstGeom prst="straightConnector1">
            <a:avLst/>
          </a:prstGeom>
          <a:noFill/>
          <a:ln w="28575" cap="flat" cmpd="sng">
            <a:solidFill>
              <a:schemeClr val="dk1"/>
            </a:solidFill>
            <a:prstDash val="solid"/>
            <a:round/>
            <a:headEnd type="none" w="sm" len="sm"/>
            <a:tailEnd type="none" w="sm" len="sm"/>
          </a:ln>
        </p:spPr>
      </p:cxnSp>
      <p:cxnSp>
        <p:nvCxnSpPr>
          <p:cNvPr id="71" name="Google Shape;162;p9">
            <a:extLst>
              <a:ext uri="{FF2B5EF4-FFF2-40B4-BE49-F238E27FC236}">
                <a16:creationId xmlns:a16="http://schemas.microsoft.com/office/drawing/2014/main" id="{FC837792-9658-A1A0-3659-883802F54255}"/>
              </a:ext>
              <a:ext uri="{C183D7F6-B498-43B3-948B-1728B52AA6E4}">
                <adec:decorative xmlns:adec="http://schemas.microsoft.com/office/drawing/2017/decorative" val="1"/>
              </a:ext>
            </a:extLst>
          </p:cNvPr>
          <p:cNvCxnSpPr>
            <a:cxnSpLocks/>
          </p:cNvCxnSpPr>
          <p:nvPr/>
        </p:nvCxnSpPr>
        <p:spPr>
          <a:xfrm flipH="1">
            <a:off x="6477000" y="4287984"/>
            <a:ext cx="720432" cy="334528"/>
          </a:xfrm>
          <a:prstGeom prst="straightConnector1">
            <a:avLst/>
          </a:prstGeom>
          <a:noFill/>
          <a:ln w="28575" cap="flat" cmpd="sng">
            <a:solidFill>
              <a:schemeClr val="dk1"/>
            </a:solidFill>
            <a:prstDash val="solid"/>
            <a:round/>
            <a:headEnd type="none" w="sm" len="sm"/>
            <a:tailEnd type="none" w="sm" len="sm"/>
          </a:ln>
        </p:spPr>
      </p:cxnSp>
      <p:cxnSp>
        <p:nvCxnSpPr>
          <p:cNvPr id="72" name="Google Shape;163;p9">
            <a:extLst>
              <a:ext uri="{FF2B5EF4-FFF2-40B4-BE49-F238E27FC236}">
                <a16:creationId xmlns:a16="http://schemas.microsoft.com/office/drawing/2014/main" id="{F51DCBE5-5F2B-8F0E-F850-16EDED3C2782}"/>
              </a:ext>
              <a:ext uri="{C183D7F6-B498-43B3-948B-1728B52AA6E4}">
                <adec:decorative xmlns:adec="http://schemas.microsoft.com/office/drawing/2017/decorative" val="1"/>
              </a:ext>
            </a:extLst>
          </p:cNvPr>
          <p:cNvCxnSpPr>
            <a:cxnSpLocks/>
          </p:cNvCxnSpPr>
          <p:nvPr/>
        </p:nvCxnSpPr>
        <p:spPr>
          <a:xfrm>
            <a:off x="7197432" y="4287984"/>
            <a:ext cx="803568" cy="334528"/>
          </a:xfrm>
          <a:prstGeom prst="straightConnector1">
            <a:avLst/>
          </a:prstGeom>
          <a:noFill/>
          <a:ln w="28575" cap="flat" cmpd="sng">
            <a:solidFill>
              <a:schemeClr val="dk1"/>
            </a:solidFill>
            <a:prstDash val="solid"/>
            <a:round/>
            <a:headEnd type="none" w="sm" len="sm"/>
            <a:tailEnd type="none" w="sm" len="sm"/>
          </a:ln>
        </p:spPr>
      </p:cxnSp>
      <p:grpSp>
        <p:nvGrpSpPr>
          <p:cNvPr id="43" name="Group 42" descr="1x5 Pacman world with Pacman at the far left and one food pellet at the far right.">
            <a:extLst>
              <a:ext uri="{FF2B5EF4-FFF2-40B4-BE49-F238E27FC236}">
                <a16:creationId xmlns:a16="http://schemas.microsoft.com/office/drawing/2014/main" id="{885080E6-1914-7BD0-ADE5-C0F07C0AEB35}"/>
              </a:ext>
            </a:extLst>
          </p:cNvPr>
          <p:cNvGrpSpPr/>
          <p:nvPr/>
        </p:nvGrpSpPr>
        <p:grpSpPr>
          <a:xfrm>
            <a:off x="1828800" y="3803074"/>
            <a:ext cx="1524000" cy="381000"/>
            <a:chOff x="1828800" y="3803074"/>
            <a:chExt cx="1524000" cy="381000"/>
          </a:xfrm>
        </p:grpSpPr>
        <p:sp>
          <p:nvSpPr>
            <p:cNvPr id="26" name="Google Shape;175;p9">
              <a:extLst>
                <a:ext uri="{FF2B5EF4-FFF2-40B4-BE49-F238E27FC236}">
                  <a16:creationId xmlns:a16="http://schemas.microsoft.com/office/drawing/2014/main" id="{69E25E53-49F8-CE3F-2E37-7C9F313DBAEC}"/>
                </a:ext>
              </a:extLst>
            </p:cNvPr>
            <p:cNvSpPr/>
            <p:nvPr/>
          </p:nvSpPr>
          <p:spPr>
            <a:xfrm>
              <a:off x="1828800" y="38030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7" name="Google Shape;176;p9" descr="\\.host\Shared Folders\Shared with PC\images\Pacman_stuck_minimax.png">
              <a:extLst>
                <a:ext uri="{FF2B5EF4-FFF2-40B4-BE49-F238E27FC236}">
                  <a16:creationId xmlns:a16="http://schemas.microsoft.com/office/drawing/2014/main" id="{E3BBFE35-6704-4798-F86A-BC4C6D8BDE27}"/>
                </a:ext>
              </a:extLst>
            </p:cNvPr>
            <p:cNvPicPr preferRelativeResize="0"/>
            <p:nvPr/>
          </p:nvPicPr>
          <p:blipFill rotWithShape="1">
            <a:blip r:embed="rId2">
              <a:alphaModFix/>
            </a:blip>
            <a:srcRect l="38135" t="16438" r="44066" b="58904"/>
            <a:stretch/>
          </p:blipFill>
          <p:spPr>
            <a:xfrm>
              <a:off x="1870365" y="3868162"/>
              <a:ext cx="304800" cy="261937"/>
            </a:xfrm>
            <a:prstGeom prst="rect">
              <a:avLst/>
            </a:prstGeom>
            <a:noFill/>
            <a:ln>
              <a:noFill/>
            </a:ln>
          </p:spPr>
        </p:pic>
        <p:sp>
          <p:nvSpPr>
            <p:cNvPr id="32" name="Google Shape;166;p9">
              <a:extLst>
                <a:ext uri="{FF2B5EF4-FFF2-40B4-BE49-F238E27FC236}">
                  <a16:creationId xmlns:a16="http://schemas.microsoft.com/office/drawing/2014/main" id="{B29E4108-53A1-42B1-A03E-5F1C788809F9}"/>
                </a:ext>
              </a:extLst>
            </p:cNvPr>
            <p:cNvSpPr/>
            <p:nvPr/>
          </p:nvSpPr>
          <p:spPr>
            <a:xfrm>
              <a:off x="3124196" y="3955478"/>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4" name="Group 43" descr="1x5 Pacman world with Pacman in the center and one food pellet at the far right.">
            <a:extLst>
              <a:ext uri="{FF2B5EF4-FFF2-40B4-BE49-F238E27FC236}">
                <a16:creationId xmlns:a16="http://schemas.microsoft.com/office/drawing/2014/main" id="{2019A4C0-264D-0489-4983-3EEAA4F4A9E4}"/>
              </a:ext>
            </a:extLst>
          </p:cNvPr>
          <p:cNvGrpSpPr/>
          <p:nvPr/>
        </p:nvGrpSpPr>
        <p:grpSpPr>
          <a:xfrm>
            <a:off x="4114800" y="3803074"/>
            <a:ext cx="1524000" cy="381000"/>
            <a:chOff x="4114800" y="3803074"/>
            <a:chExt cx="1524000" cy="381000"/>
          </a:xfrm>
        </p:grpSpPr>
        <p:sp>
          <p:nvSpPr>
            <p:cNvPr id="29" name="Google Shape;178;p9">
              <a:extLst>
                <a:ext uri="{FF2B5EF4-FFF2-40B4-BE49-F238E27FC236}">
                  <a16:creationId xmlns:a16="http://schemas.microsoft.com/office/drawing/2014/main" id="{1A109382-EB5B-F56F-6CDD-60CFF072375E}"/>
                </a:ext>
              </a:extLst>
            </p:cNvPr>
            <p:cNvSpPr/>
            <p:nvPr/>
          </p:nvSpPr>
          <p:spPr>
            <a:xfrm>
              <a:off x="4114800" y="38030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 name="Google Shape;179;p9" descr="\\.host\Shared Folders\Shared with PC\images\Pacman_stuck_minimax.png">
              <a:extLst>
                <a:ext uri="{FF2B5EF4-FFF2-40B4-BE49-F238E27FC236}">
                  <a16:creationId xmlns:a16="http://schemas.microsoft.com/office/drawing/2014/main" id="{FF58E932-CA77-6165-8B53-370A3C1F6917}"/>
                </a:ext>
              </a:extLst>
            </p:cNvPr>
            <p:cNvPicPr preferRelativeResize="0"/>
            <p:nvPr/>
          </p:nvPicPr>
          <p:blipFill rotWithShape="1">
            <a:blip r:embed="rId2">
              <a:alphaModFix/>
            </a:blip>
            <a:srcRect l="38135" t="16438" r="44066" b="58904"/>
            <a:stretch/>
          </p:blipFill>
          <p:spPr>
            <a:xfrm flipH="1">
              <a:off x="4724400" y="3868162"/>
              <a:ext cx="304800" cy="261937"/>
            </a:xfrm>
            <a:prstGeom prst="rect">
              <a:avLst/>
            </a:prstGeom>
            <a:noFill/>
            <a:ln>
              <a:noFill/>
            </a:ln>
          </p:spPr>
        </p:pic>
        <p:sp>
          <p:nvSpPr>
            <p:cNvPr id="34" name="Google Shape;166;p9">
              <a:extLst>
                <a:ext uri="{FF2B5EF4-FFF2-40B4-BE49-F238E27FC236}">
                  <a16:creationId xmlns:a16="http://schemas.microsoft.com/office/drawing/2014/main" id="{C248912A-D472-BFF8-6610-4892339EFFEF}"/>
                </a:ext>
              </a:extLst>
            </p:cNvPr>
            <p:cNvSpPr/>
            <p:nvPr/>
          </p:nvSpPr>
          <p:spPr>
            <a:xfrm>
              <a:off x="5410191" y="3955473"/>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5" name="Group 44" descr="1x5 Pacman world with Pacman in the center and one food pellet at the far right.">
            <a:extLst>
              <a:ext uri="{FF2B5EF4-FFF2-40B4-BE49-F238E27FC236}">
                <a16:creationId xmlns:a16="http://schemas.microsoft.com/office/drawing/2014/main" id="{06CA917E-39CD-6F88-E2B6-2055B6B080F9}"/>
              </a:ext>
            </a:extLst>
          </p:cNvPr>
          <p:cNvGrpSpPr/>
          <p:nvPr/>
        </p:nvGrpSpPr>
        <p:grpSpPr>
          <a:xfrm>
            <a:off x="6477000" y="3803074"/>
            <a:ext cx="1524000" cy="381000"/>
            <a:chOff x="6477000" y="3803074"/>
            <a:chExt cx="1524000" cy="381000"/>
          </a:xfrm>
        </p:grpSpPr>
        <p:sp>
          <p:nvSpPr>
            <p:cNvPr id="21" name="Google Shape;170;p9">
              <a:extLst>
                <a:ext uri="{FF2B5EF4-FFF2-40B4-BE49-F238E27FC236}">
                  <a16:creationId xmlns:a16="http://schemas.microsoft.com/office/drawing/2014/main" id="{EEB961F5-A28C-A261-E23B-CEE87F79F6FC}"/>
                </a:ext>
              </a:extLst>
            </p:cNvPr>
            <p:cNvSpPr/>
            <p:nvPr/>
          </p:nvSpPr>
          <p:spPr>
            <a:xfrm>
              <a:off x="6477000" y="38030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 name="Google Shape;171;p9" descr="\\.host\Shared Folders\Shared with PC\images\Pacman_stuck_minimax.png">
              <a:extLst>
                <a:ext uri="{FF2B5EF4-FFF2-40B4-BE49-F238E27FC236}">
                  <a16:creationId xmlns:a16="http://schemas.microsoft.com/office/drawing/2014/main" id="{4248ED35-FAFB-2C32-6452-A8DB43B12450}"/>
                </a:ext>
              </a:extLst>
            </p:cNvPr>
            <p:cNvPicPr preferRelativeResize="0"/>
            <p:nvPr/>
          </p:nvPicPr>
          <p:blipFill rotWithShape="1">
            <a:blip r:embed="rId2">
              <a:alphaModFix/>
            </a:blip>
            <a:srcRect l="38135" t="16438" r="44066" b="58904"/>
            <a:stretch/>
          </p:blipFill>
          <p:spPr>
            <a:xfrm flipH="1">
              <a:off x="7086600" y="3868162"/>
              <a:ext cx="304800" cy="261937"/>
            </a:xfrm>
            <a:prstGeom prst="rect">
              <a:avLst/>
            </a:prstGeom>
            <a:noFill/>
            <a:ln>
              <a:noFill/>
            </a:ln>
          </p:spPr>
        </p:pic>
        <p:sp>
          <p:nvSpPr>
            <p:cNvPr id="42" name="Google Shape;166;p9">
              <a:extLst>
                <a:ext uri="{FF2B5EF4-FFF2-40B4-BE49-F238E27FC236}">
                  <a16:creationId xmlns:a16="http://schemas.microsoft.com/office/drawing/2014/main" id="{58FE7C19-DBE5-DF6D-3FDA-2C57F3775422}"/>
                </a:ext>
              </a:extLst>
            </p:cNvPr>
            <p:cNvSpPr/>
            <p:nvPr/>
          </p:nvSpPr>
          <p:spPr>
            <a:xfrm>
              <a:off x="7779321" y="3955473"/>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79285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7F7B3-AF9E-F529-17E8-82B917C32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BF82D-002F-2C31-9A6F-9983F89AEFE9}"/>
              </a:ext>
            </a:extLst>
          </p:cNvPr>
          <p:cNvSpPr>
            <a:spLocks noGrp="1"/>
          </p:cNvSpPr>
          <p:nvPr>
            <p:ph type="title"/>
          </p:nvPr>
        </p:nvSpPr>
        <p:spPr/>
        <p:txBody>
          <a:bodyPr/>
          <a:lstStyle/>
          <a:p>
            <a:r>
              <a:rPr lang="en-US" dirty="0"/>
              <a:t>Utility</a:t>
            </a:r>
          </a:p>
        </p:txBody>
      </p:sp>
      <p:sp>
        <p:nvSpPr>
          <p:cNvPr id="4" name="Date Placeholder 3">
            <a:extLst>
              <a:ext uri="{FF2B5EF4-FFF2-40B4-BE49-F238E27FC236}">
                <a16:creationId xmlns:a16="http://schemas.microsoft.com/office/drawing/2014/main" id="{57F59A3A-5180-EC32-5E53-F72F73A7B46F}"/>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A6F8AA87-E36A-FB0C-B4D0-2F21CD117A1B}"/>
              </a:ext>
            </a:extLst>
          </p:cNvPr>
          <p:cNvSpPr>
            <a:spLocks noGrp="1"/>
          </p:cNvSpPr>
          <p:nvPr>
            <p:ph type="sldNum" sz="quarter" idx="12"/>
          </p:nvPr>
        </p:nvSpPr>
        <p:spPr/>
        <p:txBody>
          <a:bodyPr/>
          <a:lstStyle/>
          <a:p>
            <a:fld id="{0C6CD854-DD62-6C4B-87F1-66B34D688D3F}" type="slidenum">
              <a:rPr lang="en-US" smtClean="0"/>
              <a:t>9</a:t>
            </a:fld>
            <a:endParaRPr lang="en-US"/>
          </a:p>
        </p:txBody>
      </p:sp>
      <p:grpSp>
        <p:nvGrpSpPr>
          <p:cNvPr id="23" name="Group 22" descr="1x5 Pacman world with Pacman in the center and one food pellet at the far right.">
            <a:extLst>
              <a:ext uri="{FF2B5EF4-FFF2-40B4-BE49-F238E27FC236}">
                <a16:creationId xmlns:a16="http://schemas.microsoft.com/office/drawing/2014/main" id="{991F6DA5-DA07-DA98-A40F-9BEC717DF905}"/>
              </a:ext>
            </a:extLst>
          </p:cNvPr>
          <p:cNvGrpSpPr/>
          <p:nvPr/>
        </p:nvGrpSpPr>
        <p:grpSpPr>
          <a:xfrm>
            <a:off x="5257800" y="1974274"/>
            <a:ext cx="1524000" cy="381000"/>
            <a:chOff x="5257800" y="1974274"/>
            <a:chExt cx="1524000" cy="381000"/>
          </a:xfrm>
        </p:grpSpPr>
        <p:grpSp>
          <p:nvGrpSpPr>
            <p:cNvPr id="3" name="Group 2" descr="1x5 Pacman world with Pacman in the center and the dot at the far right.">
              <a:extLst>
                <a:ext uri="{FF2B5EF4-FFF2-40B4-BE49-F238E27FC236}">
                  <a16:creationId xmlns:a16="http://schemas.microsoft.com/office/drawing/2014/main" id="{E2478C64-23A0-DBAB-A0F4-EE3AFAA76785}"/>
                </a:ext>
              </a:extLst>
            </p:cNvPr>
            <p:cNvGrpSpPr/>
            <p:nvPr/>
          </p:nvGrpSpPr>
          <p:grpSpPr>
            <a:xfrm>
              <a:off x="5257800" y="1974274"/>
              <a:ext cx="1524000" cy="381000"/>
              <a:chOff x="5257800" y="1974274"/>
              <a:chExt cx="1524000" cy="381000"/>
            </a:xfrm>
          </p:grpSpPr>
          <p:sp>
            <p:nvSpPr>
              <p:cNvPr id="6" name="Google Shape;155;p9" descr="1x5 Pacman world with Pacman in the center and the dot at the far right.">
                <a:extLst>
                  <a:ext uri="{FF2B5EF4-FFF2-40B4-BE49-F238E27FC236}">
                    <a16:creationId xmlns:a16="http://schemas.microsoft.com/office/drawing/2014/main" id="{D094D62E-4501-8886-1E08-D9F79813CC10}"/>
                  </a:ext>
                </a:extLst>
              </p:cNvPr>
              <p:cNvSpPr/>
              <p:nvPr/>
            </p:nvSpPr>
            <p:spPr>
              <a:xfrm>
                <a:off x="5257800" y="19742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 name="Google Shape;156;p9" descr="\\.host\Shared Folders\Shared with PC\images\Pacman_stuck_minimax.png">
                <a:extLst>
                  <a:ext uri="{FF2B5EF4-FFF2-40B4-BE49-F238E27FC236}">
                    <a16:creationId xmlns:a16="http://schemas.microsoft.com/office/drawing/2014/main" id="{ECCA508F-0609-AE1A-6A81-DED36CE0BD31}"/>
                  </a:ext>
                </a:extLst>
              </p:cNvPr>
              <p:cNvPicPr preferRelativeResize="0"/>
              <p:nvPr/>
            </p:nvPicPr>
            <p:blipFill rotWithShape="1">
              <a:blip r:embed="rId2">
                <a:alphaModFix/>
              </a:blip>
              <a:srcRect l="38135" t="16438" r="44066" b="58904"/>
              <a:stretch/>
            </p:blipFill>
            <p:spPr>
              <a:xfrm flipH="1">
                <a:off x="5867400" y="2039362"/>
                <a:ext cx="304800" cy="261937"/>
              </a:xfrm>
              <a:prstGeom prst="rect">
                <a:avLst/>
              </a:prstGeom>
              <a:noFill/>
              <a:ln>
                <a:noFill/>
              </a:ln>
            </p:spPr>
          </p:pic>
        </p:grpSp>
        <p:sp>
          <p:nvSpPr>
            <p:cNvPr id="8" name="Google Shape;157;p9">
              <a:extLst>
                <a:ext uri="{FF2B5EF4-FFF2-40B4-BE49-F238E27FC236}">
                  <a16:creationId xmlns:a16="http://schemas.microsoft.com/office/drawing/2014/main" id="{9836F720-5097-5F39-2141-E8982B3FEAAD}"/>
                </a:ext>
              </a:extLst>
            </p:cNvPr>
            <p:cNvSpPr/>
            <p:nvPr/>
          </p:nvSpPr>
          <p:spPr>
            <a:xfrm>
              <a:off x="6553200" y="2126674"/>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cxnSp>
        <p:nvCxnSpPr>
          <p:cNvPr id="9" name="Google Shape;158;p9">
            <a:extLst>
              <a:ext uri="{FF2B5EF4-FFF2-40B4-BE49-F238E27FC236}">
                <a16:creationId xmlns:a16="http://schemas.microsoft.com/office/drawing/2014/main" id="{242B85C9-18C6-35BA-B388-89EB80D1B2DD}"/>
              </a:ext>
              <a:ext uri="{C183D7F6-B498-43B3-948B-1728B52AA6E4}">
                <adec:decorative xmlns:adec="http://schemas.microsoft.com/office/drawing/2017/decorative" val="1"/>
              </a:ext>
            </a:extLst>
          </p:cNvPr>
          <p:cNvCxnSpPr/>
          <p:nvPr/>
        </p:nvCxnSpPr>
        <p:spPr>
          <a:xfrm flipH="1">
            <a:off x="3657600" y="2431474"/>
            <a:ext cx="2362200" cy="381000"/>
          </a:xfrm>
          <a:prstGeom prst="straightConnector1">
            <a:avLst/>
          </a:prstGeom>
          <a:noFill/>
          <a:ln w="28575" cap="flat" cmpd="sng">
            <a:solidFill>
              <a:schemeClr val="dk1"/>
            </a:solidFill>
            <a:prstDash val="solid"/>
            <a:round/>
            <a:headEnd type="none" w="sm" len="sm"/>
            <a:tailEnd type="none" w="sm" len="sm"/>
          </a:ln>
        </p:spPr>
      </p:cxnSp>
      <p:cxnSp>
        <p:nvCxnSpPr>
          <p:cNvPr id="10" name="Google Shape;159;p9">
            <a:extLst>
              <a:ext uri="{FF2B5EF4-FFF2-40B4-BE49-F238E27FC236}">
                <a16:creationId xmlns:a16="http://schemas.microsoft.com/office/drawing/2014/main" id="{17213856-583F-1E4C-B872-1F6EA8BEBD1D}"/>
              </a:ext>
              <a:ext uri="{C183D7F6-B498-43B3-948B-1728B52AA6E4}">
                <adec:decorative xmlns:adec="http://schemas.microsoft.com/office/drawing/2017/decorative" val="1"/>
              </a:ext>
            </a:extLst>
          </p:cNvPr>
          <p:cNvCxnSpPr/>
          <p:nvPr/>
        </p:nvCxnSpPr>
        <p:spPr>
          <a:xfrm>
            <a:off x="6019800" y="2431474"/>
            <a:ext cx="2286000" cy="381000"/>
          </a:xfrm>
          <a:prstGeom prst="straightConnector1">
            <a:avLst/>
          </a:prstGeom>
          <a:noFill/>
          <a:ln w="28575" cap="flat" cmpd="sng">
            <a:solidFill>
              <a:schemeClr val="dk1"/>
            </a:solidFill>
            <a:prstDash val="solid"/>
            <a:round/>
            <a:headEnd type="none" w="sm" len="sm"/>
            <a:tailEnd type="none" w="sm" len="sm"/>
          </a:ln>
        </p:spPr>
      </p:cxnSp>
      <p:cxnSp>
        <p:nvCxnSpPr>
          <p:cNvPr id="11" name="Google Shape;160;p9">
            <a:extLst>
              <a:ext uri="{FF2B5EF4-FFF2-40B4-BE49-F238E27FC236}">
                <a16:creationId xmlns:a16="http://schemas.microsoft.com/office/drawing/2014/main" id="{81D26ED3-EB78-61B3-32BC-7E0200581896}"/>
              </a:ext>
              <a:ext uri="{C183D7F6-B498-43B3-948B-1728B52AA6E4}">
                <adec:decorative xmlns:adec="http://schemas.microsoft.com/office/drawing/2017/decorative" val="1"/>
              </a:ext>
            </a:extLst>
          </p:cNvPr>
          <p:cNvCxnSpPr/>
          <p:nvPr/>
        </p:nvCxnSpPr>
        <p:spPr>
          <a:xfrm flipH="1">
            <a:off x="7239000" y="3345874"/>
            <a:ext cx="1066800" cy="381000"/>
          </a:xfrm>
          <a:prstGeom prst="straightConnector1">
            <a:avLst/>
          </a:prstGeom>
          <a:noFill/>
          <a:ln w="28575" cap="flat" cmpd="sng">
            <a:solidFill>
              <a:schemeClr val="dk1"/>
            </a:solidFill>
            <a:prstDash val="solid"/>
            <a:round/>
            <a:headEnd type="none" w="sm" len="sm"/>
            <a:tailEnd type="none" w="sm" len="sm"/>
          </a:ln>
        </p:spPr>
      </p:cxnSp>
      <p:cxnSp>
        <p:nvCxnSpPr>
          <p:cNvPr id="12" name="Google Shape;161;p9">
            <a:extLst>
              <a:ext uri="{FF2B5EF4-FFF2-40B4-BE49-F238E27FC236}">
                <a16:creationId xmlns:a16="http://schemas.microsoft.com/office/drawing/2014/main" id="{1E59655B-DBF8-25FD-D6D1-8AA005FD74A5}"/>
              </a:ext>
              <a:ext uri="{C183D7F6-B498-43B3-948B-1728B52AA6E4}">
                <adec:decorative xmlns:adec="http://schemas.microsoft.com/office/drawing/2017/decorative" val="1"/>
              </a:ext>
            </a:extLst>
          </p:cNvPr>
          <p:cNvCxnSpPr/>
          <p:nvPr/>
        </p:nvCxnSpPr>
        <p:spPr>
          <a:xfrm>
            <a:off x="8305800" y="3345874"/>
            <a:ext cx="1219200" cy="381000"/>
          </a:xfrm>
          <a:prstGeom prst="straightConnector1">
            <a:avLst/>
          </a:prstGeom>
          <a:noFill/>
          <a:ln w="28575" cap="flat" cmpd="sng">
            <a:solidFill>
              <a:schemeClr val="dk1"/>
            </a:solidFill>
            <a:prstDash val="solid"/>
            <a:round/>
            <a:headEnd type="none" w="sm" len="sm"/>
            <a:tailEnd type="none" w="sm" len="sm"/>
          </a:ln>
        </p:spPr>
      </p:cxnSp>
      <p:cxnSp>
        <p:nvCxnSpPr>
          <p:cNvPr id="13" name="Google Shape;162;p9">
            <a:extLst>
              <a:ext uri="{FF2B5EF4-FFF2-40B4-BE49-F238E27FC236}">
                <a16:creationId xmlns:a16="http://schemas.microsoft.com/office/drawing/2014/main" id="{C78B6AD6-E5AD-7739-58A4-CE9A76A7568E}"/>
              </a:ext>
              <a:ext uri="{C183D7F6-B498-43B3-948B-1728B52AA6E4}">
                <adec:decorative xmlns:adec="http://schemas.microsoft.com/office/drawing/2017/decorative" val="1"/>
              </a:ext>
            </a:extLst>
          </p:cNvPr>
          <p:cNvCxnSpPr/>
          <p:nvPr/>
        </p:nvCxnSpPr>
        <p:spPr>
          <a:xfrm flipH="1">
            <a:off x="2590801" y="3345874"/>
            <a:ext cx="1066800" cy="381000"/>
          </a:xfrm>
          <a:prstGeom prst="straightConnector1">
            <a:avLst/>
          </a:prstGeom>
          <a:noFill/>
          <a:ln w="28575" cap="flat" cmpd="sng">
            <a:solidFill>
              <a:schemeClr val="dk1"/>
            </a:solidFill>
            <a:prstDash val="solid"/>
            <a:round/>
            <a:headEnd type="none" w="sm" len="sm"/>
            <a:tailEnd type="none" w="sm" len="sm"/>
          </a:ln>
        </p:spPr>
      </p:cxnSp>
      <p:cxnSp>
        <p:nvCxnSpPr>
          <p:cNvPr id="14" name="Google Shape;163;p9">
            <a:extLst>
              <a:ext uri="{FF2B5EF4-FFF2-40B4-BE49-F238E27FC236}">
                <a16:creationId xmlns:a16="http://schemas.microsoft.com/office/drawing/2014/main" id="{260AD9E2-702F-F649-AF0F-088D3CB1AC33}"/>
              </a:ext>
              <a:ext uri="{C183D7F6-B498-43B3-948B-1728B52AA6E4}">
                <adec:decorative xmlns:adec="http://schemas.microsoft.com/office/drawing/2017/decorative" val="1"/>
              </a:ext>
            </a:extLst>
          </p:cNvPr>
          <p:cNvCxnSpPr/>
          <p:nvPr/>
        </p:nvCxnSpPr>
        <p:spPr>
          <a:xfrm>
            <a:off x="3657601" y="3345874"/>
            <a:ext cx="1219200" cy="381000"/>
          </a:xfrm>
          <a:prstGeom prst="straightConnector1">
            <a:avLst/>
          </a:prstGeom>
          <a:noFill/>
          <a:ln w="28575" cap="flat" cmpd="sng">
            <a:solidFill>
              <a:schemeClr val="dk1"/>
            </a:solidFill>
            <a:prstDash val="solid"/>
            <a:round/>
            <a:headEnd type="none" w="sm" len="sm"/>
            <a:tailEnd type="none" w="sm" len="sm"/>
          </a:ln>
        </p:spPr>
      </p:cxnSp>
      <p:grpSp>
        <p:nvGrpSpPr>
          <p:cNvPr id="28" name="Group 27" descr="1x5 Pacman world with Pacman in column 2 and one food pellet at the far right.">
            <a:extLst>
              <a:ext uri="{FF2B5EF4-FFF2-40B4-BE49-F238E27FC236}">
                <a16:creationId xmlns:a16="http://schemas.microsoft.com/office/drawing/2014/main" id="{0A335519-4308-9416-580D-9F0F15117392}"/>
              </a:ext>
            </a:extLst>
          </p:cNvPr>
          <p:cNvGrpSpPr/>
          <p:nvPr/>
        </p:nvGrpSpPr>
        <p:grpSpPr>
          <a:xfrm>
            <a:off x="2895600" y="2888674"/>
            <a:ext cx="1524000" cy="381000"/>
            <a:chOff x="2895600" y="2888674"/>
            <a:chExt cx="1524000" cy="381000"/>
          </a:xfrm>
        </p:grpSpPr>
        <p:sp>
          <p:nvSpPr>
            <p:cNvPr id="15" name="Google Shape;164;p9">
              <a:extLst>
                <a:ext uri="{FF2B5EF4-FFF2-40B4-BE49-F238E27FC236}">
                  <a16:creationId xmlns:a16="http://schemas.microsoft.com/office/drawing/2014/main" id="{7EF4E096-83D3-E49C-A33E-C646BD19837B}"/>
                </a:ext>
              </a:extLst>
            </p:cNvPr>
            <p:cNvSpPr/>
            <p:nvPr/>
          </p:nvSpPr>
          <p:spPr>
            <a:xfrm>
              <a:off x="2895600" y="28886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 name="Google Shape;165;p9" descr="\\.host\Shared Folders\Shared with PC\images\Pacman_stuck_minimax.png">
              <a:extLst>
                <a:ext uri="{FF2B5EF4-FFF2-40B4-BE49-F238E27FC236}">
                  <a16:creationId xmlns:a16="http://schemas.microsoft.com/office/drawing/2014/main" id="{26D10E70-EA56-7C4B-C180-86C762892958}"/>
                </a:ext>
              </a:extLst>
            </p:cNvPr>
            <p:cNvPicPr preferRelativeResize="0"/>
            <p:nvPr/>
          </p:nvPicPr>
          <p:blipFill rotWithShape="1">
            <a:blip r:embed="rId2">
              <a:alphaModFix/>
            </a:blip>
            <a:srcRect l="38135" t="16438" r="44066" b="58904"/>
            <a:stretch/>
          </p:blipFill>
          <p:spPr>
            <a:xfrm>
              <a:off x="3200400" y="2953762"/>
              <a:ext cx="304800" cy="261937"/>
            </a:xfrm>
            <a:prstGeom prst="rect">
              <a:avLst/>
            </a:prstGeom>
            <a:noFill/>
            <a:ln>
              <a:noFill/>
            </a:ln>
          </p:spPr>
        </p:pic>
        <p:sp>
          <p:nvSpPr>
            <p:cNvPr id="17" name="Google Shape;166;p9">
              <a:extLst>
                <a:ext uri="{FF2B5EF4-FFF2-40B4-BE49-F238E27FC236}">
                  <a16:creationId xmlns:a16="http://schemas.microsoft.com/office/drawing/2014/main" id="{E2848F6C-1B11-0E38-FD7A-380056642DB8}"/>
                </a:ext>
              </a:extLst>
            </p:cNvPr>
            <p:cNvSpPr/>
            <p:nvPr/>
          </p:nvSpPr>
          <p:spPr>
            <a:xfrm>
              <a:off x="4191000" y="3041074"/>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 name="Group 30" descr="1x5 Pacman world with Pacman in column 4 and one food pellet at the far right.">
            <a:extLst>
              <a:ext uri="{FF2B5EF4-FFF2-40B4-BE49-F238E27FC236}">
                <a16:creationId xmlns:a16="http://schemas.microsoft.com/office/drawing/2014/main" id="{E046094C-7A53-509F-27F4-00E26E25F9DB}"/>
              </a:ext>
            </a:extLst>
          </p:cNvPr>
          <p:cNvGrpSpPr/>
          <p:nvPr/>
        </p:nvGrpSpPr>
        <p:grpSpPr>
          <a:xfrm>
            <a:off x="7543800" y="2888674"/>
            <a:ext cx="1524000" cy="381000"/>
            <a:chOff x="7543800" y="2888674"/>
            <a:chExt cx="1524000" cy="381000"/>
          </a:xfrm>
        </p:grpSpPr>
        <p:sp>
          <p:nvSpPr>
            <p:cNvPr id="18" name="Google Shape;167;p9">
              <a:extLst>
                <a:ext uri="{FF2B5EF4-FFF2-40B4-BE49-F238E27FC236}">
                  <a16:creationId xmlns:a16="http://schemas.microsoft.com/office/drawing/2014/main" id="{BDC46F0D-204F-7C82-C22A-D49AB57E3F00}"/>
                </a:ext>
              </a:extLst>
            </p:cNvPr>
            <p:cNvSpPr/>
            <p:nvPr/>
          </p:nvSpPr>
          <p:spPr>
            <a:xfrm>
              <a:off x="7543800" y="28886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9" name="Google Shape;168;p9" descr="\\.host\Shared Folders\Shared with PC\images\Pacman_stuck_minimax.png">
              <a:extLst>
                <a:ext uri="{FF2B5EF4-FFF2-40B4-BE49-F238E27FC236}">
                  <a16:creationId xmlns:a16="http://schemas.microsoft.com/office/drawing/2014/main" id="{BC40B1C8-D733-6908-34A8-CC2530AEDF5A}"/>
                </a:ext>
              </a:extLst>
            </p:cNvPr>
            <p:cNvPicPr preferRelativeResize="0"/>
            <p:nvPr/>
          </p:nvPicPr>
          <p:blipFill rotWithShape="1">
            <a:blip r:embed="rId2">
              <a:alphaModFix/>
            </a:blip>
            <a:srcRect l="38135" t="16438" r="44066" b="58904"/>
            <a:stretch/>
          </p:blipFill>
          <p:spPr>
            <a:xfrm flipH="1">
              <a:off x="8458200" y="2953762"/>
              <a:ext cx="304800" cy="261937"/>
            </a:xfrm>
            <a:prstGeom prst="rect">
              <a:avLst/>
            </a:prstGeom>
            <a:noFill/>
            <a:ln>
              <a:noFill/>
            </a:ln>
          </p:spPr>
        </p:pic>
        <p:sp>
          <p:nvSpPr>
            <p:cNvPr id="20" name="Google Shape;169;p9">
              <a:extLst>
                <a:ext uri="{FF2B5EF4-FFF2-40B4-BE49-F238E27FC236}">
                  <a16:creationId xmlns:a16="http://schemas.microsoft.com/office/drawing/2014/main" id="{1F88E72C-1A03-AF9E-EDB7-E9D23BEA5D39}"/>
                </a:ext>
              </a:extLst>
            </p:cNvPr>
            <p:cNvSpPr/>
            <p:nvPr/>
          </p:nvSpPr>
          <p:spPr>
            <a:xfrm>
              <a:off x="8839200" y="3041074"/>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6" name="Group 45" descr="1x5 Pacman world with Pacman at the far right (the food pellet has been eaten)">
            <a:extLst>
              <a:ext uri="{FF2B5EF4-FFF2-40B4-BE49-F238E27FC236}">
                <a16:creationId xmlns:a16="http://schemas.microsoft.com/office/drawing/2014/main" id="{AF737336-2B7F-671D-0E1F-7835D1AEDF52}"/>
              </a:ext>
            </a:extLst>
          </p:cNvPr>
          <p:cNvGrpSpPr/>
          <p:nvPr/>
        </p:nvGrpSpPr>
        <p:grpSpPr>
          <a:xfrm>
            <a:off x="8763000" y="3803074"/>
            <a:ext cx="1524000" cy="381000"/>
            <a:chOff x="8763000" y="3803074"/>
            <a:chExt cx="1524000" cy="381000"/>
          </a:xfrm>
        </p:grpSpPr>
        <p:sp>
          <p:nvSpPr>
            <p:cNvPr id="24" name="Google Shape;173;p9">
              <a:extLst>
                <a:ext uri="{FF2B5EF4-FFF2-40B4-BE49-F238E27FC236}">
                  <a16:creationId xmlns:a16="http://schemas.microsoft.com/office/drawing/2014/main" id="{C1440943-0C7E-E7EF-4025-1738FACEF4F5}"/>
                </a:ext>
              </a:extLst>
            </p:cNvPr>
            <p:cNvSpPr/>
            <p:nvPr/>
          </p:nvSpPr>
          <p:spPr>
            <a:xfrm>
              <a:off x="8763000" y="38030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 name="Google Shape;174;p9" descr="\\.host\Shared Folders\Shared with PC\images\Pacman_stuck_minimax.png">
              <a:extLst>
                <a:ext uri="{FF2B5EF4-FFF2-40B4-BE49-F238E27FC236}">
                  <a16:creationId xmlns:a16="http://schemas.microsoft.com/office/drawing/2014/main" id="{FCBE8351-CABC-10CF-0E84-2D4E26BE5F4E}"/>
                </a:ext>
              </a:extLst>
            </p:cNvPr>
            <p:cNvPicPr preferRelativeResize="0"/>
            <p:nvPr/>
          </p:nvPicPr>
          <p:blipFill rotWithShape="1">
            <a:blip r:embed="rId2">
              <a:alphaModFix/>
            </a:blip>
            <a:srcRect l="38135" t="16438" r="44066" b="58904"/>
            <a:stretch/>
          </p:blipFill>
          <p:spPr>
            <a:xfrm flipH="1">
              <a:off x="9940635" y="3868162"/>
              <a:ext cx="304800" cy="261937"/>
            </a:xfrm>
            <a:prstGeom prst="rect">
              <a:avLst/>
            </a:prstGeom>
            <a:noFill/>
            <a:ln>
              <a:noFill/>
            </a:ln>
          </p:spPr>
        </p:pic>
      </p:grpSp>
      <p:sp>
        <p:nvSpPr>
          <p:cNvPr id="35" name="Google Shape;184;p9">
            <a:extLst>
              <a:ext uri="{FF2B5EF4-FFF2-40B4-BE49-F238E27FC236}">
                <a16:creationId xmlns:a16="http://schemas.microsoft.com/office/drawing/2014/main" id="{14F0F461-D4FB-7C7F-3778-19623B3A8B0A}"/>
              </a:ext>
            </a:extLst>
          </p:cNvPr>
          <p:cNvSpPr txBox="1"/>
          <p:nvPr/>
        </p:nvSpPr>
        <p:spPr>
          <a:xfrm>
            <a:off x="9258300" y="4351346"/>
            <a:ext cx="533400" cy="461665"/>
          </a:xfrm>
          <a:prstGeom prst="rect">
            <a:avLst/>
          </a:prstGeom>
          <a:noFill/>
          <a:ln w="38100">
            <a:solidFill>
              <a:schemeClr val="accent1"/>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ea typeface="Calibri"/>
                <a:cs typeface="Calibri"/>
                <a:sym typeface="Calibri"/>
              </a:rPr>
              <a:t>8</a:t>
            </a:r>
            <a:endParaRPr/>
          </a:p>
        </p:txBody>
      </p:sp>
      <p:sp>
        <p:nvSpPr>
          <p:cNvPr id="36" name="Google Shape;185;p9">
            <a:extLst>
              <a:ext uri="{FF2B5EF4-FFF2-40B4-BE49-F238E27FC236}">
                <a16:creationId xmlns:a16="http://schemas.microsoft.com/office/drawing/2014/main" id="{E8F284A7-3AAD-D328-76CB-3FF277DC2F7C}"/>
              </a:ext>
            </a:extLst>
          </p:cNvPr>
          <p:cNvSpPr txBox="1"/>
          <p:nvPr/>
        </p:nvSpPr>
        <p:spPr>
          <a:xfrm>
            <a:off x="1503210" y="4800595"/>
            <a:ext cx="6858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ea typeface="Calibri"/>
                <a:cs typeface="Calibri"/>
                <a:sym typeface="Calibri"/>
              </a:rPr>
              <a:t>2</a:t>
            </a:r>
            <a:endParaRPr dirty="0"/>
          </a:p>
        </p:txBody>
      </p:sp>
      <p:sp>
        <p:nvSpPr>
          <p:cNvPr id="37" name="Google Shape;186;p9">
            <a:extLst>
              <a:ext uri="{FF2B5EF4-FFF2-40B4-BE49-F238E27FC236}">
                <a16:creationId xmlns:a16="http://schemas.microsoft.com/office/drawing/2014/main" id="{F4D01E4C-69F7-F16E-B56A-537C4314B034}"/>
              </a:ext>
            </a:extLst>
          </p:cNvPr>
          <p:cNvSpPr txBox="1"/>
          <p:nvPr/>
        </p:nvSpPr>
        <p:spPr>
          <a:xfrm>
            <a:off x="2978725" y="4800595"/>
            <a:ext cx="76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ea typeface="Calibri"/>
                <a:cs typeface="Calibri"/>
                <a:sym typeface="Calibri"/>
              </a:rPr>
              <a:t>0</a:t>
            </a:r>
            <a:endParaRPr dirty="0"/>
          </a:p>
        </p:txBody>
      </p:sp>
      <p:sp>
        <p:nvSpPr>
          <p:cNvPr id="38" name="Google Shape;187;p9">
            <a:extLst>
              <a:ext uri="{FF2B5EF4-FFF2-40B4-BE49-F238E27FC236}">
                <a16:creationId xmlns:a16="http://schemas.microsoft.com/office/drawing/2014/main" id="{D3A14D56-2927-3B52-7566-1D8D2DFD1EF3}"/>
              </a:ext>
            </a:extLst>
          </p:cNvPr>
          <p:cNvSpPr txBox="1"/>
          <p:nvPr/>
        </p:nvSpPr>
        <p:spPr>
          <a:xfrm>
            <a:off x="3726866" y="4800595"/>
            <a:ext cx="838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ea typeface="Calibri"/>
                <a:cs typeface="Calibri"/>
                <a:sym typeface="Calibri"/>
              </a:rPr>
              <a:t>2</a:t>
            </a:r>
            <a:endParaRPr dirty="0"/>
          </a:p>
        </p:txBody>
      </p:sp>
      <p:sp>
        <p:nvSpPr>
          <p:cNvPr id="39" name="Google Shape;188;p9">
            <a:extLst>
              <a:ext uri="{FF2B5EF4-FFF2-40B4-BE49-F238E27FC236}">
                <a16:creationId xmlns:a16="http://schemas.microsoft.com/office/drawing/2014/main" id="{B5C51590-F095-4E9F-2723-31A15AE9A0E0}"/>
              </a:ext>
            </a:extLst>
          </p:cNvPr>
          <p:cNvSpPr txBox="1"/>
          <p:nvPr/>
        </p:nvSpPr>
        <p:spPr>
          <a:xfrm>
            <a:off x="5278580" y="4800595"/>
            <a:ext cx="76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ea typeface="Calibri"/>
                <a:cs typeface="Calibri"/>
                <a:sym typeface="Calibri"/>
              </a:rPr>
              <a:t>6</a:t>
            </a:r>
            <a:endParaRPr/>
          </a:p>
        </p:txBody>
      </p:sp>
      <p:sp>
        <p:nvSpPr>
          <p:cNvPr id="40" name="Google Shape;189;p9">
            <a:extLst>
              <a:ext uri="{FF2B5EF4-FFF2-40B4-BE49-F238E27FC236}">
                <a16:creationId xmlns:a16="http://schemas.microsoft.com/office/drawing/2014/main" id="{A06C5E3D-6E51-E9C5-B0AD-F9A0838C9BCE}"/>
              </a:ext>
            </a:extLst>
          </p:cNvPr>
          <p:cNvSpPr txBox="1"/>
          <p:nvPr/>
        </p:nvSpPr>
        <p:spPr>
          <a:xfrm>
            <a:off x="6082137" y="4800595"/>
            <a:ext cx="838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ea typeface="Calibri"/>
                <a:cs typeface="Calibri"/>
                <a:sym typeface="Calibri"/>
              </a:rPr>
              <a:t>4</a:t>
            </a:r>
            <a:endParaRPr/>
          </a:p>
        </p:txBody>
      </p:sp>
      <p:sp>
        <p:nvSpPr>
          <p:cNvPr id="41" name="Google Shape;190;p9">
            <a:extLst>
              <a:ext uri="{FF2B5EF4-FFF2-40B4-BE49-F238E27FC236}">
                <a16:creationId xmlns:a16="http://schemas.microsoft.com/office/drawing/2014/main" id="{7AE4187E-2272-9E66-6CBB-CF3EF1F97D89}"/>
              </a:ext>
            </a:extLst>
          </p:cNvPr>
          <p:cNvSpPr txBox="1"/>
          <p:nvPr/>
        </p:nvSpPr>
        <p:spPr>
          <a:xfrm>
            <a:off x="7606144" y="4800595"/>
            <a:ext cx="76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ea typeface="Calibri"/>
                <a:cs typeface="Calibri"/>
                <a:sym typeface="Calibri"/>
              </a:rPr>
              <a:t>6</a:t>
            </a:r>
            <a:endParaRPr/>
          </a:p>
        </p:txBody>
      </p:sp>
      <p:cxnSp>
        <p:nvCxnSpPr>
          <p:cNvPr id="63" name="Google Shape;162;p9">
            <a:extLst>
              <a:ext uri="{FF2B5EF4-FFF2-40B4-BE49-F238E27FC236}">
                <a16:creationId xmlns:a16="http://schemas.microsoft.com/office/drawing/2014/main" id="{099D9064-D71D-5C0A-F718-B7A41C8654C5}"/>
              </a:ext>
              <a:ext uri="{C183D7F6-B498-43B3-948B-1728B52AA6E4}">
                <adec:decorative xmlns:adec="http://schemas.microsoft.com/office/drawing/2017/decorative" val="1"/>
              </a:ext>
            </a:extLst>
          </p:cNvPr>
          <p:cNvCxnSpPr>
            <a:cxnSpLocks/>
          </p:cNvCxnSpPr>
          <p:nvPr/>
        </p:nvCxnSpPr>
        <p:spPr>
          <a:xfrm flipH="1">
            <a:off x="1828800" y="4287984"/>
            <a:ext cx="720432" cy="334528"/>
          </a:xfrm>
          <a:prstGeom prst="straightConnector1">
            <a:avLst/>
          </a:prstGeom>
          <a:noFill/>
          <a:ln w="28575" cap="flat" cmpd="sng">
            <a:solidFill>
              <a:schemeClr val="dk1"/>
            </a:solidFill>
            <a:prstDash val="solid"/>
            <a:round/>
            <a:headEnd type="none" w="sm" len="sm"/>
            <a:tailEnd type="none" w="sm" len="sm"/>
          </a:ln>
        </p:spPr>
      </p:cxnSp>
      <p:cxnSp>
        <p:nvCxnSpPr>
          <p:cNvPr id="64" name="Google Shape;163;p9">
            <a:extLst>
              <a:ext uri="{FF2B5EF4-FFF2-40B4-BE49-F238E27FC236}">
                <a16:creationId xmlns:a16="http://schemas.microsoft.com/office/drawing/2014/main" id="{82967388-6E68-2862-4423-30F7386D02E5}"/>
              </a:ext>
              <a:ext uri="{C183D7F6-B498-43B3-948B-1728B52AA6E4}">
                <adec:decorative xmlns:adec="http://schemas.microsoft.com/office/drawing/2017/decorative" val="1"/>
              </a:ext>
            </a:extLst>
          </p:cNvPr>
          <p:cNvCxnSpPr>
            <a:cxnSpLocks/>
          </p:cNvCxnSpPr>
          <p:nvPr/>
        </p:nvCxnSpPr>
        <p:spPr>
          <a:xfrm>
            <a:off x="2549232" y="4287984"/>
            <a:ext cx="803568" cy="334528"/>
          </a:xfrm>
          <a:prstGeom prst="straightConnector1">
            <a:avLst/>
          </a:prstGeom>
          <a:noFill/>
          <a:ln w="28575" cap="flat" cmpd="sng">
            <a:solidFill>
              <a:schemeClr val="dk1"/>
            </a:solidFill>
            <a:prstDash val="solid"/>
            <a:round/>
            <a:headEnd type="none" w="sm" len="sm"/>
            <a:tailEnd type="none" w="sm" len="sm"/>
          </a:ln>
        </p:spPr>
      </p:cxnSp>
      <p:cxnSp>
        <p:nvCxnSpPr>
          <p:cNvPr id="69" name="Google Shape;162;p9">
            <a:extLst>
              <a:ext uri="{FF2B5EF4-FFF2-40B4-BE49-F238E27FC236}">
                <a16:creationId xmlns:a16="http://schemas.microsoft.com/office/drawing/2014/main" id="{243F4A17-011E-879D-C203-3ECC18DD65CE}"/>
              </a:ext>
              <a:ext uri="{C183D7F6-B498-43B3-948B-1728B52AA6E4}">
                <adec:decorative xmlns:adec="http://schemas.microsoft.com/office/drawing/2017/decorative" val="1"/>
              </a:ext>
            </a:extLst>
          </p:cNvPr>
          <p:cNvCxnSpPr>
            <a:cxnSpLocks/>
          </p:cNvCxnSpPr>
          <p:nvPr/>
        </p:nvCxnSpPr>
        <p:spPr>
          <a:xfrm flipH="1">
            <a:off x="4149432" y="4287984"/>
            <a:ext cx="720432" cy="334528"/>
          </a:xfrm>
          <a:prstGeom prst="straightConnector1">
            <a:avLst/>
          </a:prstGeom>
          <a:noFill/>
          <a:ln w="28575" cap="flat" cmpd="sng">
            <a:solidFill>
              <a:schemeClr val="dk1"/>
            </a:solidFill>
            <a:prstDash val="solid"/>
            <a:round/>
            <a:headEnd type="none" w="sm" len="sm"/>
            <a:tailEnd type="none" w="sm" len="sm"/>
          </a:ln>
        </p:spPr>
      </p:cxnSp>
      <p:cxnSp>
        <p:nvCxnSpPr>
          <p:cNvPr id="70" name="Google Shape;163;p9">
            <a:extLst>
              <a:ext uri="{FF2B5EF4-FFF2-40B4-BE49-F238E27FC236}">
                <a16:creationId xmlns:a16="http://schemas.microsoft.com/office/drawing/2014/main" id="{9A25E6DE-1D19-FA13-233B-2807260BC0EA}"/>
              </a:ext>
              <a:ext uri="{C183D7F6-B498-43B3-948B-1728B52AA6E4}">
                <adec:decorative xmlns:adec="http://schemas.microsoft.com/office/drawing/2017/decorative" val="1"/>
              </a:ext>
            </a:extLst>
          </p:cNvPr>
          <p:cNvCxnSpPr>
            <a:cxnSpLocks/>
          </p:cNvCxnSpPr>
          <p:nvPr/>
        </p:nvCxnSpPr>
        <p:spPr>
          <a:xfrm>
            <a:off x="4869864" y="4287984"/>
            <a:ext cx="803568" cy="334528"/>
          </a:xfrm>
          <a:prstGeom prst="straightConnector1">
            <a:avLst/>
          </a:prstGeom>
          <a:noFill/>
          <a:ln w="28575" cap="flat" cmpd="sng">
            <a:solidFill>
              <a:schemeClr val="dk1"/>
            </a:solidFill>
            <a:prstDash val="solid"/>
            <a:round/>
            <a:headEnd type="none" w="sm" len="sm"/>
            <a:tailEnd type="none" w="sm" len="sm"/>
          </a:ln>
        </p:spPr>
      </p:cxnSp>
      <p:cxnSp>
        <p:nvCxnSpPr>
          <p:cNvPr id="71" name="Google Shape;162;p9">
            <a:extLst>
              <a:ext uri="{FF2B5EF4-FFF2-40B4-BE49-F238E27FC236}">
                <a16:creationId xmlns:a16="http://schemas.microsoft.com/office/drawing/2014/main" id="{A60DE61B-74A3-B74E-BC83-EFA2ADDABC8B}"/>
              </a:ext>
              <a:ext uri="{C183D7F6-B498-43B3-948B-1728B52AA6E4}">
                <adec:decorative xmlns:adec="http://schemas.microsoft.com/office/drawing/2017/decorative" val="1"/>
              </a:ext>
            </a:extLst>
          </p:cNvPr>
          <p:cNvCxnSpPr>
            <a:cxnSpLocks/>
          </p:cNvCxnSpPr>
          <p:nvPr/>
        </p:nvCxnSpPr>
        <p:spPr>
          <a:xfrm flipH="1">
            <a:off x="6477000" y="4287984"/>
            <a:ext cx="720432" cy="334528"/>
          </a:xfrm>
          <a:prstGeom prst="straightConnector1">
            <a:avLst/>
          </a:prstGeom>
          <a:noFill/>
          <a:ln w="28575" cap="flat" cmpd="sng">
            <a:solidFill>
              <a:schemeClr val="dk1"/>
            </a:solidFill>
            <a:prstDash val="solid"/>
            <a:round/>
            <a:headEnd type="none" w="sm" len="sm"/>
            <a:tailEnd type="none" w="sm" len="sm"/>
          </a:ln>
        </p:spPr>
      </p:cxnSp>
      <p:cxnSp>
        <p:nvCxnSpPr>
          <p:cNvPr id="72" name="Google Shape;163;p9">
            <a:extLst>
              <a:ext uri="{FF2B5EF4-FFF2-40B4-BE49-F238E27FC236}">
                <a16:creationId xmlns:a16="http://schemas.microsoft.com/office/drawing/2014/main" id="{A7A7E836-5226-E831-5F13-0EFBA1F13D17}"/>
              </a:ext>
              <a:ext uri="{C183D7F6-B498-43B3-948B-1728B52AA6E4}">
                <adec:decorative xmlns:adec="http://schemas.microsoft.com/office/drawing/2017/decorative" val="1"/>
              </a:ext>
            </a:extLst>
          </p:cNvPr>
          <p:cNvCxnSpPr>
            <a:cxnSpLocks/>
          </p:cNvCxnSpPr>
          <p:nvPr/>
        </p:nvCxnSpPr>
        <p:spPr>
          <a:xfrm>
            <a:off x="7197432" y="4287984"/>
            <a:ext cx="803568" cy="334528"/>
          </a:xfrm>
          <a:prstGeom prst="straightConnector1">
            <a:avLst/>
          </a:prstGeom>
          <a:noFill/>
          <a:ln w="28575" cap="flat" cmpd="sng">
            <a:solidFill>
              <a:schemeClr val="dk1"/>
            </a:solidFill>
            <a:prstDash val="solid"/>
            <a:round/>
            <a:headEnd type="none" w="sm" len="sm"/>
            <a:tailEnd type="none" w="sm" len="sm"/>
          </a:ln>
        </p:spPr>
      </p:cxnSp>
      <p:grpSp>
        <p:nvGrpSpPr>
          <p:cNvPr id="43" name="Group 42" descr="1x5 Pacman world with Pacman at the far left and one food pellet at the far right.">
            <a:extLst>
              <a:ext uri="{FF2B5EF4-FFF2-40B4-BE49-F238E27FC236}">
                <a16:creationId xmlns:a16="http://schemas.microsoft.com/office/drawing/2014/main" id="{C61BF33C-288B-E957-B446-401AF8138EAC}"/>
              </a:ext>
            </a:extLst>
          </p:cNvPr>
          <p:cNvGrpSpPr/>
          <p:nvPr/>
        </p:nvGrpSpPr>
        <p:grpSpPr>
          <a:xfrm>
            <a:off x="1828800" y="3803074"/>
            <a:ext cx="1524000" cy="381000"/>
            <a:chOff x="1828800" y="3803074"/>
            <a:chExt cx="1524000" cy="381000"/>
          </a:xfrm>
        </p:grpSpPr>
        <p:sp>
          <p:nvSpPr>
            <p:cNvPr id="26" name="Google Shape;175;p9">
              <a:extLst>
                <a:ext uri="{FF2B5EF4-FFF2-40B4-BE49-F238E27FC236}">
                  <a16:creationId xmlns:a16="http://schemas.microsoft.com/office/drawing/2014/main" id="{C5D4F1B7-BFC8-BD5B-5FA8-DA339A297228}"/>
                </a:ext>
              </a:extLst>
            </p:cNvPr>
            <p:cNvSpPr/>
            <p:nvPr/>
          </p:nvSpPr>
          <p:spPr>
            <a:xfrm>
              <a:off x="1828800" y="38030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7" name="Google Shape;176;p9" descr="\\.host\Shared Folders\Shared with PC\images\Pacman_stuck_minimax.png">
              <a:extLst>
                <a:ext uri="{FF2B5EF4-FFF2-40B4-BE49-F238E27FC236}">
                  <a16:creationId xmlns:a16="http://schemas.microsoft.com/office/drawing/2014/main" id="{E01E89C7-52CC-704B-58FD-22DAFB3E7F9C}"/>
                </a:ext>
              </a:extLst>
            </p:cNvPr>
            <p:cNvPicPr preferRelativeResize="0"/>
            <p:nvPr/>
          </p:nvPicPr>
          <p:blipFill rotWithShape="1">
            <a:blip r:embed="rId2">
              <a:alphaModFix/>
            </a:blip>
            <a:srcRect l="38135" t="16438" r="44066" b="58904"/>
            <a:stretch/>
          </p:blipFill>
          <p:spPr>
            <a:xfrm>
              <a:off x="1870365" y="3868162"/>
              <a:ext cx="304800" cy="261937"/>
            </a:xfrm>
            <a:prstGeom prst="rect">
              <a:avLst/>
            </a:prstGeom>
            <a:noFill/>
            <a:ln>
              <a:noFill/>
            </a:ln>
          </p:spPr>
        </p:pic>
        <p:sp>
          <p:nvSpPr>
            <p:cNvPr id="32" name="Google Shape;166;p9">
              <a:extLst>
                <a:ext uri="{FF2B5EF4-FFF2-40B4-BE49-F238E27FC236}">
                  <a16:creationId xmlns:a16="http://schemas.microsoft.com/office/drawing/2014/main" id="{82BCFD56-016B-6CD2-3221-47CD08E708F7}"/>
                </a:ext>
              </a:extLst>
            </p:cNvPr>
            <p:cNvSpPr/>
            <p:nvPr/>
          </p:nvSpPr>
          <p:spPr>
            <a:xfrm>
              <a:off x="3124196" y="3955478"/>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4" name="Group 43" descr="1x5 Pacman world with Pacman in the center and one food pellet at the far right.">
            <a:extLst>
              <a:ext uri="{FF2B5EF4-FFF2-40B4-BE49-F238E27FC236}">
                <a16:creationId xmlns:a16="http://schemas.microsoft.com/office/drawing/2014/main" id="{2D6FA374-0BED-6402-A8FE-D28BA51C321F}"/>
              </a:ext>
            </a:extLst>
          </p:cNvPr>
          <p:cNvGrpSpPr/>
          <p:nvPr/>
        </p:nvGrpSpPr>
        <p:grpSpPr>
          <a:xfrm>
            <a:off x="4114800" y="3803074"/>
            <a:ext cx="1524000" cy="381000"/>
            <a:chOff x="4114800" y="3803074"/>
            <a:chExt cx="1524000" cy="381000"/>
          </a:xfrm>
        </p:grpSpPr>
        <p:sp>
          <p:nvSpPr>
            <p:cNvPr id="29" name="Google Shape;178;p9">
              <a:extLst>
                <a:ext uri="{FF2B5EF4-FFF2-40B4-BE49-F238E27FC236}">
                  <a16:creationId xmlns:a16="http://schemas.microsoft.com/office/drawing/2014/main" id="{EA6A3F74-68D3-D09C-3483-C257EE677EAF}"/>
                </a:ext>
              </a:extLst>
            </p:cNvPr>
            <p:cNvSpPr/>
            <p:nvPr/>
          </p:nvSpPr>
          <p:spPr>
            <a:xfrm>
              <a:off x="4114800" y="38030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 name="Google Shape;179;p9" descr="\\.host\Shared Folders\Shared with PC\images\Pacman_stuck_minimax.png">
              <a:extLst>
                <a:ext uri="{FF2B5EF4-FFF2-40B4-BE49-F238E27FC236}">
                  <a16:creationId xmlns:a16="http://schemas.microsoft.com/office/drawing/2014/main" id="{60AD5665-6C6B-5328-5023-1231AD54526D}"/>
                </a:ext>
              </a:extLst>
            </p:cNvPr>
            <p:cNvPicPr preferRelativeResize="0"/>
            <p:nvPr/>
          </p:nvPicPr>
          <p:blipFill rotWithShape="1">
            <a:blip r:embed="rId2">
              <a:alphaModFix/>
            </a:blip>
            <a:srcRect l="38135" t="16438" r="44066" b="58904"/>
            <a:stretch/>
          </p:blipFill>
          <p:spPr>
            <a:xfrm flipH="1">
              <a:off x="4724400" y="3868162"/>
              <a:ext cx="304800" cy="261937"/>
            </a:xfrm>
            <a:prstGeom prst="rect">
              <a:avLst/>
            </a:prstGeom>
            <a:noFill/>
            <a:ln>
              <a:noFill/>
            </a:ln>
          </p:spPr>
        </p:pic>
        <p:sp>
          <p:nvSpPr>
            <p:cNvPr id="34" name="Google Shape;166;p9">
              <a:extLst>
                <a:ext uri="{FF2B5EF4-FFF2-40B4-BE49-F238E27FC236}">
                  <a16:creationId xmlns:a16="http://schemas.microsoft.com/office/drawing/2014/main" id="{2C13EFEE-0D35-AE8D-FDDD-2BCE0C7E275E}"/>
                </a:ext>
              </a:extLst>
            </p:cNvPr>
            <p:cNvSpPr/>
            <p:nvPr/>
          </p:nvSpPr>
          <p:spPr>
            <a:xfrm>
              <a:off x="5410191" y="3955473"/>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5" name="Group 44" descr="1x5 Pacman world with Pacman in the center and one food pellet at the far right.">
            <a:extLst>
              <a:ext uri="{FF2B5EF4-FFF2-40B4-BE49-F238E27FC236}">
                <a16:creationId xmlns:a16="http://schemas.microsoft.com/office/drawing/2014/main" id="{4647CE92-A14D-C801-5B5E-AD6BFAFD4CBE}"/>
              </a:ext>
            </a:extLst>
          </p:cNvPr>
          <p:cNvGrpSpPr/>
          <p:nvPr/>
        </p:nvGrpSpPr>
        <p:grpSpPr>
          <a:xfrm>
            <a:off x="6477000" y="3803074"/>
            <a:ext cx="1524000" cy="381000"/>
            <a:chOff x="6477000" y="3803074"/>
            <a:chExt cx="1524000" cy="381000"/>
          </a:xfrm>
        </p:grpSpPr>
        <p:sp>
          <p:nvSpPr>
            <p:cNvPr id="21" name="Google Shape;170;p9">
              <a:extLst>
                <a:ext uri="{FF2B5EF4-FFF2-40B4-BE49-F238E27FC236}">
                  <a16:creationId xmlns:a16="http://schemas.microsoft.com/office/drawing/2014/main" id="{15E52499-E757-51EE-7C7C-794FF13B5882}"/>
                </a:ext>
              </a:extLst>
            </p:cNvPr>
            <p:cNvSpPr/>
            <p:nvPr/>
          </p:nvSpPr>
          <p:spPr>
            <a:xfrm>
              <a:off x="6477000" y="3803074"/>
              <a:ext cx="1524000" cy="381000"/>
            </a:xfrm>
            <a:prstGeom prst="rect">
              <a:avLst/>
            </a:prstGeom>
            <a:solidFill>
              <a:srgbClr val="000000"/>
            </a:solidFill>
            <a:ln w="571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 name="Google Shape;171;p9" descr="\\.host\Shared Folders\Shared with PC\images\Pacman_stuck_minimax.png">
              <a:extLst>
                <a:ext uri="{FF2B5EF4-FFF2-40B4-BE49-F238E27FC236}">
                  <a16:creationId xmlns:a16="http://schemas.microsoft.com/office/drawing/2014/main" id="{A9B04EA6-F1D7-2D21-A5C8-57EB8B1E351E}"/>
                </a:ext>
              </a:extLst>
            </p:cNvPr>
            <p:cNvPicPr preferRelativeResize="0"/>
            <p:nvPr/>
          </p:nvPicPr>
          <p:blipFill rotWithShape="1">
            <a:blip r:embed="rId2">
              <a:alphaModFix/>
            </a:blip>
            <a:srcRect l="38135" t="16438" r="44066" b="58904"/>
            <a:stretch/>
          </p:blipFill>
          <p:spPr>
            <a:xfrm flipH="1">
              <a:off x="7086600" y="3868162"/>
              <a:ext cx="304800" cy="261937"/>
            </a:xfrm>
            <a:prstGeom prst="rect">
              <a:avLst/>
            </a:prstGeom>
            <a:noFill/>
            <a:ln>
              <a:noFill/>
            </a:ln>
          </p:spPr>
        </p:pic>
        <p:sp>
          <p:nvSpPr>
            <p:cNvPr id="42" name="Google Shape;166;p9">
              <a:extLst>
                <a:ext uri="{FF2B5EF4-FFF2-40B4-BE49-F238E27FC236}">
                  <a16:creationId xmlns:a16="http://schemas.microsoft.com/office/drawing/2014/main" id="{E8A4F210-4EA3-587C-6513-FC44F7DD30D2}"/>
                </a:ext>
              </a:extLst>
            </p:cNvPr>
            <p:cNvSpPr/>
            <p:nvPr/>
          </p:nvSpPr>
          <p:spPr>
            <a:xfrm>
              <a:off x="7779321" y="3955473"/>
              <a:ext cx="76200" cy="762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mc:AlternateContent xmlns:mc="http://schemas.openxmlformats.org/markup-compatibility/2006">
        <mc:Choice xmlns:a14="http://schemas.microsoft.com/office/drawing/2010/main" Requires="a14">
          <p:sp>
            <p:nvSpPr>
              <p:cNvPr id="33" name="Rounded Rectangle 32">
                <a:extLst>
                  <a:ext uri="{FF2B5EF4-FFF2-40B4-BE49-F238E27FC236}">
                    <a16:creationId xmlns:a16="http://schemas.microsoft.com/office/drawing/2014/main" id="{0F2049D5-3CB6-7916-EBAF-8CD69CD644E7}"/>
                  </a:ext>
                </a:extLst>
              </p:cNvPr>
              <p:cNvSpPr/>
              <p:nvPr/>
            </p:nvSpPr>
            <p:spPr>
              <a:xfrm>
                <a:off x="8323118" y="5183717"/>
                <a:ext cx="2403764" cy="997527"/>
              </a:xfrm>
              <a:prstGeom prst="roundRect">
                <a:avLst>
                  <a:gd name="adj" fmla="val 9723"/>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Terminal States:</a:t>
                </a:r>
              </a:p>
              <a:p>
                <a:pPr algn="ctr"/>
                <a14:m>
                  <m:oMath xmlns:m="http://schemas.openxmlformats.org/officeDocument/2006/math">
                    <m:r>
                      <a:rPr lang="en-US" b="0" i="1" smtClean="0">
                        <a:solidFill>
                          <a:schemeClr val="tx1"/>
                        </a:solidFill>
                        <a:latin typeface="Cambria Math" panose="02040503050406030204" pitchFamily="18" charset="0"/>
                      </a:rPr>
                      <m:t>𝑈</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oMath>
                </a14:m>
                <a:r>
                  <a:rPr lang="en-US" i="1" dirty="0">
                    <a:solidFill>
                      <a:schemeClr val="tx1"/>
                    </a:solidFill>
                  </a:rPr>
                  <a:t> </a:t>
                </a:r>
                <a:r>
                  <a:rPr lang="en-US" dirty="0">
                    <a:solidFill>
                      <a:schemeClr val="tx1"/>
                    </a:solidFill>
                  </a:rPr>
                  <a:t>is known</a:t>
                </a:r>
                <a:endParaRPr lang="en-US" i="1" dirty="0">
                  <a:solidFill>
                    <a:schemeClr val="tx1"/>
                  </a:solidFill>
                </a:endParaRPr>
              </a:p>
            </p:txBody>
          </p:sp>
        </mc:Choice>
        <mc:Fallback>
          <p:sp>
            <p:nvSpPr>
              <p:cNvPr id="33" name="Rounded Rectangle 32">
                <a:extLst>
                  <a:ext uri="{FF2B5EF4-FFF2-40B4-BE49-F238E27FC236}">
                    <a16:creationId xmlns:a16="http://schemas.microsoft.com/office/drawing/2014/main" id="{0F2049D5-3CB6-7916-EBAF-8CD69CD644E7}"/>
                  </a:ext>
                </a:extLst>
              </p:cNvPr>
              <p:cNvSpPr>
                <a:spLocks noRot="1" noChangeAspect="1" noMove="1" noResize="1" noEditPoints="1" noAdjustHandles="1" noChangeArrowheads="1" noChangeShapeType="1" noTextEdit="1"/>
              </p:cNvSpPr>
              <p:nvPr/>
            </p:nvSpPr>
            <p:spPr>
              <a:xfrm>
                <a:off x="8323118" y="5183717"/>
                <a:ext cx="2403764" cy="997527"/>
              </a:xfrm>
              <a:prstGeom prst="roundRect">
                <a:avLst>
                  <a:gd name="adj" fmla="val 9723"/>
                </a:avLst>
              </a:prstGeom>
              <a:blipFill>
                <a:blip r:embed="rId3"/>
                <a:stretch>
                  <a:fillRect/>
                </a:stretch>
              </a:blipFill>
              <a:ln w="57150">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Rounded Rectangle 46">
                <a:extLst>
                  <a:ext uri="{FF2B5EF4-FFF2-40B4-BE49-F238E27FC236}">
                    <a16:creationId xmlns:a16="http://schemas.microsoft.com/office/drawing/2014/main" id="{8586A006-E357-0E3C-D6AD-C8874D31EBE6}"/>
                  </a:ext>
                </a:extLst>
              </p:cNvPr>
              <p:cNvSpPr/>
              <p:nvPr/>
            </p:nvSpPr>
            <p:spPr>
              <a:xfrm>
                <a:off x="8097179" y="1188656"/>
                <a:ext cx="3389041" cy="1227762"/>
              </a:xfrm>
              <a:prstGeom prst="roundRect">
                <a:avLst>
                  <a:gd name="adj" fmla="val 9896"/>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Non-Terminal States:</a:t>
                </a:r>
              </a:p>
              <a:p>
                <a:pPr algn="ctr"/>
                <a14:m>
                  <m:oMath xmlns:m="http://schemas.openxmlformats.org/officeDocument/2006/math">
                    <m:r>
                      <a:rPr lang="en-US" b="0" i="1" smtClean="0">
                        <a:solidFill>
                          <a:schemeClr val="tx1"/>
                        </a:solidFill>
                        <a:latin typeface="Cambria Math" panose="02040503050406030204" pitchFamily="18" charset="0"/>
                      </a:rPr>
                      <m:t>𝑈</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max</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𝑈</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oMath>
                </a14:m>
                <a:r>
                  <a:rPr lang="en-US" i="1" dirty="0">
                    <a:solidFill>
                      <a:schemeClr val="tx1"/>
                    </a:solidFill>
                  </a:rPr>
                  <a:t> </a:t>
                </a:r>
              </a:p>
            </p:txBody>
          </p:sp>
        </mc:Choice>
        <mc:Fallback>
          <p:sp>
            <p:nvSpPr>
              <p:cNvPr id="47" name="Rounded Rectangle 46">
                <a:extLst>
                  <a:ext uri="{FF2B5EF4-FFF2-40B4-BE49-F238E27FC236}">
                    <a16:creationId xmlns:a16="http://schemas.microsoft.com/office/drawing/2014/main" id="{8586A006-E357-0E3C-D6AD-C8874D31EBE6}"/>
                  </a:ext>
                </a:extLst>
              </p:cNvPr>
              <p:cNvSpPr>
                <a:spLocks noRot="1" noChangeAspect="1" noMove="1" noResize="1" noEditPoints="1" noAdjustHandles="1" noChangeArrowheads="1" noChangeShapeType="1" noTextEdit="1"/>
              </p:cNvSpPr>
              <p:nvPr/>
            </p:nvSpPr>
            <p:spPr>
              <a:xfrm>
                <a:off x="8097179" y="1188656"/>
                <a:ext cx="3389041" cy="1227762"/>
              </a:xfrm>
              <a:prstGeom prst="roundRect">
                <a:avLst>
                  <a:gd name="adj" fmla="val 9896"/>
                </a:avLst>
              </a:prstGeom>
              <a:blipFill>
                <a:blip r:embed="rId4"/>
                <a:stretch>
                  <a:fillRect/>
                </a:stretch>
              </a:blipFill>
              <a:ln w="57150">
                <a:solidFill>
                  <a:schemeClr val="accent5"/>
                </a:solidFill>
              </a:ln>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AAF8584F-1333-0F8C-65E5-729C84919809}"/>
              </a:ext>
            </a:extLst>
          </p:cNvPr>
          <p:cNvSpPr/>
          <p:nvPr/>
        </p:nvSpPr>
        <p:spPr>
          <a:xfrm>
            <a:off x="611458" y="1576169"/>
            <a:ext cx="3503342" cy="962472"/>
          </a:xfrm>
          <a:prstGeom prst="roundRect">
            <a:avLst>
              <a:gd name="adj" fmla="val 9896"/>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Utility</a:t>
            </a:r>
            <a:r>
              <a:rPr lang="en-US" i="1" dirty="0">
                <a:solidFill>
                  <a:schemeClr val="tx1"/>
                </a:solidFill>
                <a:latin typeface="+mj-lt"/>
              </a:rPr>
              <a:t> </a:t>
            </a:r>
            <a:r>
              <a:rPr lang="en-US" dirty="0">
                <a:solidFill>
                  <a:schemeClr val="tx1"/>
                </a:solidFill>
              </a:rPr>
              <a:t>is the best achievable outcome (value) from that state</a:t>
            </a:r>
          </a:p>
        </p:txBody>
      </p:sp>
    </p:spTree>
    <p:extLst>
      <p:ext uri="{BB962C8B-B14F-4D97-AF65-F5344CB8AC3E}">
        <p14:creationId xmlns:p14="http://schemas.microsoft.com/office/powerpoint/2010/main" val="422912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7" grpId="0" animBg="1"/>
      <p:bldP spid="48" grpId="0" animBg="1"/>
    </p:bldLst>
  </p:timing>
</p:sld>
</file>

<file path=ppt/theme/theme1.xml><?xml version="1.0" encoding="utf-8"?>
<a:theme xmlns:a="http://schemas.openxmlformats.org/drawingml/2006/main" name="Office Theme">
  <a:themeElements>
    <a:clrScheme name="CSE 473 Colors">
      <a:dk1>
        <a:srgbClr val="323232"/>
      </a:dk1>
      <a:lt1>
        <a:srgbClr val="FFFFFF"/>
      </a:lt1>
      <a:dk2>
        <a:srgbClr val="5C5961"/>
      </a:dk2>
      <a:lt2>
        <a:srgbClr val="6E6E6E"/>
      </a:lt2>
      <a:accent1>
        <a:srgbClr val="156082"/>
      </a:accent1>
      <a:accent2>
        <a:srgbClr val="B7576E"/>
      </a:accent2>
      <a:accent3>
        <a:srgbClr val="588051"/>
      </a:accent3>
      <a:accent4>
        <a:srgbClr val="7164A3"/>
      </a:accent4>
      <a:accent5>
        <a:srgbClr val="D6AD5B"/>
      </a:accent5>
      <a:accent6>
        <a:srgbClr val="4EA72E"/>
      </a:accent6>
      <a:hlink>
        <a:srgbClr val="597996"/>
      </a:hlink>
      <a:folHlink>
        <a:srgbClr val="597895"/>
      </a:folHlink>
    </a:clrScheme>
    <a:fontScheme name="Arial">
      <a:majorFont>
        <a:latin typeface="Avenir Next Demi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venir Nex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6418</TotalTime>
  <Words>1351</Words>
  <Application>Microsoft Macintosh PowerPoint</Application>
  <PresentationFormat>Widescreen</PresentationFormat>
  <Paragraphs>356</Paragraphs>
  <Slides>32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Arial</vt:lpstr>
      <vt:lpstr>Avenir Next</vt:lpstr>
      <vt:lpstr>Avenir Next Demi Bold</vt:lpstr>
      <vt:lpstr>Avenir Next Medium</vt:lpstr>
      <vt:lpstr>Calibri</vt:lpstr>
      <vt:lpstr>Cambria Math</vt:lpstr>
      <vt:lpstr>Consolas</vt:lpstr>
      <vt:lpstr>Times New Roman</vt:lpstr>
      <vt:lpstr>Office Theme</vt:lpstr>
      <vt:lpstr>Adversarial Search</vt:lpstr>
      <vt:lpstr>Administrivia</vt:lpstr>
      <vt:lpstr>Games</vt:lpstr>
      <vt:lpstr>Types of Games</vt:lpstr>
      <vt:lpstr>”Standard” Games</vt:lpstr>
      <vt:lpstr>Zero-Sum Games</vt:lpstr>
      <vt:lpstr>Adversarial Thinking</vt:lpstr>
      <vt:lpstr>Single-Agent Trees</vt:lpstr>
      <vt:lpstr>Utility</vt:lpstr>
      <vt:lpstr>Tic-Tac-Toe</vt:lpstr>
      <vt:lpstr>Minimax Values</vt:lpstr>
      <vt:lpstr>Minimax Tree</vt:lpstr>
      <vt:lpstr>Minimax</vt:lpstr>
      <vt:lpstr>Questions (1)</vt:lpstr>
      <vt:lpstr>Is It Efficient?</vt:lpstr>
      <vt:lpstr>Avoiding Unnecessary Work</vt:lpstr>
      <vt:lpstr>Pruning</vt:lpstr>
      <vt:lpstr>Alpha-Beta Pruning</vt:lpstr>
      <vt:lpstr>Alpha-Beta Implementation</vt:lpstr>
      <vt:lpstr>Pruning Example</vt:lpstr>
      <vt:lpstr>Pruning Example (Solution)</vt:lpstr>
      <vt:lpstr>Properties of Alpha-Beta Pruning</vt:lpstr>
      <vt:lpstr>Questions (2)</vt:lpstr>
      <vt:lpstr>Games with Uncertainty</vt:lpstr>
      <vt:lpstr>Chance Outcomes in Trees</vt:lpstr>
      <vt:lpstr>Expectiminimax</vt:lpstr>
      <vt:lpstr>Expectimax</vt:lpstr>
      <vt:lpstr>Expectimax Pruning?</vt:lpstr>
      <vt:lpstr>Resource Limits</vt:lpstr>
      <vt:lpstr>Real-World Constraints</vt:lpstr>
      <vt:lpstr>Questions (3)</vt:lpstr>
      <vt:lpstr>that’s it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Weichert</dc:creator>
  <cp:lastModifiedBy>James Weichert</cp:lastModifiedBy>
  <cp:revision>97</cp:revision>
  <cp:lastPrinted>2026-06-22T02:35:20Z</cp:lastPrinted>
  <dcterms:created xsi:type="dcterms:W3CDTF">2026-06-18T15:37:04Z</dcterms:created>
  <dcterms:modified xsi:type="dcterms:W3CDTF">2026-07-01T17:13:50Z</dcterms:modified>
</cp:coreProperties>
</file>