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83" r:id="rId3"/>
    <p:sldId id="299" r:id="rId4"/>
    <p:sldId id="344" r:id="rId5"/>
    <p:sldId id="352" r:id="rId6"/>
    <p:sldId id="345" r:id="rId7"/>
    <p:sldId id="346" r:id="rId8"/>
    <p:sldId id="348" r:id="rId9"/>
    <p:sldId id="351" r:id="rId10"/>
    <p:sldId id="297" r:id="rId11"/>
    <p:sldId id="353" r:id="rId12"/>
    <p:sldId id="371" r:id="rId13"/>
    <p:sldId id="350" r:id="rId14"/>
    <p:sldId id="354" r:id="rId15"/>
    <p:sldId id="355" r:id="rId16"/>
    <p:sldId id="372" r:id="rId17"/>
    <p:sldId id="373" r:id="rId18"/>
    <p:sldId id="374" r:id="rId19"/>
    <p:sldId id="375" r:id="rId20"/>
    <p:sldId id="376" r:id="rId21"/>
    <p:sldId id="329" r:id="rId22"/>
    <p:sldId id="356" r:id="rId23"/>
    <p:sldId id="357" r:id="rId24"/>
    <p:sldId id="358" r:id="rId25"/>
    <p:sldId id="360" r:id="rId26"/>
    <p:sldId id="361" r:id="rId27"/>
    <p:sldId id="362" r:id="rId28"/>
    <p:sldId id="363" r:id="rId29"/>
    <p:sldId id="364" r:id="rId30"/>
    <p:sldId id="298" r:id="rId31"/>
    <p:sldId id="365" r:id="rId32"/>
    <p:sldId id="366" r:id="rId33"/>
    <p:sldId id="367" r:id="rId34"/>
    <p:sldId id="341" r:id="rId35"/>
    <p:sldId id="368" r:id="rId36"/>
    <p:sldId id="369" r:id="rId37"/>
    <p:sldId id="370" r:id="rId38"/>
    <p:sldId id="27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5"/>
    <p:restoredTop sz="94658"/>
  </p:normalViewPr>
  <p:slideViewPr>
    <p:cSldViewPr snapToGrid="0">
      <p:cViewPr varScale="1">
        <p:scale>
          <a:sx n="96" d="100"/>
          <a:sy n="96" d="100"/>
        </p:scale>
        <p:origin x="200" y="688"/>
      </p:cViewPr>
      <p:guideLst/>
    </p:cSldViewPr>
  </p:slideViewPr>
  <p:outlineViewPr>
    <p:cViewPr>
      <p:scale>
        <a:sx n="33" d="100"/>
        <a:sy n="33" d="100"/>
      </p:scale>
      <p:origin x="0" y="-66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B3DF3-877D-684C-AE35-476B60C7BD12}" type="datetimeFigureOut">
              <a:rPr lang="en-US" smtClean="0"/>
              <a:t>6/29/26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8E8CD-B525-7F42-9E34-08FAB223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5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62278-129A-1D58-7168-20F09AE0E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CA7FE4-6CEC-23CD-469C-A6062DA7C6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8FB628-495D-F3B6-D87B-6C82DD655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B19CE-C373-1F4F-CABF-E104C863A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8E8CD-B525-7F42-9E34-08FAB22334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C11A9-14A5-FBA4-B8A4-DDA3618EC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B111E4-669C-7A29-81C2-C107901AC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A9BB02-AC59-4421-AB45-5F4CEFEC72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AD34F-DB9C-BD79-723F-F5BE128FC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8E8CD-B525-7F42-9E34-08FAB22334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1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8E8CD-B525-7F42-9E34-08FAB22334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0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8E8CD-B525-7F42-9E34-08FAB22334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64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8E8CD-B525-7F42-9E34-08FAB223346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1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.do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li.do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C0A6-4A08-7A82-6313-89C52ED0C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4369E-035A-4CDE-B08F-79998962B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9181"/>
            <a:ext cx="9144000" cy="182133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16877-0F64-0DA5-37BE-73193BD10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4360" y="3506765"/>
            <a:ext cx="795453" cy="106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2CF66F-B4D1-BE27-528C-45028F2A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1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orithm Pseudo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9ED6EC-DF88-5CD5-C9B6-FB212C6D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5D1D5-8900-F5A0-17C2-8095697830BF}"/>
              </a:ext>
            </a:extLst>
          </p:cNvPr>
          <p:cNvSpPr txBox="1"/>
          <p:nvPr userDrawn="1"/>
        </p:nvSpPr>
        <p:spPr>
          <a:xfrm>
            <a:off x="1405052" y="1104227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1"/>
                </a:solidFill>
                <a:latin typeface="Avenir Next" panose="020B0503020202020204" pitchFamily="34" charset="0"/>
              </a:rPr>
              <a:t>ALGORITHM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C7B43-C611-517C-8655-E89E67E1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F7A763-4698-7F89-CB17-3873A8E8E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9968" y="2009971"/>
            <a:ext cx="7612062" cy="3509963"/>
          </a:xfrm>
          <a:ln w="38100">
            <a:solidFill>
              <a:schemeClr val="accent1"/>
            </a:solidFill>
          </a:ln>
        </p:spPr>
        <p:txBody>
          <a:bodyPr lIns="274320" tIns="274320" rIns="274320" bIns="274320"/>
          <a:lstStyle>
            <a:lvl1pPr>
              <a:lnSpc>
                <a:spcPct val="100000"/>
              </a:lnSpc>
              <a:buNone/>
              <a:defRPr sz="16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5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796A-833A-2ADB-9E0B-58D06FDE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9" y="5960410"/>
            <a:ext cx="5598842" cy="365126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0C07F-37D3-986B-D568-1B4347510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CSE 473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: Slido Respo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796A-833A-2ADB-9E0B-58D06FDE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5" y="2755884"/>
            <a:ext cx="10074109" cy="1161039"/>
          </a:xfrm>
        </p:spPr>
        <p:txBody>
          <a:bodyPr/>
          <a:lstStyle>
            <a:lvl1pPr algn="ctr">
              <a:defRPr sz="56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0C07F-37D3-986B-D568-1B4347510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CSE 473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13BBE-AA55-446F-64C8-1CC6A249A1C4}"/>
              </a:ext>
            </a:extLst>
          </p:cNvPr>
          <p:cNvSpPr txBox="1"/>
          <p:nvPr userDrawn="1"/>
        </p:nvSpPr>
        <p:spPr>
          <a:xfrm>
            <a:off x="1182027" y="267886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4"/>
                </a:solidFill>
                <a:latin typeface="Avenir Next" panose="020B0503020202020204" pitchFamily="34" charset="0"/>
              </a:rPr>
              <a:t>BIG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585545-C611-2C5A-0DAC-F4EAABCBF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574" y="318004"/>
            <a:ext cx="795453" cy="1062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lido QR Code: https://app.sli.do/event/ks7x3svMWGMgTPsLikEKA2">
            <a:extLst>
              <a:ext uri="{FF2B5EF4-FFF2-40B4-BE49-F238E27FC236}">
                <a16:creationId xmlns:a16="http://schemas.microsoft.com/office/drawing/2014/main" id="{D68E6C67-B790-4041-280A-811B102C2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76337" y="136525"/>
            <a:ext cx="1283148" cy="1283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8FDA21-2C3C-36CF-9674-11D38439F036}"/>
              </a:ext>
            </a:extLst>
          </p:cNvPr>
          <p:cNvSpPr txBox="1"/>
          <p:nvPr userDrawn="1"/>
        </p:nvSpPr>
        <p:spPr>
          <a:xfrm>
            <a:off x="4238732" y="3987813"/>
            <a:ext cx="3714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2"/>
                </a:solidFill>
                <a:latin typeface="+mj-lt"/>
              </a:rPr>
              <a:t>respond on </a:t>
            </a:r>
            <a:r>
              <a:rPr lang="en-US" sz="2400" b="0" dirty="0">
                <a:solidFill>
                  <a:schemeClr val="bg2"/>
                </a:solidFill>
                <a:latin typeface="+mj-lt"/>
                <a:hlinkClick r:id="rId3"/>
              </a:rPr>
              <a:t>sli.do</a:t>
            </a:r>
            <a:r>
              <a:rPr lang="en-US" sz="2400" b="0" dirty="0">
                <a:solidFill>
                  <a:schemeClr val="bg2"/>
                </a:solidFill>
                <a:latin typeface="+mj-lt"/>
              </a:rPr>
              <a:t> 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B273BB3-C8A2-3327-C246-6D3E42ED0111}"/>
              </a:ext>
            </a:extLst>
          </p:cNvPr>
          <p:cNvSpPr/>
          <p:nvPr userDrawn="1"/>
        </p:nvSpPr>
        <p:spPr>
          <a:xfrm>
            <a:off x="6919597" y="4058703"/>
            <a:ext cx="1033670" cy="3198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#cse473</a:t>
            </a:r>
          </a:p>
        </p:txBody>
      </p:sp>
    </p:spTree>
    <p:extLst>
      <p:ext uri="{BB962C8B-B14F-4D97-AF65-F5344CB8AC3E}">
        <p14:creationId xmlns:p14="http://schemas.microsoft.com/office/powerpoint/2010/main" val="5636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: Bi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796A-833A-2ADB-9E0B-58D06FDE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5" y="2755884"/>
            <a:ext cx="10074109" cy="1161039"/>
          </a:xfrm>
        </p:spPr>
        <p:txBody>
          <a:bodyPr/>
          <a:lstStyle>
            <a:lvl1pPr algn="ctr">
              <a:defRPr sz="56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0C07F-37D3-986B-D568-1B4347510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CSE 473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13BBE-AA55-446F-64C8-1CC6A249A1C4}"/>
              </a:ext>
            </a:extLst>
          </p:cNvPr>
          <p:cNvSpPr txBox="1"/>
          <p:nvPr userDrawn="1"/>
        </p:nvSpPr>
        <p:spPr>
          <a:xfrm>
            <a:off x="1182027" y="267886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4"/>
                </a:solidFill>
                <a:latin typeface="Avenir Next" panose="020B0503020202020204" pitchFamily="34" charset="0"/>
              </a:rPr>
              <a:t>BIG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585545-C611-2C5A-0DAC-F4EAABCBF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574" y="318004"/>
            <a:ext cx="795453" cy="1062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54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796A-833A-2ADB-9E0B-58D06FDE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5" y="2755884"/>
            <a:ext cx="10074109" cy="1161039"/>
          </a:xfrm>
        </p:spPr>
        <p:txBody>
          <a:bodyPr/>
          <a:lstStyle>
            <a:lvl1pPr algn="ctr">
              <a:defRPr sz="56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0C07F-37D3-986B-D568-1B4347510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CSE 473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22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0C07F-37D3-986B-D568-1B4347510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CSE 473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13BBE-AA55-446F-64C8-1CC6A249A1C4}"/>
              </a:ext>
            </a:extLst>
          </p:cNvPr>
          <p:cNvSpPr txBox="1"/>
          <p:nvPr userDrawn="1"/>
        </p:nvSpPr>
        <p:spPr>
          <a:xfrm>
            <a:off x="1182027" y="267886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3"/>
                </a:solidFill>
                <a:latin typeface="Avenir Next" panose="020B0503020202020204" pitchFamily="34" charset="0"/>
              </a:rPr>
              <a:t>QUESTIONS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585545-C611-2C5A-0DAC-F4EAABCBF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574" y="318004"/>
            <a:ext cx="795453" cy="106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7EDCA-ACC3-60BE-A411-C502B1E39FC1}"/>
              </a:ext>
            </a:extLst>
          </p:cNvPr>
          <p:cNvSpPr txBox="1"/>
          <p:nvPr userDrawn="1"/>
        </p:nvSpPr>
        <p:spPr>
          <a:xfrm>
            <a:off x="4238732" y="3987813"/>
            <a:ext cx="3714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2"/>
                </a:solidFill>
                <a:latin typeface="+mj-lt"/>
              </a:rPr>
              <a:t>live and on </a:t>
            </a:r>
            <a:r>
              <a:rPr lang="en-US" sz="2400" b="0" dirty="0" err="1">
                <a:solidFill>
                  <a:schemeClr val="bg2"/>
                </a:solidFill>
                <a:latin typeface="+mj-lt"/>
                <a:hlinkClick r:id="rId2"/>
              </a:rPr>
              <a:t>sli.do</a:t>
            </a:r>
            <a:r>
              <a:rPr lang="en-US" sz="2400" b="0" dirty="0">
                <a:solidFill>
                  <a:schemeClr val="bg2"/>
                </a:solidFill>
                <a:latin typeface="+mj-lt"/>
              </a:rPr>
              <a:t>  </a:t>
            </a:r>
          </a:p>
        </p:txBody>
      </p:sp>
      <p:pic>
        <p:nvPicPr>
          <p:cNvPr id="7" name="Picture 6" descr="Slido QR Code: https://app.sli.do/event/ks7x3svMWGMgTPsLikEKA2">
            <a:extLst>
              <a:ext uri="{FF2B5EF4-FFF2-40B4-BE49-F238E27FC236}">
                <a16:creationId xmlns:a16="http://schemas.microsoft.com/office/drawing/2014/main" id="{3C76C6F7-F499-29B9-77D6-872235B424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86574" y="564225"/>
            <a:ext cx="1594624" cy="159462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D13390-E1C8-49EA-71D7-74D1FEDE0B7B}"/>
              </a:ext>
            </a:extLst>
          </p:cNvPr>
          <p:cNvSpPr/>
          <p:nvPr userDrawn="1"/>
        </p:nvSpPr>
        <p:spPr>
          <a:xfrm>
            <a:off x="6919597" y="4058703"/>
            <a:ext cx="1033670" cy="3198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#cse473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8A6512-0AA6-C8EB-D719-DD0205DF043D}"/>
              </a:ext>
            </a:extLst>
          </p:cNvPr>
          <p:cNvSpPr txBox="1">
            <a:spLocks/>
          </p:cNvSpPr>
          <p:nvPr userDrawn="1"/>
        </p:nvSpPr>
        <p:spPr>
          <a:xfrm>
            <a:off x="1238463" y="2897664"/>
            <a:ext cx="9715072" cy="1161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i="1" kern="1200">
                <a:solidFill>
                  <a:schemeClr val="tx1"/>
                </a:solidFill>
                <a:latin typeface="Avenir Next" panose="020B05030202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i="0" dirty="0"/>
              <a:t>Questions?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C184BE7-022A-A27D-C943-41473A977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-1344845"/>
            <a:ext cx="1119768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6257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C0A6-4A08-7A82-6313-89C52ED0C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4035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16877-0F64-0DA5-37BE-73193BD10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4360" y="3442757"/>
            <a:ext cx="795453" cy="1062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2CF66F-B4D1-BE27-528C-45028F2A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364CE-FC90-EE81-0C85-AB1B3ABC9D4E}"/>
              </a:ext>
            </a:extLst>
          </p:cNvPr>
          <p:cNvSpPr txBox="1"/>
          <p:nvPr userDrawn="1"/>
        </p:nvSpPr>
        <p:spPr>
          <a:xfrm>
            <a:off x="2419813" y="3372761"/>
            <a:ext cx="936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2"/>
                </a:solidFill>
                <a:latin typeface="Avenir Next" panose="020B0503020202020204" pitchFamily="34" charset="0"/>
              </a:rPr>
              <a:t>SUMMARY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8A7CF4-0FC0-1051-4B95-5233CF4D3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4360" y="3768662"/>
            <a:ext cx="2801336" cy="2259013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41BD03-D38D-4889-DDFD-CA0F5498D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664" y="3436535"/>
            <a:ext cx="795453" cy="1062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A84C4D-3877-454D-DE80-40637B35D436}"/>
              </a:ext>
            </a:extLst>
          </p:cNvPr>
          <p:cNvSpPr txBox="1"/>
          <p:nvPr userDrawn="1"/>
        </p:nvSpPr>
        <p:spPr>
          <a:xfrm>
            <a:off x="8662117" y="3366539"/>
            <a:ext cx="1110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4"/>
                </a:solidFill>
                <a:latin typeface="Avenir Next" panose="020B0503020202020204" pitchFamily="34" charset="0"/>
              </a:rPr>
              <a:t>REMINDERS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CBA48C4-C824-B605-6727-F7E2EB6B85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6664" y="3762440"/>
            <a:ext cx="2801336" cy="2259013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38C9C4-A634-C527-770A-874B3E7B3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512" y="3436535"/>
            <a:ext cx="795453" cy="106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580644-FA07-988F-6FF5-DE87D669B6CF}"/>
              </a:ext>
            </a:extLst>
          </p:cNvPr>
          <p:cNvSpPr txBox="1"/>
          <p:nvPr userDrawn="1"/>
        </p:nvSpPr>
        <p:spPr>
          <a:xfrm>
            <a:off x="5540965" y="3366539"/>
            <a:ext cx="936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3"/>
                </a:solidFill>
                <a:latin typeface="Avenir Next" panose="020B0503020202020204" pitchFamily="34" charset="0"/>
              </a:rPr>
              <a:t>UPCOMING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5F9B325-0B36-5AA9-7D12-5A17DF8C65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45512" y="3762440"/>
            <a:ext cx="2801336" cy="2259013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5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C0A6-4A08-7A82-6313-89C52ED0C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4035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16877-0F64-0DA5-37BE-73193BD10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4360" y="3442757"/>
            <a:ext cx="795453" cy="1062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2CF66F-B4D1-BE27-528C-45028F2A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364CE-FC90-EE81-0C85-AB1B3ABC9D4E}"/>
              </a:ext>
            </a:extLst>
          </p:cNvPr>
          <p:cNvSpPr txBox="1"/>
          <p:nvPr userDrawn="1"/>
        </p:nvSpPr>
        <p:spPr>
          <a:xfrm>
            <a:off x="2419813" y="3372761"/>
            <a:ext cx="1466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2"/>
                </a:solidFill>
                <a:latin typeface="Avenir Next" panose="020B0503020202020204" pitchFamily="34" charset="0"/>
              </a:rPr>
              <a:t>ANNOUNCEMENTS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8A7CF4-0FC0-1051-4B95-5233CF4D3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4360" y="3768662"/>
            <a:ext cx="2801336" cy="2259013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38C9C4-A634-C527-770A-874B3E7B3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512" y="3436535"/>
            <a:ext cx="795453" cy="106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580644-FA07-988F-6FF5-DE87D669B6CF}"/>
              </a:ext>
            </a:extLst>
          </p:cNvPr>
          <p:cNvSpPr txBox="1"/>
          <p:nvPr userDrawn="1"/>
        </p:nvSpPr>
        <p:spPr>
          <a:xfrm>
            <a:off x="5540965" y="3366539"/>
            <a:ext cx="1110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3"/>
                </a:solidFill>
                <a:latin typeface="Avenir Next" panose="020B0503020202020204" pitchFamily="34" charset="0"/>
              </a:rPr>
              <a:t>ASSIGNMENTS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5F9B325-0B36-5AA9-7D12-5A17DF8C65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45512" y="3762440"/>
            <a:ext cx="2801336" cy="2259013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4662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796A-833A-2ADB-9E0B-58D06FDE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4E5D7-6AE8-399B-80A3-BA2673C5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C0F763-E5C9-6C8D-9C27-9FA42555E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8" y="1590261"/>
            <a:ext cx="11197683" cy="4606139"/>
          </a:xfrm>
        </p:spPr>
        <p:txBody>
          <a:bodyPr/>
          <a:lstStyle>
            <a:lvl1pPr>
              <a:defRPr sz="2400" b="0" i="0">
                <a:latin typeface="Avenir Next Medium" panose="020B05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9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9ED6EC-DF88-5CD5-C9B6-FB212C6D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C7B43-C611-517C-8655-E89E67E1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0EDA3F-C141-5BF2-6B52-BAB8A332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8" y="1590261"/>
            <a:ext cx="11197683" cy="4606139"/>
          </a:xfrm>
        </p:spPr>
        <p:txBody>
          <a:bodyPr/>
          <a:lstStyle>
            <a:lvl1pPr>
              <a:defRPr sz="2400" b="0" i="0">
                <a:latin typeface="Avenir Next Medium" panose="020B05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7768A8-06D8-056C-235C-FA33DBE1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4592B9-97B4-2687-1616-9564CCD75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9" y="1590261"/>
            <a:ext cx="5598842" cy="4606139"/>
          </a:xfrm>
        </p:spPr>
        <p:txBody>
          <a:bodyPr/>
          <a:lstStyle>
            <a:lvl1pPr>
              <a:lnSpc>
                <a:spcPct val="150000"/>
              </a:lnSpc>
              <a:defRPr sz="2400" b="0" i="0">
                <a:latin typeface="Avenir Next Medium" panose="020B0503020202020204" pitchFamily="34" charset="0"/>
              </a:defRPr>
            </a:lvl1pPr>
            <a:lvl2pPr>
              <a:lnSpc>
                <a:spcPct val="150000"/>
              </a:lnSpc>
              <a:defRPr sz="18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800"/>
            </a:lvl4pPr>
            <a:lvl5pPr>
              <a:lnSpc>
                <a:spcPct val="15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6EE43D-F642-8E1A-450D-683DCFEFE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1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xt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9ED6EC-DF88-5CD5-C9B6-FB212C6D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5D1D5-8900-F5A0-17C2-8095697830BF}"/>
              </a:ext>
            </a:extLst>
          </p:cNvPr>
          <p:cNvSpPr txBox="1"/>
          <p:nvPr userDrawn="1"/>
        </p:nvSpPr>
        <p:spPr>
          <a:xfrm>
            <a:off x="1405052" y="1104227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4"/>
                </a:solidFill>
                <a:latin typeface="Avenir Next" panose="020B0503020202020204" pitchFamily="34" charset="0"/>
              </a:rPr>
              <a:t>CONTEXT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0EDA3F-C141-5BF2-6B52-BAB8A332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8" y="1590261"/>
            <a:ext cx="11197683" cy="4606139"/>
          </a:xfrm>
        </p:spPr>
        <p:txBody>
          <a:bodyPr/>
          <a:lstStyle>
            <a:lvl1pPr>
              <a:defRPr sz="2400" b="0" i="0">
                <a:latin typeface="Avenir Next Medium" panose="020B05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C7B43-C611-517C-8655-E89E67E1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6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ations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9ED6EC-DF88-5CD5-C9B6-FB212C6D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5D1D5-8900-F5A0-17C2-8095697830BF}"/>
              </a:ext>
            </a:extLst>
          </p:cNvPr>
          <p:cNvSpPr txBox="1"/>
          <p:nvPr userDrawn="1"/>
        </p:nvSpPr>
        <p:spPr>
          <a:xfrm>
            <a:off x="1405052" y="1104227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1"/>
                </a:solidFill>
                <a:latin typeface="Avenir Next" panose="020B0503020202020204" pitchFamily="34" charset="0"/>
              </a:rPr>
              <a:t>FOUNDATIONS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0EDA3F-C141-5BF2-6B52-BAB8A332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8" y="1590261"/>
            <a:ext cx="11197683" cy="4606139"/>
          </a:xfrm>
        </p:spPr>
        <p:txBody>
          <a:bodyPr/>
          <a:lstStyle>
            <a:lvl1pPr>
              <a:defRPr sz="2400" b="0" i="0">
                <a:latin typeface="Avenir Next Medium" panose="020B05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C7B43-C611-517C-8655-E89E67E1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3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9ED6EC-DF88-5CD5-C9B6-FB212C6D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5D1D5-8900-F5A0-17C2-8095697830BF}"/>
              </a:ext>
            </a:extLst>
          </p:cNvPr>
          <p:cNvSpPr txBox="1"/>
          <p:nvPr userDrawn="1"/>
        </p:nvSpPr>
        <p:spPr>
          <a:xfrm>
            <a:off x="1405052" y="1104227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2"/>
                </a:solidFill>
                <a:latin typeface="Avenir Next" panose="020B0503020202020204" pitchFamily="34" charset="0"/>
              </a:rPr>
              <a:t>DEFINITION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0EDA3F-C141-5BF2-6B52-BAB8A332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8" y="1590261"/>
            <a:ext cx="11197683" cy="4606139"/>
          </a:xfrm>
        </p:spPr>
        <p:txBody>
          <a:bodyPr/>
          <a:lstStyle>
            <a:lvl1pPr>
              <a:defRPr sz="2400" b="0" i="0">
                <a:latin typeface="Avenir Next Medium" panose="020B05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C7B43-C611-517C-8655-E89E67E1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4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9ED6EC-DF88-5CD5-C9B6-FB212C6D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5D1D5-8900-F5A0-17C2-8095697830BF}"/>
              </a:ext>
            </a:extLst>
          </p:cNvPr>
          <p:cNvSpPr txBox="1"/>
          <p:nvPr userDrawn="1"/>
        </p:nvSpPr>
        <p:spPr>
          <a:xfrm>
            <a:off x="1405052" y="1104227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3"/>
                </a:solidFill>
                <a:latin typeface="Avenir Next" panose="020B0503020202020204" pitchFamily="34" charset="0"/>
              </a:rPr>
              <a:t>EXAMPLE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0EDA3F-C141-5BF2-6B52-BAB8A332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8" y="1590261"/>
            <a:ext cx="11197683" cy="4606139"/>
          </a:xfrm>
        </p:spPr>
        <p:txBody>
          <a:bodyPr/>
          <a:lstStyle>
            <a:lvl1pPr>
              <a:defRPr sz="2400" b="0" i="0">
                <a:latin typeface="Avenir Next Medium" panose="020B05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C7B43-C611-517C-8655-E89E67E1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6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of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9ED6EC-DF88-5CD5-C9B6-FB212C6D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5D1D5-8900-F5A0-17C2-8095697830BF}"/>
              </a:ext>
            </a:extLst>
          </p:cNvPr>
          <p:cNvSpPr txBox="1"/>
          <p:nvPr userDrawn="1"/>
        </p:nvSpPr>
        <p:spPr>
          <a:xfrm>
            <a:off x="1405052" y="1104227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2"/>
                </a:solidFill>
                <a:latin typeface="Avenir Next" panose="020B0503020202020204" pitchFamily="34" charset="0"/>
              </a:rPr>
              <a:t>PROOF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0EDA3F-C141-5BF2-6B52-BAB8A332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8" y="1590261"/>
            <a:ext cx="11197683" cy="4606139"/>
          </a:xfrm>
        </p:spPr>
        <p:txBody>
          <a:bodyPr/>
          <a:lstStyle>
            <a:lvl1pPr>
              <a:defRPr sz="2400" b="0" i="0">
                <a:latin typeface="Avenir Next Medium" panose="020B05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C7B43-C611-517C-8655-E89E67E1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8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586B17-E70C-C36B-F4F9-F03908D1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384562"/>
            <a:ext cx="11197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BB32B-3746-DA1E-D750-837D24E64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158" y="1845062"/>
            <a:ext cx="11197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927D7-1CDC-B6C6-C311-3C2225417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FEB64-4673-6A43-8616-7941BB3CDF8B}"/>
              </a:ext>
            </a:extLst>
          </p:cNvPr>
          <p:cNvSpPr txBox="1"/>
          <p:nvPr userDrawn="1"/>
        </p:nvSpPr>
        <p:spPr>
          <a:xfrm>
            <a:off x="4417740" y="6400412"/>
            <a:ext cx="335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bg2"/>
                </a:solidFill>
                <a:latin typeface="Avenir Next" panose="020B0503020202020204" pitchFamily="34" charset="0"/>
              </a:rPr>
              <a:t>Informed Search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1F53-FD27-C80E-DCB5-8DB9F3A84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164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fld id="{0C6CD854-DD62-6C4B-87F1-66B34D688D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C3A93F-7135-699B-56F1-3ACAFD26B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293985" y="372368"/>
            <a:ext cx="53413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0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9" r:id="rId5"/>
    <p:sldLayoutId id="2147483660" r:id="rId6"/>
    <p:sldLayoutId id="2147483661" r:id="rId7"/>
    <p:sldLayoutId id="2147483662" r:id="rId8"/>
    <p:sldLayoutId id="2147483670" r:id="rId9"/>
    <p:sldLayoutId id="2147483669" r:id="rId10"/>
    <p:sldLayoutId id="2147483652" r:id="rId11"/>
    <p:sldLayoutId id="2147483663" r:id="rId12"/>
    <p:sldLayoutId id="2147483666" r:id="rId13"/>
    <p:sldLayoutId id="2147483664" r:id="rId14"/>
    <p:sldLayoutId id="2147483665" r:id="rId15"/>
    <p:sldLayoutId id="2147483667" r:id="rId16"/>
    <p:sldLayoutId id="2147483668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Next Demi Bold" panose="020B050302020202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473/26su/syllabus/#acknowledgements" TargetMode="External"/><Relationship Id="rId2" Type="http://schemas.openxmlformats.org/officeDocument/2006/relationships/hyperlink" Target="http://cs.uw.edu/47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sli.do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473/26su/resources/" TargetMode="External"/><Relationship Id="rId2" Type="http://schemas.openxmlformats.org/officeDocument/2006/relationships/hyperlink" Target="https://cs.uw.edu/473/projects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1469C9-0764-13BE-B1CC-9CE35D8ED8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473: Introduction to Artificial Intelligence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27AB39-AED4-942B-DAD1-E1FE5557A3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Informed Search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1834C-CC29-1208-6D3D-632195F587DF}"/>
              </a:ext>
            </a:extLst>
          </p:cNvPr>
          <p:cNvSpPr txBox="1"/>
          <p:nvPr/>
        </p:nvSpPr>
        <p:spPr>
          <a:xfrm>
            <a:off x="214743" y="6026719"/>
            <a:ext cx="242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latin typeface="Avenir Next Demi Bold" panose="020B0503020202020204" pitchFamily="34" charset="0"/>
              </a:rPr>
              <a:t>James Weichert </a:t>
            </a:r>
            <a:r>
              <a:rPr lang="en-US" sz="1200" dirty="0">
                <a:solidFill>
                  <a:schemeClr val="bg2"/>
                </a:solidFill>
                <a:latin typeface="Avenir Next" panose="020B0503020202020204" pitchFamily="34" charset="0"/>
              </a:rPr>
              <a:t>(</a:t>
            </a:r>
            <a:r>
              <a:rPr lang="en-US" sz="1200" dirty="0" err="1">
                <a:solidFill>
                  <a:schemeClr val="bg2"/>
                </a:solidFill>
                <a:latin typeface="Avenir Next" panose="020B0503020202020204" pitchFamily="34" charset="0"/>
              </a:rPr>
              <a:t>jpw@cs</a:t>
            </a:r>
            <a:r>
              <a:rPr lang="en-US" sz="1200" dirty="0">
                <a:solidFill>
                  <a:schemeClr val="bg2"/>
                </a:solidFill>
                <a:latin typeface="Avenir Next" panose="020B0503020202020204" pitchFamily="34" charset="0"/>
              </a:rPr>
              <a:t>)</a:t>
            </a:r>
          </a:p>
          <a:p>
            <a:r>
              <a:rPr lang="en-US" sz="1200" b="1" dirty="0" err="1">
                <a:solidFill>
                  <a:schemeClr val="bg2"/>
                </a:solidFill>
                <a:latin typeface="Avenir Next" panose="020B0503020202020204" pitchFamily="34" charset="0"/>
                <a:hlinkClick r:id="rId2"/>
              </a:rPr>
              <a:t>cs.uw.edu</a:t>
            </a:r>
            <a:r>
              <a:rPr lang="en-US" sz="1200" b="1" dirty="0">
                <a:solidFill>
                  <a:schemeClr val="bg2"/>
                </a:solidFill>
                <a:latin typeface="Avenir Next" panose="020B0503020202020204" pitchFamily="34" charset="0"/>
                <a:hlinkClick r:id="rId2"/>
              </a:rPr>
              <a:t>/473</a:t>
            </a:r>
            <a:endParaRPr lang="en-US" sz="1200" b="1" dirty="0">
              <a:solidFill>
                <a:schemeClr val="bg2"/>
              </a:solidFill>
              <a:latin typeface="Avenir Next" panose="020B0503020202020204" pitchFamily="34" charset="0"/>
            </a:endParaRPr>
          </a:p>
          <a:p>
            <a:r>
              <a:rPr lang="en-US" sz="1200" dirty="0">
                <a:solidFill>
                  <a:schemeClr val="bg2"/>
                </a:solidFill>
                <a:latin typeface="Avenir Next" panose="020B0503020202020204" pitchFamily="34" charset="0"/>
                <a:hlinkClick r:id="rId3"/>
              </a:rPr>
              <a:t>acknowledgements</a:t>
            </a:r>
            <a:endParaRPr lang="en-US" sz="1200" dirty="0">
              <a:solidFill>
                <a:schemeClr val="bg2"/>
              </a:solidFill>
              <a:latin typeface="Avenir Next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6C3B27-066E-8525-19EC-1D936788C0CC}"/>
              </a:ext>
            </a:extLst>
          </p:cNvPr>
          <p:cNvSpPr txBox="1"/>
          <p:nvPr/>
        </p:nvSpPr>
        <p:spPr>
          <a:xfrm>
            <a:off x="8530684" y="6026719"/>
            <a:ext cx="344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2"/>
                </a:solidFill>
                <a:latin typeface="Avenir Next" panose="020B0503020202020204" pitchFamily="34" charset="0"/>
              </a:rPr>
              <a:t>Welcome!</a:t>
            </a:r>
          </a:p>
          <a:p>
            <a:pPr algn="r"/>
            <a:r>
              <a:rPr lang="en-US" sz="1200" i="1" dirty="0">
                <a:solidFill>
                  <a:schemeClr val="bg2"/>
                </a:solidFill>
                <a:latin typeface="Avenir Next" panose="020B0503020202020204" pitchFamily="34" charset="0"/>
              </a:rPr>
              <a:t>Place in Washington you want to visit?</a:t>
            </a:r>
          </a:p>
          <a:p>
            <a:pPr algn="r"/>
            <a:r>
              <a:rPr lang="en-US" sz="1200" dirty="0">
                <a:solidFill>
                  <a:schemeClr val="bg2"/>
                </a:solidFill>
                <a:latin typeface="Avenir Next" panose="020B0503020202020204" pitchFamily="34" charset="0"/>
                <a:hlinkClick r:id="rId4"/>
              </a:rPr>
              <a:t>sli.do</a:t>
            </a:r>
            <a:r>
              <a:rPr lang="en-US" sz="1200" dirty="0">
                <a:solidFill>
                  <a:schemeClr val="bg2"/>
                </a:solidFill>
                <a:latin typeface="Avenir Next" panose="020B0503020202020204" pitchFamily="34" charset="0"/>
              </a:rPr>
              <a:t> </a:t>
            </a:r>
            <a:r>
              <a:rPr lang="en-US" sz="1200" b="1" dirty="0">
                <a:solidFill>
                  <a:schemeClr val="accent3"/>
                </a:solidFill>
                <a:latin typeface="Avenir Next Demi Bold" panose="020B0503020202020204" pitchFamily="34" charset="0"/>
              </a:rPr>
              <a:t>#cse473</a:t>
            </a:r>
          </a:p>
        </p:txBody>
      </p:sp>
      <p:pic>
        <p:nvPicPr>
          <p:cNvPr id="2" name="Picture 1" descr="Illustration of a robot in a maze holding a sensor that points the way through the maze.">
            <a:extLst>
              <a:ext uri="{FF2B5EF4-FFF2-40B4-BE49-F238E27FC236}">
                <a16:creationId xmlns:a16="http://schemas.microsoft.com/office/drawing/2014/main" id="{D5A792F7-A9E5-7726-D253-676ED2593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2575247"/>
            <a:ext cx="3344887" cy="167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82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FED7B-6A77-2F4F-F86A-92E8F8948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A40B-DA2A-BF00-BF63-37528CDD3B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16C60-1BE6-169C-C29B-612037C0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FEB909-C111-28D6-63C9-876C1F4E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(1)</a:t>
            </a:r>
          </a:p>
        </p:txBody>
      </p:sp>
    </p:spTree>
    <p:extLst>
      <p:ext uri="{BB962C8B-B14F-4D97-AF65-F5344CB8AC3E}">
        <p14:creationId xmlns:p14="http://schemas.microsoft.com/office/powerpoint/2010/main" val="77934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69FA7-85C1-12C8-7922-6AD2C9BBE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D28107-D98F-99B8-1BA2-3D0FB5AE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We’re getting closer, though…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B8C99-8D35-1355-D491-4B17683285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C3915-0C32-1A51-0CE8-FF193E62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43D0E-D4BC-B402-4495-EBD06A23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UCS and Greedy Search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F6F25-CDA7-5954-A885-92D6CE82A0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06F83-7AE7-552D-7D19-E30315B6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DC63AA-9C28-6280-EDE0-483268C3F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67" y="2422113"/>
            <a:ext cx="3365500" cy="180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FDFB71-B208-724C-862F-841D222A5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73" y="2422112"/>
            <a:ext cx="2883453" cy="18077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6B1B2E-2285-2126-6A73-78CED7765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832" y="1672813"/>
            <a:ext cx="3340100" cy="30353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4DB492A-522E-48D5-7C7D-B99224A5E2F0}"/>
              </a:ext>
            </a:extLst>
          </p:cNvPr>
          <p:cNvSpPr/>
          <p:nvPr/>
        </p:nvSpPr>
        <p:spPr>
          <a:xfrm>
            <a:off x="1291946" y="5068327"/>
            <a:ext cx="2504941" cy="58479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" panose="020B0503020202020204" pitchFamily="34" charset="0"/>
              </a:rPr>
              <a:t>Uniform Cost Search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5A9F1EE-7647-AD69-275C-FCEA9B5FB3AB}"/>
              </a:ext>
            </a:extLst>
          </p:cNvPr>
          <p:cNvSpPr/>
          <p:nvPr/>
        </p:nvSpPr>
        <p:spPr>
          <a:xfrm>
            <a:off x="4843529" y="5068327"/>
            <a:ext cx="2504941" cy="58479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" panose="020B0503020202020204" pitchFamily="34" charset="0"/>
              </a:rPr>
              <a:t>Greedy Search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ED761F5-E917-FB35-FF5F-F2671D6BBD6A}"/>
              </a:ext>
            </a:extLst>
          </p:cNvPr>
          <p:cNvSpPr/>
          <p:nvPr/>
        </p:nvSpPr>
        <p:spPr>
          <a:xfrm>
            <a:off x="8382411" y="5068326"/>
            <a:ext cx="2504941" cy="58479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" panose="020B0503020202020204" pitchFamily="34" charset="0"/>
              </a:rPr>
              <a:t>A* Search</a:t>
            </a:r>
          </a:p>
        </p:txBody>
      </p:sp>
    </p:spTree>
    <p:extLst>
      <p:ext uri="{BB962C8B-B14F-4D97-AF65-F5344CB8AC3E}">
        <p14:creationId xmlns:p14="http://schemas.microsoft.com/office/powerpoint/2010/main" val="297909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FA8B7-5274-E848-9732-F16527A80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Curved Connector 89">
            <a:extLst>
              <a:ext uri="{FF2B5EF4-FFF2-40B4-BE49-F238E27FC236}">
                <a16:creationId xmlns:a16="http://schemas.microsoft.com/office/drawing/2014/main" id="{2EA644C9-D05C-DB62-066A-C31588829A4B}"/>
              </a:ext>
            </a:extLst>
          </p:cNvPr>
          <p:cNvCxnSpPr>
            <a:stCxn id="53" idx="4"/>
            <a:endCxn id="81" idx="1"/>
          </p:cNvCxnSpPr>
          <p:nvPr/>
        </p:nvCxnSpPr>
        <p:spPr>
          <a:xfrm rot="16200000" flipH="1">
            <a:off x="8312795" y="1535573"/>
            <a:ext cx="845271" cy="2465974"/>
          </a:xfrm>
          <a:prstGeom prst="curvedConnector2">
            <a:avLst/>
          </a:prstGeom>
          <a:ln w="28575">
            <a:solidFill>
              <a:schemeClr val="accent4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oogle Shape;220;p8" descr="Illustration of a cross section of a dirt mound with gems hidden toward the bottom. A robot is drilling in a curvy line from the top of the mound towards the red gem.">
            <a:extLst>
              <a:ext uri="{FF2B5EF4-FFF2-40B4-BE49-F238E27FC236}">
                <a16:creationId xmlns:a16="http://schemas.microsoft.com/office/drawing/2014/main" id="{A60B94AF-5912-48C8-8200-2C824326D2C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16553" b="14329"/>
          <a:stretch>
            <a:fillRect/>
          </a:stretch>
        </p:blipFill>
        <p:spPr>
          <a:xfrm>
            <a:off x="5696023" y="3543184"/>
            <a:ext cx="6555248" cy="28340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35E0F1A-E47C-A495-9EAB-A79524A7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9B7418-03C4-D4C2-78C3-52F678D37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9" y="1590261"/>
            <a:ext cx="7481718" cy="4606139"/>
          </a:xfrm>
        </p:spPr>
        <p:txBody>
          <a:bodyPr/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Avoid unnecessary searching (and backtracking)</a:t>
            </a:r>
          </a:p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Expand the node most likely to be on the </a:t>
            </a:r>
            <a:r>
              <a:rPr lang="en-US" b="1" dirty="0">
                <a:solidFill>
                  <a:schemeClr val="accent1"/>
                </a:solidFill>
              </a:rPr>
              <a:t>optimal path</a:t>
            </a:r>
          </a:p>
          <a:p>
            <a:pPr lvl="1"/>
            <a:r>
              <a:rPr lang="en-US" dirty="0"/>
              <a:t>Combine </a:t>
            </a:r>
            <a:r>
              <a:rPr lang="en-US" b="1" dirty="0">
                <a:latin typeface="+mj-lt"/>
              </a:rPr>
              <a:t>UCS</a:t>
            </a:r>
            <a:r>
              <a:rPr lang="en-US" dirty="0"/>
              <a:t> and </a:t>
            </a:r>
            <a:r>
              <a:rPr lang="en-US" b="1" dirty="0">
                <a:latin typeface="+mj-lt"/>
              </a:rPr>
              <a:t>Greedy Search</a:t>
            </a:r>
          </a:p>
          <a:p>
            <a:r>
              <a:rPr lang="en-US" dirty="0"/>
              <a:t>Implementation</a:t>
            </a:r>
          </a:p>
          <a:p>
            <a:pPr lvl="1"/>
            <a:r>
              <a:rPr lang="en-US" b="1" i="1" dirty="0">
                <a:latin typeface="+mj-lt"/>
              </a:rPr>
              <a:t>g(n) </a:t>
            </a:r>
            <a:r>
              <a:rPr lang="en-US" dirty="0"/>
              <a:t>= cost from root to n</a:t>
            </a:r>
          </a:p>
          <a:p>
            <a:pPr lvl="1"/>
            <a:r>
              <a:rPr lang="en-US" i="1" dirty="0">
                <a:latin typeface="+mj-lt"/>
              </a:rPr>
              <a:t>h(n)</a:t>
            </a:r>
            <a:r>
              <a:rPr lang="en-US" dirty="0"/>
              <a:t> = heuristic estimate of cost from n to goal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solidFill>
                  <a:schemeClr val="accent4"/>
                </a:solidFill>
              </a:rPr>
              <a:t>priority queue </a:t>
            </a:r>
            <a:r>
              <a:rPr lang="en-US" dirty="0"/>
              <a:t>with </a:t>
            </a:r>
            <a:r>
              <a:rPr lang="en-US" i="1" dirty="0">
                <a:latin typeface="+mj-lt"/>
              </a:rPr>
              <a:t>f(n) = g(n) + h(n)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707946-C2A2-F4C3-6900-79CA2DC634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53947-0699-C98B-86D1-62B4A63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13</a:t>
            </a:fld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100C16A-21FB-DCB4-5B29-79E2D33A228F}"/>
              </a:ext>
            </a:extLst>
          </p:cNvPr>
          <p:cNvGrpSpPr/>
          <p:nvPr/>
        </p:nvGrpSpPr>
        <p:grpSpPr>
          <a:xfrm>
            <a:off x="7326251" y="1187866"/>
            <a:ext cx="3865393" cy="1909065"/>
            <a:chOff x="7350635" y="3126394"/>
            <a:chExt cx="3865393" cy="1909065"/>
          </a:xfrm>
        </p:grpSpPr>
        <p:sp>
          <p:nvSpPr>
            <p:cNvPr id="56" name="Google Shape;414;p19">
              <a:extLst>
                <a:ext uri="{FF2B5EF4-FFF2-40B4-BE49-F238E27FC236}">
                  <a16:creationId xmlns:a16="http://schemas.microsoft.com/office/drawing/2014/main" id="{3E05FBED-B7B3-5E48-1750-B377C3E6CC95}"/>
                </a:ext>
              </a:extLst>
            </p:cNvPr>
            <p:cNvSpPr/>
            <p:nvPr/>
          </p:nvSpPr>
          <p:spPr>
            <a:xfrm>
              <a:off x="8226573" y="3330188"/>
              <a:ext cx="352383" cy="338577"/>
            </a:xfrm>
            <a:prstGeom prst="flowChartConnector">
              <a:avLst/>
            </a:prstGeom>
            <a:solidFill>
              <a:schemeClr val="lt1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>
                  <a:latin typeface="Calibri"/>
                  <a:cs typeface="Calibri"/>
                  <a:sym typeface="Calibri"/>
                </a:rPr>
                <a:t>b</a:t>
              </a:r>
              <a:endParaRPr dirty="0"/>
            </a:p>
          </p:txBody>
        </p:sp>
        <p:sp>
          <p:nvSpPr>
            <p:cNvPr id="57" name="Google Shape;414;p19">
              <a:extLst>
                <a:ext uri="{FF2B5EF4-FFF2-40B4-BE49-F238E27FC236}">
                  <a16:creationId xmlns:a16="http://schemas.microsoft.com/office/drawing/2014/main" id="{1E1A1D38-BAA1-5373-E44D-A9976D3CCE9E}"/>
                </a:ext>
              </a:extLst>
            </p:cNvPr>
            <p:cNvSpPr/>
            <p:nvPr/>
          </p:nvSpPr>
          <p:spPr>
            <a:xfrm>
              <a:off x="7350635" y="3318804"/>
              <a:ext cx="352383" cy="338577"/>
            </a:xfrm>
            <a:prstGeom prst="flowChartConnector">
              <a:avLst/>
            </a:prstGeom>
            <a:solidFill>
              <a:schemeClr val="lt1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>
                  <a:latin typeface="Calibri"/>
                  <a:cs typeface="Calibri"/>
                  <a:sym typeface="Calibri"/>
                </a:rPr>
                <a:t>c</a:t>
              </a:r>
              <a:endParaRPr dirty="0"/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99D774D-068B-7084-5E65-4EC6AFC2685F}"/>
                </a:ext>
              </a:extLst>
            </p:cNvPr>
            <p:cNvCxnSpPr>
              <a:stCxn id="53" idx="6"/>
              <a:endCxn id="54" idx="2"/>
            </p:cNvCxnSpPr>
            <p:nvPr/>
          </p:nvCxnSpPr>
          <p:spPr>
            <a:xfrm>
              <a:off x="7703018" y="4115165"/>
              <a:ext cx="523555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94B0A64-F6F9-1CAA-1BFF-3E0661E6AA23}"/>
                </a:ext>
              </a:extLst>
            </p:cNvPr>
            <p:cNvCxnSpPr>
              <a:stCxn id="54" idx="0"/>
              <a:endCxn id="56" idx="4"/>
            </p:cNvCxnSpPr>
            <p:nvPr/>
          </p:nvCxnSpPr>
          <p:spPr>
            <a:xfrm flipV="1">
              <a:off x="8402765" y="3668765"/>
              <a:ext cx="0" cy="2771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A593220-6030-781E-E2F2-27D12937EE3B}"/>
                </a:ext>
              </a:extLst>
            </p:cNvPr>
            <p:cNvCxnSpPr>
              <a:stCxn id="56" idx="2"/>
              <a:endCxn id="57" idx="6"/>
            </p:cNvCxnSpPr>
            <p:nvPr/>
          </p:nvCxnSpPr>
          <p:spPr>
            <a:xfrm flipH="1" flipV="1">
              <a:off x="7703018" y="3488093"/>
              <a:ext cx="523555" cy="113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5EC7A78B-912E-BA67-6C83-E0C98222D82A}"/>
                </a:ext>
              </a:extLst>
            </p:cNvPr>
            <p:cNvCxnSpPr>
              <a:stCxn id="54" idx="6"/>
              <a:endCxn id="58" idx="2"/>
            </p:cNvCxnSpPr>
            <p:nvPr/>
          </p:nvCxnSpPr>
          <p:spPr>
            <a:xfrm>
              <a:off x="8578956" y="4115165"/>
              <a:ext cx="1522689" cy="123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DBE87B4-8D05-2B0F-54B3-877974B46491}"/>
                </a:ext>
              </a:extLst>
            </p:cNvPr>
            <p:cNvCxnSpPr>
              <a:stCxn id="58" idx="6"/>
              <a:endCxn id="59" idx="2"/>
            </p:cNvCxnSpPr>
            <p:nvPr/>
          </p:nvCxnSpPr>
          <p:spPr>
            <a:xfrm flipV="1">
              <a:off x="10454028" y="4127549"/>
              <a:ext cx="409617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1CC361DA-15FD-5493-72FF-051F5C49935E}"/>
                </a:ext>
              </a:extLst>
            </p:cNvPr>
            <p:cNvCxnSpPr>
              <a:stCxn id="55" idx="0"/>
              <a:endCxn id="58" idx="4"/>
            </p:cNvCxnSpPr>
            <p:nvPr/>
          </p:nvCxnSpPr>
          <p:spPr>
            <a:xfrm flipV="1">
              <a:off x="10277836" y="4296838"/>
              <a:ext cx="1" cy="292334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CE7596C1-AF12-37E2-F0A1-413048174E09}"/>
                </a:ext>
              </a:extLst>
            </p:cNvPr>
            <p:cNvCxnSpPr>
              <a:stCxn id="53" idx="4"/>
              <a:endCxn id="55" idx="2"/>
            </p:cNvCxnSpPr>
            <p:nvPr/>
          </p:nvCxnSpPr>
          <p:spPr>
            <a:xfrm rot="16200000" flipH="1">
              <a:off x="8577231" y="3234048"/>
              <a:ext cx="474008" cy="2574817"/>
            </a:xfrm>
            <a:prstGeom prst="curvedConnector2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55B0AD4-DDD7-3AF1-D33F-F6699D2DAF14}"/>
                </a:ext>
              </a:extLst>
            </p:cNvPr>
            <p:cNvSpPr txBox="1"/>
            <p:nvPr/>
          </p:nvSpPr>
          <p:spPr>
            <a:xfrm>
              <a:off x="7796091" y="3126394"/>
              <a:ext cx="349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+mj-lt"/>
                </a:rPr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C6F0CBD-848C-5D48-736D-C4FB1BB5E6DD}"/>
                </a:ext>
              </a:extLst>
            </p:cNvPr>
            <p:cNvSpPr txBox="1"/>
            <p:nvPr/>
          </p:nvSpPr>
          <p:spPr>
            <a:xfrm>
              <a:off x="8547829" y="3668877"/>
              <a:ext cx="349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+mj-lt"/>
                </a:rPr>
                <a:t>1</a:t>
              </a:r>
            </a:p>
          </p:txBody>
        </p:sp>
        <p:sp>
          <p:nvSpPr>
            <p:cNvPr id="55" name="Google Shape;414;p19">
              <a:extLst>
                <a:ext uri="{FF2B5EF4-FFF2-40B4-BE49-F238E27FC236}">
                  <a16:creationId xmlns:a16="http://schemas.microsoft.com/office/drawing/2014/main" id="{38854890-1063-A102-B80A-362D1155FC49}"/>
                </a:ext>
              </a:extLst>
            </p:cNvPr>
            <p:cNvSpPr/>
            <p:nvPr/>
          </p:nvSpPr>
          <p:spPr>
            <a:xfrm>
              <a:off x="10101644" y="4589172"/>
              <a:ext cx="352383" cy="338577"/>
            </a:xfrm>
            <a:prstGeom prst="flowChartConnector">
              <a:avLst/>
            </a:prstGeom>
            <a:solidFill>
              <a:schemeClr val="lt1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e</a:t>
              </a:r>
              <a:endParaRPr dirty="0">
                <a:solidFill>
                  <a:schemeClr val="accent3"/>
                </a:solidFill>
              </a:endParaRPr>
            </a:p>
          </p:txBody>
        </p:sp>
        <p:sp>
          <p:nvSpPr>
            <p:cNvPr id="58" name="Google Shape;414;p19">
              <a:extLst>
                <a:ext uri="{FF2B5EF4-FFF2-40B4-BE49-F238E27FC236}">
                  <a16:creationId xmlns:a16="http://schemas.microsoft.com/office/drawing/2014/main" id="{08F8573B-4B21-A5C9-C346-CA36FD9AF1C5}"/>
                </a:ext>
              </a:extLst>
            </p:cNvPr>
            <p:cNvSpPr/>
            <p:nvPr/>
          </p:nvSpPr>
          <p:spPr>
            <a:xfrm>
              <a:off x="10101645" y="3958261"/>
              <a:ext cx="352383" cy="338577"/>
            </a:xfrm>
            <a:prstGeom prst="flowChartConnector">
              <a:avLst/>
            </a:prstGeom>
            <a:solidFill>
              <a:schemeClr val="lt1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d</a:t>
              </a:r>
              <a:endParaRPr dirty="0">
                <a:solidFill>
                  <a:schemeClr val="accent3"/>
                </a:solidFill>
              </a:endParaRPr>
            </a:p>
          </p:txBody>
        </p:sp>
        <p:sp>
          <p:nvSpPr>
            <p:cNvPr id="53" name="Google Shape;414;p19">
              <a:extLst>
                <a:ext uri="{FF2B5EF4-FFF2-40B4-BE49-F238E27FC236}">
                  <a16:creationId xmlns:a16="http://schemas.microsoft.com/office/drawing/2014/main" id="{E1E6ECBF-A153-3B11-CEA6-A3D619CF81F0}"/>
                </a:ext>
              </a:extLst>
            </p:cNvPr>
            <p:cNvSpPr/>
            <p:nvPr/>
          </p:nvSpPr>
          <p:spPr>
            <a:xfrm>
              <a:off x="7350635" y="3945876"/>
              <a:ext cx="352383" cy="338577"/>
            </a:xfrm>
            <a:prstGeom prst="flowChartConnector">
              <a:avLst/>
            </a:prstGeom>
            <a:solidFill>
              <a:schemeClr val="lt1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S</a:t>
              </a:r>
              <a:endParaRPr dirty="0">
                <a:solidFill>
                  <a:schemeClr val="accent3"/>
                </a:solidFill>
              </a:endParaRPr>
            </a:p>
          </p:txBody>
        </p:sp>
        <p:sp>
          <p:nvSpPr>
            <p:cNvPr id="54" name="Google Shape;414;p19">
              <a:extLst>
                <a:ext uri="{FF2B5EF4-FFF2-40B4-BE49-F238E27FC236}">
                  <a16:creationId xmlns:a16="http://schemas.microsoft.com/office/drawing/2014/main" id="{C363669A-485D-ABBE-9D84-7ED10B44A2B6}"/>
                </a:ext>
              </a:extLst>
            </p:cNvPr>
            <p:cNvSpPr/>
            <p:nvPr/>
          </p:nvSpPr>
          <p:spPr>
            <a:xfrm>
              <a:off x="8226573" y="3945876"/>
              <a:ext cx="352383" cy="338577"/>
            </a:xfrm>
            <a:prstGeom prst="flowChartConnector">
              <a:avLst/>
            </a:prstGeom>
            <a:solidFill>
              <a:schemeClr val="lt1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>
                  <a:solidFill>
                    <a:schemeClr val="accent2"/>
                  </a:solidFill>
                  <a:latin typeface="Calibri"/>
                  <a:cs typeface="Calibri"/>
                  <a:sym typeface="Calibri"/>
                </a:rPr>
                <a:t>a</a:t>
              </a: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59" name="Google Shape;414;p19">
              <a:extLst>
                <a:ext uri="{FF2B5EF4-FFF2-40B4-BE49-F238E27FC236}">
                  <a16:creationId xmlns:a16="http://schemas.microsoft.com/office/drawing/2014/main" id="{86EEBF0E-F63F-36D9-F1A3-8DDB78C99C1E}"/>
                </a:ext>
              </a:extLst>
            </p:cNvPr>
            <p:cNvSpPr/>
            <p:nvPr/>
          </p:nvSpPr>
          <p:spPr>
            <a:xfrm>
              <a:off x="10863645" y="3958260"/>
              <a:ext cx="352383" cy="338577"/>
            </a:xfrm>
            <a:prstGeom prst="flowChartConnector">
              <a:avLst/>
            </a:prstGeom>
            <a:solidFill>
              <a:schemeClr val="lt1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G</a:t>
              </a:r>
              <a:endParaRPr dirty="0">
                <a:solidFill>
                  <a:schemeClr val="accent3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41C76CC-A4F8-3025-444B-82E121213293}"/>
                </a:ext>
              </a:extLst>
            </p:cNvPr>
            <p:cNvSpPr txBox="1"/>
            <p:nvPr/>
          </p:nvSpPr>
          <p:spPr>
            <a:xfrm>
              <a:off x="7783178" y="3797253"/>
              <a:ext cx="349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+mj-lt"/>
                </a:rPr>
                <a:t>3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961D4B5-C94D-D3AE-23F1-B92B502EA8A1}"/>
                </a:ext>
              </a:extLst>
            </p:cNvPr>
            <p:cNvSpPr txBox="1"/>
            <p:nvPr/>
          </p:nvSpPr>
          <p:spPr>
            <a:xfrm>
              <a:off x="8644952" y="4758460"/>
              <a:ext cx="349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+mj-lt"/>
                </a:rPr>
                <a:t>9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10C73E4-2A1A-4990-3F38-CC1928D4B24F}"/>
                </a:ext>
              </a:extLst>
            </p:cNvPr>
            <p:cNvSpPr txBox="1"/>
            <p:nvPr/>
          </p:nvSpPr>
          <p:spPr>
            <a:xfrm>
              <a:off x="9165752" y="3776719"/>
              <a:ext cx="349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+mj-lt"/>
                </a:rPr>
                <a:t>8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512BA21-1005-72E2-870F-BDDE17C7C26A}"/>
                </a:ext>
              </a:extLst>
            </p:cNvPr>
            <p:cNvSpPr txBox="1"/>
            <p:nvPr/>
          </p:nvSpPr>
          <p:spPr>
            <a:xfrm>
              <a:off x="10449772" y="3784057"/>
              <a:ext cx="349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+mj-lt"/>
                </a:rPr>
                <a:t>2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0CA3DAD-9D2E-28D3-5388-C756AFAD234D}"/>
                </a:ext>
              </a:extLst>
            </p:cNvPr>
            <p:cNvSpPr txBox="1"/>
            <p:nvPr/>
          </p:nvSpPr>
          <p:spPr>
            <a:xfrm>
              <a:off x="10349766" y="4326918"/>
              <a:ext cx="349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+mj-lt"/>
                </a:rPr>
                <a:t>1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6209994-98AF-156F-10A4-0D0905938938}"/>
              </a:ext>
            </a:extLst>
          </p:cNvPr>
          <p:cNvGrpSpPr/>
          <p:nvPr/>
        </p:nvGrpSpPr>
        <p:grpSpPr>
          <a:xfrm>
            <a:off x="7166874" y="1008453"/>
            <a:ext cx="4132780" cy="2321242"/>
            <a:chOff x="7166874" y="1008453"/>
            <a:chExt cx="4132780" cy="232124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1303564-8DA2-3D07-073C-2972DB41235A}"/>
                </a:ext>
              </a:extLst>
            </p:cNvPr>
            <p:cNvSpPr txBox="1"/>
            <p:nvPr/>
          </p:nvSpPr>
          <p:spPr>
            <a:xfrm>
              <a:off x="9968417" y="3052696"/>
              <a:ext cx="5581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accent4"/>
                  </a:solidFill>
                  <a:latin typeface="+mj-lt"/>
                </a:rPr>
                <a:t>h</a:t>
              </a:r>
              <a:r>
                <a:rPr lang="en-US" sz="1200" dirty="0">
                  <a:solidFill>
                    <a:schemeClr val="accent4"/>
                  </a:solidFill>
                  <a:latin typeface="+mj-lt"/>
                </a:rPr>
                <a:t> = 3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299140C-7961-0220-0A2F-BDFBD5DDA25B}"/>
                </a:ext>
              </a:extLst>
            </p:cNvPr>
            <p:cNvSpPr txBox="1"/>
            <p:nvPr/>
          </p:nvSpPr>
          <p:spPr>
            <a:xfrm>
              <a:off x="10741477" y="2388389"/>
              <a:ext cx="5581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accent4"/>
                  </a:solidFill>
                  <a:latin typeface="+mj-lt"/>
                </a:rPr>
                <a:t>h</a:t>
              </a:r>
              <a:r>
                <a:rPr lang="en-US" sz="1200" dirty="0">
                  <a:solidFill>
                    <a:schemeClr val="accent4"/>
                  </a:solidFill>
                  <a:latin typeface="+mj-lt"/>
                </a:rPr>
                <a:t> = 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09F8B9D-1F40-B2BB-41DB-0C6EF9A92455}"/>
                </a:ext>
              </a:extLst>
            </p:cNvPr>
            <p:cNvSpPr txBox="1"/>
            <p:nvPr/>
          </p:nvSpPr>
          <p:spPr>
            <a:xfrm>
              <a:off x="9962217" y="1718794"/>
              <a:ext cx="5581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accent4"/>
                  </a:solidFill>
                  <a:latin typeface="+mj-lt"/>
                </a:rPr>
                <a:t>h</a:t>
              </a:r>
              <a:r>
                <a:rPr lang="en-US" sz="1200" dirty="0">
                  <a:solidFill>
                    <a:schemeClr val="accent4"/>
                  </a:solidFill>
                  <a:latin typeface="+mj-lt"/>
                </a:rPr>
                <a:t> = 2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8A04A16-26BB-6AE6-1A40-6D079DCCF9EE}"/>
                </a:ext>
              </a:extLst>
            </p:cNvPr>
            <p:cNvSpPr txBox="1"/>
            <p:nvPr/>
          </p:nvSpPr>
          <p:spPr>
            <a:xfrm>
              <a:off x="8048302" y="2384594"/>
              <a:ext cx="671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accent4"/>
                  </a:solidFill>
                  <a:latin typeface="+mj-lt"/>
                </a:rPr>
                <a:t>h</a:t>
              </a:r>
              <a:r>
                <a:rPr lang="en-US" sz="1200" dirty="0">
                  <a:solidFill>
                    <a:schemeClr val="accent4"/>
                  </a:solidFill>
                  <a:latin typeface="+mj-lt"/>
                </a:rPr>
                <a:t> = 10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3ACD673-4B8F-3175-F2A9-9FB8F6FC0DA3}"/>
                </a:ext>
              </a:extLst>
            </p:cNvPr>
            <p:cNvSpPr txBox="1"/>
            <p:nvPr/>
          </p:nvSpPr>
          <p:spPr>
            <a:xfrm>
              <a:off x="8040084" y="1049366"/>
              <a:ext cx="671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accent4"/>
                  </a:solidFill>
                  <a:latin typeface="+mj-lt"/>
                </a:rPr>
                <a:t>h</a:t>
              </a:r>
              <a:r>
                <a:rPr lang="en-US" sz="1200" dirty="0">
                  <a:solidFill>
                    <a:schemeClr val="accent4"/>
                  </a:solidFill>
                  <a:latin typeface="+mj-lt"/>
                </a:rPr>
                <a:t> = 11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1A2FADA-35E9-0751-6D63-0C4BA262A011}"/>
                </a:ext>
              </a:extLst>
            </p:cNvPr>
            <p:cNvSpPr txBox="1"/>
            <p:nvPr/>
          </p:nvSpPr>
          <p:spPr>
            <a:xfrm>
              <a:off x="7166874" y="1008453"/>
              <a:ext cx="671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accent4"/>
                  </a:solidFill>
                  <a:latin typeface="+mj-lt"/>
                </a:rPr>
                <a:t>h</a:t>
              </a:r>
              <a:r>
                <a:rPr lang="en-US" sz="1200" dirty="0">
                  <a:solidFill>
                    <a:schemeClr val="accent4"/>
                  </a:solidFill>
                  <a:latin typeface="+mj-lt"/>
                </a:rPr>
                <a:t> = 12</a:t>
              </a:r>
            </a:p>
          </p:txBody>
        </p:sp>
      </p:grp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B9FE563F-54A0-483D-E6AC-B63C666586C8}"/>
              </a:ext>
            </a:extLst>
          </p:cNvPr>
          <p:cNvSpPr/>
          <p:nvPr/>
        </p:nvSpPr>
        <p:spPr>
          <a:xfrm>
            <a:off x="1766817" y="5797186"/>
            <a:ext cx="2947082" cy="691756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Key: </a:t>
            </a:r>
            <a:r>
              <a:rPr lang="en-US" dirty="0">
                <a:solidFill>
                  <a:schemeClr val="tx1"/>
                </a:solidFill>
              </a:rPr>
              <a:t>good </a:t>
            </a:r>
            <a:r>
              <a:rPr lang="en-US" b="1" dirty="0">
                <a:solidFill>
                  <a:schemeClr val="accent4"/>
                </a:solidFill>
              </a:rPr>
              <a:t>heuristic</a:t>
            </a:r>
            <a:endParaRPr lang="en-US" b="1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6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652D3F-B163-C738-EA8A-2F396A94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89B9E3A-7FCB-A6FF-EE16-3A32A8941D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know the </a:t>
                </a:r>
                <a:r>
                  <a:rPr lang="en-US" b="1" dirty="0">
                    <a:solidFill>
                      <a:schemeClr val="accent4"/>
                    </a:solidFill>
                    <a:latin typeface="Avenir Next" panose="020B0503020202020204" pitchFamily="34" charset="0"/>
                  </a:rPr>
                  <a:t>forward cost</a:t>
                </a:r>
                <a:r>
                  <a:rPr lang="en-US" dirty="0"/>
                  <a:t> </a:t>
                </a:r>
                <a:r>
                  <a:rPr lang="en-US" b="1" i="1" dirty="0">
                    <a:solidFill>
                      <a:schemeClr val="accent4"/>
                    </a:solidFill>
                  </a:rPr>
                  <a:t>h*(n)</a:t>
                </a:r>
                <a:r>
                  <a:rPr lang="en-US" dirty="0"/>
                  <a:t> from </a:t>
                </a:r>
                <a:r>
                  <a:rPr lang="en-US" b="1" i="1" dirty="0"/>
                  <a:t>n</a:t>
                </a:r>
                <a:r>
                  <a:rPr lang="en-US" dirty="0"/>
                  <a:t> to the goal</a:t>
                </a:r>
              </a:p>
              <a:p>
                <a:pPr lvl="1"/>
                <a:r>
                  <a:rPr lang="en-US" dirty="0"/>
                  <a:t>If we know (and can quickly calculate) h*(n), our search is straightforward</a:t>
                </a:r>
              </a:p>
              <a:p>
                <a:pPr lvl="1"/>
                <a:r>
                  <a:rPr lang="en-US" dirty="0"/>
                  <a:t>…but that doesn’t happen (often) in the ‘real world’…</a:t>
                </a:r>
              </a:p>
              <a:p>
                <a:r>
                  <a:rPr lang="en-US" dirty="0"/>
                  <a:t>Instead, let’s model a </a:t>
                </a:r>
                <a:r>
                  <a:rPr lang="en-US" b="1" dirty="0">
                    <a:solidFill>
                      <a:schemeClr val="accent4"/>
                    </a:solidFill>
                  </a:rPr>
                  <a:t>simplified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4"/>
                    </a:solidFill>
                  </a:rPr>
                  <a:t>forward cost</a:t>
                </a:r>
              </a:p>
              <a:p>
                <a:r>
                  <a:rPr lang="en-US" dirty="0"/>
                  <a:t> A </a:t>
                </a:r>
                <a:r>
                  <a:rPr lang="en-US" b="1" dirty="0">
                    <a:solidFill>
                      <a:schemeClr val="accent2"/>
                    </a:solidFill>
                    <a:latin typeface="Avenir Next" panose="020B0503020202020204" pitchFamily="34" charset="0"/>
                  </a:rPr>
                  <a:t>heuristic</a:t>
                </a:r>
                <a:r>
                  <a:rPr lang="en-US" dirty="0"/>
                  <a:t> is a function that estimates proximity to goal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Designed for the specific search problem</a:t>
                </a:r>
              </a:p>
              <a:p>
                <a:pPr lvl="1"/>
                <a:r>
                  <a:rPr lang="en-US" dirty="0"/>
                  <a:t>Easy to calculate</a:t>
                </a:r>
              </a:p>
              <a:p>
                <a:pPr lvl="1"/>
                <a:r>
                  <a:rPr lang="en-US" dirty="0"/>
                  <a:t>An </a:t>
                </a:r>
                <a:r>
                  <a:rPr lang="en-US" i="1" dirty="0"/>
                  <a:t>underestimate</a:t>
                </a:r>
                <a:r>
                  <a:rPr lang="en-US" dirty="0"/>
                  <a:t> of the true forward cost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89B9E3A-7FCB-A6FF-EE16-3A32A8941D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1718F-681B-117A-2775-3B2119FC5B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B75BC-F3AC-E7D0-5FC9-EE7DE4C9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3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A40C15-9A0B-A10D-3F15-18C07624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Pacman Pathing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BD8F1BA-C470-EB2F-A4B8-AF39708269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159" y="1590261"/>
                <a:ext cx="11197682" cy="460613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Pacman maze navigation, </a:t>
                </a:r>
                <a:r>
                  <a:rPr lang="en-US" b="1" dirty="0">
                    <a:solidFill>
                      <a:schemeClr val="accent3"/>
                    </a:solidFill>
                    <a:latin typeface="Avenir Next" panose="020B0503020202020204" pitchFamily="34" charset="0"/>
                  </a:rPr>
                  <a:t>Manhattan distance </a:t>
                </a:r>
                <a:r>
                  <a:rPr lang="en-US" dirty="0"/>
                  <a:t>is one possible heuristic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manhattan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Manhattan distance cannot overestimate the cost to get to the goal (walls!)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BD8F1BA-C470-EB2F-A4B8-AF39708269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159" y="1590261"/>
                <a:ext cx="11197682" cy="4606139"/>
              </a:xfrm>
              <a:blipFill>
                <a:blip r:embed="rId2"/>
                <a:stretch>
                  <a:fillRect l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43B9E-4584-DC52-E92D-1FD0384181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CSE 473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9C5D8-8D49-7C07-7823-AF34226A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15</a:t>
            </a:fld>
            <a:endParaRPr lang="en-US"/>
          </a:p>
        </p:txBody>
      </p:sp>
      <p:pic>
        <p:nvPicPr>
          <p:cNvPr id="9" name="Google Shape;332;p12" descr="A robot with a computer brain looks suspiciously on as the “Heuristi-Tron” it is connected to shows “Nope” on the dial instead of “Goal!”">
            <a:extLst>
              <a:ext uri="{FF2B5EF4-FFF2-40B4-BE49-F238E27FC236}">
                <a16:creationId xmlns:a16="http://schemas.microsoft.com/office/drawing/2014/main" id="{EDA23FF3-7557-3FB4-62BF-8E0B72B93ED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4634" y="3684261"/>
            <a:ext cx="2724058" cy="1838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33;p12" descr="A robot with a computer brain looks curiously on as the “Heuristi-Tron” it is connected to shows the arrow closer to “Goal!” than “Nope”">
            <a:extLst>
              <a:ext uri="{FF2B5EF4-FFF2-40B4-BE49-F238E27FC236}">
                <a16:creationId xmlns:a16="http://schemas.microsoft.com/office/drawing/2014/main" id="{F4F11F29-8FA5-A8A0-B976-72FA44E8FAB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7687" y="3684261"/>
            <a:ext cx="2692104" cy="1838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23;p12" descr="Pacman in a medium-sized maze with one food pellet at the goal.">
            <a:extLst>
              <a:ext uri="{FF2B5EF4-FFF2-40B4-BE49-F238E27FC236}">
                <a16:creationId xmlns:a16="http://schemas.microsoft.com/office/drawing/2014/main" id="{DF66966E-16A9-A40D-1BA8-73EA1375AFC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2209" y="3759218"/>
            <a:ext cx="3922440" cy="17637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Elbow Connector 1">
            <a:extLst>
              <a:ext uri="{FF2B5EF4-FFF2-40B4-BE49-F238E27FC236}">
                <a16:creationId xmlns:a16="http://schemas.microsoft.com/office/drawing/2014/main" id="{15D67726-8E43-961E-74E6-2A9011B91113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46048" y="4364735"/>
            <a:ext cx="1572768" cy="841999"/>
          </a:xfrm>
          <a:prstGeom prst="bentConnector3">
            <a:avLst>
              <a:gd name="adj1" fmla="val 100388"/>
            </a:avLst>
          </a:prstGeom>
          <a:ln w="5715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58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0446BE-1D0F-0A3B-4894-8A181B4A1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Dequeue Goal States? (1)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8F691-3389-9121-E783-8C9E945452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DD85C-B5D2-9BD6-908F-BEF46A92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16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FF05F1E-94A4-1F93-515E-B4D5273CCB73}"/>
              </a:ext>
            </a:extLst>
          </p:cNvPr>
          <p:cNvGrpSpPr/>
          <p:nvPr/>
        </p:nvGrpSpPr>
        <p:grpSpPr>
          <a:xfrm>
            <a:off x="3093794" y="1366737"/>
            <a:ext cx="6004412" cy="4744184"/>
            <a:chOff x="3093794" y="1605273"/>
            <a:chExt cx="6004412" cy="4744184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1B64F5E-215A-13B3-0FCB-5EF4EEDE2C30}"/>
                </a:ext>
              </a:extLst>
            </p:cNvPr>
            <p:cNvCxnSpPr>
              <a:cxnSpLocks/>
              <a:stCxn id="14" idx="5"/>
              <a:endCxn id="30" idx="2"/>
            </p:cNvCxnSpPr>
            <p:nvPr/>
          </p:nvCxnSpPr>
          <p:spPr>
            <a:xfrm>
              <a:off x="3929871" y="4193097"/>
              <a:ext cx="1754077" cy="111029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502D83F-6B38-363E-EE55-A58286DDE64D}"/>
                </a:ext>
              </a:extLst>
            </p:cNvPr>
            <p:cNvGrpSpPr/>
            <p:nvPr/>
          </p:nvGrpSpPr>
          <p:grpSpPr>
            <a:xfrm>
              <a:off x="3093794" y="1605273"/>
              <a:ext cx="6004412" cy="3764588"/>
              <a:chOff x="2947229" y="1578769"/>
              <a:chExt cx="6004412" cy="3764588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AC4C1B81-389C-2829-3DD2-1A09F9BBB5AF}"/>
                  </a:ext>
                </a:extLst>
              </p:cNvPr>
              <p:cNvCxnSpPr>
                <a:cxnSpLocks/>
                <a:stCxn id="14" idx="7"/>
                <a:endCxn id="13" idx="2"/>
              </p:cNvCxnSpPr>
              <p:nvPr/>
            </p:nvCxnSpPr>
            <p:spPr>
              <a:xfrm flipV="1">
                <a:off x="3783306" y="2520132"/>
                <a:ext cx="1754077" cy="106206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8DE52B3-D945-4404-1893-766F70E6FD51}"/>
                  </a:ext>
                </a:extLst>
              </p:cNvPr>
              <p:cNvGrpSpPr/>
              <p:nvPr/>
            </p:nvGrpSpPr>
            <p:grpSpPr>
              <a:xfrm>
                <a:off x="2947229" y="1578769"/>
                <a:ext cx="6004412" cy="3764588"/>
                <a:chOff x="2695644" y="1546605"/>
                <a:chExt cx="6004412" cy="3764588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913B9A2-F0A4-A404-36FB-5E0CFCACF3CC}"/>
                    </a:ext>
                  </a:extLst>
                </p:cNvPr>
                <p:cNvSpPr txBox="1"/>
                <p:nvPr/>
              </p:nvSpPr>
              <p:spPr>
                <a:xfrm>
                  <a:off x="7010441" y="4849528"/>
                  <a:ext cx="349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FB312AF-B42B-AF6C-759E-DE1D56E50B46}"/>
                    </a:ext>
                  </a:extLst>
                </p:cNvPr>
                <p:cNvSpPr txBox="1"/>
                <p:nvPr/>
              </p:nvSpPr>
              <p:spPr>
                <a:xfrm>
                  <a:off x="4091440" y="2439534"/>
                  <a:ext cx="349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+mj-lt"/>
                    </a:rPr>
                    <a:t>2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841B72-8889-3A12-0612-5122E9D97658}"/>
                    </a:ext>
                  </a:extLst>
                </p:cNvPr>
                <p:cNvSpPr txBox="1"/>
                <p:nvPr/>
              </p:nvSpPr>
              <p:spPr>
                <a:xfrm>
                  <a:off x="7010441" y="2439534"/>
                  <a:ext cx="349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+mj-lt"/>
                    </a:rPr>
                    <a:t>2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263EBF2-1AA6-7354-8D51-66B95706766C}"/>
                    </a:ext>
                  </a:extLst>
                </p:cNvPr>
                <p:cNvSpPr txBox="1"/>
                <p:nvPr/>
              </p:nvSpPr>
              <p:spPr>
                <a:xfrm>
                  <a:off x="2695644" y="4387864"/>
                  <a:ext cx="10894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i="1" dirty="0">
                      <a:solidFill>
                        <a:schemeClr val="accent4"/>
                      </a:solidFill>
                      <a:latin typeface="+mj-lt"/>
                    </a:rPr>
                    <a:t>h = 3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E2C84AC-66A7-209F-E0F6-C1B880A572C0}"/>
                    </a:ext>
                  </a:extLst>
                </p:cNvPr>
                <p:cNvSpPr txBox="1"/>
                <p:nvPr/>
              </p:nvSpPr>
              <p:spPr>
                <a:xfrm>
                  <a:off x="7610630" y="4387863"/>
                  <a:ext cx="10894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i="1" dirty="0">
                      <a:solidFill>
                        <a:schemeClr val="accent4"/>
                      </a:solidFill>
                      <a:latin typeface="+mj-lt"/>
                    </a:rPr>
                    <a:t>h = 0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BBA6017-8B19-FBDF-1799-D4B6CBF451EE}"/>
                    </a:ext>
                  </a:extLst>
                </p:cNvPr>
                <p:cNvSpPr txBox="1"/>
                <p:nvPr/>
              </p:nvSpPr>
              <p:spPr>
                <a:xfrm>
                  <a:off x="5153135" y="1546605"/>
                  <a:ext cx="10894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i="1" dirty="0">
                      <a:solidFill>
                        <a:schemeClr val="accent4"/>
                      </a:solidFill>
                      <a:latin typeface="+mj-lt"/>
                    </a:rPr>
                    <a:t>h = 2</a:t>
                  </a:r>
                </a:p>
              </p:txBody>
            </p:sp>
            <p:sp>
              <p:nvSpPr>
                <p:cNvPr id="13" name="Google Shape;414;p19">
                  <a:extLst>
                    <a:ext uri="{FF2B5EF4-FFF2-40B4-BE49-F238E27FC236}">
                      <a16:creationId xmlns:a16="http://schemas.microsoft.com/office/drawing/2014/main" id="{3807E541-D314-3A33-4117-154E2617686D}"/>
                    </a:ext>
                  </a:extLst>
                </p:cNvPr>
                <p:cNvSpPr/>
                <p:nvPr/>
              </p:nvSpPr>
              <p:spPr>
                <a:xfrm>
                  <a:off x="5285798" y="2074736"/>
                  <a:ext cx="824101" cy="826463"/>
                </a:xfrm>
                <a:prstGeom prst="flowChartConnector">
                  <a:avLst/>
                </a:prstGeom>
                <a:solidFill>
                  <a:schemeClr val="lt1"/>
                </a:solidFill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dirty="0">
                      <a:latin typeface="Calibri"/>
                      <a:cs typeface="Calibri"/>
                      <a:sym typeface="Calibri"/>
                    </a:rPr>
                    <a:t>A</a:t>
                  </a:r>
                  <a:endParaRPr sz="4000" dirty="0"/>
                </a:p>
              </p:txBody>
            </p:sp>
            <p:sp>
              <p:nvSpPr>
                <p:cNvPr id="15" name="Google Shape;414;p19">
                  <a:extLst>
                    <a:ext uri="{FF2B5EF4-FFF2-40B4-BE49-F238E27FC236}">
                      <a16:creationId xmlns:a16="http://schemas.microsoft.com/office/drawing/2014/main" id="{C3EC66A6-3E20-E4FA-83B2-1383D9DA8F3E}"/>
                    </a:ext>
                  </a:extLst>
                </p:cNvPr>
                <p:cNvSpPr/>
                <p:nvPr/>
              </p:nvSpPr>
              <p:spPr>
                <a:xfrm>
                  <a:off x="7743293" y="3428900"/>
                  <a:ext cx="824101" cy="826463"/>
                </a:xfrm>
                <a:prstGeom prst="flowChartConnector">
                  <a:avLst/>
                </a:prstGeom>
                <a:solidFill>
                  <a:schemeClr val="lt1"/>
                </a:solidFill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dirty="0">
                      <a:latin typeface="Calibri"/>
                      <a:cs typeface="Calibri"/>
                      <a:sym typeface="Calibri"/>
                    </a:rPr>
                    <a:t>G</a:t>
                  </a:r>
                  <a:endParaRPr sz="4000" dirty="0"/>
                </a:p>
              </p:txBody>
            </p:sp>
            <p:sp>
              <p:nvSpPr>
                <p:cNvPr id="14" name="Google Shape;414;p19">
                  <a:extLst>
                    <a:ext uri="{FF2B5EF4-FFF2-40B4-BE49-F238E27FC236}">
                      <a16:creationId xmlns:a16="http://schemas.microsoft.com/office/drawing/2014/main" id="{CBCDE41A-C07D-EA29-6646-B0F46892412B}"/>
                    </a:ext>
                  </a:extLst>
                </p:cNvPr>
                <p:cNvSpPr/>
                <p:nvPr/>
              </p:nvSpPr>
              <p:spPr>
                <a:xfrm>
                  <a:off x="2828307" y="3428999"/>
                  <a:ext cx="824101" cy="826463"/>
                </a:xfrm>
                <a:prstGeom prst="flowChartConnector">
                  <a:avLst/>
                </a:prstGeom>
                <a:solidFill>
                  <a:schemeClr val="lt1"/>
                </a:solidFill>
                <a:ln w="5715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dirty="0">
                      <a:solidFill>
                        <a:schemeClr val="accent2"/>
                      </a:solidFill>
                      <a:latin typeface="Calibri"/>
                      <a:cs typeface="Calibri"/>
                      <a:sym typeface="Calibri"/>
                    </a:rPr>
                    <a:t>S</a:t>
                  </a:r>
                  <a:endParaRPr sz="4000" dirty="0">
                    <a:solidFill>
                      <a:schemeClr val="accent2"/>
                    </a:solidFill>
                  </a:endParaRPr>
                </a:p>
              </p:txBody>
            </p:sp>
          </p:grp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CCD940EC-50EE-9C09-8300-4EC46B7D9D20}"/>
                  </a:ext>
                </a:extLst>
              </p:cNvPr>
              <p:cNvCxnSpPr>
                <a:stCxn id="13" idx="6"/>
                <a:endCxn id="15" idx="1"/>
              </p:cNvCxnSpPr>
              <p:nvPr/>
            </p:nvCxnSpPr>
            <p:spPr>
              <a:xfrm>
                <a:off x="6361484" y="2520132"/>
                <a:ext cx="1754081" cy="106196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6A309E5-9206-BE88-6C29-55926892433F}"/>
                </a:ext>
              </a:extLst>
            </p:cNvPr>
            <p:cNvCxnSpPr>
              <a:stCxn id="30" idx="6"/>
              <a:endCxn id="15" idx="3"/>
            </p:cNvCxnSpPr>
            <p:nvPr/>
          </p:nvCxnSpPr>
          <p:spPr>
            <a:xfrm flipV="1">
              <a:off x="6508049" y="4192998"/>
              <a:ext cx="1754081" cy="111039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31751C-DD7E-2E43-3110-0ECD67A6648D}"/>
                </a:ext>
              </a:extLst>
            </p:cNvPr>
            <p:cNvSpPr txBox="1"/>
            <p:nvPr/>
          </p:nvSpPr>
          <p:spPr>
            <a:xfrm>
              <a:off x="4489590" y="4908196"/>
              <a:ext cx="349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F952383-E9FA-37E0-9456-188C86A6AE99}"/>
                </a:ext>
              </a:extLst>
            </p:cNvPr>
            <p:cNvSpPr txBox="1"/>
            <p:nvPr/>
          </p:nvSpPr>
          <p:spPr>
            <a:xfrm>
              <a:off x="5551285" y="5887792"/>
              <a:ext cx="1089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accent4"/>
                  </a:solidFill>
                  <a:latin typeface="+mj-lt"/>
                </a:rPr>
                <a:t>h = 1</a:t>
              </a:r>
            </a:p>
          </p:txBody>
        </p:sp>
        <p:sp>
          <p:nvSpPr>
            <p:cNvPr id="30" name="Google Shape;414;p19">
              <a:extLst>
                <a:ext uri="{FF2B5EF4-FFF2-40B4-BE49-F238E27FC236}">
                  <a16:creationId xmlns:a16="http://schemas.microsoft.com/office/drawing/2014/main" id="{5E488D11-1A01-ACE6-29AA-9FE001A11F50}"/>
                </a:ext>
              </a:extLst>
            </p:cNvPr>
            <p:cNvSpPr/>
            <p:nvPr/>
          </p:nvSpPr>
          <p:spPr>
            <a:xfrm>
              <a:off x="5683948" y="4890163"/>
              <a:ext cx="824101" cy="826463"/>
            </a:xfrm>
            <a:prstGeom prst="flowChartConnector">
              <a:avLst/>
            </a:prstGeom>
            <a:solidFill>
              <a:schemeClr val="lt1"/>
            </a:solidFill>
            <a:ln w="571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latin typeface="Calibri"/>
                  <a:cs typeface="Calibri"/>
                  <a:sym typeface="Calibri"/>
                </a:rPr>
                <a:t>B</a:t>
              </a:r>
              <a:endParaRPr sz="4000" dirty="0"/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7A8EF0B-3A80-1853-168F-F854A23B9450}"/>
              </a:ext>
            </a:extLst>
          </p:cNvPr>
          <p:cNvSpPr/>
          <p:nvPr/>
        </p:nvSpPr>
        <p:spPr>
          <a:xfrm>
            <a:off x="497155" y="4960271"/>
            <a:ext cx="2928273" cy="1169334"/>
          </a:xfrm>
          <a:prstGeom prst="roundRect">
            <a:avLst>
              <a:gd name="adj" fmla="val 8715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j-lt"/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(0 + 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61CAB8-3667-3850-E18E-A0E692DCE8BB}"/>
              </a:ext>
            </a:extLst>
          </p:cNvPr>
          <p:cNvSpPr txBox="1"/>
          <p:nvPr/>
        </p:nvSpPr>
        <p:spPr>
          <a:xfrm>
            <a:off x="443059" y="4385233"/>
            <a:ext cx="1136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Fringe</a:t>
            </a:r>
          </a:p>
        </p:txBody>
      </p:sp>
    </p:spTree>
    <p:extLst>
      <p:ext uri="{BB962C8B-B14F-4D97-AF65-F5344CB8AC3E}">
        <p14:creationId xmlns:p14="http://schemas.microsoft.com/office/powerpoint/2010/main" val="3147133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FBE9B-ECFE-31BF-B0CF-ED8731E7D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7E1DEF-CD91-4CA3-B122-D4D5BFEF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Dequeue Goal States? (2)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39A40-1E96-2ADA-99B1-9A1454D16B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B22C9-03C9-E496-0517-54CC47E0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17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83C4D3F-1ED9-7C35-E57B-F2B636AD4154}"/>
              </a:ext>
            </a:extLst>
          </p:cNvPr>
          <p:cNvGrpSpPr/>
          <p:nvPr/>
        </p:nvGrpSpPr>
        <p:grpSpPr>
          <a:xfrm>
            <a:off x="3093794" y="1366737"/>
            <a:ext cx="6004412" cy="4744184"/>
            <a:chOff x="3093794" y="1605273"/>
            <a:chExt cx="6004412" cy="4744184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21657F4-8A07-09DE-3C3F-120F041AA381}"/>
                </a:ext>
              </a:extLst>
            </p:cNvPr>
            <p:cNvCxnSpPr>
              <a:stCxn id="30" idx="6"/>
              <a:endCxn id="15" idx="3"/>
            </p:cNvCxnSpPr>
            <p:nvPr/>
          </p:nvCxnSpPr>
          <p:spPr>
            <a:xfrm flipV="1">
              <a:off x="6508049" y="4192998"/>
              <a:ext cx="1754081" cy="111039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E36D04D-1D4C-DE8D-C777-E27E7725E686}"/>
                </a:ext>
              </a:extLst>
            </p:cNvPr>
            <p:cNvCxnSpPr>
              <a:cxnSpLocks/>
              <a:stCxn id="14" idx="5"/>
              <a:endCxn id="30" idx="2"/>
            </p:cNvCxnSpPr>
            <p:nvPr/>
          </p:nvCxnSpPr>
          <p:spPr>
            <a:xfrm>
              <a:off x="3929871" y="4193097"/>
              <a:ext cx="1754077" cy="111029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CFC2E0-9D1A-B73B-7E0A-0477FDF96D35}"/>
                </a:ext>
              </a:extLst>
            </p:cNvPr>
            <p:cNvGrpSpPr/>
            <p:nvPr/>
          </p:nvGrpSpPr>
          <p:grpSpPr>
            <a:xfrm>
              <a:off x="3093794" y="1605273"/>
              <a:ext cx="6004412" cy="3764588"/>
              <a:chOff x="2947229" y="1578769"/>
              <a:chExt cx="6004412" cy="3764588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64191007-136F-74E7-677C-D2B68D9444B1}"/>
                  </a:ext>
                </a:extLst>
              </p:cNvPr>
              <p:cNvCxnSpPr>
                <a:stCxn id="13" idx="6"/>
                <a:endCxn id="15" idx="1"/>
              </p:cNvCxnSpPr>
              <p:nvPr/>
            </p:nvCxnSpPr>
            <p:spPr>
              <a:xfrm>
                <a:off x="6361484" y="2520132"/>
                <a:ext cx="1754081" cy="106196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D49D4B7-86D2-AC95-E787-CBA5B2B3A4D3}"/>
                  </a:ext>
                </a:extLst>
              </p:cNvPr>
              <p:cNvCxnSpPr>
                <a:cxnSpLocks/>
                <a:stCxn id="14" idx="7"/>
                <a:endCxn id="13" idx="2"/>
              </p:cNvCxnSpPr>
              <p:nvPr/>
            </p:nvCxnSpPr>
            <p:spPr>
              <a:xfrm flipV="1">
                <a:off x="3783306" y="2520132"/>
                <a:ext cx="1754077" cy="1062064"/>
              </a:xfrm>
              <a:prstGeom prst="straightConnector1">
                <a:avLst/>
              </a:prstGeom>
              <a:ln w="57150"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99D5E0F-11A0-E9E8-6052-DC1E9B2E39C1}"/>
                  </a:ext>
                </a:extLst>
              </p:cNvPr>
              <p:cNvGrpSpPr/>
              <p:nvPr/>
            </p:nvGrpSpPr>
            <p:grpSpPr>
              <a:xfrm>
                <a:off x="2947229" y="1578769"/>
                <a:ext cx="6004412" cy="3764588"/>
                <a:chOff x="2695644" y="1546605"/>
                <a:chExt cx="6004412" cy="3764588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D034455-19FA-E141-8577-DB95CF877603}"/>
                    </a:ext>
                  </a:extLst>
                </p:cNvPr>
                <p:cNvSpPr txBox="1"/>
                <p:nvPr/>
              </p:nvSpPr>
              <p:spPr>
                <a:xfrm>
                  <a:off x="7010441" y="4849528"/>
                  <a:ext cx="349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DCA2E7F-7152-A0AE-9CA1-4F49D6EA0061}"/>
                    </a:ext>
                  </a:extLst>
                </p:cNvPr>
                <p:cNvSpPr txBox="1"/>
                <p:nvPr/>
              </p:nvSpPr>
              <p:spPr>
                <a:xfrm>
                  <a:off x="4091440" y="2439534"/>
                  <a:ext cx="349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+mj-lt"/>
                    </a:rPr>
                    <a:t>2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9045E07-E199-2B41-CB6A-C8BA7A27E907}"/>
                    </a:ext>
                  </a:extLst>
                </p:cNvPr>
                <p:cNvSpPr txBox="1"/>
                <p:nvPr/>
              </p:nvSpPr>
              <p:spPr>
                <a:xfrm>
                  <a:off x="7010441" y="2439534"/>
                  <a:ext cx="349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+mj-lt"/>
                    </a:rPr>
                    <a:t>2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C90BF3E-8832-5F3B-48D4-CB1CD59BAD01}"/>
                    </a:ext>
                  </a:extLst>
                </p:cNvPr>
                <p:cNvSpPr txBox="1"/>
                <p:nvPr/>
              </p:nvSpPr>
              <p:spPr>
                <a:xfrm>
                  <a:off x="2695644" y="4387864"/>
                  <a:ext cx="10894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i="1" dirty="0">
                      <a:solidFill>
                        <a:schemeClr val="accent4"/>
                      </a:solidFill>
                      <a:latin typeface="+mj-lt"/>
                    </a:rPr>
                    <a:t>h = 3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4037E33-071B-5810-5DD3-31D70C3DB1B8}"/>
                    </a:ext>
                  </a:extLst>
                </p:cNvPr>
                <p:cNvSpPr txBox="1"/>
                <p:nvPr/>
              </p:nvSpPr>
              <p:spPr>
                <a:xfrm>
                  <a:off x="7610630" y="4387863"/>
                  <a:ext cx="10894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i="1" dirty="0">
                      <a:solidFill>
                        <a:schemeClr val="accent4"/>
                      </a:solidFill>
                      <a:latin typeface="+mj-lt"/>
                    </a:rPr>
                    <a:t>h = 0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E5D1537-1A38-5FAA-274D-CE03CB7FBCF9}"/>
                    </a:ext>
                  </a:extLst>
                </p:cNvPr>
                <p:cNvSpPr txBox="1"/>
                <p:nvPr/>
              </p:nvSpPr>
              <p:spPr>
                <a:xfrm>
                  <a:off x="5153135" y="1546605"/>
                  <a:ext cx="10894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i="1" dirty="0">
                      <a:solidFill>
                        <a:schemeClr val="accent4"/>
                      </a:solidFill>
                      <a:latin typeface="+mj-lt"/>
                    </a:rPr>
                    <a:t>h = 2</a:t>
                  </a:r>
                </a:p>
              </p:txBody>
            </p:sp>
            <p:sp>
              <p:nvSpPr>
                <p:cNvPr id="13" name="Google Shape;414;p19">
                  <a:extLst>
                    <a:ext uri="{FF2B5EF4-FFF2-40B4-BE49-F238E27FC236}">
                      <a16:creationId xmlns:a16="http://schemas.microsoft.com/office/drawing/2014/main" id="{6DDF630E-F80B-57FA-8B7C-4788FC966ED3}"/>
                    </a:ext>
                  </a:extLst>
                </p:cNvPr>
                <p:cNvSpPr/>
                <p:nvPr/>
              </p:nvSpPr>
              <p:spPr>
                <a:xfrm>
                  <a:off x="5285798" y="2074736"/>
                  <a:ext cx="824101" cy="826463"/>
                </a:xfrm>
                <a:prstGeom prst="flowChartConnector">
                  <a:avLst/>
                </a:prstGeom>
                <a:solidFill>
                  <a:schemeClr val="lt1"/>
                </a:solidFill>
                <a:ln w="5715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dirty="0">
                      <a:solidFill>
                        <a:schemeClr val="accent2"/>
                      </a:solidFill>
                      <a:latin typeface="Calibri"/>
                      <a:cs typeface="Calibri"/>
                      <a:sym typeface="Calibri"/>
                    </a:rPr>
                    <a:t>A</a:t>
                  </a:r>
                  <a:endParaRPr sz="4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5" name="Google Shape;414;p19">
                  <a:extLst>
                    <a:ext uri="{FF2B5EF4-FFF2-40B4-BE49-F238E27FC236}">
                      <a16:creationId xmlns:a16="http://schemas.microsoft.com/office/drawing/2014/main" id="{73CA2135-DE4E-0EEF-24B3-4FCAABE6CD96}"/>
                    </a:ext>
                  </a:extLst>
                </p:cNvPr>
                <p:cNvSpPr/>
                <p:nvPr/>
              </p:nvSpPr>
              <p:spPr>
                <a:xfrm>
                  <a:off x="7743293" y="3428900"/>
                  <a:ext cx="824101" cy="826463"/>
                </a:xfrm>
                <a:prstGeom prst="flowChartConnector">
                  <a:avLst/>
                </a:prstGeom>
                <a:solidFill>
                  <a:schemeClr val="lt1"/>
                </a:solidFill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dirty="0">
                      <a:latin typeface="Calibri"/>
                      <a:cs typeface="Calibri"/>
                      <a:sym typeface="Calibri"/>
                    </a:rPr>
                    <a:t>G</a:t>
                  </a:r>
                  <a:endParaRPr sz="4000" dirty="0"/>
                </a:p>
              </p:txBody>
            </p:sp>
            <p:sp>
              <p:nvSpPr>
                <p:cNvPr id="14" name="Google Shape;414;p19">
                  <a:extLst>
                    <a:ext uri="{FF2B5EF4-FFF2-40B4-BE49-F238E27FC236}">
                      <a16:creationId xmlns:a16="http://schemas.microsoft.com/office/drawing/2014/main" id="{C32F10D4-9830-103B-DF81-999C38438BD8}"/>
                    </a:ext>
                  </a:extLst>
                </p:cNvPr>
                <p:cNvSpPr/>
                <p:nvPr/>
              </p:nvSpPr>
              <p:spPr>
                <a:xfrm>
                  <a:off x="2828307" y="3428999"/>
                  <a:ext cx="824101" cy="826463"/>
                </a:xfrm>
                <a:prstGeom prst="flowChartConnector">
                  <a:avLst/>
                </a:prstGeom>
                <a:solidFill>
                  <a:schemeClr val="lt1"/>
                </a:solidFill>
                <a:ln w="57150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dirty="0">
                      <a:solidFill>
                        <a:schemeClr val="accent3"/>
                      </a:solidFill>
                      <a:latin typeface="Calibri"/>
                      <a:cs typeface="Calibri"/>
                      <a:sym typeface="Calibri"/>
                    </a:rPr>
                    <a:t>S</a:t>
                  </a:r>
                  <a:endParaRPr sz="4000" dirty="0">
                    <a:solidFill>
                      <a:schemeClr val="accent3"/>
                    </a:solidFill>
                  </a:endParaRPr>
                </a:p>
              </p:txBody>
            </p:sp>
          </p:grp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E74B42D-F604-0EC7-48FB-8B684FC4B960}"/>
                </a:ext>
              </a:extLst>
            </p:cNvPr>
            <p:cNvSpPr txBox="1"/>
            <p:nvPr/>
          </p:nvSpPr>
          <p:spPr>
            <a:xfrm>
              <a:off x="4489590" y="4908196"/>
              <a:ext cx="349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75B2434-A064-E58C-8629-FE9A1F2EC1B0}"/>
                </a:ext>
              </a:extLst>
            </p:cNvPr>
            <p:cNvSpPr txBox="1"/>
            <p:nvPr/>
          </p:nvSpPr>
          <p:spPr>
            <a:xfrm>
              <a:off x="5551285" y="5887792"/>
              <a:ext cx="1089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accent4"/>
                  </a:solidFill>
                  <a:latin typeface="+mj-lt"/>
                </a:rPr>
                <a:t>h = 1</a:t>
              </a:r>
            </a:p>
          </p:txBody>
        </p:sp>
        <p:sp>
          <p:nvSpPr>
            <p:cNvPr id="30" name="Google Shape;414;p19">
              <a:extLst>
                <a:ext uri="{FF2B5EF4-FFF2-40B4-BE49-F238E27FC236}">
                  <a16:creationId xmlns:a16="http://schemas.microsoft.com/office/drawing/2014/main" id="{5EAF95BF-2B6A-8038-FF7E-D6D522D14C11}"/>
                </a:ext>
              </a:extLst>
            </p:cNvPr>
            <p:cNvSpPr/>
            <p:nvPr/>
          </p:nvSpPr>
          <p:spPr>
            <a:xfrm>
              <a:off x="5683948" y="4890163"/>
              <a:ext cx="824101" cy="826463"/>
            </a:xfrm>
            <a:prstGeom prst="flowChartConnector">
              <a:avLst/>
            </a:prstGeom>
            <a:solidFill>
              <a:schemeClr val="lt1"/>
            </a:solidFill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chemeClr val="accent2"/>
                  </a:solidFill>
                  <a:latin typeface="Calibri"/>
                  <a:cs typeface="Calibri"/>
                  <a:sym typeface="Calibri"/>
                </a:rPr>
                <a:t>B</a:t>
              </a:r>
              <a:endParaRPr sz="4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3FC53F3-C453-0B3C-F4CB-5454B94CA08F}"/>
              </a:ext>
            </a:extLst>
          </p:cNvPr>
          <p:cNvSpPr/>
          <p:nvPr/>
        </p:nvSpPr>
        <p:spPr>
          <a:xfrm>
            <a:off x="497155" y="4960271"/>
            <a:ext cx="2928273" cy="1169334"/>
          </a:xfrm>
          <a:prstGeom prst="roundRect">
            <a:avLst>
              <a:gd name="adj" fmla="val 8715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j-lt"/>
              </a:rPr>
              <a:t>S-A</a:t>
            </a:r>
            <a:r>
              <a:rPr lang="en-US" dirty="0">
                <a:solidFill>
                  <a:schemeClr val="tx1"/>
                </a:solidFill>
              </a:rPr>
              <a:t> (2 + 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),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S-B</a:t>
            </a:r>
            <a:r>
              <a:rPr lang="en-US" dirty="0">
                <a:solidFill>
                  <a:schemeClr val="tx1"/>
                </a:solidFill>
              </a:rPr>
              <a:t> (2 + 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B9B557-D662-8431-E6B5-E4EE62646A5B}"/>
              </a:ext>
            </a:extLst>
          </p:cNvPr>
          <p:cNvSpPr txBox="1"/>
          <p:nvPr/>
        </p:nvSpPr>
        <p:spPr>
          <a:xfrm>
            <a:off x="443059" y="4385233"/>
            <a:ext cx="1136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Fringe</a:t>
            </a:r>
          </a:p>
        </p:txBody>
      </p:sp>
    </p:spTree>
    <p:extLst>
      <p:ext uri="{BB962C8B-B14F-4D97-AF65-F5344CB8AC3E}">
        <p14:creationId xmlns:p14="http://schemas.microsoft.com/office/powerpoint/2010/main" val="3223100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F850B-AB79-12E9-B3C8-6152FBA78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71B08F0-DA86-8193-3B81-9D4B03B54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Dequeue Goal States? (3)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3B662-42C8-60B1-A1EF-BC843E3991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16FE9-1F14-52A1-93D2-20FA6AC8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18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115BFCB-9851-3D17-6224-AAD46A1AE748}"/>
              </a:ext>
            </a:extLst>
          </p:cNvPr>
          <p:cNvGrpSpPr/>
          <p:nvPr/>
        </p:nvGrpSpPr>
        <p:grpSpPr>
          <a:xfrm>
            <a:off x="3093794" y="1366737"/>
            <a:ext cx="6004412" cy="4744184"/>
            <a:chOff x="3093794" y="1605273"/>
            <a:chExt cx="6004412" cy="4744184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B8D6069-2BB8-341F-0978-804A4386429E}"/>
                </a:ext>
              </a:extLst>
            </p:cNvPr>
            <p:cNvCxnSpPr>
              <a:stCxn id="30" idx="6"/>
              <a:endCxn id="15" idx="3"/>
            </p:cNvCxnSpPr>
            <p:nvPr/>
          </p:nvCxnSpPr>
          <p:spPr>
            <a:xfrm flipV="1">
              <a:off x="6508049" y="4192998"/>
              <a:ext cx="1754081" cy="1110397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D0552F3-581C-3D61-D900-F5E5F11985C0}"/>
                </a:ext>
              </a:extLst>
            </p:cNvPr>
            <p:cNvCxnSpPr>
              <a:cxnSpLocks/>
              <a:stCxn id="14" idx="5"/>
              <a:endCxn id="30" idx="2"/>
            </p:cNvCxnSpPr>
            <p:nvPr/>
          </p:nvCxnSpPr>
          <p:spPr>
            <a:xfrm>
              <a:off x="3929871" y="4193097"/>
              <a:ext cx="1754077" cy="1110298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B15D9EA-6FD4-A529-7E72-F3DC7770D71C}"/>
                </a:ext>
              </a:extLst>
            </p:cNvPr>
            <p:cNvGrpSpPr/>
            <p:nvPr/>
          </p:nvGrpSpPr>
          <p:grpSpPr>
            <a:xfrm>
              <a:off x="3093794" y="1605273"/>
              <a:ext cx="6004412" cy="3764588"/>
              <a:chOff x="2947229" y="1578769"/>
              <a:chExt cx="6004412" cy="3764588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DE41B70F-20ED-F166-81A6-01FE5E066E48}"/>
                  </a:ext>
                </a:extLst>
              </p:cNvPr>
              <p:cNvCxnSpPr>
                <a:stCxn id="13" idx="6"/>
                <a:endCxn id="15" idx="1"/>
              </p:cNvCxnSpPr>
              <p:nvPr/>
            </p:nvCxnSpPr>
            <p:spPr>
              <a:xfrm>
                <a:off x="6361484" y="2520132"/>
                <a:ext cx="1754081" cy="106196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3B20BEBE-E522-4042-2CC8-C179E09C9F84}"/>
                  </a:ext>
                </a:extLst>
              </p:cNvPr>
              <p:cNvCxnSpPr>
                <a:cxnSpLocks/>
                <a:stCxn id="14" idx="7"/>
                <a:endCxn id="13" idx="2"/>
              </p:cNvCxnSpPr>
              <p:nvPr/>
            </p:nvCxnSpPr>
            <p:spPr>
              <a:xfrm flipV="1">
                <a:off x="3783306" y="2520132"/>
                <a:ext cx="1754077" cy="1062064"/>
              </a:xfrm>
              <a:prstGeom prst="straightConnector1">
                <a:avLst/>
              </a:prstGeom>
              <a:ln w="57150"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7F9E928-DC4C-ED0A-06A6-8684E36173C5}"/>
                  </a:ext>
                </a:extLst>
              </p:cNvPr>
              <p:cNvGrpSpPr/>
              <p:nvPr/>
            </p:nvGrpSpPr>
            <p:grpSpPr>
              <a:xfrm>
                <a:off x="2947229" y="1578769"/>
                <a:ext cx="6004412" cy="3764588"/>
                <a:chOff x="2695644" y="1546605"/>
                <a:chExt cx="6004412" cy="3764588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8D5FD90-9DFC-9A9E-225E-72AB37FE4615}"/>
                    </a:ext>
                  </a:extLst>
                </p:cNvPr>
                <p:cNvSpPr txBox="1"/>
                <p:nvPr/>
              </p:nvSpPr>
              <p:spPr>
                <a:xfrm>
                  <a:off x="7010441" y="4849528"/>
                  <a:ext cx="349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58B7AFB-E17B-7A2A-BCBC-AFB5189288FD}"/>
                    </a:ext>
                  </a:extLst>
                </p:cNvPr>
                <p:cNvSpPr txBox="1"/>
                <p:nvPr/>
              </p:nvSpPr>
              <p:spPr>
                <a:xfrm>
                  <a:off x="4091440" y="2439534"/>
                  <a:ext cx="349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+mj-lt"/>
                    </a:rPr>
                    <a:t>2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A6C43A2-BE9C-8797-513B-DB4415459D8D}"/>
                    </a:ext>
                  </a:extLst>
                </p:cNvPr>
                <p:cNvSpPr txBox="1"/>
                <p:nvPr/>
              </p:nvSpPr>
              <p:spPr>
                <a:xfrm>
                  <a:off x="7010441" y="2439534"/>
                  <a:ext cx="349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+mj-lt"/>
                    </a:rPr>
                    <a:t>2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E0B6E1C-1172-04EA-3046-47E9220D1D26}"/>
                    </a:ext>
                  </a:extLst>
                </p:cNvPr>
                <p:cNvSpPr txBox="1"/>
                <p:nvPr/>
              </p:nvSpPr>
              <p:spPr>
                <a:xfrm>
                  <a:off x="2695644" y="4387864"/>
                  <a:ext cx="10894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i="1" dirty="0">
                      <a:solidFill>
                        <a:schemeClr val="accent4"/>
                      </a:solidFill>
                      <a:latin typeface="+mj-lt"/>
                    </a:rPr>
                    <a:t>h = 3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CEE9A80-30A6-45E4-A0D6-F4124A7B6042}"/>
                    </a:ext>
                  </a:extLst>
                </p:cNvPr>
                <p:cNvSpPr txBox="1"/>
                <p:nvPr/>
              </p:nvSpPr>
              <p:spPr>
                <a:xfrm>
                  <a:off x="7610630" y="4387863"/>
                  <a:ext cx="10894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i="1" dirty="0">
                      <a:solidFill>
                        <a:schemeClr val="accent4"/>
                      </a:solidFill>
                      <a:latin typeface="+mj-lt"/>
                    </a:rPr>
                    <a:t>h = 0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6D3823A-FCAE-A63E-32EE-71524240D69D}"/>
                    </a:ext>
                  </a:extLst>
                </p:cNvPr>
                <p:cNvSpPr txBox="1"/>
                <p:nvPr/>
              </p:nvSpPr>
              <p:spPr>
                <a:xfrm>
                  <a:off x="5153135" y="1546605"/>
                  <a:ext cx="10894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i="1" dirty="0">
                      <a:solidFill>
                        <a:schemeClr val="accent4"/>
                      </a:solidFill>
                      <a:latin typeface="+mj-lt"/>
                    </a:rPr>
                    <a:t>h = 2</a:t>
                  </a:r>
                </a:p>
              </p:txBody>
            </p:sp>
            <p:sp>
              <p:nvSpPr>
                <p:cNvPr id="13" name="Google Shape;414;p19">
                  <a:extLst>
                    <a:ext uri="{FF2B5EF4-FFF2-40B4-BE49-F238E27FC236}">
                      <a16:creationId xmlns:a16="http://schemas.microsoft.com/office/drawing/2014/main" id="{EB7C487A-D333-DAF8-FEAA-8B28FE170911}"/>
                    </a:ext>
                  </a:extLst>
                </p:cNvPr>
                <p:cNvSpPr/>
                <p:nvPr/>
              </p:nvSpPr>
              <p:spPr>
                <a:xfrm>
                  <a:off x="5285798" y="2074736"/>
                  <a:ext cx="824101" cy="826463"/>
                </a:xfrm>
                <a:prstGeom prst="flowChartConnector">
                  <a:avLst/>
                </a:prstGeom>
                <a:solidFill>
                  <a:schemeClr val="lt1"/>
                </a:solidFill>
                <a:ln w="5715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dirty="0">
                      <a:solidFill>
                        <a:schemeClr val="accent2"/>
                      </a:solidFill>
                      <a:latin typeface="Calibri"/>
                      <a:cs typeface="Calibri"/>
                      <a:sym typeface="Calibri"/>
                    </a:rPr>
                    <a:t>A</a:t>
                  </a:r>
                  <a:endParaRPr sz="4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5" name="Google Shape;414;p19">
                  <a:extLst>
                    <a:ext uri="{FF2B5EF4-FFF2-40B4-BE49-F238E27FC236}">
                      <a16:creationId xmlns:a16="http://schemas.microsoft.com/office/drawing/2014/main" id="{F978016C-949D-8BC6-DBBA-6727C6D1FF4A}"/>
                    </a:ext>
                  </a:extLst>
                </p:cNvPr>
                <p:cNvSpPr/>
                <p:nvPr/>
              </p:nvSpPr>
              <p:spPr>
                <a:xfrm>
                  <a:off x="7743293" y="3428900"/>
                  <a:ext cx="824101" cy="826463"/>
                </a:xfrm>
                <a:prstGeom prst="flowChartConnector">
                  <a:avLst/>
                </a:prstGeom>
                <a:solidFill>
                  <a:schemeClr val="lt1"/>
                </a:solidFill>
                <a:ln w="5715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dirty="0">
                      <a:solidFill>
                        <a:schemeClr val="accent2"/>
                      </a:solidFill>
                      <a:latin typeface="Calibri"/>
                      <a:cs typeface="Calibri"/>
                      <a:sym typeface="Calibri"/>
                    </a:rPr>
                    <a:t>G</a:t>
                  </a:r>
                  <a:endParaRPr sz="4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4" name="Google Shape;414;p19">
                  <a:extLst>
                    <a:ext uri="{FF2B5EF4-FFF2-40B4-BE49-F238E27FC236}">
                      <a16:creationId xmlns:a16="http://schemas.microsoft.com/office/drawing/2014/main" id="{16431AA3-C63E-0241-3D5F-08024C6CE323}"/>
                    </a:ext>
                  </a:extLst>
                </p:cNvPr>
                <p:cNvSpPr/>
                <p:nvPr/>
              </p:nvSpPr>
              <p:spPr>
                <a:xfrm>
                  <a:off x="2828307" y="3428999"/>
                  <a:ext cx="824101" cy="826463"/>
                </a:xfrm>
                <a:prstGeom prst="flowChartConnector">
                  <a:avLst/>
                </a:prstGeom>
                <a:solidFill>
                  <a:schemeClr val="lt1"/>
                </a:solidFill>
                <a:ln w="57150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dirty="0">
                      <a:solidFill>
                        <a:schemeClr val="accent3"/>
                      </a:solidFill>
                      <a:latin typeface="Calibri"/>
                      <a:cs typeface="Calibri"/>
                      <a:sym typeface="Calibri"/>
                    </a:rPr>
                    <a:t>S</a:t>
                  </a:r>
                  <a:endParaRPr sz="4000" dirty="0">
                    <a:solidFill>
                      <a:schemeClr val="accent3"/>
                    </a:solidFill>
                  </a:endParaRPr>
                </a:p>
              </p:txBody>
            </p:sp>
          </p:grp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EB9B93A-C622-1B65-13C5-4F2234A5F5F1}"/>
                </a:ext>
              </a:extLst>
            </p:cNvPr>
            <p:cNvSpPr txBox="1"/>
            <p:nvPr/>
          </p:nvSpPr>
          <p:spPr>
            <a:xfrm>
              <a:off x="4489590" y="4908196"/>
              <a:ext cx="349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6C7A42-A618-6ADF-C6C6-8632AE6C4B02}"/>
                </a:ext>
              </a:extLst>
            </p:cNvPr>
            <p:cNvSpPr txBox="1"/>
            <p:nvPr/>
          </p:nvSpPr>
          <p:spPr>
            <a:xfrm>
              <a:off x="5551285" y="5887792"/>
              <a:ext cx="1089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accent4"/>
                  </a:solidFill>
                  <a:latin typeface="+mj-lt"/>
                </a:rPr>
                <a:t>h = 1</a:t>
              </a:r>
            </a:p>
          </p:txBody>
        </p:sp>
        <p:sp>
          <p:nvSpPr>
            <p:cNvPr id="30" name="Google Shape;414;p19">
              <a:extLst>
                <a:ext uri="{FF2B5EF4-FFF2-40B4-BE49-F238E27FC236}">
                  <a16:creationId xmlns:a16="http://schemas.microsoft.com/office/drawing/2014/main" id="{E196784F-D4AC-5541-4826-278F33F1D745}"/>
                </a:ext>
              </a:extLst>
            </p:cNvPr>
            <p:cNvSpPr/>
            <p:nvPr/>
          </p:nvSpPr>
          <p:spPr>
            <a:xfrm>
              <a:off x="5683948" y="4890163"/>
              <a:ext cx="824101" cy="826463"/>
            </a:xfrm>
            <a:prstGeom prst="flowChartConnector">
              <a:avLst/>
            </a:prstGeom>
            <a:solidFill>
              <a:schemeClr val="lt1"/>
            </a:solidFill>
            <a:ln w="571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B</a:t>
              </a:r>
              <a:endParaRPr sz="40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25F4146-7FB3-76E9-F549-42CDDE29FFFD}"/>
              </a:ext>
            </a:extLst>
          </p:cNvPr>
          <p:cNvSpPr/>
          <p:nvPr/>
        </p:nvSpPr>
        <p:spPr>
          <a:xfrm>
            <a:off x="497155" y="4960271"/>
            <a:ext cx="2928273" cy="1169334"/>
          </a:xfrm>
          <a:prstGeom prst="roundRect">
            <a:avLst>
              <a:gd name="adj" fmla="val 8715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j-lt"/>
              </a:rPr>
              <a:t>S-A</a:t>
            </a:r>
            <a:r>
              <a:rPr lang="en-US" dirty="0">
                <a:solidFill>
                  <a:schemeClr val="tx1"/>
                </a:solidFill>
              </a:rPr>
              <a:t> (2 + 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),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S-B-G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(5 + 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6D2AA3-B5EE-664C-FED5-7111E537AC4E}"/>
              </a:ext>
            </a:extLst>
          </p:cNvPr>
          <p:cNvSpPr txBox="1"/>
          <p:nvPr/>
        </p:nvSpPr>
        <p:spPr>
          <a:xfrm>
            <a:off x="443059" y="4385233"/>
            <a:ext cx="1136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Fringe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C31CA31-EAC0-55D1-BA60-02685A2624F1}"/>
              </a:ext>
            </a:extLst>
          </p:cNvPr>
          <p:cNvSpPr/>
          <p:nvPr/>
        </p:nvSpPr>
        <p:spPr>
          <a:xfrm>
            <a:off x="1033870" y="3481883"/>
            <a:ext cx="1855304" cy="435072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+mj-lt"/>
              </a:rPr>
              <a:t>Stay in order!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D66F2D-3DD3-4068-27CA-7500EABFD4BB}"/>
              </a:ext>
            </a:extLst>
          </p:cNvPr>
          <p:cNvCxnSpPr>
            <a:stCxn id="2" idx="2"/>
            <a:endCxn id="39" idx="0"/>
          </p:cNvCxnSpPr>
          <p:nvPr/>
        </p:nvCxnSpPr>
        <p:spPr>
          <a:xfrm flipH="1">
            <a:off x="1961292" y="3916955"/>
            <a:ext cx="230" cy="104331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23304-1ECD-2D1A-738E-5F522171C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566ACD-B225-5B3E-5EF1-0F0670012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Dequeue Goal States? (4)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694DB-B9A1-71EB-9FEA-F509181040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BCDC1-7C5E-51D1-A8F9-833D453ED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19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E0711A-49AA-A012-1B27-294C6D617F8A}"/>
              </a:ext>
            </a:extLst>
          </p:cNvPr>
          <p:cNvGrpSpPr/>
          <p:nvPr/>
        </p:nvGrpSpPr>
        <p:grpSpPr>
          <a:xfrm>
            <a:off x="3093794" y="1366737"/>
            <a:ext cx="6004412" cy="4744184"/>
            <a:chOff x="3093794" y="1605273"/>
            <a:chExt cx="6004412" cy="4744184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CE3AEAA-8CF1-F334-D4E6-B0268FF4A750}"/>
                </a:ext>
              </a:extLst>
            </p:cNvPr>
            <p:cNvCxnSpPr>
              <a:stCxn id="30" idx="6"/>
              <a:endCxn id="15" idx="3"/>
            </p:cNvCxnSpPr>
            <p:nvPr/>
          </p:nvCxnSpPr>
          <p:spPr>
            <a:xfrm flipV="1">
              <a:off x="6508049" y="4192998"/>
              <a:ext cx="1754081" cy="1110397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9A84F75-2C26-27A7-0AD2-A13C49F05082}"/>
                </a:ext>
              </a:extLst>
            </p:cNvPr>
            <p:cNvCxnSpPr>
              <a:cxnSpLocks/>
              <a:stCxn id="14" idx="5"/>
              <a:endCxn id="30" idx="2"/>
            </p:cNvCxnSpPr>
            <p:nvPr/>
          </p:nvCxnSpPr>
          <p:spPr>
            <a:xfrm>
              <a:off x="3929871" y="4193097"/>
              <a:ext cx="1754077" cy="1110298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2ED20EB-D321-62B3-10E5-043716F8C10A}"/>
                </a:ext>
              </a:extLst>
            </p:cNvPr>
            <p:cNvGrpSpPr/>
            <p:nvPr/>
          </p:nvGrpSpPr>
          <p:grpSpPr>
            <a:xfrm>
              <a:off x="3093794" y="1605273"/>
              <a:ext cx="6004412" cy="3764588"/>
              <a:chOff x="2947229" y="1578769"/>
              <a:chExt cx="6004412" cy="3764588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265BE58B-27AE-55F2-B3BD-ADBE1FAD25FC}"/>
                  </a:ext>
                </a:extLst>
              </p:cNvPr>
              <p:cNvCxnSpPr>
                <a:stCxn id="13" idx="6"/>
                <a:endCxn id="15" idx="1"/>
              </p:cNvCxnSpPr>
              <p:nvPr/>
            </p:nvCxnSpPr>
            <p:spPr>
              <a:xfrm>
                <a:off x="6361484" y="2520132"/>
                <a:ext cx="1754081" cy="1061965"/>
              </a:xfrm>
              <a:prstGeom prst="straightConnector1">
                <a:avLst/>
              </a:prstGeom>
              <a:ln w="57150"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25BBB664-12AB-0CEC-B454-B0FD23BB1E9E}"/>
                  </a:ext>
                </a:extLst>
              </p:cNvPr>
              <p:cNvCxnSpPr>
                <a:cxnSpLocks/>
                <a:stCxn id="14" idx="7"/>
                <a:endCxn id="13" idx="2"/>
              </p:cNvCxnSpPr>
              <p:nvPr/>
            </p:nvCxnSpPr>
            <p:spPr>
              <a:xfrm flipV="1">
                <a:off x="3783306" y="2520132"/>
                <a:ext cx="1754077" cy="1062064"/>
              </a:xfrm>
              <a:prstGeom prst="straightConnector1">
                <a:avLst/>
              </a:prstGeom>
              <a:ln w="57150"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4A87DDB-5814-D475-093A-7918023ABEDF}"/>
                  </a:ext>
                </a:extLst>
              </p:cNvPr>
              <p:cNvGrpSpPr/>
              <p:nvPr/>
            </p:nvGrpSpPr>
            <p:grpSpPr>
              <a:xfrm>
                <a:off x="2947229" y="1578769"/>
                <a:ext cx="6004412" cy="3764588"/>
                <a:chOff x="2695644" y="1546605"/>
                <a:chExt cx="6004412" cy="3764588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2C3644F-176F-CF80-858F-DB2BC9C999D4}"/>
                    </a:ext>
                  </a:extLst>
                </p:cNvPr>
                <p:cNvSpPr txBox="1"/>
                <p:nvPr/>
              </p:nvSpPr>
              <p:spPr>
                <a:xfrm>
                  <a:off x="7010441" y="4849528"/>
                  <a:ext cx="349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B43C5D7-255E-D6BE-26F2-5566D951B2DF}"/>
                    </a:ext>
                  </a:extLst>
                </p:cNvPr>
                <p:cNvSpPr txBox="1"/>
                <p:nvPr/>
              </p:nvSpPr>
              <p:spPr>
                <a:xfrm>
                  <a:off x="4091440" y="2439534"/>
                  <a:ext cx="349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+mj-lt"/>
                    </a:rPr>
                    <a:t>2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D9AED83-18CD-D8F2-D364-F7553DB23E24}"/>
                    </a:ext>
                  </a:extLst>
                </p:cNvPr>
                <p:cNvSpPr txBox="1"/>
                <p:nvPr/>
              </p:nvSpPr>
              <p:spPr>
                <a:xfrm>
                  <a:off x="7010441" y="2439534"/>
                  <a:ext cx="349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+mj-lt"/>
                    </a:rPr>
                    <a:t>2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679E087-B782-E87C-48E6-95E0457619C3}"/>
                    </a:ext>
                  </a:extLst>
                </p:cNvPr>
                <p:cNvSpPr txBox="1"/>
                <p:nvPr/>
              </p:nvSpPr>
              <p:spPr>
                <a:xfrm>
                  <a:off x="2695644" y="4387864"/>
                  <a:ext cx="10894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i="1" dirty="0">
                      <a:solidFill>
                        <a:schemeClr val="accent4"/>
                      </a:solidFill>
                      <a:latin typeface="+mj-lt"/>
                    </a:rPr>
                    <a:t>h = 3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279D631-3A71-D3C3-E550-601DB72360A5}"/>
                    </a:ext>
                  </a:extLst>
                </p:cNvPr>
                <p:cNvSpPr txBox="1"/>
                <p:nvPr/>
              </p:nvSpPr>
              <p:spPr>
                <a:xfrm>
                  <a:off x="7610630" y="4387863"/>
                  <a:ext cx="10894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i="1" dirty="0">
                      <a:solidFill>
                        <a:schemeClr val="accent4"/>
                      </a:solidFill>
                      <a:latin typeface="+mj-lt"/>
                    </a:rPr>
                    <a:t>h = 0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E30FABD-9ACF-5CCF-011C-D933528DED2C}"/>
                    </a:ext>
                  </a:extLst>
                </p:cNvPr>
                <p:cNvSpPr txBox="1"/>
                <p:nvPr/>
              </p:nvSpPr>
              <p:spPr>
                <a:xfrm>
                  <a:off x="5153135" y="1546605"/>
                  <a:ext cx="10894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i="1" dirty="0">
                      <a:solidFill>
                        <a:schemeClr val="accent4"/>
                      </a:solidFill>
                      <a:latin typeface="+mj-lt"/>
                    </a:rPr>
                    <a:t>h = 2</a:t>
                  </a:r>
                </a:p>
              </p:txBody>
            </p:sp>
            <p:sp>
              <p:nvSpPr>
                <p:cNvPr id="13" name="Google Shape;414;p19">
                  <a:extLst>
                    <a:ext uri="{FF2B5EF4-FFF2-40B4-BE49-F238E27FC236}">
                      <a16:creationId xmlns:a16="http://schemas.microsoft.com/office/drawing/2014/main" id="{917F3D30-10E0-4EDE-2191-30519A9FC999}"/>
                    </a:ext>
                  </a:extLst>
                </p:cNvPr>
                <p:cNvSpPr/>
                <p:nvPr/>
              </p:nvSpPr>
              <p:spPr>
                <a:xfrm>
                  <a:off x="5285798" y="2074736"/>
                  <a:ext cx="824101" cy="826463"/>
                </a:xfrm>
                <a:prstGeom prst="flowChartConnector">
                  <a:avLst/>
                </a:prstGeom>
                <a:solidFill>
                  <a:schemeClr val="lt1"/>
                </a:solidFill>
                <a:ln w="57150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dirty="0">
                      <a:solidFill>
                        <a:schemeClr val="accent3"/>
                      </a:solidFill>
                      <a:latin typeface="Calibri"/>
                      <a:cs typeface="Calibri"/>
                      <a:sym typeface="Calibri"/>
                    </a:rPr>
                    <a:t>A</a:t>
                  </a:r>
                  <a:endParaRPr sz="4000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15" name="Google Shape;414;p19">
                  <a:extLst>
                    <a:ext uri="{FF2B5EF4-FFF2-40B4-BE49-F238E27FC236}">
                      <a16:creationId xmlns:a16="http://schemas.microsoft.com/office/drawing/2014/main" id="{3CF8DC57-B3DA-79F8-848D-E724C869D905}"/>
                    </a:ext>
                  </a:extLst>
                </p:cNvPr>
                <p:cNvSpPr/>
                <p:nvPr/>
              </p:nvSpPr>
              <p:spPr>
                <a:xfrm>
                  <a:off x="7743293" y="3428900"/>
                  <a:ext cx="824101" cy="826463"/>
                </a:xfrm>
                <a:prstGeom prst="flowChartConnector">
                  <a:avLst/>
                </a:prstGeom>
                <a:solidFill>
                  <a:schemeClr val="lt1"/>
                </a:solidFill>
                <a:ln w="5715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dirty="0">
                      <a:solidFill>
                        <a:schemeClr val="accent2"/>
                      </a:solidFill>
                      <a:latin typeface="Calibri"/>
                      <a:cs typeface="Calibri"/>
                      <a:sym typeface="Calibri"/>
                    </a:rPr>
                    <a:t>G</a:t>
                  </a:r>
                  <a:endParaRPr sz="4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4" name="Google Shape;414;p19">
                  <a:extLst>
                    <a:ext uri="{FF2B5EF4-FFF2-40B4-BE49-F238E27FC236}">
                      <a16:creationId xmlns:a16="http://schemas.microsoft.com/office/drawing/2014/main" id="{886478E1-17C9-6006-B86C-4470E6D37FEF}"/>
                    </a:ext>
                  </a:extLst>
                </p:cNvPr>
                <p:cNvSpPr/>
                <p:nvPr/>
              </p:nvSpPr>
              <p:spPr>
                <a:xfrm>
                  <a:off x="2828307" y="3428999"/>
                  <a:ext cx="824101" cy="826463"/>
                </a:xfrm>
                <a:prstGeom prst="flowChartConnector">
                  <a:avLst/>
                </a:prstGeom>
                <a:solidFill>
                  <a:schemeClr val="lt1"/>
                </a:solidFill>
                <a:ln w="57150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dirty="0">
                      <a:solidFill>
                        <a:schemeClr val="accent3"/>
                      </a:solidFill>
                      <a:latin typeface="Calibri"/>
                      <a:cs typeface="Calibri"/>
                      <a:sym typeface="Calibri"/>
                    </a:rPr>
                    <a:t>S</a:t>
                  </a:r>
                  <a:endParaRPr sz="4000" dirty="0">
                    <a:solidFill>
                      <a:schemeClr val="accent3"/>
                    </a:solidFill>
                  </a:endParaRPr>
                </a:p>
              </p:txBody>
            </p:sp>
          </p:grp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38FC4EC-3455-6EED-7945-3FA9EDED3031}"/>
                </a:ext>
              </a:extLst>
            </p:cNvPr>
            <p:cNvSpPr txBox="1"/>
            <p:nvPr/>
          </p:nvSpPr>
          <p:spPr>
            <a:xfrm>
              <a:off x="4489590" y="4908196"/>
              <a:ext cx="349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18AF9E-D6CB-D21C-273D-5B73FC615F66}"/>
                </a:ext>
              </a:extLst>
            </p:cNvPr>
            <p:cNvSpPr txBox="1"/>
            <p:nvPr/>
          </p:nvSpPr>
          <p:spPr>
            <a:xfrm>
              <a:off x="5551285" y="5887792"/>
              <a:ext cx="1089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accent4"/>
                  </a:solidFill>
                  <a:latin typeface="+mj-lt"/>
                </a:rPr>
                <a:t>h = 1</a:t>
              </a:r>
            </a:p>
          </p:txBody>
        </p:sp>
        <p:sp>
          <p:nvSpPr>
            <p:cNvPr id="30" name="Google Shape;414;p19">
              <a:extLst>
                <a:ext uri="{FF2B5EF4-FFF2-40B4-BE49-F238E27FC236}">
                  <a16:creationId xmlns:a16="http://schemas.microsoft.com/office/drawing/2014/main" id="{53313B1E-2FFA-6E2C-A49B-7E773D115A35}"/>
                </a:ext>
              </a:extLst>
            </p:cNvPr>
            <p:cNvSpPr/>
            <p:nvPr/>
          </p:nvSpPr>
          <p:spPr>
            <a:xfrm>
              <a:off x="5683948" y="4890163"/>
              <a:ext cx="824101" cy="826463"/>
            </a:xfrm>
            <a:prstGeom prst="flowChartConnector">
              <a:avLst/>
            </a:prstGeom>
            <a:solidFill>
              <a:schemeClr val="lt1"/>
            </a:solidFill>
            <a:ln w="571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B</a:t>
              </a:r>
              <a:endParaRPr sz="40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00C9E09-0BE0-CF4E-EF02-130A724A442A}"/>
              </a:ext>
            </a:extLst>
          </p:cNvPr>
          <p:cNvSpPr/>
          <p:nvPr/>
        </p:nvSpPr>
        <p:spPr>
          <a:xfrm>
            <a:off x="497155" y="4960271"/>
            <a:ext cx="3091893" cy="1169334"/>
          </a:xfrm>
          <a:prstGeom prst="roundRect">
            <a:avLst>
              <a:gd name="adj" fmla="val 8715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j-lt"/>
              </a:rPr>
              <a:t>S-B-G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(5 + 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),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S-A-G</a:t>
            </a:r>
            <a:r>
              <a:rPr lang="en-US" dirty="0">
                <a:solidFill>
                  <a:schemeClr val="tx1"/>
                </a:solidFill>
              </a:rPr>
              <a:t> (4 + 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09A900-D604-DA62-7625-30B41517BBB4}"/>
              </a:ext>
            </a:extLst>
          </p:cNvPr>
          <p:cNvSpPr txBox="1"/>
          <p:nvPr/>
        </p:nvSpPr>
        <p:spPr>
          <a:xfrm>
            <a:off x="443059" y="4385233"/>
            <a:ext cx="1136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Fringe</a:t>
            </a:r>
          </a:p>
        </p:txBody>
      </p:sp>
    </p:spTree>
    <p:extLst>
      <p:ext uri="{BB962C8B-B14F-4D97-AF65-F5344CB8AC3E}">
        <p14:creationId xmlns:p14="http://schemas.microsoft.com/office/powerpoint/2010/main" val="174258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DBAE-2F44-295B-A155-159DDF159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32766-7746-2DD7-7347-F864637B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A06076-620B-1F66-6CB0-B63FCF38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4359" y="3768662"/>
            <a:ext cx="3043333" cy="2259013"/>
          </a:xfrm>
        </p:spPr>
        <p:txBody>
          <a:bodyPr/>
          <a:lstStyle/>
          <a:p>
            <a:r>
              <a:rPr lang="en-US" dirty="0"/>
              <a:t>For each project, make sure to fill out the </a:t>
            </a:r>
            <a:r>
              <a:rPr lang="en-US" b="1" dirty="0">
                <a:solidFill>
                  <a:schemeClr val="accent2"/>
                </a:solidFill>
              </a:rPr>
              <a:t>AI usage reflection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cs.uw.edu/473/projects</a:t>
            </a:r>
            <a:r>
              <a:rPr lang="en-US" dirty="0"/>
              <a:t>)</a:t>
            </a:r>
          </a:p>
          <a:p>
            <a:r>
              <a:rPr lang="en-US" dirty="0"/>
              <a:t>Past quizzes, exams available on course website </a:t>
            </a:r>
            <a:r>
              <a:rPr lang="en-US" dirty="0">
                <a:hlinkClick r:id="rId3"/>
              </a:rPr>
              <a:t>resources tab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35079F-CE98-A269-61B2-F74BFA6D95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45511" y="3762440"/>
            <a:ext cx="3319965" cy="2259013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Homework 1 </a:t>
            </a:r>
            <a:r>
              <a:rPr lang="en-US" dirty="0">
                <a:latin typeface="+mj-lt"/>
              </a:rPr>
              <a:t>due</a:t>
            </a:r>
            <a:r>
              <a:rPr lang="en-US" dirty="0"/>
              <a:t> </a:t>
            </a:r>
            <a:r>
              <a:rPr lang="en-US" u="sng" dirty="0"/>
              <a:t>Friday</a:t>
            </a:r>
            <a:r>
              <a:rPr lang="en-US" dirty="0"/>
              <a:t> (7.3)</a:t>
            </a:r>
          </a:p>
          <a:p>
            <a:r>
              <a:rPr lang="en-US" b="1" dirty="0">
                <a:solidFill>
                  <a:schemeClr val="accent3"/>
                </a:solidFill>
              </a:rPr>
              <a:t>Project 1 </a:t>
            </a:r>
            <a:r>
              <a:rPr lang="en-US" dirty="0">
                <a:latin typeface="+mj-lt"/>
              </a:rPr>
              <a:t>due</a:t>
            </a:r>
            <a:r>
              <a:rPr lang="en-US" dirty="0"/>
              <a:t> in next Thursday (7.9)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62D48-429A-BE0A-ED5A-EC012FABD3A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97159" y="6356350"/>
            <a:ext cx="2743200" cy="365125"/>
          </a:xfrm>
        </p:spPr>
        <p:txBody>
          <a:bodyPr/>
          <a:lstStyle/>
          <a:p>
            <a:r>
              <a:rPr lang="en-US" dirty="0"/>
              <a:t>CSE 473</a:t>
            </a:r>
          </a:p>
        </p:txBody>
      </p:sp>
      <p:pic>
        <p:nvPicPr>
          <p:cNvPr id="9" name="Picture 2" descr="Illustration of a robot holding a clipboard with its back turned">
            <a:extLst>
              <a:ext uri="{FF2B5EF4-FFF2-40B4-BE49-F238E27FC236}">
                <a16:creationId xmlns:a16="http://schemas.microsoft.com/office/drawing/2014/main" id="{3530B264-99D7-642F-0118-9E9B1F334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6" t="47968" r="37446"/>
          <a:stretch>
            <a:fillRect/>
          </a:stretch>
        </p:blipFill>
        <p:spPr bwMode="auto">
          <a:xfrm flipH="1">
            <a:off x="8357144" y="1771233"/>
            <a:ext cx="2470764" cy="3315534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C7F413-3057-84C0-A8D4-309866A75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5477" y="1606062"/>
            <a:ext cx="773723" cy="996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57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1876C-560D-8439-0BD2-6F442D1CF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246702-AF36-9FCD-09CA-BAB42CE6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Dequeue Goal States? (5)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25ABA-1DF8-8C90-34C3-6F9FC1FB58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4EAC6-7912-673B-4042-0F380545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20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74A7B86-5A9C-8181-2D11-EDED8EB101C6}"/>
              </a:ext>
            </a:extLst>
          </p:cNvPr>
          <p:cNvGrpSpPr/>
          <p:nvPr/>
        </p:nvGrpSpPr>
        <p:grpSpPr>
          <a:xfrm>
            <a:off x="3093794" y="1366737"/>
            <a:ext cx="6004412" cy="4744184"/>
            <a:chOff x="3093794" y="1605273"/>
            <a:chExt cx="6004412" cy="4744184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853E3FC-2FB1-B277-8B7F-A5CFB20E6466}"/>
                </a:ext>
              </a:extLst>
            </p:cNvPr>
            <p:cNvCxnSpPr>
              <a:stCxn id="30" idx="6"/>
              <a:endCxn id="15" idx="3"/>
            </p:cNvCxnSpPr>
            <p:nvPr/>
          </p:nvCxnSpPr>
          <p:spPr>
            <a:xfrm flipV="1">
              <a:off x="6508049" y="4192998"/>
              <a:ext cx="1754081" cy="1110397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FA6C74F-2900-5E27-0AC3-7578324483B3}"/>
                </a:ext>
              </a:extLst>
            </p:cNvPr>
            <p:cNvCxnSpPr>
              <a:cxnSpLocks/>
              <a:stCxn id="14" idx="5"/>
              <a:endCxn id="30" idx="2"/>
            </p:cNvCxnSpPr>
            <p:nvPr/>
          </p:nvCxnSpPr>
          <p:spPr>
            <a:xfrm>
              <a:off x="3929871" y="4193097"/>
              <a:ext cx="1754077" cy="1110298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3E7B76E-978D-2D13-AE41-3332A5843282}"/>
                </a:ext>
              </a:extLst>
            </p:cNvPr>
            <p:cNvGrpSpPr/>
            <p:nvPr/>
          </p:nvGrpSpPr>
          <p:grpSpPr>
            <a:xfrm>
              <a:off x="3093794" y="1605273"/>
              <a:ext cx="6004412" cy="3764588"/>
              <a:chOff x="2947229" y="1578769"/>
              <a:chExt cx="6004412" cy="3764588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BADD4913-B20E-13DC-8E55-BB08A40036F6}"/>
                  </a:ext>
                </a:extLst>
              </p:cNvPr>
              <p:cNvCxnSpPr>
                <a:stCxn id="13" idx="6"/>
                <a:endCxn id="15" idx="1"/>
              </p:cNvCxnSpPr>
              <p:nvPr/>
            </p:nvCxnSpPr>
            <p:spPr>
              <a:xfrm>
                <a:off x="6361484" y="2520132"/>
                <a:ext cx="1754081" cy="1061965"/>
              </a:xfrm>
              <a:prstGeom prst="straightConnector1">
                <a:avLst/>
              </a:prstGeom>
              <a:ln w="57150">
                <a:solidFill>
                  <a:schemeClr val="accent5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F740D37-61FC-CB0B-B171-4D56DB4AACD4}"/>
                  </a:ext>
                </a:extLst>
              </p:cNvPr>
              <p:cNvCxnSpPr>
                <a:cxnSpLocks/>
                <a:stCxn id="14" idx="7"/>
                <a:endCxn id="13" idx="2"/>
              </p:cNvCxnSpPr>
              <p:nvPr/>
            </p:nvCxnSpPr>
            <p:spPr>
              <a:xfrm flipV="1">
                <a:off x="3783306" y="2520132"/>
                <a:ext cx="1754077" cy="1062064"/>
              </a:xfrm>
              <a:prstGeom prst="straightConnector1">
                <a:avLst/>
              </a:prstGeom>
              <a:ln w="57150">
                <a:solidFill>
                  <a:schemeClr val="accent5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3B171C0-5F7F-D34D-BD42-F150055F4E7B}"/>
                  </a:ext>
                </a:extLst>
              </p:cNvPr>
              <p:cNvGrpSpPr/>
              <p:nvPr/>
            </p:nvGrpSpPr>
            <p:grpSpPr>
              <a:xfrm>
                <a:off x="2947229" y="1578769"/>
                <a:ext cx="6004412" cy="3764588"/>
                <a:chOff x="2695644" y="1546605"/>
                <a:chExt cx="6004412" cy="3764588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B2F5334-7ABD-5D67-8543-87F14F21AB00}"/>
                    </a:ext>
                  </a:extLst>
                </p:cNvPr>
                <p:cNvSpPr txBox="1"/>
                <p:nvPr/>
              </p:nvSpPr>
              <p:spPr>
                <a:xfrm>
                  <a:off x="7010441" y="4849528"/>
                  <a:ext cx="349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4509BC0-10B5-5E15-012C-9F5927B4EC7E}"/>
                    </a:ext>
                  </a:extLst>
                </p:cNvPr>
                <p:cNvSpPr txBox="1"/>
                <p:nvPr/>
              </p:nvSpPr>
              <p:spPr>
                <a:xfrm>
                  <a:off x="4091440" y="2439534"/>
                  <a:ext cx="349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+mj-lt"/>
                    </a:rPr>
                    <a:t>2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8A5AC82-3CC1-70DC-7EB3-20AEAF0F8F66}"/>
                    </a:ext>
                  </a:extLst>
                </p:cNvPr>
                <p:cNvSpPr txBox="1"/>
                <p:nvPr/>
              </p:nvSpPr>
              <p:spPr>
                <a:xfrm>
                  <a:off x="7010441" y="2439534"/>
                  <a:ext cx="349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+mj-lt"/>
                    </a:rPr>
                    <a:t>2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5973EB4-D05B-8177-9539-15DC741B4EEA}"/>
                    </a:ext>
                  </a:extLst>
                </p:cNvPr>
                <p:cNvSpPr txBox="1"/>
                <p:nvPr/>
              </p:nvSpPr>
              <p:spPr>
                <a:xfrm>
                  <a:off x="2695644" y="4387864"/>
                  <a:ext cx="10894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i="1" dirty="0">
                      <a:solidFill>
                        <a:schemeClr val="accent4"/>
                      </a:solidFill>
                      <a:latin typeface="+mj-lt"/>
                    </a:rPr>
                    <a:t>h = 3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7349B34-9CF8-3F07-0B88-40A5964BC3C7}"/>
                    </a:ext>
                  </a:extLst>
                </p:cNvPr>
                <p:cNvSpPr txBox="1"/>
                <p:nvPr/>
              </p:nvSpPr>
              <p:spPr>
                <a:xfrm>
                  <a:off x="7610630" y="4387863"/>
                  <a:ext cx="10894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i="1" dirty="0">
                      <a:solidFill>
                        <a:schemeClr val="accent4"/>
                      </a:solidFill>
                      <a:latin typeface="+mj-lt"/>
                    </a:rPr>
                    <a:t>h = 0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CDA1EFD-CE0B-CE67-1570-E5CFB3695E7B}"/>
                    </a:ext>
                  </a:extLst>
                </p:cNvPr>
                <p:cNvSpPr txBox="1"/>
                <p:nvPr/>
              </p:nvSpPr>
              <p:spPr>
                <a:xfrm>
                  <a:off x="5153135" y="1546605"/>
                  <a:ext cx="10894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i="1" dirty="0">
                      <a:solidFill>
                        <a:schemeClr val="accent4"/>
                      </a:solidFill>
                      <a:latin typeface="+mj-lt"/>
                    </a:rPr>
                    <a:t>h = 2</a:t>
                  </a:r>
                </a:p>
              </p:txBody>
            </p:sp>
            <p:sp>
              <p:nvSpPr>
                <p:cNvPr id="13" name="Google Shape;414;p19">
                  <a:extLst>
                    <a:ext uri="{FF2B5EF4-FFF2-40B4-BE49-F238E27FC236}">
                      <a16:creationId xmlns:a16="http://schemas.microsoft.com/office/drawing/2014/main" id="{890E03CB-E439-8D17-29CA-C9449BC8A0C3}"/>
                    </a:ext>
                  </a:extLst>
                </p:cNvPr>
                <p:cNvSpPr/>
                <p:nvPr/>
              </p:nvSpPr>
              <p:spPr>
                <a:xfrm>
                  <a:off x="5285798" y="2074736"/>
                  <a:ext cx="824101" cy="826463"/>
                </a:xfrm>
                <a:prstGeom prst="flowChartConnector">
                  <a:avLst/>
                </a:prstGeom>
                <a:solidFill>
                  <a:schemeClr val="lt1"/>
                </a:solidFill>
                <a:ln w="57150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dirty="0">
                      <a:solidFill>
                        <a:schemeClr val="accent3"/>
                      </a:solidFill>
                      <a:latin typeface="Calibri"/>
                      <a:cs typeface="Calibri"/>
                      <a:sym typeface="Calibri"/>
                    </a:rPr>
                    <a:t>A</a:t>
                  </a:r>
                  <a:endParaRPr sz="4000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15" name="Google Shape;414;p19">
                  <a:extLst>
                    <a:ext uri="{FF2B5EF4-FFF2-40B4-BE49-F238E27FC236}">
                      <a16:creationId xmlns:a16="http://schemas.microsoft.com/office/drawing/2014/main" id="{4EC48E54-AB7D-A8E8-B160-2BBC2A5CCECA}"/>
                    </a:ext>
                  </a:extLst>
                </p:cNvPr>
                <p:cNvSpPr/>
                <p:nvPr/>
              </p:nvSpPr>
              <p:spPr>
                <a:xfrm>
                  <a:off x="7743293" y="3428900"/>
                  <a:ext cx="824101" cy="826463"/>
                </a:xfrm>
                <a:prstGeom prst="flowChartConnector">
                  <a:avLst/>
                </a:prstGeom>
                <a:solidFill>
                  <a:schemeClr val="lt1"/>
                </a:solidFill>
                <a:ln w="57150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dirty="0">
                      <a:solidFill>
                        <a:schemeClr val="accent1"/>
                      </a:solidFill>
                      <a:latin typeface="Calibri"/>
                      <a:cs typeface="Calibri"/>
                      <a:sym typeface="Calibri"/>
                    </a:rPr>
                    <a:t>G</a:t>
                  </a:r>
                  <a:endParaRPr sz="40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4" name="Google Shape;414;p19">
                  <a:extLst>
                    <a:ext uri="{FF2B5EF4-FFF2-40B4-BE49-F238E27FC236}">
                      <a16:creationId xmlns:a16="http://schemas.microsoft.com/office/drawing/2014/main" id="{EB4FAFCC-33CC-0357-C31E-6EDABD2EF06B}"/>
                    </a:ext>
                  </a:extLst>
                </p:cNvPr>
                <p:cNvSpPr/>
                <p:nvPr/>
              </p:nvSpPr>
              <p:spPr>
                <a:xfrm>
                  <a:off x="2828307" y="3428999"/>
                  <a:ext cx="824101" cy="826463"/>
                </a:xfrm>
                <a:prstGeom prst="flowChartConnector">
                  <a:avLst/>
                </a:prstGeom>
                <a:solidFill>
                  <a:schemeClr val="lt1"/>
                </a:solidFill>
                <a:ln w="57150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dirty="0">
                      <a:solidFill>
                        <a:schemeClr val="accent3"/>
                      </a:solidFill>
                      <a:latin typeface="Calibri"/>
                      <a:cs typeface="Calibri"/>
                      <a:sym typeface="Calibri"/>
                    </a:rPr>
                    <a:t>S</a:t>
                  </a:r>
                  <a:endParaRPr sz="4000" dirty="0">
                    <a:solidFill>
                      <a:schemeClr val="accent3"/>
                    </a:solidFill>
                  </a:endParaRPr>
                </a:p>
              </p:txBody>
            </p:sp>
          </p:grp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7F1C9F6-8AC8-26FF-3DC1-F8C5B5F8353D}"/>
                </a:ext>
              </a:extLst>
            </p:cNvPr>
            <p:cNvSpPr txBox="1"/>
            <p:nvPr/>
          </p:nvSpPr>
          <p:spPr>
            <a:xfrm>
              <a:off x="4489590" y="4908196"/>
              <a:ext cx="349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817B6A-59A6-F271-846B-87D8ABC0013F}"/>
                </a:ext>
              </a:extLst>
            </p:cNvPr>
            <p:cNvSpPr txBox="1"/>
            <p:nvPr/>
          </p:nvSpPr>
          <p:spPr>
            <a:xfrm>
              <a:off x="5551285" y="5887792"/>
              <a:ext cx="1089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accent4"/>
                  </a:solidFill>
                  <a:latin typeface="+mj-lt"/>
                </a:rPr>
                <a:t>h = 1</a:t>
              </a:r>
            </a:p>
          </p:txBody>
        </p:sp>
        <p:sp>
          <p:nvSpPr>
            <p:cNvPr id="30" name="Google Shape;414;p19">
              <a:extLst>
                <a:ext uri="{FF2B5EF4-FFF2-40B4-BE49-F238E27FC236}">
                  <a16:creationId xmlns:a16="http://schemas.microsoft.com/office/drawing/2014/main" id="{B737F1BC-2A4B-5FBB-D53E-AE44263A4695}"/>
                </a:ext>
              </a:extLst>
            </p:cNvPr>
            <p:cNvSpPr/>
            <p:nvPr/>
          </p:nvSpPr>
          <p:spPr>
            <a:xfrm>
              <a:off x="5683948" y="4890163"/>
              <a:ext cx="824101" cy="826463"/>
            </a:xfrm>
            <a:prstGeom prst="flowChartConnector">
              <a:avLst/>
            </a:prstGeom>
            <a:solidFill>
              <a:schemeClr val="lt1"/>
            </a:solidFill>
            <a:ln w="571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B</a:t>
              </a:r>
              <a:endParaRPr sz="40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7C21331-5799-7875-D848-398C49DEA206}"/>
              </a:ext>
            </a:extLst>
          </p:cNvPr>
          <p:cNvSpPr/>
          <p:nvPr/>
        </p:nvSpPr>
        <p:spPr>
          <a:xfrm>
            <a:off x="497155" y="4960271"/>
            <a:ext cx="3091893" cy="1169334"/>
          </a:xfrm>
          <a:prstGeom prst="roundRect">
            <a:avLst>
              <a:gd name="adj" fmla="val 8715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j-lt"/>
              </a:rPr>
              <a:t>S-B-G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(5 + 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B1450E-A415-8BC2-3D38-F7A50F98FCC3}"/>
              </a:ext>
            </a:extLst>
          </p:cNvPr>
          <p:cNvSpPr txBox="1"/>
          <p:nvPr/>
        </p:nvSpPr>
        <p:spPr>
          <a:xfrm>
            <a:off x="443059" y="4385233"/>
            <a:ext cx="1136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Fringe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E1B33A7-4865-5F08-E6C8-AF23993DA936}"/>
              </a:ext>
            </a:extLst>
          </p:cNvPr>
          <p:cNvSpPr/>
          <p:nvPr/>
        </p:nvSpPr>
        <p:spPr>
          <a:xfrm>
            <a:off x="8658229" y="1442050"/>
            <a:ext cx="3091893" cy="1169334"/>
          </a:xfrm>
          <a:prstGeom prst="roundRect">
            <a:avLst>
              <a:gd name="adj" fmla="val 8715"/>
            </a:avLst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Only perform a goal test after </a:t>
            </a:r>
            <a:r>
              <a:rPr lang="en-US" b="1" i="1" u="sng" dirty="0">
                <a:solidFill>
                  <a:schemeClr val="tx1"/>
                </a:solidFill>
              </a:rPr>
              <a:t>dequeuing</a:t>
            </a:r>
            <a:r>
              <a:rPr lang="en-US" b="1" i="1" dirty="0">
                <a:solidFill>
                  <a:schemeClr val="tx1"/>
                </a:solidFill>
              </a:rPr>
              <a:t> a node!</a:t>
            </a:r>
          </a:p>
        </p:txBody>
      </p:sp>
    </p:spTree>
    <p:extLst>
      <p:ext uri="{BB962C8B-B14F-4D97-AF65-F5344CB8AC3E}">
        <p14:creationId xmlns:p14="http://schemas.microsoft.com/office/powerpoint/2010/main" val="194744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7876E-68DE-A87F-6363-294FFF4D2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0EECB-EB1E-2464-A26F-674ACB5EA6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E66D4-A270-3FE9-44B5-25832B14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96F296-8991-8E3F-CC48-8D601669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(2)</a:t>
            </a:r>
          </a:p>
        </p:txBody>
      </p:sp>
    </p:spTree>
    <p:extLst>
      <p:ext uri="{BB962C8B-B14F-4D97-AF65-F5344CB8AC3E}">
        <p14:creationId xmlns:p14="http://schemas.microsoft.com/office/powerpoint/2010/main" val="3466579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56103C-8A84-B074-9FAD-893A3BB26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Horrible Heuristics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13547-9FBA-CD4F-D60E-82E90DE64B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E7EE1-373B-5A5E-A397-01205B58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22</a:t>
            </a:fld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FFB7B5-E29C-2285-DE05-22E02E70B006}"/>
              </a:ext>
            </a:extLst>
          </p:cNvPr>
          <p:cNvGrpSpPr/>
          <p:nvPr/>
        </p:nvGrpSpPr>
        <p:grpSpPr>
          <a:xfrm>
            <a:off x="3093793" y="2113614"/>
            <a:ext cx="6004412" cy="3298167"/>
            <a:chOff x="2695644" y="1551362"/>
            <a:chExt cx="6004412" cy="329816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2282513-B366-2D68-4693-81EDC7563FC7}"/>
                </a:ext>
              </a:extLst>
            </p:cNvPr>
            <p:cNvCxnSpPr>
              <a:stCxn id="30" idx="6"/>
              <a:endCxn id="31" idx="2"/>
            </p:cNvCxnSpPr>
            <p:nvPr/>
          </p:nvCxnSpPr>
          <p:spPr>
            <a:xfrm flipV="1">
              <a:off x="3652408" y="3842132"/>
              <a:ext cx="4090885" cy="99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>
              <a:extLst>
                <a:ext uri="{FF2B5EF4-FFF2-40B4-BE49-F238E27FC236}">
                  <a16:creationId xmlns:a16="http://schemas.microsoft.com/office/drawing/2014/main" id="{9A51CDA9-1782-9139-5C1C-A8F8A8819D52}"/>
                </a:ext>
              </a:extLst>
            </p:cNvPr>
            <p:cNvCxnSpPr>
              <a:stCxn id="30" idx="0"/>
              <a:endCxn id="32" idx="2"/>
            </p:cNvCxnSpPr>
            <p:nvPr/>
          </p:nvCxnSpPr>
          <p:spPr>
            <a:xfrm rot="5400000" flipH="1" flipV="1">
              <a:off x="3853926" y="1874401"/>
              <a:ext cx="941031" cy="2168167"/>
            </a:xfrm>
            <a:prstGeom prst="curvedConnector2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>
              <a:extLst>
                <a:ext uri="{FF2B5EF4-FFF2-40B4-BE49-F238E27FC236}">
                  <a16:creationId xmlns:a16="http://schemas.microsoft.com/office/drawing/2014/main" id="{29391EB4-BDE0-55CE-B692-B53AEE8636D1}"/>
                </a:ext>
              </a:extLst>
            </p:cNvPr>
            <p:cNvCxnSpPr>
              <a:stCxn id="32" idx="6"/>
              <a:endCxn id="31" idx="0"/>
            </p:cNvCxnSpPr>
            <p:nvPr/>
          </p:nvCxnSpPr>
          <p:spPr>
            <a:xfrm>
              <a:off x="6232626" y="2487968"/>
              <a:ext cx="1922718" cy="940932"/>
            </a:xfrm>
            <a:prstGeom prst="curved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Google Shape;414;p19">
              <a:extLst>
                <a:ext uri="{FF2B5EF4-FFF2-40B4-BE49-F238E27FC236}">
                  <a16:creationId xmlns:a16="http://schemas.microsoft.com/office/drawing/2014/main" id="{4E4853F9-C790-B79A-241B-1832661BDECC}"/>
                </a:ext>
              </a:extLst>
            </p:cNvPr>
            <p:cNvSpPr/>
            <p:nvPr/>
          </p:nvSpPr>
          <p:spPr>
            <a:xfrm>
              <a:off x="5408525" y="2074736"/>
              <a:ext cx="824101" cy="826463"/>
            </a:xfrm>
            <a:prstGeom prst="flowChartConnector">
              <a:avLst/>
            </a:prstGeom>
            <a:solidFill>
              <a:schemeClr val="lt1"/>
            </a:solidFill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chemeClr val="accent2"/>
                  </a:solidFill>
                  <a:latin typeface="Calibri"/>
                  <a:cs typeface="Calibri"/>
                  <a:sym typeface="Calibri"/>
                </a:rPr>
                <a:t>A</a:t>
              </a:r>
              <a:endParaRPr sz="4000" dirty="0">
                <a:solidFill>
                  <a:schemeClr val="accent2"/>
                </a:solidFill>
              </a:endParaRPr>
            </a:p>
          </p:txBody>
        </p:sp>
        <p:sp>
          <p:nvSpPr>
            <p:cNvPr id="30" name="Google Shape;414;p19">
              <a:extLst>
                <a:ext uri="{FF2B5EF4-FFF2-40B4-BE49-F238E27FC236}">
                  <a16:creationId xmlns:a16="http://schemas.microsoft.com/office/drawing/2014/main" id="{6538BA3B-3657-9464-77F0-389B24A89537}"/>
                </a:ext>
              </a:extLst>
            </p:cNvPr>
            <p:cNvSpPr/>
            <p:nvPr/>
          </p:nvSpPr>
          <p:spPr>
            <a:xfrm>
              <a:off x="2828307" y="3428999"/>
              <a:ext cx="824101" cy="826463"/>
            </a:xfrm>
            <a:prstGeom prst="flowChartConnector">
              <a:avLst/>
            </a:prstGeom>
            <a:solidFill>
              <a:schemeClr val="lt1"/>
            </a:solidFill>
            <a:ln w="571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S</a:t>
              </a:r>
              <a:endParaRPr sz="4000" dirty="0">
                <a:solidFill>
                  <a:schemeClr val="accent3"/>
                </a:solidFill>
              </a:endParaRPr>
            </a:p>
          </p:txBody>
        </p:sp>
        <p:sp>
          <p:nvSpPr>
            <p:cNvPr id="31" name="Google Shape;414;p19">
              <a:extLst>
                <a:ext uri="{FF2B5EF4-FFF2-40B4-BE49-F238E27FC236}">
                  <a16:creationId xmlns:a16="http://schemas.microsoft.com/office/drawing/2014/main" id="{6F1CE6D5-8E83-CFFB-04DC-4050C8010C16}"/>
                </a:ext>
              </a:extLst>
            </p:cNvPr>
            <p:cNvSpPr/>
            <p:nvPr/>
          </p:nvSpPr>
          <p:spPr>
            <a:xfrm>
              <a:off x="7743293" y="3428900"/>
              <a:ext cx="824101" cy="826463"/>
            </a:xfrm>
            <a:prstGeom prst="flowChartConnector">
              <a:avLst/>
            </a:prstGeom>
            <a:solidFill>
              <a:schemeClr val="lt1"/>
            </a:solidFill>
            <a:ln w="571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G</a:t>
              </a:r>
              <a:endParaRPr sz="4000" dirty="0">
                <a:solidFill>
                  <a:schemeClr val="accent3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A558076-2600-97BB-B8B9-E3123DACDB88}"/>
                </a:ext>
              </a:extLst>
            </p:cNvPr>
            <p:cNvSpPr txBox="1"/>
            <p:nvPr/>
          </p:nvSpPr>
          <p:spPr>
            <a:xfrm>
              <a:off x="5646027" y="4024529"/>
              <a:ext cx="349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C3EA844-B1B4-9D06-A291-D20B62738D36}"/>
                </a:ext>
              </a:extLst>
            </p:cNvPr>
            <p:cNvSpPr txBox="1"/>
            <p:nvPr/>
          </p:nvSpPr>
          <p:spPr>
            <a:xfrm>
              <a:off x="3863884" y="2157052"/>
              <a:ext cx="349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30C16BC-4AE2-22B1-C654-10C345C935EE}"/>
                </a:ext>
              </a:extLst>
            </p:cNvPr>
            <p:cNvSpPr txBox="1"/>
            <p:nvPr/>
          </p:nvSpPr>
          <p:spPr>
            <a:xfrm>
              <a:off x="7329489" y="2150912"/>
              <a:ext cx="349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8211C69-EFA9-0854-FB17-CB0BCDB96CC3}"/>
                </a:ext>
              </a:extLst>
            </p:cNvPr>
            <p:cNvSpPr txBox="1"/>
            <p:nvPr/>
          </p:nvSpPr>
          <p:spPr>
            <a:xfrm>
              <a:off x="2695644" y="4387864"/>
              <a:ext cx="1089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accent4"/>
                  </a:solidFill>
                  <a:latin typeface="+mj-lt"/>
                </a:rPr>
                <a:t>h = 6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A8A23DE-8EBA-7F86-E1DD-94EF45F9D186}"/>
                </a:ext>
              </a:extLst>
            </p:cNvPr>
            <p:cNvSpPr txBox="1"/>
            <p:nvPr/>
          </p:nvSpPr>
          <p:spPr>
            <a:xfrm>
              <a:off x="7610630" y="4387863"/>
              <a:ext cx="1089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accent4"/>
                  </a:solidFill>
                  <a:latin typeface="+mj-lt"/>
                </a:rPr>
                <a:t>h = 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97FE87C-966A-C7FC-F7B9-39A33947525F}"/>
                </a:ext>
              </a:extLst>
            </p:cNvPr>
            <p:cNvSpPr txBox="1"/>
            <p:nvPr/>
          </p:nvSpPr>
          <p:spPr>
            <a:xfrm>
              <a:off x="5275862" y="1551362"/>
              <a:ext cx="1089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accent4"/>
                  </a:solidFill>
                  <a:latin typeface="+mj-lt"/>
                </a:rPr>
                <a:t>h = 5</a:t>
              </a:r>
            </a:p>
          </p:txBody>
        </p:sp>
      </p:grp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F7F78E9F-6766-EAF3-8461-43DAE533E86E}"/>
              </a:ext>
            </a:extLst>
          </p:cNvPr>
          <p:cNvSpPr/>
          <p:nvPr/>
        </p:nvSpPr>
        <p:spPr>
          <a:xfrm>
            <a:off x="1116966" y="2673241"/>
            <a:ext cx="2596635" cy="80752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+mj-lt"/>
              </a:rPr>
              <a:t>f(A) = 1 + 5 = 6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FCDD20F2-A4CF-60D5-7362-636BDCFFAAF1}"/>
              </a:ext>
            </a:extLst>
          </p:cNvPr>
          <p:cNvSpPr/>
          <p:nvPr/>
        </p:nvSpPr>
        <p:spPr>
          <a:xfrm>
            <a:off x="4920406" y="5230744"/>
            <a:ext cx="2596635" cy="807522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+mj-lt"/>
              </a:rPr>
              <a:t>f(G) = 0 + 5 = 5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40BAEB15-7FAB-BBD7-CBCD-7900EF67DB1C}"/>
              </a:ext>
            </a:extLst>
          </p:cNvPr>
          <p:cNvSpPr/>
          <p:nvPr/>
        </p:nvSpPr>
        <p:spPr>
          <a:xfrm>
            <a:off x="9129036" y="1184348"/>
            <a:ext cx="2729298" cy="2420087"/>
          </a:xfrm>
          <a:prstGeom prst="roundRect">
            <a:avLst>
              <a:gd name="adj" fmla="val 7286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58E9B8F-AED5-A378-292B-FD57503A9B54}"/>
                  </a:ext>
                </a:extLst>
              </p:cNvPr>
              <p:cNvSpPr txBox="1"/>
              <p:nvPr/>
            </p:nvSpPr>
            <p:spPr>
              <a:xfrm>
                <a:off x="9343994" y="1370295"/>
                <a:ext cx="2308315" cy="19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chemeClr val="accent1"/>
                    </a:solidFill>
                  </a:rPr>
                  <a:t>What went wrong?</a:t>
                </a:r>
              </a:p>
              <a:p>
                <a:endParaRPr lang="en-US" b="1" i="1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Heuristic made bad path seem better than good path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r>
                  <a:rPr lang="en-US" sz="1600" dirty="0">
                    <a:sym typeface="Wingdings" pitchFamily="2" charset="2"/>
                  </a:rPr>
                  <a:t> Need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h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)≤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h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1600" dirty="0">
                    <a:sym typeface="Wingdings" pitchFamily="2" charset="2"/>
                  </a:rPr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58E9B8F-AED5-A378-292B-FD57503A9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994" y="1370295"/>
                <a:ext cx="2308315" cy="1936877"/>
              </a:xfrm>
              <a:prstGeom prst="rect">
                <a:avLst/>
              </a:prstGeom>
              <a:blipFill>
                <a:blip r:embed="rId2"/>
                <a:stretch>
                  <a:fillRect l="-2186" t="-1961" r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32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2F071D-3405-FE7E-8A84-0A02FCC9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FE6292-9FED-205E-57A0-0EDFC221C1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Heuristics must be </a:t>
                </a:r>
                <a:r>
                  <a:rPr lang="en-US" i="1" dirty="0"/>
                  <a:t>underestimates</a:t>
                </a:r>
                <a:r>
                  <a:rPr lang="en-US" dirty="0"/>
                  <a:t> of the true cost for A* to be optimal</a:t>
                </a:r>
              </a:p>
              <a:p>
                <a:r>
                  <a:rPr lang="en-US" dirty="0"/>
                  <a:t>An </a:t>
                </a:r>
                <a:r>
                  <a:rPr lang="en-US" b="1" dirty="0">
                    <a:solidFill>
                      <a:schemeClr val="accent2"/>
                    </a:solidFill>
                    <a:latin typeface="Avenir Next" panose="020B0503020202020204" pitchFamily="34" charset="0"/>
                  </a:rPr>
                  <a:t>admissible heuristic</a:t>
                </a:r>
                <a:r>
                  <a:rPr lang="en-US" dirty="0"/>
                  <a:t> is optimistic about cost to goal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latin typeface="+mj-lt"/>
                  </a:rPr>
                  <a:t>true cost</a:t>
                </a:r>
                <a:r>
                  <a:rPr lang="en-US" dirty="0"/>
                  <a:t> from </a:t>
                </a:r>
                <a:r>
                  <a:rPr lang="en-US" i="1" dirty="0"/>
                  <a:t>n</a:t>
                </a:r>
                <a:r>
                  <a:rPr lang="en-US" dirty="0"/>
                  <a:t> to the goal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FE6292-9FED-205E-57A0-0EDFC221C1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0FF10-A5E6-DB09-AB0C-D73C6609B5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36B40-D303-5966-2817-AF5F61CA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23</a:t>
            </a:fld>
            <a:endParaRPr lang="en-US"/>
          </a:p>
        </p:txBody>
      </p:sp>
      <p:pic>
        <p:nvPicPr>
          <p:cNvPr id="8" name="Google Shape;372;p15" descr="A robot with a computer brain looks confused as the “Heuristi-Tron” with an inadmissible heuristic shows an arrow between the options “Abandon hope!” and “Still nope.”">
            <a:extLst>
              <a:ext uri="{FF2B5EF4-FFF2-40B4-BE49-F238E27FC236}">
                <a16:creationId xmlns:a16="http://schemas.microsoft.com/office/drawing/2014/main" id="{FBCC728C-C8A9-81F4-FC06-19C8415B0F6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t="12558"/>
          <a:stretch>
            <a:fillRect/>
          </a:stretch>
        </p:blipFill>
        <p:spPr>
          <a:xfrm>
            <a:off x="7106749" y="4511040"/>
            <a:ext cx="2873355" cy="1843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73;p15" descr="A robot with a computer brain looks blissful as the “Heuristi-Tron” with an admissible heuristic shows an arrow between the options “Getting closer…” and “Yay!”">
            <a:extLst>
              <a:ext uri="{FF2B5EF4-FFF2-40B4-BE49-F238E27FC236}">
                <a16:creationId xmlns:a16="http://schemas.microsoft.com/office/drawing/2014/main" id="{7CE995EE-281A-C61D-F330-9F13A6D81C7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t="12731"/>
          <a:stretch>
            <a:fillRect/>
          </a:stretch>
        </p:blipFill>
        <p:spPr>
          <a:xfrm>
            <a:off x="1090231" y="4591015"/>
            <a:ext cx="2797484" cy="1843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B8D173-4967-EE3C-3E07-5FECA4CC0C74}"/>
              </a:ext>
            </a:extLst>
          </p:cNvPr>
          <p:cNvSpPr txBox="1"/>
          <p:nvPr/>
        </p:nvSpPr>
        <p:spPr>
          <a:xfrm>
            <a:off x="4120126" y="4848159"/>
            <a:ext cx="17813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3"/>
                </a:solidFill>
              </a:rPr>
              <a:t>Admissible</a:t>
            </a:r>
            <a:r>
              <a:rPr lang="en-US" sz="1400" b="1" dirty="0">
                <a:solidFill>
                  <a:schemeClr val="accent3"/>
                </a:solidFill>
              </a:rPr>
              <a:t> heuristics</a:t>
            </a:r>
            <a:r>
              <a:rPr lang="en-US" sz="1400" dirty="0"/>
              <a:t> slow down bad paths but never outweigh the true cost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B95C68-3919-24FA-6B5D-6425E571F237}"/>
              </a:ext>
            </a:extLst>
          </p:cNvPr>
          <p:cNvSpPr txBox="1"/>
          <p:nvPr/>
        </p:nvSpPr>
        <p:spPr>
          <a:xfrm>
            <a:off x="9977256" y="4848158"/>
            <a:ext cx="17813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2"/>
                </a:solidFill>
              </a:rPr>
              <a:t>Inadmissible</a:t>
            </a:r>
            <a:r>
              <a:rPr lang="en-US" sz="1400" b="1" dirty="0">
                <a:solidFill>
                  <a:schemeClr val="accent2"/>
                </a:solidFill>
              </a:rPr>
              <a:t> heuristics</a:t>
            </a:r>
            <a:r>
              <a:rPr lang="en-US" sz="1400" dirty="0"/>
              <a:t> trap good plans on the fringe, breaking optimality</a:t>
            </a:r>
          </a:p>
        </p:txBody>
      </p:sp>
    </p:spTree>
    <p:extLst>
      <p:ext uri="{BB962C8B-B14F-4D97-AF65-F5344CB8AC3E}">
        <p14:creationId xmlns:p14="http://schemas.microsoft.com/office/powerpoint/2010/main" val="6816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EA13DB-3C79-BFDE-AC58-AA1CF7D8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Claim: A* Search is </a:t>
            </a:r>
            <a:r>
              <a:rPr lang="en-US" sz="2400" u="sng" dirty="0"/>
              <a:t>Optimal</a:t>
            </a:r>
            <a:r>
              <a:rPr lang="en-US" sz="2400" dirty="0"/>
              <a:t>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A2663-63D5-A281-49DF-E6F2B517DC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489A7-8450-B47B-BF95-CA879EF9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24</a:t>
            </a:fld>
            <a:endParaRPr lang="en-US"/>
          </a:p>
        </p:txBody>
      </p:sp>
      <p:pic>
        <p:nvPicPr>
          <p:cNvPr id="7" name="Google Shape;393;p17" descr="Illustration of a robot with a computerized brain holding its arms in the air in celebration.">
            <a:extLst>
              <a:ext uri="{FF2B5EF4-FFF2-40B4-BE49-F238E27FC236}">
                <a16:creationId xmlns:a16="http://schemas.microsoft.com/office/drawing/2014/main" id="{27E3E77A-4ACD-7B05-CD33-643B28A0280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4601" y="1131767"/>
            <a:ext cx="5862797" cy="4222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073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65CFA-EF51-1756-EF22-9A0F2DEDF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3B7CCD-AB92-E635-77EA-A514F17D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Optimality of A* Tree Search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6C2D61-ED9C-9F77-1A48-D15BF7752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</a:t>
            </a:r>
          </a:p>
          <a:p>
            <a:pPr lvl="1">
              <a:buClr>
                <a:schemeClr val="tx1"/>
              </a:buClr>
            </a:pPr>
            <a:r>
              <a:rPr lang="en-US" i="1" dirty="0">
                <a:solidFill>
                  <a:schemeClr val="accent2"/>
                </a:solidFill>
                <a:latin typeface="+mj-lt"/>
              </a:rPr>
              <a:t>A</a:t>
            </a:r>
            <a:r>
              <a:rPr lang="en-US" dirty="0"/>
              <a:t> is an optimal goal node</a:t>
            </a:r>
          </a:p>
          <a:p>
            <a:pPr lvl="1">
              <a:buClr>
                <a:schemeClr val="tx1"/>
              </a:buClr>
            </a:pPr>
            <a:r>
              <a:rPr lang="en-US" i="1" dirty="0">
                <a:solidFill>
                  <a:schemeClr val="accent2"/>
                </a:solidFill>
                <a:latin typeface="+mj-lt"/>
              </a:rPr>
              <a:t>B</a:t>
            </a:r>
            <a:r>
              <a:rPr lang="en-US" dirty="0"/>
              <a:t> is a suboptimal goal node</a:t>
            </a:r>
          </a:p>
          <a:p>
            <a:pPr lvl="1">
              <a:buClr>
                <a:schemeClr val="tx1"/>
              </a:buClr>
            </a:pPr>
            <a:r>
              <a:rPr lang="en-US" b="1" i="1" dirty="0">
                <a:solidFill>
                  <a:schemeClr val="accent4"/>
                </a:solidFill>
                <a:latin typeface="+mj-lt"/>
              </a:rPr>
              <a:t>h</a:t>
            </a:r>
            <a:r>
              <a:rPr lang="en-US" dirty="0"/>
              <a:t> is admissible</a:t>
            </a:r>
          </a:p>
          <a:p>
            <a:r>
              <a:rPr lang="en-US" dirty="0"/>
              <a:t>Claim</a:t>
            </a:r>
          </a:p>
          <a:p>
            <a:pPr lvl="1">
              <a:buClr>
                <a:schemeClr val="tx1"/>
              </a:buClr>
            </a:pPr>
            <a:r>
              <a:rPr lang="en-US" b="1" i="1" dirty="0">
                <a:solidFill>
                  <a:schemeClr val="accent2"/>
                </a:solidFill>
                <a:latin typeface="+mj-lt"/>
              </a:rPr>
              <a:t>A</a:t>
            </a:r>
            <a:r>
              <a:rPr lang="en-US" dirty="0"/>
              <a:t> will be chosen for expansion before </a:t>
            </a:r>
            <a:r>
              <a:rPr lang="en-US" i="1" dirty="0">
                <a:solidFill>
                  <a:schemeClr val="accent2"/>
                </a:solidFill>
                <a:latin typeface="+mj-lt"/>
              </a:rPr>
              <a:t>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FCF37-8E2D-B014-E8BD-60FD6D4E01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CSE 473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3942D-15A8-AA00-0CEF-19BDE9D0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25</a:t>
            </a:fld>
            <a:endParaRPr lang="en-US"/>
          </a:p>
        </p:txBody>
      </p:sp>
      <p:grpSp>
        <p:nvGrpSpPr>
          <p:cNvPr id="23" name="Group 22" descr="An conceptual illustration of uniform cost search, shown as a triangle where the root node branches by a factor of b for each tier (up to C*/epsilon tiers). UCS finds the least cost solution. This is illustrated on the diagram with curvy bands starting from the top of the triangle.">
            <a:extLst>
              <a:ext uri="{FF2B5EF4-FFF2-40B4-BE49-F238E27FC236}">
                <a16:creationId xmlns:a16="http://schemas.microsoft.com/office/drawing/2014/main" id="{87F3E697-C11D-815F-B844-9B853D08B2F8}"/>
              </a:ext>
            </a:extLst>
          </p:cNvPr>
          <p:cNvGrpSpPr>
            <a:grpSpLocks noChangeAspect="1"/>
          </p:cNvGrpSpPr>
          <p:nvPr/>
        </p:nvGrpSpPr>
        <p:grpSpPr>
          <a:xfrm>
            <a:off x="6862543" y="1983483"/>
            <a:ext cx="3717981" cy="3332875"/>
            <a:chOff x="6737351" y="2693989"/>
            <a:chExt cx="2927351" cy="2624139"/>
          </a:xfrm>
        </p:grpSpPr>
        <p:sp>
          <p:nvSpPr>
            <p:cNvPr id="8" name="Google Shape;803;p34">
              <a:extLst>
                <a:ext uri="{FF2B5EF4-FFF2-40B4-BE49-F238E27FC236}">
                  <a16:creationId xmlns:a16="http://schemas.microsoft.com/office/drawing/2014/main" id="{17D5843F-8310-5293-0C6F-77CFED5F9507}"/>
                </a:ext>
              </a:extLst>
            </p:cNvPr>
            <p:cNvSpPr/>
            <p:nvPr/>
          </p:nvSpPr>
          <p:spPr>
            <a:xfrm>
              <a:off x="6737351" y="2763841"/>
              <a:ext cx="2927351" cy="2554287"/>
            </a:xfrm>
            <a:custGeom>
              <a:avLst/>
              <a:gdLst/>
              <a:ahLst/>
              <a:cxnLst/>
              <a:rect l="l" t="t" r="r" b="b"/>
              <a:pathLst>
                <a:path w="1844" h="1609" extrusionOk="0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04;p34">
              <a:extLst>
                <a:ext uri="{FF2B5EF4-FFF2-40B4-BE49-F238E27FC236}">
                  <a16:creationId xmlns:a16="http://schemas.microsoft.com/office/drawing/2014/main" id="{878AEC73-41CA-785A-F5D2-5ED71AD80330}"/>
                </a:ext>
              </a:extLst>
            </p:cNvPr>
            <p:cNvSpPr/>
            <p:nvPr/>
          </p:nvSpPr>
          <p:spPr>
            <a:xfrm>
              <a:off x="8091487" y="2693989"/>
              <a:ext cx="179388" cy="179387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05;p34">
              <a:extLst>
                <a:ext uri="{FF2B5EF4-FFF2-40B4-BE49-F238E27FC236}">
                  <a16:creationId xmlns:a16="http://schemas.microsoft.com/office/drawing/2014/main" id="{A802CF45-CD66-D948-8888-AF7796CC8DFE}"/>
                </a:ext>
              </a:extLst>
            </p:cNvPr>
            <p:cNvSpPr/>
            <p:nvPr/>
          </p:nvSpPr>
          <p:spPr>
            <a:xfrm>
              <a:off x="7859714" y="3119440"/>
              <a:ext cx="179388" cy="179387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06;p34">
              <a:extLst>
                <a:ext uri="{FF2B5EF4-FFF2-40B4-BE49-F238E27FC236}">
                  <a16:creationId xmlns:a16="http://schemas.microsoft.com/office/drawing/2014/main" id="{7C460178-DB34-85E9-8D95-E7DB5A0AC5A3}"/>
                </a:ext>
              </a:extLst>
            </p:cNvPr>
            <p:cNvSpPr/>
            <p:nvPr/>
          </p:nvSpPr>
          <p:spPr>
            <a:xfrm>
              <a:off x="8335963" y="3109913"/>
              <a:ext cx="179388" cy="179387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07;p34">
              <a:extLst>
                <a:ext uri="{FF2B5EF4-FFF2-40B4-BE49-F238E27FC236}">
                  <a16:creationId xmlns:a16="http://schemas.microsoft.com/office/drawing/2014/main" id="{06334ABF-324D-EF67-8A41-0E278CD3ECD2}"/>
                </a:ext>
              </a:extLst>
            </p:cNvPr>
            <p:cNvSpPr txBox="1"/>
            <p:nvPr/>
          </p:nvSpPr>
          <p:spPr>
            <a:xfrm>
              <a:off x="8057084" y="2970214"/>
              <a:ext cx="274639" cy="369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dirty="0"/>
            </a:p>
          </p:txBody>
        </p:sp>
      </p:grpSp>
      <p:sp>
        <p:nvSpPr>
          <p:cNvPr id="24" name="Google Shape;814;p34">
            <a:extLst>
              <a:ext uri="{FF2B5EF4-FFF2-40B4-BE49-F238E27FC236}">
                <a16:creationId xmlns:a16="http://schemas.microsoft.com/office/drawing/2014/main" id="{C97C636E-8971-8ED3-2639-12142C63A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81619" y="4473429"/>
            <a:ext cx="227837" cy="227838"/>
          </a:xfrm>
          <a:prstGeom prst="ellipse">
            <a:avLst/>
          </a:prstGeom>
          <a:solidFill>
            <a:schemeClr val="accent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815;p34">
            <a:extLst>
              <a:ext uri="{FF2B5EF4-FFF2-40B4-BE49-F238E27FC236}">
                <a16:creationId xmlns:a16="http://schemas.microsoft.com/office/drawing/2014/main" id="{AF50AF2E-04F0-C373-F1EB-4F546D592C31}"/>
              </a:ext>
            </a:extLst>
          </p:cNvPr>
          <p:cNvSpPr/>
          <p:nvPr/>
        </p:nvSpPr>
        <p:spPr>
          <a:xfrm>
            <a:off x="10286665" y="4856424"/>
            <a:ext cx="227838" cy="227838"/>
          </a:xfrm>
          <a:prstGeom prst="ellipse">
            <a:avLst/>
          </a:prstGeom>
          <a:solidFill>
            <a:schemeClr val="accent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7CB876-3356-2C37-740E-B9AF85113CEF}"/>
              </a:ext>
            </a:extLst>
          </p:cNvPr>
          <p:cNvSpPr txBox="1"/>
          <p:nvPr/>
        </p:nvSpPr>
        <p:spPr>
          <a:xfrm>
            <a:off x="6574211" y="4384711"/>
            <a:ext cx="5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2"/>
                </a:solidFill>
                <a:latin typeface="+mj-lt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E39857-4D6F-985E-18DF-8A4C1FFEF2E6}"/>
              </a:ext>
            </a:extLst>
          </p:cNvPr>
          <p:cNvSpPr txBox="1"/>
          <p:nvPr/>
        </p:nvSpPr>
        <p:spPr>
          <a:xfrm>
            <a:off x="10561018" y="4785677"/>
            <a:ext cx="5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2"/>
                </a:solidFill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0958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4" grpId="0" animBg="1"/>
      <p:bldP spid="16" grpId="0" animBg="1"/>
      <p:bldP spid="15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F0843-117D-0666-5115-C2D0B788E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8;p19">
            <a:extLst>
              <a:ext uri="{FF2B5EF4-FFF2-40B4-BE49-F238E27FC236}">
                <a16:creationId xmlns:a16="http://schemas.microsoft.com/office/drawing/2014/main" id="{8F2418D4-3940-4B7D-4C8E-E9D6DFC3CD7B}"/>
              </a:ext>
            </a:extLst>
          </p:cNvPr>
          <p:cNvSpPr/>
          <p:nvPr/>
        </p:nvSpPr>
        <p:spPr>
          <a:xfrm>
            <a:off x="7855222" y="2085209"/>
            <a:ext cx="2593322" cy="3244157"/>
          </a:xfrm>
          <a:custGeom>
            <a:avLst/>
            <a:gdLst/>
            <a:ahLst/>
            <a:cxnLst/>
            <a:rect l="l" t="t" r="r" b="b"/>
            <a:pathLst>
              <a:path w="1217" h="1494" extrusionOk="0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92B3C8-CB9C-DA66-A419-5DBDAF0DA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Optimality of A* Tree Search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535F688-14D0-6F6D-775A-F593C5DA5F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Proof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/>
                  <a:t>Let </a:t>
                </a:r>
                <a:r>
                  <a:rPr lang="en-US" i="1" dirty="0">
                    <a:solidFill>
                      <a:schemeClr val="accent2"/>
                    </a:solidFill>
                    <a:latin typeface="+mj-lt"/>
                  </a:rPr>
                  <a:t>B</a:t>
                </a:r>
                <a:r>
                  <a:rPr lang="en-US" dirty="0"/>
                  <a:t> be on the fringe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/>
                  <a:t>Some ancestor </a:t>
                </a:r>
                <a:r>
                  <a:rPr lang="en-US" i="1" dirty="0">
                    <a:solidFill>
                      <a:schemeClr val="accent4"/>
                    </a:solidFill>
                    <a:latin typeface="+mj-lt"/>
                  </a:rPr>
                  <a:t>n</a:t>
                </a:r>
                <a:r>
                  <a:rPr lang="en-US" dirty="0"/>
                  <a:t> of </a:t>
                </a:r>
                <a:r>
                  <a:rPr lang="en-US" b="1" i="1" dirty="0">
                    <a:solidFill>
                      <a:schemeClr val="accent2"/>
                    </a:solidFill>
                    <a:latin typeface="+mj-lt"/>
                  </a:rPr>
                  <a:t>A</a:t>
                </a:r>
                <a:r>
                  <a:rPr lang="en-US" dirty="0"/>
                  <a:t> is on the fringe, too </a:t>
                </a:r>
              </a:p>
              <a:p>
                <a:pPr lvl="2">
                  <a:buClr>
                    <a:schemeClr val="tx1"/>
                  </a:buClr>
                </a:pPr>
                <a:r>
                  <a:rPr lang="en-US" dirty="0"/>
                  <a:t>(maybe </a:t>
                </a:r>
                <a:r>
                  <a:rPr lang="en-US" i="1" dirty="0">
                    <a:solidFill>
                      <a:schemeClr val="accent2"/>
                    </a:solidFill>
                    <a:latin typeface="+mj-lt"/>
                  </a:rPr>
                  <a:t>A</a:t>
                </a:r>
                <a:r>
                  <a:rPr lang="en-US" dirty="0"/>
                  <a:t> itself)</a:t>
                </a:r>
              </a:p>
              <a:p>
                <a:r>
                  <a:rPr lang="en-US" dirty="0"/>
                  <a:t>Claim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b="1" i="1" dirty="0">
                    <a:solidFill>
                      <a:schemeClr val="accent2"/>
                    </a:solidFill>
                    <a:latin typeface="+mj-lt"/>
                  </a:rPr>
                  <a:t>n</a:t>
                </a:r>
                <a:r>
                  <a:rPr lang="en-US" dirty="0"/>
                  <a:t> will be expanded before </a:t>
                </a:r>
                <a:r>
                  <a:rPr lang="en-US" i="1" dirty="0">
                    <a:solidFill>
                      <a:schemeClr val="accent2"/>
                    </a:solidFill>
                    <a:latin typeface="+mj-lt"/>
                  </a:rPr>
                  <a:t>B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Proof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535F688-14D0-6F6D-775A-F593C5DA5F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5A8-EE47-249C-8DE7-56BA0B6F41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CSE 473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6E802-2677-D1FE-165E-1FBDB641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26</a:t>
            </a:fld>
            <a:endParaRPr lang="en-US"/>
          </a:p>
        </p:txBody>
      </p:sp>
      <p:grpSp>
        <p:nvGrpSpPr>
          <p:cNvPr id="23" name="Group 22" descr="An conceptual illustration of uniform cost search, shown as a triangle where the root node branches by a factor of b for each tier (up to C*/epsilon tiers). UCS finds the least cost solution. This is illustrated on the diagram with curvy bands starting from the top of the triangle.">
            <a:extLst>
              <a:ext uri="{FF2B5EF4-FFF2-40B4-BE49-F238E27FC236}">
                <a16:creationId xmlns:a16="http://schemas.microsoft.com/office/drawing/2014/main" id="{07CCDC5D-7ED8-A657-755A-5F12072C106D}"/>
              </a:ext>
            </a:extLst>
          </p:cNvPr>
          <p:cNvGrpSpPr>
            <a:grpSpLocks noChangeAspect="1"/>
          </p:cNvGrpSpPr>
          <p:nvPr/>
        </p:nvGrpSpPr>
        <p:grpSpPr>
          <a:xfrm>
            <a:off x="6862543" y="1983483"/>
            <a:ext cx="3717981" cy="3332875"/>
            <a:chOff x="6737351" y="2693989"/>
            <a:chExt cx="2927351" cy="2624139"/>
          </a:xfrm>
        </p:grpSpPr>
        <p:sp>
          <p:nvSpPr>
            <p:cNvPr id="8" name="Google Shape;803;p34">
              <a:extLst>
                <a:ext uri="{FF2B5EF4-FFF2-40B4-BE49-F238E27FC236}">
                  <a16:creationId xmlns:a16="http://schemas.microsoft.com/office/drawing/2014/main" id="{8C5E7296-B8D7-056C-466A-B16848B50666}"/>
                </a:ext>
              </a:extLst>
            </p:cNvPr>
            <p:cNvSpPr/>
            <p:nvPr/>
          </p:nvSpPr>
          <p:spPr>
            <a:xfrm>
              <a:off x="6737351" y="2763841"/>
              <a:ext cx="2927351" cy="2554287"/>
            </a:xfrm>
            <a:custGeom>
              <a:avLst/>
              <a:gdLst/>
              <a:ahLst/>
              <a:cxnLst/>
              <a:rect l="l" t="t" r="r" b="b"/>
              <a:pathLst>
                <a:path w="1844" h="1609" extrusionOk="0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04;p34">
              <a:extLst>
                <a:ext uri="{FF2B5EF4-FFF2-40B4-BE49-F238E27FC236}">
                  <a16:creationId xmlns:a16="http://schemas.microsoft.com/office/drawing/2014/main" id="{A095B804-7474-055A-6E8E-68B8ED866C08}"/>
                </a:ext>
              </a:extLst>
            </p:cNvPr>
            <p:cNvSpPr/>
            <p:nvPr/>
          </p:nvSpPr>
          <p:spPr>
            <a:xfrm>
              <a:off x="8091487" y="2693989"/>
              <a:ext cx="179388" cy="179387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05;p34">
              <a:extLst>
                <a:ext uri="{FF2B5EF4-FFF2-40B4-BE49-F238E27FC236}">
                  <a16:creationId xmlns:a16="http://schemas.microsoft.com/office/drawing/2014/main" id="{C3901EB3-53B3-401C-33CD-6310D400AA2B}"/>
                </a:ext>
              </a:extLst>
            </p:cNvPr>
            <p:cNvSpPr/>
            <p:nvPr/>
          </p:nvSpPr>
          <p:spPr>
            <a:xfrm>
              <a:off x="7859714" y="3119440"/>
              <a:ext cx="179388" cy="179387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06;p34">
              <a:extLst>
                <a:ext uri="{FF2B5EF4-FFF2-40B4-BE49-F238E27FC236}">
                  <a16:creationId xmlns:a16="http://schemas.microsoft.com/office/drawing/2014/main" id="{21354532-6F31-F1FA-E311-BBC3DA3DDC8B}"/>
                </a:ext>
              </a:extLst>
            </p:cNvPr>
            <p:cNvSpPr/>
            <p:nvPr/>
          </p:nvSpPr>
          <p:spPr>
            <a:xfrm>
              <a:off x="8335963" y="3109913"/>
              <a:ext cx="179388" cy="179387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07;p34">
              <a:extLst>
                <a:ext uri="{FF2B5EF4-FFF2-40B4-BE49-F238E27FC236}">
                  <a16:creationId xmlns:a16="http://schemas.microsoft.com/office/drawing/2014/main" id="{329F2DE4-7015-AA41-C664-D292DF431FC3}"/>
                </a:ext>
              </a:extLst>
            </p:cNvPr>
            <p:cNvSpPr txBox="1"/>
            <p:nvPr/>
          </p:nvSpPr>
          <p:spPr>
            <a:xfrm>
              <a:off x="8057084" y="2970214"/>
              <a:ext cx="274639" cy="369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dirty="0"/>
            </a:p>
          </p:txBody>
        </p:sp>
      </p:grpSp>
      <p:sp>
        <p:nvSpPr>
          <p:cNvPr id="24" name="Google Shape;814;p34">
            <a:extLst>
              <a:ext uri="{FF2B5EF4-FFF2-40B4-BE49-F238E27FC236}">
                <a16:creationId xmlns:a16="http://schemas.microsoft.com/office/drawing/2014/main" id="{B3CF8828-0B9E-EDF0-E73A-95BFEDBAB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81619" y="4473429"/>
            <a:ext cx="227837" cy="227838"/>
          </a:xfrm>
          <a:prstGeom prst="ellipse">
            <a:avLst/>
          </a:prstGeom>
          <a:solidFill>
            <a:schemeClr val="accent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815;p34">
            <a:extLst>
              <a:ext uri="{FF2B5EF4-FFF2-40B4-BE49-F238E27FC236}">
                <a16:creationId xmlns:a16="http://schemas.microsoft.com/office/drawing/2014/main" id="{3C211EDF-11FE-036A-0402-FFB4159152B7}"/>
              </a:ext>
            </a:extLst>
          </p:cNvPr>
          <p:cNvSpPr/>
          <p:nvPr/>
        </p:nvSpPr>
        <p:spPr>
          <a:xfrm>
            <a:off x="10286665" y="4856424"/>
            <a:ext cx="227838" cy="227838"/>
          </a:xfrm>
          <a:prstGeom prst="ellipse">
            <a:avLst/>
          </a:prstGeom>
          <a:solidFill>
            <a:schemeClr val="accent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B35393-38CF-8474-AABB-1E9EB49FB41A}"/>
              </a:ext>
            </a:extLst>
          </p:cNvPr>
          <p:cNvSpPr txBox="1"/>
          <p:nvPr/>
        </p:nvSpPr>
        <p:spPr>
          <a:xfrm>
            <a:off x="10561018" y="4785677"/>
            <a:ext cx="5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2"/>
                </a:solidFill>
                <a:latin typeface="+mj-lt"/>
              </a:rPr>
              <a:t>B</a:t>
            </a:r>
          </a:p>
        </p:txBody>
      </p:sp>
      <p:sp>
        <p:nvSpPr>
          <p:cNvPr id="2" name="Google Shape;805;p34">
            <a:extLst>
              <a:ext uri="{FF2B5EF4-FFF2-40B4-BE49-F238E27FC236}">
                <a16:creationId xmlns:a16="http://schemas.microsoft.com/office/drawing/2014/main" id="{CA154D42-A16C-6BC4-57A2-91B86320B3D0}"/>
              </a:ext>
            </a:extLst>
          </p:cNvPr>
          <p:cNvSpPr/>
          <p:nvPr/>
        </p:nvSpPr>
        <p:spPr>
          <a:xfrm>
            <a:off x="7769878" y="3429000"/>
            <a:ext cx="227838" cy="227836"/>
          </a:xfrm>
          <a:prstGeom prst="ellipse">
            <a:avLst/>
          </a:prstGeom>
          <a:solidFill>
            <a:schemeClr val="accent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8D179-4261-EC6D-377F-1904F6778C0C}"/>
              </a:ext>
            </a:extLst>
          </p:cNvPr>
          <p:cNvSpPr txBox="1"/>
          <p:nvPr/>
        </p:nvSpPr>
        <p:spPr>
          <a:xfrm>
            <a:off x="7212599" y="3337955"/>
            <a:ext cx="5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4"/>
                </a:solidFill>
                <a:latin typeface="+mj-lt"/>
              </a:rPr>
              <a:t>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23CB0A4-45EE-B76E-3C32-824D8C00D376}"/>
              </a:ext>
            </a:extLst>
          </p:cNvPr>
          <p:cNvSpPr/>
          <p:nvPr/>
        </p:nvSpPr>
        <p:spPr>
          <a:xfrm>
            <a:off x="2852927" y="4715681"/>
            <a:ext cx="3717981" cy="1514431"/>
          </a:xfrm>
          <a:prstGeom prst="roundRect">
            <a:avLst>
              <a:gd name="adj" fmla="val 5397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10C367-3B5D-E575-8926-73A1EF2768B3}"/>
                  </a:ext>
                </a:extLst>
              </p:cNvPr>
              <p:cNvSpPr txBox="1"/>
              <p:nvPr/>
            </p:nvSpPr>
            <p:spPr>
              <a:xfrm>
                <a:off x="3020902" y="4900347"/>
                <a:ext cx="341508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z="1400" dirty="0"/>
                  <a:t>because </a:t>
                </a:r>
                <a:r>
                  <a:rPr lang="en-US" sz="1400" i="1" dirty="0">
                    <a:latin typeface="+mj-lt"/>
                  </a:rPr>
                  <a:t>h</a:t>
                </a:r>
                <a:r>
                  <a:rPr lang="en-US" sz="1400" dirty="0"/>
                  <a:t> is admissible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10C367-3B5D-E575-8926-73A1EF276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902" y="4900347"/>
                <a:ext cx="3415081" cy="1200329"/>
              </a:xfrm>
              <a:prstGeom prst="rect">
                <a:avLst/>
              </a:prstGeom>
              <a:blipFill>
                <a:blip r:embed="rId3"/>
                <a:stretch>
                  <a:fillRect l="-74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25462A7-3878-1D64-96DC-1A611765CF5C}"/>
              </a:ext>
            </a:extLst>
          </p:cNvPr>
          <p:cNvSpPr/>
          <p:nvPr/>
        </p:nvSpPr>
        <p:spPr>
          <a:xfrm rot="1822302">
            <a:off x="7356267" y="3240177"/>
            <a:ext cx="457467" cy="1721837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2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8BC3E-4FD2-ED1F-8D1F-A26C3B630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8;p19">
            <a:extLst>
              <a:ext uri="{FF2B5EF4-FFF2-40B4-BE49-F238E27FC236}">
                <a16:creationId xmlns:a16="http://schemas.microsoft.com/office/drawing/2014/main" id="{06C48A4D-F58C-5243-2739-379ECB3E75F5}"/>
              </a:ext>
            </a:extLst>
          </p:cNvPr>
          <p:cNvSpPr/>
          <p:nvPr/>
        </p:nvSpPr>
        <p:spPr>
          <a:xfrm>
            <a:off x="7855222" y="2085209"/>
            <a:ext cx="2593322" cy="3244157"/>
          </a:xfrm>
          <a:custGeom>
            <a:avLst/>
            <a:gdLst/>
            <a:ahLst/>
            <a:cxnLst/>
            <a:rect l="l" t="t" r="r" b="b"/>
            <a:pathLst>
              <a:path w="1217" h="1494" extrusionOk="0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C25CA01-A27A-E734-81B3-23E97C892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Optimality of A* Tree Search (2)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E0271F0-0754-B9A6-59FB-462478B580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Proof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/>
                  <a:t>Let </a:t>
                </a:r>
                <a:r>
                  <a:rPr lang="en-US" i="1" dirty="0">
                    <a:solidFill>
                      <a:schemeClr val="accent2"/>
                    </a:solidFill>
                    <a:latin typeface="+mj-lt"/>
                  </a:rPr>
                  <a:t>B</a:t>
                </a:r>
                <a:r>
                  <a:rPr lang="en-US" dirty="0"/>
                  <a:t> be on the fringe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/>
                  <a:t>Some ancestor </a:t>
                </a:r>
                <a:r>
                  <a:rPr lang="en-US" i="1" dirty="0">
                    <a:solidFill>
                      <a:schemeClr val="accent4"/>
                    </a:solidFill>
                    <a:latin typeface="+mj-lt"/>
                  </a:rPr>
                  <a:t>n</a:t>
                </a:r>
                <a:r>
                  <a:rPr lang="en-US" dirty="0"/>
                  <a:t> of </a:t>
                </a:r>
                <a:r>
                  <a:rPr lang="en-US" b="1" i="1" dirty="0">
                    <a:solidFill>
                      <a:schemeClr val="accent2"/>
                    </a:solidFill>
                    <a:latin typeface="+mj-lt"/>
                  </a:rPr>
                  <a:t>A</a:t>
                </a:r>
                <a:r>
                  <a:rPr lang="en-US" dirty="0"/>
                  <a:t> is on the fringe, too </a:t>
                </a:r>
              </a:p>
              <a:p>
                <a:pPr lvl="2">
                  <a:buClr>
                    <a:schemeClr val="tx1"/>
                  </a:buClr>
                </a:pPr>
                <a:r>
                  <a:rPr lang="en-US" dirty="0"/>
                  <a:t>(maybe </a:t>
                </a:r>
                <a:r>
                  <a:rPr lang="en-US" i="1" dirty="0">
                    <a:solidFill>
                      <a:schemeClr val="accent2"/>
                    </a:solidFill>
                    <a:latin typeface="+mj-lt"/>
                  </a:rPr>
                  <a:t>A</a:t>
                </a:r>
                <a:r>
                  <a:rPr lang="en-US" dirty="0"/>
                  <a:t> itself)</a:t>
                </a:r>
              </a:p>
              <a:p>
                <a:r>
                  <a:rPr lang="en-US" dirty="0"/>
                  <a:t>Claim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b="1" i="1" dirty="0">
                    <a:solidFill>
                      <a:schemeClr val="accent2"/>
                    </a:solidFill>
                    <a:latin typeface="+mj-lt"/>
                  </a:rPr>
                  <a:t>n</a:t>
                </a:r>
                <a:r>
                  <a:rPr lang="en-US" dirty="0"/>
                  <a:t> will be expanded before </a:t>
                </a:r>
                <a:r>
                  <a:rPr lang="en-US" i="1" dirty="0">
                    <a:solidFill>
                      <a:schemeClr val="accent2"/>
                    </a:solidFill>
                    <a:latin typeface="+mj-lt"/>
                  </a:rPr>
                  <a:t>B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Proof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E0271F0-0754-B9A6-59FB-462478B58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F9A09-2268-844B-6A1A-08DECB40BF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CSE 473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DE155-FFF0-0AB2-A200-B7C3DE5CF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27</a:t>
            </a:fld>
            <a:endParaRPr lang="en-US"/>
          </a:p>
        </p:txBody>
      </p:sp>
      <p:grpSp>
        <p:nvGrpSpPr>
          <p:cNvPr id="23" name="Group 22" descr="An conceptual illustration of uniform cost search, shown as a triangle where the root node branches by a factor of b for each tier (up to C*/epsilon tiers). UCS finds the least cost solution. This is illustrated on the diagram with curvy bands starting from the top of the triangle.">
            <a:extLst>
              <a:ext uri="{FF2B5EF4-FFF2-40B4-BE49-F238E27FC236}">
                <a16:creationId xmlns:a16="http://schemas.microsoft.com/office/drawing/2014/main" id="{B729339B-23B8-45DD-4129-6E25C745F821}"/>
              </a:ext>
            </a:extLst>
          </p:cNvPr>
          <p:cNvGrpSpPr>
            <a:grpSpLocks noChangeAspect="1"/>
          </p:cNvGrpSpPr>
          <p:nvPr/>
        </p:nvGrpSpPr>
        <p:grpSpPr>
          <a:xfrm>
            <a:off x="6862543" y="1983483"/>
            <a:ext cx="3717981" cy="3332875"/>
            <a:chOff x="6737351" y="2693989"/>
            <a:chExt cx="2927351" cy="2624139"/>
          </a:xfrm>
        </p:grpSpPr>
        <p:sp>
          <p:nvSpPr>
            <p:cNvPr id="8" name="Google Shape;803;p34">
              <a:extLst>
                <a:ext uri="{FF2B5EF4-FFF2-40B4-BE49-F238E27FC236}">
                  <a16:creationId xmlns:a16="http://schemas.microsoft.com/office/drawing/2014/main" id="{BF68EAC1-42C8-E5BD-5095-E45CD14F4260}"/>
                </a:ext>
              </a:extLst>
            </p:cNvPr>
            <p:cNvSpPr/>
            <p:nvPr/>
          </p:nvSpPr>
          <p:spPr>
            <a:xfrm>
              <a:off x="6737351" y="2763841"/>
              <a:ext cx="2927351" cy="2554287"/>
            </a:xfrm>
            <a:custGeom>
              <a:avLst/>
              <a:gdLst/>
              <a:ahLst/>
              <a:cxnLst/>
              <a:rect l="l" t="t" r="r" b="b"/>
              <a:pathLst>
                <a:path w="1844" h="1609" extrusionOk="0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04;p34">
              <a:extLst>
                <a:ext uri="{FF2B5EF4-FFF2-40B4-BE49-F238E27FC236}">
                  <a16:creationId xmlns:a16="http://schemas.microsoft.com/office/drawing/2014/main" id="{33EAF6FE-B27F-A8D4-E37D-B40673D9CBE2}"/>
                </a:ext>
              </a:extLst>
            </p:cNvPr>
            <p:cNvSpPr/>
            <p:nvPr/>
          </p:nvSpPr>
          <p:spPr>
            <a:xfrm>
              <a:off x="8091487" y="2693989"/>
              <a:ext cx="179388" cy="179387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05;p34">
              <a:extLst>
                <a:ext uri="{FF2B5EF4-FFF2-40B4-BE49-F238E27FC236}">
                  <a16:creationId xmlns:a16="http://schemas.microsoft.com/office/drawing/2014/main" id="{36733BE0-A3CF-5787-BAE2-D91C3E45D20D}"/>
                </a:ext>
              </a:extLst>
            </p:cNvPr>
            <p:cNvSpPr/>
            <p:nvPr/>
          </p:nvSpPr>
          <p:spPr>
            <a:xfrm>
              <a:off x="7859714" y="3119440"/>
              <a:ext cx="179388" cy="179387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06;p34">
              <a:extLst>
                <a:ext uri="{FF2B5EF4-FFF2-40B4-BE49-F238E27FC236}">
                  <a16:creationId xmlns:a16="http://schemas.microsoft.com/office/drawing/2014/main" id="{562BF236-5D72-392E-E339-949B230742F3}"/>
                </a:ext>
              </a:extLst>
            </p:cNvPr>
            <p:cNvSpPr/>
            <p:nvPr/>
          </p:nvSpPr>
          <p:spPr>
            <a:xfrm>
              <a:off x="8335963" y="3109913"/>
              <a:ext cx="179388" cy="179387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07;p34">
              <a:extLst>
                <a:ext uri="{FF2B5EF4-FFF2-40B4-BE49-F238E27FC236}">
                  <a16:creationId xmlns:a16="http://schemas.microsoft.com/office/drawing/2014/main" id="{B8F8E72A-FC57-4063-C263-6E1E6F9BD128}"/>
                </a:ext>
              </a:extLst>
            </p:cNvPr>
            <p:cNvSpPr txBox="1"/>
            <p:nvPr/>
          </p:nvSpPr>
          <p:spPr>
            <a:xfrm>
              <a:off x="8057084" y="2970214"/>
              <a:ext cx="274639" cy="369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dirty="0"/>
            </a:p>
          </p:txBody>
        </p:sp>
      </p:grpSp>
      <p:sp>
        <p:nvSpPr>
          <p:cNvPr id="24" name="Google Shape;814;p34">
            <a:extLst>
              <a:ext uri="{FF2B5EF4-FFF2-40B4-BE49-F238E27FC236}">
                <a16:creationId xmlns:a16="http://schemas.microsoft.com/office/drawing/2014/main" id="{A7429B1F-667B-3133-9323-70F617B1B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81619" y="4473429"/>
            <a:ext cx="227837" cy="227838"/>
          </a:xfrm>
          <a:prstGeom prst="ellipse">
            <a:avLst/>
          </a:prstGeom>
          <a:solidFill>
            <a:schemeClr val="accent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815;p34">
            <a:extLst>
              <a:ext uri="{FF2B5EF4-FFF2-40B4-BE49-F238E27FC236}">
                <a16:creationId xmlns:a16="http://schemas.microsoft.com/office/drawing/2014/main" id="{65ADA966-FBD3-7BE3-0AFD-A77FAAFFEE47}"/>
              </a:ext>
            </a:extLst>
          </p:cNvPr>
          <p:cNvSpPr/>
          <p:nvPr/>
        </p:nvSpPr>
        <p:spPr>
          <a:xfrm>
            <a:off x="10286665" y="4856424"/>
            <a:ext cx="227838" cy="227838"/>
          </a:xfrm>
          <a:prstGeom prst="ellipse">
            <a:avLst/>
          </a:prstGeom>
          <a:solidFill>
            <a:schemeClr val="accent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686F1E-9CEE-C792-73CE-63C280037718}"/>
              </a:ext>
            </a:extLst>
          </p:cNvPr>
          <p:cNvSpPr txBox="1"/>
          <p:nvPr/>
        </p:nvSpPr>
        <p:spPr>
          <a:xfrm>
            <a:off x="6574211" y="4384711"/>
            <a:ext cx="5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2"/>
                </a:solidFill>
                <a:latin typeface="+mj-lt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D2B218-D7BF-00E0-9633-5133FBA716E8}"/>
              </a:ext>
            </a:extLst>
          </p:cNvPr>
          <p:cNvSpPr txBox="1"/>
          <p:nvPr/>
        </p:nvSpPr>
        <p:spPr>
          <a:xfrm>
            <a:off x="10561018" y="4785677"/>
            <a:ext cx="5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2"/>
                </a:solidFill>
                <a:latin typeface="+mj-lt"/>
              </a:rPr>
              <a:t>B</a:t>
            </a:r>
          </a:p>
        </p:txBody>
      </p:sp>
      <p:sp>
        <p:nvSpPr>
          <p:cNvPr id="2" name="Google Shape;805;p34">
            <a:extLst>
              <a:ext uri="{FF2B5EF4-FFF2-40B4-BE49-F238E27FC236}">
                <a16:creationId xmlns:a16="http://schemas.microsoft.com/office/drawing/2014/main" id="{C6C0B2DB-657C-51CC-3011-FBCD5868483F}"/>
              </a:ext>
            </a:extLst>
          </p:cNvPr>
          <p:cNvSpPr/>
          <p:nvPr/>
        </p:nvSpPr>
        <p:spPr>
          <a:xfrm>
            <a:off x="7769878" y="3429000"/>
            <a:ext cx="227838" cy="227836"/>
          </a:xfrm>
          <a:prstGeom prst="ellipse">
            <a:avLst/>
          </a:prstGeom>
          <a:solidFill>
            <a:schemeClr val="accent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6E5E3B-E159-6007-829F-9F2C9A9BDFE7}"/>
              </a:ext>
            </a:extLst>
          </p:cNvPr>
          <p:cNvSpPr txBox="1"/>
          <p:nvPr/>
        </p:nvSpPr>
        <p:spPr>
          <a:xfrm>
            <a:off x="7212599" y="3337955"/>
            <a:ext cx="5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4"/>
                </a:solidFill>
                <a:latin typeface="+mj-lt"/>
              </a:rPr>
              <a:t>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645C708-4A61-13BC-D96D-C6A22118DE32}"/>
              </a:ext>
            </a:extLst>
          </p:cNvPr>
          <p:cNvSpPr/>
          <p:nvPr/>
        </p:nvSpPr>
        <p:spPr>
          <a:xfrm>
            <a:off x="2852927" y="4715681"/>
            <a:ext cx="3164125" cy="977983"/>
          </a:xfrm>
          <a:prstGeom prst="roundRect">
            <a:avLst>
              <a:gd name="adj" fmla="val 10227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3180D6-A644-03C0-7A2B-F580F3627CC9}"/>
                  </a:ext>
                </a:extLst>
              </p:cNvPr>
              <p:cNvSpPr txBox="1"/>
              <p:nvPr/>
            </p:nvSpPr>
            <p:spPr>
              <a:xfrm>
                <a:off x="3020903" y="4900347"/>
                <a:ext cx="2831258" cy="855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  <a:r>
                  <a:rPr lang="en-US" sz="1400" i="1" dirty="0">
                    <a:latin typeface="+mj-lt"/>
                  </a:rPr>
                  <a:t>B</a:t>
                </a:r>
                <a:r>
                  <a:rPr lang="en-US" sz="1400" dirty="0"/>
                  <a:t> is suboptimal</a:t>
                </a:r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i="1" dirty="0">
                    <a:latin typeface="+mj-lt"/>
                  </a:rPr>
                  <a:t>h</a:t>
                </a:r>
                <a:r>
                  <a:rPr lang="en-US" sz="1400" dirty="0"/>
                  <a:t> = 0 at goal</a:t>
                </a:r>
                <a:endParaRPr lang="en-US" sz="1400" i="1" dirty="0">
                  <a:latin typeface="Cambria Math" panose="02040503050406030204" pitchFamily="18" charset="0"/>
                </a:endParaRPr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3180D6-A644-03C0-7A2B-F580F3627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903" y="4900347"/>
                <a:ext cx="2831258" cy="8554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811938C-AB3B-FB8C-33CF-6E076C1061BC}"/>
              </a:ext>
            </a:extLst>
          </p:cNvPr>
          <p:cNvSpPr/>
          <p:nvPr/>
        </p:nvSpPr>
        <p:spPr>
          <a:xfrm rot="5843228">
            <a:off x="8612638" y="2974881"/>
            <a:ext cx="457467" cy="3598938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2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E956B-6A7F-C8F1-91A7-99F1C4500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8;p19">
            <a:extLst>
              <a:ext uri="{FF2B5EF4-FFF2-40B4-BE49-F238E27FC236}">
                <a16:creationId xmlns:a16="http://schemas.microsoft.com/office/drawing/2014/main" id="{750905B2-5B4E-523C-2473-029F67C9D852}"/>
              </a:ext>
            </a:extLst>
          </p:cNvPr>
          <p:cNvSpPr/>
          <p:nvPr/>
        </p:nvSpPr>
        <p:spPr>
          <a:xfrm>
            <a:off x="7855222" y="2085209"/>
            <a:ext cx="2593322" cy="3244157"/>
          </a:xfrm>
          <a:custGeom>
            <a:avLst/>
            <a:gdLst/>
            <a:ahLst/>
            <a:cxnLst/>
            <a:rect l="l" t="t" r="r" b="b"/>
            <a:pathLst>
              <a:path w="1217" h="1494" extrusionOk="0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6543C3-90E0-E645-72FB-A1D43A37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Optimality of A* Tree Search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502252C-6C2E-B74B-F9FF-F2A38D42BD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Proof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/>
                  <a:t>Let </a:t>
                </a:r>
                <a:r>
                  <a:rPr lang="en-US" i="1" dirty="0">
                    <a:solidFill>
                      <a:schemeClr val="accent2"/>
                    </a:solidFill>
                    <a:latin typeface="+mj-lt"/>
                  </a:rPr>
                  <a:t>B</a:t>
                </a:r>
                <a:r>
                  <a:rPr lang="en-US" dirty="0"/>
                  <a:t> be on the fringe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/>
                  <a:t>Some ancestor </a:t>
                </a:r>
                <a:r>
                  <a:rPr lang="en-US" i="1" dirty="0">
                    <a:solidFill>
                      <a:schemeClr val="accent4"/>
                    </a:solidFill>
                    <a:latin typeface="+mj-lt"/>
                  </a:rPr>
                  <a:t>n</a:t>
                </a:r>
                <a:r>
                  <a:rPr lang="en-US" dirty="0"/>
                  <a:t> of </a:t>
                </a:r>
                <a:r>
                  <a:rPr lang="en-US" b="1" i="1" dirty="0">
                    <a:solidFill>
                      <a:schemeClr val="accent2"/>
                    </a:solidFill>
                    <a:latin typeface="+mj-lt"/>
                  </a:rPr>
                  <a:t>A</a:t>
                </a:r>
                <a:r>
                  <a:rPr lang="en-US" dirty="0"/>
                  <a:t> is on the fringe, too </a:t>
                </a:r>
              </a:p>
              <a:p>
                <a:pPr lvl="2">
                  <a:buClr>
                    <a:schemeClr val="tx1"/>
                  </a:buClr>
                </a:pPr>
                <a:r>
                  <a:rPr lang="en-US" dirty="0"/>
                  <a:t>(maybe </a:t>
                </a:r>
                <a:r>
                  <a:rPr lang="en-US" i="1" dirty="0">
                    <a:solidFill>
                      <a:schemeClr val="accent2"/>
                    </a:solidFill>
                    <a:latin typeface="+mj-lt"/>
                  </a:rPr>
                  <a:t>A</a:t>
                </a:r>
                <a:r>
                  <a:rPr lang="en-US" dirty="0"/>
                  <a:t> itself)</a:t>
                </a:r>
              </a:p>
              <a:p>
                <a:r>
                  <a:rPr lang="en-US" dirty="0"/>
                  <a:t>Claim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b="1" i="1" dirty="0">
                    <a:solidFill>
                      <a:schemeClr val="accent2"/>
                    </a:solidFill>
                    <a:latin typeface="+mj-lt"/>
                  </a:rPr>
                  <a:t>n</a:t>
                </a:r>
                <a:r>
                  <a:rPr lang="en-US" dirty="0"/>
                  <a:t> will be expanded before </a:t>
                </a:r>
                <a:r>
                  <a:rPr lang="en-US" i="1" dirty="0">
                    <a:solidFill>
                      <a:schemeClr val="accent2"/>
                    </a:solidFill>
                    <a:latin typeface="+mj-lt"/>
                  </a:rPr>
                  <a:t>B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Proof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502252C-6C2E-B74B-F9FF-F2A38D42BD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68693-8BA9-0D1E-BD04-7F99E32080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CSE 473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78F43-CE33-B2E3-E67D-D20445A76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28</a:t>
            </a:fld>
            <a:endParaRPr lang="en-US"/>
          </a:p>
        </p:txBody>
      </p:sp>
      <p:grpSp>
        <p:nvGrpSpPr>
          <p:cNvPr id="23" name="Group 22" descr="An conceptual illustration of uniform cost search, shown as a triangle where the root node branches by a factor of b for each tier (up to C*/epsilon tiers). UCS finds the least cost solution. This is illustrated on the diagram with curvy bands starting from the top of the triangle.">
            <a:extLst>
              <a:ext uri="{FF2B5EF4-FFF2-40B4-BE49-F238E27FC236}">
                <a16:creationId xmlns:a16="http://schemas.microsoft.com/office/drawing/2014/main" id="{FC3E4B53-5956-5809-BF61-894E14A663CD}"/>
              </a:ext>
            </a:extLst>
          </p:cNvPr>
          <p:cNvGrpSpPr>
            <a:grpSpLocks noChangeAspect="1"/>
          </p:cNvGrpSpPr>
          <p:nvPr/>
        </p:nvGrpSpPr>
        <p:grpSpPr>
          <a:xfrm>
            <a:off x="6862543" y="1983483"/>
            <a:ext cx="3717981" cy="3332875"/>
            <a:chOff x="6737351" y="2693989"/>
            <a:chExt cx="2927351" cy="2624139"/>
          </a:xfrm>
        </p:grpSpPr>
        <p:sp>
          <p:nvSpPr>
            <p:cNvPr id="8" name="Google Shape;803;p34">
              <a:extLst>
                <a:ext uri="{FF2B5EF4-FFF2-40B4-BE49-F238E27FC236}">
                  <a16:creationId xmlns:a16="http://schemas.microsoft.com/office/drawing/2014/main" id="{DCC3EC7E-9461-3B84-18AB-2CCBE3EAC58B}"/>
                </a:ext>
              </a:extLst>
            </p:cNvPr>
            <p:cNvSpPr/>
            <p:nvPr/>
          </p:nvSpPr>
          <p:spPr>
            <a:xfrm>
              <a:off x="6737351" y="2763841"/>
              <a:ext cx="2927351" cy="2554287"/>
            </a:xfrm>
            <a:custGeom>
              <a:avLst/>
              <a:gdLst/>
              <a:ahLst/>
              <a:cxnLst/>
              <a:rect l="l" t="t" r="r" b="b"/>
              <a:pathLst>
                <a:path w="1844" h="1609" extrusionOk="0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04;p34">
              <a:extLst>
                <a:ext uri="{FF2B5EF4-FFF2-40B4-BE49-F238E27FC236}">
                  <a16:creationId xmlns:a16="http://schemas.microsoft.com/office/drawing/2014/main" id="{550C52E6-0747-FEC4-5686-693DCCA56716}"/>
                </a:ext>
              </a:extLst>
            </p:cNvPr>
            <p:cNvSpPr/>
            <p:nvPr/>
          </p:nvSpPr>
          <p:spPr>
            <a:xfrm>
              <a:off x="8091487" y="2693989"/>
              <a:ext cx="179388" cy="179387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05;p34">
              <a:extLst>
                <a:ext uri="{FF2B5EF4-FFF2-40B4-BE49-F238E27FC236}">
                  <a16:creationId xmlns:a16="http://schemas.microsoft.com/office/drawing/2014/main" id="{A1B571FF-24E6-71AA-22FE-4FA37F798088}"/>
                </a:ext>
              </a:extLst>
            </p:cNvPr>
            <p:cNvSpPr/>
            <p:nvPr/>
          </p:nvSpPr>
          <p:spPr>
            <a:xfrm>
              <a:off x="7859714" y="3119440"/>
              <a:ext cx="179388" cy="179387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06;p34">
              <a:extLst>
                <a:ext uri="{FF2B5EF4-FFF2-40B4-BE49-F238E27FC236}">
                  <a16:creationId xmlns:a16="http://schemas.microsoft.com/office/drawing/2014/main" id="{E9AC252A-0210-DF45-DF1E-1358176CF0EB}"/>
                </a:ext>
              </a:extLst>
            </p:cNvPr>
            <p:cNvSpPr/>
            <p:nvPr/>
          </p:nvSpPr>
          <p:spPr>
            <a:xfrm>
              <a:off x="8335963" y="3109913"/>
              <a:ext cx="179388" cy="179387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07;p34">
              <a:extLst>
                <a:ext uri="{FF2B5EF4-FFF2-40B4-BE49-F238E27FC236}">
                  <a16:creationId xmlns:a16="http://schemas.microsoft.com/office/drawing/2014/main" id="{67B3A857-57D1-29D1-FDD1-125C5A12373D}"/>
                </a:ext>
              </a:extLst>
            </p:cNvPr>
            <p:cNvSpPr txBox="1"/>
            <p:nvPr/>
          </p:nvSpPr>
          <p:spPr>
            <a:xfrm>
              <a:off x="8057084" y="2970214"/>
              <a:ext cx="274639" cy="369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dirty="0"/>
            </a:p>
          </p:txBody>
        </p:sp>
      </p:grpSp>
      <p:sp>
        <p:nvSpPr>
          <p:cNvPr id="24" name="Google Shape;814;p34">
            <a:extLst>
              <a:ext uri="{FF2B5EF4-FFF2-40B4-BE49-F238E27FC236}">
                <a16:creationId xmlns:a16="http://schemas.microsoft.com/office/drawing/2014/main" id="{884872AE-E503-761E-5796-627E4B5C6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81619" y="4473429"/>
            <a:ext cx="227837" cy="227838"/>
          </a:xfrm>
          <a:prstGeom prst="ellipse">
            <a:avLst/>
          </a:prstGeom>
          <a:solidFill>
            <a:schemeClr val="accent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815;p34">
            <a:extLst>
              <a:ext uri="{FF2B5EF4-FFF2-40B4-BE49-F238E27FC236}">
                <a16:creationId xmlns:a16="http://schemas.microsoft.com/office/drawing/2014/main" id="{29ECBB18-FAEA-7F1B-7266-AF983E48A77A}"/>
              </a:ext>
            </a:extLst>
          </p:cNvPr>
          <p:cNvSpPr/>
          <p:nvPr/>
        </p:nvSpPr>
        <p:spPr>
          <a:xfrm>
            <a:off x="10286665" y="4856424"/>
            <a:ext cx="227838" cy="227838"/>
          </a:xfrm>
          <a:prstGeom prst="ellipse">
            <a:avLst/>
          </a:prstGeom>
          <a:solidFill>
            <a:schemeClr val="accent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E09864-91F9-B743-C231-FC59F6D40711}"/>
              </a:ext>
            </a:extLst>
          </p:cNvPr>
          <p:cNvSpPr txBox="1"/>
          <p:nvPr/>
        </p:nvSpPr>
        <p:spPr>
          <a:xfrm>
            <a:off x="6574211" y="4384711"/>
            <a:ext cx="5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2"/>
                </a:solidFill>
                <a:latin typeface="+mj-lt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10642A-3675-05D0-55E8-9752ECFFA09C}"/>
              </a:ext>
            </a:extLst>
          </p:cNvPr>
          <p:cNvSpPr txBox="1"/>
          <p:nvPr/>
        </p:nvSpPr>
        <p:spPr>
          <a:xfrm>
            <a:off x="10561018" y="4785677"/>
            <a:ext cx="5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2"/>
                </a:solidFill>
                <a:latin typeface="+mj-lt"/>
              </a:rPr>
              <a:t>B</a:t>
            </a:r>
          </a:p>
        </p:txBody>
      </p:sp>
      <p:sp>
        <p:nvSpPr>
          <p:cNvPr id="2" name="Google Shape;805;p34">
            <a:extLst>
              <a:ext uri="{FF2B5EF4-FFF2-40B4-BE49-F238E27FC236}">
                <a16:creationId xmlns:a16="http://schemas.microsoft.com/office/drawing/2014/main" id="{F7EC9255-99A1-8AAE-5897-9D4215C675FE}"/>
              </a:ext>
            </a:extLst>
          </p:cNvPr>
          <p:cNvSpPr/>
          <p:nvPr/>
        </p:nvSpPr>
        <p:spPr>
          <a:xfrm>
            <a:off x="7769878" y="3429000"/>
            <a:ext cx="227838" cy="227836"/>
          </a:xfrm>
          <a:prstGeom prst="ellipse">
            <a:avLst/>
          </a:prstGeom>
          <a:solidFill>
            <a:schemeClr val="accent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F87122-E65B-D706-B999-69F4BA1074F2}"/>
              </a:ext>
            </a:extLst>
          </p:cNvPr>
          <p:cNvSpPr txBox="1"/>
          <p:nvPr/>
        </p:nvSpPr>
        <p:spPr>
          <a:xfrm>
            <a:off x="7212599" y="3337955"/>
            <a:ext cx="5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4"/>
                </a:solidFill>
                <a:latin typeface="+mj-lt"/>
              </a:rPr>
              <a:t>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4D93328-0D46-39DE-FA5B-2E38CDC9BDA7}"/>
              </a:ext>
            </a:extLst>
          </p:cNvPr>
          <p:cNvSpPr/>
          <p:nvPr/>
        </p:nvSpPr>
        <p:spPr>
          <a:xfrm rot="7163817">
            <a:off x="8921032" y="2580458"/>
            <a:ext cx="457467" cy="3367554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30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EC49C-9C2C-27CE-4651-95273A96D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8;p19">
            <a:extLst>
              <a:ext uri="{FF2B5EF4-FFF2-40B4-BE49-F238E27FC236}">
                <a16:creationId xmlns:a16="http://schemas.microsoft.com/office/drawing/2014/main" id="{383DFEDB-653C-F8B2-62AA-D66DB3F88055}"/>
              </a:ext>
            </a:extLst>
          </p:cNvPr>
          <p:cNvSpPr/>
          <p:nvPr/>
        </p:nvSpPr>
        <p:spPr>
          <a:xfrm>
            <a:off x="7855222" y="2085209"/>
            <a:ext cx="2593322" cy="3244157"/>
          </a:xfrm>
          <a:custGeom>
            <a:avLst/>
            <a:gdLst/>
            <a:ahLst/>
            <a:cxnLst/>
            <a:rect l="l" t="t" r="r" b="b"/>
            <a:pathLst>
              <a:path w="1217" h="1494" extrusionOk="0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A5F288-9F08-9B29-8EF5-0C4D0A94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Optimality of A* Tree Search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5BD7C97-ABAE-1180-79F7-8E74BFDFF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Proof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/>
                  <a:t>Let </a:t>
                </a:r>
                <a:r>
                  <a:rPr lang="en-US" i="1" dirty="0">
                    <a:solidFill>
                      <a:schemeClr val="accent2"/>
                    </a:solidFill>
                    <a:latin typeface="+mj-lt"/>
                  </a:rPr>
                  <a:t>B</a:t>
                </a:r>
                <a:r>
                  <a:rPr lang="en-US" dirty="0"/>
                  <a:t> be on the fringe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/>
                  <a:t>Some ancestor </a:t>
                </a:r>
                <a:r>
                  <a:rPr lang="en-US" i="1" dirty="0">
                    <a:solidFill>
                      <a:schemeClr val="accent4"/>
                    </a:solidFill>
                    <a:latin typeface="+mj-lt"/>
                  </a:rPr>
                  <a:t>n</a:t>
                </a:r>
                <a:r>
                  <a:rPr lang="en-US" dirty="0"/>
                  <a:t> of </a:t>
                </a:r>
                <a:r>
                  <a:rPr lang="en-US" b="1" i="1" dirty="0">
                    <a:solidFill>
                      <a:schemeClr val="accent2"/>
                    </a:solidFill>
                    <a:latin typeface="+mj-lt"/>
                  </a:rPr>
                  <a:t>A</a:t>
                </a:r>
                <a:r>
                  <a:rPr lang="en-US" dirty="0"/>
                  <a:t> is on the fringe, too </a:t>
                </a:r>
              </a:p>
              <a:p>
                <a:pPr lvl="2">
                  <a:buClr>
                    <a:schemeClr val="tx1"/>
                  </a:buClr>
                </a:pPr>
                <a:r>
                  <a:rPr lang="en-US" dirty="0"/>
                  <a:t>(maybe </a:t>
                </a:r>
                <a:r>
                  <a:rPr lang="en-US" i="1" dirty="0">
                    <a:solidFill>
                      <a:schemeClr val="accent2"/>
                    </a:solidFill>
                    <a:latin typeface="+mj-lt"/>
                  </a:rPr>
                  <a:t>A</a:t>
                </a:r>
                <a:r>
                  <a:rPr lang="en-US" dirty="0"/>
                  <a:t> itself)</a:t>
                </a: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Proof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ea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ea typeface="Cambria Math" panose="02040503050406030204" pitchFamily="18" charset="0"/>
                  </a:rPr>
                  <a:t>Conclusion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>
                    <a:ea typeface="Cambria Math" panose="02040503050406030204" pitchFamily="18" charset="0"/>
                  </a:rPr>
                  <a:t>All ancestors of </a:t>
                </a:r>
                <a:r>
                  <a:rPr lang="en-US" i="1" dirty="0">
                    <a:solidFill>
                      <a:schemeClr val="accent2"/>
                    </a:solidFill>
                    <a:latin typeface="+mj-lt"/>
                    <a:ea typeface="Cambria Math" panose="02040503050406030204" pitchFamily="18" charset="0"/>
                  </a:rPr>
                  <a:t>A</a:t>
                </a:r>
                <a:r>
                  <a:rPr lang="en-US" dirty="0">
                    <a:ea typeface="Cambria Math" panose="02040503050406030204" pitchFamily="18" charset="0"/>
                  </a:rPr>
                  <a:t> are expanded before </a:t>
                </a:r>
                <a:r>
                  <a:rPr lang="en-US" i="1" dirty="0">
                    <a:solidFill>
                      <a:schemeClr val="accent2"/>
                    </a:solidFill>
                    <a:latin typeface="+mj-lt"/>
                    <a:ea typeface="Cambria Math" panose="02040503050406030204" pitchFamily="18" charset="0"/>
                  </a:rPr>
                  <a:t>B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>
                    <a:ea typeface="Cambria Math" panose="02040503050406030204" pitchFamily="18" charset="0"/>
                  </a:rPr>
                  <a:t>Therefore </a:t>
                </a:r>
                <a:r>
                  <a:rPr lang="en-US" i="1" dirty="0">
                    <a:solidFill>
                      <a:schemeClr val="accent2"/>
                    </a:solidFill>
                    <a:latin typeface="+mj-lt"/>
                    <a:ea typeface="Cambria Math" panose="02040503050406030204" pitchFamily="18" charset="0"/>
                  </a:rPr>
                  <a:t>A</a:t>
                </a:r>
                <a:r>
                  <a:rPr lang="en-US" dirty="0">
                    <a:ea typeface="Cambria Math" panose="02040503050406030204" pitchFamily="18" charset="0"/>
                  </a:rPr>
                  <a:t> itself is expanded before </a:t>
                </a:r>
                <a:r>
                  <a:rPr lang="en-US" i="1" dirty="0">
                    <a:solidFill>
                      <a:schemeClr val="accent2"/>
                    </a:solidFill>
                    <a:latin typeface="+mj-lt"/>
                    <a:ea typeface="Cambria Math" panose="02040503050406030204" pitchFamily="18" charset="0"/>
                  </a:rPr>
                  <a:t>B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>
                    <a:ea typeface="Cambria Math" panose="02040503050406030204" pitchFamily="18" charset="0"/>
                  </a:rPr>
                  <a:t>Therefore </a:t>
                </a:r>
                <a:r>
                  <a:rPr lang="en-US" b="1" dirty="0">
                    <a:solidFill>
                      <a:schemeClr val="accent3"/>
                    </a:solidFill>
                    <a:ea typeface="Cambria Math" panose="02040503050406030204" pitchFamily="18" charset="0"/>
                  </a:rPr>
                  <a:t>A* tree search is optimal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5BD7C97-ABAE-1180-79F7-8E74BFDFF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533FC-F09E-6FFA-E5FF-4375952DE9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CSE 473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582F3-E4C8-6340-E9EA-377B91F4D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29</a:t>
            </a:fld>
            <a:endParaRPr lang="en-US"/>
          </a:p>
        </p:txBody>
      </p:sp>
      <p:grpSp>
        <p:nvGrpSpPr>
          <p:cNvPr id="23" name="Group 22" descr="An conceptual illustration of uniform cost search, shown as a triangle where the root node branches by a factor of b for each tier (up to C*/epsilon tiers). UCS finds the least cost solution. This is illustrated on the diagram with curvy bands starting from the top of the triangle.">
            <a:extLst>
              <a:ext uri="{FF2B5EF4-FFF2-40B4-BE49-F238E27FC236}">
                <a16:creationId xmlns:a16="http://schemas.microsoft.com/office/drawing/2014/main" id="{55233001-87D1-7EF4-B1BE-1894EFFFBCE9}"/>
              </a:ext>
            </a:extLst>
          </p:cNvPr>
          <p:cNvGrpSpPr>
            <a:grpSpLocks noChangeAspect="1"/>
          </p:cNvGrpSpPr>
          <p:nvPr/>
        </p:nvGrpSpPr>
        <p:grpSpPr>
          <a:xfrm>
            <a:off x="6862543" y="1983483"/>
            <a:ext cx="3717981" cy="3332875"/>
            <a:chOff x="6737351" y="2693989"/>
            <a:chExt cx="2927351" cy="2624139"/>
          </a:xfrm>
        </p:grpSpPr>
        <p:sp>
          <p:nvSpPr>
            <p:cNvPr id="8" name="Google Shape;803;p34">
              <a:extLst>
                <a:ext uri="{FF2B5EF4-FFF2-40B4-BE49-F238E27FC236}">
                  <a16:creationId xmlns:a16="http://schemas.microsoft.com/office/drawing/2014/main" id="{AD6FBC1F-8C1D-E2EB-6BA4-5363EE763CEE}"/>
                </a:ext>
              </a:extLst>
            </p:cNvPr>
            <p:cNvSpPr/>
            <p:nvPr/>
          </p:nvSpPr>
          <p:spPr>
            <a:xfrm>
              <a:off x="6737351" y="2763841"/>
              <a:ext cx="2927351" cy="2554287"/>
            </a:xfrm>
            <a:custGeom>
              <a:avLst/>
              <a:gdLst/>
              <a:ahLst/>
              <a:cxnLst/>
              <a:rect l="l" t="t" r="r" b="b"/>
              <a:pathLst>
                <a:path w="1844" h="1609" extrusionOk="0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04;p34">
              <a:extLst>
                <a:ext uri="{FF2B5EF4-FFF2-40B4-BE49-F238E27FC236}">
                  <a16:creationId xmlns:a16="http://schemas.microsoft.com/office/drawing/2014/main" id="{28F48009-2800-7615-25EA-C327B7076D83}"/>
                </a:ext>
              </a:extLst>
            </p:cNvPr>
            <p:cNvSpPr/>
            <p:nvPr/>
          </p:nvSpPr>
          <p:spPr>
            <a:xfrm>
              <a:off x="8091487" y="2693989"/>
              <a:ext cx="179388" cy="179387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05;p34">
              <a:extLst>
                <a:ext uri="{FF2B5EF4-FFF2-40B4-BE49-F238E27FC236}">
                  <a16:creationId xmlns:a16="http://schemas.microsoft.com/office/drawing/2014/main" id="{075C378E-1FB8-6856-4A7F-AF6B7EFFC35C}"/>
                </a:ext>
              </a:extLst>
            </p:cNvPr>
            <p:cNvSpPr/>
            <p:nvPr/>
          </p:nvSpPr>
          <p:spPr>
            <a:xfrm>
              <a:off x="7859714" y="3119440"/>
              <a:ext cx="179388" cy="179387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06;p34">
              <a:extLst>
                <a:ext uri="{FF2B5EF4-FFF2-40B4-BE49-F238E27FC236}">
                  <a16:creationId xmlns:a16="http://schemas.microsoft.com/office/drawing/2014/main" id="{F0F8C059-779B-D028-A906-39DAA9704776}"/>
                </a:ext>
              </a:extLst>
            </p:cNvPr>
            <p:cNvSpPr/>
            <p:nvPr/>
          </p:nvSpPr>
          <p:spPr>
            <a:xfrm>
              <a:off x="8335963" y="3109913"/>
              <a:ext cx="179388" cy="179387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07;p34">
              <a:extLst>
                <a:ext uri="{FF2B5EF4-FFF2-40B4-BE49-F238E27FC236}">
                  <a16:creationId xmlns:a16="http://schemas.microsoft.com/office/drawing/2014/main" id="{34BCA142-084D-952A-15EB-9DCA3E980998}"/>
                </a:ext>
              </a:extLst>
            </p:cNvPr>
            <p:cNvSpPr txBox="1"/>
            <p:nvPr/>
          </p:nvSpPr>
          <p:spPr>
            <a:xfrm>
              <a:off x="8057084" y="2970214"/>
              <a:ext cx="274639" cy="369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dirty="0"/>
            </a:p>
          </p:txBody>
        </p:sp>
      </p:grpSp>
      <p:sp>
        <p:nvSpPr>
          <p:cNvPr id="24" name="Google Shape;814;p34">
            <a:extLst>
              <a:ext uri="{FF2B5EF4-FFF2-40B4-BE49-F238E27FC236}">
                <a16:creationId xmlns:a16="http://schemas.microsoft.com/office/drawing/2014/main" id="{491573CD-B2F1-42E6-ADAE-03F8E90AD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81619" y="4473429"/>
            <a:ext cx="227837" cy="227838"/>
          </a:xfrm>
          <a:prstGeom prst="ellipse">
            <a:avLst/>
          </a:prstGeom>
          <a:solidFill>
            <a:schemeClr val="accent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815;p34">
            <a:extLst>
              <a:ext uri="{FF2B5EF4-FFF2-40B4-BE49-F238E27FC236}">
                <a16:creationId xmlns:a16="http://schemas.microsoft.com/office/drawing/2014/main" id="{08000BEC-BD1B-FA18-7D4F-F317F558F7A8}"/>
              </a:ext>
            </a:extLst>
          </p:cNvPr>
          <p:cNvSpPr/>
          <p:nvPr/>
        </p:nvSpPr>
        <p:spPr>
          <a:xfrm>
            <a:off x="10286665" y="4856424"/>
            <a:ext cx="227838" cy="227838"/>
          </a:xfrm>
          <a:prstGeom prst="ellipse">
            <a:avLst/>
          </a:prstGeom>
          <a:solidFill>
            <a:schemeClr val="accent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E64594-F62C-45AF-47F9-44A74309375F}"/>
              </a:ext>
            </a:extLst>
          </p:cNvPr>
          <p:cNvSpPr txBox="1"/>
          <p:nvPr/>
        </p:nvSpPr>
        <p:spPr>
          <a:xfrm>
            <a:off x="6574211" y="4384711"/>
            <a:ext cx="5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2"/>
                </a:solidFill>
                <a:latin typeface="+mj-lt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2EB949-9A1A-B502-E41A-1BB493E7BAA9}"/>
              </a:ext>
            </a:extLst>
          </p:cNvPr>
          <p:cNvSpPr txBox="1"/>
          <p:nvPr/>
        </p:nvSpPr>
        <p:spPr>
          <a:xfrm>
            <a:off x="10561018" y="4785677"/>
            <a:ext cx="5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2"/>
                </a:solidFill>
                <a:latin typeface="+mj-lt"/>
              </a:rPr>
              <a:t>B</a:t>
            </a:r>
          </a:p>
        </p:txBody>
      </p:sp>
      <p:sp>
        <p:nvSpPr>
          <p:cNvPr id="2" name="Google Shape;805;p34">
            <a:extLst>
              <a:ext uri="{FF2B5EF4-FFF2-40B4-BE49-F238E27FC236}">
                <a16:creationId xmlns:a16="http://schemas.microsoft.com/office/drawing/2014/main" id="{30156752-302A-7ECF-5FDD-4AF069B96FC4}"/>
              </a:ext>
            </a:extLst>
          </p:cNvPr>
          <p:cNvSpPr/>
          <p:nvPr/>
        </p:nvSpPr>
        <p:spPr>
          <a:xfrm>
            <a:off x="7769878" y="3429000"/>
            <a:ext cx="227838" cy="227836"/>
          </a:xfrm>
          <a:prstGeom prst="ellipse">
            <a:avLst/>
          </a:prstGeom>
          <a:solidFill>
            <a:schemeClr val="accent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0EF57D-EEFE-E41D-6BD0-DABDD4F0531C}"/>
              </a:ext>
            </a:extLst>
          </p:cNvPr>
          <p:cNvSpPr txBox="1"/>
          <p:nvPr/>
        </p:nvSpPr>
        <p:spPr>
          <a:xfrm>
            <a:off x="7212599" y="3337955"/>
            <a:ext cx="5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4"/>
                </a:solidFill>
                <a:latin typeface="+mj-lt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07384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46FEE3-0B86-B5CC-10AD-A3CED639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22885-4F5E-82F4-1198-E592262D6A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A3F60-005F-FE36-2406-7C4D8803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 descr="Illustration of a robot holding binoculars looking our over hazy rolling fields with sparse trees">
            <a:extLst>
              <a:ext uri="{FF2B5EF4-FFF2-40B4-BE49-F238E27FC236}">
                <a16:creationId xmlns:a16="http://schemas.microsoft.com/office/drawing/2014/main" id="{974E22D1-3A36-2DA5-7976-EB5EE338F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308" y="1431831"/>
            <a:ext cx="7493381" cy="4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56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9CA54-0CFA-DEAD-9E73-76A5C80AF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A9EDC-2340-F74C-24C7-FE68B4729E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E368D-6013-080D-52F7-4958B3638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30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93A10D-49A2-6A2D-456C-22CA1C02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(3)</a:t>
            </a:r>
          </a:p>
        </p:txBody>
      </p:sp>
    </p:spTree>
    <p:extLst>
      <p:ext uri="{BB962C8B-B14F-4D97-AF65-F5344CB8AC3E}">
        <p14:creationId xmlns:p14="http://schemas.microsoft.com/office/powerpoint/2010/main" val="4132589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A61BDF-A5DB-0938-6D4F-7FB4F06C5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Heuristics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E3A488-10A3-A6CF-4E42-DE8079E65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8" y="1590261"/>
            <a:ext cx="7150450" cy="46061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Most of the work in solving hard search problems involves finding </a:t>
            </a:r>
            <a:r>
              <a:rPr lang="en-US" b="1" dirty="0">
                <a:solidFill>
                  <a:schemeClr val="accent3"/>
                </a:solidFill>
              </a:rPr>
              <a:t>admissible heuristics</a:t>
            </a:r>
          </a:p>
          <a:p>
            <a:pPr>
              <a:lnSpc>
                <a:spcPct val="100000"/>
              </a:lnSpc>
            </a:pP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dirty="0"/>
              <a:t>Often, admissible heuristics are solutions to </a:t>
            </a:r>
            <a:r>
              <a:rPr lang="en-US" b="1" i="1" dirty="0">
                <a:solidFill>
                  <a:schemeClr val="accent4"/>
                </a:solidFill>
              </a:rPr>
              <a:t>relaxed problems </a:t>
            </a:r>
            <a:r>
              <a:rPr lang="en-US" dirty="0"/>
              <a:t>where new actions are available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Inadmissible heuristics can be useful too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05F847-0896-734F-3C16-4C98607A76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15FB83-EC12-0B37-03AB-8581E2F4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31</a:t>
            </a:fld>
            <a:endParaRPr lang="en-US"/>
          </a:p>
        </p:txBody>
      </p:sp>
      <p:pic>
        <p:nvPicPr>
          <p:cNvPr id="7" name="Google Shape;530;p26" descr="Illustration emulating a cut scene from a retro video game showing a robot and the text “You got heuristic upgrade!”">
            <a:extLst>
              <a:ext uri="{FF2B5EF4-FFF2-40B4-BE49-F238E27FC236}">
                <a16:creationId xmlns:a16="http://schemas.microsoft.com/office/drawing/2014/main" id="{969964B3-A213-6171-B7DF-EF4A357C861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2880" y="1828528"/>
            <a:ext cx="3989497" cy="32009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 descr="Pacman in a medium-sized maze with one food pellet at the goal. A green arrow shows the manhattan distance between Pacman and the pellet.">
            <a:extLst>
              <a:ext uri="{FF2B5EF4-FFF2-40B4-BE49-F238E27FC236}">
                <a16:creationId xmlns:a16="http://schemas.microsoft.com/office/drawing/2014/main" id="{6C810DFB-DCC8-8FB8-AAAB-CA38EAB69667}"/>
              </a:ext>
            </a:extLst>
          </p:cNvPr>
          <p:cNvGrpSpPr/>
          <p:nvPr/>
        </p:nvGrpSpPr>
        <p:grpSpPr>
          <a:xfrm>
            <a:off x="2438401" y="4036323"/>
            <a:ext cx="2738522" cy="1231416"/>
            <a:chOff x="2438401" y="4036323"/>
            <a:chExt cx="2738522" cy="1231416"/>
          </a:xfrm>
        </p:grpSpPr>
        <p:pic>
          <p:nvPicPr>
            <p:cNvPr id="8" name="Google Shape;323;p12" descr="Z:\Shared with PC\smallMaze.png">
              <a:extLst>
                <a:ext uri="{FF2B5EF4-FFF2-40B4-BE49-F238E27FC236}">
                  <a16:creationId xmlns:a16="http://schemas.microsoft.com/office/drawing/2014/main" id="{EB017898-104B-434B-6CF8-9F81832926C7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38401" y="4036323"/>
              <a:ext cx="2738522" cy="123141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id="{A3791B51-6C8C-269C-11C5-3F47E6E0BC4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609088" y="4462271"/>
              <a:ext cx="1060704" cy="567199"/>
            </a:xfrm>
            <a:prstGeom prst="bentConnector3">
              <a:avLst>
                <a:gd name="adj1" fmla="val 100575"/>
              </a:avLst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207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12C185-EA05-ADC3-89AF-F15703FF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Puzzle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CB56D-8894-B936-73EA-DB05320365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0C4C2-8EC1-1BB8-D017-289ACE2B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32</a:t>
            </a:fld>
            <a:endParaRPr lang="en-US"/>
          </a:p>
        </p:txBody>
      </p:sp>
      <p:grpSp>
        <p:nvGrpSpPr>
          <p:cNvPr id="8" name="Google Shape;572;p29" descr="A robot ponders the 3x3 number puzzle while sliding the “8” tile at the bottom of the puzzle to the empty spot in the bottom middle.">
            <a:extLst>
              <a:ext uri="{FF2B5EF4-FFF2-40B4-BE49-F238E27FC236}">
                <a16:creationId xmlns:a16="http://schemas.microsoft.com/office/drawing/2014/main" id="{376F3290-0A53-A7A8-1C94-613260381D7A}"/>
              </a:ext>
            </a:extLst>
          </p:cNvPr>
          <p:cNvGrpSpPr/>
          <p:nvPr/>
        </p:nvGrpSpPr>
        <p:grpSpPr>
          <a:xfrm>
            <a:off x="3424733" y="1789176"/>
            <a:ext cx="5338267" cy="4584642"/>
            <a:chOff x="6387246" y="1371600"/>
            <a:chExt cx="6033354" cy="5181600"/>
          </a:xfrm>
        </p:grpSpPr>
        <p:pic>
          <p:nvPicPr>
            <p:cNvPr id="9" name="Google Shape;573;p29">
              <a:extLst>
                <a:ext uri="{FF2B5EF4-FFF2-40B4-BE49-F238E27FC236}">
                  <a16:creationId xmlns:a16="http://schemas.microsoft.com/office/drawing/2014/main" id="{114A313C-7227-3028-46A0-784C1876F12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387246" y="1371600"/>
              <a:ext cx="5789731" cy="48386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574;p29">
              <a:extLst>
                <a:ext uri="{FF2B5EF4-FFF2-40B4-BE49-F238E27FC236}">
                  <a16:creationId xmlns:a16="http://schemas.microsoft.com/office/drawing/2014/main" id="{8CC5A628-6346-6BA1-DE35-30537FF7A801}"/>
                </a:ext>
              </a:extLst>
            </p:cNvPr>
            <p:cNvSpPr/>
            <p:nvPr/>
          </p:nvSpPr>
          <p:spPr>
            <a:xfrm>
              <a:off x="10515600" y="4724400"/>
              <a:ext cx="1905000" cy="182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" name="Google Shape;575;p29" descr="Illustration of a 3x3 puzzle game with tiles for the numbers 1 through 8 and one empty spot. The goal is to move the tiles into numerical order.">
            <a:extLst>
              <a:ext uri="{FF2B5EF4-FFF2-40B4-BE49-F238E27FC236}">
                <a16:creationId xmlns:a16="http://schemas.microsoft.com/office/drawing/2014/main" id="{12A31218-DA99-3881-ADC6-3828CFE150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618" y="2171161"/>
            <a:ext cx="2969363" cy="2543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78;p29" descr="The goal state of the 3x3 puzzle, showing the empty space in the top left corner, followed by the numbers 1 through 8 in numerical order horizontally.">
            <a:extLst>
              <a:ext uri="{FF2B5EF4-FFF2-40B4-BE49-F238E27FC236}">
                <a16:creationId xmlns:a16="http://schemas.microsoft.com/office/drawing/2014/main" id="{873C1212-5E6D-C19E-66A1-4602E217FF2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8745" y="2170438"/>
            <a:ext cx="3044108" cy="25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3BB6C9-BDBE-8D44-4DDB-1D128CE70663}"/>
              </a:ext>
            </a:extLst>
          </p:cNvPr>
          <p:cNvSpPr txBox="1"/>
          <p:nvPr/>
        </p:nvSpPr>
        <p:spPr>
          <a:xfrm>
            <a:off x="1149961" y="4865742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  <a:latin typeface="+mj-lt"/>
              </a:rPr>
              <a:t>Start State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6C787E-E4C3-5AAF-86BA-1B7F24A24BA1}"/>
              </a:ext>
            </a:extLst>
          </p:cNvPr>
          <p:cNvSpPr txBox="1"/>
          <p:nvPr/>
        </p:nvSpPr>
        <p:spPr>
          <a:xfrm>
            <a:off x="9381084" y="4865742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</a:rPr>
              <a:t>Goal State</a:t>
            </a:r>
          </a:p>
        </p:txBody>
      </p:sp>
    </p:spTree>
    <p:extLst>
      <p:ext uri="{BB962C8B-B14F-4D97-AF65-F5344CB8AC3E}">
        <p14:creationId xmlns:p14="http://schemas.microsoft.com/office/powerpoint/2010/main" val="1621552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FCE8C-DB74-98A1-995F-D25DB20B9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D78138A-1FEF-1129-EC4C-F7471DCF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Puzzle: Heuristic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29D27D-5133-63A8-126A-FA335B7C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9" y="1590261"/>
            <a:ext cx="7082918" cy="4606139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4"/>
                </a:solidFill>
                <a:latin typeface="Avenir Next" panose="020B0503020202020204" pitchFamily="34" charset="0"/>
              </a:rPr>
              <a:t>Heuristic</a:t>
            </a:r>
            <a:r>
              <a:rPr lang="en-US" b="1" dirty="0">
                <a:latin typeface="Avenir Next" panose="020B0503020202020204" pitchFamily="34" charset="0"/>
              </a:rPr>
              <a:t>: </a:t>
            </a:r>
            <a:r>
              <a:rPr lang="en-US" dirty="0"/>
              <a:t>number of misplaced tiles</a:t>
            </a:r>
          </a:p>
          <a:p>
            <a:pPr lvl="1">
              <a:buClr>
                <a:schemeClr val="tx1"/>
              </a:buClr>
            </a:pPr>
            <a:r>
              <a:rPr lang="en-US" i="1" dirty="0"/>
              <a:t>Admissible? </a:t>
            </a:r>
            <a:r>
              <a:rPr lang="en-US" dirty="0"/>
              <a:t>Yes, because putting tiles in correct position requires at least as many moves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85319-FEDD-B952-186E-6F10A24675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E30A1-FCEB-78FD-8F61-160D68D4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33</a:t>
            </a:fld>
            <a:endParaRPr lang="en-US"/>
          </a:p>
        </p:txBody>
      </p:sp>
      <p:pic>
        <p:nvPicPr>
          <p:cNvPr id="11" name="Google Shape;575;p29" descr="Illustration of a 3x3 puzzle game with tiles for the numbers 1 through 8 and one empty spot. The goal is to move the tiles into numerical order.">
            <a:extLst>
              <a:ext uri="{FF2B5EF4-FFF2-40B4-BE49-F238E27FC236}">
                <a16:creationId xmlns:a16="http://schemas.microsoft.com/office/drawing/2014/main" id="{102D8C47-8411-35A2-0683-177984128C9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80076" y="2149102"/>
            <a:ext cx="1922369" cy="164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78;p29" descr="The goal state of the 3x3 puzzle, showing the empty space in the top left corner, followed by the numbers 1 through 8 in numerical order horizontally.">
            <a:extLst>
              <a:ext uri="{FF2B5EF4-FFF2-40B4-BE49-F238E27FC236}">
                <a16:creationId xmlns:a16="http://schemas.microsoft.com/office/drawing/2014/main" id="{69018AEC-0B35-24DC-070C-10FA09D55E8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093" y="2170438"/>
            <a:ext cx="1970759" cy="16475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CACF19-BF00-0A7C-3339-BEAC9E889372}"/>
              </a:ext>
            </a:extLst>
          </p:cNvPr>
          <p:cNvSpPr txBox="1"/>
          <p:nvPr/>
        </p:nvSpPr>
        <p:spPr>
          <a:xfrm>
            <a:off x="7895089" y="1771660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+mj-lt"/>
              </a:rPr>
              <a:t>Start State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0BC68F-660F-DE96-0DB9-7A012855AFEE}"/>
              </a:ext>
            </a:extLst>
          </p:cNvPr>
          <p:cNvSpPr txBox="1"/>
          <p:nvPr/>
        </p:nvSpPr>
        <p:spPr>
          <a:xfrm>
            <a:off x="10097294" y="177166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j-lt"/>
              </a:rPr>
              <a:t>Goal State</a:t>
            </a:r>
          </a:p>
        </p:txBody>
      </p:sp>
      <p:pic>
        <p:nvPicPr>
          <p:cNvPr id="13" name="Google Shape;588;p30" descr="A grey robot looks on in disappointment as a yellow roobot nervously arranged the “4” title on the 3x3 puzzle, while the numbers 2, 7, and 3 have fallen off of the puzzle board.">
            <a:extLst>
              <a:ext uri="{FF2B5EF4-FFF2-40B4-BE49-F238E27FC236}">
                <a16:creationId xmlns:a16="http://schemas.microsoft.com/office/drawing/2014/main" id="{A5AF0239-7953-2FCE-E927-F912B01257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575" y="2994215"/>
            <a:ext cx="5510086" cy="3138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99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E77C0-B2D9-2424-A94D-05643AEC3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DF95-D55A-3363-0E7D-FF1D3F9F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Graph Search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3B01EA-62A6-44D4-FEA6-499ADA4E35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2FC59-A88B-5616-2F0D-D1859C7E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34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0867A-6D7C-E090-C059-D6C47B829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1229" y="1587059"/>
            <a:ext cx="8389542" cy="444160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GRAPH-SEARCH</a:t>
            </a:r>
            <a:r>
              <a:rPr lang="en-US" dirty="0"/>
              <a:t>(</a:t>
            </a:r>
            <a:r>
              <a:rPr lang="en-US" i="1" dirty="0">
                <a:solidFill>
                  <a:schemeClr val="accent3"/>
                </a:solidFill>
              </a:rPr>
              <a:t>problem</a:t>
            </a:r>
            <a:r>
              <a:rPr lang="en-US" dirty="0"/>
              <a:t>, </a:t>
            </a:r>
            <a:r>
              <a:rPr lang="en-US" i="1" dirty="0">
                <a:solidFill>
                  <a:schemeClr val="accent3"/>
                </a:solidFill>
              </a:rPr>
              <a:t>strategy</a:t>
            </a:r>
            <a:r>
              <a:rPr lang="en-US" dirty="0"/>
              <a:t>) </a:t>
            </a:r>
            <a:r>
              <a:rPr lang="en-US" b="1" dirty="0">
                <a:solidFill>
                  <a:schemeClr val="accent1"/>
                </a:solidFill>
              </a:rPr>
              <a:t>returns</a:t>
            </a:r>
            <a:r>
              <a:rPr lang="en-US" dirty="0"/>
              <a:t> solution or failure</a:t>
            </a:r>
          </a:p>
          <a:p>
            <a:r>
              <a:rPr lang="en-US" dirty="0"/>
              <a:t>	</a:t>
            </a:r>
            <a:r>
              <a:rPr lang="en-US" i="1" dirty="0">
                <a:solidFill>
                  <a:schemeClr val="accent3"/>
                </a:solidFill>
              </a:rPr>
              <a:t>closed</a:t>
            </a:r>
            <a:r>
              <a:rPr lang="en-US" dirty="0"/>
              <a:t> ← empty set</a:t>
            </a:r>
          </a:p>
          <a:p>
            <a:r>
              <a:rPr lang="en-US" dirty="0"/>
              <a:t>	initialize </a:t>
            </a:r>
            <a:r>
              <a:rPr lang="en-US" i="1" dirty="0">
                <a:solidFill>
                  <a:schemeClr val="accent3"/>
                </a:solidFill>
              </a:rPr>
              <a:t>fringe</a:t>
            </a:r>
            <a:r>
              <a:rPr lang="en-US" dirty="0"/>
              <a:t> using initial state of </a:t>
            </a:r>
            <a:r>
              <a:rPr lang="en-US" i="1" dirty="0">
                <a:solidFill>
                  <a:schemeClr val="accent3"/>
                </a:solidFill>
              </a:rPr>
              <a:t>problem</a:t>
            </a:r>
          </a:p>
          <a:p>
            <a:r>
              <a:rPr lang="en-US" dirty="0"/>
              <a:t>	</a:t>
            </a:r>
            <a:r>
              <a:rPr lang="en-US" b="1" dirty="0">
                <a:solidFill>
                  <a:schemeClr val="accent1"/>
                </a:solidFill>
              </a:rPr>
              <a:t>loop do</a:t>
            </a:r>
          </a:p>
          <a:p>
            <a:r>
              <a:rPr lang="en-US" dirty="0"/>
              <a:t>		</a:t>
            </a:r>
            <a:r>
              <a:rPr lang="en-US" b="1" dirty="0">
                <a:solidFill>
                  <a:schemeClr val="accent1"/>
                </a:solidFill>
              </a:rPr>
              <a:t>if</a:t>
            </a:r>
            <a:r>
              <a:rPr lang="en-US" dirty="0"/>
              <a:t> </a:t>
            </a:r>
            <a:r>
              <a:rPr lang="en-US" i="1" dirty="0">
                <a:solidFill>
                  <a:schemeClr val="accent3"/>
                </a:solidFill>
              </a:rPr>
              <a:t>fringe</a:t>
            </a:r>
            <a:r>
              <a:rPr lang="en-US" dirty="0"/>
              <a:t> empty </a:t>
            </a:r>
            <a:r>
              <a:rPr lang="en-US" b="1" dirty="0">
                <a:solidFill>
                  <a:schemeClr val="accent1"/>
                </a:solidFill>
              </a:rPr>
              <a:t>then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return</a:t>
            </a:r>
            <a:r>
              <a:rPr lang="en-US" dirty="0"/>
              <a:t> failure</a:t>
            </a:r>
          </a:p>
          <a:p>
            <a:r>
              <a:rPr lang="en-US" dirty="0"/>
              <a:t>		</a:t>
            </a:r>
            <a:r>
              <a:rPr lang="en-US" i="1" dirty="0">
                <a:solidFill>
                  <a:schemeClr val="accent3"/>
                </a:solidFill>
              </a:rPr>
              <a:t>node</a:t>
            </a:r>
            <a:r>
              <a:rPr lang="en-US" dirty="0"/>
              <a:t> ← remove node from </a:t>
            </a:r>
            <a:r>
              <a:rPr lang="en-US" i="1" dirty="0">
                <a:solidFill>
                  <a:schemeClr val="accent3"/>
                </a:solidFill>
              </a:rPr>
              <a:t>fringe</a:t>
            </a:r>
          </a:p>
          <a:p>
            <a:r>
              <a:rPr lang="en-US" dirty="0"/>
              <a:t>		</a:t>
            </a:r>
            <a:r>
              <a:rPr lang="en-US" b="1" dirty="0">
                <a:solidFill>
                  <a:schemeClr val="accent1"/>
                </a:solidFill>
              </a:rPr>
              <a:t>if</a:t>
            </a:r>
            <a:r>
              <a:rPr lang="en-US" dirty="0"/>
              <a:t> </a:t>
            </a:r>
            <a:r>
              <a:rPr lang="en-US" i="1" dirty="0">
                <a:solidFill>
                  <a:schemeClr val="accent3"/>
                </a:solidFill>
              </a:rPr>
              <a:t>node</a:t>
            </a:r>
            <a:r>
              <a:rPr lang="en-US" dirty="0"/>
              <a:t> is goal state </a:t>
            </a:r>
            <a:r>
              <a:rPr lang="en-US" b="1" dirty="0">
                <a:solidFill>
                  <a:schemeClr val="accent1"/>
                </a:solidFill>
              </a:rPr>
              <a:t>then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return</a:t>
            </a:r>
            <a:r>
              <a:rPr lang="en-US" dirty="0"/>
              <a:t> corresponding solution</a:t>
            </a:r>
          </a:p>
          <a:p>
            <a:r>
              <a:rPr lang="en-US" dirty="0"/>
              <a:t>		</a:t>
            </a:r>
            <a:r>
              <a:rPr lang="en-US" b="1" dirty="0">
                <a:solidFill>
                  <a:schemeClr val="accent1"/>
                </a:solidFill>
              </a:rPr>
              <a:t>if</a:t>
            </a:r>
            <a:r>
              <a:rPr lang="en-US" dirty="0"/>
              <a:t> </a:t>
            </a:r>
            <a:r>
              <a:rPr lang="en-US" i="1" dirty="0">
                <a:solidFill>
                  <a:schemeClr val="accent3"/>
                </a:solidFill>
              </a:rPr>
              <a:t>node</a:t>
            </a:r>
            <a:r>
              <a:rPr lang="en-US" dirty="0"/>
              <a:t> not in </a:t>
            </a:r>
            <a:r>
              <a:rPr lang="en-US" i="1" dirty="0">
                <a:solidFill>
                  <a:schemeClr val="accent3"/>
                </a:solidFill>
              </a:rPr>
              <a:t>closed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then</a:t>
            </a:r>
            <a:r>
              <a:rPr lang="en-US" dirty="0"/>
              <a:t>	</a:t>
            </a:r>
          </a:p>
          <a:p>
            <a:r>
              <a:rPr lang="en-US" dirty="0"/>
              <a:t>			expand </a:t>
            </a:r>
            <a:r>
              <a:rPr lang="en-US" i="1" dirty="0">
                <a:solidFill>
                  <a:schemeClr val="accent3"/>
                </a:solidFill>
              </a:rPr>
              <a:t>node</a:t>
            </a:r>
            <a:r>
              <a:rPr lang="en-US" dirty="0"/>
              <a:t> and add resulting nodes to </a:t>
            </a:r>
            <a:r>
              <a:rPr lang="en-US" i="1" dirty="0">
                <a:solidFill>
                  <a:schemeClr val="accent3"/>
                </a:solidFill>
              </a:rPr>
              <a:t>fringe</a:t>
            </a:r>
          </a:p>
          <a:p>
            <a:r>
              <a:rPr lang="en-US" i="1" dirty="0">
                <a:solidFill>
                  <a:schemeClr val="accent3"/>
                </a:solidFill>
              </a:rPr>
              <a:t>			</a:t>
            </a:r>
            <a:r>
              <a:rPr lang="en-US" dirty="0"/>
              <a:t>add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i="1" dirty="0">
                <a:solidFill>
                  <a:schemeClr val="accent3"/>
                </a:solidFill>
              </a:rPr>
              <a:t>node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to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i="1" dirty="0">
                <a:solidFill>
                  <a:schemeClr val="accent3"/>
                </a:solidFill>
              </a:rPr>
              <a:t>closed</a:t>
            </a:r>
            <a:r>
              <a:rPr lang="en-US" dirty="0"/>
              <a:t>	</a:t>
            </a:r>
          </a:p>
          <a:p>
            <a:r>
              <a:rPr lang="en-US" dirty="0"/>
              <a:t>	</a:t>
            </a:r>
            <a:r>
              <a:rPr lang="en-US" b="1" dirty="0">
                <a:solidFill>
                  <a:schemeClr val="accent1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165225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D89536-23A6-E19F-1343-2A7F5977E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5" y="1317228"/>
            <a:ext cx="10074109" cy="1161039"/>
          </a:xfrm>
        </p:spPr>
        <p:txBody>
          <a:bodyPr/>
          <a:lstStyle/>
          <a:p>
            <a:r>
              <a:rPr lang="en-US" dirty="0"/>
              <a:t>Is A* Graph Search Optimal?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A0395-E215-C177-42CB-28FC36F6B0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52DEC-42EB-B70B-645B-47EB3272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35</a:t>
            </a:fld>
            <a:endParaRPr lang="en-US"/>
          </a:p>
        </p:txBody>
      </p:sp>
      <p:pic>
        <p:nvPicPr>
          <p:cNvPr id="7" name="Google Shape;685;p34" descr="Illustration of a bipedal robot walking in a maze following footprints on the ground. The robot has a thought bubble reading “?!”">
            <a:extLst>
              <a:ext uri="{FF2B5EF4-FFF2-40B4-BE49-F238E27FC236}">
                <a16:creationId xmlns:a16="http://schemas.microsoft.com/office/drawing/2014/main" id="{2B24A705-6D7D-46D6-4CF8-F5745E6492D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1863" y="2545134"/>
            <a:ext cx="6748272" cy="2995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977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861DD35-0E60-EEAE-07B1-C0D1C30CC04A}"/>
              </a:ext>
            </a:extLst>
          </p:cNvPr>
          <p:cNvCxnSpPr>
            <a:cxnSpLocks/>
          </p:cNvCxnSpPr>
          <p:nvPr/>
        </p:nvCxnSpPr>
        <p:spPr>
          <a:xfrm>
            <a:off x="8503539" y="1935922"/>
            <a:ext cx="2313340" cy="2547269"/>
          </a:xfrm>
          <a:prstGeom prst="straightConnector1">
            <a:avLst/>
          </a:prstGeom>
          <a:ln w="57150">
            <a:solidFill>
              <a:schemeClr val="accent4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23BB26F-EFAE-B248-CC2A-459D2C04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E42678E-72E2-413B-555A-4C5DE1FA22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159" y="1590261"/>
                <a:ext cx="7433038" cy="4606139"/>
              </a:xfrm>
            </p:spPr>
            <p:txBody>
              <a:bodyPr/>
              <a:lstStyle/>
              <a:p>
                <a:r>
                  <a:rPr lang="en-US" dirty="0"/>
                  <a:t>We want heuristic costs ≤ actual costs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b="1" dirty="0">
                    <a:solidFill>
                      <a:schemeClr val="accent3"/>
                    </a:solidFill>
                  </a:rPr>
                  <a:t>Admissibility</a:t>
                </a:r>
                <a:r>
                  <a:rPr lang="en-US" dirty="0"/>
                  <a:t> guarantees heuristic cost ≤ actual cost to goal</a:t>
                </a:r>
              </a:p>
              <a:p>
                <a:r>
                  <a:rPr lang="en-US" dirty="0"/>
                  <a:t>We also want heuristic “arc” cost ≤ actual arc cost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b="1" dirty="0">
                    <a:solidFill>
                      <a:schemeClr val="accent2"/>
                    </a:solidFill>
                  </a:rPr>
                  <a:t>Consistency</a:t>
                </a:r>
                <a:r>
                  <a:rPr lang="en-US" dirty="0"/>
                  <a:t> guarantees this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−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cost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cost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  <a:p>
                <a:r>
                  <a:rPr lang="en-US" dirty="0"/>
                  <a:t>Consequences</a:t>
                </a:r>
              </a:p>
              <a:p>
                <a:pPr lvl="1"/>
                <a:r>
                  <a:rPr lang="en-US" i="1" dirty="0">
                    <a:latin typeface="+mj-lt"/>
                  </a:rPr>
                  <a:t>f </a:t>
                </a:r>
                <a:r>
                  <a:rPr lang="en-US" dirty="0"/>
                  <a:t>value along a path never decreases</a:t>
                </a:r>
              </a:p>
              <a:p>
                <a:pPr lvl="1"/>
                <a:r>
                  <a:rPr lang="en-US" dirty="0"/>
                  <a:t>A* graph search is optimal</a:t>
                </a:r>
              </a:p>
              <a:p>
                <a:pPr lvl="1"/>
                <a:r>
                  <a:rPr lang="en-US" dirty="0">
                    <a:latin typeface="+mj-lt"/>
                  </a:rPr>
                  <a:t>Consistency implies admissibility 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E42678E-72E2-413B-555A-4C5DE1FA22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159" y="1590261"/>
                <a:ext cx="7433038" cy="4606139"/>
              </a:xfrm>
              <a:blipFill>
                <a:blip r:embed="rId2"/>
                <a:stretch>
                  <a:fillRect l="-1195" b="-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CDE56-8E05-E180-FBE2-02F52872CC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1C21-A78B-5ED5-BE01-442106CD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36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F98C33-2265-7E72-C8FA-8F59AB2B67DD}"/>
              </a:ext>
            </a:extLst>
          </p:cNvPr>
          <p:cNvGrpSpPr/>
          <p:nvPr/>
        </p:nvGrpSpPr>
        <p:grpSpPr>
          <a:xfrm>
            <a:off x="7661763" y="1140239"/>
            <a:ext cx="4033078" cy="4577521"/>
            <a:chOff x="7005891" y="1052856"/>
            <a:chExt cx="4033078" cy="4577521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9FD9F12-C443-DB43-B720-433A0C9FC6B6}"/>
                </a:ext>
              </a:extLst>
            </p:cNvPr>
            <p:cNvCxnSpPr>
              <a:stCxn id="12" idx="6"/>
              <a:endCxn id="11" idx="2"/>
            </p:cNvCxnSpPr>
            <p:nvPr/>
          </p:nvCxnSpPr>
          <p:spPr>
            <a:xfrm>
              <a:off x="7968354" y="1556341"/>
              <a:ext cx="2071966" cy="468476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4C9C64-13E2-324A-FA19-D3BB3136B7A4}"/>
                </a:ext>
              </a:extLst>
            </p:cNvPr>
            <p:cNvGrpSpPr/>
            <p:nvPr/>
          </p:nvGrpSpPr>
          <p:grpSpPr>
            <a:xfrm>
              <a:off x="7005891" y="1143109"/>
              <a:ext cx="4033078" cy="4487268"/>
              <a:chOff x="3752100" y="724899"/>
              <a:chExt cx="4033078" cy="4487268"/>
            </a:xfrm>
          </p:grpSpPr>
          <p:sp>
            <p:nvSpPr>
              <p:cNvPr id="13" name="Google Shape;414;p19">
                <a:extLst>
                  <a:ext uri="{FF2B5EF4-FFF2-40B4-BE49-F238E27FC236}">
                    <a16:creationId xmlns:a16="http://schemas.microsoft.com/office/drawing/2014/main" id="{7ABC2C90-B884-D1E6-FEC2-30135229089F}"/>
                  </a:ext>
                </a:extLst>
              </p:cNvPr>
              <p:cNvSpPr/>
              <p:nvPr/>
            </p:nvSpPr>
            <p:spPr>
              <a:xfrm>
                <a:off x="6786529" y="3856565"/>
                <a:ext cx="824101" cy="826463"/>
              </a:xfrm>
              <a:prstGeom prst="flowChartConnector">
                <a:avLst/>
              </a:prstGeom>
              <a:solidFill>
                <a:schemeClr val="lt1"/>
              </a:solidFill>
              <a:ln w="571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dirty="0">
                    <a:solidFill>
                      <a:sysClr val="windowText" lastClr="000000"/>
                    </a:solidFill>
                    <a:latin typeface="Calibri"/>
                    <a:cs typeface="Calibri"/>
                    <a:sym typeface="Calibri"/>
                  </a:rPr>
                  <a:t>G</a:t>
                </a:r>
                <a:endParaRPr sz="4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Google Shape;414;p19">
                <a:extLst>
                  <a:ext uri="{FF2B5EF4-FFF2-40B4-BE49-F238E27FC236}">
                    <a16:creationId xmlns:a16="http://schemas.microsoft.com/office/drawing/2014/main" id="{00512945-B1E6-CF94-3211-4B0B942A11C7}"/>
                  </a:ext>
                </a:extLst>
              </p:cNvPr>
              <p:cNvSpPr/>
              <p:nvPr/>
            </p:nvSpPr>
            <p:spPr>
              <a:xfrm>
                <a:off x="6786529" y="1193375"/>
                <a:ext cx="824101" cy="826463"/>
              </a:xfrm>
              <a:prstGeom prst="flowChartConnector">
                <a:avLst/>
              </a:prstGeom>
              <a:solidFill>
                <a:schemeClr val="lt1"/>
              </a:solidFill>
              <a:ln w="571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dirty="0">
                    <a:solidFill>
                      <a:sysClr val="windowText" lastClr="000000"/>
                    </a:solidFill>
                    <a:latin typeface="Calibri"/>
                    <a:cs typeface="Calibri"/>
                    <a:sym typeface="Calibri"/>
                  </a:rPr>
                  <a:t>B</a:t>
                </a:r>
                <a:endParaRPr sz="4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EF55B9-02E6-0F53-2FCB-3F7D81322A53}"/>
                  </a:ext>
                </a:extLst>
              </p:cNvPr>
              <p:cNvSpPr txBox="1"/>
              <p:nvPr/>
            </p:nvSpPr>
            <p:spPr>
              <a:xfrm>
                <a:off x="5646027" y="865479"/>
                <a:ext cx="349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+mj-lt"/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A6F261-0C5D-2B00-D852-E9411480719D}"/>
                  </a:ext>
                </a:extLst>
              </p:cNvPr>
              <p:cNvSpPr txBox="1"/>
              <p:nvPr/>
            </p:nvSpPr>
            <p:spPr>
              <a:xfrm>
                <a:off x="7436082" y="2707368"/>
                <a:ext cx="349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+mj-lt"/>
                  </a:rPr>
                  <a:t>3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A8194E-F006-27E7-E0DC-8760D497B6A2}"/>
                  </a:ext>
                </a:extLst>
              </p:cNvPr>
              <p:cNvSpPr txBox="1"/>
              <p:nvPr/>
            </p:nvSpPr>
            <p:spPr>
              <a:xfrm>
                <a:off x="6653866" y="4750502"/>
                <a:ext cx="10894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>
                    <a:solidFill>
                      <a:schemeClr val="accent4"/>
                    </a:solidFill>
                    <a:latin typeface="+mj-lt"/>
                  </a:rPr>
                  <a:t>h = 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F62EE7-3D1D-7DE0-1606-E5BFA806F908}"/>
                  </a:ext>
                </a:extLst>
              </p:cNvPr>
              <p:cNvSpPr txBox="1"/>
              <p:nvPr/>
            </p:nvSpPr>
            <p:spPr>
              <a:xfrm>
                <a:off x="3752100" y="1709792"/>
                <a:ext cx="10894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>
                    <a:solidFill>
                      <a:schemeClr val="accent4"/>
                    </a:solidFill>
                    <a:latin typeface="+mj-lt"/>
                  </a:rPr>
                  <a:t>h = 4</a:t>
                </a:r>
              </a:p>
            </p:txBody>
          </p:sp>
          <p:sp>
            <p:nvSpPr>
              <p:cNvPr id="12" name="Google Shape;414;p19">
                <a:extLst>
                  <a:ext uri="{FF2B5EF4-FFF2-40B4-BE49-F238E27FC236}">
                    <a16:creationId xmlns:a16="http://schemas.microsoft.com/office/drawing/2014/main" id="{5FC7972B-1BB9-78D5-E5D6-D3C5F46A2A29}"/>
                  </a:ext>
                </a:extLst>
              </p:cNvPr>
              <p:cNvSpPr/>
              <p:nvPr/>
            </p:nvSpPr>
            <p:spPr>
              <a:xfrm>
                <a:off x="3890462" y="724899"/>
                <a:ext cx="824101" cy="826463"/>
              </a:xfrm>
              <a:prstGeom prst="flowChartConnector">
                <a:avLst/>
              </a:prstGeom>
              <a:solidFill>
                <a:schemeClr val="lt1"/>
              </a:solidFill>
              <a:ln w="571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dirty="0">
                    <a:solidFill>
                      <a:schemeClr val="accent3"/>
                    </a:solidFill>
                    <a:latin typeface="Calibri"/>
                    <a:cs typeface="Calibri"/>
                    <a:sym typeface="Calibri"/>
                  </a:rPr>
                  <a:t>A</a:t>
                </a:r>
                <a:endParaRPr sz="4000" dirty="0">
                  <a:solidFill>
                    <a:schemeClr val="accent3"/>
                  </a:solidFill>
                </a:endParaRPr>
              </a:p>
            </p:txBody>
          </p: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BA41533-E4DC-9D9A-68B7-76D514A1AC71}"/>
                </a:ext>
              </a:extLst>
            </p:cNvPr>
            <p:cNvCxnSpPr>
              <a:stCxn id="11" idx="4"/>
              <a:endCxn id="13" idx="0"/>
            </p:cNvCxnSpPr>
            <p:nvPr/>
          </p:nvCxnSpPr>
          <p:spPr>
            <a:xfrm>
              <a:off x="10452371" y="2438048"/>
              <a:ext cx="0" cy="18367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0F0BA35-0E0A-0384-15F2-A458E8C6AB10}"/>
                </a:ext>
              </a:extLst>
            </p:cNvPr>
            <p:cNvSpPr txBox="1"/>
            <p:nvPr/>
          </p:nvSpPr>
          <p:spPr>
            <a:xfrm>
              <a:off x="9907657" y="1052856"/>
              <a:ext cx="1089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accent4"/>
                  </a:solidFill>
                  <a:latin typeface="+mj-lt"/>
                </a:rPr>
                <a:t>h = 1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F4B6389-DADF-B53F-5E69-21DCBC45D92C}"/>
              </a:ext>
            </a:extLst>
          </p:cNvPr>
          <p:cNvSpPr txBox="1"/>
          <p:nvPr/>
        </p:nvSpPr>
        <p:spPr>
          <a:xfrm>
            <a:off x="10563529" y="1140239"/>
            <a:ext cx="108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strike="sngStrike" dirty="0">
                <a:solidFill>
                  <a:schemeClr val="bg2"/>
                </a:solidFill>
                <a:latin typeface="+mj-lt"/>
              </a:rPr>
              <a:t>h =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2AC2C3-112B-646B-CA53-6E42877C7868}"/>
              </a:ext>
            </a:extLst>
          </p:cNvPr>
          <p:cNvSpPr txBox="1"/>
          <p:nvPr/>
        </p:nvSpPr>
        <p:spPr>
          <a:xfrm>
            <a:off x="10563529" y="780504"/>
            <a:ext cx="108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accent4"/>
                </a:solidFill>
                <a:latin typeface="+mj-lt"/>
              </a:rPr>
              <a:t>h = 3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A4006AD-FB0E-09E5-A441-C631648C511F}"/>
              </a:ext>
            </a:extLst>
          </p:cNvPr>
          <p:cNvSpPr/>
          <p:nvPr/>
        </p:nvSpPr>
        <p:spPr>
          <a:xfrm>
            <a:off x="7060198" y="3475064"/>
            <a:ext cx="2313341" cy="522591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+mj-lt"/>
              </a:rPr>
              <a:t>Triangle Inequality</a:t>
            </a:r>
          </a:p>
        </p:txBody>
      </p:sp>
    </p:spTree>
    <p:extLst>
      <p:ext uri="{BB962C8B-B14F-4D97-AF65-F5344CB8AC3E}">
        <p14:creationId xmlns:p14="http://schemas.microsoft.com/office/powerpoint/2010/main" val="355486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4" grpId="0"/>
      <p:bldP spid="35" grpId="0"/>
      <p:bldP spid="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9388B-387F-DCDA-B895-2CE3C7BC7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4B42E3-9BB6-3882-8DAB-A26009BCBE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E0963-50C5-AB28-F83D-D96F151B3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37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E889C1-A544-D4F6-7032-1D80D8ED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(4)</a:t>
            </a:r>
          </a:p>
        </p:txBody>
      </p:sp>
    </p:spTree>
    <p:extLst>
      <p:ext uri="{BB962C8B-B14F-4D97-AF65-F5344CB8AC3E}">
        <p14:creationId xmlns:p14="http://schemas.microsoft.com/office/powerpoint/2010/main" val="1891262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BA22-5C09-0A8D-1C06-267910A6DB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that’s it for today!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695C3F-CD66-A7C6-F527-FB6964B0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9D130-F724-CF65-D97C-C03F9B16F5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4360" y="3768662"/>
            <a:ext cx="2979538" cy="2259013"/>
          </a:xfrm>
        </p:spPr>
        <p:txBody>
          <a:bodyPr/>
          <a:lstStyle/>
          <a:p>
            <a:r>
              <a:rPr lang="en-US" dirty="0"/>
              <a:t>Informing the direction of our search with heuristics</a:t>
            </a:r>
          </a:p>
          <a:p>
            <a:r>
              <a:rPr lang="en-US" dirty="0"/>
              <a:t>Consequences of heuristic admissibility and consistency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9183C-B3B2-40BC-0A6A-85C188234C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6664" y="3762440"/>
            <a:ext cx="2877536" cy="2259013"/>
          </a:xfrm>
        </p:spPr>
        <p:txBody>
          <a:bodyPr/>
          <a:lstStyle/>
          <a:p>
            <a:r>
              <a:rPr lang="en-US" dirty="0"/>
              <a:t>Complete </a:t>
            </a:r>
            <a:r>
              <a:rPr lang="en-US" b="1" dirty="0">
                <a:solidFill>
                  <a:schemeClr val="accent4"/>
                </a:solidFill>
              </a:rPr>
              <a:t>Practice Problem 4</a:t>
            </a:r>
          </a:p>
          <a:p>
            <a:r>
              <a:rPr lang="en-US" dirty="0"/>
              <a:t>Do </a:t>
            </a:r>
            <a:r>
              <a:rPr lang="en-US" b="1" dirty="0">
                <a:solidFill>
                  <a:schemeClr val="accent4"/>
                </a:solidFill>
              </a:rPr>
              <a:t>Homework 1</a:t>
            </a:r>
            <a:r>
              <a:rPr lang="en-US" dirty="0"/>
              <a:t> (due 7.3)</a:t>
            </a:r>
          </a:p>
          <a:p>
            <a:r>
              <a:rPr lang="en-US" dirty="0"/>
              <a:t>Do </a:t>
            </a:r>
            <a:r>
              <a:rPr lang="en-US" b="1" dirty="0">
                <a:solidFill>
                  <a:schemeClr val="accent4"/>
                </a:solidFill>
              </a:rPr>
              <a:t>Project 1</a:t>
            </a:r>
            <a:r>
              <a:rPr lang="en-US" dirty="0"/>
              <a:t> (due 7.9)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1707F8-922E-989E-1D14-57F87FE0DD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Multi-Agent Search</a:t>
            </a:r>
          </a:p>
        </p:txBody>
      </p:sp>
    </p:spTree>
    <p:extLst>
      <p:ext uri="{BB962C8B-B14F-4D97-AF65-F5344CB8AC3E}">
        <p14:creationId xmlns:p14="http://schemas.microsoft.com/office/powerpoint/2010/main" val="358234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FF26-B31B-77E7-1FA2-0DA66FB01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vs. BFS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0AF13-DBD8-8656-E6AA-F73EEF38D7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6F3C4-AB08-F9F4-1921-E24E6143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4</a:t>
            </a:fld>
            <a:endParaRPr lang="en-US"/>
          </a:p>
        </p:txBody>
      </p:sp>
      <p:grpSp>
        <p:nvGrpSpPr>
          <p:cNvPr id="8" name="Group 7" descr="The tree expansion of the search graph above showing the path S-d-e-r-f-G">
            <a:extLst>
              <a:ext uri="{FF2B5EF4-FFF2-40B4-BE49-F238E27FC236}">
                <a16:creationId xmlns:a16="http://schemas.microsoft.com/office/drawing/2014/main" id="{080DEF39-ECF9-877B-EC89-81FC928D51A0}"/>
              </a:ext>
            </a:extLst>
          </p:cNvPr>
          <p:cNvGrpSpPr/>
          <p:nvPr/>
        </p:nvGrpSpPr>
        <p:grpSpPr>
          <a:xfrm>
            <a:off x="1160174" y="2825209"/>
            <a:ext cx="3685033" cy="3256939"/>
            <a:chOff x="6945188" y="2957978"/>
            <a:chExt cx="3685033" cy="32569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57688F-8705-B89A-FCAF-55367E8883F9}"/>
                </a:ext>
              </a:extLst>
            </p:cNvPr>
            <p:cNvSpPr txBox="1"/>
            <p:nvPr/>
          </p:nvSpPr>
          <p:spPr>
            <a:xfrm>
              <a:off x="8800581" y="2957978"/>
              <a:ext cx="42688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F2E71D-A427-3971-C3B7-BC8E06583C71}"/>
                </a:ext>
              </a:extLst>
            </p:cNvPr>
            <p:cNvSpPr txBox="1"/>
            <p:nvPr/>
          </p:nvSpPr>
          <p:spPr>
            <a:xfrm>
              <a:off x="7420456" y="3559926"/>
              <a:ext cx="340901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d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1" name="TextBox 10" descr="A search tree based on the search graph above, starting with the node S and highlighting the path S-d-e-r-f-G in yellow boxes">
              <a:extLst>
                <a:ext uri="{FF2B5EF4-FFF2-40B4-BE49-F238E27FC236}">
                  <a16:creationId xmlns:a16="http://schemas.microsoft.com/office/drawing/2014/main" id="{8AB94365-364A-801D-8FA1-8BCDFBBA641F}"/>
                </a:ext>
              </a:extLst>
            </p:cNvPr>
            <p:cNvSpPr txBox="1"/>
            <p:nvPr/>
          </p:nvSpPr>
          <p:spPr>
            <a:xfrm>
              <a:off x="9491705" y="3561273"/>
              <a:ext cx="340901" cy="36933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2"/>
                  </a:solidFill>
                  <a:latin typeface="Calibri"/>
                  <a:cs typeface="Calibri"/>
                  <a:sym typeface="Calibri"/>
                </a:rPr>
                <a:t>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72EC32-2AE9-510C-5ADC-C6A54B684583}"/>
                </a:ext>
              </a:extLst>
            </p:cNvPr>
            <p:cNvSpPr txBox="1"/>
            <p:nvPr/>
          </p:nvSpPr>
          <p:spPr>
            <a:xfrm>
              <a:off x="10289272" y="3561273"/>
              <a:ext cx="340901" cy="36933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2"/>
                  </a:solidFill>
                  <a:latin typeface="Calibri"/>
                  <a:cs typeface="Calibri"/>
                  <a:sym typeface="Calibri"/>
                </a:rPr>
                <a:t>p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801D36-4B91-8760-3829-49CEC576E048}"/>
                </a:ext>
              </a:extLst>
            </p:cNvPr>
            <p:cNvSpPr txBox="1"/>
            <p:nvPr/>
          </p:nvSpPr>
          <p:spPr>
            <a:xfrm>
              <a:off x="6945188" y="4018276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b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54431F-8E6B-D35F-00AC-C4800531B276}"/>
                </a:ext>
              </a:extLst>
            </p:cNvPr>
            <p:cNvSpPr txBox="1"/>
            <p:nvPr/>
          </p:nvSpPr>
          <p:spPr>
            <a:xfrm>
              <a:off x="7418597" y="4017767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c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BECD04-F483-1A85-D6F3-CE0C83693B3F}"/>
                </a:ext>
              </a:extLst>
            </p:cNvPr>
            <p:cNvSpPr txBox="1"/>
            <p:nvPr/>
          </p:nvSpPr>
          <p:spPr>
            <a:xfrm>
              <a:off x="8189723" y="4022702"/>
              <a:ext cx="340901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e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084540-A022-062D-C50F-821FE0134DB4}"/>
                </a:ext>
              </a:extLst>
            </p:cNvPr>
            <p:cNvSpPr txBox="1"/>
            <p:nvPr/>
          </p:nvSpPr>
          <p:spPr>
            <a:xfrm>
              <a:off x="9173239" y="4014506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h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B00176-ECEB-DE75-EF02-62635E206EA0}"/>
                </a:ext>
              </a:extLst>
            </p:cNvPr>
            <p:cNvSpPr txBox="1"/>
            <p:nvPr/>
          </p:nvSpPr>
          <p:spPr>
            <a:xfrm>
              <a:off x="9795245" y="4010668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r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B1EA90-B14C-15D6-C4D2-48027EEB0681}"/>
                </a:ext>
              </a:extLst>
            </p:cNvPr>
            <p:cNvSpPr txBox="1"/>
            <p:nvPr/>
          </p:nvSpPr>
          <p:spPr>
            <a:xfrm>
              <a:off x="10289320" y="4017767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q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433061-1DF7-1B8A-9E33-85AD55F1FD37}"/>
                </a:ext>
              </a:extLst>
            </p:cNvPr>
            <p:cNvSpPr txBox="1"/>
            <p:nvPr/>
          </p:nvSpPr>
          <p:spPr>
            <a:xfrm>
              <a:off x="9343362" y="4467739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q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22A058-0C4F-7F15-E860-B0EFAA3F3D3B}"/>
                </a:ext>
              </a:extLst>
            </p:cNvPr>
            <p:cNvSpPr txBox="1"/>
            <p:nvPr/>
          </p:nvSpPr>
          <p:spPr>
            <a:xfrm>
              <a:off x="9013705" y="4473699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p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15ED91-BBDC-7FFC-807C-A00782FF0371}"/>
                </a:ext>
              </a:extLst>
            </p:cNvPr>
            <p:cNvSpPr txBox="1"/>
            <p:nvPr/>
          </p:nvSpPr>
          <p:spPr>
            <a:xfrm>
              <a:off x="9013421" y="4938919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q</a:t>
              </a:r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C8864D-4482-20E9-1EE1-8DC805B70708}"/>
                </a:ext>
              </a:extLst>
            </p:cNvPr>
            <p:cNvSpPr txBox="1"/>
            <p:nvPr/>
          </p:nvSpPr>
          <p:spPr>
            <a:xfrm>
              <a:off x="9609267" y="4928286"/>
              <a:ext cx="3409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c</a:t>
              </a:r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A5971A-56BC-6C4D-8CDC-65458CD3F25E}"/>
                </a:ext>
              </a:extLst>
            </p:cNvPr>
            <p:cNvSpPr txBox="1"/>
            <p:nvPr/>
          </p:nvSpPr>
          <p:spPr>
            <a:xfrm>
              <a:off x="9991871" y="4928286"/>
              <a:ext cx="3409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G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AA94F6-7457-9D12-D7C7-D781FF6F9386}"/>
                </a:ext>
              </a:extLst>
            </p:cNvPr>
            <p:cNvSpPr txBox="1"/>
            <p:nvPr/>
          </p:nvSpPr>
          <p:spPr>
            <a:xfrm>
              <a:off x="6945188" y="4467739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a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B5D9DD-C625-D8DA-5274-FD35B4EBC186}"/>
                </a:ext>
              </a:extLst>
            </p:cNvPr>
            <p:cNvSpPr txBox="1"/>
            <p:nvPr/>
          </p:nvSpPr>
          <p:spPr>
            <a:xfrm>
              <a:off x="9795080" y="4478629"/>
              <a:ext cx="3409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f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B090BDF-8BE5-31A7-10ED-6EDF41A021B3}"/>
                </a:ext>
              </a:extLst>
            </p:cNvPr>
            <p:cNvSpPr txBox="1"/>
            <p:nvPr/>
          </p:nvSpPr>
          <p:spPr>
            <a:xfrm>
              <a:off x="7420456" y="4472520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a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60ED72-CC66-FC2E-558A-FB24D33C12D2}"/>
                </a:ext>
              </a:extLst>
            </p:cNvPr>
            <p:cNvSpPr txBox="1"/>
            <p:nvPr/>
          </p:nvSpPr>
          <p:spPr>
            <a:xfrm>
              <a:off x="7882434" y="4473699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h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852006-9952-4E19-59BA-3C54AC5804B0}"/>
                </a:ext>
              </a:extLst>
            </p:cNvPr>
            <p:cNvSpPr txBox="1"/>
            <p:nvPr/>
          </p:nvSpPr>
          <p:spPr>
            <a:xfrm>
              <a:off x="8483066" y="4469077"/>
              <a:ext cx="340901" cy="36933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2"/>
                  </a:solidFill>
                  <a:latin typeface="Calibri"/>
                  <a:cs typeface="Calibri"/>
                  <a:sym typeface="Calibri"/>
                </a:rPr>
                <a:t>r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822BFA4-17F4-93D8-9E7C-F9713DD5AE6A}"/>
                </a:ext>
              </a:extLst>
            </p:cNvPr>
            <p:cNvSpPr txBox="1"/>
            <p:nvPr/>
          </p:nvSpPr>
          <p:spPr>
            <a:xfrm>
              <a:off x="9609266" y="5374205"/>
              <a:ext cx="3409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a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2DB4BE-6A49-81A6-5B57-920A7C64D780}"/>
                </a:ext>
              </a:extLst>
            </p:cNvPr>
            <p:cNvSpPr txBox="1"/>
            <p:nvPr/>
          </p:nvSpPr>
          <p:spPr>
            <a:xfrm>
              <a:off x="8283738" y="5399666"/>
              <a:ext cx="3409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/>
                  <a:cs typeface="Calibri"/>
                  <a:sym typeface="Calibri"/>
                </a:rPr>
                <a:t>c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DFC1A4F-B066-4CDB-C5F3-1CB29859AC96}"/>
                </a:ext>
              </a:extLst>
            </p:cNvPr>
            <p:cNvSpPr txBox="1"/>
            <p:nvPr/>
          </p:nvSpPr>
          <p:spPr>
            <a:xfrm>
              <a:off x="8666342" y="5399666"/>
              <a:ext cx="340901" cy="369332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/>
                  <a:cs typeface="Calibri"/>
                  <a:sym typeface="Calibri"/>
                </a:rPr>
                <a:t>G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CFC4672-ACCA-5611-3844-06BF2D991268}"/>
                </a:ext>
              </a:extLst>
            </p:cNvPr>
            <p:cNvSpPr txBox="1"/>
            <p:nvPr/>
          </p:nvSpPr>
          <p:spPr>
            <a:xfrm>
              <a:off x="8481218" y="4949971"/>
              <a:ext cx="340901" cy="369332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/>
                  <a:cs typeface="Calibri"/>
                  <a:sym typeface="Calibri"/>
                </a:rPr>
                <a:t>f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2386063-E30B-23D3-2FF4-4866ED2F29E9}"/>
                </a:ext>
              </a:extLst>
            </p:cNvPr>
            <p:cNvSpPr txBox="1"/>
            <p:nvPr/>
          </p:nvSpPr>
          <p:spPr>
            <a:xfrm>
              <a:off x="8283737" y="5845585"/>
              <a:ext cx="340901" cy="369332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/>
                  <a:cs typeface="Calibri"/>
                  <a:sym typeface="Calibri"/>
                </a:rPr>
                <a:t>a</a:t>
              </a:r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749137-3417-EA13-64FD-E233A5A5F8F1}"/>
                </a:ext>
              </a:extLst>
            </p:cNvPr>
            <p:cNvSpPr txBox="1"/>
            <p:nvPr/>
          </p:nvSpPr>
          <p:spPr>
            <a:xfrm>
              <a:off x="8087016" y="4931794"/>
              <a:ext cx="340901" cy="36933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2"/>
                  </a:solidFill>
                  <a:latin typeface="Calibri"/>
                  <a:cs typeface="Calibri"/>
                  <a:sym typeface="Calibri"/>
                </a:rPr>
                <a:t>q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27A3EFB-F9ED-EF7E-04F7-B2FB5E8DB8A0}"/>
                </a:ext>
              </a:extLst>
            </p:cNvPr>
            <p:cNvSpPr txBox="1"/>
            <p:nvPr/>
          </p:nvSpPr>
          <p:spPr>
            <a:xfrm>
              <a:off x="7706074" y="4935401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p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257C98A-276F-59A7-51DC-69760DABC20D}"/>
                </a:ext>
              </a:extLst>
            </p:cNvPr>
            <p:cNvSpPr txBox="1"/>
            <p:nvPr/>
          </p:nvSpPr>
          <p:spPr>
            <a:xfrm>
              <a:off x="7706073" y="5379521"/>
              <a:ext cx="340901" cy="36933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2"/>
                  </a:solidFill>
                  <a:latin typeface="Calibri"/>
                  <a:cs typeface="Calibri"/>
                  <a:sym typeface="Calibri"/>
                </a:rPr>
                <a:t>q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BE38166-06AF-9C75-2E70-C95C217C0A67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 flipH="1">
              <a:off x="7590907" y="3327310"/>
              <a:ext cx="1423115" cy="23261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E0CEE16-F4CB-F40C-87C9-67F663C0E251}"/>
                </a:ext>
              </a:extLst>
            </p:cNvPr>
            <p:cNvCxnSpPr>
              <a:stCxn id="9" idx="2"/>
              <a:endCxn id="11" idx="0"/>
            </p:cNvCxnSpPr>
            <p:nvPr/>
          </p:nvCxnSpPr>
          <p:spPr>
            <a:xfrm>
              <a:off x="9014022" y="3327310"/>
              <a:ext cx="648134" cy="23396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F396FAF-F9C4-36E6-8F90-99B072BE4137}"/>
                </a:ext>
              </a:extLst>
            </p:cNvPr>
            <p:cNvCxnSpPr>
              <a:stCxn id="9" idx="2"/>
              <a:endCxn id="12" idx="0"/>
            </p:cNvCxnSpPr>
            <p:nvPr/>
          </p:nvCxnSpPr>
          <p:spPr>
            <a:xfrm>
              <a:off x="9014022" y="3327310"/>
              <a:ext cx="1445701" cy="23396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27A1C06-AE8E-4F8E-AB69-3BFB28653F30}"/>
                </a:ext>
              </a:extLst>
            </p:cNvPr>
            <p:cNvCxnSpPr>
              <a:stCxn id="10" idx="2"/>
              <a:endCxn id="13" idx="0"/>
            </p:cNvCxnSpPr>
            <p:nvPr/>
          </p:nvCxnSpPr>
          <p:spPr>
            <a:xfrm flipH="1">
              <a:off x="7115639" y="3929258"/>
              <a:ext cx="475268" cy="8901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EDC1FEC-CEFA-F039-84DE-BFEB09EE964D}"/>
                </a:ext>
              </a:extLst>
            </p:cNvPr>
            <p:cNvCxnSpPr>
              <a:stCxn id="10" idx="2"/>
              <a:endCxn id="14" idx="0"/>
            </p:cNvCxnSpPr>
            <p:nvPr/>
          </p:nvCxnSpPr>
          <p:spPr>
            <a:xfrm flipH="1">
              <a:off x="7589048" y="3929258"/>
              <a:ext cx="1859" cy="8850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C78F157-ECCD-5A2F-AF1B-A9AC45083954}"/>
                </a:ext>
              </a:extLst>
            </p:cNvPr>
            <p:cNvCxnSpPr>
              <a:stCxn id="10" idx="2"/>
              <a:endCxn id="15" idx="0"/>
            </p:cNvCxnSpPr>
            <p:nvPr/>
          </p:nvCxnSpPr>
          <p:spPr>
            <a:xfrm>
              <a:off x="7590907" y="3929258"/>
              <a:ext cx="769267" cy="9344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1FC01AE-917B-5F18-1935-826C96C93479}"/>
                </a:ext>
              </a:extLst>
            </p:cNvPr>
            <p:cNvCxnSpPr>
              <a:stCxn id="11" idx="2"/>
              <a:endCxn id="16" idx="0"/>
            </p:cNvCxnSpPr>
            <p:nvPr/>
          </p:nvCxnSpPr>
          <p:spPr>
            <a:xfrm flipH="1">
              <a:off x="9343690" y="3930605"/>
              <a:ext cx="318466" cy="8390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979E9C2-7F2B-EEDD-B4DC-DDA8D542EADD}"/>
                </a:ext>
              </a:extLst>
            </p:cNvPr>
            <p:cNvCxnSpPr>
              <a:stCxn id="11" idx="2"/>
              <a:endCxn id="17" idx="0"/>
            </p:cNvCxnSpPr>
            <p:nvPr/>
          </p:nvCxnSpPr>
          <p:spPr>
            <a:xfrm>
              <a:off x="9662156" y="3930605"/>
              <a:ext cx="303540" cy="80063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A2C5D4A-139F-65F3-9ABE-5C5DF26F9BD0}"/>
                </a:ext>
              </a:extLst>
            </p:cNvPr>
            <p:cNvCxnSpPr>
              <a:cxnSpLocks/>
              <a:stCxn id="12" idx="2"/>
              <a:endCxn id="18" idx="0"/>
            </p:cNvCxnSpPr>
            <p:nvPr/>
          </p:nvCxnSpPr>
          <p:spPr>
            <a:xfrm>
              <a:off x="10459723" y="3930605"/>
              <a:ext cx="48" cy="87162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DBB144F-0578-BED2-6780-6505197B69A6}"/>
                </a:ext>
              </a:extLst>
            </p:cNvPr>
            <p:cNvCxnSpPr>
              <a:stCxn id="13" idx="2"/>
              <a:endCxn id="24" idx="0"/>
            </p:cNvCxnSpPr>
            <p:nvPr/>
          </p:nvCxnSpPr>
          <p:spPr>
            <a:xfrm>
              <a:off x="7115639" y="4387608"/>
              <a:ext cx="0" cy="8013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2F3F90D-A441-1391-A04E-632D7F94B0B9}"/>
                </a:ext>
              </a:extLst>
            </p:cNvPr>
            <p:cNvCxnSpPr>
              <a:cxnSpLocks/>
              <a:stCxn id="14" idx="2"/>
              <a:endCxn id="26" idx="0"/>
            </p:cNvCxnSpPr>
            <p:nvPr/>
          </p:nvCxnSpPr>
          <p:spPr>
            <a:xfrm>
              <a:off x="7589048" y="4387099"/>
              <a:ext cx="1859" cy="854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903724A-749A-5135-2EF0-531FB9138CB8}"/>
                </a:ext>
              </a:extLst>
            </p:cNvPr>
            <p:cNvCxnSpPr>
              <a:stCxn id="15" idx="2"/>
              <a:endCxn id="27" idx="0"/>
            </p:cNvCxnSpPr>
            <p:nvPr/>
          </p:nvCxnSpPr>
          <p:spPr>
            <a:xfrm flipH="1">
              <a:off x="8052885" y="4392034"/>
              <a:ext cx="307289" cy="8166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F6AB310-5245-A5A9-A390-D60F68108379}"/>
                </a:ext>
              </a:extLst>
            </p:cNvPr>
            <p:cNvCxnSpPr>
              <a:stCxn id="15" idx="2"/>
              <a:endCxn id="28" idx="0"/>
            </p:cNvCxnSpPr>
            <p:nvPr/>
          </p:nvCxnSpPr>
          <p:spPr>
            <a:xfrm>
              <a:off x="8360174" y="4392034"/>
              <a:ext cx="293343" cy="7704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1906EA7-FDF6-D38E-9DE6-2BF822EBDE38}"/>
                </a:ext>
              </a:extLst>
            </p:cNvPr>
            <p:cNvCxnSpPr>
              <a:stCxn id="16" idx="2"/>
              <a:endCxn id="20" idx="0"/>
            </p:cNvCxnSpPr>
            <p:nvPr/>
          </p:nvCxnSpPr>
          <p:spPr>
            <a:xfrm flipH="1">
              <a:off x="9184156" y="4383838"/>
              <a:ext cx="159534" cy="8986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20B24D0-BA7E-6165-DFD4-76F8C3EBDAFA}"/>
                </a:ext>
              </a:extLst>
            </p:cNvPr>
            <p:cNvCxnSpPr>
              <a:stCxn id="16" idx="2"/>
              <a:endCxn id="19" idx="0"/>
            </p:cNvCxnSpPr>
            <p:nvPr/>
          </p:nvCxnSpPr>
          <p:spPr>
            <a:xfrm>
              <a:off x="9343690" y="4383838"/>
              <a:ext cx="170123" cy="8390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6886EBC-1687-3E9F-0FD8-DB7C25891EE9}"/>
                </a:ext>
              </a:extLst>
            </p:cNvPr>
            <p:cNvCxnSpPr>
              <a:stCxn id="17" idx="2"/>
              <a:endCxn id="25" idx="0"/>
            </p:cNvCxnSpPr>
            <p:nvPr/>
          </p:nvCxnSpPr>
          <p:spPr>
            <a:xfrm flipH="1">
              <a:off x="9965531" y="4380000"/>
              <a:ext cx="165" cy="9862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6E7DDD2-6DA6-43EE-50C3-A0DF45B0C703}"/>
                </a:ext>
              </a:extLst>
            </p:cNvPr>
            <p:cNvCxnSpPr>
              <a:stCxn id="25" idx="2"/>
              <a:endCxn id="22" idx="0"/>
            </p:cNvCxnSpPr>
            <p:nvPr/>
          </p:nvCxnSpPr>
          <p:spPr>
            <a:xfrm flipH="1">
              <a:off x="9779718" y="4847961"/>
              <a:ext cx="185813" cy="80325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BA2ED94-35F9-4616-1183-08648559D18B}"/>
                </a:ext>
              </a:extLst>
            </p:cNvPr>
            <p:cNvCxnSpPr>
              <a:stCxn id="25" idx="2"/>
              <a:endCxn id="23" idx="0"/>
            </p:cNvCxnSpPr>
            <p:nvPr/>
          </p:nvCxnSpPr>
          <p:spPr>
            <a:xfrm>
              <a:off x="9965531" y="4847961"/>
              <a:ext cx="196791" cy="80325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37D6DE0-C185-5B2C-1657-17320226C538}"/>
                </a:ext>
              </a:extLst>
            </p:cNvPr>
            <p:cNvCxnSpPr>
              <a:stCxn id="22" idx="2"/>
              <a:endCxn id="29" idx="0"/>
            </p:cNvCxnSpPr>
            <p:nvPr/>
          </p:nvCxnSpPr>
          <p:spPr>
            <a:xfrm flipH="1">
              <a:off x="9779717" y="5297618"/>
              <a:ext cx="1" cy="7658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AE635AF-BFAD-F4A9-2BDF-E8D791798CD0}"/>
                </a:ext>
              </a:extLst>
            </p:cNvPr>
            <p:cNvCxnSpPr>
              <a:stCxn id="20" idx="2"/>
              <a:endCxn id="21" idx="0"/>
            </p:cNvCxnSpPr>
            <p:nvPr/>
          </p:nvCxnSpPr>
          <p:spPr>
            <a:xfrm flipH="1">
              <a:off x="9183872" y="4843031"/>
              <a:ext cx="284" cy="9588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690F3CB-E761-D683-AEC2-AC02FF6E61E8}"/>
                </a:ext>
              </a:extLst>
            </p:cNvPr>
            <p:cNvCxnSpPr>
              <a:stCxn id="27" idx="2"/>
              <a:endCxn id="35" idx="0"/>
            </p:cNvCxnSpPr>
            <p:nvPr/>
          </p:nvCxnSpPr>
          <p:spPr>
            <a:xfrm flipH="1">
              <a:off x="7876525" y="4843031"/>
              <a:ext cx="176360" cy="9237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15D19EE-2670-FC52-A50F-CA9112340716}"/>
                </a:ext>
              </a:extLst>
            </p:cNvPr>
            <p:cNvCxnSpPr>
              <a:stCxn id="27" idx="2"/>
              <a:endCxn id="34" idx="0"/>
            </p:cNvCxnSpPr>
            <p:nvPr/>
          </p:nvCxnSpPr>
          <p:spPr>
            <a:xfrm>
              <a:off x="8052885" y="4843031"/>
              <a:ext cx="204582" cy="8876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99875A4-C8CD-5F4C-5750-4CDB384EF149}"/>
                </a:ext>
              </a:extLst>
            </p:cNvPr>
            <p:cNvCxnSpPr>
              <a:stCxn id="28" idx="2"/>
              <a:endCxn id="32" idx="0"/>
            </p:cNvCxnSpPr>
            <p:nvPr/>
          </p:nvCxnSpPr>
          <p:spPr>
            <a:xfrm flipH="1">
              <a:off x="8651669" y="4838409"/>
              <a:ext cx="1848" cy="111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0B3D1AB-0CD9-A06D-95B8-B9B8D367D59F}"/>
                </a:ext>
              </a:extLst>
            </p:cNvPr>
            <p:cNvCxnSpPr>
              <a:stCxn id="35" idx="2"/>
              <a:endCxn id="36" idx="0"/>
            </p:cNvCxnSpPr>
            <p:nvPr/>
          </p:nvCxnSpPr>
          <p:spPr>
            <a:xfrm flipH="1">
              <a:off x="7876524" y="5304733"/>
              <a:ext cx="1" cy="747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BF831F1-6545-7FA7-8D8A-85B9784C14FE}"/>
                </a:ext>
              </a:extLst>
            </p:cNvPr>
            <p:cNvCxnSpPr>
              <a:stCxn id="32" idx="2"/>
              <a:endCxn id="30" idx="0"/>
            </p:cNvCxnSpPr>
            <p:nvPr/>
          </p:nvCxnSpPr>
          <p:spPr>
            <a:xfrm flipH="1">
              <a:off x="8454189" y="5319303"/>
              <a:ext cx="197480" cy="80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970F8D0-3518-59CD-ECD9-1B6C8CC7671A}"/>
                </a:ext>
              </a:extLst>
            </p:cNvPr>
            <p:cNvCxnSpPr>
              <a:cxnSpLocks/>
              <a:stCxn id="32" idx="2"/>
              <a:endCxn id="31" idx="0"/>
            </p:cNvCxnSpPr>
            <p:nvPr/>
          </p:nvCxnSpPr>
          <p:spPr>
            <a:xfrm>
              <a:off x="8651669" y="5319303"/>
              <a:ext cx="185124" cy="80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816E081-AC8A-881D-85CC-6DA6D2CB26A5}"/>
                </a:ext>
              </a:extLst>
            </p:cNvPr>
            <p:cNvCxnSpPr>
              <a:stCxn id="30" idx="2"/>
              <a:endCxn id="33" idx="0"/>
            </p:cNvCxnSpPr>
            <p:nvPr/>
          </p:nvCxnSpPr>
          <p:spPr>
            <a:xfrm flipH="1">
              <a:off x="8454188" y="5768998"/>
              <a:ext cx="1" cy="76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 descr="The tree expansion of the search graph above showing the path S-e-r-f-G">
            <a:extLst>
              <a:ext uri="{FF2B5EF4-FFF2-40B4-BE49-F238E27FC236}">
                <a16:creationId xmlns:a16="http://schemas.microsoft.com/office/drawing/2014/main" id="{7FCB9403-3A0F-FDD8-6304-B4EC75DB94A5}"/>
              </a:ext>
            </a:extLst>
          </p:cNvPr>
          <p:cNvGrpSpPr/>
          <p:nvPr/>
        </p:nvGrpSpPr>
        <p:grpSpPr>
          <a:xfrm>
            <a:off x="6932773" y="2825209"/>
            <a:ext cx="3685033" cy="3256939"/>
            <a:chOff x="6945188" y="2957978"/>
            <a:chExt cx="3685033" cy="325693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F5C7E2E-D11C-C7A7-66AA-77FADF7EB9F5}"/>
                </a:ext>
              </a:extLst>
            </p:cNvPr>
            <p:cNvSpPr txBox="1"/>
            <p:nvPr/>
          </p:nvSpPr>
          <p:spPr>
            <a:xfrm>
              <a:off x="8800581" y="2957978"/>
              <a:ext cx="426882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7F449D8-D2D0-D427-DEFC-F8AACFAB5273}"/>
                </a:ext>
              </a:extLst>
            </p:cNvPr>
            <p:cNvSpPr txBox="1"/>
            <p:nvPr/>
          </p:nvSpPr>
          <p:spPr>
            <a:xfrm>
              <a:off x="7420456" y="3559926"/>
              <a:ext cx="340901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d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043A0AA-4233-8BAF-3C5B-6F78FB716302}"/>
                </a:ext>
              </a:extLst>
            </p:cNvPr>
            <p:cNvSpPr txBox="1"/>
            <p:nvPr/>
          </p:nvSpPr>
          <p:spPr>
            <a:xfrm>
              <a:off x="9491705" y="3561273"/>
              <a:ext cx="340901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e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9C37221-6674-01FF-9587-FB7359FCCC88}"/>
                </a:ext>
              </a:extLst>
            </p:cNvPr>
            <p:cNvSpPr txBox="1"/>
            <p:nvPr/>
          </p:nvSpPr>
          <p:spPr>
            <a:xfrm>
              <a:off x="10289272" y="3561273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p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6205B35-0DC0-7D45-8383-75CEC02986B0}"/>
                </a:ext>
              </a:extLst>
            </p:cNvPr>
            <p:cNvSpPr txBox="1"/>
            <p:nvPr/>
          </p:nvSpPr>
          <p:spPr>
            <a:xfrm>
              <a:off x="6945188" y="4018276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b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8B45757-CCE9-BC6F-AF9D-D15BCB23269D}"/>
                </a:ext>
              </a:extLst>
            </p:cNvPr>
            <p:cNvSpPr txBox="1"/>
            <p:nvPr/>
          </p:nvSpPr>
          <p:spPr>
            <a:xfrm>
              <a:off x="7418597" y="4017767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c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17C2DC2-BF48-FD72-0C11-06F2F9C066F7}"/>
                </a:ext>
              </a:extLst>
            </p:cNvPr>
            <p:cNvSpPr txBox="1"/>
            <p:nvPr/>
          </p:nvSpPr>
          <p:spPr>
            <a:xfrm>
              <a:off x="8189723" y="4022702"/>
              <a:ext cx="340901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e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68C9FB3-EEFB-7C1D-A551-E7D6FE480265}"/>
                </a:ext>
              </a:extLst>
            </p:cNvPr>
            <p:cNvSpPr txBox="1"/>
            <p:nvPr/>
          </p:nvSpPr>
          <p:spPr>
            <a:xfrm>
              <a:off x="9173239" y="4014506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h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ECD317F-500E-9806-1AB0-991A444EB270}"/>
                </a:ext>
              </a:extLst>
            </p:cNvPr>
            <p:cNvSpPr txBox="1"/>
            <p:nvPr/>
          </p:nvSpPr>
          <p:spPr>
            <a:xfrm>
              <a:off x="9795245" y="4010668"/>
              <a:ext cx="340901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r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C26643B-C493-5967-C618-E17A52BA916C}"/>
                </a:ext>
              </a:extLst>
            </p:cNvPr>
            <p:cNvSpPr txBox="1"/>
            <p:nvPr/>
          </p:nvSpPr>
          <p:spPr>
            <a:xfrm>
              <a:off x="10289320" y="4017767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q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F92CE78-7BB9-F4E2-C411-CAFA6B714287}"/>
                </a:ext>
              </a:extLst>
            </p:cNvPr>
            <p:cNvSpPr txBox="1"/>
            <p:nvPr/>
          </p:nvSpPr>
          <p:spPr>
            <a:xfrm>
              <a:off x="9343362" y="4467739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q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F9ACE25-B15E-B6B8-82FA-09398E010191}"/>
                </a:ext>
              </a:extLst>
            </p:cNvPr>
            <p:cNvSpPr txBox="1"/>
            <p:nvPr/>
          </p:nvSpPr>
          <p:spPr>
            <a:xfrm>
              <a:off x="9013705" y="4473699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p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6FAE330-9ABA-5062-D98D-75B6E7D1C3D8}"/>
                </a:ext>
              </a:extLst>
            </p:cNvPr>
            <p:cNvSpPr txBox="1"/>
            <p:nvPr/>
          </p:nvSpPr>
          <p:spPr>
            <a:xfrm>
              <a:off x="9013421" y="4938919"/>
              <a:ext cx="340901" cy="36933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2"/>
                  </a:solidFill>
                  <a:latin typeface="Calibri"/>
                  <a:cs typeface="Calibri"/>
                  <a:sym typeface="Calibri"/>
                </a:rPr>
                <a:t>q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5102D2A-0346-2F87-59E6-2CC2D45CBC22}"/>
                </a:ext>
              </a:extLst>
            </p:cNvPr>
            <p:cNvSpPr txBox="1"/>
            <p:nvPr/>
          </p:nvSpPr>
          <p:spPr>
            <a:xfrm>
              <a:off x="9609267" y="4928286"/>
              <a:ext cx="340901" cy="369332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2"/>
                  </a:solidFill>
                  <a:latin typeface="Calibri"/>
                  <a:cs typeface="Calibri"/>
                  <a:sym typeface="Calibri"/>
                </a:rPr>
                <a:t>c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C1F9933-A34D-DA75-65E2-04F366CF0818}"/>
                </a:ext>
              </a:extLst>
            </p:cNvPr>
            <p:cNvSpPr txBox="1"/>
            <p:nvPr/>
          </p:nvSpPr>
          <p:spPr>
            <a:xfrm>
              <a:off x="9991871" y="4928286"/>
              <a:ext cx="340901" cy="369332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2"/>
                  </a:solidFill>
                  <a:latin typeface="Calibri"/>
                  <a:cs typeface="Calibri"/>
                  <a:sym typeface="Calibri"/>
                </a:rPr>
                <a:t>G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4A36151-4B8A-1D95-D89C-38E19705A67E}"/>
                </a:ext>
              </a:extLst>
            </p:cNvPr>
            <p:cNvSpPr txBox="1"/>
            <p:nvPr/>
          </p:nvSpPr>
          <p:spPr>
            <a:xfrm>
              <a:off x="6945188" y="4467739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a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1F7F9A0-4673-BFD6-2316-ED6A9E8DB193}"/>
                </a:ext>
              </a:extLst>
            </p:cNvPr>
            <p:cNvSpPr txBox="1"/>
            <p:nvPr/>
          </p:nvSpPr>
          <p:spPr>
            <a:xfrm>
              <a:off x="9795080" y="4478629"/>
              <a:ext cx="340901" cy="369332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f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75C8254-1255-51AC-3DF9-E3904EC4AF6E}"/>
                </a:ext>
              </a:extLst>
            </p:cNvPr>
            <p:cNvSpPr txBox="1"/>
            <p:nvPr/>
          </p:nvSpPr>
          <p:spPr>
            <a:xfrm>
              <a:off x="7420456" y="4472520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a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E2ECA11-A01B-400B-D53A-1823E511CC4E}"/>
                </a:ext>
              </a:extLst>
            </p:cNvPr>
            <p:cNvSpPr txBox="1"/>
            <p:nvPr/>
          </p:nvSpPr>
          <p:spPr>
            <a:xfrm>
              <a:off x="7882434" y="4473699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h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59C7903-811C-7310-1BCA-6CE01849F135}"/>
                </a:ext>
              </a:extLst>
            </p:cNvPr>
            <p:cNvSpPr txBox="1"/>
            <p:nvPr/>
          </p:nvSpPr>
          <p:spPr>
            <a:xfrm>
              <a:off x="8483066" y="4469077"/>
              <a:ext cx="340901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r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B0E58EF-D15A-4998-8422-484F3F560D28}"/>
                </a:ext>
              </a:extLst>
            </p:cNvPr>
            <p:cNvSpPr txBox="1"/>
            <p:nvPr/>
          </p:nvSpPr>
          <p:spPr>
            <a:xfrm>
              <a:off x="9609266" y="5374205"/>
              <a:ext cx="3409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/>
                  <a:cs typeface="Calibri"/>
                  <a:sym typeface="Calibri"/>
                </a:rPr>
                <a:t>a</a:t>
              </a:r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7501128-2FDE-6E28-04E6-743BCCA51DA8}"/>
                </a:ext>
              </a:extLst>
            </p:cNvPr>
            <p:cNvSpPr txBox="1"/>
            <p:nvPr/>
          </p:nvSpPr>
          <p:spPr>
            <a:xfrm>
              <a:off x="8283738" y="5399666"/>
              <a:ext cx="3409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/>
                  <a:cs typeface="Calibri"/>
                  <a:sym typeface="Calibri"/>
                </a:rPr>
                <a:t>c</a:t>
              </a:r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10CED2D-3A70-2226-C017-12617FCC4421}"/>
                </a:ext>
              </a:extLst>
            </p:cNvPr>
            <p:cNvSpPr txBox="1"/>
            <p:nvPr/>
          </p:nvSpPr>
          <p:spPr>
            <a:xfrm>
              <a:off x="8666342" y="5399666"/>
              <a:ext cx="340901" cy="369332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/>
                  <a:cs typeface="Calibri"/>
                  <a:sym typeface="Calibri"/>
                </a:rPr>
                <a:t>G</a:t>
              </a:r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A94CC19-B4AF-3524-E749-7F95A40202D2}"/>
                </a:ext>
              </a:extLst>
            </p:cNvPr>
            <p:cNvSpPr txBox="1"/>
            <p:nvPr/>
          </p:nvSpPr>
          <p:spPr>
            <a:xfrm>
              <a:off x="8481218" y="4949971"/>
              <a:ext cx="340901" cy="369332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2"/>
                  </a:solidFill>
                  <a:latin typeface="Calibri"/>
                  <a:cs typeface="Calibri"/>
                  <a:sym typeface="Calibri"/>
                </a:rPr>
                <a:t>f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9836BF9-7C0F-04E4-0BF7-EB55E2CF3671}"/>
                </a:ext>
              </a:extLst>
            </p:cNvPr>
            <p:cNvSpPr txBox="1"/>
            <p:nvPr/>
          </p:nvSpPr>
          <p:spPr>
            <a:xfrm>
              <a:off x="8283737" y="5845585"/>
              <a:ext cx="3409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/>
                  <a:cs typeface="Calibri"/>
                  <a:sym typeface="Calibri"/>
                </a:rPr>
                <a:t>a</a:t>
              </a:r>
              <a:endParaRPr lang="en-US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3B79CB3-606A-957A-F5D0-3027A1D1C616}"/>
                </a:ext>
              </a:extLst>
            </p:cNvPr>
            <p:cNvSpPr txBox="1"/>
            <p:nvPr/>
          </p:nvSpPr>
          <p:spPr>
            <a:xfrm>
              <a:off x="8087016" y="4931794"/>
              <a:ext cx="340901" cy="36933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2"/>
                  </a:solidFill>
                  <a:latin typeface="Calibri"/>
                  <a:cs typeface="Calibri"/>
                  <a:sym typeface="Calibri"/>
                </a:rPr>
                <a:t>q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8BA4AD6-A0DF-5C66-10FD-7F0200890165}"/>
                </a:ext>
              </a:extLst>
            </p:cNvPr>
            <p:cNvSpPr txBox="1"/>
            <p:nvPr/>
          </p:nvSpPr>
          <p:spPr>
            <a:xfrm>
              <a:off x="7706074" y="4935401"/>
              <a:ext cx="340901" cy="36933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2"/>
                  </a:solidFill>
                  <a:latin typeface="Calibri"/>
                  <a:cs typeface="Calibri"/>
                  <a:sym typeface="Calibri"/>
                </a:rPr>
                <a:t>p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4A96946-88A4-C6A2-AE4E-9FAF122142E8}"/>
                </a:ext>
              </a:extLst>
            </p:cNvPr>
            <p:cNvSpPr txBox="1"/>
            <p:nvPr/>
          </p:nvSpPr>
          <p:spPr>
            <a:xfrm>
              <a:off x="7706073" y="5379521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/>
                  <a:cs typeface="Calibri"/>
                  <a:sym typeface="Calibri"/>
                </a:rPr>
                <a:t>q</a:t>
              </a:r>
              <a:endParaRPr lang="en-US" dirty="0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806917C-C5C4-40D1-7B7E-AE127020B996}"/>
                </a:ext>
              </a:extLst>
            </p:cNvPr>
            <p:cNvCxnSpPr>
              <a:stCxn id="65" idx="2"/>
              <a:endCxn id="66" idx="0"/>
            </p:cNvCxnSpPr>
            <p:nvPr/>
          </p:nvCxnSpPr>
          <p:spPr>
            <a:xfrm flipH="1">
              <a:off x="7590907" y="3327310"/>
              <a:ext cx="1423115" cy="23261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A8E85A-A70D-CBBD-A21A-609EFA9283DC}"/>
                </a:ext>
              </a:extLst>
            </p:cNvPr>
            <p:cNvCxnSpPr>
              <a:stCxn id="65" idx="2"/>
              <a:endCxn id="67" idx="0"/>
            </p:cNvCxnSpPr>
            <p:nvPr/>
          </p:nvCxnSpPr>
          <p:spPr>
            <a:xfrm>
              <a:off x="9014022" y="3327310"/>
              <a:ext cx="648134" cy="23396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77429D8-B145-1332-0311-3C389DABA247}"/>
                </a:ext>
              </a:extLst>
            </p:cNvPr>
            <p:cNvCxnSpPr>
              <a:stCxn id="65" idx="2"/>
              <a:endCxn id="68" idx="0"/>
            </p:cNvCxnSpPr>
            <p:nvPr/>
          </p:nvCxnSpPr>
          <p:spPr>
            <a:xfrm>
              <a:off x="9014022" y="3327310"/>
              <a:ext cx="1445701" cy="23396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1086723-ED3B-DE29-E5A5-2B370A08C403}"/>
                </a:ext>
              </a:extLst>
            </p:cNvPr>
            <p:cNvCxnSpPr>
              <a:stCxn id="66" idx="2"/>
              <a:endCxn id="69" idx="0"/>
            </p:cNvCxnSpPr>
            <p:nvPr/>
          </p:nvCxnSpPr>
          <p:spPr>
            <a:xfrm flipH="1">
              <a:off x="7115639" y="3929258"/>
              <a:ext cx="475268" cy="8901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299E0FA-65E7-AB07-89C3-78A9DEFC1FB0}"/>
                </a:ext>
              </a:extLst>
            </p:cNvPr>
            <p:cNvCxnSpPr>
              <a:stCxn id="66" idx="2"/>
              <a:endCxn id="70" idx="0"/>
            </p:cNvCxnSpPr>
            <p:nvPr/>
          </p:nvCxnSpPr>
          <p:spPr>
            <a:xfrm flipH="1">
              <a:off x="7589048" y="3929258"/>
              <a:ext cx="1859" cy="8850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A5404D4-93A0-AD93-3C8C-251FD0819727}"/>
                </a:ext>
              </a:extLst>
            </p:cNvPr>
            <p:cNvCxnSpPr>
              <a:stCxn id="66" idx="2"/>
              <a:endCxn id="71" idx="0"/>
            </p:cNvCxnSpPr>
            <p:nvPr/>
          </p:nvCxnSpPr>
          <p:spPr>
            <a:xfrm>
              <a:off x="7590907" y="3929258"/>
              <a:ext cx="769267" cy="9344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20E86AD-13DA-EEED-DDE7-6EE05D9E6851}"/>
                </a:ext>
              </a:extLst>
            </p:cNvPr>
            <p:cNvCxnSpPr>
              <a:stCxn id="67" idx="2"/>
              <a:endCxn id="72" idx="0"/>
            </p:cNvCxnSpPr>
            <p:nvPr/>
          </p:nvCxnSpPr>
          <p:spPr>
            <a:xfrm flipH="1">
              <a:off x="9343690" y="3930605"/>
              <a:ext cx="318466" cy="8390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2F6BEB6-40BE-9ADE-174B-38A9CD1A483F}"/>
                </a:ext>
              </a:extLst>
            </p:cNvPr>
            <p:cNvCxnSpPr>
              <a:stCxn id="67" idx="2"/>
              <a:endCxn id="73" idx="0"/>
            </p:cNvCxnSpPr>
            <p:nvPr/>
          </p:nvCxnSpPr>
          <p:spPr>
            <a:xfrm>
              <a:off x="9662156" y="3930605"/>
              <a:ext cx="303540" cy="8006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27CC333-7CFD-7469-936A-8F5F5468729D}"/>
                </a:ext>
              </a:extLst>
            </p:cNvPr>
            <p:cNvCxnSpPr>
              <a:cxnSpLocks/>
              <a:stCxn id="68" idx="2"/>
              <a:endCxn id="74" idx="0"/>
            </p:cNvCxnSpPr>
            <p:nvPr/>
          </p:nvCxnSpPr>
          <p:spPr>
            <a:xfrm>
              <a:off x="10459723" y="3930605"/>
              <a:ext cx="48" cy="8716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758BE3-22FF-76D9-5B83-ACAB11BA0806}"/>
                </a:ext>
              </a:extLst>
            </p:cNvPr>
            <p:cNvCxnSpPr>
              <a:stCxn id="69" idx="2"/>
              <a:endCxn id="80" idx="0"/>
            </p:cNvCxnSpPr>
            <p:nvPr/>
          </p:nvCxnSpPr>
          <p:spPr>
            <a:xfrm>
              <a:off x="7115639" y="4387608"/>
              <a:ext cx="0" cy="8013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0A273B0-4AA8-3989-D347-A656C14EC170}"/>
                </a:ext>
              </a:extLst>
            </p:cNvPr>
            <p:cNvCxnSpPr>
              <a:cxnSpLocks/>
              <a:stCxn id="70" idx="2"/>
              <a:endCxn id="82" idx="0"/>
            </p:cNvCxnSpPr>
            <p:nvPr/>
          </p:nvCxnSpPr>
          <p:spPr>
            <a:xfrm>
              <a:off x="7589048" y="4387099"/>
              <a:ext cx="1859" cy="854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4A29036-3498-5FFF-CECA-1AF1056AE221}"/>
                </a:ext>
              </a:extLst>
            </p:cNvPr>
            <p:cNvCxnSpPr>
              <a:stCxn id="71" idx="2"/>
              <a:endCxn id="83" idx="0"/>
            </p:cNvCxnSpPr>
            <p:nvPr/>
          </p:nvCxnSpPr>
          <p:spPr>
            <a:xfrm flipH="1">
              <a:off x="8052885" y="4392034"/>
              <a:ext cx="307289" cy="8166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6B05C86-09D1-D4DC-7492-695550C37429}"/>
                </a:ext>
              </a:extLst>
            </p:cNvPr>
            <p:cNvCxnSpPr>
              <a:stCxn id="71" idx="2"/>
              <a:endCxn id="84" idx="0"/>
            </p:cNvCxnSpPr>
            <p:nvPr/>
          </p:nvCxnSpPr>
          <p:spPr>
            <a:xfrm>
              <a:off x="8360174" y="4392034"/>
              <a:ext cx="293343" cy="7704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869B8BF-7C26-2A27-36C9-4E92BCA9D557}"/>
                </a:ext>
              </a:extLst>
            </p:cNvPr>
            <p:cNvCxnSpPr>
              <a:stCxn id="72" idx="2"/>
              <a:endCxn id="76" idx="0"/>
            </p:cNvCxnSpPr>
            <p:nvPr/>
          </p:nvCxnSpPr>
          <p:spPr>
            <a:xfrm flipH="1">
              <a:off x="9184156" y="4383838"/>
              <a:ext cx="159534" cy="8986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0DE2312-0266-C055-2728-629FF2A163A1}"/>
                </a:ext>
              </a:extLst>
            </p:cNvPr>
            <p:cNvCxnSpPr>
              <a:stCxn id="72" idx="2"/>
              <a:endCxn id="75" idx="0"/>
            </p:cNvCxnSpPr>
            <p:nvPr/>
          </p:nvCxnSpPr>
          <p:spPr>
            <a:xfrm>
              <a:off x="9343690" y="4383838"/>
              <a:ext cx="170123" cy="8390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FC15C49-D976-D70A-7868-A3D862CC8EFA}"/>
                </a:ext>
              </a:extLst>
            </p:cNvPr>
            <p:cNvCxnSpPr>
              <a:stCxn id="73" idx="2"/>
              <a:endCxn id="81" idx="0"/>
            </p:cNvCxnSpPr>
            <p:nvPr/>
          </p:nvCxnSpPr>
          <p:spPr>
            <a:xfrm flipH="1">
              <a:off x="9965531" y="4380000"/>
              <a:ext cx="165" cy="9862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7CB4890-1EDD-F504-B315-D6F3E0CDAAFD}"/>
                </a:ext>
              </a:extLst>
            </p:cNvPr>
            <p:cNvCxnSpPr>
              <a:cxnSpLocks/>
              <a:stCxn id="81" idx="2"/>
              <a:endCxn id="78" idx="0"/>
            </p:cNvCxnSpPr>
            <p:nvPr/>
          </p:nvCxnSpPr>
          <p:spPr>
            <a:xfrm flipH="1">
              <a:off x="9779718" y="4847961"/>
              <a:ext cx="185813" cy="8032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BF1FBF9-D144-995B-B81D-D756EB10681B}"/>
                </a:ext>
              </a:extLst>
            </p:cNvPr>
            <p:cNvCxnSpPr>
              <a:stCxn id="81" idx="2"/>
              <a:endCxn id="79" idx="0"/>
            </p:cNvCxnSpPr>
            <p:nvPr/>
          </p:nvCxnSpPr>
          <p:spPr>
            <a:xfrm>
              <a:off x="9965531" y="4847961"/>
              <a:ext cx="196791" cy="8032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ED53CC9-8F5E-D5BF-7B49-998B086A894E}"/>
                </a:ext>
              </a:extLst>
            </p:cNvPr>
            <p:cNvCxnSpPr>
              <a:cxnSpLocks/>
              <a:stCxn id="78" idx="2"/>
              <a:endCxn id="85" idx="0"/>
            </p:cNvCxnSpPr>
            <p:nvPr/>
          </p:nvCxnSpPr>
          <p:spPr>
            <a:xfrm flipH="1">
              <a:off x="9779717" y="5297618"/>
              <a:ext cx="1" cy="76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986DAC8-B0DE-91CA-7B31-5701A5A716A2}"/>
                </a:ext>
              </a:extLst>
            </p:cNvPr>
            <p:cNvCxnSpPr>
              <a:stCxn id="76" idx="2"/>
              <a:endCxn id="77" idx="0"/>
            </p:cNvCxnSpPr>
            <p:nvPr/>
          </p:nvCxnSpPr>
          <p:spPr>
            <a:xfrm flipH="1">
              <a:off x="9183872" y="4843031"/>
              <a:ext cx="284" cy="958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7ABBEC0-1DF3-306B-D63B-A4C98F6AD251}"/>
                </a:ext>
              </a:extLst>
            </p:cNvPr>
            <p:cNvCxnSpPr>
              <a:stCxn id="83" idx="2"/>
              <a:endCxn id="91" idx="0"/>
            </p:cNvCxnSpPr>
            <p:nvPr/>
          </p:nvCxnSpPr>
          <p:spPr>
            <a:xfrm flipH="1">
              <a:off x="7876525" y="4843031"/>
              <a:ext cx="176360" cy="9237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29F5CFF-8D6A-C04A-CD16-6AF8DCDFD310}"/>
                </a:ext>
              </a:extLst>
            </p:cNvPr>
            <p:cNvCxnSpPr>
              <a:stCxn id="83" idx="2"/>
              <a:endCxn id="90" idx="0"/>
            </p:cNvCxnSpPr>
            <p:nvPr/>
          </p:nvCxnSpPr>
          <p:spPr>
            <a:xfrm>
              <a:off x="8052885" y="4843031"/>
              <a:ext cx="204582" cy="8876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E501C59-9FC9-B8B1-B8A9-937A672B487E}"/>
                </a:ext>
              </a:extLst>
            </p:cNvPr>
            <p:cNvCxnSpPr>
              <a:stCxn id="84" idx="2"/>
              <a:endCxn id="88" idx="0"/>
            </p:cNvCxnSpPr>
            <p:nvPr/>
          </p:nvCxnSpPr>
          <p:spPr>
            <a:xfrm flipH="1">
              <a:off x="8651669" y="4838409"/>
              <a:ext cx="1848" cy="11156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806DE4A-3061-2CE4-7687-D1DF2D5C566B}"/>
                </a:ext>
              </a:extLst>
            </p:cNvPr>
            <p:cNvCxnSpPr>
              <a:stCxn id="91" idx="2"/>
              <a:endCxn id="92" idx="0"/>
            </p:cNvCxnSpPr>
            <p:nvPr/>
          </p:nvCxnSpPr>
          <p:spPr>
            <a:xfrm flipH="1">
              <a:off x="7876524" y="5304733"/>
              <a:ext cx="1" cy="747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A24DE16-E897-82D2-2F2F-2982A3C908E1}"/>
                </a:ext>
              </a:extLst>
            </p:cNvPr>
            <p:cNvCxnSpPr>
              <a:stCxn id="88" idx="2"/>
              <a:endCxn id="86" idx="0"/>
            </p:cNvCxnSpPr>
            <p:nvPr/>
          </p:nvCxnSpPr>
          <p:spPr>
            <a:xfrm flipH="1">
              <a:off x="8454189" y="5319303"/>
              <a:ext cx="197480" cy="80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F2015F4-01FC-494B-F704-0D97B87D71C6}"/>
                </a:ext>
              </a:extLst>
            </p:cNvPr>
            <p:cNvCxnSpPr>
              <a:stCxn id="88" idx="2"/>
              <a:endCxn id="87" idx="0"/>
            </p:cNvCxnSpPr>
            <p:nvPr/>
          </p:nvCxnSpPr>
          <p:spPr>
            <a:xfrm>
              <a:off x="8651669" y="5319303"/>
              <a:ext cx="185124" cy="80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C022D56-5497-8619-4D2C-D9285294B8E0}"/>
                </a:ext>
              </a:extLst>
            </p:cNvPr>
            <p:cNvCxnSpPr>
              <a:stCxn id="86" idx="2"/>
              <a:endCxn id="89" idx="0"/>
            </p:cNvCxnSpPr>
            <p:nvPr/>
          </p:nvCxnSpPr>
          <p:spPr>
            <a:xfrm flipH="1">
              <a:off x="8454188" y="5768998"/>
              <a:ext cx="1" cy="76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EADABF7A-BA56-56E6-751C-2790CBC0E48F}"/>
              </a:ext>
            </a:extLst>
          </p:cNvPr>
          <p:cNvSpPr/>
          <p:nvPr/>
        </p:nvSpPr>
        <p:spPr>
          <a:xfrm>
            <a:off x="1959733" y="1600197"/>
            <a:ext cx="2504941" cy="58479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" panose="020B0503020202020204" pitchFamily="34" charset="0"/>
              </a:rPr>
              <a:t>Depth-First Search</a:t>
            </a:r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9947A3F5-1B54-66B5-FEB9-715EC0144F36}"/>
              </a:ext>
            </a:extLst>
          </p:cNvPr>
          <p:cNvSpPr/>
          <p:nvPr/>
        </p:nvSpPr>
        <p:spPr>
          <a:xfrm>
            <a:off x="7727323" y="1600198"/>
            <a:ext cx="2504941" cy="58479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" panose="020B0503020202020204" pitchFamily="34" charset="0"/>
              </a:rPr>
              <a:t>Breadth-First Search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7E39D24-B031-E2C7-1963-D0E687BD679A}"/>
              </a:ext>
            </a:extLst>
          </p:cNvPr>
          <p:cNvSpPr txBox="1"/>
          <p:nvPr/>
        </p:nvSpPr>
        <p:spPr>
          <a:xfrm>
            <a:off x="1790756" y="2353353"/>
            <a:ext cx="2842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Fringe</a:t>
            </a:r>
            <a:r>
              <a:rPr lang="en-US" sz="1400" dirty="0"/>
              <a:t> grows </a:t>
            </a:r>
            <a:r>
              <a:rPr lang="en-US" sz="1400" i="1" u="sng" dirty="0"/>
              <a:t>linearly</a:t>
            </a:r>
            <a:r>
              <a:rPr lang="en-US" sz="1400" dirty="0"/>
              <a:t> with depth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D7992DE-F31D-92CD-5BD5-7371B089BDB9}"/>
              </a:ext>
            </a:extLst>
          </p:cNvPr>
          <p:cNvSpPr txBox="1"/>
          <p:nvPr/>
        </p:nvSpPr>
        <p:spPr>
          <a:xfrm>
            <a:off x="7309880" y="2353354"/>
            <a:ext cx="3339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Fringe</a:t>
            </a:r>
            <a:r>
              <a:rPr lang="en-US" sz="1400" dirty="0"/>
              <a:t> grows </a:t>
            </a:r>
            <a:r>
              <a:rPr lang="en-US" sz="1400" i="1" u="sng" dirty="0"/>
              <a:t>exponentially</a:t>
            </a:r>
            <a:r>
              <a:rPr lang="en-US" sz="1400" dirty="0"/>
              <a:t> with depth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1B7415B-3031-5B84-2C87-B973214DFC17}"/>
              </a:ext>
            </a:extLst>
          </p:cNvPr>
          <p:cNvSpPr txBox="1"/>
          <p:nvPr/>
        </p:nvSpPr>
        <p:spPr>
          <a:xfrm>
            <a:off x="10972800" y="4821516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</a:t>
            </a:r>
            <a:r>
              <a:rPr lang="en-US" b="1" i="1" dirty="0">
                <a:solidFill>
                  <a:schemeClr val="accent2"/>
                </a:solidFill>
                <a:latin typeface="+mj-lt"/>
              </a:rPr>
              <a:t>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B5D3CB6-C438-03B6-4004-AD5F1AE48E32}"/>
              </a:ext>
            </a:extLst>
          </p:cNvPr>
          <p:cNvSpPr txBox="1"/>
          <p:nvPr/>
        </p:nvSpPr>
        <p:spPr>
          <a:xfrm>
            <a:off x="4802055" y="5494911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 depth </a:t>
            </a:r>
            <a:r>
              <a:rPr lang="en-US" b="1" i="1" dirty="0">
                <a:solidFill>
                  <a:schemeClr val="accent2"/>
                </a:solidFill>
                <a:latin typeface="+mj-lt"/>
              </a:rPr>
              <a:t>m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085118C3-61EF-687A-F2B3-1667436A2BB6}"/>
              </a:ext>
            </a:extLst>
          </p:cNvPr>
          <p:cNvCxnSpPr>
            <a:stCxn id="126" idx="0"/>
          </p:cNvCxnSpPr>
          <p:nvPr/>
        </p:nvCxnSpPr>
        <p:spPr>
          <a:xfrm flipV="1">
            <a:off x="11464281" y="2913321"/>
            <a:ext cx="18882" cy="1908195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237B1AB-2EF5-A7CE-BE6C-6432D69B02B9}"/>
              </a:ext>
            </a:extLst>
          </p:cNvPr>
          <p:cNvCxnSpPr>
            <a:cxnSpLocks/>
          </p:cNvCxnSpPr>
          <p:nvPr/>
        </p:nvCxnSpPr>
        <p:spPr>
          <a:xfrm flipV="1">
            <a:off x="5439586" y="2913321"/>
            <a:ext cx="0" cy="2581590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A9F38DAD-F0B3-6250-89D4-1BC3FA9B644C}"/>
              </a:ext>
            </a:extLst>
          </p:cNvPr>
          <p:cNvSpPr/>
          <p:nvPr/>
        </p:nvSpPr>
        <p:spPr>
          <a:xfrm>
            <a:off x="1991389" y="6078094"/>
            <a:ext cx="2441628" cy="533326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Space Complexity: </a:t>
            </a:r>
            <a:r>
              <a:rPr lang="en-US" sz="1400" b="1" i="1" dirty="0">
                <a:solidFill>
                  <a:schemeClr val="accent4"/>
                </a:solidFill>
              </a:rPr>
              <a:t>O(bm)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E408D39C-1AFB-E399-C1A7-22AA0178E47D}"/>
              </a:ext>
            </a:extLst>
          </p:cNvPr>
          <p:cNvSpPr/>
          <p:nvPr/>
        </p:nvSpPr>
        <p:spPr>
          <a:xfrm>
            <a:off x="7758983" y="6078094"/>
            <a:ext cx="2441628" cy="533326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Space Complexity: </a:t>
            </a:r>
            <a:r>
              <a:rPr lang="en-US" sz="1400" b="1" i="1" dirty="0">
                <a:solidFill>
                  <a:schemeClr val="accent1"/>
                </a:solidFill>
              </a:rPr>
              <a:t>O(b</a:t>
            </a:r>
            <a:r>
              <a:rPr lang="en-US" sz="1400" b="1" i="1" baseline="30000" dirty="0">
                <a:solidFill>
                  <a:schemeClr val="accent1"/>
                </a:solidFill>
              </a:rPr>
              <a:t>s</a:t>
            </a:r>
            <a:r>
              <a:rPr lang="en-US" sz="1400" b="1" i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B3F4F9AF-C037-5C92-BE69-CAC7526843DE}"/>
              </a:ext>
            </a:extLst>
          </p:cNvPr>
          <p:cNvSpPr/>
          <p:nvPr/>
        </p:nvSpPr>
        <p:spPr>
          <a:xfrm>
            <a:off x="3105293" y="3076519"/>
            <a:ext cx="277617" cy="2764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7CDE083-C7A7-A5AE-74C1-23E65BB09C21}"/>
              </a:ext>
            </a:extLst>
          </p:cNvPr>
          <p:cNvSpPr/>
          <p:nvPr/>
        </p:nvSpPr>
        <p:spPr>
          <a:xfrm>
            <a:off x="2438989" y="4153950"/>
            <a:ext cx="277617" cy="2764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08E23384-AEA0-8304-D5FD-A41B4776BFF4}"/>
              </a:ext>
            </a:extLst>
          </p:cNvPr>
          <p:cNvSpPr/>
          <p:nvPr/>
        </p:nvSpPr>
        <p:spPr>
          <a:xfrm>
            <a:off x="2134186" y="4582802"/>
            <a:ext cx="277617" cy="2764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1F6DBFB6-5A9A-4E57-9D32-23E33D00B440}"/>
              </a:ext>
            </a:extLst>
          </p:cNvPr>
          <p:cNvSpPr/>
          <p:nvPr/>
        </p:nvSpPr>
        <p:spPr>
          <a:xfrm>
            <a:off x="1956978" y="5043549"/>
            <a:ext cx="277617" cy="2764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CD05370B-01E1-29EB-F741-226E76865E17}"/>
              </a:ext>
            </a:extLst>
          </p:cNvPr>
          <p:cNvSpPr/>
          <p:nvPr/>
        </p:nvSpPr>
        <p:spPr>
          <a:xfrm>
            <a:off x="7904134" y="4579258"/>
            <a:ext cx="277617" cy="2764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49CC418B-1551-EF6F-28A2-284B5409A404}"/>
              </a:ext>
            </a:extLst>
          </p:cNvPr>
          <p:cNvSpPr/>
          <p:nvPr/>
        </p:nvSpPr>
        <p:spPr>
          <a:xfrm>
            <a:off x="8503104" y="4593434"/>
            <a:ext cx="277617" cy="2764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5F3D976D-82D0-D952-7E20-7E2C59A1E13C}"/>
              </a:ext>
            </a:extLst>
          </p:cNvPr>
          <p:cNvSpPr/>
          <p:nvPr/>
        </p:nvSpPr>
        <p:spPr>
          <a:xfrm>
            <a:off x="9034728" y="4625331"/>
            <a:ext cx="277617" cy="2764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C3458FF-46D5-45AD-8A27-EECCDFABA90C}"/>
              </a:ext>
            </a:extLst>
          </p:cNvPr>
          <p:cNvSpPr/>
          <p:nvPr/>
        </p:nvSpPr>
        <p:spPr>
          <a:xfrm>
            <a:off x="9821540" y="4593434"/>
            <a:ext cx="277617" cy="2764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6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4" grpId="0"/>
      <p:bldP spid="125" grpId="0"/>
      <p:bldP spid="126" grpId="0"/>
      <p:bldP spid="127" grpId="0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2" grpId="0" animBg="1"/>
      <p:bldP spid="143" grpId="0" animBg="1"/>
      <p:bldP spid="1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BD362-954B-799A-ECA9-350C767A6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55F01D-35C5-C535-3D36-DB9AA3C2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Pacman Wayfinding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A7605-7F30-1E12-B528-1324173C19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E6042C-C08D-9DFB-68A5-6B99AF10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5</a:t>
            </a:fld>
            <a:endParaRPr lang="en-US"/>
          </a:p>
        </p:txBody>
      </p:sp>
      <p:pic>
        <p:nvPicPr>
          <p:cNvPr id="7" name="Google Shape;90;p2" descr="Illustration of a robot entering a maze holding a map of the maze.">
            <a:extLst>
              <a:ext uri="{FF2B5EF4-FFF2-40B4-BE49-F238E27FC236}">
                <a16:creationId xmlns:a16="http://schemas.microsoft.com/office/drawing/2014/main" id="{990F8BB4-9FBD-848B-9F7C-A0800BED119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t="27532" b="7194"/>
          <a:stretch>
            <a:fillRect/>
          </a:stretch>
        </p:blipFill>
        <p:spPr>
          <a:xfrm>
            <a:off x="1741300" y="1759548"/>
            <a:ext cx="8709398" cy="4269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05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6EDE6-AA77-4FB9-BBCE-EAB1383AD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FF767B-2CCB-6DAA-7A33-BAFF0A51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36D385-15D7-FB62-A709-37B69ACB5B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1A9C9-439D-4F81-AD7B-E3CF76FD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 descr="A directed graph with the following edges (arc costs in parentheses):&#10;S-&gt;d (3)&#10;S-&gt;e (9)&#10;S-&gt;p (1)&#10;d-&gt;b (1)&#10;d-&gt;c (8)&#10;d-&gt;e (2)&#10;b-&gt;a (2)&#10;c-&gt;a (1)&#10;p-&gt;q (15)&#10;e-&gt;h (8)&#10;h-&gt;p (1)&#10;h-&gt;q (1)&#10;e-&gt;r (2)&#10;r-&gt;f (1)&#10;f-&gt;c (3)&#10;f-&gt;G (2)&#10;&#10;The path S-d-e-r-f-G is shown in yellow.">
            <a:extLst>
              <a:ext uri="{FF2B5EF4-FFF2-40B4-BE49-F238E27FC236}">
                <a16:creationId xmlns:a16="http://schemas.microsoft.com/office/drawing/2014/main" id="{9DADC556-1B75-5C61-681A-D74BC08B7D93}"/>
              </a:ext>
            </a:extLst>
          </p:cNvPr>
          <p:cNvGrpSpPr>
            <a:grpSpLocks noChangeAspect="1"/>
          </p:cNvGrpSpPr>
          <p:nvPr/>
        </p:nvGrpSpPr>
        <p:grpSpPr>
          <a:xfrm>
            <a:off x="3143465" y="1955408"/>
            <a:ext cx="5905068" cy="3210178"/>
            <a:chOff x="7071153" y="722362"/>
            <a:chExt cx="3662186" cy="1990878"/>
          </a:xfrm>
        </p:grpSpPr>
        <p:grpSp>
          <p:nvGrpSpPr>
            <p:cNvPr id="8" name="Google Shape;409;p19">
              <a:extLst>
                <a:ext uri="{FF2B5EF4-FFF2-40B4-BE49-F238E27FC236}">
                  <a16:creationId xmlns:a16="http://schemas.microsoft.com/office/drawing/2014/main" id="{F962BAB5-0312-DD63-5BB5-84A0393E13A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71153" y="722362"/>
              <a:ext cx="3559068" cy="1963745"/>
              <a:chOff x="336" y="576"/>
              <a:chExt cx="4848" cy="2784"/>
            </a:xfrm>
          </p:grpSpPr>
          <p:sp>
            <p:nvSpPr>
              <p:cNvPr id="25" name="Google Shape;411;p19">
                <a:extLst>
                  <a:ext uri="{FF2B5EF4-FFF2-40B4-BE49-F238E27FC236}">
                    <a16:creationId xmlns:a16="http://schemas.microsoft.com/office/drawing/2014/main" id="{99F38151-5625-EB41-6DDC-A5A1935BA053}"/>
                  </a:ext>
                </a:extLst>
              </p:cNvPr>
              <p:cNvSpPr/>
              <p:nvPr/>
            </p:nvSpPr>
            <p:spPr>
              <a:xfrm>
                <a:off x="4704" y="576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</a:t>
                </a:r>
                <a:endParaRPr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Google Shape;413;p19">
                <a:extLst>
                  <a:ext uri="{FF2B5EF4-FFF2-40B4-BE49-F238E27FC236}">
                    <a16:creationId xmlns:a16="http://schemas.microsoft.com/office/drawing/2014/main" id="{9D1BFCB0-DBB0-9DE4-3772-E9D194A26D9D}"/>
                  </a:ext>
                </a:extLst>
              </p:cNvPr>
              <p:cNvSpPr/>
              <p:nvPr/>
            </p:nvSpPr>
            <p:spPr>
              <a:xfrm>
                <a:off x="720" y="1056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accent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7" name="Google Shape;415;p19">
                <a:extLst>
                  <a:ext uri="{FF2B5EF4-FFF2-40B4-BE49-F238E27FC236}">
                    <a16:creationId xmlns:a16="http://schemas.microsoft.com/office/drawing/2014/main" id="{12473417-09AE-8D3B-FB3F-05AC69A786C8}"/>
                  </a:ext>
                </a:extLst>
              </p:cNvPr>
              <p:cNvSpPr/>
              <p:nvPr/>
            </p:nvSpPr>
            <p:spPr>
              <a:xfrm>
                <a:off x="2352" y="2880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dirty="0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q</a:t>
                </a:r>
                <a:endParaRPr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" name="Google Shape;416;p19">
                <a:extLst>
                  <a:ext uri="{FF2B5EF4-FFF2-40B4-BE49-F238E27FC236}">
                    <a16:creationId xmlns:a16="http://schemas.microsoft.com/office/drawing/2014/main" id="{20BCF98E-8E2E-73B6-631F-E888640FACA7}"/>
                  </a:ext>
                </a:extLst>
              </p:cNvPr>
              <p:cNvSpPr/>
              <p:nvPr/>
            </p:nvSpPr>
            <p:spPr>
              <a:xfrm>
                <a:off x="2880" y="1008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dirty="0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" name="Google Shape;418;p19">
                <a:extLst>
                  <a:ext uri="{FF2B5EF4-FFF2-40B4-BE49-F238E27FC236}">
                    <a16:creationId xmlns:a16="http://schemas.microsoft.com/office/drawing/2014/main" id="{DD2E182F-3228-CB4B-5FC4-49C4FA01375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04" y="2427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dirty="0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</a:t>
                </a:r>
                <a:endParaRPr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0" name="Google Shape;419;p19">
                <a:extLst>
                  <a:ext uri="{FF2B5EF4-FFF2-40B4-BE49-F238E27FC236}">
                    <a16:creationId xmlns:a16="http://schemas.microsoft.com/office/drawing/2014/main" id="{D8B36322-98DB-E632-778B-32A6C019D3F8}"/>
                  </a:ext>
                </a:extLst>
              </p:cNvPr>
              <p:cNvSpPr/>
              <p:nvPr/>
            </p:nvSpPr>
            <p:spPr>
              <a:xfrm>
                <a:off x="1584" y="624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dirty="0">
                    <a:solidFill>
                      <a:schemeClr val="accent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31" name="Google Shape;422;p19">
                <a:extLst>
                  <a:ext uri="{FF2B5EF4-FFF2-40B4-BE49-F238E27FC236}">
                    <a16:creationId xmlns:a16="http://schemas.microsoft.com/office/drawing/2014/main" id="{3AC85F18-C0F3-6565-FED6-0F51E75F6001}"/>
                  </a:ext>
                </a:extLst>
              </p:cNvPr>
              <p:cNvCxnSpPr>
                <a:cxnSpLocks/>
                <a:stCxn id="50" idx="5"/>
                <a:endCxn id="47" idx="1"/>
              </p:cNvCxnSpPr>
              <p:nvPr/>
            </p:nvCxnSpPr>
            <p:spPr>
              <a:xfrm>
                <a:off x="746" y="2618"/>
                <a:ext cx="525" cy="189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32" name="Google Shape;423;p19">
                <a:extLst>
                  <a:ext uri="{FF2B5EF4-FFF2-40B4-BE49-F238E27FC236}">
                    <a16:creationId xmlns:a16="http://schemas.microsoft.com/office/drawing/2014/main" id="{FD4C572B-E9C7-A599-73D0-03F05F884949}"/>
                  </a:ext>
                </a:extLst>
              </p:cNvPr>
              <p:cNvCxnSpPr>
                <a:cxnSpLocks/>
                <a:stCxn id="47" idx="6"/>
                <a:endCxn id="27" idx="2"/>
              </p:cNvCxnSpPr>
              <p:nvPr/>
            </p:nvCxnSpPr>
            <p:spPr>
              <a:xfrm>
                <a:off x="1680" y="2976"/>
                <a:ext cx="672" cy="144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33" name="Google Shape;424;p19">
                <a:extLst>
                  <a:ext uri="{FF2B5EF4-FFF2-40B4-BE49-F238E27FC236}">
                    <a16:creationId xmlns:a16="http://schemas.microsoft.com/office/drawing/2014/main" id="{C687E1BB-95C1-CD2C-EDC8-71F729464BCA}"/>
                  </a:ext>
                </a:extLst>
              </p:cNvPr>
              <p:cNvCxnSpPr>
                <a:cxnSpLocks/>
                <a:stCxn id="29" idx="3"/>
                <a:endCxn id="27" idx="6"/>
              </p:cNvCxnSpPr>
              <p:nvPr/>
            </p:nvCxnSpPr>
            <p:spPr>
              <a:xfrm flipH="1">
                <a:off x="2832" y="2837"/>
                <a:ext cx="442" cy="283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34" name="Google Shape;425;p19">
                <a:extLst>
                  <a:ext uri="{FF2B5EF4-FFF2-40B4-BE49-F238E27FC236}">
                    <a16:creationId xmlns:a16="http://schemas.microsoft.com/office/drawing/2014/main" id="{16B898DF-8007-4613-B0C2-0D87CAFC54F4}"/>
                  </a:ext>
                </a:extLst>
              </p:cNvPr>
              <p:cNvCxnSpPr>
                <a:cxnSpLocks/>
                <a:stCxn id="29" idx="2"/>
                <a:endCxn id="47" idx="7"/>
              </p:cNvCxnSpPr>
              <p:nvPr/>
            </p:nvCxnSpPr>
            <p:spPr>
              <a:xfrm flipH="1">
                <a:off x="1610" y="2667"/>
                <a:ext cx="1594" cy="139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35" name="Google Shape;426;p19">
                <a:extLst>
                  <a:ext uri="{FF2B5EF4-FFF2-40B4-BE49-F238E27FC236}">
                    <a16:creationId xmlns:a16="http://schemas.microsoft.com/office/drawing/2014/main" id="{E45941A1-6FD2-4029-848C-DC2F95FD7045}"/>
                  </a:ext>
                </a:extLst>
              </p:cNvPr>
              <p:cNvCxnSpPr>
                <a:cxnSpLocks/>
                <a:stCxn id="52" idx="4"/>
                <a:endCxn id="29" idx="7"/>
              </p:cNvCxnSpPr>
              <p:nvPr/>
            </p:nvCxnSpPr>
            <p:spPr>
              <a:xfrm flipH="1">
                <a:off x="3614" y="2064"/>
                <a:ext cx="178" cy="433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36" name="Google Shape;427;p19">
                <a:extLst>
                  <a:ext uri="{FF2B5EF4-FFF2-40B4-BE49-F238E27FC236}">
                    <a16:creationId xmlns:a16="http://schemas.microsoft.com/office/drawing/2014/main" id="{3E2F294F-33FC-CE0F-E389-5AED9DEA9664}"/>
                  </a:ext>
                </a:extLst>
              </p:cNvPr>
              <p:cNvCxnSpPr>
                <a:cxnSpLocks/>
                <a:stCxn id="52" idx="5"/>
                <a:endCxn id="49" idx="1"/>
              </p:cNvCxnSpPr>
              <p:nvPr/>
            </p:nvCxnSpPr>
            <p:spPr>
              <a:xfrm>
                <a:off x="3962" y="1994"/>
                <a:ext cx="477" cy="813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37" name="Google Shape;428;p19">
                <a:extLst>
                  <a:ext uri="{FF2B5EF4-FFF2-40B4-BE49-F238E27FC236}">
                    <a16:creationId xmlns:a16="http://schemas.microsoft.com/office/drawing/2014/main" id="{60B7F309-5248-AEF4-9CB3-6445431086F0}"/>
                  </a:ext>
                </a:extLst>
              </p:cNvPr>
              <p:cNvCxnSpPr>
                <a:cxnSpLocks/>
                <a:stCxn id="49" idx="0"/>
                <a:endCxn id="48" idx="4"/>
              </p:cNvCxnSpPr>
              <p:nvPr/>
            </p:nvCxnSpPr>
            <p:spPr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38" name="Google Shape;429;p19">
                <a:extLst>
                  <a:ext uri="{FF2B5EF4-FFF2-40B4-BE49-F238E27FC236}">
                    <a16:creationId xmlns:a16="http://schemas.microsoft.com/office/drawing/2014/main" id="{32CC28F6-7287-E9B2-B789-F83A67C7A184}"/>
                  </a:ext>
                </a:extLst>
              </p:cNvPr>
              <p:cNvCxnSpPr>
                <a:cxnSpLocks/>
                <a:stCxn id="48" idx="0"/>
                <a:endCxn id="25" idx="4"/>
              </p:cNvCxnSpPr>
              <p:nvPr/>
            </p:nvCxnSpPr>
            <p:spPr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39" name="Google Shape;430;p19">
                <a:extLst>
                  <a:ext uri="{FF2B5EF4-FFF2-40B4-BE49-F238E27FC236}">
                    <a16:creationId xmlns:a16="http://schemas.microsoft.com/office/drawing/2014/main" id="{009BC6E5-C2D9-9359-8B5E-D0668E0B2773}"/>
                  </a:ext>
                </a:extLst>
              </p:cNvPr>
              <p:cNvCxnSpPr>
                <a:cxnSpLocks/>
                <a:stCxn id="50" idx="7"/>
                <a:endCxn id="51" idx="2"/>
              </p:cNvCxnSpPr>
              <p:nvPr/>
            </p:nvCxnSpPr>
            <p:spPr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0" name="Google Shape;431;p19">
                <a:extLst>
                  <a:ext uri="{FF2B5EF4-FFF2-40B4-BE49-F238E27FC236}">
                    <a16:creationId xmlns:a16="http://schemas.microsoft.com/office/drawing/2014/main" id="{5AABB794-2460-DD91-3D1E-B29E8E39FC93}"/>
                  </a:ext>
                </a:extLst>
              </p:cNvPr>
              <p:cNvCxnSpPr>
                <a:cxnSpLocks/>
                <a:stCxn id="51" idx="1"/>
                <a:endCxn id="26" idx="5"/>
              </p:cNvCxnSpPr>
              <p:nvPr/>
            </p:nvCxnSpPr>
            <p:spPr>
              <a:xfrm flipH="1" flipV="1">
                <a:off x="1130" y="1466"/>
                <a:ext cx="669" cy="381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1" name="Google Shape;432;p19">
                <a:extLst>
                  <a:ext uri="{FF2B5EF4-FFF2-40B4-BE49-F238E27FC236}">
                    <a16:creationId xmlns:a16="http://schemas.microsoft.com/office/drawing/2014/main" id="{AE4D6592-250D-D31E-FECC-081C55775B5D}"/>
                  </a:ext>
                </a:extLst>
              </p:cNvPr>
              <p:cNvCxnSpPr>
                <a:cxnSpLocks/>
                <a:stCxn id="26" idx="7"/>
                <a:endCxn id="30" idx="2"/>
              </p:cNvCxnSpPr>
              <p:nvPr/>
            </p:nvCxnSpPr>
            <p:spPr>
              <a:xfrm flipV="1">
                <a:off x="1130" y="864"/>
                <a:ext cx="454" cy="262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2" name="Google Shape;433;p19">
                <a:extLst>
                  <a:ext uri="{FF2B5EF4-FFF2-40B4-BE49-F238E27FC236}">
                    <a16:creationId xmlns:a16="http://schemas.microsoft.com/office/drawing/2014/main" id="{46B4E424-0B43-003F-75BC-722AED006F83}"/>
                  </a:ext>
                </a:extLst>
              </p:cNvPr>
              <p:cNvCxnSpPr>
                <a:cxnSpLocks/>
                <a:stCxn id="28" idx="2"/>
                <a:endCxn id="30" idx="6"/>
              </p:cNvCxnSpPr>
              <p:nvPr/>
            </p:nvCxnSpPr>
            <p:spPr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3" name="Google Shape;434;p19">
                <a:extLst>
                  <a:ext uri="{FF2B5EF4-FFF2-40B4-BE49-F238E27FC236}">
                    <a16:creationId xmlns:a16="http://schemas.microsoft.com/office/drawing/2014/main" id="{18E4016A-4C5D-1F62-D61B-9AF9CBEEA49A}"/>
                  </a:ext>
                </a:extLst>
              </p:cNvPr>
              <p:cNvCxnSpPr>
                <a:cxnSpLocks/>
                <a:stCxn id="51" idx="7"/>
                <a:endCxn id="28" idx="3"/>
              </p:cNvCxnSpPr>
              <p:nvPr/>
            </p:nvCxnSpPr>
            <p:spPr>
              <a:xfrm flipV="1">
                <a:off x="2138" y="1418"/>
                <a:ext cx="813" cy="429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4" name="Google Shape;435;p19">
                <a:extLst>
                  <a:ext uri="{FF2B5EF4-FFF2-40B4-BE49-F238E27FC236}">
                    <a16:creationId xmlns:a16="http://schemas.microsoft.com/office/drawing/2014/main" id="{FBC1B39B-3BAD-2D72-F017-AB18C17433D7}"/>
                  </a:ext>
                </a:extLst>
              </p:cNvPr>
              <p:cNvCxnSpPr>
                <a:cxnSpLocks/>
                <a:stCxn id="51" idx="6"/>
                <a:endCxn id="52" idx="2"/>
              </p:cNvCxnSpPr>
              <p:nvPr/>
            </p:nvCxnSpPr>
            <p:spPr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5" name="Google Shape;436;p19">
                <a:extLst>
                  <a:ext uri="{FF2B5EF4-FFF2-40B4-BE49-F238E27FC236}">
                    <a16:creationId xmlns:a16="http://schemas.microsoft.com/office/drawing/2014/main" id="{27E416FB-7068-8F84-75D1-15934BC4F194}"/>
                  </a:ext>
                </a:extLst>
              </p:cNvPr>
              <p:cNvCxnSpPr>
                <a:cxnSpLocks/>
                <a:stCxn id="48" idx="1"/>
                <a:endCxn id="28" idx="6"/>
              </p:cNvCxnSpPr>
              <p:nvPr/>
            </p:nvCxnSpPr>
            <p:spPr>
              <a:xfrm rot="16200000" flipV="1">
                <a:off x="3648" y="960"/>
                <a:ext cx="694" cy="1270"/>
              </a:xfrm>
              <a:prstGeom prst="curvedConnector2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6" name="Google Shape;437;p19">
                <a:extLst>
                  <a:ext uri="{FF2B5EF4-FFF2-40B4-BE49-F238E27FC236}">
                    <a16:creationId xmlns:a16="http://schemas.microsoft.com/office/drawing/2014/main" id="{0F567C07-89B6-EAB4-AFD3-A2D690622600}"/>
                  </a:ext>
                </a:extLst>
              </p:cNvPr>
              <p:cNvCxnSpPr>
                <a:cxnSpLocks/>
                <a:stCxn id="50" idx="6"/>
                <a:endCxn id="52" idx="3"/>
              </p:cNvCxnSpPr>
              <p:nvPr/>
            </p:nvCxnSpPr>
            <p:spPr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47" name="Google Shape;414;p19">
                <a:extLst>
                  <a:ext uri="{FF2B5EF4-FFF2-40B4-BE49-F238E27FC236}">
                    <a16:creationId xmlns:a16="http://schemas.microsoft.com/office/drawing/2014/main" id="{11EB85AA-4BDC-7755-D13B-4BFF97232223}"/>
                  </a:ext>
                </a:extLst>
              </p:cNvPr>
              <p:cNvSpPr/>
              <p:nvPr/>
            </p:nvSpPr>
            <p:spPr>
              <a:xfrm>
                <a:off x="1200" y="2736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dirty="0">
                    <a:solidFill>
                      <a:schemeClr val="accent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</a:t>
                </a:r>
                <a:endParaRPr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8" name="Google Shape;420;p19">
                <a:extLst>
                  <a:ext uri="{FF2B5EF4-FFF2-40B4-BE49-F238E27FC236}">
                    <a16:creationId xmlns:a16="http://schemas.microsoft.com/office/drawing/2014/main" id="{2050BB9C-2D10-0CEB-C0DC-5DDB02D26046}"/>
                  </a:ext>
                </a:extLst>
              </p:cNvPr>
              <p:cNvSpPr/>
              <p:nvPr/>
            </p:nvSpPr>
            <p:spPr>
              <a:xfrm>
                <a:off x="4560" y="1872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accent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</a:t>
                </a: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49" name="Google Shape;421;p19">
                <a:extLst>
                  <a:ext uri="{FF2B5EF4-FFF2-40B4-BE49-F238E27FC236}">
                    <a16:creationId xmlns:a16="http://schemas.microsoft.com/office/drawing/2014/main" id="{9C2F35EE-B8F6-97E4-70F5-2A522BBBDC96}"/>
                  </a:ext>
                </a:extLst>
              </p:cNvPr>
              <p:cNvSpPr/>
              <p:nvPr/>
            </p:nvSpPr>
            <p:spPr>
              <a:xfrm>
                <a:off x="4368" y="2736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dirty="0">
                    <a:solidFill>
                      <a:schemeClr val="accent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</a:t>
                </a:r>
                <a:endParaRPr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0" name="Google Shape;410;p19">
                <a:extLst>
                  <a:ext uri="{FF2B5EF4-FFF2-40B4-BE49-F238E27FC236}">
                    <a16:creationId xmlns:a16="http://schemas.microsoft.com/office/drawing/2014/main" id="{38E04D50-BA9F-3451-552C-A472ACEA9321}"/>
                  </a:ext>
                </a:extLst>
              </p:cNvPr>
              <p:cNvSpPr/>
              <p:nvPr/>
            </p:nvSpPr>
            <p:spPr>
              <a:xfrm>
                <a:off x="336" y="2208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accent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</a:t>
                </a:r>
                <a:endParaRPr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1" name="Google Shape;412;p19">
                <a:extLst>
                  <a:ext uri="{FF2B5EF4-FFF2-40B4-BE49-F238E27FC236}">
                    <a16:creationId xmlns:a16="http://schemas.microsoft.com/office/drawing/2014/main" id="{E289C4F5-5A08-73EB-D13B-E6A4A1FD20E9}"/>
                  </a:ext>
                </a:extLst>
              </p:cNvPr>
              <p:cNvSpPr/>
              <p:nvPr/>
            </p:nvSpPr>
            <p:spPr>
              <a:xfrm>
                <a:off x="1728" y="1776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accent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52" name="Google Shape;417;p19">
                <a:extLst>
                  <a:ext uri="{FF2B5EF4-FFF2-40B4-BE49-F238E27FC236}">
                    <a16:creationId xmlns:a16="http://schemas.microsoft.com/office/drawing/2014/main" id="{19A0A48A-1D7E-8494-F5AB-C7DCA13D74DE}"/>
                  </a:ext>
                </a:extLst>
              </p:cNvPr>
              <p:cNvSpPr/>
              <p:nvPr/>
            </p:nvSpPr>
            <p:spPr>
              <a:xfrm>
                <a:off x="3552" y="1584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dirty="0">
                    <a:solidFill>
                      <a:schemeClr val="accent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</a:t>
                </a:r>
                <a:endParaRPr dirty="0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A923C8-638A-A9FC-31A1-5A41C1F974D7}"/>
                </a:ext>
              </a:extLst>
            </p:cNvPr>
            <p:cNvSpPr txBox="1"/>
            <p:nvPr/>
          </p:nvSpPr>
          <p:spPr>
            <a:xfrm>
              <a:off x="7476451" y="1614060"/>
              <a:ext cx="349096" cy="19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1B358B-1945-7B3D-9A31-3DF9E373AC41}"/>
                </a:ext>
              </a:extLst>
            </p:cNvPr>
            <p:cNvSpPr txBox="1"/>
            <p:nvPr/>
          </p:nvSpPr>
          <p:spPr>
            <a:xfrm>
              <a:off x="8568450" y="1765920"/>
              <a:ext cx="349096" cy="19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C2798C-04A7-2261-11EA-EC8B154ADF0E}"/>
                </a:ext>
              </a:extLst>
            </p:cNvPr>
            <p:cNvSpPr txBox="1"/>
            <p:nvPr/>
          </p:nvSpPr>
          <p:spPr>
            <a:xfrm>
              <a:off x="8836792" y="1448195"/>
              <a:ext cx="349096" cy="19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1F571-5B71-EA62-D8D9-F0AF17BF28B8}"/>
                </a:ext>
              </a:extLst>
            </p:cNvPr>
            <p:cNvSpPr txBox="1"/>
            <p:nvPr/>
          </p:nvSpPr>
          <p:spPr>
            <a:xfrm>
              <a:off x="8402765" y="1265775"/>
              <a:ext cx="349096" cy="19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271667-912A-18A7-A91A-DCEBCF39700B}"/>
                </a:ext>
              </a:extLst>
            </p:cNvPr>
            <p:cNvSpPr txBox="1"/>
            <p:nvPr/>
          </p:nvSpPr>
          <p:spPr>
            <a:xfrm>
              <a:off x="7799539" y="1254396"/>
              <a:ext cx="349096" cy="19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874C19-4786-E4E7-EC3A-0EE724D7CB07}"/>
                </a:ext>
              </a:extLst>
            </p:cNvPr>
            <p:cNvSpPr txBox="1"/>
            <p:nvPr/>
          </p:nvSpPr>
          <p:spPr>
            <a:xfrm>
              <a:off x="7555699" y="778908"/>
              <a:ext cx="349096" cy="19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A809EF-0A23-D880-73A9-89AEF0FDD072}"/>
                </a:ext>
              </a:extLst>
            </p:cNvPr>
            <p:cNvSpPr txBox="1"/>
            <p:nvPr/>
          </p:nvSpPr>
          <p:spPr>
            <a:xfrm>
              <a:off x="8482291" y="778908"/>
              <a:ext cx="349096" cy="19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A02C42-A205-9FC6-F651-7BEC8640BC47}"/>
                </a:ext>
              </a:extLst>
            </p:cNvPr>
            <p:cNvSpPr txBox="1"/>
            <p:nvPr/>
          </p:nvSpPr>
          <p:spPr>
            <a:xfrm>
              <a:off x="7336243" y="2266332"/>
              <a:ext cx="349096" cy="19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46BA24-EFF2-AA77-B067-43A6A0779E32}"/>
                </a:ext>
              </a:extLst>
            </p:cNvPr>
            <p:cNvSpPr txBox="1"/>
            <p:nvPr/>
          </p:nvSpPr>
          <p:spPr>
            <a:xfrm>
              <a:off x="8055571" y="2522364"/>
              <a:ext cx="349096" cy="19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15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66D0E1-87DB-E0C8-6244-9C60B4D25CE6}"/>
                </a:ext>
              </a:extLst>
            </p:cNvPr>
            <p:cNvSpPr txBox="1"/>
            <p:nvPr/>
          </p:nvSpPr>
          <p:spPr>
            <a:xfrm>
              <a:off x="8445715" y="2034684"/>
              <a:ext cx="349096" cy="19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FE0851-5084-996D-1977-7B52647649CE}"/>
                </a:ext>
              </a:extLst>
            </p:cNvPr>
            <p:cNvSpPr txBox="1"/>
            <p:nvPr/>
          </p:nvSpPr>
          <p:spPr>
            <a:xfrm>
              <a:off x="8982163" y="2424828"/>
              <a:ext cx="349096" cy="19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FB912E5-60C0-AF95-F248-E95DC2773F1C}"/>
                </a:ext>
              </a:extLst>
            </p:cNvPr>
            <p:cNvSpPr txBox="1"/>
            <p:nvPr/>
          </p:nvSpPr>
          <p:spPr>
            <a:xfrm>
              <a:off x="9494227" y="1815228"/>
              <a:ext cx="349096" cy="19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+mj-lt"/>
                </a:rPr>
                <a:t>8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43F9AB-D8EF-8738-EA7D-C2D54853DCA7}"/>
                </a:ext>
              </a:extLst>
            </p:cNvPr>
            <p:cNvSpPr txBox="1"/>
            <p:nvPr/>
          </p:nvSpPr>
          <p:spPr>
            <a:xfrm>
              <a:off x="9799027" y="1803036"/>
              <a:ext cx="349096" cy="19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1F8564-1F67-2545-C9D2-4FCD046872D0}"/>
                </a:ext>
              </a:extLst>
            </p:cNvPr>
            <p:cNvSpPr txBox="1"/>
            <p:nvPr/>
          </p:nvSpPr>
          <p:spPr>
            <a:xfrm>
              <a:off x="10298899" y="2022492"/>
              <a:ext cx="349096" cy="19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874AEB-DA2F-00A8-06B1-C230B81E27D7}"/>
                </a:ext>
              </a:extLst>
            </p:cNvPr>
            <p:cNvSpPr txBox="1"/>
            <p:nvPr/>
          </p:nvSpPr>
          <p:spPr>
            <a:xfrm>
              <a:off x="9713683" y="1120284"/>
              <a:ext cx="349096" cy="19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3DA97B3-8E64-9419-97F5-495F82D2D500}"/>
                </a:ext>
              </a:extLst>
            </p:cNvPr>
            <p:cNvSpPr txBox="1"/>
            <p:nvPr/>
          </p:nvSpPr>
          <p:spPr>
            <a:xfrm>
              <a:off x="10384243" y="1266588"/>
              <a:ext cx="349096" cy="19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2</a:t>
              </a:r>
            </a:p>
          </p:txBody>
        </p: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40B33DEF-7B4D-AA75-29B1-0042A0A33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76245" y="1703992"/>
            <a:ext cx="2042599" cy="1435416"/>
          </a:xfrm>
          <a:prstGeom prst="roundRect">
            <a:avLst/>
          </a:prstGeom>
          <a:noFill/>
          <a:ln w="571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1F28FFE-9AA2-9310-4535-45C129445E2A}"/>
              </a:ext>
            </a:extLst>
          </p:cNvPr>
          <p:cNvSpPr txBox="1"/>
          <p:nvPr/>
        </p:nvSpPr>
        <p:spPr>
          <a:xfrm>
            <a:off x="656175" y="1969772"/>
            <a:ext cx="2396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accent4"/>
                </a:solidFill>
                <a:latin typeface="+mj-lt"/>
              </a:rPr>
              <a:t>dead end</a:t>
            </a:r>
          </a:p>
          <a:p>
            <a:r>
              <a:rPr lang="en-US" sz="2400" i="1" dirty="0"/>
              <a:t>can we avoid it?</a:t>
            </a:r>
          </a:p>
        </p:txBody>
      </p:sp>
      <p:pic>
        <p:nvPicPr>
          <p:cNvPr id="55" name="Picture 54" descr="Photo of a bright yellow road sign with the words “Dead End”">
            <a:extLst>
              <a:ext uri="{FF2B5EF4-FFF2-40B4-BE49-F238E27FC236}">
                <a16:creationId xmlns:a16="http://schemas.microsoft.com/office/drawing/2014/main" id="{E751025B-4B9E-F913-7457-3796DBC051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837"/>
          <a:stretch>
            <a:fillRect/>
          </a:stretch>
        </p:blipFill>
        <p:spPr>
          <a:xfrm>
            <a:off x="9613089" y="3590508"/>
            <a:ext cx="2221285" cy="24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5FB82-A940-D5D8-15C5-525EA9D85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Guide search in the </a:t>
            </a:r>
            <a:r>
              <a:rPr lang="en-US" b="1" i="1" dirty="0">
                <a:latin typeface="Avenir Next" panose="020B0503020202020204" pitchFamily="34" charset="0"/>
              </a:rPr>
              <a:t>direction</a:t>
            </a:r>
            <a:r>
              <a:rPr lang="en-US" dirty="0"/>
              <a:t> of the goal, not in all directions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667A4-07A2-8FEC-F021-6E0540337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Search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978C9-A197-BB2D-2AB1-AA8368D3AA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D4040-C9AF-5C1A-80BB-AC10FB10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7</a:t>
            </a:fld>
            <a:endParaRPr lang="en-US"/>
          </a:p>
        </p:txBody>
      </p:sp>
      <p:grpSp>
        <p:nvGrpSpPr>
          <p:cNvPr id="13" name="Google Shape;150;p3">
            <a:extLst>
              <a:ext uri="{FF2B5EF4-FFF2-40B4-BE49-F238E27FC236}">
                <a16:creationId xmlns:a16="http://schemas.microsoft.com/office/drawing/2014/main" id="{CF21E93C-010C-8505-682F-AC7F2B2240DD}"/>
              </a:ext>
            </a:extLst>
          </p:cNvPr>
          <p:cNvGrpSpPr/>
          <p:nvPr/>
        </p:nvGrpSpPr>
        <p:grpSpPr>
          <a:xfrm>
            <a:off x="2393542" y="3685415"/>
            <a:ext cx="2387100" cy="1057996"/>
            <a:chOff x="9005887" y="5029202"/>
            <a:chExt cx="1371600" cy="627063"/>
          </a:xfrm>
        </p:grpSpPr>
        <p:sp>
          <p:nvSpPr>
            <p:cNvPr id="14" name="Google Shape;151;p3">
              <a:extLst>
                <a:ext uri="{FF2B5EF4-FFF2-40B4-BE49-F238E27FC236}">
                  <a16:creationId xmlns:a16="http://schemas.microsoft.com/office/drawing/2014/main" id="{50487E73-119F-6D1D-BB81-10E584EED69A}"/>
                </a:ext>
              </a:extLst>
            </p:cNvPr>
            <p:cNvSpPr/>
            <p:nvPr/>
          </p:nvSpPr>
          <p:spPr>
            <a:xfrm>
              <a:off x="9005887" y="5029202"/>
              <a:ext cx="1284288" cy="627063"/>
            </a:xfrm>
            <a:prstGeom prst="ellipse">
              <a:avLst/>
            </a:prstGeom>
            <a:noFill/>
            <a:ln w="28575" cap="flat" cmpd="sng">
              <a:solidFill>
                <a:schemeClr val="accent5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2;p3">
              <a:extLst>
                <a:ext uri="{FF2B5EF4-FFF2-40B4-BE49-F238E27FC236}">
                  <a16:creationId xmlns:a16="http://schemas.microsoft.com/office/drawing/2014/main" id="{F0A16ED8-B64E-0A51-34A4-2A24C688E9BA}"/>
                </a:ext>
              </a:extLst>
            </p:cNvPr>
            <p:cNvSpPr/>
            <p:nvPr/>
          </p:nvSpPr>
          <p:spPr>
            <a:xfrm>
              <a:off x="9234488" y="5270501"/>
              <a:ext cx="163513" cy="153988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54;p3">
              <a:extLst>
                <a:ext uri="{FF2B5EF4-FFF2-40B4-BE49-F238E27FC236}">
                  <a16:creationId xmlns:a16="http://schemas.microsoft.com/office/drawing/2014/main" id="{CFAB95F3-D634-9D5F-F88E-4E52A3428515}"/>
                </a:ext>
              </a:extLst>
            </p:cNvPr>
            <p:cNvSpPr/>
            <p:nvPr/>
          </p:nvSpPr>
          <p:spPr>
            <a:xfrm>
              <a:off x="10213975" y="5257801"/>
              <a:ext cx="163512" cy="15398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56;p3">
              <a:extLst>
                <a:ext uri="{FF2B5EF4-FFF2-40B4-BE49-F238E27FC236}">
                  <a16:creationId xmlns:a16="http://schemas.microsoft.com/office/drawing/2014/main" id="{800D86BB-2C46-E7E2-3517-E2B0BB3E172E}"/>
                </a:ext>
              </a:extLst>
            </p:cNvPr>
            <p:cNvSpPr/>
            <p:nvPr/>
          </p:nvSpPr>
          <p:spPr>
            <a:xfrm>
              <a:off x="9126537" y="5105400"/>
              <a:ext cx="869951" cy="457200"/>
            </a:xfrm>
            <a:prstGeom prst="ellipse">
              <a:avLst/>
            </a:prstGeom>
            <a:noFill/>
            <a:ln w="28575" cap="flat" cmpd="sng">
              <a:solidFill>
                <a:schemeClr val="accent5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10E9E1D-8B64-14D2-9280-AE5231D5BEFB}"/>
              </a:ext>
            </a:extLst>
          </p:cNvPr>
          <p:cNvGrpSpPr/>
          <p:nvPr/>
        </p:nvGrpSpPr>
        <p:grpSpPr>
          <a:xfrm>
            <a:off x="7158210" y="2528186"/>
            <a:ext cx="3586862" cy="3372455"/>
            <a:chOff x="6359403" y="1753486"/>
            <a:chExt cx="3586862" cy="337245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43E3F2-D759-EBB1-32BF-68BBB965AEB8}"/>
                </a:ext>
              </a:extLst>
            </p:cNvPr>
            <p:cNvSpPr/>
            <p:nvPr/>
          </p:nvSpPr>
          <p:spPr>
            <a:xfrm>
              <a:off x="6359403" y="1753486"/>
              <a:ext cx="3479800" cy="3372455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oogle Shape;150;p3">
              <a:extLst>
                <a:ext uri="{FF2B5EF4-FFF2-40B4-BE49-F238E27FC236}">
                  <a16:creationId xmlns:a16="http://schemas.microsoft.com/office/drawing/2014/main" id="{C9C8DF43-83FF-F643-35D4-23925E7E11B8}"/>
                </a:ext>
              </a:extLst>
            </p:cNvPr>
            <p:cNvGrpSpPr/>
            <p:nvPr/>
          </p:nvGrpSpPr>
          <p:grpSpPr>
            <a:xfrm>
              <a:off x="7957016" y="3288380"/>
              <a:ext cx="1989249" cy="281240"/>
              <a:chOff x="9234488" y="5257801"/>
              <a:chExt cx="1142999" cy="166688"/>
            </a:xfrm>
          </p:grpSpPr>
          <p:sp>
            <p:nvSpPr>
              <p:cNvPr id="24" name="Google Shape;152;p3">
                <a:extLst>
                  <a:ext uri="{FF2B5EF4-FFF2-40B4-BE49-F238E27FC236}">
                    <a16:creationId xmlns:a16="http://schemas.microsoft.com/office/drawing/2014/main" id="{F53C9FFE-D13B-0EB1-EA6C-A4DC9D9564A1}"/>
                  </a:ext>
                </a:extLst>
              </p:cNvPr>
              <p:cNvSpPr/>
              <p:nvPr/>
            </p:nvSpPr>
            <p:spPr>
              <a:xfrm>
                <a:off x="9234488" y="5270501"/>
                <a:ext cx="163513" cy="153988"/>
              </a:xfrm>
              <a:prstGeom prst="ellipse">
                <a:avLst/>
              </a:prstGeom>
              <a:solidFill>
                <a:schemeClr val="accent3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54;p3">
                <a:extLst>
                  <a:ext uri="{FF2B5EF4-FFF2-40B4-BE49-F238E27FC236}">
                    <a16:creationId xmlns:a16="http://schemas.microsoft.com/office/drawing/2014/main" id="{01F0C584-45B3-9046-CA24-E7E7B87947CE}"/>
                  </a:ext>
                </a:extLst>
              </p:cNvPr>
              <p:cNvSpPr/>
              <p:nvPr/>
            </p:nvSpPr>
            <p:spPr>
              <a:xfrm>
                <a:off x="10213975" y="5257801"/>
                <a:ext cx="163512" cy="153988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9615004-075B-F190-29C9-3D4B1DB3C106}"/>
                </a:ext>
              </a:extLst>
            </p:cNvPr>
            <p:cNvSpPr/>
            <p:nvPr/>
          </p:nvSpPr>
          <p:spPr>
            <a:xfrm>
              <a:off x="7024504" y="2367006"/>
              <a:ext cx="2149597" cy="2145414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2F01F2A-CE02-28C8-DA51-E80F4C1E3156}"/>
              </a:ext>
            </a:extLst>
          </p:cNvPr>
          <p:cNvSpPr txBox="1"/>
          <p:nvPr/>
        </p:nvSpPr>
        <p:spPr>
          <a:xfrm>
            <a:off x="1482916" y="4011473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j-lt"/>
              </a:rPr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3DCE72-3DC1-A9BD-A471-E404FC8102D2}"/>
              </a:ext>
            </a:extLst>
          </p:cNvPr>
          <p:cNvSpPr txBox="1"/>
          <p:nvPr/>
        </p:nvSpPr>
        <p:spPr>
          <a:xfrm>
            <a:off x="4926728" y="4029747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goal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4B6E5DE-9F37-C8FF-AEB9-E8165E79474F}"/>
              </a:ext>
            </a:extLst>
          </p:cNvPr>
          <p:cNvSpPr/>
          <p:nvPr/>
        </p:nvSpPr>
        <p:spPr>
          <a:xfrm>
            <a:off x="2709310" y="5617194"/>
            <a:ext cx="1603608" cy="58479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" panose="020B0503020202020204" pitchFamily="34" charset="0"/>
              </a:rPr>
              <a:t>Informed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134BF42-5C17-83C5-469F-6BC4BDB9D076}"/>
              </a:ext>
            </a:extLst>
          </p:cNvPr>
          <p:cNvSpPr/>
          <p:nvPr/>
        </p:nvSpPr>
        <p:spPr>
          <a:xfrm>
            <a:off x="8096305" y="5702174"/>
            <a:ext cx="1603608" cy="58479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" panose="020B0503020202020204" pitchFamily="34" charset="0"/>
              </a:rPr>
              <a:t>Uninformed</a:t>
            </a:r>
          </a:p>
        </p:txBody>
      </p:sp>
    </p:spTree>
    <p:extLst>
      <p:ext uri="{BB962C8B-B14F-4D97-AF65-F5344CB8AC3E}">
        <p14:creationId xmlns:p14="http://schemas.microsoft.com/office/powerpoint/2010/main" val="71126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" grpId="0"/>
      <p:bldP spid="31" grpId="0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3D0B9-882D-1D63-1D58-60395D8D3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74;p5" descr="Illustration of a cross section of a dirt mound with gems hidden toward the bottom. A robot is drilling straight through from the top of the mound.">
            <a:extLst>
              <a:ext uri="{FF2B5EF4-FFF2-40B4-BE49-F238E27FC236}">
                <a16:creationId xmlns:a16="http://schemas.microsoft.com/office/drawing/2014/main" id="{46E4B5C5-419A-D6AB-E8A1-C699BC2274D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292" y="2949677"/>
            <a:ext cx="4702798" cy="35270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E2A7481-FAFA-412F-7815-A61CC77A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49FB5E-B366-9C65-6596-8676399EF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9" y="1590261"/>
            <a:ext cx="6018784" cy="4606139"/>
          </a:xfrm>
        </p:spPr>
        <p:txBody>
          <a:bodyPr/>
          <a:lstStyle/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Expand the node you </a:t>
            </a:r>
            <a:r>
              <a:rPr lang="en-US" i="1" dirty="0"/>
              <a:t>think</a:t>
            </a:r>
            <a:r>
              <a:rPr lang="en-US" dirty="0"/>
              <a:t> is closest to the goal</a:t>
            </a:r>
          </a:p>
          <a:p>
            <a:r>
              <a:rPr lang="en-US" dirty="0"/>
              <a:t>Implementation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solidFill>
                  <a:schemeClr val="accent4"/>
                </a:solidFill>
              </a:rPr>
              <a:t>heuristics</a:t>
            </a:r>
            <a:r>
              <a:rPr lang="en-US" dirty="0"/>
              <a:t> to estimate forward cost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70A50-762B-C6DD-C892-2EBE8D6D46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B49A9-2F69-342E-4A41-88351989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8</a:t>
            </a:fld>
            <a:endParaRPr lang="en-US"/>
          </a:p>
        </p:txBody>
      </p:sp>
      <p:grpSp>
        <p:nvGrpSpPr>
          <p:cNvPr id="36" name="Group 35" descr="The tree expansion of the search graph above showing the path S-d-e-r-f-G">
            <a:extLst>
              <a:ext uri="{FF2B5EF4-FFF2-40B4-BE49-F238E27FC236}">
                <a16:creationId xmlns:a16="http://schemas.microsoft.com/office/drawing/2014/main" id="{1FE345D9-98F8-BA53-F14F-3F26BD331C51}"/>
              </a:ext>
            </a:extLst>
          </p:cNvPr>
          <p:cNvGrpSpPr/>
          <p:nvPr/>
        </p:nvGrpSpPr>
        <p:grpSpPr>
          <a:xfrm>
            <a:off x="6945188" y="2957978"/>
            <a:ext cx="3685033" cy="3256939"/>
            <a:chOff x="6945188" y="2957978"/>
            <a:chExt cx="3685033" cy="325693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0576076-875A-7D94-CDA3-B0A22E2A76D0}"/>
                </a:ext>
              </a:extLst>
            </p:cNvPr>
            <p:cNvSpPr txBox="1"/>
            <p:nvPr/>
          </p:nvSpPr>
          <p:spPr>
            <a:xfrm>
              <a:off x="8800581" y="2957978"/>
              <a:ext cx="426882" cy="369332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B5E010-1627-AE9C-6711-4913AEC41A0E}"/>
                </a:ext>
              </a:extLst>
            </p:cNvPr>
            <p:cNvSpPr txBox="1"/>
            <p:nvPr/>
          </p:nvSpPr>
          <p:spPr>
            <a:xfrm>
              <a:off x="7420456" y="3559926"/>
              <a:ext cx="340901" cy="369332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d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39" name="TextBox 38" descr="A search tree based on the search graph above, starting with the node S and highlighting the path S-d-e-r-f-G in yellow boxes">
              <a:extLst>
                <a:ext uri="{FF2B5EF4-FFF2-40B4-BE49-F238E27FC236}">
                  <a16:creationId xmlns:a16="http://schemas.microsoft.com/office/drawing/2014/main" id="{B4CDA211-23F8-EF17-D069-F1822683EF06}"/>
                </a:ext>
              </a:extLst>
            </p:cNvPr>
            <p:cNvSpPr txBox="1"/>
            <p:nvPr/>
          </p:nvSpPr>
          <p:spPr>
            <a:xfrm>
              <a:off x="9491705" y="3561273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2"/>
                  </a:solidFill>
                  <a:latin typeface="Calibri"/>
                  <a:cs typeface="Calibri"/>
                  <a:sym typeface="Calibri"/>
                </a:rPr>
                <a:t>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562C102-3642-38DC-896B-1A708181E3AD}"/>
                </a:ext>
              </a:extLst>
            </p:cNvPr>
            <p:cNvSpPr txBox="1"/>
            <p:nvPr/>
          </p:nvSpPr>
          <p:spPr>
            <a:xfrm>
              <a:off x="10289272" y="3561273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2"/>
                  </a:solidFill>
                  <a:latin typeface="Calibri"/>
                  <a:cs typeface="Calibri"/>
                  <a:sym typeface="Calibri"/>
                </a:rPr>
                <a:t>p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4A31506-BDF5-C08E-0A9A-AFFA600078A0}"/>
                </a:ext>
              </a:extLst>
            </p:cNvPr>
            <p:cNvSpPr txBox="1"/>
            <p:nvPr/>
          </p:nvSpPr>
          <p:spPr>
            <a:xfrm>
              <a:off x="6945188" y="4018276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2"/>
                  </a:solidFill>
                  <a:latin typeface="Calibri"/>
                  <a:cs typeface="Calibri"/>
                  <a:sym typeface="Calibri"/>
                </a:rPr>
                <a:t>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0701351-2B8A-AA49-3A42-5E86753831CC}"/>
                </a:ext>
              </a:extLst>
            </p:cNvPr>
            <p:cNvSpPr txBox="1"/>
            <p:nvPr/>
          </p:nvSpPr>
          <p:spPr>
            <a:xfrm>
              <a:off x="7418597" y="4017767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2"/>
                  </a:solidFill>
                  <a:latin typeface="Calibri"/>
                  <a:cs typeface="Calibri"/>
                  <a:sym typeface="Calibri"/>
                </a:rPr>
                <a:t>c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B8AA5EF-0D0A-2AE2-2045-E32A2D3FD29A}"/>
                </a:ext>
              </a:extLst>
            </p:cNvPr>
            <p:cNvSpPr txBox="1"/>
            <p:nvPr/>
          </p:nvSpPr>
          <p:spPr>
            <a:xfrm>
              <a:off x="8189723" y="4022702"/>
              <a:ext cx="340901" cy="369332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e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CD2F889-5564-DAE6-112F-AF9952785B51}"/>
                </a:ext>
              </a:extLst>
            </p:cNvPr>
            <p:cNvSpPr txBox="1"/>
            <p:nvPr/>
          </p:nvSpPr>
          <p:spPr>
            <a:xfrm>
              <a:off x="9173239" y="4014506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h</a:t>
              </a:r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6ACDC38-EDEE-08E1-2B5D-A4ED2AB0A57D}"/>
                </a:ext>
              </a:extLst>
            </p:cNvPr>
            <p:cNvSpPr txBox="1"/>
            <p:nvPr/>
          </p:nvSpPr>
          <p:spPr>
            <a:xfrm>
              <a:off x="9795245" y="4010668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r</a:t>
              </a:r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63E923-A7CE-42C4-5E1B-EA7D7CA0607E}"/>
                </a:ext>
              </a:extLst>
            </p:cNvPr>
            <p:cNvSpPr txBox="1"/>
            <p:nvPr/>
          </p:nvSpPr>
          <p:spPr>
            <a:xfrm>
              <a:off x="10289320" y="4017767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q</a:t>
              </a:r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018D701-ACB0-31BE-1B1B-1F34009AD6D7}"/>
                </a:ext>
              </a:extLst>
            </p:cNvPr>
            <p:cNvSpPr txBox="1"/>
            <p:nvPr/>
          </p:nvSpPr>
          <p:spPr>
            <a:xfrm>
              <a:off x="9343362" y="4467739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q</a:t>
              </a:r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7733B3C-75BB-C1BE-9C32-9C5A02DED219}"/>
                </a:ext>
              </a:extLst>
            </p:cNvPr>
            <p:cNvSpPr txBox="1"/>
            <p:nvPr/>
          </p:nvSpPr>
          <p:spPr>
            <a:xfrm>
              <a:off x="9013705" y="4473699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p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9228FEF-9315-C264-B119-F40DF10D7165}"/>
                </a:ext>
              </a:extLst>
            </p:cNvPr>
            <p:cNvSpPr txBox="1"/>
            <p:nvPr/>
          </p:nvSpPr>
          <p:spPr>
            <a:xfrm>
              <a:off x="9013421" y="4938919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q</a:t>
              </a:r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A132431-E1A2-34F3-0627-44C066F794D1}"/>
                </a:ext>
              </a:extLst>
            </p:cNvPr>
            <p:cNvSpPr txBox="1"/>
            <p:nvPr/>
          </p:nvSpPr>
          <p:spPr>
            <a:xfrm>
              <a:off x="9609267" y="4928286"/>
              <a:ext cx="3409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c</a:t>
              </a:r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60229C3-7978-2E9E-E87E-C18AC65784FE}"/>
                </a:ext>
              </a:extLst>
            </p:cNvPr>
            <p:cNvSpPr txBox="1"/>
            <p:nvPr/>
          </p:nvSpPr>
          <p:spPr>
            <a:xfrm>
              <a:off x="9991871" y="4928286"/>
              <a:ext cx="3409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G</a:t>
              </a:r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1E973B6-2CA1-CBCB-6F9D-CC816C00DCED}"/>
                </a:ext>
              </a:extLst>
            </p:cNvPr>
            <p:cNvSpPr txBox="1"/>
            <p:nvPr/>
          </p:nvSpPr>
          <p:spPr>
            <a:xfrm>
              <a:off x="6945188" y="4467739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/>
                  <a:cs typeface="Calibri"/>
                  <a:sym typeface="Calibri"/>
                </a:rPr>
                <a:t>a</a:t>
              </a:r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0413E24-9824-4204-91DC-33660536299B}"/>
                </a:ext>
              </a:extLst>
            </p:cNvPr>
            <p:cNvSpPr txBox="1"/>
            <p:nvPr/>
          </p:nvSpPr>
          <p:spPr>
            <a:xfrm>
              <a:off x="9795080" y="4478629"/>
              <a:ext cx="3409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f</a:t>
              </a:r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32D626D-C994-86B9-7BFE-837F3D340B33}"/>
                </a:ext>
              </a:extLst>
            </p:cNvPr>
            <p:cNvSpPr txBox="1"/>
            <p:nvPr/>
          </p:nvSpPr>
          <p:spPr>
            <a:xfrm>
              <a:off x="7420456" y="4472520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/>
                  <a:cs typeface="Calibri"/>
                  <a:sym typeface="Calibri"/>
                </a:rPr>
                <a:t>a</a:t>
              </a:r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77C9038-C21A-DF65-9361-2D3B6EC59FC2}"/>
                </a:ext>
              </a:extLst>
            </p:cNvPr>
            <p:cNvSpPr txBox="1"/>
            <p:nvPr/>
          </p:nvSpPr>
          <p:spPr>
            <a:xfrm>
              <a:off x="7882434" y="4473699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2"/>
                  </a:solidFill>
                  <a:latin typeface="Calibri"/>
                  <a:cs typeface="Calibri"/>
                  <a:sym typeface="Calibri"/>
                </a:rPr>
                <a:t>h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2906337-517E-5109-92DD-D0F4E5B0699D}"/>
                </a:ext>
              </a:extLst>
            </p:cNvPr>
            <p:cNvSpPr txBox="1"/>
            <p:nvPr/>
          </p:nvSpPr>
          <p:spPr>
            <a:xfrm>
              <a:off x="8483066" y="4469077"/>
              <a:ext cx="340901" cy="369332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r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C718EC9-E4F2-B2D5-E8D2-5E310D42FCBE}"/>
                </a:ext>
              </a:extLst>
            </p:cNvPr>
            <p:cNvSpPr txBox="1"/>
            <p:nvPr/>
          </p:nvSpPr>
          <p:spPr>
            <a:xfrm>
              <a:off x="9609266" y="5374205"/>
              <a:ext cx="3409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a</a:t>
              </a:r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1E0AEA0-2561-540A-2B25-DAF6C2F97062}"/>
                </a:ext>
              </a:extLst>
            </p:cNvPr>
            <p:cNvSpPr txBox="1"/>
            <p:nvPr/>
          </p:nvSpPr>
          <p:spPr>
            <a:xfrm>
              <a:off x="8283738" y="5399666"/>
              <a:ext cx="3409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2"/>
                  </a:solidFill>
                  <a:latin typeface="Calibri"/>
                  <a:cs typeface="Calibri"/>
                  <a:sym typeface="Calibri"/>
                </a:rPr>
                <a:t>c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3657B7F-C10B-D362-C0DB-C01C02E93F61}"/>
                </a:ext>
              </a:extLst>
            </p:cNvPr>
            <p:cNvSpPr txBox="1"/>
            <p:nvPr/>
          </p:nvSpPr>
          <p:spPr>
            <a:xfrm>
              <a:off x="8666342" y="5399666"/>
              <a:ext cx="340901" cy="369332"/>
            </a:xfrm>
            <a:prstGeom prst="rect">
              <a:avLst/>
            </a:prstGeom>
            <a:ln w="28575">
              <a:solidFill>
                <a:schemeClr val="accent5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1"/>
                  </a:solidFill>
                  <a:latin typeface="Calibri"/>
                  <a:cs typeface="Calibri"/>
                  <a:sym typeface="Calibri"/>
                </a:rPr>
                <a:t>G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815A15A-BA59-6DCB-ED50-0CF8EF79B6EC}"/>
                </a:ext>
              </a:extLst>
            </p:cNvPr>
            <p:cNvSpPr txBox="1"/>
            <p:nvPr/>
          </p:nvSpPr>
          <p:spPr>
            <a:xfrm>
              <a:off x="8481218" y="4949971"/>
              <a:ext cx="340901" cy="369332"/>
            </a:xfrm>
            <a:prstGeom prst="rect">
              <a:avLst/>
            </a:prstGeom>
            <a:ln w="28575">
              <a:solidFill>
                <a:schemeClr val="accent5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/>
                  </a:solidFill>
                  <a:latin typeface="Calibri"/>
                  <a:cs typeface="Calibri"/>
                  <a:sym typeface="Calibri"/>
                </a:rPr>
                <a:t>f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A0E8B05-30D5-1532-E25E-72C19A9F10F9}"/>
                </a:ext>
              </a:extLst>
            </p:cNvPr>
            <p:cNvSpPr txBox="1"/>
            <p:nvPr/>
          </p:nvSpPr>
          <p:spPr>
            <a:xfrm>
              <a:off x="8283737" y="5845585"/>
              <a:ext cx="3409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/>
                  <a:cs typeface="Calibri"/>
                  <a:sym typeface="Calibri"/>
                </a:rPr>
                <a:t>a</a:t>
              </a:r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99F0839-1917-AAA3-8C84-762F60683760}"/>
                </a:ext>
              </a:extLst>
            </p:cNvPr>
            <p:cNvSpPr txBox="1"/>
            <p:nvPr/>
          </p:nvSpPr>
          <p:spPr>
            <a:xfrm>
              <a:off x="8087016" y="4931794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/>
                  <a:cs typeface="Calibri"/>
                  <a:sym typeface="Calibri"/>
                </a:rPr>
                <a:t>q</a:t>
              </a:r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B4E2768-4106-326A-D9C3-A8350D1D1575}"/>
                </a:ext>
              </a:extLst>
            </p:cNvPr>
            <p:cNvSpPr txBox="1"/>
            <p:nvPr/>
          </p:nvSpPr>
          <p:spPr>
            <a:xfrm>
              <a:off x="7706074" y="4935401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/>
                  <a:cs typeface="Calibri"/>
                  <a:sym typeface="Calibri"/>
                </a:rPr>
                <a:t>p</a:t>
              </a:r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3117871-42B3-779C-5957-2C7454CDF318}"/>
                </a:ext>
              </a:extLst>
            </p:cNvPr>
            <p:cNvSpPr txBox="1"/>
            <p:nvPr/>
          </p:nvSpPr>
          <p:spPr>
            <a:xfrm>
              <a:off x="7706073" y="5379521"/>
              <a:ext cx="3409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/>
                  <a:cs typeface="Calibri"/>
                  <a:sym typeface="Calibri"/>
                </a:rPr>
                <a:t>q</a:t>
              </a:r>
              <a:endParaRPr lang="en-US" dirty="0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9E14C90-F57E-3E0F-6A8C-61FA84DF6B6F}"/>
                </a:ext>
              </a:extLst>
            </p:cNvPr>
            <p:cNvCxnSpPr>
              <a:stCxn id="37" idx="2"/>
              <a:endCxn id="38" idx="0"/>
            </p:cNvCxnSpPr>
            <p:nvPr/>
          </p:nvCxnSpPr>
          <p:spPr>
            <a:xfrm flipH="1">
              <a:off x="7590907" y="3327310"/>
              <a:ext cx="1423115" cy="232616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A323BC4-270C-DA97-80D4-DE8121B88573}"/>
                </a:ext>
              </a:extLst>
            </p:cNvPr>
            <p:cNvCxnSpPr>
              <a:stCxn id="37" idx="2"/>
              <a:endCxn id="39" idx="0"/>
            </p:cNvCxnSpPr>
            <p:nvPr/>
          </p:nvCxnSpPr>
          <p:spPr>
            <a:xfrm>
              <a:off x="9014022" y="3327310"/>
              <a:ext cx="648134" cy="23396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A1C2DB6-D120-5CD3-83EC-5E00F03509D8}"/>
                </a:ext>
              </a:extLst>
            </p:cNvPr>
            <p:cNvCxnSpPr>
              <a:stCxn id="37" idx="2"/>
              <a:endCxn id="40" idx="0"/>
            </p:cNvCxnSpPr>
            <p:nvPr/>
          </p:nvCxnSpPr>
          <p:spPr>
            <a:xfrm>
              <a:off x="9014022" y="3327310"/>
              <a:ext cx="1445701" cy="23396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C8AF92B-E828-46F1-D478-F35C93C83436}"/>
                </a:ext>
              </a:extLst>
            </p:cNvPr>
            <p:cNvCxnSpPr>
              <a:stCxn id="38" idx="2"/>
              <a:endCxn id="41" idx="0"/>
            </p:cNvCxnSpPr>
            <p:nvPr/>
          </p:nvCxnSpPr>
          <p:spPr>
            <a:xfrm flipH="1">
              <a:off x="7115639" y="3929258"/>
              <a:ext cx="475268" cy="8901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34652DF-08BB-D05C-1B41-DE15F1B9EDAD}"/>
                </a:ext>
              </a:extLst>
            </p:cNvPr>
            <p:cNvCxnSpPr>
              <a:stCxn id="38" idx="2"/>
              <a:endCxn id="42" idx="0"/>
            </p:cNvCxnSpPr>
            <p:nvPr/>
          </p:nvCxnSpPr>
          <p:spPr>
            <a:xfrm flipH="1">
              <a:off x="7589048" y="3929258"/>
              <a:ext cx="1859" cy="885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324209A-D992-937C-A645-76A310EB3B85}"/>
                </a:ext>
              </a:extLst>
            </p:cNvPr>
            <p:cNvCxnSpPr>
              <a:stCxn id="38" idx="2"/>
              <a:endCxn id="43" idx="0"/>
            </p:cNvCxnSpPr>
            <p:nvPr/>
          </p:nvCxnSpPr>
          <p:spPr>
            <a:xfrm>
              <a:off x="7590907" y="3929258"/>
              <a:ext cx="769267" cy="93444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D43345A-2D95-F69C-C820-B436EDCDDB04}"/>
                </a:ext>
              </a:extLst>
            </p:cNvPr>
            <p:cNvCxnSpPr>
              <a:stCxn id="39" idx="2"/>
              <a:endCxn id="44" idx="0"/>
            </p:cNvCxnSpPr>
            <p:nvPr/>
          </p:nvCxnSpPr>
          <p:spPr>
            <a:xfrm flipH="1">
              <a:off x="9343690" y="3930605"/>
              <a:ext cx="318466" cy="8390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39F030E-D985-0EEC-AB4B-D614AAD9D1DB}"/>
                </a:ext>
              </a:extLst>
            </p:cNvPr>
            <p:cNvCxnSpPr>
              <a:stCxn id="39" idx="2"/>
              <a:endCxn id="45" idx="0"/>
            </p:cNvCxnSpPr>
            <p:nvPr/>
          </p:nvCxnSpPr>
          <p:spPr>
            <a:xfrm>
              <a:off x="9662156" y="3930605"/>
              <a:ext cx="303540" cy="80063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9AEBBDB-A59E-001B-F77D-BB1369BF7C8D}"/>
                </a:ext>
              </a:extLst>
            </p:cNvPr>
            <p:cNvCxnSpPr>
              <a:cxnSpLocks/>
              <a:stCxn id="40" idx="2"/>
              <a:endCxn id="46" idx="0"/>
            </p:cNvCxnSpPr>
            <p:nvPr/>
          </p:nvCxnSpPr>
          <p:spPr>
            <a:xfrm>
              <a:off x="10459723" y="3930605"/>
              <a:ext cx="48" cy="87162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EE12FBC-C6BD-AA82-9689-ECE4208EBB09}"/>
                </a:ext>
              </a:extLst>
            </p:cNvPr>
            <p:cNvCxnSpPr>
              <a:stCxn id="41" idx="2"/>
              <a:endCxn id="52" idx="0"/>
            </p:cNvCxnSpPr>
            <p:nvPr/>
          </p:nvCxnSpPr>
          <p:spPr>
            <a:xfrm>
              <a:off x="7115639" y="4387608"/>
              <a:ext cx="0" cy="801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22F34B7-E358-EB41-C5B4-5B3CA5D6BC7C}"/>
                </a:ext>
              </a:extLst>
            </p:cNvPr>
            <p:cNvCxnSpPr>
              <a:cxnSpLocks/>
              <a:stCxn id="42" idx="2"/>
              <a:endCxn id="54" idx="0"/>
            </p:cNvCxnSpPr>
            <p:nvPr/>
          </p:nvCxnSpPr>
          <p:spPr>
            <a:xfrm>
              <a:off x="7589048" y="4387099"/>
              <a:ext cx="1859" cy="85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A0F58B2-2C16-7511-B3E0-33C304D157DF}"/>
                </a:ext>
              </a:extLst>
            </p:cNvPr>
            <p:cNvCxnSpPr>
              <a:stCxn id="43" idx="2"/>
              <a:endCxn id="55" idx="0"/>
            </p:cNvCxnSpPr>
            <p:nvPr/>
          </p:nvCxnSpPr>
          <p:spPr>
            <a:xfrm flipH="1">
              <a:off x="8052885" y="4392034"/>
              <a:ext cx="307289" cy="8166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7235F63-0018-4808-EAF1-5D861E49D5F6}"/>
                </a:ext>
              </a:extLst>
            </p:cNvPr>
            <p:cNvCxnSpPr>
              <a:stCxn id="43" idx="2"/>
              <a:endCxn id="56" idx="0"/>
            </p:cNvCxnSpPr>
            <p:nvPr/>
          </p:nvCxnSpPr>
          <p:spPr>
            <a:xfrm>
              <a:off x="8360174" y="4392034"/>
              <a:ext cx="293343" cy="77043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8B492B7-ED10-8CAE-0EDF-8504EE68833F}"/>
                </a:ext>
              </a:extLst>
            </p:cNvPr>
            <p:cNvCxnSpPr>
              <a:stCxn id="44" idx="2"/>
              <a:endCxn id="48" idx="0"/>
            </p:cNvCxnSpPr>
            <p:nvPr/>
          </p:nvCxnSpPr>
          <p:spPr>
            <a:xfrm flipH="1">
              <a:off x="9184156" y="4383838"/>
              <a:ext cx="159534" cy="8986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D37DDC7-8549-7697-743C-7245CCC0B4F9}"/>
                </a:ext>
              </a:extLst>
            </p:cNvPr>
            <p:cNvCxnSpPr>
              <a:stCxn id="44" idx="2"/>
              <a:endCxn id="47" idx="0"/>
            </p:cNvCxnSpPr>
            <p:nvPr/>
          </p:nvCxnSpPr>
          <p:spPr>
            <a:xfrm>
              <a:off x="9343690" y="4383838"/>
              <a:ext cx="170123" cy="8390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5B65B8-712D-66EC-7B20-5F58B4E9B369}"/>
                </a:ext>
              </a:extLst>
            </p:cNvPr>
            <p:cNvCxnSpPr>
              <a:stCxn id="45" idx="2"/>
              <a:endCxn id="53" idx="0"/>
            </p:cNvCxnSpPr>
            <p:nvPr/>
          </p:nvCxnSpPr>
          <p:spPr>
            <a:xfrm flipH="1">
              <a:off x="9965531" y="4380000"/>
              <a:ext cx="165" cy="9862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1C08F94-8740-3F98-34DC-7D27E58CED4A}"/>
                </a:ext>
              </a:extLst>
            </p:cNvPr>
            <p:cNvCxnSpPr>
              <a:stCxn id="53" idx="2"/>
              <a:endCxn id="50" idx="0"/>
            </p:cNvCxnSpPr>
            <p:nvPr/>
          </p:nvCxnSpPr>
          <p:spPr>
            <a:xfrm flipH="1">
              <a:off x="9779718" y="4847961"/>
              <a:ext cx="185813" cy="80325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62357CE-1CA5-9535-6880-B9A8B01C0C29}"/>
                </a:ext>
              </a:extLst>
            </p:cNvPr>
            <p:cNvCxnSpPr>
              <a:stCxn id="53" idx="2"/>
              <a:endCxn id="51" idx="0"/>
            </p:cNvCxnSpPr>
            <p:nvPr/>
          </p:nvCxnSpPr>
          <p:spPr>
            <a:xfrm>
              <a:off x="9965531" y="4847961"/>
              <a:ext cx="196791" cy="80325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5628586-D300-70CE-907E-CAC981C1F85E}"/>
                </a:ext>
              </a:extLst>
            </p:cNvPr>
            <p:cNvCxnSpPr>
              <a:stCxn id="50" idx="2"/>
              <a:endCxn id="57" idx="0"/>
            </p:cNvCxnSpPr>
            <p:nvPr/>
          </p:nvCxnSpPr>
          <p:spPr>
            <a:xfrm flipH="1">
              <a:off x="9779717" y="5297618"/>
              <a:ext cx="1" cy="7658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861A811-E3C1-CDB6-F0B7-BC0CCF48C134}"/>
                </a:ext>
              </a:extLst>
            </p:cNvPr>
            <p:cNvCxnSpPr>
              <a:stCxn id="48" idx="2"/>
              <a:endCxn id="49" idx="0"/>
            </p:cNvCxnSpPr>
            <p:nvPr/>
          </p:nvCxnSpPr>
          <p:spPr>
            <a:xfrm flipH="1">
              <a:off x="9183872" y="4843031"/>
              <a:ext cx="284" cy="9588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49D388C-D9A7-D16F-D54B-4B8FE898110B}"/>
                </a:ext>
              </a:extLst>
            </p:cNvPr>
            <p:cNvCxnSpPr>
              <a:stCxn id="55" idx="2"/>
              <a:endCxn id="63" idx="0"/>
            </p:cNvCxnSpPr>
            <p:nvPr/>
          </p:nvCxnSpPr>
          <p:spPr>
            <a:xfrm flipH="1">
              <a:off x="7876525" y="4843031"/>
              <a:ext cx="176360" cy="92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BF0C46C-EFB9-9AC6-D5C4-DD3BA32A8D22}"/>
                </a:ext>
              </a:extLst>
            </p:cNvPr>
            <p:cNvCxnSpPr>
              <a:stCxn id="55" idx="2"/>
              <a:endCxn id="62" idx="0"/>
            </p:cNvCxnSpPr>
            <p:nvPr/>
          </p:nvCxnSpPr>
          <p:spPr>
            <a:xfrm>
              <a:off x="8052885" y="4843031"/>
              <a:ext cx="204582" cy="887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02DCD75-5FA6-457B-9826-7FA50F1AC651}"/>
                </a:ext>
              </a:extLst>
            </p:cNvPr>
            <p:cNvCxnSpPr>
              <a:stCxn id="56" idx="2"/>
              <a:endCxn id="60" idx="0"/>
            </p:cNvCxnSpPr>
            <p:nvPr/>
          </p:nvCxnSpPr>
          <p:spPr>
            <a:xfrm flipH="1">
              <a:off x="8651669" y="4838409"/>
              <a:ext cx="1848" cy="111562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2357CE5-47A8-79F5-E6FD-85F0C3284D8E}"/>
                </a:ext>
              </a:extLst>
            </p:cNvPr>
            <p:cNvCxnSpPr>
              <a:stCxn id="63" idx="2"/>
              <a:endCxn id="64" idx="0"/>
            </p:cNvCxnSpPr>
            <p:nvPr/>
          </p:nvCxnSpPr>
          <p:spPr>
            <a:xfrm flipH="1">
              <a:off x="7876524" y="5304733"/>
              <a:ext cx="1" cy="747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CFB5750-9827-9631-6824-4394DD4A235A}"/>
                </a:ext>
              </a:extLst>
            </p:cNvPr>
            <p:cNvCxnSpPr>
              <a:stCxn id="60" idx="2"/>
              <a:endCxn id="58" idx="0"/>
            </p:cNvCxnSpPr>
            <p:nvPr/>
          </p:nvCxnSpPr>
          <p:spPr>
            <a:xfrm flipH="1">
              <a:off x="8454189" y="5319303"/>
              <a:ext cx="197480" cy="8036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EFD8BB9-C650-687F-E8FE-CED5584D4962}"/>
                </a:ext>
              </a:extLst>
            </p:cNvPr>
            <p:cNvCxnSpPr>
              <a:stCxn id="60" idx="2"/>
              <a:endCxn id="59" idx="0"/>
            </p:cNvCxnSpPr>
            <p:nvPr/>
          </p:nvCxnSpPr>
          <p:spPr>
            <a:xfrm>
              <a:off x="8651669" y="5319303"/>
              <a:ext cx="185124" cy="80363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7D0D303-7552-08B8-5E61-CFBCE693D161}"/>
                </a:ext>
              </a:extLst>
            </p:cNvPr>
            <p:cNvCxnSpPr>
              <a:stCxn id="58" idx="2"/>
              <a:endCxn id="61" idx="0"/>
            </p:cNvCxnSpPr>
            <p:nvPr/>
          </p:nvCxnSpPr>
          <p:spPr>
            <a:xfrm flipH="1">
              <a:off x="8454188" y="5768998"/>
              <a:ext cx="1" cy="76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 descr="A directed graph with the following edges (arc costs in parentheses):&#10;S-&gt;d (3)&#10;S-&gt;e (9)&#10;S-&gt;p (1)&#10;d-&gt;b (1)&#10;d-&gt;c (8)&#10;d-&gt;e (2)&#10;b-&gt;a (2)&#10;c-&gt;a (1)&#10;p-&gt;q (15)&#10;e-&gt;h (8)&#10;h-&gt;p (1)&#10;h-&gt;q (1)&#10;e-&gt;r (2)&#10;r-&gt;f (1)&#10;f-&gt;c (3)&#10;f-&gt;G (2)&#10;&#10;The path S-d-e-r-f-G is shown in yellow.">
            <a:extLst>
              <a:ext uri="{FF2B5EF4-FFF2-40B4-BE49-F238E27FC236}">
                <a16:creationId xmlns:a16="http://schemas.microsoft.com/office/drawing/2014/main" id="{D2A75CF2-F7A9-60DE-9622-4EA6594CB1C7}"/>
              </a:ext>
            </a:extLst>
          </p:cNvPr>
          <p:cNvGrpSpPr/>
          <p:nvPr/>
        </p:nvGrpSpPr>
        <p:grpSpPr>
          <a:xfrm>
            <a:off x="7071153" y="722362"/>
            <a:ext cx="3662186" cy="2046223"/>
            <a:chOff x="7071153" y="722362"/>
            <a:chExt cx="3662186" cy="2046223"/>
          </a:xfrm>
        </p:grpSpPr>
        <p:grpSp>
          <p:nvGrpSpPr>
            <p:cNvPr id="93" name="Google Shape;409;p19">
              <a:extLst>
                <a:ext uri="{FF2B5EF4-FFF2-40B4-BE49-F238E27FC236}">
                  <a16:creationId xmlns:a16="http://schemas.microsoft.com/office/drawing/2014/main" id="{9A69EA7A-8613-6D82-83B7-CD35DE5E18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71153" y="722362"/>
              <a:ext cx="3559068" cy="1963745"/>
              <a:chOff x="336" y="576"/>
              <a:chExt cx="4848" cy="2784"/>
            </a:xfrm>
          </p:grpSpPr>
          <p:sp>
            <p:nvSpPr>
              <p:cNvPr id="110" name="Google Shape;411;p19">
                <a:extLst>
                  <a:ext uri="{FF2B5EF4-FFF2-40B4-BE49-F238E27FC236}">
                    <a16:creationId xmlns:a16="http://schemas.microsoft.com/office/drawing/2014/main" id="{956543A2-5421-EC63-BDF2-AFA8EA3940BD}"/>
                  </a:ext>
                </a:extLst>
              </p:cNvPr>
              <p:cNvSpPr/>
              <p:nvPr/>
            </p:nvSpPr>
            <p:spPr>
              <a:xfrm>
                <a:off x="4704" y="576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</a:t>
                </a:r>
                <a:endParaRPr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1" name="Google Shape;413;p19">
                <a:extLst>
                  <a:ext uri="{FF2B5EF4-FFF2-40B4-BE49-F238E27FC236}">
                    <a16:creationId xmlns:a16="http://schemas.microsoft.com/office/drawing/2014/main" id="{A62CE262-7B6C-B59C-9CCA-21BF2E2B40B1}"/>
                  </a:ext>
                </a:extLst>
              </p:cNvPr>
              <p:cNvSpPr/>
              <p:nvPr/>
            </p:nvSpPr>
            <p:spPr>
              <a:xfrm>
                <a:off x="720" y="1056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2" name="Google Shape;415;p19">
                <a:extLst>
                  <a:ext uri="{FF2B5EF4-FFF2-40B4-BE49-F238E27FC236}">
                    <a16:creationId xmlns:a16="http://schemas.microsoft.com/office/drawing/2014/main" id="{557CC5FD-1261-DF57-85F9-DD825028B9F4}"/>
                  </a:ext>
                </a:extLst>
              </p:cNvPr>
              <p:cNvSpPr/>
              <p:nvPr/>
            </p:nvSpPr>
            <p:spPr>
              <a:xfrm>
                <a:off x="2352" y="2880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dirty="0">
                    <a:latin typeface="Calibri"/>
                    <a:ea typeface="Calibri"/>
                    <a:cs typeface="Calibri"/>
                    <a:sym typeface="Calibri"/>
                  </a:rPr>
                  <a:t>q</a:t>
                </a:r>
                <a:endParaRPr dirty="0"/>
              </a:p>
            </p:txBody>
          </p:sp>
          <p:sp>
            <p:nvSpPr>
              <p:cNvPr id="113" name="Google Shape;416;p19">
                <a:extLst>
                  <a:ext uri="{FF2B5EF4-FFF2-40B4-BE49-F238E27FC236}">
                    <a16:creationId xmlns:a16="http://schemas.microsoft.com/office/drawing/2014/main" id="{B5CEFC49-CF77-3213-E1EC-FE3DCAEE972D}"/>
                  </a:ext>
                </a:extLst>
              </p:cNvPr>
              <p:cNvSpPr/>
              <p:nvPr/>
            </p:nvSpPr>
            <p:spPr>
              <a:xfrm>
                <a:off x="2880" y="1008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dirty="0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4" name="Google Shape;418;p19">
                <a:extLst>
                  <a:ext uri="{FF2B5EF4-FFF2-40B4-BE49-F238E27FC236}">
                    <a16:creationId xmlns:a16="http://schemas.microsoft.com/office/drawing/2014/main" id="{F916664E-DFA9-D2EE-1E53-0B39A2FE85B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04" y="2427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dirty="0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</a:t>
                </a:r>
                <a:endParaRPr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5" name="Google Shape;419;p19">
                <a:extLst>
                  <a:ext uri="{FF2B5EF4-FFF2-40B4-BE49-F238E27FC236}">
                    <a16:creationId xmlns:a16="http://schemas.microsoft.com/office/drawing/2014/main" id="{035A045C-C787-F617-CE7B-2319579BD926}"/>
                  </a:ext>
                </a:extLst>
              </p:cNvPr>
              <p:cNvSpPr/>
              <p:nvPr/>
            </p:nvSpPr>
            <p:spPr>
              <a:xfrm>
                <a:off x="1584" y="624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dirty="0"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 dirty="0"/>
              </a:p>
            </p:txBody>
          </p:sp>
          <p:cxnSp>
            <p:nvCxnSpPr>
              <p:cNvPr id="116" name="Google Shape;422;p19">
                <a:extLst>
                  <a:ext uri="{FF2B5EF4-FFF2-40B4-BE49-F238E27FC236}">
                    <a16:creationId xmlns:a16="http://schemas.microsoft.com/office/drawing/2014/main" id="{5B72E8BA-B967-C189-DAF5-E521597BC107}"/>
                  </a:ext>
                </a:extLst>
              </p:cNvPr>
              <p:cNvCxnSpPr>
                <a:cxnSpLocks/>
                <a:stCxn id="135" idx="5"/>
                <a:endCxn id="132" idx="1"/>
              </p:cNvCxnSpPr>
              <p:nvPr/>
            </p:nvCxnSpPr>
            <p:spPr>
              <a:xfrm>
                <a:off x="746" y="2618"/>
                <a:ext cx="525" cy="189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17" name="Google Shape;423;p19">
                <a:extLst>
                  <a:ext uri="{FF2B5EF4-FFF2-40B4-BE49-F238E27FC236}">
                    <a16:creationId xmlns:a16="http://schemas.microsoft.com/office/drawing/2014/main" id="{3A59516F-F85D-CF28-7E5A-F6C09B8A7233}"/>
                  </a:ext>
                </a:extLst>
              </p:cNvPr>
              <p:cNvCxnSpPr>
                <a:cxnSpLocks/>
                <a:stCxn id="132" idx="6"/>
                <a:endCxn id="112" idx="2"/>
              </p:cNvCxnSpPr>
              <p:nvPr/>
            </p:nvCxnSpPr>
            <p:spPr>
              <a:xfrm>
                <a:off x="1680" y="2976"/>
                <a:ext cx="672" cy="144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18" name="Google Shape;424;p19">
                <a:extLst>
                  <a:ext uri="{FF2B5EF4-FFF2-40B4-BE49-F238E27FC236}">
                    <a16:creationId xmlns:a16="http://schemas.microsoft.com/office/drawing/2014/main" id="{7FA82B7A-6EB7-1B04-2A99-B6932D57FEE8}"/>
                  </a:ext>
                </a:extLst>
              </p:cNvPr>
              <p:cNvCxnSpPr>
                <a:cxnSpLocks/>
                <a:stCxn id="114" idx="3"/>
                <a:endCxn id="112" idx="6"/>
              </p:cNvCxnSpPr>
              <p:nvPr/>
            </p:nvCxnSpPr>
            <p:spPr>
              <a:xfrm flipH="1">
                <a:off x="2832" y="2837"/>
                <a:ext cx="442" cy="283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19" name="Google Shape;425;p19">
                <a:extLst>
                  <a:ext uri="{FF2B5EF4-FFF2-40B4-BE49-F238E27FC236}">
                    <a16:creationId xmlns:a16="http://schemas.microsoft.com/office/drawing/2014/main" id="{265BB4EB-E6FA-2808-12E5-CADE7141587E}"/>
                  </a:ext>
                </a:extLst>
              </p:cNvPr>
              <p:cNvCxnSpPr>
                <a:cxnSpLocks/>
                <a:stCxn id="114" idx="2"/>
                <a:endCxn id="132" idx="7"/>
              </p:cNvCxnSpPr>
              <p:nvPr/>
            </p:nvCxnSpPr>
            <p:spPr>
              <a:xfrm flipH="1">
                <a:off x="1610" y="2667"/>
                <a:ext cx="1594" cy="139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0" name="Google Shape;426;p19">
                <a:extLst>
                  <a:ext uri="{FF2B5EF4-FFF2-40B4-BE49-F238E27FC236}">
                    <a16:creationId xmlns:a16="http://schemas.microsoft.com/office/drawing/2014/main" id="{92F5042D-EFE5-3C3D-0386-C683E313AD25}"/>
                  </a:ext>
                </a:extLst>
              </p:cNvPr>
              <p:cNvCxnSpPr>
                <a:cxnSpLocks/>
                <a:stCxn id="137" idx="4"/>
                <a:endCxn id="114" idx="7"/>
              </p:cNvCxnSpPr>
              <p:nvPr/>
            </p:nvCxnSpPr>
            <p:spPr>
              <a:xfrm flipH="1">
                <a:off x="3614" y="2064"/>
                <a:ext cx="178" cy="433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1" name="Google Shape;427;p19">
                <a:extLst>
                  <a:ext uri="{FF2B5EF4-FFF2-40B4-BE49-F238E27FC236}">
                    <a16:creationId xmlns:a16="http://schemas.microsoft.com/office/drawing/2014/main" id="{58D087F0-D034-9091-5F7A-C93F1862732A}"/>
                  </a:ext>
                </a:extLst>
              </p:cNvPr>
              <p:cNvCxnSpPr>
                <a:cxnSpLocks/>
                <a:stCxn id="137" idx="5"/>
                <a:endCxn id="134" idx="1"/>
              </p:cNvCxnSpPr>
              <p:nvPr/>
            </p:nvCxnSpPr>
            <p:spPr>
              <a:xfrm>
                <a:off x="3962" y="1994"/>
                <a:ext cx="477" cy="813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2" name="Google Shape;428;p19">
                <a:extLst>
                  <a:ext uri="{FF2B5EF4-FFF2-40B4-BE49-F238E27FC236}">
                    <a16:creationId xmlns:a16="http://schemas.microsoft.com/office/drawing/2014/main" id="{F4FD9C13-57F5-40F9-B678-17FB3A8B9F7A}"/>
                  </a:ext>
                </a:extLst>
              </p:cNvPr>
              <p:cNvCxnSpPr>
                <a:cxnSpLocks/>
                <a:stCxn id="134" idx="0"/>
                <a:endCxn id="133" idx="4"/>
              </p:cNvCxnSpPr>
              <p:nvPr/>
            </p:nvCxnSpPr>
            <p:spPr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3" name="Google Shape;429;p19">
                <a:extLst>
                  <a:ext uri="{FF2B5EF4-FFF2-40B4-BE49-F238E27FC236}">
                    <a16:creationId xmlns:a16="http://schemas.microsoft.com/office/drawing/2014/main" id="{5C4624C7-BFD0-F090-BBD9-C7413A1B2107}"/>
                  </a:ext>
                </a:extLst>
              </p:cNvPr>
              <p:cNvCxnSpPr>
                <a:cxnSpLocks/>
                <a:stCxn id="133" idx="0"/>
                <a:endCxn id="110" idx="4"/>
              </p:cNvCxnSpPr>
              <p:nvPr/>
            </p:nvCxnSpPr>
            <p:spPr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4" name="Google Shape;430;p19">
                <a:extLst>
                  <a:ext uri="{FF2B5EF4-FFF2-40B4-BE49-F238E27FC236}">
                    <a16:creationId xmlns:a16="http://schemas.microsoft.com/office/drawing/2014/main" id="{74F5DBA0-4001-42EB-4206-A9F72815A3DF}"/>
                  </a:ext>
                </a:extLst>
              </p:cNvPr>
              <p:cNvCxnSpPr>
                <a:cxnSpLocks/>
                <a:stCxn id="135" idx="7"/>
                <a:endCxn id="136" idx="2"/>
              </p:cNvCxnSpPr>
              <p:nvPr/>
            </p:nvCxnSpPr>
            <p:spPr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5" name="Google Shape;431;p19">
                <a:extLst>
                  <a:ext uri="{FF2B5EF4-FFF2-40B4-BE49-F238E27FC236}">
                    <a16:creationId xmlns:a16="http://schemas.microsoft.com/office/drawing/2014/main" id="{B01007F4-9D53-05F6-DF3F-740CCD9DDE8E}"/>
                  </a:ext>
                </a:extLst>
              </p:cNvPr>
              <p:cNvCxnSpPr>
                <a:cxnSpLocks/>
                <a:stCxn id="136" idx="1"/>
                <a:endCxn id="111" idx="5"/>
              </p:cNvCxnSpPr>
              <p:nvPr/>
            </p:nvCxnSpPr>
            <p:spPr>
              <a:xfrm flipH="1" flipV="1">
                <a:off x="1130" y="1466"/>
                <a:ext cx="669" cy="381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6" name="Google Shape;432;p19">
                <a:extLst>
                  <a:ext uri="{FF2B5EF4-FFF2-40B4-BE49-F238E27FC236}">
                    <a16:creationId xmlns:a16="http://schemas.microsoft.com/office/drawing/2014/main" id="{F32D04A5-67BF-D7AC-5647-043EE95FC56C}"/>
                  </a:ext>
                </a:extLst>
              </p:cNvPr>
              <p:cNvCxnSpPr>
                <a:cxnSpLocks/>
                <a:stCxn id="111" idx="7"/>
                <a:endCxn id="115" idx="2"/>
              </p:cNvCxnSpPr>
              <p:nvPr/>
            </p:nvCxnSpPr>
            <p:spPr>
              <a:xfrm flipV="1">
                <a:off x="1130" y="864"/>
                <a:ext cx="454" cy="262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7" name="Google Shape;433;p19">
                <a:extLst>
                  <a:ext uri="{FF2B5EF4-FFF2-40B4-BE49-F238E27FC236}">
                    <a16:creationId xmlns:a16="http://schemas.microsoft.com/office/drawing/2014/main" id="{903CE67B-0821-1318-A728-AC33AB3C69CB}"/>
                  </a:ext>
                </a:extLst>
              </p:cNvPr>
              <p:cNvCxnSpPr>
                <a:cxnSpLocks/>
                <a:stCxn id="113" idx="2"/>
                <a:endCxn id="115" idx="6"/>
              </p:cNvCxnSpPr>
              <p:nvPr/>
            </p:nvCxnSpPr>
            <p:spPr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8" name="Google Shape;434;p19">
                <a:extLst>
                  <a:ext uri="{FF2B5EF4-FFF2-40B4-BE49-F238E27FC236}">
                    <a16:creationId xmlns:a16="http://schemas.microsoft.com/office/drawing/2014/main" id="{E7E76F1A-0D8B-D3B0-F4DA-D4FCC3CE86C1}"/>
                  </a:ext>
                </a:extLst>
              </p:cNvPr>
              <p:cNvCxnSpPr>
                <a:cxnSpLocks/>
                <a:stCxn id="136" idx="7"/>
                <a:endCxn id="113" idx="3"/>
              </p:cNvCxnSpPr>
              <p:nvPr/>
            </p:nvCxnSpPr>
            <p:spPr>
              <a:xfrm flipV="1">
                <a:off x="2138" y="1418"/>
                <a:ext cx="813" cy="429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9" name="Google Shape;435;p19">
                <a:extLst>
                  <a:ext uri="{FF2B5EF4-FFF2-40B4-BE49-F238E27FC236}">
                    <a16:creationId xmlns:a16="http://schemas.microsoft.com/office/drawing/2014/main" id="{87308164-ED54-8415-A855-10F6251BBE31}"/>
                  </a:ext>
                </a:extLst>
              </p:cNvPr>
              <p:cNvCxnSpPr>
                <a:cxnSpLocks/>
                <a:stCxn id="136" idx="6"/>
                <a:endCxn id="137" idx="2"/>
              </p:cNvCxnSpPr>
              <p:nvPr/>
            </p:nvCxnSpPr>
            <p:spPr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30" name="Google Shape;436;p19">
                <a:extLst>
                  <a:ext uri="{FF2B5EF4-FFF2-40B4-BE49-F238E27FC236}">
                    <a16:creationId xmlns:a16="http://schemas.microsoft.com/office/drawing/2014/main" id="{F79CA35E-7CE3-E0C2-0338-9F9790064790}"/>
                  </a:ext>
                </a:extLst>
              </p:cNvPr>
              <p:cNvCxnSpPr>
                <a:cxnSpLocks/>
                <a:stCxn id="133" idx="1"/>
                <a:endCxn id="113" idx="6"/>
              </p:cNvCxnSpPr>
              <p:nvPr/>
            </p:nvCxnSpPr>
            <p:spPr>
              <a:xfrm rot="16200000" flipV="1">
                <a:off x="3648" y="960"/>
                <a:ext cx="694" cy="1270"/>
              </a:xfrm>
              <a:prstGeom prst="curvedConnector2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31" name="Google Shape;437;p19">
                <a:extLst>
                  <a:ext uri="{FF2B5EF4-FFF2-40B4-BE49-F238E27FC236}">
                    <a16:creationId xmlns:a16="http://schemas.microsoft.com/office/drawing/2014/main" id="{D9C6D0BE-CA53-C313-ACE1-B7CB77452480}"/>
                  </a:ext>
                </a:extLst>
              </p:cNvPr>
              <p:cNvCxnSpPr>
                <a:cxnSpLocks/>
                <a:stCxn id="135" idx="6"/>
                <a:endCxn id="137" idx="3"/>
              </p:cNvCxnSpPr>
              <p:nvPr/>
            </p:nvCxnSpPr>
            <p:spPr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32" name="Google Shape;414;p19">
                <a:extLst>
                  <a:ext uri="{FF2B5EF4-FFF2-40B4-BE49-F238E27FC236}">
                    <a16:creationId xmlns:a16="http://schemas.microsoft.com/office/drawing/2014/main" id="{17C78C82-B40C-D6EB-0075-8B111ECBC9FF}"/>
                  </a:ext>
                </a:extLst>
              </p:cNvPr>
              <p:cNvSpPr/>
              <p:nvPr/>
            </p:nvSpPr>
            <p:spPr>
              <a:xfrm>
                <a:off x="1200" y="2736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dirty="0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</a:t>
                </a:r>
                <a:endParaRPr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3" name="Google Shape;420;p19">
                <a:extLst>
                  <a:ext uri="{FF2B5EF4-FFF2-40B4-BE49-F238E27FC236}">
                    <a16:creationId xmlns:a16="http://schemas.microsoft.com/office/drawing/2014/main" id="{12CC92E2-3B3C-C671-266F-6E9127C89D9D}"/>
                  </a:ext>
                </a:extLst>
              </p:cNvPr>
              <p:cNvSpPr/>
              <p:nvPr/>
            </p:nvSpPr>
            <p:spPr>
              <a:xfrm>
                <a:off x="4560" y="1872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accent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</a:t>
                </a: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4" name="Google Shape;421;p19">
                <a:extLst>
                  <a:ext uri="{FF2B5EF4-FFF2-40B4-BE49-F238E27FC236}">
                    <a16:creationId xmlns:a16="http://schemas.microsoft.com/office/drawing/2014/main" id="{ED4E2EB9-D34F-CF3D-127F-BD853E9D671A}"/>
                  </a:ext>
                </a:extLst>
              </p:cNvPr>
              <p:cNvSpPr/>
              <p:nvPr/>
            </p:nvSpPr>
            <p:spPr>
              <a:xfrm>
                <a:off x="4368" y="2736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dirty="0">
                    <a:solidFill>
                      <a:schemeClr val="accent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</a:t>
                </a:r>
                <a:endParaRPr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5" name="Google Shape;410;p19">
                <a:extLst>
                  <a:ext uri="{FF2B5EF4-FFF2-40B4-BE49-F238E27FC236}">
                    <a16:creationId xmlns:a16="http://schemas.microsoft.com/office/drawing/2014/main" id="{FDBD1698-38C8-7B1D-A627-09C87324CC31}"/>
                  </a:ext>
                </a:extLst>
              </p:cNvPr>
              <p:cNvSpPr/>
              <p:nvPr/>
            </p:nvSpPr>
            <p:spPr>
              <a:xfrm>
                <a:off x="336" y="2208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accent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</a:t>
                </a:r>
                <a:endParaRPr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6" name="Google Shape;412;p19">
                <a:extLst>
                  <a:ext uri="{FF2B5EF4-FFF2-40B4-BE49-F238E27FC236}">
                    <a16:creationId xmlns:a16="http://schemas.microsoft.com/office/drawing/2014/main" id="{DAA09724-762C-8840-B947-183539B0A589}"/>
                  </a:ext>
                </a:extLst>
              </p:cNvPr>
              <p:cNvSpPr/>
              <p:nvPr/>
            </p:nvSpPr>
            <p:spPr>
              <a:xfrm>
                <a:off x="1728" y="1776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accent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7" name="Google Shape;417;p19">
                <a:extLst>
                  <a:ext uri="{FF2B5EF4-FFF2-40B4-BE49-F238E27FC236}">
                    <a16:creationId xmlns:a16="http://schemas.microsoft.com/office/drawing/2014/main" id="{5C37BE96-C4E6-A4F4-DEAF-9823FFD62476}"/>
                  </a:ext>
                </a:extLst>
              </p:cNvPr>
              <p:cNvSpPr/>
              <p:nvPr/>
            </p:nvSpPr>
            <p:spPr>
              <a:xfrm>
                <a:off x="3552" y="1584"/>
                <a:ext cx="480" cy="480"/>
              </a:xfrm>
              <a:prstGeom prst="flowChartConnector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dirty="0">
                    <a:solidFill>
                      <a:schemeClr val="accent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</a:t>
                </a:r>
                <a:endParaRPr dirty="0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1D342C7-D4F8-400E-907F-8065C2016C2F}"/>
                </a:ext>
              </a:extLst>
            </p:cNvPr>
            <p:cNvSpPr txBox="1"/>
            <p:nvPr/>
          </p:nvSpPr>
          <p:spPr>
            <a:xfrm>
              <a:off x="7476451" y="1614060"/>
              <a:ext cx="349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3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C86A415-14DE-8176-D661-53EDF39DEA5D}"/>
                </a:ext>
              </a:extLst>
            </p:cNvPr>
            <p:cNvSpPr txBox="1"/>
            <p:nvPr/>
          </p:nvSpPr>
          <p:spPr>
            <a:xfrm>
              <a:off x="8568450" y="1765920"/>
              <a:ext cx="349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9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3CE6075-8009-8444-1AE3-08DF70D89A80}"/>
                </a:ext>
              </a:extLst>
            </p:cNvPr>
            <p:cNvSpPr txBox="1"/>
            <p:nvPr/>
          </p:nvSpPr>
          <p:spPr>
            <a:xfrm>
              <a:off x="8836792" y="1448195"/>
              <a:ext cx="349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7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1CAAB50-64FD-6720-BAD3-4304ECBAB9AB}"/>
                </a:ext>
              </a:extLst>
            </p:cNvPr>
            <p:cNvSpPr txBox="1"/>
            <p:nvPr/>
          </p:nvSpPr>
          <p:spPr>
            <a:xfrm>
              <a:off x="8402765" y="1265775"/>
              <a:ext cx="349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8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3CB8F8E-2118-C00E-B9D0-E267159045FE}"/>
                </a:ext>
              </a:extLst>
            </p:cNvPr>
            <p:cNvSpPr txBox="1"/>
            <p:nvPr/>
          </p:nvSpPr>
          <p:spPr>
            <a:xfrm>
              <a:off x="7799539" y="1254396"/>
              <a:ext cx="349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A94481B-99DB-119F-6BAF-64E8474A7E4A}"/>
                </a:ext>
              </a:extLst>
            </p:cNvPr>
            <p:cNvSpPr txBox="1"/>
            <p:nvPr/>
          </p:nvSpPr>
          <p:spPr>
            <a:xfrm>
              <a:off x="7555699" y="778908"/>
              <a:ext cx="349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0B97ADF-EB43-B928-9A3A-D83D18AF95B1}"/>
                </a:ext>
              </a:extLst>
            </p:cNvPr>
            <p:cNvSpPr txBox="1"/>
            <p:nvPr/>
          </p:nvSpPr>
          <p:spPr>
            <a:xfrm>
              <a:off x="8482291" y="778908"/>
              <a:ext cx="349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B3E6484-E347-FAAD-74D4-9799220F51B9}"/>
                </a:ext>
              </a:extLst>
            </p:cNvPr>
            <p:cNvSpPr txBox="1"/>
            <p:nvPr/>
          </p:nvSpPr>
          <p:spPr>
            <a:xfrm>
              <a:off x="7336243" y="2266332"/>
              <a:ext cx="349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CA8EED5-D13B-4088-8F9F-98C167DA1A29}"/>
                </a:ext>
              </a:extLst>
            </p:cNvPr>
            <p:cNvSpPr txBox="1"/>
            <p:nvPr/>
          </p:nvSpPr>
          <p:spPr>
            <a:xfrm>
              <a:off x="8055571" y="2522364"/>
              <a:ext cx="349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15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3E3A6CB-D45B-C2DD-96FE-EE4927576D1B}"/>
                </a:ext>
              </a:extLst>
            </p:cNvPr>
            <p:cNvSpPr txBox="1"/>
            <p:nvPr/>
          </p:nvSpPr>
          <p:spPr>
            <a:xfrm>
              <a:off x="8445715" y="2034684"/>
              <a:ext cx="349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9D8AB93-EE8C-772C-CF1D-34C977A4F765}"/>
                </a:ext>
              </a:extLst>
            </p:cNvPr>
            <p:cNvSpPr txBox="1"/>
            <p:nvPr/>
          </p:nvSpPr>
          <p:spPr>
            <a:xfrm>
              <a:off x="8982163" y="2424828"/>
              <a:ext cx="349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218AA45-C9CD-7AF4-6344-00DD5A2026F3}"/>
                </a:ext>
              </a:extLst>
            </p:cNvPr>
            <p:cNvSpPr txBox="1"/>
            <p:nvPr/>
          </p:nvSpPr>
          <p:spPr>
            <a:xfrm>
              <a:off x="9494227" y="1815228"/>
              <a:ext cx="349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latin typeface="+mj-lt"/>
                </a:rPr>
                <a:t>8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FFF1BCE-0792-54B1-3109-CC6132C27020}"/>
                </a:ext>
              </a:extLst>
            </p:cNvPr>
            <p:cNvSpPr txBox="1"/>
            <p:nvPr/>
          </p:nvSpPr>
          <p:spPr>
            <a:xfrm>
              <a:off x="9799027" y="1803036"/>
              <a:ext cx="349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2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6E1B845-FEC7-17FA-3FE3-782BCF6CE2E7}"/>
                </a:ext>
              </a:extLst>
            </p:cNvPr>
            <p:cNvSpPr txBox="1"/>
            <p:nvPr/>
          </p:nvSpPr>
          <p:spPr>
            <a:xfrm>
              <a:off x="10298899" y="2022492"/>
              <a:ext cx="349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1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BD03E3D-E842-8013-D8C3-64E70F24BCB7}"/>
                </a:ext>
              </a:extLst>
            </p:cNvPr>
            <p:cNvSpPr txBox="1"/>
            <p:nvPr/>
          </p:nvSpPr>
          <p:spPr>
            <a:xfrm>
              <a:off x="9713683" y="1120284"/>
              <a:ext cx="349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3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19FC444-3084-0F60-75E1-3CB78EA22C44}"/>
                </a:ext>
              </a:extLst>
            </p:cNvPr>
            <p:cNvSpPr txBox="1"/>
            <p:nvPr/>
          </p:nvSpPr>
          <p:spPr>
            <a:xfrm>
              <a:off x="10384243" y="1266588"/>
              <a:ext cx="349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2</a:t>
              </a: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4ACB7CF1-3119-506C-CE68-8E156FBE7259}"/>
              </a:ext>
            </a:extLst>
          </p:cNvPr>
          <p:cNvSpPr txBox="1"/>
          <p:nvPr/>
        </p:nvSpPr>
        <p:spPr>
          <a:xfrm>
            <a:off x="7336243" y="6316772"/>
            <a:ext cx="3431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4"/>
                </a:solidFill>
                <a:latin typeface="+mj-lt"/>
              </a:rPr>
              <a:t>more directed, but not optimal</a:t>
            </a:r>
          </a:p>
        </p:txBody>
      </p:sp>
    </p:spTree>
    <p:extLst>
      <p:ext uri="{BB962C8B-B14F-4D97-AF65-F5344CB8AC3E}">
        <p14:creationId xmlns:p14="http://schemas.microsoft.com/office/powerpoint/2010/main" val="341084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4D3AA-BE46-92D0-8179-2728846E1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4;p7">
            <a:extLst>
              <a:ext uri="{FF2B5EF4-FFF2-40B4-BE49-F238E27FC236}">
                <a16:creationId xmlns:a16="http://schemas.microsoft.com/office/drawing/2014/main" id="{1D87C9D9-CE33-9CF7-FE10-F715EA3447AB}"/>
              </a:ext>
            </a:extLst>
          </p:cNvPr>
          <p:cNvSpPr/>
          <p:nvPr/>
        </p:nvSpPr>
        <p:spPr>
          <a:xfrm>
            <a:off x="6891303" y="1889760"/>
            <a:ext cx="3597151" cy="3523488"/>
          </a:xfrm>
          <a:custGeom>
            <a:avLst/>
            <a:gdLst/>
            <a:ahLst/>
            <a:cxnLst/>
            <a:rect l="l" t="t" r="r" b="b"/>
            <a:pathLst>
              <a:path w="1817" h="1714" extrusionOk="0">
                <a:moveTo>
                  <a:pt x="938" y="164"/>
                </a:moveTo>
                <a:cubicBezTo>
                  <a:pt x="1096" y="407"/>
                  <a:pt x="1716" y="1413"/>
                  <a:pt x="1817" y="1625"/>
                </a:cubicBezTo>
                <a:cubicBezTo>
                  <a:pt x="1741" y="1629"/>
                  <a:pt x="1331" y="1650"/>
                  <a:pt x="1054" y="1649"/>
                </a:cubicBezTo>
                <a:cubicBezTo>
                  <a:pt x="1021" y="1539"/>
                  <a:pt x="1101" y="1279"/>
                  <a:pt x="1036" y="1021"/>
                </a:cubicBezTo>
                <a:cubicBezTo>
                  <a:pt x="1008" y="965"/>
                  <a:pt x="973" y="949"/>
                  <a:pt x="897" y="973"/>
                </a:cubicBezTo>
                <a:cubicBezTo>
                  <a:pt x="855" y="963"/>
                  <a:pt x="618" y="1676"/>
                  <a:pt x="586" y="1654"/>
                </a:cubicBezTo>
                <a:cubicBezTo>
                  <a:pt x="468" y="1651"/>
                  <a:pt x="44" y="1714"/>
                  <a:pt x="47" y="1649"/>
                </a:cubicBezTo>
                <a:cubicBezTo>
                  <a:pt x="0" y="1570"/>
                  <a:pt x="165" y="1427"/>
                  <a:pt x="302" y="1181"/>
                </a:cubicBezTo>
                <a:cubicBezTo>
                  <a:pt x="348" y="1005"/>
                  <a:pt x="762" y="338"/>
                  <a:pt x="868" y="169"/>
                </a:cubicBezTo>
                <a:cubicBezTo>
                  <a:pt x="974" y="0"/>
                  <a:pt x="924" y="165"/>
                  <a:pt x="938" y="164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97;p7">
            <a:extLst>
              <a:ext uri="{FF2B5EF4-FFF2-40B4-BE49-F238E27FC236}">
                <a16:creationId xmlns:a16="http://schemas.microsoft.com/office/drawing/2014/main" id="{9182B03B-F825-0C04-CA68-47E2D43B4141}"/>
              </a:ext>
            </a:extLst>
          </p:cNvPr>
          <p:cNvSpPr/>
          <p:nvPr/>
        </p:nvSpPr>
        <p:spPr>
          <a:xfrm>
            <a:off x="8627780" y="2049937"/>
            <a:ext cx="1194105" cy="2418996"/>
          </a:xfrm>
          <a:custGeom>
            <a:avLst/>
            <a:gdLst/>
            <a:ahLst/>
            <a:cxnLst/>
            <a:rect l="l" t="t" r="r" b="b"/>
            <a:pathLst>
              <a:path w="533" h="1118" extrusionOk="0">
                <a:moveTo>
                  <a:pt x="100" y="137"/>
                </a:moveTo>
                <a:cubicBezTo>
                  <a:pt x="172" y="245"/>
                  <a:pt x="395" y="656"/>
                  <a:pt x="464" y="788"/>
                </a:cubicBezTo>
                <a:cubicBezTo>
                  <a:pt x="533" y="920"/>
                  <a:pt x="513" y="858"/>
                  <a:pt x="513" y="928"/>
                </a:cubicBezTo>
                <a:cubicBezTo>
                  <a:pt x="472" y="988"/>
                  <a:pt x="380" y="1118"/>
                  <a:pt x="281" y="991"/>
                </a:cubicBezTo>
                <a:cubicBezTo>
                  <a:pt x="260" y="823"/>
                  <a:pt x="60" y="284"/>
                  <a:pt x="30" y="142"/>
                </a:cubicBezTo>
                <a:cubicBezTo>
                  <a:pt x="0" y="0"/>
                  <a:pt x="32" y="29"/>
                  <a:pt x="100" y="137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680F0C-8671-58EA-F70F-9E5DFA8DF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Greedy Search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1E3512-26FE-D3E9-5E1F-17C4D451C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9" y="1590261"/>
            <a:ext cx="6112672" cy="4606139"/>
          </a:xfrm>
        </p:spPr>
        <p:txBody>
          <a:bodyPr/>
          <a:lstStyle/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Expand the node you </a:t>
            </a:r>
            <a:r>
              <a:rPr lang="en-US" i="1" dirty="0"/>
              <a:t>think</a:t>
            </a:r>
            <a:r>
              <a:rPr lang="en-US" dirty="0"/>
              <a:t> is closest to the goal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solidFill>
                  <a:schemeClr val="accent4"/>
                </a:solidFill>
              </a:rPr>
              <a:t>heuristics</a:t>
            </a:r>
            <a:r>
              <a:rPr lang="en-US" dirty="0"/>
              <a:t> to estimate forward cost</a:t>
            </a:r>
          </a:p>
          <a:p>
            <a:r>
              <a:rPr lang="en-US" dirty="0"/>
              <a:t>Common Case</a:t>
            </a:r>
          </a:p>
          <a:p>
            <a:pPr lvl="1"/>
            <a:r>
              <a:rPr lang="en-US" dirty="0"/>
              <a:t>Expand straight to the (suboptimal) goal</a:t>
            </a:r>
          </a:p>
          <a:p>
            <a:r>
              <a:rPr lang="en-US" dirty="0"/>
              <a:t>Worst Case</a:t>
            </a:r>
          </a:p>
          <a:p>
            <a:pPr lvl="1"/>
            <a:r>
              <a:rPr lang="en-US" dirty="0"/>
              <a:t>Search around optimal goal</a:t>
            </a:r>
          </a:p>
          <a:p>
            <a:pPr lvl="1"/>
            <a:r>
              <a:rPr lang="en-US" dirty="0"/>
              <a:t>Like a poorly-guided DFS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4DE05-C017-50E7-1DE3-6CA634453C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CSE 473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71C17-EF09-799E-6C1E-C33D41A0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9</a:t>
            </a:fld>
            <a:endParaRPr lang="en-US"/>
          </a:p>
        </p:txBody>
      </p:sp>
      <p:grpSp>
        <p:nvGrpSpPr>
          <p:cNvPr id="23" name="Group 22" descr="An conceptual illustration of uniform cost search, shown as a triangle where the root node branches by a factor of b for each tier (up to C*/epsilon tiers). UCS finds the least cost solution. This is illustrated on the diagram with curvy bands starting from the top of the triangle.">
            <a:extLst>
              <a:ext uri="{FF2B5EF4-FFF2-40B4-BE49-F238E27FC236}">
                <a16:creationId xmlns:a16="http://schemas.microsoft.com/office/drawing/2014/main" id="{DB6CDBA5-33A8-13B2-B997-BE8852C81081}"/>
              </a:ext>
            </a:extLst>
          </p:cNvPr>
          <p:cNvGrpSpPr>
            <a:grpSpLocks noChangeAspect="1"/>
          </p:cNvGrpSpPr>
          <p:nvPr/>
        </p:nvGrpSpPr>
        <p:grpSpPr>
          <a:xfrm>
            <a:off x="6862543" y="1983483"/>
            <a:ext cx="3717981" cy="3332875"/>
            <a:chOff x="6737351" y="2693989"/>
            <a:chExt cx="2927351" cy="2624139"/>
          </a:xfrm>
        </p:grpSpPr>
        <p:sp>
          <p:nvSpPr>
            <p:cNvPr id="8" name="Google Shape;803;p34">
              <a:extLst>
                <a:ext uri="{FF2B5EF4-FFF2-40B4-BE49-F238E27FC236}">
                  <a16:creationId xmlns:a16="http://schemas.microsoft.com/office/drawing/2014/main" id="{C3B8E69D-7CCC-3876-2AFE-947E92F4F199}"/>
                </a:ext>
              </a:extLst>
            </p:cNvPr>
            <p:cNvSpPr/>
            <p:nvPr/>
          </p:nvSpPr>
          <p:spPr>
            <a:xfrm>
              <a:off x="6737351" y="2763841"/>
              <a:ext cx="2927351" cy="2554287"/>
            </a:xfrm>
            <a:custGeom>
              <a:avLst/>
              <a:gdLst/>
              <a:ahLst/>
              <a:cxnLst/>
              <a:rect l="l" t="t" r="r" b="b"/>
              <a:pathLst>
                <a:path w="1844" h="1609" extrusionOk="0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04;p34">
              <a:extLst>
                <a:ext uri="{FF2B5EF4-FFF2-40B4-BE49-F238E27FC236}">
                  <a16:creationId xmlns:a16="http://schemas.microsoft.com/office/drawing/2014/main" id="{36F06D55-5EF1-A8F9-219B-964D4541C0D5}"/>
                </a:ext>
              </a:extLst>
            </p:cNvPr>
            <p:cNvSpPr/>
            <p:nvPr/>
          </p:nvSpPr>
          <p:spPr>
            <a:xfrm>
              <a:off x="8091487" y="2693989"/>
              <a:ext cx="179388" cy="179387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05;p34">
              <a:extLst>
                <a:ext uri="{FF2B5EF4-FFF2-40B4-BE49-F238E27FC236}">
                  <a16:creationId xmlns:a16="http://schemas.microsoft.com/office/drawing/2014/main" id="{6F0E082C-CF44-AB9A-98C4-9FF3FF8AFD2C}"/>
                </a:ext>
              </a:extLst>
            </p:cNvPr>
            <p:cNvSpPr/>
            <p:nvPr/>
          </p:nvSpPr>
          <p:spPr>
            <a:xfrm>
              <a:off x="7859714" y="3119440"/>
              <a:ext cx="179388" cy="179387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06;p34">
              <a:extLst>
                <a:ext uri="{FF2B5EF4-FFF2-40B4-BE49-F238E27FC236}">
                  <a16:creationId xmlns:a16="http://schemas.microsoft.com/office/drawing/2014/main" id="{59FCE9CB-C1FE-C6BA-BFE8-16E4627D8A3C}"/>
                </a:ext>
              </a:extLst>
            </p:cNvPr>
            <p:cNvSpPr/>
            <p:nvPr/>
          </p:nvSpPr>
          <p:spPr>
            <a:xfrm>
              <a:off x="8335963" y="3109913"/>
              <a:ext cx="179388" cy="179387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07;p34">
              <a:extLst>
                <a:ext uri="{FF2B5EF4-FFF2-40B4-BE49-F238E27FC236}">
                  <a16:creationId xmlns:a16="http://schemas.microsoft.com/office/drawing/2014/main" id="{DEE54153-7949-D756-59CD-C35D12EE1E6F}"/>
                </a:ext>
              </a:extLst>
            </p:cNvPr>
            <p:cNvSpPr txBox="1"/>
            <p:nvPr/>
          </p:nvSpPr>
          <p:spPr>
            <a:xfrm>
              <a:off x="7989890" y="2970214"/>
              <a:ext cx="274639" cy="369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/>
            </a:p>
          </p:txBody>
        </p:sp>
        <p:sp>
          <p:nvSpPr>
            <p:cNvPr id="13" name="Google Shape;808;p34">
              <a:extLst>
                <a:ext uri="{FF2B5EF4-FFF2-40B4-BE49-F238E27FC236}">
                  <a16:creationId xmlns:a16="http://schemas.microsoft.com/office/drawing/2014/main" id="{47FC702D-5BB1-A105-9CCA-207C3097297B}"/>
                </a:ext>
              </a:extLst>
            </p:cNvPr>
            <p:cNvSpPr/>
            <p:nvPr/>
          </p:nvSpPr>
          <p:spPr>
            <a:xfrm>
              <a:off x="7972427" y="2924175"/>
              <a:ext cx="444500" cy="88900"/>
            </a:xfrm>
            <a:custGeom>
              <a:avLst/>
              <a:gdLst/>
              <a:ahLst/>
              <a:cxnLst/>
              <a:rect l="l" t="t" r="r" b="b"/>
              <a:pathLst>
                <a:path w="280" h="56" extrusionOk="0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809;p34">
              <a:extLst>
                <a:ext uri="{FF2B5EF4-FFF2-40B4-BE49-F238E27FC236}">
                  <a16:creationId xmlns:a16="http://schemas.microsoft.com/office/drawing/2014/main" id="{0CF4AD59-3D51-6D40-641D-84CCB5918629}"/>
                </a:ext>
              </a:extLst>
            </p:cNvPr>
            <p:cNvSpPr txBox="1"/>
            <p:nvPr/>
          </p:nvSpPr>
          <p:spPr>
            <a:xfrm>
              <a:off x="8374061" y="2722565"/>
              <a:ext cx="298451" cy="2907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 dirty="0">
                  <a:solidFill>
                    <a:schemeClr val="accent2"/>
                  </a:solidFill>
                  <a:latin typeface="+mj-lt"/>
                  <a:ea typeface="Calibri"/>
                  <a:cs typeface="Calibri"/>
                  <a:sym typeface="Calibri"/>
                </a:rPr>
                <a:t>b</a:t>
              </a:r>
              <a:endParaRPr i="1" dirty="0">
                <a:solidFill>
                  <a:schemeClr val="accent2"/>
                </a:solidFill>
                <a:latin typeface="+mj-lt"/>
              </a:endParaRPr>
            </a:p>
          </p:txBody>
        </p:sp>
      </p:grpSp>
      <p:sp>
        <p:nvSpPr>
          <p:cNvPr id="24" name="Google Shape;814;p34">
            <a:extLst>
              <a:ext uri="{FF2B5EF4-FFF2-40B4-BE49-F238E27FC236}">
                <a16:creationId xmlns:a16="http://schemas.microsoft.com/office/drawing/2014/main" id="{D8120149-5670-2E2D-92B0-92324EE56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659" y="4412469"/>
            <a:ext cx="227837" cy="227838"/>
          </a:xfrm>
          <a:prstGeom prst="ellipse">
            <a:avLst/>
          </a:prstGeom>
          <a:solidFill>
            <a:schemeClr val="accent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815;p34">
            <a:extLst>
              <a:ext uri="{FF2B5EF4-FFF2-40B4-BE49-F238E27FC236}">
                <a16:creationId xmlns:a16="http://schemas.microsoft.com/office/drawing/2014/main" id="{9CF638F5-DE6E-795F-163E-199062E5899D}"/>
              </a:ext>
            </a:extLst>
          </p:cNvPr>
          <p:cNvSpPr/>
          <p:nvPr/>
        </p:nvSpPr>
        <p:spPr>
          <a:xfrm>
            <a:off x="9390331" y="3844488"/>
            <a:ext cx="227838" cy="227838"/>
          </a:xfrm>
          <a:prstGeom prst="ellipse">
            <a:avLst/>
          </a:prstGeom>
          <a:solidFill>
            <a:schemeClr val="accent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493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  <p:bldP spid="7" grpId="0" uiExpand="1" build="p"/>
      <p:bldP spid="2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SE 473 Colors">
      <a:dk1>
        <a:srgbClr val="323232"/>
      </a:dk1>
      <a:lt1>
        <a:srgbClr val="FFFFFF"/>
      </a:lt1>
      <a:dk2>
        <a:srgbClr val="5C5961"/>
      </a:dk2>
      <a:lt2>
        <a:srgbClr val="6E6E6E"/>
      </a:lt2>
      <a:accent1>
        <a:srgbClr val="156082"/>
      </a:accent1>
      <a:accent2>
        <a:srgbClr val="B7576E"/>
      </a:accent2>
      <a:accent3>
        <a:srgbClr val="588051"/>
      </a:accent3>
      <a:accent4>
        <a:srgbClr val="7164A3"/>
      </a:accent4>
      <a:accent5>
        <a:srgbClr val="D6AD5B"/>
      </a:accent5>
      <a:accent6>
        <a:srgbClr val="4EA72E"/>
      </a:accent6>
      <a:hlink>
        <a:srgbClr val="597996"/>
      </a:hlink>
      <a:folHlink>
        <a:srgbClr val="597895"/>
      </a:folHlink>
    </a:clrScheme>
    <a:fontScheme name="Arial">
      <a:majorFont>
        <a:latin typeface="Avenir Next Demi Bold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venir Next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4911</TotalTime>
  <Words>1756</Words>
  <Application>Microsoft Macintosh PowerPoint</Application>
  <PresentationFormat>Widescreen</PresentationFormat>
  <Paragraphs>557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Aptos</vt:lpstr>
      <vt:lpstr>Arial</vt:lpstr>
      <vt:lpstr>Avenir Next</vt:lpstr>
      <vt:lpstr>Avenir Next Demi Bold</vt:lpstr>
      <vt:lpstr>Avenir Next Medium</vt:lpstr>
      <vt:lpstr>Calibri</vt:lpstr>
      <vt:lpstr>Cambria Math</vt:lpstr>
      <vt:lpstr>Consolas</vt:lpstr>
      <vt:lpstr>Wingdings</vt:lpstr>
      <vt:lpstr>Office Theme</vt:lpstr>
      <vt:lpstr>Informed Search</vt:lpstr>
      <vt:lpstr>Administrivia</vt:lpstr>
      <vt:lpstr>Search</vt:lpstr>
      <vt:lpstr>DFS vs. BFS</vt:lpstr>
      <vt:lpstr>Pacman Wayfinding</vt:lpstr>
      <vt:lpstr>What’s Next?</vt:lpstr>
      <vt:lpstr>Directed Search</vt:lpstr>
      <vt:lpstr>Greedy Search</vt:lpstr>
      <vt:lpstr>Properties of Greedy Search</vt:lpstr>
      <vt:lpstr>Questions (1)</vt:lpstr>
      <vt:lpstr>We’re getting closer, though…</vt:lpstr>
      <vt:lpstr>Combining UCS and Greedy Search</vt:lpstr>
      <vt:lpstr>A* Search</vt:lpstr>
      <vt:lpstr>Heuristics</vt:lpstr>
      <vt:lpstr>Pacman Pathing</vt:lpstr>
      <vt:lpstr>When to Dequeue Goal States? (1)</vt:lpstr>
      <vt:lpstr>When to Dequeue Goal States? (2)</vt:lpstr>
      <vt:lpstr>When to Dequeue Goal States? (3)</vt:lpstr>
      <vt:lpstr>When to Dequeue Goal States? (4)</vt:lpstr>
      <vt:lpstr>When to Dequeue Goal States? (5)</vt:lpstr>
      <vt:lpstr>Questions (2)</vt:lpstr>
      <vt:lpstr>Horrible Heuristics</vt:lpstr>
      <vt:lpstr>Admissibility</vt:lpstr>
      <vt:lpstr>Claim: A* Search is Optimal!</vt:lpstr>
      <vt:lpstr>Optimality of A* Tree Search</vt:lpstr>
      <vt:lpstr>Optimality of A* Tree Search (1)</vt:lpstr>
      <vt:lpstr>Optimality of A* Tree Search (2)</vt:lpstr>
      <vt:lpstr>Optimality of A* Tree Search (3)</vt:lpstr>
      <vt:lpstr>Optimality of A* Tree Search (4)</vt:lpstr>
      <vt:lpstr>Questions (3)</vt:lpstr>
      <vt:lpstr>Creating Heuristics</vt:lpstr>
      <vt:lpstr>8 Puzzle</vt:lpstr>
      <vt:lpstr>8 Puzzle: Heuristic</vt:lpstr>
      <vt:lpstr>General Graph Search</vt:lpstr>
      <vt:lpstr>Is A* Graph Search Optimal?</vt:lpstr>
      <vt:lpstr>Consistency</vt:lpstr>
      <vt:lpstr>Questions (4)</vt:lpstr>
      <vt:lpstr>that’s it for today!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Weichert</dc:creator>
  <cp:lastModifiedBy>James Weichert</cp:lastModifiedBy>
  <cp:revision>91</cp:revision>
  <cp:lastPrinted>2026-06-22T02:35:20Z</cp:lastPrinted>
  <dcterms:created xsi:type="dcterms:W3CDTF">2026-06-18T15:37:04Z</dcterms:created>
  <dcterms:modified xsi:type="dcterms:W3CDTF">2026-06-29T17:13:29Z</dcterms:modified>
</cp:coreProperties>
</file>