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
  </p:notesMasterIdLst>
  <p:sldIdLst>
    <p:sldId id="256" r:id="rId2"/>
    <p:sldId id="283" r:id="rId3"/>
    <p:sldId id="790" r:id="rId4"/>
    <p:sldId id="796" r:id="rId5"/>
    <p:sldId id="795" r:id="rId6"/>
    <p:sldId id="793" r:id="rId7"/>
    <p:sldId id="794" r:id="rId8"/>
    <p:sldId id="785" r:id="rId9"/>
    <p:sldId id="797" r:id="rId10"/>
    <p:sldId id="798" r:id="rId11"/>
    <p:sldId id="799" r:id="rId12"/>
    <p:sldId id="800" r:id="rId13"/>
    <p:sldId id="787" r:id="rId14"/>
    <p:sldId id="801" r:id="rId15"/>
    <p:sldId id="802" r:id="rId16"/>
    <p:sldId id="803" r:id="rId17"/>
    <p:sldId id="804" r:id="rId18"/>
    <p:sldId id="805" r:id="rId19"/>
    <p:sldId id="792" r:id="rId20"/>
    <p:sldId id="784"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8051"/>
    <a:srgbClr val="156082"/>
    <a:srgbClr val="A9652D"/>
    <a:srgbClr val="D6AD5B"/>
    <a:srgbClr val="000000"/>
    <a:srgbClr val="FCFAEB"/>
    <a:srgbClr val="7164A3"/>
    <a:srgbClr val="B7576E"/>
    <a:srgbClr val="0041FF"/>
    <a:srgbClr val="FF5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85"/>
    <p:restoredTop sz="96164"/>
  </p:normalViewPr>
  <p:slideViewPr>
    <p:cSldViewPr snapToGrid="0">
      <p:cViewPr>
        <p:scale>
          <a:sx n="102" d="100"/>
          <a:sy n="102" d="100"/>
        </p:scale>
        <p:origin x="-1152" y="616"/>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8/19/26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1</a:t>
            </a:fld>
            <a:endParaRPr lang="en-US"/>
          </a:p>
        </p:txBody>
      </p:sp>
    </p:spTree>
    <p:extLst>
      <p:ext uri="{BB962C8B-B14F-4D97-AF65-F5344CB8AC3E}">
        <p14:creationId xmlns:p14="http://schemas.microsoft.com/office/powerpoint/2010/main" val="3929104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21</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neiU9n9TvmAkDQepkVhgZa">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neiU9n9TvmAkDQepkVhgZa">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50997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Looking Forward</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20"/>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71" r:id="rId6"/>
    <p:sldLayoutId id="2147483660" r:id="rId7"/>
    <p:sldLayoutId id="2147483661" r:id="rId8"/>
    <p:sldLayoutId id="2147483662" r:id="rId9"/>
    <p:sldLayoutId id="2147483670" r:id="rId10"/>
    <p:sldLayoutId id="2147483669" r:id="rId11"/>
    <p:sldLayoutId id="2147483652" r:id="rId12"/>
    <p:sldLayoutId id="2147483663" r:id="rId13"/>
    <p:sldLayoutId id="2147483666" r:id="rId14"/>
    <p:sldLayoutId id="2147483664" r:id="rId15"/>
    <p:sldLayoutId id="2147483665" r:id="rId16"/>
    <p:sldLayoutId id="2147483667" r:id="rId17"/>
    <p:sldLayoutId id="2147483668" r:id="rId18"/>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s.uw.edu/473"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sli.do/" TargetMode="External"/><Relationship Id="rId4" Type="http://schemas.openxmlformats.org/officeDocument/2006/relationships/hyperlink" Target="https://courses.cs.washington.edu/courses/cse473/26su/syllabus/#acknowledgement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s://arxiv.org/abs/2001.08361" TargetMode="External"/><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arxiv.org/abs/2001.08361" TargetMode="External"/><Relationship Id="rId2" Type="http://schemas.openxmlformats.org/officeDocument/2006/relationships/image" Target="../media/image33.png"/><Relationship Id="rId1" Type="http://schemas.openxmlformats.org/officeDocument/2006/relationships/slideLayout" Target="../slideLayouts/slideLayout6.xml"/><Relationship Id="rId4" Type="http://schemas.openxmlformats.org/officeDocument/2006/relationships/hyperlink" Target="https://time.com/article/2026/07/15/world-models-are-ai-s-next-frontier/"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video" Target="https://www.youtube.com/embed/9wwbjodvB9A?feature=oembed" TargetMode="Externa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 Id="rId4" Type="http://schemas.openxmlformats.org/officeDocument/2006/relationships/hyperlink" Target="https://uw.iasystem.org/survey/328718"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hyperlink" Target="https://courses.cs.washington.edu/courses/cse473/26su/syllabus/#acknowledgements"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hyperlink" Target="http://cs.uw.edu/473" TargetMode="External"/><Relationship Id="rId5" Type="http://schemas.openxmlformats.org/officeDocument/2006/relationships/hyperlink" Target="https://jpw.info/" TargetMode="External"/><Relationship Id="rId4" Type="http://schemas.openxmlformats.org/officeDocument/2006/relationships/hyperlink" Target="https://uw.iasystem.org/survey/32871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journals.plos.org/plosone/article?id=10.1371/journal.pone.0337914" TargetMode="External"/><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www.nytimes.com/2018/03/19/technology/how-driverless-cars-work.html?unlocked_article_code=1.7FA.oVDb.gk8X_tN5gKLb&amp;smid=url-share" TargetMode="External"/><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hyperlink" Target="https://www.nature.com/articles/s41586-021-03819-2"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5.xml"/><Relationship Id="rId5" Type="http://schemas.openxmlformats.org/officeDocument/2006/relationships/image" Target="../media/image20.jpe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3999" y="1122363"/>
            <a:ext cx="7579660" cy="2387600"/>
          </a:xfrm>
        </p:spPr>
        <p:txBody>
          <a:bodyPr/>
          <a:lstStyle/>
          <a:p>
            <a:r>
              <a:rPr lang="en-US" dirty="0">
                <a:latin typeface="+mj-lt"/>
              </a:rPr>
              <a:t>Looking Forward</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3"/>
              </a:rPr>
              <a:t>cs.uw.edu</a:t>
            </a:r>
            <a:r>
              <a:rPr lang="en-US" sz="1200" b="1" dirty="0">
                <a:solidFill>
                  <a:schemeClr val="bg2"/>
                </a:solidFill>
                <a:latin typeface="Avenir Next" panose="020B0503020202020204" pitchFamily="34" charset="0"/>
                <a:hlinkClick r:id="rId3"/>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4"/>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 was your favorite CSE 473 topic?</a:t>
            </a:r>
          </a:p>
          <a:p>
            <a:pPr algn="r"/>
            <a:r>
              <a:rPr lang="en-US" sz="1200" dirty="0">
                <a:solidFill>
                  <a:schemeClr val="bg2"/>
                </a:solidFill>
                <a:latin typeface="Avenir Next" panose="020B0503020202020204" pitchFamily="34" charset="0"/>
                <a:hlinkClick r:id="rId5"/>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pic>
        <p:nvPicPr>
          <p:cNvPr id="10" name="Picture 9" descr="Illustration of the CSE 473 logo: an illustrated beige cat sitting on top of a roomba vacuum cleaner robot. The cat's fur has a texture that looks like graph nodes connected by edges. The text &quot;CSE 473&quot; appears below the illustration.">
            <a:extLst>
              <a:ext uri="{FF2B5EF4-FFF2-40B4-BE49-F238E27FC236}">
                <a16:creationId xmlns:a16="http://schemas.microsoft.com/office/drawing/2014/main" id="{C6E175E4-B486-EDE2-FFC0-0F9C89B1CFD3}"/>
              </a:ext>
            </a:extLst>
          </p:cNvPr>
          <p:cNvPicPr>
            <a:picLocks noChangeAspect="1"/>
          </p:cNvPicPr>
          <p:nvPr/>
        </p:nvPicPr>
        <p:blipFill>
          <a:blip r:embed="rId6"/>
          <a:stretch>
            <a:fillRect/>
          </a:stretch>
        </p:blipFill>
        <p:spPr>
          <a:xfrm>
            <a:off x="8412219" y="1667505"/>
            <a:ext cx="1841752" cy="2762628"/>
          </a:xfrm>
          <a:prstGeom prst="rect">
            <a:avLst/>
          </a:prstGeom>
        </p:spPr>
      </p:pic>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93025D-03AB-97AF-181E-719BE98A3AE1}"/>
              </a:ext>
            </a:extLst>
          </p:cNvPr>
          <p:cNvSpPr>
            <a:spLocks noGrp="1"/>
          </p:cNvSpPr>
          <p:nvPr>
            <p:ph type="title"/>
          </p:nvPr>
        </p:nvSpPr>
        <p:spPr/>
        <p:txBody>
          <a:bodyPr/>
          <a:lstStyle/>
          <a:p>
            <a:r>
              <a:rPr lang="en-US" dirty="0"/>
              <a:t>“Agentic” AI</a:t>
            </a:r>
          </a:p>
        </p:txBody>
      </p:sp>
      <p:sp>
        <p:nvSpPr>
          <p:cNvPr id="3" name="Date Placeholder 2">
            <a:extLst>
              <a:ext uri="{FF2B5EF4-FFF2-40B4-BE49-F238E27FC236}">
                <a16:creationId xmlns:a16="http://schemas.microsoft.com/office/drawing/2014/main" id="{B1AC600B-0796-9D27-37E0-E4BA046F750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09371238-7017-E945-7A33-05439138724E}"/>
              </a:ext>
            </a:extLst>
          </p:cNvPr>
          <p:cNvSpPr>
            <a:spLocks noGrp="1"/>
          </p:cNvSpPr>
          <p:nvPr>
            <p:ph type="sldNum" sz="quarter" idx="12"/>
          </p:nvPr>
        </p:nvSpPr>
        <p:spPr/>
        <p:txBody>
          <a:bodyPr/>
          <a:lstStyle/>
          <a:p>
            <a:fld id="{0C6CD854-DD62-6C4B-87F1-66B34D688D3F}" type="slidenum">
              <a:rPr lang="en-US" smtClean="0"/>
              <a:t>10</a:t>
            </a:fld>
            <a:endParaRPr lang="en-US"/>
          </a:p>
        </p:txBody>
      </p:sp>
      <p:pic>
        <p:nvPicPr>
          <p:cNvPr id="5128" name="Picture 8" descr="How AI Agents Will Revolutionize Your Day-To-Day Life | Bernard Marr">
            <a:extLst>
              <a:ext uri="{FF2B5EF4-FFF2-40B4-BE49-F238E27FC236}">
                <a16:creationId xmlns:a16="http://schemas.microsoft.com/office/drawing/2014/main" id="{CC3172D6-D536-D598-B04B-A740208E1C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173" r="19819"/>
          <a:stretch>
            <a:fillRect/>
          </a:stretch>
        </p:blipFill>
        <p:spPr bwMode="auto">
          <a:xfrm>
            <a:off x="827864" y="2094643"/>
            <a:ext cx="2832765" cy="27424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diagram of a process&#10;&#10;AI-generated content may be incorrect.">
            <a:extLst>
              <a:ext uri="{FF2B5EF4-FFF2-40B4-BE49-F238E27FC236}">
                <a16:creationId xmlns:a16="http://schemas.microsoft.com/office/drawing/2014/main" id="{3EA45751-CBB9-075B-EB0B-D10010BD7362}"/>
              </a:ext>
            </a:extLst>
          </p:cNvPr>
          <p:cNvPicPr>
            <a:picLocks noChangeAspect="1"/>
          </p:cNvPicPr>
          <p:nvPr/>
        </p:nvPicPr>
        <p:blipFill>
          <a:blip r:embed="rId3"/>
          <a:stretch>
            <a:fillRect/>
          </a:stretch>
        </p:blipFill>
        <p:spPr>
          <a:xfrm>
            <a:off x="4073988" y="2084009"/>
            <a:ext cx="7290148" cy="2753095"/>
          </a:xfrm>
          <a:prstGeom prst="rect">
            <a:avLst/>
          </a:prstGeom>
        </p:spPr>
      </p:pic>
      <p:sp>
        <p:nvSpPr>
          <p:cNvPr id="11" name="TextBox 10">
            <a:extLst>
              <a:ext uri="{FF2B5EF4-FFF2-40B4-BE49-F238E27FC236}">
                <a16:creationId xmlns:a16="http://schemas.microsoft.com/office/drawing/2014/main" id="{CF558A01-E2CB-68B0-5BC4-E1F1B0C71695}"/>
              </a:ext>
            </a:extLst>
          </p:cNvPr>
          <p:cNvSpPr txBox="1"/>
          <p:nvPr/>
        </p:nvSpPr>
        <p:spPr>
          <a:xfrm>
            <a:off x="875922" y="1436006"/>
            <a:ext cx="2736647" cy="369332"/>
          </a:xfrm>
          <a:prstGeom prst="rect">
            <a:avLst/>
          </a:prstGeom>
          <a:noFill/>
        </p:spPr>
        <p:txBody>
          <a:bodyPr wrap="none" rtlCol="0">
            <a:spAutoFit/>
          </a:bodyPr>
          <a:lstStyle/>
          <a:p>
            <a:r>
              <a:rPr lang="en-US" i="1" dirty="0"/>
              <a:t>What people think it is…</a:t>
            </a:r>
          </a:p>
        </p:txBody>
      </p:sp>
      <p:sp>
        <p:nvSpPr>
          <p:cNvPr id="12" name="TextBox 11">
            <a:extLst>
              <a:ext uri="{FF2B5EF4-FFF2-40B4-BE49-F238E27FC236}">
                <a16:creationId xmlns:a16="http://schemas.microsoft.com/office/drawing/2014/main" id="{D1C16233-F757-9BDF-CA1B-30370578265C}"/>
              </a:ext>
            </a:extLst>
          </p:cNvPr>
          <p:cNvSpPr txBox="1"/>
          <p:nvPr/>
        </p:nvSpPr>
        <p:spPr>
          <a:xfrm>
            <a:off x="6609623" y="1436006"/>
            <a:ext cx="2218877" cy="369332"/>
          </a:xfrm>
          <a:prstGeom prst="rect">
            <a:avLst/>
          </a:prstGeom>
          <a:noFill/>
        </p:spPr>
        <p:txBody>
          <a:bodyPr wrap="none" rtlCol="0">
            <a:spAutoFit/>
          </a:bodyPr>
          <a:lstStyle/>
          <a:p>
            <a:r>
              <a:rPr lang="en-US" i="1" dirty="0"/>
              <a:t>What it actually is…</a:t>
            </a:r>
          </a:p>
        </p:txBody>
      </p:sp>
    </p:spTree>
    <p:extLst>
      <p:ext uri="{BB962C8B-B14F-4D97-AF65-F5344CB8AC3E}">
        <p14:creationId xmlns:p14="http://schemas.microsoft.com/office/powerpoint/2010/main" val="306427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EA2E-4C30-8C3B-76A3-D4AD393BCD5D}"/>
              </a:ext>
            </a:extLst>
          </p:cNvPr>
          <p:cNvSpPr>
            <a:spLocks noGrp="1"/>
          </p:cNvSpPr>
          <p:nvPr>
            <p:ph type="title"/>
          </p:nvPr>
        </p:nvSpPr>
        <p:spPr/>
        <p:txBody>
          <a:bodyPr/>
          <a:lstStyle/>
          <a:p>
            <a:r>
              <a:rPr lang="en-US" dirty="0"/>
              <a:t>Pushing the Boundaries</a:t>
            </a:r>
          </a:p>
        </p:txBody>
      </p:sp>
      <p:sp>
        <p:nvSpPr>
          <p:cNvPr id="3" name="Date Placeholder 2">
            <a:extLst>
              <a:ext uri="{FF2B5EF4-FFF2-40B4-BE49-F238E27FC236}">
                <a16:creationId xmlns:a16="http://schemas.microsoft.com/office/drawing/2014/main" id="{0A5D1AD9-AA1E-7A5D-3997-09204A28E951}"/>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0D3C6DFC-1D93-0B8E-2658-3C4C01571308}"/>
              </a:ext>
            </a:extLst>
          </p:cNvPr>
          <p:cNvSpPr>
            <a:spLocks noGrp="1"/>
          </p:cNvSpPr>
          <p:nvPr>
            <p:ph type="sldNum" sz="quarter" idx="12"/>
          </p:nvPr>
        </p:nvSpPr>
        <p:spPr/>
        <p:txBody>
          <a:bodyPr/>
          <a:lstStyle/>
          <a:p>
            <a:fld id="{0C6CD854-DD62-6C4B-87F1-66B34D688D3F}" type="slidenum">
              <a:rPr lang="en-US" smtClean="0"/>
              <a:t>11</a:t>
            </a:fld>
            <a:endParaRPr lang="en-US"/>
          </a:p>
        </p:txBody>
      </p:sp>
      <p:pic>
        <p:nvPicPr>
          <p:cNvPr id="6148" name="Picture 4" descr="Mythos is about to make cybersecurity much more difficult | by Enrique Dans  | Enrique Dans | Medium">
            <a:extLst>
              <a:ext uri="{FF2B5EF4-FFF2-40B4-BE49-F238E27FC236}">
                <a16:creationId xmlns:a16="http://schemas.microsoft.com/office/drawing/2014/main" id="{2BB702A2-CB8A-FE3B-A3A3-F43E221EA4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999" y="1866603"/>
            <a:ext cx="2616201" cy="14716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black and white text&#10;&#10;AI-generated content may be incorrect.">
            <a:extLst>
              <a:ext uri="{FF2B5EF4-FFF2-40B4-BE49-F238E27FC236}">
                <a16:creationId xmlns:a16="http://schemas.microsoft.com/office/drawing/2014/main" id="{498222D0-0D8F-3A51-F77C-B458BC3F35B2}"/>
              </a:ext>
            </a:extLst>
          </p:cNvPr>
          <p:cNvPicPr>
            <a:picLocks noChangeAspect="1"/>
          </p:cNvPicPr>
          <p:nvPr/>
        </p:nvPicPr>
        <p:blipFill>
          <a:blip r:embed="rId3"/>
          <a:stretch>
            <a:fillRect/>
          </a:stretch>
        </p:blipFill>
        <p:spPr>
          <a:xfrm>
            <a:off x="504000" y="3376666"/>
            <a:ext cx="2616200" cy="1016000"/>
          </a:xfrm>
          <a:prstGeom prst="rect">
            <a:avLst/>
          </a:prstGeom>
        </p:spPr>
      </p:pic>
      <p:pic>
        <p:nvPicPr>
          <p:cNvPr id="8" name="Picture 7" descr="A black text on a white background&#10;&#10;AI-generated content may be incorrect.">
            <a:extLst>
              <a:ext uri="{FF2B5EF4-FFF2-40B4-BE49-F238E27FC236}">
                <a16:creationId xmlns:a16="http://schemas.microsoft.com/office/drawing/2014/main" id="{D9FE1AFC-7635-C357-5D06-2EE658E83090}"/>
              </a:ext>
            </a:extLst>
          </p:cNvPr>
          <p:cNvPicPr>
            <a:picLocks noChangeAspect="1"/>
          </p:cNvPicPr>
          <p:nvPr/>
        </p:nvPicPr>
        <p:blipFill>
          <a:blip r:embed="rId4"/>
          <a:stretch>
            <a:fillRect/>
          </a:stretch>
        </p:blipFill>
        <p:spPr>
          <a:xfrm>
            <a:off x="3612846" y="2355571"/>
            <a:ext cx="4420905" cy="872151"/>
          </a:xfrm>
          <a:prstGeom prst="rect">
            <a:avLst/>
          </a:prstGeom>
        </p:spPr>
      </p:pic>
      <p:pic>
        <p:nvPicPr>
          <p:cNvPr id="10" name="Picture 9" descr="A close up of a sign&#10;&#10;AI-generated content may be incorrect.">
            <a:extLst>
              <a:ext uri="{FF2B5EF4-FFF2-40B4-BE49-F238E27FC236}">
                <a16:creationId xmlns:a16="http://schemas.microsoft.com/office/drawing/2014/main" id="{935DE663-5071-1968-8D6B-6B0771419173}"/>
              </a:ext>
            </a:extLst>
          </p:cNvPr>
          <p:cNvPicPr>
            <a:picLocks noChangeAspect="1"/>
          </p:cNvPicPr>
          <p:nvPr/>
        </p:nvPicPr>
        <p:blipFill>
          <a:blip r:embed="rId5"/>
          <a:stretch>
            <a:fillRect/>
          </a:stretch>
        </p:blipFill>
        <p:spPr>
          <a:xfrm>
            <a:off x="3551822" y="3619517"/>
            <a:ext cx="4542952" cy="670978"/>
          </a:xfrm>
          <a:prstGeom prst="rect">
            <a:avLst/>
          </a:prstGeom>
        </p:spPr>
      </p:pic>
      <p:pic>
        <p:nvPicPr>
          <p:cNvPr id="6150" name="Picture 6">
            <a:extLst>
              <a:ext uri="{FF2B5EF4-FFF2-40B4-BE49-F238E27FC236}">
                <a16:creationId xmlns:a16="http://schemas.microsoft.com/office/drawing/2014/main" id="{ADC4E041-7AB4-295B-87E4-4173C8FCF9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5781" y="2149584"/>
            <a:ext cx="3272219" cy="2454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44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D292F-FE53-A202-1A31-145A084AA14A}"/>
              </a:ext>
            </a:extLst>
          </p:cNvPr>
          <p:cNvSpPr>
            <a:spLocks noGrp="1"/>
          </p:cNvSpPr>
          <p:nvPr>
            <p:ph type="title"/>
          </p:nvPr>
        </p:nvSpPr>
        <p:spPr/>
        <p:txBody>
          <a:bodyPr/>
          <a:lstStyle/>
          <a:p>
            <a:r>
              <a:rPr lang="en-US" dirty="0"/>
              <a:t>“AI for Science”</a:t>
            </a:r>
          </a:p>
        </p:txBody>
      </p:sp>
      <p:sp>
        <p:nvSpPr>
          <p:cNvPr id="3" name="Date Placeholder 2">
            <a:extLst>
              <a:ext uri="{FF2B5EF4-FFF2-40B4-BE49-F238E27FC236}">
                <a16:creationId xmlns:a16="http://schemas.microsoft.com/office/drawing/2014/main" id="{1F24F25F-5782-BC14-19BB-4FD2E8C8C02F}"/>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32F998AE-2D95-2AF5-6E07-73572647E8D4}"/>
              </a:ext>
            </a:extLst>
          </p:cNvPr>
          <p:cNvSpPr>
            <a:spLocks noGrp="1"/>
          </p:cNvSpPr>
          <p:nvPr>
            <p:ph type="sldNum" sz="quarter" idx="12"/>
          </p:nvPr>
        </p:nvSpPr>
        <p:spPr/>
        <p:txBody>
          <a:bodyPr/>
          <a:lstStyle/>
          <a:p>
            <a:fld id="{0C6CD854-DD62-6C4B-87F1-66B34D688D3F}" type="slidenum">
              <a:rPr lang="en-US" smtClean="0"/>
              <a:t>12</a:t>
            </a:fld>
            <a:endParaRPr lang="en-US"/>
          </a:p>
        </p:txBody>
      </p:sp>
      <p:pic>
        <p:nvPicPr>
          <p:cNvPr id="6" name="Picture 5" descr="A black text on a white background&#10;&#10;AI-generated content may be incorrect.">
            <a:extLst>
              <a:ext uri="{FF2B5EF4-FFF2-40B4-BE49-F238E27FC236}">
                <a16:creationId xmlns:a16="http://schemas.microsoft.com/office/drawing/2014/main" id="{F4842CB4-0812-8784-11ED-51FA512B90E5}"/>
              </a:ext>
            </a:extLst>
          </p:cNvPr>
          <p:cNvPicPr>
            <a:picLocks noChangeAspect="1"/>
          </p:cNvPicPr>
          <p:nvPr/>
        </p:nvPicPr>
        <p:blipFill>
          <a:blip r:embed="rId2"/>
          <a:stretch>
            <a:fillRect/>
          </a:stretch>
        </p:blipFill>
        <p:spPr>
          <a:xfrm>
            <a:off x="3506287" y="657724"/>
            <a:ext cx="5154373" cy="1182971"/>
          </a:xfrm>
          <a:prstGeom prst="rect">
            <a:avLst/>
          </a:prstGeom>
        </p:spPr>
      </p:pic>
      <p:pic>
        <p:nvPicPr>
          <p:cNvPr id="8" name="Picture 7" descr="A close-up of a white background&#10;&#10;AI-generated content may be incorrect.">
            <a:extLst>
              <a:ext uri="{FF2B5EF4-FFF2-40B4-BE49-F238E27FC236}">
                <a16:creationId xmlns:a16="http://schemas.microsoft.com/office/drawing/2014/main" id="{E88FFABA-4E3B-822E-B1C4-DF0ED1FA5C54}"/>
              </a:ext>
            </a:extLst>
          </p:cNvPr>
          <p:cNvPicPr>
            <a:picLocks noChangeAspect="1"/>
          </p:cNvPicPr>
          <p:nvPr/>
        </p:nvPicPr>
        <p:blipFill>
          <a:blip r:embed="rId3"/>
          <a:stretch>
            <a:fillRect/>
          </a:stretch>
        </p:blipFill>
        <p:spPr>
          <a:xfrm>
            <a:off x="3688348" y="2409841"/>
            <a:ext cx="4790249" cy="1766979"/>
          </a:xfrm>
          <a:prstGeom prst="rect">
            <a:avLst/>
          </a:prstGeom>
        </p:spPr>
      </p:pic>
      <p:pic>
        <p:nvPicPr>
          <p:cNvPr id="10" name="Picture 9" descr="A close up of a text&#10;&#10;AI-generated content may be incorrect.">
            <a:extLst>
              <a:ext uri="{FF2B5EF4-FFF2-40B4-BE49-F238E27FC236}">
                <a16:creationId xmlns:a16="http://schemas.microsoft.com/office/drawing/2014/main" id="{78A55684-F4A7-978E-BD67-0600537283E3}"/>
              </a:ext>
            </a:extLst>
          </p:cNvPr>
          <p:cNvPicPr>
            <a:picLocks noChangeAspect="1"/>
          </p:cNvPicPr>
          <p:nvPr/>
        </p:nvPicPr>
        <p:blipFill>
          <a:blip r:embed="rId4"/>
          <a:stretch>
            <a:fillRect/>
          </a:stretch>
        </p:blipFill>
        <p:spPr>
          <a:xfrm>
            <a:off x="3284050" y="4745966"/>
            <a:ext cx="5598843" cy="906695"/>
          </a:xfrm>
          <a:prstGeom prst="rect">
            <a:avLst/>
          </a:prstGeom>
        </p:spPr>
      </p:pic>
    </p:spTree>
    <p:extLst>
      <p:ext uri="{BB962C8B-B14F-4D97-AF65-F5344CB8AC3E}">
        <p14:creationId xmlns:p14="http://schemas.microsoft.com/office/powerpoint/2010/main" val="3618320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2DAFD-23F8-FE59-4095-89C82F164C3A}"/>
              </a:ext>
            </a:extLst>
          </p:cNvPr>
          <p:cNvSpPr>
            <a:spLocks noGrp="1"/>
          </p:cNvSpPr>
          <p:nvPr>
            <p:ph type="title"/>
          </p:nvPr>
        </p:nvSpPr>
        <p:spPr/>
        <p:txBody>
          <a:bodyPr/>
          <a:lstStyle/>
          <a:p>
            <a:r>
              <a:rPr lang="en-US" dirty="0"/>
              <a:t>What’s Next for You? </a:t>
            </a:r>
          </a:p>
        </p:txBody>
      </p:sp>
      <p:sp>
        <p:nvSpPr>
          <p:cNvPr id="4" name="Date Placeholder 3">
            <a:extLst>
              <a:ext uri="{FF2B5EF4-FFF2-40B4-BE49-F238E27FC236}">
                <a16:creationId xmlns:a16="http://schemas.microsoft.com/office/drawing/2014/main" id="{9A7B92DE-C769-5D9C-1782-891F83A1D07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9F6D19E-493B-1DF2-0838-8DE31EBFE6E1}"/>
              </a:ext>
            </a:extLst>
          </p:cNvPr>
          <p:cNvSpPr>
            <a:spLocks noGrp="1"/>
          </p:cNvSpPr>
          <p:nvPr>
            <p:ph type="sldNum" sz="quarter" idx="12"/>
          </p:nvPr>
        </p:nvSpPr>
        <p:spPr/>
        <p:txBody>
          <a:bodyPr/>
          <a:lstStyle/>
          <a:p>
            <a:fld id="{0C6CD854-DD62-6C4B-87F1-66B34D688D3F}" type="slidenum">
              <a:rPr lang="en-US" smtClean="0"/>
              <a:t>13</a:t>
            </a:fld>
            <a:endParaRPr lang="en-US"/>
          </a:p>
        </p:txBody>
      </p:sp>
      <p:pic>
        <p:nvPicPr>
          <p:cNvPr id="16" name="Picture 15" descr="Illustration of the CSE 473 logo: an illustrated beige cat sitting on top of a roomba vacuum cleaner robot. The cat's fur has a texture that looks like graph nodes connected by edges. The text &quot;CSE 473&quot; appears below the illustration.">
            <a:extLst>
              <a:ext uri="{FF2B5EF4-FFF2-40B4-BE49-F238E27FC236}">
                <a16:creationId xmlns:a16="http://schemas.microsoft.com/office/drawing/2014/main" id="{2309062E-31B3-F9E5-6426-C0F68776C2AF}"/>
              </a:ext>
            </a:extLst>
          </p:cNvPr>
          <p:cNvPicPr>
            <a:picLocks noChangeAspect="1"/>
          </p:cNvPicPr>
          <p:nvPr/>
        </p:nvPicPr>
        <p:blipFill>
          <a:blip r:embed="rId2"/>
          <a:stretch>
            <a:fillRect/>
          </a:stretch>
        </p:blipFill>
        <p:spPr>
          <a:xfrm>
            <a:off x="1668235" y="2306858"/>
            <a:ext cx="1139731" cy="1709596"/>
          </a:xfrm>
          <a:prstGeom prst="rect">
            <a:avLst/>
          </a:prstGeom>
        </p:spPr>
      </p:pic>
      <p:sp>
        <p:nvSpPr>
          <p:cNvPr id="8" name="Rounded Rectangle 7">
            <a:extLst>
              <a:ext uri="{FF2B5EF4-FFF2-40B4-BE49-F238E27FC236}">
                <a16:creationId xmlns:a16="http://schemas.microsoft.com/office/drawing/2014/main" id="{F98C947B-2961-EB9F-EF68-BA8762FD6FAD}"/>
              </a:ext>
            </a:extLst>
          </p:cNvPr>
          <p:cNvSpPr/>
          <p:nvPr/>
        </p:nvSpPr>
        <p:spPr>
          <a:xfrm>
            <a:off x="4985384" y="1270751"/>
            <a:ext cx="2221230" cy="753747"/>
          </a:xfrm>
          <a:prstGeom prst="roundRect">
            <a:avLst>
              <a:gd name="adj" fmla="val 644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446/546</a:t>
            </a:r>
          </a:p>
          <a:p>
            <a:pPr algn="ctr"/>
            <a:r>
              <a:rPr lang="en-US" sz="1400" dirty="0"/>
              <a:t>Machine Learning</a:t>
            </a:r>
          </a:p>
        </p:txBody>
      </p:sp>
      <p:cxnSp>
        <p:nvCxnSpPr>
          <p:cNvPr id="10" name="Straight Arrow Connector 9">
            <a:extLst>
              <a:ext uri="{FF2B5EF4-FFF2-40B4-BE49-F238E27FC236}">
                <a16:creationId xmlns:a16="http://schemas.microsoft.com/office/drawing/2014/main" id="{8353049B-E92B-E5C6-5132-2C96F71EF1C4}"/>
              </a:ext>
            </a:extLst>
          </p:cNvPr>
          <p:cNvCxnSpPr>
            <a:cxnSpLocks/>
            <a:stCxn id="8" idx="2"/>
            <a:endCxn id="22" idx="0"/>
          </p:cNvCxnSpPr>
          <p:nvPr/>
        </p:nvCxnSpPr>
        <p:spPr>
          <a:xfrm>
            <a:off x="6095999" y="2024498"/>
            <a:ext cx="0" cy="283757"/>
          </a:xfrm>
          <a:prstGeom prst="straightConnector1">
            <a:avLst/>
          </a:prstGeom>
          <a:ln w="38100">
            <a:solidFill>
              <a:schemeClr val="bg2"/>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22" name="Rounded Rectangle 21">
            <a:extLst>
              <a:ext uri="{FF2B5EF4-FFF2-40B4-BE49-F238E27FC236}">
                <a16:creationId xmlns:a16="http://schemas.microsoft.com/office/drawing/2014/main" id="{608127F5-2436-9031-97D0-8CBDDE0B1BF2}"/>
              </a:ext>
            </a:extLst>
          </p:cNvPr>
          <p:cNvSpPr/>
          <p:nvPr/>
        </p:nvSpPr>
        <p:spPr>
          <a:xfrm>
            <a:off x="4985384" y="2308255"/>
            <a:ext cx="2221230" cy="753747"/>
          </a:xfrm>
          <a:prstGeom prst="roundRect">
            <a:avLst>
              <a:gd name="adj" fmla="val 644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447</a:t>
            </a:r>
          </a:p>
          <a:p>
            <a:pPr algn="ctr"/>
            <a:r>
              <a:rPr lang="en-US" sz="1400" dirty="0"/>
              <a:t>NLP</a:t>
            </a:r>
          </a:p>
        </p:txBody>
      </p:sp>
      <p:sp>
        <p:nvSpPr>
          <p:cNvPr id="24" name="Rounded Rectangle 23">
            <a:extLst>
              <a:ext uri="{FF2B5EF4-FFF2-40B4-BE49-F238E27FC236}">
                <a16:creationId xmlns:a16="http://schemas.microsoft.com/office/drawing/2014/main" id="{E0E872A9-DA1E-2F85-74B7-9D7FF8BFCC73}"/>
              </a:ext>
            </a:extLst>
          </p:cNvPr>
          <p:cNvSpPr/>
          <p:nvPr/>
        </p:nvSpPr>
        <p:spPr>
          <a:xfrm>
            <a:off x="4985384" y="3345759"/>
            <a:ext cx="2221230" cy="753747"/>
          </a:xfrm>
          <a:prstGeom prst="roundRect">
            <a:avLst>
              <a:gd name="adj" fmla="val 644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478</a:t>
            </a:r>
          </a:p>
          <a:p>
            <a:pPr algn="ctr"/>
            <a:r>
              <a:rPr lang="en-US" sz="1400" dirty="0"/>
              <a:t>Autonomous Robotics</a:t>
            </a:r>
          </a:p>
        </p:txBody>
      </p:sp>
      <p:sp>
        <p:nvSpPr>
          <p:cNvPr id="25" name="Rounded Rectangle 24">
            <a:extLst>
              <a:ext uri="{FF2B5EF4-FFF2-40B4-BE49-F238E27FC236}">
                <a16:creationId xmlns:a16="http://schemas.microsoft.com/office/drawing/2014/main" id="{6F444549-D6EC-398D-8F00-EFD143B11253}"/>
              </a:ext>
            </a:extLst>
          </p:cNvPr>
          <p:cNvSpPr/>
          <p:nvPr/>
        </p:nvSpPr>
        <p:spPr>
          <a:xfrm>
            <a:off x="4985384" y="4383263"/>
            <a:ext cx="2221230" cy="753747"/>
          </a:xfrm>
          <a:prstGeom prst="roundRect">
            <a:avLst>
              <a:gd name="adj" fmla="val 644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480</a:t>
            </a:r>
          </a:p>
          <a:p>
            <a:pPr algn="ctr"/>
            <a:r>
              <a:rPr lang="en-US" sz="1400" dirty="0"/>
              <a:t>Computer Ethics</a:t>
            </a:r>
          </a:p>
        </p:txBody>
      </p:sp>
      <p:sp>
        <p:nvSpPr>
          <p:cNvPr id="26" name="Rounded Rectangle 25">
            <a:extLst>
              <a:ext uri="{FF2B5EF4-FFF2-40B4-BE49-F238E27FC236}">
                <a16:creationId xmlns:a16="http://schemas.microsoft.com/office/drawing/2014/main" id="{6190D220-B672-3F31-C065-4B5A80CB9B7F}"/>
              </a:ext>
            </a:extLst>
          </p:cNvPr>
          <p:cNvSpPr/>
          <p:nvPr/>
        </p:nvSpPr>
        <p:spPr>
          <a:xfrm>
            <a:off x="4985384" y="5420767"/>
            <a:ext cx="2221230" cy="753747"/>
          </a:xfrm>
          <a:prstGeom prst="roundRect">
            <a:avLst>
              <a:gd name="adj" fmla="val 644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493</a:t>
            </a:r>
          </a:p>
          <a:p>
            <a:pPr algn="ctr"/>
            <a:r>
              <a:rPr lang="en-US" sz="1400" dirty="0"/>
              <a:t>Human-AI Interaction</a:t>
            </a:r>
          </a:p>
        </p:txBody>
      </p:sp>
      <p:cxnSp>
        <p:nvCxnSpPr>
          <p:cNvPr id="36" name="Elbow Connector 35">
            <a:extLst>
              <a:ext uri="{FF2B5EF4-FFF2-40B4-BE49-F238E27FC236}">
                <a16:creationId xmlns:a16="http://schemas.microsoft.com/office/drawing/2014/main" id="{A103A25F-F4CC-CA9F-96BD-17D1682D6045}"/>
              </a:ext>
            </a:extLst>
          </p:cNvPr>
          <p:cNvCxnSpPr>
            <a:stCxn id="8" idx="3"/>
            <a:endCxn id="34" idx="1"/>
          </p:cNvCxnSpPr>
          <p:nvPr/>
        </p:nvCxnSpPr>
        <p:spPr>
          <a:xfrm>
            <a:off x="7206614" y="1647625"/>
            <a:ext cx="1375139" cy="371467"/>
          </a:xfrm>
          <a:prstGeom prst="bentConnector3">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33" name="Rounded Rectangle 32">
            <a:extLst>
              <a:ext uri="{FF2B5EF4-FFF2-40B4-BE49-F238E27FC236}">
                <a16:creationId xmlns:a16="http://schemas.microsoft.com/office/drawing/2014/main" id="{62B5F49C-6F3C-F940-C698-9694230DCD3D}"/>
              </a:ext>
            </a:extLst>
          </p:cNvPr>
          <p:cNvSpPr/>
          <p:nvPr/>
        </p:nvSpPr>
        <p:spPr>
          <a:xfrm>
            <a:off x="8581753" y="604713"/>
            <a:ext cx="2221230" cy="753747"/>
          </a:xfrm>
          <a:prstGeom prst="roundRect">
            <a:avLst>
              <a:gd name="adj" fmla="val 644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542</a:t>
            </a:r>
          </a:p>
          <a:p>
            <a:pPr algn="ctr"/>
            <a:r>
              <a:rPr lang="en-US" sz="1400" dirty="0"/>
              <a:t>Reinforcement Learning</a:t>
            </a:r>
          </a:p>
        </p:txBody>
      </p:sp>
      <p:sp>
        <p:nvSpPr>
          <p:cNvPr id="34" name="Rounded Rectangle 33">
            <a:extLst>
              <a:ext uri="{FF2B5EF4-FFF2-40B4-BE49-F238E27FC236}">
                <a16:creationId xmlns:a16="http://schemas.microsoft.com/office/drawing/2014/main" id="{3ABA9CED-EFEF-67D1-DD2C-802B7BB21D59}"/>
              </a:ext>
            </a:extLst>
          </p:cNvPr>
          <p:cNvSpPr/>
          <p:nvPr/>
        </p:nvSpPr>
        <p:spPr>
          <a:xfrm>
            <a:off x="8581753" y="1642218"/>
            <a:ext cx="2221230" cy="753747"/>
          </a:xfrm>
          <a:prstGeom prst="roundRect">
            <a:avLst>
              <a:gd name="adj" fmla="val 644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493G1/543</a:t>
            </a:r>
          </a:p>
          <a:p>
            <a:pPr algn="ctr"/>
            <a:r>
              <a:rPr lang="en-US" sz="1400" dirty="0"/>
              <a:t>Deep Learning</a:t>
            </a:r>
          </a:p>
        </p:txBody>
      </p:sp>
      <p:sp>
        <p:nvSpPr>
          <p:cNvPr id="37" name="Rounded Rectangle 36">
            <a:extLst>
              <a:ext uri="{FF2B5EF4-FFF2-40B4-BE49-F238E27FC236}">
                <a16:creationId xmlns:a16="http://schemas.microsoft.com/office/drawing/2014/main" id="{6E72C274-3387-02AD-D017-65CC3C7CF8DA}"/>
              </a:ext>
            </a:extLst>
          </p:cNvPr>
          <p:cNvSpPr/>
          <p:nvPr/>
        </p:nvSpPr>
        <p:spPr>
          <a:xfrm>
            <a:off x="8581753" y="2679722"/>
            <a:ext cx="2221230" cy="753747"/>
          </a:xfrm>
          <a:prstGeom prst="roundRect">
            <a:avLst>
              <a:gd name="adj" fmla="val 644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547</a:t>
            </a:r>
          </a:p>
          <a:p>
            <a:pPr algn="ctr"/>
            <a:r>
              <a:rPr lang="en-US" sz="1400" dirty="0"/>
              <a:t>ML for Big Data</a:t>
            </a:r>
          </a:p>
        </p:txBody>
      </p:sp>
      <p:sp>
        <p:nvSpPr>
          <p:cNvPr id="38" name="Rounded Rectangle 37">
            <a:extLst>
              <a:ext uri="{FF2B5EF4-FFF2-40B4-BE49-F238E27FC236}">
                <a16:creationId xmlns:a16="http://schemas.microsoft.com/office/drawing/2014/main" id="{29794574-703E-C3DF-203E-64FCCDE48F3E}"/>
              </a:ext>
            </a:extLst>
          </p:cNvPr>
          <p:cNvSpPr/>
          <p:nvPr/>
        </p:nvSpPr>
        <p:spPr>
          <a:xfrm>
            <a:off x="8581753" y="3717226"/>
            <a:ext cx="2221230" cy="753747"/>
          </a:xfrm>
          <a:prstGeom prst="roundRect">
            <a:avLst>
              <a:gd name="adj" fmla="val 644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493/554</a:t>
            </a:r>
          </a:p>
          <a:p>
            <a:pPr algn="ctr"/>
            <a:r>
              <a:rPr lang="en-US" sz="1400" dirty="0"/>
              <a:t>Systems for ML</a:t>
            </a:r>
          </a:p>
        </p:txBody>
      </p:sp>
      <p:sp>
        <p:nvSpPr>
          <p:cNvPr id="39" name="Rounded Rectangle 38">
            <a:extLst>
              <a:ext uri="{FF2B5EF4-FFF2-40B4-BE49-F238E27FC236}">
                <a16:creationId xmlns:a16="http://schemas.microsoft.com/office/drawing/2014/main" id="{B63AF0E0-3482-5874-23FA-4E7E981CFFAD}"/>
              </a:ext>
            </a:extLst>
          </p:cNvPr>
          <p:cNvSpPr/>
          <p:nvPr/>
        </p:nvSpPr>
        <p:spPr>
          <a:xfrm>
            <a:off x="8581753" y="4754730"/>
            <a:ext cx="2221230" cy="753747"/>
          </a:xfrm>
          <a:prstGeom prst="roundRect">
            <a:avLst>
              <a:gd name="adj" fmla="val 644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574</a:t>
            </a:r>
          </a:p>
          <a:p>
            <a:pPr algn="ctr"/>
            <a:r>
              <a:rPr lang="en-US" sz="1400" dirty="0"/>
              <a:t>Explainable AI</a:t>
            </a:r>
          </a:p>
        </p:txBody>
      </p:sp>
      <p:sp>
        <p:nvSpPr>
          <p:cNvPr id="40" name="Rounded Rectangle 39">
            <a:extLst>
              <a:ext uri="{FF2B5EF4-FFF2-40B4-BE49-F238E27FC236}">
                <a16:creationId xmlns:a16="http://schemas.microsoft.com/office/drawing/2014/main" id="{343CED2B-68A8-0451-1A64-D94613EFBB82}"/>
              </a:ext>
            </a:extLst>
          </p:cNvPr>
          <p:cNvSpPr/>
          <p:nvPr/>
        </p:nvSpPr>
        <p:spPr>
          <a:xfrm>
            <a:off x="8581753" y="5792234"/>
            <a:ext cx="2221230" cy="753747"/>
          </a:xfrm>
          <a:prstGeom prst="roundRect">
            <a:avLst>
              <a:gd name="adj" fmla="val 644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582</a:t>
            </a:r>
          </a:p>
          <a:p>
            <a:pPr algn="ctr"/>
            <a:r>
              <a:rPr lang="en-US" sz="1400" dirty="0"/>
              <a:t>Ethics in AI</a:t>
            </a:r>
          </a:p>
        </p:txBody>
      </p:sp>
      <p:cxnSp>
        <p:nvCxnSpPr>
          <p:cNvPr id="42" name="Elbow Connector 41">
            <a:extLst>
              <a:ext uri="{FF2B5EF4-FFF2-40B4-BE49-F238E27FC236}">
                <a16:creationId xmlns:a16="http://schemas.microsoft.com/office/drawing/2014/main" id="{87BF79A6-EFF7-F035-1263-EF83DDE18EF3}"/>
              </a:ext>
            </a:extLst>
          </p:cNvPr>
          <p:cNvCxnSpPr>
            <a:cxnSpLocks/>
            <a:stCxn id="8" idx="3"/>
            <a:endCxn id="33" idx="1"/>
          </p:cNvCxnSpPr>
          <p:nvPr/>
        </p:nvCxnSpPr>
        <p:spPr>
          <a:xfrm flipV="1">
            <a:off x="7206614" y="981587"/>
            <a:ext cx="1375139" cy="666038"/>
          </a:xfrm>
          <a:prstGeom prst="bentConnector3">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45" name="Elbow Connector 44">
            <a:extLst>
              <a:ext uri="{FF2B5EF4-FFF2-40B4-BE49-F238E27FC236}">
                <a16:creationId xmlns:a16="http://schemas.microsoft.com/office/drawing/2014/main" id="{EED66C99-C98C-F38C-4FE2-16BFF37630F5}"/>
              </a:ext>
            </a:extLst>
          </p:cNvPr>
          <p:cNvCxnSpPr>
            <a:cxnSpLocks/>
            <a:stCxn id="8" idx="3"/>
            <a:endCxn id="37" idx="1"/>
          </p:cNvCxnSpPr>
          <p:nvPr/>
        </p:nvCxnSpPr>
        <p:spPr>
          <a:xfrm>
            <a:off x="7206614" y="1647625"/>
            <a:ext cx="1375139" cy="1408971"/>
          </a:xfrm>
          <a:prstGeom prst="bentConnector3">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48" name="Elbow Connector 47">
            <a:extLst>
              <a:ext uri="{FF2B5EF4-FFF2-40B4-BE49-F238E27FC236}">
                <a16:creationId xmlns:a16="http://schemas.microsoft.com/office/drawing/2014/main" id="{CB69984E-297C-DC2E-89A3-8B02F440B4D4}"/>
              </a:ext>
            </a:extLst>
          </p:cNvPr>
          <p:cNvCxnSpPr>
            <a:cxnSpLocks/>
            <a:stCxn id="8" idx="3"/>
            <a:endCxn id="38" idx="1"/>
          </p:cNvCxnSpPr>
          <p:nvPr/>
        </p:nvCxnSpPr>
        <p:spPr>
          <a:xfrm>
            <a:off x="7206614" y="1647625"/>
            <a:ext cx="1375139" cy="2446475"/>
          </a:xfrm>
          <a:prstGeom prst="bentConnector3">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51" name="Rounded Rectangle 50">
            <a:extLst>
              <a:ext uri="{FF2B5EF4-FFF2-40B4-BE49-F238E27FC236}">
                <a16:creationId xmlns:a16="http://schemas.microsoft.com/office/drawing/2014/main" id="{5AD7F07F-C876-9A57-0709-B96D5FAEFAB2}"/>
              </a:ext>
            </a:extLst>
          </p:cNvPr>
          <p:cNvSpPr/>
          <p:nvPr/>
        </p:nvSpPr>
        <p:spPr>
          <a:xfrm>
            <a:off x="1127486" y="4192235"/>
            <a:ext cx="2221230" cy="753747"/>
          </a:xfrm>
          <a:prstGeom prst="roundRect">
            <a:avLst>
              <a:gd name="adj" fmla="val 644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CSE 473</a:t>
            </a:r>
          </a:p>
          <a:p>
            <a:pPr algn="ctr"/>
            <a:r>
              <a:rPr lang="en-US" sz="1400" dirty="0"/>
              <a:t>Introduction to AI</a:t>
            </a:r>
          </a:p>
        </p:txBody>
      </p:sp>
      <p:cxnSp>
        <p:nvCxnSpPr>
          <p:cNvPr id="52" name="Elbow Connector 51">
            <a:extLst>
              <a:ext uri="{FF2B5EF4-FFF2-40B4-BE49-F238E27FC236}">
                <a16:creationId xmlns:a16="http://schemas.microsoft.com/office/drawing/2014/main" id="{BEA8F9F0-C574-3FD1-9EFE-6BB286DB5600}"/>
              </a:ext>
            </a:extLst>
          </p:cNvPr>
          <p:cNvCxnSpPr>
            <a:cxnSpLocks/>
            <a:stCxn id="51" idx="3"/>
            <a:endCxn id="8" idx="1"/>
          </p:cNvCxnSpPr>
          <p:nvPr/>
        </p:nvCxnSpPr>
        <p:spPr>
          <a:xfrm flipV="1">
            <a:off x="3348716" y="1647625"/>
            <a:ext cx="1636668" cy="2921484"/>
          </a:xfrm>
          <a:prstGeom prst="bentConnector3">
            <a:avLst/>
          </a:prstGeom>
          <a:ln w="38100">
            <a:solidFill>
              <a:schemeClr val="accent5"/>
            </a:solidFill>
            <a:tailEnd type="triangle"/>
          </a:ln>
        </p:spPr>
        <p:style>
          <a:lnRef idx="2">
            <a:schemeClr val="accent1"/>
          </a:lnRef>
          <a:fillRef idx="0">
            <a:schemeClr val="accent1"/>
          </a:fillRef>
          <a:effectRef idx="1">
            <a:schemeClr val="accent1"/>
          </a:effectRef>
          <a:fontRef idx="minor">
            <a:schemeClr val="tx1"/>
          </a:fontRef>
        </p:style>
      </p:cxnSp>
      <p:cxnSp>
        <p:nvCxnSpPr>
          <p:cNvPr id="55" name="Elbow Connector 54">
            <a:extLst>
              <a:ext uri="{FF2B5EF4-FFF2-40B4-BE49-F238E27FC236}">
                <a16:creationId xmlns:a16="http://schemas.microsoft.com/office/drawing/2014/main" id="{62EFE58B-9B29-EE0C-F412-5EF92BD8D6B0}"/>
              </a:ext>
            </a:extLst>
          </p:cNvPr>
          <p:cNvCxnSpPr>
            <a:cxnSpLocks/>
            <a:stCxn id="51" idx="3"/>
            <a:endCxn id="24" idx="1"/>
          </p:cNvCxnSpPr>
          <p:nvPr/>
        </p:nvCxnSpPr>
        <p:spPr>
          <a:xfrm flipV="1">
            <a:off x="3348716" y="3722633"/>
            <a:ext cx="1636668" cy="846476"/>
          </a:xfrm>
          <a:prstGeom prst="bentConnector3">
            <a:avLst>
              <a:gd name="adj1" fmla="val 50000"/>
            </a:avLst>
          </a:prstGeom>
          <a:ln w="38100">
            <a:solidFill>
              <a:schemeClr val="accent5"/>
            </a:solidFill>
            <a:tailEnd type="triangle"/>
          </a:ln>
        </p:spPr>
        <p:style>
          <a:lnRef idx="2">
            <a:schemeClr val="accent1"/>
          </a:lnRef>
          <a:fillRef idx="0">
            <a:schemeClr val="accent1"/>
          </a:fillRef>
          <a:effectRef idx="1">
            <a:schemeClr val="accent1"/>
          </a:effectRef>
          <a:fontRef idx="minor">
            <a:schemeClr val="tx1"/>
          </a:fontRef>
        </p:style>
      </p:cxnSp>
      <p:cxnSp>
        <p:nvCxnSpPr>
          <p:cNvPr id="59" name="Elbow Connector 58">
            <a:extLst>
              <a:ext uri="{FF2B5EF4-FFF2-40B4-BE49-F238E27FC236}">
                <a16:creationId xmlns:a16="http://schemas.microsoft.com/office/drawing/2014/main" id="{958590C7-AC37-FAA5-938E-A825CD5DE336}"/>
              </a:ext>
            </a:extLst>
          </p:cNvPr>
          <p:cNvCxnSpPr>
            <a:cxnSpLocks/>
            <a:endCxn id="25" idx="1"/>
          </p:cNvCxnSpPr>
          <p:nvPr/>
        </p:nvCxnSpPr>
        <p:spPr>
          <a:xfrm>
            <a:off x="3348716" y="4569109"/>
            <a:ext cx="1636668" cy="191028"/>
          </a:xfrm>
          <a:prstGeom prst="bentConnector3">
            <a:avLst/>
          </a:prstGeom>
          <a:ln w="38100">
            <a:solidFill>
              <a:schemeClr val="accent5"/>
            </a:solidFill>
            <a:tailEnd type="triangle"/>
          </a:ln>
        </p:spPr>
        <p:style>
          <a:lnRef idx="2">
            <a:schemeClr val="accent1"/>
          </a:lnRef>
          <a:fillRef idx="0">
            <a:schemeClr val="accent1"/>
          </a:fillRef>
          <a:effectRef idx="1">
            <a:schemeClr val="accent1"/>
          </a:effectRef>
          <a:fontRef idx="minor">
            <a:schemeClr val="tx1"/>
          </a:fontRef>
        </p:style>
      </p:cxnSp>
      <p:cxnSp>
        <p:nvCxnSpPr>
          <p:cNvPr id="62" name="Elbow Connector 61">
            <a:extLst>
              <a:ext uri="{FF2B5EF4-FFF2-40B4-BE49-F238E27FC236}">
                <a16:creationId xmlns:a16="http://schemas.microsoft.com/office/drawing/2014/main" id="{7C03C208-110D-BB04-8153-D6D9BF625A3D}"/>
              </a:ext>
            </a:extLst>
          </p:cNvPr>
          <p:cNvCxnSpPr>
            <a:cxnSpLocks/>
            <a:stCxn id="51" idx="3"/>
            <a:endCxn id="26" idx="1"/>
          </p:cNvCxnSpPr>
          <p:nvPr/>
        </p:nvCxnSpPr>
        <p:spPr>
          <a:xfrm>
            <a:off x="3348716" y="4569109"/>
            <a:ext cx="1636668" cy="1228532"/>
          </a:xfrm>
          <a:prstGeom prst="bentConnector3">
            <a:avLst>
              <a:gd name="adj1" fmla="val 50000"/>
            </a:avLst>
          </a:prstGeom>
          <a:ln w="38100">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315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2" grpId="0" animBg="1"/>
      <p:bldP spid="24" grpId="0" animBg="1"/>
      <p:bldP spid="25" grpId="0" animBg="1"/>
      <p:bldP spid="26" grpId="0" animBg="1"/>
      <p:bldP spid="33" grpId="0" animBg="1"/>
      <p:bldP spid="34" grpId="0" animBg="1"/>
      <p:bldP spid="37" grpId="0" animBg="1"/>
      <p:bldP spid="38" grpId="0" animBg="1"/>
      <p:bldP spid="39" grpId="0" animBg="1"/>
      <p:bldP spid="4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8046498-581B-C1A2-41AC-45312C092D0D}"/>
              </a:ext>
            </a:extLst>
          </p:cNvPr>
          <p:cNvSpPr>
            <a:spLocks noGrp="1"/>
          </p:cNvSpPr>
          <p:nvPr>
            <p:ph type="title"/>
          </p:nvPr>
        </p:nvSpPr>
        <p:spPr/>
        <p:txBody>
          <a:bodyPr/>
          <a:lstStyle/>
          <a:p>
            <a:r>
              <a:rPr lang="en-US" dirty="0"/>
              <a:t>Open Questions in AI</a:t>
            </a:r>
          </a:p>
        </p:txBody>
      </p:sp>
      <p:sp>
        <p:nvSpPr>
          <p:cNvPr id="4" name="Date Placeholder 3">
            <a:extLst>
              <a:ext uri="{FF2B5EF4-FFF2-40B4-BE49-F238E27FC236}">
                <a16:creationId xmlns:a16="http://schemas.microsoft.com/office/drawing/2014/main" id="{DE33632B-B588-9305-297A-45BA066A2AC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24C8455-B1CA-5852-E8BB-9D8A8604E940}"/>
              </a:ext>
            </a:extLst>
          </p:cNvPr>
          <p:cNvSpPr>
            <a:spLocks noGrp="1"/>
          </p:cNvSpPr>
          <p:nvPr>
            <p:ph type="sldNum" sz="quarter" idx="12"/>
          </p:nvPr>
        </p:nvSpPr>
        <p:spPr/>
        <p:txBody>
          <a:bodyPr/>
          <a:lstStyle/>
          <a:p>
            <a:fld id="{0C6CD854-DD62-6C4B-87F1-66B34D688D3F}" type="slidenum">
              <a:rPr lang="en-US" smtClean="0"/>
              <a:t>14</a:t>
            </a:fld>
            <a:endParaRPr lang="en-US"/>
          </a:p>
        </p:txBody>
      </p:sp>
    </p:spTree>
    <p:extLst>
      <p:ext uri="{BB962C8B-B14F-4D97-AF65-F5344CB8AC3E}">
        <p14:creationId xmlns:p14="http://schemas.microsoft.com/office/powerpoint/2010/main" val="1757919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6AF80B-0CD8-DC5F-C5BA-48AE83B05D66}"/>
              </a:ext>
            </a:extLst>
          </p:cNvPr>
          <p:cNvSpPr>
            <a:spLocks noGrp="1"/>
          </p:cNvSpPr>
          <p:nvPr>
            <p:ph type="title"/>
          </p:nvPr>
        </p:nvSpPr>
        <p:spPr/>
        <p:txBody>
          <a:bodyPr/>
          <a:lstStyle/>
          <a:p>
            <a:r>
              <a:rPr lang="en-US" dirty="0"/>
              <a:t>Scaling</a:t>
            </a:r>
          </a:p>
        </p:txBody>
      </p:sp>
      <p:sp>
        <p:nvSpPr>
          <p:cNvPr id="8" name="Content Placeholder 7">
            <a:extLst>
              <a:ext uri="{FF2B5EF4-FFF2-40B4-BE49-F238E27FC236}">
                <a16:creationId xmlns:a16="http://schemas.microsoft.com/office/drawing/2014/main" id="{5C2C4A2A-6F86-4AFD-21AF-F98290C63B40}"/>
              </a:ext>
            </a:extLst>
          </p:cNvPr>
          <p:cNvSpPr>
            <a:spLocks noGrp="1"/>
          </p:cNvSpPr>
          <p:nvPr>
            <p:ph idx="1"/>
          </p:nvPr>
        </p:nvSpPr>
        <p:spPr>
          <a:xfrm>
            <a:off x="497158" y="1377320"/>
            <a:ext cx="11197683" cy="789684"/>
          </a:xfrm>
        </p:spPr>
        <p:txBody>
          <a:bodyPr/>
          <a:lstStyle/>
          <a:p>
            <a:pPr marL="0" indent="0" algn="ctr">
              <a:buNone/>
            </a:pPr>
            <a:r>
              <a:rPr lang="en-US" i="1" dirty="0"/>
              <a:t>Are “scaling laws” actually “laws”?</a:t>
            </a:r>
          </a:p>
        </p:txBody>
      </p:sp>
      <p:sp>
        <p:nvSpPr>
          <p:cNvPr id="3" name="Date Placeholder 2">
            <a:extLst>
              <a:ext uri="{FF2B5EF4-FFF2-40B4-BE49-F238E27FC236}">
                <a16:creationId xmlns:a16="http://schemas.microsoft.com/office/drawing/2014/main" id="{9004A69C-58DC-639C-3D54-32D54BD2392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C6C92721-ACEB-B890-0D71-30ACA4DA2561}"/>
              </a:ext>
            </a:extLst>
          </p:cNvPr>
          <p:cNvSpPr>
            <a:spLocks noGrp="1"/>
          </p:cNvSpPr>
          <p:nvPr>
            <p:ph type="sldNum" sz="quarter" idx="12"/>
          </p:nvPr>
        </p:nvSpPr>
        <p:spPr/>
        <p:txBody>
          <a:bodyPr/>
          <a:lstStyle/>
          <a:p>
            <a:fld id="{0C6CD854-DD62-6C4B-87F1-66B34D688D3F}" type="slidenum">
              <a:rPr lang="en-US" smtClean="0"/>
              <a:t>15</a:t>
            </a:fld>
            <a:endParaRPr lang="en-US"/>
          </a:p>
        </p:txBody>
      </p:sp>
      <p:pic>
        <p:nvPicPr>
          <p:cNvPr id="10" name="Picture 9" descr="A graph of a computer function&#10;&#10;AI-generated content may be incorrect.">
            <a:extLst>
              <a:ext uri="{FF2B5EF4-FFF2-40B4-BE49-F238E27FC236}">
                <a16:creationId xmlns:a16="http://schemas.microsoft.com/office/drawing/2014/main" id="{D9D33353-D22F-8E48-863B-ACC92B20B873}"/>
              </a:ext>
            </a:extLst>
          </p:cNvPr>
          <p:cNvPicPr>
            <a:picLocks noChangeAspect="1"/>
          </p:cNvPicPr>
          <p:nvPr/>
        </p:nvPicPr>
        <p:blipFill>
          <a:blip r:embed="rId2"/>
          <a:stretch>
            <a:fillRect/>
          </a:stretch>
        </p:blipFill>
        <p:spPr>
          <a:xfrm>
            <a:off x="3961920" y="2131157"/>
            <a:ext cx="4268157" cy="3729458"/>
          </a:xfrm>
          <a:prstGeom prst="rect">
            <a:avLst/>
          </a:prstGeom>
        </p:spPr>
      </p:pic>
      <p:sp>
        <p:nvSpPr>
          <p:cNvPr id="11" name="TextBox 10">
            <a:hlinkClick r:id="rId3"/>
            <a:extLst>
              <a:ext uri="{FF2B5EF4-FFF2-40B4-BE49-F238E27FC236}">
                <a16:creationId xmlns:a16="http://schemas.microsoft.com/office/drawing/2014/main" id="{265689DC-26EF-70EF-EC5F-6C77E9D26BAE}"/>
              </a:ext>
            </a:extLst>
          </p:cNvPr>
          <p:cNvSpPr txBox="1"/>
          <p:nvPr/>
        </p:nvSpPr>
        <p:spPr>
          <a:xfrm>
            <a:off x="6702158" y="5896627"/>
            <a:ext cx="1527919" cy="276999"/>
          </a:xfrm>
          <a:prstGeom prst="rect">
            <a:avLst/>
          </a:prstGeom>
          <a:noFill/>
        </p:spPr>
        <p:txBody>
          <a:bodyPr wrap="none" rtlCol="0">
            <a:spAutoFit/>
          </a:bodyPr>
          <a:lstStyle/>
          <a:p>
            <a:r>
              <a:rPr lang="en-US" sz="1200" dirty="0">
                <a:hlinkClick r:id="rId3"/>
              </a:rPr>
              <a:t>Kaplan et al. (2020)</a:t>
            </a:r>
            <a:endParaRPr lang="en-US" sz="1200" dirty="0"/>
          </a:p>
        </p:txBody>
      </p:sp>
    </p:spTree>
    <p:extLst>
      <p:ext uri="{BB962C8B-B14F-4D97-AF65-F5344CB8AC3E}">
        <p14:creationId xmlns:p14="http://schemas.microsoft.com/office/powerpoint/2010/main" val="361694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D6AAD-B6BA-9A3D-7679-2DEDFF6522F9}"/>
              </a:ext>
            </a:extLst>
          </p:cNvPr>
          <p:cNvSpPr>
            <a:spLocks noGrp="1"/>
          </p:cNvSpPr>
          <p:nvPr>
            <p:ph type="title"/>
          </p:nvPr>
        </p:nvSpPr>
        <p:spPr/>
        <p:txBody>
          <a:bodyPr/>
          <a:lstStyle/>
          <a:p>
            <a:r>
              <a:rPr lang="en-US" dirty="0"/>
              <a:t>Real—World Grounding</a:t>
            </a:r>
          </a:p>
        </p:txBody>
      </p:sp>
      <p:sp>
        <p:nvSpPr>
          <p:cNvPr id="3" name="Content Placeholder 2">
            <a:extLst>
              <a:ext uri="{FF2B5EF4-FFF2-40B4-BE49-F238E27FC236}">
                <a16:creationId xmlns:a16="http://schemas.microsoft.com/office/drawing/2014/main" id="{3489DDC4-AFD5-7806-A8F5-77B3D74054E0}"/>
              </a:ext>
            </a:extLst>
          </p:cNvPr>
          <p:cNvSpPr>
            <a:spLocks noGrp="1"/>
          </p:cNvSpPr>
          <p:nvPr>
            <p:ph idx="1"/>
          </p:nvPr>
        </p:nvSpPr>
        <p:spPr/>
        <p:txBody>
          <a:bodyPr/>
          <a:lstStyle/>
          <a:p>
            <a:pPr marL="0" indent="0" algn="ctr">
              <a:buNone/>
            </a:pPr>
            <a:r>
              <a:rPr lang="en-US" i="1" dirty="0"/>
              <a:t>How far can we go with a data-only approach?</a:t>
            </a:r>
          </a:p>
        </p:txBody>
      </p:sp>
      <p:sp>
        <p:nvSpPr>
          <p:cNvPr id="4" name="Date Placeholder 3">
            <a:extLst>
              <a:ext uri="{FF2B5EF4-FFF2-40B4-BE49-F238E27FC236}">
                <a16:creationId xmlns:a16="http://schemas.microsoft.com/office/drawing/2014/main" id="{BB51EED1-74C6-DCE0-E92D-1D7CA6F62DD0}"/>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7EC59BB-40C0-B52E-73D8-088B82F426AC}"/>
              </a:ext>
            </a:extLst>
          </p:cNvPr>
          <p:cNvSpPr>
            <a:spLocks noGrp="1"/>
          </p:cNvSpPr>
          <p:nvPr>
            <p:ph type="sldNum" sz="quarter" idx="12"/>
          </p:nvPr>
        </p:nvSpPr>
        <p:spPr/>
        <p:txBody>
          <a:bodyPr/>
          <a:lstStyle/>
          <a:p>
            <a:fld id="{0C6CD854-DD62-6C4B-87F1-66B34D688D3F}" type="slidenum">
              <a:rPr lang="en-US" smtClean="0"/>
              <a:t>16</a:t>
            </a:fld>
            <a:endParaRPr lang="en-US"/>
          </a:p>
        </p:txBody>
      </p:sp>
      <p:pic>
        <p:nvPicPr>
          <p:cNvPr id="7" name="Picture 6" descr="A blue planet with text above&#10;&#10;AI-generated content may be incorrect.">
            <a:extLst>
              <a:ext uri="{FF2B5EF4-FFF2-40B4-BE49-F238E27FC236}">
                <a16:creationId xmlns:a16="http://schemas.microsoft.com/office/drawing/2014/main" id="{764D4418-ECC6-1298-6F3A-323E0CB22409}"/>
              </a:ext>
            </a:extLst>
          </p:cNvPr>
          <p:cNvPicPr>
            <a:picLocks noChangeAspect="1"/>
          </p:cNvPicPr>
          <p:nvPr/>
        </p:nvPicPr>
        <p:blipFill>
          <a:blip r:embed="rId2"/>
          <a:stretch>
            <a:fillRect/>
          </a:stretch>
        </p:blipFill>
        <p:spPr>
          <a:xfrm>
            <a:off x="2035945" y="2492678"/>
            <a:ext cx="8120107" cy="3326647"/>
          </a:xfrm>
          <a:prstGeom prst="rect">
            <a:avLst/>
          </a:prstGeom>
        </p:spPr>
      </p:pic>
      <p:sp>
        <p:nvSpPr>
          <p:cNvPr id="8" name="TextBox 7">
            <a:hlinkClick r:id="rId3"/>
            <a:extLst>
              <a:ext uri="{FF2B5EF4-FFF2-40B4-BE49-F238E27FC236}">
                <a16:creationId xmlns:a16="http://schemas.microsoft.com/office/drawing/2014/main" id="{02D1FA4A-6B89-1B52-0230-B213B120E530}"/>
              </a:ext>
            </a:extLst>
          </p:cNvPr>
          <p:cNvSpPr txBox="1"/>
          <p:nvPr/>
        </p:nvSpPr>
        <p:spPr>
          <a:xfrm>
            <a:off x="9125001" y="5919401"/>
            <a:ext cx="1031051" cy="276999"/>
          </a:xfrm>
          <a:prstGeom prst="rect">
            <a:avLst/>
          </a:prstGeom>
          <a:noFill/>
        </p:spPr>
        <p:txBody>
          <a:bodyPr wrap="none" rtlCol="0">
            <a:spAutoFit/>
          </a:bodyPr>
          <a:lstStyle/>
          <a:p>
            <a:r>
              <a:rPr lang="en-US" sz="1200" i="1" dirty="0">
                <a:hlinkClick r:id="rId4"/>
              </a:rPr>
              <a:t>TIME</a:t>
            </a:r>
            <a:r>
              <a:rPr lang="en-US" sz="1200" dirty="0">
                <a:hlinkClick r:id="rId4"/>
              </a:rPr>
              <a:t> (2026)</a:t>
            </a:r>
            <a:endParaRPr lang="en-US" sz="1200" dirty="0"/>
          </a:p>
        </p:txBody>
      </p:sp>
    </p:spTree>
    <p:extLst>
      <p:ext uri="{BB962C8B-B14F-4D97-AF65-F5344CB8AC3E}">
        <p14:creationId xmlns:p14="http://schemas.microsoft.com/office/powerpoint/2010/main" val="392608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3629F-CF6C-EF47-0A26-540511616DC3}"/>
              </a:ext>
            </a:extLst>
          </p:cNvPr>
          <p:cNvSpPr>
            <a:spLocks noGrp="1"/>
          </p:cNvSpPr>
          <p:nvPr>
            <p:ph type="title"/>
          </p:nvPr>
        </p:nvSpPr>
        <p:spPr/>
        <p:txBody>
          <a:bodyPr/>
          <a:lstStyle/>
          <a:p>
            <a:r>
              <a:rPr lang="en-US" dirty="0"/>
              <a:t>Resource Efficient AI</a:t>
            </a:r>
          </a:p>
        </p:txBody>
      </p:sp>
      <p:sp>
        <p:nvSpPr>
          <p:cNvPr id="3" name="Content Placeholder 2">
            <a:extLst>
              <a:ext uri="{FF2B5EF4-FFF2-40B4-BE49-F238E27FC236}">
                <a16:creationId xmlns:a16="http://schemas.microsoft.com/office/drawing/2014/main" id="{87D86A45-8712-8A29-0667-7E7A1F788A0F}"/>
              </a:ext>
            </a:extLst>
          </p:cNvPr>
          <p:cNvSpPr>
            <a:spLocks noGrp="1"/>
          </p:cNvSpPr>
          <p:nvPr>
            <p:ph idx="1"/>
          </p:nvPr>
        </p:nvSpPr>
        <p:spPr/>
        <p:txBody>
          <a:bodyPr/>
          <a:lstStyle/>
          <a:p>
            <a:pPr marL="0" indent="0" algn="ctr">
              <a:buNone/>
            </a:pPr>
            <a:r>
              <a:rPr lang="en-US" i="1" dirty="0"/>
              <a:t>How much of our resources do we want to dedicate to AI?</a:t>
            </a:r>
          </a:p>
        </p:txBody>
      </p:sp>
      <p:sp>
        <p:nvSpPr>
          <p:cNvPr id="4" name="Date Placeholder 3">
            <a:extLst>
              <a:ext uri="{FF2B5EF4-FFF2-40B4-BE49-F238E27FC236}">
                <a16:creationId xmlns:a16="http://schemas.microsoft.com/office/drawing/2014/main" id="{E89148C2-480F-A543-2873-013AFF39C7B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AF7841D-4422-268D-241F-1A567A49F23E}"/>
              </a:ext>
            </a:extLst>
          </p:cNvPr>
          <p:cNvSpPr>
            <a:spLocks noGrp="1"/>
          </p:cNvSpPr>
          <p:nvPr>
            <p:ph type="sldNum" sz="quarter" idx="12"/>
          </p:nvPr>
        </p:nvSpPr>
        <p:spPr/>
        <p:txBody>
          <a:bodyPr/>
          <a:lstStyle/>
          <a:p>
            <a:fld id="{0C6CD854-DD62-6C4B-87F1-66B34D688D3F}" type="slidenum">
              <a:rPr lang="en-US" smtClean="0"/>
              <a:t>17</a:t>
            </a:fld>
            <a:endParaRPr lang="en-US"/>
          </a:p>
        </p:txBody>
      </p:sp>
      <p:pic>
        <p:nvPicPr>
          <p:cNvPr id="6" name="Online Media 5" descr="CEO finds out tokens cost money">
            <a:hlinkClick r:id="" action="ppaction://media"/>
            <a:extLst>
              <a:ext uri="{FF2B5EF4-FFF2-40B4-BE49-F238E27FC236}">
                <a16:creationId xmlns:a16="http://schemas.microsoft.com/office/drawing/2014/main" id="{71C3177E-3478-3CE1-EB37-221AA67D6D7B}"/>
              </a:ext>
            </a:extLst>
          </p:cNvPr>
          <p:cNvPicPr>
            <a:picLocks noRot="1" noChangeAspect="1"/>
          </p:cNvPicPr>
          <p:nvPr>
            <a:videoFile r:link="rId1"/>
          </p:nvPr>
        </p:nvPicPr>
        <p:blipFill>
          <a:blip r:embed="rId3"/>
          <a:stretch>
            <a:fillRect/>
          </a:stretch>
        </p:blipFill>
        <p:spPr>
          <a:xfrm>
            <a:off x="2396949" y="2595752"/>
            <a:ext cx="1902150" cy="3366637"/>
          </a:xfrm>
          <a:prstGeom prst="rect">
            <a:avLst/>
          </a:prstGeom>
        </p:spPr>
      </p:pic>
      <p:pic>
        <p:nvPicPr>
          <p:cNvPr id="8" name="Picture 7">
            <a:extLst>
              <a:ext uri="{FF2B5EF4-FFF2-40B4-BE49-F238E27FC236}">
                <a16:creationId xmlns:a16="http://schemas.microsoft.com/office/drawing/2014/main" id="{9640C59C-A089-9765-B124-9B6029EE5033}"/>
              </a:ext>
            </a:extLst>
          </p:cNvPr>
          <p:cNvPicPr>
            <a:picLocks noChangeAspect="1"/>
          </p:cNvPicPr>
          <p:nvPr/>
        </p:nvPicPr>
        <p:blipFill>
          <a:blip r:embed="rId4"/>
          <a:stretch>
            <a:fillRect/>
          </a:stretch>
        </p:blipFill>
        <p:spPr>
          <a:xfrm>
            <a:off x="4848853" y="2528767"/>
            <a:ext cx="4946195" cy="3433622"/>
          </a:xfrm>
          <a:prstGeom prst="rect">
            <a:avLst/>
          </a:prstGeom>
        </p:spPr>
      </p:pic>
    </p:spTree>
    <p:extLst>
      <p:ext uri="{BB962C8B-B14F-4D97-AF65-F5344CB8AC3E}">
        <p14:creationId xmlns:p14="http://schemas.microsoft.com/office/powerpoint/2010/main" val="145838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1" fill="hold"/>
                                        <p:tgtEl>
                                          <p:spTgt spid="6"/>
                                        </p:tgtEl>
                                      </p:cBhvr>
                                    </p:cmd>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E0D66-05F4-C151-3334-586AA287443E}"/>
              </a:ext>
            </a:extLst>
          </p:cNvPr>
          <p:cNvSpPr>
            <a:spLocks noGrp="1"/>
          </p:cNvSpPr>
          <p:nvPr>
            <p:ph type="title"/>
          </p:nvPr>
        </p:nvSpPr>
        <p:spPr/>
        <p:txBody>
          <a:bodyPr/>
          <a:lstStyle/>
          <a:p>
            <a:r>
              <a:rPr lang="en-US" dirty="0"/>
              <a:t>Long-Term Consequences</a:t>
            </a:r>
          </a:p>
        </p:txBody>
      </p:sp>
      <p:sp>
        <p:nvSpPr>
          <p:cNvPr id="3" name="Content Placeholder 2">
            <a:extLst>
              <a:ext uri="{FF2B5EF4-FFF2-40B4-BE49-F238E27FC236}">
                <a16:creationId xmlns:a16="http://schemas.microsoft.com/office/drawing/2014/main" id="{3FB97461-4A76-7DA8-D979-3D284DFA9319}"/>
              </a:ext>
            </a:extLst>
          </p:cNvPr>
          <p:cNvSpPr>
            <a:spLocks noGrp="1"/>
          </p:cNvSpPr>
          <p:nvPr>
            <p:ph idx="1"/>
          </p:nvPr>
        </p:nvSpPr>
        <p:spPr/>
        <p:txBody>
          <a:bodyPr/>
          <a:lstStyle/>
          <a:p>
            <a:pPr marL="0" indent="0" algn="ctr">
              <a:buNone/>
            </a:pPr>
            <a:r>
              <a:rPr lang="en-US" i="1" dirty="0"/>
              <a:t>What happens when everything is AI?</a:t>
            </a:r>
          </a:p>
        </p:txBody>
      </p:sp>
      <p:sp>
        <p:nvSpPr>
          <p:cNvPr id="4" name="Date Placeholder 3">
            <a:extLst>
              <a:ext uri="{FF2B5EF4-FFF2-40B4-BE49-F238E27FC236}">
                <a16:creationId xmlns:a16="http://schemas.microsoft.com/office/drawing/2014/main" id="{A3085047-D778-7827-EC54-606499861E3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5328DA0-752F-0203-02FF-C359F68A6C1D}"/>
              </a:ext>
            </a:extLst>
          </p:cNvPr>
          <p:cNvSpPr>
            <a:spLocks noGrp="1"/>
          </p:cNvSpPr>
          <p:nvPr>
            <p:ph type="sldNum" sz="quarter" idx="12"/>
          </p:nvPr>
        </p:nvSpPr>
        <p:spPr/>
        <p:txBody>
          <a:bodyPr/>
          <a:lstStyle/>
          <a:p>
            <a:fld id="{0C6CD854-DD62-6C4B-87F1-66B34D688D3F}" type="slidenum">
              <a:rPr lang="en-US" smtClean="0"/>
              <a:t>18</a:t>
            </a:fld>
            <a:endParaRPr lang="en-US"/>
          </a:p>
        </p:txBody>
      </p:sp>
      <p:pic>
        <p:nvPicPr>
          <p:cNvPr id="9" name="Picture 8" descr="A poster of a brain&#10;&#10;AI-generated content may be incorrect.">
            <a:extLst>
              <a:ext uri="{FF2B5EF4-FFF2-40B4-BE49-F238E27FC236}">
                <a16:creationId xmlns:a16="http://schemas.microsoft.com/office/drawing/2014/main" id="{3D0EC095-9EF0-8CEB-E0BF-CF6EAE40D1CE}"/>
              </a:ext>
            </a:extLst>
          </p:cNvPr>
          <p:cNvPicPr>
            <a:picLocks noChangeAspect="1"/>
          </p:cNvPicPr>
          <p:nvPr/>
        </p:nvPicPr>
        <p:blipFill>
          <a:blip r:embed="rId2"/>
          <a:stretch>
            <a:fillRect/>
          </a:stretch>
        </p:blipFill>
        <p:spPr>
          <a:xfrm>
            <a:off x="2458985" y="2369699"/>
            <a:ext cx="3126589" cy="3826701"/>
          </a:xfrm>
          <a:prstGeom prst="rect">
            <a:avLst/>
          </a:prstGeom>
        </p:spPr>
      </p:pic>
      <p:pic>
        <p:nvPicPr>
          <p:cNvPr id="11" name="Picture 10" descr="A building with windows and a walkway&#10;&#10;AI-generated content may be incorrect.">
            <a:extLst>
              <a:ext uri="{FF2B5EF4-FFF2-40B4-BE49-F238E27FC236}">
                <a16:creationId xmlns:a16="http://schemas.microsoft.com/office/drawing/2014/main" id="{6AB5BE13-0499-4BEA-F92B-79FA2CC79227}"/>
              </a:ext>
            </a:extLst>
          </p:cNvPr>
          <p:cNvPicPr>
            <a:picLocks noChangeAspect="1"/>
          </p:cNvPicPr>
          <p:nvPr/>
        </p:nvPicPr>
        <p:blipFill>
          <a:blip r:embed="rId3"/>
          <a:stretch>
            <a:fillRect/>
          </a:stretch>
        </p:blipFill>
        <p:spPr>
          <a:xfrm>
            <a:off x="5786726" y="2369699"/>
            <a:ext cx="3946286" cy="3826701"/>
          </a:xfrm>
          <a:prstGeom prst="rect">
            <a:avLst/>
          </a:prstGeom>
        </p:spPr>
      </p:pic>
    </p:spTree>
    <p:extLst>
      <p:ext uri="{BB962C8B-B14F-4D97-AF65-F5344CB8AC3E}">
        <p14:creationId xmlns:p14="http://schemas.microsoft.com/office/powerpoint/2010/main" val="10852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B871D58-DF05-B67E-0E3B-B705C86DF507}"/>
              </a:ext>
            </a:extLst>
          </p:cNvPr>
          <p:cNvSpPr>
            <a:spLocks noGrp="1"/>
          </p:cNvSpPr>
          <p:nvPr>
            <p:ph type="title"/>
          </p:nvPr>
        </p:nvSpPr>
        <p:spPr/>
        <p:txBody>
          <a:bodyPr/>
          <a:lstStyle/>
          <a:p>
            <a:r>
              <a:rPr lang="en-US" dirty="0"/>
              <a:t>Chat’s Take… </a:t>
            </a:r>
          </a:p>
        </p:txBody>
      </p:sp>
      <p:sp>
        <p:nvSpPr>
          <p:cNvPr id="3" name="Date Placeholder 2">
            <a:extLst>
              <a:ext uri="{FF2B5EF4-FFF2-40B4-BE49-F238E27FC236}">
                <a16:creationId xmlns:a16="http://schemas.microsoft.com/office/drawing/2014/main" id="{BDCD7584-6FED-A42D-DABC-E5A63CC3A649}"/>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90972BB9-2902-B940-5545-E0088AFDDA16}"/>
              </a:ext>
            </a:extLst>
          </p:cNvPr>
          <p:cNvSpPr>
            <a:spLocks noGrp="1"/>
          </p:cNvSpPr>
          <p:nvPr>
            <p:ph type="sldNum" sz="quarter" idx="12"/>
          </p:nvPr>
        </p:nvSpPr>
        <p:spPr/>
        <p:txBody>
          <a:bodyPr/>
          <a:lstStyle/>
          <a:p>
            <a:fld id="{0C6CD854-DD62-6C4B-87F1-66B34D688D3F}" type="slidenum">
              <a:rPr lang="en-US" smtClean="0"/>
              <a:t>19</a:t>
            </a:fld>
            <a:endParaRPr lang="en-US"/>
          </a:p>
        </p:txBody>
      </p:sp>
      <p:graphicFrame>
        <p:nvGraphicFramePr>
          <p:cNvPr id="11" name="Table 10">
            <a:extLst>
              <a:ext uri="{FF2B5EF4-FFF2-40B4-BE49-F238E27FC236}">
                <a16:creationId xmlns:a16="http://schemas.microsoft.com/office/drawing/2014/main" id="{9BF983CF-2E91-2DAC-0739-9B9F53359D25}"/>
              </a:ext>
            </a:extLst>
          </p:cNvPr>
          <p:cNvGraphicFramePr>
            <a:graphicFrameLocks noGrp="1"/>
          </p:cNvGraphicFramePr>
          <p:nvPr>
            <p:extLst>
              <p:ext uri="{D42A27DB-BD31-4B8C-83A1-F6EECF244321}">
                <p14:modId xmlns:p14="http://schemas.microsoft.com/office/powerpoint/2010/main" val="3351493368"/>
              </p:ext>
            </p:extLst>
          </p:nvPr>
        </p:nvGraphicFramePr>
        <p:xfrm>
          <a:off x="2318011" y="1547451"/>
          <a:ext cx="7555976" cy="4490094"/>
        </p:xfrm>
        <a:graphic>
          <a:graphicData uri="http://schemas.openxmlformats.org/drawingml/2006/table">
            <a:tbl>
              <a:tblPr firstRow="1" bandRow="1">
                <a:tableStyleId>{5C22544A-7EE6-4342-B048-85BDC9FD1C3A}</a:tableStyleId>
              </a:tblPr>
              <a:tblGrid>
                <a:gridCol w="2530257">
                  <a:extLst>
                    <a:ext uri="{9D8B030D-6E8A-4147-A177-3AD203B41FA5}">
                      <a16:colId xmlns:a16="http://schemas.microsoft.com/office/drawing/2014/main" val="2758932985"/>
                    </a:ext>
                  </a:extLst>
                </a:gridCol>
                <a:gridCol w="1728592">
                  <a:extLst>
                    <a:ext uri="{9D8B030D-6E8A-4147-A177-3AD203B41FA5}">
                      <a16:colId xmlns:a16="http://schemas.microsoft.com/office/drawing/2014/main" val="3068626829"/>
                    </a:ext>
                  </a:extLst>
                </a:gridCol>
                <a:gridCol w="1691014">
                  <a:extLst>
                    <a:ext uri="{9D8B030D-6E8A-4147-A177-3AD203B41FA5}">
                      <a16:colId xmlns:a16="http://schemas.microsoft.com/office/drawing/2014/main" val="2505244953"/>
                    </a:ext>
                  </a:extLst>
                </a:gridCol>
                <a:gridCol w="1606113">
                  <a:extLst>
                    <a:ext uri="{9D8B030D-6E8A-4147-A177-3AD203B41FA5}">
                      <a16:colId xmlns:a16="http://schemas.microsoft.com/office/drawing/2014/main" val="3708997222"/>
                    </a:ext>
                  </a:extLst>
                </a:gridCol>
              </a:tblGrid>
              <a:tr h="641442">
                <a:tc>
                  <a:txBody>
                    <a:bodyPr/>
                    <a:lstStyle/>
                    <a:p>
                      <a:pPr algn="ctr"/>
                      <a:endParaRPr lang="en-US" dirty="0">
                        <a:solidFill>
                          <a:schemeClr val="tx1"/>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Claude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9652D">
                        <a:alpha val="20000"/>
                      </a:srgbClr>
                    </a:solidFill>
                  </a:tcPr>
                </a:tc>
                <a:tc>
                  <a:txBody>
                    <a:bodyPr/>
                    <a:lstStyle/>
                    <a:p>
                      <a:pPr algn="ctr"/>
                      <a:r>
                        <a:rPr lang="en-US" dirty="0">
                          <a:solidFill>
                            <a:schemeClr val="tx1"/>
                          </a:solidFill>
                        </a:rPr>
                        <a:t>GPT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alpha val="20000"/>
                      </a:srgbClr>
                    </a:solidFill>
                  </a:tcPr>
                </a:tc>
                <a:tc>
                  <a:txBody>
                    <a:bodyPr/>
                    <a:lstStyle/>
                    <a:p>
                      <a:pPr algn="ctr"/>
                      <a:r>
                        <a:rPr lang="en-US" dirty="0">
                          <a:solidFill>
                            <a:schemeClr val="tx1"/>
                          </a:solidFill>
                        </a:rPr>
                        <a:t>Gemini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0000"/>
                      </a:srgbClr>
                    </a:solidFill>
                  </a:tcPr>
                </a:tc>
                <a:extLst>
                  <a:ext uri="{0D108BD9-81ED-4DB2-BD59-A6C34878D82A}">
                    <a16:rowId xmlns:a16="http://schemas.microsoft.com/office/drawing/2014/main" val="27483014"/>
                  </a:ext>
                </a:extLst>
              </a:tr>
              <a:tr h="641442">
                <a:tc>
                  <a:txBody>
                    <a:bodyPr/>
                    <a:lstStyle/>
                    <a:p>
                      <a:pPr algn="l"/>
                      <a:r>
                        <a:rPr lang="en-US" dirty="0">
                          <a:solidFill>
                            <a:schemeClr val="tx1"/>
                          </a:solidFill>
                        </a:rPr>
                        <a:t>Scaling Laws?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9652D">
                        <a:alpha val="9804"/>
                      </a:srgbClr>
                    </a:solidFill>
                  </a:tcPr>
                </a:tc>
                <a:tc>
                  <a:txBody>
                    <a:bodyPr/>
                    <a:lstStyle/>
                    <a:p>
                      <a:pPr algn="ctr"/>
                      <a:r>
                        <a:rPr lang="en-US"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alpha val="9804"/>
                      </a:srgbClr>
                    </a:solid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9804"/>
                      </a:srgbClr>
                    </a:solidFill>
                  </a:tcPr>
                </a:tc>
                <a:extLst>
                  <a:ext uri="{0D108BD9-81ED-4DB2-BD59-A6C34878D82A}">
                    <a16:rowId xmlns:a16="http://schemas.microsoft.com/office/drawing/2014/main" val="288567478"/>
                  </a:ext>
                </a:extLst>
              </a:tr>
              <a:tr h="641442">
                <a:tc>
                  <a:txBody>
                    <a:bodyPr/>
                    <a:lstStyle/>
                    <a:p>
                      <a:pPr algn="l"/>
                      <a:r>
                        <a:rPr lang="en-US" dirty="0">
                          <a:solidFill>
                            <a:schemeClr val="tx1"/>
                          </a:solidFill>
                        </a:rPr>
                        <a:t>Capable autonomy?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9652D">
                        <a:alpha val="9804"/>
                      </a:srgbClr>
                    </a:solidFill>
                  </a:tcPr>
                </a:tc>
                <a:tc>
                  <a:txBody>
                    <a:bodyPr/>
                    <a:lstStyle/>
                    <a:p>
                      <a:pPr algn="ct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2348698"/>
                  </a:ext>
                </a:extLst>
              </a:tr>
              <a:tr h="641442">
                <a:tc>
                  <a:txBody>
                    <a:bodyPr/>
                    <a:lstStyle/>
                    <a:p>
                      <a:pPr algn="l"/>
                      <a:r>
                        <a:rPr lang="en-US" dirty="0">
                          <a:solidFill>
                            <a:schemeClr val="tx1"/>
                          </a:solidFill>
                        </a:rPr>
                        <a:t>Alignment?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9652D">
                        <a:alpha val="9804"/>
                      </a:srgbClr>
                    </a:solid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alpha val="9804"/>
                      </a:srgbClr>
                    </a:solid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9804"/>
                      </a:srgbClr>
                    </a:solidFill>
                  </a:tcPr>
                </a:tc>
                <a:extLst>
                  <a:ext uri="{0D108BD9-81ED-4DB2-BD59-A6C34878D82A}">
                    <a16:rowId xmlns:a16="http://schemas.microsoft.com/office/drawing/2014/main" val="2179733024"/>
                  </a:ext>
                </a:extLst>
              </a:tr>
              <a:tr h="641442">
                <a:tc>
                  <a:txBody>
                    <a:bodyPr/>
                    <a:lstStyle/>
                    <a:p>
                      <a:pPr algn="l"/>
                      <a:r>
                        <a:rPr lang="en-US" dirty="0">
                          <a:solidFill>
                            <a:schemeClr val="tx1"/>
                          </a:solidFill>
                        </a:rPr>
                        <a:t>Economy and Labor?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9652D">
                        <a:alpha val="9804"/>
                      </a:srgbClr>
                    </a:solid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alpha val="9804"/>
                      </a:srgbClr>
                    </a:solid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9804"/>
                      </a:srgbClr>
                    </a:solidFill>
                  </a:tcPr>
                </a:tc>
                <a:extLst>
                  <a:ext uri="{0D108BD9-81ED-4DB2-BD59-A6C34878D82A}">
                    <a16:rowId xmlns:a16="http://schemas.microsoft.com/office/drawing/2014/main" val="872575450"/>
                  </a:ext>
                </a:extLst>
              </a:tr>
              <a:tr h="641442">
                <a:tc>
                  <a:txBody>
                    <a:bodyPr/>
                    <a:lstStyle/>
                    <a:p>
                      <a:pPr algn="l"/>
                      <a:r>
                        <a:rPr lang="en-US" dirty="0">
                          <a:solidFill>
                            <a:schemeClr val="tx1"/>
                          </a:solidFill>
                        </a:rPr>
                        <a:t>Regulation?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alpha val="9804"/>
                      </a:srgbClr>
                    </a:solidFill>
                  </a:tcPr>
                </a:tc>
                <a:tc>
                  <a:txBody>
                    <a:bodyPr/>
                    <a:lstStyle/>
                    <a:p>
                      <a:pPr algn="ct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6704683"/>
                  </a:ext>
                </a:extLst>
              </a:tr>
              <a:tr h="641442">
                <a:tc>
                  <a:txBody>
                    <a:bodyPr/>
                    <a:lstStyle/>
                    <a:p>
                      <a:pPr algn="l"/>
                      <a:r>
                        <a:rPr lang="en-US" dirty="0">
                          <a:solidFill>
                            <a:schemeClr val="tx1"/>
                          </a:solidFill>
                        </a:rPr>
                        <a:t>Grounding?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9804"/>
                      </a:srgbClr>
                    </a:solidFill>
                  </a:tcPr>
                </a:tc>
                <a:extLst>
                  <a:ext uri="{0D108BD9-81ED-4DB2-BD59-A6C34878D82A}">
                    <a16:rowId xmlns:a16="http://schemas.microsoft.com/office/drawing/2014/main" val="39377684"/>
                  </a:ext>
                </a:extLst>
              </a:tr>
            </a:tbl>
          </a:graphicData>
        </a:graphic>
      </p:graphicFrame>
    </p:spTree>
    <p:extLst>
      <p:ext uri="{BB962C8B-B14F-4D97-AF65-F5344CB8AC3E}">
        <p14:creationId xmlns:p14="http://schemas.microsoft.com/office/powerpoint/2010/main" val="2464921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Course Evaluation!</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507535" cy="2259013"/>
          </a:xfrm>
        </p:spPr>
        <p:txBody>
          <a:bodyPr/>
          <a:lstStyle/>
          <a:p>
            <a:pPr>
              <a:buClr>
                <a:schemeClr val="tx1"/>
              </a:buClr>
            </a:pPr>
            <a:r>
              <a:rPr lang="en-US" dirty="0"/>
              <a:t>Submit</a:t>
            </a:r>
            <a:r>
              <a:rPr lang="en-US" b="1" dirty="0">
                <a:solidFill>
                  <a:schemeClr val="accent3"/>
                </a:solidFill>
              </a:rPr>
              <a:t> Homework 4 </a:t>
            </a:r>
            <a:r>
              <a:rPr lang="en-US" dirty="0">
                <a:latin typeface="+mj-lt"/>
              </a:rPr>
              <a:t>by tonight!</a:t>
            </a:r>
            <a:endParaRPr lang="en-US" dirty="0"/>
          </a:p>
          <a:p>
            <a:pPr lvl="1">
              <a:buClr>
                <a:schemeClr val="tx1"/>
              </a:buClr>
            </a:pPr>
            <a:r>
              <a:rPr lang="en-US" dirty="0"/>
              <a:t>No late period — HW4 must be turned in by 8.21</a:t>
            </a:r>
          </a:p>
          <a:p>
            <a:pPr marL="0" indent="0">
              <a:buClr>
                <a:schemeClr val="tx1"/>
              </a:buClr>
              <a:buNone/>
            </a:pPr>
            <a:endParaRPr lang="en-US" b="1" dirty="0"/>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QR code for course evaluations: uw.iasystem.org/survey/328718">
            <a:extLst>
              <a:ext uri="{FF2B5EF4-FFF2-40B4-BE49-F238E27FC236}">
                <a16:creationId xmlns:a16="http://schemas.microsoft.com/office/drawing/2014/main" id="{1752E158-D89B-E3ED-40B5-F19A0D95B8BC}"/>
              </a:ext>
            </a:extLst>
          </p:cNvPr>
          <p:cNvPicPr>
            <a:picLocks noChangeAspect="1"/>
          </p:cNvPicPr>
          <p:nvPr/>
        </p:nvPicPr>
        <p:blipFill>
          <a:blip r:embed="rId3"/>
          <a:stretch>
            <a:fillRect/>
          </a:stretch>
        </p:blipFill>
        <p:spPr>
          <a:xfrm>
            <a:off x="1806889" y="4041815"/>
            <a:ext cx="1949658" cy="1949658"/>
          </a:xfrm>
          <a:prstGeom prst="rect">
            <a:avLst/>
          </a:prstGeom>
        </p:spPr>
      </p:pic>
      <p:sp>
        <p:nvSpPr>
          <p:cNvPr id="14" name="TextBox 13">
            <a:extLst>
              <a:ext uri="{FF2B5EF4-FFF2-40B4-BE49-F238E27FC236}">
                <a16:creationId xmlns:a16="http://schemas.microsoft.com/office/drawing/2014/main" id="{18939AA3-5BB7-BD59-145F-061D82569DA4}"/>
              </a:ext>
            </a:extLst>
          </p:cNvPr>
          <p:cNvSpPr txBox="1"/>
          <p:nvPr/>
        </p:nvSpPr>
        <p:spPr>
          <a:xfrm>
            <a:off x="1569815" y="5890495"/>
            <a:ext cx="2423805" cy="276999"/>
          </a:xfrm>
          <a:prstGeom prst="rect">
            <a:avLst/>
          </a:prstGeom>
          <a:noFill/>
        </p:spPr>
        <p:txBody>
          <a:bodyPr wrap="none" rtlCol="0">
            <a:spAutoFit/>
          </a:bodyPr>
          <a:lstStyle/>
          <a:p>
            <a:r>
              <a:rPr lang="en-US" sz="1200" dirty="0" err="1">
                <a:hlinkClick r:id="rId4"/>
              </a:rPr>
              <a:t>uw.iasystem.org</a:t>
            </a:r>
            <a:r>
              <a:rPr lang="en-US" sz="1200" dirty="0">
                <a:hlinkClick r:id="rId4"/>
              </a:rPr>
              <a:t>/survey/328718</a:t>
            </a:r>
            <a:endParaRPr lang="en-US" sz="1200" dirty="0"/>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14E66-7A58-362C-3864-E77671FF08F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877F935-BC19-83AB-D4BC-F1C4750A3AFD}"/>
              </a:ext>
            </a:extLst>
          </p:cNvPr>
          <p:cNvSpPr>
            <a:spLocks noGrp="1"/>
          </p:cNvSpPr>
          <p:nvPr>
            <p:ph type="title"/>
          </p:nvPr>
        </p:nvSpPr>
        <p:spPr>
          <a:xfrm>
            <a:off x="1058945" y="4279885"/>
            <a:ext cx="10074109" cy="1054116"/>
          </a:xfrm>
        </p:spPr>
        <p:txBody>
          <a:bodyPr>
            <a:normAutofit/>
          </a:bodyPr>
          <a:lstStyle/>
          <a:p>
            <a:r>
              <a:rPr lang="en-US" sz="4000" dirty="0"/>
              <a:t>Ask Me (Almost) Anything</a:t>
            </a:r>
          </a:p>
        </p:txBody>
      </p:sp>
      <p:sp>
        <p:nvSpPr>
          <p:cNvPr id="3" name="Date Placeholder 2">
            <a:extLst>
              <a:ext uri="{FF2B5EF4-FFF2-40B4-BE49-F238E27FC236}">
                <a16:creationId xmlns:a16="http://schemas.microsoft.com/office/drawing/2014/main" id="{29AE774D-F30F-A814-AA9B-C9627B012D97}"/>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764F220-E406-2791-E89D-809121FBC5D6}"/>
              </a:ext>
            </a:extLst>
          </p:cNvPr>
          <p:cNvSpPr>
            <a:spLocks noGrp="1"/>
          </p:cNvSpPr>
          <p:nvPr>
            <p:ph type="sldNum" sz="quarter" idx="12"/>
          </p:nvPr>
        </p:nvSpPr>
        <p:spPr/>
        <p:txBody>
          <a:bodyPr/>
          <a:lstStyle/>
          <a:p>
            <a:fld id="{0C6CD854-DD62-6C4B-87F1-66B34D688D3F}" type="slidenum">
              <a:rPr lang="en-US" smtClean="0"/>
              <a:t>20</a:t>
            </a:fld>
            <a:endParaRPr lang="en-US"/>
          </a:p>
        </p:txBody>
      </p:sp>
      <p:pic>
        <p:nvPicPr>
          <p:cNvPr id="2" name="Picture 1" descr="Illustration of the CSE 473 logo: an illustrated beige cat sitting on top of a roomba vacuum cleaner robot. The cat's fur has a texture that looks like graph nodes connected by edges. The text &quot;CSE 473&quot; appears below the illustration.">
            <a:extLst>
              <a:ext uri="{FF2B5EF4-FFF2-40B4-BE49-F238E27FC236}">
                <a16:creationId xmlns:a16="http://schemas.microsoft.com/office/drawing/2014/main" id="{ECB60720-3E48-3ECE-FE62-C0857076BAF5}"/>
              </a:ext>
            </a:extLst>
          </p:cNvPr>
          <p:cNvPicPr>
            <a:picLocks noChangeAspect="1"/>
          </p:cNvPicPr>
          <p:nvPr/>
        </p:nvPicPr>
        <p:blipFill>
          <a:blip r:embed="rId2"/>
          <a:stretch>
            <a:fillRect/>
          </a:stretch>
        </p:blipFill>
        <p:spPr>
          <a:xfrm>
            <a:off x="5175124" y="1326756"/>
            <a:ext cx="1841752" cy="2762628"/>
          </a:xfrm>
          <a:prstGeom prst="rect">
            <a:avLst/>
          </a:prstGeom>
        </p:spPr>
      </p:pic>
    </p:spTree>
    <p:extLst>
      <p:ext uri="{BB962C8B-B14F-4D97-AF65-F5344CB8AC3E}">
        <p14:creationId xmlns:p14="http://schemas.microsoft.com/office/powerpoint/2010/main" val="500886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473!</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21</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801336" cy="2587688"/>
          </a:xfrm>
        </p:spPr>
        <p:txBody>
          <a:bodyPr>
            <a:noAutofit/>
          </a:bodyPr>
          <a:lstStyle/>
          <a:p>
            <a:pPr>
              <a:buClr>
                <a:schemeClr val="tx1"/>
              </a:buClr>
            </a:pPr>
            <a:r>
              <a:rPr lang="en-US" dirty="0"/>
              <a:t>Applications</a:t>
            </a:r>
          </a:p>
          <a:p>
            <a:pPr>
              <a:buClr>
                <a:schemeClr val="tx1"/>
              </a:buClr>
            </a:pPr>
            <a:r>
              <a:rPr lang="en-US" dirty="0"/>
              <a:t>AI’s Roadmap</a:t>
            </a:r>
          </a:p>
          <a:p>
            <a:pPr>
              <a:buClr>
                <a:schemeClr val="tx1"/>
              </a:buClr>
            </a:pPr>
            <a:r>
              <a:rPr lang="en-US" dirty="0"/>
              <a:t>Open Questions</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3" y="3762440"/>
            <a:ext cx="3196077" cy="2259013"/>
          </a:xfrm>
        </p:spPr>
        <p:txBody>
          <a:bodyPr/>
          <a:lstStyle/>
          <a:p>
            <a:r>
              <a:rPr lang="en-US" dirty="0"/>
              <a:t>Complete </a:t>
            </a:r>
            <a:r>
              <a:rPr lang="en-US" b="1" dirty="0">
                <a:solidFill>
                  <a:schemeClr val="accent4"/>
                </a:solidFill>
              </a:rPr>
              <a:t>Practice Problem 23</a:t>
            </a:r>
          </a:p>
          <a:p>
            <a:r>
              <a:rPr lang="en-US" dirty="0"/>
              <a:t>Fill out your </a:t>
            </a:r>
            <a:r>
              <a:rPr lang="en-US" b="1" dirty="0">
                <a:solidFill>
                  <a:schemeClr val="accent4"/>
                </a:solidFill>
              </a:rPr>
              <a:t>Course Evaluation</a:t>
            </a:r>
            <a:r>
              <a:rPr lang="en-US" dirty="0"/>
              <a:t>!</a:t>
            </a:r>
          </a:p>
          <a:p>
            <a:r>
              <a:rPr lang="en-US" dirty="0"/>
              <a:t>Do </a:t>
            </a:r>
            <a:r>
              <a:rPr lang="en-US" b="1" dirty="0">
                <a:solidFill>
                  <a:schemeClr val="accent4"/>
                </a:solidFill>
              </a:rPr>
              <a:t>Homework 4 </a:t>
            </a:r>
            <a:r>
              <a:rPr lang="en-US" dirty="0"/>
              <a:t>(submit by 8.21)</a:t>
            </a:r>
          </a:p>
          <a:p>
            <a:endParaRPr lang="en-US" dirty="0"/>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pPr>
              <a:buClr>
                <a:schemeClr val="tx1"/>
              </a:buClr>
            </a:pPr>
            <a:r>
              <a:rPr lang="en-US" dirty="0"/>
              <a:t>It’s up to you now!</a:t>
            </a:r>
          </a:p>
        </p:txBody>
      </p:sp>
      <p:pic>
        <p:nvPicPr>
          <p:cNvPr id="7" name="Picture 6" descr="QR code for course evaluations: uw.iasystem.org/survey/328718">
            <a:extLst>
              <a:ext uri="{FF2B5EF4-FFF2-40B4-BE49-F238E27FC236}">
                <a16:creationId xmlns:a16="http://schemas.microsoft.com/office/drawing/2014/main" id="{E70014F8-F635-3A59-44FB-33720D709A6B}"/>
              </a:ext>
            </a:extLst>
          </p:cNvPr>
          <p:cNvPicPr>
            <a:picLocks noChangeAspect="1"/>
          </p:cNvPicPr>
          <p:nvPr/>
        </p:nvPicPr>
        <p:blipFill>
          <a:blip r:embed="rId3"/>
          <a:stretch>
            <a:fillRect/>
          </a:stretch>
        </p:blipFill>
        <p:spPr>
          <a:xfrm>
            <a:off x="8601190" y="836547"/>
            <a:ext cx="1949658" cy="1949658"/>
          </a:xfrm>
          <a:prstGeom prst="rect">
            <a:avLst/>
          </a:prstGeom>
        </p:spPr>
      </p:pic>
      <p:sp>
        <p:nvSpPr>
          <p:cNvPr id="8" name="TextBox 7">
            <a:extLst>
              <a:ext uri="{FF2B5EF4-FFF2-40B4-BE49-F238E27FC236}">
                <a16:creationId xmlns:a16="http://schemas.microsoft.com/office/drawing/2014/main" id="{7BEBF29D-F2A5-C0B1-8AF2-A251F38D7419}"/>
              </a:ext>
            </a:extLst>
          </p:cNvPr>
          <p:cNvSpPr txBox="1"/>
          <p:nvPr/>
        </p:nvSpPr>
        <p:spPr>
          <a:xfrm>
            <a:off x="8364116" y="2685227"/>
            <a:ext cx="2423805" cy="276999"/>
          </a:xfrm>
          <a:prstGeom prst="rect">
            <a:avLst/>
          </a:prstGeom>
          <a:noFill/>
        </p:spPr>
        <p:txBody>
          <a:bodyPr wrap="none" rtlCol="0">
            <a:spAutoFit/>
          </a:bodyPr>
          <a:lstStyle/>
          <a:p>
            <a:r>
              <a:rPr lang="en-US" sz="1200" dirty="0" err="1">
                <a:hlinkClick r:id="rId4"/>
              </a:rPr>
              <a:t>uw.iasystem.org</a:t>
            </a:r>
            <a:r>
              <a:rPr lang="en-US" sz="1200" dirty="0">
                <a:hlinkClick r:id="rId4"/>
              </a:rPr>
              <a:t>/survey/328718</a:t>
            </a:r>
            <a:endParaRPr lang="en-US" sz="1200" dirty="0"/>
          </a:p>
        </p:txBody>
      </p:sp>
      <p:sp>
        <p:nvSpPr>
          <p:cNvPr id="10" name="TextBox 9">
            <a:extLst>
              <a:ext uri="{FF2B5EF4-FFF2-40B4-BE49-F238E27FC236}">
                <a16:creationId xmlns:a16="http://schemas.microsoft.com/office/drawing/2014/main" id="{62E8DD1A-993E-76F8-C56D-E09AAA8D57E5}"/>
              </a:ext>
            </a:extLst>
          </p:cNvPr>
          <p:cNvSpPr txBox="1"/>
          <p:nvPr/>
        </p:nvSpPr>
        <p:spPr>
          <a:xfrm>
            <a:off x="214743" y="6026719"/>
            <a:ext cx="2801336"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 | </a:t>
            </a:r>
            <a:r>
              <a:rPr lang="en-US" sz="1200" dirty="0" err="1">
                <a:solidFill>
                  <a:schemeClr val="bg2"/>
                </a:solidFill>
                <a:latin typeface="Avenir Next" panose="020B0503020202020204" pitchFamily="34" charset="0"/>
                <a:hlinkClick r:id="rId5"/>
              </a:rPr>
              <a:t>jpw.info</a:t>
            </a:r>
            <a:r>
              <a:rPr lang="en-US" sz="1200" dirty="0">
                <a:solidFill>
                  <a:schemeClr val="bg2"/>
                </a:solidFill>
                <a:latin typeface="Avenir Next" panose="020B0503020202020204" pitchFamily="34" charset="0"/>
              </a:rPr>
              <a:t>)</a:t>
            </a:r>
          </a:p>
          <a:p>
            <a:r>
              <a:rPr lang="en-US" sz="1200" b="1" dirty="0">
                <a:solidFill>
                  <a:schemeClr val="bg2"/>
                </a:solidFill>
                <a:latin typeface="Avenir Next" panose="020B0503020202020204" pitchFamily="34" charset="0"/>
                <a:hlinkClick r:id="rId6"/>
              </a:rPr>
              <a:t>cs.uw.edu/473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7"/>
              </a:rPr>
              <a:t>acknowledgements</a:t>
            </a:r>
            <a:endParaRPr lang="en-US" sz="1200" dirty="0">
              <a:solidFill>
                <a:schemeClr val="bg2"/>
              </a:solidFill>
              <a:latin typeface="Avenir Next" panose="020B0503020202020204" pitchFamily="34" charset="0"/>
            </a:endParaRPr>
          </a:p>
        </p:txBody>
      </p:sp>
      <p:pic>
        <p:nvPicPr>
          <p:cNvPr id="11" name="Picture 10" descr="Illustration of the CSE 473 logo: an illustrated beige cat sitting on top of a roomba vacuum cleaner robot. The cat's fur has a texture that looks like graph nodes connected by edges. The text &quot;CSE 473&quot; appears below the illustration.">
            <a:extLst>
              <a:ext uri="{FF2B5EF4-FFF2-40B4-BE49-F238E27FC236}">
                <a16:creationId xmlns:a16="http://schemas.microsoft.com/office/drawing/2014/main" id="{C364F2BC-4A14-7806-2E60-7740C260FA40}"/>
              </a:ext>
            </a:extLst>
          </p:cNvPr>
          <p:cNvPicPr>
            <a:picLocks noChangeAspect="1"/>
          </p:cNvPicPr>
          <p:nvPr/>
        </p:nvPicPr>
        <p:blipFill>
          <a:blip r:embed="rId8"/>
          <a:stretch>
            <a:fillRect/>
          </a:stretch>
        </p:blipFill>
        <p:spPr>
          <a:xfrm>
            <a:off x="5470673" y="4298193"/>
            <a:ext cx="1250653" cy="1875980"/>
          </a:xfrm>
          <a:prstGeom prst="rect">
            <a:avLst/>
          </a:prstGeom>
        </p:spPr>
      </p:pic>
    </p:spTree>
    <p:extLst>
      <p:ext uri="{BB962C8B-B14F-4D97-AF65-F5344CB8AC3E}">
        <p14:creationId xmlns:p14="http://schemas.microsoft.com/office/powerpoint/2010/main" val="3582346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503E41-A801-E676-8B91-0F9F43518F59}"/>
              </a:ext>
            </a:extLst>
          </p:cNvPr>
          <p:cNvSpPr>
            <a:spLocks noGrp="1"/>
          </p:cNvSpPr>
          <p:nvPr>
            <p:ph type="title"/>
          </p:nvPr>
        </p:nvSpPr>
        <p:spPr/>
        <p:txBody>
          <a:bodyPr/>
          <a:lstStyle/>
          <a:p>
            <a:r>
              <a:rPr lang="en-US" dirty="0"/>
              <a:t>CSE 473: A Summary</a:t>
            </a:r>
          </a:p>
        </p:txBody>
      </p:sp>
      <p:sp>
        <p:nvSpPr>
          <p:cNvPr id="3" name="Slide Number Placeholder 2">
            <a:extLst>
              <a:ext uri="{FF2B5EF4-FFF2-40B4-BE49-F238E27FC236}">
                <a16:creationId xmlns:a16="http://schemas.microsoft.com/office/drawing/2014/main" id="{1EBBB665-4AC4-1745-D055-311B37142E31}"/>
              </a:ext>
            </a:extLst>
          </p:cNvPr>
          <p:cNvSpPr>
            <a:spLocks noGrp="1"/>
          </p:cNvSpPr>
          <p:nvPr>
            <p:ph type="sldNum" sz="quarter" idx="12"/>
          </p:nvPr>
        </p:nvSpPr>
        <p:spPr/>
        <p:txBody>
          <a:bodyPr/>
          <a:lstStyle/>
          <a:p>
            <a:fld id="{0C6CD854-DD62-6C4B-87F1-66B34D688D3F}" type="slidenum">
              <a:rPr lang="en-US" smtClean="0"/>
              <a:pPr/>
              <a:t>3</a:t>
            </a:fld>
            <a:endParaRPr lang="en-US"/>
          </a:p>
        </p:txBody>
      </p:sp>
      <p:sp>
        <p:nvSpPr>
          <p:cNvPr id="8" name="Rounded Rectangle 7">
            <a:extLst>
              <a:ext uri="{FF2B5EF4-FFF2-40B4-BE49-F238E27FC236}">
                <a16:creationId xmlns:a16="http://schemas.microsoft.com/office/drawing/2014/main" id="{2CD4CB61-432C-E433-B331-35E159B37489}"/>
              </a:ext>
            </a:extLst>
          </p:cNvPr>
          <p:cNvSpPr/>
          <p:nvPr/>
        </p:nvSpPr>
        <p:spPr>
          <a:xfrm>
            <a:off x="2663824" y="1828800"/>
            <a:ext cx="2965450" cy="1847850"/>
          </a:xfrm>
          <a:prstGeom prst="roundRect">
            <a:avLst>
              <a:gd name="adj" fmla="val 5671"/>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Illustration of a robot holding binoculars looking our over hazy rolling fields with sparse trees">
            <a:extLst>
              <a:ext uri="{FF2B5EF4-FFF2-40B4-BE49-F238E27FC236}">
                <a16:creationId xmlns:a16="http://schemas.microsoft.com/office/drawing/2014/main" id="{DB880D91-8B6D-B919-3E31-E0A28C50144C}"/>
              </a:ext>
            </a:extLst>
          </p:cNvPr>
          <p:cNvPicPr>
            <a:picLocks noChangeAspect="1"/>
          </p:cNvPicPr>
          <p:nvPr/>
        </p:nvPicPr>
        <p:blipFill>
          <a:blip r:embed="rId2"/>
          <a:stretch>
            <a:fillRect/>
          </a:stretch>
        </p:blipFill>
        <p:spPr>
          <a:xfrm>
            <a:off x="2846710" y="1955800"/>
            <a:ext cx="2599678" cy="1593850"/>
          </a:xfrm>
          <a:prstGeom prst="rect">
            <a:avLst/>
          </a:prstGeom>
        </p:spPr>
      </p:pic>
      <p:sp>
        <p:nvSpPr>
          <p:cNvPr id="12" name="Rounded Rectangle 11">
            <a:extLst>
              <a:ext uri="{FF2B5EF4-FFF2-40B4-BE49-F238E27FC236}">
                <a16:creationId xmlns:a16="http://schemas.microsoft.com/office/drawing/2014/main" id="{18949F5B-B03E-99BB-3084-403E764EF8CF}"/>
              </a:ext>
            </a:extLst>
          </p:cNvPr>
          <p:cNvSpPr/>
          <p:nvPr/>
        </p:nvSpPr>
        <p:spPr>
          <a:xfrm>
            <a:off x="6562724" y="1828800"/>
            <a:ext cx="2965450" cy="1847850"/>
          </a:xfrm>
          <a:prstGeom prst="roundRect">
            <a:avLst>
              <a:gd name="adj" fmla="val 5671"/>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0E1152B-08F4-E600-029F-1BFC10B36141}"/>
              </a:ext>
            </a:extLst>
          </p:cNvPr>
          <p:cNvSpPr txBox="1"/>
          <p:nvPr/>
        </p:nvSpPr>
        <p:spPr>
          <a:xfrm>
            <a:off x="6605952" y="1392535"/>
            <a:ext cx="2878993" cy="369332"/>
          </a:xfrm>
          <a:prstGeom prst="rect">
            <a:avLst/>
          </a:prstGeom>
          <a:noFill/>
        </p:spPr>
        <p:txBody>
          <a:bodyPr wrap="none" rtlCol="0">
            <a:spAutoFit/>
          </a:bodyPr>
          <a:lstStyle/>
          <a:p>
            <a:pPr algn="ctr"/>
            <a:r>
              <a:rPr lang="en-US" b="1" dirty="0">
                <a:solidFill>
                  <a:schemeClr val="accent4"/>
                </a:solidFill>
              </a:rPr>
              <a:t>Reinforcement Learning</a:t>
            </a:r>
          </a:p>
        </p:txBody>
      </p:sp>
      <p:sp>
        <p:nvSpPr>
          <p:cNvPr id="15" name="TextBox 14">
            <a:extLst>
              <a:ext uri="{FF2B5EF4-FFF2-40B4-BE49-F238E27FC236}">
                <a16:creationId xmlns:a16="http://schemas.microsoft.com/office/drawing/2014/main" id="{D4AB52A2-FE4D-2482-F25E-A96180BB4A8C}"/>
              </a:ext>
            </a:extLst>
          </p:cNvPr>
          <p:cNvSpPr txBox="1"/>
          <p:nvPr/>
        </p:nvSpPr>
        <p:spPr>
          <a:xfrm>
            <a:off x="3678791" y="1392535"/>
            <a:ext cx="935514" cy="369332"/>
          </a:xfrm>
          <a:prstGeom prst="rect">
            <a:avLst/>
          </a:prstGeom>
          <a:noFill/>
        </p:spPr>
        <p:txBody>
          <a:bodyPr wrap="none" rtlCol="0">
            <a:spAutoFit/>
          </a:bodyPr>
          <a:lstStyle/>
          <a:p>
            <a:pPr algn="ctr"/>
            <a:r>
              <a:rPr lang="en-US" b="1" dirty="0">
                <a:solidFill>
                  <a:schemeClr val="accent2"/>
                </a:solidFill>
              </a:rPr>
              <a:t>Search</a:t>
            </a:r>
          </a:p>
        </p:txBody>
      </p:sp>
      <p:sp>
        <p:nvSpPr>
          <p:cNvPr id="20" name="Rounded Rectangle 19">
            <a:extLst>
              <a:ext uri="{FF2B5EF4-FFF2-40B4-BE49-F238E27FC236}">
                <a16:creationId xmlns:a16="http://schemas.microsoft.com/office/drawing/2014/main" id="{C8335C2E-3D5C-57BC-31FA-F2EF3D574380}"/>
              </a:ext>
            </a:extLst>
          </p:cNvPr>
          <p:cNvSpPr/>
          <p:nvPr/>
        </p:nvSpPr>
        <p:spPr>
          <a:xfrm>
            <a:off x="2659615" y="4325218"/>
            <a:ext cx="2965450" cy="1847850"/>
          </a:xfrm>
          <a:prstGeom prst="roundRect">
            <a:avLst>
              <a:gd name="adj" fmla="val 5671"/>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0D6EE83-6C3B-4694-6E95-C8FBC8D89B47}"/>
              </a:ext>
            </a:extLst>
          </p:cNvPr>
          <p:cNvSpPr txBox="1"/>
          <p:nvPr/>
        </p:nvSpPr>
        <p:spPr>
          <a:xfrm>
            <a:off x="3504988" y="3888953"/>
            <a:ext cx="1274708" cy="369332"/>
          </a:xfrm>
          <a:prstGeom prst="rect">
            <a:avLst/>
          </a:prstGeom>
          <a:noFill/>
        </p:spPr>
        <p:txBody>
          <a:bodyPr wrap="none" rtlCol="0">
            <a:spAutoFit/>
          </a:bodyPr>
          <a:lstStyle/>
          <a:p>
            <a:pPr algn="ctr"/>
            <a:r>
              <a:rPr lang="en-US" b="1" dirty="0">
                <a:solidFill>
                  <a:schemeClr val="accent3"/>
                </a:solidFill>
              </a:rPr>
              <a:t>Modeling</a:t>
            </a:r>
          </a:p>
        </p:txBody>
      </p:sp>
      <p:sp>
        <p:nvSpPr>
          <p:cNvPr id="23" name="Rounded Rectangle 22">
            <a:extLst>
              <a:ext uri="{FF2B5EF4-FFF2-40B4-BE49-F238E27FC236}">
                <a16:creationId xmlns:a16="http://schemas.microsoft.com/office/drawing/2014/main" id="{D663023F-4247-A2BF-DE41-EB825543F8CF}"/>
              </a:ext>
            </a:extLst>
          </p:cNvPr>
          <p:cNvSpPr/>
          <p:nvPr/>
        </p:nvSpPr>
        <p:spPr>
          <a:xfrm>
            <a:off x="6562724" y="4325218"/>
            <a:ext cx="2965450" cy="1847850"/>
          </a:xfrm>
          <a:prstGeom prst="roundRect">
            <a:avLst>
              <a:gd name="adj" fmla="val 5671"/>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494CAF5-6590-205F-3645-3ADC359FAE01}"/>
              </a:ext>
            </a:extLst>
          </p:cNvPr>
          <p:cNvSpPr txBox="1"/>
          <p:nvPr/>
        </p:nvSpPr>
        <p:spPr>
          <a:xfrm>
            <a:off x="6951726" y="3888953"/>
            <a:ext cx="2187458" cy="369332"/>
          </a:xfrm>
          <a:prstGeom prst="rect">
            <a:avLst/>
          </a:prstGeom>
          <a:noFill/>
        </p:spPr>
        <p:txBody>
          <a:bodyPr wrap="none" rtlCol="0">
            <a:spAutoFit/>
          </a:bodyPr>
          <a:lstStyle/>
          <a:p>
            <a:pPr algn="ctr"/>
            <a:r>
              <a:rPr lang="en-US" b="1" dirty="0">
                <a:solidFill>
                  <a:schemeClr val="accent1"/>
                </a:solidFill>
              </a:rPr>
              <a:t>Machine Learning</a:t>
            </a:r>
          </a:p>
        </p:txBody>
      </p:sp>
      <p:pic>
        <p:nvPicPr>
          <p:cNvPr id="26" name="Picture 2" descr="Illustration of the robot with a computerized brain selecting between two objects on a table. On the left is a green gem, and on the right is an electric probe generating purple sparks. The robot looks confused, not knowing which object to select.">
            <a:extLst>
              <a:ext uri="{FF2B5EF4-FFF2-40B4-BE49-F238E27FC236}">
                <a16:creationId xmlns:a16="http://schemas.microsoft.com/office/drawing/2014/main" id="{8A90A653-3A0C-FF77-FF4D-9BD93BD10D5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75780" y="2123575"/>
            <a:ext cx="2739336" cy="1258300"/>
          </a:xfrm>
          <a:prstGeom prst="rect">
            <a:avLst/>
          </a:prstGeom>
          <a:noFill/>
        </p:spPr>
      </p:pic>
      <p:pic>
        <p:nvPicPr>
          <p:cNvPr id="27" name="Picture 26" descr="Illustration of the robot with a computerized brain looking out at a sunny landscape and thinking about whether it will continue to be sunny or start to rain.">
            <a:extLst>
              <a:ext uri="{FF2B5EF4-FFF2-40B4-BE49-F238E27FC236}">
                <a16:creationId xmlns:a16="http://schemas.microsoft.com/office/drawing/2014/main" id="{C4266300-1204-2C06-9A03-23901D46D2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5618" y="4470588"/>
            <a:ext cx="2573444" cy="1575480"/>
          </a:xfrm>
          <a:prstGeom prst="rect">
            <a:avLst/>
          </a:prstGeom>
        </p:spPr>
      </p:pic>
      <p:pic>
        <p:nvPicPr>
          <p:cNvPr id="28" name="Picture 2" descr="An illustration of three robots at a table taking a paper test. The whiteboard says “Agent Testing Today!” The right robot scratches its head, the middle robot looks over at the left robot’s paper, while the left robot looks on suspiciously.">
            <a:extLst>
              <a:ext uri="{FF2B5EF4-FFF2-40B4-BE49-F238E27FC236}">
                <a16:creationId xmlns:a16="http://schemas.microsoft.com/office/drawing/2014/main" id="{816691EE-EABF-2ABE-31B5-548FCC9CC8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744429" y="4533900"/>
            <a:ext cx="2591953" cy="1461368"/>
          </a:xfrm>
          <a:prstGeom prst="rect">
            <a:avLst/>
          </a:prstGeom>
          <a:noFill/>
        </p:spPr>
      </p:pic>
    </p:spTree>
    <p:extLst>
      <p:ext uri="{BB962C8B-B14F-4D97-AF65-F5344CB8AC3E}">
        <p14:creationId xmlns:p14="http://schemas.microsoft.com/office/powerpoint/2010/main" val="732543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4" grpId="0"/>
      <p:bldP spid="15" grpId="0"/>
      <p:bldP spid="20" grpId="0" animBg="1"/>
      <p:bldP spid="22" grpId="0"/>
      <p:bldP spid="23" grpId="0" animBg="1"/>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7E9FD2F-B13A-80FD-7762-D9A928F273B6}"/>
              </a:ext>
            </a:extLst>
          </p:cNvPr>
          <p:cNvSpPr>
            <a:spLocks noGrp="1"/>
          </p:cNvSpPr>
          <p:nvPr>
            <p:ph type="title"/>
          </p:nvPr>
        </p:nvSpPr>
        <p:spPr/>
        <p:txBody>
          <a:bodyPr/>
          <a:lstStyle/>
          <a:p>
            <a:r>
              <a:rPr lang="en-US" dirty="0"/>
              <a:t>Minecraft Pathfinding</a:t>
            </a:r>
          </a:p>
        </p:txBody>
      </p:sp>
      <p:sp>
        <p:nvSpPr>
          <p:cNvPr id="4" name="Date Placeholder 3">
            <a:extLst>
              <a:ext uri="{FF2B5EF4-FFF2-40B4-BE49-F238E27FC236}">
                <a16:creationId xmlns:a16="http://schemas.microsoft.com/office/drawing/2014/main" id="{C5DF9E1D-8EFA-4541-4C40-E2D1F1EA3F5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B08A0B0-3AA0-6982-B433-186F995E8285}"/>
              </a:ext>
            </a:extLst>
          </p:cNvPr>
          <p:cNvSpPr>
            <a:spLocks noGrp="1"/>
          </p:cNvSpPr>
          <p:nvPr>
            <p:ph type="sldNum" sz="quarter" idx="12"/>
          </p:nvPr>
        </p:nvSpPr>
        <p:spPr/>
        <p:txBody>
          <a:bodyPr/>
          <a:lstStyle/>
          <a:p>
            <a:fld id="{0C6CD854-DD62-6C4B-87F1-66B34D688D3F}" type="slidenum">
              <a:rPr lang="en-US" smtClean="0"/>
              <a:t>4</a:t>
            </a:fld>
            <a:endParaRPr lang="en-US"/>
          </a:p>
        </p:txBody>
      </p:sp>
      <p:pic>
        <p:nvPicPr>
          <p:cNvPr id="3074" name="Picture 2" descr="Path-Finding Demonstration : r/Minecraft">
            <a:extLst>
              <a:ext uri="{FF2B5EF4-FFF2-40B4-BE49-F238E27FC236}">
                <a16:creationId xmlns:a16="http://schemas.microsoft.com/office/drawing/2014/main" id="{62FBA7CA-0F56-4097-B352-1DD7A2B65C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068" y="2242702"/>
            <a:ext cx="5377842" cy="302503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elp with creeper farm build : r/Minecraft">
            <a:extLst>
              <a:ext uri="{FF2B5EF4-FFF2-40B4-BE49-F238E27FC236}">
                <a16:creationId xmlns:a16="http://schemas.microsoft.com/office/drawing/2014/main" id="{A133E2B2-D634-9707-FC08-3C66A4D82C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3600" y="2242703"/>
            <a:ext cx="4178331" cy="302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58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C40E7-6239-FBF1-B027-66F9CE3A8B2C}"/>
              </a:ext>
            </a:extLst>
          </p:cNvPr>
          <p:cNvSpPr>
            <a:spLocks noGrp="1"/>
          </p:cNvSpPr>
          <p:nvPr>
            <p:ph type="title"/>
          </p:nvPr>
        </p:nvSpPr>
        <p:spPr/>
        <p:txBody>
          <a:bodyPr/>
          <a:lstStyle/>
          <a:p>
            <a:r>
              <a:rPr lang="en-US" dirty="0"/>
              <a:t>Inferring Values with Inverse RL</a:t>
            </a:r>
          </a:p>
        </p:txBody>
      </p:sp>
      <p:sp>
        <p:nvSpPr>
          <p:cNvPr id="4" name="Date Placeholder 3">
            <a:extLst>
              <a:ext uri="{FF2B5EF4-FFF2-40B4-BE49-F238E27FC236}">
                <a16:creationId xmlns:a16="http://schemas.microsoft.com/office/drawing/2014/main" id="{35E8DE13-3C2F-66CD-D920-5D679346D699}"/>
              </a:ext>
            </a:extLst>
          </p:cNvPr>
          <p:cNvSpPr>
            <a:spLocks noGrp="1"/>
          </p:cNvSpPr>
          <p:nvPr>
            <p:ph type="dt" sz="half" idx="2"/>
          </p:nvPr>
        </p:nvSpPr>
        <p:spPr/>
        <p:txBody>
          <a:bodyPr/>
          <a:lstStyle/>
          <a:p>
            <a:r>
              <a:rPr lang="en-US" dirty="0"/>
              <a:t>CSE 473</a:t>
            </a:r>
          </a:p>
        </p:txBody>
      </p:sp>
      <p:pic>
        <p:nvPicPr>
          <p:cNvPr id="9" name="Picture 8" descr="A screenshot of a video game&#10;&#10;AI-generated content may be incorrect.">
            <a:extLst>
              <a:ext uri="{FF2B5EF4-FFF2-40B4-BE49-F238E27FC236}">
                <a16:creationId xmlns:a16="http://schemas.microsoft.com/office/drawing/2014/main" id="{6E09307D-0B94-600D-013E-09C244DEC5B6}"/>
              </a:ext>
            </a:extLst>
          </p:cNvPr>
          <p:cNvPicPr>
            <a:picLocks noChangeAspect="1"/>
          </p:cNvPicPr>
          <p:nvPr/>
        </p:nvPicPr>
        <p:blipFill>
          <a:blip r:embed="rId2"/>
          <a:stretch>
            <a:fillRect/>
          </a:stretch>
        </p:blipFill>
        <p:spPr>
          <a:xfrm>
            <a:off x="3729207" y="1984844"/>
            <a:ext cx="4733584" cy="4296958"/>
          </a:xfrm>
          <a:prstGeom prst="rect">
            <a:avLst/>
          </a:prstGeom>
        </p:spPr>
      </p:pic>
      <p:sp>
        <p:nvSpPr>
          <p:cNvPr id="10" name="TextBox 9">
            <a:extLst>
              <a:ext uri="{FF2B5EF4-FFF2-40B4-BE49-F238E27FC236}">
                <a16:creationId xmlns:a16="http://schemas.microsoft.com/office/drawing/2014/main" id="{6D1524C8-12F8-6EFA-B65C-8DC8797E8D3F}"/>
              </a:ext>
            </a:extLst>
          </p:cNvPr>
          <p:cNvSpPr txBox="1"/>
          <p:nvPr/>
        </p:nvSpPr>
        <p:spPr>
          <a:xfrm>
            <a:off x="3036368" y="1338513"/>
            <a:ext cx="6119261" cy="646331"/>
          </a:xfrm>
          <a:prstGeom prst="rect">
            <a:avLst/>
          </a:prstGeom>
          <a:noFill/>
        </p:spPr>
        <p:txBody>
          <a:bodyPr wrap="square" rtlCol="0">
            <a:spAutoFit/>
          </a:bodyPr>
          <a:lstStyle/>
          <a:p>
            <a:pPr algn="ctr"/>
            <a:r>
              <a:rPr lang="en-US" dirty="0"/>
              <a:t>“</a:t>
            </a:r>
            <a:r>
              <a:rPr lang="en-US" dirty="0">
                <a:latin typeface="+mj-lt"/>
              </a:rPr>
              <a:t>Culturally-attuned AI</a:t>
            </a:r>
            <a:r>
              <a:rPr lang="en-US" dirty="0"/>
              <a:t>: Implicit learning of altruistic cultural values through inverse reinforcement learning”</a:t>
            </a:r>
          </a:p>
        </p:txBody>
      </p:sp>
      <p:sp>
        <p:nvSpPr>
          <p:cNvPr id="11" name="TextBox 10">
            <a:extLst>
              <a:ext uri="{FF2B5EF4-FFF2-40B4-BE49-F238E27FC236}">
                <a16:creationId xmlns:a16="http://schemas.microsoft.com/office/drawing/2014/main" id="{DB0ACAF8-AB48-B892-0CC6-E78C8FD197A5}"/>
              </a:ext>
            </a:extLst>
          </p:cNvPr>
          <p:cNvSpPr txBox="1"/>
          <p:nvPr/>
        </p:nvSpPr>
        <p:spPr>
          <a:xfrm>
            <a:off x="10359025" y="6400412"/>
            <a:ext cx="1590435" cy="276999"/>
          </a:xfrm>
          <a:prstGeom prst="rect">
            <a:avLst/>
          </a:prstGeom>
          <a:noFill/>
        </p:spPr>
        <p:txBody>
          <a:bodyPr wrap="none" rtlCol="0">
            <a:spAutoFit/>
          </a:bodyPr>
          <a:lstStyle/>
          <a:p>
            <a:r>
              <a:rPr lang="en-US" sz="1200" dirty="0">
                <a:hlinkClick r:id="rId3"/>
              </a:rPr>
              <a:t>Oliveira et al. (2025)</a:t>
            </a:r>
            <a:endParaRPr lang="en-US" sz="1200" dirty="0"/>
          </a:p>
        </p:txBody>
      </p:sp>
    </p:spTree>
    <p:extLst>
      <p:ext uri="{BB962C8B-B14F-4D97-AF65-F5344CB8AC3E}">
        <p14:creationId xmlns:p14="http://schemas.microsoft.com/office/powerpoint/2010/main" val="3256500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5C8A22-2A7B-B0E7-D011-966991EDBEF9}"/>
              </a:ext>
            </a:extLst>
          </p:cNvPr>
          <p:cNvSpPr>
            <a:spLocks noGrp="1"/>
          </p:cNvSpPr>
          <p:nvPr>
            <p:ph type="title"/>
          </p:nvPr>
        </p:nvSpPr>
        <p:spPr/>
        <p:txBody>
          <a:bodyPr/>
          <a:lstStyle/>
          <a:p>
            <a:r>
              <a:rPr lang="en-US" dirty="0"/>
              <a:t>Self-Driving</a:t>
            </a:r>
          </a:p>
        </p:txBody>
      </p:sp>
      <p:sp>
        <p:nvSpPr>
          <p:cNvPr id="4" name="Date Placeholder 3">
            <a:extLst>
              <a:ext uri="{FF2B5EF4-FFF2-40B4-BE49-F238E27FC236}">
                <a16:creationId xmlns:a16="http://schemas.microsoft.com/office/drawing/2014/main" id="{08345F0F-4AD4-E7D9-D0CE-F4938034479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AF053D7-F90B-918D-6386-8466747129A8}"/>
              </a:ext>
            </a:extLst>
          </p:cNvPr>
          <p:cNvSpPr>
            <a:spLocks noGrp="1"/>
          </p:cNvSpPr>
          <p:nvPr>
            <p:ph type="sldNum" sz="quarter" idx="12"/>
          </p:nvPr>
        </p:nvSpPr>
        <p:spPr/>
        <p:txBody>
          <a:bodyPr/>
          <a:lstStyle/>
          <a:p>
            <a:fld id="{0C6CD854-DD62-6C4B-87F1-66B34D688D3F}" type="slidenum">
              <a:rPr lang="en-US" smtClean="0"/>
              <a:t>6</a:t>
            </a:fld>
            <a:endParaRPr lang="en-US"/>
          </a:p>
        </p:txBody>
      </p:sp>
      <p:pic>
        <p:nvPicPr>
          <p:cNvPr id="2050" name="Picture 2" descr="How Driverless Cars See the World Around Them - The New York Times">
            <a:extLst>
              <a:ext uri="{FF2B5EF4-FFF2-40B4-BE49-F238E27FC236}">
                <a16:creationId xmlns:a16="http://schemas.microsoft.com/office/drawing/2014/main" id="{5F971FF2-0625-BB76-1004-6D4477425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012" y="1621048"/>
            <a:ext cx="8809973" cy="45460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C7FFBA1-CB7A-7406-6FCD-B35D7F208E28}"/>
              </a:ext>
            </a:extLst>
          </p:cNvPr>
          <p:cNvSpPr txBox="1"/>
          <p:nvPr/>
        </p:nvSpPr>
        <p:spPr>
          <a:xfrm>
            <a:off x="8752426" y="5890133"/>
            <a:ext cx="1570815" cy="276999"/>
          </a:xfrm>
          <a:prstGeom prst="rect">
            <a:avLst/>
          </a:prstGeom>
          <a:noFill/>
        </p:spPr>
        <p:txBody>
          <a:bodyPr wrap="none" rtlCol="0">
            <a:spAutoFit/>
          </a:bodyPr>
          <a:lstStyle/>
          <a:p>
            <a:r>
              <a:rPr lang="en-US" sz="1200" i="1" dirty="0">
                <a:hlinkClick r:id="rId3"/>
              </a:rPr>
              <a:t>The New York Times</a:t>
            </a:r>
            <a:endParaRPr lang="en-US" sz="1200" i="1" dirty="0"/>
          </a:p>
        </p:txBody>
      </p:sp>
    </p:spTree>
    <p:extLst>
      <p:ext uri="{BB962C8B-B14F-4D97-AF65-F5344CB8AC3E}">
        <p14:creationId xmlns:p14="http://schemas.microsoft.com/office/powerpoint/2010/main" val="3223315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D86AB-819B-E13D-A065-8701FCBB111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5DAF3D0-1FBA-CEBD-DD7C-3FFE7C45AA65}"/>
              </a:ext>
            </a:extLst>
          </p:cNvPr>
          <p:cNvSpPr>
            <a:spLocks noGrp="1"/>
          </p:cNvSpPr>
          <p:nvPr>
            <p:ph type="title"/>
          </p:nvPr>
        </p:nvSpPr>
        <p:spPr/>
        <p:txBody>
          <a:bodyPr/>
          <a:lstStyle/>
          <a:p>
            <a:r>
              <a:rPr lang="en-US" dirty="0"/>
              <a:t>Alpha Fold</a:t>
            </a:r>
          </a:p>
        </p:txBody>
      </p:sp>
      <p:pic>
        <p:nvPicPr>
          <p:cNvPr id="3" name="Content Placeholder 2" descr="A diagram of a product&#10;&#10;AI-generated content may be incorrect.">
            <a:extLst>
              <a:ext uri="{FF2B5EF4-FFF2-40B4-BE49-F238E27FC236}">
                <a16:creationId xmlns:a16="http://schemas.microsoft.com/office/drawing/2014/main" id="{95945E3E-85C3-B3FC-F750-2057BCC61209}"/>
              </a:ext>
            </a:extLst>
          </p:cNvPr>
          <p:cNvPicPr>
            <a:picLocks noGrp="1" noChangeAspect="1"/>
          </p:cNvPicPr>
          <p:nvPr>
            <p:ph idx="1"/>
          </p:nvPr>
        </p:nvPicPr>
        <p:blipFill>
          <a:blip r:embed="rId2"/>
          <a:stretch>
            <a:fillRect/>
          </a:stretch>
        </p:blipFill>
        <p:spPr>
          <a:xfrm>
            <a:off x="497158" y="3081375"/>
            <a:ext cx="11176000" cy="3022600"/>
          </a:xfrm>
        </p:spPr>
      </p:pic>
      <p:sp>
        <p:nvSpPr>
          <p:cNvPr id="4" name="Date Placeholder 3">
            <a:extLst>
              <a:ext uri="{FF2B5EF4-FFF2-40B4-BE49-F238E27FC236}">
                <a16:creationId xmlns:a16="http://schemas.microsoft.com/office/drawing/2014/main" id="{0BC0DD18-B356-C613-5ED2-C9B65CF78CD3}"/>
              </a:ext>
            </a:extLst>
          </p:cNvPr>
          <p:cNvSpPr>
            <a:spLocks noGrp="1"/>
          </p:cNvSpPr>
          <p:nvPr>
            <p:ph type="dt" sz="half" idx="2"/>
          </p:nvPr>
        </p:nvSpPr>
        <p:spPr/>
        <p:txBody>
          <a:bodyPr/>
          <a:lstStyle/>
          <a:p>
            <a:r>
              <a:rPr lang="en-US"/>
              <a:t>CSE 473</a:t>
            </a:r>
            <a:endParaRPr lang="en-US" dirty="0"/>
          </a:p>
        </p:txBody>
      </p:sp>
      <p:pic>
        <p:nvPicPr>
          <p:cNvPr id="9" name="Picture 8" descr="A black text with white text&#10;&#10;AI-generated content may be incorrect.">
            <a:extLst>
              <a:ext uri="{FF2B5EF4-FFF2-40B4-BE49-F238E27FC236}">
                <a16:creationId xmlns:a16="http://schemas.microsoft.com/office/drawing/2014/main" id="{16D0D978-AC1B-FE8B-F7CE-064E971D398C}"/>
              </a:ext>
            </a:extLst>
          </p:cNvPr>
          <p:cNvPicPr>
            <a:picLocks noChangeAspect="1"/>
          </p:cNvPicPr>
          <p:nvPr/>
        </p:nvPicPr>
        <p:blipFill>
          <a:blip r:embed="rId3"/>
          <a:stretch>
            <a:fillRect/>
          </a:stretch>
        </p:blipFill>
        <p:spPr>
          <a:xfrm>
            <a:off x="7102256" y="570218"/>
            <a:ext cx="3452715" cy="2169611"/>
          </a:xfrm>
          <a:prstGeom prst="rect">
            <a:avLst/>
          </a:prstGeom>
        </p:spPr>
      </p:pic>
      <p:pic>
        <p:nvPicPr>
          <p:cNvPr id="11" name="Picture 10" descr="A diagram of a protein&#10;&#10;AI-generated content may be incorrect.">
            <a:extLst>
              <a:ext uri="{FF2B5EF4-FFF2-40B4-BE49-F238E27FC236}">
                <a16:creationId xmlns:a16="http://schemas.microsoft.com/office/drawing/2014/main" id="{ACEF5F87-B5C3-E535-D73C-D81ADCA4AC53}"/>
              </a:ext>
            </a:extLst>
          </p:cNvPr>
          <p:cNvPicPr>
            <a:picLocks noChangeAspect="1"/>
          </p:cNvPicPr>
          <p:nvPr/>
        </p:nvPicPr>
        <p:blipFill>
          <a:blip r:embed="rId4"/>
          <a:stretch>
            <a:fillRect/>
          </a:stretch>
        </p:blipFill>
        <p:spPr>
          <a:xfrm>
            <a:off x="4296514" y="594091"/>
            <a:ext cx="2225370" cy="2121864"/>
          </a:xfrm>
          <a:prstGeom prst="rect">
            <a:avLst/>
          </a:prstGeom>
        </p:spPr>
      </p:pic>
      <p:sp>
        <p:nvSpPr>
          <p:cNvPr id="12" name="Rectangle 11">
            <a:extLst>
              <a:ext uri="{FF2B5EF4-FFF2-40B4-BE49-F238E27FC236}">
                <a16:creationId xmlns:a16="http://schemas.microsoft.com/office/drawing/2014/main" id="{F75F9FE1-58B2-71B0-5B2A-2A7FE18290AB}"/>
              </a:ext>
            </a:extLst>
          </p:cNvPr>
          <p:cNvSpPr/>
          <p:nvPr/>
        </p:nvSpPr>
        <p:spPr>
          <a:xfrm>
            <a:off x="8404964" y="2267211"/>
            <a:ext cx="1615858" cy="187890"/>
          </a:xfrm>
          <a:prstGeom prst="rect">
            <a:avLst/>
          </a:prstGeom>
          <a:solidFill>
            <a:srgbClr val="D6AD5B">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97A9152-625C-3E0A-CC73-8619F7C1FAB4}"/>
              </a:ext>
            </a:extLst>
          </p:cNvPr>
          <p:cNvSpPr txBox="1"/>
          <p:nvPr/>
        </p:nvSpPr>
        <p:spPr>
          <a:xfrm>
            <a:off x="10359025" y="6400412"/>
            <a:ext cx="1587486" cy="276999"/>
          </a:xfrm>
          <a:prstGeom prst="rect">
            <a:avLst/>
          </a:prstGeom>
          <a:noFill/>
        </p:spPr>
        <p:txBody>
          <a:bodyPr wrap="none" rtlCol="0">
            <a:spAutoFit/>
          </a:bodyPr>
          <a:lstStyle/>
          <a:p>
            <a:r>
              <a:rPr lang="en-US" sz="1200" dirty="0">
                <a:hlinkClick r:id="rId5"/>
              </a:rPr>
              <a:t>Jumper et al. (2021)</a:t>
            </a:r>
            <a:endParaRPr lang="en-US" sz="1200" dirty="0"/>
          </a:p>
        </p:txBody>
      </p:sp>
    </p:spTree>
    <p:extLst>
      <p:ext uri="{BB962C8B-B14F-4D97-AF65-F5344CB8AC3E}">
        <p14:creationId xmlns:p14="http://schemas.microsoft.com/office/powerpoint/2010/main" val="147498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E8409-6C40-7401-1842-357E950F07DA}"/>
              </a:ext>
            </a:extLst>
          </p:cNvPr>
          <p:cNvSpPr>
            <a:spLocks noGrp="1"/>
          </p:cNvSpPr>
          <p:nvPr>
            <p:ph type="title"/>
          </p:nvPr>
        </p:nvSpPr>
        <p:spPr/>
        <p:txBody>
          <a:bodyPr/>
          <a:lstStyle/>
          <a:p>
            <a:r>
              <a:rPr lang="en-US" dirty="0"/>
              <a:t>CSE 473 in Memes</a:t>
            </a:r>
          </a:p>
        </p:txBody>
      </p:sp>
      <p:sp>
        <p:nvSpPr>
          <p:cNvPr id="4" name="Date Placeholder 3">
            <a:extLst>
              <a:ext uri="{FF2B5EF4-FFF2-40B4-BE49-F238E27FC236}">
                <a16:creationId xmlns:a16="http://schemas.microsoft.com/office/drawing/2014/main" id="{412EEACD-F497-C235-2D86-B246B05AF23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69F6C21-9F3B-2162-A583-7E99906E8301}"/>
              </a:ext>
            </a:extLst>
          </p:cNvPr>
          <p:cNvSpPr>
            <a:spLocks noGrp="1"/>
          </p:cNvSpPr>
          <p:nvPr>
            <p:ph type="sldNum" sz="quarter" idx="12"/>
          </p:nvPr>
        </p:nvSpPr>
        <p:spPr/>
        <p:txBody>
          <a:bodyPr/>
          <a:lstStyle/>
          <a:p>
            <a:fld id="{0C6CD854-DD62-6C4B-87F1-66B34D688D3F}" type="slidenum">
              <a:rPr lang="en-US" smtClean="0"/>
              <a:t>8</a:t>
            </a:fld>
            <a:endParaRPr lang="en-US"/>
          </a:p>
        </p:txBody>
      </p:sp>
      <p:pic>
        <p:nvPicPr>
          <p:cNvPr id="8" name="Picture 7" descr="Two astronauts in space suits pointing an object&#10;&#10;AI-generated content may be incorrect.">
            <a:extLst>
              <a:ext uri="{FF2B5EF4-FFF2-40B4-BE49-F238E27FC236}">
                <a16:creationId xmlns:a16="http://schemas.microsoft.com/office/drawing/2014/main" id="{A1B471F7-96C0-0464-BDFF-4A034DE8CA21}"/>
              </a:ext>
            </a:extLst>
          </p:cNvPr>
          <p:cNvPicPr>
            <a:picLocks noChangeAspect="1"/>
          </p:cNvPicPr>
          <p:nvPr/>
        </p:nvPicPr>
        <p:blipFill>
          <a:blip r:embed="rId2"/>
          <a:stretch>
            <a:fillRect/>
          </a:stretch>
        </p:blipFill>
        <p:spPr>
          <a:xfrm>
            <a:off x="359997" y="2558088"/>
            <a:ext cx="4299858" cy="2421091"/>
          </a:xfrm>
          <a:prstGeom prst="rect">
            <a:avLst/>
          </a:prstGeom>
        </p:spPr>
      </p:pic>
      <p:grpSp>
        <p:nvGrpSpPr>
          <p:cNvPr id="13" name="Group 12">
            <a:extLst>
              <a:ext uri="{FF2B5EF4-FFF2-40B4-BE49-F238E27FC236}">
                <a16:creationId xmlns:a16="http://schemas.microsoft.com/office/drawing/2014/main" id="{60F0EE82-9B35-966D-AA44-8024DDF20967}"/>
              </a:ext>
            </a:extLst>
          </p:cNvPr>
          <p:cNvGrpSpPr/>
          <p:nvPr/>
        </p:nvGrpSpPr>
        <p:grpSpPr>
          <a:xfrm>
            <a:off x="5231008" y="2468192"/>
            <a:ext cx="3583472" cy="2600882"/>
            <a:chOff x="6306640" y="1687293"/>
            <a:chExt cx="3583472" cy="2600882"/>
          </a:xfrm>
        </p:grpSpPr>
        <p:pic>
          <p:nvPicPr>
            <p:cNvPr id="10" name="Picture 9" descr="A person with red hair and white shirt&#10;&#10;AI-generated content may be incorrect.">
              <a:extLst>
                <a:ext uri="{FF2B5EF4-FFF2-40B4-BE49-F238E27FC236}">
                  <a16:creationId xmlns:a16="http://schemas.microsoft.com/office/drawing/2014/main" id="{7A0867CB-F406-8607-03CF-7487C944E129}"/>
                </a:ext>
              </a:extLst>
            </p:cNvPr>
            <p:cNvPicPr>
              <a:picLocks noChangeAspect="1"/>
            </p:cNvPicPr>
            <p:nvPr/>
          </p:nvPicPr>
          <p:blipFill>
            <a:blip r:embed="rId3"/>
            <a:stretch>
              <a:fillRect/>
            </a:stretch>
          </p:blipFill>
          <p:spPr>
            <a:xfrm>
              <a:off x="6306640" y="1726482"/>
              <a:ext cx="1870710" cy="2561693"/>
            </a:xfrm>
            <a:prstGeom prst="rect">
              <a:avLst/>
            </a:prstGeom>
          </p:spPr>
        </p:pic>
        <p:pic>
          <p:nvPicPr>
            <p:cNvPr id="12" name="Picture 11" descr="A person pressing a button&#10;&#10;AI-generated content may be incorrect.">
              <a:extLst>
                <a:ext uri="{FF2B5EF4-FFF2-40B4-BE49-F238E27FC236}">
                  <a16:creationId xmlns:a16="http://schemas.microsoft.com/office/drawing/2014/main" id="{8F280234-9147-DDBB-1542-BA7DBC8FE014}"/>
                </a:ext>
              </a:extLst>
            </p:cNvPr>
            <p:cNvPicPr>
              <a:picLocks noChangeAspect="1"/>
            </p:cNvPicPr>
            <p:nvPr/>
          </p:nvPicPr>
          <p:blipFill>
            <a:blip r:embed="rId4"/>
            <a:stretch>
              <a:fillRect/>
            </a:stretch>
          </p:blipFill>
          <p:spPr>
            <a:xfrm>
              <a:off x="8190413" y="1687293"/>
              <a:ext cx="1699699" cy="2600882"/>
            </a:xfrm>
            <a:prstGeom prst="rect">
              <a:avLst/>
            </a:prstGeom>
          </p:spPr>
        </p:pic>
      </p:grpSp>
      <p:pic>
        <p:nvPicPr>
          <p:cNvPr id="1026" name="Picture 2" descr="Bayesian modeling from first principle and memes">
            <a:extLst>
              <a:ext uri="{FF2B5EF4-FFF2-40B4-BE49-F238E27FC236}">
                <a16:creationId xmlns:a16="http://schemas.microsoft.com/office/drawing/2014/main" id="{5B7D5061-9C12-9D16-637A-36F0D534FF4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619" b="4762"/>
          <a:stretch>
            <a:fillRect/>
          </a:stretch>
        </p:blipFill>
        <p:spPr bwMode="auto">
          <a:xfrm>
            <a:off x="9386694" y="2577681"/>
            <a:ext cx="2445306" cy="2421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3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8A6B2A-4AEB-D2D6-73A0-E5CC6FE44C11}"/>
              </a:ext>
            </a:extLst>
          </p:cNvPr>
          <p:cNvSpPr>
            <a:spLocks noGrp="1"/>
          </p:cNvSpPr>
          <p:nvPr>
            <p:ph type="title"/>
          </p:nvPr>
        </p:nvSpPr>
        <p:spPr>
          <a:xfrm>
            <a:off x="1058945" y="2041902"/>
            <a:ext cx="10074109" cy="1161039"/>
          </a:xfrm>
        </p:spPr>
        <p:txBody>
          <a:bodyPr/>
          <a:lstStyle/>
          <a:p>
            <a:r>
              <a:rPr lang="en-US" dirty="0"/>
              <a:t>What’s Next for AI?</a:t>
            </a:r>
          </a:p>
        </p:txBody>
      </p:sp>
      <p:sp>
        <p:nvSpPr>
          <p:cNvPr id="4" name="Date Placeholder 3">
            <a:extLst>
              <a:ext uri="{FF2B5EF4-FFF2-40B4-BE49-F238E27FC236}">
                <a16:creationId xmlns:a16="http://schemas.microsoft.com/office/drawing/2014/main" id="{8B61B524-FB07-C6AD-E1A1-BA4D6D52521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837CB2D5-F02C-DACB-A415-BBDEBEBBE3CC}"/>
              </a:ext>
            </a:extLst>
          </p:cNvPr>
          <p:cNvSpPr>
            <a:spLocks noGrp="1"/>
          </p:cNvSpPr>
          <p:nvPr>
            <p:ph type="sldNum" sz="quarter" idx="12"/>
          </p:nvPr>
        </p:nvSpPr>
        <p:spPr/>
        <p:txBody>
          <a:bodyPr/>
          <a:lstStyle/>
          <a:p>
            <a:fld id="{0C6CD854-DD62-6C4B-87F1-66B34D688D3F}" type="slidenum">
              <a:rPr lang="en-US" smtClean="0"/>
              <a:t>9</a:t>
            </a:fld>
            <a:endParaRPr lang="en-US"/>
          </a:p>
        </p:txBody>
      </p:sp>
      <p:pic>
        <p:nvPicPr>
          <p:cNvPr id="8" name="Picture 7" descr="A cartoon of a robot walking on a road&#10;&#10;AI-generated content may be incorrect.">
            <a:extLst>
              <a:ext uri="{FF2B5EF4-FFF2-40B4-BE49-F238E27FC236}">
                <a16:creationId xmlns:a16="http://schemas.microsoft.com/office/drawing/2014/main" id="{FFF5EED6-A4A7-812E-B532-F84C3134FD1E}"/>
              </a:ext>
            </a:extLst>
          </p:cNvPr>
          <p:cNvPicPr>
            <a:picLocks noChangeAspect="1"/>
          </p:cNvPicPr>
          <p:nvPr/>
        </p:nvPicPr>
        <p:blipFill>
          <a:blip r:embed="rId2"/>
          <a:stretch>
            <a:fillRect/>
          </a:stretch>
        </p:blipFill>
        <p:spPr>
          <a:xfrm>
            <a:off x="4006386" y="3348143"/>
            <a:ext cx="4179225" cy="2352029"/>
          </a:xfrm>
          <a:prstGeom prst="rect">
            <a:avLst/>
          </a:prstGeom>
        </p:spPr>
      </p:pic>
    </p:spTree>
    <p:extLst>
      <p:ext uri="{BB962C8B-B14F-4D97-AF65-F5344CB8AC3E}">
        <p14:creationId xmlns:p14="http://schemas.microsoft.com/office/powerpoint/2010/main" val="1994303303"/>
      </p:ext>
    </p:extLst>
  </p:cSld>
  <p:clrMapOvr>
    <a:masterClrMapping/>
  </p:clrMapOvr>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38257</TotalTime>
  <Words>434</Words>
  <Application>Microsoft Macintosh PowerPoint</Application>
  <PresentationFormat>Widescreen</PresentationFormat>
  <Paragraphs>142</Paragraphs>
  <Slides>21</Slides>
  <Notes>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Arial</vt:lpstr>
      <vt:lpstr>Avenir Next</vt:lpstr>
      <vt:lpstr>Avenir Next Demi Bold</vt:lpstr>
      <vt:lpstr>Avenir Next Medium</vt:lpstr>
      <vt:lpstr>Consolas</vt:lpstr>
      <vt:lpstr>Office Theme</vt:lpstr>
      <vt:lpstr>Looking Forward</vt:lpstr>
      <vt:lpstr>Administrivia</vt:lpstr>
      <vt:lpstr>CSE 473: A Summary</vt:lpstr>
      <vt:lpstr>Minecraft Pathfinding</vt:lpstr>
      <vt:lpstr>Inferring Values with Inverse RL</vt:lpstr>
      <vt:lpstr>Self-Driving</vt:lpstr>
      <vt:lpstr>Alpha Fold</vt:lpstr>
      <vt:lpstr>CSE 473 in Memes</vt:lpstr>
      <vt:lpstr>What’s Next for AI?</vt:lpstr>
      <vt:lpstr>“Agentic” AI</vt:lpstr>
      <vt:lpstr>Pushing the Boundaries</vt:lpstr>
      <vt:lpstr>“AI for Science”</vt:lpstr>
      <vt:lpstr>What’s Next for You? </vt:lpstr>
      <vt:lpstr>Open Questions in AI</vt:lpstr>
      <vt:lpstr>Scaling</vt:lpstr>
      <vt:lpstr>Real—World Grounding</vt:lpstr>
      <vt:lpstr>Resource Efficient AI</vt:lpstr>
      <vt:lpstr>Long-Term Consequences</vt:lpstr>
      <vt:lpstr>Chat’s Take… </vt:lpstr>
      <vt:lpstr>Ask Me (Almost) Anything</vt:lpstr>
      <vt:lpstr>that’s it for 473!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James Weichert</cp:lastModifiedBy>
  <cp:revision>349</cp:revision>
  <cp:lastPrinted>2026-07-26T18:49:23Z</cp:lastPrinted>
  <dcterms:created xsi:type="dcterms:W3CDTF">2026-06-18T15:37:04Z</dcterms:created>
  <dcterms:modified xsi:type="dcterms:W3CDTF">2026-08-21T17:23:03Z</dcterms:modified>
</cp:coreProperties>
</file>