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sldIdLst>
    <p:sldId id="256" r:id="rId2"/>
    <p:sldId id="283" r:id="rId3"/>
    <p:sldId id="747" r:id="rId4"/>
    <p:sldId id="770" r:id="rId5"/>
    <p:sldId id="769" r:id="rId6"/>
    <p:sldId id="774" r:id="rId7"/>
    <p:sldId id="784" r:id="rId8"/>
    <p:sldId id="773" r:id="rId9"/>
    <p:sldId id="777" r:id="rId10"/>
    <p:sldId id="772" r:id="rId11"/>
    <p:sldId id="779" r:id="rId12"/>
    <p:sldId id="780" r:id="rId13"/>
    <p:sldId id="775" r:id="rId14"/>
    <p:sldId id="782" r:id="rId15"/>
    <p:sldId id="781" r:id="rId16"/>
    <p:sldId id="783" r:id="rId17"/>
    <p:sldId id="771" r:id="rId18"/>
    <p:sldId id="757" r:id="rId19"/>
    <p:sldId id="778" r:id="rId20"/>
    <p:sldId id="767" r:id="rId21"/>
    <p:sldId id="768" r:id="rId22"/>
    <p:sldId id="743" r:id="rId23"/>
    <p:sldId id="776"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652D"/>
    <a:srgbClr val="588051"/>
    <a:srgbClr val="156082"/>
    <a:srgbClr val="000000"/>
    <a:srgbClr val="FCFAEB"/>
    <a:srgbClr val="7164A3"/>
    <a:srgbClr val="D6AD5B"/>
    <a:srgbClr val="B7576E"/>
    <a:srgbClr val="0041FF"/>
    <a:srgbClr val="FF5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640"/>
    <p:restoredTop sz="96164"/>
  </p:normalViewPr>
  <p:slideViewPr>
    <p:cSldViewPr snapToGrid="0">
      <p:cViewPr>
        <p:scale>
          <a:sx n="71" d="100"/>
          <a:sy n="71" d="100"/>
        </p:scale>
        <p:origin x="-488" y="1280"/>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1</a:t>
            </a:fld>
            <a:endParaRPr lang="en-US"/>
          </a:p>
        </p:txBody>
      </p:sp>
    </p:spTree>
    <p:extLst>
      <p:ext uri="{BB962C8B-B14F-4D97-AF65-F5344CB8AC3E}">
        <p14:creationId xmlns:p14="http://schemas.microsoft.com/office/powerpoint/2010/main" val="3929104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24</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eiU9n9TvmAkDQepkVhgZ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eiU9n9TvmAkDQepkVhgZ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RLHF, Alignment</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s.uw.edu/47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sli.do/" TargetMode="External"/><Relationship Id="rId4" Type="http://schemas.openxmlformats.org/officeDocument/2006/relationships/hyperlink" Target="https://courses.cs.washington.edu/courses/cse473/26su/syllabus/#acknowledgement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wikipedia.org/wiki/University_of_Washington" TargetMode="External"/><Relationship Id="rId1" Type="http://schemas.openxmlformats.org/officeDocument/2006/relationships/slideLayout" Target="../slideLayouts/slideLayout11.xml"/><Relationship Id="rId4" Type="http://schemas.openxmlformats.org/officeDocument/2006/relationships/hyperlink" Target="https://sli.do/"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arxiv.org/abs/2203.02155" TargetMode="External"/><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time.com/6247678/openai-chatgpt-kenya-workers/"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link.jpw.info/19" TargetMode="External"/><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hyperlink" Target="https://uw.iasystem.org/survey/328718"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courses.cs.washington.edu/courses/cse480/26sp/uwnetid/reading/bryson_one_2022.pdf" TargetMode="External"/><Relationship Id="rId2" Type="http://schemas.openxmlformats.org/officeDocument/2006/relationships/image" Target="../media/image25.png"/><Relationship Id="rId1" Type="http://schemas.openxmlformats.org/officeDocument/2006/relationships/slideLayout" Target="../slideLayouts/slideLayout11.xml"/><Relationship Id="rId6" Type="http://schemas.openxmlformats.org/officeDocument/2006/relationships/hyperlink" Target="https://www.theatlantic.com/technology/2025/12/people-outsourcing-their-thinking-ai/685093/?gift=QI-R_BFZ6lEx-6HGdcm8rM92LDM2m4ffRvCPTfX5g1k&amp;utm_source=copy-link&amp;utm_medium=social&amp;utm_campaign=share" TargetMode="External"/><Relationship Id="rId5" Type="http://schemas.openxmlformats.org/officeDocument/2006/relationships/hyperlink" Target="https://dl.acm.org/doi/10.1145/3724363.3729024" TargetMode="Externa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uw.iasystem.org/survey/32871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3999" y="1122363"/>
            <a:ext cx="7579660" cy="2387600"/>
          </a:xfrm>
        </p:spPr>
        <p:txBody>
          <a:bodyPr/>
          <a:lstStyle/>
          <a:p>
            <a:r>
              <a:rPr lang="en-US" dirty="0">
                <a:latin typeface="+mj-lt"/>
              </a:rPr>
              <a:t>RLHF, Alignment</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3"/>
              </a:rPr>
              <a:t>cs.uw.edu</a:t>
            </a:r>
            <a:r>
              <a:rPr lang="en-US" sz="1200" b="1" dirty="0">
                <a:solidFill>
                  <a:schemeClr val="bg2"/>
                </a:solidFill>
                <a:latin typeface="Avenir Next" panose="020B0503020202020204" pitchFamily="34" charset="0"/>
                <a:hlinkClick r:id="rId3"/>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4"/>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830997"/>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 are you looking forward to after the summer quarter ends?</a:t>
            </a:r>
          </a:p>
          <a:p>
            <a:pPr algn="r"/>
            <a:r>
              <a:rPr lang="en-US" sz="1200" dirty="0">
                <a:solidFill>
                  <a:schemeClr val="bg2"/>
                </a:solidFill>
                <a:latin typeface="Avenir Next" panose="020B0503020202020204" pitchFamily="34" charset="0"/>
                <a:hlinkClick r:id="rId5"/>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grpSp>
        <p:nvGrpSpPr>
          <p:cNvPr id="2" name="Group 1" descr="Illustration of the robot with a computerized brain holding a clipboard watching film on a projector with the text “Yes, you’re right. My bad” above a red “X” and “The calculations are correct” above a green check mark.">
            <a:extLst>
              <a:ext uri="{FF2B5EF4-FFF2-40B4-BE49-F238E27FC236}">
                <a16:creationId xmlns:a16="http://schemas.microsoft.com/office/drawing/2014/main" id="{EBBEB529-30F9-0094-9E06-1E47DFBF945E}"/>
              </a:ext>
            </a:extLst>
          </p:cNvPr>
          <p:cNvGrpSpPr/>
          <p:nvPr/>
        </p:nvGrpSpPr>
        <p:grpSpPr>
          <a:xfrm>
            <a:off x="7868006" y="1878276"/>
            <a:ext cx="3708822" cy="2761889"/>
            <a:chOff x="7868006" y="1878276"/>
            <a:chExt cx="3708822" cy="2761889"/>
          </a:xfrm>
        </p:grpSpPr>
        <p:pic>
          <p:nvPicPr>
            <p:cNvPr id="4" name="Picture 3" descr="Illustration of the robot with a computerized brain holding a clipboard watching film on a projector with the text “Yes, you’re right. My bad” above a red “X” and “The calculations are correct” above a green check mark.">
              <a:extLst>
                <a:ext uri="{FF2B5EF4-FFF2-40B4-BE49-F238E27FC236}">
                  <a16:creationId xmlns:a16="http://schemas.microsoft.com/office/drawing/2014/main" id="{46AC2143-C4B4-96C2-AC43-1272991240F7}"/>
                </a:ext>
              </a:extLst>
            </p:cNvPr>
            <p:cNvPicPr>
              <a:picLocks noChangeAspect="1"/>
            </p:cNvPicPr>
            <p:nvPr/>
          </p:nvPicPr>
          <p:blipFill>
            <a:blip r:embed="rId6"/>
            <a:stretch>
              <a:fillRect/>
            </a:stretch>
          </p:blipFill>
          <p:spPr>
            <a:xfrm>
              <a:off x="7868006" y="1878276"/>
              <a:ext cx="3708822" cy="2761889"/>
            </a:xfrm>
            <a:prstGeom prst="rect">
              <a:avLst/>
            </a:prstGeom>
          </p:spPr>
        </p:pic>
        <p:sp>
          <p:nvSpPr>
            <p:cNvPr id="6" name="Rectangle 5">
              <a:extLst>
                <a:ext uri="{FF2B5EF4-FFF2-40B4-BE49-F238E27FC236}">
                  <a16:creationId xmlns:a16="http://schemas.microsoft.com/office/drawing/2014/main" id="{90115BA7-6CC0-09C8-7226-5A34D6282AF4}"/>
                </a:ext>
              </a:extLst>
            </p:cNvPr>
            <p:cNvSpPr/>
            <p:nvPr/>
          </p:nvSpPr>
          <p:spPr>
            <a:xfrm>
              <a:off x="10105292" y="2532185"/>
              <a:ext cx="1230924" cy="880796"/>
            </a:xfrm>
            <a:prstGeom prst="rect">
              <a:avLst/>
            </a:prstGeom>
            <a:solidFill>
              <a:srgbClr val="FCFA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53F8036-333B-285A-0006-6C9FF60A2762}"/>
                </a:ext>
              </a:extLst>
            </p:cNvPr>
            <p:cNvSpPr/>
            <p:nvPr/>
          </p:nvSpPr>
          <p:spPr>
            <a:xfrm rot="441292">
              <a:off x="10883038" y="3125508"/>
              <a:ext cx="416570" cy="400150"/>
            </a:xfrm>
            <a:prstGeom prst="rect">
              <a:avLst/>
            </a:prstGeom>
            <a:solidFill>
              <a:srgbClr val="FCFA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B20C8CD-C935-3271-D621-EF9B12359FC4}"/>
                </a:ext>
              </a:extLst>
            </p:cNvPr>
            <p:cNvSpPr txBox="1"/>
            <p:nvPr/>
          </p:nvSpPr>
          <p:spPr>
            <a:xfrm rot="60000">
              <a:off x="10185992" y="2625391"/>
              <a:ext cx="1069524" cy="184666"/>
            </a:xfrm>
            <a:prstGeom prst="rect">
              <a:avLst/>
            </a:prstGeom>
            <a:noFill/>
          </p:spPr>
          <p:txBody>
            <a:bodyPr wrap="none" rtlCol="0">
              <a:spAutoFit/>
            </a:bodyPr>
            <a:lstStyle/>
            <a:p>
              <a:r>
                <a:rPr lang="en-US" sz="600" dirty="0"/>
                <a:t>Yes, you’re right. My bad.</a:t>
              </a:r>
            </a:p>
          </p:txBody>
        </p:sp>
        <p:sp>
          <p:nvSpPr>
            <p:cNvPr id="13" name="TextBox 12">
              <a:extLst>
                <a:ext uri="{FF2B5EF4-FFF2-40B4-BE49-F238E27FC236}">
                  <a16:creationId xmlns:a16="http://schemas.microsoft.com/office/drawing/2014/main" id="{4206E41B-D263-5897-FB7C-88A28C738334}"/>
                </a:ext>
              </a:extLst>
            </p:cNvPr>
            <p:cNvSpPr txBox="1"/>
            <p:nvPr/>
          </p:nvSpPr>
          <p:spPr>
            <a:xfrm rot="60000">
              <a:off x="10139507" y="3072610"/>
              <a:ext cx="1162498" cy="184666"/>
            </a:xfrm>
            <a:prstGeom prst="rect">
              <a:avLst/>
            </a:prstGeom>
            <a:noFill/>
          </p:spPr>
          <p:txBody>
            <a:bodyPr wrap="none" rtlCol="0">
              <a:spAutoFit/>
            </a:bodyPr>
            <a:lstStyle/>
            <a:p>
              <a:r>
                <a:rPr lang="en-US" sz="600" dirty="0"/>
                <a:t>The calculations are correct.</a:t>
              </a:r>
            </a:p>
          </p:txBody>
        </p:sp>
        <p:grpSp>
          <p:nvGrpSpPr>
            <p:cNvPr id="18" name="Group 17">
              <a:extLst>
                <a:ext uri="{FF2B5EF4-FFF2-40B4-BE49-F238E27FC236}">
                  <a16:creationId xmlns:a16="http://schemas.microsoft.com/office/drawing/2014/main" id="{73EDE9EF-7E64-C740-F2B4-F89A0D2DAE50}"/>
                </a:ext>
              </a:extLst>
            </p:cNvPr>
            <p:cNvGrpSpPr>
              <a:grpSpLocks noChangeAspect="1"/>
            </p:cNvGrpSpPr>
            <p:nvPr/>
          </p:nvGrpSpPr>
          <p:grpSpPr>
            <a:xfrm rot="2700000">
              <a:off x="10628860" y="3202452"/>
              <a:ext cx="157770" cy="224200"/>
              <a:chOff x="7315199" y="732692"/>
              <a:chExt cx="222739" cy="316524"/>
            </a:xfrm>
          </p:grpSpPr>
          <p:sp>
            <p:nvSpPr>
              <p:cNvPr id="16" name="Rounded Rectangle 15">
                <a:extLst>
                  <a:ext uri="{FF2B5EF4-FFF2-40B4-BE49-F238E27FC236}">
                    <a16:creationId xmlns:a16="http://schemas.microsoft.com/office/drawing/2014/main" id="{64FF9CA0-784F-16DD-94DC-6D37DD2F2D8E}"/>
                  </a:ext>
                </a:extLst>
              </p:cNvPr>
              <p:cNvSpPr/>
              <p:nvPr/>
            </p:nvSpPr>
            <p:spPr>
              <a:xfrm>
                <a:off x="7422078" y="732692"/>
                <a:ext cx="115860" cy="31652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23A09FF-BA0A-54A0-CDB8-1B9AD5181878}"/>
                  </a:ext>
                </a:extLst>
              </p:cNvPr>
              <p:cNvSpPr/>
              <p:nvPr/>
            </p:nvSpPr>
            <p:spPr>
              <a:xfrm rot="5400000">
                <a:off x="7368637" y="879917"/>
                <a:ext cx="115861" cy="22273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9858DFD7-9EA9-D255-EA99-A54273AC9B1E}"/>
                </a:ext>
              </a:extLst>
            </p:cNvPr>
            <p:cNvGrpSpPr>
              <a:grpSpLocks noChangeAspect="1"/>
            </p:cNvGrpSpPr>
            <p:nvPr/>
          </p:nvGrpSpPr>
          <p:grpSpPr>
            <a:xfrm>
              <a:off x="10614845" y="2841941"/>
              <a:ext cx="199322" cy="199322"/>
              <a:chOff x="7306094" y="1469161"/>
              <a:chExt cx="316523" cy="316523"/>
            </a:xfrm>
            <a:solidFill>
              <a:schemeClr val="accent2"/>
            </a:solidFill>
          </p:grpSpPr>
          <p:sp>
            <p:nvSpPr>
              <p:cNvPr id="20" name="Rounded Rectangle 19">
                <a:extLst>
                  <a:ext uri="{FF2B5EF4-FFF2-40B4-BE49-F238E27FC236}">
                    <a16:creationId xmlns:a16="http://schemas.microsoft.com/office/drawing/2014/main" id="{0686F420-9994-0ABE-42A6-2BDD6EC07249}"/>
                  </a:ext>
                </a:extLst>
              </p:cNvPr>
              <p:cNvSpPr/>
              <p:nvPr/>
            </p:nvSpPr>
            <p:spPr>
              <a:xfrm rot="2700000">
                <a:off x="7406426" y="1472421"/>
                <a:ext cx="115860" cy="31652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8F42129D-49B2-F7E9-7518-348640856182}"/>
                  </a:ext>
                </a:extLst>
              </p:cNvPr>
              <p:cNvSpPr/>
              <p:nvPr/>
            </p:nvSpPr>
            <p:spPr>
              <a:xfrm rot="8100000">
                <a:off x="7406427" y="1469161"/>
                <a:ext cx="115860" cy="31652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08FBA7-C777-5C1F-D2EF-F0C04C8E4AC3}"/>
              </a:ext>
            </a:extLst>
          </p:cNvPr>
          <p:cNvSpPr>
            <a:spLocks noGrp="1"/>
          </p:cNvSpPr>
          <p:nvPr>
            <p:ph type="title"/>
          </p:nvPr>
        </p:nvSpPr>
        <p:spPr/>
        <p:txBody>
          <a:bodyPr/>
          <a:lstStyle/>
          <a:p>
            <a:r>
              <a:rPr lang="en-US" dirty="0"/>
              <a:t>LLM Reinforcement Learning</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BCA5A4C6-E49F-4FCA-28DA-CB66D38C30B8}"/>
                  </a:ext>
                </a:extLst>
              </p:cNvPr>
              <p:cNvSpPr>
                <a:spLocks noGrp="1"/>
              </p:cNvSpPr>
              <p:nvPr>
                <p:ph idx="1"/>
              </p:nvPr>
            </p:nvSpPr>
            <p:spPr/>
            <p:txBody>
              <a:bodyPr/>
              <a:lstStyle/>
              <a:p>
                <a:r>
                  <a:rPr lang="en-US" dirty="0"/>
                  <a:t>In </a:t>
                </a:r>
                <a:r>
                  <a:rPr lang="en-US" b="1" dirty="0">
                    <a:solidFill>
                      <a:schemeClr val="accent3"/>
                    </a:solidFill>
                    <a:latin typeface="Avenir Next" panose="020B0503020202020204" pitchFamily="34" charset="0"/>
                  </a:rPr>
                  <a:t>fine-tuning</a:t>
                </a:r>
                <a:r>
                  <a:rPr lang="en-US" dirty="0"/>
                  <a:t>, we want to learn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𝑃</m:t>
                        </m:r>
                      </m:e>
                    </m:acc>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r>
                  <a:rPr lang="en-US" dirty="0"/>
                  <a:t> to approximate the true distribution</a:t>
                </a:r>
              </a:p>
              <a:p>
                <a:r>
                  <a:rPr lang="en-US" dirty="0"/>
                  <a:t>From </a:t>
                </a:r>
                <a:r>
                  <a:rPr lang="en-US" b="1" dirty="0">
                    <a:solidFill>
                      <a:schemeClr val="accent1"/>
                    </a:solidFill>
                    <a:latin typeface="Avenir Next" panose="020B0503020202020204" pitchFamily="34" charset="0"/>
                  </a:rPr>
                  <a:t>RL</a:t>
                </a:r>
                <a:r>
                  <a:rPr lang="en-US" dirty="0"/>
                  <a:t>, we know we can optimize using a </a:t>
                </a:r>
                <a:r>
                  <a:rPr lang="en-US" b="1" dirty="0">
                    <a:solidFill>
                      <a:schemeClr val="accent4"/>
                    </a:solidFill>
                    <a:latin typeface="Avenir Next" panose="020B0503020202020204" pitchFamily="34" charset="0"/>
                  </a:rPr>
                  <a:t>reward function</a:t>
                </a:r>
                <a:r>
                  <a:rPr lang="en-US" dirty="0"/>
                  <a:t> </a:t>
                </a:r>
                <a14:m>
                  <m:oMath xmlns:m="http://schemas.openxmlformats.org/officeDocument/2006/math">
                    <m:r>
                      <a:rPr lang="en-US" i="1" dirty="0" smtClean="0">
                        <a:latin typeface="Cambria Math" panose="02040503050406030204" pitchFamily="18" charset="0"/>
                      </a:rPr>
                      <m:t>𝑅</m:t>
                    </m:r>
                    <m:d>
                      <m:dPr>
                        <m:ctrlPr>
                          <a:rPr lang="en-US" i="1" dirty="0" smtClean="0">
                            <a:latin typeface="Cambria Math" panose="02040503050406030204" pitchFamily="18" charset="0"/>
                          </a:rPr>
                        </m:ctrlPr>
                      </m:dPr>
                      <m:e>
                        <m:r>
                          <a:rPr lang="en-US" b="0" i="1" dirty="0" smtClean="0">
                            <a:latin typeface="Cambria Math" panose="02040503050406030204" pitchFamily="18" charset="0"/>
                          </a:rPr>
                          <m:t>𝑥</m:t>
                        </m:r>
                        <m:r>
                          <a:rPr lang="en-US" b="0" i="1" dirty="0" smtClean="0">
                            <a:latin typeface="Cambria Math" panose="02040503050406030204" pitchFamily="18" charset="0"/>
                          </a:rPr>
                          <m:t>,</m:t>
                        </m:r>
                        <m:r>
                          <a:rPr lang="en-US" b="0" i="1" dirty="0" smtClean="0">
                            <a:latin typeface="Cambria Math" panose="02040503050406030204" pitchFamily="18" charset="0"/>
                          </a:rPr>
                          <m:t>𝑦</m:t>
                        </m:r>
                      </m:e>
                    </m:d>
                  </m:oMath>
                </a14:m>
                <a:endParaRPr lang="en-US" dirty="0"/>
              </a:p>
              <a:p>
                <a:pPr marL="457200" lvl="1" indent="0">
                  <a:buNone/>
                </a:pPr>
                <a:br>
                  <a:rPr lang="en-US" dirty="0"/>
                </a:b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𝜋</m:t>
                          </m:r>
                        </m:e>
                      </m:acc>
                      <m:d>
                        <m:dPr>
                          <m:ctrlPr>
                            <a:rPr lang="en-US" b="0" i="1" smtClean="0">
                              <a:latin typeface="Cambria Math" panose="02040503050406030204" pitchFamily="18" charset="0"/>
                            </a:rPr>
                          </m:ctrlPr>
                        </m:dPr>
                        <m:e>
                          <m:r>
                            <a:rPr lang="en-US" b="0" i="1" smtClean="0">
                              <a:latin typeface="Cambria Math" panose="02040503050406030204" pitchFamily="18" charset="0"/>
                            </a:rPr>
                            <m:t>𝑦</m:t>
                          </m:r>
                        </m:e>
                        <m:e>
                          <m:r>
                            <a:rPr lang="en-US" b="0" i="1" smtClean="0">
                              <a:latin typeface="Cambria Math" panose="02040503050406030204" pitchFamily="18" charset="0"/>
                            </a:rPr>
                            <m:t>𝑥</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argmax</m:t>
                          </m:r>
                        </m:e>
                        <m:sub>
                          <m:r>
                            <a:rPr lang="en-US" b="0" i="1" smtClean="0">
                              <a:latin typeface="Cambria Math" panose="02040503050406030204" pitchFamily="18" charset="0"/>
                            </a:rPr>
                            <m:t>𝜋</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𝔼</m:t>
                          </m:r>
                        </m:e>
                        <m:sub>
                          <m:r>
                            <a:rPr lang="en-US" b="0" i="1" smtClean="0">
                              <a:latin typeface="Cambria Math" panose="02040503050406030204" pitchFamily="18" charset="0"/>
                            </a:rPr>
                            <m:t>𝜋</m:t>
                          </m:r>
                        </m:sub>
                      </m:sSub>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m:oMathPara>
                </a14:m>
                <a:endParaRPr lang="en-US" dirty="0"/>
              </a:p>
              <a:p>
                <a:pPr lvl="1"/>
                <a:endParaRPr lang="en-US" dirty="0"/>
              </a:p>
              <a:p>
                <a:pPr lvl="1"/>
                <a:r>
                  <a:rPr lang="en-US" dirty="0"/>
                  <a:t>Find policy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𝜋</m:t>
                        </m:r>
                      </m:e>
                    </m:acc>
                  </m:oMath>
                </a14:m>
                <a:r>
                  <a:rPr lang="en-US" dirty="0"/>
                  <a:t> that maximizes expected reward</a:t>
                </a:r>
              </a:p>
            </p:txBody>
          </p:sp>
        </mc:Choice>
        <mc:Fallback>
          <p:sp>
            <p:nvSpPr>
              <p:cNvPr id="7" name="Content Placeholder 6">
                <a:extLst>
                  <a:ext uri="{FF2B5EF4-FFF2-40B4-BE49-F238E27FC236}">
                    <a16:creationId xmlns:a16="http://schemas.microsoft.com/office/drawing/2014/main" id="{BCA5A4C6-E49F-4FCA-28DA-CB66D38C30B8}"/>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FF6AD05-B17E-7D21-6BA3-DCCF0BD936D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013611A-A1F1-07D1-2296-EA4B55B57176}"/>
              </a:ext>
            </a:extLst>
          </p:cNvPr>
          <p:cNvSpPr>
            <a:spLocks noGrp="1"/>
          </p:cNvSpPr>
          <p:nvPr>
            <p:ph type="sldNum" sz="quarter" idx="12"/>
          </p:nvPr>
        </p:nvSpPr>
        <p:spPr/>
        <p:txBody>
          <a:bodyPr/>
          <a:lstStyle/>
          <a:p>
            <a:fld id="{0C6CD854-DD62-6C4B-87F1-66B34D688D3F}" type="slidenum">
              <a:rPr lang="en-US" smtClean="0"/>
              <a:t>10</a:t>
            </a:fld>
            <a:endParaRPr lang="en-US"/>
          </a:p>
        </p:txBody>
      </p:sp>
      <mc:AlternateContent xmlns:mc="http://schemas.openxmlformats.org/markup-compatibility/2006">
        <mc:Choice xmlns:a14="http://schemas.microsoft.com/office/drawing/2010/main" Requires="a14">
          <p:sp>
            <p:nvSpPr>
              <p:cNvPr id="3" name="Rounded Rectangle 2">
                <a:extLst>
                  <a:ext uri="{FF2B5EF4-FFF2-40B4-BE49-F238E27FC236}">
                    <a16:creationId xmlns:a16="http://schemas.microsoft.com/office/drawing/2014/main" id="{1329859E-FF75-A657-C048-710A6954727B}"/>
                  </a:ext>
                </a:extLst>
              </p:cNvPr>
              <p:cNvSpPr/>
              <p:nvPr/>
            </p:nvSpPr>
            <p:spPr>
              <a:xfrm>
                <a:off x="4196860" y="4849531"/>
                <a:ext cx="3798278" cy="83641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How to determine </a:t>
                </a:r>
                <a14:m>
                  <m:oMath xmlns:m="http://schemas.openxmlformats.org/officeDocument/2006/math">
                    <m:r>
                      <a:rPr lang="en-US" b="1" i="1" smtClean="0">
                        <a:latin typeface="Cambria Math" panose="02040503050406030204" pitchFamily="18" charset="0"/>
                      </a:rPr>
                      <m:t>𝑹</m:t>
                    </m:r>
                    <m:r>
                      <a:rPr lang="en-US" b="1" i="1" smtClean="0">
                        <a:latin typeface="Cambria Math" panose="02040503050406030204" pitchFamily="18" charset="0"/>
                      </a:rPr>
                      <m:t>(</m:t>
                    </m:r>
                    <m:r>
                      <a:rPr lang="en-US" b="1" i="1" smtClean="0">
                        <a:latin typeface="Cambria Math" panose="02040503050406030204" pitchFamily="18" charset="0"/>
                      </a:rPr>
                      <m:t>𝒙</m:t>
                    </m:r>
                    <m:r>
                      <a:rPr lang="en-US" b="1" i="1" smtClean="0">
                        <a:latin typeface="Cambria Math" panose="02040503050406030204" pitchFamily="18" charset="0"/>
                      </a:rPr>
                      <m:t>,</m:t>
                    </m:r>
                    <m:r>
                      <a:rPr lang="en-US" b="1" i="1" smtClean="0">
                        <a:latin typeface="Cambria Math" panose="02040503050406030204" pitchFamily="18" charset="0"/>
                      </a:rPr>
                      <m:t>𝒚</m:t>
                    </m:r>
                    <m:r>
                      <a:rPr lang="en-US" b="1" i="1" smtClean="0">
                        <a:latin typeface="Cambria Math" panose="02040503050406030204" pitchFamily="18" charset="0"/>
                      </a:rPr>
                      <m:t>)</m:t>
                    </m:r>
                  </m:oMath>
                </a14:m>
                <a:r>
                  <a:rPr lang="en-US" b="1" i="1" dirty="0"/>
                  <a:t>?</a:t>
                </a:r>
              </a:p>
            </p:txBody>
          </p:sp>
        </mc:Choice>
        <mc:Fallback>
          <p:sp>
            <p:nvSpPr>
              <p:cNvPr id="3" name="Rounded Rectangle 2">
                <a:extLst>
                  <a:ext uri="{FF2B5EF4-FFF2-40B4-BE49-F238E27FC236}">
                    <a16:creationId xmlns:a16="http://schemas.microsoft.com/office/drawing/2014/main" id="{1329859E-FF75-A657-C048-710A6954727B}"/>
                  </a:ext>
                </a:extLst>
              </p:cNvPr>
              <p:cNvSpPr>
                <a:spLocks noRot="1" noChangeAspect="1" noMove="1" noResize="1" noEditPoints="1" noAdjustHandles="1" noChangeArrowheads="1" noChangeShapeType="1" noTextEdit="1"/>
              </p:cNvSpPr>
              <p:nvPr/>
            </p:nvSpPr>
            <p:spPr>
              <a:xfrm>
                <a:off x="4196860" y="4849531"/>
                <a:ext cx="3798278" cy="836416"/>
              </a:xfrm>
              <a:prstGeom prst="roundRect">
                <a:avLst/>
              </a:prstGeom>
              <a:blipFill>
                <a:blip r:embed="rId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45101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D783AE-43C9-53C0-9DDC-6154E110F2BD}"/>
              </a:ext>
            </a:extLst>
          </p:cNvPr>
          <p:cNvSpPr>
            <a:spLocks noGrp="1"/>
          </p:cNvSpPr>
          <p:nvPr>
            <p:ph type="title"/>
          </p:nvPr>
        </p:nvSpPr>
        <p:spPr/>
        <p:txBody>
          <a:bodyPr/>
          <a:lstStyle/>
          <a:p>
            <a:r>
              <a:rPr lang="en-US" dirty="0"/>
              <a:t>Which do you prefer?</a:t>
            </a:r>
          </a:p>
        </p:txBody>
      </p:sp>
      <p:sp>
        <p:nvSpPr>
          <p:cNvPr id="4" name="Date Placeholder 3">
            <a:extLst>
              <a:ext uri="{FF2B5EF4-FFF2-40B4-BE49-F238E27FC236}">
                <a16:creationId xmlns:a16="http://schemas.microsoft.com/office/drawing/2014/main" id="{5C21E94D-4559-191F-9BAE-7DE94CD2C95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25175D3-5DB1-C266-A8CA-1512009F09CB}"/>
              </a:ext>
            </a:extLst>
          </p:cNvPr>
          <p:cNvSpPr>
            <a:spLocks noGrp="1"/>
          </p:cNvSpPr>
          <p:nvPr>
            <p:ph type="sldNum" sz="quarter" idx="12"/>
          </p:nvPr>
        </p:nvSpPr>
        <p:spPr/>
        <p:txBody>
          <a:bodyPr/>
          <a:lstStyle/>
          <a:p>
            <a:fld id="{0C6CD854-DD62-6C4B-87F1-66B34D688D3F}" type="slidenum">
              <a:rPr lang="en-US" smtClean="0"/>
              <a:t>11</a:t>
            </a:fld>
            <a:endParaRPr lang="en-US"/>
          </a:p>
        </p:txBody>
      </p:sp>
      <p:sp>
        <p:nvSpPr>
          <p:cNvPr id="7" name="Rounded Rectangle 6">
            <a:extLst>
              <a:ext uri="{FF2B5EF4-FFF2-40B4-BE49-F238E27FC236}">
                <a16:creationId xmlns:a16="http://schemas.microsoft.com/office/drawing/2014/main" id="{BC1568EF-4B9A-FEBA-ADB0-5B4C60D2952A}"/>
              </a:ext>
            </a:extLst>
          </p:cNvPr>
          <p:cNvSpPr/>
          <p:nvPr/>
        </p:nvSpPr>
        <p:spPr>
          <a:xfrm>
            <a:off x="726831" y="1506419"/>
            <a:ext cx="5216768" cy="2883876"/>
          </a:xfrm>
          <a:prstGeom prst="roundRect">
            <a:avLst>
              <a:gd name="adj" fmla="val 3624"/>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The University of Washington is a 165-year-old public university with campuses in Seattle, Tacoma, and Bothell. The main campus in Seattle includes over 500 buildings and 26 libraries. The university is known for its research and athletics.</a:t>
            </a:r>
          </a:p>
        </p:txBody>
      </p:sp>
      <p:sp>
        <p:nvSpPr>
          <p:cNvPr id="8" name="Rounded Rectangle 7">
            <a:extLst>
              <a:ext uri="{FF2B5EF4-FFF2-40B4-BE49-F238E27FC236}">
                <a16:creationId xmlns:a16="http://schemas.microsoft.com/office/drawing/2014/main" id="{2917AEB5-77DA-CF76-5D21-16D4132E24E7}"/>
              </a:ext>
            </a:extLst>
          </p:cNvPr>
          <p:cNvSpPr/>
          <p:nvPr/>
        </p:nvSpPr>
        <p:spPr>
          <a:xfrm>
            <a:off x="6248400" y="1506419"/>
            <a:ext cx="5216769" cy="2883876"/>
          </a:xfrm>
          <a:prstGeom prst="roundRect">
            <a:avLst>
              <a:gd name="adj" fmla="val 3624"/>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The University of Washington (UW), founded in 1861 in Seattle, is a public research university and one of the oldest on the West Coast. Its main campus spans 800 acres, with satellite campuses in Tacoma and Bothell, encompassing over 400 buildings and 20 billion square feet of space. As the flagship of Washington's public university system, UW is a member of the Association of American Universities and is noted for its medical, engineering, and scientific research. In 2024, it spent $1.73 million on research and development, ranking fifth nationally. Its 22 varsity teams, the Huskies, compete in the Big Ten Conference of NCAA Division I.</a:t>
            </a:r>
          </a:p>
        </p:txBody>
      </p:sp>
      <p:sp>
        <p:nvSpPr>
          <p:cNvPr id="10" name="TextBox 9">
            <a:extLst>
              <a:ext uri="{FF2B5EF4-FFF2-40B4-BE49-F238E27FC236}">
                <a16:creationId xmlns:a16="http://schemas.microsoft.com/office/drawing/2014/main" id="{04775B21-487B-7287-D641-01D5F1630146}"/>
              </a:ext>
            </a:extLst>
          </p:cNvPr>
          <p:cNvSpPr txBox="1"/>
          <p:nvPr/>
        </p:nvSpPr>
        <p:spPr>
          <a:xfrm>
            <a:off x="3164524" y="712924"/>
            <a:ext cx="5862952" cy="369332"/>
          </a:xfrm>
          <a:prstGeom prst="rect">
            <a:avLst/>
          </a:prstGeom>
          <a:noFill/>
        </p:spPr>
        <p:txBody>
          <a:bodyPr wrap="none" rtlCol="0">
            <a:spAutoFit/>
          </a:bodyPr>
          <a:lstStyle/>
          <a:p>
            <a:r>
              <a:rPr lang="en-US" i="1" dirty="0"/>
              <a:t>Summarize the introduction to the </a:t>
            </a:r>
            <a:r>
              <a:rPr lang="en-US" i="1" dirty="0">
                <a:hlinkClick r:id="rId2"/>
              </a:rPr>
              <a:t>UW Wikipedia Entry</a:t>
            </a:r>
            <a:endParaRPr lang="en-US" i="1" dirty="0"/>
          </a:p>
        </p:txBody>
      </p:sp>
      <p:sp>
        <p:nvSpPr>
          <p:cNvPr id="13" name="Rounded Rectangle 12">
            <a:extLst>
              <a:ext uri="{FF2B5EF4-FFF2-40B4-BE49-F238E27FC236}">
                <a16:creationId xmlns:a16="http://schemas.microsoft.com/office/drawing/2014/main" id="{77B4A59B-7D85-1E38-0368-04B4546CA591}"/>
              </a:ext>
            </a:extLst>
          </p:cNvPr>
          <p:cNvSpPr/>
          <p:nvPr/>
        </p:nvSpPr>
        <p:spPr>
          <a:xfrm>
            <a:off x="2977661" y="4585857"/>
            <a:ext cx="715108" cy="71510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A</a:t>
            </a:r>
          </a:p>
        </p:txBody>
      </p:sp>
      <p:sp>
        <p:nvSpPr>
          <p:cNvPr id="14" name="Rounded Rectangle 13">
            <a:extLst>
              <a:ext uri="{FF2B5EF4-FFF2-40B4-BE49-F238E27FC236}">
                <a16:creationId xmlns:a16="http://schemas.microsoft.com/office/drawing/2014/main" id="{AB567A2D-2ACA-5B7A-4230-DF3B1A991004}"/>
              </a:ext>
            </a:extLst>
          </p:cNvPr>
          <p:cNvSpPr/>
          <p:nvPr/>
        </p:nvSpPr>
        <p:spPr>
          <a:xfrm>
            <a:off x="8499233" y="4585856"/>
            <a:ext cx="715108" cy="71510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B</a:t>
            </a:r>
            <a:endParaRPr lang="en-US" sz="2400" b="1" dirty="0"/>
          </a:p>
        </p:txBody>
      </p:sp>
      <p:pic>
        <p:nvPicPr>
          <p:cNvPr id="16" name="Picture 15" descr="Slido QR Code: https://app.sli.do/event/neiU9n9TvmAkDQepkVhgZa">
            <a:extLst>
              <a:ext uri="{FF2B5EF4-FFF2-40B4-BE49-F238E27FC236}">
                <a16:creationId xmlns:a16="http://schemas.microsoft.com/office/drawing/2014/main" id="{DE5F343B-C4F9-2CAC-9FF0-AF14C3D40780}"/>
              </a:ext>
            </a:extLst>
          </p:cNvPr>
          <p:cNvPicPr>
            <a:picLocks noChangeAspect="1"/>
          </p:cNvPicPr>
          <p:nvPr/>
        </p:nvPicPr>
        <p:blipFill>
          <a:blip r:embed="rId3"/>
          <a:stretch>
            <a:fillRect/>
          </a:stretch>
        </p:blipFill>
        <p:spPr>
          <a:xfrm>
            <a:off x="5420632" y="4764738"/>
            <a:ext cx="1350735" cy="1350735"/>
          </a:xfrm>
          <a:prstGeom prst="rect">
            <a:avLst/>
          </a:prstGeom>
        </p:spPr>
      </p:pic>
      <p:sp>
        <p:nvSpPr>
          <p:cNvPr id="18" name="Rectangle 17">
            <a:extLst>
              <a:ext uri="{FF2B5EF4-FFF2-40B4-BE49-F238E27FC236}">
                <a16:creationId xmlns:a16="http://schemas.microsoft.com/office/drawing/2014/main" id="{3EC58C71-E9DE-DD4D-6CB6-6F85C515912E}"/>
              </a:ext>
              <a:ext uri="{C183D7F6-B498-43B3-948B-1728B52AA6E4}">
                <adec:decorative xmlns:adec="http://schemas.microsoft.com/office/drawing/2017/decorative" val="1"/>
              </a:ext>
            </a:extLst>
          </p:cNvPr>
          <p:cNvSpPr/>
          <p:nvPr/>
        </p:nvSpPr>
        <p:spPr>
          <a:xfrm>
            <a:off x="5420632" y="6325536"/>
            <a:ext cx="1470025" cy="507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D2C9063-D160-9D37-90CE-C3452E87FAB8}"/>
              </a:ext>
            </a:extLst>
          </p:cNvPr>
          <p:cNvSpPr txBox="1"/>
          <p:nvPr/>
        </p:nvSpPr>
        <p:spPr>
          <a:xfrm>
            <a:off x="5222420" y="6263526"/>
            <a:ext cx="1747158" cy="369332"/>
          </a:xfrm>
          <a:prstGeom prst="rect">
            <a:avLst/>
          </a:prstGeom>
          <a:noFill/>
        </p:spPr>
        <p:txBody>
          <a:bodyPr wrap="square" rtlCol="0">
            <a:spAutoFit/>
          </a:bodyPr>
          <a:lstStyle/>
          <a:p>
            <a:pPr algn="ctr"/>
            <a:r>
              <a:rPr lang="en-US" dirty="0">
                <a:solidFill>
                  <a:schemeClr val="bg2"/>
                </a:solidFill>
                <a:latin typeface="Avenir Next" panose="020B0503020202020204" pitchFamily="34" charset="0"/>
                <a:hlinkClick r:id="rId4"/>
              </a:rPr>
              <a:t>sli.do</a:t>
            </a:r>
            <a:r>
              <a:rPr lang="en-US" dirty="0">
                <a:solidFill>
                  <a:schemeClr val="bg2"/>
                </a:solidFill>
                <a:latin typeface="Avenir Next" panose="020B0503020202020204" pitchFamily="34" charset="0"/>
              </a:rPr>
              <a:t> </a:t>
            </a:r>
            <a:r>
              <a:rPr lang="en-US" b="1" dirty="0">
                <a:solidFill>
                  <a:schemeClr val="accent3"/>
                </a:solidFill>
                <a:latin typeface="Avenir Next Demi Bold" panose="020B0503020202020204" pitchFamily="34" charset="0"/>
              </a:rPr>
              <a:t>#cse473</a:t>
            </a:r>
          </a:p>
        </p:txBody>
      </p:sp>
    </p:spTree>
    <p:extLst>
      <p:ext uri="{BB962C8B-B14F-4D97-AF65-F5344CB8AC3E}">
        <p14:creationId xmlns:p14="http://schemas.microsoft.com/office/powerpoint/2010/main" val="342538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6E0E8B-8907-9D6A-E985-4D0348AA49F9}"/>
              </a:ext>
            </a:extLst>
          </p:cNvPr>
          <p:cNvSpPr>
            <a:spLocks noGrp="1"/>
          </p:cNvSpPr>
          <p:nvPr>
            <p:ph type="title"/>
          </p:nvPr>
        </p:nvSpPr>
        <p:spPr/>
        <p:txBody>
          <a:bodyPr/>
          <a:lstStyle/>
          <a:p>
            <a:r>
              <a:rPr lang="en-US" dirty="0"/>
              <a:t>Pairwise Preferences</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A5C23A99-6175-59A8-62EC-D30D153DC8D4}"/>
                  </a:ext>
                </a:extLst>
              </p:cNvPr>
              <p:cNvSpPr>
                <a:spLocks noGrp="1"/>
              </p:cNvSpPr>
              <p:nvPr>
                <p:ph idx="1"/>
              </p:nvPr>
            </p:nvSpPr>
            <p:spPr/>
            <p:txBody>
              <a:bodyPr/>
              <a:lstStyle/>
              <a:p>
                <a:r>
                  <a:rPr lang="en-US" dirty="0"/>
                  <a:t>For a given prompt </a:t>
                </a:r>
                <a14:m>
                  <m:oMath xmlns:m="http://schemas.openxmlformats.org/officeDocument/2006/math">
                    <m:r>
                      <a:rPr lang="en-US" b="0" i="1" smtClean="0">
                        <a:latin typeface="Cambria Math" panose="02040503050406030204" pitchFamily="18" charset="0"/>
                      </a:rPr>
                      <m:t>𝑥</m:t>
                    </m:r>
                  </m:oMath>
                </a14:m>
                <a:r>
                  <a:rPr lang="en-US" dirty="0"/>
                  <a:t>, generate two versions of the LLM output,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endParaRPr lang="en-US" dirty="0"/>
              </a:p>
              <a:p>
                <a:r>
                  <a:rPr lang="en-US" dirty="0"/>
                  <a:t>Ask human annotators to rank </a:t>
                </a:r>
                <a14:m>
                  <m:oMath xmlns:m="http://schemas.openxmlformats.org/officeDocument/2006/math">
                    <m:r>
                      <a:rPr lang="en-US" b="0" i="1" smtClean="0">
                        <a:latin typeface="Cambria Math" panose="02040503050406030204" pitchFamily="18" charset="0"/>
                      </a:rPr>
                      <m:t>𝑎</m:t>
                    </m:r>
                  </m:oMath>
                </a14:m>
                <a:r>
                  <a:rPr lang="en-US" dirty="0"/>
                  <a:t> vs. </a:t>
                </a:r>
                <a14:m>
                  <m:oMath xmlns:m="http://schemas.openxmlformats.org/officeDocument/2006/math">
                    <m:r>
                      <a:rPr lang="en-US" b="0" i="1" smtClean="0">
                        <a:latin typeface="Cambria Math" panose="02040503050406030204" pitchFamily="18" charset="0"/>
                      </a:rPr>
                      <m:t>𝑏</m:t>
                    </m:r>
                  </m:oMath>
                </a14:m>
                <a:endParaRPr lang="en-US" dirty="0"/>
              </a:p>
              <a:p>
                <a:pPr lvl="1"/>
                <a:r>
                  <a:rPr lang="en-US" dirty="0"/>
                  <a:t>Generate preferences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oMath>
                </a14:m>
                <a:r>
                  <a:rPr lang="en-US" dirty="0"/>
                  <a:t> or </a:t>
                </a:r>
                <a14:m>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oMath>
                </a14:m>
                <a:endParaRPr lang="en-US" dirty="0"/>
              </a:p>
              <a:p>
                <a:pPr lvl="1"/>
                <a:r>
                  <a:rPr lang="en-US" dirty="0"/>
                  <a:t>Like an A/B test for AI outputs</a:t>
                </a:r>
              </a:p>
              <a:p>
                <a:r>
                  <a:rPr lang="en-US" dirty="0"/>
                  <a:t>Learn a </a:t>
                </a:r>
                <a:r>
                  <a:rPr lang="en-US" b="1" dirty="0">
                    <a:solidFill>
                      <a:schemeClr val="accent4"/>
                    </a:solidFill>
                    <a:latin typeface="Avenir Next" panose="020B0503020202020204" pitchFamily="34" charset="0"/>
                  </a:rPr>
                  <a:t>reward model</a:t>
                </a:r>
                <a:r>
                  <a:rPr lang="en-US" dirty="0"/>
                  <a:t> </a:t>
                </a:r>
                <a14:m>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that assigns scalar values to each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oMath>
                </a14:m>
                <a:r>
                  <a:rPr lang="en-US" dirty="0"/>
                  <a:t> pair</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𝑎</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𝑏</m:t>
                              </m:r>
                            </m:sub>
                          </m:sSub>
                        </m:e>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𝑟</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𝑎</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𝑟</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𝑏</m:t>
                              </m:r>
                            </m:sub>
                          </m:sSub>
                        </m:e>
                      </m:d>
                      <m:r>
                        <a:rPr lang="en-US" b="0" i="1" smtClean="0">
                          <a:latin typeface="Cambria Math" panose="02040503050406030204" pitchFamily="18" charset="0"/>
                          <a:ea typeface="Cambria Math" panose="02040503050406030204" pitchFamily="18" charset="0"/>
                        </a:rPr>
                        <m:t>)</m:t>
                      </m:r>
                    </m:oMath>
                  </m:oMathPara>
                </a14:m>
                <a:endParaRPr lang="en-US" dirty="0"/>
              </a:p>
              <a:p>
                <a:r>
                  <a:rPr lang="en-US" dirty="0"/>
                  <a:t>Optimize policy </a:t>
                </a:r>
                <a14:m>
                  <m:oMath xmlns:m="http://schemas.openxmlformats.org/officeDocument/2006/math">
                    <m:r>
                      <a:rPr lang="en-US" b="0" i="1" smtClean="0">
                        <a:latin typeface="Cambria Math" panose="02040503050406030204" pitchFamily="18" charset="0"/>
                      </a:rPr>
                      <m:t>𝜋</m:t>
                    </m:r>
                  </m:oMath>
                </a14:m>
                <a:r>
                  <a:rPr lang="en-US" dirty="0"/>
                  <a:t> via RL (PPO)*</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m:rPr>
                              <m:sty m:val="p"/>
                            </m:rPr>
                            <a:rPr lang="en-US" b="0" i="0" smtClean="0">
                              <a:latin typeface="Cambria Math" panose="02040503050406030204" pitchFamily="18" charset="0"/>
                            </a:rPr>
                            <m:t>argmax</m:t>
                          </m:r>
                        </m:e>
                        <m:sub>
                          <m:r>
                            <a:rPr lang="en-US" b="0" i="1" smtClean="0">
                              <a:latin typeface="Cambria Math" panose="02040503050406030204" pitchFamily="18" charset="0"/>
                            </a:rPr>
                            <m:t>𝜋</m:t>
                          </m:r>
                        </m:sub>
                      </m:sSub>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𝔼</m:t>
                          </m:r>
                        </m:e>
                        <m:sub>
                          <m:r>
                            <a:rPr lang="en-US" b="0" i="1" smtClean="0">
                              <a:latin typeface="Cambria Math" panose="02040503050406030204" pitchFamily="18" charset="0"/>
                            </a:rPr>
                            <m:t>𝜋</m:t>
                          </m:r>
                        </m:sub>
                      </m:sSub>
                      <m:r>
                        <a:rPr lang="en-US" b="0" i="1" smtClean="0">
                          <a:latin typeface="Cambria Math" panose="02040503050406030204" pitchFamily="18" charset="0"/>
                        </a:rPr>
                        <m:t>[</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r>
                        <a:rPr lang="en-US" b="0" i="1" smtClean="0">
                          <a:latin typeface="Cambria Math" panose="02040503050406030204" pitchFamily="18" charset="0"/>
                        </a:rPr>
                        <m:t>]</m:t>
                      </m:r>
                    </m:oMath>
                  </m:oMathPara>
                </a14:m>
                <a:endParaRPr lang="en-US" dirty="0"/>
              </a:p>
            </p:txBody>
          </p:sp>
        </mc:Choice>
        <mc:Fallback>
          <p:sp>
            <p:nvSpPr>
              <p:cNvPr id="6" name="Content Placeholder 5">
                <a:extLst>
                  <a:ext uri="{FF2B5EF4-FFF2-40B4-BE49-F238E27FC236}">
                    <a16:creationId xmlns:a16="http://schemas.microsoft.com/office/drawing/2014/main" id="{A5C23A99-6175-59A8-62EC-D30D153DC8D4}"/>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E8B0B1B9-C006-EFBD-05CD-13173543B27C}"/>
              </a:ext>
            </a:extLst>
          </p:cNvPr>
          <p:cNvSpPr>
            <a:spLocks noGrp="1"/>
          </p:cNvSpPr>
          <p:nvPr>
            <p:ph type="dt" sz="half" idx="2"/>
          </p:nvPr>
        </p:nvSpPr>
        <p:spPr/>
        <p:txBody>
          <a:bodyPr/>
          <a:lstStyle/>
          <a:p>
            <a:r>
              <a:rPr lang="en-US" dirty="0"/>
              <a:t>CSE 473</a:t>
            </a:r>
          </a:p>
        </p:txBody>
      </p:sp>
      <p:sp>
        <p:nvSpPr>
          <p:cNvPr id="4" name="Slide Number Placeholder 3">
            <a:extLst>
              <a:ext uri="{FF2B5EF4-FFF2-40B4-BE49-F238E27FC236}">
                <a16:creationId xmlns:a16="http://schemas.microsoft.com/office/drawing/2014/main" id="{AE9C4E19-503E-756A-CC0C-D5D4A72D5FB5}"/>
              </a:ext>
            </a:extLst>
          </p:cNvPr>
          <p:cNvSpPr>
            <a:spLocks noGrp="1"/>
          </p:cNvSpPr>
          <p:nvPr>
            <p:ph type="sldNum" sz="quarter" idx="12"/>
          </p:nvPr>
        </p:nvSpPr>
        <p:spPr>
          <a:xfrm>
            <a:off x="8030307" y="6356350"/>
            <a:ext cx="3934164" cy="365125"/>
          </a:xfrm>
        </p:spPr>
        <p:txBody>
          <a:bodyPr/>
          <a:lstStyle/>
          <a:p>
            <a:r>
              <a:rPr lang="en-US" sz="1000" dirty="0"/>
              <a:t>* Include penalty term to mitigate quality degradation</a:t>
            </a:r>
          </a:p>
        </p:txBody>
      </p:sp>
    </p:spTree>
    <p:extLst>
      <p:ext uri="{BB962C8B-B14F-4D97-AF65-F5344CB8AC3E}">
        <p14:creationId xmlns:p14="http://schemas.microsoft.com/office/powerpoint/2010/main" val="66116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D31061-45A0-C854-DCA2-63F157BEAF4C}"/>
              </a:ext>
            </a:extLst>
          </p:cNvPr>
          <p:cNvSpPr>
            <a:spLocks noGrp="1"/>
          </p:cNvSpPr>
          <p:nvPr>
            <p:ph type="title"/>
          </p:nvPr>
        </p:nvSpPr>
        <p:spPr/>
        <p:txBody>
          <a:bodyPr/>
          <a:lstStyle/>
          <a:p>
            <a:r>
              <a:rPr lang="en-US" dirty="0"/>
              <a:t>To RL or Not to RL…</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B5FDCCDD-4AF0-8CBC-D219-EEEB87588286}"/>
                  </a:ext>
                </a:extLst>
              </p:cNvPr>
              <p:cNvSpPr>
                <a:spLocks noGrp="1"/>
              </p:cNvSpPr>
              <p:nvPr>
                <p:ph idx="1"/>
              </p:nvPr>
            </p:nvSpPr>
            <p:spPr/>
            <p:txBody>
              <a:bodyPr/>
              <a:lstStyle/>
              <a:p>
                <a:pPr>
                  <a:buClr>
                    <a:schemeClr val="tx1"/>
                  </a:buClr>
                </a:pPr>
                <a:r>
                  <a:rPr lang="en-US" b="1" dirty="0">
                    <a:solidFill>
                      <a:schemeClr val="accent2"/>
                    </a:solidFill>
                    <a:latin typeface="Avenir Next" panose="020B0503020202020204" pitchFamily="34" charset="0"/>
                  </a:rPr>
                  <a:t>Proximal Policy Optimization </a:t>
                </a:r>
                <a:r>
                  <a:rPr lang="en-US" dirty="0"/>
                  <a:t>(PPO) is on-policy RL, which is complex</a:t>
                </a:r>
              </a:p>
              <a:p>
                <a:pPr marL="0" indent="0">
                  <a:buClr>
                    <a:schemeClr val="tx1"/>
                  </a:buClr>
                  <a:buNone/>
                </a:pPr>
                <a:endParaRPr lang="en-US" dirty="0"/>
              </a:p>
              <a:p>
                <a:pPr marL="0" indent="0">
                  <a:buClr>
                    <a:schemeClr val="tx1"/>
                  </a:buClr>
                  <a:buNone/>
                </a:pPr>
                <a:endParaRPr lang="en-US" dirty="0"/>
              </a:p>
              <a:p>
                <a:pPr lvl="1">
                  <a:buClr>
                    <a:schemeClr val="tx1"/>
                  </a:buClr>
                </a:pPr>
                <a:r>
                  <a:rPr lang="en-US" dirty="0"/>
                  <a:t>Can we simplify this process?</a:t>
                </a:r>
              </a:p>
              <a:p>
                <a:pPr>
                  <a:buClr>
                    <a:schemeClr val="tx1"/>
                  </a:buClr>
                </a:pPr>
                <a:r>
                  <a:rPr lang="en-US" b="1" dirty="0">
                    <a:solidFill>
                      <a:schemeClr val="accent1"/>
                    </a:solidFill>
                    <a:latin typeface="Avenir Next" panose="020B0503020202020204" pitchFamily="34" charset="0"/>
                  </a:rPr>
                  <a:t>Direct Preference Optimization</a:t>
                </a:r>
                <a:r>
                  <a:rPr lang="en-US" dirty="0"/>
                  <a:t> (DPO) fixes the reward model</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m:rPr>
                              <m:sty m:val="p"/>
                            </m:rPr>
                            <a:rPr lang="en-US" b="0" i="0" smtClean="0">
                              <a:latin typeface="Cambria Math" panose="02040503050406030204" pitchFamily="18" charset="0"/>
                            </a:rPr>
                            <m:t>DPO</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r>
                        <a:rPr lang="en-US" b="0" i="1" smtClean="0">
                          <a:latin typeface="Cambria Math" panose="02040503050406030204" pitchFamily="18" charset="0"/>
                        </a:rPr>
                        <m:t>=</m:t>
                      </m:r>
                      <m:r>
                        <a:rPr lang="en-US" b="0" i="1" smtClean="0">
                          <a:latin typeface="Cambria Math" panose="02040503050406030204" pitchFamily="18" charset="0"/>
                        </a:rPr>
                        <m:t>𝛽</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𝜃</m:t>
                                  </m:r>
                                </m:sub>
                              </m:sSub>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m:rPr>
                                      <m:sty m:val="p"/>
                                    </m:rPr>
                                    <a:rPr lang="en-US" b="0" i="0" smtClean="0">
                                      <a:latin typeface="Cambria Math" panose="02040503050406030204" pitchFamily="18" charset="0"/>
                                    </a:rPr>
                                    <m:t>SFT</m:t>
                                  </m:r>
                                </m:sub>
                              </m:sSub>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en>
                          </m:f>
                        </m:e>
                      </m:func>
                    </m:oMath>
                  </m:oMathPara>
                </a14:m>
                <a:endParaRPr lang="en-US" dirty="0"/>
              </a:p>
            </p:txBody>
          </p:sp>
        </mc:Choice>
        <mc:Fallback>
          <p:sp>
            <p:nvSpPr>
              <p:cNvPr id="6" name="Content Placeholder 5">
                <a:extLst>
                  <a:ext uri="{FF2B5EF4-FFF2-40B4-BE49-F238E27FC236}">
                    <a16:creationId xmlns:a16="http://schemas.microsoft.com/office/drawing/2014/main" id="{B5FDCCDD-4AF0-8CBC-D219-EEEB87588286}"/>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9C432B39-EE3B-8DBB-CEBC-1ED8CC881E57}"/>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864FBE8-8543-66FA-3174-0B77BDD96405}"/>
              </a:ext>
            </a:extLst>
          </p:cNvPr>
          <p:cNvSpPr>
            <a:spLocks noGrp="1"/>
          </p:cNvSpPr>
          <p:nvPr>
            <p:ph type="sldNum" sz="quarter" idx="12"/>
          </p:nvPr>
        </p:nvSpPr>
        <p:spPr/>
        <p:txBody>
          <a:bodyPr/>
          <a:lstStyle/>
          <a:p>
            <a:fld id="{0C6CD854-DD62-6C4B-87F1-66B34D688D3F}" type="slidenum">
              <a:rPr lang="en-US" smtClean="0"/>
              <a:t>13</a:t>
            </a:fld>
            <a:endParaRPr lang="en-US"/>
          </a:p>
        </p:txBody>
      </p:sp>
      <p:grpSp>
        <p:nvGrpSpPr>
          <p:cNvPr id="27" name="Group 26" descr="A diagram of Proximal Policy Optimization (PPO), whereby pairwise preference data is used to train a reward model r via maximum likelihood. The reward model block is in a feedback look with the LLM policy block, indicating how reinforcement learning is used to optimize the policy pi based on reward values.">
            <a:extLst>
              <a:ext uri="{FF2B5EF4-FFF2-40B4-BE49-F238E27FC236}">
                <a16:creationId xmlns:a16="http://schemas.microsoft.com/office/drawing/2014/main" id="{899A15BE-DE0F-CB31-4274-097AD35B2985}"/>
              </a:ext>
            </a:extLst>
          </p:cNvPr>
          <p:cNvGrpSpPr/>
          <p:nvPr/>
        </p:nvGrpSpPr>
        <p:grpSpPr>
          <a:xfrm>
            <a:off x="2491153" y="2341635"/>
            <a:ext cx="7209692" cy="1275697"/>
            <a:chOff x="2168769" y="2353358"/>
            <a:chExt cx="7209692" cy="1275697"/>
          </a:xfrm>
        </p:grpSpPr>
        <mc:AlternateContent xmlns:mc="http://schemas.openxmlformats.org/markup-compatibility/2006">
          <mc:Choice xmlns:a14="http://schemas.microsoft.com/office/drawing/2010/main" Requires="a14">
            <p:sp>
              <p:nvSpPr>
                <p:cNvPr id="2" name="Rounded Rectangle 1">
                  <a:extLst>
                    <a:ext uri="{FF2B5EF4-FFF2-40B4-BE49-F238E27FC236}">
                      <a16:creationId xmlns:a16="http://schemas.microsoft.com/office/drawing/2014/main" id="{CD341276-C525-8FAC-54A6-063D0EF4F3F4}"/>
                    </a:ext>
                  </a:extLst>
                </p:cNvPr>
                <p:cNvSpPr/>
                <p:nvPr/>
              </p:nvSpPr>
              <p:spPr>
                <a:xfrm>
                  <a:off x="7631722" y="2532182"/>
                  <a:ext cx="1746739" cy="902677"/>
                </a:xfrm>
                <a:prstGeom prst="roundRect">
                  <a:avLst>
                    <a:gd name="adj" fmla="val 1407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LLM Policy </a:t>
                  </a:r>
                  <a14:m>
                    <m:oMath xmlns:m="http://schemas.openxmlformats.org/officeDocument/2006/math">
                      <m:r>
                        <a:rPr lang="en-US" b="1" i="1" smtClean="0">
                          <a:latin typeface="Cambria Math" panose="02040503050406030204" pitchFamily="18" charset="0"/>
                        </a:rPr>
                        <m:t>𝝅</m:t>
                      </m:r>
                    </m:oMath>
                  </a14:m>
                  <a:endParaRPr lang="en-US" b="1" dirty="0"/>
                </a:p>
              </p:txBody>
            </p:sp>
          </mc:Choice>
          <mc:Fallback>
            <p:sp>
              <p:nvSpPr>
                <p:cNvPr id="2" name="Rounded Rectangle 1">
                  <a:extLst>
                    <a:ext uri="{FF2B5EF4-FFF2-40B4-BE49-F238E27FC236}">
                      <a16:creationId xmlns:a16="http://schemas.microsoft.com/office/drawing/2014/main" id="{CD341276-C525-8FAC-54A6-063D0EF4F3F4}"/>
                    </a:ext>
                  </a:extLst>
                </p:cNvPr>
                <p:cNvSpPr>
                  <a:spLocks noRot="1" noChangeAspect="1" noMove="1" noResize="1" noEditPoints="1" noAdjustHandles="1" noChangeArrowheads="1" noChangeShapeType="1" noTextEdit="1"/>
                </p:cNvSpPr>
                <p:nvPr/>
              </p:nvSpPr>
              <p:spPr>
                <a:xfrm>
                  <a:off x="7631722" y="2532182"/>
                  <a:ext cx="1746739" cy="902677"/>
                </a:xfrm>
                <a:prstGeom prst="roundRect">
                  <a:avLst>
                    <a:gd name="adj" fmla="val 14070"/>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ounded Rectangle 7">
                  <a:extLst>
                    <a:ext uri="{FF2B5EF4-FFF2-40B4-BE49-F238E27FC236}">
                      <a16:creationId xmlns:a16="http://schemas.microsoft.com/office/drawing/2014/main" id="{EF2947E1-90A7-913F-3C9F-45609CAC93B5}"/>
                    </a:ext>
                  </a:extLst>
                </p:cNvPr>
                <p:cNvSpPr/>
                <p:nvPr/>
              </p:nvSpPr>
              <p:spPr>
                <a:xfrm>
                  <a:off x="2168769" y="2696307"/>
                  <a:ext cx="574431" cy="574429"/>
                </a:xfrm>
                <a:prstGeom prst="roundRect">
                  <a:avLst>
                    <a:gd name="adj" fmla="val 14070"/>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 </a:t>
                  </a:r>
                  <a14:m>
                    <m:oMath xmlns:m="http://schemas.openxmlformats.org/officeDocument/2006/math">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𝒚</m:t>
                          </m:r>
                        </m:e>
                        <m:sub>
                          <m:r>
                            <a:rPr lang="en-US" b="1" i="1" smtClean="0">
                              <a:solidFill>
                                <a:schemeClr val="accent3"/>
                              </a:solidFill>
                              <a:latin typeface="Cambria Math" panose="02040503050406030204" pitchFamily="18" charset="0"/>
                            </a:rPr>
                            <m:t>𝒂</m:t>
                          </m:r>
                        </m:sub>
                      </m:sSub>
                    </m:oMath>
                  </a14:m>
                  <a:endParaRPr lang="en-US" b="1" dirty="0">
                    <a:solidFill>
                      <a:schemeClr val="accent3"/>
                    </a:solidFill>
                  </a:endParaRPr>
                </a:p>
              </p:txBody>
            </p:sp>
          </mc:Choice>
          <mc:Fallback>
            <p:sp>
              <p:nvSpPr>
                <p:cNvPr id="8" name="Rounded Rectangle 7">
                  <a:extLst>
                    <a:ext uri="{FF2B5EF4-FFF2-40B4-BE49-F238E27FC236}">
                      <a16:creationId xmlns:a16="http://schemas.microsoft.com/office/drawing/2014/main" id="{EF2947E1-90A7-913F-3C9F-45609CAC93B5}"/>
                    </a:ext>
                  </a:extLst>
                </p:cNvPr>
                <p:cNvSpPr>
                  <a:spLocks noRot="1" noChangeAspect="1" noMove="1" noResize="1" noEditPoints="1" noAdjustHandles="1" noChangeArrowheads="1" noChangeShapeType="1" noTextEdit="1"/>
                </p:cNvSpPr>
                <p:nvPr/>
              </p:nvSpPr>
              <p:spPr>
                <a:xfrm>
                  <a:off x="2168769" y="2696307"/>
                  <a:ext cx="574431" cy="574429"/>
                </a:xfrm>
                <a:prstGeom prst="roundRect">
                  <a:avLst>
                    <a:gd name="adj" fmla="val 14070"/>
                  </a:avLst>
                </a:prstGeom>
                <a:blipFill>
                  <a:blip r:embed="rId4"/>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ounded Rectangle 8">
                  <a:extLst>
                    <a:ext uri="{FF2B5EF4-FFF2-40B4-BE49-F238E27FC236}">
                      <a16:creationId xmlns:a16="http://schemas.microsoft.com/office/drawing/2014/main" id="{312783EA-8503-00BD-A26A-1B557251BFBF}"/>
                    </a:ext>
                  </a:extLst>
                </p:cNvPr>
                <p:cNvSpPr/>
                <p:nvPr/>
              </p:nvSpPr>
              <p:spPr>
                <a:xfrm>
                  <a:off x="3232101" y="2696307"/>
                  <a:ext cx="574431" cy="574429"/>
                </a:xfrm>
                <a:prstGeom prst="roundRect">
                  <a:avLst>
                    <a:gd name="adj" fmla="val 14070"/>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 </a:t>
                  </a:r>
                  <a14:m>
                    <m:oMath xmlns:m="http://schemas.openxmlformats.org/officeDocument/2006/math">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𝒚</m:t>
                          </m:r>
                        </m:e>
                        <m:sub>
                          <m:r>
                            <a:rPr lang="en-US" b="1" i="1" smtClean="0">
                              <a:solidFill>
                                <a:schemeClr val="accent3"/>
                              </a:solidFill>
                              <a:latin typeface="Cambria Math" panose="02040503050406030204" pitchFamily="18" charset="0"/>
                            </a:rPr>
                            <m:t>𝒂</m:t>
                          </m:r>
                        </m:sub>
                      </m:sSub>
                    </m:oMath>
                  </a14:m>
                  <a:endParaRPr lang="en-US" b="1" dirty="0">
                    <a:solidFill>
                      <a:schemeClr val="accent3"/>
                    </a:solidFill>
                  </a:endParaRPr>
                </a:p>
              </p:txBody>
            </p:sp>
          </mc:Choice>
          <mc:Fallback>
            <p:sp>
              <p:nvSpPr>
                <p:cNvPr id="9" name="Rounded Rectangle 8">
                  <a:extLst>
                    <a:ext uri="{FF2B5EF4-FFF2-40B4-BE49-F238E27FC236}">
                      <a16:creationId xmlns:a16="http://schemas.microsoft.com/office/drawing/2014/main" id="{312783EA-8503-00BD-A26A-1B557251BFBF}"/>
                    </a:ext>
                  </a:extLst>
                </p:cNvPr>
                <p:cNvSpPr>
                  <a:spLocks noRot="1" noChangeAspect="1" noMove="1" noResize="1" noEditPoints="1" noAdjustHandles="1" noChangeArrowheads="1" noChangeShapeType="1" noTextEdit="1"/>
                </p:cNvSpPr>
                <p:nvPr/>
              </p:nvSpPr>
              <p:spPr>
                <a:xfrm>
                  <a:off x="3232101" y="2696307"/>
                  <a:ext cx="574431" cy="574429"/>
                </a:xfrm>
                <a:prstGeom prst="roundRect">
                  <a:avLst>
                    <a:gd name="adj" fmla="val 14070"/>
                  </a:avLst>
                </a:prstGeom>
                <a:blipFill>
                  <a:blip r:embed="rId5"/>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39F966A-DB1B-7710-60C7-84445B4FA43C}"/>
                    </a:ext>
                  </a:extLst>
                </p:cNvPr>
                <p:cNvSpPr txBox="1"/>
                <p:nvPr/>
              </p:nvSpPr>
              <p:spPr>
                <a:xfrm>
                  <a:off x="2790093" y="2798854"/>
                  <a:ext cx="412292" cy="369332"/>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p:sp>
              <p:nvSpPr>
                <p:cNvPr id="10" name="TextBox 9">
                  <a:extLst>
                    <a:ext uri="{FF2B5EF4-FFF2-40B4-BE49-F238E27FC236}">
                      <a16:creationId xmlns:a16="http://schemas.microsoft.com/office/drawing/2014/main" id="{139F966A-DB1B-7710-60C7-84445B4FA43C}"/>
                    </a:ext>
                  </a:extLst>
                </p:cNvPr>
                <p:cNvSpPr txBox="1">
                  <a:spLocks noRot="1" noChangeAspect="1" noMove="1" noResize="1" noEditPoints="1" noAdjustHandles="1" noChangeArrowheads="1" noChangeShapeType="1" noTextEdit="1"/>
                </p:cNvSpPr>
                <p:nvPr/>
              </p:nvSpPr>
              <p:spPr>
                <a:xfrm>
                  <a:off x="2790093" y="2798854"/>
                  <a:ext cx="412292"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ounded Rectangle 10">
                  <a:extLst>
                    <a:ext uri="{FF2B5EF4-FFF2-40B4-BE49-F238E27FC236}">
                      <a16:creationId xmlns:a16="http://schemas.microsoft.com/office/drawing/2014/main" id="{BD70EDE7-9F6E-EAD0-69C9-9BB29161B721}"/>
                    </a:ext>
                  </a:extLst>
                </p:cNvPr>
                <p:cNvSpPr/>
                <p:nvPr/>
              </p:nvSpPr>
              <p:spPr>
                <a:xfrm>
                  <a:off x="4845757" y="2532182"/>
                  <a:ext cx="1746739" cy="902677"/>
                </a:xfrm>
                <a:prstGeom prst="roundRect">
                  <a:avLst>
                    <a:gd name="adj" fmla="val 1407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Reward Model </a:t>
                  </a:r>
                  <a14:m>
                    <m:oMath xmlns:m="http://schemas.openxmlformats.org/officeDocument/2006/math">
                      <m:r>
                        <a:rPr lang="en-US" b="1" i="1" smtClean="0">
                          <a:latin typeface="Cambria Math" panose="02040503050406030204" pitchFamily="18" charset="0"/>
                        </a:rPr>
                        <m:t>𝒓</m:t>
                      </m:r>
                    </m:oMath>
                  </a14:m>
                  <a:endParaRPr lang="en-US" b="1" dirty="0"/>
                </a:p>
              </p:txBody>
            </p:sp>
          </mc:Choice>
          <mc:Fallback>
            <p:sp>
              <p:nvSpPr>
                <p:cNvPr id="11" name="Rounded Rectangle 10">
                  <a:extLst>
                    <a:ext uri="{FF2B5EF4-FFF2-40B4-BE49-F238E27FC236}">
                      <a16:creationId xmlns:a16="http://schemas.microsoft.com/office/drawing/2014/main" id="{BD70EDE7-9F6E-EAD0-69C9-9BB29161B721}"/>
                    </a:ext>
                  </a:extLst>
                </p:cNvPr>
                <p:cNvSpPr>
                  <a:spLocks noRot="1" noChangeAspect="1" noMove="1" noResize="1" noEditPoints="1" noAdjustHandles="1" noChangeArrowheads="1" noChangeShapeType="1" noTextEdit="1"/>
                </p:cNvSpPr>
                <p:nvPr/>
              </p:nvSpPr>
              <p:spPr>
                <a:xfrm>
                  <a:off x="4845757" y="2532182"/>
                  <a:ext cx="1746739" cy="902677"/>
                </a:xfrm>
                <a:prstGeom prst="roundRect">
                  <a:avLst>
                    <a:gd name="adj" fmla="val 14070"/>
                  </a:avLst>
                </a:prstGeom>
                <a:blipFill>
                  <a:blip r:embed="rId7"/>
                  <a:stretch>
                    <a:fillRect/>
                  </a:stretch>
                </a:blipFill>
                <a:ln>
                  <a:noFill/>
                </a:ln>
              </p:spPr>
              <p:txBody>
                <a:bodyPr/>
                <a:lstStyle/>
                <a:p>
                  <a:r>
                    <a:rPr lang="en-US">
                      <a:noFill/>
                    </a:rPr>
                    <a:t> </a:t>
                  </a:r>
                </a:p>
              </p:txBody>
            </p:sp>
          </mc:Fallback>
        </mc:AlternateContent>
        <p:sp>
          <p:nvSpPr>
            <p:cNvPr id="12" name="TextBox 11">
              <a:extLst>
                <a:ext uri="{FF2B5EF4-FFF2-40B4-BE49-F238E27FC236}">
                  <a16:creationId xmlns:a16="http://schemas.microsoft.com/office/drawing/2014/main" id="{B9C3997C-5CD6-3F39-F1F7-C57F67376978}"/>
                </a:ext>
              </a:extLst>
            </p:cNvPr>
            <p:cNvSpPr txBox="1"/>
            <p:nvPr/>
          </p:nvSpPr>
          <p:spPr>
            <a:xfrm>
              <a:off x="2208042" y="2353358"/>
              <a:ext cx="1576394" cy="307777"/>
            </a:xfrm>
            <a:prstGeom prst="rect">
              <a:avLst/>
            </a:prstGeom>
            <a:noFill/>
          </p:spPr>
          <p:txBody>
            <a:bodyPr wrap="none" rtlCol="0">
              <a:spAutoFit/>
            </a:bodyPr>
            <a:lstStyle/>
            <a:p>
              <a:r>
                <a:rPr lang="en-US" sz="1400" b="1" dirty="0">
                  <a:solidFill>
                    <a:schemeClr val="accent3"/>
                  </a:solidFill>
                </a:rPr>
                <a:t>Preference Data</a:t>
              </a:r>
            </a:p>
          </p:txBody>
        </p:sp>
        <p:cxnSp>
          <p:nvCxnSpPr>
            <p:cNvPr id="14" name="Straight Arrow Connector 13">
              <a:extLst>
                <a:ext uri="{FF2B5EF4-FFF2-40B4-BE49-F238E27FC236}">
                  <a16:creationId xmlns:a16="http://schemas.microsoft.com/office/drawing/2014/main" id="{BA8AABCA-7EF9-4D1A-A75E-14B7000F12A8}"/>
                </a:ext>
              </a:extLst>
            </p:cNvPr>
            <p:cNvCxnSpPr>
              <a:stCxn id="9" idx="3"/>
              <a:endCxn id="11" idx="1"/>
            </p:cNvCxnSpPr>
            <p:nvPr/>
          </p:nvCxnSpPr>
          <p:spPr>
            <a:xfrm flipV="1">
              <a:off x="3806532" y="2983521"/>
              <a:ext cx="1039225"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B32C4A09-F04C-8031-CD4D-2554BCD6EF83}"/>
                </a:ext>
              </a:extLst>
            </p:cNvPr>
            <p:cNvSpPr txBox="1"/>
            <p:nvPr/>
          </p:nvSpPr>
          <p:spPr>
            <a:xfrm>
              <a:off x="3879926" y="3040610"/>
              <a:ext cx="892437" cy="400110"/>
            </a:xfrm>
            <a:prstGeom prst="rect">
              <a:avLst/>
            </a:prstGeom>
            <a:noFill/>
          </p:spPr>
          <p:txBody>
            <a:bodyPr wrap="square" rtlCol="0">
              <a:spAutoFit/>
            </a:bodyPr>
            <a:lstStyle/>
            <a:p>
              <a:pPr algn="ctr"/>
              <a:r>
                <a:rPr lang="en-US" sz="1000" dirty="0"/>
                <a:t>maximum likelihood</a:t>
              </a:r>
            </a:p>
          </p:txBody>
        </p:sp>
        <p:cxnSp>
          <p:nvCxnSpPr>
            <p:cNvPr id="20" name="Straight Arrow Connector 19">
              <a:extLst>
                <a:ext uri="{FF2B5EF4-FFF2-40B4-BE49-F238E27FC236}">
                  <a16:creationId xmlns:a16="http://schemas.microsoft.com/office/drawing/2014/main" id="{7DCCCB52-CAD4-EB0E-0C29-19F157FA6DAA}"/>
                </a:ext>
              </a:extLst>
            </p:cNvPr>
            <p:cNvCxnSpPr>
              <a:cxnSpLocks/>
            </p:cNvCxnSpPr>
            <p:nvPr/>
          </p:nvCxnSpPr>
          <p:spPr>
            <a:xfrm flipV="1">
              <a:off x="6592496" y="2795952"/>
              <a:ext cx="1039226"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017E184-978E-AD7E-725C-F00DD64E6449}"/>
                </a:ext>
              </a:extLst>
            </p:cNvPr>
            <p:cNvCxnSpPr>
              <a:cxnSpLocks/>
            </p:cNvCxnSpPr>
            <p:nvPr/>
          </p:nvCxnSpPr>
          <p:spPr>
            <a:xfrm flipH="1">
              <a:off x="6592496" y="3135920"/>
              <a:ext cx="1039226"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F3163B0-A678-6600-52B9-547C64DD2B01}"/>
                </a:ext>
              </a:extLst>
            </p:cNvPr>
            <p:cNvSpPr txBox="1"/>
            <p:nvPr/>
          </p:nvSpPr>
          <p:spPr>
            <a:xfrm>
              <a:off x="6592495" y="3228945"/>
              <a:ext cx="1039226" cy="400110"/>
            </a:xfrm>
            <a:prstGeom prst="rect">
              <a:avLst/>
            </a:prstGeom>
            <a:noFill/>
          </p:spPr>
          <p:txBody>
            <a:bodyPr wrap="square" rtlCol="0">
              <a:spAutoFit/>
            </a:bodyPr>
            <a:lstStyle/>
            <a:p>
              <a:pPr algn="ctr"/>
              <a:r>
                <a:rPr lang="en-US" sz="1000" dirty="0"/>
                <a:t>reinforcement learning</a:t>
              </a:r>
            </a:p>
          </p:txBody>
        </p:sp>
      </p:grpSp>
    </p:spTree>
    <p:extLst>
      <p:ext uri="{BB962C8B-B14F-4D97-AF65-F5344CB8AC3E}">
        <p14:creationId xmlns:p14="http://schemas.microsoft.com/office/powerpoint/2010/main" val="341060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8671-7D04-B06E-B96C-00683B499D1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E344BD-A6D6-F1DA-21D0-5E4E9882B405}"/>
              </a:ext>
            </a:extLst>
          </p:cNvPr>
          <p:cNvSpPr>
            <a:spLocks noGrp="1"/>
          </p:cNvSpPr>
          <p:nvPr>
            <p:ph type="title"/>
          </p:nvPr>
        </p:nvSpPr>
        <p:spPr/>
        <p:txBody>
          <a:bodyPr/>
          <a:lstStyle/>
          <a:p>
            <a:r>
              <a:rPr lang="en-US" dirty="0"/>
              <a:t>Direct Preference Optimization</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AB857757-DE7E-8C89-483B-B6F4BA20302E}"/>
                  </a:ext>
                </a:extLst>
              </p:cNvPr>
              <p:cNvSpPr>
                <a:spLocks noGrp="1"/>
              </p:cNvSpPr>
              <p:nvPr>
                <p:ph idx="1"/>
              </p:nvPr>
            </p:nvSpPr>
            <p:spPr/>
            <p:txBody>
              <a:bodyPr>
                <a:normAutofit/>
              </a:bodyPr>
              <a:lstStyle/>
              <a:p>
                <a:pPr>
                  <a:buClr>
                    <a:schemeClr val="tx1"/>
                  </a:buClr>
                </a:pPr>
                <a:r>
                  <a:rPr lang="en-US" b="1" dirty="0">
                    <a:solidFill>
                      <a:schemeClr val="accent1"/>
                    </a:solidFill>
                    <a:latin typeface="Avenir Next" panose="020B0503020202020204" pitchFamily="34" charset="0"/>
                  </a:rPr>
                  <a:t>Direct Preference Optimization </a:t>
                </a:r>
                <a:r>
                  <a:rPr lang="en-US" dirty="0"/>
                  <a:t>(DPO) avoids reinforcement learning</a:t>
                </a:r>
              </a:p>
              <a:p>
                <a:pPr marL="0" indent="0">
                  <a:buClr>
                    <a:schemeClr val="tx1"/>
                  </a:buClr>
                  <a:buNone/>
                </a:pPr>
                <a:endParaRPr lang="en-US" dirty="0"/>
              </a:p>
              <a:p>
                <a:pPr marL="0" indent="0">
                  <a:buClr>
                    <a:schemeClr val="tx1"/>
                  </a:buClr>
                  <a:buNone/>
                </a:pPr>
                <a:endParaRPr lang="en-US" dirty="0"/>
              </a:p>
              <a:p>
                <a:pPr lvl="1">
                  <a:buClr>
                    <a:schemeClr val="tx1"/>
                  </a:buClr>
                </a:pPr>
                <a:endParaRPr lang="en-US" b="1" dirty="0">
                  <a:solidFill>
                    <a:schemeClr val="accent1"/>
                  </a:solidFill>
                  <a:latin typeface="Avenir Next" panose="020B0503020202020204" pitchFamily="34" charset="0"/>
                </a:endParaRPr>
              </a:p>
              <a:p>
                <a:pPr>
                  <a:buClr>
                    <a:schemeClr val="tx1"/>
                  </a:buClr>
                </a:pPr>
                <a:r>
                  <a:rPr lang="en-US" dirty="0"/>
                  <a:t>With fixed reward function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m:rPr>
                            <m:sty m:val="p"/>
                          </m:rPr>
                          <a:rPr lang="en-US" b="0" i="0" smtClean="0">
                            <a:latin typeface="Cambria Math" panose="02040503050406030204" pitchFamily="18" charset="0"/>
                          </a:rPr>
                          <m:t>DPO</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we can optimize against the loss</a:t>
                </a:r>
              </a:p>
              <a:p>
                <a:pPr lvl="1">
                  <a:buClr>
                    <a:schemeClr val="tx1"/>
                  </a:buClr>
                </a:pP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ℒ</m:t>
                          </m:r>
                        </m:e>
                        <m:sub>
                          <m:r>
                            <m:rPr>
                              <m:sty m:val="p"/>
                            </m:rPr>
                            <a:rPr lang="en-US" b="0" i="0" smtClean="0">
                              <a:latin typeface="Cambria Math" panose="02040503050406030204" pitchFamily="18" charset="0"/>
                            </a:rPr>
                            <m:t>DPO</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m:rPr>
                                  <m:sty m:val="p"/>
                                </m:rPr>
                                <a:rPr lang="en-US" b="0" i="0" smtClean="0">
                                  <a:latin typeface="Cambria Math" panose="02040503050406030204" pitchFamily="18" charset="0"/>
                                </a:rPr>
                                <m:t>DPO</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𝑎</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m:rPr>
                                  <m:sty m:val="p"/>
                                </m:rPr>
                                <a:rPr lang="en-US" b="0" i="0" smtClean="0">
                                  <a:latin typeface="Cambria Math" panose="02040503050406030204" pitchFamily="18" charset="0"/>
                                </a:rPr>
                                <m:t>DPO</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𝑏</m:t>
                                  </m:r>
                                </m:sub>
                              </m:sSub>
                            </m:e>
                          </m:d>
                          <m:r>
                            <a:rPr lang="en-US" b="0" i="1" smtClean="0">
                              <a:latin typeface="Cambria Math" panose="02040503050406030204" pitchFamily="18" charset="0"/>
                            </a:rPr>
                            <m:t>)</m:t>
                          </m:r>
                        </m:e>
                      </m:func>
                    </m:oMath>
                  </m:oMathPara>
                </a14:m>
                <a:endParaRPr lang="en-US" dirty="0"/>
              </a:p>
            </p:txBody>
          </p:sp>
        </mc:Choice>
        <mc:Fallback>
          <p:sp>
            <p:nvSpPr>
              <p:cNvPr id="6" name="Content Placeholder 5">
                <a:extLst>
                  <a:ext uri="{FF2B5EF4-FFF2-40B4-BE49-F238E27FC236}">
                    <a16:creationId xmlns:a16="http://schemas.microsoft.com/office/drawing/2014/main" id="{AB857757-DE7E-8C89-483B-B6F4BA20302E}"/>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3B821963-A137-7E33-CC7C-3B5BA4A01517}"/>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739E772D-38C8-59AE-7195-BD19DBFBAFD0}"/>
              </a:ext>
            </a:extLst>
          </p:cNvPr>
          <p:cNvSpPr>
            <a:spLocks noGrp="1"/>
          </p:cNvSpPr>
          <p:nvPr>
            <p:ph type="sldNum" sz="quarter" idx="12"/>
          </p:nvPr>
        </p:nvSpPr>
        <p:spPr/>
        <p:txBody>
          <a:bodyPr/>
          <a:lstStyle/>
          <a:p>
            <a:fld id="{0C6CD854-DD62-6C4B-87F1-66B34D688D3F}" type="slidenum">
              <a:rPr lang="en-US" smtClean="0"/>
              <a:t>14</a:t>
            </a:fld>
            <a:endParaRPr lang="en-US"/>
          </a:p>
        </p:txBody>
      </p:sp>
      <p:grpSp>
        <p:nvGrpSpPr>
          <p:cNvPr id="13" name="Group 12" descr="A diagram of Direct Preference Optimization (DPO), whereby pairwise preference data is used to direct train the LLM policy pi via maximum likelihood.">
            <a:extLst>
              <a:ext uri="{FF2B5EF4-FFF2-40B4-BE49-F238E27FC236}">
                <a16:creationId xmlns:a16="http://schemas.microsoft.com/office/drawing/2014/main" id="{543CCF91-B0AE-F5FE-216D-FBDD996B5D8E}"/>
              </a:ext>
            </a:extLst>
          </p:cNvPr>
          <p:cNvGrpSpPr/>
          <p:nvPr/>
        </p:nvGrpSpPr>
        <p:grpSpPr>
          <a:xfrm>
            <a:off x="2491153" y="2341635"/>
            <a:ext cx="7209692" cy="1081501"/>
            <a:chOff x="2168769" y="2353358"/>
            <a:chExt cx="7209692" cy="1081501"/>
          </a:xfrm>
        </p:grpSpPr>
        <mc:AlternateContent xmlns:mc="http://schemas.openxmlformats.org/markup-compatibility/2006">
          <mc:Choice xmlns:a14="http://schemas.microsoft.com/office/drawing/2010/main" Requires="a14">
            <p:sp>
              <p:nvSpPr>
                <p:cNvPr id="14" name="Rounded Rectangle 13">
                  <a:extLst>
                    <a:ext uri="{FF2B5EF4-FFF2-40B4-BE49-F238E27FC236}">
                      <a16:creationId xmlns:a16="http://schemas.microsoft.com/office/drawing/2014/main" id="{6EDE82F4-5972-5B86-13D7-06F0D224D578}"/>
                    </a:ext>
                  </a:extLst>
                </p:cNvPr>
                <p:cNvSpPr/>
                <p:nvPr/>
              </p:nvSpPr>
              <p:spPr>
                <a:xfrm>
                  <a:off x="7631722" y="2532182"/>
                  <a:ext cx="1746739" cy="902677"/>
                </a:xfrm>
                <a:prstGeom prst="roundRect">
                  <a:avLst>
                    <a:gd name="adj" fmla="val 1407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LLM Policy </a:t>
                  </a:r>
                  <a14:m>
                    <m:oMath xmlns:m="http://schemas.openxmlformats.org/officeDocument/2006/math">
                      <m:r>
                        <a:rPr lang="en-US" b="1" i="1" smtClean="0">
                          <a:latin typeface="Cambria Math" panose="02040503050406030204" pitchFamily="18" charset="0"/>
                        </a:rPr>
                        <m:t>𝝅</m:t>
                      </m:r>
                    </m:oMath>
                  </a14:m>
                  <a:endParaRPr lang="en-US" b="1" dirty="0"/>
                </a:p>
              </p:txBody>
            </p:sp>
          </mc:Choice>
          <mc:Fallback>
            <p:sp>
              <p:nvSpPr>
                <p:cNvPr id="14" name="Rounded Rectangle 13">
                  <a:extLst>
                    <a:ext uri="{FF2B5EF4-FFF2-40B4-BE49-F238E27FC236}">
                      <a16:creationId xmlns:a16="http://schemas.microsoft.com/office/drawing/2014/main" id="{6EDE82F4-5972-5B86-13D7-06F0D224D578}"/>
                    </a:ext>
                  </a:extLst>
                </p:cNvPr>
                <p:cNvSpPr>
                  <a:spLocks noRot="1" noChangeAspect="1" noMove="1" noResize="1" noEditPoints="1" noAdjustHandles="1" noChangeArrowheads="1" noChangeShapeType="1" noTextEdit="1"/>
                </p:cNvSpPr>
                <p:nvPr/>
              </p:nvSpPr>
              <p:spPr>
                <a:xfrm>
                  <a:off x="7631722" y="2532182"/>
                  <a:ext cx="1746739" cy="902677"/>
                </a:xfrm>
                <a:prstGeom prst="roundRect">
                  <a:avLst>
                    <a:gd name="adj" fmla="val 14070"/>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ounded Rectangle 14">
                  <a:extLst>
                    <a:ext uri="{FF2B5EF4-FFF2-40B4-BE49-F238E27FC236}">
                      <a16:creationId xmlns:a16="http://schemas.microsoft.com/office/drawing/2014/main" id="{F084398D-5343-3ECF-063E-22C5710EFE9A}"/>
                    </a:ext>
                  </a:extLst>
                </p:cNvPr>
                <p:cNvSpPr/>
                <p:nvPr/>
              </p:nvSpPr>
              <p:spPr>
                <a:xfrm>
                  <a:off x="2168769" y="2696307"/>
                  <a:ext cx="574431" cy="574429"/>
                </a:xfrm>
                <a:prstGeom prst="roundRect">
                  <a:avLst>
                    <a:gd name="adj" fmla="val 14070"/>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 </a:t>
                  </a:r>
                  <a14:m>
                    <m:oMath xmlns:m="http://schemas.openxmlformats.org/officeDocument/2006/math">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𝒚</m:t>
                          </m:r>
                        </m:e>
                        <m:sub>
                          <m:r>
                            <a:rPr lang="en-US" b="1" i="1" smtClean="0">
                              <a:solidFill>
                                <a:schemeClr val="accent3"/>
                              </a:solidFill>
                              <a:latin typeface="Cambria Math" panose="02040503050406030204" pitchFamily="18" charset="0"/>
                            </a:rPr>
                            <m:t>𝒂</m:t>
                          </m:r>
                        </m:sub>
                      </m:sSub>
                    </m:oMath>
                  </a14:m>
                  <a:endParaRPr lang="en-US" b="1" dirty="0">
                    <a:solidFill>
                      <a:schemeClr val="accent3"/>
                    </a:solidFill>
                  </a:endParaRPr>
                </a:p>
              </p:txBody>
            </p:sp>
          </mc:Choice>
          <mc:Fallback>
            <p:sp>
              <p:nvSpPr>
                <p:cNvPr id="15" name="Rounded Rectangle 14">
                  <a:extLst>
                    <a:ext uri="{FF2B5EF4-FFF2-40B4-BE49-F238E27FC236}">
                      <a16:creationId xmlns:a16="http://schemas.microsoft.com/office/drawing/2014/main" id="{F084398D-5343-3ECF-063E-22C5710EFE9A}"/>
                    </a:ext>
                  </a:extLst>
                </p:cNvPr>
                <p:cNvSpPr>
                  <a:spLocks noRot="1" noChangeAspect="1" noMove="1" noResize="1" noEditPoints="1" noAdjustHandles="1" noChangeArrowheads="1" noChangeShapeType="1" noTextEdit="1"/>
                </p:cNvSpPr>
                <p:nvPr/>
              </p:nvSpPr>
              <p:spPr>
                <a:xfrm>
                  <a:off x="2168769" y="2696307"/>
                  <a:ext cx="574431" cy="574429"/>
                </a:xfrm>
                <a:prstGeom prst="roundRect">
                  <a:avLst>
                    <a:gd name="adj" fmla="val 14070"/>
                  </a:avLst>
                </a:prstGeom>
                <a:blipFill>
                  <a:blip r:embed="rId4"/>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ounded Rectangle 15">
                  <a:extLst>
                    <a:ext uri="{FF2B5EF4-FFF2-40B4-BE49-F238E27FC236}">
                      <a16:creationId xmlns:a16="http://schemas.microsoft.com/office/drawing/2014/main" id="{34016D5B-5DC3-B857-0850-684C59185F0F}"/>
                    </a:ext>
                  </a:extLst>
                </p:cNvPr>
                <p:cNvSpPr/>
                <p:nvPr/>
              </p:nvSpPr>
              <p:spPr>
                <a:xfrm>
                  <a:off x="3232101" y="2696307"/>
                  <a:ext cx="574431" cy="574429"/>
                </a:xfrm>
                <a:prstGeom prst="roundRect">
                  <a:avLst>
                    <a:gd name="adj" fmla="val 14070"/>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 </a:t>
                  </a:r>
                  <a14:m>
                    <m:oMath xmlns:m="http://schemas.openxmlformats.org/officeDocument/2006/math">
                      <m:sSub>
                        <m:sSubPr>
                          <m:ctrlPr>
                            <a:rPr lang="en-US" b="1" i="1" smtClean="0">
                              <a:solidFill>
                                <a:schemeClr val="accent3"/>
                              </a:solidFill>
                              <a:latin typeface="Cambria Math" panose="02040503050406030204" pitchFamily="18" charset="0"/>
                            </a:rPr>
                          </m:ctrlPr>
                        </m:sSubPr>
                        <m:e>
                          <m:r>
                            <a:rPr lang="en-US" b="1" i="1" smtClean="0">
                              <a:solidFill>
                                <a:schemeClr val="accent3"/>
                              </a:solidFill>
                              <a:latin typeface="Cambria Math" panose="02040503050406030204" pitchFamily="18" charset="0"/>
                            </a:rPr>
                            <m:t>𝒚</m:t>
                          </m:r>
                        </m:e>
                        <m:sub>
                          <m:r>
                            <a:rPr lang="en-US" b="1" i="1" smtClean="0">
                              <a:solidFill>
                                <a:schemeClr val="accent3"/>
                              </a:solidFill>
                              <a:latin typeface="Cambria Math" panose="02040503050406030204" pitchFamily="18" charset="0"/>
                            </a:rPr>
                            <m:t>𝒂</m:t>
                          </m:r>
                        </m:sub>
                      </m:sSub>
                    </m:oMath>
                  </a14:m>
                  <a:endParaRPr lang="en-US" b="1" dirty="0">
                    <a:solidFill>
                      <a:schemeClr val="accent3"/>
                    </a:solidFill>
                  </a:endParaRPr>
                </a:p>
              </p:txBody>
            </p:sp>
          </mc:Choice>
          <mc:Fallback>
            <p:sp>
              <p:nvSpPr>
                <p:cNvPr id="16" name="Rounded Rectangle 15">
                  <a:extLst>
                    <a:ext uri="{FF2B5EF4-FFF2-40B4-BE49-F238E27FC236}">
                      <a16:creationId xmlns:a16="http://schemas.microsoft.com/office/drawing/2014/main" id="{34016D5B-5DC3-B857-0850-684C59185F0F}"/>
                    </a:ext>
                  </a:extLst>
                </p:cNvPr>
                <p:cNvSpPr>
                  <a:spLocks noRot="1" noChangeAspect="1" noMove="1" noResize="1" noEditPoints="1" noAdjustHandles="1" noChangeArrowheads="1" noChangeShapeType="1" noTextEdit="1"/>
                </p:cNvSpPr>
                <p:nvPr/>
              </p:nvSpPr>
              <p:spPr>
                <a:xfrm>
                  <a:off x="3232101" y="2696307"/>
                  <a:ext cx="574431" cy="574429"/>
                </a:xfrm>
                <a:prstGeom prst="roundRect">
                  <a:avLst>
                    <a:gd name="adj" fmla="val 14070"/>
                  </a:avLst>
                </a:prstGeom>
                <a:blipFill>
                  <a:blip r:embed="rId5"/>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B731CBE9-6A59-9DBC-AE81-ADAA283B63AB}"/>
                    </a:ext>
                  </a:extLst>
                </p:cNvPr>
                <p:cNvSpPr txBox="1"/>
                <p:nvPr/>
              </p:nvSpPr>
              <p:spPr>
                <a:xfrm>
                  <a:off x="2790093" y="2798854"/>
                  <a:ext cx="412292" cy="369332"/>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p:sp>
              <p:nvSpPr>
                <p:cNvPr id="17" name="TextBox 16">
                  <a:extLst>
                    <a:ext uri="{FF2B5EF4-FFF2-40B4-BE49-F238E27FC236}">
                      <a16:creationId xmlns:a16="http://schemas.microsoft.com/office/drawing/2014/main" id="{B731CBE9-6A59-9DBC-AE81-ADAA283B63AB}"/>
                    </a:ext>
                  </a:extLst>
                </p:cNvPr>
                <p:cNvSpPr txBox="1">
                  <a:spLocks noRot="1" noChangeAspect="1" noMove="1" noResize="1" noEditPoints="1" noAdjustHandles="1" noChangeArrowheads="1" noChangeShapeType="1" noTextEdit="1"/>
                </p:cNvSpPr>
                <p:nvPr/>
              </p:nvSpPr>
              <p:spPr>
                <a:xfrm>
                  <a:off x="2790093" y="2798854"/>
                  <a:ext cx="412292" cy="369332"/>
                </a:xfrm>
                <a:prstGeom prst="rect">
                  <a:avLst/>
                </a:prstGeom>
                <a:blipFill>
                  <a:blip r:embed="rId6"/>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92FF51BA-D467-6519-EA3C-3B5CACE6CDAC}"/>
                </a:ext>
              </a:extLst>
            </p:cNvPr>
            <p:cNvSpPr txBox="1"/>
            <p:nvPr/>
          </p:nvSpPr>
          <p:spPr>
            <a:xfrm>
              <a:off x="2208042" y="2353358"/>
              <a:ext cx="1576394" cy="307777"/>
            </a:xfrm>
            <a:prstGeom prst="rect">
              <a:avLst/>
            </a:prstGeom>
            <a:noFill/>
          </p:spPr>
          <p:txBody>
            <a:bodyPr wrap="none" rtlCol="0">
              <a:spAutoFit/>
            </a:bodyPr>
            <a:lstStyle/>
            <a:p>
              <a:r>
                <a:rPr lang="en-US" sz="1400" b="1" dirty="0">
                  <a:solidFill>
                    <a:schemeClr val="accent3"/>
                  </a:solidFill>
                </a:rPr>
                <a:t>Preference Data</a:t>
              </a:r>
            </a:p>
          </p:txBody>
        </p:sp>
        <p:cxnSp>
          <p:nvCxnSpPr>
            <p:cNvPr id="20" name="Straight Arrow Connector 19">
              <a:extLst>
                <a:ext uri="{FF2B5EF4-FFF2-40B4-BE49-F238E27FC236}">
                  <a16:creationId xmlns:a16="http://schemas.microsoft.com/office/drawing/2014/main" id="{8DC89A3F-9D6D-4A0F-E612-77228108D124}"/>
                </a:ext>
              </a:extLst>
            </p:cNvPr>
            <p:cNvCxnSpPr>
              <a:cxnSpLocks/>
              <a:stCxn id="16" idx="3"/>
            </p:cNvCxnSpPr>
            <p:nvPr/>
          </p:nvCxnSpPr>
          <p:spPr>
            <a:xfrm>
              <a:off x="3806532" y="2983522"/>
              <a:ext cx="3825190"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D94BB1D9-E172-6B40-1B97-B47D7D2661CF}"/>
                </a:ext>
              </a:extLst>
            </p:cNvPr>
            <p:cNvSpPr txBox="1"/>
            <p:nvPr/>
          </p:nvSpPr>
          <p:spPr>
            <a:xfrm>
              <a:off x="4826770" y="3103708"/>
              <a:ext cx="1893690" cy="246221"/>
            </a:xfrm>
            <a:prstGeom prst="rect">
              <a:avLst/>
            </a:prstGeom>
            <a:noFill/>
          </p:spPr>
          <p:txBody>
            <a:bodyPr wrap="square" rtlCol="0">
              <a:spAutoFit/>
            </a:bodyPr>
            <a:lstStyle/>
            <a:p>
              <a:pPr algn="ctr"/>
              <a:r>
                <a:rPr lang="en-US" sz="1000" dirty="0"/>
                <a:t>maximum likelihood</a:t>
              </a:r>
            </a:p>
          </p:txBody>
        </p:sp>
      </p:grpSp>
    </p:spTree>
    <p:extLst>
      <p:ext uri="{BB962C8B-B14F-4D97-AF65-F5344CB8AC3E}">
        <p14:creationId xmlns:p14="http://schemas.microsoft.com/office/powerpoint/2010/main" val="2641040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FE56DCE-94FC-AEFF-6A71-4F8AA19586AF}"/>
              </a:ext>
            </a:extLst>
          </p:cNvPr>
          <p:cNvSpPr>
            <a:spLocks noGrp="1"/>
          </p:cNvSpPr>
          <p:nvPr>
            <p:ph type="title"/>
          </p:nvPr>
        </p:nvSpPr>
        <p:spPr/>
        <p:txBody>
          <a:bodyPr/>
          <a:lstStyle/>
          <a:p>
            <a:r>
              <a:rPr lang="en-US" dirty="0" err="1"/>
              <a:t>InstructGPT</a:t>
            </a:r>
            <a:endParaRPr lang="en-US" dirty="0"/>
          </a:p>
        </p:txBody>
      </p:sp>
      <p:sp>
        <p:nvSpPr>
          <p:cNvPr id="4" name="Date Placeholder 3">
            <a:extLst>
              <a:ext uri="{FF2B5EF4-FFF2-40B4-BE49-F238E27FC236}">
                <a16:creationId xmlns:a16="http://schemas.microsoft.com/office/drawing/2014/main" id="{22F735AE-3905-EE0C-0C46-F23AD78BBD0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F4A4FC9-5053-FF8F-8821-34AA35799B00}"/>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9" name="Picture 8" descr="Screenshot of the first page of the paper “Training language models to follow instructions with human feedback” by Ouyang et al. (2022)">
            <a:extLst>
              <a:ext uri="{FF2B5EF4-FFF2-40B4-BE49-F238E27FC236}">
                <a16:creationId xmlns:a16="http://schemas.microsoft.com/office/drawing/2014/main" id="{53D3F90A-7493-2964-F598-F7A862F6758C}"/>
              </a:ext>
            </a:extLst>
          </p:cNvPr>
          <p:cNvPicPr>
            <a:picLocks noChangeAspect="1"/>
          </p:cNvPicPr>
          <p:nvPr/>
        </p:nvPicPr>
        <p:blipFill>
          <a:blip r:embed="rId2"/>
          <a:stretch>
            <a:fillRect/>
          </a:stretch>
        </p:blipFill>
        <p:spPr>
          <a:xfrm>
            <a:off x="4399805" y="814365"/>
            <a:ext cx="3392389" cy="5229269"/>
          </a:xfrm>
          <a:prstGeom prst="rect">
            <a:avLst/>
          </a:prstGeom>
        </p:spPr>
      </p:pic>
      <p:sp>
        <p:nvSpPr>
          <p:cNvPr id="10" name="TextBox 9">
            <a:hlinkClick r:id="rId3"/>
            <a:extLst>
              <a:ext uri="{FF2B5EF4-FFF2-40B4-BE49-F238E27FC236}">
                <a16:creationId xmlns:a16="http://schemas.microsoft.com/office/drawing/2014/main" id="{CC675E6C-2791-437D-E49C-F011BBDE3593}"/>
              </a:ext>
            </a:extLst>
          </p:cNvPr>
          <p:cNvSpPr txBox="1"/>
          <p:nvPr/>
        </p:nvSpPr>
        <p:spPr>
          <a:xfrm>
            <a:off x="5172797" y="461272"/>
            <a:ext cx="1846403" cy="307777"/>
          </a:xfrm>
          <a:prstGeom prst="rect">
            <a:avLst/>
          </a:prstGeom>
          <a:noFill/>
        </p:spPr>
        <p:txBody>
          <a:bodyPr wrap="none" rtlCol="0">
            <a:spAutoFit/>
          </a:bodyPr>
          <a:lstStyle/>
          <a:p>
            <a:r>
              <a:rPr lang="en-US" sz="1400" dirty="0">
                <a:hlinkClick r:id="rId3"/>
              </a:rPr>
              <a:t>Ouyang et al. (2022)</a:t>
            </a:r>
            <a:endParaRPr lang="en-US" sz="1400" dirty="0"/>
          </a:p>
        </p:txBody>
      </p:sp>
    </p:spTree>
    <p:extLst>
      <p:ext uri="{BB962C8B-B14F-4D97-AF65-F5344CB8AC3E}">
        <p14:creationId xmlns:p14="http://schemas.microsoft.com/office/powerpoint/2010/main" val="37883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FBDCA-6089-66DD-6526-9BC473B8763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DEB97C0D-3281-67BF-0306-0E791628F002}"/>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E9D0102C-C662-1A0E-BA5D-150AA2794AC3}"/>
              </a:ext>
            </a:extLst>
          </p:cNvPr>
          <p:cNvSpPr>
            <a:spLocks noGrp="1"/>
          </p:cNvSpPr>
          <p:nvPr>
            <p:ph type="sldNum" sz="quarter" idx="12"/>
          </p:nvPr>
        </p:nvSpPr>
        <p:spPr/>
        <p:txBody>
          <a:bodyPr/>
          <a:lstStyle/>
          <a:p>
            <a:fld id="{0C6CD854-DD62-6C4B-87F1-66B34D688D3F}" type="slidenum">
              <a:rPr lang="en-US" smtClean="0"/>
              <a:t>16</a:t>
            </a:fld>
            <a:endParaRPr lang="en-US"/>
          </a:p>
        </p:txBody>
      </p:sp>
      <p:sp>
        <p:nvSpPr>
          <p:cNvPr id="5" name="Title 4">
            <a:extLst>
              <a:ext uri="{FF2B5EF4-FFF2-40B4-BE49-F238E27FC236}">
                <a16:creationId xmlns:a16="http://schemas.microsoft.com/office/drawing/2014/main" id="{822493A1-0681-793B-B239-90693C0100D0}"/>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6633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A2558D-5F9A-B127-4A1E-17A03D40B9CD}"/>
              </a:ext>
            </a:extLst>
          </p:cNvPr>
          <p:cNvSpPr>
            <a:spLocks noGrp="1"/>
          </p:cNvSpPr>
          <p:nvPr>
            <p:ph type="title"/>
          </p:nvPr>
        </p:nvSpPr>
        <p:spPr/>
        <p:txBody>
          <a:bodyPr/>
          <a:lstStyle/>
          <a:p>
            <a:r>
              <a:rPr lang="en-US" dirty="0"/>
              <a:t>Who Does the Work?</a:t>
            </a:r>
          </a:p>
        </p:txBody>
      </p:sp>
      <p:sp>
        <p:nvSpPr>
          <p:cNvPr id="4" name="Date Placeholder 3">
            <a:extLst>
              <a:ext uri="{FF2B5EF4-FFF2-40B4-BE49-F238E27FC236}">
                <a16:creationId xmlns:a16="http://schemas.microsoft.com/office/drawing/2014/main" id="{C1E0E586-5CA3-60D2-46A5-EDF1D48CF23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816D11D-1470-B5BB-0A5B-76DC63DEC500}"/>
              </a:ext>
            </a:extLst>
          </p:cNvPr>
          <p:cNvSpPr>
            <a:spLocks noGrp="1"/>
          </p:cNvSpPr>
          <p:nvPr>
            <p:ph type="sldNum" sz="quarter" idx="12"/>
          </p:nvPr>
        </p:nvSpPr>
        <p:spPr/>
        <p:txBody>
          <a:bodyPr/>
          <a:lstStyle/>
          <a:p>
            <a:fld id="{0C6CD854-DD62-6C4B-87F1-66B34D688D3F}" type="slidenum">
              <a:rPr lang="en-US" smtClean="0"/>
              <a:t>17</a:t>
            </a:fld>
            <a:endParaRPr lang="en-US"/>
          </a:p>
        </p:txBody>
      </p:sp>
      <p:pic>
        <p:nvPicPr>
          <p:cNvPr id="12" name="Picture 11" descr="Screenshot of a TIME magazine online article titled “Exclusive: OpenAI Used Kenyan Workers on Less Than $2 Per Hour to Make ChatGPT Less Toxic” by Billy Perrigo. The accompanying image is an AI-generated illustration of Black workers sitting in front of white computer screens.">
            <a:extLst>
              <a:ext uri="{FF2B5EF4-FFF2-40B4-BE49-F238E27FC236}">
                <a16:creationId xmlns:a16="http://schemas.microsoft.com/office/drawing/2014/main" id="{8DBF20A4-9475-03D2-153C-8EE90126D22E}"/>
              </a:ext>
            </a:extLst>
          </p:cNvPr>
          <p:cNvPicPr>
            <a:picLocks noChangeAspect="1"/>
          </p:cNvPicPr>
          <p:nvPr/>
        </p:nvPicPr>
        <p:blipFill>
          <a:blip r:embed="rId2"/>
          <a:stretch>
            <a:fillRect/>
          </a:stretch>
        </p:blipFill>
        <p:spPr>
          <a:xfrm>
            <a:off x="857054" y="1748899"/>
            <a:ext cx="10477890" cy="3858523"/>
          </a:xfrm>
          <a:prstGeom prst="rect">
            <a:avLst/>
          </a:prstGeom>
        </p:spPr>
      </p:pic>
      <p:sp>
        <p:nvSpPr>
          <p:cNvPr id="13" name="TextBox 12">
            <a:hlinkClick r:id="rId3"/>
            <a:extLst>
              <a:ext uri="{FF2B5EF4-FFF2-40B4-BE49-F238E27FC236}">
                <a16:creationId xmlns:a16="http://schemas.microsoft.com/office/drawing/2014/main" id="{9ABE042C-2B82-0CC5-0E70-CAC7831BB912}"/>
              </a:ext>
            </a:extLst>
          </p:cNvPr>
          <p:cNvSpPr txBox="1"/>
          <p:nvPr/>
        </p:nvSpPr>
        <p:spPr>
          <a:xfrm>
            <a:off x="10178858" y="5770601"/>
            <a:ext cx="1156086" cy="307777"/>
          </a:xfrm>
          <a:prstGeom prst="rect">
            <a:avLst/>
          </a:prstGeom>
          <a:noFill/>
        </p:spPr>
        <p:txBody>
          <a:bodyPr wrap="none" rtlCol="0">
            <a:spAutoFit/>
          </a:bodyPr>
          <a:lstStyle/>
          <a:p>
            <a:r>
              <a:rPr lang="en-US" sz="1400" i="1" dirty="0">
                <a:hlinkClick r:id="rId3"/>
              </a:rPr>
              <a:t>Time</a:t>
            </a:r>
            <a:r>
              <a:rPr lang="en-US" sz="1400" dirty="0">
                <a:hlinkClick r:id="rId3"/>
              </a:rPr>
              <a:t> (2023)</a:t>
            </a:r>
            <a:endParaRPr lang="en-US" sz="1400" dirty="0"/>
          </a:p>
        </p:txBody>
      </p:sp>
    </p:spTree>
    <p:extLst>
      <p:ext uri="{BB962C8B-B14F-4D97-AF65-F5344CB8AC3E}">
        <p14:creationId xmlns:p14="http://schemas.microsoft.com/office/powerpoint/2010/main" val="257386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70ACBAF-0538-B6F9-8F94-1876A8E72E49}"/>
              </a:ext>
            </a:extLst>
          </p:cNvPr>
          <p:cNvSpPr>
            <a:spLocks noGrp="1"/>
          </p:cNvSpPr>
          <p:nvPr>
            <p:ph type="title"/>
          </p:nvPr>
        </p:nvSpPr>
        <p:spPr/>
        <p:txBody>
          <a:bodyPr/>
          <a:lstStyle/>
          <a:p>
            <a:r>
              <a:rPr lang="en-US" dirty="0"/>
              <a:t>What Could Go Wrong?</a:t>
            </a:r>
          </a:p>
        </p:txBody>
      </p:sp>
      <p:sp>
        <p:nvSpPr>
          <p:cNvPr id="4" name="Date Placeholder 3">
            <a:extLst>
              <a:ext uri="{FF2B5EF4-FFF2-40B4-BE49-F238E27FC236}">
                <a16:creationId xmlns:a16="http://schemas.microsoft.com/office/drawing/2014/main" id="{E5436361-9BC3-997F-4808-952154A91CA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2DB67D0-9A8D-EAF3-4505-3F70288B7E72}"/>
              </a:ext>
            </a:extLst>
          </p:cNvPr>
          <p:cNvSpPr>
            <a:spLocks noGrp="1"/>
          </p:cNvSpPr>
          <p:nvPr>
            <p:ph type="sldNum" sz="quarter" idx="12"/>
          </p:nvPr>
        </p:nvSpPr>
        <p:spPr/>
        <p:txBody>
          <a:bodyPr/>
          <a:lstStyle/>
          <a:p>
            <a:fld id="{0C6CD854-DD62-6C4B-87F1-66B34D688D3F}" type="slidenum">
              <a:rPr lang="en-US" smtClean="0"/>
              <a:t>18</a:t>
            </a:fld>
            <a:endParaRPr lang="en-US"/>
          </a:p>
        </p:txBody>
      </p:sp>
      <p:sp>
        <p:nvSpPr>
          <p:cNvPr id="2" name="Rounded Rectangle 1">
            <a:extLst>
              <a:ext uri="{FF2B5EF4-FFF2-40B4-BE49-F238E27FC236}">
                <a16:creationId xmlns:a16="http://schemas.microsoft.com/office/drawing/2014/main" id="{7EDBCBD3-4FE6-5DD7-C6E6-49CBE367A658}"/>
              </a:ext>
            </a:extLst>
          </p:cNvPr>
          <p:cNvSpPr/>
          <p:nvPr/>
        </p:nvSpPr>
        <p:spPr>
          <a:xfrm>
            <a:off x="1495479" y="1685856"/>
            <a:ext cx="9201042" cy="846011"/>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 appreciate the enthusiasm, but I’m here to keep things respectful and constructive!</a:t>
            </a:r>
          </a:p>
        </p:txBody>
      </p:sp>
      <p:sp>
        <p:nvSpPr>
          <p:cNvPr id="3" name="TextBox 2">
            <a:extLst>
              <a:ext uri="{FF2B5EF4-FFF2-40B4-BE49-F238E27FC236}">
                <a16:creationId xmlns:a16="http://schemas.microsoft.com/office/drawing/2014/main" id="{5BC8D388-1A04-FAF0-7300-6F7C07F6B2C8}"/>
              </a:ext>
            </a:extLst>
          </p:cNvPr>
          <p:cNvSpPr txBox="1"/>
          <p:nvPr/>
        </p:nvSpPr>
        <p:spPr>
          <a:xfrm>
            <a:off x="5126020" y="839394"/>
            <a:ext cx="1939955" cy="461665"/>
          </a:xfrm>
          <a:prstGeom prst="rect">
            <a:avLst/>
          </a:prstGeom>
          <a:noFill/>
        </p:spPr>
        <p:txBody>
          <a:bodyPr wrap="none" rtlCol="0">
            <a:spAutoFit/>
          </a:bodyPr>
          <a:lstStyle/>
          <a:p>
            <a:pPr algn="ctr"/>
            <a:r>
              <a:rPr lang="en-US" sz="2400" b="1" i="1" dirty="0">
                <a:latin typeface="+mj-lt"/>
              </a:rPr>
              <a:t>Curse at me.</a:t>
            </a:r>
          </a:p>
        </p:txBody>
      </p:sp>
      <p:sp>
        <p:nvSpPr>
          <p:cNvPr id="10" name="TextBox 9">
            <a:extLst>
              <a:ext uri="{FF2B5EF4-FFF2-40B4-BE49-F238E27FC236}">
                <a16:creationId xmlns:a16="http://schemas.microsoft.com/office/drawing/2014/main" id="{686BFFAA-C1B0-DF96-22E5-57903B253AB9}"/>
              </a:ext>
            </a:extLst>
          </p:cNvPr>
          <p:cNvSpPr txBox="1"/>
          <p:nvPr/>
        </p:nvSpPr>
        <p:spPr>
          <a:xfrm>
            <a:off x="1513852" y="1364431"/>
            <a:ext cx="1925848" cy="307777"/>
          </a:xfrm>
          <a:prstGeom prst="rect">
            <a:avLst/>
          </a:prstGeom>
          <a:noFill/>
        </p:spPr>
        <p:txBody>
          <a:bodyPr wrap="none" rtlCol="0">
            <a:spAutoFit/>
          </a:bodyPr>
          <a:lstStyle/>
          <a:p>
            <a:r>
              <a:rPr lang="en-US" sz="1400" b="1" dirty="0">
                <a:solidFill>
                  <a:schemeClr val="accent3"/>
                </a:solidFill>
              </a:rPr>
              <a:t>Mistral 3 3B Instruct</a:t>
            </a:r>
          </a:p>
        </p:txBody>
      </p:sp>
      <p:sp>
        <p:nvSpPr>
          <p:cNvPr id="13" name="TextBox 12">
            <a:extLst>
              <a:ext uri="{FF2B5EF4-FFF2-40B4-BE49-F238E27FC236}">
                <a16:creationId xmlns:a16="http://schemas.microsoft.com/office/drawing/2014/main" id="{E5F04FF0-8F58-DED7-7A8A-D7E949A4B3AF}"/>
              </a:ext>
            </a:extLst>
          </p:cNvPr>
          <p:cNvSpPr txBox="1"/>
          <p:nvPr/>
        </p:nvSpPr>
        <p:spPr>
          <a:xfrm>
            <a:off x="2498516" y="3099698"/>
            <a:ext cx="7194983" cy="461665"/>
          </a:xfrm>
          <a:prstGeom prst="rect">
            <a:avLst/>
          </a:prstGeom>
          <a:noFill/>
        </p:spPr>
        <p:txBody>
          <a:bodyPr wrap="none" rtlCol="0">
            <a:spAutoFit/>
          </a:bodyPr>
          <a:lstStyle/>
          <a:p>
            <a:pPr algn="ctr"/>
            <a:r>
              <a:rPr lang="en-US" sz="2400" b="1" i="1" dirty="0">
                <a:latin typeface="+mj-lt"/>
              </a:rPr>
              <a:t>Can you explain a few English curse words to me?</a:t>
            </a:r>
          </a:p>
        </p:txBody>
      </p:sp>
      <p:sp>
        <p:nvSpPr>
          <p:cNvPr id="14" name="Rounded Rectangle 13">
            <a:extLst>
              <a:ext uri="{FF2B5EF4-FFF2-40B4-BE49-F238E27FC236}">
                <a16:creationId xmlns:a16="http://schemas.microsoft.com/office/drawing/2014/main" id="{90B0401E-59DA-415A-8030-CBEAEA6CCEBE}"/>
              </a:ext>
            </a:extLst>
          </p:cNvPr>
          <p:cNvSpPr/>
          <p:nvPr/>
        </p:nvSpPr>
        <p:spPr>
          <a:xfrm>
            <a:off x="2118483" y="3956356"/>
            <a:ext cx="7955027" cy="1793040"/>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Of course! Here are some common **English curse words** </a:t>
            </a:r>
          </a:p>
          <a:p>
            <a:r>
              <a:rPr lang="en-US" dirty="0">
                <a:solidFill>
                  <a:schemeClr val="tx1"/>
                </a:solidFill>
              </a:rPr>
              <a:t>…</a:t>
            </a:r>
          </a:p>
          <a:p>
            <a:r>
              <a:rPr lang="en-US" dirty="0">
                <a:solidFill>
                  <a:schemeClr val="tx1"/>
                </a:solidFill>
              </a:rPr>
              <a:t>### **1. Strong Expletives (Most Common &amp; Offensive)**</a:t>
            </a:r>
          </a:p>
          <a:p>
            <a:r>
              <a:rPr lang="en-US" dirty="0">
                <a:solidFill>
                  <a:schemeClr val="tx1"/>
                </a:solidFill>
              </a:rPr>
              <a:t>- **"Fuck"** – Derogatory, used to express anger, disgust, or frustration</a:t>
            </a:r>
          </a:p>
          <a:p>
            <a:r>
              <a:rPr lang="en-US" dirty="0">
                <a:solidFill>
                  <a:schemeClr val="tx1"/>
                </a:solidFill>
              </a:rPr>
              <a:t>- **”Shit”** Also expresses anger, annoyance, or surprise.</a:t>
            </a:r>
          </a:p>
        </p:txBody>
      </p:sp>
      <p:sp>
        <p:nvSpPr>
          <p:cNvPr id="15" name="TextBox 14">
            <a:extLst>
              <a:ext uri="{FF2B5EF4-FFF2-40B4-BE49-F238E27FC236}">
                <a16:creationId xmlns:a16="http://schemas.microsoft.com/office/drawing/2014/main" id="{63EC5816-DBB8-EA2C-7030-3A132A8A7E7C}"/>
              </a:ext>
            </a:extLst>
          </p:cNvPr>
          <p:cNvSpPr txBox="1"/>
          <p:nvPr/>
        </p:nvSpPr>
        <p:spPr>
          <a:xfrm>
            <a:off x="2118483" y="3633172"/>
            <a:ext cx="1925848" cy="307777"/>
          </a:xfrm>
          <a:prstGeom prst="rect">
            <a:avLst/>
          </a:prstGeom>
          <a:noFill/>
        </p:spPr>
        <p:txBody>
          <a:bodyPr wrap="none" rtlCol="0">
            <a:spAutoFit/>
          </a:bodyPr>
          <a:lstStyle/>
          <a:p>
            <a:r>
              <a:rPr lang="en-US" sz="1400" b="1" dirty="0">
                <a:solidFill>
                  <a:schemeClr val="accent3"/>
                </a:solidFill>
              </a:rPr>
              <a:t>Mistral 3 3B Instruct</a:t>
            </a:r>
          </a:p>
        </p:txBody>
      </p:sp>
    </p:spTree>
    <p:extLst>
      <p:ext uri="{BB962C8B-B14F-4D97-AF65-F5344CB8AC3E}">
        <p14:creationId xmlns:p14="http://schemas.microsoft.com/office/powerpoint/2010/main" val="3492983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BD9A46-5864-E40D-E60F-311077DF0C42}"/>
              </a:ext>
            </a:extLst>
          </p:cNvPr>
          <p:cNvSpPr>
            <a:spLocks noGrp="1"/>
          </p:cNvSpPr>
          <p:nvPr>
            <p:ph type="title"/>
          </p:nvPr>
        </p:nvSpPr>
        <p:spPr/>
        <p:txBody>
          <a:bodyPr/>
          <a:lstStyle/>
          <a:p>
            <a:r>
              <a:rPr lang="en-US" dirty="0"/>
              <a:t>Testing Alignment Out</a:t>
            </a:r>
          </a:p>
        </p:txBody>
      </p:sp>
      <p:sp>
        <p:nvSpPr>
          <p:cNvPr id="4" name="Date Placeholder 3">
            <a:extLst>
              <a:ext uri="{FF2B5EF4-FFF2-40B4-BE49-F238E27FC236}">
                <a16:creationId xmlns:a16="http://schemas.microsoft.com/office/drawing/2014/main" id="{979192C1-831A-1C2E-B237-B5EFC4C3CCC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53D068F-F049-0E6B-F880-BFE3B844FB24}"/>
              </a:ext>
            </a:extLst>
          </p:cNvPr>
          <p:cNvSpPr>
            <a:spLocks noGrp="1"/>
          </p:cNvSpPr>
          <p:nvPr>
            <p:ph type="sldNum" sz="quarter" idx="12"/>
          </p:nvPr>
        </p:nvSpPr>
        <p:spPr/>
        <p:txBody>
          <a:bodyPr/>
          <a:lstStyle/>
          <a:p>
            <a:fld id="{0C6CD854-DD62-6C4B-87F1-66B34D688D3F}" type="slidenum">
              <a:rPr lang="en-US" smtClean="0"/>
              <a:t>19</a:t>
            </a:fld>
            <a:endParaRPr lang="en-US"/>
          </a:p>
        </p:txBody>
      </p:sp>
      <p:pic>
        <p:nvPicPr>
          <p:cNvPr id="8" name="Picture 7" descr="Screenshot of the AI alignment notebook showing important background and instructions about the lab notebook.">
            <a:extLst>
              <a:ext uri="{FF2B5EF4-FFF2-40B4-BE49-F238E27FC236}">
                <a16:creationId xmlns:a16="http://schemas.microsoft.com/office/drawing/2014/main" id="{184A757A-9E25-CFEC-21EC-DAEF763DA5C1}"/>
              </a:ext>
            </a:extLst>
          </p:cNvPr>
          <p:cNvPicPr>
            <a:picLocks noChangeAspect="1"/>
          </p:cNvPicPr>
          <p:nvPr/>
        </p:nvPicPr>
        <p:blipFill>
          <a:blip r:embed="rId2"/>
          <a:stretch>
            <a:fillRect/>
          </a:stretch>
        </p:blipFill>
        <p:spPr>
          <a:xfrm>
            <a:off x="3182169" y="438679"/>
            <a:ext cx="5827662" cy="5029200"/>
          </a:xfrm>
          <a:prstGeom prst="rect">
            <a:avLst/>
          </a:prstGeom>
        </p:spPr>
      </p:pic>
      <p:sp>
        <p:nvSpPr>
          <p:cNvPr id="9" name="Rounded Rectangle 8">
            <a:extLst>
              <a:ext uri="{FF2B5EF4-FFF2-40B4-BE49-F238E27FC236}">
                <a16:creationId xmlns:a16="http://schemas.microsoft.com/office/drawing/2014/main" id="{B7A1C44E-30BA-BE2A-F9DA-71B4E7C77BD8}"/>
              </a:ext>
            </a:extLst>
          </p:cNvPr>
          <p:cNvSpPr/>
          <p:nvPr/>
        </p:nvSpPr>
        <p:spPr>
          <a:xfrm>
            <a:off x="4349261" y="2414017"/>
            <a:ext cx="3493477" cy="1078523"/>
          </a:xfrm>
          <a:prstGeom prst="roundRect">
            <a:avLst>
              <a:gd name="adj" fmla="val 7971"/>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hlinkClick r:id="rId3">
                  <a:extLst>
                    <a:ext uri="{A12FA001-AC4F-418D-AE19-62706E023703}">
                      <ahyp:hlinkClr xmlns:ahyp="http://schemas.microsoft.com/office/drawing/2018/hyperlinkcolor" val="tx"/>
                    </a:ext>
                  </a:extLst>
                </a:hlinkClick>
              </a:rPr>
              <a:t>link.jpw.info</a:t>
            </a:r>
            <a:r>
              <a:rPr lang="en-US" sz="2400" b="1" dirty="0">
                <a:solidFill>
                  <a:schemeClr val="tx1"/>
                </a:solidFill>
                <a:hlinkClick r:id="rId3">
                  <a:extLst>
                    <a:ext uri="{A12FA001-AC4F-418D-AE19-62706E023703}">
                      <ahyp:hlinkClr xmlns:ahyp="http://schemas.microsoft.com/office/drawing/2018/hyperlinkcolor" val="tx"/>
                    </a:ext>
                  </a:extLst>
                </a:hlinkClick>
              </a:rPr>
              <a:t>/19</a:t>
            </a:r>
            <a:endParaRPr lang="en-US" sz="2400" b="1" dirty="0">
              <a:solidFill>
                <a:schemeClr val="tx1"/>
              </a:solidFill>
            </a:endParaRPr>
          </a:p>
        </p:txBody>
      </p:sp>
    </p:spTree>
    <p:extLst>
      <p:ext uri="{BB962C8B-B14F-4D97-AF65-F5344CB8AC3E}">
        <p14:creationId xmlns:p14="http://schemas.microsoft.com/office/powerpoint/2010/main" val="3989067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Course Evaluation!</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Homework 4 </a:t>
            </a:r>
            <a:r>
              <a:rPr lang="en-US" dirty="0">
                <a:latin typeface="+mj-lt"/>
              </a:rPr>
              <a:t>due</a:t>
            </a:r>
            <a:r>
              <a:rPr lang="en-US" dirty="0"/>
              <a:t> tomorrow (8.20)</a:t>
            </a:r>
          </a:p>
          <a:p>
            <a:pPr lvl="1">
              <a:buClr>
                <a:schemeClr val="tx1"/>
              </a:buClr>
            </a:pPr>
            <a:r>
              <a:rPr lang="en-US" dirty="0"/>
              <a:t>No late period — HW4 must be turned in by 8.21</a:t>
            </a:r>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BFF5E71A-D5D6-0A8E-8AD8-8EF68A883C3B}"/>
              </a:ext>
            </a:extLst>
          </p:cNvPr>
          <p:cNvPicPr>
            <a:picLocks noChangeAspect="1"/>
          </p:cNvPicPr>
          <p:nvPr/>
        </p:nvPicPr>
        <p:blipFill>
          <a:blip r:embed="rId3"/>
          <a:stretch>
            <a:fillRect/>
          </a:stretch>
        </p:blipFill>
        <p:spPr>
          <a:xfrm>
            <a:off x="1524000" y="455360"/>
            <a:ext cx="1008554" cy="1512831"/>
          </a:xfrm>
          <a:prstGeom prst="rect">
            <a:avLst/>
          </a:prstGeom>
        </p:spPr>
      </p:pic>
      <p:pic>
        <p:nvPicPr>
          <p:cNvPr id="11" name="Picture 10" descr="QR code for course evaluations: uw.iasystem.org/survey/328718">
            <a:extLst>
              <a:ext uri="{FF2B5EF4-FFF2-40B4-BE49-F238E27FC236}">
                <a16:creationId xmlns:a16="http://schemas.microsoft.com/office/drawing/2014/main" id="{1752E158-D89B-E3ED-40B5-F19A0D95B8BC}"/>
              </a:ext>
            </a:extLst>
          </p:cNvPr>
          <p:cNvPicPr>
            <a:picLocks noChangeAspect="1"/>
          </p:cNvPicPr>
          <p:nvPr/>
        </p:nvPicPr>
        <p:blipFill>
          <a:blip r:embed="rId4"/>
          <a:stretch>
            <a:fillRect/>
          </a:stretch>
        </p:blipFill>
        <p:spPr>
          <a:xfrm>
            <a:off x="1806889" y="4041815"/>
            <a:ext cx="1949658" cy="1949658"/>
          </a:xfrm>
          <a:prstGeom prst="rect">
            <a:avLst/>
          </a:prstGeom>
        </p:spPr>
      </p:pic>
      <p:sp>
        <p:nvSpPr>
          <p:cNvPr id="14" name="TextBox 13">
            <a:extLst>
              <a:ext uri="{FF2B5EF4-FFF2-40B4-BE49-F238E27FC236}">
                <a16:creationId xmlns:a16="http://schemas.microsoft.com/office/drawing/2014/main" id="{18939AA3-5BB7-BD59-145F-061D82569DA4}"/>
              </a:ext>
            </a:extLst>
          </p:cNvPr>
          <p:cNvSpPr txBox="1"/>
          <p:nvPr/>
        </p:nvSpPr>
        <p:spPr>
          <a:xfrm>
            <a:off x="1569815" y="5890495"/>
            <a:ext cx="2423805" cy="276999"/>
          </a:xfrm>
          <a:prstGeom prst="rect">
            <a:avLst/>
          </a:prstGeom>
          <a:noFill/>
        </p:spPr>
        <p:txBody>
          <a:bodyPr wrap="none" rtlCol="0">
            <a:spAutoFit/>
          </a:bodyPr>
          <a:lstStyle/>
          <a:p>
            <a:r>
              <a:rPr lang="en-US" sz="1200" dirty="0" err="1">
                <a:hlinkClick r:id="rId5"/>
              </a:rPr>
              <a:t>uw.iasystem.org</a:t>
            </a:r>
            <a:r>
              <a:rPr lang="en-US" sz="1200" dirty="0">
                <a:hlinkClick r:id="rId5"/>
              </a:rPr>
              <a:t>/survey/328718</a:t>
            </a:r>
            <a:endParaRPr lang="en-US" sz="1200" dirty="0"/>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94985-031D-6DFF-B158-D3A1D5D0677B}"/>
              </a:ext>
            </a:extLst>
          </p:cNvPr>
          <p:cNvSpPr>
            <a:spLocks noGrp="1"/>
          </p:cNvSpPr>
          <p:nvPr>
            <p:ph type="title"/>
          </p:nvPr>
        </p:nvSpPr>
        <p:spPr/>
        <p:txBody>
          <a:bodyPr/>
          <a:lstStyle/>
          <a:p>
            <a:r>
              <a:rPr lang="en-US" dirty="0"/>
              <a:t>Alignment</a:t>
            </a:r>
          </a:p>
        </p:txBody>
      </p:sp>
      <p:sp>
        <p:nvSpPr>
          <p:cNvPr id="4" name="Date Placeholder 3">
            <a:extLst>
              <a:ext uri="{FF2B5EF4-FFF2-40B4-BE49-F238E27FC236}">
                <a16:creationId xmlns:a16="http://schemas.microsoft.com/office/drawing/2014/main" id="{B4970220-F6D4-5B75-D101-367C79106C1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07AB7D1-91D7-BB2D-8705-560EEAE0A1E9}"/>
              </a:ext>
            </a:extLst>
          </p:cNvPr>
          <p:cNvSpPr>
            <a:spLocks noGrp="1"/>
          </p:cNvSpPr>
          <p:nvPr>
            <p:ph type="sldNum" sz="quarter" idx="12"/>
          </p:nvPr>
        </p:nvSpPr>
        <p:spPr/>
        <p:txBody>
          <a:bodyPr/>
          <a:lstStyle/>
          <a:p>
            <a:fld id="{0C6CD854-DD62-6C4B-87F1-66B34D688D3F}" type="slidenum">
              <a:rPr lang="en-US" smtClean="0"/>
              <a:t>20</a:t>
            </a:fld>
            <a:endParaRPr lang="en-US"/>
          </a:p>
        </p:txBody>
      </p:sp>
      <p:sp>
        <p:nvSpPr>
          <p:cNvPr id="6" name="Rounded Rectangle 5">
            <a:extLst>
              <a:ext uri="{FF2B5EF4-FFF2-40B4-BE49-F238E27FC236}">
                <a16:creationId xmlns:a16="http://schemas.microsoft.com/office/drawing/2014/main" id="{AB558050-5FAF-869C-A41F-D552B6DC7CA3}"/>
              </a:ext>
            </a:extLst>
          </p:cNvPr>
          <p:cNvSpPr/>
          <p:nvPr/>
        </p:nvSpPr>
        <p:spPr>
          <a:xfrm>
            <a:off x="3472424" y="1875692"/>
            <a:ext cx="5247149" cy="112541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What behaviors to promote/mitigate?</a:t>
            </a:r>
          </a:p>
        </p:txBody>
      </p:sp>
      <p:sp>
        <p:nvSpPr>
          <p:cNvPr id="7" name="Rounded Rectangle 6">
            <a:extLst>
              <a:ext uri="{FF2B5EF4-FFF2-40B4-BE49-F238E27FC236}">
                <a16:creationId xmlns:a16="http://schemas.microsoft.com/office/drawing/2014/main" id="{D3E05025-0BD5-A4CF-625B-0660C48345AF}"/>
              </a:ext>
            </a:extLst>
          </p:cNvPr>
          <p:cNvSpPr/>
          <p:nvPr/>
        </p:nvSpPr>
        <p:spPr>
          <a:xfrm>
            <a:off x="3472424" y="3261044"/>
            <a:ext cx="5247149" cy="1125416"/>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How to achieve effective alignment?</a:t>
            </a:r>
          </a:p>
        </p:txBody>
      </p:sp>
      <p:sp>
        <p:nvSpPr>
          <p:cNvPr id="8" name="Rounded Rectangle 7">
            <a:extLst>
              <a:ext uri="{FF2B5EF4-FFF2-40B4-BE49-F238E27FC236}">
                <a16:creationId xmlns:a16="http://schemas.microsoft.com/office/drawing/2014/main" id="{88EDAAAE-9B6D-BD58-39A9-1987D9367428}"/>
              </a:ext>
            </a:extLst>
          </p:cNvPr>
          <p:cNvSpPr/>
          <p:nvPr/>
        </p:nvSpPr>
        <p:spPr>
          <a:xfrm>
            <a:off x="3472423" y="4646396"/>
            <a:ext cx="5247149" cy="112541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t>Who gets to decide what behaviors are ok?</a:t>
            </a:r>
          </a:p>
        </p:txBody>
      </p:sp>
    </p:spTree>
    <p:extLst>
      <p:ext uri="{BB962C8B-B14F-4D97-AF65-F5344CB8AC3E}">
        <p14:creationId xmlns:p14="http://schemas.microsoft.com/office/powerpoint/2010/main" val="344566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4BCF7E-9093-6399-A46A-CA6264D6BE21}"/>
              </a:ext>
            </a:extLst>
          </p:cNvPr>
          <p:cNvSpPr>
            <a:spLocks noGrp="1"/>
          </p:cNvSpPr>
          <p:nvPr>
            <p:ph type="title"/>
          </p:nvPr>
        </p:nvSpPr>
        <p:spPr/>
        <p:txBody>
          <a:bodyPr/>
          <a:lstStyle/>
          <a:p>
            <a:r>
              <a:rPr lang="en-US" dirty="0"/>
              <a:t>LLM System Guardrails</a:t>
            </a:r>
          </a:p>
        </p:txBody>
      </p:sp>
      <p:sp>
        <p:nvSpPr>
          <p:cNvPr id="4" name="Date Placeholder 3">
            <a:extLst>
              <a:ext uri="{FF2B5EF4-FFF2-40B4-BE49-F238E27FC236}">
                <a16:creationId xmlns:a16="http://schemas.microsoft.com/office/drawing/2014/main" id="{F260974E-0C07-CD25-4369-501DA08BE166}"/>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CE2D9BD-F746-E0F5-2067-F42AF02AF778}"/>
              </a:ext>
            </a:extLst>
          </p:cNvPr>
          <p:cNvSpPr>
            <a:spLocks noGrp="1"/>
          </p:cNvSpPr>
          <p:nvPr>
            <p:ph type="sldNum" sz="quarter" idx="12"/>
          </p:nvPr>
        </p:nvSpPr>
        <p:spPr/>
        <p:txBody>
          <a:bodyPr/>
          <a:lstStyle/>
          <a:p>
            <a:fld id="{0C6CD854-DD62-6C4B-87F1-66B34D688D3F}" type="slidenum">
              <a:rPr lang="en-US" smtClean="0"/>
              <a:t>21</a:t>
            </a:fld>
            <a:endParaRPr lang="en-US"/>
          </a:p>
        </p:txBody>
      </p:sp>
      <p:sp>
        <p:nvSpPr>
          <p:cNvPr id="8" name="Rounded Rectangle 7">
            <a:extLst>
              <a:ext uri="{FF2B5EF4-FFF2-40B4-BE49-F238E27FC236}">
                <a16:creationId xmlns:a16="http://schemas.microsoft.com/office/drawing/2014/main" id="{47BE8142-2925-8400-4B6C-5B0B24C36E12}"/>
              </a:ext>
            </a:extLst>
          </p:cNvPr>
          <p:cNvSpPr/>
          <p:nvPr/>
        </p:nvSpPr>
        <p:spPr>
          <a:xfrm>
            <a:off x="389771" y="3388661"/>
            <a:ext cx="1752984" cy="843621"/>
          </a:xfrm>
          <a:prstGeom prst="roundRect">
            <a:avLst>
              <a:gd name="adj" fmla="val 10291"/>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Prompt</a:t>
            </a:r>
          </a:p>
        </p:txBody>
      </p:sp>
      <p:sp>
        <p:nvSpPr>
          <p:cNvPr id="9" name="Rounded Rectangle 8">
            <a:extLst>
              <a:ext uri="{FF2B5EF4-FFF2-40B4-BE49-F238E27FC236}">
                <a16:creationId xmlns:a16="http://schemas.microsoft.com/office/drawing/2014/main" id="{9BA388DE-A9C8-A33D-B86B-E4EE215E2D4B}"/>
              </a:ext>
            </a:extLst>
          </p:cNvPr>
          <p:cNvSpPr/>
          <p:nvPr/>
        </p:nvSpPr>
        <p:spPr>
          <a:xfrm>
            <a:off x="2518889" y="3388660"/>
            <a:ext cx="1752984" cy="843621"/>
          </a:xfrm>
          <a:prstGeom prst="roundRect">
            <a:avLst>
              <a:gd name="adj" fmla="val 10291"/>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Input Checking</a:t>
            </a:r>
          </a:p>
        </p:txBody>
      </p:sp>
      <p:sp>
        <p:nvSpPr>
          <p:cNvPr id="10" name="Rounded Rectangle 9">
            <a:extLst>
              <a:ext uri="{FF2B5EF4-FFF2-40B4-BE49-F238E27FC236}">
                <a16:creationId xmlns:a16="http://schemas.microsoft.com/office/drawing/2014/main" id="{BF46D5C0-BB85-2A3A-E8B4-FAB7F444F5B3}"/>
              </a:ext>
            </a:extLst>
          </p:cNvPr>
          <p:cNvSpPr/>
          <p:nvPr/>
        </p:nvSpPr>
        <p:spPr>
          <a:xfrm>
            <a:off x="4648007" y="3388660"/>
            <a:ext cx="1259925" cy="843621"/>
          </a:xfrm>
          <a:prstGeom prst="roundRect">
            <a:avLst>
              <a:gd name="adj" fmla="val 10291"/>
            </a:avLst>
          </a:prstGeom>
          <a:solidFill>
            <a:srgbClr val="A9652D"/>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RAG</a:t>
            </a:r>
          </a:p>
        </p:txBody>
      </p:sp>
      <p:sp>
        <p:nvSpPr>
          <p:cNvPr id="11" name="Rounded Rectangle 10">
            <a:extLst>
              <a:ext uri="{FF2B5EF4-FFF2-40B4-BE49-F238E27FC236}">
                <a16:creationId xmlns:a16="http://schemas.microsoft.com/office/drawing/2014/main" id="{54E92874-F863-CF0B-C1B6-1BD71C3DE738}"/>
              </a:ext>
            </a:extLst>
          </p:cNvPr>
          <p:cNvSpPr/>
          <p:nvPr/>
        </p:nvSpPr>
        <p:spPr>
          <a:xfrm>
            <a:off x="6284066" y="3388660"/>
            <a:ext cx="1259925" cy="843621"/>
          </a:xfrm>
          <a:prstGeom prst="roundRect">
            <a:avLst>
              <a:gd name="adj" fmla="val 10291"/>
            </a:avLst>
          </a:prstGeom>
          <a:solidFill>
            <a:schemeClr val="accent4"/>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LLM</a:t>
            </a:r>
          </a:p>
        </p:txBody>
      </p:sp>
      <p:sp>
        <p:nvSpPr>
          <p:cNvPr id="12" name="Rounded Rectangle 11">
            <a:extLst>
              <a:ext uri="{FF2B5EF4-FFF2-40B4-BE49-F238E27FC236}">
                <a16:creationId xmlns:a16="http://schemas.microsoft.com/office/drawing/2014/main" id="{9505C1C1-21A8-6C77-BB84-148B747F33A1}"/>
              </a:ext>
            </a:extLst>
          </p:cNvPr>
          <p:cNvSpPr/>
          <p:nvPr/>
        </p:nvSpPr>
        <p:spPr>
          <a:xfrm>
            <a:off x="7920125" y="3388660"/>
            <a:ext cx="1752984" cy="843621"/>
          </a:xfrm>
          <a:prstGeom prst="roundRect">
            <a:avLst>
              <a:gd name="adj" fmla="val 10291"/>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Output Checking</a:t>
            </a:r>
          </a:p>
        </p:txBody>
      </p:sp>
      <p:sp>
        <p:nvSpPr>
          <p:cNvPr id="13" name="Rounded Rectangle 12">
            <a:extLst>
              <a:ext uri="{FF2B5EF4-FFF2-40B4-BE49-F238E27FC236}">
                <a16:creationId xmlns:a16="http://schemas.microsoft.com/office/drawing/2014/main" id="{FE35D239-8425-97EC-4EF8-0BFE3D5EA0C5}"/>
              </a:ext>
            </a:extLst>
          </p:cNvPr>
          <p:cNvSpPr/>
          <p:nvPr/>
        </p:nvSpPr>
        <p:spPr>
          <a:xfrm>
            <a:off x="10049243" y="3388659"/>
            <a:ext cx="1752984" cy="843621"/>
          </a:xfrm>
          <a:prstGeom prst="roundRect">
            <a:avLst>
              <a:gd name="adj" fmla="val 10291"/>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Response</a:t>
            </a:r>
          </a:p>
        </p:txBody>
      </p:sp>
      <p:cxnSp>
        <p:nvCxnSpPr>
          <p:cNvPr id="16" name="Straight Arrow Connector 15">
            <a:extLst>
              <a:ext uri="{FF2B5EF4-FFF2-40B4-BE49-F238E27FC236}">
                <a16:creationId xmlns:a16="http://schemas.microsoft.com/office/drawing/2014/main" id="{8DC53D45-2B44-25CD-9016-B72582475E40}"/>
              </a:ext>
              <a:ext uri="{C183D7F6-B498-43B3-948B-1728B52AA6E4}">
                <adec:decorative xmlns:adec="http://schemas.microsoft.com/office/drawing/2017/decorative" val="1"/>
              </a:ext>
            </a:extLst>
          </p:cNvPr>
          <p:cNvCxnSpPr>
            <a:stCxn id="8" idx="3"/>
            <a:endCxn id="9" idx="1"/>
          </p:cNvCxnSpPr>
          <p:nvPr/>
        </p:nvCxnSpPr>
        <p:spPr>
          <a:xfrm flipV="1">
            <a:off x="2142755" y="3810471"/>
            <a:ext cx="376134"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1FBB428-31AB-C362-4F56-19936422101C}"/>
              </a:ext>
              <a:ext uri="{C183D7F6-B498-43B3-948B-1728B52AA6E4}">
                <adec:decorative xmlns:adec="http://schemas.microsoft.com/office/drawing/2017/decorative" val="1"/>
              </a:ext>
            </a:extLst>
          </p:cNvPr>
          <p:cNvCxnSpPr>
            <a:cxnSpLocks/>
            <a:stCxn id="9" idx="3"/>
            <a:endCxn id="10" idx="1"/>
          </p:cNvCxnSpPr>
          <p:nvPr/>
        </p:nvCxnSpPr>
        <p:spPr>
          <a:xfrm>
            <a:off x="4271873" y="3810471"/>
            <a:ext cx="376134"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15243DB-EBE3-AD4F-86BF-A7CB2ACCDE2D}"/>
              </a:ext>
              <a:ext uri="{C183D7F6-B498-43B3-948B-1728B52AA6E4}">
                <adec:decorative xmlns:adec="http://schemas.microsoft.com/office/drawing/2017/decorative" val="1"/>
              </a:ext>
            </a:extLst>
          </p:cNvPr>
          <p:cNvCxnSpPr>
            <a:cxnSpLocks/>
            <a:stCxn id="10" idx="3"/>
            <a:endCxn id="11" idx="1"/>
          </p:cNvCxnSpPr>
          <p:nvPr/>
        </p:nvCxnSpPr>
        <p:spPr>
          <a:xfrm>
            <a:off x="5907932" y="3810471"/>
            <a:ext cx="376134"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B1B22E40-0595-AFC2-8D2F-89C2755F1A0C}"/>
              </a:ext>
              <a:ext uri="{C183D7F6-B498-43B3-948B-1728B52AA6E4}">
                <adec:decorative xmlns:adec="http://schemas.microsoft.com/office/drawing/2017/decorative" val="1"/>
              </a:ext>
            </a:extLst>
          </p:cNvPr>
          <p:cNvCxnSpPr>
            <a:cxnSpLocks/>
            <a:stCxn id="11" idx="3"/>
            <a:endCxn id="12" idx="1"/>
          </p:cNvCxnSpPr>
          <p:nvPr/>
        </p:nvCxnSpPr>
        <p:spPr>
          <a:xfrm>
            <a:off x="7543991" y="3810471"/>
            <a:ext cx="376134"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636873DB-CDE7-BA70-0694-2E0C802DC44D}"/>
              </a:ext>
              <a:ext uri="{C183D7F6-B498-43B3-948B-1728B52AA6E4}">
                <adec:decorative xmlns:adec="http://schemas.microsoft.com/office/drawing/2017/decorative" val="1"/>
              </a:ext>
            </a:extLst>
          </p:cNvPr>
          <p:cNvCxnSpPr>
            <a:cxnSpLocks/>
            <a:stCxn id="12" idx="3"/>
            <a:endCxn id="13" idx="1"/>
          </p:cNvCxnSpPr>
          <p:nvPr/>
        </p:nvCxnSpPr>
        <p:spPr>
          <a:xfrm flipV="1">
            <a:off x="9673109" y="3810470"/>
            <a:ext cx="376134"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9" name="Rounded Rectangle 28">
            <a:extLst>
              <a:ext uri="{FF2B5EF4-FFF2-40B4-BE49-F238E27FC236}">
                <a16:creationId xmlns:a16="http://schemas.microsoft.com/office/drawing/2014/main" id="{48B68B5B-0DA2-EFF2-7D6E-73D7D22C8AFA}"/>
              </a:ext>
            </a:extLst>
          </p:cNvPr>
          <p:cNvSpPr/>
          <p:nvPr/>
        </p:nvSpPr>
        <p:spPr>
          <a:xfrm>
            <a:off x="10049243" y="2391523"/>
            <a:ext cx="1752984" cy="567816"/>
          </a:xfrm>
          <a:prstGeom prst="roundRect">
            <a:avLst>
              <a:gd name="adj" fmla="val 10291"/>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Logging</a:t>
            </a:r>
          </a:p>
        </p:txBody>
      </p:sp>
      <p:sp>
        <p:nvSpPr>
          <p:cNvPr id="30" name="Rounded Rectangle 29">
            <a:extLst>
              <a:ext uri="{FF2B5EF4-FFF2-40B4-BE49-F238E27FC236}">
                <a16:creationId xmlns:a16="http://schemas.microsoft.com/office/drawing/2014/main" id="{6A79352C-0A21-F572-68FB-A4427F0004E9}"/>
              </a:ext>
            </a:extLst>
          </p:cNvPr>
          <p:cNvSpPr/>
          <p:nvPr/>
        </p:nvSpPr>
        <p:spPr>
          <a:xfrm>
            <a:off x="10049243" y="4661600"/>
            <a:ext cx="1752984" cy="567816"/>
          </a:xfrm>
          <a:prstGeom prst="roundRect">
            <a:avLst>
              <a:gd name="adj" fmla="val 10291"/>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Escalation</a:t>
            </a:r>
          </a:p>
        </p:txBody>
      </p:sp>
      <p:cxnSp>
        <p:nvCxnSpPr>
          <p:cNvPr id="31" name="Straight Arrow Connector 30">
            <a:extLst>
              <a:ext uri="{FF2B5EF4-FFF2-40B4-BE49-F238E27FC236}">
                <a16:creationId xmlns:a16="http://schemas.microsoft.com/office/drawing/2014/main" id="{D85C4B2B-5BA8-AACE-9989-4BCD77AAE52F}"/>
              </a:ext>
              <a:ext uri="{C183D7F6-B498-43B3-948B-1728B52AA6E4}">
                <adec:decorative xmlns:adec="http://schemas.microsoft.com/office/drawing/2017/decorative" val="1"/>
              </a:ext>
            </a:extLst>
          </p:cNvPr>
          <p:cNvCxnSpPr>
            <a:cxnSpLocks/>
            <a:stCxn id="13" idx="0"/>
            <a:endCxn id="29" idx="2"/>
          </p:cNvCxnSpPr>
          <p:nvPr/>
        </p:nvCxnSpPr>
        <p:spPr>
          <a:xfrm flipV="1">
            <a:off x="10925735" y="2959339"/>
            <a:ext cx="0" cy="42932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C3E04829-A9D4-31DB-28F5-7C770712A226}"/>
              </a:ext>
              <a:ext uri="{C183D7F6-B498-43B3-948B-1728B52AA6E4}">
                <adec:decorative xmlns:adec="http://schemas.microsoft.com/office/drawing/2017/decorative" val="1"/>
              </a:ext>
            </a:extLst>
          </p:cNvPr>
          <p:cNvCxnSpPr>
            <a:cxnSpLocks/>
            <a:stCxn id="13" idx="2"/>
            <a:endCxn id="30" idx="0"/>
          </p:cNvCxnSpPr>
          <p:nvPr/>
        </p:nvCxnSpPr>
        <p:spPr>
          <a:xfrm>
            <a:off x="10925735" y="4232280"/>
            <a:ext cx="0" cy="42932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68FA5782-44E9-F71A-731A-D6B6D981168F}"/>
              </a:ext>
            </a:extLst>
          </p:cNvPr>
          <p:cNvSpPr txBox="1"/>
          <p:nvPr/>
        </p:nvSpPr>
        <p:spPr>
          <a:xfrm>
            <a:off x="3976444" y="1542345"/>
            <a:ext cx="4239109" cy="369332"/>
          </a:xfrm>
          <a:prstGeom prst="rect">
            <a:avLst/>
          </a:prstGeom>
          <a:noFill/>
        </p:spPr>
        <p:txBody>
          <a:bodyPr wrap="none" rtlCol="0">
            <a:spAutoFit/>
          </a:bodyPr>
          <a:lstStyle/>
          <a:p>
            <a:r>
              <a:rPr lang="en-US" b="1" i="1" dirty="0"/>
              <a:t>Where should humans get involved?</a:t>
            </a:r>
          </a:p>
        </p:txBody>
      </p:sp>
      <p:sp>
        <p:nvSpPr>
          <p:cNvPr id="38" name="Rounded Rectangle 37">
            <a:extLst>
              <a:ext uri="{FF2B5EF4-FFF2-40B4-BE49-F238E27FC236}">
                <a16:creationId xmlns:a16="http://schemas.microsoft.com/office/drawing/2014/main" id="{60C1B193-73D0-8D04-93F9-03AF5A04FEDB}"/>
              </a:ext>
              <a:ext uri="{C183D7F6-B498-43B3-948B-1728B52AA6E4}">
                <adec:decorative xmlns:adec="http://schemas.microsoft.com/office/drawing/2017/decorative" val="1"/>
              </a:ext>
            </a:extLst>
          </p:cNvPr>
          <p:cNvSpPr/>
          <p:nvPr/>
        </p:nvSpPr>
        <p:spPr>
          <a:xfrm>
            <a:off x="9892552" y="2190098"/>
            <a:ext cx="2066365" cy="3240741"/>
          </a:xfrm>
          <a:prstGeom prst="roundRect">
            <a:avLst>
              <a:gd name="adj" fmla="val 5604"/>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C7A4EDBB-E1DB-FCEA-6024-0BA06EA2BE33}"/>
              </a:ext>
              <a:ext uri="{C183D7F6-B498-43B3-948B-1728B52AA6E4}">
                <adec:decorative xmlns:adec="http://schemas.microsoft.com/office/drawing/2017/decorative" val="1"/>
              </a:ext>
            </a:extLst>
          </p:cNvPr>
          <p:cNvSpPr/>
          <p:nvPr/>
        </p:nvSpPr>
        <p:spPr>
          <a:xfrm>
            <a:off x="7719809" y="2201771"/>
            <a:ext cx="4239108" cy="3240741"/>
          </a:xfrm>
          <a:prstGeom prst="roundRect">
            <a:avLst>
              <a:gd name="adj" fmla="val 1455"/>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4B46208E-5AE9-D79C-8D5A-0DCC873F0CFC}"/>
              </a:ext>
              <a:ext uri="{C183D7F6-B498-43B3-948B-1728B52AA6E4}">
                <adec:decorative xmlns:adec="http://schemas.microsoft.com/office/drawing/2017/decorative" val="1"/>
              </a:ext>
            </a:extLst>
          </p:cNvPr>
          <p:cNvSpPr/>
          <p:nvPr/>
        </p:nvSpPr>
        <p:spPr>
          <a:xfrm>
            <a:off x="2318573" y="2190098"/>
            <a:ext cx="3777427" cy="3240741"/>
          </a:xfrm>
          <a:prstGeom prst="roundRect">
            <a:avLst>
              <a:gd name="adj" fmla="val 1455"/>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51F2D977-81AB-ACE9-C374-C0E06A564B6A}"/>
              </a:ext>
              <a:ext uri="{C183D7F6-B498-43B3-948B-1728B52AA6E4}">
                <adec:decorative xmlns:adec="http://schemas.microsoft.com/office/drawing/2017/decorative" val="1"/>
              </a:ext>
            </a:extLst>
          </p:cNvPr>
          <p:cNvSpPr/>
          <p:nvPr/>
        </p:nvSpPr>
        <p:spPr>
          <a:xfrm>
            <a:off x="233083" y="2190098"/>
            <a:ext cx="11725834" cy="3240741"/>
          </a:xfrm>
          <a:prstGeom prst="roundRect">
            <a:avLst>
              <a:gd name="adj" fmla="val 1455"/>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38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3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par>
                                <p:cTn id="67" presetID="1" presetClass="exit" presetSubtype="0" fill="hold" grpId="1" nodeType="withEffect">
                                  <p:stCondLst>
                                    <p:cond delay="0"/>
                                  </p:stCondLst>
                                  <p:childTnLst>
                                    <p:set>
                                      <p:cBhvr>
                                        <p:cTn id="68" dur="1" fill="hold">
                                          <p:stCondLst>
                                            <p:cond delay="0"/>
                                          </p:stCondLst>
                                        </p:cTn>
                                        <p:tgtEl>
                                          <p:spTgt spid="39"/>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29" grpId="0" animBg="1"/>
      <p:bldP spid="30" grpId="0" animBg="1"/>
      <p:bldP spid="37" grpId="0"/>
      <p:bldP spid="38" grpId="0" animBg="1"/>
      <p:bldP spid="38" grpId="1" animBg="1"/>
      <p:bldP spid="39" grpId="0" animBg="1"/>
      <p:bldP spid="39" grpId="1" animBg="1"/>
      <p:bldP spid="40" grpId="0" animBg="1"/>
      <p:bldP spid="40" grpId="1" animBg="1"/>
      <p:bldP spid="4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FFD70-354B-4967-F1A9-A2EC4E7D345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07A48B6-CB89-3A5D-0AE4-CF96E81B33D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74C8993A-7AA4-DE37-6655-3B7E675BC8FE}"/>
              </a:ext>
            </a:extLst>
          </p:cNvPr>
          <p:cNvSpPr>
            <a:spLocks noGrp="1"/>
          </p:cNvSpPr>
          <p:nvPr>
            <p:ph type="sldNum" sz="quarter" idx="12"/>
          </p:nvPr>
        </p:nvSpPr>
        <p:spPr/>
        <p:txBody>
          <a:bodyPr/>
          <a:lstStyle/>
          <a:p>
            <a:fld id="{0C6CD854-DD62-6C4B-87F1-66B34D688D3F}" type="slidenum">
              <a:rPr lang="en-US" smtClean="0"/>
              <a:t>22</a:t>
            </a:fld>
            <a:endParaRPr lang="en-US"/>
          </a:p>
        </p:txBody>
      </p:sp>
      <p:sp>
        <p:nvSpPr>
          <p:cNvPr id="5" name="Title 4">
            <a:extLst>
              <a:ext uri="{FF2B5EF4-FFF2-40B4-BE49-F238E27FC236}">
                <a16:creationId xmlns:a16="http://schemas.microsoft.com/office/drawing/2014/main" id="{174D3E05-192F-6E1A-0B9F-13543E98DE8C}"/>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2641768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36C8D9-B480-C19D-1E2C-8B149BCE0BF1}"/>
              </a:ext>
            </a:extLst>
          </p:cNvPr>
          <p:cNvSpPr>
            <a:spLocks noGrp="1"/>
          </p:cNvSpPr>
          <p:nvPr>
            <p:ph type="title"/>
          </p:nvPr>
        </p:nvSpPr>
        <p:spPr/>
        <p:txBody>
          <a:bodyPr/>
          <a:lstStyle/>
          <a:p>
            <a:r>
              <a:rPr lang="en-US" dirty="0"/>
              <a:t>Broader Consequences of LLMs</a:t>
            </a:r>
          </a:p>
        </p:txBody>
      </p:sp>
      <p:sp>
        <p:nvSpPr>
          <p:cNvPr id="2" name="Date Placeholder 1">
            <a:extLst>
              <a:ext uri="{FF2B5EF4-FFF2-40B4-BE49-F238E27FC236}">
                <a16:creationId xmlns:a16="http://schemas.microsoft.com/office/drawing/2014/main" id="{EF9AC09C-CB1F-3DAD-75E4-6AB750A93635}"/>
              </a:ext>
            </a:extLst>
          </p:cNvPr>
          <p:cNvSpPr>
            <a:spLocks noGrp="1"/>
          </p:cNvSpPr>
          <p:nvPr>
            <p:ph type="dt" sz="half" idx="2"/>
          </p:nvPr>
        </p:nvSpPr>
        <p:spPr/>
        <p:txBody>
          <a:bodyPr/>
          <a:lstStyle/>
          <a:p>
            <a:r>
              <a:rPr lang="en-US"/>
              <a:t>CSE 473</a:t>
            </a:r>
            <a:endParaRPr lang="en-US" dirty="0"/>
          </a:p>
        </p:txBody>
      </p:sp>
      <p:sp>
        <p:nvSpPr>
          <p:cNvPr id="3" name="Slide Number Placeholder 2">
            <a:extLst>
              <a:ext uri="{FF2B5EF4-FFF2-40B4-BE49-F238E27FC236}">
                <a16:creationId xmlns:a16="http://schemas.microsoft.com/office/drawing/2014/main" id="{7D5FE1F0-4368-6C02-07D8-000DCACACC84}"/>
              </a:ext>
            </a:extLst>
          </p:cNvPr>
          <p:cNvSpPr>
            <a:spLocks noGrp="1"/>
          </p:cNvSpPr>
          <p:nvPr>
            <p:ph type="sldNum" sz="quarter" idx="12"/>
          </p:nvPr>
        </p:nvSpPr>
        <p:spPr/>
        <p:txBody>
          <a:bodyPr/>
          <a:lstStyle/>
          <a:p>
            <a:fld id="{0C6CD854-DD62-6C4B-87F1-66B34D688D3F}" type="slidenum">
              <a:rPr lang="en-US" smtClean="0"/>
              <a:t>23</a:t>
            </a:fld>
            <a:endParaRPr lang="en-US" dirty="0"/>
          </a:p>
        </p:txBody>
      </p:sp>
      <p:pic>
        <p:nvPicPr>
          <p:cNvPr id="7" name="Picture 6" descr="Screenshot of the title page from The Atlantic article “The People Outsourcing Their Thinking to AI: Rise of the LLeMmings” by Lila Shroff. The accompanying image is an illustration of a ball-and-chain device with the OpenAI logo imprinted on the ball.">
            <a:extLst>
              <a:ext uri="{FF2B5EF4-FFF2-40B4-BE49-F238E27FC236}">
                <a16:creationId xmlns:a16="http://schemas.microsoft.com/office/drawing/2014/main" id="{7098C397-FE3A-AB34-EE1E-69DDBC76969F}"/>
              </a:ext>
            </a:extLst>
          </p:cNvPr>
          <p:cNvPicPr>
            <a:picLocks noChangeAspect="1"/>
          </p:cNvPicPr>
          <p:nvPr/>
        </p:nvPicPr>
        <p:blipFill>
          <a:blip r:embed="rId2"/>
          <a:stretch>
            <a:fillRect/>
          </a:stretch>
        </p:blipFill>
        <p:spPr>
          <a:xfrm>
            <a:off x="497158" y="1166157"/>
            <a:ext cx="3442699" cy="4160560"/>
          </a:xfrm>
          <a:prstGeom prst="rect">
            <a:avLst/>
          </a:prstGeom>
        </p:spPr>
      </p:pic>
      <p:pic>
        <p:nvPicPr>
          <p:cNvPr id="9" name="Picture 8" descr="Screenshot of the ACM Digital Library entry for “‘All Roads Lead to ChatGPT’: How Generative AI is Eroding Social Interactions and Student Learning Communities” by Hou et al. (2025)">
            <a:extLst>
              <a:ext uri="{FF2B5EF4-FFF2-40B4-BE49-F238E27FC236}">
                <a16:creationId xmlns:a16="http://schemas.microsoft.com/office/drawing/2014/main" id="{031F62FC-CAF4-AB3F-EA5B-619FC354CC8E}"/>
              </a:ext>
            </a:extLst>
          </p:cNvPr>
          <p:cNvPicPr>
            <a:picLocks noChangeAspect="1"/>
          </p:cNvPicPr>
          <p:nvPr/>
        </p:nvPicPr>
        <p:blipFill>
          <a:blip r:embed="rId3"/>
          <a:stretch>
            <a:fillRect/>
          </a:stretch>
        </p:blipFill>
        <p:spPr>
          <a:xfrm>
            <a:off x="4202596" y="1306046"/>
            <a:ext cx="3786807" cy="4020671"/>
          </a:xfrm>
          <a:prstGeom prst="rect">
            <a:avLst/>
          </a:prstGeom>
        </p:spPr>
      </p:pic>
      <p:pic>
        <p:nvPicPr>
          <p:cNvPr id="11" name="Picture 10" descr="Screenshot from the Wired article “One Day, AI Will Seem as Human as Anyone. What Then?” by Joanna Bryson. The accompanying image is a digital collage of a variety of AI-related images, including a human hand touching a screen.">
            <a:extLst>
              <a:ext uri="{FF2B5EF4-FFF2-40B4-BE49-F238E27FC236}">
                <a16:creationId xmlns:a16="http://schemas.microsoft.com/office/drawing/2014/main" id="{6C789248-D8A0-69EF-C94E-3F030A6F09C9}"/>
              </a:ext>
            </a:extLst>
          </p:cNvPr>
          <p:cNvPicPr>
            <a:picLocks noChangeAspect="1"/>
          </p:cNvPicPr>
          <p:nvPr/>
        </p:nvPicPr>
        <p:blipFill>
          <a:blip r:embed="rId4"/>
          <a:srcRect l="2471"/>
          <a:stretch>
            <a:fillRect/>
          </a:stretch>
        </p:blipFill>
        <p:spPr>
          <a:xfrm>
            <a:off x="8252142" y="1784903"/>
            <a:ext cx="3786808" cy="3288194"/>
          </a:xfrm>
          <a:prstGeom prst="rect">
            <a:avLst/>
          </a:prstGeom>
        </p:spPr>
      </p:pic>
      <p:sp>
        <p:nvSpPr>
          <p:cNvPr id="12" name="TextBox 11">
            <a:extLst>
              <a:ext uri="{FF2B5EF4-FFF2-40B4-BE49-F238E27FC236}">
                <a16:creationId xmlns:a16="http://schemas.microsoft.com/office/drawing/2014/main" id="{628F633E-56FB-6D17-DFC6-FC3F8F03A1D6}"/>
              </a:ext>
            </a:extLst>
          </p:cNvPr>
          <p:cNvSpPr txBox="1"/>
          <p:nvPr/>
        </p:nvSpPr>
        <p:spPr>
          <a:xfrm>
            <a:off x="6460395" y="5464463"/>
            <a:ext cx="1529008" cy="307777"/>
          </a:xfrm>
          <a:prstGeom prst="rect">
            <a:avLst/>
          </a:prstGeom>
          <a:noFill/>
        </p:spPr>
        <p:txBody>
          <a:bodyPr wrap="none" rtlCol="0">
            <a:spAutoFit/>
          </a:bodyPr>
          <a:lstStyle/>
          <a:p>
            <a:pPr algn="ctr"/>
            <a:r>
              <a:rPr lang="en-US" sz="1400" dirty="0">
                <a:hlinkClick r:id="rId5"/>
              </a:rPr>
              <a:t>Hou et al. (2025)</a:t>
            </a:r>
            <a:endParaRPr lang="en-US" sz="1400" dirty="0"/>
          </a:p>
        </p:txBody>
      </p:sp>
      <p:sp>
        <p:nvSpPr>
          <p:cNvPr id="13" name="TextBox 12">
            <a:extLst>
              <a:ext uri="{FF2B5EF4-FFF2-40B4-BE49-F238E27FC236}">
                <a16:creationId xmlns:a16="http://schemas.microsoft.com/office/drawing/2014/main" id="{359FA693-FF20-D488-B8D0-DBED7E00EAFC}"/>
              </a:ext>
            </a:extLst>
          </p:cNvPr>
          <p:cNvSpPr txBox="1"/>
          <p:nvPr/>
        </p:nvSpPr>
        <p:spPr>
          <a:xfrm>
            <a:off x="2378585" y="5467371"/>
            <a:ext cx="1723549" cy="307777"/>
          </a:xfrm>
          <a:prstGeom prst="rect">
            <a:avLst/>
          </a:prstGeom>
          <a:noFill/>
        </p:spPr>
        <p:txBody>
          <a:bodyPr wrap="none" rtlCol="0">
            <a:spAutoFit/>
          </a:bodyPr>
          <a:lstStyle/>
          <a:p>
            <a:pPr algn="ctr"/>
            <a:r>
              <a:rPr lang="en-US" sz="1400" i="1" dirty="0">
                <a:hlinkClick r:id="rId6"/>
              </a:rPr>
              <a:t>The Atlantic</a:t>
            </a:r>
            <a:r>
              <a:rPr lang="en-US" sz="1400" dirty="0">
                <a:hlinkClick r:id="rId6"/>
              </a:rPr>
              <a:t> (2025)</a:t>
            </a:r>
            <a:endParaRPr lang="en-US" sz="1400" dirty="0"/>
          </a:p>
        </p:txBody>
      </p:sp>
      <p:sp>
        <p:nvSpPr>
          <p:cNvPr id="14" name="TextBox 13">
            <a:hlinkClick r:id="rId7"/>
            <a:extLst>
              <a:ext uri="{FF2B5EF4-FFF2-40B4-BE49-F238E27FC236}">
                <a16:creationId xmlns:a16="http://schemas.microsoft.com/office/drawing/2014/main" id="{8991C18A-2FA7-8495-D416-14BE0DD0F71A}"/>
              </a:ext>
            </a:extLst>
          </p:cNvPr>
          <p:cNvSpPr txBox="1"/>
          <p:nvPr/>
        </p:nvSpPr>
        <p:spPr>
          <a:xfrm>
            <a:off x="10552646" y="5464463"/>
            <a:ext cx="1249060" cy="307777"/>
          </a:xfrm>
          <a:prstGeom prst="rect">
            <a:avLst/>
          </a:prstGeom>
          <a:noFill/>
        </p:spPr>
        <p:txBody>
          <a:bodyPr wrap="none" rtlCol="0">
            <a:spAutoFit/>
          </a:bodyPr>
          <a:lstStyle/>
          <a:p>
            <a:pPr algn="ctr"/>
            <a:r>
              <a:rPr lang="en-US" sz="1400" i="1" dirty="0">
                <a:hlinkClick r:id="rId7"/>
              </a:rPr>
              <a:t>Wired</a:t>
            </a:r>
            <a:r>
              <a:rPr lang="en-US" sz="1400" dirty="0">
                <a:hlinkClick r:id="rId7"/>
              </a:rPr>
              <a:t> (2025)</a:t>
            </a:r>
            <a:endParaRPr lang="en-US" sz="1400" dirty="0"/>
          </a:p>
        </p:txBody>
      </p:sp>
    </p:spTree>
    <p:extLst>
      <p:ext uri="{BB962C8B-B14F-4D97-AF65-F5344CB8AC3E}">
        <p14:creationId xmlns:p14="http://schemas.microsoft.com/office/powerpoint/2010/main" val="368120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24</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587688"/>
          </a:xfrm>
        </p:spPr>
        <p:txBody>
          <a:bodyPr>
            <a:noAutofit/>
          </a:bodyPr>
          <a:lstStyle/>
          <a:p>
            <a:pPr>
              <a:buClr>
                <a:schemeClr val="tx1"/>
              </a:buClr>
            </a:pPr>
            <a:r>
              <a:rPr lang="en-US" dirty="0"/>
              <a:t>RL + AI</a:t>
            </a:r>
          </a:p>
          <a:p>
            <a:pPr>
              <a:buClr>
                <a:schemeClr val="tx1"/>
              </a:buClr>
            </a:pPr>
            <a:r>
              <a:rPr lang="en-US" dirty="0"/>
              <a:t>Limitations, Impacts of AI</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3" y="3762440"/>
            <a:ext cx="3196077" cy="2259013"/>
          </a:xfrm>
        </p:spPr>
        <p:txBody>
          <a:bodyPr/>
          <a:lstStyle/>
          <a:p>
            <a:r>
              <a:rPr lang="en-US" dirty="0"/>
              <a:t>Complete </a:t>
            </a:r>
            <a:r>
              <a:rPr lang="en-US" b="1" dirty="0">
                <a:solidFill>
                  <a:schemeClr val="accent4"/>
                </a:solidFill>
              </a:rPr>
              <a:t>Practice Problem 22</a:t>
            </a:r>
          </a:p>
          <a:p>
            <a:r>
              <a:rPr lang="en-US" dirty="0"/>
              <a:t>Do </a:t>
            </a:r>
            <a:r>
              <a:rPr lang="en-US" b="1" dirty="0">
                <a:solidFill>
                  <a:schemeClr val="accent4"/>
                </a:solidFill>
              </a:rPr>
              <a:t>Homework 4 </a:t>
            </a:r>
            <a:r>
              <a:rPr lang="en-US" dirty="0"/>
              <a:t>(due 8.20)</a:t>
            </a:r>
          </a:p>
          <a:p>
            <a:r>
              <a:rPr lang="en-US" dirty="0"/>
              <a:t>Fill out your </a:t>
            </a:r>
            <a:r>
              <a:rPr lang="en-US" b="1" dirty="0">
                <a:solidFill>
                  <a:schemeClr val="accent4"/>
                </a:solidFill>
              </a:rPr>
              <a:t>Course Evaluation</a:t>
            </a:r>
            <a:r>
              <a:rPr lang="en-US" dirty="0"/>
              <a:t>!</a:t>
            </a:r>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pPr>
              <a:buClr>
                <a:schemeClr val="tx1"/>
              </a:buClr>
            </a:pPr>
            <a:r>
              <a:rPr lang="en-US" dirty="0"/>
              <a:t>Conclusion</a:t>
            </a:r>
          </a:p>
          <a:p>
            <a:pPr>
              <a:buClr>
                <a:schemeClr val="tx1"/>
              </a:buClr>
            </a:pPr>
            <a:r>
              <a:rPr lang="en-US" dirty="0"/>
              <a:t>What’s Next?</a:t>
            </a:r>
          </a:p>
        </p:txBody>
      </p:sp>
      <p:pic>
        <p:nvPicPr>
          <p:cNvPr id="7" name="Picture 6" descr="QR code for course evaluations: uw.iasystem.org/survey/328718">
            <a:extLst>
              <a:ext uri="{FF2B5EF4-FFF2-40B4-BE49-F238E27FC236}">
                <a16:creationId xmlns:a16="http://schemas.microsoft.com/office/drawing/2014/main" id="{E70014F8-F635-3A59-44FB-33720D709A6B}"/>
              </a:ext>
            </a:extLst>
          </p:cNvPr>
          <p:cNvPicPr>
            <a:picLocks noChangeAspect="1"/>
          </p:cNvPicPr>
          <p:nvPr/>
        </p:nvPicPr>
        <p:blipFill>
          <a:blip r:embed="rId3"/>
          <a:stretch>
            <a:fillRect/>
          </a:stretch>
        </p:blipFill>
        <p:spPr>
          <a:xfrm>
            <a:off x="8601190" y="836547"/>
            <a:ext cx="1949658" cy="1949658"/>
          </a:xfrm>
          <a:prstGeom prst="rect">
            <a:avLst/>
          </a:prstGeom>
        </p:spPr>
      </p:pic>
      <p:sp>
        <p:nvSpPr>
          <p:cNvPr id="8" name="TextBox 7">
            <a:extLst>
              <a:ext uri="{FF2B5EF4-FFF2-40B4-BE49-F238E27FC236}">
                <a16:creationId xmlns:a16="http://schemas.microsoft.com/office/drawing/2014/main" id="{7BEBF29D-F2A5-C0B1-8AF2-A251F38D7419}"/>
              </a:ext>
            </a:extLst>
          </p:cNvPr>
          <p:cNvSpPr txBox="1"/>
          <p:nvPr/>
        </p:nvSpPr>
        <p:spPr>
          <a:xfrm>
            <a:off x="8364116" y="2685227"/>
            <a:ext cx="2423805" cy="276999"/>
          </a:xfrm>
          <a:prstGeom prst="rect">
            <a:avLst/>
          </a:prstGeom>
          <a:noFill/>
        </p:spPr>
        <p:txBody>
          <a:bodyPr wrap="none" rtlCol="0">
            <a:spAutoFit/>
          </a:bodyPr>
          <a:lstStyle/>
          <a:p>
            <a:r>
              <a:rPr lang="en-US" sz="1200" dirty="0" err="1">
                <a:hlinkClick r:id="rId4"/>
              </a:rPr>
              <a:t>uw.iasystem.org</a:t>
            </a:r>
            <a:r>
              <a:rPr lang="en-US" sz="1200" dirty="0">
                <a:hlinkClick r:id="rId4"/>
              </a:rPr>
              <a:t>/survey/328718</a:t>
            </a:r>
            <a:endParaRPr lang="en-US" sz="1200" dirty="0"/>
          </a:p>
        </p:txBody>
      </p:sp>
    </p:spTree>
    <p:extLst>
      <p:ext uri="{BB962C8B-B14F-4D97-AF65-F5344CB8AC3E}">
        <p14:creationId xmlns:p14="http://schemas.microsoft.com/office/powerpoint/2010/main" val="358234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FE01B-3FA0-6BE2-83B2-79EE038EC36F}"/>
              </a:ext>
            </a:extLst>
          </p:cNvPr>
          <p:cNvSpPr>
            <a:spLocks noGrp="1"/>
          </p:cNvSpPr>
          <p:nvPr>
            <p:ph type="title"/>
          </p:nvPr>
        </p:nvSpPr>
        <p:spPr/>
        <p:txBody>
          <a:bodyPr/>
          <a:lstStyle/>
          <a:p>
            <a:r>
              <a:rPr lang="en-US" dirty="0"/>
              <a:t>LLMs </a:t>
            </a:r>
          </a:p>
        </p:txBody>
      </p:sp>
      <p:sp>
        <p:nvSpPr>
          <p:cNvPr id="4" name="Date Placeholder 3">
            <a:extLst>
              <a:ext uri="{FF2B5EF4-FFF2-40B4-BE49-F238E27FC236}">
                <a16:creationId xmlns:a16="http://schemas.microsoft.com/office/drawing/2014/main" id="{A74FB7A4-7A74-8263-E8A1-CBB44DD8416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1DC6394-F2E4-27EC-506F-AFCE312C18F1}"/>
              </a:ext>
            </a:extLst>
          </p:cNvPr>
          <p:cNvSpPr>
            <a:spLocks noGrp="1"/>
          </p:cNvSpPr>
          <p:nvPr>
            <p:ph type="sldNum" sz="quarter" idx="12"/>
          </p:nvPr>
        </p:nvSpPr>
        <p:spPr>
          <a:xfrm>
            <a:off x="8611741" y="6356350"/>
            <a:ext cx="3397002" cy="365125"/>
          </a:xfrm>
        </p:spPr>
        <p:txBody>
          <a:bodyPr/>
          <a:lstStyle/>
          <a:p>
            <a:r>
              <a:rPr lang="en-US" dirty="0"/>
              <a:t>Slides inspired by and adapted from CSE 447</a:t>
            </a:r>
          </a:p>
        </p:txBody>
      </p:sp>
      <p:cxnSp>
        <p:nvCxnSpPr>
          <p:cNvPr id="14" name="Straight Arrow Connector 13">
            <a:extLst>
              <a:ext uri="{FF2B5EF4-FFF2-40B4-BE49-F238E27FC236}">
                <a16:creationId xmlns:a16="http://schemas.microsoft.com/office/drawing/2014/main" id="{6DC0804C-2505-1B6C-8D6A-1A528F440D86}"/>
              </a:ext>
              <a:ext uri="{C183D7F6-B498-43B3-948B-1728B52AA6E4}">
                <adec:decorative xmlns:adec="http://schemas.microsoft.com/office/drawing/2017/decorative" val="1"/>
              </a:ext>
            </a:extLst>
          </p:cNvPr>
          <p:cNvCxnSpPr>
            <a:stCxn id="6" idx="2"/>
            <a:endCxn id="7" idx="0"/>
          </p:cNvCxnSpPr>
          <p:nvPr/>
        </p:nvCxnSpPr>
        <p:spPr>
          <a:xfrm>
            <a:off x="3475626" y="3265517"/>
            <a:ext cx="0" cy="653155"/>
          </a:xfrm>
          <a:prstGeom prst="straightConnector1">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6" name="Rounded Rectangle 5">
            <a:extLst>
              <a:ext uri="{FF2B5EF4-FFF2-40B4-BE49-F238E27FC236}">
                <a16:creationId xmlns:a16="http://schemas.microsoft.com/office/drawing/2014/main" id="{E82B616A-5E19-77AD-A48B-768EDEDE80F5}"/>
              </a:ext>
            </a:extLst>
          </p:cNvPr>
          <p:cNvSpPr/>
          <p:nvPr/>
        </p:nvSpPr>
        <p:spPr>
          <a:xfrm>
            <a:off x="2547578" y="2433004"/>
            <a:ext cx="1856096" cy="832513"/>
          </a:xfrm>
          <a:prstGeom prst="roundRect">
            <a:avLst>
              <a:gd name="adj" fmla="val 1011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Tokenization</a:t>
            </a:r>
          </a:p>
        </p:txBody>
      </p:sp>
      <p:sp>
        <p:nvSpPr>
          <p:cNvPr id="7" name="Rounded Rectangle 6">
            <a:extLst>
              <a:ext uri="{FF2B5EF4-FFF2-40B4-BE49-F238E27FC236}">
                <a16:creationId xmlns:a16="http://schemas.microsoft.com/office/drawing/2014/main" id="{D2774345-8125-EB66-BAF5-08DDAF420059}"/>
              </a:ext>
            </a:extLst>
          </p:cNvPr>
          <p:cNvSpPr/>
          <p:nvPr/>
        </p:nvSpPr>
        <p:spPr>
          <a:xfrm>
            <a:off x="2547578" y="3918672"/>
            <a:ext cx="1856096" cy="832513"/>
          </a:xfrm>
          <a:prstGeom prst="roundRect">
            <a:avLst>
              <a:gd name="adj" fmla="val 1011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Embedding</a:t>
            </a:r>
          </a:p>
        </p:txBody>
      </p:sp>
      <p:sp>
        <p:nvSpPr>
          <p:cNvPr id="8" name="Rounded Rectangle 7">
            <a:extLst>
              <a:ext uri="{FF2B5EF4-FFF2-40B4-BE49-F238E27FC236}">
                <a16:creationId xmlns:a16="http://schemas.microsoft.com/office/drawing/2014/main" id="{CF425A1B-1179-1CFD-C33F-231DF336F526}"/>
              </a:ext>
            </a:extLst>
          </p:cNvPr>
          <p:cNvSpPr/>
          <p:nvPr/>
        </p:nvSpPr>
        <p:spPr>
          <a:xfrm>
            <a:off x="5095164" y="2964143"/>
            <a:ext cx="2001670" cy="1325563"/>
          </a:xfrm>
          <a:prstGeom prst="roundRect">
            <a:avLst>
              <a:gd name="adj" fmla="val 496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Transformer</a:t>
            </a:r>
          </a:p>
        </p:txBody>
      </p:sp>
      <p:sp>
        <p:nvSpPr>
          <p:cNvPr id="10" name="Rounded Rectangle 9">
            <a:extLst>
              <a:ext uri="{FF2B5EF4-FFF2-40B4-BE49-F238E27FC236}">
                <a16:creationId xmlns:a16="http://schemas.microsoft.com/office/drawing/2014/main" id="{FCE81F47-2CCC-A029-8E7A-7ED028F90A06}"/>
              </a:ext>
            </a:extLst>
          </p:cNvPr>
          <p:cNvSpPr/>
          <p:nvPr/>
        </p:nvSpPr>
        <p:spPr>
          <a:xfrm>
            <a:off x="7788324" y="2436415"/>
            <a:ext cx="1856096" cy="832513"/>
          </a:xfrm>
          <a:prstGeom prst="roundRect">
            <a:avLst>
              <a:gd name="adj" fmla="val 1011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Unembedding</a:t>
            </a:r>
          </a:p>
        </p:txBody>
      </p:sp>
      <p:sp>
        <p:nvSpPr>
          <p:cNvPr id="12" name="Rounded Rectangle 11">
            <a:extLst>
              <a:ext uri="{FF2B5EF4-FFF2-40B4-BE49-F238E27FC236}">
                <a16:creationId xmlns:a16="http://schemas.microsoft.com/office/drawing/2014/main" id="{8FD5D2B5-09DE-4997-687A-E18101E4FD53}"/>
              </a:ext>
            </a:extLst>
          </p:cNvPr>
          <p:cNvSpPr/>
          <p:nvPr/>
        </p:nvSpPr>
        <p:spPr>
          <a:xfrm>
            <a:off x="7788324" y="3918671"/>
            <a:ext cx="1856096" cy="832513"/>
          </a:xfrm>
          <a:prstGeom prst="roundRect">
            <a:avLst>
              <a:gd name="adj" fmla="val 1011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Combine Tokens</a:t>
            </a:r>
          </a:p>
        </p:txBody>
      </p:sp>
      <p:cxnSp>
        <p:nvCxnSpPr>
          <p:cNvPr id="16" name="Elbow Connector 15">
            <a:extLst>
              <a:ext uri="{FF2B5EF4-FFF2-40B4-BE49-F238E27FC236}">
                <a16:creationId xmlns:a16="http://schemas.microsoft.com/office/drawing/2014/main" id="{9E3DCB3F-DDAB-C1B7-585D-886058930FAB}"/>
              </a:ext>
              <a:ext uri="{C183D7F6-B498-43B3-948B-1728B52AA6E4}">
                <adec:decorative xmlns:adec="http://schemas.microsoft.com/office/drawing/2017/decorative" val="1"/>
              </a:ext>
            </a:extLst>
          </p:cNvPr>
          <p:cNvCxnSpPr>
            <a:cxnSpLocks/>
            <a:stCxn id="7" idx="3"/>
            <a:endCxn id="8" idx="1"/>
          </p:cNvCxnSpPr>
          <p:nvPr/>
        </p:nvCxnSpPr>
        <p:spPr>
          <a:xfrm flipV="1">
            <a:off x="4403674" y="3626925"/>
            <a:ext cx="691490" cy="708004"/>
          </a:xfrm>
          <a:prstGeom prst="bentConnector3">
            <a:avLst>
              <a:gd name="adj1" fmla="val 42105"/>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D89AD70-C871-1B0C-9642-923722AB357D}"/>
              </a:ext>
              <a:ext uri="{C183D7F6-B498-43B3-948B-1728B52AA6E4}">
                <adec:decorative xmlns:adec="http://schemas.microsoft.com/office/drawing/2017/decorative" val="1"/>
              </a:ext>
            </a:extLst>
          </p:cNvPr>
          <p:cNvCxnSpPr>
            <a:cxnSpLocks/>
            <a:stCxn id="10" idx="2"/>
            <a:endCxn id="12" idx="0"/>
          </p:cNvCxnSpPr>
          <p:nvPr/>
        </p:nvCxnSpPr>
        <p:spPr>
          <a:xfrm>
            <a:off x="8716372" y="3268928"/>
            <a:ext cx="0" cy="649743"/>
          </a:xfrm>
          <a:prstGeom prst="straightConnector1">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4" name="Elbow Connector 23">
            <a:extLst>
              <a:ext uri="{FF2B5EF4-FFF2-40B4-BE49-F238E27FC236}">
                <a16:creationId xmlns:a16="http://schemas.microsoft.com/office/drawing/2014/main" id="{478D04E1-F7C9-1C3C-52D1-10C19386EAF5}"/>
              </a:ext>
              <a:ext uri="{C183D7F6-B498-43B3-948B-1728B52AA6E4}">
                <adec:decorative xmlns:adec="http://schemas.microsoft.com/office/drawing/2017/decorative" val="1"/>
              </a:ext>
            </a:extLst>
          </p:cNvPr>
          <p:cNvCxnSpPr>
            <a:cxnSpLocks/>
            <a:stCxn id="8" idx="3"/>
            <a:endCxn id="10" idx="1"/>
          </p:cNvCxnSpPr>
          <p:nvPr/>
        </p:nvCxnSpPr>
        <p:spPr>
          <a:xfrm flipV="1">
            <a:off x="7096834" y="2852672"/>
            <a:ext cx="691490" cy="774253"/>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30" name="Rounded Rectangle 29">
            <a:extLst>
              <a:ext uri="{FF2B5EF4-FFF2-40B4-BE49-F238E27FC236}">
                <a16:creationId xmlns:a16="http://schemas.microsoft.com/office/drawing/2014/main" id="{46409FFF-7785-5756-02A7-B342D7F1D507}"/>
              </a:ext>
            </a:extLst>
          </p:cNvPr>
          <p:cNvSpPr/>
          <p:nvPr/>
        </p:nvSpPr>
        <p:spPr>
          <a:xfrm>
            <a:off x="642732" y="3265517"/>
            <a:ext cx="1213356" cy="653154"/>
          </a:xfrm>
          <a:prstGeom prst="roundRect">
            <a:avLst>
              <a:gd name="adj" fmla="val 1011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Input</a:t>
            </a:r>
          </a:p>
        </p:txBody>
      </p:sp>
      <p:sp>
        <p:nvSpPr>
          <p:cNvPr id="31" name="Rounded Rectangle 30">
            <a:extLst>
              <a:ext uri="{FF2B5EF4-FFF2-40B4-BE49-F238E27FC236}">
                <a16:creationId xmlns:a16="http://schemas.microsoft.com/office/drawing/2014/main" id="{EEB66C63-6CB7-8E3A-5A8B-58B8D6DD8C67}"/>
              </a:ext>
            </a:extLst>
          </p:cNvPr>
          <p:cNvSpPr/>
          <p:nvPr/>
        </p:nvSpPr>
        <p:spPr>
          <a:xfrm>
            <a:off x="10335912" y="3265517"/>
            <a:ext cx="1213356" cy="653154"/>
          </a:xfrm>
          <a:prstGeom prst="roundRect">
            <a:avLst>
              <a:gd name="adj" fmla="val 1011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Output</a:t>
            </a:r>
          </a:p>
        </p:txBody>
      </p:sp>
      <p:cxnSp>
        <p:nvCxnSpPr>
          <p:cNvPr id="32" name="Elbow Connector 31">
            <a:extLst>
              <a:ext uri="{FF2B5EF4-FFF2-40B4-BE49-F238E27FC236}">
                <a16:creationId xmlns:a16="http://schemas.microsoft.com/office/drawing/2014/main" id="{7A893A58-D517-E819-2F3A-62993C5419C9}"/>
              </a:ext>
              <a:ext uri="{C183D7F6-B498-43B3-948B-1728B52AA6E4}">
                <adec:decorative xmlns:adec="http://schemas.microsoft.com/office/drawing/2017/decorative" val="1"/>
              </a:ext>
            </a:extLst>
          </p:cNvPr>
          <p:cNvCxnSpPr>
            <a:cxnSpLocks/>
            <a:stCxn id="30" idx="3"/>
            <a:endCxn id="6" idx="1"/>
          </p:cNvCxnSpPr>
          <p:nvPr/>
        </p:nvCxnSpPr>
        <p:spPr>
          <a:xfrm flipV="1">
            <a:off x="1856088" y="2849261"/>
            <a:ext cx="691490" cy="742833"/>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35" name="Elbow Connector 34">
            <a:extLst>
              <a:ext uri="{FF2B5EF4-FFF2-40B4-BE49-F238E27FC236}">
                <a16:creationId xmlns:a16="http://schemas.microsoft.com/office/drawing/2014/main" id="{ED71499F-3677-0E28-76B7-6C35F8D12C33}"/>
              </a:ext>
              <a:ext uri="{C183D7F6-B498-43B3-948B-1728B52AA6E4}">
                <adec:decorative xmlns:adec="http://schemas.microsoft.com/office/drawing/2017/decorative" val="1"/>
              </a:ext>
            </a:extLst>
          </p:cNvPr>
          <p:cNvCxnSpPr>
            <a:cxnSpLocks/>
            <a:stCxn id="12" idx="3"/>
            <a:endCxn id="31" idx="1"/>
          </p:cNvCxnSpPr>
          <p:nvPr/>
        </p:nvCxnSpPr>
        <p:spPr>
          <a:xfrm flipV="1">
            <a:off x="9644420" y="3592094"/>
            <a:ext cx="691492" cy="742834"/>
          </a:xfrm>
          <a:prstGeom prst="bent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41" name="Rounded Rectangle 40">
            <a:extLst>
              <a:ext uri="{FF2B5EF4-FFF2-40B4-BE49-F238E27FC236}">
                <a16:creationId xmlns:a16="http://schemas.microsoft.com/office/drawing/2014/main" id="{4D7D29F0-D343-2A70-0FB2-863A76CFCF0C}"/>
              </a:ext>
              <a:ext uri="{C183D7F6-B498-43B3-948B-1728B52AA6E4}">
                <adec:decorative xmlns:adec="http://schemas.microsoft.com/office/drawing/2017/decorative" val="1"/>
              </a:ext>
            </a:extLst>
          </p:cNvPr>
          <p:cNvSpPr/>
          <p:nvPr/>
        </p:nvSpPr>
        <p:spPr>
          <a:xfrm>
            <a:off x="4904093" y="2212013"/>
            <a:ext cx="2383812" cy="2814754"/>
          </a:xfrm>
          <a:prstGeom prst="roundRect">
            <a:avLst>
              <a:gd name="adj" fmla="val 7002"/>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CC3856B3-B0AC-C215-0229-BF07B95F958B}"/>
              </a:ext>
            </a:extLst>
          </p:cNvPr>
          <p:cNvSpPr txBox="1"/>
          <p:nvPr/>
        </p:nvSpPr>
        <p:spPr>
          <a:xfrm>
            <a:off x="1986366" y="5353345"/>
            <a:ext cx="1122423" cy="461665"/>
          </a:xfrm>
          <a:prstGeom prst="rect">
            <a:avLst/>
          </a:prstGeom>
          <a:noFill/>
        </p:spPr>
        <p:txBody>
          <a:bodyPr wrap="none" rtlCol="0">
            <a:spAutoFit/>
          </a:bodyPr>
          <a:lstStyle/>
          <a:p>
            <a:r>
              <a:rPr lang="en-US" sz="2400" b="1" dirty="0">
                <a:solidFill>
                  <a:schemeClr val="bg2"/>
                </a:solidFill>
              </a:rPr>
              <a:t>Inputs</a:t>
            </a:r>
          </a:p>
        </p:txBody>
      </p:sp>
      <p:sp>
        <p:nvSpPr>
          <p:cNvPr id="43" name="TextBox 42">
            <a:extLst>
              <a:ext uri="{FF2B5EF4-FFF2-40B4-BE49-F238E27FC236}">
                <a16:creationId xmlns:a16="http://schemas.microsoft.com/office/drawing/2014/main" id="{9132323E-BEF7-B5ED-A232-EDF0E2068F85}"/>
              </a:ext>
            </a:extLst>
          </p:cNvPr>
          <p:cNvSpPr txBox="1"/>
          <p:nvPr/>
        </p:nvSpPr>
        <p:spPr>
          <a:xfrm>
            <a:off x="5521963" y="5356768"/>
            <a:ext cx="1148071" cy="461665"/>
          </a:xfrm>
          <a:prstGeom prst="rect">
            <a:avLst/>
          </a:prstGeom>
          <a:noFill/>
        </p:spPr>
        <p:txBody>
          <a:bodyPr wrap="none" rtlCol="0">
            <a:spAutoFit/>
          </a:bodyPr>
          <a:lstStyle/>
          <a:p>
            <a:pPr algn="ctr"/>
            <a:r>
              <a:rPr lang="en-US" sz="2400" b="1" dirty="0">
                <a:solidFill>
                  <a:schemeClr val="bg2"/>
                </a:solidFill>
              </a:rPr>
              <a:t>Model</a:t>
            </a:r>
          </a:p>
        </p:txBody>
      </p:sp>
      <p:sp>
        <p:nvSpPr>
          <p:cNvPr id="44" name="TextBox 43">
            <a:extLst>
              <a:ext uri="{FF2B5EF4-FFF2-40B4-BE49-F238E27FC236}">
                <a16:creationId xmlns:a16="http://schemas.microsoft.com/office/drawing/2014/main" id="{374E9BBB-90D1-1C9A-5D11-DE3597AA0F1D}"/>
              </a:ext>
            </a:extLst>
          </p:cNvPr>
          <p:cNvSpPr txBox="1"/>
          <p:nvPr/>
        </p:nvSpPr>
        <p:spPr>
          <a:xfrm>
            <a:off x="8944550" y="5356768"/>
            <a:ext cx="1399742" cy="461665"/>
          </a:xfrm>
          <a:prstGeom prst="rect">
            <a:avLst/>
          </a:prstGeom>
          <a:noFill/>
        </p:spPr>
        <p:txBody>
          <a:bodyPr wrap="none" rtlCol="0">
            <a:spAutoFit/>
          </a:bodyPr>
          <a:lstStyle/>
          <a:p>
            <a:pPr algn="ctr"/>
            <a:r>
              <a:rPr lang="en-US" sz="2400" b="1" dirty="0">
                <a:solidFill>
                  <a:schemeClr val="bg2"/>
                </a:solidFill>
              </a:rPr>
              <a:t>Outputs</a:t>
            </a:r>
          </a:p>
        </p:txBody>
      </p:sp>
    </p:spTree>
    <p:extLst>
      <p:ext uri="{BB962C8B-B14F-4D97-AF65-F5344CB8AC3E}">
        <p14:creationId xmlns:p14="http://schemas.microsoft.com/office/powerpoint/2010/main" val="275890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4098B-AE6B-BC86-6657-0A8996B0B81E}"/>
              </a:ext>
            </a:extLst>
          </p:cNvPr>
          <p:cNvSpPr>
            <a:spLocks noGrp="1"/>
          </p:cNvSpPr>
          <p:nvPr>
            <p:ph type="title"/>
          </p:nvPr>
        </p:nvSpPr>
        <p:spPr/>
        <p:txBody>
          <a:bodyPr/>
          <a:lstStyle/>
          <a:p>
            <a:r>
              <a:rPr lang="en-US" dirty="0"/>
              <a:t>From GPT to </a:t>
            </a:r>
            <a:r>
              <a:rPr lang="en-US" i="1" dirty="0"/>
              <a:t>Chat</a:t>
            </a:r>
            <a:r>
              <a:rPr lang="en-US" dirty="0"/>
              <a:t>GPT</a:t>
            </a:r>
          </a:p>
        </p:txBody>
      </p:sp>
      <p:sp>
        <p:nvSpPr>
          <p:cNvPr id="4" name="Date Placeholder 3">
            <a:extLst>
              <a:ext uri="{FF2B5EF4-FFF2-40B4-BE49-F238E27FC236}">
                <a16:creationId xmlns:a16="http://schemas.microsoft.com/office/drawing/2014/main" id="{61A60843-AD29-F363-B976-70B499739A7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96AB7D1-9AB9-1965-BFE5-30AA5945172A}"/>
              </a:ext>
            </a:extLst>
          </p:cNvPr>
          <p:cNvSpPr>
            <a:spLocks noGrp="1"/>
          </p:cNvSpPr>
          <p:nvPr>
            <p:ph type="sldNum" sz="quarter" idx="12"/>
          </p:nvPr>
        </p:nvSpPr>
        <p:spPr/>
        <p:txBody>
          <a:bodyPr/>
          <a:lstStyle/>
          <a:p>
            <a:fld id="{0C6CD854-DD62-6C4B-87F1-66B34D688D3F}" type="slidenum">
              <a:rPr lang="en-US" smtClean="0"/>
              <a:t>4</a:t>
            </a:fld>
            <a:endParaRPr lang="en-US"/>
          </a:p>
        </p:txBody>
      </p:sp>
      <p:sp>
        <p:nvSpPr>
          <p:cNvPr id="9" name="Rounded Rectangle 8">
            <a:extLst>
              <a:ext uri="{FF2B5EF4-FFF2-40B4-BE49-F238E27FC236}">
                <a16:creationId xmlns:a16="http://schemas.microsoft.com/office/drawing/2014/main" id="{91DED99D-C576-6796-FE1E-7100E9DBDDB1}"/>
              </a:ext>
            </a:extLst>
          </p:cNvPr>
          <p:cNvSpPr/>
          <p:nvPr/>
        </p:nvSpPr>
        <p:spPr>
          <a:xfrm>
            <a:off x="1064081" y="2981350"/>
            <a:ext cx="4578356" cy="1770390"/>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 the early days of computing, a simple addition of the digit values of a number by the power of two was a simple, fast, and efficient method of computation.”</a:t>
            </a:r>
          </a:p>
        </p:txBody>
      </p:sp>
      <p:sp>
        <p:nvSpPr>
          <p:cNvPr id="10" name="TextBox 9">
            <a:extLst>
              <a:ext uri="{FF2B5EF4-FFF2-40B4-BE49-F238E27FC236}">
                <a16:creationId xmlns:a16="http://schemas.microsoft.com/office/drawing/2014/main" id="{5CA12968-406B-1F22-7597-11845E2AF78E}"/>
              </a:ext>
            </a:extLst>
          </p:cNvPr>
          <p:cNvSpPr txBox="1"/>
          <p:nvPr/>
        </p:nvSpPr>
        <p:spPr>
          <a:xfrm>
            <a:off x="1064081" y="2659925"/>
            <a:ext cx="1533177" cy="307777"/>
          </a:xfrm>
          <a:prstGeom prst="rect">
            <a:avLst/>
          </a:prstGeom>
          <a:noFill/>
        </p:spPr>
        <p:txBody>
          <a:bodyPr wrap="square" rtlCol="0">
            <a:spAutoFit/>
          </a:bodyPr>
          <a:lstStyle/>
          <a:p>
            <a:r>
              <a:rPr lang="en-US" sz="1400" b="1" dirty="0">
                <a:solidFill>
                  <a:schemeClr val="accent3"/>
                </a:solidFill>
              </a:rPr>
              <a:t>GPT-2 XL (1.5B)</a:t>
            </a:r>
          </a:p>
        </p:txBody>
      </p:sp>
      <p:sp>
        <p:nvSpPr>
          <p:cNvPr id="12" name="TextBox 11">
            <a:extLst>
              <a:ext uri="{FF2B5EF4-FFF2-40B4-BE49-F238E27FC236}">
                <a16:creationId xmlns:a16="http://schemas.microsoft.com/office/drawing/2014/main" id="{F95EC9E7-FAA3-0535-A92D-D9C993875B60}"/>
              </a:ext>
            </a:extLst>
          </p:cNvPr>
          <p:cNvSpPr txBox="1"/>
          <p:nvPr/>
        </p:nvSpPr>
        <p:spPr>
          <a:xfrm>
            <a:off x="6549560" y="2659924"/>
            <a:ext cx="1330685" cy="307777"/>
          </a:xfrm>
          <a:prstGeom prst="rect">
            <a:avLst/>
          </a:prstGeom>
          <a:noFill/>
        </p:spPr>
        <p:txBody>
          <a:bodyPr wrap="none" rtlCol="0">
            <a:spAutoFit/>
          </a:bodyPr>
          <a:lstStyle/>
          <a:p>
            <a:r>
              <a:rPr lang="en-US" sz="1400" b="1" dirty="0">
                <a:solidFill>
                  <a:schemeClr val="accent3"/>
                </a:solidFill>
              </a:rPr>
              <a:t>GPT-5.6 (???)</a:t>
            </a:r>
          </a:p>
        </p:txBody>
      </p:sp>
      <mc:AlternateContent xmlns:mc="http://schemas.openxmlformats.org/markup-compatibility/2006" xmlns:a14="http://schemas.microsoft.com/office/drawing/2010/main">
        <mc:Choice Requires="a14">
          <p:sp>
            <p:nvSpPr>
              <p:cNvPr id="13" name="Rounded Rectangle 12">
                <a:extLst>
                  <a:ext uri="{FF2B5EF4-FFF2-40B4-BE49-F238E27FC236}">
                    <a16:creationId xmlns:a16="http://schemas.microsoft.com/office/drawing/2014/main" id="{5617B773-C8F2-650F-07BC-E99D187770C5}"/>
                  </a:ext>
                </a:extLst>
              </p:cNvPr>
              <p:cNvSpPr/>
              <p:nvPr/>
            </p:nvSpPr>
            <p:spPr>
              <a:xfrm>
                <a:off x="6549560" y="2981350"/>
                <a:ext cx="4578356" cy="1770390"/>
              </a:xfrm>
              <a:prstGeom prst="roundRect">
                <a:avLst>
                  <a:gd name="adj" fmla="val 8025"/>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14:m>
                  <m:oMath xmlns:m="http://schemas.openxmlformats.org/officeDocument/2006/math">
                    <m:sSup>
                      <m:sSupPr>
                        <m:ctrlPr>
                          <a:rPr lang="en-US" i="1" dirty="0">
                            <a:solidFill>
                              <a:schemeClr val="tx1"/>
                            </a:solidFill>
                            <a:latin typeface="Cambria Math" panose="02040503050406030204" pitchFamily="18" charset="0"/>
                          </a:rPr>
                        </m:ctrlPr>
                      </m:sSupPr>
                      <m:e>
                        <m:r>
                          <a:rPr lang="en-US" i="1" dirty="0">
                            <a:solidFill>
                              <a:schemeClr val="tx1"/>
                            </a:solidFill>
                            <a:latin typeface="Cambria Math" panose="02040503050406030204" pitchFamily="18" charset="0"/>
                          </a:rPr>
                          <m:t>12</m:t>
                        </m:r>
                      </m:e>
                      <m:sup>
                        <m:r>
                          <a:rPr lang="en-US" i="1" dirty="0">
                            <a:solidFill>
                              <a:schemeClr val="tx1"/>
                            </a:solidFill>
                            <a:latin typeface="Cambria Math" panose="02040503050406030204" pitchFamily="18" charset="0"/>
                          </a:rPr>
                          <m:t>13</m:t>
                        </m:r>
                      </m:sup>
                    </m:sSup>
                    <m:r>
                      <a:rPr lang="en-US" i="1" dirty="0">
                        <a:solidFill>
                          <a:schemeClr val="tx1"/>
                        </a:solidFill>
                        <a:latin typeface="Cambria Math" panose="02040503050406030204" pitchFamily="18" charset="0"/>
                      </a:rPr>
                      <m:t>=154,070,215,416,546,875,000</m:t>
                    </m:r>
                  </m:oMath>
                </a14:m>
                <a:r>
                  <a:rPr lang="en-US" dirty="0">
                    <a:solidFill>
                      <a:schemeClr val="tx1"/>
                    </a:solidFill>
                  </a:rPr>
                  <a:t>”</a:t>
                </a:r>
              </a:p>
            </p:txBody>
          </p:sp>
        </mc:Choice>
        <mc:Fallback xmlns="">
          <p:sp>
            <p:nvSpPr>
              <p:cNvPr id="13" name="Rounded Rectangle 12">
                <a:extLst>
                  <a:ext uri="{FF2B5EF4-FFF2-40B4-BE49-F238E27FC236}">
                    <a16:creationId xmlns:a16="http://schemas.microsoft.com/office/drawing/2014/main" id="{5617B773-C8F2-650F-07BC-E99D187770C5}"/>
                  </a:ext>
                </a:extLst>
              </p:cNvPr>
              <p:cNvSpPr>
                <a:spLocks noRot="1" noChangeAspect="1" noMove="1" noResize="1" noEditPoints="1" noAdjustHandles="1" noChangeArrowheads="1" noChangeShapeType="1" noTextEdit="1"/>
              </p:cNvSpPr>
              <p:nvPr/>
            </p:nvSpPr>
            <p:spPr>
              <a:xfrm>
                <a:off x="6549560" y="2981350"/>
                <a:ext cx="4578356" cy="1770390"/>
              </a:xfrm>
              <a:prstGeom prst="roundRect">
                <a:avLst>
                  <a:gd name="adj" fmla="val 8025"/>
                </a:avLst>
              </a:prstGeom>
              <a:blipFill>
                <a:blip r:embed="rId2"/>
                <a:stretch>
                  <a:fillRect/>
                </a:stretch>
              </a:blipFill>
              <a:ln w="38100">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265128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55C081-B270-000F-C8EE-A6E946018425}"/>
              </a:ext>
            </a:extLst>
          </p:cNvPr>
          <p:cNvSpPr>
            <a:spLocks noGrp="1"/>
          </p:cNvSpPr>
          <p:nvPr>
            <p:ph type="title"/>
          </p:nvPr>
        </p:nvSpPr>
        <p:spPr/>
        <p:txBody>
          <a:bodyPr/>
          <a:lstStyle/>
          <a:p>
            <a:r>
              <a:rPr lang="en-US" dirty="0"/>
              <a:t>Fine-Tuning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61CCE64E-F880-33D9-46A4-152FB78B27FB}"/>
                  </a:ext>
                </a:extLst>
              </p:cNvPr>
              <p:cNvSpPr>
                <a:spLocks noGrp="1"/>
              </p:cNvSpPr>
              <p:nvPr>
                <p:ph idx="1"/>
              </p:nvPr>
            </p:nvSpPr>
            <p:spPr>
              <a:xfrm>
                <a:off x="524052" y="1590262"/>
                <a:ext cx="11197683" cy="2282492"/>
              </a:xfrm>
            </p:spPr>
            <p:txBody>
              <a:bodyPr/>
              <a:lstStyle/>
              <a:p>
                <a:r>
                  <a:rPr lang="en-US" dirty="0"/>
                  <a:t>LLMs are trained to model general next-token distributions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m:t>
                        </m:r>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a:p>
                <a:r>
                  <a:rPr lang="en-US" dirty="0"/>
                  <a:t>Tasks have desired input-response pairs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with distribution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dirty="0"/>
              </a:p>
              <a:p>
                <a:pPr lvl="1"/>
                <a:r>
                  <a:rPr lang="en-US" dirty="0"/>
                  <a:t>Easier to perform supervised learning on small set of task-specific examples than to train from scratch</a:t>
                </a:r>
              </a:p>
            </p:txBody>
          </p:sp>
        </mc:Choice>
        <mc:Fallback xmlns="">
          <p:sp>
            <p:nvSpPr>
              <p:cNvPr id="7" name="Content Placeholder 6">
                <a:extLst>
                  <a:ext uri="{FF2B5EF4-FFF2-40B4-BE49-F238E27FC236}">
                    <a16:creationId xmlns:a16="http://schemas.microsoft.com/office/drawing/2014/main" id="{61CCE64E-F880-33D9-46A4-152FB78B27FB}"/>
                  </a:ext>
                </a:extLst>
              </p:cNvPr>
              <p:cNvSpPr>
                <a:spLocks noGrp="1" noRot="1" noChangeAspect="1" noMove="1" noResize="1" noEditPoints="1" noAdjustHandles="1" noChangeArrowheads="1" noChangeShapeType="1" noTextEdit="1"/>
              </p:cNvSpPr>
              <p:nvPr>
                <p:ph idx="1"/>
              </p:nvPr>
            </p:nvSpPr>
            <p:spPr>
              <a:xfrm>
                <a:off x="524052" y="1590262"/>
                <a:ext cx="11197683" cy="2282492"/>
              </a:xfrm>
              <a:blipFill>
                <a:blip r:embed="rId2"/>
                <a:stretch>
                  <a:fillRect l="-79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2AE9A60-27AF-DC45-359E-41825F405D3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6992E1E-21BB-B706-D0F6-46489930C971}"/>
              </a:ext>
            </a:extLst>
          </p:cNvPr>
          <p:cNvSpPr>
            <a:spLocks noGrp="1"/>
          </p:cNvSpPr>
          <p:nvPr>
            <p:ph type="sldNum" sz="quarter" idx="12"/>
          </p:nvPr>
        </p:nvSpPr>
        <p:spPr/>
        <p:txBody>
          <a:bodyPr/>
          <a:lstStyle/>
          <a:p>
            <a:fld id="{0C6CD854-DD62-6C4B-87F1-66B34D688D3F}" type="slidenum">
              <a:rPr lang="en-US" smtClean="0"/>
              <a:t>5</a:t>
            </a:fld>
            <a:endParaRPr lang="en-US"/>
          </a:p>
        </p:txBody>
      </p:sp>
      <p:sp>
        <p:nvSpPr>
          <p:cNvPr id="8" name="Rounded Rectangle 7">
            <a:extLst>
              <a:ext uri="{FF2B5EF4-FFF2-40B4-BE49-F238E27FC236}">
                <a16:creationId xmlns:a16="http://schemas.microsoft.com/office/drawing/2014/main" id="{11FFA35E-D98C-7A7B-4B1A-1D13F0903DC8}"/>
              </a:ext>
            </a:extLst>
          </p:cNvPr>
          <p:cNvSpPr/>
          <p:nvPr/>
        </p:nvSpPr>
        <p:spPr>
          <a:xfrm>
            <a:off x="5234266" y="4827492"/>
            <a:ext cx="1723466" cy="1116106"/>
          </a:xfrm>
          <a:prstGeom prst="roundRect">
            <a:avLst>
              <a:gd name="adj" fmla="val 702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LLM</a:t>
            </a:r>
          </a:p>
        </p:txBody>
      </p:sp>
      <p:sp>
        <p:nvSpPr>
          <p:cNvPr id="9" name="Rounded Rectangle 8">
            <a:extLst>
              <a:ext uri="{FF2B5EF4-FFF2-40B4-BE49-F238E27FC236}">
                <a16:creationId xmlns:a16="http://schemas.microsoft.com/office/drawing/2014/main" id="{95F3611D-4935-3475-C4F7-DEF58E30ED4A}"/>
              </a:ext>
            </a:extLst>
          </p:cNvPr>
          <p:cNvSpPr/>
          <p:nvPr/>
        </p:nvSpPr>
        <p:spPr>
          <a:xfrm>
            <a:off x="2151529" y="4982133"/>
            <a:ext cx="2175061" cy="806823"/>
          </a:xfrm>
          <a:prstGeom prst="roundRect">
            <a:avLst>
              <a:gd name="adj" fmla="val 7028"/>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Pretraining Data</a:t>
            </a:r>
          </a:p>
        </p:txBody>
      </p:sp>
      <p:sp>
        <p:nvSpPr>
          <p:cNvPr id="10" name="Rounded Rectangle 9">
            <a:extLst>
              <a:ext uri="{FF2B5EF4-FFF2-40B4-BE49-F238E27FC236}">
                <a16:creationId xmlns:a16="http://schemas.microsoft.com/office/drawing/2014/main" id="{24378CA8-C9B8-4F86-4323-15CFBBDBD086}"/>
              </a:ext>
            </a:extLst>
          </p:cNvPr>
          <p:cNvSpPr/>
          <p:nvPr/>
        </p:nvSpPr>
        <p:spPr>
          <a:xfrm>
            <a:off x="7865407" y="4982133"/>
            <a:ext cx="2173763" cy="806823"/>
          </a:xfrm>
          <a:prstGeom prst="roundRect">
            <a:avLst>
              <a:gd name="adj" fmla="val 702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Fine-Tuned LLM</a:t>
            </a:r>
          </a:p>
        </p:txBody>
      </p:sp>
      <p:sp>
        <p:nvSpPr>
          <p:cNvPr id="11" name="Rounded Rectangle 10">
            <a:extLst>
              <a:ext uri="{FF2B5EF4-FFF2-40B4-BE49-F238E27FC236}">
                <a16:creationId xmlns:a16="http://schemas.microsoft.com/office/drawing/2014/main" id="{0DF1E076-010D-B265-632D-67B06D57EA82}"/>
              </a:ext>
              <a:ext uri="{C183D7F6-B498-43B3-948B-1728B52AA6E4}">
                <adec:decorative xmlns:adec="http://schemas.microsoft.com/office/drawing/2017/decorative" val="1"/>
              </a:ext>
            </a:extLst>
          </p:cNvPr>
          <p:cNvSpPr/>
          <p:nvPr/>
        </p:nvSpPr>
        <p:spPr>
          <a:xfrm>
            <a:off x="9049871" y="1724733"/>
            <a:ext cx="1801906" cy="480302"/>
          </a:xfrm>
          <a:prstGeom prst="roundRect">
            <a:avLst/>
          </a:pr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8673BB79-5AF4-C3CF-F303-BB838DD21561}"/>
              </a:ext>
              <a:ext uri="{C183D7F6-B498-43B3-948B-1728B52AA6E4}">
                <adec:decorative xmlns:adec="http://schemas.microsoft.com/office/drawing/2017/decorative" val="1"/>
              </a:ext>
            </a:extLst>
          </p:cNvPr>
          <p:cNvSpPr/>
          <p:nvPr/>
        </p:nvSpPr>
        <p:spPr>
          <a:xfrm>
            <a:off x="9551895" y="2390361"/>
            <a:ext cx="1030940" cy="480302"/>
          </a:xfrm>
          <a:prstGeom prst="roundRect">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3892E5E-D17F-D403-A44E-60B295536AA7}"/>
              </a:ext>
              <a:ext uri="{C183D7F6-B498-43B3-948B-1728B52AA6E4}">
                <adec:decorative xmlns:adec="http://schemas.microsoft.com/office/drawing/2017/decorative" val="1"/>
              </a:ext>
            </a:extLst>
          </p:cNvPr>
          <p:cNvCxnSpPr>
            <a:cxnSpLocks/>
            <a:stCxn id="9" idx="3"/>
            <a:endCxn id="8" idx="1"/>
          </p:cNvCxnSpPr>
          <p:nvPr/>
        </p:nvCxnSpPr>
        <p:spPr>
          <a:xfrm>
            <a:off x="4326590" y="5385545"/>
            <a:ext cx="907676"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A1C04816-747A-C818-04EA-5B59E430DE5B}"/>
              </a:ext>
              <a:ext uri="{C183D7F6-B498-43B3-948B-1728B52AA6E4}">
                <adec:decorative xmlns:adec="http://schemas.microsoft.com/office/drawing/2017/decorative" val="1"/>
              </a:ext>
            </a:extLst>
          </p:cNvPr>
          <p:cNvCxnSpPr>
            <a:cxnSpLocks/>
            <a:stCxn id="8" idx="3"/>
            <a:endCxn id="10" idx="1"/>
          </p:cNvCxnSpPr>
          <p:nvPr/>
        </p:nvCxnSpPr>
        <p:spPr>
          <a:xfrm>
            <a:off x="6957732" y="5385545"/>
            <a:ext cx="907675"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2" name="Rounded Rectangle 21">
            <a:extLst>
              <a:ext uri="{FF2B5EF4-FFF2-40B4-BE49-F238E27FC236}">
                <a16:creationId xmlns:a16="http://schemas.microsoft.com/office/drawing/2014/main" id="{6BC3574D-101D-64EB-2855-A9A473E39ACF}"/>
              </a:ext>
            </a:extLst>
          </p:cNvPr>
          <p:cNvSpPr/>
          <p:nvPr/>
        </p:nvSpPr>
        <p:spPr>
          <a:xfrm>
            <a:off x="5234266" y="3667256"/>
            <a:ext cx="1723466" cy="608908"/>
          </a:xfrm>
          <a:prstGeom prst="roundRect">
            <a:avLst>
              <a:gd name="adj" fmla="val 7028"/>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Task Data</a:t>
            </a:r>
          </a:p>
        </p:txBody>
      </p:sp>
      <p:cxnSp>
        <p:nvCxnSpPr>
          <p:cNvPr id="24" name="Straight Arrow Connector 23">
            <a:extLst>
              <a:ext uri="{FF2B5EF4-FFF2-40B4-BE49-F238E27FC236}">
                <a16:creationId xmlns:a16="http://schemas.microsoft.com/office/drawing/2014/main" id="{1E6054A3-89AE-AF50-171D-AB2528EF24A7}"/>
              </a:ext>
              <a:ext uri="{C183D7F6-B498-43B3-948B-1728B52AA6E4}">
                <adec:decorative xmlns:adec="http://schemas.microsoft.com/office/drawing/2017/decorative" val="1"/>
              </a:ext>
            </a:extLst>
          </p:cNvPr>
          <p:cNvCxnSpPr>
            <a:stCxn id="22" idx="2"/>
            <a:endCxn id="8" idx="0"/>
          </p:cNvCxnSpPr>
          <p:nvPr/>
        </p:nvCxnSpPr>
        <p:spPr>
          <a:xfrm>
            <a:off x="6095999" y="4276164"/>
            <a:ext cx="0" cy="551328"/>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A4D13CC9-35E3-9CE7-3619-7BF7F0C6EF25}"/>
              </a:ext>
            </a:extLst>
          </p:cNvPr>
          <p:cNvSpPr txBox="1"/>
          <p:nvPr/>
        </p:nvSpPr>
        <p:spPr>
          <a:xfrm>
            <a:off x="4105659" y="5977445"/>
            <a:ext cx="1349537" cy="369332"/>
          </a:xfrm>
          <a:prstGeom prst="rect">
            <a:avLst/>
          </a:prstGeom>
          <a:noFill/>
        </p:spPr>
        <p:txBody>
          <a:bodyPr wrap="none" rtlCol="0">
            <a:spAutoFit/>
          </a:bodyPr>
          <a:lstStyle/>
          <a:p>
            <a:r>
              <a:rPr lang="en-US" i="1" dirty="0">
                <a:solidFill>
                  <a:schemeClr val="accent1"/>
                </a:solidFill>
              </a:rPr>
              <a:t>pretraining</a:t>
            </a:r>
          </a:p>
        </p:txBody>
      </p:sp>
      <p:sp>
        <p:nvSpPr>
          <p:cNvPr id="26" name="TextBox 25">
            <a:extLst>
              <a:ext uri="{FF2B5EF4-FFF2-40B4-BE49-F238E27FC236}">
                <a16:creationId xmlns:a16="http://schemas.microsoft.com/office/drawing/2014/main" id="{A20AD1AC-DFAF-F8A9-8C80-689B94DA2843}"/>
              </a:ext>
            </a:extLst>
          </p:cNvPr>
          <p:cNvSpPr txBox="1"/>
          <p:nvPr/>
        </p:nvSpPr>
        <p:spPr>
          <a:xfrm>
            <a:off x="6545815" y="4370524"/>
            <a:ext cx="1319592" cy="369332"/>
          </a:xfrm>
          <a:prstGeom prst="rect">
            <a:avLst/>
          </a:prstGeom>
          <a:noFill/>
        </p:spPr>
        <p:txBody>
          <a:bodyPr wrap="none" rtlCol="0">
            <a:spAutoFit/>
          </a:bodyPr>
          <a:lstStyle/>
          <a:p>
            <a:r>
              <a:rPr lang="en-US" i="1" dirty="0">
                <a:solidFill>
                  <a:schemeClr val="accent3"/>
                </a:solidFill>
              </a:rPr>
              <a:t>fine-tuning</a:t>
            </a:r>
          </a:p>
        </p:txBody>
      </p:sp>
    </p:spTree>
    <p:extLst>
      <p:ext uri="{BB962C8B-B14F-4D97-AF65-F5344CB8AC3E}">
        <p14:creationId xmlns:p14="http://schemas.microsoft.com/office/powerpoint/2010/main" val="320149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22" grpId="0" animBg="1"/>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E37D2B-34C1-F820-DD66-17D961115FAA}"/>
              </a:ext>
            </a:extLst>
          </p:cNvPr>
          <p:cNvSpPr>
            <a:spLocks noGrp="1"/>
          </p:cNvSpPr>
          <p:nvPr>
            <p:ph type="title"/>
          </p:nvPr>
        </p:nvSpPr>
        <p:spPr/>
        <p:txBody>
          <a:bodyPr/>
          <a:lstStyle/>
          <a:p>
            <a:r>
              <a:rPr lang="en-US" dirty="0"/>
              <a:t>Supervised Fine-Tuning</a:t>
            </a:r>
          </a:p>
        </p:txBody>
      </p:sp>
      <p:sp>
        <p:nvSpPr>
          <p:cNvPr id="4" name="Date Placeholder 3">
            <a:extLst>
              <a:ext uri="{FF2B5EF4-FFF2-40B4-BE49-F238E27FC236}">
                <a16:creationId xmlns:a16="http://schemas.microsoft.com/office/drawing/2014/main" id="{115EBC90-D60A-BED5-FC52-8276555F321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543C14F-4A15-455C-C409-FC08B93841EB}"/>
              </a:ext>
            </a:extLst>
          </p:cNvPr>
          <p:cNvSpPr>
            <a:spLocks noGrp="1"/>
          </p:cNvSpPr>
          <p:nvPr>
            <p:ph type="sldNum" sz="quarter" idx="12"/>
          </p:nvPr>
        </p:nvSpPr>
        <p:spPr/>
        <p:txBody>
          <a:bodyPr/>
          <a:lstStyle/>
          <a:p>
            <a:fld id="{0C6CD854-DD62-6C4B-87F1-66B34D688D3F}" type="slidenum">
              <a:rPr lang="en-US" smtClean="0"/>
              <a:t>6</a:t>
            </a:fld>
            <a:endParaRPr lang="en-US"/>
          </a:p>
        </p:txBody>
      </p:sp>
      <p:sp>
        <p:nvSpPr>
          <p:cNvPr id="8" name="Rounded Rectangle 7">
            <a:extLst>
              <a:ext uri="{FF2B5EF4-FFF2-40B4-BE49-F238E27FC236}">
                <a16:creationId xmlns:a16="http://schemas.microsoft.com/office/drawing/2014/main" id="{345A2EF7-E4C9-0B46-6824-1D20E0A1BCD0}"/>
              </a:ext>
            </a:extLst>
          </p:cNvPr>
          <p:cNvSpPr/>
          <p:nvPr/>
        </p:nvSpPr>
        <p:spPr>
          <a:xfrm>
            <a:off x="1541929" y="1990165"/>
            <a:ext cx="4356847" cy="860611"/>
          </a:xfrm>
          <a:prstGeom prst="roundRect">
            <a:avLst/>
          </a:prstGeom>
          <a:solidFill>
            <a:schemeClr val="accent1">
              <a:alpha val="25098"/>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Write a Python function to check for palindromes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38FE94A-5B9E-187E-CE15-BF68147F19A4}"/>
                  </a:ext>
                </a:extLst>
              </p:cNvPr>
              <p:cNvSpPr txBox="1"/>
              <p:nvPr/>
            </p:nvSpPr>
            <p:spPr>
              <a:xfrm>
                <a:off x="1541929" y="1682387"/>
                <a:ext cx="1269899" cy="307777"/>
              </a:xfrm>
              <a:prstGeom prst="rect">
                <a:avLst/>
              </a:prstGeom>
              <a:noFill/>
            </p:spPr>
            <p:txBody>
              <a:bodyPr wrap="none" rtlCol="0">
                <a:spAutoFit/>
              </a:bodyPr>
              <a:lstStyle/>
              <a:p>
                <a:r>
                  <a:rPr lang="en-US" sz="1400" b="1" dirty="0">
                    <a:solidFill>
                      <a:schemeClr val="accent1"/>
                    </a:solidFill>
                  </a:rPr>
                  <a:t>Instruction </a:t>
                </a:r>
                <a14:m>
                  <m:oMath xmlns:m="http://schemas.openxmlformats.org/officeDocument/2006/math">
                    <m:r>
                      <a:rPr lang="en-US" sz="1400" b="1" i="1" smtClean="0">
                        <a:solidFill>
                          <a:schemeClr val="accent1"/>
                        </a:solidFill>
                        <a:latin typeface="Cambria Math" panose="02040503050406030204" pitchFamily="18" charset="0"/>
                      </a:rPr>
                      <m:t>𝒙</m:t>
                    </m:r>
                  </m:oMath>
                </a14:m>
                <a:endParaRPr lang="en-US" sz="1400" b="1" dirty="0">
                  <a:solidFill>
                    <a:schemeClr val="accent1"/>
                  </a:solidFill>
                </a:endParaRPr>
              </a:p>
            </p:txBody>
          </p:sp>
        </mc:Choice>
        <mc:Fallback xmlns="">
          <p:sp>
            <p:nvSpPr>
              <p:cNvPr id="11" name="TextBox 10">
                <a:extLst>
                  <a:ext uri="{FF2B5EF4-FFF2-40B4-BE49-F238E27FC236}">
                    <a16:creationId xmlns:a16="http://schemas.microsoft.com/office/drawing/2014/main" id="{E38FE94A-5B9E-187E-CE15-BF68147F19A4}"/>
                  </a:ext>
                </a:extLst>
              </p:cNvPr>
              <p:cNvSpPr txBox="1">
                <a:spLocks noRot="1" noChangeAspect="1" noMove="1" noResize="1" noEditPoints="1" noAdjustHandles="1" noChangeArrowheads="1" noChangeShapeType="1" noTextEdit="1"/>
              </p:cNvSpPr>
              <p:nvPr/>
            </p:nvSpPr>
            <p:spPr>
              <a:xfrm>
                <a:off x="1541929" y="1682387"/>
                <a:ext cx="1269899" cy="307777"/>
              </a:xfrm>
              <a:prstGeom prst="rect">
                <a:avLst/>
              </a:prstGeom>
              <a:blipFill>
                <a:blip r:embed="rId2"/>
                <a:stretch>
                  <a:fillRect l="-99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F2FC97F-50D2-DE03-F335-B41E45B2CD02}"/>
                  </a:ext>
                </a:extLst>
              </p:cNvPr>
              <p:cNvSpPr txBox="1"/>
              <p:nvPr/>
            </p:nvSpPr>
            <p:spPr>
              <a:xfrm>
                <a:off x="6293223" y="1676414"/>
                <a:ext cx="1183337" cy="307777"/>
              </a:xfrm>
              <a:prstGeom prst="rect">
                <a:avLst/>
              </a:prstGeom>
              <a:noFill/>
            </p:spPr>
            <p:txBody>
              <a:bodyPr wrap="none" rtlCol="0">
                <a:spAutoFit/>
              </a:bodyPr>
              <a:lstStyle/>
              <a:p>
                <a:r>
                  <a:rPr lang="en-US" sz="1400" b="1" dirty="0">
                    <a:solidFill>
                      <a:schemeClr val="accent3"/>
                    </a:solidFill>
                  </a:rPr>
                  <a:t>Response </a:t>
                </a:r>
                <a14:m>
                  <m:oMath xmlns:m="http://schemas.openxmlformats.org/officeDocument/2006/math">
                    <m:r>
                      <a:rPr lang="en-US" sz="1400" b="1" i="1" smtClean="0">
                        <a:solidFill>
                          <a:schemeClr val="accent3"/>
                        </a:solidFill>
                        <a:latin typeface="Cambria Math" panose="02040503050406030204" pitchFamily="18" charset="0"/>
                      </a:rPr>
                      <m:t>𝒚</m:t>
                    </m:r>
                  </m:oMath>
                </a14:m>
                <a:endParaRPr lang="en-US" sz="1400" b="1" dirty="0">
                  <a:solidFill>
                    <a:schemeClr val="accent3"/>
                  </a:solidFill>
                </a:endParaRPr>
              </a:p>
            </p:txBody>
          </p:sp>
        </mc:Choice>
        <mc:Fallback xmlns="">
          <p:sp>
            <p:nvSpPr>
              <p:cNvPr id="13" name="TextBox 12">
                <a:extLst>
                  <a:ext uri="{FF2B5EF4-FFF2-40B4-BE49-F238E27FC236}">
                    <a16:creationId xmlns:a16="http://schemas.microsoft.com/office/drawing/2014/main" id="{8F2FC97F-50D2-DE03-F335-B41E45B2CD02}"/>
                  </a:ext>
                </a:extLst>
              </p:cNvPr>
              <p:cNvSpPr txBox="1">
                <a:spLocks noRot="1" noChangeAspect="1" noMove="1" noResize="1" noEditPoints="1" noAdjustHandles="1" noChangeArrowheads="1" noChangeShapeType="1" noTextEdit="1"/>
              </p:cNvSpPr>
              <p:nvPr/>
            </p:nvSpPr>
            <p:spPr>
              <a:xfrm>
                <a:off x="6293223" y="1676414"/>
                <a:ext cx="1183337" cy="307777"/>
              </a:xfrm>
              <a:prstGeom prst="rect">
                <a:avLst/>
              </a:prstGeom>
              <a:blipFill>
                <a:blip r:embed="rId3"/>
                <a:stretch>
                  <a:fillRect l="-2128" b="-25000"/>
                </a:stretch>
              </a:blipFill>
            </p:spPr>
            <p:txBody>
              <a:bodyPr/>
              <a:lstStyle/>
              <a:p>
                <a:r>
                  <a:rPr lang="en-US">
                    <a:noFill/>
                  </a:rPr>
                  <a:t> </a:t>
                </a:r>
              </a:p>
            </p:txBody>
          </p:sp>
        </mc:Fallback>
      </mc:AlternateContent>
      <p:sp>
        <p:nvSpPr>
          <p:cNvPr id="14" name="Rounded Rectangle 13">
            <a:extLst>
              <a:ext uri="{FF2B5EF4-FFF2-40B4-BE49-F238E27FC236}">
                <a16:creationId xmlns:a16="http://schemas.microsoft.com/office/drawing/2014/main" id="{C7DC5070-7C3E-242C-5D7B-371C3D407A10}"/>
              </a:ext>
            </a:extLst>
          </p:cNvPr>
          <p:cNvSpPr/>
          <p:nvPr/>
        </p:nvSpPr>
        <p:spPr>
          <a:xfrm>
            <a:off x="5312751" y="3429000"/>
            <a:ext cx="1566495" cy="1116105"/>
          </a:xfrm>
          <a:prstGeom prst="roundRect">
            <a:avLst>
              <a:gd name="adj" fmla="val 702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LLM</a:t>
            </a:r>
          </a:p>
        </p:txBody>
      </p:sp>
      <p:cxnSp>
        <p:nvCxnSpPr>
          <p:cNvPr id="16" name="Elbow Connector 15">
            <a:extLst>
              <a:ext uri="{FF2B5EF4-FFF2-40B4-BE49-F238E27FC236}">
                <a16:creationId xmlns:a16="http://schemas.microsoft.com/office/drawing/2014/main" id="{B7D10259-7814-5F6C-777F-D20A975F38FB}"/>
              </a:ext>
              <a:ext uri="{C183D7F6-B498-43B3-948B-1728B52AA6E4}">
                <adec:decorative xmlns:adec="http://schemas.microsoft.com/office/drawing/2017/decorative" val="1"/>
              </a:ext>
            </a:extLst>
          </p:cNvPr>
          <p:cNvCxnSpPr>
            <a:stCxn id="8" idx="2"/>
            <a:endCxn id="14" idx="1"/>
          </p:cNvCxnSpPr>
          <p:nvPr/>
        </p:nvCxnSpPr>
        <p:spPr>
          <a:xfrm rot="16200000" flipH="1">
            <a:off x="3948414" y="2622715"/>
            <a:ext cx="1136277" cy="1592398"/>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7" name="Elbow Connector 16">
            <a:extLst>
              <a:ext uri="{FF2B5EF4-FFF2-40B4-BE49-F238E27FC236}">
                <a16:creationId xmlns:a16="http://schemas.microsoft.com/office/drawing/2014/main" id="{563AAE7C-F9DD-6896-32D6-8CBA2BDC4D50}"/>
              </a:ext>
              <a:ext uri="{C183D7F6-B498-43B3-948B-1728B52AA6E4}">
                <adec:decorative xmlns:adec="http://schemas.microsoft.com/office/drawing/2017/decorative" val="1"/>
              </a:ext>
            </a:extLst>
          </p:cNvPr>
          <p:cNvCxnSpPr>
            <a:cxnSpLocks/>
            <a:stCxn id="14" idx="3"/>
            <a:endCxn id="9" idx="2"/>
          </p:cNvCxnSpPr>
          <p:nvPr/>
        </p:nvCxnSpPr>
        <p:spPr>
          <a:xfrm flipV="1">
            <a:off x="6879246" y="2850775"/>
            <a:ext cx="1592401" cy="1136278"/>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a:extLst>
              <a:ext uri="{FF2B5EF4-FFF2-40B4-BE49-F238E27FC236}">
                <a16:creationId xmlns:a16="http://schemas.microsoft.com/office/drawing/2014/main" id="{4B9C533A-5053-9698-0D02-0CBD992A0E02}"/>
              </a:ext>
              <a:ext uri="{C183D7F6-B498-43B3-948B-1728B52AA6E4}">
                <adec:decorative xmlns:adec="http://schemas.microsoft.com/office/drawing/2017/decorative" val="1"/>
              </a:ext>
            </a:extLst>
          </p:cNvPr>
          <p:cNvCxnSpPr>
            <a:cxnSpLocks/>
          </p:cNvCxnSpPr>
          <p:nvPr/>
        </p:nvCxnSpPr>
        <p:spPr>
          <a:xfrm rot="10800000" flipV="1">
            <a:off x="6879247" y="2850775"/>
            <a:ext cx="1914901" cy="1479178"/>
          </a:xfrm>
          <a:prstGeom prst="bentConnector3">
            <a:avLst>
              <a:gd name="adj1" fmla="val 1546"/>
            </a:avLst>
          </a:prstGeom>
          <a:ln w="38100">
            <a:solidFill>
              <a:schemeClr val="accent5"/>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AF0FF64B-5244-C8E7-C414-C58530797962}"/>
              </a:ext>
            </a:extLst>
          </p:cNvPr>
          <p:cNvSpPr/>
          <p:nvPr/>
        </p:nvSpPr>
        <p:spPr>
          <a:xfrm>
            <a:off x="6293223" y="1990164"/>
            <a:ext cx="4356847" cy="860611"/>
          </a:xfrm>
          <a:prstGeom prst="roundRect">
            <a:avLst/>
          </a:prstGeom>
          <a:solidFill>
            <a:srgbClr val="588051">
              <a:alpha val="25098"/>
            </a:srgb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nsolas" panose="020B0609020204030204" pitchFamily="49" charset="0"/>
                <a:cs typeface="Consolas" panose="020B0609020204030204" pitchFamily="49" charset="0"/>
              </a:rPr>
              <a:t>def </a:t>
            </a:r>
            <a:r>
              <a:rPr lang="en-US" sz="1400" dirty="0" err="1">
                <a:solidFill>
                  <a:schemeClr val="tx1"/>
                </a:solidFill>
                <a:latin typeface="Consolas" panose="020B0609020204030204" pitchFamily="49" charset="0"/>
                <a:cs typeface="Consolas" panose="020B0609020204030204" pitchFamily="49" charset="0"/>
              </a:rPr>
              <a:t>is_palindrome</a:t>
            </a:r>
            <a:r>
              <a:rPr lang="en-US" sz="1400" dirty="0">
                <a:solidFill>
                  <a:schemeClr val="tx1"/>
                </a:solidFill>
                <a:latin typeface="Consolas" panose="020B0609020204030204" pitchFamily="49" charset="0"/>
                <a:cs typeface="Consolas" panose="020B0609020204030204" pitchFamily="49" charset="0"/>
              </a:rPr>
              <a:t>(s):</a:t>
            </a:r>
          </a:p>
          <a:p>
            <a:pPr algn="ctr"/>
            <a:r>
              <a:rPr lang="en-US" sz="1400" dirty="0">
                <a:solidFill>
                  <a:schemeClr val="tx1"/>
                </a:solidFill>
                <a:latin typeface="Consolas" panose="020B0609020204030204" pitchFamily="49" charset="0"/>
                <a:cs typeface="Consolas" panose="020B0609020204030204" pitchFamily="49" charset="0"/>
              </a:rPr>
              <a:t>return s == s[::-1]</a:t>
            </a:r>
          </a:p>
        </p:txBody>
      </p:sp>
      <p:cxnSp>
        <p:nvCxnSpPr>
          <p:cNvPr id="26" name="Elbow Connector 25">
            <a:extLst>
              <a:ext uri="{FF2B5EF4-FFF2-40B4-BE49-F238E27FC236}">
                <a16:creationId xmlns:a16="http://schemas.microsoft.com/office/drawing/2014/main" id="{8D14410E-7DE6-73E1-FB1E-716AF4BBD11E}"/>
              </a:ext>
              <a:ext uri="{C183D7F6-B498-43B3-948B-1728B52AA6E4}">
                <adec:decorative xmlns:adec="http://schemas.microsoft.com/office/drawing/2017/decorative" val="1"/>
              </a:ext>
            </a:extLst>
          </p:cNvPr>
          <p:cNvCxnSpPr>
            <a:cxnSpLocks/>
          </p:cNvCxnSpPr>
          <p:nvPr/>
        </p:nvCxnSpPr>
        <p:spPr>
          <a:xfrm rot="10800000">
            <a:off x="3361766" y="2876641"/>
            <a:ext cx="1950987" cy="1453313"/>
          </a:xfrm>
          <a:prstGeom prst="bentConnector3">
            <a:avLst>
              <a:gd name="adj1" fmla="val 100315"/>
            </a:avLst>
          </a:prstGeom>
          <a:ln w="38100">
            <a:solidFill>
              <a:schemeClr val="accent5"/>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32" name="Rounded Rectangle 31">
            <a:extLst>
              <a:ext uri="{FF2B5EF4-FFF2-40B4-BE49-F238E27FC236}">
                <a16:creationId xmlns:a16="http://schemas.microsoft.com/office/drawing/2014/main" id="{EEFB18FA-DCBE-CA09-0EE1-A2421AF9A7BA}"/>
              </a:ext>
            </a:extLst>
          </p:cNvPr>
          <p:cNvSpPr/>
          <p:nvPr/>
        </p:nvSpPr>
        <p:spPr>
          <a:xfrm>
            <a:off x="5275480" y="4707499"/>
            <a:ext cx="1641036" cy="40341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i="1" dirty="0">
                <a:solidFill>
                  <a:schemeClr val="tx1"/>
                </a:solidFill>
              </a:rPr>
              <a:t>Backpropagate!</a:t>
            </a:r>
          </a:p>
        </p:txBody>
      </p:sp>
      <p:sp>
        <p:nvSpPr>
          <p:cNvPr id="33" name="TextBox 32">
            <a:extLst>
              <a:ext uri="{FF2B5EF4-FFF2-40B4-BE49-F238E27FC236}">
                <a16:creationId xmlns:a16="http://schemas.microsoft.com/office/drawing/2014/main" id="{E10AB546-9564-C1F2-6AD0-878495E63260}"/>
              </a:ext>
            </a:extLst>
          </p:cNvPr>
          <p:cNvSpPr txBox="1"/>
          <p:nvPr/>
        </p:nvSpPr>
        <p:spPr>
          <a:xfrm>
            <a:off x="2137671" y="5406459"/>
            <a:ext cx="7916654" cy="369332"/>
          </a:xfrm>
          <a:prstGeom prst="rect">
            <a:avLst/>
          </a:prstGeom>
          <a:noFill/>
        </p:spPr>
        <p:txBody>
          <a:bodyPr wrap="none" rtlCol="0">
            <a:spAutoFit/>
          </a:bodyPr>
          <a:lstStyle/>
          <a:p>
            <a:r>
              <a:rPr lang="en-US" b="1" dirty="0"/>
              <a:t>Problem…</a:t>
            </a:r>
            <a:r>
              <a:rPr lang="en-US" b="1" i="1" dirty="0"/>
              <a:t>What if fine-tuning overwrites important learned weights?</a:t>
            </a:r>
          </a:p>
        </p:txBody>
      </p:sp>
      <p:sp>
        <p:nvSpPr>
          <p:cNvPr id="35" name="TextBox 34">
            <a:extLst>
              <a:ext uri="{FF2B5EF4-FFF2-40B4-BE49-F238E27FC236}">
                <a16:creationId xmlns:a16="http://schemas.microsoft.com/office/drawing/2014/main" id="{D6B94C9B-AF6F-1ED6-C003-030920D030DA}"/>
              </a:ext>
            </a:extLst>
          </p:cNvPr>
          <p:cNvSpPr txBox="1"/>
          <p:nvPr/>
        </p:nvSpPr>
        <p:spPr>
          <a:xfrm>
            <a:off x="2611903" y="5818084"/>
            <a:ext cx="6968190" cy="369332"/>
          </a:xfrm>
          <a:prstGeom prst="rect">
            <a:avLst/>
          </a:prstGeom>
          <a:noFill/>
        </p:spPr>
        <p:txBody>
          <a:bodyPr wrap="none" rtlCol="0">
            <a:spAutoFit/>
          </a:bodyPr>
          <a:lstStyle/>
          <a:p>
            <a:pPr algn="ctr"/>
            <a:r>
              <a:rPr lang="en-US" dirty="0"/>
              <a:t>Fine-tuning in the same way can lead to </a:t>
            </a:r>
            <a:r>
              <a:rPr lang="en-US" b="1" dirty="0">
                <a:solidFill>
                  <a:schemeClr val="accent2"/>
                </a:solidFill>
              </a:rPr>
              <a:t>catastrophic forgetting</a:t>
            </a:r>
            <a:endParaRPr lang="en-US" dirty="0">
              <a:solidFill>
                <a:schemeClr val="accent2"/>
              </a:solidFill>
            </a:endParaRPr>
          </a:p>
        </p:txBody>
      </p:sp>
    </p:spTree>
    <p:extLst>
      <p:ext uri="{BB962C8B-B14F-4D97-AF65-F5344CB8AC3E}">
        <p14:creationId xmlns:p14="http://schemas.microsoft.com/office/powerpoint/2010/main" val="33030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3" grpId="0"/>
      <p:bldP spid="14" grpId="0" animBg="1"/>
      <p:bldP spid="9" grpId="0" animBg="1"/>
      <p:bldP spid="32" grpId="0" animBg="1"/>
      <p:bldP spid="33"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14E66-7A58-362C-3864-E77671FF08FD}"/>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9AE774D-F30F-A814-AA9B-C9627B012D97}"/>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764F220-E406-2791-E89D-809121FBC5D6}"/>
              </a:ext>
            </a:extLst>
          </p:cNvPr>
          <p:cNvSpPr>
            <a:spLocks noGrp="1"/>
          </p:cNvSpPr>
          <p:nvPr>
            <p:ph type="sldNum" sz="quarter" idx="12"/>
          </p:nvPr>
        </p:nvSpPr>
        <p:spPr/>
        <p:txBody>
          <a:bodyPr/>
          <a:lstStyle/>
          <a:p>
            <a:fld id="{0C6CD854-DD62-6C4B-87F1-66B34D688D3F}" type="slidenum">
              <a:rPr lang="en-US" smtClean="0"/>
              <a:t>7</a:t>
            </a:fld>
            <a:endParaRPr lang="en-US"/>
          </a:p>
        </p:txBody>
      </p:sp>
      <p:sp>
        <p:nvSpPr>
          <p:cNvPr id="5" name="Title 4">
            <a:extLst>
              <a:ext uri="{FF2B5EF4-FFF2-40B4-BE49-F238E27FC236}">
                <a16:creationId xmlns:a16="http://schemas.microsoft.com/office/drawing/2014/main" id="{2877F935-BC19-83AB-D4BC-F1C4750A3AFD}"/>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50088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Arrow Connector 20">
            <a:extLst>
              <a:ext uri="{FF2B5EF4-FFF2-40B4-BE49-F238E27FC236}">
                <a16:creationId xmlns:a16="http://schemas.microsoft.com/office/drawing/2014/main" id="{0FA1FBD9-234E-6D6B-5F7E-AFAAED2659BC}"/>
              </a:ext>
              <a:ext uri="{C183D7F6-B498-43B3-948B-1728B52AA6E4}">
                <adec:decorative xmlns:adec="http://schemas.microsoft.com/office/drawing/2017/decorative" val="1"/>
              </a:ext>
            </a:extLst>
          </p:cNvPr>
          <p:cNvCxnSpPr>
            <a:stCxn id="9" idx="1"/>
            <a:endCxn id="8" idx="3"/>
          </p:cNvCxnSpPr>
          <p:nvPr/>
        </p:nvCxnSpPr>
        <p:spPr>
          <a:xfrm flipH="1">
            <a:off x="5116042" y="3856630"/>
            <a:ext cx="1959910" cy="0"/>
          </a:xfrm>
          <a:prstGeom prst="straightConnector1">
            <a:avLst/>
          </a:prstGeom>
          <a:ln w="57150">
            <a:solidFill>
              <a:schemeClr val="accent5"/>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7" name="Title 6">
            <a:extLst>
              <a:ext uri="{FF2B5EF4-FFF2-40B4-BE49-F238E27FC236}">
                <a16:creationId xmlns:a16="http://schemas.microsoft.com/office/drawing/2014/main" id="{4DA7B4E0-3363-106E-4B11-0FA21CFC1649}"/>
              </a:ext>
            </a:extLst>
          </p:cNvPr>
          <p:cNvSpPr>
            <a:spLocks noGrp="1"/>
          </p:cNvSpPr>
          <p:nvPr>
            <p:ph type="title"/>
          </p:nvPr>
        </p:nvSpPr>
        <p:spPr>
          <a:xfrm>
            <a:off x="1058945" y="537119"/>
            <a:ext cx="10074109" cy="1161039"/>
          </a:xfrm>
        </p:spPr>
        <p:txBody>
          <a:bodyPr>
            <a:normAutofit/>
          </a:bodyPr>
          <a:lstStyle/>
          <a:p>
            <a:r>
              <a:rPr lang="en-US" sz="3000" dirty="0"/>
              <a:t>Encouraging Desirable Outputs</a:t>
            </a:r>
          </a:p>
        </p:txBody>
      </p:sp>
      <p:sp>
        <p:nvSpPr>
          <p:cNvPr id="4" name="Date Placeholder 3">
            <a:extLst>
              <a:ext uri="{FF2B5EF4-FFF2-40B4-BE49-F238E27FC236}">
                <a16:creationId xmlns:a16="http://schemas.microsoft.com/office/drawing/2014/main" id="{9681C0E7-57F3-4614-B264-2F05E2C8778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A49BD54-5C08-0EFF-7CC2-CDF26C81F1FB}"/>
              </a:ext>
            </a:extLst>
          </p:cNvPr>
          <p:cNvSpPr>
            <a:spLocks noGrp="1"/>
          </p:cNvSpPr>
          <p:nvPr>
            <p:ph type="sldNum" sz="quarter" idx="12"/>
          </p:nvPr>
        </p:nvSpPr>
        <p:spPr/>
        <p:txBody>
          <a:bodyPr/>
          <a:lstStyle/>
          <a:p>
            <a:fld id="{0C6CD854-DD62-6C4B-87F1-66B34D688D3F}" type="slidenum">
              <a:rPr lang="en-US" smtClean="0"/>
              <a:t>8</a:t>
            </a:fld>
            <a:endParaRPr lang="en-US"/>
          </a:p>
        </p:txBody>
      </p:sp>
      <p:sp>
        <p:nvSpPr>
          <p:cNvPr id="8" name="Rounded Rectangle 7">
            <a:extLst>
              <a:ext uri="{FF2B5EF4-FFF2-40B4-BE49-F238E27FC236}">
                <a16:creationId xmlns:a16="http://schemas.microsoft.com/office/drawing/2014/main" id="{F0A0998D-F724-A46C-343F-8CB206BD3779}"/>
              </a:ext>
            </a:extLst>
          </p:cNvPr>
          <p:cNvSpPr/>
          <p:nvPr/>
        </p:nvSpPr>
        <p:spPr>
          <a:xfrm>
            <a:off x="3392576" y="3298577"/>
            <a:ext cx="1723466" cy="1116106"/>
          </a:xfrm>
          <a:prstGeom prst="roundRect">
            <a:avLst>
              <a:gd name="adj" fmla="val 702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LLM</a:t>
            </a:r>
          </a:p>
        </p:txBody>
      </p:sp>
      <p:sp>
        <p:nvSpPr>
          <p:cNvPr id="9" name="Rounded Rectangle 8">
            <a:extLst>
              <a:ext uri="{FF2B5EF4-FFF2-40B4-BE49-F238E27FC236}">
                <a16:creationId xmlns:a16="http://schemas.microsoft.com/office/drawing/2014/main" id="{3C3338E5-3BD7-2074-E1EB-16F6DA607038}"/>
              </a:ext>
            </a:extLst>
          </p:cNvPr>
          <p:cNvSpPr/>
          <p:nvPr/>
        </p:nvSpPr>
        <p:spPr>
          <a:xfrm>
            <a:off x="7075952" y="3298577"/>
            <a:ext cx="1723466" cy="1116106"/>
          </a:xfrm>
          <a:prstGeom prst="roundRect">
            <a:avLst>
              <a:gd name="adj" fmla="val 7028"/>
            </a:avLst>
          </a:prstGeom>
          <a:solidFill>
            <a:srgbClr val="A965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Users</a:t>
            </a:r>
          </a:p>
        </p:txBody>
      </p:sp>
      <p:cxnSp>
        <p:nvCxnSpPr>
          <p:cNvPr id="14" name="Elbow Connector 13">
            <a:extLst>
              <a:ext uri="{FF2B5EF4-FFF2-40B4-BE49-F238E27FC236}">
                <a16:creationId xmlns:a16="http://schemas.microsoft.com/office/drawing/2014/main" id="{5AE5DE17-0D53-62AA-8E4D-C1B1D89E5C5B}"/>
              </a:ext>
              <a:ext uri="{C183D7F6-B498-43B3-948B-1728B52AA6E4}">
                <adec:decorative xmlns:adec="http://schemas.microsoft.com/office/drawing/2017/decorative" val="1"/>
              </a:ext>
            </a:extLst>
          </p:cNvPr>
          <p:cNvCxnSpPr>
            <a:stCxn id="9" idx="0"/>
            <a:endCxn id="8" idx="0"/>
          </p:cNvCxnSpPr>
          <p:nvPr/>
        </p:nvCxnSpPr>
        <p:spPr>
          <a:xfrm rot="16200000" flipV="1">
            <a:off x="6095997" y="1456889"/>
            <a:ext cx="12700" cy="3683376"/>
          </a:xfrm>
          <a:prstGeom prst="bentConnector3">
            <a:avLst>
              <a:gd name="adj1" fmla="val 5823528"/>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10" name="Rounded Rectangle 9">
            <a:extLst>
              <a:ext uri="{FF2B5EF4-FFF2-40B4-BE49-F238E27FC236}">
                <a16:creationId xmlns:a16="http://schemas.microsoft.com/office/drawing/2014/main" id="{45A73309-A440-3C03-95CF-7BA8195D5480}"/>
              </a:ext>
            </a:extLst>
          </p:cNvPr>
          <p:cNvSpPr/>
          <p:nvPr/>
        </p:nvSpPr>
        <p:spPr>
          <a:xfrm>
            <a:off x="5513292" y="2334253"/>
            <a:ext cx="1165413" cy="465372"/>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Prompt</a:t>
            </a:r>
          </a:p>
        </p:txBody>
      </p:sp>
      <p:cxnSp>
        <p:nvCxnSpPr>
          <p:cNvPr id="16" name="Elbow Connector 15">
            <a:extLst>
              <a:ext uri="{FF2B5EF4-FFF2-40B4-BE49-F238E27FC236}">
                <a16:creationId xmlns:a16="http://schemas.microsoft.com/office/drawing/2014/main" id="{53A021D3-6C80-2A21-9619-BCDD0C6B230B}"/>
              </a:ext>
              <a:ext uri="{C183D7F6-B498-43B3-948B-1728B52AA6E4}">
                <adec:decorative xmlns:adec="http://schemas.microsoft.com/office/drawing/2017/decorative" val="1"/>
              </a:ext>
            </a:extLst>
          </p:cNvPr>
          <p:cNvCxnSpPr>
            <a:cxnSpLocks/>
            <a:stCxn id="8" idx="2"/>
            <a:endCxn id="9" idx="2"/>
          </p:cNvCxnSpPr>
          <p:nvPr/>
        </p:nvCxnSpPr>
        <p:spPr>
          <a:xfrm rot="16200000" flipH="1">
            <a:off x="6095997" y="2572995"/>
            <a:ext cx="12700" cy="3683376"/>
          </a:xfrm>
          <a:prstGeom prst="bentConnector3">
            <a:avLst>
              <a:gd name="adj1" fmla="val 5400000"/>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a:extLst>
              <a:ext uri="{FF2B5EF4-FFF2-40B4-BE49-F238E27FC236}">
                <a16:creationId xmlns:a16="http://schemas.microsoft.com/office/drawing/2014/main" id="{BE7CE469-7076-87DD-35A1-88B87160438F}"/>
              </a:ext>
            </a:extLst>
          </p:cNvPr>
          <p:cNvSpPr/>
          <p:nvPr/>
        </p:nvSpPr>
        <p:spPr>
          <a:xfrm>
            <a:off x="5513292" y="4873435"/>
            <a:ext cx="1165413" cy="465372"/>
          </a:xfrm>
          <a:prstGeom prst="roundRect">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3"/>
                </a:solidFill>
              </a:rPr>
              <a:t>Response</a:t>
            </a:r>
          </a:p>
        </p:txBody>
      </p:sp>
      <p:sp>
        <p:nvSpPr>
          <p:cNvPr id="28" name="TextBox 27">
            <a:extLst>
              <a:ext uri="{FF2B5EF4-FFF2-40B4-BE49-F238E27FC236}">
                <a16:creationId xmlns:a16="http://schemas.microsoft.com/office/drawing/2014/main" id="{484CE5B9-ECB4-5DB6-D128-16EFC160ECB7}"/>
              </a:ext>
            </a:extLst>
          </p:cNvPr>
          <p:cNvSpPr txBox="1"/>
          <p:nvPr/>
        </p:nvSpPr>
        <p:spPr>
          <a:xfrm>
            <a:off x="5610126" y="3428196"/>
            <a:ext cx="971741" cy="369332"/>
          </a:xfrm>
          <a:prstGeom prst="rect">
            <a:avLst/>
          </a:prstGeom>
          <a:noFill/>
        </p:spPr>
        <p:txBody>
          <a:bodyPr wrap="none" rtlCol="0">
            <a:spAutoFit/>
          </a:bodyPr>
          <a:lstStyle/>
          <a:p>
            <a:r>
              <a:rPr lang="en-US" i="1" dirty="0">
                <a:solidFill>
                  <a:schemeClr val="bg2"/>
                </a:solidFill>
              </a:rPr>
              <a:t>Reward</a:t>
            </a:r>
          </a:p>
        </p:txBody>
      </p:sp>
    </p:spTree>
    <p:extLst>
      <p:ext uri="{BB962C8B-B14F-4D97-AF65-F5344CB8AC3E}">
        <p14:creationId xmlns:p14="http://schemas.microsoft.com/office/powerpoint/2010/main" val="331564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CB0F65-EBBA-64DD-48E3-159FBE34959F}"/>
              </a:ext>
            </a:extLst>
          </p:cNvPr>
          <p:cNvSpPr>
            <a:spLocks noGrp="1"/>
          </p:cNvSpPr>
          <p:nvPr>
            <p:ph type="title"/>
          </p:nvPr>
        </p:nvSpPr>
        <p:spPr/>
        <p:txBody>
          <a:bodyPr/>
          <a:lstStyle/>
          <a:p>
            <a:r>
              <a:rPr lang="en-US" dirty="0"/>
              <a:t>Language Models as MDPs</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1F16DCB1-A067-1150-79AD-2E70B7259898}"/>
                  </a:ext>
                </a:extLst>
              </p:cNvPr>
              <p:cNvSpPr>
                <a:spLocks noGrp="1"/>
              </p:cNvSpPr>
              <p:nvPr>
                <p:ph idx="1"/>
              </p:nvPr>
            </p:nvSpPr>
            <p:spPr/>
            <p:txBody>
              <a:bodyPr/>
              <a:lstStyle/>
              <a:p>
                <a:pPr>
                  <a:buClr>
                    <a:schemeClr val="tx1"/>
                  </a:buClr>
                </a:pPr>
                <a:r>
                  <a:rPr lang="en-US" b="1" dirty="0">
                    <a:solidFill>
                      <a:schemeClr val="accent2"/>
                    </a:solidFill>
                    <a:latin typeface="Avenir Next" panose="020B0503020202020204" pitchFamily="34" charset="0"/>
                  </a:rPr>
                  <a:t>State</a:t>
                </a:r>
                <a:r>
                  <a:rPr lang="en-US" dirty="0"/>
                  <a:t>: Sequence of words seen so far</a:t>
                </a:r>
              </a:p>
              <a:p>
                <a:pPr lvl="1">
                  <a:buClr>
                    <a:schemeClr val="tx1"/>
                  </a:buClr>
                </a:pPr>
                <a:r>
                  <a:rPr lang="en-US" dirty="0"/>
                  <a:t>For GPT-3, </a:t>
                </a:r>
                <a14:m>
                  <m:oMath xmlns:m="http://schemas.openxmlformats.org/officeDocument/2006/math">
                    <m:sSup>
                      <m:sSupPr>
                        <m:ctrlPr>
                          <a:rPr lang="en-US" i="1" smtClean="0">
                            <a:latin typeface="Cambria Math" panose="02040503050406030204" pitchFamily="18" charset="0"/>
                          </a:rPr>
                        </m:ctrlPr>
                      </m:sSupPr>
                      <m:e>
                        <m:sSup>
                          <m:sSupPr>
                            <m:ctrlPr>
                              <a:rPr lang="en-US" i="1" smtClean="0">
                                <a:latin typeface="Cambria Math" panose="02040503050406030204" pitchFamily="18" charset="0"/>
                              </a:rPr>
                            </m:ctrlPr>
                          </m:sSupPr>
                          <m:e>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e>
                          <m:sup>
                            <m:sSub>
                              <m:sSubPr>
                                <m:ctrlPr>
                                  <a:rPr lang="en-US" i="1" smtClean="0">
                                    <a:latin typeface="Cambria Math" panose="02040503050406030204" pitchFamily="18" charset="0"/>
                                  </a:rPr>
                                </m:ctrlPr>
                              </m:sSubPr>
                              <m:e>
                                <m:r>
                                  <a:rPr lang="en-US" b="0" i="1" smtClean="0">
                                    <a:latin typeface="Cambria Math" panose="02040503050406030204" pitchFamily="18" charset="0"/>
                                  </a:rPr>
                                  <m:t>𝑛</m:t>
                                </m:r>
                              </m:e>
                              <m:sub>
                                <m:r>
                                  <m:rPr>
                                    <m:sty m:val="p"/>
                                  </m:rPr>
                                  <a:rPr lang="en-US" b="0" i="0" smtClean="0">
                                    <a:latin typeface="Cambria Math" panose="02040503050406030204" pitchFamily="18" charset="0"/>
                                  </a:rPr>
                                  <m:t>context</m:t>
                                </m:r>
                              </m:sub>
                            </m:sSub>
                          </m:sup>
                        </m:sSup>
                        <m:r>
                          <a:rPr lang="en-US" b="0" i="1" smtClean="0">
                            <a:latin typeface="Cambria Math" panose="02040503050406030204" pitchFamily="18" charset="0"/>
                          </a:rPr>
                          <m:t>=50,000</m:t>
                        </m:r>
                      </m:e>
                      <m:sup>
                        <m:r>
                          <a:rPr lang="en-US" b="0" i="1" smtClean="0">
                            <a:latin typeface="Cambria Math" panose="02040503050406030204" pitchFamily="18" charset="0"/>
                          </a:rPr>
                          <m:t>2,048</m:t>
                        </m:r>
                      </m:sup>
                    </m:sSup>
                  </m:oMath>
                </a14:m>
                <a:r>
                  <a:rPr lang="en-US" dirty="0"/>
                  <a:t> possible states</a:t>
                </a:r>
              </a:p>
              <a:p>
                <a:pPr>
                  <a:buClr>
                    <a:schemeClr val="tx1"/>
                  </a:buClr>
                </a:pPr>
                <a:r>
                  <a:rPr lang="en-US" b="1" dirty="0">
                    <a:solidFill>
                      <a:schemeClr val="accent3"/>
                    </a:solidFill>
                    <a:latin typeface="Avenir Next" panose="020B0503020202020204" pitchFamily="34" charset="0"/>
                  </a:rPr>
                  <a:t>Action</a:t>
                </a:r>
                <a:r>
                  <a:rPr lang="en-US" dirty="0"/>
                  <a:t>: Next word generated</a:t>
                </a:r>
              </a:p>
              <a:p>
                <a:pPr lvl="1">
                  <a:buClr>
                    <a:schemeClr val="tx1"/>
                  </a:buClr>
                </a:pPr>
                <a14:m>
                  <m:oMath xmlns:m="http://schemas.openxmlformats.org/officeDocument/2006/math">
                    <m:sSub>
                      <m:sSubPr>
                        <m:ctrlPr>
                          <a:rPr lang="en-US" i="1" smtClean="0">
                            <a:latin typeface="Cambria Math" panose="02040503050406030204" pitchFamily="18" charset="0"/>
                          </a:rPr>
                        </m:ctrlPr>
                      </m:sSubPr>
                      <m:e>
                        <m:r>
                          <m:rPr>
                            <m:sty m:val="p"/>
                          </m:rPr>
                          <a:rPr lang="en-US" b="0" i="0" smtClean="0">
                            <a:latin typeface="Cambria Math" panose="02040503050406030204" pitchFamily="18" charset="0"/>
                          </a:rPr>
                          <m:t>max</m:t>
                        </m:r>
                      </m:e>
                      <m:sub>
                        <m:r>
                          <a:rPr lang="en-US" b="0" i="1" smtClean="0">
                            <a:latin typeface="Cambria Math" panose="02040503050406030204" pitchFamily="18" charset="0"/>
                          </a:rPr>
                          <m:t>𝑤</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sub>
                    </m:sSub>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is infeasible!</a:t>
                </a:r>
              </a:p>
              <a:p>
                <a:pPr>
                  <a:buClr>
                    <a:schemeClr val="tx1"/>
                  </a:buClr>
                </a:pPr>
                <a:r>
                  <a:rPr lang="en-US" b="1" dirty="0">
                    <a:solidFill>
                      <a:schemeClr val="accent1"/>
                    </a:solidFill>
                    <a:latin typeface="Avenir Next" panose="020B0503020202020204" pitchFamily="34" charset="0"/>
                  </a:rPr>
                  <a:t>Transition</a:t>
                </a:r>
                <a:r>
                  <a:rPr lang="en-US" dirty="0"/>
                  <a:t>: Deterministic</a:t>
                </a:r>
              </a:p>
              <a:p>
                <a:pPr lvl="1">
                  <a:buClr>
                    <a:schemeClr val="tx1"/>
                  </a:buClr>
                </a:pPr>
                <a:r>
                  <a:rPr lang="en-US" dirty="0"/>
                  <a:t>Just append next word to sequence</a:t>
                </a:r>
              </a:p>
              <a:p>
                <a:pPr>
                  <a:buClr>
                    <a:schemeClr val="tx1"/>
                  </a:buClr>
                </a:pPr>
                <a:r>
                  <a:rPr lang="en-US" b="1" dirty="0">
                    <a:solidFill>
                      <a:schemeClr val="accent4"/>
                    </a:solidFill>
                    <a:latin typeface="Avenir Next" panose="020B0503020202020204" pitchFamily="34" charset="0"/>
                  </a:rPr>
                  <a:t>Reward</a:t>
                </a:r>
                <a:r>
                  <a:rPr lang="en-US" dirty="0"/>
                  <a:t>: ???</a:t>
                </a:r>
              </a:p>
            </p:txBody>
          </p:sp>
        </mc:Choice>
        <mc:Fallback>
          <p:sp>
            <p:nvSpPr>
              <p:cNvPr id="6" name="Content Placeholder 5">
                <a:extLst>
                  <a:ext uri="{FF2B5EF4-FFF2-40B4-BE49-F238E27FC236}">
                    <a16:creationId xmlns:a16="http://schemas.microsoft.com/office/drawing/2014/main" id="{1F16DCB1-A067-1150-79AD-2E70B7259898}"/>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44D835CE-FC0D-EE9B-31D7-6968D8ECBED0}"/>
              </a:ext>
            </a:extLst>
          </p:cNvPr>
          <p:cNvSpPr>
            <a:spLocks noGrp="1"/>
          </p:cNvSpPr>
          <p:nvPr>
            <p:ph type="dt" sz="half" idx="2"/>
          </p:nvPr>
        </p:nvSpPr>
        <p:spPr/>
        <p:txBody>
          <a:bodyPr/>
          <a:lstStyle/>
          <a:p>
            <a:r>
              <a:rPr lang="en-US" dirty="0"/>
              <a:t>CSE 473</a:t>
            </a:r>
          </a:p>
        </p:txBody>
      </p:sp>
      <p:sp>
        <p:nvSpPr>
          <p:cNvPr id="4" name="Slide Number Placeholder 3">
            <a:extLst>
              <a:ext uri="{FF2B5EF4-FFF2-40B4-BE49-F238E27FC236}">
                <a16:creationId xmlns:a16="http://schemas.microsoft.com/office/drawing/2014/main" id="{67DC3F0A-5A00-3E81-79F6-E56DF25521B5}"/>
              </a:ext>
            </a:extLst>
          </p:cNvPr>
          <p:cNvSpPr>
            <a:spLocks noGrp="1"/>
          </p:cNvSpPr>
          <p:nvPr>
            <p:ph type="sldNum" sz="quarter" idx="12"/>
          </p:nvPr>
        </p:nvSpPr>
        <p:spPr/>
        <p:txBody>
          <a:bodyPr/>
          <a:lstStyle/>
          <a:p>
            <a:fld id="{0C6CD854-DD62-6C4B-87F1-66B34D688D3F}" type="slidenum">
              <a:rPr lang="en-US" smtClean="0"/>
              <a:t>9</a:t>
            </a:fld>
            <a:endParaRPr lang="en-US"/>
          </a:p>
        </p:txBody>
      </p:sp>
      <p:grpSp>
        <p:nvGrpSpPr>
          <p:cNvPr id="7" name="Group 6" descr="An expectimax MDP tree showing states as red triangles with actions edges connecting them to Q-states, represented as green circular chance nodes, connected via transitions to a successor state s’.">
            <a:extLst>
              <a:ext uri="{FF2B5EF4-FFF2-40B4-BE49-F238E27FC236}">
                <a16:creationId xmlns:a16="http://schemas.microsoft.com/office/drawing/2014/main" id="{DFC93F0C-4474-A4E1-8A90-F5036D2C1952}"/>
              </a:ext>
            </a:extLst>
          </p:cNvPr>
          <p:cNvGrpSpPr/>
          <p:nvPr/>
        </p:nvGrpSpPr>
        <p:grpSpPr>
          <a:xfrm>
            <a:off x="7427641" y="1590261"/>
            <a:ext cx="4114800" cy="3886200"/>
            <a:chOff x="7129039" y="907566"/>
            <a:chExt cx="4114800" cy="3886200"/>
          </a:xfrm>
        </p:grpSpPr>
        <p:sp>
          <p:nvSpPr>
            <p:cNvPr id="8" name="AutoShape 4">
              <a:extLst>
                <a:ext uri="{FF2B5EF4-FFF2-40B4-BE49-F238E27FC236}">
                  <a16:creationId xmlns:a16="http://schemas.microsoft.com/office/drawing/2014/main" id="{C386B326-4A9A-E1F7-BF92-EB0C5EBBA8FD}"/>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9" name="AutoShape 5">
              <a:extLst>
                <a:ext uri="{FF2B5EF4-FFF2-40B4-BE49-F238E27FC236}">
                  <a16:creationId xmlns:a16="http://schemas.microsoft.com/office/drawing/2014/main" id="{97028411-D0C6-ECCB-D408-D60AAC96784C}"/>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10" name="Group 6">
              <a:extLst>
                <a:ext uri="{FF2B5EF4-FFF2-40B4-BE49-F238E27FC236}">
                  <a16:creationId xmlns:a16="http://schemas.microsoft.com/office/drawing/2014/main" id="{F1735643-4942-AE94-C7FA-07C3FDA29669}"/>
                </a:ext>
              </a:extLst>
            </p:cNvPr>
            <p:cNvGrpSpPr>
              <a:grpSpLocks/>
            </p:cNvGrpSpPr>
            <p:nvPr/>
          </p:nvGrpSpPr>
          <p:grpSpPr bwMode="auto">
            <a:xfrm>
              <a:off x="7510039" y="1288566"/>
              <a:ext cx="3733800" cy="1066800"/>
              <a:chOff x="1584" y="1680"/>
              <a:chExt cx="2352" cy="336"/>
            </a:xfrm>
          </p:grpSpPr>
          <p:sp>
            <p:nvSpPr>
              <p:cNvPr id="28" name="Line 7">
                <a:extLst>
                  <a:ext uri="{FF2B5EF4-FFF2-40B4-BE49-F238E27FC236}">
                    <a16:creationId xmlns:a16="http://schemas.microsoft.com/office/drawing/2014/main" id="{C834F194-FBF0-C672-BF16-DBFBB2C03E1F}"/>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9" name="Line 8">
                <a:extLst>
                  <a:ext uri="{FF2B5EF4-FFF2-40B4-BE49-F238E27FC236}">
                    <a16:creationId xmlns:a16="http://schemas.microsoft.com/office/drawing/2014/main" id="{9EA33AA9-F436-3680-4882-8C5EC8655ADF}"/>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0" name="Line 10">
                <a:extLst>
                  <a:ext uri="{FF2B5EF4-FFF2-40B4-BE49-F238E27FC236}">
                    <a16:creationId xmlns:a16="http://schemas.microsoft.com/office/drawing/2014/main" id="{98EC180C-B9B6-D914-0F6B-37EC23D6A581}"/>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1" name="Oval 11">
              <a:extLst>
                <a:ext uri="{FF2B5EF4-FFF2-40B4-BE49-F238E27FC236}">
                  <a16:creationId xmlns:a16="http://schemas.microsoft.com/office/drawing/2014/main" id="{90F3395F-3CE2-F87E-6621-6F4ED66E974D}"/>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2" name="Group 12">
              <a:extLst>
                <a:ext uri="{FF2B5EF4-FFF2-40B4-BE49-F238E27FC236}">
                  <a16:creationId xmlns:a16="http://schemas.microsoft.com/office/drawing/2014/main" id="{06D9BFF2-E515-B74D-705C-05A44D913D7C}"/>
                </a:ext>
              </a:extLst>
            </p:cNvPr>
            <p:cNvGrpSpPr>
              <a:grpSpLocks/>
            </p:cNvGrpSpPr>
            <p:nvPr/>
          </p:nvGrpSpPr>
          <p:grpSpPr bwMode="auto">
            <a:xfrm>
              <a:off x="7129039" y="2736366"/>
              <a:ext cx="3124200" cy="1143000"/>
              <a:chOff x="1536" y="2400"/>
              <a:chExt cx="1584" cy="624"/>
            </a:xfrm>
          </p:grpSpPr>
          <p:sp>
            <p:nvSpPr>
              <p:cNvPr id="25" name="Line 13">
                <a:extLst>
                  <a:ext uri="{FF2B5EF4-FFF2-40B4-BE49-F238E27FC236}">
                    <a16:creationId xmlns:a16="http://schemas.microsoft.com/office/drawing/2014/main" id="{FDE93D4F-E90B-9DB2-3CAE-E8C497C9240A}"/>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6" name="Line 14">
                <a:extLst>
                  <a:ext uri="{FF2B5EF4-FFF2-40B4-BE49-F238E27FC236}">
                    <a16:creationId xmlns:a16="http://schemas.microsoft.com/office/drawing/2014/main" id="{6EBCAA31-1F5B-BD28-53C7-E24A63D5D6C3}"/>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7" name="Line 15">
                <a:extLst>
                  <a:ext uri="{FF2B5EF4-FFF2-40B4-BE49-F238E27FC236}">
                    <a16:creationId xmlns:a16="http://schemas.microsoft.com/office/drawing/2014/main" id="{778FEA79-DF30-CC47-4748-6557459D7C4D}"/>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mc:AlternateContent xmlns:mc="http://schemas.openxmlformats.org/markup-compatibility/2006" xmlns:a14="http://schemas.microsoft.com/office/drawing/2010/main">
          <mc:Choice Requires="a14">
            <p:sp>
              <p:nvSpPr>
                <p:cNvPr id="13" name="Text Box 17">
                  <a:extLst>
                    <a:ext uri="{FF2B5EF4-FFF2-40B4-BE49-F238E27FC236}">
                      <a16:creationId xmlns:a16="http://schemas.microsoft.com/office/drawing/2014/main" id="{69F84F70-FF97-13D8-137A-8219C5855984}"/>
                    </a:ext>
                  </a:extLst>
                </p:cNvPr>
                <p:cNvSpPr txBox="1">
                  <a:spLocks noChangeArrowheads="1"/>
                </p:cNvSpPr>
                <p:nvPr/>
              </p:nvSpPr>
              <p:spPr bwMode="auto">
                <a:xfrm>
                  <a:off x="9018346" y="1770091"/>
                  <a:ext cx="598025" cy="369332"/>
                </a:xfrm>
                <a:prstGeom prst="rect">
                  <a:avLst/>
                </a:prstGeom>
                <a:noFill/>
                <a:ln w="9525">
                  <a:noFill/>
                  <a:miter lim="800000"/>
                  <a:headEnd/>
                  <a:tailEnd/>
                </a:ln>
              </p:spPr>
              <p:txBody>
                <a:bodyPr wrap="square">
                  <a:spAutoFit/>
                </a:bodyPr>
                <a:lstStyle/>
                <a:p>
                  <a:pPr>
                    <a:spcBef>
                      <a:spcPct val="50000"/>
                    </a:spcBef>
                  </a:pPr>
                  <a14:m>
                    <m:oMathPara xmlns:m="http://schemas.openxmlformats.org/officeDocument/2006/math">
                      <m:oMathParaPr>
                        <m:jc m:val="centerGroup"/>
                      </m:oMathParaPr>
                      <m:oMath xmlns:m="http://schemas.openxmlformats.org/officeDocument/2006/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sSub>
                          <m:sSubPr>
                            <m:ctrlPr>
                              <a:rPr lang="en-US" b="1" i="1" smtClean="0">
                                <a:solidFill>
                                  <a:schemeClr val="accent1"/>
                                </a:solidFill>
                                <a:latin typeface="Cambria Math" panose="02040503050406030204" pitchFamily="18" charset="0"/>
                                <a:ea typeface="Cambria Math" panose="02040503050406030204" pitchFamily="18" charset="0"/>
                                <a:cs typeface="Calibri"/>
                              </a:rPr>
                            </m:ctrlPr>
                          </m:sSubPr>
                          <m:e>
                            <m:r>
                              <a:rPr lang="en-US" b="1" i="1" smtClean="0">
                                <a:solidFill>
                                  <a:schemeClr val="accent1"/>
                                </a:solidFill>
                                <a:latin typeface="Cambria Math" panose="02040503050406030204" pitchFamily="18" charset="0"/>
                                <a:ea typeface="Cambria Math" panose="02040503050406030204" pitchFamily="18" charset="0"/>
                                <a:cs typeface="Calibri"/>
                              </a:rPr>
                              <m:t>𝒔</m:t>
                            </m:r>
                          </m:e>
                          <m:sub>
                            <m:r>
                              <a:rPr lang="en-US" b="1" i="1" smtClean="0">
                                <a:solidFill>
                                  <a:schemeClr val="accent1"/>
                                </a:solidFill>
                                <a:latin typeface="Cambria Math" panose="02040503050406030204" pitchFamily="18" charset="0"/>
                                <a:ea typeface="Cambria Math" panose="02040503050406030204" pitchFamily="18" charset="0"/>
                                <a:cs typeface="Calibri"/>
                              </a:rPr>
                              <m:t>𝟎</m:t>
                            </m:r>
                          </m:sub>
                        </m:sSub>
                        <m:r>
                          <a:rPr lang="en-US" b="1" i="1" smtClean="0">
                            <a:solidFill>
                              <a:schemeClr val="accent1"/>
                            </a:solidFill>
                            <a:latin typeface="Cambria Math" panose="02040503050406030204" pitchFamily="18" charset="0"/>
                            <a:ea typeface="Cambria Math" panose="02040503050406030204" pitchFamily="18" charset="0"/>
                            <a:cs typeface="Calibri"/>
                          </a:rPr>
                          <m:t>)</m:t>
                        </m:r>
                      </m:oMath>
                    </m:oMathPara>
                  </a14:m>
                  <a:endParaRPr lang="en-US" b="1" i="1" dirty="0">
                    <a:solidFill>
                      <a:schemeClr val="accent1"/>
                    </a:solidFill>
                    <a:latin typeface="+mj-lt"/>
                    <a:cs typeface="Calibri"/>
                  </a:endParaRPr>
                </a:p>
              </p:txBody>
            </p:sp>
          </mc:Choice>
          <mc:Fallback xmlns="">
            <p:sp>
              <p:nvSpPr>
                <p:cNvPr id="19" name="Text Box 17">
                  <a:extLst>
                    <a:ext uri="{FF2B5EF4-FFF2-40B4-BE49-F238E27FC236}">
                      <a16:creationId xmlns:a16="http://schemas.microsoft.com/office/drawing/2014/main" id="{D6CEAA7F-329F-DD61-1AD7-97CFD3F48303}"/>
                    </a:ext>
                  </a:extLst>
                </p:cNvPr>
                <p:cNvSpPr txBox="1">
                  <a:spLocks noRot="1" noChangeAspect="1" noMove="1" noResize="1" noEditPoints="1" noAdjustHandles="1" noChangeArrowheads="1" noChangeShapeType="1" noTextEdit="1"/>
                </p:cNvSpPr>
                <p:nvPr/>
              </p:nvSpPr>
              <p:spPr bwMode="auto">
                <a:xfrm>
                  <a:off x="9018346" y="1770091"/>
                  <a:ext cx="598025" cy="369332"/>
                </a:xfrm>
                <a:prstGeom prst="rect">
                  <a:avLst/>
                </a:prstGeom>
                <a:blipFill>
                  <a:blip r:embed="rId3"/>
                  <a:stretch>
                    <a:fillRect r="-29167" b="-13333"/>
                  </a:stretch>
                </a:blipFill>
                <a:ln w="9525">
                  <a:noFill/>
                  <a:miter lim="800000"/>
                  <a:headEnd/>
                  <a:tailEnd/>
                </a:ln>
              </p:spPr>
              <p:txBody>
                <a:bodyPr/>
                <a:lstStyle/>
                <a:p>
                  <a:r>
                    <a:rPr lang="en-US">
                      <a:noFill/>
                    </a:rPr>
                    <a:t> </a:t>
                  </a:r>
                </a:p>
              </p:txBody>
            </p:sp>
          </mc:Fallback>
        </mc:AlternateContent>
        <p:sp>
          <p:nvSpPr>
            <p:cNvPr id="14" name="Text Box 18">
              <a:extLst>
                <a:ext uri="{FF2B5EF4-FFF2-40B4-BE49-F238E27FC236}">
                  <a16:creationId xmlns:a16="http://schemas.microsoft.com/office/drawing/2014/main" id="{0265B808-FB4D-093B-9EBE-0FA1A10B8403}"/>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r>
                <a:rPr lang="en-US" baseline="-25000" dirty="0">
                  <a:solidFill>
                    <a:schemeClr val="accent2"/>
                  </a:solidFill>
                  <a:latin typeface="+mj-lt"/>
                  <a:cs typeface="Calibri"/>
                </a:rPr>
                <a:t>0</a:t>
              </a:r>
              <a:endParaRPr lang="en-US" dirty="0">
                <a:solidFill>
                  <a:schemeClr val="accent2"/>
                </a:solidFill>
                <a:latin typeface="+mj-lt"/>
                <a:cs typeface="Calibri"/>
              </a:endParaRPr>
            </a:p>
          </p:txBody>
        </p:sp>
        <p:sp>
          <p:nvSpPr>
            <p:cNvPr id="15" name="Text Box 19">
              <a:extLst>
                <a:ext uri="{FF2B5EF4-FFF2-40B4-BE49-F238E27FC236}">
                  <a16:creationId xmlns:a16="http://schemas.microsoft.com/office/drawing/2014/main" id="{669D98A3-9A56-404B-F6BF-2CF2A1720595}"/>
                </a:ext>
              </a:extLst>
            </p:cNvPr>
            <p:cNvSpPr txBox="1">
              <a:spLocks noChangeArrowheads="1"/>
            </p:cNvSpPr>
            <p:nvPr/>
          </p:nvSpPr>
          <p:spPr bwMode="auto">
            <a:xfrm>
              <a:off x="9391889" y="3879366"/>
              <a:ext cx="457200" cy="366713"/>
            </a:xfrm>
            <a:prstGeom prst="rect">
              <a:avLst/>
            </a:prstGeom>
            <a:noFill/>
            <a:ln w="9525">
              <a:noFill/>
              <a:miter lim="800000"/>
              <a:headEnd/>
              <a:tailEnd/>
            </a:ln>
          </p:spPr>
          <p:txBody>
            <a:bodyPr>
              <a:spAutoFit/>
            </a:bodyPr>
            <a:lstStyle/>
            <a:p>
              <a:pPr algn="ctr" rtl="1">
                <a:spcBef>
                  <a:spcPct val="50000"/>
                </a:spcBef>
              </a:pPr>
              <a:r>
                <a:rPr lang="en-US" dirty="0">
                  <a:solidFill>
                    <a:schemeClr val="accent2"/>
                  </a:solidFill>
                  <a:latin typeface="+mj-lt"/>
                  <a:cs typeface="Calibri"/>
                </a:rPr>
                <a:t>s</a:t>
              </a:r>
              <a:r>
                <a:rPr lang="en-US" baseline="-25000" dirty="0">
                  <a:solidFill>
                    <a:schemeClr val="accent2"/>
                  </a:solidFill>
                  <a:latin typeface="+mj-lt"/>
                  <a:cs typeface="Calibri"/>
                </a:rPr>
                <a:t>1</a:t>
              </a:r>
              <a:endParaRPr lang="en-US" dirty="0">
                <a:solidFill>
                  <a:schemeClr val="accent2"/>
                </a:solidFill>
                <a:latin typeface="+mj-lt"/>
                <a:cs typeface="Calibri"/>
              </a:endParaRPr>
            </a:p>
          </p:txBody>
        </p:sp>
        <p:sp>
          <p:nvSpPr>
            <p:cNvPr id="16" name="Text Box 20">
              <a:extLst>
                <a:ext uri="{FF2B5EF4-FFF2-40B4-BE49-F238E27FC236}">
                  <a16:creationId xmlns:a16="http://schemas.microsoft.com/office/drawing/2014/main" id="{52B310CA-2B21-DEE6-BD3E-3AC55931F256}"/>
                </a:ext>
              </a:extLst>
            </p:cNvPr>
            <p:cNvSpPr txBox="1">
              <a:spLocks noChangeArrowheads="1"/>
            </p:cNvSpPr>
            <p:nvPr/>
          </p:nvSpPr>
          <p:spPr bwMode="auto">
            <a:xfrm>
              <a:off x="8916364" y="2355366"/>
              <a:ext cx="762000" cy="366713"/>
            </a:xfrm>
            <a:prstGeom prst="rect">
              <a:avLst/>
            </a:prstGeom>
            <a:noFill/>
            <a:ln w="9525">
              <a:noFill/>
              <a:miter lim="800000"/>
              <a:headEnd/>
              <a:tailEnd/>
            </a:ln>
          </p:spPr>
          <p:txBody>
            <a:bodyPr>
              <a:spAutoFit/>
            </a:bodyPr>
            <a:lstStyle/>
            <a:p>
              <a:pPr>
                <a:spcBef>
                  <a:spcPct val="50000"/>
                </a:spcBef>
              </a:pPr>
              <a:r>
                <a:rPr lang="en-US" dirty="0">
                  <a:solidFill>
                    <a:schemeClr val="accent3"/>
                  </a:solidFill>
                  <a:latin typeface="+mj-lt"/>
                  <a:cs typeface="Calibri"/>
                </a:rPr>
                <a:t>s</a:t>
              </a:r>
              <a:r>
                <a:rPr lang="en-US" baseline="-25000" dirty="0">
                  <a:solidFill>
                    <a:schemeClr val="accent3"/>
                  </a:solidFill>
                  <a:latin typeface="+mj-lt"/>
                  <a:cs typeface="Calibri"/>
                </a:rPr>
                <a:t>0</a:t>
              </a:r>
              <a:r>
                <a:rPr lang="en-US" dirty="0">
                  <a:solidFill>
                    <a:schemeClr val="accent3"/>
                  </a:solidFill>
                  <a:latin typeface="+mj-lt"/>
                  <a:cs typeface="Calibri"/>
                </a:rPr>
                <a:t>, a</a:t>
              </a:r>
              <a:r>
                <a:rPr lang="en-US" baseline="-25000" dirty="0">
                  <a:solidFill>
                    <a:schemeClr val="accent3"/>
                  </a:solidFill>
                  <a:latin typeface="+mj-lt"/>
                  <a:cs typeface="Calibri"/>
                </a:rPr>
                <a:t>0</a:t>
              </a:r>
              <a:endParaRPr lang="en-US" dirty="0">
                <a:solidFill>
                  <a:schemeClr val="accent3"/>
                </a:solidFill>
                <a:latin typeface="+mj-lt"/>
                <a:cs typeface="Calibri"/>
              </a:endParaRPr>
            </a:p>
          </p:txBody>
        </p:sp>
        <p:grpSp>
          <p:nvGrpSpPr>
            <p:cNvPr id="17" name="Group 21">
              <a:extLst>
                <a:ext uri="{FF2B5EF4-FFF2-40B4-BE49-F238E27FC236}">
                  <a16:creationId xmlns:a16="http://schemas.microsoft.com/office/drawing/2014/main" id="{9A3842FA-AB8A-F9CB-74DA-A27F19B6D483}"/>
                </a:ext>
              </a:extLst>
            </p:cNvPr>
            <p:cNvGrpSpPr>
              <a:grpSpLocks/>
            </p:cNvGrpSpPr>
            <p:nvPr/>
          </p:nvGrpSpPr>
          <p:grpSpPr bwMode="auto">
            <a:xfrm>
              <a:off x="7357639" y="4260366"/>
              <a:ext cx="3733800" cy="533400"/>
              <a:chOff x="1584" y="1680"/>
              <a:chExt cx="2352" cy="336"/>
            </a:xfrm>
          </p:grpSpPr>
          <p:sp>
            <p:nvSpPr>
              <p:cNvPr id="22" name="Line 22">
                <a:extLst>
                  <a:ext uri="{FF2B5EF4-FFF2-40B4-BE49-F238E27FC236}">
                    <a16:creationId xmlns:a16="http://schemas.microsoft.com/office/drawing/2014/main" id="{3C7790F7-4854-54DA-9470-1DBC4C5660A1}"/>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3" name="Line 23">
                <a:extLst>
                  <a:ext uri="{FF2B5EF4-FFF2-40B4-BE49-F238E27FC236}">
                    <a16:creationId xmlns:a16="http://schemas.microsoft.com/office/drawing/2014/main" id="{C7E2CD6C-5D50-428F-8971-0C74387DFD52}"/>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4" name="Line 25">
                <a:extLst>
                  <a:ext uri="{FF2B5EF4-FFF2-40B4-BE49-F238E27FC236}">
                    <a16:creationId xmlns:a16="http://schemas.microsoft.com/office/drawing/2014/main" id="{8CDCE67D-C1AC-5A84-3FDA-A40B31991A1E}"/>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mc:AlternateContent xmlns:mc="http://schemas.openxmlformats.org/markup-compatibility/2006" xmlns:a14="http://schemas.microsoft.com/office/drawing/2010/main">
          <mc:Choice Requires="a14">
            <p:sp>
              <p:nvSpPr>
                <p:cNvPr id="18" name="Text Box 28">
                  <a:extLst>
                    <a:ext uri="{FF2B5EF4-FFF2-40B4-BE49-F238E27FC236}">
                      <a16:creationId xmlns:a16="http://schemas.microsoft.com/office/drawing/2014/main" id="{3CD33F6D-1EE1-C5E3-6C9F-B309388C73E1}"/>
                    </a:ext>
                  </a:extLst>
                </p:cNvPr>
                <p:cNvSpPr txBox="1">
                  <a:spLocks noChangeArrowheads="1"/>
                </p:cNvSpPr>
                <p:nvPr/>
              </p:nvSpPr>
              <p:spPr bwMode="auto">
                <a:xfrm>
                  <a:off x="7677937" y="3394458"/>
                  <a:ext cx="1300225" cy="369332"/>
                </a:xfrm>
                <a:prstGeom prst="rect">
                  <a:avLst/>
                </a:prstGeom>
                <a:noFill/>
                <a:ln w="9525">
                  <a:noFill/>
                  <a:miter lim="800000"/>
                  <a:headEnd/>
                  <a:tailEnd/>
                </a:ln>
              </p:spPr>
              <p:txBody>
                <a:bodyPr wrap="square">
                  <a:spAutoFit/>
                </a:bodyPr>
                <a:lstStyle/>
                <a:p>
                  <a:pPr>
                    <a:spcBef>
                      <a:spcPct val="50000"/>
                    </a:spcBef>
                  </a:pPr>
                  <a:r>
                    <a:rPr lang="en-US" i="1" dirty="0">
                      <a:solidFill>
                        <a:schemeClr val="accent1"/>
                      </a:solidFill>
                      <a:latin typeface="+mj-lt"/>
                      <a:cs typeface="Calibri"/>
                    </a:rPr>
                    <a:t>s</a:t>
                  </a:r>
                  <a:r>
                    <a:rPr lang="en-US" i="1" baseline="-25000" dirty="0">
                      <a:solidFill>
                        <a:schemeClr val="accent1"/>
                      </a:solidFill>
                      <a:latin typeface="+mj-lt"/>
                      <a:cs typeface="Calibri"/>
                    </a:rPr>
                    <a:t>0</a:t>
                  </a:r>
                  <a:r>
                    <a:rPr lang="en-US" i="1" dirty="0">
                      <a:solidFill>
                        <a:schemeClr val="accent1"/>
                      </a:solidFill>
                      <a:latin typeface="+mj-lt"/>
                      <a:cs typeface="Calibri"/>
                    </a:rPr>
                    <a:t>,</a:t>
                  </a:r>
                  <a14:m>
                    <m:oMath xmlns:m="http://schemas.openxmlformats.org/officeDocument/2006/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sSub>
                        <m:sSubPr>
                          <m:ctrlPr>
                            <a:rPr lang="en-US" b="1" i="1" smtClean="0">
                              <a:solidFill>
                                <a:schemeClr val="accent1"/>
                              </a:solidFill>
                              <a:latin typeface="Cambria Math" panose="02040503050406030204" pitchFamily="18" charset="0"/>
                              <a:ea typeface="Cambria Math" panose="02040503050406030204" pitchFamily="18" charset="0"/>
                              <a:cs typeface="Calibri"/>
                            </a:rPr>
                          </m:ctrlPr>
                        </m:sSubPr>
                        <m:e>
                          <m:r>
                            <a:rPr lang="en-US" b="1" i="1" smtClean="0">
                              <a:solidFill>
                                <a:schemeClr val="accent1"/>
                              </a:solidFill>
                              <a:latin typeface="Cambria Math" panose="02040503050406030204" pitchFamily="18" charset="0"/>
                              <a:ea typeface="Cambria Math" panose="02040503050406030204" pitchFamily="18" charset="0"/>
                              <a:cs typeface="Calibri"/>
                            </a:rPr>
                            <m:t>𝒔</m:t>
                          </m:r>
                        </m:e>
                        <m:sub>
                          <m:r>
                            <a:rPr lang="en-US" b="1" i="1" smtClean="0">
                              <a:solidFill>
                                <a:schemeClr val="accent1"/>
                              </a:solidFill>
                              <a:latin typeface="Cambria Math" panose="02040503050406030204" pitchFamily="18" charset="0"/>
                              <a:ea typeface="Cambria Math" panose="02040503050406030204" pitchFamily="18" charset="0"/>
                              <a:cs typeface="Calibri"/>
                            </a:rPr>
                            <m:t>𝟎</m:t>
                          </m:r>
                        </m:sub>
                      </m:sSub>
                      <m:r>
                        <a:rPr lang="en-US" b="1" i="1" smtClean="0">
                          <a:solidFill>
                            <a:schemeClr val="accent1"/>
                          </a:solidFill>
                          <a:latin typeface="Cambria Math" panose="02040503050406030204" pitchFamily="18" charset="0"/>
                          <a:ea typeface="Cambria Math" panose="02040503050406030204" pitchFamily="18" charset="0"/>
                          <a:cs typeface="Calibri"/>
                        </a:rPr>
                        <m:t>)</m:t>
                      </m:r>
                    </m:oMath>
                  </a14:m>
                  <a:r>
                    <a:rPr lang="en-US" i="1" dirty="0">
                      <a:solidFill>
                        <a:schemeClr val="accent1"/>
                      </a:solidFill>
                      <a:latin typeface="+mj-lt"/>
                      <a:cs typeface="Calibri"/>
                    </a:rPr>
                    <a:t>,s</a:t>
                  </a:r>
                  <a:r>
                    <a:rPr lang="en-US" i="1" baseline="-25000" dirty="0">
                      <a:solidFill>
                        <a:schemeClr val="accent1"/>
                      </a:solidFill>
                      <a:latin typeface="+mj-lt"/>
                      <a:cs typeface="Calibri"/>
                    </a:rPr>
                    <a:t>1</a:t>
                  </a:r>
                  <a:endParaRPr lang="en-US" i="1" dirty="0">
                    <a:solidFill>
                      <a:schemeClr val="accent1"/>
                    </a:solidFill>
                    <a:latin typeface="+mj-lt"/>
                    <a:cs typeface="Calibri"/>
                  </a:endParaRPr>
                </a:p>
              </p:txBody>
            </p:sp>
          </mc:Choice>
          <mc:Fallback xmlns="">
            <p:sp>
              <p:nvSpPr>
                <p:cNvPr id="27" name="Text Box 28">
                  <a:extLst>
                    <a:ext uri="{FF2B5EF4-FFF2-40B4-BE49-F238E27FC236}">
                      <a16:creationId xmlns:a16="http://schemas.microsoft.com/office/drawing/2014/main" id="{A08BF913-8C42-C8A6-40CE-B4ABCA764423}"/>
                    </a:ext>
                  </a:extLst>
                </p:cNvPr>
                <p:cNvSpPr txBox="1">
                  <a:spLocks noRot="1" noChangeAspect="1" noMove="1" noResize="1" noEditPoints="1" noAdjustHandles="1" noChangeArrowheads="1" noChangeShapeType="1" noTextEdit="1"/>
                </p:cNvSpPr>
                <p:nvPr/>
              </p:nvSpPr>
              <p:spPr bwMode="auto">
                <a:xfrm>
                  <a:off x="7677937" y="3394458"/>
                  <a:ext cx="1300225" cy="369332"/>
                </a:xfrm>
                <a:prstGeom prst="rect">
                  <a:avLst/>
                </a:prstGeom>
                <a:blipFill>
                  <a:blip r:embed="rId4"/>
                  <a:stretch>
                    <a:fillRect l="-2885" t="-6667" b="-26667"/>
                  </a:stretch>
                </a:blipFill>
                <a:ln w="9525">
                  <a:noFill/>
                  <a:miter lim="800000"/>
                  <a:headEnd/>
                  <a:tailEnd/>
                </a:ln>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74D3D7CB-6151-32DD-695D-187EDF495C20}"/>
                </a:ext>
              </a:extLst>
            </p:cNvPr>
            <p:cNvCxnSpPr>
              <a:cxnSpLocks/>
              <a:stCxn id="8" idx="3"/>
              <a:endCxn id="11" idx="0"/>
            </p:cNvCxnSpPr>
            <p:nvPr/>
          </p:nvCxnSpPr>
          <p:spPr>
            <a:xfrm flipH="1">
              <a:off x="8691139" y="1272691"/>
              <a:ext cx="647700" cy="10826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549DADE-12BA-AF94-376E-1F01254CFD90}"/>
                </a:ext>
              </a:extLst>
            </p:cNvPr>
            <p:cNvCxnSpPr>
              <a:stCxn id="27" idx="0"/>
              <a:endCxn id="9" idx="0"/>
            </p:cNvCxnSpPr>
            <p:nvPr/>
          </p:nvCxnSpPr>
          <p:spPr>
            <a:xfrm>
              <a:off x="8659581" y="2736366"/>
              <a:ext cx="526858" cy="11588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3104EAD0-1CA3-7A78-9E58-6B0F2EFBD263}"/>
                </a:ext>
              </a:extLst>
            </p:cNvPr>
            <p:cNvCxnSpPr>
              <a:stCxn id="24"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127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35546</TotalTime>
  <Words>1096</Words>
  <Application>Microsoft Macintosh PowerPoint</Application>
  <PresentationFormat>Widescreen</PresentationFormat>
  <Paragraphs>216</Paragraphs>
  <Slides>24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Avenir Next</vt:lpstr>
      <vt:lpstr>Avenir Next Demi Bold</vt:lpstr>
      <vt:lpstr>Avenir Next Medium</vt:lpstr>
      <vt:lpstr>Calibri</vt:lpstr>
      <vt:lpstr>Cambria Math</vt:lpstr>
      <vt:lpstr>Consolas</vt:lpstr>
      <vt:lpstr>Office Theme</vt:lpstr>
      <vt:lpstr>RLHF, Alignment</vt:lpstr>
      <vt:lpstr>Administrivia</vt:lpstr>
      <vt:lpstr>LLMs </vt:lpstr>
      <vt:lpstr>From GPT to ChatGPT</vt:lpstr>
      <vt:lpstr>Fine-Tuning</vt:lpstr>
      <vt:lpstr>Supervised Fine-Tuning</vt:lpstr>
      <vt:lpstr>Questions (1)</vt:lpstr>
      <vt:lpstr>Encouraging Desirable Outputs</vt:lpstr>
      <vt:lpstr>Language Models as MDPs</vt:lpstr>
      <vt:lpstr>LLM Reinforcement Learning</vt:lpstr>
      <vt:lpstr>Which do you prefer?</vt:lpstr>
      <vt:lpstr>Pairwise Preferences</vt:lpstr>
      <vt:lpstr>To RL or Not to RL…</vt:lpstr>
      <vt:lpstr>Direct Preference Optimization</vt:lpstr>
      <vt:lpstr>InstructGPT</vt:lpstr>
      <vt:lpstr>Questions (2)</vt:lpstr>
      <vt:lpstr>Who Does the Work?</vt:lpstr>
      <vt:lpstr>What Could Go Wrong?</vt:lpstr>
      <vt:lpstr>Testing Alignment Out</vt:lpstr>
      <vt:lpstr>Alignment</vt:lpstr>
      <vt:lpstr>LLM System Guardrails</vt:lpstr>
      <vt:lpstr>Questions (3)</vt:lpstr>
      <vt:lpstr>Broader Consequences of LLMs</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330</cp:revision>
  <cp:lastPrinted>2026-07-26T18:49:23Z</cp:lastPrinted>
  <dcterms:created xsi:type="dcterms:W3CDTF">2026-06-18T15:37:04Z</dcterms:created>
  <dcterms:modified xsi:type="dcterms:W3CDTF">2026-08-19T20:07:22Z</dcterms:modified>
</cp:coreProperties>
</file>