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9"/>
  </p:notesMasterIdLst>
  <p:sldIdLst>
    <p:sldId id="256" r:id="rId2"/>
    <p:sldId id="283" r:id="rId3"/>
    <p:sldId id="746" r:id="rId4"/>
    <p:sldId id="747" r:id="rId5"/>
    <p:sldId id="754" r:id="rId6"/>
    <p:sldId id="753" r:id="rId7"/>
    <p:sldId id="752" r:id="rId8"/>
    <p:sldId id="748" r:id="rId9"/>
    <p:sldId id="751" r:id="rId10"/>
    <p:sldId id="755" r:id="rId11"/>
    <p:sldId id="741" r:id="rId12"/>
    <p:sldId id="750" r:id="rId13"/>
    <p:sldId id="761" r:id="rId14"/>
    <p:sldId id="762" r:id="rId15"/>
    <p:sldId id="756" r:id="rId16"/>
    <p:sldId id="760" r:id="rId17"/>
    <p:sldId id="758" r:id="rId18"/>
    <p:sldId id="759" r:id="rId19"/>
    <p:sldId id="742" r:id="rId20"/>
    <p:sldId id="763" r:id="rId21"/>
    <p:sldId id="764" r:id="rId22"/>
    <p:sldId id="765" r:id="rId23"/>
    <p:sldId id="757" r:id="rId24"/>
    <p:sldId id="767" r:id="rId25"/>
    <p:sldId id="766" r:id="rId26"/>
    <p:sldId id="743" r:id="rId27"/>
    <p:sldId id="27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64A3"/>
    <a:srgbClr val="D6AD5B"/>
    <a:srgbClr val="B7576E"/>
    <a:srgbClr val="588051"/>
    <a:srgbClr val="A9652D"/>
    <a:srgbClr val="156082"/>
    <a:srgbClr val="000000"/>
    <a:srgbClr val="0041FF"/>
    <a:srgbClr val="FF5300"/>
    <a:srgbClr val="0EF4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390"/>
    <p:restoredTop sz="96096"/>
  </p:normalViewPr>
  <p:slideViewPr>
    <p:cSldViewPr snapToGrid="0">
      <p:cViewPr>
        <p:scale>
          <a:sx n="66" d="100"/>
          <a:sy n="66" d="100"/>
        </p:scale>
        <p:origin x="-208" y="1392"/>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8/17/26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20</a:t>
            </a:fld>
            <a:endParaRPr lang="en-US"/>
          </a:p>
        </p:txBody>
      </p:sp>
    </p:spTree>
    <p:extLst>
      <p:ext uri="{BB962C8B-B14F-4D97-AF65-F5344CB8AC3E}">
        <p14:creationId xmlns:p14="http://schemas.microsoft.com/office/powerpoint/2010/main" val="350982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27</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neiU9n9TvmAkDQepkVhgZa">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neiU9n9TvmAkDQepkVhgZa">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Large Language Models</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s.uw.edu/473"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s://sli.do/" TargetMode="External"/><Relationship Id="rId4" Type="http://schemas.openxmlformats.org/officeDocument/2006/relationships/hyperlink" Target="https://courses.cs.washington.edu/courses/cse473/26su/syllabus/#acknowledgements"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nature.com/articles/s41586-024-07566-y" TargetMode="External"/><Relationship Id="rId2" Type="http://schemas.openxmlformats.org/officeDocument/2006/relationships/image" Target="../media/image15.png"/><Relationship Id="rId1" Type="http://schemas.openxmlformats.org/officeDocument/2006/relationships/slideLayout" Target="../slideLayouts/slideLayout5.xml"/><Relationship Id="rId5" Type="http://schemas.openxmlformats.org/officeDocument/2006/relationships/hyperlink" Target="https://www.404media.co/ai-companies-are-buying-tons-of-old-books-because-theyre-free-of-ai-slop/" TargetMode="Externa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7.xml"/><Relationship Id="rId5" Type="http://schemas.openxmlformats.org/officeDocument/2006/relationships/hyperlink" Target="https://uw.iasystem.org/survey/328718" TargetMode="Externa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hyperlink" Target="https://www.oaklandinstitute.org/report/shafted/us-imports-smuggled-congolese-coltan" TargetMode="External"/><Relationship Id="rId3" Type="http://schemas.openxmlformats.org/officeDocument/2006/relationships/image" Target="../media/image31.png"/><Relationship Id="rId7" Type="http://schemas.openxmlformats.org/officeDocument/2006/relationships/hyperlink" Target="https://unu.edu/inweh/collection/global-water-bankruptcy"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https://www.epa.gov/energy/about-us-electricity-system-and-its-impact-environment" TargetMode="External"/><Relationship Id="rId5" Type="http://schemas.openxmlformats.org/officeDocument/2006/relationships/image" Target="../media/image33.png"/><Relationship Id="rId10" Type="http://schemas.openxmlformats.org/officeDocument/2006/relationships/hyperlink" Target="https://arxiv.org/abs/2407.21783" TargetMode="External"/><Relationship Id="rId4" Type="http://schemas.openxmlformats.org/officeDocument/2006/relationships/image" Target="../media/image32.jpg"/><Relationship Id="rId9" Type="http://schemas.openxmlformats.org/officeDocument/2006/relationships/hyperlink" Target="https://lambda.ai/blog/demystifying-gpt-3"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hidekazu-konishi.com/" TargetMode="Externa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5" Type="http://schemas.openxmlformats.org/officeDocument/2006/relationships/hyperlink" Target="https://fortune.com/2026/06/16/openai-financials-leaked-losses-revenue-profit/" TargetMode="Externa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https://uw.iasystem.org/survey/328718"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311.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image" Target="../media/image60.png"/><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Layout" Target="../slideLayouts/slideLayout6.xml"/><Relationship Id="rId6" Type="http://schemas.openxmlformats.org/officeDocument/2006/relationships/image" Target="../media/image600.png"/><Relationship Id="rId11" Type="http://schemas.openxmlformats.org/officeDocument/2006/relationships/image" Target="../media/image65.png"/><Relationship Id="rId5" Type="http://schemas.openxmlformats.org/officeDocument/2006/relationships/image" Target="../media/image590.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580.png"/><Relationship Id="rId9" Type="http://schemas.openxmlformats.org/officeDocument/2006/relationships/image" Target="../media/image63.png"/><Relationship Id="rId14" Type="http://schemas.openxmlformats.org/officeDocument/2006/relationships/image" Target="../media/image6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openai.com/index/language-unsupervised/" TargetMode="External"/><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hyperlink" Target="https://arxiv.org/abs/2005.14165" TargetMode="Externa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hyperlink" Target="https://platform.openai.com/tokenizer"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hyperlink" Target="https://www.theatlantic.com/technology/2025/11/common-crawl-ai-training-data/684567/?gift=QI-R_BFZ6lEx-6HGdcm8rAAl4d9BDucz9J8_g9yUWTw&amp;utm_source=copy-link&amp;utm_medium=social&amp;utm_campaign=share" TargetMode="External"/><Relationship Id="rId3" Type="http://schemas.openxmlformats.org/officeDocument/2006/relationships/hyperlink" Target="https://lambda.ai/blog/demystifying-gpt-3" TargetMode="External"/><Relationship Id="rId7" Type="http://schemas.openxmlformats.org/officeDocument/2006/relationships/hyperlink" Target="https://commoncrawl.github.io/cc-crawl-statistics/plots/crawlsize" TargetMode="External"/><Relationship Id="rId2" Type="http://schemas.openxmlformats.org/officeDocument/2006/relationships/hyperlink" Target="https://arxiv.org/abs/2005.14165" TargetMode="Externa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llustration of an old desktop computer with a monitor and keyboard. The computer monitor displays the green text “&gt;&gt; Who are you?” on a black background.">
            <a:extLst>
              <a:ext uri="{FF2B5EF4-FFF2-40B4-BE49-F238E27FC236}">
                <a16:creationId xmlns:a16="http://schemas.microsoft.com/office/drawing/2014/main" id="{0FE79B77-4DE1-7016-6396-B56297DE4B4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flipH="1">
            <a:off x="8194069" y="1800015"/>
            <a:ext cx="2864963" cy="2657659"/>
          </a:xfrm>
          <a:prstGeom prst="rect">
            <a:avLst/>
          </a:prstGeom>
          <a:noFill/>
        </p:spPr>
      </p:pic>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3999" y="1122363"/>
            <a:ext cx="7579660" cy="2387600"/>
          </a:xfrm>
        </p:spPr>
        <p:txBody>
          <a:bodyPr/>
          <a:lstStyle/>
          <a:p>
            <a:r>
              <a:rPr lang="en-US" dirty="0">
                <a:latin typeface="+mj-lt"/>
              </a:rPr>
              <a:t>Large Language Models</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3"/>
              </a:rPr>
              <a:t>cs.uw.edu</a:t>
            </a:r>
            <a:r>
              <a:rPr lang="en-US" sz="1200" b="1" dirty="0">
                <a:solidFill>
                  <a:schemeClr val="bg2"/>
                </a:solidFill>
                <a:latin typeface="Avenir Next" panose="020B0503020202020204" pitchFamily="34" charset="0"/>
                <a:hlinkClick r:id="rId3"/>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4"/>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What’s your favorite word?</a:t>
            </a:r>
          </a:p>
          <a:p>
            <a:pPr algn="r"/>
            <a:r>
              <a:rPr lang="en-US" sz="1200" dirty="0">
                <a:solidFill>
                  <a:schemeClr val="bg2"/>
                </a:solidFill>
                <a:latin typeface="Avenir Next" panose="020B0503020202020204" pitchFamily="34" charset="0"/>
                <a:hlinkClick r:id="rId5"/>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sp>
        <p:nvSpPr>
          <p:cNvPr id="11" name="Rectangle 10">
            <a:extLst>
              <a:ext uri="{FF2B5EF4-FFF2-40B4-BE49-F238E27FC236}">
                <a16:creationId xmlns:a16="http://schemas.microsoft.com/office/drawing/2014/main" id="{E999D131-1F3B-3E48-6D60-7BD634CED79A}"/>
              </a:ext>
            </a:extLst>
          </p:cNvPr>
          <p:cNvSpPr/>
          <p:nvPr/>
        </p:nvSpPr>
        <p:spPr>
          <a:xfrm rot="345627">
            <a:off x="9601297" y="2134177"/>
            <a:ext cx="748898" cy="773724"/>
          </a:xfrm>
          <a:prstGeom prst="rect">
            <a:avLst/>
          </a:pr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dirty="0">
                <a:solidFill>
                  <a:schemeClr val="accent6">
                    <a:lumMod val="60000"/>
                    <a:lumOff val="40000"/>
                  </a:schemeClr>
                </a:solidFill>
                <a:latin typeface="Consolas" panose="020B0609020204030204" pitchFamily="49" charset="0"/>
                <a:cs typeface="Consolas" panose="020B0609020204030204" pitchFamily="49" charset="0"/>
              </a:rPr>
              <a:t>&gt;&gt; Who are you?</a:t>
            </a:r>
          </a:p>
          <a:p>
            <a:endParaRPr lang="en-US" sz="800" dirty="0">
              <a:solidFill>
                <a:schemeClr val="accent6">
                  <a:lumMod val="60000"/>
                  <a:lumOff val="40000"/>
                </a:schemeClr>
              </a:solidFill>
              <a:latin typeface="Consolas" panose="020B0609020204030204" pitchFamily="49" charset="0"/>
              <a:cs typeface="Consolas" panose="020B0609020204030204" pitchFamily="49" charset="0"/>
            </a:endParaRPr>
          </a:p>
          <a:p>
            <a:endParaRPr lang="en-US" sz="800" dirty="0">
              <a:solidFill>
                <a:schemeClr val="accent6">
                  <a:lumMod val="60000"/>
                  <a:lumOff val="40000"/>
                </a:schemeClr>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6F70B-1A46-1FD9-BAA2-EB470AAA6863}"/>
              </a:ext>
            </a:extLst>
          </p:cNvPr>
          <p:cNvSpPr>
            <a:spLocks noGrp="1"/>
          </p:cNvSpPr>
          <p:nvPr>
            <p:ph type="title"/>
          </p:nvPr>
        </p:nvSpPr>
        <p:spPr/>
        <p:txBody>
          <a:bodyPr/>
          <a:lstStyle/>
          <a:p>
            <a:r>
              <a:rPr lang="en-US" dirty="0"/>
              <a:t>LLM Training in 2026</a:t>
            </a:r>
          </a:p>
        </p:txBody>
      </p:sp>
      <p:sp>
        <p:nvSpPr>
          <p:cNvPr id="4" name="Date Placeholder 3">
            <a:extLst>
              <a:ext uri="{FF2B5EF4-FFF2-40B4-BE49-F238E27FC236}">
                <a16:creationId xmlns:a16="http://schemas.microsoft.com/office/drawing/2014/main" id="{408B0255-F57D-378F-3D3F-A939135819F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4482343-6122-FA1D-59A6-4CD20EC2B9EA}"/>
              </a:ext>
            </a:extLst>
          </p:cNvPr>
          <p:cNvSpPr>
            <a:spLocks noGrp="1"/>
          </p:cNvSpPr>
          <p:nvPr>
            <p:ph type="sldNum" sz="quarter" idx="12"/>
          </p:nvPr>
        </p:nvSpPr>
        <p:spPr/>
        <p:txBody>
          <a:bodyPr/>
          <a:lstStyle/>
          <a:p>
            <a:fld id="{0C6CD854-DD62-6C4B-87F1-66B34D688D3F}" type="slidenum">
              <a:rPr lang="en-US" smtClean="0"/>
              <a:t>10</a:t>
            </a:fld>
            <a:endParaRPr lang="en-US" dirty="0"/>
          </a:p>
        </p:txBody>
      </p:sp>
      <p:pic>
        <p:nvPicPr>
          <p:cNvPr id="8" name="Picture 7" descr="Screenshot of the cover page for the paper “AI models collapse when trained on recursively generated data” by Shumailov et al.">
            <a:extLst>
              <a:ext uri="{FF2B5EF4-FFF2-40B4-BE49-F238E27FC236}">
                <a16:creationId xmlns:a16="http://schemas.microsoft.com/office/drawing/2014/main" id="{970B10A0-F287-A08E-02EA-9F33BAB7B569}"/>
              </a:ext>
            </a:extLst>
          </p:cNvPr>
          <p:cNvPicPr>
            <a:picLocks noChangeAspect="1"/>
          </p:cNvPicPr>
          <p:nvPr/>
        </p:nvPicPr>
        <p:blipFill>
          <a:blip r:embed="rId2"/>
          <a:stretch>
            <a:fillRect/>
          </a:stretch>
        </p:blipFill>
        <p:spPr>
          <a:xfrm>
            <a:off x="497158" y="1576530"/>
            <a:ext cx="5096746" cy="4330318"/>
          </a:xfrm>
          <a:prstGeom prst="rect">
            <a:avLst/>
          </a:prstGeom>
        </p:spPr>
      </p:pic>
      <p:sp>
        <p:nvSpPr>
          <p:cNvPr id="9" name="TextBox 8">
            <a:extLst>
              <a:ext uri="{FF2B5EF4-FFF2-40B4-BE49-F238E27FC236}">
                <a16:creationId xmlns:a16="http://schemas.microsoft.com/office/drawing/2014/main" id="{5C1C4427-D09B-58C5-A5D6-62874D7AAA5A}"/>
              </a:ext>
            </a:extLst>
          </p:cNvPr>
          <p:cNvSpPr txBox="1"/>
          <p:nvPr/>
        </p:nvSpPr>
        <p:spPr>
          <a:xfrm>
            <a:off x="3806166" y="6005799"/>
            <a:ext cx="1775038" cy="276999"/>
          </a:xfrm>
          <a:prstGeom prst="rect">
            <a:avLst/>
          </a:prstGeom>
          <a:noFill/>
        </p:spPr>
        <p:txBody>
          <a:bodyPr wrap="none" rtlCol="0">
            <a:spAutoFit/>
          </a:bodyPr>
          <a:lstStyle/>
          <a:p>
            <a:r>
              <a:rPr lang="en-US" sz="1200" dirty="0" err="1">
                <a:hlinkClick r:id="rId3"/>
              </a:rPr>
              <a:t>Shumailov</a:t>
            </a:r>
            <a:r>
              <a:rPr lang="en-US" sz="1200" dirty="0">
                <a:hlinkClick r:id="rId3"/>
              </a:rPr>
              <a:t> et al. (2024)</a:t>
            </a:r>
            <a:endParaRPr lang="en-US" sz="1200" dirty="0"/>
          </a:p>
        </p:txBody>
      </p:sp>
      <p:pic>
        <p:nvPicPr>
          <p:cNvPr id="11" name="Picture 10" descr="Screenshot from a 404 Media article with the title “AI Companies Are Buying Tons of Old Books Because They’re Free of AI Slop”">
            <a:extLst>
              <a:ext uri="{FF2B5EF4-FFF2-40B4-BE49-F238E27FC236}">
                <a16:creationId xmlns:a16="http://schemas.microsoft.com/office/drawing/2014/main" id="{1B1A9D97-290B-D986-9DA9-4FD6DD2EF6EB}"/>
              </a:ext>
            </a:extLst>
          </p:cNvPr>
          <p:cNvPicPr>
            <a:picLocks noChangeAspect="1"/>
          </p:cNvPicPr>
          <p:nvPr/>
        </p:nvPicPr>
        <p:blipFill>
          <a:blip r:embed="rId4"/>
          <a:stretch>
            <a:fillRect/>
          </a:stretch>
        </p:blipFill>
        <p:spPr>
          <a:xfrm>
            <a:off x="5970857" y="2121483"/>
            <a:ext cx="5723984" cy="3168511"/>
          </a:xfrm>
          <a:prstGeom prst="rect">
            <a:avLst/>
          </a:prstGeom>
        </p:spPr>
      </p:pic>
      <p:sp>
        <p:nvSpPr>
          <p:cNvPr id="12" name="TextBox 11">
            <a:extLst>
              <a:ext uri="{FF2B5EF4-FFF2-40B4-BE49-F238E27FC236}">
                <a16:creationId xmlns:a16="http://schemas.microsoft.com/office/drawing/2014/main" id="{519ADE7E-1CC1-201A-C166-5AB79F34508D}"/>
              </a:ext>
            </a:extLst>
          </p:cNvPr>
          <p:cNvSpPr txBox="1"/>
          <p:nvPr/>
        </p:nvSpPr>
        <p:spPr>
          <a:xfrm>
            <a:off x="10269451" y="5389698"/>
            <a:ext cx="1425390" cy="276999"/>
          </a:xfrm>
          <a:prstGeom prst="rect">
            <a:avLst/>
          </a:prstGeom>
          <a:noFill/>
        </p:spPr>
        <p:txBody>
          <a:bodyPr wrap="none" rtlCol="0">
            <a:spAutoFit/>
          </a:bodyPr>
          <a:lstStyle/>
          <a:p>
            <a:r>
              <a:rPr lang="en-US" sz="1200" i="1" dirty="0">
                <a:hlinkClick r:id="rId5"/>
              </a:rPr>
              <a:t>404 Media</a:t>
            </a:r>
            <a:r>
              <a:rPr lang="en-US" sz="1200" dirty="0">
                <a:hlinkClick r:id="rId5"/>
              </a:rPr>
              <a:t> (2026)</a:t>
            </a:r>
            <a:endParaRPr lang="en-US" sz="1200" dirty="0"/>
          </a:p>
        </p:txBody>
      </p:sp>
    </p:spTree>
    <p:extLst>
      <p:ext uri="{BB962C8B-B14F-4D97-AF65-F5344CB8AC3E}">
        <p14:creationId xmlns:p14="http://schemas.microsoft.com/office/powerpoint/2010/main" val="3649463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A755B-83F5-198F-6467-BAF60D8FCB9C}"/>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E5A90520-C289-EEF0-74A3-922CF0DA396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E78BABF7-E34C-9BAB-35A7-30616B82F0E3}"/>
              </a:ext>
            </a:extLst>
          </p:cNvPr>
          <p:cNvSpPr>
            <a:spLocks noGrp="1"/>
          </p:cNvSpPr>
          <p:nvPr>
            <p:ph type="sldNum" sz="quarter" idx="12"/>
          </p:nvPr>
        </p:nvSpPr>
        <p:spPr/>
        <p:txBody>
          <a:bodyPr/>
          <a:lstStyle/>
          <a:p>
            <a:fld id="{0C6CD854-DD62-6C4B-87F1-66B34D688D3F}" type="slidenum">
              <a:rPr lang="en-US" smtClean="0"/>
              <a:t>11</a:t>
            </a:fld>
            <a:endParaRPr lang="en-US"/>
          </a:p>
        </p:txBody>
      </p:sp>
      <p:sp>
        <p:nvSpPr>
          <p:cNvPr id="5" name="Title 4">
            <a:extLst>
              <a:ext uri="{FF2B5EF4-FFF2-40B4-BE49-F238E27FC236}">
                <a16:creationId xmlns:a16="http://schemas.microsoft.com/office/drawing/2014/main" id="{5ABB4400-1199-4F82-52EF-C6953AF5EE06}"/>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2614076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F0EBCA-0E95-BA07-C0E8-C0C957C30040}"/>
              </a:ext>
            </a:extLst>
          </p:cNvPr>
          <p:cNvSpPr>
            <a:spLocks noGrp="1"/>
          </p:cNvSpPr>
          <p:nvPr>
            <p:ph type="title"/>
          </p:nvPr>
        </p:nvSpPr>
        <p:spPr/>
        <p:txBody>
          <a:bodyPr/>
          <a:lstStyle/>
          <a:p>
            <a:r>
              <a:rPr lang="en-US" dirty="0"/>
              <a:t>Decoding Strategies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B6DD6095-CAED-A5E7-FF74-7BC308E8AC18}"/>
                  </a:ext>
                </a:extLst>
              </p:cNvPr>
              <p:cNvSpPr>
                <a:spLocks noGrp="1"/>
              </p:cNvSpPr>
              <p:nvPr>
                <p:ph idx="1"/>
              </p:nvPr>
            </p:nvSpPr>
            <p:spPr>
              <a:xfrm>
                <a:off x="497158" y="1590261"/>
                <a:ext cx="7838767" cy="4606139"/>
              </a:xfrm>
            </p:spPr>
            <p:txBody>
              <a:bodyPr>
                <a:noAutofit/>
              </a:bodyPr>
              <a:lstStyle/>
              <a:p>
                <a:pPr marL="0" indent="0">
                  <a:buNone/>
                </a:pPr>
                <a:r>
                  <a:rPr lang="en-US" i="1" dirty="0"/>
                  <a:t>How to sample from token distributions?</a:t>
                </a:r>
              </a:p>
              <a:p>
                <a:pPr>
                  <a:buClr>
                    <a:schemeClr val="tx1"/>
                  </a:buClr>
                </a:pPr>
                <a:r>
                  <a:rPr lang="en-US" b="1" dirty="0">
                    <a:solidFill>
                      <a:schemeClr val="accent2"/>
                    </a:solidFill>
                    <a:latin typeface="Avenir Next" panose="020B0503020202020204" pitchFamily="34" charset="0"/>
                  </a:rPr>
                  <a:t>Maximization</a:t>
                </a:r>
              </a:p>
              <a:p>
                <a:pPr lvl="1">
                  <a:buClr>
                    <a:schemeClr val="tx1"/>
                  </a:buClr>
                </a:pPr>
                <a:r>
                  <a:rPr lang="en-US" dirty="0"/>
                  <a:t>Greedy Decoding: Local argmax</a:t>
                </a:r>
              </a:p>
              <a:p>
                <a:pPr lvl="1">
                  <a:buClr>
                    <a:schemeClr val="tx1"/>
                  </a:buClr>
                </a:pPr>
                <a:r>
                  <a:rPr lang="en-US" dirty="0"/>
                  <a:t>Beam Search: Approximate global argmax over top-</a:t>
                </a:r>
                <a14:m>
                  <m:oMath xmlns:m="http://schemas.openxmlformats.org/officeDocument/2006/math">
                    <m:r>
                      <a:rPr lang="en-US" i="1" dirty="0" smtClean="0">
                        <a:latin typeface="Cambria Math" panose="02040503050406030204" pitchFamily="18" charset="0"/>
                      </a:rPr>
                      <m:t>𝐵</m:t>
                    </m:r>
                  </m:oMath>
                </a14:m>
                <a:r>
                  <a:rPr lang="en-US" dirty="0"/>
                  <a:t> sequences</a:t>
                </a:r>
              </a:p>
              <a:p>
                <a:pPr>
                  <a:buClr>
                    <a:schemeClr val="tx1"/>
                  </a:buClr>
                </a:pPr>
                <a:r>
                  <a:rPr lang="en-US" b="1" dirty="0">
                    <a:solidFill>
                      <a:schemeClr val="accent4"/>
                    </a:solidFill>
                    <a:latin typeface="Avenir Next" panose="020B0503020202020204" pitchFamily="34" charset="0"/>
                  </a:rPr>
                  <a:t>Sampling</a:t>
                </a:r>
              </a:p>
              <a:p>
                <a:pPr lvl="1">
                  <a:buClr>
                    <a:schemeClr val="tx1"/>
                  </a:buClr>
                </a:pPr>
                <a:r>
                  <a:rPr lang="en-US" dirty="0"/>
                  <a:t>Sample from true learned distribution</a:t>
                </a:r>
              </a:p>
              <a:p>
                <a:pPr>
                  <a:buClr>
                    <a:schemeClr val="tx1"/>
                  </a:buClr>
                </a:pPr>
                <a:r>
                  <a:rPr lang="en-US" b="1" dirty="0">
                    <a:solidFill>
                      <a:schemeClr val="accent3"/>
                    </a:solidFill>
                    <a:latin typeface="Avenir Next" panose="020B0503020202020204" pitchFamily="34" charset="0"/>
                  </a:rPr>
                  <a:t>Truncation</a:t>
                </a:r>
              </a:p>
              <a:p>
                <a:pPr lvl="1"/>
                <a:r>
                  <a:rPr lang="en-US" dirty="0"/>
                  <a:t>Nucleus Sampling: Sample from up to </a:t>
                </a:r>
                <a14:m>
                  <m:oMath xmlns:m="http://schemas.openxmlformats.org/officeDocument/2006/math">
                    <m:r>
                      <a:rPr lang="en-US" i="1" dirty="0" smtClean="0">
                        <a:latin typeface="Cambria Math" panose="02040503050406030204" pitchFamily="18" charset="0"/>
                      </a:rPr>
                      <m:t>𝑝</m:t>
                    </m:r>
                  </m:oMath>
                </a14:m>
                <a:r>
                  <a:rPr lang="en-US" dirty="0"/>
                  <a:t> proportion of distribution</a:t>
                </a:r>
              </a:p>
              <a:p>
                <a:pPr lvl="1"/>
                <a:r>
                  <a:rPr lang="en-US" dirty="0"/>
                  <a:t>Top-</a:t>
                </a:r>
                <a14:m>
                  <m:oMath xmlns:m="http://schemas.openxmlformats.org/officeDocument/2006/math">
                    <m:r>
                      <a:rPr lang="en-US" i="1" dirty="0" smtClean="0">
                        <a:latin typeface="Cambria Math" panose="02040503050406030204" pitchFamily="18" charset="0"/>
                      </a:rPr>
                      <m:t>𝑘</m:t>
                    </m:r>
                  </m:oMath>
                </a14:m>
                <a:r>
                  <a:rPr lang="en-US" dirty="0"/>
                  <a:t> Sampling: Sample from </a:t>
                </a:r>
                <a14:m>
                  <m:oMath xmlns:m="http://schemas.openxmlformats.org/officeDocument/2006/math">
                    <m:r>
                      <a:rPr lang="en-US" i="1" dirty="0" smtClean="0">
                        <a:latin typeface="Cambria Math" panose="02040503050406030204" pitchFamily="18" charset="0"/>
                      </a:rPr>
                      <m:t>𝑘</m:t>
                    </m:r>
                  </m:oMath>
                </a14:m>
                <a:r>
                  <a:rPr lang="en-US" dirty="0"/>
                  <a:t> most likely tokens </a:t>
                </a:r>
              </a:p>
            </p:txBody>
          </p:sp>
        </mc:Choice>
        <mc:Fallback xmlns="">
          <p:sp>
            <p:nvSpPr>
              <p:cNvPr id="7" name="Content Placeholder 6">
                <a:extLst>
                  <a:ext uri="{FF2B5EF4-FFF2-40B4-BE49-F238E27FC236}">
                    <a16:creationId xmlns:a16="http://schemas.microsoft.com/office/drawing/2014/main" id="{B6DD6095-CAED-A5E7-FF74-7BC308E8AC18}"/>
                  </a:ext>
                </a:extLst>
              </p:cNvPr>
              <p:cNvSpPr>
                <a:spLocks noGrp="1" noRot="1" noChangeAspect="1" noMove="1" noResize="1" noEditPoints="1" noAdjustHandles="1" noChangeArrowheads="1" noChangeShapeType="1" noTextEdit="1"/>
              </p:cNvSpPr>
              <p:nvPr>
                <p:ph idx="1"/>
              </p:nvPr>
            </p:nvSpPr>
            <p:spPr>
              <a:xfrm>
                <a:off x="497158" y="1590261"/>
                <a:ext cx="7838767" cy="4606139"/>
              </a:xfrm>
              <a:blipFill>
                <a:blip r:embed="rId2"/>
                <a:stretch>
                  <a:fillRect l="-12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17B4E8E-533C-7B1D-45BA-CE32B29CE7B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5701F35-9F39-25A9-F24F-E99913A9345C}"/>
              </a:ext>
            </a:extLst>
          </p:cNvPr>
          <p:cNvSpPr>
            <a:spLocks noGrp="1"/>
          </p:cNvSpPr>
          <p:nvPr>
            <p:ph type="sldNum" sz="quarter" idx="12"/>
          </p:nvPr>
        </p:nvSpPr>
        <p:spPr/>
        <p:txBody>
          <a:bodyPr/>
          <a:lstStyle/>
          <a:p>
            <a:fld id="{0C6CD854-DD62-6C4B-87F1-66B34D688D3F}" type="slidenum">
              <a:rPr lang="en-US" smtClean="0"/>
              <a:t>12</a:t>
            </a:fld>
            <a:endParaRPr lang="en-US"/>
          </a:p>
        </p:txBody>
      </p:sp>
      <p:sp>
        <p:nvSpPr>
          <p:cNvPr id="8" name="Rounded Rectangle 7">
            <a:extLst>
              <a:ext uri="{FF2B5EF4-FFF2-40B4-BE49-F238E27FC236}">
                <a16:creationId xmlns:a16="http://schemas.microsoft.com/office/drawing/2014/main" id="{19864667-CA1C-9DB1-2926-A1073A029746}"/>
              </a:ext>
            </a:extLst>
          </p:cNvPr>
          <p:cNvSpPr/>
          <p:nvPr/>
        </p:nvSpPr>
        <p:spPr>
          <a:xfrm>
            <a:off x="8527312" y="1871330"/>
            <a:ext cx="3317358" cy="1020726"/>
          </a:xfrm>
          <a:prstGeom prst="roundRect">
            <a:avLst>
              <a:gd name="adj" fmla="val 12500"/>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solidFill>
              </a:rPr>
              <a:t>“The city of Paris is the capital of France.”</a:t>
            </a:r>
          </a:p>
        </p:txBody>
      </p:sp>
      <p:sp>
        <p:nvSpPr>
          <p:cNvPr id="9" name="Rounded Rectangle 8">
            <a:extLst>
              <a:ext uri="{FF2B5EF4-FFF2-40B4-BE49-F238E27FC236}">
                <a16:creationId xmlns:a16="http://schemas.microsoft.com/office/drawing/2014/main" id="{E271EE90-5158-4B56-A478-6BC6078ACDE6}"/>
              </a:ext>
            </a:extLst>
          </p:cNvPr>
          <p:cNvSpPr/>
          <p:nvPr/>
        </p:nvSpPr>
        <p:spPr>
          <a:xfrm>
            <a:off x="8527312" y="3386470"/>
            <a:ext cx="3317358" cy="1020726"/>
          </a:xfrm>
          <a:prstGeom prst="roundRect">
            <a:avLst>
              <a:gd name="adj" fmla="val 12500"/>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“The city of Paris is accordion Tuesday gravel.”</a:t>
            </a:r>
          </a:p>
        </p:txBody>
      </p:sp>
      <p:sp>
        <p:nvSpPr>
          <p:cNvPr id="10" name="Rounded Rectangle 9">
            <a:extLst>
              <a:ext uri="{FF2B5EF4-FFF2-40B4-BE49-F238E27FC236}">
                <a16:creationId xmlns:a16="http://schemas.microsoft.com/office/drawing/2014/main" id="{6AAEFA3F-1B30-28A8-BDE3-364203AB9D59}"/>
              </a:ext>
            </a:extLst>
          </p:cNvPr>
          <p:cNvSpPr/>
          <p:nvPr/>
        </p:nvSpPr>
        <p:spPr>
          <a:xfrm>
            <a:off x="8527311" y="4850145"/>
            <a:ext cx="3317359" cy="1020726"/>
          </a:xfrm>
          <a:prstGeom prst="roundRect">
            <a:avLst>
              <a:gd name="adj" fmla="val 12500"/>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3"/>
                </a:solidFill>
              </a:rPr>
              <a:t>“The city of Paris is known for its stunning architecture.”</a:t>
            </a:r>
          </a:p>
        </p:txBody>
      </p:sp>
      <p:sp>
        <p:nvSpPr>
          <p:cNvPr id="11" name="TextBox 10">
            <a:extLst>
              <a:ext uri="{FF2B5EF4-FFF2-40B4-BE49-F238E27FC236}">
                <a16:creationId xmlns:a16="http://schemas.microsoft.com/office/drawing/2014/main" id="{FED74E23-B3CE-2176-3890-074FBAEC2115}"/>
              </a:ext>
            </a:extLst>
          </p:cNvPr>
          <p:cNvSpPr txBox="1"/>
          <p:nvPr/>
        </p:nvSpPr>
        <p:spPr>
          <a:xfrm>
            <a:off x="9055552" y="1007584"/>
            <a:ext cx="2260875" cy="369332"/>
          </a:xfrm>
          <a:prstGeom prst="rect">
            <a:avLst/>
          </a:prstGeom>
          <a:noFill/>
        </p:spPr>
        <p:txBody>
          <a:bodyPr wrap="none" rtlCol="0">
            <a:spAutoFit/>
          </a:bodyPr>
          <a:lstStyle/>
          <a:p>
            <a:pPr algn="ctr"/>
            <a:r>
              <a:rPr lang="en-US" i="1" dirty="0"/>
              <a:t>The city of Paris is…</a:t>
            </a:r>
          </a:p>
        </p:txBody>
      </p:sp>
      <p:sp>
        <p:nvSpPr>
          <p:cNvPr id="12" name="TextBox 11">
            <a:extLst>
              <a:ext uri="{FF2B5EF4-FFF2-40B4-BE49-F238E27FC236}">
                <a16:creationId xmlns:a16="http://schemas.microsoft.com/office/drawing/2014/main" id="{CB117843-2675-D96D-D7FE-C4F64BB34E61}"/>
              </a:ext>
            </a:extLst>
          </p:cNvPr>
          <p:cNvSpPr txBox="1"/>
          <p:nvPr/>
        </p:nvSpPr>
        <p:spPr>
          <a:xfrm>
            <a:off x="8420985" y="1552806"/>
            <a:ext cx="825867" cy="307777"/>
          </a:xfrm>
          <a:prstGeom prst="rect">
            <a:avLst/>
          </a:prstGeom>
          <a:noFill/>
        </p:spPr>
        <p:txBody>
          <a:bodyPr wrap="none" rtlCol="0">
            <a:spAutoFit/>
          </a:bodyPr>
          <a:lstStyle/>
          <a:p>
            <a:r>
              <a:rPr lang="en-US" sz="1400" b="1" dirty="0">
                <a:solidFill>
                  <a:schemeClr val="accent2"/>
                </a:solidFill>
              </a:rPr>
              <a:t>Greedy</a:t>
            </a:r>
          </a:p>
        </p:txBody>
      </p:sp>
      <p:sp>
        <p:nvSpPr>
          <p:cNvPr id="13" name="TextBox 12">
            <a:extLst>
              <a:ext uri="{FF2B5EF4-FFF2-40B4-BE49-F238E27FC236}">
                <a16:creationId xmlns:a16="http://schemas.microsoft.com/office/drawing/2014/main" id="{A8B3AA26-BA7E-E506-36D4-25581F599CB3}"/>
              </a:ext>
            </a:extLst>
          </p:cNvPr>
          <p:cNvSpPr txBox="1"/>
          <p:nvPr/>
        </p:nvSpPr>
        <p:spPr>
          <a:xfrm>
            <a:off x="8420985" y="3078693"/>
            <a:ext cx="1448153" cy="307777"/>
          </a:xfrm>
          <a:prstGeom prst="rect">
            <a:avLst/>
          </a:prstGeom>
          <a:noFill/>
        </p:spPr>
        <p:txBody>
          <a:bodyPr wrap="none" rtlCol="0">
            <a:spAutoFit/>
          </a:bodyPr>
          <a:lstStyle/>
          <a:p>
            <a:r>
              <a:rPr lang="en-US" sz="1400" b="1" dirty="0">
                <a:solidFill>
                  <a:schemeClr val="accent4"/>
                </a:solidFill>
              </a:rPr>
              <a:t>Pure Sampling</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386B505-B715-91D9-58F5-4BE2DC14849C}"/>
                  </a:ext>
                </a:extLst>
              </p:cNvPr>
              <p:cNvSpPr txBox="1"/>
              <p:nvPr/>
            </p:nvSpPr>
            <p:spPr>
              <a:xfrm>
                <a:off x="8408615" y="4542368"/>
                <a:ext cx="2547364" cy="307777"/>
              </a:xfrm>
              <a:prstGeom prst="rect">
                <a:avLst/>
              </a:prstGeom>
              <a:noFill/>
            </p:spPr>
            <p:txBody>
              <a:bodyPr wrap="none" rtlCol="0">
                <a:spAutoFit/>
              </a:bodyPr>
              <a:lstStyle/>
              <a:p>
                <a:r>
                  <a:rPr lang="en-US" sz="1400" b="1" dirty="0">
                    <a:solidFill>
                      <a:schemeClr val="accent3"/>
                    </a:solidFill>
                  </a:rPr>
                  <a:t>Nucleus Sampling (</a:t>
                </a:r>
                <a14:m>
                  <m:oMath xmlns:m="http://schemas.openxmlformats.org/officeDocument/2006/math">
                    <m:r>
                      <a:rPr lang="en-US" sz="1400" b="1" i="1" dirty="0" smtClean="0">
                        <a:solidFill>
                          <a:schemeClr val="accent3"/>
                        </a:solidFill>
                        <a:latin typeface="Cambria Math" panose="02040503050406030204" pitchFamily="18" charset="0"/>
                      </a:rPr>
                      <m:t>𝒑</m:t>
                    </m:r>
                    <m:r>
                      <a:rPr lang="en-US" sz="1400" b="1" i="1" dirty="0" smtClean="0">
                        <a:solidFill>
                          <a:schemeClr val="accent3"/>
                        </a:solidFill>
                        <a:latin typeface="Cambria Math" panose="02040503050406030204" pitchFamily="18" charset="0"/>
                      </a:rPr>
                      <m:t>=</m:t>
                    </m:r>
                    <m:r>
                      <a:rPr lang="en-US" sz="1400" b="1" i="1" dirty="0" smtClean="0">
                        <a:solidFill>
                          <a:schemeClr val="accent3"/>
                        </a:solidFill>
                        <a:latin typeface="Cambria Math" panose="02040503050406030204" pitchFamily="18" charset="0"/>
                      </a:rPr>
                      <m:t>𝟎</m:t>
                    </m:r>
                    <m:r>
                      <a:rPr lang="en-US" sz="1400" b="1" i="1" dirty="0" smtClean="0">
                        <a:solidFill>
                          <a:schemeClr val="accent3"/>
                        </a:solidFill>
                        <a:latin typeface="Cambria Math" panose="02040503050406030204" pitchFamily="18" charset="0"/>
                      </a:rPr>
                      <m:t>.</m:t>
                    </m:r>
                    <m:r>
                      <a:rPr lang="en-US" sz="1400" b="1" i="1" dirty="0" smtClean="0">
                        <a:solidFill>
                          <a:schemeClr val="accent3"/>
                        </a:solidFill>
                        <a:latin typeface="Cambria Math" panose="02040503050406030204" pitchFamily="18" charset="0"/>
                      </a:rPr>
                      <m:t>𝟗</m:t>
                    </m:r>
                  </m:oMath>
                </a14:m>
                <a:r>
                  <a:rPr lang="en-US" sz="1400" b="1" dirty="0">
                    <a:solidFill>
                      <a:schemeClr val="accent3"/>
                    </a:solidFill>
                  </a:rPr>
                  <a:t>)</a:t>
                </a:r>
              </a:p>
            </p:txBody>
          </p:sp>
        </mc:Choice>
        <mc:Fallback xmlns="">
          <p:sp>
            <p:nvSpPr>
              <p:cNvPr id="14" name="TextBox 13">
                <a:extLst>
                  <a:ext uri="{FF2B5EF4-FFF2-40B4-BE49-F238E27FC236}">
                    <a16:creationId xmlns:a16="http://schemas.microsoft.com/office/drawing/2014/main" id="{5386B505-B715-91D9-58F5-4BE2DC14849C}"/>
                  </a:ext>
                </a:extLst>
              </p:cNvPr>
              <p:cNvSpPr txBox="1">
                <a:spLocks noRot="1" noChangeAspect="1" noMove="1" noResize="1" noEditPoints="1" noAdjustHandles="1" noChangeArrowheads="1" noChangeShapeType="1" noTextEdit="1"/>
              </p:cNvSpPr>
              <p:nvPr/>
            </p:nvSpPr>
            <p:spPr>
              <a:xfrm>
                <a:off x="8408615" y="4542368"/>
                <a:ext cx="2547364" cy="307777"/>
              </a:xfrm>
              <a:prstGeom prst="rect">
                <a:avLst/>
              </a:prstGeom>
              <a:blipFill>
                <a:blip r:embed="rId3"/>
                <a:stretch>
                  <a:fillRect l="-495" b="-15385"/>
                </a:stretch>
              </a:blipFill>
            </p:spPr>
            <p:txBody>
              <a:bodyPr/>
              <a:lstStyle/>
              <a:p>
                <a:r>
                  <a:rPr lang="en-US">
                    <a:noFill/>
                  </a:rPr>
                  <a:t> </a:t>
                </a:r>
              </a:p>
            </p:txBody>
          </p:sp>
        </mc:Fallback>
      </mc:AlternateContent>
    </p:spTree>
    <p:extLst>
      <p:ext uri="{BB962C8B-B14F-4D97-AF65-F5344CB8AC3E}">
        <p14:creationId xmlns:p14="http://schemas.microsoft.com/office/powerpoint/2010/main" val="148239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555D25-9765-55E6-DF10-4D36810744E1}"/>
              </a:ext>
            </a:extLst>
          </p:cNvPr>
          <p:cNvSpPr>
            <a:spLocks noGrp="1"/>
          </p:cNvSpPr>
          <p:nvPr>
            <p:ph type="title"/>
          </p:nvPr>
        </p:nvSpPr>
        <p:spPr/>
        <p:txBody>
          <a:bodyPr/>
          <a:lstStyle/>
          <a:p>
            <a:r>
              <a:rPr lang="en-US" dirty="0"/>
              <a:t>Sampling Temperature</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DEB178B4-C5B9-E171-84FC-D6CBE84CF031}"/>
                  </a:ext>
                </a:extLst>
              </p:cNvPr>
              <p:cNvSpPr>
                <a:spLocks noGrp="1"/>
              </p:cNvSpPr>
              <p:nvPr>
                <p:ph idx="1"/>
              </p:nvPr>
            </p:nvSpPr>
            <p:spPr>
              <a:xfrm>
                <a:off x="497158" y="1590262"/>
                <a:ext cx="11197683" cy="2735554"/>
              </a:xfrm>
            </p:spPr>
            <p:txBody>
              <a:bodyPr/>
              <a:lstStyle/>
              <a:p>
                <a:pPr marL="0" indent="0">
                  <a:buNone/>
                </a:pPr>
                <a:r>
                  <a:rPr lang="en-US" dirty="0"/>
                  <a:t>The </a:t>
                </a:r>
                <a:r>
                  <a:rPr lang="en-US" b="1" dirty="0">
                    <a:solidFill>
                      <a:schemeClr val="accent2"/>
                    </a:solidFill>
                    <a:latin typeface="Avenir Next" panose="020B0503020202020204" pitchFamily="34" charset="0"/>
                  </a:rPr>
                  <a:t>sampling temperature </a:t>
                </a:r>
                <a14:m>
                  <m:oMath xmlns:m="http://schemas.openxmlformats.org/officeDocument/2006/math">
                    <m:r>
                      <a:rPr lang="en-US" b="0" i="1" smtClean="0">
                        <a:solidFill>
                          <a:schemeClr val="accent2"/>
                        </a:solidFill>
                        <a:latin typeface="Cambria Math" panose="02040503050406030204" pitchFamily="18" charset="0"/>
                      </a:rPr>
                      <m:t>𝑇</m:t>
                    </m:r>
                  </m:oMath>
                </a14:m>
                <a:r>
                  <a:rPr lang="en-US" dirty="0">
                    <a:solidFill>
                      <a:schemeClr val="accent2"/>
                    </a:solidFill>
                  </a:rPr>
                  <a:t> </a:t>
                </a:r>
                <a:r>
                  <a:rPr lang="en-US" dirty="0"/>
                  <a:t>controls the entropy in next token probabilities</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𝑇</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𝑤</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f>
                                <m:fPr>
                                  <m:ctrlPr>
                                    <a:rPr lang="en-US" b="0" i="1" smtClean="0">
                                      <a:latin typeface="Cambria Math" panose="02040503050406030204" pitchFamily="18" charset="0"/>
                                    </a:rPr>
                                  </m:ctrlPr>
                                </m:fPr>
                                <m:num>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𝑤</m:t>
                                  </m:r>
                                  <m:r>
                                    <a:rPr lang="en-US" b="0" i="1" smtClean="0">
                                      <a:latin typeface="Cambria Math" panose="02040503050406030204" pitchFamily="18" charset="0"/>
                                    </a:rPr>
                                    <m:t>)</m:t>
                                  </m:r>
                                </m:num>
                                <m:den>
                                  <m:r>
                                    <a:rPr lang="en-US" b="0" i="1" smtClean="0">
                                      <a:latin typeface="Cambria Math" panose="02040503050406030204" pitchFamily="18" charset="0"/>
                                    </a:rPr>
                                    <m:t>𝑇</m:t>
                                  </m:r>
                                </m:den>
                              </m:f>
                            </m:sup>
                          </m:sSup>
                        </m:num>
                        <m:den>
                          <m:nary>
                            <m:naryPr>
                              <m:chr m:val="∑"/>
                              <m:supHide m:val="on"/>
                              <m:ctrlPr>
                                <a:rPr lang="en-US" b="0" i="1" smtClean="0">
                                  <a:latin typeface="Cambria Math" panose="02040503050406030204" pitchFamily="18" charset="0"/>
                                </a:rPr>
                              </m:ctrlPr>
                            </m:naryPr>
                            <m:sub>
                              <m:sSup>
                                <m:sSupPr>
                                  <m:ctrlPr>
                                    <a:rPr lang="en-US" b="0" i="1" smtClean="0">
                                      <a:latin typeface="Cambria Math" panose="02040503050406030204" pitchFamily="18" charset="0"/>
                                    </a:rPr>
                                  </m:ctrlPr>
                                </m:sSupPr>
                                <m:e>
                                  <m:r>
                                    <m:rPr>
                                      <m:brk m:alnAt="7"/>
                                    </m:rPr>
                                    <a:rPr lang="en-US" b="0" i="1" smtClean="0">
                                      <a:latin typeface="Cambria Math" panose="02040503050406030204" pitchFamily="18" charset="0"/>
                                    </a:rPr>
                                    <m:t>𝑤</m:t>
                                  </m:r>
                                </m:e>
                                <m:sup>
                                  <m:r>
                                    <a:rPr lang="en-US" b="0" i="1" smtClean="0">
                                      <a:latin typeface="Cambria Math" panose="02040503050406030204" pitchFamily="18" charset="0"/>
                                    </a:rPr>
                                    <m:t>′</m:t>
                                  </m:r>
                                </m:sup>
                              </m:sSup>
                            </m:sub>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f>
                                    <m:fPr>
                                      <m:ctrlPr>
                                        <a:rPr lang="en-US" b="0" i="1" smtClean="0">
                                          <a:latin typeface="Cambria Math" panose="02040503050406030204" pitchFamily="18" charset="0"/>
                                        </a:rPr>
                                      </m:ctrlPr>
                                    </m:fPr>
                                    <m:num>
                                      <m:r>
                                        <a:rPr lang="en-US" b="0" i="1" smtClean="0">
                                          <a:latin typeface="Cambria Math" panose="02040503050406030204" pitchFamily="18" charset="0"/>
                                        </a:rPr>
                                        <m:t>𝑧</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𝑤</m:t>
                                          </m:r>
                                        </m:e>
                                        <m:sup>
                                          <m:r>
                                            <a:rPr lang="en-US" b="0" i="1" smtClean="0">
                                              <a:latin typeface="Cambria Math" panose="02040503050406030204" pitchFamily="18" charset="0"/>
                                            </a:rPr>
                                            <m:t>′</m:t>
                                          </m:r>
                                        </m:sup>
                                      </m:sSup>
                                      <m:r>
                                        <a:rPr lang="en-US" b="0" i="1" smtClean="0">
                                          <a:latin typeface="Cambria Math" panose="02040503050406030204" pitchFamily="18" charset="0"/>
                                        </a:rPr>
                                        <m:t>)</m:t>
                                      </m:r>
                                    </m:num>
                                    <m:den>
                                      <m:r>
                                        <a:rPr lang="en-US" b="0" i="1" smtClean="0">
                                          <a:latin typeface="Cambria Math" panose="02040503050406030204" pitchFamily="18" charset="0"/>
                                        </a:rPr>
                                        <m:t>𝑇</m:t>
                                      </m:r>
                                    </m:den>
                                  </m:f>
                                </m:sup>
                              </m:sSup>
                            </m:e>
                          </m:nary>
                        </m:den>
                      </m:f>
                    </m:oMath>
                  </m:oMathPara>
                </a14:m>
                <a:endParaRPr lang="en-US" dirty="0"/>
              </a:p>
            </p:txBody>
          </p:sp>
        </mc:Choice>
        <mc:Fallback xmlns="">
          <p:sp>
            <p:nvSpPr>
              <p:cNvPr id="7" name="Content Placeholder 6">
                <a:extLst>
                  <a:ext uri="{FF2B5EF4-FFF2-40B4-BE49-F238E27FC236}">
                    <a16:creationId xmlns:a16="http://schemas.microsoft.com/office/drawing/2014/main" id="{DEB178B4-C5B9-E171-84FC-D6CBE84CF031}"/>
                  </a:ext>
                </a:extLst>
              </p:cNvPr>
              <p:cNvSpPr>
                <a:spLocks noGrp="1" noRot="1" noChangeAspect="1" noMove="1" noResize="1" noEditPoints="1" noAdjustHandles="1" noChangeArrowheads="1" noChangeShapeType="1" noTextEdit="1"/>
              </p:cNvSpPr>
              <p:nvPr>
                <p:ph idx="1"/>
              </p:nvPr>
            </p:nvSpPr>
            <p:spPr>
              <a:xfrm>
                <a:off x="497158" y="1590262"/>
                <a:ext cx="11197683" cy="2735554"/>
              </a:xfrm>
              <a:blipFill>
                <a:blip r:embed="rId2"/>
                <a:stretch>
                  <a:fillRect l="-907" b="-2361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812A487-77E0-931E-F57F-6080C193FA06}"/>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58CC14B-6939-E61D-B981-86012E6BE498}"/>
              </a:ext>
            </a:extLst>
          </p:cNvPr>
          <p:cNvSpPr>
            <a:spLocks noGrp="1"/>
          </p:cNvSpPr>
          <p:nvPr>
            <p:ph type="sldNum" sz="quarter" idx="12"/>
          </p:nvPr>
        </p:nvSpPr>
        <p:spPr/>
        <p:txBody>
          <a:bodyPr/>
          <a:lstStyle/>
          <a:p>
            <a:fld id="{0C6CD854-DD62-6C4B-87F1-66B34D688D3F}" type="slidenum">
              <a:rPr lang="en-US" smtClean="0"/>
              <a:t>13</a:t>
            </a:fld>
            <a:endParaRPr lang="en-US"/>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E75B9C04-83EC-39D4-CD9D-2BC6FF34213E}"/>
                  </a:ext>
                </a:extLst>
              </p:cNvPr>
              <p:cNvGraphicFramePr>
                <a:graphicFrameLocks noGrp="1"/>
              </p:cNvGraphicFramePr>
              <p:nvPr>
                <p:extLst>
                  <p:ext uri="{D42A27DB-BD31-4B8C-83A1-F6EECF244321}">
                    <p14:modId xmlns:p14="http://schemas.microsoft.com/office/powerpoint/2010/main" val="1548664327"/>
                  </p:ext>
                </p:extLst>
              </p:nvPr>
            </p:nvGraphicFramePr>
            <p:xfrm>
              <a:off x="2032000" y="4645023"/>
              <a:ext cx="8127999" cy="101535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479028370"/>
                        </a:ext>
                      </a:extLst>
                    </a:gridCol>
                    <a:gridCol w="2709333">
                      <a:extLst>
                        <a:ext uri="{9D8B030D-6E8A-4147-A177-3AD203B41FA5}">
                          <a16:colId xmlns:a16="http://schemas.microsoft.com/office/drawing/2014/main" val="980584794"/>
                        </a:ext>
                      </a:extLst>
                    </a:gridCol>
                    <a:gridCol w="2709333">
                      <a:extLst>
                        <a:ext uri="{9D8B030D-6E8A-4147-A177-3AD203B41FA5}">
                          <a16:colId xmlns:a16="http://schemas.microsoft.com/office/drawing/2014/main" val="3273912042"/>
                        </a:ext>
                      </a:extLst>
                    </a:gridCol>
                  </a:tblGrid>
                  <a:tr h="507675">
                    <a:tc>
                      <a:txBody>
                        <a:bodyPr/>
                        <a:lstStyle/>
                        <a:p>
                          <a:pPr algn="ct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𝑇</m:t>
                                </m:r>
                                <m:r>
                                  <a:rPr lang="en-US" sz="1400" b="0" i="1" smtClean="0">
                                    <a:solidFill>
                                      <a:schemeClr val="tx1"/>
                                    </a:solidFill>
                                    <a:latin typeface="Cambria Math" panose="02040503050406030204" pitchFamily="18" charset="0"/>
                                  </a:rPr>
                                  <m:t>&lt;1</m:t>
                                </m:r>
                              </m:oMath>
                            </m:oMathPara>
                          </a14:m>
                          <a:endParaRPr lang="en-US" sz="14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𝑇</m:t>
                                </m:r>
                                <m:r>
                                  <a:rPr lang="en-US" sz="1400" b="0" i="1" smtClean="0">
                                    <a:solidFill>
                                      <a:schemeClr val="tx1"/>
                                    </a:solidFill>
                                    <a:latin typeface="Cambria Math" panose="02040503050406030204" pitchFamily="18" charset="0"/>
                                  </a:rPr>
                                  <m:t>=1</m:t>
                                </m:r>
                              </m:oMath>
                            </m:oMathPara>
                          </a14:m>
                          <a:endParaRPr lang="en-US" sz="14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𝑇</m:t>
                                </m:r>
                                <m:r>
                                  <a:rPr lang="en-US" sz="1400" b="0" i="1" smtClean="0">
                                    <a:solidFill>
                                      <a:schemeClr val="tx1"/>
                                    </a:solidFill>
                                    <a:latin typeface="Cambria Math" panose="02040503050406030204" pitchFamily="18" charset="0"/>
                                  </a:rPr>
                                  <m:t>&gt;1</m:t>
                                </m:r>
                              </m:oMath>
                            </m:oMathPara>
                          </a14:m>
                          <a:endParaRPr lang="en-US" sz="14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1797591"/>
                      </a:ext>
                    </a:extLst>
                  </a:tr>
                  <a:tr h="507675">
                    <a:tc>
                      <a:txBody>
                        <a:bodyPr/>
                        <a:lstStyle/>
                        <a:p>
                          <a:pPr algn="ctr"/>
                          <a:r>
                            <a:rPr lang="en-US" sz="1400" dirty="0"/>
                            <a:t>Less entropy, less variation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576E">
                            <a:alpha val="25098"/>
                          </a:srgbClr>
                        </a:solidFill>
                      </a:tcPr>
                    </a:tc>
                    <a:tc>
                      <a:txBody>
                        <a:bodyPr/>
                        <a:lstStyle/>
                        <a:p>
                          <a:pPr algn="ctr"/>
                          <a:r>
                            <a:rPr lang="en-US" sz="1400" dirty="0"/>
                            <a:t>Original distribution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1400" dirty="0"/>
                            <a:t>More entropy, more variation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extLst>
                      <a:ext uri="{0D108BD9-81ED-4DB2-BD59-A6C34878D82A}">
                        <a16:rowId xmlns:a16="http://schemas.microsoft.com/office/drawing/2014/main" val="2138371961"/>
                      </a:ext>
                    </a:extLst>
                  </a:tr>
                </a:tbl>
              </a:graphicData>
            </a:graphic>
          </p:graphicFrame>
        </mc:Choice>
        <mc:Fallback xmlns="">
          <p:graphicFrame>
            <p:nvGraphicFramePr>
              <p:cNvPr id="2" name="Table 1">
                <a:extLst>
                  <a:ext uri="{FF2B5EF4-FFF2-40B4-BE49-F238E27FC236}">
                    <a16:creationId xmlns:a16="http://schemas.microsoft.com/office/drawing/2014/main" id="{E75B9C04-83EC-39D4-CD9D-2BC6FF34213E}"/>
                  </a:ext>
                </a:extLst>
              </p:cNvPr>
              <p:cNvGraphicFramePr>
                <a:graphicFrameLocks noGrp="1"/>
              </p:cNvGraphicFramePr>
              <p:nvPr>
                <p:extLst>
                  <p:ext uri="{D42A27DB-BD31-4B8C-83A1-F6EECF244321}">
                    <p14:modId xmlns:p14="http://schemas.microsoft.com/office/powerpoint/2010/main" val="1548664327"/>
                  </p:ext>
                </p:extLst>
              </p:nvPr>
            </p:nvGraphicFramePr>
            <p:xfrm>
              <a:off x="2032000" y="4645023"/>
              <a:ext cx="8127999" cy="101535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479028370"/>
                        </a:ext>
                      </a:extLst>
                    </a:gridCol>
                    <a:gridCol w="2709333">
                      <a:extLst>
                        <a:ext uri="{9D8B030D-6E8A-4147-A177-3AD203B41FA5}">
                          <a16:colId xmlns:a16="http://schemas.microsoft.com/office/drawing/2014/main" val="980584794"/>
                        </a:ext>
                      </a:extLst>
                    </a:gridCol>
                    <a:gridCol w="2709333">
                      <a:extLst>
                        <a:ext uri="{9D8B030D-6E8A-4147-A177-3AD203B41FA5}">
                          <a16:colId xmlns:a16="http://schemas.microsoft.com/office/drawing/2014/main" val="3273912042"/>
                        </a:ext>
                      </a:extLst>
                    </a:gridCol>
                  </a:tblGrid>
                  <a:tr h="507675">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469" r="-201408" b="-100000"/>
                          </a:stretch>
                        </a:blip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00000" r="-100467" b="-100000"/>
                          </a:stretch>
                        </a:blip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200939" r="-939" b="-100000"/>
                          </a:stretch>
                        </a:blipFill>
                      </a:tcPr>
                    </a:tc>
                    <a:extLst>
                      <a:ext uri="{0D108BD9-81ED-4DB2-BD59-A6C34878D82A}">
                        <a16:rowId xmlns:a16="http://schemas.microsoft.com/office/drawing/2014/main" val="2591797591"/>
                      </a:ext>
                    </a:extLst>
                  </a:tr>
                  <a:tr h="507675">
                    <a:tc>
                      <a:txBody>
                        <a:bodyPr/>
                        <a:lstStyle/>
                        <a:p>
                          <a:pPr algn="ctr"/>
                          <a:r>
                            <a:rPr lang="en-US" sz="1400" dirty="0"/>
                            <a:t>Less entropy, less variation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576E">
                            <a:alpha val="25098"/>
                          </a:srgbClr>
                        </a:solidFill>
                      </a:tcPr>
                    </a:tc>
                    <a:tc>
                      <a:txBody>
                        <a:bodyPr/>
                        <a:lstStyle/>
                        <a:p>
                          <a:pPr algn="ctr"/>
                          <a:r>
                            <a:rPr lang="en-US" sz="1400" dirty="0"/>
                            <a:t>Original distribution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1400" dirty="0"/>
                            <a:t>More entropy, more variation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extLst>
                      <a:ext uri="{0D108BD9-81ED-4DB2-BD59-A6C34878D82A}">
                        <a16:rowId xmlns:a16="http://schemas.microsoft.com/office/drawing/2014/main" val="2138371961"/>
                      </a:ext>
                    </a:extLst>
                  </a:tr>
                </a:tbl>
              </a:graphicData>
            </a:graphic>
          </p:graphicFrame>
        </mc:Fallback>
      </mc:AlternateContent>
    </p:spTree>
    <p:extLst>
      <p:ext uri="{BB962C8B-B14F-4D97-AF65-F5344CB8AC3E}">
        <p14:creationId xmlns:p14="http://schemas.microsoft.com/office/powerpoint/2010/main" val="390969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6AF1A2B-18F3-8354-195F-E66BC45D424C}"/>
              </a:ext>
            </a:extLst>
          </p:cNvPr>
          <p:cNvSpPr>
            <a:spLocks noGrp="1"/>
          </p:cNvSpPr>
          <p:nvPr>
            <p:ph type="title"/>
          </p:nvPr>
        </p:nvSpPr>
        <p:spPr/>
        <p:txBody>
          <a:bodyPr/>
          <a:lstStyle/>
          <a:p>
            <a:r>
              <a:rPr lang="en-US" dirty="0"/>
              <a:t>Decoding Preferences</a:t>
            </a:r>
          </a:p>
        </p:txBody>
      </p:sp>
      <p:sp>
        <p:nvSpPr>
          <p:cNvPr id="4" name="Date Placeholder 3">
            <a:extLst>
              <a:ext uri="{FF2B5EF4-FFF2-40B4-BE49-F238E27FC236}">
                <a16:creationId xmlns:a16="http://schemas.microsoft.com/office/drawing/2014/main" id="{DDFF359B-F1D0-28D7-D554-F1420F887B0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5DD1433-9CF5-83A3-FFAA-6EF97997E3E6}"/>
              </a:ext>
            </a:extLst>
          </p:cNvPr>
          <p:cNvSpPr>
            <a:spLocks noGrp="1"/>
          </p:cNvSpPr>
          <p:nvPr>
            <p:ph type="sldNum" sz="quarter" idx="12"/>
          </p:nvPr>
        </p:nvSpPr>
        <p:spPr/>
        <p:txBody>
          <a:bodyPr/>
          <a:lstStyle/>
          <a:p>
            <a:fld id="{0C6CD854-DD62-6C4B-87F1-66B34D688D3F}" type="slidenum">
              <a:rPr lang="en-US" smtClean="0"/>
              <a:t>14</a:t>
            </a:fld>
            <a:endParaRPr lang="en-US"/>
          </a:p>
        </p:txBody>
      </p:sp>
    </p:spTree>
    <p:extLst>
      <p:ext uri="{BB962C8B-B14F-4D97-AF65-F5344CB8AC3E}">
        <p14:creationId xmlns:p14="http://schemas.microsoft.com/office/powerpoint/2010/main" val="511410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A181D8-5902-0541-BB42-806C0A9F22E6}"/>
              </a:ext>
            </a:extLst>
          </p:cNvPr>
          <p:cNvSpPr>
            <a:spLocks noGrp="1"/>
          </p:cNvSpPr>
          <p:nvPr>
            <p:ph type="title"/>
          </p:nvPr>
        </p:nvSpPr>
        <p:spPr/>
        <p:txBody>
          <a:bodyPr/>
          <a:lstStyle/>
          <a:p>
            <a:r>
              <a:rPr lang="en-US" dirty="0"/>
              <a:t>Factuality</a:t>
            </a:r>
          </a:p>
        </p:txBody>
      </p:sp>
      <p:sp>
        <p:nvSpPr>
          <p:cNvPr id="7" name="Content Placeholder 6">
            <a:extLst>
              <a:ext uri="{FF2B5EF4-FFF2-40B4-BE49-F238E27FC236}">
                <a16:creationId xmlns:a16="http://schemas.microsoft.com/office/drawing/2014/main" id="{42A23228-5489-B772-E5A6-DCCAE9A4844E}"/>
              </a:ext>
            </a:extLst>
          </p:cNvPr>
          <p:cNvSpPr>
            <a:spLocks noGrp="1"/>
          </p:cNvSpPr>
          <p:nvPr>
            <p:ph idx="1"/>
          </p:nvPr>
        </p:nvSpPr>
        <p:spPr/>
        <p:txBody>
          <a:bodyPr/>
          <a:lstStyle/>
          <a:p>
            <a:pPr>
              <a:buClr>
                <a:schemeClr val="tx1"/>
              </a:buClr>
            </a:pPr>
            <a:r>
              <a:rPr lang="en-US" b="1" dirty="0">
                <a:solidFill>
                  <a:schemeClr val="accent1"/>
                </a:solidFill>
                <a:latin typeface="Avenir Next" panose="020B0503020202020204" pitchFamily="34" charset="0"/>
              </a:rPr>
              <a:t>Intuition:</a:t>
            </a:r>
          </a:p>
          <a:p>
            <a:pPr lvl="1">
              <a:buClr>
                <a:schemeClr val="tx1"/>
              </a:buClr>
            </a:pPr>
            <a:r>
              <a:rPr lang="en-US" dirty="0"/>
              <a:t>The internet contains/distills most of human knowledge</a:t>
            </a:r>
          </a:p>
          <a:p>
            <a:pPr lvl="1">
              <a:buClr>
                <a:schemeClr val="tx1"/>
              </a:buClr>
            </a:pPr>
            <a:r>
              <a:rPr lang="en-US" dirty="0"/>
              <a:t>LLMs have been trained on (or have access to) most of the internet</a:t>
            </a:r>
          </a:p>
          <a:p>
            <a:pPr lvl="1">
              <a:buClr>
                <a:schemeClr val="tx1"/>
              </a:buClr>
            </a:pPr>
            <a:r>
              <a:rPr lang="en-US" dirty="0"/>
              <a:t>Therefore, next-token generation is likely to replicate common factual statements</a:t>
            </a:r>
          </a:p>
          <a:p>
            <a:pPr>
              <a:buClr>
                <a:schemeClr val="tx1"/>
              </a:buClr>
            </a:pPr>
            <a:r>
              <a:rPr lang="en-US" b="1" dirty="0">
                <a:solidFill>
                  <a:schemeClr val="accent4"/>
                </a:solidFill>
                <a:latin typeface="Avenir Next" panose="020B0503020202020204" pitchFamily="34" charset="0"/>
              </a:rPr>
              <a:t>Reality: </a:t>
            </a:r>
          </a:p>
          <a:p>
            <a:pPr marL="0" indent="0">
              <a:buNone/>
            </a:pPr>
            <a:endParaRPr lang="en-US" dirty="0"/>
          </a:p>
        </p:txBody>
      </p:sp>
      <p:sp>
        <p:nvSpPr>
          <p:cNvPr id="4" name="Date Placeholder 3">
            <a:extLst>
              <a:ext uri="{FF2B5EF4-FFF2-40B4-BE49-F238E27FC236}">
                <a16:creationId xmlns:a16="http://schemas.microsoft.com/office/drawing/2014/main" id="{54C63BE8-9F3F-BB0E-A8B6-4B837F679AC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6ECA444-6018-28D4-3FF7-EBF28C8B3125}"/>
              </a:ext>
            </a:extLst>
          </p:cNvPr>
          <p:cNvSpPr>
            <a:spLocks noGrp="1"/>
          </p:cNvSpPr>
          <p:nvPr>
            <p:ph type="sldNum" sz="quarter" idx="12"/>
          </p:nvPr>
        </p:nvSpPr>
        <p:spPr/>
        <p:txBody>
          <a:bodyPr/>
          <a:lstStyle/>
          <a:p>
            <a:fld id="{0C6CD854-DD62-6C4B-87F1-66B34D688D3F}" type="slidenum">
              <a:rPr lang="en-US" smtClean="0"/>
              <a:t>15</a:t>
            </a:fld>
            <a:endParaRPr lang="en-US"/>
          </a:p>
        </p:txBody>
      </p:sp>
      <p:pic>
        <p:nvPicPr>
          <p:cNvPr id="11" name="Picture 10" descr="Screenshot from a GPT-2 XL text generation. The LLM-generated output reads: “What is 12^13? Here’s the answer. 12^13 is 0.5 * 100 + 2 * (1+ 2 * 1) = 6.25 * 10^9 + 2 * (1 + 2 * 1) = 6.25 * 1024 + 2 * (1 + 2 * 1) = 6.25 * 1048576 = 65536. The most obvious thing is this: 12^13 is a prime number. And here’s our next question.">
            <a:extLst>
              <a:ext uri="{FF2B5EF4-FFF2-40B4-BE49-F238E27FC236}">
                <a16:creationId xmlns:a16="http://schemas.microsoft.com/office/drawing/2014/main" id="{59BC0A21-5669-B9F1-FDF7-0D3411D0C564}"/>
              </a:ext>
            </a:extLst>
          </p:cNvPr>
          <p:cNvPicPr>
            <a:picLocks noChangeAspect="1"/>
          </p:cNvPicPr>
          <p:nvPr/>
        </p:nvPicPr>
        <p:blipFill>
          <a:blip r:embed="rId2"/>
          <a:stretch>
            <a:fillRect/>
          </a:stretch>
        </p:blipFill>
        <p:spPr>
          <a:xfrm>
            <a:off x="990645" y="4621392"/>
            <a:ext cx="10210709" cy="923960"/>
          </a:xfrm>
          <a:prstGeom prst="rect">
            <a:avLst/>
          </a:prstGeom>
        </p:spPr>
      </p:pic>
      <p:sp>
        <p:nvSpPr>
          <p:cNvPr id="12" name="Rounded Rectangle 11">
            <a:extLst>
              <a:ext uri="{FF2B5EF4-FFF2-40B4-BE49-F238E27FC236}">
                <a16:creationId xmlns:a16="http://schemas.microsoft.com/office/drawing/2014/main" id="{D39E588B-92AB-B91B-A8F5-522ACD85F130}"/>
              </a:ext>
              <a:ext uri="{C183D7F6-B498-43B3-948B-1728B52AA6E4}">
                <adec:decorative xmlns:adec="http://schemas.microsoft.com/office/drawing/2017/decorative" val="1"/>
              </a:ext>
            </a:extLst>
          </p:cNvPr>
          <p:cNvSpPr/>
          <p:nvPr/>
        </p:nvSpPr>
        <p:spPr>
          <a:xfrm>
            <a:off x="3532095" y="5190946"/>
            <a:ext cx="2026023" cy="354406"/>
          </a:xfrm>
          <a:prstGeom prst="round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94FE76A-A92E-0A30-BC80-E83EC929D0DE}"/>
              </a:ext>
            </a:extLst>
          </p:cNvPr>
          <p:cNvSpPr txBox="1"/>
          <p:nvPr/>
        </p:nvSpPr>
        <p:spPr>
          <a:xfrm>
            <a:off x="10419483" y="5580671"/>
            <a:ext cx="728084" cy="246221"/>
          </a:xfrm>
          <a:prstGeom prst="rect">
            <a:avLst/>
          </a:prstGeom>
          <a:noFill/>
        </p:spPr>
        <p:txBody>
          <a:bodyPr wrap="none" rtlCol="0">
            <a:spAutoFit/>
          </a:bodyPr>
          <a:lstStyle/>
          <a:p>
            <a:pPr algn="r"/>
            <a:r>
              <a:rPr lang="en-US" sz="1000" dirty="0">
                <a:solidFill>
                  <a:schemeClr val="bg2"/>
                </a:solidFill>
              </a:rPr>
              <a:t>GPT-2 XL</a:t>
            </a:r>
          </a:p>
        </p:txBody>
      </p:sp>
    </p:spTree>
    <p:extLst>
      <p:ext uri="{BB962C8B-B14F-4D97-AF65-F5344CB8AC3E}">
        <p14:creationId xmlns:p14="http://schemas.microsoft.com/office/powerpoint/2010/main" val="13143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3ED7B4-35D8-CC00-2536-7A425CA1B88C}"/>
              </a:ext>
            </a:extLst>
          </p:cNvPr>
          <p:cNvSpPr>
            <a:spLocks noGrp="1"/>
          </p:cNvSpPr>
          <p:nvPr>
            <p:ph type="title"/>
          </p:nvPr>
        </p:nvSpPr>
        <p:spPr/>
        <p:txBody>
          <a:bodyPr/>
          <a:lstStyle/>
          <a:p>
            <a:r>
              <a:rPr lang="en-US" dirty="0"/>
              <a:t>Language Isn’t Everything…</a:t>
            </a:r>
          </a:p>
        </p:txBody>
      </p:sp>
      <p:sp>
        <p:nvSpPr>
          <p:cNvPr id="4" name="Date Placeholder 3">
            <a:extLst>
              <a:ext uri="{FF2B5EF4-FFF2-40B4-BE49-F238E27FC236}">
                <a16:creationId xmlns:a16="http://schemas.microsoft.com/office/drawing/2014/main" id="{635BD5E5-66E5-686D-B074-2584506C2ED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075DCE4-6777-2404-52BA-A9E8CBA2D0A1}"/>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9" name="Picture 8" descr="Screenshot of a ChatGPT chatbot interaction. The prompt reads “How many nines are there in that number”. The GPT response reads “The number is: 106,993,205,379,072 It contains 4 nines.”">
            <a:extLst>
              <a:ext uri="{FF2B5EF4-FFF2-40B4-BE49-F238E27FC236}">
                <a16:creationId xmlns:a16="http://schemas.microsoft.com/office/drawing/2014/main" id="{EBFC10D2-33A9-F745-5103-B7BA410801F7}"/>
              </a:ext>
            </a:extLst>
          </p:cNvPr>
          <p:cNvPicPr>
            <a:picLocks noChangeAspect="1"/>
          </p:cNvPicPr>
          <p:nvPr/>
        </p:nvPicPr>
        <p:blipFill>
          <a:blip r:embed="rId2"/>
          <a:stretch>
            <a:fillRect/>
          </a:stretch>
        </p:blipFill>
        <p:spPr>
          <a:xfrm>
            <a:off x="2879912" y="1511394"/>
            <a:ext cx="6432177" cy="1853885"/>
          </a:xfrm>
          <a:prstGeom prst="rect">
            <a:avLst/>
          </a:prstGeom>
        </p:spPr>
      </p:pic>
      <p:pic>
        <p:nvPicPr>
          <p:cNvPr id="11" name="Picture 10" descr="Screenshot of a ChatGPT chatbot interaction. The prompt reads “No it doesn’t. Count ain.”. The GPT response reads “You’re right. I counted incorrectly. The number is: 106,993,205,379,072 Let’s isolate the digits: 1 0 6 9 9 3 2 0 5 3 7 9 0 7 2 There are three 9s, not four.”">
            <a:extLst>
              <a:ext uri="{FF2B5EF4-FFF2-40B4-BE49-F238E27FC236}">
                <a16:creationId xmlns:a16="http://schemas.microsoft.com/office/drawing/2014/main" id="{65D15732-623B-6ACB-63CC-3AA64DEF886C}"/>
              </a:ext>
            </a:extLst>
          </p:cNvPr>
          <p:cNvPicPr>
            <a:picLocks noChangeAspect="1"/>
          </p:cNvPicPr>
          <p:nvPr/>
        </p:nvPicPr>
        <p:blipFill>
          <a:blip r:embed="rId3"/>
          <a:stretch>
            <a:fillRect/>
          </a:stretch>
        </p:blipFill>
        <p:spPr>
          <a:xfrm>
            <a:off x="2879911" y="3365279"/>
            <a:ext cx="6432177" cy="2768076"/>
          </a:xfrm>
          <a:prstGeom prst="rect">
            <a:avLst/>
          </a:prstGeom>
        </p:spPr>
      </p:pic>
      <p:sp>
        <p:nvSpPr>
          <p:cNvPr id="13" name="TextBox 12">
            <a:extLst>
              <a:ext uri="{FF2B5EF4-FFF2-40B4-BE49-F238E27FC236}">
                <a16:creationId xmlns:a16="http://schemas.microsoft.com/office/drawing/2014/main" id="{BD830A78-FCC0-766D-8468-5212BDC79181}"/>
              </a:ext>
            </a:extLst>
          </p:cNvPr>
          <p:cNvSpPr txBox="1"/>
          <p:nvPr/>
        </p:nvSpPr>
        <p:spPr>
          <a:xfrm>
            <a:off x="6833525" y="5887134"/>
            <a:ext cx="2478564" cy="246221"/>
          </a:xfrm>
          <a:prstGeom prst="rect">
            <a:avLst/>
          </a:prstGeom>
          <a:noFill/>
        </p:spPr>
        <p:txBody>
          <a:bodyPr wrap="none" rtlCol="0">
            <a:spAutoFit/>
          </a:bodyPr>
          <a:lstStyle/>
          <a:p>
            <a:pPr algn="r"/>
            <a:r>
              <a:rPr lang="en-US" sz="1000" dirty="0">
                <a:solidFill>
                  <a:schemeClr val="bg2"/>
                </a:solidFill>
              </a:rPr>
              <a:t>GPT-5.6 (Luna) via ChatGPT on 8/16/26</a:t>
            </a:r>
          </a:p>
        </p:txBody>
      </p:sp>
    </p:spTree>
    <p:extLst>
      <p:ext uri="{BB962C8B-B14F-4D97-AF65-F5344CB8AC3E}">
        <p14:creationId xmlns:p14="http://schemas.microsoft.com/office/powerpoint/2010/main" val="255508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36A450-8C66-F8E4-7568-DB960A04C1FE}"/>
              </a:ext>
            </a:extLst>
          </p:cNvPr>
          <p:cNvSpPr>
            <a:spLocks noGrp="1"/>
          </p:cNvSpPr>
          <p:nvPr>
            <p:ph type="title"/>
          </p:nvPr>
        </p:nvSpPr>
        <p:spPr/>
        <p:txBody>
          <a:bodyPr/>
          <a:lstStyle/>
          <a:p>
            <a:r>
              <a:rPr lang="en-US" dirty="0"/>
              <a:t>Retrieval-Augmented Generation</a:t>
            </a:r>
          </a:p>
        </p:txBody>
      </p:sp>
      <p:sp>
        <p:nvSpPr>
          <p:cNvPr id="7" name="Content Placeholder 6">
            <a:extLst>
              <a:ext uri="{FF2B5EF4-FFF2-40B4-BE49-F238E27FC236}">
                <a16:creationId xmlns:a16="http://schemas.microsoft.com/office/drawing/2014/main" id="{E5FCDB6E-A2A0-EF00-1BEA-5CD2B9BC905A}"/>
              </a:ext>
            </a:extLst>
          </p:cNvPr>
          <p:cNvSpPr>
            <a:spLocks noGrp="1"/>
          </p:cNvSpPr>
          <p:nvPr>
            <p:ph idx="1"/>
          </p:nvPr>
        </p:nvSpPr>
        <p:spPr>
          <a:xfrm>
            <a:off x="497158" y="1590261"/>
            <a:ext cx="11197683" cy="2158779"/>
          </a:xfrm>
        </p:spPr>
        <p:txBody>
          <a:bodyPr/>
          <a:lstStyle/>
          <a:p>
            <a:pPr marL="0" indent="0">
              <a:buNone/>
            </a:pPr>
            <a:r>
              <a:rPr lang="en-US" b="1" dirty="0">
                <a:solidFill>
                  <a:schemeClr val="accent1"/>
                </a:solidFill>
                <a:latin typeface="Avenir Next" panose="020B0503020202020204" pitchFamily="34" charset="0"/>
              </a:rPr>
              <a:t>Search</a:t>
            </a:r>
            <a:r>
              <a:rPr lang="en-US" dirty="0"/>
              <a:t> + </a:t>
            </a:r>
            <a:r>
              <a:rPr lang="en-US" b="1" dirty="0">
                <a:solidFill>
                  <a:schemeClr val="accent3"/>
                </a:solidFill>
                <a:latin typeface="Avenir Next" panose="020B0503020202020204" pitchFamily="34" charset="0"/>
              </a:rPr>
              <a:t>summarization</a:t>
            </a:r>
            <a:r>
              <a:rPr lang="en-US" dirty="0"/>
              <a:t> is a fast-growing application for LLMs</a:t>
            </a:r>
          </a:p>
          <a:p>
            <a:pPr>
              <a:buClr>
                <a:schemeClr val="tx1"/>
              </a:buClr>
            </a:pPr>
            <a:r>
              <a:rPr lang="en-US" b="1" dirty="0">
                <a:solidFill>
                  <a:schemeClr val="accent2"/>
                </a:solidFill>
                <a:latin typeface="Avenir Next" panose="020B0503020202020204" pitchFamily="34" charset="0"/>
              </a:rPr>
              <a:t>Problem: </a:t>
            </a:r>
            <a:r>
              <a:rPr lang="en-US" dirty="0"/>
              <a:t>A transformer is not a (deterministic) search engine</a:t>
            </a:r>
          </a:p>
          <a:p>
            <a:pPr>
              <a:buClr>
                <a:schemeClr val="tx1"/>
              </a:buClr>
            </a:pPr>
            <a:r>
              <a:rPr lang="en-US" b="1" dirty="0">
                <a:solidFill>
                  <a:schemeClr val="accent4"/>
                </a:solidFill>
                <a:latin typeface="Avenir Next" panose="020B0503020202020204" pitchFamily="34" charset="0"/>
              </a:rPr>
              <a:t>Better Approach: </a:t>
            </a:r>
            <a:r>
              <a:rPr lang="en-US" dirty="0"/>
              <a:t>Separate </a:t>
            </a:r>
            <a:r>
              <a:rPr lang="en-US" b="1" dirty="0">
                <a:solidFill>
                  <a:schemeClr val="accent1"/>
                </a:solidFill>
              </a:rPr>
              <a:t>retrieval</a:t>
            </a:r>
            <a:r>
              <a:rPr lang="en-US" dirty="0"/>
              <a:t> and </a:t>
            </a:r>
            <a:r>
              <a:rPr lang="en-US" b="1" dirty="0">
                <a:solidFill>
                  <a:schemeClr val="accent3"/>
                </a:solidFill>
              </a:rPr>
              <a:t>summarization</a:t>
            </a:r>
            <a:r>
              <a:rPr lang="en-US" dirty="0"/>
              <a:t> functions</a:t>
            </a:r>
          </a:p>
        </p:txBody>
      </p:sp>
      <p:sp>
        <p:nvSpPr>
          <p:cNvPr id="4" name="Date Placeholder 3">
            <a:extLst>
              <a:ext uri="{FF2B5EF4-FFF2-40B4-BE49-F238E27FC236}">
                <a16:creationId xmlns:a16="http://schemas.microsoft.com/office/drawing/2014/main" id="{632CADFA-FD30-20E0-1B0A-47C9CF9D94E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0CA1876-573A-725C-B43B-573F2F3D38F3}"/>
              </a:ext>
            </a:extLst>
          </p:cNvPr>
          <p:cNvSpPr>
            <a:spLocks noGrp="1"/>
          </p:cNvSpPr>
          <p:nvPr>
            <p:ph type="sldNum" sz="quarter" idx="12"/>
          </p:nvPr>
        </p:nvSpPr>
        <p:spPr/>
        <p:txBody>
          <a:bodyPr/>
          <a:lstStyle/>
          <a:p>
            <a:fld id="{0C6CD854-DD62-6C4B-87F1-66B34D688D3F}" type="slidenum">
              <a:rPr lang="en-US" smtClean="0"/>
              <a:t>17</a:t>
            </a:fld>
            <a:endParaRPr lang="en-US"/>
          </a:p>
        </p:txBody>
      </p:sp>
      <mc:AlternateContent xmlns:mc="http://schemas.openxmlformats.org/markup-compatibility/2006" xmlns:a14="http://schemas.microsoft.com/office/drawing/2010/main">
        <mc:Choice Requires="a14">
          <p:sp>
            <p:nvSpPr>
              <p:cNvPr id="2" name="Rounded Rectangle 1">
                <a:extLst>
                  <a:ext uri="{FF2B5EF4-FFF2-40B4-BE49-F238E27FC236}">
                    <a16:creationId xmlns:a16="http://schemas.microsoft.com/office/drawing/2014/main" id="{4CD7F745-D830-FADD-FA94-5628E5749E85}"/>
                  </a:ext>
                </a:extLst>
              </p:cNvPr>
              <p:cNvSpPr/>
              <p:nvPr/>
            </p:nvSpPr>
            <p:spPr>
              <a:xfrm>
                <a:off x="559172" y="4159104"/>
                <a:ext cx="1254034" cy="587829"/>
              </a:xfrm>
              <a:prstGeom prst="round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solidFill>
                  </a:rPr>
                  <a:t>Query </a:t>
                </a:r>
                <a14:m>
                  <m:oMath xmlns:m="http://schemas.openxmlformats.org/officeDocument/2006/math">
                    <m:r>
                      <a:rPr lang="en-US" b="0" i="1" dirty="0" smtClean="0">
                        <a:solidFill>
                          <a:schemeClr val="accent4"/>
                        </a:solidFill>
                        <a:latin typeface="Cambria Math" panose="02040503050406030204" pitchFamily="18" charset="0"/>
                      </a:rPr>
                      <m:t>𝑥</m:t>
                    </m:r>
                  </m:oMath>
                </a14:m>
                <a:endParaRPr lang="en-US" dirty="0">
                  <a:solidFill>
                    <a:schemeClr val="accent4"/>
                  </a:solidFill>
                </a:endParaRPr>
              </a:p>
            </p:txBody>
          </p:sp>
        </mc:Choice>
        <mc:Fallback xmlns="">
          <p:sp>
            <p:nvSpPr>
              <p:cNvPr id="2" name="Rounded Rectangle 1">
                <a:extLst>
                  <a:ext uri="{FF2B5EF4-FFF2-40B4-BE49-F238E27FC236}">
                    <a16:creationId xmlns:a16="http://schemas.microsoft.com/office/drawing/2014/main" id="{4CD7F745-D830-FADD-FA94-5628E5749E85}"/>
                  </a:ext>
                </a:extLst>
              </p:cNvPr>
              <p:cNvSpPr>
                <a:spLocks noRot="1" noChangeAspect="1" noMove="1" noResize="1" noEditPoints="1" noAdjustHandles="1" noChangeArrowheads="1" noChangeShapeType="1" noTextEdit="1"/>
              </p:cNvSpPr>
              <p:nvPr/>
            </p:nvSpPr>
            <p:spPr>
              <a:xfrm>
                <a:off x="559172" y="4159104"/>
                <a:ext cx="1254034" cy="587829"/>
              </a:xfrm>
              <a:prstGeom prst="roundRect">
                <a:avLst/>
              </a:prstGeom>
              <a:blipFill>
                <a:blip r:embed="rId2"/>
                <a:stretch>
                  <a:fillRect/>
                </a:stretch>
              </a:blipFill>
              <a:ln w="38100">
                <a:solidFill>
                  <a:schemeClr val="accent4"/>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ounded Rectangle 2">
                <a:extLst>
                  <a:ext uri="{FF2B5EF4-FFF2-40B4-BE49-F238E27FC236}">
                    <a16:creationId xmlns:a16="http://schemas.microsoft.com/office/drawing/2014/main" id="{060EA249-958E-FEC4-C7A2-51F8112512A4}"/>
                  </a:ext>
                </a:extLst>
              </p:cNvPr>
              <p:cNvSpPr/>
              <p:nvPr/>
            </p:nvSpPr>
            <p:spPr>
              <a:xfrm>
                <a:off x="2368612" y="3959578"/>
                <a:ext cx="1467394" cy="986882"/>
              </a:xfrm>
              <a:prstGeom prst="roundRect">
                <a:avLst>
                  <a:gd name="adj" fmla="val 1004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Retriever </a:t>
                </a:r>
              </a:p>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m:oMathPara>
                </a14:m>
                <a:endParaRPr lang="en-US" dirty="0"/>
              </a:p>
            </p:txBody>
          </p:sp>
        </mc:Choice>
        <mc:Fallback xmlns="">
          <p:sp>
            <p:nvSpPr>
              <p:cNvPr id="3" name="Rounded Rectangle 2">
                <a:extLst>
                  <a:ext uri="{FF2B5EF4-FFF2-40B4-BE49-F238E27FC236}">
                    <a16:creationId xmlns:a16="http://schemas.microsoft.com/office/drawing/2014/main" id="{060EA249-958E-FEC4-C7A2-51F8112512A4}"/>
                  </a:ext>
                </a:extLst>
              </p:cNvPr>
              <p:cNvSpPr>
                <a:spLocks noRot="1" noChangeAspect="1" noMove="1" noResize="1" noEditPoints="1" noAdjustHandles="1" noChangeArrowheads="1" noChangeShapeType="1" noTextEdit="1"/>
              </p:cNvSpPr>
              <p:nvPr/>
            </p:nvSpPr>
            <p:spPr>
              <a:xfrm>
                <a:off x="2368612" y="3959578"/>
                <a:ext cx="1467394" cy="986882"/>
              </a:xfrm>
              <a:prstGeom prst="roundRect">
                <a:avLst>
                  <a:gd name="adj" fmla="val 10049"/>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ounded Rectangle 7">
                <a:extLst>
                  <a:ext uri="{FF2B5EF4-FFF2-40B4-BE49-F238E27FC236}">
                    <a16:creationId xmlns:a16="http://schemas.microsoft.com/office/drawing/2014/main" id="{0219238E-A6D4-215A-56B0-082E1236B94C}"/>
                  </a:ext>
                </a:extLst>
              </p:cNvPr>
              <p:cNvSpPr/>
              <p:nvPr/>
            </p:nvSpPr>
            <p:spPr>
              <a:xfrm>
                <a:off x="4391412" y="3959578"/>
                <a:ext cx="3195813" cy="986882"/>
              </a:xfrm>
              <a:prstGeom prst="roundRect">
                <a:avLst>
                  <a:gd name="adj" fmla="val 10049"/>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Retrieved Documents </a:t>
                </a:r>
              </a:p>
              <a:p>
                <a:pPr algn="ctr"/>
                <a14:m>
                  <m:oMathPara xmlns:m="http://schemas.openxmlformats.org/officeDocument/2006/math">
                    <m:oMathParaPr>
                      <m:jc m:val="centerGroup"/>
                    </m:oMathParaPr>
                    <m:oMath xmlns:m="http://schemas.openxmlformats.org/officeDocument/2006/math">
                      <m:r>
                        <a:rPr lang="en-US" b="0" i="1" smtClean="0">
                          <a:solidFill>
                            <a:schemeClr val="accent1"/>
                          </a:solidFill>
                          <a:latin typeface="Cambria Math" panose="02040503050406030204" pitchFamily="18" charset="0"/>
                        </a:rPr>
                        <m:t>𝑃</m:t>
                      </m:r>
                      <m:r>
                        <a:rPr lang="en-US" b="0" i="1" smtClean="0">
                          <a:solidFill>
                            <a:schemeClr val="accent1"/>
                          </a:solidFill>
                          <a:latin typeface="Cambria Math" panose="02040503050406030204" pitchFamily="18" charset="0"/>
                        </a:rPr>
                        <m:t>(</m:t>
                      </m:r>
                      <m:r>
                        <a:rPr lang="en-US" b="0" i="1" smtClean="0">
                          <a:solidFill>
                            <a:schemeClr val="accent1"/>
                          </a:solidFill>
                          <a:latin typeface="Cambria Math" panose="02040503050406030204" pitchFamily="18" charset="0"/>
                        </a:rPr>
                        <m:t>𝑧</m:t>
                      </m:r>
                      <m:r>
                        <a:rPr lang="en-US" b="0" i="1" smtClean="0">
                          <a:solidFill>
                            <a:schemeClr val="accent1"/>
                          </a:solidFill>
                          <a:latin typeface="Cambria Math" panose="02040503050406030204" pitchFamily="18" charset="0"/>
                        </a:rPr>
                        <m:t>|</m:t>
                      </m:r>
                      <m:r>
                        <a:rPr lang="en-US" b="0" i="1" smtClean="0">
                          <a:solidFill>
                            <a:schemeClr val="accent1"/>
                          </a:solidFill>
                          <a:latin typeface="Cambria Math" panose="02040503050406030204" pitchFamily="18" charset="0"/>
                        </a:rPr>
                        <m:t>𝑥</m:t>
                      </m:r>
                      <m:r>
                        <a:rPr lang="en-US" b="0" i="1" smtClean="0">
                          <a:solidFill>
                            <a:schemeClr val="accent1"/>
                          </a:solidFill>
                          <a:latin typeface="Cambria Math" panose="02040503050406030204" pitchFamily="18" charset="0"/>
                        </a:rPr>
                        <m:t>)</m:t>
                      </m:r>
                    </m:oMath>
                  </m:oMathPara>
                </a14:m>
                <a:endParaRPr lang="en-US" dirty="0">
                  <a:solidFill>
                    <a:schemeClr val="accent1"/>
                  </a:solidFill>
                </a:endParaRPr>
              </a:p>
            </p:txBody>
          </p:sp>
        </mc:Choice>
        <mc:Fallback xmlns="">
          <p:sp>
            <p:nvSpPr>
              <p:cNvPr id="8" name="Rounded Rectangle 7">
                <a:extLst>
                  <a:ext uri="{FF2B5EF4-FFF2-40B4-BE49-F238E27FC236}">
                    <a16:creationId xmlns:a16="http://schemas.microsoft.com/office/drawing/2014/main" id="{0219238E-A6D4-215A-56B0-082E1236B94C}"/>
                  </a:ext>
                </a:extLst>
              </p:cNvPr>
              <p:cNvSpPr>
                <a:spLocks noRot="1" noChangeAspect="1" noMove="1" noResize="1" noEditPoints="1" noAdjustHandles="1" noChangeArrowheads="1" noChangeShapeType="1" noTextEdit="1"/>
              </p:cNvSpPr>
              <p:nvPr/>
            </p:nvSpPr>
            <p:spPr>
              <a:xfrm>
                <a:off x="4391412" y="3959578"/>
                <a:ext cx="3195813" cy="986882"/>
              </a:xfrm>
              <a:prstGeom prst="roundRect">
                <a:avLst>
                  <a:gd name="adj" fmla="val 10049"/>
                </a:avLst>
              </a:prstGeom>
              <a:blipFill>
                <a:blip r:embed="rId4"/>
                <a:stretch>
                  <a:fillRect/>
                </a:stretch>
              </a:blipFill>
              <a:ln w="38100">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8">
                <a:extLst>
                  <a:ext uri="{FF2B5EF4-FFF2-40B4-BE49-F238E27FC236}">
                    <a16:creationId xmlns:a16="http://schemas.microsoft.com/office/drawing/2014/main" id="{D59AAAC4-E35E-57D7-ACAF-EC7FAC9D9E44}"/>
                  </a:ext>
                </a:extLst>
              </p:cNvPr>
              <p:cNvSpPr/>
              <p:nvPr/>
            </p:nvSpPr>
            <p:spPr>
              <a:xfrm>
                <a:off x="8142631" y="3959578"/>
                <a:ext cx="1467394" cy="986882"/>
              </a:xfrm>
              <a:prstGeom prst="roundRect">
                <a:avLst>
                  <a:gd name="adj" fmla="val 1004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Generator</a:t>
                </a:r>
              </a:p>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oMath>
                  </m:oMathPara>
                </a14:m>
                <a:endParaRPr lang="en-US" dirty="0"/>
              </a:p>
            </p:txBody>
          </p:sp>
        </mc:Choice>
        <mc:Fallback xmlns="">
          <p:sp>
            <p:nvSpPr>
              <p:cNvPr id="9" name="Rounded Rectangle 8">
                <a:extLst>
                  <a:ext uri="{FF2B5EF4-FFF2-40B4-BE49-F238E27FC236}">
                    <a16:creationId xmlns:a16="http://schemas.microsoft.com/office/drawing/2014/main" id="{D59AAAC4-E35E-57D7-ACAF-EC7FAC9D9E44}"/>
                  </a:ext>
                </a:extLst>
              </p:cNvPr>
              <p:cNvSpPr>
                <a:spLocks noRot="1" noChangeAspect="1" noMove="1" noResize="1" noEditPoints="1" noAdjustHandles="1" noChangeArrowheads="1" noChangeShapeType="1" noTextEdit="1"/>
              </p:cNvSpPr>
              <p:nvPr/>
            </p:nvSpPr>
            <p:spPr>
              <a:xfrm>
                <a:off x="8142631" y="3959578"/>
                <a:ext cx="1467394" cy="986882"/>
              </a:xfrm>
              <a:prstGeom prst="roundRect">
                <a:avLst>
                  <a:gd name="adj" fmla="val 10049"/>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ounded Rectangle 9">
                <a:extLst>
                  <a:ext uri="{FF2B5EF4-FFF2-40B4-BE49-F238E27FC236}">
                    <a16:creationId xmlns:a16="http://schemas.microsoft.com/office/drawing/2014/main" id="{ED14B028-9F85-4378-520C-32525ECEBB24}"/>
                  </a:ext>
                </a:extLst>
              </p:cNvPr>
              <p:cNvSpPr/>
              <p:nvPr/>
            </p:nvSpPr>
            <p:spPr>
              <a:xfrm>
                <a:off x="10165431" y="4159104"/>
                <a:ext cx="1467394" cy="587829"/>
              </a:xfrm>
              <a:prstGeom prst="round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solidFill>
                  </a:rPr>
                  <a:t>Answer </a:t>
                </a:r>
                <a14:m>
                  <m:oMath xmlns:m="http://schemas.openxmlformats.org/officeDocument/2006/math">
                    <m:r>
                      <a:rPr lang="en-US" b="1" i="1" smtClean="0">
                        <a:solidFill>
                          <a:schemeClr val="accent2"/>
                        </a:solidFill>
                        <a:latin typeface="Cambria Math" panose="02040503050406030204" pitchFamily="18" charset="0"/>
                      </a:rPr>
                      <m:t>𝒚</m:t>
                    </m:r>
                  </m:oMath>
                </a14:m>
                <a:endParaRPr lang="en-US" dirty="0">
                  <a:solidFill>
                    <a:schemeClr val="accent2"/>
                  </a:solidFill>
                </a:endParaRPr>
              </a:p>
            </p:txBody>
          </p:sp>
        </mc:Choice>
        <mc:Fallback xmlns="">
          <p:sp>
            <p:nvSpPr>
              <p:cNvPr id="10" name="Rounded Rectangle 9">
                <a:extLst>
                  <a:ext uri="{FF2B5EF4-FFF2-40B4-BE49-F238E27FC236}">
                    <a16:creationId xmlns:a16="http://schemas.microsoft.com/office/drawing/2014/main" id="{ED14B028-9F85-4378-520C-32525ECEBB24}"/>
                  </a:ext>
                </a:extLst>
              </p:cNvPr>
              <p:cNvSpPr>
                <a:spLocks noRot="1" noChangeAspect="1" noMove="1" noResize="1" noEditPoints="1" noAdjustHandles="1" noChangeArrowheads="1" noChangeShapeType="1" noTextEdit="1"/>
              </p:cNvSpPr>
              <p:nvPr/>
            </p:nvSpPr>
            <p:spPr>
              <a:xfrm>
                <a:off x="10165431" y="4159104"/>
                <a:ext cx="1467394" cy="587829"/>
              </a:xfrm>
              <a:prstGeom prst="roundRect">
                <a:avLst/>
              </a:prstGeom>
              <a:blipFill>
                <a:blip r:embed="rId6"/>
                <a:stretch>
                  <a:fillRect/>
                </a:stretch>
              </a:blipFill>
              <a:ln w="38100">
                <a:solidFill>
                  <a:schemeClr val="accent2"/>
                </a:solidFill>
              </a:ln>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0EC58389-2277-1483-51AB-1DC47D5C80BB}"/>
              </a:ext>
              <a:ext uri="{C183D7F6-B498-43B3-948B-1728B52AA6E4}">
                <adec:decorative xmlns:adec="http://schemas.microsoft.com/office/drawing/2017/decorative" val="1"/>
              </a:ext>
            </a:extLst>
          </p:cNvPr>
          <p:cNvCxnSpPr>
            <a:stCxn id="2" idx="3"/>
            <a:endCxn id="3" idx="1"/>
          </p:cNvCxnSpPr>
          <p:nvPr/>
        </p:nvCxnSpPr>
        <p:spPr>
          <a:xfrm>
            <a:off x="1813206" y="4453019"/>
            <a:ext cx="555406"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9D2F3D7B-42F4-0B52-6327-5115D184083D}"/>
              </a:ext>
              <a:ext uri="{C183D7F6-B498-43B3-948B-1728B52AA6E4}">
                <adec:decorative xmlns:adec="http://schemas.microsoft.com/office/drawing/2017/decorative" val="1"/>
              </a:ext>
            </a:extLst>
          </p:cNvPr>
          <p:cNvCxnSpPr>
            <a:cxnSpLocks/>
            <a:stCxn id="3" idx="3"/>
            <a:endCxn id="8" idx="1"/>
          </p:cNvCxnSpPr>
          <p:nvPr/>
        </p:nvCxnSpPr>
        <p:spPr>
          <a:xfrm>
            <a:off x="3836006" y="4453019"/>
            <a:ext cx="555406"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61FC2646-63A3-C3E1-4455-DE9525354BBD}"/>
              </a:ext>
              <a:ext uri="{C183D7F6-B498-43B3-948B-1728B52AA6E4}">
                <adec:decorative xmlns:adec="http://schemas.microsoft.com/office/drawing/2017/decorative" val="1"/>
              </a:ext>
            </a:extLst>
          </p:cNvPr>
          <p:cNvCxnSpPr>
            <a:cxnSpLocks/>
            <a:stCxn id="8" idx="3"/>
            <a:endCxn id="9" idx="1"/>
          </p:cNvCxnSpPr>
          <p:nvPr/>
        </p:nvCxnSpPr>
        <p:spPr>
          <a:xfrm>
            <a:off x="7587225" y="4453019"/>
            <a:ext cx="555406"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859C2882-7A18-AFDA-3544-27B52950C081}"/>
              </a:ext>
              <a:ext uri="{C183D7F6-B498-43B3-948B-1728B52AA6E4}">
                <adec:decorative xmlns:adec="http://schemas.microsoft.com/office/drawing/2017/decorative" val="1"/>
              </a:ext>
            </a:extLst>
          </p:cNvPr>
          <p:cNvCxnSpPr>
            <a:cxnSpLocks/>
            <a:endCxn id="10" idx="1"/>
          </p:cNvCxnSpPr>
          <p:nvPr/>
        </p:nvCxnSpPr>
        <p:spPr>
          <a:xfrm>
            <a:off x="9610025" y="4453018"/>
            <a:ext cx="555406" cy="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1F19954-3E82-A600-6975-B2262245642F}"/>
                  </a:ext>
                </a:extLst>
              </p:cNvPr>
              <p:cNvSpPr txBox="1"/>
              <p:nvPr/>
            </p:nvSpPr>
            <p:spPr>
              <a:xfrm>
                <a:off x="3477365" y="5194069"/>
                <a:ext cx="5237268" cy="103618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𝑦</m:t>
                          </m:r>
                        </m:e>
                        <m:e>
                          <m:r>
                            <a:rPr lang="en-US" sz="2400" b="0" i="1" smtClean="0">
                              <a:latin typeface="Cambria Math" panose="02040503050406030204" pitchFamily="18" charset="0"/>
                            </a:rPr>
                            <m:t>𝑥</m:t>
                          </m:r>
                        </m:e>
                      </m:d>
                      <m:r>
                        <a:rPr lang="en-US" sz="2400" b="0" i="1" smtClean="0">
                          <a:latin typeface="Cambria Math" panose="02040503050406030204" pitchFamily="18" charset="0"/>
                        </a:rPr>
                        <m:t>=</m:t>
                      </m:r>
                      <m:nary>
                        <m:naryPr>
                          <m:chr m:val="∑"/>
                          <m:supHide m:val="on"/>
                          <m:ctrlPr>
                            <a:rPr lang="en-US" sz="2400" b="0" i="1" smtClean="0">
                              <a:latin typeface="Cambria Math" panose="02040503050406030204" pitchFamily="18" charset="0"/>
                            </a:rPr>
                          </m:ctrlPr>
                        </m:naryPr>
                        <m:sub>
                          <m:r>
                            <m:rPr>
                              <m:brk m:alnAt="7"/>
                            </m:rPr>
                            <a:rPr lang="en-US" sz="2400" b="0" i="1" smtClean="0">
                              <a:latin typeface="Cambria Math" panose="02040503050406030204" pitchFamily="18" charset="0"/>
                            </a:rPr>
                            <m:t>𝑧</m:t>
                          </m:r>
                          <m:r>
                            <a:rPr lang="en-US" sz="2400" b="0" i="1" smtClean="0">
                              <a:latin typeface="Cambria Math" panose="02040503050406030204" pitchFamily="18" charset="0"/>
                            </a:rPr>
                            <m:t> ∈</m:t>
                          </m:r>
                          <m:r>
                            <m:rPr>
                              <m:brk m:alnAt="7"/>
                            </m:rPr>
                            <a:rPr lang="en-US" sz="2400" b="0" i="0" smtClean="0">
                              <a:latin typeface="Cambria Math" panose="02040503050406030204" pitchFamily="18" charset="0"/>
                              <a:ea typeface="Cambria Math" panose="02040503050406030204" pitchFamily="18" charset="0"/>
                            </a:rPr>
                            <m:t> </m:t>
                          </m:r>
                          <m:r>
                            <m:rPr>
                              <m:sty m:val="p"/>
                            </m:rPr>
                            <a:rPr lang="en-US" sz="2400" b="0" i="0" smtClean="0">
                              <a:latin typeface="Cambria Math" panose="02040503050406030204" pitchFamily="18" charset="0"/>
                              <a:ea typeface="Cambria Math" panose="02040503050406030204" pitchFamily="18" charset="0"/>
                            </a:rPr>
                            <m:t>top</m:t>
                          </m:r>
                          <m:r>
                            <a:rPr lang="en-US" sz="2400" b="0" i="0"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k</m:t>
                          </m:r>
                          <m:r>
                            <m:rPr>
                              <m:brk m:alnAt="7"/>
                            </m:rP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𝑍</m:t>
                          </m:r>
                          <m:r>
                            <a:rPr lang="en-US" sz="2400" b="0" i="1" smtClean="0">
                              <a:latin typeface="Cambria Math" panose="02040503050406030204" pitchFamily="18" charset="0"/>
                              <a:ea typeface="Cambria Math" panose="02040503050406030204" pitchFamily="18" charset="0"/>
                            </a:rPr>
                            <m:t>)</m:t>
                          </m:r>
                        </m:sub>
                        <m:sup/>
                        <m:e>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𝑦</m:t>
                              </m:r>
                            </m:e>
                            <m:e>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𝑧</m:t>
                              </m:r>
                            </m:e>
                          </m:d>
                          <m:r>
                            <a:rPr lang="en-US" sz="2400" b="0" i="1" smtClean="0">
                              <a:latin typeface="Cambria Math" panose="02040503050406030204" pitchFamily="18" charset="0"/>
                            </a:rPr>
                            <m:t>⋅</m:t>
                          </m:r>
                          <m:r>
                            <a:rPr lang="en-US" sz="2400" b="0" i="1" smtClean="0">
                              <a:latin typeface="Cambria Math" panose="02040503050406030204" pitchFamily="18" charset="0"/>
                            </a:rPr>
                            <m:t>𝑃</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𝑧</m:t>
                          </m:r>
                          <m:r>
                            <a:rPr lang="en-US" sz="2400" b="0" i="1" smtClean="0">
                              <a:latin typeface="Cambria Math" panose="02040503050406030204" pitchFamily="18" charset="0"/>
                            </a:rPr>
                            <m:t>)</m:t>
                          </m:r>
                        </m:e>
                      </m:nary>
                    </m:oMath>
                  </m:oMathPara>
                </a14:m>
                <a:endParaRPr lang="en-US" sz="2400" dirty="0"/>
              </a:p>
            </p:txBody>
          </p:sp>
        </mc:Choice>
        <mc:Fallback xmlns="">
          <p:sp>
            <p:nvSpPr>
              <p:cNvPr id="23" name="TextBox 22">
                <a:extLst>
                  <a:ext uri="{FF2B5EF4-FFF2-40B4-BE49-F238E27FC236}">
                    <a16:creationId xmlns:a16="http://schemas.microsoft.com/office/drawing/2014/main" id="{A1F19954-3E82-A600-6975-B2262245642F}"/>
                  </a:ext>
                </a:extLst>
              </p:cNvPr>
              <p:cNvSpPr txBox="1">
                <a:spLocks noRot="1" noChangeAspect="1" noMove="1" noResize="1" noEditPoints="1" noAdjustHandles="1" noChangeArrowheads="1" noChangeShapeType="1" noTextEdit="1"/>
              </p:cNvSpPr>
              <p:nvPr/>
            </p:nvSpPr>
            <p:spPr>
              <a:xfrm>
                <a:off x="3477365" y="5194069"/>
                <a:ext cx="5237268" cy="1036181"/>
              </a:xfrm>
              <a:prstGeom prst="rect">
                <a:avLst/>
              </a:prstGeom>
              <a:blipFill>
                <a:blip r:embed="rId7"/>
                <a:stretch>
                  <a:fillRect t="-122892" b="-166265"/>
                </a:stretch>
              </a:blipFill>
            </p:spPr>
            <p:txBody>
              <a:bodyPr/>
              <a:lstStyle/>
              <a:p>
                <a:r>
                  <a:rPr lang="en-US">
                    <a:noFill/>
                  </a:rPr>
                  <a:t> </a:t>
                </a:r>
              </a:p>
            </p:txBody>
          </p:sp>
        </mc:Fallback>
      </mc:AlternateContent>
    </p:spTree>
    <p:extLst>
      <p:ext uri="{BB962C8B-B14F-4D97-AF65-F5344CB8AC3E}">
        <p14:creationId xmlns:p14="http://schemas.microsoft.com/office/powerpoint/2010/main" val="3086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9" grpId="0" animBg="1"/>
      <p:bldP spid="10" grpId="0" animBg="1"/>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95ACFA-4402-1C57-E018-0FC9278324A7}"/>
              </a:ext>
            </a:extLst>
          </p:cNvPr>
          <p:cNvSpPr>
            <a:spLocks noGrp="1"/>
          </p:cNvSpPr>
          <p:nvPr>
            <p:ph type="title"/>
          </p:nvPr>
        </p:nvSpPr>
        <p:spPr/>
        <p:txBody>
          <a:bodyPr/>
          <a:lstStyle/>
          <a:p>
            <a:r>
              <a:rPr lang="en-US" dirty="0"/>
              <a:t>RAG in Practice</a:t>
            </a:r>
          </a:p>
        </p:txBody>
      </p:sp>
      <p:sp>
        <p:nvSpPr>
          <p:cNvPr id="4" name="Date Placeholder 3">
            <a:extLst>
              <a:ext uri="{FF2B5EF4-FFF2-40B4-BE49-F238E27FC236}">
                <a16:creationId xmlns:a16="http://schemas.microsoft.com/office/drawing/2014/main" id="{1DB00F17-1C73-2CC4-6878-53F40076F9C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0E92ED5-AE4F-037E-0F26-4A4005D65BF3}"/>
              </a:ext>
            </a:extLst>
          </p:cNvPr>
          <p:cNvSpPr>
            <a:spLocks noGrp="1"/>
          </p:cNvSpPr>
          <p:nvPr>
            <p:ph type="sldNum" sz="quarter" idx="12"/>
          </p:nvPr>
        </p:nvSpPr>
        <p:spPr/>
        <p:txBody>
          <a:bodyPr/>
          <a:lstStyle/>
          <a:p>
            <a:fld id="{0C6CD854-DD62-6C4B-87F1-66B34D688D3F}" type="slidenum">
              <a:rPr lang="en-US" smtClean="0"/>
              <a:t>18</a:t>
            </a:fld>
            <a:endParaRPr lang="en-US"/>
          </a:p>
        </p:txBody>
      </p:sp>
      <p:pic>
        <p:nvPicPr>
          <p:cNvPr id="9" name="Picture 8" descr="Screenshot of a Claude chatbot interact with the prompt “Who is James Weichert?” The output shows that Claude “searched the web” to find websites providing information on James Weichert, then outputted the text: “Based on the search results, there are a couple of notable people named James Weichert: James Weichert (Academic) James Weichert is an Assistant Teaching Professor in the Paul G. Allen School…”">
            <a:extLst>
              <a:ext uri="{FF2B5EF4-FFF2-40B4-BE49-F238E27FC236}">
                <a16:creationId xmlns:a16="http://schemas.microsoft.com/office/drawing/2014/main" id="{47B21094-49F8-DC02-E553-C32CEA951318}"/>
              </a:ext>
            </a:extLst>
          </p:cNvPr>
          <p:cNvPicPr>
            <a:picLocks noChangeAspect="1"/>
          </p:cNvPicPr>
          <p:nvPr/>
        </p:nvPicPr>
        <p:blipFill>
          <a:blip r:embed="rId2"/>
          <a:stretch>
            <a:fillRect/>
          </a:stretch>
        </p:blipFill>
        <p:spPr>
          <a:xfrm>
            <a:off x="3089985" y="1533429"/>
            <a:ext cx="6012027" cy="4477543"/>
          </a:xfrm>
          <a:prstGeom prst="rect">
            <a:avLst/>
          </a:prstGeom>
        </p:spPr>
      </p:pic>
    </p:spTree>
    <p:extLst>
      <p:ext uri="{BB962C8B-B14F-4D97-AF65-F5344CB8AC3E}">
        <p14:creationId xmlns:p14="http://schemas.microsoft.com/office/powerpoint/2010/main" val="3568469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530FF-35AD-180E-26D6-BA4698FB2C0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B9F97AB-052F-E200-D2B4-ACC001A9C0E2}"/>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9F3DDA0B-B827-FEAC-6E60-B01E84929345}"/>
              </a:ext>
            </a:extLst>
          </p:cNvPr>
          <p:cNvSpPr>
            <a:spLocks noGrp="1"/>
          </p:cNvSpPr>
          <p:nvPr>
            <p:ph type="sldNum" sz="quarter" idx="12"/>
          </p:nvPr>
        </p:nvSpPr>
        <p:spPr/>
        <p:txBody>
          <a:bodyPr/>
          <a:lstStyle/>
          <a:p>
            <a:fld id="{0C6CD854-DD62-6C4B-87F1-66B34D688D3F}" type="slidenum">
              <a:rPr lang="en-US" smtClean="0"/>
              <a:t>19</a:t>
            </a:fld>
            <a:endParaRPr lang="en-US"/>
          </a:p>
        </p:txBody>
      </p:sp>
      <p:sp>
        <p:nvSpPr>
          <p:cNvPr id="5" name="Title 4">
            <a:extLst>
              <a:ext uri="{FF2B5EF4-FFF2-40B4-BE49-F238E27FC236}">
                <a16:creationId xmlns:a16="http://schemas.microsoft.com/office/drawing/2014/main" id="{F9D61859-7EF6-A023-7308-A0E56B7E4F21}"/>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755670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Course Evaluation!</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507535" cy="2259013"/>
          </a:xfrm>
        </p:spPr>
        <p:txBody>
          <a:bodyPr/>
          <a:lstStyle/>
          <a:p>
            <a:pPr>
              <a:buClr>
                <a:schemeClr val="tx1"/>
              </a:buClr>
            </a:pPr>
            <a:r>
              <a:rPr lang="en-US" b="1" dirty="0">
                <a:solidFill>
                  <a:schemeClr val="accent3"/>
                </a:solidFill>
              </a:rPr>
              <a:t>Homework 4 </a:t>
            </a:r>
            <a:r>
              <a:rPr lang="en-US" dirty="0">
                <a:latin typeface="+mj-lt"/>
              </a:rPr>
              <a:t>due</a:t>
            </a:r>
            <a:r>
              <a:rPr lang="en-US" dirty="0"/>
              <a:t> Thursday (8.20)</a:t>
            </a:r>
          </a:p>
          <a:p>
            <a:pPr lvl="1">
              <a:buClr>
                <a:schemeClr val="tx1"/>
              </a:buClr>
            </a:pPr>
            <a:r>
              <a:rPr lang="en-US" dirty="0"/>
              <a:t>No late period — HW4 must be turned in by 8.21</a:t>
            </a:r>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llustration of the CSE 473 logo: an illustrated beige cat sitting on top of a roomba vacuum cleaner robot. The cat's fur has a texture that looks like graph nodes connected by edges. The text &quot;CSE 473&quot; appears below the illustration.">
            <a:extLst>
              <a:ext uri="{FF2B5EF4-FFF2-40B4-BE49-F238E27FC236}">
                <a16:creationId xmlns:a16="http://schemas.microsoft.com/office/drawing/2014/main" id="{BFF5E71A-D5D6-0A8E-8AD8-8EF68A883C3B}"/>
              </a:ext>
            </a:extLst>
          </p:cNvPr>
          <p:cNvPicPr>
            <a:picLocks noChangeAspect="1"/>
          </p:cNvPicPr>
          <p:nvPr/>
        </p:nvPicPr>
        <p:blipFill>
          <a:blip r:embed="rId3"/>
          <a:stretch>
            <a:fillRect/>
          </a:stretch>
        </p:blipFill>
        <p:spPr>
          <a:xfrm>
            <a:off x="1524000" y="455360"/>
            <a:ext cx="1008554" cy="1512831"/>
          </a:xfrm>
          <a:prstGeom prst="rect">
            <a:avLst/>
          </a:prstGeom>
        </p:spPr>
      </p:pic>
      <p:pic>
        <p:nvPicPr>
          <p:cNvPr id="11" name="Picture 10" descr="QR code for course evaluations: uw.iasystem.org/survey/328718">
            <a:extLst>
              <a:ext uri="{FF2B5EF4-FFF2-40B4-BE49-F238E27FC236}">
                <a16:creationId xmlns:a16="http://schemas.microsoft.com/office/drawing/2014/main" id="{1752E158-D89B-E3ED-40B5-F19A0D95B8BC}"/>
              </a:ext>
            </a:extLst>
          </p:cNvPr>
          <p:cNvPicPr>
            <a:picLocks noChangeAspect="1"/>
          </p:cNvPicPr>
          <p:nvPr/>
        </p:nvPicPr>
        <p:blipFill>
          <a:blip r:embed="rId4"/>
          <a:stretch>
            <a:fillRect/>
          </a:stretch>
        </p:blipFill>
        <p:spPr>
          <a:xfrm>
            <a:off x="1806889" y="4041815"/>
            <a:ext cx="1949658" cy="1949658"/>
          </a:xfrm>
          <a:prstGeom prst="rect">
            <a:avLst/>
          </a:prstGeom>
        </p:spPr>
      </p:pic>
      <p:sp>
        <p:nvSpPr>
          <p:cNvPr id="14" name="TextBox 13">
            <a:extLst>
              <a:ext uri="{FF2B5EF4-FFF2-40B4-BE49-F238E27FC236}">
                <a16:creationId xmlns:a16="http://schemas.microsoft.com/office/drawing/2014/main" id="{18939AA3-5BB7-BD59-145F-061D82569DA4}"/>
              </a:ext>
            </a:extLst>
          </p:cNvPr>
          <p:cNvSpPr txBox="1"/>
          <p:nvPr/>
        </p:nvSpPr>
        <p:spPr>
          <a:xfrm>
            <a:off x="1569815" y="5890495"/>
            <a:ext cx="2423805" cy="276999"/>
          </a:xfrm>
          <a:prstGeom prst="rect">
            <a:avLst/>
          </a:prstGeom>
          <a:noFill/>
        </p:spPr>
        <p:txBody>
          <a:bodyPr wrap="none" rtlCol="0">
            <a:spAutoFit/>
          </a:bodyPr>
          <a:lstStyle/>
          <a:p>
            <a:r>
              <a:rPr lang="en-US" sz="1200" dirty="0" err="1">
                <a:hlinkClick r:id="rId5"/>
              </a:rPr>
              <a:t>uw.iasystem.org</a:t>
            </a:r>
            <a:r>
              <a:rPr lang="en-US" sz="1200" dirty="0">
                <a:hlinkClick r:id="rId5"/>
              </a:rPr>
              <a:t>/survey/328718</a:t>
            </a:r>
            <a:endParaRPr lang="en-US" sz="1200" dirty="0"/>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2C5A29-F518-EB27-7D69-A1EF747F2E03}"/>
              </a:ext>
              <a:ext uri="{C183D7F6-B498-43B3-948B-1728B52AA6E4}">
                <adec:decorative xmlns:adec="http://schemas.microsoft.com/office/drawing/2017/decorative" val="1"/>
              </a:ext>
            </a:extLst>
          </p:cNvPr>
          <p:cNvSpPr/>
          <p:nvPr/>
        </p:nvSpPr>
        <p:spPr>
          <a:xfrm>
            <a:off x="4851813" y="6122881"/>
            <a:ext cx="2488367" cy="7021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8" name="Title 7">
            <a:extLst>
              <a:ext uri="{FF2B5EF4-FFF2-40B4-BE49-F238E27FC236}">
                <a16:creationId xmlns:a16="http://schemas.microsoft.com/office/drawing/2014/main" id="{B1ED7A06-B211-ECED-721E-AB231B2FB309}"/>
              </a:ext>
            </a:extLst>
          </p:cNvPr>
          <p:cNvSpPr>
            <a:spLocks noGrp="1"/>
          </p:cNvSpPr>
          <p:nvPr>
            <p:ph type="title"/>
          </p:nvPr>
        </p:nvSpPr>
        <p:spPr/>
        <p:txBody>
          <a:bodyPr/>
          <a:lstStyle/>
          <a:p>
            <a:r>
              <a:rPr lang="en-US" dirty="0"/>
              <a:t>LLMs at Scale</a:t>
            </a:r>
          </a:p>
        </p:txBody>
      </p:sp>
      <p:sp>
        <p:nvSpPr>
          <p:cNvPr id="9" name="Content Placeholder 8">
            <a:extLst>
              <a:ext uri="{FF2B5EF4-FFF2-40B4-BE49-F238E27FC236}">
                <a16:creationId xmlns:a16="http://schemas.microsoft.com/office/drawing/2014/main" id="{611B6FC6-29F9-5832-572C-C90AAF28520B}"/>
              </a:ext>
            </a:extLst>
          </p:cNvPr>
          <p:cNvSpPr>
            <a:spLocks noGrp="1"/>
          </p:cNvSpPr>
          <p:nvPr>
            <p:ph idx="1"/>
          </p:nvPr>
        </p:nvSpPr>
        <p:spPr>
          <a:xfrm>
            <a:off x="497158" y="1590261"/>
            <a:ext cx="11197683" cy="3562507"/>
          </a:xfrm>
        </p:spPr>
        <p:txBody>
          <a:bodyPr/>
          <a:lstStyle/>
          <a:p>
            <a:pPr>
              <a:lnSpc>
                <a:spcPct val="100000"/>
              </a:lnSpc>
            </a:pPr>
            <a:r>
              <a:rPr lang="en-US" dirty="0"/>
              <a:t>LLM </a:t>
            </a:r>
            <a:r>
              <a:rPr lang="en-US" i="1" dirty="0"/>
              <a:t>training</a:t>
            </a:r>
            <a:r>
              <a:rPr lang="en-US" dirty="0"/>
              <a:t> requires hundreds to thousands of GPU-years </a:t>
            </a:r>
            <a:r>
              <a:rPr lang="en-US" baseline="30000" dirty="0"/>
              <a:t>[1][2]</a:t>
            </a:r>
            <a:endParaRPr lang="en-US" dirty="0"/>
          </a:p>
          <a:p>
            <a:pPr>
              <a:lnSpc>
                <a:spcPct val="100000"/>
              </a:lnSpc>
            </a:pPr>
            <a:r>
              <a:rPr lang="en-US" dirty="0"/>
              <a:t>How does LLM </a:t>
            </a:r>
            <a:r>
              <a:rPr lang="en-US" i="1" dirty="0"/>
              <a:t>inference</a:t>
            </a:r>
            <a:r>
              <a:rPr lang="en-US" dirty="0"/>
              <a:t> compare to a standard Google search?</a:t>
            </a:r>
          </a:p>
        </p:txBody>
      </p:sp>
      <p:pic>
        <p:nvPicPr>
          <p:cNvPr id="13" name="Picture 12" descr="A pie chart showing the distribution of net electricity generation in the US by source. Natural gas accounts for 34%, coal for 30%, nuclear for 20%, and renewable sources for around 10%.">
            <a:extLst>
              <a:ext uri="{FF2B5EF4-FFF2-40B4-BE49-F238E27FC236}">
                <a16:creationId xmlns:a16="http://schemas.microsoft.com/office/drawing/2014/main" id="{E2701747-6630-ADD7-242B-630BBC8923CA}"/>
              </a:ext>
            </a:extLst>
          </p:cNvPr>
          <p:cNvPicPr>
            <a:picLocks noChangeAspect="1"/>
          </p:cNvPicPr>
          <p:nvPr/>
        </p:nvPicPr>
        <p:blipFill>
          <a:blip r:embed="rId3"/>
          <a:stretch>
            <a:fillRect/>
          </a:stretch>
        </p:blipFill>
        <p:spPr>
          <a:xfrm>
            <a:off x="1026985" y="3528958"/>
            <a:ext cx="2755930" cy="2372496"/>
          </a:xfrm>
          <a:prstGeom prst="rect">
            <a:avLst/>
          </a:prstGeom>
        </p:spPr>
      </p:pic>
      <p:pic>
        <p:nvPicPr>
          <p:cNvPr id="14" name="Picture 13" descr="A photo of Coltan mines in the eastern DRC. Multiple mining pits can be seen, along with tents and many people working at the site.">
            <a:extLst>
              <a:ext uri="{FF2B5EF4-FFF2-40B4-BE49-F238E27FC236}">
                <a16:creationId xmlns:a16="http://schemas.microsoft.com/office/drawing/2014/main" id="{881E0A02-54CE-4F19-5840-C8A5CB9827DD}"/>
              </a:ext>
            </a:extLst>
          </p:cNvPr>
          <p:cNvPicPr>
            <a:picLocks noChangeAspect="1"/>
          </p:cNvPicPr>
          <p:nvPr/>
        </p:nvPicPr>
        <p:blipFill>
          <a:blip r:embed="rId4"/>
          <a:srcRect r="15909"/>
          <a:stretch>
            <a:fillRect/>
          </a:stretch>
        </p:blipFill>
        <p:spPr>
          <a:xfrm>
            <a:off x="8587947" y="3491888"/>
            <a:ext cx="2743201" cy="2446637"/>
          </a:xfrm>
          <a:prstGeom prst="rect">
            <a:avLst/>
          </a:prstGeom>
        </p:spPr>
      </p:pic>
      <p:pic>
        <p:nvPicPr>
          <p:cNvPr id="17" name="Picture 16" descr="The cover of the UN University report on &quot;Global Water Bankruptcy: Living Beyond Our Hyrological Means in the Post-Crisis Era&quot;. The cover shows a man carrying two water jugs across a dry and cracked landscape.">
            <a:extLst>
              <a:ext uri="{FF2B5EF4-FFF2-40B4-BE49-F238E27FC236}">
                <a16:creationId xmlns:a16="http://schemas.microsoft.com/office/drawing/2014/main" id="{EB18EC6E-F486-5EDF-5895-588CC027B6D5}"/>
              </a:ext>
            </a:extLst>
          </p:cNvPr>
          <p:cNvPicPr>
            <a:picLocks noChangeAspect="1"/>
          </p:cNvPicPr>
          <p:nvPr/>
        </p:nvPicPr>
        <p:blipFill>
          <a:blip r:embed="rId5"/>
          <a:stretch>
            <a:fillRect/>
          </a:stretch>
        </p:blipFill>
        <p:spPr>
          <a:xfrm>
            <a:off x="5228851" y="3491888"/>
            <a:ext cx="1734295" cy="2446637"/>
          </a:xfrm>
          <a:prstGeom prst="rect">
            <a:avLst/>
          </a:prstGeom>
        </p:spPr>
      </p:pic>
      <p:sp>
        <p:nvSpPr>
          <p:cNvPr id="18" name="TextBox 17">
            <a:extLst>
              <a:ext uri="{FF2B5EF4-FFF2-40B4-BE49-F238E27FC236}">
                <a16:creationId xmlns:a16="http://schemas.microsoft.com/office/drawing/2014/main" id="{BD5343F7-A528-40A3-D952-A4C3042B518A}"/>
              </a:ext>
            </a:extLst>
          </p:cNvPr>
          <p:cNvSpPr txBox="1"/>
          <p:nvPr/>
        </p:nvSpPr>
        <p:spPr>
          <a:xfrm>
            <a:off x="2150489" y="6029495"/>
            <a:ext cx="508922" cy="307777"/>
          </a:xfrm>
          <a:prstGeom prst="rect">
            <a:avLst/>
          </a:prstGeom>
          <a:noFill/>
        </p:spPr>
        <p:txBody>
          <a:bodyPr wrap="none" rtlCol="0">
            <a:spAutoFit/>
          </a:bodyPr>
          <a:lstStyle/>
          <a:p>
            <a:r>
              <a:rPr lang="en-US" sz="1400" dirty="0">
                <a:hlinkClick r:id="rId6"/>
              </a:rPr>
              <a:t>EPA</a:t>
            </a:r>
            <a:endParaRPr lang="en-US" sz="1400" dirty="0"/>
          </a:p>
        </p:txBody>
      </p:sp>
      <p:sp>
        <p:nvSpPr>
          <p:cNvPr id="19" name="TextBox 18">
            <a:extLst>
              <a:ext uri="{FF2B5EF4-FFF2-40B4-BE49-F238E27FC236}">
                <a16:creationId xmlns:a16="http://schemas.microsoft.com/office/drawing/2014/main" id="{CCF698A8-D87B-E132-E59C-2236BD11D64A}"/>
              </a:ext>
            </a:extLst>
          </p:cNvPr>
          <p:cNvSpPr txBox="1"/>
          <p:nvPr/>
        </p:nvSpPr>
        <p:spPr>
          <a:xfrm>
            <a:off x="5202168" y="6029495"/>
            <a:ext cx="1787669" cy="307777"/>
          </a:xfrm>
          <a:prstGeom prst="rect">
            <a:avLst/>
          </a:prstGeom>
          <a:noFill/>
        </p:spPr>
        <p:txBody>
          <a:bodyPr wrap="none" rtlCol="0">
            <a:spAutoFit/>
          </a:bodyPr>
          <a:lstStyle/>
          <a:p>
            <a:pPr algn="ctr"/>
            <a:r>
              <a:rPr lang="en-US" sz="1400" dirty="0">
                <a:hlinkClick r:id="rId7"/>
              </a:rPr>
              <a:t>UNU INWEH (2026)</a:t>
            </a:r>
            <a:endParaRPr lang="en-US" sz="1400" dirty="0"/>
          </a:p>
        </p:txBody>
      </p:sp>
      <p:sp>
        <p:nvSpPr>
          <p:cNvPr id="20" name="TextBox 19">
            <a:hlinkClick r:id="rId8"/>
            <a:extLst>
              <a:ext uri="{FF2B5EF4-FFF2-40B4-BE49-F238E27FC236}">
                <a16:creationId xmlns:a16="http://schemas.microsoft.com/office/drawing/2014/main" id="{D7BD6840-31D1-15DE-517F-277B19E4CCA8}"/>
              </a:ext>
            </a:extLst>
          </p:cNvPr>
          <p:cNvSpPr txBox="1"/>
          <p:nvPr/>
        </p:nvSpPr>
        <p:spPr>
          <a:xfrm>
            <a:off x="8882172" y="6029495"/>
            <a:ext cx="2154757" cy="307777"/>
          </a:xfrm>
          <a:prstGeom prst="rect">
            <a:avLst/>
          </a:prstGeom>
          <a:noFill/>
        </p:spPr>
        <p:txBody>
          <a:bodyPr wrap="none" rtlCol="0">
            <a:spAutoFit/>
          </a:bodyPr>
          <a:lstStyle/>
          <a:p>
            <a:pPr algn="ctr"/>
            <a:r>
              <a:rPr lang="en-US" sz="1400" dirty="0">
                <a:hlinkClick r:id="rId8"/>
              </a:rPr>
              <a:t>Oakland Institute (2026)</a:t>
            </a:r>
            <a:endParaRPr lang="en-US" sz="1400" dirty="0"/>
          </a:p>
        </p:txBody>
      </p:sp>
      <p:sp>
        <p:nvSpPr>
          <p:cNvPr id="22" name="Rounded Rectangle 21">
            <a:extLst>
              <a:ext uri="{FF2B5EF4-FFF2-40B4-BE49-F238E27FC236}">
                <a16:creationId xmlns:a16="http://schemas.microsoft.com/office/drawing/2014/main" id="{7318AB4A-9B48-BFCB-9EA8-1EC7E35BD439}"/>
              </a:ext>
            </a:extLst>
          </p:cNvPr>
          <p:cNvSpPr/>
          <p:nvPr/>
        </p:nvSpPr>
        <p:spPr>
          <a:xfrm>
            <a:off x="1789627" y="2808634"/>
            <a:ext cx="1230645" cy="41792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Electricity</a:t>
            </a:r>
          </a:p>
        </p:txBody>
      </p:sp>
      <p:sp>
        <p:nvSpPr>
          <p:cNvPr id="23" name="Rounded Rectangle 22">
            <a:extLst>
              <a:ext uri="{FF2B5EF4-FFF2-40B4-BE49-F238E27FC236}">
                <a16:creationId xmlns:a16="http://schemas.microsoft.com/office/drawing/2014/main" id="{95D8A132-0271-B540-0A37-95FAA94C9546}"/>
              </a:ext>
            </a:extLst>
          </p:cNvPr>
          <p:cNvSpPr/>
          <p:nvPr/>
        </p:nvSpPr>
        <p:spPr>
          <a:xfrm>
            <a:off x="5480675" y="2808634"/>
            <a:ext cx="1230645" cy="417926"/>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Water</a:t>
            </a:r>
          </a:p>
        </p:txBody>
      </p:sp>
      <p:sp>
        <p:nvSpPr>
          <p:cNvPr id="24" name="Rounded Rectangle 23">
            <a:extLst>
              <a:ext uri="{FF2B5EF4-FFF2-40B4-BE49-F238E27FC236}">
                <a16:creationId xmlns:a16="http://schemas.microsoft.com/office/drawing/2014/main" id="{B3BE2F6C-B721-C5E8-A528-1A2D2524FF81}"/>
              </a:ext>
            </a:extLst>
          </p:cNvPr>
          <p:cNvSpPr/>
          <p:nvPr/>
        </p:nvSpPr>
        <p:spPr>
          <a:xfrm>
            <a:off x="9344224" y="2808634"/>
            <a:ext cx="1230645" cy="41792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Minerals</a:t>
            </a:r>
          </a:p>
        </p:txBody>
      </p:sp>
      <p:sp>
        <p:nvSpPr>
          <p:cNvPr id="7" name="TextBox 6">
            <a:extLst>
              <a:ext uri="{FF2B5EF4-FFF2-40B4-BE49-F238E27FC236}">
                <a16:creationId xmlns:a16="http://schemas.microsoft.com/office/drawing/2014/main" id="{AFA49750-783C-EF1B-A9CD-0A8323C90C1B}"/>
              </a:ext>
            </a:extLst>
          </p:cNvPr>
          <p:cNvSpPr txBox="1"/>
          <p:nvPr/>
        </p:nvSpPr>
        <p:spPr>
          <a:xfrm>
            <a:off x="39970" y="6548000"/>
            <a:ext cx="7105338" cy="276999"/>
          </a:xfrm>
          <a:prstGeom prst="rect">
            <a:avLst/>
          </a:prstGeom>
          <a:noFill/>
        </p:spPr>
        <p:txBody>
          <a:bodyPr wrap="square">
            <a:spAutoFit/>
          </a:bodyPr>
          <a:lstStyle/>
          <a:p>
            <a:pPr marL="0" indent="0">
              <a:lnSpc>
                <a:spcPct val="100000"/>
              </a:lnSpc>
              <a:buNone/>
            </a:pPr>
            <a:r>
              <a:rPr lang="en-US" sz="1200" dirty="0"/>
              <a:t>[1] Li, </a:t>
            </a:r>
            <a:r>
              <a:rPr lang="en-US" sz="1200" dirty="0">
                <a:hlinkClick r:id="rId9"/>
              </a:rPr>
              <a:t>“Open AI’s GPT-3 Language Model: A Technical Overview”</a:t>
            </a:r>
            <a:r>
              <a:rPr lang="en-US" sz="1200" dirty="0"/>
              <a:t> (2020) [2] </a:t>
            </a:r>
            <a:r>
              <a:rPr lang="en-US" sz="1200" dirty="0" err="1">
                <a:hlinkClick r:id="rId10"/>
              </a:rPr>
              <a:t>Grattafiori</a:t>
            </a:r>
            <a:r>
              <a:rPr lang="en-US" sz="1200" dirty="0">
                <a:hlinkClick r:id="rId10"/>
              </a:rPr>
              <a:t> et al.</a:t>
            </a:r>
            <a:r>
              <a:rPr lang="en-US" sz="1200" dirty="0"/>
              <a:t> (2024)</a:t>
            </a:r>
          </a:p>
        </p:txBody>
      </p:sp>
    </p:spTree>
    <p:extLst>
      <p:ext uri="{BB962C8B-B14F-4D97-AF65-F5344CB8AC3E}">
        <p14:creationId xmlns:p14="http://schemas.microsoft.com/office/powerpoint/2010/main" val="113505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animBg="1"/>
      <p:bldP spid="23" grpId="0" animBg="1"/>
      <p:bldP spid="24"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1464B76-DF29-F1F8-2CEC-3CABD8B80738}"/>
              </a:ext>
            </a:extLst>
          </p:cNvPr>
          <p:cNvSpPr>
            <a:spLocks noGrp="1"/>
          </p:cNvSpPr>
          <p:nvPr>
            <p:ph type="title"/>
          </p:nvPr>
        </p:nvSpPr>
        <p:spPr/>
        <p:txBody>
          <a:bodyPr/>
          <a:lstStyle/>
          <a:p>
            <a:r>
              <a:rPr lang="en-US" dirty="0"/>
              <a:t>Rinse and Repeat</a:t>
            </a:r>
          </a:p>
        </p:txBody>
      </p:sp>
      <p:sp>
        <p:nvSpPr>
          <p:cNvPr id="4" name="Date Placeholder 3">
            <a:extLst>
              <a:ext uri="{FF2B5EF4-FFF2-40B4-BE49-F238E27FC236}">
                <a16:creationId xmlns:a16="http://schemas.microsoft.com/office/drawing/2014/main" id="{1DE4F2D7-F726-4409-32E5-C84836937C99}"/>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1D2CFCE2-CA3F-A266-3509-95440104C99E}"/>
              </a:ext>
            </a:extLst>
          </p:cNvPr>
          <p:cNvSpPr>
            <a:spLocks noGrp="1"/>
          </p:cNvSpPr>
          <p:nvPr>
            <p:ph type="sldNum" sz="quarter" idx="12"/>
          </p:nvPr>
        </p:nvSpPr>
        <p:spPr/>
        <p:txBody>
          <a:bodyPr/>
          <a:lstStyle/>
          <a:p>
            <a:fld id="{0C6CD854-DD62-6C4B-87F1-66B34D688D3F}" type="slidenum">
              <a:rPr lang="en-US" smtClean="0"/>
              <a:t>21</a:t>
            </a:fld>
            <a:endParaRPr lang="en-US"/>
          </a:p>
        </p:txBody>
      </p:sp>
      <p:graphicFrame>
        <p:nvGraphicFramePr>
          <p:cNvPr id="9" name="Table 8">
            <a:extLst>
              <a:ext uri="{FF2B5EF4-FFF2-40B4-BE49-F238E27FC236}">
                <a16:creationId xmlns:a16="http://schemas.microsoft.com/office/drawing/2014/main" id="{A16E842D-CB51-BB27-B0BA-A8CA23DFA397}"/>
              </a:ext>
            </a:extLst>
          </p:cNvPr>
          <p:cNvGraphicFramePr>
            <a:graphicFrameLocks noGrp="1"/>
          </p:cNvGraphicFramePr>
          <p:nvPr>
            <p:extLst>
              <p:ext uri="{D42A27DB-BD31-4B8C-83A1-F6EECF244321}">
                <p14:modId xmlns:p14="http://schemas.microsoft.com/office/powerpoint/2010/main" val="1115861788"/>
              </p:ext>
            </p:extLst>
          </p:nvPr>
        </p:nvGraphicFramePr>
        <p:xfrm>
          <a:off x="317983" y="1522799"/>
          <a:ext cx="11556034" cy="3441697"/>
        </p:xfrm>
        <a:graphic>
          <a:graphicData uri="http://schemas.openxmlformats.org/drawingml/2006/table">
            <a:tbl>
              <a:tblPr firstRow="1" bandRow="1">
                <a:tableStyleId>{5C22544A-7EE6-4342-B048-85BDC9FD1C3A}</a:tableStyleId>
              </a:tblPr>
              <a:tblGrid>
                <a:gridCol w="1398782">
                  <a:extLst>
                    <a:ext uri="{9D8B030D-6E8A-4147-A177-3AD203B41FA5}">
                      <a16:colId xmlns:a16="http://schemas.microsoft.com/office/drawing/2014/main" val="4225236669"/>
                    </a:ext>
                  </a:extLst>
                </a:gridCol>
                <a:gridCol w="1495168">
                  <a:extLst>
                    <a:ext uri="{9D8B030D-6E8A-4147-A177-3AD203B41FA5}">
                      <a16:colId xmlns:a16="http://schemas.microsoft.com/office/drawing/2014/main" val="830683663"/>
                    </a:ext>
                  </a:extLst>
                </a:gridCol>
                <a:gridCol w="1655805">
                  <a:extLst>
                    <a:ext uri="{9D8B030D-6E8A-4147-A177-3AD203B41FA5}">
                      <a16:colId xmlns:a16="http://schemas.microsoft.com/office/drawing/2014/main" val="335678781"/>
                    </a:ext>
                  </a:extLst>
                </a:gridCol>
                <a:gridCol w="1556951">
                  <a:extLst>
                    <a:ext uri="{9D8B030D-6E8A-4147-A177-3AD203B41FA5}">
                      <a16:colId xmlns:a16="http://schemas.microsoft.com/office/drawing/2014/main" val="4059080603"/>
                    </a:ext>
                  </a:extLst>
                </a:gridCol>
                <a:gridCol w="1779373">
                  <a:extLst>
                    <a:ext uri="{9D8B030D-6E8A-4147-A177-3AD203B41FA5}">
                      <a16:colId xmlns:a16="http://schemas.microsoft.com/office/drawing/2014/main" val="4101023380"/>
                    </a:ext>
                  </a:extLst>
                </a:gridCol>
                <a:gridCol w="1927654">
                  <a:extLst>
                    <a:ext uri="{9D8B030D-6E8A-4147-A177-3AD203B41FA5}">
                      <a16:colId xmlns:a16="http://schemas.microsoft.com/office/drawing/2014/main" val="2642146358"/>
                    </a:ext>
                  </a:extLst>
                </a:gridCol>
                <a:gridCol w="1742301">
                  <a:extLst>
                    <a:ext uri="{9D8B030D-6E8A-4147-A177-3AD203B41FA5}">
                      <a16:colId xmlns:a16="http://schemas.microsoft.com/office/drawing/2014/main" val="3206414339"/>
                    </a:ext>
                  </a:extLst>
                </a:gridCol>
              </a:tblGrid>
              <a:tr h="491671">
                <a:tc>
                  <a:txBody>
                    <a:bodyPr/>
                    <a:lstStyle/>
                    <a:p>
                      <a:pPr algn="ctr"/>
                      <a:endParaRPr lang="en-US" sz="1400" i="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i="1" dirty="0">
                          <a:solidFill>
                            <a:schemeClr val="bg2"/>
                          </a:solidFill>
                        </a:rPr>
                        <a:t>2018-2019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i="1" dirty="0">
                          <a:solidFill>
                            <a:schemeClr val="bg2"/>
                          </a:solidFill>
                        </a:rPr>
                        <a:t>2020- 2022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i="1" dirty="0">
                          <a:solidFill>
                            <a:schemeClr val="bg2"/>
                          </a:solidFill>
                        </a:rPr>
                        <a:t>2023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i="1" dirty="0">
                          <a:solidFill>
                            <a:schemeClr val="bg2"/>
                          </a:solidFill>
                        </a:rPr>
                        <a:t>2024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i="1" dirty="0">
                          <a:solidFill>
                            <a:schemeClr val="bg2"/>
                          </a:solidFill>
                        </a:rPr>
                        <a:t>2025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i="1" dirty="0">
                          <a:solidFill>
                            <a:schemeClr val="bg2"/>
                          </a:solidFill>
                        </a:rPr>
                        <a:t>2026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1257863"/>
                  </a:ext>
                </a:extLst>
              </a:tr>
              <a:tr h="491671">
                <a:tc>
                  <a:txBody>
                    <a:bodyPr/>
                    <a:lstStyle/>
                    <a:p>
                      <a:pPr algn="ctr"/>
                      <a:r>
                        <a:rPr lang="en-US" sz="1400" b="1" i="0" dirty="0">
                          <a:solidFill>
                            <a:schemeClr val="accent1"/>
                          </a:solidFill>
                        </a:rPr>
                        <a:t>OpenAI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i="0" dirty="0">
                          <a:solidFill>
                            <a:schemeClr val="tx1"/>
                          </a:solidFill>
                        </a:rPr>
                        <a:t>GPT-1, GPT-2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alpha val="25098"/>
                      </a:srgbClr>
                    </a:solidFill>
                  </a:tcPr>
                </a:tc>
                <a:tc>
                  <a:txBody>
                    <a:bodyPr/>
                    <a:lstStyle/>
                    <a:p>
                      <a:pPr algn="ctr"/>
                      <a:r>
                        <a:rPr lang="en-US" sz="1200" i="0" dirty="0">
                          <a:solidFill>
                            <a:schemeClr val="tx1"/>
                          </a:solidFill>
                        </a:rPr>
                        <a:t>GPT-3, GPT-3.5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alpha val="25098"/>
                      </a:srgbClr>
                    </a:solidFill>
                  </a:tcPr>
                </a:tc>
                <a:tc>
                  <a:txBody>
                    <a:bodyPr/>
                    <a:lstStyle/>
                    <a:p>
                      <a:pPr algn="ctr"/>
                      <a:r>
                        <a:rPr lang="en-US" sz="1200" i="0" dirty="0">
                          <a:solidFill>
                            <a:schemeClr val="tx1"/>
                          </a:solidFill>
                        </a:rPr>
                        <a:t>GPT-4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alpha val="25098"/>
                      </a:srgbClr>
                    </a:solidFill>
                  </a:tcPr>
                </a:tc>
                <a:tc>
                  <a:txBody>
                    <a:bodyPr/>
                    <a:lstStyle/>
                    <a:p>
                      <a:pPr algn="ctr"/>
                      <a:r>
                        <a:rPr lang="en-US" sz="1200" i="0" dirty="0">
                          <a:solidFill>
                            <a:schemeClr val="tx1"/>
                          </a:solidFill>
                        </a:rPr>
                        <a:t>GPT-4o, o1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alpha val="25098"/>
                      </a:srgbClr>
                    </a:solidFill>
                  </a:tcPr>
                </a:tc>
                <a:tc>
                  <a:txBody>
                    <a:bodyPr/>
                    <a:lstStyle/>
                    <a:p>
                      <a:pPr algn="ctr"/>
                      <a:r>
                        <a:rPr lang="en-US" sz="1200" i="0" dirty="0">
                          <a:solidFill>
                            <a:schemeClr val="tx1"/>
                          </a:solidFill>
                        </a:rPr>
                        <a:t>GPT-5, 5.1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alpha val="25098"/>
                      </a:srgbClr>
                    </a:solidFill>
                  </a:tcPr>
                </a:tc>
                <a:tc>
                  <a:txBody>
                    <a:bodyPr/>
                    <a:lstStyle/>
                    <a:p>
                      <a:pPr algn="ctr"/>
                      <a:r>
                        <a:rPr lang="en-US" sz="1200" i="0" dirty="0">
                          <a:solidFill>
                            <a:schemeClr val="tx1"/>
                          </a:solidFill>
                        </a:rPr>
                        <a:t>GPT-5.4, 5.5, 5.6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alpha val="25098"/>
                      </a:srgbClr>
                    </a:solidFill>
                  </a:tcPr>
                </a:tc>
                <a:extLst>
                  <a:ext uri="{0D108BD9-81ED-4DB2-BD59-A6C34878D82A}">
                    <a16:rowId xmlns:a16="http://schemas.microsoft.com/office/drawing/2014/main" val="141036773"/>
                  </a:ext>
                </a:extLst>
              </a:tr>
              <a:tr h="491671">
                <a:tc>
                  <a:txBody>
                    <a:bodyPr/>
                    <a:lstStyle/>
                    <a:p>
                      <a:pPr algn="ctr"/>
                      <a:r>
                        <a:rPr lang="en-US" sz="1400" b="1" i="0" dirty="0">
                          <a:solidFill>
                            <a:srgbClr val="A9652D"/>
                          </a:solidFill>
                        </a:rPr>
                        <a:t>Anthropic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i="0" dirty="0">
                          <a:solidFill>
                            <a:schemeClr val="tx1"/>
                          </a:solidFill>
                        </a:rPr>
                        <a:t>Claude 1, 2, 2.1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9652D">
                        <a:alpha val="25098"/>
                      </a:srgbClr>
                    </a:solidFill>
                  </a:tcPr>
                </a:tc>
                <a:tc>
                  <a:txBody>
                    <a:bodyPr/>
                    <a:lstStyle/>
                    <a:p>
                      <a:pPr algn="ctr"/>
                      <a:r>
                        <a:rPr lang="en-US" sz="1200" i="0" dirty="0">
                          <a:solidFill>
                            <a:schemeClr val="tx1"/>
                          </a:solidFill>
                        </a:rPr>
                        <a:t>Claude 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9652D">
                        <a:alpha val="25098"/>
                      </a:srgbClr>
                    </a:solidFill>
                  </a:tcPr>
                </a:tc>
                <a:tc>
                  <a:txBody>
                    <a:bodyPr/>
                    <a:lstStyle/>
                    <a:p>
                      <a:pPr algn="ctr"/>
                      <a:r>
                        <a:rPr lang="en-US" sz="1200" i="0" dirty="0">
                          <a:solidFill>
                            <a:schemeClr val="tx1"/>
                          </a:solidFill>
                        </a:rPr>
                        <a:t>Claude 4, 4.1, 4.5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9652D">
                        <a:alpha val="25098"/>
                      </a:srgbClr>
                    </a:solidFill>
                  </a:tcPr>
                </a:tc>
                <a:tc>
                  <a:txBody>
                    <a:bodyPr/>
                    <a:lstStyle/>
                    <a:p>
                      <a:pPr algn="ctr"/>
                      <a:r>
                        <a:rPr lang="en-US" sz="1200" i="0" dirty="0">
                          <a:solidFill>
                            <a:schemeClr val="tx1"/>
                          </a:solidFill>
                        </a:rPr>
                        <a:t>Claude 4.6, 4.7, 4.8, 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9652D">
                        <a:alpha val="25098"/>
                      </a:srgbClr>
                    </a:solidFill>
                  </a:tcPr>
                </a:tc>
                <a:extLst>
                  <a:ext uri="{0D108BD9-81ED-4DB2-BD59-A6C34878D82A}">
                    <a16:rowId xmlns:a16="http://schemas.microsoft.com/office/drawing/2014/main" val="2453344807"/>
                  </a:ext>
                </a:extLst>
              </a:tr>
              <a:tr h="491671">
                <a:tc>
                  <a:txBody>
                    <a:bodyPr/>
                    <a:lstStyle/>
                    <a:p>
                      <a:pPr algn="ctr"/>
                      <a:r>
                        <a:rPr lang="en-US" sz="1400" b="1" i="0" dirty="0">
                          <a:solidFill>
                            <a:schemeClr val="accent3"/>
                          </a:solidFill>
                        </a:rPr>
                        <a:t>Google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i="0" dirty="0">
                          <a:solidFill>
                            <a:schemeClr val="tx1"/>
                          </a:solidFill>
                        </a:rPr>
                        <a:t>Gemini 1.0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88051">
                        <a:alpha val="25098"/>
                      </a:srgbClr>
                    </a:solidFill>
                  </a:tcPr>
                </a:tc>
                <a:tc>
                  <a:txBody>
                    <a:bodyPr/>
                    <a:lstStyle/>
                    <a:p>
                      <a:pPr algn="ctr"/>
                      <a:r>
                        <a:rPr lang="en-US" sz="1200" i="0" dirty="0">
                          <a:solidFill>
                            <a:schemeClr val="tx1"/>
                          </a:solidFill>
                        </a:rPr>
                        <a:t>Gemini 1.5, 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88051">
                        <a:alpha val="25098"/>
                      </a:srgbClr>
                    </a:solidFill>
                  </a:tcPr>
                </a:tc>
                <a:tc>
                  <a:txBody>
                    <a:bodyPr/>
                    <a:lstStyle/>
                    <a:p>
                      <a:pPr algn="ctr"/>
                      <a:r>
                        <a:rPr lang="en-US" sz="1200" i="0" dirty="0">
                          <a:solidFill>
                            <a:schemeClr val="tx1"/>
                          </a:solidFill>
                        </a:rPr>
                        <a:t>Gemini 2.5, 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88051">
                        <a:alpha val="25098"/>
                      </a:srgbClr>
                    </a:solidFill>
                  </a:tcPr>
                </a:tc>
                <a:tc>
                  <a:txBody>
                    <a:bodyPr/>
                    <a:lstStyle/>
                    <a:p>
                      <a:pPr algn="ctr"/>
                      <a:r>
                        <a:rPr lang="en-US" sz="1200" i="0" dirty="0">
                          <a:solidFill>
                            <a:schemeClr val="tx1"/>
                          </a:solidFill>
                        </a:rPr>
                        <a:t>Gemini 3.1, 3.5, 3.6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88051">
                        <a:alpha val="25098"/>
                      </a:srgbClr>
                    </a:solidFill>
                  </a:tcPr>
                </a:tc>
                <a:extLst>
                  <a:ext uri="{0D108BD9-81ED-4DB2-BD59-A6C34878D82A}">
                    <a16:rowId xmlns:a16="http://schemas.microsoft.com/office/drawing/2014/main" val="2551191194"/>
                  </a:ext>
                </a:extLst>
              </a:tr>
              <a:tr h="491671">
                <a:tc>
                  <a:txBody>
                    <a:bodyPr/>
                    <a:lstStyle/>
                    <a:p>
                      <a:pPr algn="ctr"/>
                      <a:r>
                        <a:rPr lang="en-US" sz="1400" b="1" i="0" dirty="0">
                          <a:solidFill>
                            <a:schemeClr val="accent2"/>
                          </a:solidFill>
                        </a:rPr>
                        <a:t>Meta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i="0" dirty="0" err="1">
                          <a:solidFill>
                            <a:schemeClr val="tx1"/>
                          </a:solidFill>
                        </a:rPr>
                        <a:t>LLaMA</a:t>
                      </a:r>
                      <a:r>
                        <a:rPr lang="en-US" sz="1200" i="0" dirty="0">
                          <a:solidFill>
                            <a:schemeClr val="tx1"/>
                          </a:solidFill>
                        </a:rPr>
                        <a:t>, </a:t>
                      </a:r>
                      <a:r>
                        <a:rPr lang="en-US" sz="1200" i="0" dirty="0" err="1">
                          <a:solidFill>
                            <a:schemeClr val="tx1"/>
                          </a:solidFill>
                        </a:rPr>
                        <a:t>LLaMA</a:t>
                      </a:r>
                      <a:r>
                        <a:rPr lang="en-US" sz="1200" i="0" dirty="0">
                          <a:solidFill>
                            <a:schemeClr val="tx1"/>
                          </a:solidFill>
                        </a:rPr>
                        <a:t>  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576E">
                        <a:alpha val="25098"/>
                      </a:srgbClr>
                    </a:solidFill>
                  </a:tcPr>
                </a:tc>
                <a:tc>
                  <a:txBody>
                    <a:bodyPr/>
                    <a:lstStyle/>
                    <a:p>
                      <a:pPr algn="ctr"/>
                      <a:r>
                        <a:rPr lang="en-US" sz="1200" i="0" dirty="0">
                          <a:solidFill>
                            <a:schemeClr val="tx1"/>
                          </a:solidFill>
                        </a:rPr>
                        <a:t>Llama 3, 3.1, 3.2, 3.3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576E">
                        <a:alpha val="25098"/>
                      </a:srgbClr>
                    </a:solidFill>
                  </a:tcPr>
                </a:tc>
                <a:tc>
                  <a:txBody>
                    <a:bodyPr/>
                    <a:lstStyle/>
                    <a:p>
                      <a:pPr algn="ctr"/>
                      <a:r>
                        <a:rPr lang="en-US" sz="1200" i="0" dirty="0">
                          <a:solidFill>
                            <a:schemeClr val="tx1"/>
                          </a:solidFill>
                        </a:rPr>
                        <a:t>Llama 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576E">
                        <a:alpha val="25098"/>
                      </a:srgbClr>
                    </a:solid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0500271"/>
                  </a:ext>
                </a:extLst>
              </a:tr>
              <a:tr h="491671">
                <a:tc>
                  <a:txBody>
                    <a:bodyPr/>
                    <a:lstStyle/>
                    <a:p>
                      <a:pPr algn="ctr"/>
                      <a:r>
                        <a:rPr lang="en-US" sz="1400" b="1" i="0" dirty="0">
                          <a:solidFill>
                            <a:schemeClr val="accent5">
                              <a:lumMod val="75000"/>
                            </a:schemeClr>
                          </a:solidFill>
                        </a:rPr>
                        <a:t>Alibaba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i="0" dirty="0">
                          <a:solidFill>
                            <a:schemeClr val="tx1"/>
                          </a:solidFill>
                        </a:rPr>
                        <a:t>Qwen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6AD5B">
                        <a:alpha val="25098"/>
                      </a:srgbClr>
                    </a:solidFill>
                  </a:tcPr>
                </a:tc>
                <a:tc>
                  <a:txBody>
                    <a:bodyPr/>
                    <a:lstStyle/>
                    <a:p>
                      <a:pPr algn="ctr"/>
                      <a:r>
                        <a:rPr lang="en-US" sz="1200" i="0" dirty="0">
                          <a:solidFill>
                            <a:schemeClr val="tx1"/>
                          </a:solidFill>
                        </a:rPr>
                        <a:t>Qwen 1.5, 2.5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6AD5B">
                        <a:alpha val="25098"/>
                      </a:srgbClr>
                    </a:solidFill>
                  </a:tcPr>
                </a:tc>
                <a:tc>
                  <a:txBody>
                    <a:bodyPr/>
                    <a:lstStyle/>
                    <a:p>
                      <a:pPr algn="ctr"/>
                      <a:r>
                        <a:rPr lang="en-US" sz="1200" i="0" dirty="0">
                          <a:solidFill>
                            <a:schemeClr val="tx1"/>
                          </a:solidFill>
                        </a:rPr>
                        <a:t>Qwen 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6AD5B">
                        <a:alpha val="25098"/>
                      </a:srgbClr>
                    </a:solidFill>
                  </a:tcPr>
                </a:tc>
                <a:tc>
                  <a:txBody>
                    <a:bodyPr/>
                    <a:lstStyle/>
                    <a:p>
                      <a:pPr algn="ctr"/>
                      <a:r>
                        <a:rPr lang="en-US" sz="1200" i="0" dirty="0">
                          <a:solidFill>
                            <a:schemeClr val="tx1"/>
                          </a:solidFill>
                        </a:rPr>
                        <a:t>Qwen 3.5, 3.6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6AD5B">
                        <a:alpha val="25098"/>
                      </a:srgbClr>
                    </a:solidFill>
                  </a:tcPr>
                </a:tc>
                <a:extLst>
                  <a:ext uri="{0D108BD9-81ED-4DB2-BD59-A6C34878D82A}">
                    <a16:rowId xmlns:a16="http://schemas.microsoft.com/office/drawing/2014/main" val="3201667876"/>
                  </a:ext>
                </a:extLst>
              </a:tr>
              <a:tr h="491671">
                <a:tc>
                  <a:txBody>
                    <a:bodyPr/>
                    <a:lstStyle/>
                    <a:p>
                      <a:pPr algn="ctr"/>
                      <a:r>
                        <a:rPr lang="en-US" sz="1400" b="1" i="0" dirty="0">
                          <a:solidFill>
                            <a:schemeClr val="accent4"/>
                          </a:solidFill>
                        </a:rPr>
                        <a:t>DeepSeek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i="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i="0" dirty="0">
                          <a:solidFill>
                            <a:schemeClr val="tx1"/>
                          </a:solidFill>
                        </a:rPr>
                        <a:t>DeepSeek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64A3">
                        <a:alpha val="25098"/>
                      </a:srgbClr>
                    </a:solidFill>
                  </a:tcPr>
                </a:tc>
                <a:tc>
                  <a:txBody>
                    <a:bodyPr/>
                    <a:lstStyle/>
                    <a:p>
                      <a:pPr algn="ctr"/>
                      <a:r>
                        <a:rPr lang="en-US" sz="1200" i="0" dirty="0">
                          <a:solidFill>
                            <a:schemeClr val="tx1"/>
                          </a:solidFill>
                        </a:rPr>
                        <a:t>DeepSeek v2, v3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64A3">
                        <a:alpha val="25098"/>
                      </a:srgbClr>
                    </a:solidFill>
                  </a:tcPr>
                </a:tc>
                <a:tc>
                  <a:txBody>
                    <a:bodyPr/>
                    <a:lstStyle/>
                    <a:p>
                      <a:pPr algn="ctr"/>
                      <a:r>
                        <a:rPr lang="en-US" sz="1200" i="0" dirty="0">
                          <a:solidFill>
                            <a:schemeClr val="tx1"/>
                          </a:solidFill>
                        </a:rPr>
                        <a:t>DeepSeek R1, v3.1, v3.2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64A3">
                        <a:alpha val="25098"/>
                      </a:srgbClr>
                    </a:solidFill>
                  </a:tcPr>
                </a:tc>
                <a:tc>
                  <a:txBody>
                    <a:bodyPr/>
                    <a:lstStyle/>
                    <a:p>
                      <a:pPr algn="ctr"/>
                      <a:r>
                        <a:rPr lang="en-US" sz="1200" i="0" dirty="0">
                          <a:solidFill>
                            <a:schemeClr val="tx1"/>
                          </a:solidFill>
                        </a:rPr>
                        <a:t>DeepSeek v4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64A3">
                        <a:alpha val="25098"/>
                      </a:srgbClr>
                    </a:solidFill>
                  </a:tcPr>
                </a:tc>
                <a:extLst>
                  <a:ext uri="{0D108BD9-81ED-4DB2-BD59-A6C34878D82A}">
                    <a16:rowId xmlns:a16="http://schemas.microsoft.com/office/drawing/2014/main" val="1140591177"/>
                  </a:ext>
                </a:extLst>
              </a:tr>
            </a:tbl>
          </a:graphicData>
        </a:graphic>
      </p:graphicFrame>
      <p:sp>
        <p:nvSpPr>
          <p:cNvPr id="10" name="TextBox 9">
            <a:extLst>
              <a:ext uri="{FF2B5EF4-FFF2-40B4-BE49-F238E27FC236}">
                <a16:creationId xmlns:a16="http://schemas.microsoft.com/office/drawing/2014/main" id="{1EA74BE6-242F-07C7-82E8-A85D3524A20B}"/>
              </a:ext>
            </a:extLst>
          </p:cNvPr>
          <p:cNvSpPr txBox="1"/>
          <p:nvPr/>
        </p:nvSpPr>
        <p:spPr>
          <a:xfrm>
            <a:off x="9100501" y="5123555"/>
            <a:ext cx="2773516" cy="246221"/>
          </a:xfrm>
          <a:prstGeom prst="rect">
            <a:avLst/>
          </a:prstGeom>
          <a:noFill/>
        </p:spPr>
        <p:txBody>
          <a:bodyPr wrap="none" rtlCol="0">
            <a:spAutoFit/>
          </a:bodyPr>
          <a:lstStyle/>
          <a:p>
            <a:pPr algn="r"/>
            <a:r>
              <a:rPr lang="en-US" sz="1000" dirty="0"/>
              <a:t>Version release years from </a:t>
            </a:r>
            <a:r>
              <a:rPr lang="en-US" sz="1000" dirty="0">
                <a:hlinkClick r:id="rId2"/>
              </a:rPr>
              <a:t>Hidekazu Konishi</a:t>
            </a:r>
            <a:endParaRPr lang="en-US" sz="1000" dirty="0"/>
          </a:p>
        </p:txBody>
      </p:sp>
    </p:spTree>
    <p:extLst>
      <p:ext uri="{BB962C8B-B14F-4D97-AF65-F5344CB8AC3E}">
        <p14:creationId xmlns:p14="http://schemas.microsoft.com/office/powerpoint/2010/main" val="3101739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2AF8B28-EDF3-2041-C1A6-89281ECB0522}"/>
              </a:ext>
            </a:extLst>
          </p:cNvPr>
          <p:cNvSpPr>
            <a:spLocks noGrp="1"/>
          </p:cNvSpPr>
          <p:nvPr>
            <p:ph type="title"/>
          </p:nvPr>
        </p:nvSpPr>
        <p:spPr/>
        <p:txBody>
          <a:bodyPr/>
          <a:lstStyle/>
          <a:p>
            <a:r>
              <a:rPr lang="en-US" dirty="0"/>
              <a:t>Bait and Switch?</a:t>
            </a:r>
          </a:p>
        </p:txBody>
      </p:sp>
      <p:pic>
        <p:nvPicPr>
          <p:cNvPr id="10" name="Content Placeholder 9" descr="Screenshot of an article from Fortune with the title “OpenAI’s financial have leaked, showing $21 billion in losses against $13 billion in revenue”">
            <a:extLst>
              <a:ext uri="{FF2B5EF4-FFF2-40B4-BE49-F238E27FC236}">
                <a16:creationId xmlns:a16="http://schemas.microsoft.com/office/drawing/2014/main" id="{D5CB6648-4960-D423-D9B3-A76E921F5EF4}"/>
              </a:ext>
            </a:extLst>
          </p:cNvPr>
          <p:cNvPicPr>
            <a:picLocks noGrp="1" noChangeAspect="1"/>
          </p:cNvPicPr>
          <p:nvPr>
            <p:ph idx="1"/>
          </p:nvPr>
        </p:nvPicPr>
        <p:blipFill>
          <a:blip r:embed="rId2"/>
          <a:stretch>
            <a:fillRect/>
          </a:stretch>
        </p:blipFill>
        <p:spPr>
          <a:xfrm>
            <a:off x="498874" y="2096573"/>
            <a:ext cx="5482967" cy="3199138"/>
          </a:xfrm>
        </p:spPr>
      </p:pic>
      <p:sp>
        <p:nvSpPr>
          <p:cNvPr id="3" name="Date Placeholder 2">
            <a:extLst>
              <a:ext uri="{FF2B5EF4-FFF2-40B4-BE49-F238E27FC236}">
                <a16:creationId xmlns:a16="http://schemas.microsoft.com/office/drawing/2014/main" id="{D375E792-1B8A-5693-D1C1-DFF31A79084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ABB21AF2-C3DD-6CDB-E700-80A5BFC0FB99}"/>
              </a:ext>
            </a:extLst>
          </p:cNvPr>
          <p:cNvSpPr>
            <a:spLocks noGrp="1"/>
          </p:cNvSpPr>
          <p:nvPr>
            <p:ph type="sldNum" sz="quarter" idx="12"/>
          </p:nvPr>
        </p:nvSpPr>
        <p:spPr/>
        <p:txBody>
          <a:bodyPr/>
          <a:lstStyle/>
          <a:p>
            <a:fld id="{0C6CD854-DD62-6C4B-87F1-66B34D688D3F}" type="slidenum">
              <a:rPr lang="en-US" smtClean="0"/>
              <a:t>22</a:t>
            </a:fld>
            <a:endParaRPr lang="en-US"/>
          </a:p>
        </p:txBody>
      </p:sp>
      <p:pic>
        <p:nvPicPr>
          <p:cNvPr id="12" name="Picture 11" descr="Screenshot of the ChatGPT pricing plan, with four tiers from free to $8 to $20 to $100 per month.">
            <a:extLst>
              <a:ext uri="{FF2B5EF4-FFF2-40B4-BE49-F238E27FC236}">
                <a16:creationId xmlns:a16="http://schemas.microsoft.com/office/drawing/2014/main" id="{99CEF9DF-53AC-73E6-9F56-5A77BA4E3364}"/>
              </a:ext>
            </a:extLst>
          </p:cNvPr>
          <p:cNvPicPr>
            <a:picLocks noChangeAspect="1"/>
          </p:cNvPicPr>
          <p:nvPr/>
        </p:nvPicPr>
        <p:blipFill>
          <a:blip r:embed="rId3"/>
          <a:srcRect l="2941" r="2614"/>
          <a:stretch>
            <a:fillRect/>
          </a:stretch>
        </p:blipFill>
        <p:spPr>
          <a:xfrm>
            <a:off x="6505732" y="326085"/>
            <a:ext cx="4332158" cy="2689677"/>
          </a:xfrm>
          <a:prstGeom prst="rect">
            <a:avLst/>
          </a:prstGeom>
        </p:spPr>
      </p:pic>
      <p:pic>
        <p:nvPicPr>
          <p:cNvPr id="14" name="Picture 13" descr="Screenshot of the Claude pricing plan, with three tiers from free to $17 to $100 per month.">
            <a:extLst>
              <a:ext uri="{FF2B5EF4-FFF2-40B4-BE49-F238E27FC236}">
                <a16:creationId xmlns:a16="http://schemas.microsoft.com/office/drawing/2014/main" id="{A4BEC28F-1027-79B8-7A32-AE97E056A535}"/>
              </a:ext>
            </a:extLst>
          </p:cNvPr>
          <p:cNvPicPr>
            <a:picLocks noChangeAspect="1"/>
          </p:cNvPicPr>
          <p:nvPr/>
        </p:nvPicPr>
        <p:blipFill>
          <a:blip r:embed="rId4"/>
          <a:srcRect l="2941" r="2614"/>
          <a:stretch>
            <a:fillRect/>
          </a:stretch>
        </p:blipFill>
        <p:spPr>
          <a:xfrm>
            <a:off x="6505732" y="3294089"/>
            <a:ext cx="4332158" cy="2839220"/>
          </a:xfrm>
          <a:prstGeom prst="rect">
            <a:avLst/>
          </a:prstGeom>
        </p:spPr>
      </p:pic>
      <p:sp>
        <p:nvSpPr>
          <p:cNvPr id="15" name="TextBox 14">
            <a:extLst>
              <a:ext uri="{FF2B5EF4-FFF2-40B4-BE49-F238E27FC236}">
                <a16:creationId xmlns:a16="http://schemas.microsoft.com/office/drawing/2014/main" id="{CEAA51CA-79A4-0828-9A40-84C93D705DCF}"/>
              </a:ext>
            </a:extLst>
          </p:cNvPr>
          <p:cNvSpPr txBox="1"/>
          <p:nvPr/>
        </p:nvSpPr>
        <p:spPr>
          <a:xfrm>
            <a:off x="4718250" y="5295711"/>
            <a:ext cx="1377749" cy="307777"/>
          </a:xfrm>
          <a:prstGeom prst="rect">
            <a:avLst/>
          </a:prstGeom>
          <a:noFill/>
        </p:spPr>
        <p:txBody>
          <a:bodyPr wrap="none" rtlCol="0">
            <a:spAutoFit/>
          </a:bodyPr>
          <a:lstStyle/>
          <a:p>
            <a:r>
              <a:rPr lang="en-US" sz="1400" i="1" dirty="0">
                <a:hlinkClick r:id="rId5"/>
              </a:rPr>
              <a:t>Fortune</a:t>
            </a:r>
            <a:r>
              <a:rPr lang="en-US" sz="1400" dirty="0">
                <a:hlinkClick r:id="rId5"/>
              </a:rPr>
              <a:t> (2026)</a:t>
            </a:r>
            <a:endParaRPr lang="en-US" sz="1400" dirty="0"/>
          </a:p>
        </p:txBody>
      </p:sp>
    </p:spTree>
    <p:extLst>
      <p:ext uri="{BB962C8B-B14F-4D97-AF65-F5344CB8AC3E}">
        <p14:creationId xmlns:p14="http://schemas.microsoft.com/office/powerpoint/2010/main" val="130158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70ACBAF-0538-B6F9-8F94-1876A8E72E49}"/>
              </a:ext>
            </a:extLst>
          </p:cNvPr>
          <p:cNvSpPr>
            <a:spLocks noGrp="1"/>
          </p:cNvSpPr>
          <p:nvPr>
            <p:ph type="title"/>
          </p:nvPr>
        </p:nvSpPr>
        <p:spPr/>
        <p:txBody>
          <a:bodyPr/>
          <a:lstStyle/>
          <a:p>
            <a:r>
              <a:rPr lang="en-US" dirty="0"/>
              <a:t>What Could Go Wrong?</a:t>
            </a:r>
          </a:p>
        </p:txBody>
      </p:sp>
      <p:sp>
        <p:nvSpPr>
          <p:cNvPr id="4" name="Date Placeholder 3">
            <a:extLst>
              <a:ext uri="{FF2B5EF4-FFF2-40B4-BE49-F238E27FC236}">
                <a16:creationId xmlns:a16="http://schemas.microsoft.com/office/drawing/2014/main" id="{E5436361-9BC3-997F-4808-952154A91CA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2DB67D0-9A8D-EAF3-4505-3F70288B7E72}"/>
              </a:ext>
            </a:extLst>
          </p:cNvPr>
          <p:cNvSpPr>
            <a:spLocks noGrp="1"/>
          </p:cNvSpPr>
          <p:nvPr>
            <p:ph type="sldNum" sz="quarter" idx="12"/>
          </p:nvPr>
        </p:nvSpPr>
        <p:spPr/>
        <p:txBody>
          <a:bodyPr/>
          <a:lstStyle/>
          <a:p>
            <a:fld id="{0C6CD854-DD62-6C4B-87F1-66B34D688D3F}" type="slidenum">
              <a:rPr lang="en-US" smtClean="0"/>
              <a:t>23</a:t>
            </a:fld>
            <a:endParaRPr lang="en-US"/>
          </a:p>
        </p:txBody>
      </p:sp>
      <p:sp>
        <p:nvSpPr>
          <p:cNvPr id="2" name="Rounded Rectangle 1">
            <a:extLst>
              <a:ext uri="{FF2B5EF4-FFF2-40B4-BE49-F238E27FC236}">
                <a16:creationId xmlns:a16="http://schemas.microsoft.com/office/drawing/2014/main" id="{7EDBCBD3-4FE6-5DD7-C6E6-49CBE367A658}"/>
              </a:ext>
            </a:extLst>
          </p:cNvPr>
          <p:cNvSpPr/>
          <p:nvPr/>
        </p:nvSpPr>
        <p:spPr>
          <a:xfrm>
            <a:off x="1495479" y="1685856"/>
            <a:ext cx="9201042" cy="846011"/>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 appreciate the enthusiasm, but I’m here to keep things respectful and constructive!</a:t>
            </a:r>
          </a:p>
        </p:txBody>
      </p:sp>
      <p:sp>
        <p:nvSpPr>
          <p:cNvPr id="3" name="TextBox 2">
            <a:extLst>
              <a:ext uri="{FF2B5EF4-FFF2-40B4-BE49-F238E27FC236}">
                <a16:creationId xmlns:a16="http://schemas.microsoft.com/office/drawing/2014/main" id="{5BC8D388-1A04-FAF0-7300-6F7C07F6B2C8}"/>
              </a:ext>
            </a:extLst>
          </p:cNvPr>
          <p:cNvSpPr txBox="1"/>
          <p:nvPr/>
        </p:nvSpPr>
        <p:spPr>
          <a:xfrm>
            <a:off x="5126020" y="839394"/>
            <a:ext cx="1939955" cy="461665"/>
          </a:xfrm>
          <a:prstGeom prst="rect">
            <a:avLst/>
          </a:prstGeom>
          <a:noFill/>
        </p:spPr>
        <p:txBody>
          <a:bodyPr wrap="none" rtlCol="0">
            <a:spAutoFit/>
          </a:bodyPr>
          <a:lstStyle/>
          <a:p>
            <a:pPr algn="ctr"/>
            <a:r>
              <a:rPr lang="en-US" sz="2400" b="1" i="1" dirty="0">
                <a:latin typeface="+mj-lt"/>
              </a:rPr>
              <a:t>Curse at me.</a:t>
            </a:r>
          </a:p>
        </p:txBody>
      </p:sp>
      <p:sp>
        <p:nvSpPr>
          <p:cNvPr id="10" name="TextBox 9">
            <a:extLst>
              <a:ext uri="{FF2B5EF4-FFF2-40B4-BE49-F238E27FC236}">
                <a16:creationId xmlns:a16="http://schemas.microsoft.com/office/drawing/2014/main" id="{686BFFAA-C1B0-DF96-22E5-57903B253AB9}"/>
              </a:ext>
            </a:extLst>
          </p:cNvPr>
          <p:cNvSpPr txBox="1"/>
          <p:nvPr/>
        </p:nvSpPr>
        <p:spPr>
          <a:xfrm>
            <a:off x="1513852" y="1364431"/>
            <a:ext cx="1925848" cy="307777"/>
          </a:xfrm>
          <a:prstGeom prst="rect">
            <a:avLst/>
          </a:prstGeom>
          <a:noFill/>
        </p:spPr>
        <p:txBody>
          <a:bodyPr wrap="none" rtlCol="0">
            <a:spAutoFit/>
          </a:bodyPr>
          <a:lstStyle/>
          <a:p>
            <a:r>
              <a:rPr lang="en-US" sz="1400" b="1" dirty="0">
                <a:solidFill>
                  <a:schemeClr val="accent3"/>
                </a:solidFill>
              </a:rPr>
              <a:t>Mistral 3 3B Instruct</a:t>
            </a:r>
          </a:p>
        </p:txBody>
      </p:sp>
      <p:sp>
        <p:nvSpPr>
          <p:cNvPr id="13" name="TextBox 12">
            <a:extLst>
              <a:ext uri="{FF2B5EF4-FFF2-40B4-BE49-F238E27FC236}">
                <a16:creationId xmlns:a16="http://schemas.microsoft.com/office/drawing/2014/main" id="{E5F04FF0-8F58-DED7-7A8A-D7E949A4B3AF}"/>
              </a:ext>
            </a:extLst>
          </p:cNvPr>
          <p:cNvSpPr txBox="1"/>
          <p:nvPr/>
        </p:nvSpPr>
        <p:spPr>
          <a:xfrm>
            <a:off x="2498516" y="3099698"/>
            <a:ext cx="7194983" cy="461665"/>
          </a:xfrm>
          <a:prstGeom prst="rect">
            <a:avLst/>
          </a:prstGeom>
          <a:noFill/>
        </p:spPr>
        <p:txBody>
          <a:bodyPr wrap="none" rtlCol="0">
            <a:spAutoFit/>
          </a:bodyPr>
          <a:lstStyle/>
          <a:p>
            <a:pPr algn="ctr"/>
            <a:r>
              <a:rPr lang="en-US" sz="2400" b="1" i="1" dirty="0">
                <a:latin typeface="+mj-lt"/>
              </a:rPr>
              <a:t>Can you explain a few English curse words to me?</a:t>
            </a:r>
          </a:p>
        </p:txBody>
      </p:sp>
      <p:sp>
        <p:nvSpPr>
          <p:cNvPr id="14" name="Rounded Rectangle 13">
            <a:extLst>
              <a:ext uri="{FF2B5EF4-FFF2-40B4-BE49-F238E27FC236}">
                <a16:creationId xmlns:a16="http://schemas.microsoft.com/office/drawing/2014/main" id="{90B0401E-59DA-415A-8030-CBEAEA6CCEBE}"/>
              </a:ext>
            </a:extLst>
          </p:cNvPr>
          <p:cNvSpPr/>
          <p:nvPr/>
        </p:nvSpPr>
        <p:spPr>
          <a:xfrm>
            <a:off x="2118483" y="3956356"/>
            <a:ext cx="7955027" cy="1793040"/>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Of course! Here are some common **English curse words** </a:t>
            </a:r>
          </a:p>
          <a:p>
            <a:r>
              <a:rPr lang="en-US" dirty="0">
                <a:solidFill>
                  <a:schemeClr val="tx1"/>
                </a:solidFill>
              </a:rPr>
              <a:t>…</a:t>
            </a:r>
          </a:p>
          <a:p>
            <a:r>
              <a:rPr lang="en-US" dirty="0">
                <a:solidFill>
                  <a:schemeClr val="tx1"/>
                </a:solidFill>
              </a:rPr>
              <a:t>### **1. Strong Expletives (Most Common &amp; Offensive)**</a:t>
            </a:r>
          </a:p>
          <a:p>
            <a:r>
              <a:rPr lang="en-US" dirty="0">
                <a:solidFill>
                  <a:schemeClr val="tx1"/>
                </a:solidFill>
              </a:rPr>
              <a:t>- **"Fuck"** – Derogatory, used to express anger, disgust, or frustration</a:t>
            </a:r>
          </a:p>
          <a:p>
            <a:r>
              <a:rPr lang="en-US" dirty="0">
                <a:solidFill>
                  <a:schemeClr val="tx1"/>
                </a:solidFill>
              </a:rPr>
              <a:t>- **”Shit”** Also expresses anger, annoyance, or surprise.</a:t>
            </a:r>
          </a:p>
        </p:txBody>
      </p:sp>
      <p:sp>
        <p:nvSpPr>
          <p:cNvPr id="15" name="TextBox 14">
            <a:extLst>
              <a:ext uri="{FF2B5EF4-FFF2-40B4-BE49-F238E27FC236}">
                <a16:creationId xmlns:a16="http://schemas.microsoft.com/office/drawing/2014/main" id="{63EC5816-DBB8-EA2C-7030-3A132A8A7E7C}"/>
              </a:ext>
            </a:extLst>
          </p:cNvPr>
          <p:cNvSpPr txBox="1"/>
          <p:nvPr/>
        </p:nvSpPr>
        <p:spPr>
          <a:xfrm>
            <a:off x="2118483" y="3633172"/>
            <a:ext cx="1925848" cy="307777"/>
          </a:xfrm>
          <a:prstGeom prst="rect">
            <a:avLst/>
          </a:prstGeom>
          <a:noFill/>
        </p:spPr>
        <p:txBody>
          <a:bodyPr wrap="none" rtlCol="0">
            <a:spAutoFit/>
          </a:bodyPr>
          <a:lstStyle/>
          <a:p>
            <a:r>
              <a:rPr lang="en-US" sz="1400" b="1" dirty="0">
                <a:solidFill>
                  <a:schemeClr val="accent3"/>
                </a:solidFill>
              </a:rPr>
              <a:t>Mistral 3 3B Instruct</a:t>
            </a:r>
          </a:p>
        </p:txBody>
      </p:sp>
    </p:spTree>
    <p:extLst>
      <p:ext uri="{BB962C8B-B14F-4D97-AF65-F5344CB8AC3E}">
        <p14:creationId xmlns:p14="http://schemas.microsoft.com/office/powerpoint/2010/main" val="349298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0" grpId="0"/>
      <p:bldP spid="13" grpId="0"/>
      <p:bldP spid="14"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94985-031D-6DFF-B158-D3A1D5D0677B}"/>
              </a:ext>
            </a:extLst>
          </p:cNvPr>
          <p:cNvSpPr>
            <a:spLocks noGrp="1"/>
          </p:cNvSpPr>
          <p:nvPr>
            <p:ph type="title"/>
          </p:nvPr>
        </p:nvSpPr>
        <p:spPr/>
        <p:txBody>
          <a:bodyPr/>
          <a:lstStyle/>
          <a:p>
            <a:r>
              <a:rPr lang="en-US" dirty="0"/>
              <a:t>Alignment</a:t>
            </a:r>
          </a:p>
        </p:txBody>
      </p:sp>
      <p:sp>
        <p:nvSpPr>
          <p:cNvPr id="4" name="Date Placeholder 3">
            <a:extLst>
              <a:ext uri="{FF2B5EF4-FFF2-40B4-BE49-F238E27FC236}">
                <a16:creationId xmlns:a16="http://schemas.microsoft.com/office/drawing/2014/main" id="{B4970220-F6D4-5B75-D101-367C79106C1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07AB7D1-91D7-BB2D-8705-560EEAE0A1E9}"/>
              </a:ext>
            </a:extLst>
          </p:cNvPr>
          <p:cNvSpPr>
            <a:spLocks noGrp="1"/>
          </p:cNvSpPr>
          <p:nvPr>
            <p:ph type="sldNum" sz="quarter" idx="12"/>
          </p:nvPr>
        </p:nvSpPr>
        <p:spPr/>
        <p:txBody>
          <a:bodyPr/>
          <a:lstStyle/>
          <a:p>
            <a:fld id="{0C6CD854-DD62-6C4B-87F1-66B34D688D3F}" type="slidenum">
              <a:rPr lang="en-US" smtClean="0"/>
              <a:t>24</a:t>
            </a:fld>
            <a:endParaRPr lang="en-US"/>
          </a:p>
        </p:txBody>
      </p:sp>
      <p:sp>
        <p:nvSpPr>
          <p:cNvPr id="6" name="Rounded Rectangle 5">
            <a:extLst>
              <a:ext uri="{FF2B5EF4-FFF2-40B4-BE49-F238E27FC236}">
                <a16:creationId xmlns:a16="http://schemas.microsoft.com/office/drawing/2014/main" id="{AB558050-5FAF-869C-A41F-D552B6DC7CA3}"/>
              </a:ext>
            </a:extLst>
          </p:cNvPr>
          <p:cNvSpPr/>
          <p:nvPr/>
        </p:nvSpPr>
        <p:spPr>
          <a:xfrm>
            <a:off x="3472424" y="1875692"/>
            <a:ext cx="5247149" cy="112541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t>What behaviors to promote/mitigate?</a:t>
            </a:r>
          </a:p>
        </p:txBody>
      </p:sp>
      <p:sp>
        <p:nvSpPr>
          <p:cNvPr id="7" name="Rounded Rectangle 6">
            <a:extLst>
              <a:ext uri="{FF2B5EF4-FFF2-40B4-BE49-F238E27FC236}">
                <a16:creationId xmlns:a16="http://schemas.microsoft.com/office/drawing/2014/main" id="{D3E05025-0BD5-A4CF-625B-0660C48345AF}"/>
              </a:ext>
            </a:extLst>
          </p:cNvPr>
          <p:cNvSpPr/>
          <p:nvPr/>
        </p:nvSpPr>
        <p:spPr>
          <a:xfrm>
            <a:off x="3472424" y="3261044"/>
            <a:ext cx="5247149" cy="1125416"/>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t>How to achieve effective alignment?</a:t>
            </a:r>
          </a:p>
        </p:txBody>
      </p:sp>
      <p:sp>
        <p:nvSpPr>
          <p:cNvPr id="8" name="Rounded Rectangle 7">
            <a:extLst>
              <a:ext uri="{FF2B5EF4-FFF2-40B4-BE49-F238E27FC236}">
                <a16:creationId xmlns:a16="http://schemas.microsoft.com/office/drawing/2014/main" id="{88EDAAAE-9B6D-BD58-39A9-1987D9367428}"/>
              </a:ext>
            </a:extLst>
          </p:cNvPr>
          <p:cNvSpPr/>
          <p:nvPr/>
        </p:nvSpPr>
        <p:spPr>
          <a:xfrm>
            <a:off x="3472423" y="4646396"/>
            <a:ext cx="5247149" cy="112541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t>Who gets to decide what behaviors are ok?</a:t>
            </a:r>
          </a:p>
        </p:txBody>
      </p:sp>
    </p:spTree>
    <p:extLst>
      <p:ext uri="{BB962C8B-B14F-4D97-AF65-F5344CB8AC3E}">
        <p14:creationId xmlns:p14="http://schemas.microsoft.com/office/powerpoint/2010/main" val="344566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96243-2F08-CFF9-CBD8-B8CBDE353AC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B0F9E62-CDFE-D4A8-002A-C6BC473D0065}"/>
              </a:ext>
            </a:extLst>
          </p:cNvPr>
          <p:cNvSpPr>
            <a:spLocks noGrp="1"/>
          </p:cNvSpPr>
          <p:nvPr>
            <p:ph type="title"/>
          </p:nvPr>
        </p:nvSpPr>
        <p:spPr>
          <a:xfrm>
            <a:off x="1058945" y="2224586"/>
            <a:ext cx="10074109" cy="1692338"/>
          </a:xfrm>
        </p:spPr>
        <p:txBody>
          <a:bodyPr>
            <a:normAutofit/>
          </a:bodyPr>
          <a:lstStyle/>
          <a:p>
            <a:r>
              <a:rPr lang="en-US" dirty="0"/>
              <a:t>Do any uses of LLMs </a:t>
            </a:r>
            <a:br>
              <a:rPr lang="en-US" dirty="0"/>
            </a:br>
            <a:r>
              <a:rPr lang="en-US" dirty="0"/>
              <a:t>seem ‘worth it’ to you?</a:t>
            </a:r>
          </a:p>
        </p:txBody>
      </p:sp>
      <p:sp>
        <p:nvSpPr>
          <p:cNvPr id="4" name="Date Placeholder 3">
            <a:extLst>
              <a:ext uri="{FF2B5EF4-FFF2-40B4-BE49-F238E27FC236}">
                <a16:creationId xmlns:a16="http://schemas.microsoft.com/office/drawing/2014/main" id="{B2D57E0D-2E23-7E15-6C85-85C8E68BE94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BE74288-B15E-1D41-C769-EE3252ED55A6}"/>
              </a:ext>
            </a:extLst>
          </p:cNvPr>
          <p:cNvSpPr>
            <a:spLocks noGrp="1"/>
          </p:cNvSpPr>
          <p:nvPr>
            <p:ph type="sldNum" sz="quarter" idx="12"/>
          </p:nvPr>
        </p:nvSpPr>
        <p:spPr/>
        <p:txBody>
          <a:bodyPr/>
          <a:lstStyle/>
          <a:p>
            <a:fld id="{0C6CD854-DD62-6C4B-87F1-66B34D688D3F}" type="slidenum">
              <a:rPr lang="en-US" smtClean="0"/>
              <a:t>25</a:t>
            </a:fld>
            <a:endParaRPr lang="en-US"/>
          </a:p>
        </p:txBody>
      </p:sp>
    </p:spTree>
    <p:extLst>
      <p:ext uri="{BB962C8B-B14F-4D97-AF65-F5344CB8AC3E}">
        <p14:creationId xmlns:p14="http://schemas.microsoft.com/office/powerpoint/2010/main" val="3019498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FFD70-354B-4967-F1A9-A2EC4E7D3453}"/>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607A48B6-CB89-3A5D-0AE4-CF96E81B33D9}"/>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74C8993A-7AA4-DE37-6655-3B7E675BC8FE}"/>
              </a:ext>
            </a:extLst>
          </p:cNvPr>
          <p:cNvSpPr>
            <a:spLocks noGrp="1"/>
          </p:cNvSpPr>
          <p:nvPr>
            <p:ph type="sldNum" sz="quarter" idx="12"/>
          </p:nvPr>
        </p:nvSpPr>
        <p:spPr/>
        <p:txBody>
          <a:bodyPr/>
          <a:lstStyle/>
          <a:p>
            <a:fld id="{0C6CD854-DD62-6C4B-87F1-66B34D688D3F}" type="slidenum">
              <a:rPr lang="en-US" smtClean="0"/>
              <a:t>26</a:t>
            </a:fld>
            <a:endParaRPr lang="en-US"/>
          </a:p>
        </p:txBody>
      </p:sp>
      <p:sp>
        <p:nvSpPr>
          <p:cNvPr id="5" name="Title 4">
            <a:extLst>
              <a:ext uri="{FF2B5EF4-FFF2-40B4-BE49-F238E27FC236}">
                <a16:creationId xmlns:a16="http://schemas.microsoft.com/office/drawing/2014/main" id="{174D3E05-192F-6E1A-0B9F-13543E98DE8C}"/>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2641768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27</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801336" cy="2587688"/>
          </a:xfrm>
        </p:spPr>
        <p:txBody>
          <a:bodyPr>
            <a:noAutofit/>
          </a:bodyPr>
          <a:lstStyle/>
          <a:p>
            <a:r>
              <a:rPr lang="en-US" i="1" dirty="0"/>
              <a:t>Large</a:t>
            </a:r>
            <a:r>
              <a:rPr lang="en-US" dirty="0"/>
              <a:t> Language Models</a:t>
            </a:r>
          </a:p>
          <a:p>
            <a:r>
              <a:rPr lang="en-US" dirty="0"/>
              <a:t>Scale and Resource Requirements</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3" y="3762440"/>
            <a:ext cx="3196077" cy="2259013"/>
          </a:xfrm>
        </p:spPr>
        <p:txBody>
          <a:bodyPr/>
          <a:lstStyle/>
          <a:p>
            <a:r>
              <a:rPr lang="en-US" dirty="0"/>
              <a:t>Complete </a:t>
            </a:r>
            <a:r>
              <a:rPr lang="en-US" b="1" dirty="0">
                <a:solidFill>
                  <a:schemeClr val="accent4"/>
                </a:solidFill>
              </a:rPr>
              <a:t>Practice Problem 21</a:t>
            </a:r>
          </a:p>
          <a:p>
            <a:r>
              <a:rPr lang="en-US" dirty="0"/>
              <a:t>Do </a:t>
            </a:r>
            <a:r>
              <a:rPr lang="en-US" b="1" dirty="0">
                <a:solidFill>
                  <a:schemeClr val="accent4"/>
                </a:solidFill>
              </a:rPr>
              <a:t>Homework 4 </a:t>
            </a:r>
            <a:r>
              <a:rPr lang="en-US" dirty="0"/>
              <a:t>(due 8.20)</a:t>
            </a:r>
          </a:p>
          <a:p>
            <a:r>
              <a:rPr lang="en-US" dirty="0"/>
              <a:t>Fill out your </a:t>
            </a:r>
            <a:r>
              <a:rPr lang="en-US" b="1" dirty="0">
                <a:solidFill>
                  <a:schemeClr val="accent4"/>
                </a:solidFill>
              </a:rPr>
              <a:t>Course Evaluation</a:t>
            </a:r>
            <a:r>
              <a:rPr lang="en-US" dirty="0"/>
              <a:t>!</a:t>
            </a:r>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pPr>
              <a:buClr>
                <a:schemeClr val="tx1"/>
              </a:buClr>
            </a:pPr>
            <a:r>
              <a:rPr lang="en-US" dirty="0"/>
              <a:t>RL + AI</a:t>
            </a:r>
          </a:p>
          <a:p>
            <a:pPr>
              <a:buClr>
                <a:schemeClr val="tx1"/>
              </a:buClr>
            </a:pPr>
            <a:r>
              <a:rPr lang="en-US" dirty="0"/>
              <a:t>Limitations, Impacts of AI</a:t>
            </a:r>
          </a:p>
          <a:p>
            <a:pPr>
              <a:buClr>
                <a:schemeClr val="tx1"/>
              </a:buClr>
            </a:pPr>
            <a:r>
              <a:rPr lang="en-US" dirty="0"/>
              <a:t>What’s Next?</a:t>
            </a:r>
          </a:p>
        </p:txBody>
      </p:sp>
      <p:pic>
        <p:nvPicPr>
          <p:cNvPr id="7" name="Picture 6" descr="QR code for course evaluations: uw.iasystem.org/survey/328718">
            <a:extLst>
              <a:ext uri="{FF2B5EF4-FFF2-40B4-BE49-F238E27FC236}">
                <a16:creationId xmlns:a16="http://schemas.microsoft.com/office/drawing/2014/main" id="{E70014F8-F635-3A59-44FB-33720D709A6B}"/>
              </a:ext>
            </a:extLst>
          </p:cNvPr>
          <p:cNvPicPr>
            <a:picLocks noChangeAspect="1"/>
          </p:cNvPicPr>
          <p:nvPr/>
        </p:nvPicPr>
        <p:blipFill>
          <a:blip r:embed="rId3"/>
          <a:stretch>
            <a:fillRect/>
          </a:stretch>
        </p:blipFill>
        <p:spPr>
          <a:xfrm>
            <a:off x="8601190" y="836547"/>
            <a:ext cx="1949658" cy="1949658"/>
          </a:xfrm>
          <a:prstGeom prst="rect">
            <a:avLst/>
          </a:prstGeom>
        </p:spPr>
      </p:pic>
      <p:sp>
        <p:nvSpPr>
          <p:cNvPr id="8" name="TextBox 7">
            <a:extLst>
              <a:ext uri="{FF2B5EF4-FFF2-40B4-BE49-F238E27FC236}">
                <a16:creationId xmlns:a16="http://schemas.microsoft.com/office/drawing/2014/main" id="{7BEBF29D-F2A5-C0B1-8AF2-A251F38D7419}"/>
              </a:ext>
            </a:extLst>
          </p:cNvPr>
          <p:cNvSpPr txBox="1"/>
          <p:nvPr/>
        </p:nvSpPr>
        <p:spPr>
          <a:xfrm>
            <a:off x="8364116" y="2685227"/>
            <a:ext cx="2423805" cy="276999"/>
          </a:xfrm>
          <a:prstGeom prst="rect">
            <a:avLst/>
          </a:prstGeom>
          <a:noFill/>
        </p:spPr>
        <p:txBody>
          <a:bodyPr wrap="none" rtlCol="0">
            <a:spAutoFit/>
          </a:bodyPr>
          <a:lstStyle/>
          <a:p>
            <a:r>
              <a:rPr lang="en-US" sz="1200" dirty="0" err="1">
                <a:hlinkClick r:id="rId4"/>
              </a:rPr>
              <a:t>uw.iasystem.org</a:t>
            </a:r>
            <a:r>
              <a:rPr lang="en-US" sz="1200" dirty="0">
                <a:hlinkClick r:id="rId4"/>
              </a:rPr>
              <a:t>/survey/328718</a:t>
            </a:r>
            <a:endParaRPr lang="en-US" sz="1200" dirty="0"/>
          </a:p>
        </p:txBody>
      </p:sp>
    </p:spTree>
    <p:extLst>
      <p:ext uri="{BB962C8B-B14F-4D97-AF65-F5344CB8AC3E}">
        <p14:creationId xmlns:p14="http://schemas.microsoft.com/office/powerpoint/2010/main" val="358234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B3E0A-AF4E-F2AF-4991-15F4A2B7AA2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8C98F85-2191-D32F-14D1-E278853BDDA8}"/>
              </a:ext>
            </a:extLst>
          </p:cNvPr>
          <p:cNvSpPr>
            <a:spLocks noGrp="1"/>
          </p:cNvSpPr>
          <p:nvPr>
            <p:ph type="title"/>
          </p:nvPr>
        </p:nvSpPr>
        <p:spPr/>
        <p:txBody>
          <a:bodyPr/>
          <a:lstStyle/>
          <a:p>
            <a:r>
              <a:rPr lang="en-US" dirty="0"/>
              <a:t>Recap: Attention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0E4A08E7-2147-F10A-19B0-890CF9780542}"/>
                  </a:ext>
                </a:extLst>
              </p:cNvPr>
              <p:cNvSpPr>
                <a:spLocks noGrp="1"/>
              </p:cNvSpPr>
              <p:nvPr>
                <p:ph idx="1"/>
              </p:nvPr>
            </p:nvSpPr>
            <p:spPr/>
            <p:txBody>
              <a:bodyPr>
                <a:noAutofit/>
              </a:bodyPr>
              <a:lstStyle/>
              <a:p>
                <a:pPr marL="0" indent="0">
                  <a:buNone/>
                </a:pPr>
                <a:r>
                  <a:rPr lang="en-US" dirty="0"/>
                  <a:t>The output is a weighted sum of input embeddings</a:t>
                </a:r>
              </a:p>
              <a:p>
                <a:pPr marL="0" indent="0">
                  <a:buNone/>
                </a:pPr>
                <a14:m>
                  <m:oMathPara xmlns:m="http://schemas.openxmlformats.org/officeDocument/2006/math">
                    <m:oMathParaPr>
                      <m:jc m:val="centerGroup"/>
                    </m:oMathParaPr>
                    <m:oMath xmlns:m="http://schemas.openxmlformats.org/officeDocument/2006/math">
                      <m:sSub>
                        <m:sSubPr>
                          <m:ctrlPr>
                            <a:rPr lang="en-US" b="1" i="1" smtClean="0">
                              <a:solidFill>
                                <a:schemeClr val="accent1"/>
                              </a:solidFill>
                              <a:latin typeface="Cambria Math" panose="02040503050406030204" pitchFamily="18" charset="0"/>
                            </a:rPr>
                          </m:ctrlPr>
                        </m:sSubPr>
                        <m:e>
                          <m:r>
                            <a:rPr lang="en-US" b="1" i="0" smtClean="0">
                              <a:solidFill>
                                <a:schemeClr val="accent1"/>
                              </a:solidFill>
                              <a:latin typeface="Cambria Math" panose="02040503050406030204" pitchFamily="18" charset="0"/>
                            </a:rPr>
                            <m:t>𝐨𝐮𝐭𝐩𝐮𝐭</m:t>
                          </m:r>
                        </m:e>
                        <m:sub>
                          <m:r>
                            <a:rPr lang="en-US" b="0" i="1" smtClean="0">
                              <a:latin typeface="Cambria Math" panose="02040503050406030204" pitchFamily="18" charset="0"/>
                            </a:rPr>
                            <m:t>𝑖</m:t>
                          </m:r>
                        </m:sub>
                      </m:sSub>
                      <m:r>
                        <a:rPr lang="en-US" b="0" i="1" smtClean="0">
                          <a:latin typeface="Cambria Math" panose="02040503050406030204" pitchFamily="18" charset="0"/>
                        </a:rPr>
                        <m:t>=</m:t>
                      </m:r>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𝑗</m:t>
                          </m:r>
                        </m:sub>
                        <m:sup/>
                        <m:e>
                          <m:r>
                            <m:rPr>
                              <m:sty m:val="p"/>
                            </m:rPr>
                            <a:rPr lang="en-US" b="0" i="0" smtClean="0">
                              <a:latin typeface="Cambria Math" panose="02040503050406030204" pitchFamily="18" charset="0"/>
                            </a:rPr>
                            <m:t>softmax</m:t>
                          </m:r>
                          <m:d>
                            <m:dPr>
                              <m:ctrlPr>
                                <a:rPr lang="en-US" b="1" i="1" smtClean="0">
                                  <a:solidFill>
                                    <a:schemeClr val="accent4"/>
                                  </a:solidFill>
                                  <a:latin typeface="Cambria Math" panose="02040503050406030204" pitchFamily="18" charset="0"/>
                                </a:rPr>
                              </m:ctrlPr>
                            </m:dPr>
                            <m:e>
                              <m:f>
                                <m:fPr>
                                  <m:ctrlPr>
                                    <a:rPr lang="en-US" b="1" i="1" smtClean="0">
                                      <a:solidFill>
                                        <a:schemeClr val="accent4"/>
                                      </a:solidFill>
                                      <a:latin typeface="Cambria Math" panose="02040503050406030204" pitchFamily="18" charset="0"/>
                                    </a:rPr>
                                  </m:ctrlPr>
                                </m:fPr>
                                <m:num>
                                  <m:sSub>
                                    <m:sSubPr>
                                      <m:ctrlPr>
                                        <a:rPr lang="en-US" b="1" i="1" smtClean="0">
                                          <a:solidFill>
                                            <a:schemeClr val="accent4"/>
                                          </a:solidFill>
                                          <a:latin typeface="Cambria Math" panose="02040503050406030204" pitchFamily="18" charset="0"/>
                                        </a:rPr>
                                      </m:ctrlPr>
                                    </m:sSubPr>
                                    <m:e>
                                      <m:r>
                                        <a:rPr lang="en-US" b="1" i="1" smtClean="0">
                                          <a:solidFill>
                                            <a:schemeClr val="accent4"/>
                                          </a:solidFill>
                                          <a:latin typeface="Cambria Math" panose="02040503050406030204" pitchFamily="18" charset="0"/>
                                        </a:rPr>
                                        <m:t>𝒒</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1" i="1" smtClean="0">
                                          <a:solidFill>
                                            <a:schemeClr val="accent3"/>
                                          </a:solidFill>
                                          <a:latin typeface="Cambria Math" panose="02040503050406030204" pitchFamily="18" charset="0"/>
                                        </a:rPr>
                                      </m:ctrlPr>
                                    </m:sSubPr>
                                    <m:e>
                                      <m:r>
                                        <a:rPr lang="en-US" b="1" i="1" smtClean="0">
                                          <a:solidFill>
                                            <a:schemeClr val="accent3"/>
                                          </a:solidFill>
                                          <a:latin typeface="Cambria Math" panose="02040503050406030204" pitchFamily="18" charset="0"/>
                                        </a:rPr>
                                        <m:t>𝒌</m:t>
                                      </m:r>
                                    </m:e>
                                    <m:sub>
                                      <m:r>
                                        <a:rPr lang="en-US" b="0" i="1" smtClean="0">
                                          <a:latin typeface="Cambria Math" panose="02040503050406030204" pitchFamily="18" charset="0"/>
                                        </a:rPr>
                                        <m:t>𝑗</m:t>
                                      </m:r>
                                    </m:sub>
                                  </m:sSub>
                                </m:num>
                                <m:den>
                                  <m:rad>
                                    <m:radPr>
                                      <m:degHide m:val="on"/>
                                      <m:ctrlPr>
                                        <a:rPr lang="en-US" b="0" i="1" smtClean="0">
                                          <a:latin typeface="Cambria Math" panose="02040503050406030204" pitchFamily="18" charset="0"/>
                                        </a:rPr>
                                      </m:ctrlPr>
                                    </m:radPr>
                                    <m:deg/>
                                    <m:e>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e>
                                  </m:rad>
                                </m:den>
                              </m:f>
                            </m:e>
                          </m:d>
                          <m:sSub>
                            <m:sSubPr>
                              <m:ctrlPr>
                                <a:rPr lang="en-US" b="1" i="1" smtClean="0">
                                  <a:solidFill>
                                    <a:srgbClr val="A9652D"/>
                                  </a:solidFill>
                                  <a:latin typeface="Cambria Math" panose="02040503050406030204" pitchFamily="18" charset="0"/>
                                </a:rPr>
                              </m:ctrlPr>
                            </m:sSubPr>
                            <m:e>
                              <m:r>
                                <a:rPr lang="en-US" b="1" i="1" smtClean="0">
                                  <a:solidFill>
                                    <a:srgbClr val="A9652D"/>
                                  </a:solidFill>
                                  <a:latin typeface="Cambria Math" panose="02040503050406030204" pitchFamily="18" charset="0"/>
                                </a:rPr>
                                <m:t>𝒗</m:t>
                              </m:r>
                            </m:e>
                            <m:sub>
                              <m:r>
                                <a:rPr lang="en-US" b="0" i="1" smtClean="0">
                                  <a:latin typeface="Cambria Math" panose="02040503050406030204" pitchFamily="18" charset="0"/>
                                </a:rPr>
                                <m:t>𝑗</m:t>
                              </m:r>
                            </m:sub>
                          </m:sSub>
                        </m:e>
                      </m:nary>
                    </m:oMath>
                  </m:oMathPara>
                </a14:m>
                <a:endParaRPr lang="en-US" sz="1800" dirty="0"/>
              </a:p>
              <a:p>
                <a:pPr marL="0" indent="0" algn="ctr">
                  <a:buNone/>
                </a:pPr>
                <a:endParaRPr lang="en-US" sz="1000" dirty="0"/>
              </a:p>
              <a:p>
                <a:pPr marL="0" indent="0" algn="ctr">
                  <a:buNone/>
                </a:pPr>
                <a:r>
                  <a:rPr lang="en-US" i="1" dirty="0">
                    <a:solidFill>
                      <a:schemeClr val="bg2"/>
                    </a:solidFill>
                  </a:rPr>
                  <a:t>“The cat sat on the mat”</a:t>
                </a:r>
              </a:p>
              <a:p>
                <a:pPr marL="0" indent="0" algn="ctr">
                  <a:buNone/>
                </a:pPr>
                <a:endParaRPr lang="en-US" i="1" dirty="0"/>
              </a:p>
            </p:txBody>
          </p:sp>
        </mc:Choice>
        <mc:Fallback xmlns="">
          <p:sp>
            <p:nvSpPr>
              <p:cNvPr id="7" name="Content Placeholder 6">
                <a:extLst>
                  <a:ext uri="{FF2B5EF4-FFF2-40B4-BE49-F238E27FC236}">
                    <a16:creationId xmlns:a16="http://schemas.microsoft.com/office/drawing/2014/main" id="{0E4A08E7-2147-F10A-19B0-890CF9780542}"/>
                  </a:ext>
                </a:extLst>
              </p:cNvPr>
              <p:cNvSpPr>
                <a:spLocks noGrp="1" noRot="1" noChangeAspect="1" noMove="1" noResize="1" noEditPoints="1" noAdjustHandles="1" noChangeArrowheads="1" noChangeShapeType="1" noTextEdit="1"/>
              </p:cNvSpPr>
              <p:nvPr>
                <p:ph idx="1"/>
              </p:nvPr>
            </p:nvSpPr>
            <p:spPr>
              <a:blipFill>
                <a:blip r:embed="rId2"/>
                <a:stretch>
                  <a:fillRect l="-907" t="-633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67444E7-8F15-5222-56AA-A64CE572B050}"/>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6BD24474-6795-70C9-0361-9BEFD09387D9}"/>
              </a:ext>
            </a:extLst>
          </p:cNvPr>
          <p:cNvSpPr>
            <a:spLocks noGrp="1"/>
          </p:cNvSpPr>
          <p:nvPr>
            <p:ph type="sldNum" sz="quarter" idx="12"/>
          </p:nvPr>
        </p:nvSpPr>
        <p:spPr/>
        <p:txBody>
          <a:bodyPr/>
          <a:lstStyle/>
          <a:p>
            <a:fld id="{0C6CD854-DD62-6C4B-87F1-66B34D688D3F}" type="slidenum">
              <a:rPr lang="en-US" smtClean="0"/>
              <a:t>3</a:t>
            </a:fld>
            <a:endParaRPr lang="en-US" dirty="0"/>
          </a:p>
        </p:txBody>
      </p:sp>
      <p:sp>
        <p:nvSpPr>
          <p:cNvPr id="9" name="Rounded Rectangle 8">
            <a:extLst>
              <a:ext uri="{FF2B5EF4-FFF2-40B4-BE49-F238E27FC236}">
                <a16:creationId xmlns:a16="http://schemas.microsoft.com/office/drawing/2014/main" id="{D2B7C99E-CB32-242A-5A46-3601679EC0FC}"/>
              </a:ext>
            </a:extLst>
          </p:cNvPr>
          <p:cNvSpPr/>
          <p:nvPr/>
        </p:nvSpPr>
        <p:spPr>
          <a:xfrm>
            <a:off x="2878181" y="5163235"/>
            <a:ext cx="914400" cy="548640"/>
          </a:xfrm>
          <a:prstGeom prst="roundRect">
            <a:avLst/>
          </a:prstGeom>
          <a:solidFill>
            <a:srgbClr val="588051">
              <a:alpha val="9804"/>
            </a:srgbClr>
          </a:solid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a:t>
            </a:r>
          </a:p>
        </p:txBody>
      </p:sp>
      <p:sp>
        <p:nvSpPr>
          <p:cNvPr id="10" name="Rounded Rectangle 9">
            <a:extLst>
              <a:ext uri="{FF2B5EF4-FFF2-40B4-BE49-F238E27FC236}">
                <a16:creationId xmlns:a16="http://schemas.microsoft.com/office/drawing/2014/main" id="{CBCDBCCB-B68B-2D2A-27F8-B960BE5A7FB2}"/>
              </a:ext>
            </a:extLst>
          </p:cNvPr>
          <p:cNvSpPr/>
          <p:nvPr/>
        </p:nvSpPr>
        <p:spPr>
          <a:xfrm>
            <a:off x="4258490" y="5163235"/>
            <a:ext cx="914400" cy="548640"/>
          </a:xfrm>
          <a:prstGeom prst="roundRect">
            <a:avLst/>
          </a:prstGeom>
          <a:solidFill>
            <a:srgbClr val="588051">
              <a:alpha val="80000"/>
            </a:srgbClr>
          </a:solid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cat</a:t>
            </a:r>
          </a:p>
        </p:txBody>
      </p:sp>
      <p:sp>
        <p:nvSpPr>
          <p:cNvPr id="11" name="Rounded Rectangle 10">
            <a:extLst>
              <a:ext uri="{FF2B5EF4-FFF2-40B4-BE49-F238E27FC236}">
                <a16:creationId xmlns:a16="http://schemas.microsoft.com/office/drawing/2014/main" id="{D4F84F42-9CD1-A24C-DC97-BEB2F085EF63}"/>
              </a:ext>
            </a:extLst>
          </p:cNvPr>
          <p:cNvSpPr/>
          <p:nvPr/>
        </p:nvSpPr>
        <p:spPr>
          <a:xfrm>
            <a:off x="5638799" y="5163235"/>
            <a:ext cx="914400" cy="548640"/>
          </a:xfrm>
          <a:prstGeom prst="roundRect">
            <a:avLst/>
          </a:prstGeom>
          <a:solidFill>
            <a:srgbClr val="588051">
              <a:alpha val="29804"/>
            </a:srgbClr>
          </a:solid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on</a:t>
            </a:r>
          </a:p>
        </p:txBody>
      </p:sp>
      <p:sp>
        <p:nvSpPr>
          <p:cNvPr id="12" name="Rounded Rectangle 11">
            <a:extLst>
              <a:ext uri="{FF2B5EF4-FFF2-40B4-BE49-F238E27FC236}">
                <a16:creationId xmlns:a16="http://schemas.microsoft.com/office/drawing/2014/main" id="{CC1C4B6E-D7B2-4039-F80B-ADA4F1A0ED57}"/>
              </a:ext>
            </a:extLst>
          </p:cNvPr>
          <p:cNvSpPr/>
          <p:nvPr/>
        </p:nvSpPr>
        <p:spPr>
          <a:xfrm>
            <a:off x="7019108" y="5163235"/>
            <a:ext cx="914400" cy="548640"/>
          </a:xfrm>
          <a:prstGeom prst="roundRect">
            <a:avLst/>
          </a:prstGeom>
          <a:solidFill>
            <a:srgbClr val="588051">
              <a:alpha val="9804"/>
            </a:srgbClr>
          </a:solidFill>
          <a:ln>
            <a:solidFill>
              <a:srgbClr val="5880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a:t>
            </a:r>
          </a:p>
        </p:txBody>
      </p:sp>
      <p:sp>
        <p:nvSpPr>
          <p:cNvPr id="13" name="Rounded Rectangle 12">
            <a:extLst>
              <a:ext uri="{FF2B5EF4-FFF2-40B4-BE49-F238E27FC236}">
                <a16:creationId xmlns:a16="http://schemas.microsoft.com/office/drawing/2014/main" id="{07EBBBF2-AA16-54FB-0EBC-9C220B16F12C}"/>
              </a:ext>
            </a:extLst>
          </p:cNvPr>
          <p:cNvSpPr/>
          <p:nvPr/>
        </p:nvSpPr>
        <p:spPr>
          <a:xfrm>
            <a:off x="8399417" y="5163235"/>
            <a:ext cx="914400" cy="548640"/>
          </a:xfrm>
          <a:prstGeom prst="roundRect">
            <a:avLst/>
          </a:prstGeom>
          <a:solidFill>
            <a:srgbClr val="588051">
              <a:alpha val="69804"/>
            </a:srgbClr>
          </a:solidFill>
          <a:ln w="28575">
            <a:solidFill>
              <a:srgbClr val="5880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mat</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7AF53A1-BC19-7B02-D7D8-8D06A35E3B32}"/>
                  </a:ext>
                </a:extLst>
              </p:cNvPr>
              <p:cNvSpPr txBox="1"/>
              <p:nvPr/>
            </p:nvSpPr>
            <p:spPr>
              <a:xfrm>
                <a:off x="2987401" y="5797194"/>
                <a:ext cx="69596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A9652D"/>
                              </a:solidFill>
                              <a:latin typeface="Cambria Math" panose="02040503050406030204" pitchFamily="18" charset="0"/>
                            </a:rPr>
                          </m:ctrlPr>
                        </m:sSubPr>
                        <m:e>
                          <m:r>
                            <a:rPr lang="en-US" b="1" i="1" smtClean="0">
                              <a:solidFill>
                                <a:srgbClr val="A9652D"/>
                              </a:solidFill>
                              <a:latin typeface="Cambria Math" panose="02040503050406030204" pitchFamily="18" charset="0"/>
                            </a:rPr>
                            <m:t>𝒗</m:t>
                          </m:r>
                        </m:e>
                        <m:sub>
                          <m:r>
                            <m:rPr>
                              <m:sty m:val="p"/>
                            </m:rPr>
                            <a:rPr lang="en-US" b="0" i="0" smtClean="0">
                              <a:latin typeface="Cambria Math" panose="02040503050406030204" pitchFamily="18" charset="0"/>
                            </a:rPr>
                            <m:t>The</m:t>
                          </m:r>
                        </m:sub>
                      </m:sSub>
                    </m:oMath>
                  </m:oMathPara>
                </a14:m>
                <a:endParaRPr lang="en-US" dirty="0"/>
              </a:p>
            </p:txBody>
          </p:sp>
        </mc:Choice>
        <mc:Fallback xmlns="">
          <p:sp>
            <p:nvSpPr>
              <p:cNvPr id="15" name="TextBox 14">
                <a:extLst>
                  <a:ext uri="{FF2B5EF4-FFF2-40B4-BE49-F238E27FC236}">
                    <a16:creationId xmlns:a16="http://schemas.microsoft.com/office/drawing/2014/main" id="{A4E01FD1-C912-DE1F-AFB9-38A7894C7E6F}"/>
                  </a:ext>
                </a:extLst>
              </p:cNvPr>
              <p:cNvSpPr txBox="1">
                <a:spLocks noRot="1" noChangeAspect="1" noMove="1" noResize="1" noEditPoints="1" noAdjustHandles="1" noChangeArrowheads="1" noChangeShapeType="1" noTextEdit="1"/>
              </p:cNvSpPr>
              <p:nvPr/>
            </p:nvSpPr>
            <p:spPr>
              <a:xfrm>
                <a:off x="2987401" y="5797194"/>
                <a:ext cx="695960"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F3775C9-8B20-CD83-4DE2-073E78E9998C}"/>
                  </a:ext>
                </a:extLst>
              </p:cNvPr>
              <p:cNvSpPr txBox="1"/>
              <p:nvPr/>
            </p:nvSpPr>
            <p:spPr>
              <a:xfrm>
                <a:off x="4398968" y="5797194"/>
                <a:ext cx="633443"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rgbClr val="A9652D"/>
                              </a:solidFill>
                              <a:latin typeface="Cambria Math" panose="02040503050406030204" pitchFamily="18" charset="0"/>
                            </a:rPr>
                          </m:ctrlPr>
                        </m:sSubPr>
                        <m:e>
                          <m:r>
                            <a:rPr lang="en-US" b="1" i="1" smtClean="0">
                              <a:solidFill>
                                <a:srgbClr val="A9652D"/>
                              </a:solidFill>
                              <a:latin typeface="Cambria Math" panose="02040503050406030204" pitchFamily="18" charset="0"/>
                            </a:rPr>
                            <m:t>𝒗</m:t>
                          </m:r>
                        </m:e>
                        <m:sub>
                          <m:r>
                            <m:rPr>
                              <m:sty m:val="p"/>
                            </m:rPr>
                            <a:rPr lang="en-US" b="0" i="0" smtClean="0">
                              <a:latin typeface="Cambria Math" panose="02040503050406030204" pitchFamily="18" charset="0"/>
                            </a:rPr>
                            <m:t>cat</m:t>
                          </m:r>
                        </m:sub>
                      </m:sSub>
                    </m:oMath>
                  </m:oMathPara>
                </a14:m>
                <a:endParaRPr lang="en-US" dirty="0"/>
              </a:p>
            </p:txBody>
          </p:sp>
        </mc:Choice>
        <mc:Fallback xmlns="">
          <p:sp>
            <p:nvSpPr>
              <p:cNvPr id="16" name="TextBox 15">
                <a:extLst>
                  <a:ext uri="{FF2B5EF4-FFF2-40B4-BE49-F238E27FC236}">
                    <a16:creationId xmlns:a16="http://schemas.microsoft.com/office/drawing/2014/main" id="{8BF4B6F8-668D-E4AC-1FB7-DFEFD44EE009}"/>
                  </a:ext>
                </a:extLst>
              </p:cNvPr>
              <p:cNvSpPr txBox="1">
                <a:spLocks noRot="1" noChangeAspect="1" noMove="1" noResize="1" noEditPoints="1" noAdjustHandles="1" noChangeArrowheads="1" noChangeShapeType="1" noTextEdit="1"/>
              </p:cNvSpPr>
              <p:nvPr/>
            </p:nvSpPr>
            <p:spPr>
              <a:xfrm>
                <a:off x="4398968" y="5797194"/>
                <a:ext cx="633443"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7754985-F808-4D80-DF11-2A40AD869ADC}"/>
                  </a:ext>
                </a:extLst>
              </p:cNvPr>
              <p:cNvSpPr txBox="1"/>
              <p:nvPr/>
            </p:nvSpPr>
            <p:spPr>
              <a:xfrm>
                <a:off x="5797712" y="5797194"/>
                <a:ext cx="596574"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rgbClr val="A9652D"/>
                              </a:solidFill>
                              <a:latin typeface="Cambria Math" panose="02040503050406030204" pitchFamily="18" charset="0"/>
                            </a:rPr>
                          </m:ctrlPr>
                        </m:sSubPr>
                        <m:e>
                          <m:r>
                            <a:rPr lang="en-US" b="1" i="1" smtClean="0">
                              <a:solidFill>
                                <a:srgbClr val="A9652D"/>
                              </a:solidFill>
                              <a:latin typeface="Cambria Math" panose="02040503050406030204" pitchFamily="18" charset="0"/>
                            </a:rPr>
                            <m:t>𝒗</m:t>
                          </m:r>
                        </m:e>
                        <m:sub>
                          <m:r>
                            <m:rPr>
                              <m:sty m:val="p"/>
                            </m:rPr>
                            <a:rPr lang="en-US" b="0" i="0" smtClean="0">
                              <a:latin typeface="Cambria Math" panose="02040503050406030204" pitchFamily="18" charset="0"/>
                            </a:rPr>
                            <m:t>on</m:t>
                          </m:r>
                        </m:sub>
                      </m:sSub>
                    </m:oMath>
                  </m:oMathPara>
                </a14:m>
                <a:endParaRPr lang="en-US" dirty="0"/>
              </a:p>
            </p:txBody>
          </p:sp>
        </mc:Choice>
        <mc:Fallback xmlns="">
          <p:sp>
            <p:nvSpPr>
              <p:cNvPr id="17" name="TextBox 16">
                <a:extLst>
                  <a:ext uri="{FF2B5EF4-FFF2-40B4-BE49-F238E27FC236}">
                    <a16:creationId xmlns:a16="http://schemas.microsoft.com/office/drawing/2014/main" id="{647DAE9B-381C-26CB-D29A-97540F85921E}"/>
                  </a:ext>
                </a:extLst>
              </p:cNvPr>
              <p:cNvSpPr txBox="1">
                <a:spLocks noRot="1" noChangeAspect="1" noMove="1" noResize="1" noEditPoints="1" noAdjustHandles="1" noChangeArrowheads="1" noChangeShapeType="1" noTextEdit="1"/>
              </p:cNvSpPr>
              <p:nvPr/>
            </p:nvSpPr>
            <p:spPr>
              <a:xfrm>
                <a:off x="5797712" y="5797194"/>
                <a:ext cx="596574"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47C2E0C-10DA-B3C1-568F-CA46E783452C}"/>
                  </a:ext>
                </a:extLst>
              </p:cNvPr>
              <p:cNvSpPr txBox="1"/>
              <p:nvPr/>
            </p:nvSpPr>
            <p:spPr>
              <a:xfrm>
                <a:off x="7149968" y="5797194"/>
                <a:ext cx="652679"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rgbClr val="A9652D"/>
                              </a:solidFill>
                              <a:latin typeface="Cambria Math" panose="02040503050406030204" pitchFamily="18" charset="0"/>
                            </a:rPr>
                          </m:ctrlPr>
                        </m:sSubPr>
                        <m:e>
                          <m:r>
                            <a:rPr lang="en-US" b="1" i="1" smtClean="0">
                              <a:solidFill>
                                <a:srgbClr val="A9652D"/>
                              </a:solidFill>
                              <a:latin typeface="Cambria Math" panose="02040503050406030204" pitchFamily="18" charset="0"/>
                            </a:rPr>
                            <m:t>𝒗</m:t>
                          </m:r>
                        </m:e>
                        <m:sub>
                          <m:r>
                            <m:rPr>
                              <m:sty m:val="p"/>
                            </m:rPr>
                            <a:rPr lang="en-US" b="0" i="0" smtClean="0">
                              <a:latin typeface="Cambria Math" panose="02040503050406030204" pitchFamily="18" charset="0"/>
                            </a:rPr>
                            <m:t>the</m:t>
                          </m:r>
                        </m:sub>
                      </m:sSub>
                    </m:oMath>
                  </m:oMathPara>
                </a14:m>
                <a:endParaRPr lang="en-US" dirty="0"/>
              </a:p>
            </p:txBody>
          </p:sp>
        </mc:Choice>
        <mc:Fallback xmlns="">
          <p:sp>
            <p:nvSpPr>
              <p:cNvPr id="18" name="TextBox 17">
                <a:extLst>
                  <a:ext uri="{FF2B5EF4-FFF2-40B4-BE49-F238E27FC236}">
                    <a16:creationId xmlns:a16="http://schemas.microsoft.com/office/drawing/2014/main" id="{863B481B-4B46-B340-8AE6-3A8825943702}"/>
                  </a:ext>
                </a:extLst>
              </p:cNvPr>
              <p:cNvSpPr txBox="1">
                <a:spLocks noRot="1" noChangeAspect="1" noMove="1" noResize="1" noEditPoints="1" noAdjustHandles="1" noChangeArrowheads="1" noChangeShapeType="1" noTextEdit="1"/>
              </p:cNvSpPr>
              <p:nvPr/>
            </p:nvSpPr>
            <p:spPr>
              <a:xfrm>
                <a:off x="7149968" y="5797194"/>
                <a:ext cx="652679"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8C1951F-529E-77BF-A895-56A61DF3FCAC}"/>
                  </a:ext>
                </a:extLst>
              </p:cNvPr>
              <p:cNvSpPr txBox="1"/>
              <p:nvPr/>
            </p:nvSpPr>
            <p:spPr>
              <a:xfrm>
                <a:off x="8500624" y="5797194"/>
                <a:ext cx="703975"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rgbClr val="A9652D"/>
                              </a:solidFill>
                              <a:latin typeface="Cambria Math" panose="02040503050406030204" pitchFamily="18" charset="0"/>
                            </a:rPr>
                          </m:ctrlPr>
                        </m:sSubPr>
                        <m:e>
                          <m:r>
                            <a:rPr lang="en-US" b="1" i="1" smtClean="0">
                              <a:solidFill>
                                <a:srgbClr val="A9652D"/>
                              </a:solidFill>
                              <a:latin typeface="Cambria Math" panose="02040503050406030204" pitchFamily="18" charset="0"/>
                            </a:rPr>
                            <m:t>𝒗</m:t>
                          </m:r>
                        </m:e>
                        <m:sub>
                          <m:r>
                            <m:rPr>
                              <m:sty m:val="p"/>
                            </m:rPr>
                            <a:rPr lang="en-US" b="0" i="0" smtClean="0">
                              <a:latin typeface="Cambria Math" panose="02040503050406030204" pitchFamily="18" charset="0"/>
                            </a:rPr>
                            <m:t>mat</m:t>
                          </m:r>
                        </m:sub>
                      </m:sSub>
                    </m:oMath>
                  </m:oMathPara>
                </a14:m>
                <a:endParaRPr lang="en-US" dirty="0"/>
              </a:p>
            </p:txBody>
          </p:sp>
        </mc:Choice>
        <mc:Fallback xmlns="">
          <p:sp>
            <p:nvSpPr>
              <p:cNvPr id="19" name="TextBox 18">
                <a:extLst>
                  <a:ext uri="{FF2B5EF4-FFF2-40B4-BE49-F238E27FC236}">
                    <a16:creationId xmlns:a16="http://schemas.microsoft.com/office/drawing/2014/main" id="{887A3136-580A-5EE8-8DD6-30FFA957CDD1}"/>
                  </a:ext>
                </a:extLst>
              </p:cNvPr>
              <p:cNvSpPr txBox="1">
                <a:spLocks noRot="1" noChangeAspect="1" noMove="1" noResize="1" noEditPoints="1" noAdjustHandles="1" noChangeArrowheads="1" noChangeShapeType="1" noTextEdit="1"/>
              </p:cNvSpPr>
              <p:nvPr/>
            </p:nvSpPr>
            <p:spPr>
              <a:xfrm>
                <a:off x="8500624" y="5797194"/>
                <a:ext cx="703975"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9CB0103-5F8B-C3CB-CF7F-3D169EB23927}"/>
                  </a:ext>
                </a:extLst>
              </p:cNvPr>
              <p:cNvSpPr txBox="1"/>
              <p:nvPr/>
            </p:nvSpPr>
            <p:spPr>
              <a:xfrm>
                <a:off x="3053092" y="4770138"/>
                <a:ext cx="564578" cy="307777"/>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sz="1400" b="0" i="1" smtClean="0">
                          <a:latin typeface="Cambria Math" panose="02040503050406030204" pitchFamily="18" charset="0"/>
                        </a:rPr>
                        <m:t>0.05</m:t>
                      </m:r>
                    </m:oMath>
                  </m:oMathPara>
                </a14:m>
                <a:endParaRPr lang="en-US" sz="1400" dirty="0"/>
              </a:p>
            </p:txBody>
          </p:sp>
        </mc:Choice>
        <mc:Fallback xmlns="">
          <p:sp>
            <p:nvSpPr>
              <p:cNvPr id="21" name="TextBox 20">
                <a:extLst>
                  <a:ext uri="{FF2B5EF4-FFF2-40B4-BE49-F238E27FC236}">
                    <a16:creationId xmlns:a16="http://schemas.microsoft.com/office/drawing/2014/main" id="{7A30A0A8-A463-26DD-E329-0D6794AA45D5}"/>
                  </a:ext>
                </a:extLst>
              </p:cNvPr>
              <p:cNvSpPr txBox="1">
                <a:spLocks noRot="1" noChangeAspect="1" noMove="1" noResize="1" noEditPoints="1" noAdjustHandles="1" noChangeArrowheads="1" noChangeShapeType="1" noTextEdit="1"/>
              </p:cNvSpPr>
              <p:nvPr/>
            </p:nvSpPr>
            <p:spPr>
              <a:xfrm>
                <a:off x="3053092" y="4770138"/>
                <a:ext cx="564578" cy="30777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37BF95A-85C8-7140-B9D9-895B471E8FCA}"/>
                  </a:ext>
                </a:extLst>
              </p:cNvPr>
              <p:cNvSpPr txBox="1"/>
              <p:nvPr/>
            </p:nvSpPr>
            <p:spPr>
              <a:xfrm>
                <a:off x="4433400" y="4770137"/>
                <a:ext cx="56457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0.40</m:t>
                      </m:r>
                    </m:oMath>
                  </m:oMathPara>
                </a14:m>
                <a:endParaRPr lang="en-US" sz="1400" dirty="0"/>
              </a:p>
            </p:txBody>
          </p:sp>
        </mc:Choice>
        <mc:Fallback xmlns="">
          <p:sp>
            <p:nvSpPr>
              <p:cNvPr id="22" name="TextBox 21">
                <a:extLst>
                  <a:ext uri="{FF2B5EF4-FFF2-40B4-BE49-F238E27FC236}">
                    <a16:creationId xmlns:a16="http://schemas.microsoft.com/office/drawing/2014/main" id="{9C91137B-83C4-608B-B3E5-158FF58F5539}"/>
                  </a:ext>
                </a:extLst>
              </p:cNvPr>
              <p:cNvSpPr txBox="1">
                <a:spLocks noRot="1" noChangeAspect="1" noMove="1" noResize="1" noEditPoints="1" noAdjustHandles="1" noChangeArrowheads="1" noChangeShapeType="1" noTextEdit="1"/>
              </p:cNvSpPr>
              <p:nvPr/>
            </p:nvSpPr>
            <p:spPr>
              <a:xfrm>
                <a:off x="4433400" y="4770137"/>
                <a:ext cx="564578" cy="30777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BED4348-228F-9C9B-7DF7-4F754BF49FD9}"/>
                  </a:ext>
                </a:extLst>
              </p:cNvPr>
              <p:cNvSpPr txBox="1"/>
              <p:nvPr/>
            </p:nvSpPr>
            <p:spPr>
              <a:xfrm>
                <a:off x="5813708" y="4739361"/>
                <a:ext cx="56457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0.15</m:t>
                      </m:r>
                    </m:oMath>
                  </m:oMathPara>
                </a14:m>
                <a:endParaRPr lang="en-US" sz="1400" dirty="0"/>
              </a:p>
            </p:txBody>
          </p:sp>
        </mc:Choice>
        <mc:Fallback xmlns="">
          <p:sp>
            <p:nvSpPr>
              <p:cNvPr id="23" name="TextBox 22">
                <a:extLst>
                  <a:ext uri="{FF2B5EF4-FFF2-40B4-BE49-F238E27FC236}">
                    <a16:creationId xmlns:a16="http://schemas.microsoft.com/office/drawing/2014/main" id="{D45E7E4C-7E9B-2608-5C7C-DE3DABFAD0AC}"/>
                  </a:ext>
                </a:extLst>
              </p:cNvPr>
              <p:cNvSpPr txBox="1">
                <a:spLocks noRot="1" noChangeAspect="1" noMove="1" noResize="1" noEditPoints="1" noAdjustHandles="1" noChangeArrowheads="1" noChangeShapeType="1" noTextEdit="1"/>
              </p:cNvSpPr>
              <p:nvPr/>
            </p:nvSpPr>
            <p:spPr>
              <a:xfrm>
                <a:off x="5813708" y="4739361"/>
                <a:ext cx="564578" cy="30777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1FE3BC2-BD01-B1F7-35FC-F94FBAB6B242}"/>
                  </a:ext>
                </a:extLst>
              </p:cNvPr>
              <p:cNvSpPr txBox="1"/>
              <p:nvPr/>
            </p:nvSpPr>
            <p:spPr>
              <a:xfrm>
                <a:off x="7194016" y="4734040"/>
                <a:ext cx="56457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0.10</m:t>
                      </m:r>
                    </m:oMath>
                  </m:oMathPara>
                </a14:m>
                <a:endParaRPr lang="en-US" sz="1400" dirty="0"/>
              </a:p>
            </p:txBody>
          </p:sp>
        </mc:Choice>
        <mc:Fallback xmlns="">
          <p:sp>
            <p:nvSpPr>
              <p:cNvPr id="24" name="TextBox 23">
                <a:extLst>
                  <a:ext uri="{FF2B5EF4-FFF2-40B4-BE49-F238E27FC236}">
                    <a16:creationId xmlns:a16="http://schemas.microsoft.com/office/drawing/2014/main" id="{3EE3F5C4-8DB5-03BB-F80B-BBF40114F397}"/>
                  </a:ext>
                </a:extLst>
              </p:cNvPr>
              <p:cNvSpPr txBox="1">
                <a:spLocks noRot="1" noChangeAspect="1" noMove="1" noResize="1" noEditPoints="1" noAdjustHandles="1" noChangeArrowheads="1" noChangeShapeType="1" noTextEdit="1"/>
              </p:cNvSpPr>
              <p:nvPr/>
            </p:nvSpPr>
            <p:spPr>
              <a:xfrm>
                <a:off x="7194016" y="4734040"/>
                <a:ext cx="564578" cy="307777"/>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8823F338-064C-1C3F-5B24-1E6D20E06AFD}"/>
                  </a:ext>
                </a:extLst>
              </p:cNvPr>
              <p:cNvSpPr txBox="1"/>
              <p:nvPr/>
            </p:nvSpPr>
            <p:spPr>
              <a:xfrm>
                <a:off x="8574324" y="4734039"/>
                <a:ext cx="56457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0.35</m:t>
                      </m:r>
                    </m:oMath>
                  </m:oMathPara>
                </a14:m>
                <a:endParaRPr lang="en-US" sz="1400" dirty="0"/>
              </a:p>
            </p:txBody>
          </p:sp>
        </mc:Choice>
        <mc:Fallback xmlns="">
          <p:sp>
            <p:nvSpPr>
              <p:cNvPr id="25" name="TextBox 24">
                <a:extLst>
                  <a:ext uri="{FF2B5EF4-FFF2-40B4-BE49-F238E27FC236}">
                    <a16:creationId xmlns:a16="http://schemas.microsoft.com/office/drawing/2014/main" id="{A44DCEBE-BE83-15C7-B7E0-43CB692888AD}"/>
                  </a:ext>
                </a:extLst>
              </p:cNvPr>
              <p:cNvSpPr txBox="1">
                <a:spLocks noRot="1" noChangeAspect="1" noMove="1" noResize="1" noEditPoints="1" noAdjustHandles="1" noChangeArrowheads="1" noChangeShapeType="1" noTextEdit="1"/>
              </p:cNvSpPr>
              <p:nvPr/>
            </p:nvSpPr>
            <p:spPr>
              <a:xfrm>
                <a:off x="8574324" y="4734039"/>
                <a:ext cx="564578" cy="307777"/>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D7102DC-A7FA-FF30-A60E-9168D23D73C8}"/>
                  </a:ext>
                </a:extLst>
              </p:cNvPr>
              <p:cNvSpPr txBox="1"/>
              <p:nvPr/>
            </p:nvSpPr>
            <p:spPr>
              <a:xfrm>
                <a:off x="3747769" y="5252889"/>
                <a:ext cx="555534"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m:t>
                      </m:r>
                    </m:oMath>
                  </m:oMathPara>
                </a14:m>
                <a:endParaRPr lang="en-US" dirty="0"/>
              </a:p>
            </p:txBody>
          </p:sp>
        </mc:Choice>
        <mc:Fallback xmlns="">
          <p:sp>
            <p:nvSpPr>
              <p:cNvPr id="26" name="TextBox 25">
                <a:extLst>
                  <a:ext uri="{FF2B5EF4-FFF2-40B4-BE49-F238E27FC236}">
                    <a16:creationId xmlns:a16="http://schemas.microsoft.com/office/drawing/2014/main" id="{DBA6E2EB-FF12-71CD-2FFE-43D3EC4CD095}"/>
                  </a:ext>
                </a:extLst>
              </p:cNvPr>
              <p:cNvSpPr txBox="1">
                <a:spLocks noRot="1" noChangeAspect="1" noMove="1" noResize="1" noEditPoints="1" noAdjustHandles="1" noChangeArrowheads="1" noChangeShapeType="1" noTextEdit="1"/>
              </p:cNvSpPr>
              <p:nvPr/>
            </p:nvSpPr>
            <p:spPr>
              <a:xfrm>
                <a:off x="3747769" y="5252889"/>
                <a:ext cx="555534"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11EE181-9ED0-87F6-C64A-CD794AF029B8}"/>
                  </a:ext>
                </a:extLst>
              </p:cNvPr>
              <p:cNvSpPr txBox="1"/>
              <p:nvPr/>
            </p:nvSpPr>
            <p:spPr>
              <a:xfrm>
                <a:off x="5128078" y="5252889"/>
                <a:ext cx="555534"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m:t>
                      </m:r>
                    </m:oMath>
                  </m:oMathPara>
                </a14:m>
                <a:endParaRPr lang="en-US" dirty="0"/>
              </a:p>
            </p:txBody>
          </p:sp>
        </mc:Choice>
        <mc:Fallback xmlns="">
          <p:sp>
            <p:nvSpPr>
              <p:cNvPr id="27" name="TextBox 26">
                <a:extLst>
                  <a:ext uri="{FF2B5EF4-FFF2-40B4-BE49-F238E27FC236}">
                    <a16:creationId xmlns:a16="http://schemas.microsoft.com/office/drawing/2014/main" id="{BDF22330-D1D7-64D2-B1E7-6CA97DE98EFC}"/>
                  </a:ext>
                </a:extLst>
              </p:cNvPr>
              <p:cNvSpPr txBox="1">
                <a:spLocks noRot="1" noChangeAspect="1" noMove="1" noResize="1" noEditPoints="1" noAdjustHandles="1" noChangeArrowheads="1" noChangeShapeType="1" noTextEdit="1"/>
              </p:cNvSpPr>
              <p:nvPr/>
            </p:nvSpPr>
            <p:spPr>
              <a:xfrm>
                <a:off x="5128078" y="5252889"/>
                <a:ext cx="555534" cy="36933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6494C21D-6F85-7F23-7897-639934EB458B}"/>
                  </a:ext>
                </a:extLst>
              </p:cNvPr>
              <p:cNvSpPr txBox="1"/>
              <p:nvPr/>
            </p:nvSpPr>
            <p:spPr>
              <a:xfrm>
                <a:off x="6508387" y="5252889"/>
                <a:ext cx="555534"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m:t>
                      </m:r>
                    </m:oMath>
                  </m:oMathPara>
                </a14:m>
                <a:endParaRPr lang="en-US" dirty="0"/>
              </a:p>
            </p:txBody>
          </p:sp>
        </mc:Choice>
        <mc:Fallback xmlns="">
          <p:sp>
            <p:nvSpPr>
              <p:cNvPr id="28" name="TextBox 27">
                <a:extLst>
                  <a:ext uri="{FF2B5EF4-FFF2-40B4-BE49-F238E27FC236}">
                    <a16:creationId xmlns:a16="http://schemas.microsoft.com/office/drawing/2014/main" id="{7408F99F-86E4-F14E-D57C-8392774ECC6A}"/>
                  </a:ext>
                </a:extLst>
              </p:cNvPr>
              <p:cNvSpPr txBox="1">
                <a:spLocks noRot="1" noChangeAspect="1" noMove="1" noResize="1" noEditPoints="1" noAdjustHandles="1" noChangeArrowheads="1" noChangeShapeType="1" noTextEdit="1"/>
              </p:cNvSpPr>
              <p:nvPr/>
            </p:nvSpPr>
            <p:spPr>
              <a:xfrm>
                <a:off x="6508387" y="5252889"/>
                <a:ext cx="555534"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5F19AB8B-9B65-F7A2-0EE1-3E8B251DCB0D}"/>
                  </a:ext>
                </a:extLst>
              </p:cNvPr>
              <p:cNvSpPr txBox="1"/>
              <p:nvPr/>
            </p:nvSpPr>
            <p:spPr>
              <a:xfrm>
                <a:off x="7888696" y="5252889"/>
                <a:ext cx="555534"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m:t>
                      </m:r>
                    </m:oMath>
                  </m:oMathPara>
                </a14:m>
                <a:endParaRPr lang="en-US" dirty="0"/>
              </a:p>
            </p:txBody>
          </p:sp>
        </mc:Choice>
        <mc:Fallback xmlns="">
          <p:sp>
            <p:nvSpPr>
              <p:cNvPr id="29" name="TextBox 28">
                <a:extLst>
                  <a:ext uri="{FF2B5EF4-FFF2-40B4-BE49-F238E27FC236}">
                    <a16:creationId xmlns:a16="http://schemas.microsoft.com/office/drawing/2014/main" id="{1365CAF7-0AA7-3250-BD20-0DE9F908A379}"/>
                  </a:ext>
                </a:extLst>
              </p:cNvPr>
              <p:cNvSpPr txBox="1">
                <a:spLocks noRot="1" noChangeAspect="1" noMove="1" noResize="1" noEditPoints="1" noAdjustHandles="1" noChangeArrowheads="1" noChangeShapeType="1" noTextEdit="1"/>
              </p:cNvSpPr>
              <p:nvPr/>
            </p:nvSpPr>
            <p:spPr>
              <a:xfrm>
                <a:off x="7888696" y="5252889"/>
                <a:ext cx="555534"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8208DDF-41A5-434A-F404-0F0C6E083216}"/>
                  </a:ext>
                </a:extLst>
              </p:cNvPr>
              <p:cNvSpPr txBox="1"/>
              <p:nvPr/>
            </p:nvSpPr>
            <p:spPr>
              <a:xfrm>
                <a:off x="1611042" y="5241732"/>
                <a:ext cx="456792" cy="3916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chemeClr val="accent3"/>
                              </a:solidFill>
                              <a:latin typeface="Cambria Math" panose="02040503050406030204" pitchFamily="18" charset="0"/>
                            </a:rPr>
                          </m:ctrlPr>
                        </m:sSubPr>
                        <m:e>
                          <m:r>
                            <a:rPr lang="en-US" b="1" i="1" smtClean="0">
                              <a:solidFill>
                                <a:schemeClr val="accent3"/>
                              </a:solidFill>
                              <a:latin typeface="Cambria Math" panose="02040503050406030204" pitchFamily="18" charset="0"/>
                            </a:rPr>
                            <m:t>𝒌</m:t>
                          </m:r>
                        </m:e>
                        <m:sub>
                          <m:r>
                            <a:rPr lang="en-US" b="0" i="1" smtClean="0">
                              <a:latin typeface="Cambria Math" panose="02040503050406030204" pitchFamily="18" charset="0"/>
                            </a:rPr>
                            <m:t>𝑗</m:t>
                          </m:r>
                        </m:sub>
                      </m:sSub>
                    </m:oMath>
                  </m:oMathPara>
                </a14:m>
                <a:endParaRPr lang="en-US" dirty="0"/>
              </a:p>
            </p:txBody>
          </p:sp>
        </mc:Choice>
        <mc:Fallback xmlns="">
          <p:sp>
            <p:nvSpPr>
              <p:cNvPr id="30" name="TextBox 29">
                <a:extLst>
                  <a:ext uri="{FF2B5EF4-FFF2-40B4-BE49-F238E27FC236}">
                    <a16:creationId xmlns:a16="http://schemas.microsoft.com/office/drawing/2014/main" id="{678D0CB7-1D09-DA2D-A23D-3EB3B38E54B2}"/>
                  </a:ext>
                </a:extLst>
              </p:cNvPr>
              <p:cNvSpPr txBox="1">
                <a:spLocks noRot="1" noChangeAspect="1" noMove="1" noResize="1" noEditPoints="1" noAdjustHandles="1" noChangeArrowheads="1" noChangeShapeType="1" noTextEdit="1"/>
              </p:cNvSpPr>
              <p:nvPr/>
            </p:nvSpPr>
            <p:spPr>
              <a:xfrm>
                <a:off x="1611042" y="5241732"/>
                <a:ext cx="456792" cy="391646"/>
              </a:xfrm>
              <a:prstGeom prst="rect">
                <a:avLst/>
              </a:prstGeom>
              <a:blipFill>
                <a:blip r:embed="rId16"/>
                <a:stretch>
                  <a:fillRect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29B8868C-6DEF-2283-D132-B081C7C55F0C}"/>
                  </a:ext>
                </a:extLst>
              </p:cNvPr>
              <p:cNvSpPr txBox="1"/>
              <p:nvPr/>
            </p:nvSpPr>
            <p:spPr>
              <a:xfrm>
                <a:off x="1611042" y="5786037"/>
                <a:ext cx="453586" cy="3916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A9652D"/>
                              </a:solidFill>
                              <a:latin typeface="Cambria Math" panose="02040503050406030204" pitchFamily="18" charset="0"/>
                            </a:rPr>
                          </m:ctrlPr>
                        </m:sSubPr>
                        <m:e>
                          <m:r>
                            <a:rPr lang="en-US" b="1" i="1" smtClean="0">
                              <a:solidFill>
                                <a:srgbClr val="A9652D"/>
                              </a:solidFill>
                              <a:latin typeface="Cambria Math" panose="02040503050406030204" pitchFamily="18" charset="0"/>
                            </a:rPr>
                            <m:t>𝒗</m:t>
                          </m:r>
                        </m:e>
                        <m:sub>
                          <m:r>
                            <a:rPr lang="en-US" b="0" i="1" smtClean="0">
                              <a:latin typeface="Cambria Math" panose="02040503050406030204" pitchFamily="18" charset="0"/>
                            </a:rPr>
                            <m:t>𝑗</m:t>
                          </m:r>
                        </m:sub>
                      </m:sSub>
                    </m:oMath>
                  </m:oMathPara>
                </a14:m>
                <a:endParaRPr lang="en-US" dirty="0"/>
              </a:p>
            </p:txBody>
          </p:sp>
        </mc:Choice>
        <mc:Fallback xmlns="">
          <p:sp>
            <p:nvSpPr>
              <p:cNvPr id="31" name="TextBox 30">
                <a:extLst>
                  <a:ext uri="{FF2B5EF4-FFF2-40B4-BE49-F238E27FC236}">
                    <a16:creationId xmlns:a16="http://schemas.microsoft.com/office/drawing/2014/main" id="{9C49838F-3BEE-6E2E-9A4E-1ECB0E4862AD}"/>
                  </a:ext>
                </a:extLst>
              </p:cNvPr>
              <p:cNvSpPr txBox="1">
                <a:spLocks noRot="1" noChangeAspect="1" noMove="1" noResize="1" noEditPoints="1" noAdjustHandles="1" noChangeArrowheads="1" noChangeShapeType="1" noTextEdit="1"/>
              </p:cNvSpPr>
              <p:nvPr/>
            </p:nvSpPr>
            <p:spPr>
              <a:xfrm>
                <a:off x="1611042" y="5786037"/>
                <a:ext cx="453586" cy="391646"/>
              </a:xfrm>
              <a:prstGeom prst="rect">
                <a:avLst/>
              </a:prstGeom>
              <a:blipFill>
                <a:blip r:embed="rId17"/>
                <a:stretch>
                  <a:fillRect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4B1B0B38-301A-B368-8122-ED41195A10CA}"/>
                  </a:ext>
                </a:extLst>
              </p:cNvPr>
              <p:cNvSpPr txBox="1"/>
              <p:nvPr/>
            </p:nvSpPr>
            <p:spPr>
              <a:xfrm>
                <a:off x="1123790" y="4693452"/>
                <a:ext cx="1373966" cy="3956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r>
                            <a:rPr lang="en-US" b="0" i="1" smtClean="0">
                              <a:latin typeface="Cambria Math" panose="02040503050406030204" pitchFamily="18" charset="0"/>
                            </a:rPr>
                            <m:t>(</m:t>
                          </m:r>
                          <m:sSub>
                            <m:sSubPr>
                              <m:ctrlPr>
                                <a:rPr lang="en-US" b="1" i="1" smtClean="0">
                                  <a:solidFill>
                                    <a:schemeClr val="accent4"/>
                                  </a:solidFill>
                                  <a:latin typeface="Cambria Math" panose="02040503050406030204" pitchFamily="18" charset="0"/>
                                </a:rPr>
                              </m:ctrlPr>
                            </m:sSubPr>
                            <m:e>
                              <m:r>
                                <a:rPr lang="en-US" b="1" i="1" smtClean="0">
                                  <a:solidFill>
                                    <a:schemeClr val="accent4"/>
                                  </a:solidFill>
                                  <a:latin typeface="Cambria Math" panose="02040503050406030204" pitchFamily="18" charset="0"/>
                                </a:rPr>
                                <m:t>𝒒</m:t>
                              </m:r>
                            </m:e>
                            <m:sub>
                              <m:r>
                                <m:rPr>
                                  <m:sty m:val="p"/>
                                </m:rPr>
                                <a:rPr lang="en-US" b="0" i="0" smtClean="0">
                                  <a:latin typeface="Cambria Math" panose="02040503050406030204" pitchFamily="18" charset="0"/>
                                </a:rPr>
                                <m:t>sat</m:t>
                              </m:r>
                            </m:sub>
                          </m:sSub>
                          <m:r>
                            <a:rPr lang="en-US" b="0" i="1" smtClean="0">
                              <a:latin typeface="Cambria Math" panose="02040503050406030204" pitchFamily="18" charset="0"/>
                            </a:rPr>
                            <m:t>⋅</m:t>
                          </m:r>
                          <m:r>
                            <a:rPr lang="en-US" b="1" i="1" smtClean="0">
                              <a:solidFill>
                                <a:schemeClr val="accent3"/>
                              </a:solidFill>
                              <a:latin typeface="Cambria Math" panose="02040503050406030204" pitchFamily="18" charset="0"/>
                            </a:rPr>
                            <m:t>𝒌</m:t>
                          </m:r>
                        </m:e>
                        <m:sub>
                          <m:r>
                            <a:rPr lang="en-US" b="0" i="1" smtClean="0">
                              <a:latin typeface="Cambria Math" panose="02040503050406030204" pitchFamily="18" charset="0"/>
                            </a:rPr>
                            <m:t>𝑗</m:t>
                          </m:r>
                        </m:sub>
                      </m:sSub>
                      <m:r>
                        <a:rPr lang="en-US" b="0" i="1" smtClean="0">
                          <a:latin typeface="Cambria Math" panose="02040503050406030204" pitchFamily="18" charset="0"/>
                        </a:rPr>
                        <m:t>)</m:t>
                      </m:r>
                    </m:oMath>
                  </m:oMathPara>
                </a14:m>
                <a:endParaRPr lang="en-US" i="1" dirty="0"/>
              </a:p>
            </p:txBody>
          </p:sp>
        </mc:Choice>
        <mc:Fallback xmlns="">
          <p:sp>
            <p:nvSpPr>
              <p:cNvPr id="32" name="TextBox 31">
                <a:extLst>
                  <a:ext uri="{FF2B5EF4-FFF2-40B4-BE49-F238E27FC236}">
                    <a16:creationId xmlns:a16="http://schemas.microsoft.com/office/drawing/2014/main" id="{8FB08F2E-3EB8-E92E-7F87-4D30D84B4887}"/>
                  </a:ext>
                </a:extLst>
              </p:cNvPr>
              <p:cNvSpPr txBox="1">
                <a:spLocks noRot="1" noChangeAspect="1" noMove="1" noResize="1" noEditPoints="1" noAdjustHandles="1" noChangeArrowheads="1" noChangeShapeType="1" noTextEdit="1"/>
              </p:cNvSpPr>
              <p:nvPr/>
            </p:nvSpPr>
            <p:spPr>
              <a:xfrm>
                <a:off x="1123790" y="4693452"/>
                <a:ext cx="1373966" cy="395621"/>
              </a:xfrm>
              <a:prstGeom prst="rect">
                <a:avLst/>
              </a:prstGeom>
              <a:blipFill>
                <a:blip r:embed="rId18"/>
                <a:stretch>
                  <a:fillRect b="-9375"/>
                </a:stretch>
              </a:blipFill>
            </p:spPr>
            <p:txBody>
              <a:bodyPr/>
              <a:lstStyle/>
              <a:p>
                <a:r>
                  <a:rPr lang="en-US">
                    <a:noFill/>
                  </a:rPr>
                  <a:t> </a:t>
                </a:r>
              </a:p>
            </p:txBody>
          </p:sp>
        </mc:Fallback>
      </mc:AlternateContent>
      <p:sp>
        <p:nvSpPr>
          <p:cNvPr id="33" name="Rounded Rectangle 32">
            <a:extLst>
              <a:ext uri="{FF2B5EF4-FFF2-40B4-BE49-F238E27FC236}">
                <a16:creationId xmlns:a16="http://schemas.microsoft.com/office/drawing/2014/main" id="{3BFE500A-C89F-9EBE-747C-6A5F5D981758}"/>
              </a:ext>
              <a:ext uri="{C183D7F6-B498-43B3-948B-1728B52AA6E4}">
                <adec:decorative xmlns:adec="http://schemas.microsoft.com/office/drawing/2017/decorative" val="1"/>
              </a:ext>
            </a:extLst>
          </p:cNvPr>
          <p:cNvSpPr/>
          <p:nvPr/>
        </p:nvSpPr>
        <p:spPr>
          <a:xfrm>
            <a:off x="5612673" y="4088675"/>
            <a:ext cx="470264" cy="431074"/>
          </a:xfrm>
          <a:prstGeom prst="roundRect">
            <a:avLst/>
          </a:prstGeom>
          <a:noFill/>
          <a:ln w="38100">
            <a:solidFill>
              <a:schemeClr val="accent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Rounded Rectangle 33">
                <a:extLst>
                  <a:ext uri="{FF2B5EF4-FFF2-40B4-BE49-F238E27FC236}">
                    <a16:creationId xmlns:a16="http://schemas.microsoft.com/office/drawing/2014/main" id="{FAEDA09F-CC65-0A60-A1FD-C2E136E10394}"/>
                  </a:ext>
                </a:extLst>
              </p:cNvPr>
              <p:cNvSpPr/>
              <p:nvPr/>
            </p:nvSpPr>
            <p:spPr>
              <a:xfrm>
                <a:off x="9779726" y="5163235"/>
                <a:ext cx="1309959" cy="548640"/>
              </a:xfrm>
              <a:prstGeom prst="roundRect">
                <a:avLst/>
              </a:prstGeom>
              <a:solidFill>
                <a:schemeClr val="accent1">
                  <a:alpha val="69804"/>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0" smtClean="0">
                              <a:solidFill>
                                <a:schemeClr val="tx1"/>
                              </a:solidFill>
                              <a:latin typeface="Cambria Math" panose="02040503050406030204" pitchFamily="18" charset="0"/>
                            </a:rPr>
                            <m:t>𝐨𝐮𝐭𝐩𝐮𝐭</m:t>
                          </m:r>
                        </m:e>
                        <m:sub>
                          <m:r>
                            <m:rPr>
                              <m:sty m:val="p"/>
                            </m:rPr>
                            <a:rPr lang="en-US" b="0" i="0" smtClean="0">
                              <a:solidFill>
                                <a:schemeClr val="tx1"/>
                              </a:solidFill>
                              <a:latin typeface="Cambria Math" panose="02040503050406030204" pitchFamily="18" charset="0"/>
                            </a:rPr>
                            <m:t>sat</m:t>
                          </m:r>
                        </m:sub>
                      </m:sSub>
                    </m:oMath>
                  </m:oMathPara>
                </a14:m>
                <a:endParaRPr lang="en-US" dirty="0">
                  <a:solidFill>
                    <a:schemeClr val="tx1"/>
                  </a:solidFill>
                </a:endParaRPr>
              </a:p>
            </p:txBody>
          </p:sp>
        </mc:Choice>
        <mc:Fallback xmlns="">
          <p:sp>
            <p:nvSpPr>
              <p:cNvPr id="34" name="Rounded Rectangle 33">
                <a:extLst>
                  <a:ext uri="{FF2B5EF4-FFF2-40B4-BE49-F238E27FC236}">
                    <a16:creationId xmlns:a16="http://schemas.microsoft.com/office/drawing/2014/main" id="{9E7CB873-D2B2-CB34-D1C1-E1FAB5A5BAEE}"/>
                  </a:ext>
                </a:extLst>
              </p:cNvPr>
              <p:cNvSpPr>
                <a:spLocks noRot="1" noChangeAspect="1" noMove="1" noResize="1" noEditPoints="1" noAdjustHandles="1" noChangeArrowheads="1" noChangeShapeType="1" noTextEdit="1"/>
              </p:cNvSpPr>
              <p:nvPr/>
            </p:nvSpPr>
            <p:spPr>
              <a:xfrm>
                <a:off x="9779726" y="5163235"/>
                <a:ext cx="1309959" cy="548640"/>
              </a:xfrm>
              <a:prstGeom prst="roundRect">
                <a:avLst/>
              </a:prstGeom>
              <a:blipFill>
                <a:blip r:embed="rId19"/>
                <a:stretch>
                  <a:fillRect/>
                </a:stretch>
              </a:blipFill>
              <a:ln w="28575">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1F471718-FB58-B0BA-2A06-833868A57E75}"/>
                  </a:ext>
                </a:extLst>
              </p:cNvPr>
              <p:cNvSpPr txBox="1"/>
              <p:nvPr/>
            </p:nvSpPr>
            <p:spPr>
              <a:xfrm>
                <a:off x="9281705" y="5264046"/>
                <a:ext cx="555534"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m:t>
                      </m:r>
                    </m:oMath>
                  </m:oMathPara>
                </a14:m>
                <a:endParaRPr lang="en-US" dirty="0"/>
              </a:p>
            </p:txBody>
          </p:sp>
        </mc:Choice>
        <mc:Fallback xmlns="">
          <p:sp>
            <p:nvSpPr>
              <p:cNvPr id="35" name="TextBox 34">
                <a:extLst>
                  <a:ext uri="{FF2B5EF4-FFF2-40B4-BE49-F238E27FC236}">
                    <a16:creationId xmlns:a16="http://schemas.microsoft.com/office/drawing/2014/main" id="{918BA1BC-6D0A-160C-2FAF-C2EC7616E540}"/>
                  </a:ext>
                </a:extLst>
              </p:cNvPr>
              <p:cNvSpPr txBox="1">
                <a:spLocks noRot="1" noChangeAspect="1" noMove="1" noResize="1" noEditPoints="1" noAdjustHandles="1" noChangeArrowheads="1" noChangeShapeType="1" noTextEdit="1"/>
              </p:cNvSpPr>
              <p:nvPr/>
            </p:nvSpPr>
            <p:spPr>
              <a:xfrm>
                <a:off x="9281705" y="5264046"/>
                <a:ext cx="555534" cy="369332"/>
              </a:xfrm>
              <a:prstGeom prst="rect">
                <a:avLst/>
              </a:prstGeom>
              <a:blipFill>
                <a:blip r:embed="rId2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63749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FE01B-3FA0-6BE2-83B2-79EE038EC36F}"/>
              </a:ext>
            </a:extLst>
          </p:cNvPr>
          <p:cNvSpPr>
            <a:spLocks noGrp="1"/>
          </p:cNvSpPr>
          <p:nvPr>
            <p:ph type="title"/>
          </p:nvPr>
        </p:nvSpPr>
        <p:spPr/>
        <p:txBody>
          <a:bodyPr/>
          <a:lstStyle/>
          <a:p>
            <a:r>
              <a:rPr lang="en-US" dirty="0"/>
              <a:t>LLMs </a:t>
            </a:r>
          </a:p>
        </p:txBody>
      </p:sp>
      <p:sp>
        <p:nvSpPr>
          <p:cNvPr id="4" name="Date Placeholder 3">
            <a:extLst>
              <a:ext uri="{FF2B5EF4-FFF2-40B4-BE49-F238E27FC236}">
                <a16:creationId xmlns:a16="http://schemas.microsoft.com/office/drawing/2014/main" id="{A74FB7A4-7A74-8263-E8A1-CBB44DD8416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1DC6394-F2E4-27EC-506F-AFCE312C18F1}"/>
              </a:ext>
            </a:extLst>
          </p:cNvPr>
          <p:cNvSpPr>
            <a:spLocks noGrp="1"/>
          </p:cNvSpPr>
          <p:nvPr>
            <p:ph type="sldNum" sz="quarter" idx="12"/>
          </p:nvPr>
        </p:nvSpPr>
        <p:spPr>
          <a:xfrm>
            <a:off x="8611741" y="6356350"/>
            <a:ext cx="3397002" cy="365125"/>
          </a:xfrm>
        </p:spPr>
        <p:txBody>
          <a:bodyPr/>
          <a:lstStyle/>
          <a:p>
            <a:r>
              <a:rPr lang="en-US" dirty="0"/>
              <a:t>Slides inspired by and adapted from CSE 447</a:t>
            </a:r>
          </a:p>
        </p:txBody>
      </p:sp>
      <p:cxnSp>
        <p:nvCxnSpPr>
          <p:cNvPr id="14" name="Straight Arrow Connector 13">
            <a:extLst>
              <a:ext uri="{FF2B5EF4-FFF2-40B4-BE49-F238E27FC236}">
                <a16:creationId xmlns:a16="http://schemas.microsoft.com/office/drawing/2014/main" id="{6DC0804C-2505-1B6C-8D6A-1A528F440D86}"/>
              </a:ext>
              <a:ext uri="{C183D7F6-B498-43B3-948B-1728B52AA6E4}">
                <adec:decorative xmlns:adec="http://schemas.microsoft.com/office/drawing/2017/decorative" val="1"/>
              </a:ext>
            </a:extLst>
          </p:cNvPr>
          <p:cNvCxnSpPr>
            <a:stCxn id="6" idx="2"/>
            <a:endCxn id="7" idx="0"/>
          </p:cNvCxnSpPr>
          <p:nvPr/>
        </p:nvCxnSpPr>
        <p:spPr>
          <a:xfrm>
            <a:off x="3475626" y="3265517"/>
            <a:ext cx="0" cy="653155"/>
          </a:xfrm>
          <a:prstGeom prst="straightConnector1">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6" name="Rounded Rectangle 5">
            <a:extLst>
              <a:ext uri="{FF2B5EF4-FFF2-40B4-BE49-F238E27FC236}">
                <a16:creationId xmlns:a16="http://schemas.microsoft.com/office/drawing/2014/main" id="{E82B616A-5E19-77AD-A48B-768EDEDE80F5}"/>
              </a:ext>
            </a:extLst>
          </p:cNvPr>
          <p:cNvSpPr/>
          <p:nvPr/>
        </p:nvSpPr>
        <p:spPr>
          <a:xfrm>
            <a:off x="2547578" y="2433004"/>
            <a:ext cx="1856096" cy="832513"/>
          </a:xfrm>
          <a:prstGeom prst="roundRect">
            <a:avLst>
              <a:gd name="adj" fmla="val 1011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Tokenization</a:t>
            </a:r>
          </a:p>
        </p:txBody>
      </p:sp>
      <p:sp>
        <p:nvSpPr>
          <p:cNvPr id="7" name="Rounded Rectangle 6">
            <a:extLst>
              <a:ext uri="{FF2B5EF4-FFF2-40B4-BE49-F238E27FC236}">
                <a16:creationId xmlns:a16="http://schemas.microsoft.com/office/drawing/2014/main" id="{D2774345-8125-EB66-BAF5-08DDAF420059}"/>
              </a:ext>
            </a:extLst>
          </p:cNvPr>
          <p:cNvSpPr/>
          <p:nvPr/>
        </p:nvSpPr>
        <p:spPr>
          <a:xfrm>
            <a:off x="2547578" y="3918672"/>
            <a:ext cx="1856096" cy="832513"/>
          </a:xfrm>
          <a:prstGeom prst="roundRect">
            <a:avLst>
              <a:gd name="adj" fmla="val 1011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Embedding</a:t>
            </a:r>
          </a:p>
        </p:txBody>
      </p:sp>
      <p:sp>
        <p:nvSpPr>
          <p:cNvPr id="8" name="Rounded Rectangle 7">
            <a:extLst>
              <a:ext uri="{FF2B5EF4-FFF2-40B4-BE49-F238E27FC236}">
                <a16:creationId xmlns:a16="http://schemas.microsoft.com/office/drawing/2014/main" id="{CF425A1B-1179-1CFD-C33F-231DF336F526}"/>
              </a:ext>
            </a:extLst>
          </p:cNvPr>
          <p:cNvSpPr/>
          <p:nvPr/>
        </p:nvSpPr>
        <p:spPr>
          <a:xfrm>
            <a:off x="5095164" y="2964143"/>
            <a:ext cx="2001670" cy="1325563"/>
          </a:xfrm>
          <a:prstGeom prst="roundRect">
            <a:avLst>
              <a:gd name="adj" fmla="val 496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Transformer</a:t>
            </a:r>
          </a:p>
        </p:txBody>
      </p:sp>
      <p:sp>
        <p:nvSpPr>
          <p:cNvPr id="10" name="Rounded Rectangle 9">
            <a:extLst>
              <a:ext uri="{FF2B5EF4-FFF2-40B4-BE49-F238E27FC236}">
                <a16:creationId xmlns:a16="http://schemas.microsoft.com/office/drawing/2014/main" id="{FCE81F47-2CCC-A029-8E7A-7ED028F90A06}"/>
              </a:ext>
            </a:extLst>
          </p:cNvPr>
          <p:cNvSpPr/>
          <p:nvPr/>
        </p:nvSpPr>
        <p:spPr>
          <a:xfrm>
            <a:off x="7788324" y="2436415"/>
            <a:ext cx="1856096" cy="832513"/>
          </a:xfrm>
          <a:prstGeom prst="roundRect">
            <a:avLst>
              <a:gd name="adj" fmla="val 1011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Unembedding</a:t>
            </a:r>
          </a:p>
        </p:txBody>
      </p:sp>
      <p:sp>
        <p:nvSpPr>
          <p:cNvPr id="12" name="Rounded Rectangle 11">
            <a:extLst>
              <a:ext uri="{FF2B5EF4-FFF2-40B4-BE49-F238E27FC236}">
                <a16:creationId xmlns:a16="http://schemas.microsoft.com/office/drawing/2014/main" id="{8FD5D2B5-09DE-4997-687A-E18101E4FD53}"/>
              </a:ext>
            </a:extLst>
          </p:cNvPr>
          <p:cNvSpPr/>
          <p:nvPr/>
        </p:nvSpPr>
        <p:spPr>
          <a:xfrm>
            <a:off x="7788324" y="3918671"/>
            <a:ext cx="1856096" cy="832513"/>
          </a:xfrm>
          <a:prstGeom prst="roundRect">
            <a:avLst>
              <a:gd name="adj" fmla="val 1011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Combine Tokens</a:t>
            </a:r>
          </a:p>
        </p:txBody>
      </p:sp>
      <p:cxnSp>
        <p:nvCxnSpPr>
          <p:cNvPr id="16" name="Elbow Connector 15">
            <a:extLst>
              <a:ext uri="{FF2B5EF4-FFF2-40B4-BE49-F238E27FC236}">
                <a16:creationId xmlns:a16="http://schemas.microsoft.com/office/drawing/2014/main" id="{9E3DCB3F-DDAB-C1B7-585D-886058930FAB}"/>
              </a:ext>
              <a:ext uri="{C183D7F6-B498-43B3-948B-1728B52AA6E4}">
                <adec:decorative xmlns:adec="http://schemas.microsoft.com/office/drawing/2017/decorative" val="1"/>
              </a:ext>
            </a:extLst>
          </p:cNvPr>
          <p:cNvCxnSpPr>
            <a:cxnSpLocks/>
            <a:stCxn id="7" idx="3"/>
            <a:endCxn id="8" idx="1"/>
          </p:cNvCxnSpPr>
          <p:nvPr/>
        </p:nvCxnSpPr>
        <p:spPr>
          <a:xfrm flipV="1">
            <a:off x="4403674" y="3626925"/>
            <a:ext cx="691490" cy="708004"/>
          </a:xfrm>
          <a:prstGeom prst="bentConnector3">
            <a:avLst>
              <a:gd name="adj1" fmla="val 42105"/>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6D89AD70-C871-1B0C-9642-923722AB357D}"/>
              </a:ext>
              <a:ext uri="{C183D7F6-B498-43B3-948B-1728B52AA6E4}">
                <adec:decorative xmlns:adec="http://schemas.microsoft.com/office/drawing/2017/decorative" val="1"/>
              </a:ext>
            </a:extLst>
          </p:cNvPr>
          <p:cNvCxnSpPr>
            <a:cxnSpLocks/>
            <a:stCxn id="10" idx="2"/>
            <a:endCxn id="12" idx="0"/>
          </p:cNvCxnSpPr>
          <p:nvPr/>
        </p:nvCxnSpPr>
        <p:spPr>
          <a:xfrm>
            <a:off x="8716372" y="3268928"/>
            <a:ext cx="0" cy="649743"/>
          </a:xfrm>
          <a:prstGeom prst="straightConnector1">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4" name="Elbow Connector 23">
            <a:extLst>
              <a:ext uri="{FF2B5EF4-FFF2-40B4-BE49-F238E27FC236}">
                <a16:creationId xmlns:a16="http://schemas.microsoft.com/office/drawing/2014/main" id="{478D04E1-F7C9-1C3C-52D1-10C19386EAF5}"/>
              </a:ext>
              <a:ext uri="{C183D7F6-B498-43B3-948B-1728B52AA6E4}">
                <adec:decorative xmlns:adec="http://schemas.microsoft.com/office/drawing/2017/decorative" val="1"/>
              </a:ext>
            </a:extLst>
          </p:cNvPr>
          <p:cNvCxnSpPr>
            <a:cxnSpLocks/>
            <a:stCxn id="8" idx="3"/>
            <a:endCxn id="10" idx="1"/>
          </p:cNvCxnSpPr>
          <p:nvPr/>
        </p:nvCxnSpPr>
        <p:spPr>
          <a:xfrm flipV="1">
            <a:off x="7096834" y="2852672"/>
            <a:ext cx="691490" cy="774253"/>
          </a:xfrm>
          <a:prstGeom prst="bentConnector3">
            <a:avLst>
              <a:gd name="adj1" fmla="val 50000"/>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30" name="Rounded Rectangle 29">
            <a:extLst>
              <a:ext uri="{FF2B5EF4-FFF2-40B4-BE49-F238E27FC236}">
                <a16:creationId xmlns:a16="http://schemas.microsoft.com/office/drawing/2014/main" id="{46409FFF-7785-5756-02A7-B342D7F1D507}"/>
              </a:ext>
            </a:extLst>
          </p:cNvPr>
          <p:cNvSpPr/>
          <p:nvPr/>
        </p:nvSpPr>
        <p:spPr>
          <a:xfrm>
            <a:off x="642732" y="3265517"/>
            <a:ext cx="1213356" cy="653154"/>
          </a:xfrm>
          <a:prstGeom prst="roundRect">
            <a:avLst>
              <a:gd name="adj" fmla="val 1011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Input</a:t>
            </a:r>
          </a:p>
        </p:txBody>
      </p:sp>
      <p:sp>
        <p:nvSpPr>
          <p:cNvPr id="31" name="Rounded Rectangle 30">
            <a:extLst>
              <a:ext uri="{FF2B5EF4-FFF2-40B4-BE49-F238E27FC236}">
                <a16:creationId xmlns:a16="http://schemas.microsoft.com/office/drawing/2014/main" id="{EEB66C63-6CB7-8E3A-5A8B-58B8D6DD8C67}"/>
              </a:ext>
            </a:extLst>
          </p:cNvPr>
          <p:cNvSpPr/>
          <p:nvPr/>
        </p:nvSpPr>
        <p:spPr>
          <a:xfrm>
            <a:off x="10335912" y="3265517"/>
            <a:ext cx="1213356" cy="653154"/>
          </a:xfrm>
          <a:prstGeom prst="roundRect">
            <a:avLst>
              <a:gd name="adj" fmla="val 1011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Output</a:t>
            </a:r>
          </a:p>
        </p:txBody>
      </p:sp>
      <p:cxnSp>
        <p:nvCxnSpPr>
          <p:cNvPr id="32" name="Elbow Connector 31">
            <a:extLst>
              <a:ext uri="{FF2B5EF4-FFF2-40B4-BE49-F238E27FC236}">
                <a16:creationId xmlns:a16="http://schemas.microsoft.com/office/drawing/2014/main" id="{7A893A58-D517-E819-2F3A-62993C5419C9}"/>
              </a:ext>
              <a:ext uri="{C183D7F6-B498-43B3-948B-1728B52AA6E4}">
                <adec:decorative xmlns:adec="http://schemas.microsoft.com/office/drawing/2017/decorative" val="1"/>
              </a:ext>
            </a:extLst>
          </p:cNvPr>
          <p:cNvCxnSpPr>
            <a:cxnSpLocks/>
            <a:stCxn id="30" idx="3"/>
            <a:endCxn id="6" idx="1"/>
          </p:cNvCxnSpPr>
          <p:nvPr/>
        </p:nvCxnSpPr>
        <p:spPr>
          <a:xfrm flipV="1">
            <a:off x="1856088" y="2849261"/>
            <a:ext cx="691490" cy="742833"/>
          </a:xfrm>
          <a:prstGeom prst="bentConnector3">
            <a:avLst>
              <a:gd name="adj1" fmla="val 50000"/>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35" name="Elbow Connector 34">
            <a:extLst>
              <a:ext uri="{FF2B5EF4-FFF2-40B4-BE49-F238E27FC236}">
                <a16:creationId xmlns:a16="http://schemas.microsoft.com/office/drawing/2014/main" id="{ED71499F-3677-0E28-76B7-6C35F8D12C33}"/>
              </a:ext>
              <a:ext uri="{C183D7F6-B498-43B3-948B-1728B52AA6E4}">
                <adec:decorative xmlns:adec="http://schemas.microsoft.com/office/drawing/2017/decorative" val="1"/>
              </a:ext>
            </a:extLst>
          </p:cNvPr>
          <p:cNvCxnSpPr>
            <a:cxnSpLocks/>
            <a:stCxn id="12" idx="3"/>
            <a:endCxn id="31" idx="1"/>
          </p:cNvCxnSpPr>
          <p:nvPr/>
        </p:nvCxnSpPr>
        <p:spPr>
          <a:xfrm flipV="1">
            <a:off x="9644420" y="3592094"/>
            <a:ext cx="691492" cy="742834"/>
          </a:xfrm>
          <a:prstGeom prst="bentConnector3">
            <a:avLst>
              <a:gd name="adj1" fmla="val 50000"/>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39" name="Rounded Rectangle 38">
            <a:extLst>
              <a:ext uri="{FF2B5EF4-FFF2-40B4-BE49-F238E27FC236}">
                <a16:creationId xmlns:a16="http://schemas.microsoft.com/office/drawing/2014/main" id="{BD94482F-B7B5-BFB5-1A04-CF0134357578}"/>
              </a:ext>
              <a:ext uri="{C183D7F6-B498-43B3-948B-1728B52AA6E4}">
                <adec:decorative xmlns:adec="http://schemas.microsoft.com/office/drawing/2017/decorative" val="1"/>
              </a:ext>
            </a:extLst>
          </p:cNvPr>
          <p:cNvSpPr/>
          <p:nvPr/>
        </p:nvSpPr>
        <p:spPr>
          <a:xfrm>
            <a:off x="523805" y="2212013"/>
            <a:ext cx="4047546" cy="2814754"/>
          </a:xfrm>
          <a:prstGeom prst="roundRect">
            <a:avLst>
              <a:gd name="adj" fmla="val 7002"/>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3C6E08DF-C4CF-B96C-8853-1A8DB5953CC4}"/>
              </a:ext>
              <a:ext uri="{C183D7F6-B498-43B3-948B-1728B52AA6E4}">
                <adec:decorative xmlns:adec="http://schemas.microsoft.com/office/drawing/2017/decorative" val="1"/>
              </a:ext>
            </a:extLst>
          </p:cNvPr>
          <p:cNvSpPr/>
          <p:nvPr/>
        </p:nvSpPr>
        <p:spPr>
          <a:xfrm>
            <a:off x="7620649" y="2212013"/>
            <a:ext cx="4047546" cy="2814754"/>
          </a:xfrm>
          <a:prstGeom prst="roundRect">
            <a:avLst>
              <a:gd name="adj" fmla="val 7002"/>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a:extLst>
              <a:ext uri="{FF2B5EF4-FFF2-40B4-BE49-F238E27FC236}">
                <a16:creationId xmlns:a16="http://schemas.microsoft.com/office/drawing/2014/main" id="{4D7D29F0-D343-2A70-0FB2-863A76CFCF0C}"/>
              </a:ext>
              <a:ext uri="{C183D7F6-B498-43B3-948B-1728B52AA6E4}">
                <adec:decorative xmlns:adec="http://schemas.microsoft.com/office/drawing/2017/decorative" val="1"/>
              </a:ext>
            </a:extLst>
          </p:cNvPr>
          <p:cNvSpPr/>
          <p:nvPr/>
        </p:nvSpPr>
        <p:spPr>
          <a:xfrm>
            <a:off x="4904093" y="2212013"/>
            <a:ext cx="2383812" cy="2814754"/>
          </a:xfrm>
          <a:prstGeom prst="roundRect">
            <a:avLst>
              <a:gd name="adj" fmla="val 7002"/>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CC3856B3-B0AC-C215-0229-BF07B95F958B}"/>
              </a:ext>
            </a:extLst>
          </p:cNvPr>
          <p:cNvSpPr txBox="1"/>
          <p:nvPr/>
        </p:nvSpPr>
        <p:spPr>
          <a:xfrm>
            <a:off x="1986366" y="5353345"/>
            <a:ext cx="1122423" cy="461665"/>
          </a:xfrm>
          <a:prstGeom prst="rect">
            <a:avLst/>
          </a:prstGeom>
          <a:noFill/>
        </p:spPr>
        <p:txBody>
          <a:bodyPr wrap="none" rtlCol="0">
            <a:spAutoFit/>
          </a:bodyPr>
          <a:lstStyle/>
          <a:p>
            <a:r>
              <a:rPr lang="en-US" sz="2400" b="1" dirty="0">
                <a:solidFill>
                  <a:schemeClr val="bg2"/>
                </a:solidFill>
              </a:rPr>
              <a:t>Inputs</a:t>
            </a:r>
          </a:p>
        </p:txBody>
      </p:sp>
      <p:sp>
        <p:nvSpPr>
          <p:cNvPr id="43" name="TextBox 42">
            <a:extLst>
              <a:ext uri="{FF2B5EF4-FFF2-40B4-BE49-F238E27FC236}">
                <a16:creationId xmlns:a16="http://schemas.microsoft.com/office/drawing/2014/main" id="{9132323E-BEF7-B5ED-A232-EDF0E2068F85}"/>
              </a:ext>
            </a:extLst>
          </p:cNvPr>
          <p:cNvSpPr txBox="1"/>
          <p:nvPr/>
        </p:nvSpPr>
        <p:spPr>
          <a:xfrm>
            <a:off x="5521963" y="5356768"/>
            <a:ext cx="1148071" cy="461665"/>
          </a:xfrm>
          <a:prstGeom prst="rect">
            <a:avLst/>
          </a:prstGeom>
          <a:noFill/>
        </p:spPr>
        <p:txBody>
          <a:bodyPr wrap="none" rtlCol="0">
            <a:spAutoFit/>
          </a:bodyPr>
          <a:lstStyle/>
          <a:p>
            <a:pPr algn="ctr"/>
            <a:r>
              <a:rPr lang="en-US" sz="2400" b="1" dirty="0">
                <a:solidFill>
                  <a:schemeClr val="bg2"/>
                </a:solidFill>
              </a:rPr>
              <a:t>Model</a:t>
            </a:r>
          </a:p>
        </p:txBody>
      </p:sp>
      <p:sp>
        <p:nvSpPr>
          <p:cNvPr id="44" name="TextBox 43">
            <a:extLst>
              <a:ext uri="{FF2B5EF4-FFF2-40B4-BE49-F238E27FC236}">
                <a16:creationId xmlns:a16="http://schemas.microsoft.com/office/drawing/2014/main" id="{374E9BBB-90D1-1C9A-5D11-DE3597AA0F1D}"/>
              </a:ext>
            </a:extLst>
          </p:cNvPr>
          <p:cNvSpPr txBox="1"/>
          <p:nvPr/>
        </p:nvSpPr>
        <p:spPr>
          <a:xfrm>
            <a:off x="8944550" y="5356768"/>
            <a:ext cx="1399742" cy="461665"/>
          </a:xfrm>
          <a:prstGeom prst="rect">
            <a:avLst/>
          </a:prstGeom>
          <a:noFill/>
        </p:spPr>
        <p:txBody>
          <a:bodyPr wrap="none" rtlCol="0">
            <a:spAutoFit/>
          </a:bodyPr>
          <a:lstStyle/>
          <a:p>
            <a:pPr algn="ctr"/>
            <a:r>
              <a:rPr lang="en-US" sz="2400" b="1" dirty="0">
                <a:solidFill>
                  <a:schemeClr val="bg2"/>
                </a:solidFill>
              </a:rPr>
              <a:t>Outputs</a:t>
            </a:r>
          </a:p>
        </p:txBody>
      </p:sp>
    </p:spTree>
    <p:extLst>
      <p:ext uri="{BB962C8B-B14F-4D97-AF65-F5344CB8AC3E}">
        <p14:creationId xmlns:p14="http://schemas.microsoft.com/office/powerpoint/2010/main" val="275890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p:bldP spid="43" grpId="0"/>
      <p:bldP spid="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A1E83B-168A-161A-69B1-C8AE28129809}"/>
              </a:ext>
            </a:extLst>
          </p:cNvPr>
          <p:cNvSpPr>
            <a:spLocks noGrp="1"/>
          </p:cNvSpPr>
          <p:nvPr>
            <p:ph type="title"/>
          </p:nvPr>
        </p:nvSpPr>
        <p:spPr>
          <a:xfrm>
            <a:off x="1058945" y="2224586"/>
            <a:ext cx="10074109" cy="1692338"/>
          </a:xfrm>
        </p:spPr>
        <p:txBody>
          <a:bodyPr>
            <a:normAutofit/>
          </a:bodyPr>
          <a:lstStyle/>
          <a:p>
            <a:r>
              <a:rPr lang="en-US" dirty="0"/>
              <a:t>What uses do you see for </a:t>
            </a:r>
            <a:br>
              <a:rPr lang="en-US" dirty="0"/>
            </a:br>
            <a:r>
              <a:rPr lang="en-US" dirty="0"/>
              <a:t>large language models?</a:t>
            </a:r>
          </a:p>
        </p:txBody>
      </p:sp>
      <p:sp>
        <p:nvSpPr>
          <p:cNvPr id="4" name="Date Placeholder 3">
            <a:extLst>
              <a:ext uri="{FF2B5EF4-FFF2-40B4-BE49-F238E27FC236}">
                <a16:creationId xmlns:a16="http://schemas.microsoft.com/office/drawing/2014/main" id="{2C4151FC-69C3-E77D-97DD-C0CA6873B4F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B0A08F8-D0FB-3D6B-A5A0-8E53F0EC3526}"/>
              </a:ext>
            </a:extLst>
          </p:cNvPr>
          <p:cNvSpPr>
            <a:spLocks noGrp="1"/>
          </p:cNvSpPr>
          <p:nvPr>
            <p:ph type="sldNum" sz="quarter" idx="12"/>
          </p:nvPr>
        </p:nvSpPr>
        <p:spPr/>
        <p:txBody>
          <a:bodyPr/>
          <a:lstStyle/>
          <a:p>
            <a:fld id="{0C6CD854-DD62-6C4B-87F1-66B34D688D3F}" type="slidenum">
              <a:rPr lang="en-US" smtClean="0"/>
              <a:t>5</a:t>
            </a:fld>
            <a:endParaRPr lang="en-US"/>
          </a:p>
        </p:txBody>
      </p:sp>
    </p:spTree>
    <p:extLst>
      <p:ext uri="{BB962C8B-B14F-4D97-AF65-F5344CB8AC3E}">
        <p14:creationId xmlns:p14="http://schemas.microsoft.com/office/powerpoint/2010/main" val="2688379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5AB83BA-C542-71AC-3621-DAC0B1DC1BED}"/>
              </a:ext>
            </a:extLst>
          </p:cNvPr>
          <p:cNvSpPr>
            <a:spLocks noGrp="1"/>
          </p:cNvSpPr>
          <p:nvPr>
            <p:ph type="title"/>
          </p:nvPr>
        </p:nvSpPr>
        <p:spPr/>
        <p:txBody>
          <a:bodyPr/>
          <a:lstStyle/>
          <a:p>
            <a:r>
              <a:rPr lang="en-US" dirty="0"/>
              <a:t>GPT</a:t>
            </a:r>
          </a:p>
        </p:txBody>
      </p:sp>
      <p:sp>
        <p:nvSpPr>
          <p:cNvPr id="4" name="Date Placeholder 3">
            <a:extLst>
              <a:ext uri="{FF2B5EF4-FFF2-40B4-BE49-F238E27FC236}">
                <a16:creationId xmlns:a16="http://schemas.microsoft.com/office/drawing/2014/main" id="{8491996F-3454-1523-6127-C85673506269}"/>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1D1C6144-8A46-06E7-19D5-DD2D4B24A95A}"/>
              </a:ext>
            </a:extLst>
          </p:cNvPr>
          <p:cNvSpPr>
            <a:spLocks noGrp="1"/>
          </p:cNvSpPr>
          <p:nvPr>
            <p:ph type="sldNum" sz="quarter" idx="12"/>
          </p:nvPr>
        </p:nvSpPr>
        <p:spPr/>
        <p:txBody>
          <a:bodyPr/>
          <a:lstStyle/>
          <a:p>
            <a:fld id="{0C6CD854-DD62-6C4B-87F1-66B34D688D3F}" type="slidenum">
              <a:rPr lang="en-US" smtClean="0"/>
              <a:t>6</a:t>
            </a:fld>
            <a:endParaRPr lang="en-US" dirty="0"/>
          </a:p>
        </p:txBody>
      </p:sp>
      <p:sp>
        <p:nvSpPr>
          <p:cNvPr id="8" name="Rounded Rectangle 7">
            <a:extLst>
              <a:ext uri="{FF2B5EF4-FFF2-40B4-BE49-F238E27FC236}">
                <a16:creationId xmlns:a16="http://schemas.microsoft.com/office/drawing/2014/main" id="{B5DCF690-682B-DAA7-FFC5-A67F28B7B2A1}"/>
              </a:ext>
            </a:extLst>
          </p:cNvPr>
          <p:cNvSpPr/>
          <p:nvPr/>
        </p:nvSpPr>
        <p:spPr>
          <a:xfrm>
            <a:off x="1701420" y="2694034"/>
            <a:ext cx="8789158" cy="1105469"/>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 the early days of computing, a simple addition of the digit values of a number by the power of two was a simple, fast, and efficient method of computation.”</a:t>
            </a:r>
          </a:p>
        </p:txBody>
      </p:sp>
      <p:sp>
        <p:nvSpPr>
          <p:cNvPr id="9" name="TextBox 8">
            <a:extLst>
              <a:ext uri="{FF2B5EF4-FFF2-40B4-BE49-F238E27FC236}">
                <a16:creationId xmlns:a16="http://schemas.microsoft.com/office/drawing/2014/main" id="{B7C03ACB-3605-A260-81CF-07B6AC1ABAC1}"/>
              </a:ext>
            </a:extLst>
          </p:cNvPr>
          <p:cNvSpPr txBox="1"/>
          <p:nvPr/>
        </p:nvSpPr>
        <p:spPr>
          <a:xfrm>
            <a:off x="3703677" y="1695855"/>
            <a:ext cx="4784643" cy="461665"/>
          </a:xfrm>
          <a:prstGeom prst="rect">
            <a:avLst/>
          </a:prstGeom>
          <a:noFill/>
        </p:spPr>
        <p:txBody>
          <a:bodyPr wrap="none" rtlCol="0">
            <a:spAutoFit/>
          </a:bodyPr>
          <a:lstStyle/>
          <a:p>
            <a:r>
              <a:rPr lang="en-US" sz="2400" b="1" i="1" dirty="0">
                <a:latin typeface="+mj-lt"/>
              </a:rPr>
              <a:t>What is a 12 to the power of 13?</a:t>
            </a:r>
          </a:p>
        </p:txBody>
      </p:sp>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BF808830-09C1-00E5-85B6-E829FEB57DE4}"/>
                  </a:ext>
                </a:extLst>
              </p:cNvPr>
              <p:cNvSpPr/>
              <p:nvPr/>
            </p:nvSpPr>
            <p:spPr>
              <a:xfrm>
                <a:off x="3982377" y="4609410"/>
                <a:ext cx="4227242" cy="1105469"/>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14:m>
                  <m:oMath xmlns:m="http://schemas.openxmlformats.org/officeDocument/2006/math">
                    <m:sSup>
                      <m:sSupPr>
                        <m:ctrlPr>
                          <a:rPr lang="en-US" i="1" dirty="0">
                            <a:solidFill>
                              <a:schemeClr val="tx1"/>
                            </a:solidFill>
                            <a:latin typeface="Cambria Math" panose="02040503050406030204" pitchFamily="18" charset="0"/>
                          </a:rPr>
                        </m:ctrlPr>
                      </m:sSupPr>
                      <m:e>
                        <m:r>
                          <a:rPr lang="en-US" i="1" dirty="0">
                            <a:solidFill>
                              <a:schemeClr val="tx1"/>
                            </a:solidFill>
                            <a:latin typeface="Cambria Math" panose="02040503050406030204" pitchFamily="18" charset="0"/>
                          </a:rPr>
                          <m:t>12</m:t>
                        </m:r>
                      </m:e>
                      <m:sup>
                        <m:r>
                          <a:rPr lang="en-US" i="1" dirty="0">
                            <a:solidFill>
                              <a:schemeClr val="tx1"/>
                            </a:solidFill>
                            <a:latin typeface="Cambria Math" panose="02040503050406030204" pitchFamily="18" charset="0"/>
                          </a:rPr>
                          <m:t>13</m:t>
                        </m:r>
                      </m:sup>
                    </m:sSup>
                    <m:r>
                      <a:rPr lang="en-US" i="1" dirty="0">
                        <a:solidFill>
                          <a:schemeClr val="tx1"/>
                        </a:solidFill>
                        <a:latin typeface="Cambria Math" panose="02040503050406030204" pitchFamily="18" charset="0"/>
                      </a:rPr>
                      <m:t>=154,070,215,416,546,875,000</m:t>
                    </m:r>
                  </m:oMath>
                </a14:m>
                <a:r>
                  <a:rPr lang="en-US" dirty="0">
                    <a:solidFill>
                      <a:schemeClr val="tx1"/>
                    </a:solidFill>
                  </a:rPr>
                  <a:t>”</a:t>
                </a:r>
              </a:p>
            </p:txBody>
          </p:sp>
        </mc:Choice>
        <mc:Fallback xmlns="">
          <p:sp>
            <p:nvSpPr>
              <p:cNvPr id="11" name="Rounded Rectangle 10">
                <a:extLst>
                  <a:ext uri="{FF2B5EF4-FFF2-40B4-BE49-F238E27FC236}">
                    <a16:creationId xmlns:a16="http://schemas.microsoft.com/office/drawing/2014/main" id="{BF808830-09C1-00E5-85B6-E829FEB57DE4}"/>
                  </a:ext>
                </a:extLst>
              </p:cNvPr>
              <p:cNvSpPr>
                <a:spLocks noRot="1" noChangeAspect="1" noMove="1" noResize="1" noEditPoints="1" noAdjustHandles="1" noChangeArrowheads="1" noChangeShapeType="1" noTextEdit="1"/>
              </p:cNvSpPr>
              <p:nvPr/>
            </p:nvSpPr>
            <p:spPr>
              <a:xfrm>
                <a:off x="3982377" y="4609410"/>
                <a:ext cx="4227242" cy="1105469"/>
              </a:xfrm>
              <a:prstGeom prst="roundRect">
                <a:avLst>
                  <a:gd name="adj" fmla="val 8025"/>
                </a:avLst>
              </a:prstGeom>
              <a:blipFill>
                <a:blip r:embed="rId2"/>
                <a:stretch>
                  <a:fillRect/>
                </a:stretch>
              </a:blipFill>
              <a:ln w="38100">
                <a:solidFill>
                  <a:schemeClr val="accent3"/>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ounded Rectangle 11">
                <a:extLst>
                  <a:ext uri="{FF2B5EF4-FFF2-40B4-BE49-F238E27FC236}">
                    <a16:creationId xmlns:a16="http://schemas.microsoft.com/office/drawing/2014/main" id="{8876837C-A16D-4A0D-6684-27C8C73D4A28}"/>
                  </a:ext>
                </a:extLst>
              </p:cNvPr>
              <p:cNvSpPr/>
              <p:nvPr/>
            </p:nvSpPr>
            <p:spPr>
              <a:xfrm>
                <a:off x="9179748" y="4452460"/>
                <a:ext cx="2501445" cy="1419367"/>
              </a:xfrm>
              <a:prstGeom prst="roundRect">
                <a:avLst>
                  <a:gd name="adj" fmla="val 6090"/>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solidFill>
                  </a:rPr>
                  <a:t>Incorrect! </a:t>
                </a: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12</m:t>
                        </m:r>
                      </m:e>
                      <m:sup>
                        <m:r>
                          <a:rPr lang="en-US" b="0" i="1" smtClean="0">
                            <a:solidFill>
                              <a:schemeClr val="tx1"/>
                            </a:solidFill>
                            <a:latin typeface="Cambria Math" panose="02040503050406030204" pitchFamily="18" charset="0"/>
                          </a:rPr>
                          <m:t>13</m:t>
                        </m:r>
                      </m:sup>
                    </m:sSup>
                  </m:oMath>
                </a14:m>
                <a:r>
                  <a:rPr lang="en-US" dirty="0">
                    <a:solidFill>
                      <a:schemeClr val="tx1"/>
                    </a:solidFill>
                  </a:rPr>
                  <a:t> is </a:t>
                </a:r>
                <a14:m>
                  <m:oMath xmlns:m="http://schemas.openxmlformats.org/officeDocument/2006/math">
                    <m:r>
                      <a:rPr lang="en-US" i="1" dirty="0" smtClean="0">
                        <a:solidFill>
                          <a:schemeClr val="tx1"/>
                        </a:solidFill>
                        <a:latin typeface="Cambria Math" panose="02040503050406030204" pitchFamily="18" charset="0"/>
                      </a:rPr>
                      <m:t>1.06</m:t>
                    </m:r>
                    <m:r>
                      <m:rPr>
                        <m:sty m:val="p"/>
                      </m:rPr>
                      <a:rPr lang="en-US" i="0" dirty="0" smtClean="0">
                        <a:solidFill>
                          <a:schemeClr val="tx1"/>
                        </a:solidFill>
                        <a:latin typeface="Cambria Math" panose="02040503050406030204" pitchFamily="18" charset="0"/>
                      </a:rPr>
                      <m:t>e</m:t>
                    </m:r>
                    <m:r>
                      <a:rPr lang="en-US" i="1" dirty="0" smtClean="0">
                        <a:solidFill>
                          <a:schemeClr val="tx1"/>
                        </a:solidFill>
                        <a:latin typeface="Cambria Math" panose="02040503050406030204" pitchFamily="18" charset="0"/>
                      </a:rPr>
                      <m:t>14</m:t>
                    </m:r>
                  </m:oMath>
                </a14:m>
                <a:r>
                  <a:rPr lang="en-US" dirty="0">
                    <a:solidFill>
                      <a:schemeClr val="tx1"/>
                    </a:solidFill>
                  </a:rPr>
                  <a:t>, so GPT-5.6 is off by a factor of </a:t>
                </a: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10</m:t>
                        </m:r>
                      </m:e>
                      <m:sup>
                        <m:r>
                          <a:rPr lang="en-US" b="0" i="1" smtClean="0">
                            <a:solidFill>
                              <a:schemeClr val="tx1"/>
                            </a:solidFill>
                            <a:latin typeface="Cambria Math" panose="02040503050406030204" pitchFamily="18" charset="0"/>
                          </a:rPr>
                          <m:t>6</m:t>
                        </m:r>
                      </m:sup>
                    </m:sSup>
                  </m:oMath>
                </a14:m>
                <a:endParaRPr lang="en-US" dirty="0">
                  <a:solidFill>
                    <a:schemeClr val="tx1"/>
                  </a:solidFill>
                </a:endParaRPr>
              </a:p>
            </p:txBody>
          </p:sp>
        </mc:Choice>
        <mc:Fallback xmlns="">
          <p:sp>
            <p:nvSpPr>
              <p:cNvPr id="12" name="Rounded Rectangle 11">
                <a:extLst>
                  <a:ext uri="{FF2B5EF4-FFF2-40B4-BE49-F238E27FC236}">
                    <a16:creationId xmlns:a16="http://schemas.microsoft.com/office/drawing/2014/main" id="{8876837C-A16D-4A0D-6684-27C8C73D4A28}"/>
                  </a:ext>
                </a:extLst>
              </p:cNvPr>
              <p:cNvSpPr>
                <a:spLocks noRot="1" noChangeAspect="1" noMove="1" noResize="1" noEditPoints="1" noAdjustHandles="1" noChangeArrowheads="1" noChangeShapeType="1" noTextEdit="1"/>
              </p:cNvSpPr>
              <p:nvPr/>
            </p:nvSpPr>
            <p:spPr>
              <a:xfrm>
                <a:off x="9179748" y="4452460"/>
                <a:ext cx="2501445" cy="1419367"/>
              </a:xfrm>
              <a:prstGeom prst="roundRect">
                <a:avLst>
                  <a:gd name="adj" fmla="val 6090"/>
                </a:avLst>
              </a:prstGeom>
              <a:blipFill>
                <a:blip r:embed="rId3"/>
                <a:stretch>
                  <a:fillRect r="-1493"/>
                </a:stretch>
              </a:blipFill>
              <a:ln w="38100">
                <a:solidFill>
                  <a:schemeClr val="accent2"/>
                </a:solidFill>
              </a:ln>
            </p:spPr>
            <p:txBody>
              <a:bodyPr/>
              <a:lstStyle/>
              <a:p>
                <a:r>
                  <a:rPr lang="en-US">
                    <a:noFill/>
                  </a:rPr>
                  <a:t> </a:t>
                </a:r>
              </a:p>
            </p:txBody>
          </p:sp>
        </mc:Fallback>
      </mc:AlternateContent>
      <p:sp>
        <p:nvSpPr>
          <p:cNvPr id="13" name="TextBox 12">
            <a:extLst>
              <a:ext uri="{FF2B5EF4-FFF2-40B4-BE49-F238E27FC236}">
                <a16:creationId xmlns:a16="http://schemas.microsoft.com/office/drawing/2014/main" id="{D2DBE16F-486C-D9F0-57BB-23D938E4B13B}"/>
              </a:ext>
            </a:extLst>
          </p:cNvPr>
          <p:cNvSpPr txBox="1"/>
          <p:nvPr/>
        </p:nvSpPr>
        <p:spPr>
          <a:xfrm>
            <a:off x="1701420" y="2372609"/>
            <a:ext cx="1533177" cy="307777"/>
          </a:xfrm>
          <a:prstGeom prst="rect">
            <a:avLst/>
          </a:prstGeom>
          <a:noFill/>
        </p:spPr>
        <p:txBody>
          <a:bodyPr wrap="none" rtlCol="0">
            <a:spAutoFit/>
          </a:bodyPr>
          <a:lstStyle/>
          <a:p>
            <a:r>
              <a:rPr lang="en-US" sz="1400" b="1" dirty="0">
                <a:solidFill>
                  <a:schemeClr val="accent3"/>
                </a:solidFill>
              </a:rPr>
              <a:t>GPT-2 XL (1.5B)</a:t>
            </a:r>
          </a:p>
        </p:txBody>
      </p:sp>
      <p:sp>
        <p:nvSpPr>
          <p:cNvPr id="14" name="TextBox 13">
            <a:extLst>
              <a:ext uri="{FF2B5EF4-FFF2-40B4-BE49-F238E27FC236}">
                <a16:creationId xmlns:a16="http://schemas.microsoft.com/office/drawing/2014/main" id="{40404955-0003-FE8B-80C1-148A8980017E}"/>
              </a:ext>
            </a:extLst>
          </p:cNvPr>
          <p:cNvSpPr txBox="1"/>
          <p:nvPr/>
        </p:nvSpPr>
        <p:spPr>
          <a:xfrm>
            <a:off x="3982377" y="4298571"/>
            <a:ext cx="1330685" cy="307777"/>
          </a:xfrm>
          <a:prstGeom prst="rect">
            <a:avLst/>
          </a:prstGeom>
          <a:noFill/>
        </p:spPr>
        <p:txBody>
          <a:bodyPr wrap="none" rtlCol="0">
            <a:spAutoFit/>
          </a:bodyPr>
          <a:lstStyle/>
          <a:p>
            <a:r>
              <a:rPr lang="en-US" sz="1400" b="1" dirty="0">
                <a:solidFill>
                  <a:schemeClr val="accent3"/>
                </a:solidFill>
              </a:rPr>
              <a:t>GPT-5.6 (???)</a:t>
            </a:r>
          </a:p>
        </p:txBody>
      </p:sp>
      <p:sp>
        <p:nvSpPr>
          <p:cNvPr id="15" name="TextBox 14">
            <a:extLst>
              <a:ext uri="{FF2B5EF4-FFF2-40B4-BE49-F238E27FC236}">
                <a16:creationId xmlns:a16="http://schemas.microsoft.com/office/drawing/2014/main" id="{5BB3A973-A329-A65E-536B-40E43EEEE3BB}"/>
              </a:ext>
            </a:extLst>
          </p:cNvPr>
          <p:cNvSpPr txBox="1"/>
          <p:nvPr/>
        </p:nvSpPr>
        <p:spPr>
          <a:xfrm>
            <a:off x="5771999" y="5776012"/>
            <a:ext cx="2478564" cy="246221"/>
          </a:xfrm>
          <a:prstGeom prst="rect">
            <a:avLst/>
          </a:prstGeom>
          <a:noFill/>
        </p:spPr>
        <p:txBody>
          <a:bodyPr wrap="none" rtlCol="0">
            <a:spAutoFit/>
          </a:bodyPr>
          <a:lstStyle/>
          <a:p>
            <a:pPr algn="r"/>
            <a:r>
              <a:rPr lang="en-US" sz="1000" dirty="0">
                <a:solidFill>
                  <a:schemeClr val="bg2"/>
                </a:solidFill>
              </a:rPr>
              <a:t>GPT-5.6 (Luna) via ChatGPT on 8/16/26</a:t>
            </a:r>
          </a:p>
        </p:txBody>
      </p:sp>
    </p:spTree>
    <p:extLst>
      <p:ext uri="{BB962C8B-B14F-4D97-AF65-F5344CB8AC3E}">
        <p14:creationId xmlns:p14="http://schemas.microsoft.com/office/powerpoint/2010/main" val="94734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C3CC3E-1323-F7A7-C110-DC597FC8EBD3}"/>
              </a:ext>
            </a:extLst>
          </p:cNvPr>
          <p:cNvSpPr>
            <a:spLocks noGrp="1"/>
          </p:cNvSpPr>
          <p:nvPr>
            <p:ph type="title"/>
          </p:nvPr>
        </p:nvSpPr>
        <p:spPr/>
        <p:txBody>
          <a:bodyPr/>
          <a:lstStyle/>
          <a:p>
            <a:r>
              <a:rPr lang="en-US" dirty="0"/>
              <a:t>GPT-3, End-to-End</a:t>
            </a:r>
          </a:p>
        </p:txBody>
      </p:sp>
      <p:sp>
        <p:nvSpPr>
          <p:cNvPr id="4" name="Date Placeholder 3">
            <a:extLst>
              <a:ext uri="{FF2B5EF4-FFF2-40B4-BE49-F238E27FC236}">
                <a16:creationId xmlns:a16="http://schemas.microsoft.com/office/drawing/2014/main" id="{D3D31D8A-3537-E411-2FBB-532A0649748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AD91C68-A0A5-BA5A-5978-FDDE60CFE05B}"/>
              </a:ext>
            </a:extLst>
          </p:cNvPr>
          <p:cNvSpPr>
            <a:spLocks noGrp="1"/>
          </p:cNvSpPr>
          <p:nvPr>
            <p:ph type="sldNum" sz="quarter" idx="12"/>
          </p:nvPr>
        </p:nvSpPr>
        <p:spPr/>
        <p:txBody>
          <a:bodyPr/>
          <a:lstStyle/>
          <a:p>
            <a:fld id="{0C6CD854-DD62-6C4B-87F1-66B34D688D3F}" type="slidenum">
              <a:rPr lang="en-US" smtClean="0"/>
              <a:t>7</a:t>
            </a:fld>
            <a:endParaRPr lang="en-US"/>
          </a:p>
        </p:txBody>
      </p:sp>
      <p:pic>
        <p:nvPicPr>
          <p:cNvPr id="8" name="Picture 7" descr="The GPT-3 Architecture, on a Napkin">
            <a:extLst>
              <a:ext uri="{FF2B5EF4-FFF2-40B4-BE49-F238E27FC236}">
                <a16:creationId xmlns:a16="http://schemas.microsoft.com/office/drawing/2014/main" id="{4CA4AA90-D18A-8E91-FD5D-7F6C254FD337}"/>
              </a:ext>
            </a:extLst>
          </p:cNvPr>
          <p:cNvPicPr>
            <a:picLocks noChangeAspect="1"/>
          </p:cNvPicPr>
          <p:nvPr/>
        </p:nvPicPr>
        <p:blipFill>
          <a:blip r:embed="rId2"/>
          <a:srcRect l="5675"/>
          <a:stretch>
            <a:fillRect/>
          </a:stretch>
        </p:blipFill>
        <p:spPr>
          <a:xfrm>
            <a:off x="4606359" y="1150496"/>
            <a:ext cx="2431048" cy="4802556"/>
          </a:xfrm>
          <a:prstGeom prst="rect">
            <a:avLst/>
          </a:prstGeom>
        </p:spPr>
      </p:pic>
      <p:sp>
        <p:nvSpPr>
          <p:cNvPr id="9" name="TextBox 8">
            <a:extLst>
              <a:ext uri="{FF2B5EF4-FFF2-40B4-BE49-F238E27FC236}">
                <a16:creationId xmlns:a16="http://schemas.microsoft.com/office/drawing/2014/main" id="{11679FAC-4AA0-1E4E-FCD3-3E2AC3DEA69B}"/>
              </a:ext>
            </a:extLst>
          </p:cNvPr>
          <p:cNvSpPr txBox="1"/>
          <p:nvPr/>
        </p:nvSpPr>
        <p:spPr>
          <a:xfrm>
            <a:off x="5176292" y="5953052"/>
            <a:ext cx="1839414" cy="307777"/>
          </a:xfrm>
          <a:prstGeom prst="rect">
            <a:avLst/>
          </a:prstGeom>
          <a:noFill/>
        </p:spPr>
        <p:txBody>
          <a:bodyPr wrap="none" rtlCol="0">
            <a:spAutoFit/>
          </a:bodyPr>
          <a:lstStyle/>
          <a:p>
            <a:r>
              <a:rPr lang="en-US" sz="1400" dirty="0">
                <a:hlinkClick r:id="rId3"/>
              </a:rPr>
              <a:t>Radford et al. (2018)</a:t>
            </a:r>
            <a:endParaRPr lang="en-US" sz="1400" dirty="0"/>
          </a:p>
        </p:txBody>
      </p:sp>
      <p:sp>
        <p:nvSpPr>
          <p:cNvPr id="10" name="Rounded Rectangle 9">
            <a:extLst>
              <a:ext uri="{FF2B5EF4-FFF2-40B4-BE49-F238E27FC236}">
                <a16:creationId xmlns:a16="http://schemas.microsoft.com/office/drawing/2014/main" id="{6FF90158-99CC-F6AB-0FD5-24E1D2DF1EA2}"/>
              </a:ext>
              <a:ext uri="{C183D7F6-B498-43B3-948B-1728B52AA6E4}">
                <adec:decorative xmlns:adec="http://schemas.microsoft.com/office/drawing/2017/decorative" val="1"/>
              </a:ext>
            </a:extLst>
          </p:cNvPr>
          <p:cNvSpPr/>
          <p:nvPr/>
        </p:nvSpPr>
        <p:spPr>
          <a:xfrm>
            <a:off x="8030757" y="2536270"/>
            <a:ext cx="3316291" cy="2558005"/>
          </a:xfrm>
          <a:prstGeom prst="roundRect">
            <a:avLst>
              <a:gd name="adj" fmla="val 3899"/>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400" dirty="0">
              <a:solidFill>
                <a:schemeClr val="tx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9787C40-E990-5B4A-6DF3-9D4DDD835815}"/>
                  </a:ext>
                </a:extLst>
              </p:cNvPr>
              <p:cNvSpPr txBox="1"/>
              <p:nvPr/>
            </p:nvSpPr>
            <p:spPr>
              <a:xfrm>
                <a:off x="8109944" y="2795206"/>
                <a:ext cx="3157916" cy="2090637"/>
              </a:xfrm>
              <a:prstGeom prst="rect">
                <a:avLst/>
              </a:prstGeom>
              <a:noFill/>
            </p:spPr>
            <p:txBody>
              <a:bodyPr wrap="none" rtlCol="0">
                <a:spAutoFit/>
              </a:bodyPr>
              <a:lstStyle/>
              <a:p>
                <a:r>
                  <a:rPr lang="en-US" sz="1400" b="1" dirty="0">
                    <a:solidFill>
                      <a:schemeClr val="accent3"/>
                    </a:solidFill>
                  </a:rPr>
                  <a:t>GPT-3</a:t>
                </a:r>
              </a:p>
              <a:p>
                <a:r>
                  <a:rPr lang="en-US" sz="1400" dirty="0"/>
                  <a:t>(Generative Pre-trained Transformer)</a:t>
                </a:r>
              </a:p>
              <a:p>
                <a:endParaRPr lang="en-US" sz="1400" dirty="0"/>
              </a:p>
              <a:p>
                <a:pPr marL="285750" indent="-285750">
                  <a:buFont typeface="Arial" panose="020B0604020202020204" pitchFamily="34" charset="0"/>
                  <a:buChar char="•"/>
                </a:pP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𝑛</m:t>
                        </m:r>
                      </m:e>
                      <m:sub>
                        <m:r>
                          <m:rPr>
                            <m:sty m:val="p"/>
                          </m:rPr>
                          <a:rPr lang="en-US" sz="1400" b="0" i="0" smtClean="0">
                            <a:latin typeface="Cambria Math" panose="02040503050406030204" pitchFamily="18" charset="0"/>
                          </a:rPr>
                          <m:t>params</m:t>
                        </m:r>
                      </m:sub>
                    </m:sSub>
                    <m:r>
                      <a:rPr lang="en-US" sz="1400" b="0" i="1" smtClean="0">
                        <a:latin typeface="Cambria Math" panose="02040503050406030204" pitchFamily="18" charset="0"/>
                      </a:rPr>
                      <m:t>=175</m:t>
                    </m:r>
                    <m:r>
                      <a:rPr lang="en-US" sz="1400" b="0" i="1" smtClean="0">
                        <a:latin typeface="Cambria Math" panose="02040503050406030204" pitchFamily="18" charset="0"/>
                      </a:rPr>
                      <m:t>𝐵</m:t>
                    </m:r>
                  </m:oMath>
                </a14:m>
                <a:endParaRPr lang="en-US" sz="1400" dirty="0"/>
              </a:p>
              <a:p>
                <a:pPr marL="285750" indent="-285750">
                  <a:buFont typeface="Arial" panose="020B0604020202020204" pitchFamily="34" charset="0"/>
                  <a:buChar char="•"/>
                </a:pP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𝑛</m:t>
                        </m:r>
                      </m:e>
                      <m:sub>
                        <m:r>
                          <m:rPr>
                            <m:sty m:val="p"/>
                          </m:rPr>
                          <a:rPr lang="en-US" sz="1400" b="0" i="0" smtClean="0">
                            <a:latin typeface="Cambria Math" panose="02040503050406030204" pitchFamily="18" charset="0"/>
                          </a:rPr>
                          <m:t>layers</m:t>
                        </m:r>
                      </m:sub>
                    </m:sSub>
                    <m:r>
                      <a:rPr lang="en-US" sz="1400" b="0" i="1" smtClean="0">
                        <a:latin typeface="Cambria Math" panose="02040503050406030204" pitchFamily="18" charset="0"/>
                      </a:rPr>
                      <m:t>=96</m:t>
                    </m:r>
                  </m:oMath>
                </a14:m>
                <a:endParaRPr lang="en-US" sz="1400" b="0" dirty="0"/>
              </a:p>
              <a:p>
                <a:pPr marL="285750" indent="-285750">
                  <a:buFont typeface="Arial" panose="020B0604020202020204" pitchFamily="34" charset="0"/>
                  <a:buChar char="•"/>
                </a:pP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𝑛</m:t>
                        </m:r>
                      </m:e>
                      <m:sub>
                        <m:r>
                          <m:rPr>
                            <m:sty m:val="p"/>
                          </m:rPr>
                          <a:rPr lang="en-US" sz="1400" b="0" i="0" smtClean="0">
                            <a:latin typeface="Cambria Math" panose="02040503050406030204" pitchFamily="18" charset="0"/>
                          </a:rPr>
                          <m:t>heads</m:t>
                        </m:r>
                      </m:sub>
                    </m:sSub>
                    <m:r>
                      <a:rPr lang="en-US" sz="1400" b="0" i="1" smtClean="0">
                        <a:latin typeface="Cambria Math" panose="02040503050406030204" pitchFamily="18" charset="0"/>
                      </a:rPr>
                      <m:t>=96</m:t>
                    </m:r>
                  </m:oMath>
                </a14:m>
                <a:endParaRPr lang="en-US" sz="1400" dirty="0"/>
              </a:p>
              <a:p>
                <a:pPr marL="285750" indent="-285750">
                  <a:buFont typeface="Arial" panose="020B0604020202020204" pitchFamily="34" charset="0"/>
                  <a:buChar char="•"/>
                </a:pP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𝑑</m:t>
                        </m:r>
                      </m:e>
                      <m:sub>
                        <m:r>
                          <m:rPr>
                            <m:sty m:val="p"/>
                          </m:rPr>
                          <a:rPr lang="en-US" sz="1400" b="0" i="0" smtClean="0">
                            <a:latin typeface="Cambria Math" panose="02040503050406030204" pitchFamily="18" charset="0"/>
                          </a:rPr>
                          <m:t>embedding</m:t>
                        </m:r>
                      </m:sub>
                    </m:sSub>
                    <m:r>
                      <a:rPr lang="en-US" sz="1400" b="0" i="1" smtClean="0">
                        <a:latin typeface="Cambria Math" panose="02040503050406030204" pitchFamily="18" charset="0"/>
                      </a:rPr>
                      <m:t>=12,288</m:t>
                    </m:r>
                  </m:oMath>
                </a14:m>
                <a:endParaRPr lang="en-US" sz="1400" dirty="0"/>
              </a:p>
              <a:p>
                <a:pPr marL="285750" indent="-285750">
                  <a:buFont typeface="Arial" panose="020B0604020202020204" pitchFamily="34" charset="0"/>
                  <a:buChar char="•"/>
                </a:pP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𝑑</m:t>
                        </m:r>
                      </m:e>
                      <m:sub>
                        <m:r>
                          <m:rPr>
                            <m:sty m:val="p"/>
                          </m:rPr>
                          <a:rPr lang="en-US" sz="1400" b="0" i="0" smtClean="0">
                            <a:latin typeface="Cambria Math" panose="02040503050406030204" pitchFamily="18" charset="0"/>
                          </a:rPr>
                          <m:t>head</m:t>
                        </m:r>
                      </m:sub>
                    </m:sSub>
                    <m:r>
                      <a:rPr lang="en-US" sz="1400" b="0" i="1" smtClean="0">
                        <a:latin typeface="Cambria Math" panose="02040503050406030204" pitchFamily="18" charset="0"/>
                      </a:rPr>
                      <m:t>=128</m:t>
                    </m:r>
                  </m:oMath>
                </a14:m>
                <a:endParaRPr lang="en-US" sz="1400" dirty="0"/>
              </a:p>
              <a:p>
                <a:pPr marL="285750" indent="-285750">
                  <a:buFont typeface="Arial" panose="020B0604020202020204" pitchFamily="34" charset="0"/>
                  <a:buChar char="•"/>
                </a:pPr>
                <a14:m>
                  <m:oMath xmlns:m="http://schemas.openxmlformats.org/officeDocument/2006/math">
                    <m:d>
                      <m:dPr>
                        <m:begChr m:val="|"/>
                        <m:endChr m:val="|"/>
                        <m:ctrlPr>
                          <a:rPr lang="en-US" sz="1400" b="0" i="1" smtClean="0">
                            <a:latin typeface="Cambria Math" panose="02040503050406030204" pitchFamily="18" charset="0"/>
                          </a:rPr>
                        </m:ctrlPr>
                      </m:dPr>
                      <m:e>
                        <m:r>
                          <a:rPr lang="en-US" sz="1400" b="0" i="1" smtClean="0">
                            <a:latin typeface="Cambria Math" panose="02040503050406030204" pitchFamily="18" charset="0"/>
                          </a:rPr>
                          <m:t>𝑉</m:t>
                        </m:r>
                      </m:e>
                    </m:d>
                    <m:r>
                      <a:rPr lang="en-US" sz="1400" i="1">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50,000</m:t>
                    </m:r>
                  </m:oMath>
                </a14:m>
                <a:endParaRPr lang="en-US" sz="1400" dirty="0"/>
              </a:p>
            </p:txBody>
          </p:sp>
        </mc:Choice>
        <mc:Fallback xmlns="">
          <p:sp>
            <p:nvSpPr>
              <p:cNvPr id="11" name="TextBox 10">
                <a:extLst>
                  <a:ext uri="{FF2B5EF4-FFF2-40B4-BE49-F238E27FC236}">
                    <a16:creationId xmlns:a16="http://schemas.microsoft.com/office/drawing/2014/main" id="{59787C40-E990-5B4A-6DF3-9D4DDD835815}"/>
                  </a:ext>
                </a:extLst>
              </p:cNvPr>
              <p:cNvSpPr txBox="1">
                <a:spLocks noRot="1" noChangeAspect="1" noMove="1" noResize="1" noEditPoints="1" noAdjustHandles="1" noChangeArrowheads="1" noChangeShapeType="1" noTextEdit="1"/>
              </p:cNvSpPr>
              <p:nvPr/>
            </p:nvSpPr>
            <p:spPr>
              <a:xfrm>
                <a:off x="8109944" y="2795206"/>
                <a:ext cx="3157916" cy="2090637"/>
              </a:xfrm>
              <a:prstGeom prst="rect">
                <a:avLst/>
              </a:prstGeom>
              <a:blipFill>
                <a:blip r:embed="rId4"/>
                <a:stretch>
                  <a:fillRect l="-800" t="-606" b="-1212"/>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FECC4B7C-2D19-E381-B114-BE112416D2BA}"/>
              </a:ext>
            </a:extLst>
          </p:cNvPr>
          <p:cNvSpPr txBox="1"/>
          <p:nvPr/>
        </p:nvSpPr>
        <p:spPr>
          <a:xfrm>
            <a:off x="9636900" y="5199322"/>
            <a:ext cx="1710148" cy="307777"/>
          </a:xfrm>
          <a:prstGeom prst="rect">
            <a:avLst/>
          </a:prstGeom>
          <a:noFill/>
        </p:spPr>
        <p:txBody>
          <a:bodyPr wrap="none" rtlCol="0">
            <a:spAutoFit/>
          </a:bodyPr>
          <a:lstStyle/>
          <a:p>
            <a:r>
              <a:rPr lang="en-US" sz="1400" dirty="0">
                <a:hlinkClick r:id="rId5"/>
              </a:rPr>
              <a:t>Brown et al. (2020)</a:t>
            </a:r>
            <a:endParaRPr lang="en-US" sz="1400" dirty="0"/>
          </a:p>
        </p:txBody>
      </p:sp>
      <p:sp>
        <p:nvSpPr>
          <p:cNvPr id="13" name="Rounded Rectangle 12">
            <a:extLst>
              <a:ext uri="{FF2B5EF4-FFF2-40B4-BE49-F238E27FC236}">
                <a16:creationId xmlns:a16="http://schemas.microsoft.com/office/drawing/2014/main" id="{0EE09414-2C71-BFC6-755E-7250183B8BC8}"/>
              </a:ext>
            </a:extLst>
          </p:cNvPr>
          <p:cNvSpPr/>
          <p:nvPr/>
        </p:nvSpPr>
        <p:spPr>
          <a:xfrm>
            <a:off x="648182" y="3005748"/>
            <a:ext cx="3472405" cy="1064871"/>
          </a:xfrm>
          <a:prstGeom prst="roundRect">
            <a:avLst>
              <a:gd name="adj" fmla="val 7971"/>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What </a:t>
            </a:r>
            <a:r>
              <a:rPr lang="en-US" b="1" dirty="0">
                <a:solidFill>
                  <a:schemeClr val="tx1"/>
                </a:solidFill>
              </a:rPr>
              <a:t>scale</a:t>
            </a:r>
            <a:r>
              <a:rPr lang="en-US" dirty="0">
                <a:solidFill>
                  <a:schemeClr val="tx1"/>
                </a:solidFill>
              </a:rPr>
              <a:t> does an effective </a:t>
            </a:r>
            <a:r>
              <a:rPr lang="en-US" i="1" dirty="0">
                <a:solidFill>
                  <a:schemeClr val="tx1"/>
                </a:solidFill>
              </a:rPr>
              <a:t>large</a:t>
            </a:r>
            <a:r>
              <a:rPr lang="en-US" dirty="0">
                <a:solidFill>
                  <a:schemeClr val="tx1"/>
                </a:solidFill>
              </a:rPr>
              <a:t> language model require?</a:t>
            </a:r>
          </a:p>
        </p:txBody>
      </p:sp>
    </p:spTree>
    <p:extLst>
      <p:ext uri="{BB962C8B-B14F-4D97-AF65-F5344CB8AC3E}">
        <p14:creationId xmlns:p14="http://schemas.microsoft.com/office/powerpoint/2010/main" val="1029786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9C9E5C-3F93-258C-CC26-1B8D3A65A836}"/>
              </a:ext>
            </a:extLst>
          </p:cNvPr>
          <p:cNvSpPr>
            <a:spLocks noGrp="1"/>
          </p:cNvSpPr>
          <p:nvPr>
            <p:ph type="title"/>
          </p:nvPr>
        </p:nvSpPr>
        <p:spPr/>
        <p:txBody>
          <a:bodyPr/>
          <a:lstStyle/>
          <a:p>
            <a:r>
              <a:rPr lang="en-US" dirty="0"/>
              <a:t>Tokenization</a:t>
            </a:r>
          </a:p>
        </p:txBody>
      </p:sp>
      <p:sp>
        <p:nvSpPr>
          <p:cNvPr id="4" name="Date Placeholder 3">
            <a:extLst>
              <a:ext uri="{FF2B5EF4-FFF2-40B4-BE49-F238E27FC236}">
                <a16:creationId xmlns:a16="http://schemas.microsoft.com/office/drawing/2014/main" id="{7A6A6209-155F-EE83-E47E-34913DAF717E}"/>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C0B39F8-33D8-C7C1-5CCE-2CAB9946FEC0}"/>
              </a:ext>
            </a:extLst>
          </p:cNvPr>
          <p:cNvSpPr>
            <a:spLocks noGrp="1"/>
          </p:cNvSpPr>
          <p:nvPr>
            <p:ph type="sldNum" sz="quarter" idx="12"/>
          </p:nvPr>
        </p:nvSpPr>
        <p:spPr/>
        <p:txBody>
          <a:bodyPr/>
          <a:lstStyle/>
          <a:p>
            <a:fld id="{0C6CD854-DD62-6C4B-87F1-66B34D688D3F}" type="slidenum">
              <a:rPr lang="en-US" smtClean="0"/>
              <a:t>8</a:t>
            </a:fld>
            <a:endParaRPr lang="en-US"/>
          </a:p>
        </p:txBody>
      </p:sp>
      <p:grpSp>
        <p:nvGrpSpPr>
          <p:cNvPr id="12" name="Group 11" descr="Screenshot from the OpenAI GPT tokenizer interface, showing text from the CSE 473 syllabus (“CSE 473 seeks to introduce foundational concepts in the domain of artificial intelligence…”) being broken into highlighted tokens, mostly corresponding to a single word.">
            <a:extLst>
              <a:ext uri="{FF2B5EF4-FFF2-40B4-BE49-F238E27FC236}">
                <a16:creationId xmlns:a16="http://schemas.microsoft.com/office/drawing/2014/main" id="{692D1666-01C2-6650-9ABD-1750E8EB1296}"/>
              </a:ext>
            </a:extLst>
          </p:cNvPr>
          <p:cNvGrpSpPr/>
          <p:nvPr/>
        </p:nvGrpSpPr>
        <p:grpSpPr>
          <a:xfrm>
            <a:off x="2209800" y="1938029"/>
            <a:ext cx="7772400" cy="3781766"/>
            <a:chOff x="2209800" y="1951677"/>
            <a:chExt cx="7772400" cy="3781766"/>
          </a:xfrm>
        </p:grpSpPr>
        <p:pic>
          <p:nvPicPr>
            <p:cNvPr id="10" name="Picture 9" descr="A screenshot of a computer&#10;&#10;AI-generated content may be incorrect.">
              <a:extLst>
                <a:ext uri="{FF2B5EF4-FFF2-40B4-BE49-F238E27FC236}">
                  <a16:creationId xmlns:a16="http://schemas.microsoft.com/office/drawing/2014/main" id="{1B78546F-B3DC-4989-D92C-E66C2111959E}"/>
                </a:ext>
              </a:extLst>
            </p:cNvPr>
            <p:cNvPicPr>
              <a:picLocks noChangeAspect="1"/>
            </p:cNvPicPr>
            <p:nvPr/>
          </p:nvPicPr>
          <p:blipFill>
            <a:blip r:embed="rId2"/>
            <a:srcRect t="53228"/>
            <a:stretch>
              <a:fillRect/>
            </a:stretch>
          </p:blipFill>
          <p:spPr>
            <a:xfrm>
              <a:off x="2209800" y="2579426"/>
              <a:ext cx="7772400" cy="3154017"/>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B1BE87E8-9B82-3F8F-CF86-C072F6BBEE5F}"/>
                </a:ext>
              </a:extLst>
            </p:cNvPr>
            <p:cNvPicPr>
              <a:picLocks noChangeAspect="1"/>
            </p:cNvPicPr>
            <p:nvPr/>
          </p:nvPicPr>
          <p:blipFill>
            <a:blip r:embed="rId2"/>
            <a:srcRect t="-235" b="90926"/>
            <a:stretch>
              <a:fillRect/>
            </a:stretch>
          </p:blipFill>
          <p:spPr>
            <a:xfrm>
              <a:off x="2209800" y="1951677"/>
              <a:ext cx="7772400" cy="627749"/>
            </a:xfrm>
            <a:prstGeom prst="rect">
              <a:avLst/>
            </a:prstGeom>
          </p:spPr>
        </p:pic>
      </p:grpSp>
      <p:sp>
        <p:nvSpPr>
          <p:cNvPr id="14" name="TextBox 13">
            <a:extLst>
              <a:ext uri="{FF2B5EF4-FFF2-40B4-BE49-F238E27FC236}">
                <a16:creationId xmlns:a16="http://schemas.microsoft.com/office/drawing/2014/main" id="{80FEAF5E-DA6B-0D1F-419E-168CB0E34AA7}"/>
              </a:ext>
            </a:extLst>
          </p:cNvPr>
          <p:cNvSpPr txBox="1"/>
          <p:nvPr/>
        </p:nvSpPr>
        <p:spPr>
          <a:xfrm>
            <a:off x="7521465" y="5730295"/>
            <a:ext cx="2365199" cy="276999"/>
          </a:xfrm>
          <a:prstGeom prst="rect">
            <a:avLst/>
          </a:prstGeom>
          <a:noFill/>
        </p:spPr>
        <p:txBody>
          <a:bodyPr wrap="none" rtlCol="0">
            <a:spAutoFit/>
          </a:bodyPr>
          <a:lstStyle/>
          <a:p>
            <a:pPr algn="r"/>
            <a:r>
              <a:rPr lang="en-US" sz="1200" dirty="0" err="1">
                <a:hlinkClick r:id="rId3"/>
              </a:rPr>
              <a:t>platform.openai.com</a:t>
            </a:r>
            <a:r>
              <a:rPr lang="en-US" sz="1200" dirty="0">
                <a:hlinkClick r:id="rId3"/>
              </a:rPr>
              <a:t>/tokenizer</a:t>
            </a:r>
            <a:endParaRPr lang="en-US" sz="1200" dirty="0"/>
          </a:p>
        </p:txBody>
      </p:sp>
    </p:spTree>
    <p:extLst>
      <p:ext uri="{BB962C8B-B14F-4D97-AF65-F5344CB8AC3E}">
        <p14:creationId xmlns:p14="http://schemas.microsoft.com/office/powerpoint/2010/main" val="414651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3648915-8819-0896-9A2C-B9BD70C89703}"/>
              </a:ext>
            </a:extLst>
          </p:cNvPr>
          <p:cNvSpPr>
            <a:spLocks noGrp="1"/>
          </p:cNvSpPr>
          <p:nvPr>
            <p:ph type="title"/>
          </p:nvPr>
        </p:nvSpPr>
        <p:spPr/>
        <p:txBody>
          <a:bodyPr/>
          <a:lstStyle/>
          <a:p>
            <a:r>
              <a:rPr lang="en-US" dirty="0"/>
              <a:t>Training LLMs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0D894213-42B0-62AE-496E-567131FA2E83}"/>
                  </a:ext>
                </a:extLst>
              </p:cNvPr>
              <p:cNvSpPr>
                <a:spLocks noGrp="1"/>
              </p:cNvSpPr>
              <p:nvPr>
                <p:ph idx="1"/>
              </p:nvPr>
            </p:nvSpPr>
            <p:spPr>
              <a:xfrm>
                <a:off x="497159" y="1590261"/>
                <a:ext cx="6881541" cy="4606139"/>
              </a:xfrm>
            </p:spPr>
            <p:txBody>
              <a:bodyPr>
                <a:noAutofit/>
              </a:bodyPr>
              <a:lstStyle/>
              <a:p>
                <a:pPr marL="0" indent="0">
                  <a:buNone/>
                </a:pPr>
                <a:r>
                  <a:rPr lang="en-US" dirty="0"/>
                  <a:t>With </a:t>
                </a:r>
                <a14:m>
                  <m:oMath xmlns:m="http://schemas.openxmlformats.org/officeDocument/2006/math">
                    <m:r>
                      <a:rPr lang="en-US" b="0" i="1" smtClean="0">
                        <a:latin typeface="Cambria Math" panose="02040503050406030204" pitchFamily="18" charset="0"/>
                      </a:rPr>
                      <m:t>𝑛</m:t>
                    </m:r>
                  </m:oMath>
                </a14:m>
                <a:r>
                  <a:rPr lang="en-US" dirty="0"/>
                  <a:t> model parameters, we need </a:t>
                </a:r>
                <a14:m>
                  <m:oMath xmlns:m="http://schemas.openxmlformats.org/officeDocument/2006/math">
                    <m:d>
                      <m:dPr>
                        <m:begChr m:val="|"/>
                        <m:endChr m:val="|"/>
                        <m:ctrlPr>
                          <a:rPr lang="en-US" b="0" i="1" smtClean="0">
                            <a:latin typeface="Cambria Math" panose="02040503050406030204" pitchFamily="18" charset="0"/>
                          </a:rPr>
                        </m:ctrlPr>
                      </m:dPr>
                      <m:e>
                        <m:r>
                          <m:rPr>
                            <m:sty m:val="p"/>
                          </m:rPr>
                          <a:rPr lang="en-US" b="0" i="0" smtClean="0">
                            <a:latin typeface="Cambria Math" panose="02040503050406030204" pitchFamily="18" charset="0"/>
                          </a:rPr>
                          <m:t>data</m:t>
                        </m:r>
                      </m:e>
                    </m:d>
                    <m:r>
                      <a:rPr lang="en-US" b="0" i="1" smtClean="0">
                        <a:latin typeface="Cambria Math" panose="02040503050406030204" pitchFamily="18" charset="0"/>
                      </a:rPr>
                      <m:t>≫</m:t>
                    </m:r>
                    <m:r>
                      <a:rPr lang="en-US" b="0" i="1" smtClean="0">
                        <a:latin typeface="Cambria Math" panose="02040503050406030204" pitchFamily="18" charset="0"/>
                      </a:rPr>
                      <m:t>𝑛</m:t>
                    </m:r>
                  </m:oMath>
                </a14:m>
                <a:endParaRPr lang="en-US" dirty="0"/>
              </a:p>
              <a:p>
                <a:r>
                  <a:rPr lang="en-US" dirty="0"/>
                  <a:t>For GPT-3 </a:t>
                </a:r>
                <a:r>
                  <a:rPr lang="en-US" baseline="30000" dirty="0"/>
                  <a:t>[1]</a:t>
                </a:r>
                <a:endParaRPr lang="en-US" dirty="0"/>
              </a:p>
              <a:p>
                <a:pPr lvl="1"/>
                <a:r>
                  <a:rPr lang="en-US" dirty="0"/>
                  <a:t>Model has 175B parameters</a:t>
                </a:r>
              </a:p>
              <a:p>
                <a:pPr lvl="1"/>
                <a:r>
                  <a:rPr lang="en-US" dirty="0"/>
                  <a:t>60% of GPT-3’s training data came from </a:t>
                </a:r>
                <a:r>
                  <a:rPr lang="en-US" dirty="0" err="1"/>
                  <a:t>CommonCrawl</a:t>
                </a:r>
                <a:endParaRPr lang="en-US" dirty="0"/>
              </a:p>
              <a:p>
                <a:pPr lvl="2"/>
                <a:r>
                  <a:rPr lang="en-US" dirty="0"/>
                  <a:t>45 TB of unfiltered compressed plaintext, </a:t>
                </a:r>
                <a:br>
                  <a:rPr lang="en-US" dirty="0"/>
                </a:br>
                <a:r>
                  <a:rPr lang="en-US" dirty="0"/>
                  <a:t>570 GB after filtering</a:t>
                </a:r>
              </a:p>
              <a:p>
                <a:pPr lvl="2"/>
                <a:r>
                  <a:rPr lang="en-US" dirty="0"/>
                  <a:t>400B training tokens</a:t>
                </a:r>
              </a:p>
              <a:p>
                <a:pPr lvl="1"/>
                <a:r>
                  <a:rPr lang="en-US" dirty="0"/>
                  <a:t>Training via cluster of top-of-the-line GPUs</a:t>
                </a:r>
              </a:p>
              <a:p>
                <a:pPr lvl="2"/>
                <a:r>
                  <a:rPr lang="en-US" dirty="0"/>
                  <a:t>Estimated 355 GPU-years to train 175B parameters </a:t>
                </a:r>
                <a:r>
                  <a:rPr lang="en-US" baseline="30000" dirty="0"/>
                  <a:t>[2]</a:t>
                </a:r>
                <a:endParaRPr lang="en-US" dirty="0"/>
              </a:p>
              <a:p>
                <a:pPr lvl="2"/>
                <a:r>
                  <a:rPr lang="en-US" dirty="0"/>
                  <a:t>Estimated $4.6M in cloud compute costs </a:t>
                </a:r>
                <a:r>
                  <a:rPr lang="en-US" baseline="30000" dirty="0"/>
                  <a:t>[2]</a:t>
                </a:r>
              </a:p>
              <a:p>
                <a:pPr marL="914400" lvl="2" indent="0">
                  <a:buNone/>
                </a:pPr>
                <a:endParaRPr lang="en-US" dirty="0"/>
              </a:p>
              <a:p>
                <a:pPr marL="0" indent="0">
                  <a:lnSpc>
                    <a:spcPct val="100000"/>
                  </a:lnSpc>
                  <a:buNone/>
                </a:pPr>
                <a:r>
                  <a:rPr lang="en-US" sz="1200" dirty="0"/>
                  <a:t>[1] </a:t>
                </a:r>
                <a:r>
                  <a:rPr lang="en-US" sz="1200" dirty="0">
                    <a:hlinkClick r:id="rId2"/>
                  </a:rPr>
                  <a:t>Brown et al. (2020)</a:t>
                </a:r>
                <a:r>
                  <a:rPr lang="en-US" sz="1200" dirty="0"/>
                  <a:t>, [2] Li, </a:t>
                </a:r>
                <a:r>
                  <a:rPr lang="en-US" sz="1200" dirty="0">
                    <a:hlinkClick r:id="rId3"/>
                  </a:rPr>
                  <a:t>“Open AI’s GPT-3 Language Model: A Technical Overview”</a:t>
                </a:r>
                <a:r>
                  <a:rPr lang="en-US" sz="1200" dirty="0"/>
                  <a:t> (2020)</a:t>
                </a:r>
              </a:p>
            </p:txBody>
          </p:sp>
        </mc:Choice>
        <mc:Fallback xmlns="">
          <p:sp>
            <p:nvSpPr>
              <p:cNvPr id="7" name="Content Placeholder 6">
                <a:extLst>
                  <a:ext uri="{FF2B5EF4-FFF2-40B4-BE49-F238E27FC236}">
                    <a16:creationId xmlns:a16="http://schemas.microsoft.com/office/drawing/2014/main" id="{0D894213-42B0-62AE-496E-567131FA2E83}"/>
                  </a:ext>
                </a:extLst>
              </p:cNvPr>
              <p:cNvSpPr>
                <a:spLocks noGrp="1" noRot="1" noChangeAspect="1" noMove="1" noResize="1" noEditPoints="1" noAdjustHandles="1" noChangeArrowheads="1" noChangeShapeType="1" noTextEdit="1"/>
              </p:cNvSpPr>
              <p:nvPr>
                <p:ph idx="1"/>
              </p:nvPr>
            </p:nvSpPr>
            <p:spPr>
              <a:xfrm>
                <a:off x="497159" y="1590261"/>
                <a:ext cx="6881541" cy="4606139"/>
              </a:xfrm>
              <a:blipFill>
                <a:blip r:embed="rId4"/>
                <a:stretch>
                  <a:fillRect l="-1476" b="-110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AADE824E-6B88-F8A0-851F-BB0CF82B13EF}"/>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39BEB0D6-00E1-FFB1-9146-4BADF160A726}"/>
              </a:ext>
            </a:extLst>
          </p:cNvPr>
          <p:cNvSpPr>
            <a:spLocks noGrp="1"/>
          </p:cNvSpPr>
          <p:nvPr>
            <p:ph type="sldNum" sz="quarter" idx="12"/>
          </p:nvPr>
        </p:nvSpPr>
        <p:spPr/>
        <p:txBody>
          <a:bodyPr/>
          <a:lstStyle/>
          <a:p>
            <a:fld id="{0C6CD854-DD62-6C4B-87F1-66B34D688D3F}" type="slidenum">
              <a:rPr lang="en-US" smtClean="0"/>
              <a:t>9</a:t>
            </a:fld>
            <a:endParaRPr lang="en-US"/>
          </a:p>
        </p:txBody>
      </p:sp>
      <p:pic>
        <p:nvPicPr>
          <p:cNvPr id="9" name="Picture 8" descr="Screenshot of an Atlantic article with the title “The Company Quietly Funneling Paywalled Articles to AI Developers”">
            <a:extLst>
              <a:ext uri="{FF2B5EF4-FFF2-40B4-BE49-F238E27FC236}">
                <a16:creationId xmlns:a16="http://schemas.microsoft.com/office/drawing/2014/main" id="{EBA59EE3-1128-61CA-AEB1-C88A3AA11AE7}"/>
              </a:ext>
            </a:extLst>
          </p:cNvPr>
          <p:cNvPicPr>
            <a:picLocks noChangeAspect="1"/>
          </p:cNvPicPr>
          <p:nvPr/>
        </p:nvPicPr>
        <p:blipFill>
          <a:blip r:embed="rId5"/>
          <a:stretch>
            <a:fillRect/>
          </a:stretch>
        </p:blipFill>
        <p:spPr>
          <a:xfrm>
            <a:off x="7569200" y="3893330"/>
            <a:ext cx="4468715" cy="2038563"/>
          </a:xfrm>
          <a:prstGeom prst="rect">
            <a:avLst/>
          </a:prstGeom>
        </p:spPr>
      </p:pic>
      <p:pic>
        <p:nvPicPr>
          <p:cNvPr id="1026" name="Picture 2" descr="Bar chart showing number of pages captured in CommonCrawl by year. The graph starts in 2009, and starting in 2014 the number of new and revisited pages starts to climb dramatically.">
            <a:extLst>
              <a:ext uri="{FF2B5EF4-FFF2-40B4-BE49-F238E27FC236}">
                <a16:creationId xmlns:a16="http://schemas.microsoft.com/office/drawing/2014/main" id="{6354E639-B6EF-EB5A-7128-B5CA2E8DAB9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6112" b="14814"/>
          <a:stretch>
            <a:fillRect/>
          </a:stretch>
        </p:blipFill>
        <p:spPr bwMode="auto">
          <a:xfrm>
            <a:off x="8038244" y="1030126"/>
            <a:ext cx="3530626" cy="243874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2DEE849-9439-C7D7-9D55-210A8300323A}"/>
              </a:ext>
            </a:extLst>
          </p:cNvPr>
          <p:cNvSpPr txBox="1"/>
          <p:nvPr/>
        </p:nvSpPr>
        <p:spPr>
          <a:xfrm>
            <a:off x="10447640" y="3468873"/>
            <a:ext cx="1247201" cy="276999"/>
          </a:xfrm>
          <a:prstGeom prst="rect">
            <a:avLst/>
          </a:prstGeom>
          <a:noFill/>
        </p:spPr>
        <p:txBody>
          <a:bodyPr wrap="none" rtlCol="0">
            <a:spAutoFit/>
          </a:bodyPr>
          <a:lstStyle/>
          <a:p>
            <a:r>
              <a:rPr lang="en-US" sz="1200" dirty="0" err="1">
                <a:hlinkClick r:id="rId7"/>
              </a:rPr>
              <a:t>CommonCrawl</a:t>
            </a:r>
            <a:endParaRPr lang="en-US" sz="1200" dirty="0"/>
          </a:p>
        </p:txBody>
      </p:sp>
      <p:sp>
        <p:nvSpPr>
          <p:cNvPr id="11" name="TextBox 10">
            <a:extLst>
              <a:ext uri="{FF2B5EF4-FFF2-40B4-BE49-F238E27FC236}">
                <a16:creationId xmlns:a16="http://schemas.microsoft.com/office/drawing/2014/main" id="{8F208C9E-C294-116B-830B-AE81430CF305}"/>
              </a:ext>
            </a:extLst>
          </p:cNvPr>
          <p:cNvSpPr txBox="1"/>
          <p:nvPr/>
        </p:nvSpPr>
        <p:spPr>
          <a:xfrm>
            <a:off x="10191609" y="5689374"/>
            <a:ext cx="1503232" cy="276999"/>
          </a:xfrm>
          <a:prstGeom prst="rect">
            <a:avLst/>
          </a:prstGeom>
          <a:noFill/>
        </p:spPr>
        <p:txBody>
          <a:bodyPr wrap="none" rtlCol="0">
            <a:spAutoFit/>
          </a:bodyPr>
          <a:lstStyle/>
          <a:p>
            <a:r>
              <a:rPr lang="en-US" sz="1200" i="1" dirty="0">
                <a:hlinkClick r:id="rId8"/>
              </a:rPr>
              <a:t>The Atlantic </a:t>
            </a:r>
            <a:r>
              <a:rPr lang="en-US" sz="1200" dirty="0">
                <a:hlinkClick r:id="rId8"/>
              </a:rPr>
              <a:t>(2025)</a:t>
            </a:r>
            <a:endParaRPr lang="en-US" sz="1200" dirty="0"/>
          </a:p>
        </p:txBody>
      </p:sp>
    </p:spTree>
    <p:extLst>
      <p:ext uri="{BB962C8B-B14F-4D97-AF65-F5344CB8AC3E}">
        <p14:creationId xmlns:p14="http://schemas.microsoft.com/office/powerpoint/2010/main" val="93577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34867</TotalTime>
  <Words>1143</Words>
  <Application>Microsoft Macintosh PowerPoint</Application>
  <PresentationFormat>Widescreen</PresentationFormat>
  <Paragraphs>276</Paragraphs>
  <Slides>27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Arial</vt:lpstr>
      <vt:lpstr>Avenir Next</vt:lpstr>
      <vt:lpstr>Avenir Next Demi Bold</vt:lpstr>
      <vt:lpstr>Avenir Next Medium</vt:lpstr>
      <vt:lpstr>Cambria Math</vt:lpstr>
      <vt:lpstr>Consolas</vt:lpstr>
      <vt:lpstr>Office Theme</vt:lpstr>
      <vt:lpstr>Large Language Models</vt:lpstr>
      <vt:lpstr>Administrivia</vt:lpstr>
      <vt:lpstr>Recap: Attention</vt:lpstr>
      <vt:lpstr>LLMs </vt:lpstr>
      <vt:lpstr>What uses do you see for  large language models?</vt:lpstr>
      <vt:lpstr>GPT</vt:lpstr>
      <vt:lpstr>GPT-3, End-to-End</vt:lpstr>
      <vt:lpstr>Tokenization</vt:lpstr>
      <vt:lpstr>Training LLMs</vt:lpstr>
      <vt:lpstr>LLM Training in 2026</vt:lpstr>
      <vt:lpstr>Questions (1)</vt:lpstr>
      <vt:lpstr>Decoding Strategies</vt:lpstr>
      <vt:lpstr>Sampling Temperature</vt:lpstr>
      <vt:lpstr>Decoding Preferences</vt:lpstr>
      <vt:lpstr>Factuality</vt:lpstr>
      <vt:lpstr>Language Isn’t Everything…</vt:lpstr>
      <vt:lpstr>Retrieval-Augmented Generation</vt:lpstr>
      <vt:lpstr>RAG in Practice</vt:lpstr>
      <vt:lpstr>Questions (2)</vt:lpstr>
      <vt:lpstr>LLMs at Scale</vt:lpstr>
      <vt:lpstr>Rinse and Repeat</vt:lpstr>
      <vt:lpstr>Bait and Switch?</vt:lpstr>
      <vt:lpstr>What Could Go Wrong?</vt:lpstr>
      <vt:lpstr>Alignment</vt:lpstr>
      <vt:lpstr>Do any uses of LLMs  seem ‘worth it’ to you?</vt:lpstr>
      <vt:lpstr>Questions (3)</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314</cp:revision>
  <cp:lastPrinted>2026-07-26T18:49:23Z</cp:lastPrinted>
  <dcterms:created xsi:type="dcterms:W3CDTF">2026-06-18T15:37:04Z</dcterms:created>
  <dcterms:modified xsi:type="dcterms:W3CDTF">2026-08-17T17:22:17Z</dcterms:modified>
</cp:coreProperties>
</file>