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83" r:id="rId3"/>
    <p:sldId id="716" r:id="rId4"/>
    <p:sldId id="718" r:id="rId5"/>
    <p:sldId id="717" r:id="rId6"/>
    <p:sldId id="719" r:id="rId7"/>
    <p:sldId id="732" r:id="rId8"/>
    <p:sldId id="733" r:id="rId9"/>
    <p:sldId id="741" r:id="rId10"/>
    <p:sldId id="723" r:id="rId11"/>
    <p:sldId id="725" r:id="rId12"/>
    <p:sldId id="720" r:id="rId13"/>
    <p:sldId id="726" r:id="rId14"/>
    <p:sldId id="727" r:id="rId15"/>
    <p:sldId id="742" r:id="rId16"/>
    <p:sldId id="729" r:id="rId17"/>
    <p:sldId id="730" r:id="rId18"/>
    <p:sldId id="731" r:id="rId19"/>
    <p:sldId id="737" r:id="rId20"/>
    <p:sldId id="740" r:id="rId21"/>
    <p:sldId id="743" r:id="rId22"/>
    <p:sldId id="745" r:id="rId23"/>
    <p:sldId id="721" r:id="rId24"/>
    <p:sldId id="735" r:id="rId25"/>
    <p:sldId id="728" r:id="rId26"/>
    <p:sldId id="734" r:id="rId27"/>
    <p:sldId id="736" r:id="rId28"/>
    <p:sldId id="691" r:id="rId29"/>
    <p:sldId id="722" r:id="rId30"/>
    <p:sldId id="738" r:id="rId31"/>
    <p:sldId id="739" r:id="rId32"/>
    <p:sldId id="744" r:id="rId33"/>
    <p:sldId id="724" r:id="rId34"/>
    <p:sldId id="27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8051"/>
    <a:srgbClr val="A9652D"/>
    <a:srgbClr val="156082"/>
    <a:srgbClr val="000000"/>
    <a:srgbClr val="0041FF"/>
    <a:srgbClr val="FF5300"/>
    <a:srgbClr val="0EF461"/>
    <a:srgbClr val="FFB601"/>
    <a:srgbClr val="B7576E"/>
    <a:srgbClr val="D6A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88"/>
    <p:restoredTop sz="96066"/>
  </p:normalViewPr>
  <p:slideViewPr>
    <p:cSldViewPr snapToGrid="0">
      <p:cViewPr varScale="1">
        <p:scale>
          <a:sx n="75" d="100"/>
          <a:sy n="75" d="100"/>
        </p:scale>
        <p:origin x="192" y="1064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38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27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4WWENjdZ3Zn4G3hy4eLeCr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4WWENjdZ3Zn4G3hy4eLeCr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Language Modeling, Transformers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66" r:id="rId13"/>
    <p:sldLayoutId id="2147483664" r:id="rId14"/>
    <p:sldLayoutId id="2147483665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s.uw.edu/47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li.do/" TargetMode="External"/><Relationship Id="rId4" Type="http://schemas.openxmlformats.org/officeDocument/2006/relationships/hyperlink" Target="https://courses.cs.washington.edu/courses/cse473/26su/syllabus/#acknowledgements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og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608.07187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706.03762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311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301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0.png"/><Relationship Id="rId11" Type="http://schemas.openxmlformats.org/officeDocument/2006/relationships/image" Target="../media/image65.png"/><Relationship Id="rId5" Type="http://schemas.openxmlformats.org/officeDocument/2006/relationships/image" Target="../media/image590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0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hyperlink" Target="https://arxiv.org/abs/1706.03762" TargetMode="External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1706.03762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706.03762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i.com/index/language-unsupervised/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arxiv.org/abs/2005.14165" TargetMode="External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2S65ADE16cY?start=1527&amp;feature=oembed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0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7" Type="http://schemas.openxmlformats.org/officeDocument/2006/relationships/image" Target="../media/image3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0.png"/><Relationship Id="rId10" Type="http://schemas.openxmlformats.org/officeDocument/2006/relationships/image" Target="../media/image380.png"/><Relationship Id="rId4" Type="http://schemas.openxmlformats.org/officeDocument/2006/relationships/image" Target="../media/image320.png"/><Relationship Id="rId9" Type="http://schemas.openxmlformats.org/officeDocument/2006/relationships/image" Target="../media/image3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Dog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llustration of an old desktop computer with a monitor and keyboard. The computer monitor displays the green text “&gt;&gt; Who are you?” on a black background.">
            <a:extLst>
              <a:ext uri="{FF2B5EF4-FFF2-40B4-BE49-F238E27FC236}">
                <a16:creationId xmlns:a16="http://schemas.microsoft.com/office/drawing/2014/main" id="{0FE79B77-4DE1-7016-6396-B56297DE4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194069" y="1800015"/>
            <a:ext cx="2864963" cy="2657659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7579660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Language Modeling, Transformers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What’s your favorite word?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5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99D131-1F3B-3E48-6D60-7BD634CED79A}"/>
              </a:ext>
            </a:extLst>
          </p:cNvPr>
          <p:cNvSpPr/>
          <p:nvPr/>
        </p:nvSpPr>
        <p:spPr>
          <a:xfrm rot="345627">
            <a:off x="9601297" y="2134177"/>
            <a:ext cx="748898" cy="773724"/>
          </a:xfrm>
          <a:prstGeom prst="rect">
            <a:avLst/>
          </a:prstGeom>
          <a:solidFill>
            <a:srgbClr val="2F2F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&gt;&gt; Who are you?</a:t>
            </a:r>
          </a:p>
          <a:p>
            <a:endParaRPr lang="en-US" sz="800" dirty="0">
              <a:solidFill>
                <a:schemeClr val="accent6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800" dirty="0">
              <a:solidFill>
                <a:schemeClr val="accent6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73D427-FC83-7487-D79F-7C91BC193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5979650"/>
            <a:ext cx="2257617" cy="365125"/>
          </a:xfrm>
        </p:spPr>
        <p:txBody>
          <a:bodyPr>
            <a:normAutofit/>
          </a:bodyPr>
          <a:lstStyle/>
          <a:p>
            <a:pPr algn="l"/>
            <a:r>
              <a:rPr lang="en-US" sz="1600" i="0" dirty="0"/>
              <a:t>Modeling Language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5E8E2-E8FB-4FF0-D38F-918EBCB8B6A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650AF1-A861-6549-9996-8ABD6EA9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8423" y="6356350"/>
            <a:ext cx="3439115" cy="365125"/>
          </a:xfrm>
        </p:spPr>
        <p:txBody>
          <a:bodyPr/>
          <a:lstStyle/>
          <a:p>
            <a:r>
              <a:rPr lang="en-US" sz="1000" dirty="0"/>
              <a:t>Slides inspired by and adapted from CSE 447</a:t>
            </a:r>
          </a:p>
        </p:txBody>
      </p:sp>
      <p:grpSp>
        <p:nvGrpSpPr>
          <p:cNvPr id="29" name="Group 28" descr="Illustration of a blue triangular robot spinning a wheel. The wheel has slices, each with a word like “mat”, “cat” or “sat”, and a frequency count, modeling the probability of sampling that word next.">
            <a:extLst>
              <a:ext uri="{FF2B5EF4-FFF2-40B4-BE49-F238E27FC236}">
                <a16:creationId xmlns:a16="http://schemas.microsoft.com/office/drawing/2014/main" id="{B9FEBF35-807D-BB3B-A547-3714F722C392}"/>
              </a:ext>
            </a:extLst>
          </p:cNvPr>
          <p:cNvGrpSpPr/>
          <p:nvPr/>
        </p:nvGrpSpPr>
        <p:grpSpPr>
          <a:xfrm>
            <a:off x="3529824" y="1354285"/>
            <a:ext cx="5132351" cy="4499246"/>
            <a:chOff x="1676399" y="1152003"/>
            <a:chExt cx="5132351" cy="449924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41244CC-075E-27F6-60B4-F8324C8793A2}"/>
                </a:ext>
              </a:extLst>
            </p:cNvPr>
            <p:cNvGrpSpPr/>
            <p:nvPr/>
          </p:nvGrpSpPr>
          <p:grpSpPr>
            <a:xfrm>
              <a:off x="1676399" y="1152003"/>
              <a:ext cx="5132351" cy="4239416"/>
              <a:chOff x="1676399" y="1152003"/>
              <a:chExt cx="5132351" cy="4239416"/>
            </a:xfrm>
          </p:grpSpPr>
          <p:pic>
            <p:nvPicPr>
              <p:cNvPr id="8" name="Picture 7" descr="Cartoon of a game&#10;&#10;AI-generated content may be incorrect.">
                <a:extLst>
                  <a:ext uri="{FF2B5EF4-FFF2-40B4-BE49-F238E27FC236}">
                    <a16:creationId xmlns:a16="http://schemas.microsoft.com/office/drawing/2014/main" id="{AE91307B-4719-EE70-FB42-C9DAE20220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26255"/>
              <a:stretch>
                <a:fillRect/>
              </a:stretch>
            </p:blipFill>
            <p:spPr>
              <a:xfrm>
                <a:off x="1676399" y="1152003"/>
                <a:ext cx="4851401" cy="4191000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2FDDAE1-EE82-4857-ADCE-CD1949450F3A}"/>
                  </a:ext>
                </a:extLst>
              </p:cNvPr>
              <p:cNvSpPr/>
              <p:nvPr/>
            </p:nvSpPr>
            <p:spPr>
              <a:xfrm rot="20536026">
                <a:off x="5390142" y="4120261"/>
                <a:ext cx="1418608" cy="12711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B4B02C0-7E67-A3D1-4741-2F2250C209DB}"/>
                  </a:ext>
                </a:extLst>
              </p:cNvPr>
              <p:cNvSpPr/>
              <p:nvPr/>
            </p:nvSpPr>
            <p:spPr>
              <a:xfrm rot="20774357">
                <a:off x="4579955" y="1738952"/>
                <a:ext cx="398585" cy="277871"/>
              </a:xfrm>
              <a:prstGeom prst="rect">
                <a:avLst/>
              </a:prstGeom>
              <a:solidFill>
                <a:srgbClr val="FFB60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271D43-2719-4176-D28E-91DC398493C5}"/>
                  </a:ext>
                </a:extLst>
              </p:cNvPr>
              <p:cNvSpPr/>
              <p:nvPr/>
            </p:nvSpPr>
            <p:spPr>
              <a:xfrm rot="17702625">
                <a:off x="4126713" y="2014989"/>
                <a:ext cx="398585" cy="277871"/>
              </a:xfrm>
              <a:prstGeom prst="rect">
                <a:avLst/>
              </a:prstGeom>
              <a:solidFill>
                <a:srgbClr val="004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068D3DB-AEC1-0486-9EE8-7CA6A29CF17F}"/>
                  </a:ext>
                </a:extLst>
              </p:cNvPr>
              <p:cNvSpPr/>
              <p:nvPr/>
            </p:nvSpPr>
            <p:spPr>
              <a:xfrm rot="16579403">
                <a:off x="3895865" y="2447377"/>
                <a:ext cx="398585" cy="277871"/>
              </a:xfrm>
              <a:prstGeom prst="rect">
                <a:avLst/>
              </a:prstGeom>
              <a:solidFill>
                <a:srgbClr val="FF53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2C88E4B-95BD-0224-14EB-018E4205A29D}"/>
                  </a:ext>
                </a:extLst>
              </p:cNvPr>
              <p:cNvSpPr/>
              <p:nvPr/>
            </p:nvSpPr>
            <p:spPr>
              <a:xfrm rot="12068908">
                <a:off x="4485267" y="3681734"/>
                <a:ext cx="398585" cy="277871"/>
              </a:xfrm>
              <a:prstGeom prst="rect">
                <a:avLst/>
              </a:prstGeom>
              <a:solidFill>
                <a:srgbClr val="FF53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BDDD5EE-3B53-0E40-68F0-23EAD9069DB2}"/>
                  </a:ext>
                </a:extLst>
              </p:cNvPr>
              <p:cNvSpPr/>
              <p:nvPr/>
            </p:nvSpPr>
            <p:spPr>
              <a:xfrm>
                <a:off x="5056710" y="3786554"/>
                <a:ext cx="335905" cy="269304"/>
              </a:xfrm>
              <a:prstGeom prst="rect">
                <a:avLst/>
              </a:prstGeom>
              <a:solidFill>
                <a:srgbClr val="004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45E6821-EF50-5E61-0EA5-94697D516F58}"/>
                  </a:ext>
                </a:extLst>
              </p:cNvPr>
              <p:cNvSpPr/>
              <p:nvPr/>
            </p:nvSpPr>
            <p:spPr>
              <a:xfrm rot="20683828">
                <a:off x="5503242" y="3711956"/>
                <a:ext cx="335905" cy="269304"/>
              </a:xfrm>
              <a:prstGeom prst="rect">
                <a:avLst/>
              </a:prstGeom>
              <a:solidFill>
                <a:srgbClr val="FFB60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3B2EBC2-D300-B50B-BFDC-390453BC58E9}"/>
                  </a:ext>
                </a:extLst>
              </p:cNvPr>
              <p:cNvSpPr/>
              <p:nvPr/>
            </p:nvSpPr>
            <p:spPr>
              <a:xfrm rot="18129475">
                <a:off x="5908453" y="3414896"/>
                <a:ext cx="335905" cy="269304"/>
              </a:xfrm>
              <a:prstGeom prst="rect">
                <a:avLst/>
              </a:prstGeom>
              <a:solidFill>
                <a:srgbClr val="FF53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50DDD78-2431-1564-B903-9AACC27DAD45}"/>
                  </a:ext>
                </a:extLst>
              </p:cNvPr>
              <p:cNvSpPr/>
              <p:nvPr/>
            </p:nvSpPr>
            <p:spPr>
              <a:xfrm rot="17157184">
                <a:off x="6095173" y="3027037"/>
                <a:ext cx="244117" cy="289282"/>
              </a:xfrm>
              <a:prstGeom prst="rect">
                <a:avLst/>
              </a:prstGeom>
              <a:solidFill>
                <a:srgbClr val="0EF46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9DD876B-A87C-9AD6-D288-63C3130DDDDD}"/>
                  </a:ext>
                </a:extLst>
              </p:cNvPr>
              <p:cNvSpPr/>
              <p:nvPr/>
            </p:nvSpPr>
            <p:spPr>
              <a:xfrm rot="17956376">
                <a:off x="5694720" y="1964851"/>
                <a:ext cx="308609" cy="289282"/>
              </a:xfrm>
              <a:prstGeom prst="rect">
                <a:avLst/>
              </a:prstGeom>
              <a:solidFill>
                <a:srgbClr val="0EF46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3B5EF55-3084-944F-A7A2-D600EAFAF77B}"/>
                  </a:ext>
                </a:extLst>
              </p:cNvPr>
              <p:cNvSpPr/>
              <p:nvPr/>
            </p:nvSpPr>
            <p:spPr>
              <a:xfrm rot="16200000">
                <a:off x="5160586" y="1733245"/>
                <a:ext cx="308609" cy="289282"/>
              </a:xfrm>
              <a:prstGeom prst="rect">
                <a:avLst/>
              </a:prstGeom>
              <a:solidFill>
                <a:srgbClr val="FF53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5C605E-31F6-D1B1-544D-39BC8B235EC3}"/>
                  </a:ext>
                </a:extLst>
              </p:cNvPr>
              <p:cNvSpPr txBox="1"/>
              <p:nvPr/>
            </p:nvSpPr>
            <p:spPr>
              <a:xfrm rot="223829">
                <a:off x="5117301" y="1716121"/>
                <a:ext cx="44275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cat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DFB4CE-6A0A-82FF-EBAE-4087B68C185D}"/>
                  </a:ext>
                </a:extLst>
              </p:cNvPr>
              <p:cNvSpPr txBox="1"/>
              <p:nvPr/>
            </p:nvSpPr>
            <p:spPr>
              <a:xfrm rot="16928993">
                <a:off x="3790156" y="2433079"/>
                <a:ext cx="5357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dog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BAF4EE1-05BA-A646-85B5-B54D55DA6B22}"/>
                  </a:ext>
                </a:extLst>
              </p:cNvPr>
              <p:cNvSpPr txBox="1"/>
              <p:nvPr/>
            </p:nvSpPr>
            <p:spPr>
              <a:xfrm rot="12538732">
                <a:off x="4419592" y="3655150"/>
                <a:ext cx="46358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hat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3CD254-A651-6D33-0E8B-413256E0A7EB}"/>
                  </a:ext>
                </a:extLst>
              </p:cNvPr>
              <p:cNvSpPr txBox="1"/>
              <p:nvPr/>
            </p:nvSpPr>
            <p:spPr>
              <a:xfrm rot="7633245">
                <a:off x="5851777" y="3403899"/>
                <a:ext cx="45717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lab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02E266-82BC-673C-A56D-9FA0F75973B5}"/>
                  </a:ext>
                </a:extLst>
              </p:cNvPr>
              <p:cNvSpPr txBox="1"/>
              <p:nvPr/>
            </p:nvSpPr>
            <p:spPr>
              <a:xfrm rot="20410060">
                <a:off x="4486242" y="1723997"/>
                <a:ext cx="5180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mat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4023D3-8025-E5D2-0F2E-4ACD145364BA}"/>
                  </a:ext>
                </a:extLst>
              </p:cNvPr>
              <p:cNvSpPr txBox="1"/>
              <p:nvPr/>
            </p:nvSpPr>
            <p:spPr>
              <a:xfrm rot="19092837">
                <a:off x="4079155" y="1973964"/>
                <a:ext cx="4379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sat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1501CD0-810F-74B8-7FDC-2D4A3ED8678D}"/>
                  </a:ext>
                </a:extLst>
              </p:cNvPr>
              <p:cNvSpPr txBox="1"/>
              <p:nvPr/>
            </p:nvSpPr>
            <p:spPr>
              <a:xfrm rot="10800000">
                <a:off x="4991906" y="3801127"/>
                <a:ext cx="46038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ate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529FBB-A518-0D14-5C7D-C8278369BB6A}"/>
                  </a:ext>
                </a:extLst>
              </p:cNvPr>
              <p:cNvSpPr txBox="1"/>
              <p:nvPr/>
            </p:nvSpPr>
            <p:spPr>
              <a:xfrm rot="2181541">
                <a:off x="5633680" y="1928238"/>
                <a:ext cx="4700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the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2B649A-E168-E02D-0E32-188107D8C263}"/>
                  </a:ext>
                </a:extLst>
              </p:cNvPr>
              <p:cNvSpPr txBox="1"/>
              <p:nvPr/>
            </p:nvSpPr>
            <p:spPr>
              <a:xfrm rot="6254352">
                <a:off x="6140784" y="3046896"/>
                <a:ext cx="2856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467D363-FD5C-DC86-D16C-2066010DE6CA}"/>
                  </a:ext>
                </a:extLst>
              </p:cNvPr>
              <p:cNvSpPr txBox="1"/>
              <p:nvPr/>
            </p:nvSpPr>
            <p:spPr>
              <a:xfrm rot="9503960">
                <a:off x="5472276" y="3737286"/>
                <a:ext cx="47160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rgbClr val="000000"/>
                    </a:solidFill>
                  </a:rPr>
                  <a:t>tap</a:t>
                </a: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9181617-5B1E-9EE5-1C53-7E003C5D75C3}"/>
                </a:ext>
              </a:extLst>
            </p:cNvPr>
            <p:cNvSpPr/>
            <p:nvPr/>
          </p:nvSpPr>
          <p:spPr>
            <a:xfrm>
              <a:off x="3155988" y="4380091"/>
              <a:ext cx="1633436" cy="12711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239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43EE4D-84AA-1CFE-7AB6-AE2B59F9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Bag of Words Modeling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0369C7-7C7E-4492-B258-1A313B9F6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Model language generation as a </a:t>
            </a:r>
            <a:r>
              <a:rPr lang="en-US" b="1" dirty="0">
                <a:solidFill>
                  <a:schemeClr val="accent4"/>
                </a:solidFill>
                <a:latin typeface="Avenir Next" panose="020B0503020202020204" pitchFamily="34" charset="0"/>
              </a:rPr>
              <a:t>naïve Bayes network </a:t>
            </a:r>
            <a:r>
              <a:rPr lang="en-US" dirty="0"/>
              <a:t>where words are conditionally independent of each other.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A48A5D-CE82-5823-955D-1332927E12F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12C7B-C63F-33EE-FEBF-28F62771C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/>
          </a:p>
        </p:txBody>
      </p:sp>
      <p:grpSp>
        <p:nvGrpSpPr>
          <p:cNvPr id="7" name="Group 6" descr="Diagram of a Bayes Net with cause variable C connected to evidence variables E1 through En">
            <a:extLst>
              <a:ext uri="{FF2B5EF4-FFF2-40B4-BE49-F238E27FC236}">
                <a16:creationId xmlns:a16="http://schemas.microsoft.com/office/drawing/2014/main" id="{53FF1D2E-DD13-D268-9F3D-4221DFE3440D}"/>
              </a:ext>
            </a:extLst>
          </p:cNvPr>
          <p:cNvGrpSpPr/>
          <p:nvPr/>
        </p:nvGrpSpPr>
        <p:grpSpPr>
          <a:xfrm>
            <a:off x="4095622" y="3111734"/>
            <a:ext cx="4000754" cy="2545323"/>
            <a:chOff x="7801336" y="3023791"/>
            <a:chExt cx="4000754" cy="2545323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AA6FAD9C-F259-21E5-A599-DD2DE3F6A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8" idx="4"/>
              <a:endCxn id="16" idx="0"/>
            </p:cNvCxnSpPr>
            <p:nvPr/>
          </p:nvCxnSpPr>
          <p:spPr>
            <a:xfrm flipH="1">
              <a:off x="9795535" y="3938191"/>
              <a:ext cx="6179" cy="7154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35EC6EC-6E09-F311-FE97-9D030D78A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8" idx="5"/>
              <a:endCxn id="20" idx="1"/>
            </p:cNvCxnSpPr>
            <p:nvPr/>
          </p:nvCxnSpPr>
          <p:spPr>
            <a:xfrm>
              <a:off x="10125003" y="3804280"/>
              <a:ext cx="896598" cy="9843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67F3CE8-9AAA-4553-C105-D0C9ED1A3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8" idx="3"/>
              <a:endCxn id="22" idx="7"/>
            </p:cNvCxnSpPr>
            <p:nvPr/>
          </p:nvCxnSpPr>
          <p:spPr>
            <a:xfrm flipH="1">
              <a:off x="8581825" y="3804280"/>
              <a:ext cx="896600" cy="98434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 descr="Node E1">
              <a:extLst>
                <a:ext uri="{FF2B5EF4-FFF2-40B4-BE49-F238E27FC236}">
                  <a16:creationId xmlns:a16="http://schemas.microsoft.com/office/drawing/2014/main" id="{BEDEE7F6-11D1-532C-6E7C-7CDC81940C0E}"/>
                </a:ext>
              </a:extLst>
            </p:cNvPr>
            <p:cNvGrpSpPr/>
            <p:nvPr/>
          </p:nvGrpSpPr>
          <p:grpSpPr>
            <a:xfrm>
              <a:off x="7801336" y="4654714"/>
              <a:ext cx="914400" cy="914400"/>
              <a:chOff x="4095622" y="4423174"/>
              <a:chExt cx="914400" cy="9144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590D698-7C7F-93B3-1CC4-ED76645FB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095622" y="4423174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3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709B12A6-7C13-E398-99B8-C9EB24A6718C}"/>
                      </a:ext>
                    </a:extLst>
                  </p:cNvPr>
                  <p:cNvSpPr txBox="1"/>
                  <p:nvPr/>
                </p:nvSpPr>
                <p:spPr>
                  <a:xfrm>
                    <a:off x="4250878" y="4667998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709B12A6-7C13-E398-99B8-C9EB24A6718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0878" y="4667998"/>
                    <a:ext cx="496134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2500" r="-2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" name="Group 11" descr="Node En">
              <a:extLst>
                <a:ext uri="{FF2B5EF4-FFF2-40B4-BE49-F238E27FC236}">
                  <a16:creationId xmlns:a16="http://schemas.microsoft.com/office/drawing/2014/main" id="{0CE7D973-2FFD-3E65-66B6-C9A1F653C629}"/>
                </a:ext>
              </a:extLst>
            </p:cNvPr>
            <p:cNvGrpSpPr/>
            <p:nvPr/>
          </p:nvGrpSpPr>
          <p:grpSpPr>
            <a:xfrm>
              <a:off x="10887690" y="4654714"/>
              <a:ext cx="914400" cy="914400"/>
              <a:chOff x="7181976" y="4423174"/>
              <a:chExt cx="914400" cy="9144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6AEC7CF-59B0-C8DC-5B8D-29995D30A4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181976" y="4423174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F540C9A2-52DC-1E7E-2312-4EFBFAFF99B4}"/>
                      </a:ext>
                    </a:extLst>
                  </p:cNvPr>
                  <p:cNvSpPr txBox="1"/>
                  <p:nvPr/>
                </p:nvSpPr>
                <p:spPr>
                  <a:xfrm>
                    <a:off x="7337232" y="4667998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F540C9A2-52DC-1E7E-2312-4EFBFAFF99B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37232" y="4667998"/>
                    <a:ext cx="496134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500" r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Group 12" descr="Node C">
              <a:extLst>
                <a:ext uri="{FF2B5EF4-FFF2-40B4-BE49-F238E27FC236}">
                  <a16:creationId xmlns:a16="http://schemas.microsoft.com/office/drawing/2014/main" id="{86AE2D03-76D3-1508-82F6-926CFC659A8A}"/>
                </a:ext>
              </a:extLst>
            </p:cNvPr>
            <p:cNvGrpSpPr/>
            <p:nvPr/>
          </p:nvGrpSpPr>
          <p:grpSpPr>
            <a:xfrm>
              <a:off x="9344514" y="3023791"/>
              <a:ext cx="914400" cy="914400"/>
              <a:chOff x="5638800" y="2792251"/>
              <a:chExt cx="914400" cy="9144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866E1AFC-6ABF-36D5-E634-322CE29868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5638800" y="2792251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0821B539-AE61-17D2-477E-61086A5E13E2}"/>
                      </a:ext>
                    </a:extLst>
                  </p:cNvPr>
                  <p:cNvSpPr txBox="1"/>
                  <p:nvPr/>
                </p:nvSpPr>
                <p:spPr>
                  <a:xfrm>
                    <a:off x="5861788" y="3037075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r>
                            <a:rPr lang="en-US" sz="2400" b="1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oMath>
                      </m:oMathPara>
                    </a14:m>
                    <a:endParaRPr lang="en-US" sz="2400" b="1" i="1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9886831A-BB45-EE0A-8C78-4168430A0DC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1788" y="3037075"/>
                    <a:ext cx="496134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4" name="Group 13" descr="Node E2">
              <a:extLst>
                <a:ext uri="{FF2B5EF4-FFF2-40B4-BE49-F238E27FC236}">
                  <a16:creationId xmlns:a16="http://schemas.microsoft.com/office/drawing/2014/main" id="{9DDED6C7-3295-0FC8-67ED-09A646F42958}"/>
                </a:ext>
              </a:extLst>
            </p:cNvPr>
            <p:cNvGrpSpPr/>
            <p:nvPr/>
          </p:nvGrpSpPr>
          <p:grpSpPr>
            <a:xfrm>
              <a:off x="9338335" y="4653676"/>
              <a:ext cx="914400" cy="914400"/>
              <a:chOff x="5632621" y="4422136"/>
              <a:chExt cx="914400" cy="9144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276645D-956D-8567-9A95-8E565C12BD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5632621" y="4422136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3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D47E86A4-D110-8AC9-6A94-442A7BC82AA1}"/>
                      </a:ext>
                    </a:extLst>
                  </p:cNvPr>
                  <p:cNvSpPr txBox="1"/>
                  <p:nvPr/>
                </p:nvSpPr>
                <p:spPr>
                  <a:xfrm>
                    <a:off x="5787877" y="4666960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accent3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D47E86A4-D110-8AC9-6A94-442A7BC82AA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87877" y="4666960"/>
                    <a:ext cx="496134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500" r="-2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2A7B37-24B3-821E-1335-0210DE437ADB}"/>
                </a:ext>
              </a:extLst>
            </p:cNvPr>
            <p:cNvSpPr txBox="1"/>
            <p:nvPr/>
          </p:nvSpPr>
          <p:spPr>
            <a:xfrm>
              <a:off x="10362463" y="492621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…</a:t>
              </a:r>
            </a:p>
          </p:txBody>
        </p:sp>
      </p:grpSp>
      <p:pic>
        <p:nvPicPr>
          <p:cNvPr id="24" name="Picture 23" descr="Illustration of a rectangular robot with a hat looking at a can of SPAM, a sign reading “SPAM”, and a pile of unopened letters">
            <a:extLst>
              <a:ext uri="{FF2B5EF4-FFF2-40B4-BE49-F238E27FC236}">
                <a16:creationId xmlns:a16="http://schemas.microsoft.com/office/drawing/2014/main" id="{16C47DAD-FFAD-4C29-42E2-2042496209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258" r="7254" b="6303"/>
          <a:stretch>
            <a:fillRect/>
          </a:stretch>
        </p:blipFill>
        <p:spPr>
          <a:xfrm>
            <a:off x="8879594" y="2859506"/>
            <a:ext cx="2777471" cy="2796513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1720B01-9301-8DC0-3FCC-ACDF6796BE9C}"/>
              </a:ext>
            </a:extLst>
          </p:cNvPr>
          <p:cNvSpPr/>
          <p:nvPr/>
        </p:nvSpPr>
        <p:spPr>
          <a:xfrm>
            <a:off x="497157" y="3656719"/>
            <a:ext cx="3188424" cy="1168220"/>
          </a:xfrm>
          <a:prstGeom prst="roundRect">
            <a:avLst>
              <a:gd name="adj" fmla="val 6521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Maybe good enough for </a:t>
            </a:r>
            <a:r>
              <a:rPr lang="en-US" b="1" dirty="0">
                <a:solidFill>
                  <a:schemeClr val="accent1"/>
                </a:solidFill>
              </a:rPr>
              <a:t>classification</a:t>
            </a:r>
            <a:r>
              <a:rPr lang="en-US" dirty="0">
                <a:solidFill>
                  <a:schemeClr val="tx1"/>
                </a:solidFill>
              </a:rPr>
              <a:t>, not effective for </a:t>
            </a:r>
            <a:r>
              <a:rPr lang="en-US" b="1" dirty="0">
                <a:solidFill>
                  <a:schemeClr val="accent2"/>
                </a:solidFill>
              </a:rPr>
              <a:t>generation</a:t>
            </a:r>
          </a:p>
        </p:txBody>
      </p:sp>
    </p:spTree>
    <p:extLst>
      <p:ext uri="{BB962C8B-B14F-4D97-AF65-F5344CB8AC3E}">
        <p14:creationId xmlns:p14="http://schemas.microsoft.com/office/powerpoint/2010/main" val="42833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F65B5-EB12-5E16-9032-FE51C869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N-Gram Models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3755E0-157E-E265-03B7-5F0700BD7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2"/>
            <a:ext cx="11197683" cy="9144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Leverage </a:t>
            </a: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Markov assumption</a:t>
            </a:r>
            <a:r>
              <a:rPr lang="en-US" dirty="0"/>
              <a:t> to model words as dependent only on a </a:t>
            </a:r>
            <a:r>
              <a:rPr lang="en-US" i="1" dirty="0"/>
              <a:t>subset</a:t>
            </a:r>
            <a:r>
              <a:rPr lang="en-US" dirty="0"/>
              <a:t> of prior words.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BB34B-63C1-F311-82B0-EBB625F110A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16CA6B-96B4-848B-CB41-F4D8A8F09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12</a:t>
            </a:fld>
            <a:endParaRPr lang="en-US"/>
          </a:p>
        </p:txBody>
      </p:sp>
      <p:grpSp>
        <p:nvGrpSpPr>
          <p:cNvPr id="8" name="Group 7" descr="A markov chain diagram for node X0 connected to node X1, which is connected to node X2.">
            <a:extLst>
              <a:ext uri="{FF2B5EF4-FFF2-40B4-BE49-F238E27FC236}">
                <a16:creationId xmlns:a16="http://schemas.microsoft.com/office/drawing/2014/main" id="{A4544F61-9AD0-208C-4C9A-F30AD74AB473}"/>
              </a:ext>
            </a:extLst>
          </p:cNvPr>
          <p:cNvGrpSpPr/>
          <p:nvPr/>
        </p:nvGrpSpPr>
        <p:grpSpPr>
          <a:xfrm>
            <a:off x="2666999" y="3056686"/>
            <a:ext cx="5486400" cy="914400"/>
            <a:chOff x="3352799" y="2323253"/>
            <a:chExt cx="5486400" cy="914400"/>
          </a:xfrm>
        </p:grpSpPr>
        <p:grpSp>
          <p:nvGrpSpPr>
            <p:cNvPr id="9" name="Group 8" descr="Node A">
              <a:extLst>
                <a:ext uri="{FF2B5EF4-FFF2-40B4-BE49-F238E27FC236}">
                  <a16:creationId xmlns:a16="http://schemas.microsoft.com/office/drawing/2014/main" id="{B136DC24-84E9-F2FE-3A5C-D4794B201E5D}"/>
                </a:ext>
              </a:extLst>
            </p:cNvPr>
            <p:cNvGrpSpPr/>
            <p:nvPr/>
          </p:nvGrpSpPr>
          <p:grpSpPr>
            <a:xfrm>
              <a:off x="3352799" y="2323253"/>
              <a:ext cx="914400" cy="914400"/>
              <a:chOff x="3335437" y="3336401"/>
              <a:chExt cx="914400" cy="91440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797C9A9-C9D8-5381-0E81-F16BF7F3E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335437" y="3336401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A354AD23-A1C3-0920-9881-1ED0F322D87C}"/>
                      </a:ext>
                    </a:extLst>
                  </p:cNvPr>
                  <p:cNvSpPr txBox="1"/>
                  <p:nvPr/>
                </p:nvSpPr>
                <p:spPr>
                  <a:xfrm>
                    <a:off x="3484476" y="3569650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A354AD23-A1C3-0920-9881-1ED0F322D87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84476" y="3569650"/>
                    <a:ext cx="496134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500" r="-2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 descr="Node A">
              <a:extLst>
                <a:ext uri="{FF2B5EF4-FFF2-40B4-BE49-F238E27FC236}">
                  <a16:creationId xmlns:a16="http://schemas.microsoft.com/office/drawing/2014/main" id="{2F4746CA-1F6A-AD9D-8BF7-AF901347B3DA}"/>
                </a:ext>
              </a:extLst>
            </p:cNvPr>
            <p:cNvGrpSpPr/>
            <p:nvPr/>
          </p:nvGrpSpPr>
          <p:grpSpPr>
            <a:xfrm>
              <a:off x="5638799" y="2323253"/>
              <a:ext cx="914400" cy="914400"/>
              <a:chOff x="3335437" y="3336401"/>
              <a:chExt cx="914400" cy="9144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0A7D73B-6911-3934-3F64-39DD0228E2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335437" y="3336401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C2C2580C-E214-7DDC-5127-1DA95BA1E7B2}"/>
                      </a:ext>
                    </a:extLst>
                  </p:cNvPr>
                  <p:cNvSpPr txBox="1"/>
                  <p:nvPr/>
                </p:nvSpPr>
                <p:spPr>
                  <a:xfrm>
                    <a:off x="3501409" y="3569650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C2C2580C-E214-7DDC-5127-1DA95BA1E7B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01409" y="3569650"/>
                    <a:ext cx="496134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500" r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Group 10" descr="Node A">
              <a:extLst>
                <a:ext uri="{FF2B5EF4-FFF2-40B4-BE49-F238E27FC236}">
                  <a16:creationId xmlns:a16="http://schemas.microsoft.com/office/drawing/2014/main" id="{491FC9E0-49DA-589A-60FF-B03EDF7225CD}"/>
                </a:ext>
              </a:extLst>
            </p:cNvPr>
            <p:cNvGrpSpPr/>
            <p:nvPr/>
          </p:nvGrpSpPr>
          <p:grpSpPr>
            <a:xfrm>
              <a:off x="7924799" y="2323253"/>
              <a:ext cx="914400" cy="914400"/>
              <a:chOff x="3335437" y="3336401"/>
              <a:chExt cx="914400" cy="9144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7F2B2F06-64E5-0D14-EA31-F4F1097A038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335437" y="3336401"/>
                <a:ext cx="914400" cy="914400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57915CB-F3E7-4AF8-4C1C-C9986CEDD0EA}"/>
                      </a:ext>
                    </a:extLst>
                  </p:cNvPr>
                  <p:cNvSpPr txBox="1"/>
                  <p:nvPr/>
                </p:nvSpPr>
                <p:spPr>
                  <a:xfrm>
                    <a:off x="3501409" y="3569650"/>
                    <a:ext cx="49613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357915CB-F3E7-4AF8-4C1C-C9986CEDD0E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01409" y="3569650"/>
                    <a:ext cx="496134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500" r="-20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AD03658-836B-58AB-50BB-4709F26FB615}"/>
                  </a:ext>
                </a:extLst>
              </p:cNvPr>
              <p:cNvSpPr txBox="1"/>
              <p:nvPr/>
            </p:nvSpPr>
            <p:spPr>
              <a:xfrm>
                <a:off x="2679160" y="5250325"/>
                <a:ext cx="9019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AD03658-836B-58AB-50BB-4709F26FB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160" y="5250325"/>
                <a:ext cx="901978" cy="369332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33CF01-56CA-0B34-8B44-6FE1127C9031}"/>
                  </a:ext>
                </a:extLst>
              </p:cNvPr>
              <p:cNvSpPr txBox="1"/>
              <p:nvPr/>
            </p:nvSpPr>
            <p:spPr>
              <a:xfrm>
                <a:off x="4783202" y="5250325"/>
                <a:ext cx="12666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33CF01-56CA-0B34-8B44-6FE1127C9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202" y="5250325"/>
                <a:ext cx="1266693" cy="369332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C24DED-4515-E11F-5988-0C7B61120DEF}"/>
                  </a:ext>
                </a:extLst>
              </p:cNvPr>
              <p:cNvSpPr txBox="1"/>
              <p:nvPr/>
            </p:nvSpPr>
            <p:spPr>
              <a:xfrm>
                <a:off x="7062852" y="5250325"/>
                <a:ext cx="12666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C24DED-4515-E11F-5988-0C7B61120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852" y="5250325"/>
                <a:ext cx="1266693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97EDF564-F853-736A-1F95-C0B2C638E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7"/>
            <a:endCxn id="15" idx="1"/>
          </p:cNvCxnSpPr>
          <p:nvPr/>
        </p:nvCxnSpPr>
        <p:spPr>
          <a:xfrm rot="5400000" flipH="1" flipV="1">
            <a:off x="5410199" y="1227886"/>
            <a:ext cx="12700" cy="3925422"/>
          </a:xfrm>
          <a:prstGeom prst="curvedConnector3">
            <a:avLst>
              <a:gd name="adj1" fmla="val 3921079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C20CBBC8-665C-170F-965D-3DC030A87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" idx="7"/>
          </p:cNvCxnSpPr>
          <p:nvPr/>
        </p:nvCxnSpPr>
        <p:spPr>
          <a:xfrm rot="5400000" flipH="1" flipV="1">
            <a:off x="7696199" y="1227886"/>
            <a:ext cx="12700" cy="3925422"/>
          </a:xfrm>
          <a:prstGeom prst="curvedConnector3">
            <a:avLst>
              <a:gd name="adj1" fmla="val 3654425"/>
            </a:avLst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DF35B30-C43D-4460-936F-FF0B8D19F231}"/>
                  </a:ext>
                </a:extLst>
              </p:cNvPr>
              <p:cNvSpPr txBox="1"/>
              <p:nvPr/>
            </p:nvSpPr>
            <p:spPr>
              <a:xfrm>
                <a:off x="2679160" y="5773645"/>
                <a:ext cx="9019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DF35B30-C43D-4460-936F-FF0B8D19F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160" y="5773645"/>
                <a:ext cx="901978" cy="369332"/>
              </a:xfrm>
              <a:prstGeom prst="rect">
                <a:avLst/>
              </a:prstGeom>
              <a:blipFill>
                <a:blip r:embed="rId9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D0D8BD-5B9F-F57A-CE99-015F43F6CE72}"/>
                  </a:ext>
                </a:extLst>
              </p:cNvPr>
              <p:cNvSpPr txBox="1"/>
              <p:nvPr/>
            </p:nvSpPr>
            <p:spPr>
              <a:xfrm>
                <a:off x="4776851" y="5773645"/>
                <a:ext cx="12666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D0D8BD-5B9F-F57A-CE99-015F43F6C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851" y="5773645"/>
                <a:ext cx="1266693" cy="369332"/>
              </a:xfrm>
              <a:prstGeom prst="rect">
                <a:avLst/>
              </a:prstGeom>
              <a:blipFill>
                <a:blip r:embed="rId10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7940BC2-9E3A-CF10-67A9-888A0F7B5ABC}"/>
                  </a:ext>
                </a:extLst>
              </p:cNvPr>
              <p:cNvSpPr txBox="1"/>
              <p:nvPr/>
            </p:nvSpPr>
            <p:spPr>
              <a:xfrm>
                <a:off x="6839578" y="5773645"/>
                <a:ext cx="162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7940BC2-9E3A-CF10-67A9-888A0F7B5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578" y="5773645"/>
                <a:ext cx="1626920" cy="369332"/>
              </a:xfrm>
              <a:prstGeom prst="rect">
                <a:avLst/>
              </a:prstGeom>
              <a:blipFill>
                <a:blip r:embed="rId11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C21D3AF-CF25-1491-82C0-9807BF81D295}"/>
                  </a:ext>
                </a:extLst>
              </p:cNvPr>
              <p:cNvSpPr txBox="1"/>
              <p:nvPr/>
            </p:nvSpPr>
            <p:spPr>
              <a:xfrm>
                <a:off x="2679160" y="4759270"/>
                <a:ext cx="9019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1C21D3AF-CF25-1491-82C0-9807BF81D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160" y="4759270"/>
                <a:ext cx="901978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F5F8A8A-1BB9-7D84-5736-AC9755EE4846}"/>
                  </a:ext>
                </a:extLst>
              </p:cNvPr>
              <p:cNvSpPr txBox="1"/>
              <p:nvPr/>
            </p:nvSpPr>
            <p:spPr>
              <a:xfrm>
                <a:off x="4973188" y="4759270"/>
                <a:ext cx="8740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F5F8A8A-1BB9-7D84-5736-AC9755EE4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188" y="4759270"/>
                <a:ext cx="874021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86A629-798C-D49A-ABA1-EBBBDEFCDE10}"/>
                  </a:ext>
                </a:extLst>
              </p:cNvPr>
              <p:cNvSpPr txBox="1"/>
              <p:nvPr/>
            </p:nvSpPr>
            <p:spPr>
              <a:xfrm>
                <a:off x="7213366" y="4759270"/>
                <a:ext cx="8793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D86A629-798C-D49A-ABA1-EBBBDEFCD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366" y="4759270"/>
                <a:ext cx="879343" cy="369332"/>
              </a:xfrm>
              <a:prstGeom prst="rect">
                <a:avLst/>
              </a:prstGeom>
              <a:blipFill>
                <a:blip r:embed="rId1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4961FB9A-FE0E-E2D7-FFB6-7A243028B5BD}"/>
              </a:ext>
            </a:extLst>
          </p:cNvPr>
          <p:cNvSpPr txBox="1"/>
          <p:nvPr/>
        </p:nvSpPr>
        <p:spPr>
          <a:xfrm>
            <a:off x="845318" y="4759270"/>
            <a:ext cx="11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Unigram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E69071A-E2E8-C95C-BAA8-93B398B8CA0D}"/>
              </a:ext>
            </a:extLst>
          </p:cNvPr>
          <p:cNvSpPr txBox="1"/>
          <p:nvPr/>
        </p:nvSpPr>
        <p:spPr>
          <a:xfrm>
            <a:off x="924667" y="5250325"/>
            <a:ext cx="992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Bigram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D22813B-390C-D8C1-8E59-1375A03160E5}"/>
              </a:ext>
            </a:extLst>
          </p:cNvPr>
          <p:cNvSpPr txBox="1"/>
          <p:nvPr/>
        </p:nvSpPr>
        <p:spPr>
          <a:xfrm>
            <a:off x="898987" y="5773645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Trigram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FB6F714-C614-4607-5350-B339AC19DD27}"/>
                  </a:ext>
                </a:extLst>
              </p:cNvPr>
              <p:cNvSpPr txBox="1"/>
              <p:nvPr/>
            </p:nvSpPr>
            <p:spPr>
              <a:xfrm>
                <a:off x="9102290" y="4559381"/>
                <a:ext cx="2054344" cy="579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9"/>
                                </m:r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6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FB6F714-C614-4607-5350-B339AC19D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90" y="4559381"/>
                <a:ext cx="2054344" cy="579646"/>
              </a:xfrm>
              <a:prstGeom prst="rect">
                <a:avLst/>
              </a:prstGeom>
              <a:blipFill>
                <a:blip r:embed="rId15"/>
                <a:stretch>
                  <a:fillRect t="-156522" b="-2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82B690-E0EE-AAB3-1074-8AC54FCA3F6A}"/>
                  </a:ext>
                </a:extLst>
              </p:cNvPr>
              <p:cNvSpPr txBox="1"/>
              <p:nvPr/>
            </p:nvSpPr>
            <p:spPr>
              <a:xfrm>
                <a:off x="9102290" y="5149225"/>
                <a:ext cx="2527679" cy="579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9"/>
                                </m:r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6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82B690-E0EE-AAB3-1074-8AC54FCA3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90" y="5149225"/>
                <a:ext cx="2527679" cy="579646"/>
              </a:xfrm>
              <a:prstGeom prst="rect">
                <a:avLst/>
              </a:prstGeom>
              <a:blipFill>
                <a:blip r:embed="rId16"/>
                <a:stretch>
                  <a:fillRect t="-153191" b="-2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4585CD2-2908-7706-8BC2-3B57E64A691B}"/>
                  </a:ext>
                </a:extLst>
              </p:cNvPr>
              <p:cNvSpPr txBox="1"/>
              <p:nvPr/>
            </p:nvSpPr>
            <p:spPr>
              <a:xfrm>
                <a:off x="9102290" y="5739171"/>
                <a:ext cx="3011145" cy="579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∏"/>
                          <m:limLoc m:val="subSup"/>
                          <m:supHide m:val="on"/>
                          <m:ctrlP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9"/>
                                </m:r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6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sz="16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6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4585CD2-2908-7706-8BC2-3B57E64A6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290" y="5739171"/>
                <a:ext cx="3011145" cy="579646"/>
              </a:xfrm>
              <a:prstGeom prst="rect">
                <a:avLst/>
              </a:prstGeom>
              <a:blipFill>
                <a:blip r:embed="rId17"/>
                <a:stretch>
                  <a:fillRect t="-151064" b="-2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B2EEEA81-4164-A356-68AF-A59F45B78E51}"/>
              </a:ext>
            </a:extLst>
          </p:cNvPr>
          <p:cNvSpPr/>
          <p:nvPr/>
        </p:nvSpPr>
        <p:spPr>
          <a:xfrm>
            <a:off x="9324850" y="3714386"/>
            <a:ext cx="2449241" cy="6604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Search Problems!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694102A-C819-16AC-D40D-BC95C1045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3897" y="4501132"/>
            <a:ext cx="3011145" cy="1821276"/>
          </a:xfrm>
          <a:prstGeom prst="roundRect">
            <a:avLst>
              <a:gd name="adj" fmla="val 3650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0288B80-EA3A-D6C0-1B9A-0C5E16A61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81399" y="3513886"/>
            <a:ext cx="1371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9B7F9B5-1605-7342-67C6-737576516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67399" y="3513886"/>
            <a:ext cx="1371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A7746F9-4C80-5073-A6B9-40F6A7ED2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53399" y="3513886"/>
            <a:ext cx="1371600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84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6" grpId="0"/>
      <p:bldP spid="57" grpId="0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50617E5-32C0-9D00-DCB0-FC474E96E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N-Grams in Action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1F2D8-5EAB-4778-D0CC-632438B674D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82B100C-3581-FB5C-18AB-2B87202DC633}"/>
              </a:ext>
            </a:extLst>
          </p:cNvPr>
          <p:cNvSpPr/>
          <p:nvPr/>
        </p:nvSpPr>
        <p:spPr>
          <a:xfrm>
            <a:off x="3345654" y="4342610"/>
            <a:ext cx="5500687" cy="900112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”[dogs are] a source of zoonoses for humans”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EF794F5-F5EC-ED27-7515-2F06944399AC}"/>
              </a:ext>
            </a:extLst>
          </p:cNvPr>
          <p:cNvSpPr/>
          <p:nvPr/>
        </p:nvSpPr>
        <p:spPr>
          <a:xfrm>
            <a:off x="1195386" y="2414592"/>
            <a:ext cx="9801225" cy="900112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”[dogs] are the dog population is dominated by the dog among its closest extant relatives”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BCDB60-9B0F-5AD5-BF88-D7D9D4F5B53C}"/>
              </a:ext>
            </a:extLst>
          </p:cNvPr>
          <p:cNvSpPr txBox="1"/>
          <p:nvPr/>
        </p:nvSpPr>
        <p:spPr>
          <a:xfrm>
            <a:off x="1195386" y="2045260"/>
            <a:ext cx="992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Bigram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51CA19-D10D-AD6E-87CA-154B27608915}"/>
              </a:ext>
            </a:extLst>
          </p:cNvPr>
          <p:cNvSpPr txBox="1"/>
          <p:nvPr/>
        </p:nvSpPr>
        <p:spPr>
          <a:xfrm>
            <a:off x="3345654" y="3973278"/>
            <a:ext cx="1043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Trigram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8A29D0-C61E-08E3-8274-9DAADED42F10}"/>
              </a:ext>
            </a:extLst>
          </p:cNvPr>
          <p:cNvSpPr txBox="1"/>
          <p:nvPr/>
        </p:nvSpPr>
        <p:spPr>
          <a:xfrm>
            <a:off x="9122248" y="6259810"/>
            <a:ext cx="2912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Generated using text from the Wikipedia article on “</a:t>
            </a:r>
            <a:r>
              <a:rPr lang="en-US" sz="1200" dirty="0">
                <a:hlinkClick r:id="rId2"/>
              </a:rPr>
              <a:t>Dog</a:t>
            </a:r>
            <a:r>
              <a:rPr lang="en-US" sz="1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8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FC7297E-2F77-3FE5-1612-403EB728F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N-Grams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D32BE-2FCC-FC43-E3A8-3AB9CE442F5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88A0E-45C0-41BD-6F6F-67638BF7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 descr="Heatmap visualization of the bigrams for the top-25 words in the Wikipedia article on “Dog”. The heatmap shows a 25x25 grid for each pair of words. Most grid cells are black, indicating there is no corresponding bigram in the training text corpus. The remaining non-zero bigrams are sparser and most have low probabilities.">
            <a:extLst>
              <a:ext uri="{FF2B5EF4-FFF2-40B4-BE49-F238E27FC236}">
                <a16:creationId xmlns:a16="http://schemas.microsoft.com/office/drawing/2014/main" id="{4F1DFE92-6033-FDE7-E1B6-0719FC1C63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19" r="8972"/>
          <a:stretch>
            <a:fillRect/>
          </a:stretch>
        </p:blipFill>
        <p:spPr>
          <a:xfrm>
            <a:off x="7150402" y="1598733"/>
            <a:ext cx="4398379" cy="36690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E9ABBF-B470-E83E-8F57-35A4F875FC93}"/>
              </a:ext>
            </a:extLst>
          </p:cNvPr>
          <p:cNvSpPr txBox="1"/>
          <p:nvPr/>
        </p:nvSpPr>
        <p:spPr>
          <a:xfrm>
            <a:off x="7449753" y="5415852"/>
            <a:ext cx="3452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Heatmap of bigrams for top-25 words in Wikipedia article on “Dog”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03D113E-BED4-73DE-31FF-53377B17B17F}"/>
              </a:ext>
            </a:extLst>
          </p:cNvPr>
          <p:cNvSpPr/>
          <p:nvPr/>
        </p:nvSpPr>
        <p:spPr>
          <a:xfrm>
            <a:off x="1526662" y="4636741"/>
            <a:ext cx="3455968" cy="1160413"/>
          </a:xfrm>
          <a:prstGeom prst="roundRect">
            <a:avLst>
              <a:gd name="adj" fmla="val 118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Poor Long-Term Context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AB749AE-2B41-3D93-4325-A00FA9587961}"/>
              </a:ext>
            </a:extLst>
          </p:cNvPr>
          <p:cNvSpPr/>
          <p:nvPr/>
        </p:nvSpPr>
        <p:spPr>
          <a:xfrm>
            <a:off x="1526662" y="3243969"/>
            <a:ext cx="3455968" cy="1160413"/>
          </a:xfrm>
          <a:prstGeom prst="roundRect">
            <a:avLst>
              <a:gd name="adj" fmla="val 118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Sparse N-Grams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4F4809A-F1FF-ACF7-B0D0-3AE23453E5EC}"/>
              </a:ext>
            </a:extLst>
          </p:cNvPr>
          <p:cNvSpPr/>
          <p:nvPr/>
        </p:nvSpPr>
        <p:spPr>
          <a:xfrm>
            <a:off x="1526662" y="1851197"/>
            <a:ext cx="3455968" cy="1160413"/>
          </a:xfrm>
          <a:prstGeom prst="roundRect">
            <a:avLst>
              <a:gd name="adj" fmla="val 118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Tracking, Storing N-Grams</a:t>
            </a:r>
          </a:p>
        </p:txBody>
      </p:sp>
    </p:spTree>
    <p:extLst>
      <p:ext uri="{BB962C8B-B14F-4D97-AF65-F5344CB8AC3E}">
        <p14:creationId xmlns:p14="http://schemas.microsoft.com/office/powerpoint/2010/main" val="333109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30FF-35AD-180E-26D6-BA4698FB2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9F97AB-052F-E200-D2B4-ACC001A9C0E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3DDA0B-B827-FEAC-6E60-B01E8492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D61859-7EF6-A023-7308-A0E56B7E4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(2)</a:t>
            </a:r>
          </a:p>
        </p:txBody>
      </p:sp>
    </p:spTree>
    <p:extLst>
      <p:ext uri="{BB962C8B-B14F-4D97-AF65-F5344CB8AC3E}">
        <p14:creationId xmlns:p14="http://schemas.microsoft.com/office/powerpoint/2010/main" val="3755670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EA51BB-4FB0-58B2-345E-41F94376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 Context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866BA-D44D-FE8B-7729-AFADB7B49B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433B4F-6A2B-8252-64E2-476363ECE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F58025C-C0FD-F0CB-80A8-9F57CB2F2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4875" y="2526467"/>
            <a:ext cx="4742248" cy="554340"/>
            <a:chOff x="2913715" y="3674730"/>
            <a:chExt cx="4742248" cy="554340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C12FE939-513D-B672-1DEF-7DAFB7B1CFD3}"/>
                </a:ext>
              </a:extLst>
            </p:cNvPr>
            <p:cNvSpPr/>
            <p:nvPr/>
          </p:nvSpPr>
          <p:spPr>
            <a:xfrm>
              <a:off x="2913715" y="367473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617A1EDE-B344-36BA-33D5-B99EE2544F6B}"/>
                </a:ext>
              </a:extLst>
            </p:cNvPr>
            <p:cNvSpPr/>
            <p:nvPr/>
          </p:nvSpPr>
          <p:spPr>
            <a:xfrm>
              <a:off x="3733740" y="3674730"/>
              <a:ext cx="642123" cy="548640"/>
            </a:xfrm>
            <a:prstGeom prst="roundRect">
              <a:avLst/>
            </a:prstGeom>
            <a:solidFill>
              <a:schemeClr val="accent4">
                <a:alpha val="50196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cat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F1BE496E-D82A-478F-8508-C4CD04F4B580}"/>
                </a:ext>
              </a:extLst>
            </p:cNvPr>
            <p:cNvSpPr/>
            <p:nvPr/>
          </p:nvSpPr>
          <p:spPr>
            <a:xfrm>
              <a:off x="4553765" y="367473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sat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2D9C8CFD-01CA-3C69-D88E-3F57F53CA45F}"/>
                </a:ext>
              </a:extLst>
            </p:cNvPr>
            <p:cNvSpPr/>
            <p:nvPr/>
          </p:nvSpPr>
          <p:spPr>
            <a:xfrm>
              <a:off x="5373790" y="367473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on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97ED62A4-3355-A5BA-220E-3FC8BACC21C8}"/>
                </a:ext>
              </a:extLst>
            </p:cNvPr>
            <p:cNvSpPr/>
            <p:nvPr/>
          </p:nvSpPr>
          <p:spPr>
            <a:xfrm>
              <a:off x="6193815" y="368043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DA749276-1E8B-0B18-4073-99FE135467B4}"/>
                </a:ext>
              </a:extLst>
            </p:cNvPr>
            <p:cNvSpPr/>
            <p:nvPr/>
          </p:nvSpPr>
          <p:spPr>
            <a:xfrm>
              <a:off x="7013840" y="367473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7743439-B61C-A9F9-2B01-309788709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42048" y="4552621"/>
            <a:ext cx="4104013" cy="554340"/>
            <a:chOff x="2735813" y="4466900"/>
            <a:chExt cx="4104013" cy="554340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27906CCD-E381-70D0-5F69-127310C48159}"/>
                </a:ext>
              </a:extLst>
            </p:cNvPr>
            <p:cNvSpPr/>
            <p:nvPr/>
          </p:nvSpPr>
          <p:spPr>
            <a:xfrm>
              <a:off x="2735813" y="4466900"/>
              <a:ext cx="820025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Matt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D8D19C66-1C5D-4AE6-8B80-9D4EB36D7B99}"/>
                </a:ext>
              </a:extLst>
            </p:cNvPr>
            <p:cNvSpPr/>
            <p:nvPr/>
          </p:nvSpPr>
          <p:spPr>
            <a:xfrm>
              <a:off x="3733740" y="446690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sat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4402FF66-39F0-DDF6-E93F-C5A655EFAD6B}"/>
                </a:ext>
              </a:extLst>
            </p:cNvPr>
            <p:cNvSpPr/>
            <p:nvPr/>
          </p:nvSpPr>
          <p:spPr>
            <a:xfrm>
              <a:off x="4553765" y="446690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on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97B354E-BB41-4FE5-E9ED-283E0F29344D}"/>
                </a:ext>
              </a:extLst>
            </p:cNvPr>
            <p:cNvSpPr/>
            <p:nvPr/>
          </p:nvSpPr>
          <p:spPr>
            <a:xfrm>
              <a:off x="5373790" y="4472600"/>
              <a:ext cx="642123" cy="548640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8004601-4B52-1020-F415-4FC07B08C00B}"/>
                </a:ext>
              </a:extLst>
            </p:cNvPr>
            <p:cNvSpPr/>
            <p:nvPr/>
          </p:nvSpPr>
          <p:spPr>
            <a:xfrm>
              <a:off x="6197703" y="4466900"/>
              <a:ext cx="642123" cy="548640"/>
            </a:xfrm>
            <a:prstGeom prst="roundRect">
              <a:avLst/>
            </a:prstGeom>
            <a:solidFill>
              <a:schemeClr val="accent4">
                <a:alpha val="50196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cat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17EF4164-30DA-E973-9D4B-870E325C7C3A}"/>
              </a:ext>
            </a:extLst>
          </p:cNvPr>
          <p:cNvSpPr txBox="1"/>
          <p:nvPr/>
        </p:nvSpPr>
        <p:spPr>
          <a:xfrm>
            <a:off x="5820122" y="3583031"/>
            <a:ext cx="551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100802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3029026-F453-2A22-8BDF-19C38F4F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Embeddings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0CFF340-96AF-5010-4C17-8CC2940648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111985" cy="4606139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For neural language models, we need a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numerical representation</a:t>
                </a:r>
                <a:r>
                  <a:rPr lang="en-US" dirty="0"/>
                  <a:t> for words: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One-hot encoding</a:t>
                </a:r>
              </a:p>
              <a:p>
                <a:pPr lvl="1"/>
                <a:r>
                  <a:rPr lang="en-US" dirty="0"/>
                  <a:t>Each word has its own vector position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cat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dog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bird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Vector embeddings</a:t>
                </a:r>
              </a:p>
              <a:p>
                <a:pPr lvl="1"/>
                <a:r>
                  <a:rPr lang="en-US" dirty="0"/>
                  <a:t>Map words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-dimensional embedding space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cat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.25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−1.3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dog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.8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−1.2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Semantic meaning encoded in spatial relationships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dog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kitten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cat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puppy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0CFF340-96AF-5010-4C17-8CC2940648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111985" cy="4606139"/>
              </a:xfrm>
              <a:blipFill>
                <a:blip r:embed="rId2"/>
                <a:stretch>
                  <a:fillRect l="-1660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17618-6277-5944-61E2-CCA81FCD54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E888C-922A-6529-E166-6570F837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/>
          </a:p>
        </p:txBody>
      </p:sp>
      <p:pic>
        <p:nvPicPr>
          <p:cNvPr id="2" name="Picture 1" descr="word2vec">
            <a:extLst>
              <a:ext uri="{FF2B5EF4-FFF2-40B4-BE49-F238E27FC236}">
                <a16:creationId xmlns:a16="http://schemas.microsoft.com/office/drawing/2014/main" id="{24A8FB24-E198-5BD5-2647-0EFA503D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899" y="2459910"/>
            <a:ext cx="4932942" cy="259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5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219375-CF68-953D-A5D1-7398C8AF3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Embeddings Embed Societal Bias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72E4D-F5D3-282C-EA2B-CC919F2E6A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633D3A-404D-27BF-4F3A-5B5CCF8D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 descr="Screenshot of the first page from the paper “Semantics derived automatically from language corpora contain human-like biases” by Caliskan et al.">
            <a:extLst>
              <a:ext uri="{FF2B5EF4-FFF2-40B4-BE49-F238E27FC236}">
                <a16:creationId xmlns:a16="http://schemas.microsoft.com/office/drawing/2014/main" id="{ECA7FCF1-6D9B-F778-1DD4-21A63B49D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421" y="1174928"/>
            <a:ext cx="3709156" cy="4746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040E33-475F-FCEC-0DE0-464D1CF3BBC1}"/>
              </a:ext>
            </a:extLst>
          </p:cNvPr>
          <p:cNvSpPr txBox="1"/>
          <p:nvPr/>
        </p:nvSpPr>
        <p:spPr>
          <a:xfrm>
            <a:off x="5159973" y="5934924"/>
            <a:ext cx="1872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Caliskan et al. (2017)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78559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C89D4-3B7E-89A3-3CA1-AAAF3EA1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F053A89-DB31-B4CF-A104-C9402C8DF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Context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A881-4416-FA38-5592-0EEEB279391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CFE6C-EDE9-B9F6-8097-ACC17878B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B490D61-24D6-E3A1-9073-2487EB2C0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32568" y="3538036"/>
            <a:ext cx="8714213" cy="550485"/>
            <a:chOff x="3070877" y="4631540"/>
            <a:chExt cx="8714213" cy="550485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2E7E0A11-74AE-50BE-F331-088CCBA0EC39}"/>
                </a:ext>
              </a:extLst>
            </p:cNvPr>
            <p:cNvSpPr/>
            <p:nvPr/>
          </p:nvSpPr>
          <p:spPr>
            <a:xfrm>
              <a:off x="3070877" y="4633385"/>
              <a:ext cx="484961" cy="548640"/>
            </a:xfrm>
            <a:prstGeom prst="roundRect">
              <a:avLst/>
            </a:prstGeom>
            <a:solidFill>
              <a:srgbClr val="588051">
                <a:alpha val="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it</a:t>
              </a:r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E343C75C-B27E-C592-188C-63AB4CA11E4A}"/>
                </a:ext>
              </a:extLst>
            </p:cNvPr>
            <p:cNvSpPr/>
            <p:nvPr/>
          </p:nvSpPr>
          <p:spPr>
            <a:xfrm>
              <a:off x="3733740" y="4633385"/>
              <a:ext cx="642123" cy="548640"/>
            </a:xfrm>
            <a:prstGeom prst="roundRect">
              <a:avLst/>
            </a:prstGeom>
            <a:solidFill>
              <a:srgbClr val="588051">
                <a:alpha val="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was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33D3464F-3F27-CA42-A00F-B6AB7C767208}"/>
                </a:ext>
              </a:extLst>
            </p:cNvPr>
            <p:cNvSpPr/>
            <p:nvPr/>
          </p:nvSpPr>
          <p:spPr>
            <a:xfrm>
              <a:off x="4556989" y="4633385"/>
              <a:ext cx="1118373" cy="548640"/>
            </a:xfrm>
            <a:prstGeom prst="roundRect">
              <a:avLst/>
            </a:prstGeom>
            <a:solidFill>
              <a:srgbClr val="588051">
                <a:alpha val="50196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snowing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90ABDC5-D4A4-87EA-BDEB-4EDA4FE1F334}"/>
                </a:ext>
              </a:extLst>
            </p:cNvPr>
            <p:cNvSpPr/>
            <p:nvPr/>
          </p:nvSpPr>
          <p:spPr>
            <a:xfrm>
              <a:off x="5856488" y="4633385"/>
              <a:ext cx="642123" cy="548640"/>
            </a:xfrm>
            <a:prstGeom prst="roundRect">
              <a:avLst/>
            </a:prstGeom>
            <a:solidFill>
              <a:srgbClr val="588051">
                <a:alpha val="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as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1B89869-0321-3A78-798B-E632771ABBA5}"/>
                </a:ext>
              </a:extLst>
            </p:cNvPr>
            <p:cNvSpPr/>
            <p:nvPr/>
          </p:nvSpPr>
          <p:spPr>
            <a:xfrm>
              <a:off x="6680542" y="4633385"/>
              <a:ext cx="484961" cy="548640"/>
            </a:xfrm>
            <a:prstGeom prst="roundRect">
              <a:avLst/>
            </a:prstGeom>
            <a:solidFill>
              <a:srgbClr val="588051">
                <a:alpha val="50196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5A3CA3B-DA1D-DFD0-7381-45AF1B581043}"/>
                </a:ext>
              </a:extLst>
            </p:cNvPr>
            <p:cNvSpPr/>
            <p:nvPr/>
          </p:nvSpPr>
          <p:spPr>
            <a:xfrm>
              <a:off x="7347434" y="4633385"/>
              <a:ext cx="1072012" cy="548640"/>
            </a:xfrm>
            <a:prstGeom prst="roundRect">
              <a:avLst/>
            </a:prstGeom>
            <a:solidFill>
              <a:srgbClr val="588051">
                <a:alpha val="4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walked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80945CC1-297F-91FD-72A9-4DE901532B7C}"/>
                </a:ext>
              </a:extLst>
            </p:cNvPr>
            <p:cNvSpPr/>
            <p:nvPr/>
          </p:nvSpPr>
          <p:spPr>
            <a:xfrm>
              <a:off x="8601377" y="4633385"/>
              <a:ext cx="1072012" cy="548640"/>
            </a:xfrm>
            <a:prstGeom prst="roundRect">
              <a:avLst/>
            </a:prstGeom>
            <a:solidFill>
              <a:srgbClr val="588051">
                <a:alpha val="2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across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ADFDDDD-34C6-BF68-62C0-AAE1B4C72F43}"/>
                </a:ext>
              </a:extLst>
            </p:cNvPr>
            <p:cNvSpPr/>
            <p:nvPr/>
          </p:nvSpPr>
          <p:spPr>
            <a:xfrm>
              <a:off x="9849661" y="4631540"/>
              <a:ext cx="782843" cy="548640"/>
            </a:xfrm>
            <a:prstGeom prst="roundRect">
              <a:avLst/>
            </a:prstGeom>
            <a:solidFill>
              <a:srgbClr val="588051">
                <a:alpha val="6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red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D7FC1C26-0ED7-44AC-66F3-6FD3F2D66DA1}"/>
                </a:ext>
              </a:extLst>
            </p:cNvPr>
            <p:cNvSpPr/>
            <p:nvPr/>
          </p:nvSpPr>
          <p:spPr>
            <a:xfrm>
              <a:off x="10808776" y="4631540"/>
              <a:ext cx="976314" cy="548640"/>
            </a:xfrm>
            <a:prstGeom prst="roundRect">
              <a:avLst/>
            </a:prstGeom>
            <a:solidFill>
              <a:schemeClr val="accent4">
                <a:alpha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square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6178A36-625A-77E5-B3EE-3A5849FFB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58335" y="5122924"/>
            <a:ext cx="9675328" cy="553341"/>
            <a:chOff x="1513533" y="5448714"/>
            <a:chExt cx="9675328" cy="553341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6017D44-6806-1BD1-2B48-8EA2FC99F9C9}"/>
                </a:ext>
              </a:extLst>
            </p:cNvPr>
            <p:cNvSpPr/>
            <p:nvPr/>
          </p:nvSpPr>
          <p:spPr>
            <a:xfrm>
              <a:off x="1513533" y="5453415"/>
              <a:ext cx="662863" cy="548640"/>
            </a:xfrm>
            <a:prstGeom prst="roundRect">
              <a:avLst/>
            </a:prstGeom>
            <a:solidFill>
              <a:srgbClr val="588051">
                <a:alpha val="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my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DEB3B26-A7FC-64D1-8AB2-4F394A82F76D}"/>
                </a:ext>
              </a:extLst>
            </p:cNvPr>
            <p:cNvSpPr/>
            <p:nvPr/>
          </p:nvSpPr>
          <p:spPr>
            <a:xfrm>
              <a:off x="2341484" y="5453415"/>
              <a:ext cx="658161" cy="548640"/>
            </a:xfrm>
            <a:prstGeom prst="roundRect">
              <a:avLst/>
            </a:prstGeom>
            <a:solidFill>
              <a:srgbClr val="588051">
                <a:alpha val="5098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first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C1B01B59-0D0F-6DB1-2852-EA23A05994AF}"/>
                </a:ext>
              </a:extLst>
            </p:cNvPr>
            <p:cNvSpPr/>
            <p:nvPr/>
          </p:nvSpPr>
          <p:spPr>
            <a:xfrm>
              <a:off x="3164733" y="5453415"/>
              <a:ext cx="662863" cy="548640"/>
            </a:xfrm>
            <a:prstGeom prst="roundRect">
              <a:avLst/>
            </a:prstGeom>
            <a:solidFill>
              <a:srgbClr val="588051">
                <a:alpha val="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day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3E9FCD1-6472-39AC-2EAD-7C1CBC04121D}"/>
                </a:ext>
              </a:extLst>
            </p:cNvPr>
            <p:cNvSpPr/>
            <p:nvPr/>
          </p:nvSpPr>
          <p:spPr>
            <a:xfrm>
              <a:off x="3992684" y="5448714"/>
              <a:ext cx="642123" cy="548640"/>
            </a:xfrm>
            <a:prstGeom prst="roundRect">
              <a:avLst/>
            </a:prstGeom>
            <a:solidFill>
              <a:srgbClr val="588051">
                <a:alpha val="5098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as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E4320826-EFC6-E0FE-FD76-BC8B6F393B1B}"/>
                </a:ext>
              </a:extLst>
            </p:cNvPr>
            <p:cNvSpPr/>
            <p:nvPr/>
          </p:nvSpPr>
          <p:spPr>
            <a:xfrm>
              <a:off x="4799895" y="5448714"/>
              <a:ext cx="484961" cy="548640"/>
            </a:xfrm>
            <a:prstGeom prst="roundRect">
              <a:avLst/>
            </a:prstGeom>
            <a:solidFill>
              <a:srgbClr val="588051">
                <a:alpha val="5098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8F272047-7507-914E-E1FE-1F8A249B7D69}"/>
                </a:ext>
              </a:extLst>
            </p:cNvPr>
            <p:cNvSpPr/>
            <p:nvPr/>
          </p:nvSpPr>
          <p:spPr>
            <a:xfrm>
              <a:off x="5449944" y="5448714"/>
              <a:ext cx="1279462" cy="548640"/>
            </a:xfrm>
            <a:prstGeom prst="roundRect">
              <a:avLst/>
            </a:prstGeom>
            <a:solidFill>
              <a:srgbClr val="588051">
                <a:alpha val="2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professor</a:t>
              </a: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F5D319B7-9F32-A87C-F972-038060B5032F}"/>
                </a:ext>
              </a:extLst>
            </p:cNvPr>
            <p:cNvSpPr/>
            <p:nvPr/>
          </p:nvSpPr>
          <p:spPr>
            <a:xfrm>
              <a:off x="6894494" y="5448714"/>
              <a:ext cx="484961" cy="548640"/>
            </a:xfrm>
            <a:prstGeom prst="roundRect">
              <a:avLst/>
            </a:prstGeom>
            <a:solidFill>
              <a:srgbClr val="588051">
                <a:alpha val="50196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i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88C061ED-4CD5-973E-AB2C-8415E64CA957}"/>
                </a:ext>
              </a:extLst>
            </p:cNvPr>
            <p:cNvSpPr/>
            <p:nvPr/>
          </p:nvSpPr>
          <p:spPr>
            <a:xfrm>
              <a:off x="7544543" y="5448714"/>
              <a:ext cx="747774" cy="548640"/>
            </a:xfrm>
            <a:prstGeom prst="roundRect">
              <a:avLst/>
            </a:prstGeom>
            <a:solidFill>
              <a:srgbClr val="588051">
                <a:alpha val="4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went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C608A30-DA88-3064-E0D2-016F9062DB6E}"/>
                </a:ext>
              </a:extLst>
            </p:cNvPr>
            <p:cNvSpPr/>
            <p:nvPr/>
          </p:nvSpPr>
          <p:spPr>
            <a:xfrm>
              <a:off x="8457405" y="5448714"/>
              <a:ext cx="642123" cy="548640"/>
            </a:xfrm>
            <a:prstGeom prst="roundRect">
              <a:avLst/>
            </a:prstGeom>
            <a:solidFill>
              <a:srgbClr val="588051">
                <a:alpha val="2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to</a:t>
              </a:r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D541313-D2B8-BCA4-02D4-3A65B1A58A04}"/>
                </a:ext>
              </a:extLst>
            </p:cNvPr>
            <p:cNvSpPr/>
            <p:nvPr/>
          </p:nvSpPr>
          <p:spPr>
            <a:xfrm>
              <a:off x="9264616" y="5448714"/>
              <a:ext cx="782843" cy="548640"/>
            </a:xfrm>
            <a:prstGeom prst="roundRect">
              <a:avLst/>
            </a:prstGeom>
            <a:solidFill>
              <a:srgbClr val="588051">
                <a:alpha val="6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red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3C1B58D3-0D17-7C3A-2427-EA40C23A33D4}"/>
                </a:ext>
              </a:extLst>
            </p:cNvPr>
            <p:cNvSpPr/>
            <p:nvPr/>
          </p:nvSpPr>
          <p:spPr>
            <a:xfrm>
              <a:off x="10212547" y="5448714"/>
              <a:ext cx="976314" cy="548640"/>
            </a:xfrm>
            <a:prstGeom prst="roundRect">
              <a:avLst/>
            </a:prstGeom>
            <a:solidFill>
              <a:schemeClr val="accent4">
                <a:alpha val="60000"/>
              </a:schemeClr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square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A2389B-6375-D0E6-84D8-7641F3998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3357" y="1953148"/>
            <a:ext cx="5556819" cy="548640"/>
            <a:chOff x="2913715" y="3674730"/>
            <a:chExt cx="5556819" cy="548640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F07AA298-778F-DA04-7243-8FF0A6D39EFA}"/>
                </a:ext>
              </a:extLst>
            </p:cNvPr>
            <p:cNvSpPr/>
            <p:nvPr/>
          </p:nvSpPr>
          <p:spPr>
            <a:xfrm>
              <a:off x="5613980" y="3674730"/>
              <a:ext cx="976314" cy="548640"/>
            </a:xfrm>
            <a:prstGeom prst="roundRect">
              <a:avLst/>
            </a:prstGeom>
            <a:solidFill>
              <a:schemeClr val="accent4">
                <a:alpha val="60000"/>
              </a:schemeClr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square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669C7624-9481-ACDE-DF4E-DF89464568D2}"/>
                </a:ext>
              </a:extLst>
            </p:cNvPr>
            <p:cNvSpPr/>
            <p:nvPr/>
          </p:nvSpPr>
          <p:spPr>
            <a:xfrm>
              <a:off x="2913715" y="3674730"/>
              <a:ext cx="642123" cy="548640"/>
            </a:xfrm>
            <a:prstGeom prst="roundRect">
              <a:avLst/>
            </a:prstGeom>
            <a:solidFill>
              <a:srgbClr val="588051">
                <a:alpha val="4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you</a:t>
              </a: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234A2437-3F60-72C6-0FCB-DAE5754A8F08}"/>
                </a:ext>
              </a:extLst>
            </p:cNvPr>
            <p:cNvSpPr/>
            <p:nvPr/>
          </p:nvSpPr>
          <p:spPr>
            <a:xfrm>
              <a:off x="3733740" y="3674730"/>
              <a:ext cx="882313" cy="548640"/>
            </a:xfrm>
            <a:prstGeom prst="roundRect">
              <a:avLst/>
            </a:prstGeom>
            <a:solidFill>
              <a:srgbClr val="588051">
                <a:alpha val="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have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C0E1730E-CCDC-07B4-14A7-558391FB7ED4}"/>
                </a:ext>
              </a:extLst>
            </p:cNvPr>
            <p:cNvSpPr/>
            <p:nvPr/>
          </p:nvSpPr>
          <p:spPr>
            <a:xfrm>
              <a:off x="4793955" y="3674730"/>
              <a:ext cx="642123" cy="548640"/>
            </a:xfrm>
            <a:prstGeom prst="roundRect">
              <a:avLst/>
            </a:prstGeom>
            <a:solidFill>
              <a:srgbClr val="588051">
                <a:alpha val="2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to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DFF16E9-81F5-B1BB-F8A4-06E391DF4D00}"/>
                </a:ext>
              </a:extLst>
            </p:cNvPr>
            <p:cNvSpPr/>
            <p:nvPr/>
          </p:nvSpPr>
          <p:spPr>
            <a:xfrm>
              <a:off x="6768196" y="3674730"/>
              <a:ext cx="642123" cy="548640"/>
            </a:xfrm>
            <a:prstGeom prst="roundRect">
              <a:avLst/>
            </a:prstGeom>
            <a:solidFill>
              <a:srgbClr val="588051">
                <a:alpha val="9804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E779AB1-7397-66AE-B3C1-1EEB259ACECA}"/>
                </a:ext>
              </a:extLst>
            </p:cNvPr>
            <p:cNvSpPr/>
            <p:nvPr/>
          </p:nvSpPr>
          <p:spPr>
            <a:xfrm>
              <a:off x="7588221" y="3674730"/>
              <a:ext cx="882313" cy="548640"/>
            </a:xfrm>
            <a:prstGeom prst="roundRect">
              <a:avLst/>
            </a:prstGeom>
            <a:solidFill>
              <a:srgbClr val="588051">
                <a:alpha val="60000"/>
              </a:srgbClr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root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582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CSE 473 stickers!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50753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4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next week (8.20)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No late period — HW4 must be turned in by 8.21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52D4AAF-D9C0-B26E-85C4-4704A8852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767071" y="3081798"/>
            <a:ext cx="2791968" cy="2715768"/>
          </a:xfrm>
          <a:prstGeom prst="straightConnector1">
            <a:avLst/>
          </a:prstGeom>
          <a:ln w="76200">
            <a:solidFill>
              <a:schemeClr val="accent4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AA5870D-5953-839A-8B4D-EDBB8D6A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Embeddings + Context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72AEF-B038-03FB-8702-67F99CB7F22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1F05A-B0F0-A8E1-CF09-A0E27DA2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1C0E6EB-547B-A9E5-1B61-3C59E3455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4767071" y="3508518"/>
            <a:ext cx="560832" cy="22890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91DD642-E948-9E08-6B43-B7164CE4B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767071" y="2613930"/>
            <a:ext cx="560832" cy="894588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835A829-606E-2FCB-9971-F5C387F3F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767071" y="2172232"/>
            <a:ext cx="1719073" cy="441698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55C5C57-10FD-128C-0957-D77B289F1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486144" y="2172232"/>
            <a:ext cx="1072895" cy="888992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2C9283-4984-4B65-A3CB-958E795A5A5F}"/>
                  </a:ext>
                </a:extLst>
              </p:cNvPr>
              <p:cNvSpPr txBox="1"/>
              <p:nvPr/>
            </p:nvSpPr>
            <p:spPr>
              <a:xfrm>
                <a:off x="3802768" y="4283710"/>
                <a:ext cx="964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</a:rPr>
                  <a:t>input</a:t>
                </a:r>
                <a:r>
                  <a:rPr lang="en-US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2C9283-4984-4B65-A3CB-958E795A5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768" y="4283710"/>
                <a:ext cx="964303" cy="369332"/>
              </a:xfrm>
              <a:prstGeom prst="rect">
                <a:avLst/>
              </a:prstGeom>
              <a:blipFill>
                <a:blip r:embed="rId2"/>
                <a:stretch>
                  <a:fillRect l="-5195" t="-66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76C6BC0-379D-D58E-9C7C-045D327278C8}"/>
                  </a:ext>
                </a:extLst>
              </p:cNvPr>
              <p:cNvSpPr txBox="1"/>
              <p:nvPr/>
            </p:nvSpPr>
            <p:spPr>
              <a:xfrm>
                <a:off x="3507178" y="3019790"/>
                <a:ext cx="1329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3"/>
                    </a:solidFill>
                  </a:rPr>
                  <a:t>context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76C6BC0-379D-D58E-9C7C-045D32727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178" y="3019790"/>
                <a:ext cx="1329979" cy="369332"/>
              </a:xfrm>
              <a:prstGeom prst="rect">
                <a:avLst/>
              </a:prstGeom>
              <a:blipFill>
                <a:blip r:embed="rId3"/>
                <a:stretch>
                  <a:fillRect l="-3810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4A6218E-6350-743D-03D4-9C06DAF01F20}"/>
                  </a:ext>
                </a:extLst>
              </p:cNvPr>
              <p:cNvSpPr txBox="1"/>
              <p:nvPr/>
            </p:nvSpPr>
            <p:spPr>
              <a:xfrm>
                <a:off x="4205850" y="1903460"/>
                <a:ext cx="13353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3"/>
                    </a:solidFill>
                  </a:rPr>
                  <a:t>context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4A6218E-6350-743D-03D4-9C06DAF01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850" y="1903460"/>
                <a:ext cx="1335302" cy="369332"/>
              </a:xfrm>
              <a:prstGeom prst="rect">
                <a:avLst/>
              </a:prstGeom>
              <a:blipFill>
                <a:blip r:embed="rId4"/>
                <a:stretch>
                  <a:fillRect l="-3774" t="-6452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22FB07-3F76-0BF6-69EF-62B9F5291B8B}"/>
                  </a:ext>
                </a:extLst>
              </p:cNvPr>
              <p:cNvSpPr txBox="1"/>
              <p:nvPr/>
            </p:nvSpPr>
            <p:spPr>
              <a:xfrm>
                <a:off x="7022591" y="2178329"/>
                <a:ext cx="13353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accent3"/>
                    </a:solidFill>
                  </a:rPr>
                  <a:t>context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522FB07-3F76-0BF6-69EF-62B9F5291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2591" y="2178329"/>
                <a:ext cx="1335302" cy="369332"/>
              </a:xfrm>
              <a:prstGeom prst="rect">
                <a:avLst/>
              </a:prstGeom>
              <a:blipFill>
                <a:blip r:embed="rId5"/>
                <a:stretch>
                  <a:fillRect l="-2804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A8FC9DFA-D8D1-795F-D825-BB43259C2C59}"/>
              </a:ext>
            </a:extLst>
          </p:cNvPr>
          <p:cNvSpPr txBox="1"/>
          <p:nvPr/>
        </p:nvSpPr>
        <p:spPr>
          <a:xfrm>
            <a:off x="6919485" y="4283710"/>
            <a:ext cx="2242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input with context</a:t>
            </a:r>
          </a:p>
        </p:txBody>
      </p:sp>
    </p:spTree>
    <p:extLst>
      <p:ext uri="{BB962C8B-B14F-4D97-AF65-F5344CB8AC3E}">
        <p14:creationId xmlns:p14="http://schemas.microsoft.com/office/powerpoint/2010/main" val="109220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0" grpId="0"/>
      <p:bldP spid="41" grpId="0"/>
      <p:bldP spid="42" grpId="0"/>
      <p:bldP spid="4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FFD70-354B-4967-F1A9-A2EC4E7D3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7A48B6-CB89-3A5D-0AE4-CF96E81B33D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8993A-7AA4-DE37-6655-3B7E675B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4D3E05-192F-6E1A-0B9F-13543E98D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2641768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A91E35E-75FB-77F3-063A-8AB61C0E5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Models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122D7D-C67D-14E2-DFD1-01C16C1437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D9CEA1-9443-3641-89FB-E11CE455B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2" descr="neural networks - What part of the Vaswani et al. is the &quot;transformer&quot;? -  Artificial Intelligence Stack Exchange">
            <a:extLst>
              <a:ext uri="{FF2B5EF4-FFF2-40B4-BE49-F238E27FC236}">
                <a16:creationId xmlns:a16="http://schemas.microsoft.com/office/drawing/2014/main" id="{E0134C30-81FF-3C6B-7123-57593842B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523" y="446977"/>
            <a:ext cx="3148954" cy="484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7F65DF-927C-3EFD-503D-1B79C159FB5F}"/>
              </a:ext>
            </a:extLst>
          </p:cNvPr>
          <p:cNvSpPr txBox="1"/>
          <p:nvPr/>
        </p:nvSpPr>
        <p:spPr>
          <a:xfrm>
            <a:off x="5171772" y="5362738"/>
            <a:ext cx="1848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Vaswani et al. (2017)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21920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93A3D7F-2D0B-6B16-EBF7-56AFC41D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5B26139-AD9E-2069-9482-CED6B09596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The attention mechanism scales outputs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9652D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by relevance of key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to query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Attention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softmax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solidFill>
                            <a:srgbClr val="A9652D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25B26139-AD9E-2069-9482-CED6B09596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BD0B1-7BE4-8A46-E8C4-9FDCE9F2C2C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55C7E4-AF06-B510-6EC6-6A954DBD3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9F8CD86-1EAA-6AF9-9864-4A3616FA9666}"/>
                  </a:ext>
                </a:extLst>
              </p:cNvPr>
              <p:cNvSpPr/>
              <p:nvPr/>
            </p:nvSpPr>
            <p:spPr>
              <a:xfrm>
                <a:off x="895560" y="3893330"/>
                <a:ext cx="3140015" cy="2081783"/>
              </a:xfrm>
              <a:prstGeom prst="roundRect">
                <a:avLst>
                  <a:gd name="adj" fmla="val 6017"/>
                </a:avLst>
              </a:prstGeom>
              <a:solidFill>
                <a:srgbClr val="7164A3">
                  <a:alpha val="25098"/>
                </a:srgbClr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Query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𝑸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“What am I looking for?”</a:t>
                </a:r>
              </a:p>
              <a:p>
                <a:pPr algn="ctr"/>
                <a:endParaRPr lang="en-US" i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Current token’s information needs</a:t>
                </a: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9F8CD86-1EAA-6AF9-9864-4A3616FA96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60" y="3893330"/>
                <a:ext cx="3140015" cy="2081783"/>
              </a:xfrm>
              <a:prstGeom prst="roundRect">
                <a:avLst>
                  <a:gd name="adj" fmla="val 6017"/>
                </a:avLst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4C2EE3A7-CB6E-FF6B-49B1-7D0A02757E08}"/>
                  </a:ext>
                </a:extLst>
              </p:cNvPr>
              <p:cNvSpPr/>
              <p:nvPr/>
            </p:nvSpPr>
            <p:spPr>
              <a:xfrm>
                <a:off x="4525991" y="3893329"/>
                <a:ext cx="3140015" cy="2081783"/>
              </a:xfrm>
              <a:prstGeom prst="roundRect">
                <a:avLst>
                  <a:gd name="adj" fmla="val 6017"/>
                </a:avLst>
              </a:prstGeom>
              <a:solidFill>
                <a:schemeClr val="accent3">
                  <a:alpha val="25098"/>
                </a:schemeClr>
              </a:solidFill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Key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“What do I contain?”</a:t>
                </a:r>
              </a:p>
              <a:p>
                <a:pPr algn="ctr"/>
                <a:endParaRPr lang="en-US" i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u="sng" dirty="0">
                    <a:solidFill>
                      <a:schemeClr val="tx1"/>
                    </a:solidFill>
                  </a:rPr>
                  <a:t>Summarizes</a:t>
                </a:r>
                <a:r>
                  <a:rPr lang="en-US" dirty="0">
                    <a:solidFill>
                      <a:schemeClr val="tx1"/>
                    </a:solidFill>
                  </a:rPr>
                  <a:t> information offered by token</a:t>
                </a: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4C2EE3A7-CB6E-FF6B-49B1-7D0A02757E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991" y="3893329"/>
                <a:ext cx="3140015" cy="2081783"/>
              </a:xfrm>
              <a:prstGeom prst="roundRect">
                <a:avLst>
                  <a:gd name="adj" fmla="val 6017"/>
                </a:avLst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8B013302-40D4-03DC-EE90-7A66825277C2}"/>
                  </a:ext>
                </a:extLst>
              </p:cNvPr>
              <p:cNvSpPr/>
              <p:nvPr/>
            </p:nvSpPr>
            <p:spPr>
              <a:xfrm>
                <a:off x="8156424" y="3893328"/>
                <a:ext cx="3140015" cy="2081783"/>
              </a:xfrm>
              <a:prstGeom prst="roundRect">
                <a:avLst>
                  <a:gd name="adj" fmla="val 6017"/>
                </a:avLst>
              </a:prstGeom>
              <a:solidFill>
                <a:srgbClr val="A9652D">
                  <a:alpha val="25098"/>
                </a:srgbClr>
              </a:solidFill>
              <a:ln w="57150">
                <a:solidFill>
                  <a:srgbClr val="A9652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Value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i="1" dirty="0">
                    <a:solidFill>
                      <a:schemeClr val="tx1"/>
                    </a:solidFill>
                  </a:rPr>
                  <a:t>“What do I provide?”</a:t>
                </a:r>
              </a:p>
              <a:p>
                <a:pPr algn="ctr"/>
                <a:endParaRPr lang="en-US" i="1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u="sng" dirty="0">
                    <a:solidFill>
                      <a:schemeClr val="tx1"/>
                    </a:solidFill>
                  </a:rPr>
                  <a:t>Actual</a:t>
                </a:r>
                <a:r>
                  <a:rPr lang="en-US" dirty="0">
                    <a:solidFill>
                      <a:schemeClr val="tx1"/>
                    </a:solidFill>
                  </a:rPr>
                  <a:t> information provided by token </a:t>
                </a: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8B013302-40D4-03DC-EE90-7A66825277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424" y="3893328"/>
                <a:ext cx="3140015" cy="2081783"/>
              </a:xfrm>
              <a:prstGeom prst="roundRect">
                <a:avLst>
                  <a:gd name="adj" fmla="val 6017"/>
                </a:avLst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A9652D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016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1DE7799-7F92-F684-B326-A55AB576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Outputs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AE4455F-EB8A-86FE-D74A-1D6FE2ADB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11197683" cy="31375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The output is a weighted sum of input embeddings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𝐨𝐮𝐭𝐩𝐮𝐭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9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softmax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accent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sSub>
                                    <m:sSubPr>
                                      <m:ctrlPr>
                                        <a:rPr lang="en-US" b="1" i="1" smtClean="0">
                                          <a:solidFill>
                                            <a:schemeClr val="accent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accent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𝒌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rad>
                                </m:den>
                              </m:f>
                            </m:e>
                          </m:d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A9652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A9652D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800" dirty="0"/>
              </a:p>
              <a:p>
                <a:pPr marL="0" indent="0" algn="ctr">
                  <a:buNone/>
                </a:pPr>
                <a:endParaRPr lang="en-US" sz="1000" dirty="0"/>
              </a:p>
              <a:p>
                <a:pPr marL="0" indent="0" algn="ctr">
                  <a:buNone/>
                </a:pPr>
                <a:r>
                  <a:rPr lang="en-US" i="1" dirty="0">
                    <a:solidFill>
                      <a:schemeClr val="bg2"/>
                    </a:solidFill>
                  </a:rPr>
                  <a:t>“The cat sat on the mat”</a:t>
                </a:r>
              </a:p>
              <a:p>
                <a:pPr marL="0" indent="0" algn="ctr"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AE4455F-EB8A-86FE-D74A-1D6FE2ADB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11197683" cy="3137507"/>
              </a:xfrm>
              <a:blipFill>
                <a:blip r:embed="rId2"/>
                <a:stretch>
                  <a:fillRect l="-907" t="-9274" b="-213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95B6E-C0DB-0BCA-A88B-57BD12106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1253265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7E9C9-6108-BFDE-ABF6-59AAE804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5A8175A-F496-F054-B3CF-233C9D0B2F10}"/>
              </a:ext>
            </a:extLst>
          </p:cNvPr>
          <p:cNvSpPr/>
          <p:nvPr/>
        </p:nvSpPr>
        <p:spPr>
          <a:xfrm>
            <a:off x="2878181" y="5163235"/>
            <a:ext cx="914400" cy="548640"/>
          </a:xfrm>
          <a:prstGeom prst="roundRect">
            <a:avLst/>
          </a:prstGeom>
          <a:solidFill>
            <a:srgbClr val="588051">
              <a:alpha val="9804"/>
            </a:srgb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87A419F-851A-4B15-DF6B-04030444EECB}"/>
              </a:ext>
            </a:extLst>
          </p:cNvPr>
          <p:cNvSpPr/>
          <p:nvPr/>
        </p:nvSpPr>
        <p:spPr>
          <a:xfrm>
            <a:off x="4258490" y="5163235"/>
            <a:ext cx="914400" cy="548640"/>
          </a:xfrm>
          <a:prstGeom prst="roundRect">
            <a:avLst/>
          </a:prstGeom>
          <a:solidFill>
            <a:srgbClr val="588051">
              <a:alpha val="80000"/>
            </a:srgb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C2A8764-CD37-79AF-0B7F-7C0CA630983C}"/>
              </a:ext>
            </a:extLst>
          </p:cNvPr>
          <p:cNvSpPr/>
          <p:nvPr/>
        </p:nvSpPr>
        <p:spPr>
          <a:xfrm>
            <a:off x="5638799" y="5163235"/>
            <a:ext cx="914400" cy="548640"/>
          </a:xfrm>
          <a:prstGeom prst="roundRect">
            <a:avLst/>
          </a:prstGeom>
          <a:solidFill>
            <a:srgbClr val="588051">
              <a:alpha val="29804"/>
            </a:srgbClr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F31CCC1-927C-8C7B-7957-D0270EF68760}"/>
              </a:ext>
            </a:extLst>
          </p:cNvPr>
          <p:cNvSpPr/>
          <p:nvPr/>
        </p:nvSpPr>
        <p:spPr>
          <a:xfrm>
            <a:off x="7019108" y="5163235"/>
            <a:ext cx="914400" cy="548640"/>
          </a:xfrm>
          <a:prstGeom prst="roundRect">
            <a:avLst/>
          </a:prstGeom>
          <a:solidFill>
            <a:srgbClr val="588051">
              <a:alpha val="9804"/>
            </a:srgbClr>
          </a:solidFill>
          <a:ln>
            <a:solidFill>
              <a:srgbClr val="5880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AF50C3D-CE12-A85C-F6CE-38A287C859F1}"/>
              </a:ext>
            </a:extLst>
          </p:cNvPr>
          <p:cNvSpPr/>
          <p:nvPr/>
        </p:nvSpPr>
        <p:spPr>
          <a:xfrm>
            <a:off x="8399417" y="5163235"/>
            <a:ext cx="914400" cy="548640"/>
          </a:xfrm>
          <a:prstGeom prst="roundRect">
            <a:avLst/>
          </a:prstGeom>
          <a:solidFill>
            <a:srgbClr val="588051">
              <a:alpha val="69804"/>
            </a:srgbClr>
          </a:solidFill>
          <a:ln w="28575">
            <a:solidFill>
              <a:srgbClr val="5880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E01FD1-C912-DE1F-AFB9-38A7894C7E6F}"/>
                  </a:ext>
                </a:extLst>
              </p:cNvPr>
              <p:cNvSpPr txBox="1"/>
              <p:nvPr/>
            </p:nvSpPr>
            <p:spPr>
              <a:xfrm>
                <a:off x="2987401" y="5797194"/>
                <a:ext cx="695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The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E01FD1-C912-DE1F-AFB9-38A7894C7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401" y="5797194"/>
                <a:ext cx="69596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F4B6F8-668D-E4AC-1FB7-DFEFD44EE009}"/>
                  </a:ext>
                </a:extLst>
              </p:cNvPr>
              <p:cNvSpPr txBox="1"/>
              <p:nvPr/>
            </p:nvSpPr>
            <p:spPr>
              <a:xfrm>
                <a:off x="4398968" y="5797194"/>
                <a:ext cx="6334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cat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F4B6F8-668D-E4AC-1FB7-DFEFD44EE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968" y="5797194"/>
                <a:ext cx="6334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7DAE9B-381C-26CB-D29A-97540F85921E}"/>
                  </a:ext>
                </a:extLst>
              </p:cNvPr>
              <p:cNvSpPr txBox="1"/>
              <p:nvPr/>
            </p:nvSpPr>
            <p:spPr>
              <a:xfrm>
                <a:off x="5797712" y="5797194"/>
                <a:ext cx="5965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on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7DAE9B-381C-26CB-D29A-97540F859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712" y="5797194"/>
                <a:ext cx="59657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3B481B-4B46-B340-8AE6-3A8825943702}"/>
                  </a:ext>
                </a:extLst>
              </p:cNvPr>
              <p:cNvSpPr txBox="1"/>
              <p:nvPr/>
            </p:nvSpPr>
            <p:spPr>
              <a:xfrm>
                <a:off x="7149968" y="5797194"/>
                <a:ext cx="6526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the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3B481B-4B46-B340-8AE6-3A8825943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968" y="5797194"/>
                <a:ext cx="65267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7A3136-580A-5EE8-8DD6-30FFA957CDD1}"/>
                  </a:ext>
                </a:extLst>
              </p:cNvPr>
              <p:cNvSpPr txBox="1"/>
              <p:nvPr/>
            </p:nvSpPr>
            <p:spPr>
              <a:xfrm>
                <a:off x="8500624" y="5797194"/>
                <a:ext cx="703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mat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7A3136-580A-5EE8-8DD6-30FFA957C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624" y="5797194"/>
                <a:ext cx="70397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30A0A8-A463-26DD-E329-0D6794AA45D5}"/>
                  </a:ext>
                </a:extLst>
              </p:cNvPr>
              <p:cNvSpPr txBox="1"/>
              <p:nvPr/>
            </p:nvSpPr>
            <p:spPr>
              <a:xfrm>
                <a:off x="3053092" y="4770138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0.05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A30A0A8-A463-26DD-E329-0D6794AA4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092" y="4770138"/>
                <a:ext cx="56457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91137B-83C4-608B-B3E5-158FF58F5539}"/>
                  </a:ext>
                </a:extLst>
              </p:cNvPr>
              <p:cNvSpPr txBox="1"/>
              <p:nvPr/>
            </p:nvSpPr>
            <p:spPr>
              <a:xfrm>
                <a:off x="4433400" y="4770137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0.40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91137B-83C4-608B-B3E5-158FF58F5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400" y="4770137"/>
                <a:ext cx="564578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45E7E4C-7E9B-2608-5C7C-DE3DABFAD0AC}"/>
                  </a:ext>
                </a:extLst>
              </p:cNvPr>
              <p:cNvSpPr txBox="1"/>
              <p:nvPr/>
            </p:nvSpPr>
            <p:spPr>
              <a:xfrm>
                <a:off x="5813708" y="4739361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0.15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45E7E4C-7E9B-2608-5C7C-DE3DABFAD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708" y="4739361"/>
                <a:ext cx="564578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EE3F5C4-8DB5-03BB-F80B-BBF40114F397}"/>
                  </a:ext>
                </a:extLst>
              </p:cNvPr>
              <p:cNvSpPr txBox="1"/>
              <p:nvPr/>
            </p:nvSpPr>
            <p:spPr>
              <a:xfrm>
                <a:off x="7194016" y="473404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0.10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EE3F5C4-8DB5-03BB-F80B-BBF40114F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016" y="4734040"/>
                <a:ext cx="564578" cy="307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4DCEBE-BE83-15C7-B7E0-43CB692888AD}"/>
                  </a:ext>
                </a:extLst>
              </p:cNvPr>
              <p:cNvSpPr txBox="1"/>
              <p:nvPr/>
            </p:nvSpPr>
            <p:spPr>
              <a:xfrm>
                <a:off x="8574324" y="4734039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0.35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4DCEBE-BE83-15C7-B7E0-43CB69288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324" y="4734039"/>
                <a:ext cx="564578" cy="30777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A6E2EB-FF12-71CD-2FFE-43D3EC4CD095}"/>
                  </a:ext>
                </a:extLst>
              </p:cNvPr>
              <p:cNvSpPr txBox="1"/>
              <p:nvPr/>
            </p:nvSpPr>
            <p:spPr>
              <a:xfrm>
                <a:off x="3747769" y="5252889"/>
                <a:ext cx="555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BA6E2EB-FF12-71CD-2FFE-43D3EC4CD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7769" y="5252889"/>
                <a:ext cx="55553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F22330-D1D7-64D2-B1E7-6CA97DE98EFC}"/>
                  </a:ext>
                </a:extLst>
              </p:cNvPr>
              <p:cNvSpPr txBox="1"/>
              <p:nvPr/>
            </p:nvSpPr>
            <p:spPr>
              <a:xfrm>
                <a:off x="5128078" y="5252889"/>
                <a:ext cx="555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F22330-D1D7-64D2-B1E7-6CA97DE98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078" y="5252889"/>
                <a:ext cx="55553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408F99F-86E4-F14E-D57C-8392774ECC6A}"/>
                  </a:ext>
                </a:extLst>
              </p:cNvPr>
              <p:cNvSpPr txBox="1"/>
              <p:nvPr/>
            </p:nvSpPr>
            <p:spPr>
              <a:xfrm>
                <a:off x="6508387" y="5252889"/>
                <a:ext cx="555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408F99F-86E4-F14E-D57C-8392774EC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387" y="5252889"/>
                <a:ext cx="555534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365CAF7-0AA7-3250-BD20-0DE9F908A379}"/>
                  </a:ext>
                </a:extLst>
              </p:cNvPr>
              <p:cNvSpPr txBox="1"/>
              <p:nvPr/>
            </p:nvSpPr>
            <p:spPr>
              <a:xfrm>
                <a:off x="7888696" y="5252889"/>
                <a:ext cx="555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365CAF7-0AA7-3250-BD20-0DE9F908A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8696" y="5252889"/>
                <a:ext cx="55553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8D0CB7-1D09-DA2D-A23D-3EB3B38E54B2}"/>
                  </a:ext>
                </a:extLst>
              </p:cNvPr>
              <p:cNvSpPr txBox="1"/>
              <p:nvPr/>
            </p:nvSpPr>
            <p:spPr>
              <a:xfrm>
                <a:off x="1611042" y="5241732"/>
                <a:ext cx="456792" cy="391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8D0CB7-1D09-DA2D-A23D-3EB3B38E5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042" y="5241732"/>
                <a:ext cx="456792" cy="391646"/>
              </a:xfrm>
              <a:prstGeom prst="rect">
                <a:avLst/>
              </a:prstGeom>
              <a:blipFill>
                <a:blip r:embed="rId16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49838F-3BEE-6E2E-9A4E-1ECB0E4862AD}"/>
                  </a:ext>
                </a:extLst>
              </p:cNvPr>
              <p:cNvSpPr txBox="1"/>
              <p:nvPr/>
            </p:nvSpPr>
            <p:spPr>
              <a:xfrm>
                <a:off x="1611042" y="5786037"/>
                <a:ext cx="453586" cy="391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C49838F-3BEE-6E2E-9A4E-1ECB0E486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042" y="5786037"/>
                <a:ext cx="453586" cy="391646"/>
              </a:xfrm>
              <a:prstGeom prst="rect">
                <a:avLst/>
              </a:prstGeom>
              <a:blipFill>
                <a:blip r:embed="rId17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08F2E-3EB8-E92E-7F87-4D30D84B4887}"/>
                  </a:ext>
                </a:extLst>
              </p:cNvPr>
              <p:cNvSpPr txBox="1"/>
              <p:nvPr/>
            </p:nvSpPr>
            <p:spPr>
              <a:xfrm>
                <a:off x="1123790" y="4693452"/>
                <a:ext cx="1373966" cy="395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sat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B08F2E-3EB8-E92E-7F87-4D30D84B4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90" y="4693452"/>
                <a:ext cx="1373966" cy="395621"/>
              </a:xfrm>
              <a:prstGeom prst="rect">
                <a:avLst/>
              </a:prstGeom>
              <a:blipFill>
                <a:blip r:embed="rId18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0E5B3A5-DD24-7D29-4DC1-1EBBDD88C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2673" y="4088675"/>
            <a:ext cx="470264" cy="431074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9E7CB873-D2B2-CB34-D1C1-E1FAB5A5BAEE}"/>
                  </a:ext>
                </a:extLst>
              </p:cNvPr>
              <p:cNvSpPr/>
              <p:nvPr/>
            </p:nvSpPr>
            <p:spPr>
              <a:xfrm>
                <a:off x="9779726" y="5163235"/>
                <a:ext cx="1309959" cy="548640"/>
              </a:xfrm>
              <a:prstGeom prst="roundRect">
                <a:avLst/>
              </a:prstGeom>
              <a:solidFill>
                <a:schemeClr val="accent1">
                  <a:alpha val="69804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𝐨𝐮𝐭𝐩𝐮𝐭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sat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9E7CB873-D2B2-CB34-D1C1-E1FAB5A5BA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726" y="5163235"/>
                <a:ext cx="1309959" cy="548640"/>
              </a:xfrm>
              <a:prstGeom prst="roundRect">
                <a:avLst/>
              </a:prstGeom>
              <a:blipFill>
                <a:blip r:embed="rId19"/>
                <a:stretch>
                  <a:fillRect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18BA1BC-6D0A-160C-2FAF-C2EC7616E540}"/>
                  </a:ext>
                </a:extLst>
              </p:cNvPr>
              <p:cNvSpPr txBox="1"/>
              <p:nvPr/>
            </p:nvSpPr>
            <p:spPr>
              <a:xfrm>
                <a:off x="9281705" y="5264046"/>
                <a:ext cx="5555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18BA1BC-6D0A-160C-2FAF-C2EC7616E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705" y="5264046"/>
                <a:ext cx="555534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07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CF8F8-AC24-E534-3B1D-1231A39E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21BA56-E50A-0607-9D27-A9A6303F67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103375" cy="2939227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Self-attention is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bidirectional</a:t>
                </a:r>
                <a:r>
                  <a:rPr lang="en-US" dirty="0"/>
                  <a:t>, allowing each token to attend to every other token</a:t>
                </a:r>
              </a:p>
              <a:p>
                <a:r>
                  <a:rPr lang="en-US" dirty="0"/>
                  <a:t>Learn projection matrices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A9652D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A9652D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A9652D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sup>
                    </m:sSup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Project each token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to query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dirty="0"/>
                  <a:t>, key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US" dirty="0"/>
                  <a:t>, and value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9652D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endParaRPr lang="en-US" b="1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Encoding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captures full context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621BA56-E50A-0607-9D27-A9A6303F67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103375" cy="2939227"/>
              </a:xfrm>
              <a:blipFill>
                <a:blip r:embed="rId3"/>
                <a:stretch>
                  <a:fillRect l="-1663" t="-1724" b="-2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863EA-DAD9-5F78-65DC-70B6C2A0B7F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7C263F-1CC7-2F6C-A757-13F6D1C9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B6B508A0-6FA5-30BC-D5E3-C430B7E4F737}"/>
                  </a:ext>
                </a:extLst>
              </p:cNvPr>
              <p:cNvSpPr/>
              <p:nvPr/>
            </p:nvSpPr>
            <p:spPr>
              <a:xfrm>
                <a:off x="7886699" y="1979253"/>
                <a:ext cx="2743201" cy="695739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Token Embedding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B6B508A0-6FA5-30BC-D5E3-C430B7E4F7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699" y="1979253"/>
                <a:ext cx="2743201" cy="69573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D908A2A-B58F-C6B6-6FCD-127B1D76B2D5}"/>
                  </a:ext>
                </a:extLst>
              </p:cNvPr>
              <p:cNvSpPr/>
              <p:nvPr/>
            </p:nvSpPr>
            <p:spPr>
              <a:xfrm>
                <a:off x="8572498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Key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D908A2A-B58F-C6B6-6FCD-127B1D76B2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498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B6B2E40-971E-2EB7-EB0E-E7313729134A}"/>
                  </a:ext>
                </a:extLst>
              </p:cNvPr>
              <p:cNvSpPr/>
              <p:nvPr/>
            </p:nvSpPr>
            <p:spPr>
              <a:xfrm>
                <a:off x="7000874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Query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B6B2E40-971E-2EB7-EB0E-E731372913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874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F8F70BA7-9237-F66C-6612-150B541C1F15}"/>
                  </a:ext>
                </a:extLst>
              </p:cNvPr>
              <p:cNvSpPr/>
              <p:nvPr/>
            </p:nvSpPr>
            <p:spPr>
              <a:xfrm>
                <a:off x="10144122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solidFill>
                <a:srgbClr val="A9652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Value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F8F70BA7-9237-F66C-6612-150B541C1F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4122" y="4213973"/>
                <a:ext cx="1371601" cy="872047"/>
              </a:xfrm>
              <a:prstGeom prst="roundRect">
                <a:avLst>
                  <a:gd name="adj" fmla="val 13753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D2F5D2-1F62-A157-FCE1-81CB1FADA70C}"/>
                  </a:ext>
                </a:extLst>
              </p:cNvPr>
              <p:cNvSpPr txBox="1"/>
              <p:nvPr/>
            </p:nvSpPr>
            <p:spPr>
              <a:xfrm>
                <a:off x="7101032" y="5275944"/>
                <a:ext cx="1171283" cy="3702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1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D2F5D2-1F62-A157-FCE1-81CB1FADA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032" y="5275944"/>
                <a:ext cx="1171283" cy="370230"/>
              </a:xfrm>
              <a:prstGeom prst="rect">
                <a:avLst/>
              </a:prstGeom>
              <a:blipFill>
                <a:blip r:embed="rId8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62A305-74A4-66A9-B5B3-51D777DE66F6}"/>
                  </a:ext>
                </a:extLst>
              </p:cNvPr>
              <p:cNvSpPr txBox="1"/>
              <p:nvPr/>
            </p:nvSpPr>
            <p:spPr>
              <a:xfrm>
                <a:off x="8672656" y="5275944"/>
                <a:ext cx="11883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62A305-74A4-66A9-B5B3-51D777DE6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656" y="5275944"/>
                <a:ext cx="118833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FC79D4-80FD-B174-F2D7-E91DE7D7C0CD}"/>
                  </a:ext>
                </a:extLst>
              </p:cNvPr>
              <p:cNvSpPr txBox="1"/>
              <p:nvPr/>
            </p:nvSpPr>
            <p:spPr>
              <a:xfrm>
                <a:off x="10235753" y="5275495"/>
                <a:ext cx="11739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1" i="1" smtClean="0">
                          <a:solidFill>
                            <a:srgbClr val="A9652D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A9652D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BFC79D4-80FD-B174-F2D7-E91DE7D7C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753" y="5275495"/>
                <a:ext cx="117391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0984744-92F5-CC45-2E39-C1CABD487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9258299" y="2674992"/>
            <a:ext cx="1" cy="1538981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60181614-8AED-C105-FE42-0440B2EE9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2"/>
            <a:endCxn id="9" idx="0"/>
          </p:cNvCxnSpPr>
          <p:nvPr/>
        </p:nvCxnSpPr>
        <p:spPr>
          <a:xfrm rot="16200000" flipH="1">
            <a:off x="9274621" y="2658670"/>
            <a:ext cx="1538981" cy="1571623"/>
          </a:xfrm>
          <a:prstGeom prst="bentConnector3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6D2DD5FD-D0B5-113A-6395-FC9D5E08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2"/>
            <a:endCxn id="8" idx="0"/>
          </p:cNvCxnSpPr>
          <p:nvPr/>
        </p:nvCxnSpPr>
        <p:spPr>
          <a:xfrm rot="5400000">
            <a:off x="7702998" y="2658670"/>
            <a:ext cx="1538981" cy="1571625"/>
          </a:xfrm>
          <a:prstGeom prst="bentConnector3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C7573FA-D30F-8711-1D60-3761E10AB24F}"/>
                  </a:ext>
                </a:extLst>
              </p:cNvPr>
              <p:cNvSpPr txBox="1"/>
              <p:nvPr/>
            </p:nvSpPr>
            <p:spPr>
              <a:xfrm>
                <a:off x="7038989" y="3680540"/>
                <a:ext cx="607474" cy="3702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C7573FA-D30F-8711-1D60-3761E10AB2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989" y="3680540"/>
                <a:ext cx="607474" cy="3702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DC7C59-C921-17B2-49A7-79544FEFE6D3}"/>
                  </a:ext>
                </a:extLst>
              </p:cNvPr>
              <p:cNvSpPr txBox="1"/>
              <p:nvPr/>
            </p:nvSpPr>
            <p:spPr>
              <a:xfrm>
                <a:off x="8605226" y="3681438"/>
                <a:ext cx="6128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DC7C59-C921-17B2-49A7-79544FEFE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5226" y="3681438"/>
                <a:ext cx="61286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3ECE048-1943-1ADA-5782-1BA92B53BF55}"/>
                  </a:ext>
                </a:extLst>
              </p:cNvPr>
              <p:cNvSpPr txBox="1"/>
              <p:nvPr/>
            </p:nvSpPr>
            <p:spPr>
              <a:xfrm>
                <a:off x="10190357" y="3681438"/>
                <a:ext cx="6016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A9652D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3ECE048-1943-1ADA-5782-1BA92B53B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0357" y="3681438"/>
                <a:ext cx="6016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122C1020-9E5F-ED18-BF65-778DA82D9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58549"/>
              </p:ext>
            </p:extLst>
          </p:nvPr>
        </p:nvGraphicFramePr>
        <p:xfrm>
          <a:off x="1969056" y="4529488"/>
          <a:ext cx="3154326" cy="180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618">
                  <a:extLst>
                    <a:ext uri="{9D8B030D-6E8A-4147-A177-3AD203B41FA5}">
                      <a16:colId xmlns:a16="http://schemas.microsoft.com/office/drawing/2014/main" val="4008621663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3175912988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264259301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3180816532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2801524203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2391979288"/>
                    </a:ext>
                  </a:extLst>
                </a:gridCol>
                <a:gridCol w="450618">
                  <a:extLst>
                    <a:ext uri="{9D8B030D-6E8A-4147-A177-3AD203B41FA5}">
                      <a16:colId xmlns:a16="http://schemas.microsoft.com/office/drawing/2014/main" val="835924436"/>
                    </a:ext>
                  </a:extLst>
                </a:gridCol>
              </a:tblGrid>
              <a:tr h="258442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The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cat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the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mat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4876862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The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alpha val="980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78454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cat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08455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alpha val="34902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779905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965635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the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165214"/>
                  </a:ext>
                </a:extLst>
              </a:tr>
              <a:tr h="25844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alpha val="34902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0.30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AD5B">
                        <a:alpha val="7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981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5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2" grpId="0"/>
      <p:bldP spid="13" grpId="0"/>
      <p:bldP spid="21" grpId="0"/>
      <p:bldP spid="23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A78A-EB0A-E09B-783D-AD96241C9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Masked 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0EFDA0-CA5A-F66E-1C41-BF93C90BA3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b="1" dirty="0">
                    <a:solidFill>
                      <a:schemeClr val="accent4"/>
                    </a:solidFill>
                    <a:latin typeface="Avenir Next" panose="020B0503020202020204" pitchFamily="34" charset="0"/>
                  </a:rPr>
                  <a:t>Problem:</a:t>
                </a:r>
                <a:r>
                  <a:rPr lang="en-US" sz="1800" dirty="0"/>
                  <a:t> When predicting tokens, we don’t want the network to attend to </a:t>
                </a:r>
                <a:r>
                  <a:rPr lang="en-US" sz="1800" i="1" dirty="0"/>
                  <a:t>future</a:t>
                </a:r>
                <a:r>
                  <a:rPr lang="en-US" sz="1800" dirty="0"/>
                  <a:t> tokens</a:t>
                </a:r>
              </a:p>
              <a:p>
                <a:pPr marL="0" indent="0">
                  <a:buNone/>
                </a:pPr>
                <a:r>
                  <a:rPr lang="en-US" sz="1800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Solution:</a:t>
                </a:r>
                <a:r>
                  <a:rPr lang="en-US" sz="1800" dirty="0"/>
                  <a:t> Mask out future tokens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Attention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softmax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solidFill>
                            <a:srgbClr val="A9652D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dirty="0"/>
              </a:p>
              <a:p>
                <a:pPr lvl="1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   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−∞,  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0EFDA0-CA5A-F66E-1C41-BF93C90BA3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54" b="-2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09503-7047-1226-DA00-50BF4DBAE8D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89368-AF49-EAD3-E751-654F78FB8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3334BBCD-4F71-F741-3F2E-C32ECF9F2F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5080427"/>
                  </p:ext>
                </p:extLst>
              </p:nvPr>
            </p:nvGraphicFramePr>
            <p:xfrm>
              <a:off x="4518836" y="4020330"/>
              <a:ext cx="3154326" cy="18090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0618">
                      <a:extLst>
                        <a:ext uri="{9D8B030D-6E8A-4147-A177-3AD203B41FA5}">
                          <a16:colId xmlns:a16="http://schemas.microsoft.com/office/drawing/2014/main" val="4008621663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3175912988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64259301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3180816532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801524203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391979288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835924436"/>
                        </a:ext>
                      </a:extLst>
                    </a:gridCol>
                  </a:tblGrid>
                  <a:tr h="258442">
                    <a:tc>
                      <a:txBody>
                        <a:bodyPr/>
                        <a:lstStyle/>
                        <a:p>
                          <a:pPr algn="ctr"/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The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cat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sat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mat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54876862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7778454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cat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50845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sat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577990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1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496563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B7576E">
                            <a:alpha val="5019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17165214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mat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2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alpha val="34902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2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79817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3334BBCD-4F71-F741-3F2E-C32ECF9F2F4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5080427"/>
                  </p:ext>
                </p:extLst>
              </p:nvPr>
            </p:nvGraphicFramePr>
            <p:xfrm>
              <a:off x="4518836" y="4020330"/>
              <a:ext cx="3154326" cy="180909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0618">
                      <a:extLst>
                        <a:ext uri="{9D8B030D-6E8A-4147-A177-3AD203B41FA5}">
                          <a16:colId xmlns:a16="http://schemas.microsoft.com/office/drawing/2014/main" val="4008621663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3175912988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64259301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3180816532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801524203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2391979288"/>
                        </a:ext>
                      </a:extLst>
                    </a:gridCol>
                    <a:gridCol w="450618">
                      <a:extLst>
                        <a:ext uri="{9D8B030D-6E8A-4147-A177-3AD203B41FA5}">
                          <a16:colId xmlns:a16="http://schemas.microsoft.com/office/drawing/2014/main" val="835924436"/>
                        </a:ext>
                      </a:extLst>
                    </a:gridCol>
                  </a:tblGrid>
                  <a:tr h="258442">
                    <a:tc>
                      <a:txBody>
                        <a:bodyPr/>
                        <a:lstStyle/>
                        <a:p>
                          <a:pPr algn="ctr"/>
                          <a:endParaRPr lang="en-US" sz="1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The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cat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sat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mat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54876862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222" t="-110000" r="-400000" b="-5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7222" t="-110000" r="-300000" b="-5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7222" t="-110000" r="-200000" b="-5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11429" t="-110000" r="-105714" b="-5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94444" t="-110000" r="-2778" b="-5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7778454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cat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7222" t="-200000" r="-30000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7222" t="-200000" r="-200000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11429" t="-200000" r="-10571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94444" t="-200000" r="-2778" b="-4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150845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sat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97222" t="-315000" r="-200000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11429" t="-315000" r="-105714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94444" t="-315000" r="-2778" b="-3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7577990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1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11429" t="-395238" r="-105714" b="-2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94444" t="-395238" r="-2778" b="-2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4965635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the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0.05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98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0.40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94444" t="-520000" r="-2778" b="-11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17165214"/>
                      </a:ext>
                    </a:extLst>
                  </a:tr>
                  <a:tr h="25844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b="1" dirty="0">
                              <a:solidFill>
                                <a:schemeClr val="tx1"/>
                              </a:solidFill>
                            </a:rPr>
                            <a:t>mat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0.10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2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alpha val="34902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5019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29804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dirty="0">
                              <a:solidFill>
                                <a:schemeClr val="tx1"/>
                              </a:solidFill>
                            </a:rPr>
                            <a:t>1.00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6AD5B">
                            <a:alpha val="74902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798178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 descr="Diagram of an attention block from the Vaswani et al. paper. inputs Q and K are shown going into a MatMul block, followed by a scale block, followed by an optional mask block, followed by a softmax block. Finally, the output of the softmax is matrix multiplied with the V matrix.">
            <a:extLst>
              <a:ext uri="{FF2B5EF4-FFF2-40B4-BE49-F238E27FC236}">
                <a16:creationId xmlns:a16="http://schemas.microsoft.com/office/drawing/2014/main" id="{2FADA4A0-82F3-425E-F547-6FD56EDF0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9222" y="3309516"/>
            <a:ext cx="1728038" cy="2704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AFFBE9-835D-1551-4DE1-3E245C507B84}"/>
              </a:ext>
            </a:extLst>
          </p:cNvPr>
          <p:cNvSpPr txBox="1"/>
          <p:nvPr/>
        </p:nvSpPr>
        <p:spPr>
          <a:xfrm>
            <a:off x="9518309" y="5987932"/>
            <a:ext cx="1609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5"/>
              </a:rPr>
              <a:t>Vaswani et al. (2017)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94D7E5-E6F4-2C33-BB28-163F0822891B}"/>
                  </a:ext>
                </a:extLst>
              </p:cNvPr>
              <p:cNvSpPr txBox="1"/>
              <p:nvPr/>
            </p:nvSpPr>
            <p:spPr>
              <a:xfrm>
                <a:off x="4096599" y="4888301"/>
                <a:ext cx="323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94D7E5-E6F4-2C33-BB28-163F08228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599" y="4888301"/>
                <a:ext cx="32342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4D4203-5A18-2AB1-F959-4FE5E8BE5072}"/>
                  </a:ext>
                </a:extLst>
              </p:cNvPr>
              <p:cNvSpPr txBox="1"/>
              <p:nvPr/>
            </p:nvSpPr>
            <p:spPr>
              <a:xfrm>
                <a:off x="6062514" y="3571783"/>
                <a:ext cx="5546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4D4203-5A18-2AB1-F959-4FE5E8BE5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514" y="3571783"/>
                <a:ext cx="554650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04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6FCFE-BDE9-1AEB-6E8A-A4E97F041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Multi-Head 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2119A4-53AF-232A-A13E-08D9CE34DD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7362052" cy="4606139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Train multiple attention blocks in parallel to learn different relationships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head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Attention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MultiHead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A9652D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concat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head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head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Attention heads learn to specialize in specific relationship types</a:t>
                </a:r>
              </a:p>
              <a:p>
                <a:pPr lvl="1"/>
                <a:r>
                  <a:rPr lang="en-US" dirty="0"/>
                  <a:t>e.g. subject-verb, sentence clauses, topics, etc.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2119A4-53AF-232A-A13E-08D9CE34DD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7362052" cy="4606139"/>
              </a:xfrm>
              <a:blipFill>
                <a:blip r:embed="rId2"/>
                <a:stretch>
                  <a:fillRect l="-1379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3371D-9E06-DE7A-2FCF-71A1A36B0F2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BE21B-438C-E9CE-36F2-A3668A15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 descr="Diagram from the Vaswani et al. paper showing multi-headed attention heads as layers in a parallelized network. Each layer (pane) learns its own weights through linear layers before performing scaled dot-product attention using those parameters. Finally, all attention head outputs are concatenated together before being fed to a linear block.">
            <a:extLst>
              <a:ext uri="{FF2B5EF4-FFF2-40B4-BE49-F238E27FC236}">
                <a16:creationId xmlns:a16="http://schemas.microsoft.com/office/drawing/2014/main" id="{894FEB62-68A2-320A-3064-763A55864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705" y="1590261"/>
            <a:ext cx="3378520" cy="40844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AAD24-03AF-679D-7A53-396524FE0F53}"/>
              </a:ext>
            </a:extLst>
          </p:cNvPr>
          <p:cNvSpPr txBox="1"/>
          <p:nvPr/>
        </p:nvSpPr>
        <p:spPr>
          <a:xfrm>
            <a:off x="8847466" y="5738546"/>
            <a:ext cx="1609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4"/>
              </a:rPr>
              <a:t>Vaswani et al. (2017)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4848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54BE8-FDC8-B917-90E4-0BDA3EDF7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1FFB2F-301F-C6D8-FE05-84C6EB70BE6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210B7-44E1-2E1A-744C-08FF441D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55EBD8-1D31-398A-3D59-A728D192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2393359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7215F-DB6A-C997-AC55-531723235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ural networks - What part of the Vaswani et al. is the &quot;transformer&quot;? -  Artificial Intelligence Stack Exchange">
            <a:extLst>
              <a:ext uri="{FF2B5EF4-FFF2-40B4-BE49-F238E27FC236}">
                <a16:creationId xmlns:a16="http://schemas.microsoft.com/office/drawing/2014/main" id="{8CC6EB5F-E06A-4009-765C-D78892ACF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887" y="1215073"/>
            <a:ext cx="3148954" cy="484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8A61663-A6DE-C2B4-3D2C-5217F8E1C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BAB101-C765-CF5B-26A8-FA49C4080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9167703" cy="46061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The Transformer model uses an </a:t>
            </a: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encoder-decoder architecture</a:t>
            </a:r>
            <a:r>
              <a:rPr lang="en-US" dirty="0"/>
              <a:t>, useful when input and output sequences have different lengths</a:t>
            </a:r>
          </a:p>
          <a:p>
            <a:r>
              <a:rPr lang="en-US" dirty="0"/>
              <a:t>Encoder</a:t>
            </a:r>
          </a:p>
          <a:p>
            <a:pPr lvl="1"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Multi-head self-attention</a:t>
            </a:r>
            <a:r>
              <a:rPr lang="en-US" dirty="0"/>
              <a:t> to learn input context representation</a:t>
            </a:r>
          </a:p>
          <a:p>
            <a:r>
              <a:rPr lang="en-US" dirty="0"/>
              <a:t>Decoder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Autoregressive model — uses previous output as input</a:t>
            </a:r>
            <a:endParaRPr lang="en-US" b="1" dirty="0">
              <a:solidFill>
                <a:schemeClr val="accent3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Masked multi-head attention</a:t>
            </a:r>
            <a:r>
              <a:rPr lang="en-US" dirty="0"/>
              <a:t> to generate output</a:t>
            </a:r>
          </a:p>
          <a:p>
            <a:pPr lvl="1">
              <a:buClr>
                <a:schemeClr val="tx1"/>
              </a:buClr>
            </a:pPr>
            <a:r>
              <a:rPr lang="en-US" b="1" dirty="0">
                <a:solidFill>
                  <a:schemeClr val="accent4"/>
                </a:solidFill>
              </a:rPr>
              <a:t>Multi-head cross-attention</a:t>
            </a:r>
            <a:r>
              <a:rPr lang="en-US" dirty="0"/>
              <a:t> combines encoder (keys and values) </a:t>
            </a:r>
            <a:br>
              <a:rPr lang="en-US" dirty="0"/>
            </a:br>
            <a:r>
              <a:rPr lang="en-US" dirty="0"/>
              <a:t>with decoder (query)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A469E-606B-A786-F597-DA52C73AB7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6B48F-0777-1D10-0AA2-B221E643C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0869CB-28D4-A4F8-8655-1EAE2A70D370}"/>
              </a:ext>
            </a:extLst>
          </p:cNvPr>
          <p:cNvSpPr txBox="1"/>
          <p:nvPr/>
        </p:nvSpPr>
        <p:spPr>
          <a:xfrm>
            <a:off x="9196136" y="6130834"/>
            <a:ext cx="1848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Vaswani et al. (2017)</a:t>
            </a:r>
            <a:endParaRPr lang="en-US" sz="1400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D5CE40-A714-C1C4-1FCF-2051F4BE0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0066" y="3648920"/>
            <a:ext cx="1106759" cy="853633"/>
          </a:xfrm>
          <a:prstGeom prst="roundRect">
            <a:avLst>
              <a:gd name="adj" fmla="val 8640"/>
            </a:avLst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D67F55C-FAAE-F376-7052-31C2E74FE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89490" y="3637345"/>
            <a:ext cx="1072355" cy="853633"/>
          </a:xfrm>
          <a:prstGeom prst="roundRect">
            <a:avLst>
              <a:gd name="adj" fmla="val 8640"/>
            </a:avLst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9B60C50-9139-2C3E-83D2-3449C1818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89490" y="2842242"/>
            <a:ext cx="1072355" cy="669019"/>
          </a:xfrm>
          <a:prstGeom prst="roundRect">
            <a:avLst>
              <a:gd name="adj" fmla="val 8640"/>
            </a:avLst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7406C4A-C4E3-3C96-4164-E927A3A3D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6032" y="5668911"/>
            <a:ext cx="1898458" cy="1189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llustration of two artificial neurons connecting to each other.">
            <a:extLst>
              <a:ext uri="{FF2B5EF4-FFF2-40B4-BE49-F238E27FC236}">
                <a16:creationId xmlns:a16="http://schemas.microsoft.com/office/drawing/2014/main" id="{8E8D0236-C1F3-6306-31FA-30A44A86D4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17" t="40065"/>
          <a:stretch>
            <a:fillRect/>
          </a:stretch>
        </p:blipFill>
        <p:spPr>
          <a:xfrm rot="13335778">
            <a:off x="2385756" y="4126746"/>
            <a:ext cx="3957157" cy="1791079"/>
          </a:xfrm>
          <a:prstGeom prst="rect">
            <a:avLst/>
          </a:prstGeom>
        </p:spPr>
      </p:pic>
      <p:pic>
        <p:nvPicPr>
          <p:cNvPr id="8" name="Picture 7" descr="Illustration of two artificial neurons connecting to each other.">
            <a:extLst>
              <a:ext uri="{FF2B5EF4-FFF2-40B4-BE49-F238E27FC236}">
                <a16:creationId xmlns:a16="http://schemas.microsoft.com/office/drawing/2014/main" id="{8E62B6ED-721F-B842-F53E-861D8DD041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17" t="40065"/>
          <a:stretch>
            <a:fillRect/>
          </a:stretch>
        </p:blipFill>
        <p:spPr>
          <a:xfrm rot="2530785">
            <a:off x="6138877" y="800023"/>
            <a:ext cx="3957157" cy="1791079"/>
          </a:xfrm>
          <a:prstGeom prst="rect">
            <a:avLst/>
          </a:prstGeom>
        </p:spPr>
      </p:pic>
      <p:pic>
        <p:nvPicPr>
          <p:cNvPr id="10" name="Picture 9" descr="Illustration of two artificial neurons connecting to each other.">
            <a:extLst>
              <a:ext uri="{FF2B5EF4-FFF2-40B4-BE49-F238E27FC236}">
                <a16:creationId xmlns:a16="http://schemas.microsoft.com/office/drawing/2014/main" id="{8ADA82B1-3FF1-F3BF-E7ED-29B8531DB6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17" t="40065"/>
          <a:stretch>
            <a:fillRect/>
          </a:stretch>
        </p:blipFill>
        <p:spPr>
          <a:xfrm rot="9432032">
            <a:off x="5839184" y="3548959"/>
            <a:ext cx="3957157" cy="179107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A02B4E9-1D46-553F-0560-4940113CD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Networks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9EDC6-3EDE-60C8-A8BE-4EF0A98F5AA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7D1153-078A-77B1-DD35-1988F1713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 descr="Illustration of the orange robot holding a yellow neuron above its body. The robot is moving the neuron to position it as part of a larger neural network.">
            <a:extLst>
              <a:ext uri="{FF2B5EF4-FFF2-40B4-BE49-F238E27FC236}">
                <a16:creationId xmlns:a16="http://schemas.microsoft.com/office/drawing/2014/main" id="{31CEEF6F-2570-0346-8751-EE495F7BE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42143">
            <a:off x="2055094" y="201364"/>
            <a:ext cx="4210507" cy="29883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D9072DC-8854-AA7D-2CDB-F959F19C1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167838">
            <a:off x="6737065" y="-380958"/>
            <a:ext cx="1898458" cy="1345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90859F-DBC3-7091-0E74-EA0BCED28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85633">
            <a:off x="8221923" y="4016821"/>
            <a:ext cx="1898458" cy="1189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B49142-8B43-A817-5C5F-4A1D08AEF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4020248">
            <a:off x="3849354" y="5748269"/>
            <a:ext cx="1898458" cy="1189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54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121D68-104A-9FDA-79CE-5B0FD7879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ECC1A-FC87-1DE2-BD1C-0ABBDAE7313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8E63F6-DCA0-AD51-8C5C-4E6641B8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30</a:t>
            </a:fld>
            <a:endParaRPr lang="en-US"/>
          </a:p>
        </p:txBody>
      </p:sp>
      <p:pic>
        <p:nvPicPr>
          <p:cNvPr id="10" name="Picture 9" descr="The GPT-3 Architecture, on a Napkin">
            <a:extLst>
              <a:ext uri="{FF2B5EF4-FFF2-40B4-BE49-F238E27FC236}">
                <a16:creationId xmlns:a16="http://schemas.microsoft.com/office/drawing/2014/main" id="{9B5AADF3-2AF4-8E1F-944F-F853AC2795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75"/>
          <a:stretch>
            <a:fillRect/>
          </a:stretch>
        </p:blipFill>
        <p:spPr>
          <a:xfrm>
            <a:off x="4606359" y="904833"/>
            <a:ext cx="2431048" cy="48025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CF6601-4725-49D2-A234-0737ABD76BCA}"/>
              </a:ext>
            </a:extLst>
          </p:cNvPr>
          <p:cNvSpPr txBox="1"/>
          <p:nvPr/>
        </p:nvSpPr>
        <p:spPr>
          <a:xfrm>
            <a:off x="5176292" y="5707389"/>
            <a:ext cx="1839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Radford et al. (2018)</a:t>
            </a:r>
            <a:endParaRPr lang="en-US" sz="14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8A1D853-0404-D469-B28F-465EDA30F934}"/>
              </a:ext>
            </a:extLst>
          </p:cNvPr>
          <p:cNvSpPr/>
          <p:nvPr/>
        </p:nvSpPr>
        <p:spPr>
          <a:xfrm>
            <a:off x="648182" y="2896564"/>
            <a:ext cx="3472405" cy="1064871"/>
          </a:xfrm>
          <a:prstGeom prst="roundRect">
            <a:avLst>
              <a:gd name="adj" fmla="val 7971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Decoder-only model suffices for text generation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EF29DED-9EE2-4177-8AA9-3AABD8EBE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0757" y="2290607"/>
            <a:ext cx="3316291" cy="2558005"/>
          </a:xfrm>
          <a:prstGeom prst="roundRect">
            <a:avLst>
              <a:gd name="adj" fmla="val 389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A68484-4A78-FA30-0E57-FD64FDC95751}"/>
                  </a:ext>
                </a:extLst>
              </p:cNvPr>
              <p:cNvSpPr txBox="1"/>
              <p:nvPr/>
            </p:nvSpPr>
            <p:spPr>
              <a:xfrm>
                <a:off x="8109944" y="2549543"/>
                <a:ext cx="3157916" cy="20906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accent3"/>
                    </a:solidFill>
                  </a:rPr>
                  <a:t>GPT-3</a:t>
                </a:r>
              </a:p>
              <a:p>
                <a:r>
                  <a:rPr lang="en-US" sz="1400" dirty="0"/>
                  <a:t>(Generative Pre-trained Transformer)</a:t>
                </a:r>
              </a:p>
              <a:p>
                <a:endParaRPr lang="en-US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params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=175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layers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=96</m:t>
                    </m:r>
                  </m:oMath>
                </a14:m>
                <a:endParaRPr lang="en-US" sz="1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heads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=96</m:t>
                    </m:r>
                  </m:oMath>
                </a14:m>
                <a:endParaRPr lang="en-US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embedding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=12,288</m:t>
                    </m:r>
                  </m:oMath>
                </a14:m>
                <a:endParaRPr lang="en-US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b="0" i="0" smtClean="0">
                            <a:latin typeface="Cambria Math" panose="02040503050406030204" pitchFamily="18" charset="0"/>
                          </a:rPr>
                          <m:t>head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=128</m:t>
                    </m:r>
                  </m:oMath>
                </a14:m>
                <a:endParaRPr lang="en-US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50,000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A68484-4A78-FA30-0E57-FD64FDC95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944" y="2549543"/>
                <a:ext cx="3157916" cy="2090637"/>
              </a:xfrm>
              <a:prstGeom prst="rect">
                <a:avLst/>
              </a:prstGeom>
              <a:blipFill>
                <a:blip r:embed="rId4"/>
                <a:stretch>
                  <a:fillRect l="-800" t="-602" b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772C3B13-7765-A49F-B5C8-936D9C9892CE}"/>
              </a:ext>
            </a:extLst>
          </p:cNvPr>
          <p:cNvSpPr txBox="1"/>
          <p:nvPr/>
        </p:nvSpPr>
        <p:spPr>
          <a:xfrm>
            <a:off x="9636900" y="4953659"/>
            <a:ext cx="171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5"/>
              </a:rPr>
              <a:t>Brown et al. (2020)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8981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3BDAF3-E223-AFCB-7DE8-1C20ACAFE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ChatGPT…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9C869-7287-56FF-7E8C-3D179B6838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0E73F7-A4B0-ACD3-55D9-9B40A9F76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0395B0-2AC6-2272-32A2-88B223FD5F40}"/>
              </a:ext>
            </a:extLst>
          </p:cNvPr>
          <p:cNvSpPr txBox="1"/>
          <p:nvPr/>
        </p:nvSpPr>
        <p:spPr>
          <a:xfrm>
            <a:off x="3296580" y="2690336"/>
            <a:ext cx="55988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“[My first day as a professor, I was walking across Red Square] in Moscow when I realized I was about to enter a world I had spent years preparing for—and absolutely no amount of preparation could tell me what would happen next.”</a:t>
            </a:r>
          </a:p>
        </p:txBody>
      </p:sp>
    </p:spTree>
    <p:extLst>
      <p:ext uri="{BB962C8B-B14F-4D97-AF65-F5344CB8AC3E}">
        <p14:creationId xmlns:p14="http://schemas.microsoft.com/office/powerpoint/2010/main" val="1833526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63F1B-EB44-714A-DF8C-51D78A5AD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7C1A5-B2ED-5427-CD5C-E6BA95D8BD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7614A-9974-A181-EB82-7D13C3DC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0CB2CB-A6CA-E436-9007-50D4DEC61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(5)</a:t>
            </a:r>
          </a:p>
        </p:txBody>
      </p:sp>
    </p:spTree>
    <p:extLst>
      <p:ext uri="{BB962C8B-B14F-4D97-AF65-F5344CB8AC3E}">
        <p14:creationId xmlns:p14="http://schemas.microsoft.com/office/powerpoint/2010/main" val="2817526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11D444-2A89-6B5D-2CEA-82EE404A3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Bigram Model?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DAA0F7-6187-01B6-93E7-6DABAA5F87F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55B51-63B4-F61B-8D78-3F380F2C6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33</a:t>
            </a:fld>
            <a:endParaRPr lang="en-US"/>
          </a:p>
        </p:txBody>
      </p:sp>
      <p:pic>
        <p:nvPicPr>
          <p:cNvPr id="8" name="Online Media 7" descr="Chain Reaction (NBC) (May 7, 1980)">
            <a:hlinkClick r:id="" action="ppaction://media"/>
            <a:extLst>
              <a:ext uri="{FF2B5EF4-FFF2-40B4-BE49-F238E27FC236}">
                <a16:creationId xmlns:a16="http://schemas.microsoft.com/office/drawing/2014/main" id="{0BE06129-A457-122E-7274-C19CCD86302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38088" y="532464"/>
            <a:ext cx="7315824" cy="548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9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587688"/>
          </a:xfrm>
        </p:spPr>
        <p:txBody>
          <a:bodyPr>
            <a:noAutofit/>
          </a:bodyPr>
          <a:lstStyle/>
          <a:p>
            <a:r>
              <a:rPr lang="en-US" dirty="0"/>
              <a:t>Language is complex, requiring flexible ’focus’</a:t>
            </a:r>
          </a:p>
          <a:p>
            <a:r>
              <a:rPr lang="en-US" dirty="0"/>
              <a:t>N-gram models encode conditional distributions over short subsequences</a:t>
            </a:r>
          </a:p>
          <a:p>
            <a:r>
              <a:rPr lang="en-US" dirty="0"/>
              <a:t>The attention mechanism solves the context problem by weighting prior tokens according to their relevance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20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4 </a:t>
            </a:r>
            <a:r>
              <a:rPr lang="en-US" dirty="0"/>
              <a:t>(due 8.20)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Large Language Models</a:t>
            </a:r>
          </a:p>
          <a:p>
            <a:pPr>
              <a:buClr>
                <a:schemeClr val="tx1"/>
              </a:buClr>
            </a:pPr>
            <a:r>
              <a:rPr lang="en-US" dirty="0"/>
              <a:t>The Frontier of AI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" name="Curved Connector 98">
            <a:extLst>
              <a:ext uri="{FF2B5EF4-FFF2-40B4-BE49-F238E27FC236}">
                <a16:creationId xmlns:a16="http://schemas.microsoft.com/office/drawing/2014/main" id="{48D0BB42-E50C-49F7-BFBA-7D0EE8918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4" idx="7"/>
            <a:endCxn id="94" idx="5"/>
          </p:cNvCxnSpPr>
          <p:nvPr/>
        </p:nvCxnSpPr>
        <p:spPr>
          <a:xfrm rot="16200000" flipH="1">
            <a:off x="10013658" y="4791856"/>
            <a:ext cx="433499" cy="12700"/>
          </a:xfrm>
          <a:prstGeom prst="curvedConnector5">
            <a:avLst>
              <a:gd name="adj1" fmla="val -52734"/>
              <a:gd name="adj2" fmla="val 5920307"/>
              <a:gd name="adj3" fmla="val 152734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7D187CFD-6682-9380-E5E3-F333849E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Dependent Sequences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CD52355-EA89-A500-76B0-C1508FFE43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Prediction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depends on prediction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, etc.</a:t>
                </a:r>
              </a:p>
              <a:p>
                <a:r>
                  <a:rPr lang="en-US" dirty="0"/>
                  <a:t>Time series data, moving images, </a:t>
                </a:r>
                <a:r>
                  <a:rPr lang="en-US" i="1" dirty="0"/>
                  <a:t>language</a:t>
                </a:r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CD52355-EA89-A500-76B0-C1508FFE43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99F44-02DF-EBD8-2958-2692A0C4EFC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0356D-2E80-36D1-711C-666ED28A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BC781BF-C40B-AADD-5BA8-C3D6FAA09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67447" y="3269439"/>
            <a:ext cx="6130595" cy="2926961"/>
            <a:chOff x="3032078" y="2736379"/>
            <a:chExt cx="6130595" cy="2926961"/>
          </a:xfrm>
        </p:grpSpPr>
        <p:grpSp>
          <p:nvGrpSpPr>
            <p:cNvPr id="7" name="Group 6" descr="Diagram of a hidden markov model with the following connections: X0-&gt;X1, X1-&gt;E1, X1-&gt;X2, X2-&gt;E2, X2-&gt;X3, X3-&gt;E3.">
              <a:extLst>
                <a:ext uri="{FF2B5EF4-FFF2-40B4-BE49-F238E27FC236}">
                  <a16:creationId xmlns:a16="http://schemas.microsoft.com/office/drawing/2014/main" id="{DD7E1434-5758-27E8-1E44-9711FE1C09BA}"/>
                </a:ext>
              </a:extLst>
            </p:cNvPr>
            <p:cNvGrpSpPr/>
            <p:nvPr/>
          </p:nvGrpSpPr>
          <p:grpSpPr>
            <a:xfrm>
              <a:off x="3032078" y="3893330"/>
              <a:ext cx="6130595" cy="1770010"/>
              <a:chOff x="977015" y="4205058"/>
              <a:chExt cx="6130595" cy="177001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F765C20-CB69-A329-8817-96CEB1BF2114}"/>
                  </a:ext>
                </a:extLst>
              </p:cNvPr>
              <p:cNvGrpSpPr/>
              <p:nvPr/>
            </p:nvGrpSpPr>
            <p:grpSpPr>
              <a:xfrm>
                <a:off x="977015" y="4205058"/>
                <a:ext cx="6130595" cy="613059"/>
                <a:chOff x="1259156" y="4353339"/>
                <a:chExt cx="6130595" cy="61305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1DFAF09F-E8B1-975C-8AEF-DA94524CBF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64881" y="4432946"/>
                      <a:ext cx="613060" cy="4616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1DFAF09F-E8B1-975C-8AEF-DA94524CBF8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64881" y="4432946"/>
                      <a:ext cx="613060" cy="46166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74B11062-0F2C-487C-FB11-4F71550410C5}"/>
                    </a:ext>
                  </a:extLst>
                </p:cNvPr>
                <p:cNvGrpSpPr/>
                <p:nvPr/>
              </p:nvGrpSpPr>
              <p:grpSpPr>
                <a:xfrm>
                  <a:off x="1259156" y="4353339"/>
                  <a:ext cx="6130595" cy="613059"/>
                  <a:chOff x="1259156" y="4353339"/>
                  <a:chExt cx="6130595" cy="613059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6C92AC35-41DA-23C3-4427-454EC3E66AA4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259156" y="4353339"/>
                    <a:ext cx="4597947" cy="613059"/>
                    <a:chOff x="1259156" y="4353339"/>
                    <a:chExt cx="6858000" cy="914400"/>
                  </a:xfrm>
                </p:grpSpPr>
                <p:grpSp>
                  <p:nvGrpSpPr>
                    <p:cNvPr id="23" name="Group 22" descr="Node A">
                      <a:extLst>
                        <a:ext uri="{FF2B5EF4-FFF2-40B4-BE49-F238E27FC236}">
                          <a16:creationId xmlns:a16="http://schemas.microsoft.com/office/drawing/2014/main" id="{877E0D71-F30B-A735-20E5-1838F22F870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59156" y="4353339"/>
                      <a:ext cx="914400" cy="914400"/>
                      <a:chOff x="3335437" y="3336401"/>
                      <a:chExt cx="914400" cy="914400"/>
                    </a:xfrm>
                  </p:grpSpPr>
                  <p:sp>
                    <p:nvSpPr>
                      <p:cNvPr id="33" name="Oval 32">
                        <a:extLst>
                          <a:ext uri="{FF2B5EF4-FFF2-40B4-BE49-F238E27FC236}">
                            <a16:creationId xmlns:a16="http://schemas.microsoft.com/office/drawing/2014/main" id="{C404C6DC-B6B9-8046-8D56-58E8C6A1CC19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35437" y="3336401"/>
                        <a:ext cx="914400" cy="914400"/>
                      </a:xfrm>
                      <a:prstGeom prst="ellips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b="1" dirty="0">
                          <a:solidFill>
                            <a:schemeClr val="accent2"/>
                          </a:solidFill>
                        </a:endParaRP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4" name="TextBox 33">
                            <a:extLst>
                              <a:ext uri="{FF2B5EF4-FFF2-40B4-BE49-F238E27FC236}">
                                <a16:creationId xmlns:a16="http://schemas.microsoft.com/office/drawing/2014/main" id="{C3EA3FEB-BC5A-69E6-5836-9AB54D1DCEC0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3403111" y="3451211"/>
                            <a:ext cx="806895" cy="68858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"/>
                                </m:oMathParaPr>
                                <m:oMath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n-US" sz="2400" b="1" i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4" name="TextBox 33">
                            <a:extLst>
                              <a:ext uri="{FF2B5EF4-FFF2-40B4-BE49-F238E27FC236}">
                                <a16:creationId xmlns:a16="http://schemas.microsoft.com/office/drawing/2014/main" id="{C3EA3FEB-BC5A-69E6-5836-9AB54D1DCEC0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403111" y="3451211"/>
                            <a:ext cx="806895" cy="688589"/>
                          </a:xfrm>
                          <a:prstGeom prst="rect">
                            <a:avLst/>
                          </a:prstGeom>
                          <a:blipFill>
                            <a:blip r:embed="rId4"/>
                            <a:stretch>
                              <a:fillRect l="-2326" b="-2703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24" name="Group 23" descr="Node A">
                      <a:extLst>
                        <a:ext uri="{FF2B5EF4-FFF2-40B4-BE49-F238E27FC236}">
                          <a16:creationId xmlns:a16="http://schemas.microsoft.com/office/drawing/2014/main" id="{94B05991-7619-2B57-EE80-E657DBF76C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45156" y="4353339"/>
                      <a:ext cx="914400" cy="914400"/>
                      <a:chOff x="3335437" y="3336401"/>
                      <a:chExt cx="914400" cy="914400"/>
                    </a:xfrm>
                  </p:grpSpPr>
                  <p:sp>
                    <p:nvSpPr>
                      <p:cNvPr id="31" name="Oval 30">
                        <a:extLst>
                          <a:ext uri="{FF2B5EF4-FFF2-40B4-BE49-F238E27FC236}">
                            <a16:creationId xmlns:a16="http://schemas.microsoft.com/office/drawing/2014/main" id="{2B1E5BE9-2915-7CDC-98F0-25B1130B8337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35437" y="3336401"/>
                        <a:ext cx="914400" cy="914400"/>
                      </a:xfrm>
                      <a:prstGeom prst="ellips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b="1" dirty="0">
                          <a:solidFill>
                            <a:schemeClr val="accent2"/>
                          </a:solidFill>
                        </a:endParaRP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2" name="TextBox 31">
                            <a:extLst>
                              <a:ext uri="{FF2B5EF4-FFF2-40B4-BE49-F238E27FC236}">
                                <a16:creationId xmlns:a16="http://schemas.microsoft.com/office/drawing/2014/main" id="{0C5C0E8D-87E5-5B54-E433-F92595480874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3405471" y="3455138"/>
                            <a:ext cx="798111" cy="68858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"/>
                                </m:oMathParaPr>
                                <m:oMath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n-US" sz="2400" b="1" i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2" name="TextBox 31">
                            <a:extLst>
                              <a:ext uri="{FF2B5EF4-FFF2-40B4-BE49-F238E27FC236}">
                                <a16:creationId xmlns:a16="http://schemas.microsoft.com/office/drawing/2014/main" id="{0C5C0E8D-87E5-5B54-E433-F92595480874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405471" y="3455138"/>
                            <a:ext cx="798111" cy="688589"/>
                          </a:xfrm>
                          <a:prstGeom prst="rect">
                            <a:avLst/>
                          </a:prstGeom>
                          <a:blipFill>
                            <a:blip r:embed="rId5"/>
                            <a:stretch>
                              <a:fillRect l="-2326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25" name="Group 24" descr="Node A">
                      <a:extLst>
                        <a:ext uri="{FF2B5EF4-FFF2-40B4-BE49-F238E27FC236}">
                          <a16:creationId xmlns:a16="http://schemas.microsoft.com/office/drawing/2014/main" id="{80B8B00E-22FC-DFA1-B5B3-4C841350F1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31156" y="4353339"/>
                      <a:ext cx="927573" cy="914400"/>
                      <a:chOff x="3335437" y="3336401"/>
                      <a:chExt cx="927573" cy="914400"/>
                    </a:xfrm>
                  </p:grpSpPr>
                  <p:sp>
                    <p:nvSpPr>
                      <p:cNvPr id="29" name="Oval 28">
                        <a:extLst>
                          <a:ext uri="{FF2B5EF4-FFF2-40B4-BE49-F238E27FC236}">
                            <a16:creationId xmlns:a16="http://schemas.microsoft.com/office/drawing/2014/main" id="{46EFBC9D-AA57-DB19-D0C5-1131CB53E072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35437" y="3336401"/>
                        <a:ext cx="914400" cy="914400"/>
                      </a:xfrm>
                      <a:prstGeom prst="ellips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b="1" dirty="0">
                          <a:solidFill>
                            <a:schemeClr val="accent2"/>
                          </a:solidFill>
                        </a:endParaRPr>
                      </a:p>
                    </p:txBody>
                  </p: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0" name="TextBox 29">
                            <a:extLst>
                              <a:ext uri="{FF2B5EF4-FFF2-40B4-BE49-F238E27FC236}">
                                <a16:creationId xmlns:a16="http://schemas.microsoft.com/office/drawing/2014/main" id="{D6C71FE9-7D4A-634B-7F8D-BFE8034EFF41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3348609" y="3455138"/>
                            <a:ext cx="914401" cy="68858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"/>
                                </m:oMathParaPr>
                                <m:oMath>
                                  <m:sSub>
                                    <m:sSubPr>
                                      <m:ctrlP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en-US" sz="24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n-US" sz="2400" b="1" i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0" name="TextBox 29">
                            <a:extLst>
                              <a:ext uri="{FF2B5EF4-FFF2-40B4-BE49-F238E27FC236}">
                                <a16:creationId xmlns:a16="http://schemas.microsoft.com/office/drawing/2014/main" id="{D6C71FE9-7D4A-634B-7F8D-BFE8034EFF41}"/>
                              </a:ext>
                            </a:extLst>
                          </p:cNvPr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3348609" y="3455138"/>
                            <a:ext cx="914401" cy="688589"/>
                          </a:xfrm>
                          <a:prstGeom prst="rect">
                            <a:avLst/>
                          </a:prstGeom>
                          <a:blipFill>
                            <a:blip r:embed="rId6"/>
                            <a:stretch>
                              <a:fillRect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n-US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cxnSp>
                  <p:nvCxnSpPr>
                    <p:cNvPr id="26" name="Straight Arrow Connector 25">
                      <a:extLst>
                        <a:ext uri="{FF2B5EF4-FFF2-40B4-BE49-F238E27FC236}">
                          <a16:creationId xmlns:a16="http://schemas.microsoft.com/office/drawing/2014/main" id="{751C2361-01FC-B5CE-D9EA-F43DEF0D0AA8}"/>
                        </a:ext>
                      </a:extLst>
                    </p:cNvPr>
                    <p:cNvCxnSpPr>
                      <a:stCxn id="33" idx="6"/>
                      <a:endCxn id="31" idx="2"/>
                    </p:cNvCxnSpPr>
                    <p:nvPr/>
                  </p:nvCxnSpPr>
                  <p:spPr>
                    <a:xfrm>
                      <a:off x="2173556" y="4810539"/>
                      <a:ext cx="1371600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7" name="Straight Arrow Connector 26">
                      <a:extLst>
                        <a:ext uri="{FF2B5EF4-FFF2-40B4-BE49-F238E27FC236}">
                          <a16:creationId xmlns:a16="http://schemas.microsoft.com/office/drawing/2014/main" id="{F21DA760-516C-4EF4-54EA-B637FA93A663}"/>
                        </a:ext>
                      </a:extLst>
                    </p:cNvPr>
                    <p:cNvCxnSpPr>
                      <a:cxnSpLocks/>
                      <a:stCxn id="31" idx="6"/>
                      <a:endCxn id="29" idx="2"/>
                    </p:cNvCxnSpPr>
                    <p:nvPr/>
                  </p:nvCxnSpPr>
                  <p:spPr>
                    <a:xfrm>
                      <a:off x="4459556" y="4810539"/>
                      <a:ext cx="1371600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Arrow Connector 27">
                      <a:extLst>
                        <a:ext uri="{FF2B5EF4-FFF2-40B4-BE49-F238E27FC236}">
                          <a16:creationId xmlns:a16="http://schemas.microsoft.com/office/drawing/2014/main" id="{932881D6-E512-99FE-582C-DB97A66DC31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745556" y="4810539"/>
                      <a:ext cx="1371600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prstDash val="solid"/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27389C94-BC36-E3F1-37D8-4AB5CC84675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/>
                  <p:nvPr/>
                </p:nvSpPr>
                <p:spPr>
                  <a:xfrm>
                    <a:off x="5857102" y="4353339"/>
                    <a:ext cx="613059" cy="613059"/>
                  </a:xfrm>
                  <a:prstGeom prst="ellipse">
                    <a:avLst/>
                  </a:prstGeom>
                  <a:noFill/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="1" dirty="0">
                      <a:solidFill>
                        <a:schemeClr val="accent2"/>
                      </a:solidFill>
                    </a:endParaRPr>
                  </a:p>
                </p:txBody>
              </p:sp>
              <p:cxnSp>
                <p:nvCxnSpPr>
                  <p:cNvPr id="22" name="Straight Arrow Connector 21">
                    <a:extLst>
                      <a:ext uri="{FF2B5EF4-FFF2-40B4-BE49-F238E27FC236}">
                        <a16:creationId xmlns:a16="http://schemas.microsoft.com/office/drawing/2014/main" id="{5D31FFD4-696F-6491-32CE-7CBDA51A809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70162" y="4659869"/>
                    <a:ext cx="919589" cy="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20C2800-6F0F-99FC-5F40-DD1C0FAD7B4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512716" y="5362009"/>
                <a:ext cx="613060" cy="613059"/>
              </a:xfrm>
              <a:prstGeom prst="ellipse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1634BAA1-7633-5327-93C4-3DE1F674EC87}"/>
                      </a:ext>
                    </a:extLst>
                  </p:cNvPr>
                  <p:cNvSpPr txBox="1"/>
                  <p:nvPr/>
                </p:nvSpPr>
                <p:spPr>
                  <a:xfrm>
                    <a:off x="2573608" y="5425574"/>
                    <a:ext cx="535094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1634BAA1-7633-5327-93C4-3DE1F674EC8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73608" y="5425574"/>
                    <a:ext cx="535094" cy="46166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270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5895346-2C94-B322-5E5D-D68552603B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042312" y="5362009"/>
                <a:ext cx="613060" cy="613059"/>
              </a:xfrm>
              <a:prstGeom prst="ellipse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034627F5-FBCC-6267-08E7-357051DAAC19}"/>
                      </a:ext>
                    </a:extLst>
                  </p:cNvPr>
                  <p:cNvSpPr txBox="1"/>
                  <p:nvPr/>
                </p:nvSpPr>
                <p:spPr>
                  <a:xfrm>
                    <a:off x="4103204" y="5441616"/>
                    <a:ext cx="535094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034627F5-FBCC-6267-08E7-357051DAAC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03204" y="5441616"/>
                    <a:ext cx="535094" cy="46166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5CBD1EF-48CC-7DAF-0C11-EE974F0D2B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5582293" y="5362009"/>
                <a:ext cx="613060" cy="613059"/>
              </a:xfrm>
              <a:prstGeom prst="ellipse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EEB16DBD-9F30-138A-CC1B-58148A502DFB}"/>
                      </a:ext>
                    </a:extLst>
                  </p:cNvPr>
                  <p:cNvSpPr txBox="1"/>
                  <p:nvPr/>
                </p:nvSpPr>
                <p:spPr>
                  <a:xfrm>
                    <a:off x="5659227" y="5441616"/>
                    <a:ext cx="467038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EEB16DBD-9F30-138A-CC1B-58148A502D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59227" y="5441616"/>
                    <a:ext cx="467038" cy="46166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263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423D2E84-5A15-6D70-105C-57012EFA91A3}"/>
                  </a:ext>
                </a:extLst>
              </p:cNvPr>
              <p:cNvCxnSpPr>
                <a:cxnSpLocks/>
                <a:stCxn id="9" idx="0"/>
                <a:endCxn id="31" idx="4"/>
              </p:cNvCxnSpPr>
              <p:nvPr/>
            </p:nvCxnSpPr>
            <p:spPr>
              <a:xfrm flipH="1" flipV="1">
                <a:off x="2816194" y="4818117"/>
                <a:ext cx="3052" cy="54389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3F35F338-0F40-5290-D55D-A9805DA826AB}"/>
                  </a:ext>
                </a:extLst>
              </p:cNvPr>
              <p:cNvCxnSpPr>
                <a:cxnSpLocks/>
                <a:stCxn id="11" idx="0"/>
                <a:endCxn id="29" idx="4"/>
              </p:cNvCxnSpPr>
              <p:nvPr/>
            </p:nvCxnSpPr>
            <p:spPr>
              <a:xfrm flipV="1">
                <a:off x="4348842" y="4818117"/>
                <a:ext cx="1" cy="54389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FF11D08C-BD52-D714-83B5-A724C7331896}"/>
                  </a:ext>
                </a:extLst>
              </p:cNvPr>
              <p:cNvCxnSpPr>
                <a:cxnSpLocks/>
                <a:stCxn id="13" idx="0"/>
                <a:endCxn id="21" idx="4"/>
              </p:cNvCxnSpPr>
              <p:nvPr/>
            </p:nvCxnSpPr>
            <p:spPr>
              <a:xfrm flipH="1" flipV="1">
                <a:off x="5881491" y="4818117"/>
                <a:ext cx="7332" cy="54389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8AE4EDF-63F1-432F-3B41-4B23BFBB4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62934" y="2741007"/>
              <a:ext cx="613060" cy="61305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5BADDF-26A5-91FB-2DD7-DF57669E73F3}"/>
                    </a:ext>
                  </a:extLst>
                </p:cNvPr>
                <p:cNvSpPr txBox="1"/>
                <p:nvPr/>
              </p:nvSpPr>
              <p:spPr>
                <a:xfrm>
                  <a:off x="4623826" y="2804572"/>
                  <a:ext cx="535094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05BADDF-26A5-91FB-2DD7-DF57669E73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3826" y="2804572"/>
                  <a:ext cx="535094" cy="461664"/>
                </a:xfrm>
                <a:prstGeom prst="rect">
                  <a:avLst/>
                </a:prstGeom>
                <a:blipFill>
                  <a:blip r:embed="rId10"/>
                  <a:stretch>
                    <a:fillRect l="-2326" b="-54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5708B79-C925-F389-F4E6-E9C0D7433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097375" y="2736379"/>
              <a:ext cx="613060" cy="61305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A5AFACBC-8775-53F7-CE2D-A024BB590E47}"/>
                    </a:ext>
                  </a:extLst>
                </p:cNvPr>
                <p:cNvSpPr txBox="1"/>
                <p:nvPr/>
              </p:nvSpPr>
              <p:spPr>
                <a:xfrm>
                  <a:off x="6158267" y="2799944"/>
                  <a:ext cx="535094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A5AFACBC-8775-53F7-CE2D-A024BB590E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8267" y="2799944"/>
                  <a:ext cx="535094" cy="461664"/>
                </a:xfrm>
                <a:prstGeom prst="rect">
                  <a:avLst/>
                </a:prstGeom>
                <a:blipFill>
                  <a:blip r:embed="rId11"/>
                  <a:stretch>
                    <a:fillRect l="-2326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A9EDBBB-8369-C746-D0FC-4F3902D15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631750" y="2736379"/>
              <a:ext cx="613060" cy="61305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35636A25-074B-1378-AD5B-6BC4596461D7}"/>
                    </a:ext>
                  </a:extLst>
                </p:cNvPr>
                <p:cNvSpPr txBox="1"/>
                <p:nvPr/>
              </p:nvSpPr>
              <p:spPr>
                <a:xfrm>
                  <a:off x="7692642" y="2799944"/>
                  <a:ext cx="535094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35636A25-074B-1378-AD5B-6BC4596461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2642" y="2799944"/>
                  <a:ext cx="535094" cy="461664"/>
                </a:xfrm>
                <a:prstGeom prst="rect">
                  <a:avLst/>
                </a:prstGeom>
                <a:blipFill>
                  <a:blip r:embed="rId12"/>
                  <a:stretch>
                    <a:fillRect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DF3D88A-9613-8C6D-538C-D229D00FD344}"/>
                </a:ext>
              </a:extLst>
            </p:cNvPr>
            <p:cNvCxnSpPr>
              <a:cxnSpLocks/>
              <a:stCxn id="31" idx="0"/>
              <a:endCxn id="38" idx="4"/>
            </p:cNvCxnSpPr>
            <p:nvPr/>
          </p:nvCxnSpPr>
          <p:spPr>
            <a:xfrm flipH="1" flipV="1">
              <a:off x="4869464" y="3354066"/>
              <a:ext cx="1793" cy="5392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B908C69D-0664-00FD-BC8A-EFC1FBEF7793}"/>
                </a:ext>
              </a:extLst>
            </p:cNvPr>
            <p:cNvCxnSpPr>
              <a:cxnSpLocks/>
              <a:stCxn id="29" idx="0"/>
              <a:endCxn id="46" idx="4"/>
            </p:cNvCxnSpPr>
            <p:nvPr/>
          </p:nvCxnSpPr>
          <p:spPr>
            <a:xfrm flipH="1" flipV="1">
              <a:off x="6403905" y="3349438"/>
              <a:ext cx="1" cy="54389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3B010A65-511E-1BE6-B725-5C61F8B1D8CD}"/>
                </a:ext>
              </a:extLst>
            </p:cNvPr>
            <p:cNvCxnSpPr>
              <a:cxnSpLocks/>
              <a:stCxn id="21" idx="0"/>
              <a:endCxn id="48" idx="4"/>
            </p:cNvCxnSpPr>
            <p:nvPr/>
          </p:nvCxnSpPr>
          <p:spPr>
            <a:xfrm flipV="1">
              <a:off x="7936554" y="3349438"/>
              <a:ext cx="1726" cy="54389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F8B74CB-E722-4CA8-E95B-3E2D02995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5336" y="3333004"/>
            <a:ext cx="617905" cy="2922333"/>
            <a:chOff x="4562934" y="2741007"/>
            <a:chExt cx="617905" cy="2922333"/>
          </a:xfrm>
        </p:grpSpPr>
        <p:grpSp>
          <p:nvGrpSpPr>
            <p:cNvPr id="61" name="Group 60" descr="Diagram of a hidden markov model with the following connections: X0-&gt;X1, X1-&gt;E1, X1-&gt;X2, X2-&gt;E2, X2-&gt;X3, X3-&gt;E3.">
              <a:extLst>
                <a:ext uri="{FF2B5EF4-FFF2-40B4-BE49-F238E27FC236}">
                  <a16:creationId xmlns:a16="http://schemas.microsoft.com/office/drawing/2014/main" id="{5BC5863C-70F8-D7FB-8804-227DD69A73AD}"/>
                </a:ext>
              </a:extLst>
            </p:cNvPr>
            <p:cNvGrpSpPr/>
            <p:nvPr/>
          </p:nvGrpSpPr>
          <p:grpSpPr>
            <a:xfrm>
              <a:off x="4564727" y="3893330"/>
              <a:ext cx="616112" cy="1770010"/>
              <a:chOff x="2509664" y="4205058"/>
              <a:chExt cx="616112" cy="1770010"/>
            </a:xfrm>
          </p:grpSpPr>
          <p:grpSp>
            <p:nvGrpSpPr>
              <p:cNvPr id="87" name="Group 86" descr="Node A">
                <a:extLst>
                  <a:ext uri="{FF2B5EF4-FFF2-40B4-BE49-F238E27FC236}">
                    <a16:creationId xmlns:a16="http://schemas.microsoft.com/office/drawing/2014/main" id="{A46D4E66-1C88-19CF-4858-E2B13ACAE1AC}"/>
                  </a:ext>
                </a:extLst>
              </p:cNvPr>
              <p:cNvGrpSpPr/>
              <p:nvPr/>
            </p:nvGrpSpPr>
            <p:grpSpPr>
              <a:xfrm>
                <a:off x="2509664" y="4205058"/>
                <a:ext cx="613060" cy="613059"/>
                <a:chOff x="3335437" y="3336401"/>
                <a:chExt cx="914400" cy="914400"/>
              </a:xfrm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45AA424A-B7C5-1460-1183-F9A3BB2AC76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/>
              </p:nvSpPr>
              <p:spPr>
                <a:xfrm>
                  <a:off x="3335437" y="3336401"/>
                  <a:ext cx="914400" cy="914400"/>
                </a:xfrm>
                <a:prstGeom prst="ellipse">
                  <a:avLst/>
                </a:prstGeom>
                <a:noFill/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chemeClr val="accent2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5" name="TextBox 94">
                      <a:extLst>
                        <a:ext uri="{FF2B5EF4-FFF2-40B4-BE49-F238E27FC236}">
                          <a16:creationId xmlns:a16="http://schemas.microsoft.com/office/drawing/2014/main" id="{456EDA10-8153-7362-7ED1-C76FD55846E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05471" y="3455138"/>
                      <a:ext cx="798111" cy="68859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b="1" i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5" name="TextBox 94">
                      <a:extLst>
                        <a:ext uri="{FF2B5EF4-FFF2-40B4-BE49-F238E27FC236}">
                          <a16:creationId xmlns:a16="http://schemas.microsoft.com/office/drawing/2014/main" id="{456EDA10-8153-7362-7ED1-C76FD55846E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405471" y="3455138"/>
                      <a:ext cx="798111" cy="688590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8590C07-8B03-0255-0546-63424B867D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512716" y="5362009"/>
                <a:ext cx="613060" cy="613059"/>
              </a:xfrm>
              <a:prstGeom prst="ellipse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accent2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689EF866-DAC5-C3D0-59C3-F77B73D86DB4}"/>
                      </a:ext>
                    </a:extLst>
                  </p:cNvPr>
                  <p:cNvSpPr txBox="1"/>
                  <p:nvPr/>
                </p:nvSpPr>
                <p:spPr>
                  <a:xfrm>
                    <a:off x="2573608" y="5425574"/>
                    <a:ext cx="535094" cy="4616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b>
                          </m:sSub>
                        </m:oMath>
                      </m:oMathPara>
                    </a14:m>
                    <a:endParaRPr 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3" name="TextBox 72">
                    <a:extLst>
                      <a:ext uri="{FF2B5EF4-FFF2-40B4-BE49-F238E27FC236}">
                        <a16:creationId xmlns:a16="http://schemas.microsoft.com/office/drawing/2014/main" id="{689EF866-DAC5-C3D0-59C3-F77B73D86DB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73608" y="5425574"/>
                    <a:ext cx="535094" cy="461664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8" name="Straight Arrow Connector 77">
                <a:extLst>
                  <a:ext uri="{FF2B5EF4-FFF2-40B4-BE49-F238E27FC236}">
                    <a16:creationId xmlns:a16="http://schemas.microsoft.com/office/drawing/2014/main" id="{0FADDA75-FDA3-A797-92E3-E0CC1A2D5CDE}"/>
                  </a:ext>
                </a:extLst>
              </p:cNvPr>
              <p:cNvCxnSpPr>
                <a:cxnSpLocks/>
                <a:stCxn id="72" idx="0"/>
                <a:endCxn id="94" idx="4"/>
              </p:cNvCxnSpPr>
              <p:nvPr/>
            </p:nvCxnSpPr>
            <p:spPr>
              <a:xfrm flipH="1" flipV="1">
                <a:off x="2816194" y="4818117"/>
                <a:ext cx="3052" cy="54389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51B9373-CDE0-755C-2887-3CA40C7ED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562934" y="2741007"/>
              <a:ext cx="613060" cy="61305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2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60E33F1B-F74C-FEC9-A7ED-6B52B6123E1A}"/>
                    </a:ext>
                  </a:extLst>
                </p:cNvPr>
                <p:cNvSpPr txBox="1"/>
                <p:nvPr/>
              </p:nvSpPr>
              <p:spPr>
                <a:xfrm>
                  <a:off x="4623826" y="2804572"/>
                  <a:ext cx="535094" cy="461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n-US" sz="2400" b="1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60E33F1B-F74C-FEC9-A7ED-6B52B6123E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3826" y="2804572"/>
                  <a:ext cx="535094" cy="461664"/>
                </a:xfrm>
                <a:prstGeom prst="rect">
                  <a:avLst/>
                </a:prstGeom>
                <a:blipFill>
                  <a:blip r:embed="rId15"/>
                  <a:stretch>
                    <a:fillRect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EEC1EC85-75AF-1B50-756A-9A76A1BC1CA7}"/>
                </a:ext>
              </a:extLst>
            </p:cNvPr>
            <p:cNvCxnSpPr>
              <a:cxnSpLocks/>
              <a:stCxn id="94" idx="0"/>
              <a:endCxn id="62" idx="4"/>
            </p:cNvCxnSpPr>
            <p:nvPr/>
          </p:nvCxnSpPr>
          <p:spPr>
            <a:xfrm flipH="1" flipV="1">
              <a:off x="4869464" y="3354066"/>
              <a:ext cx="1793" cy="53926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7629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509761-0469-3DCC-2317-21131359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7C8BF-0670-B9A9-327A-996368519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13255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Recurrent Neural Networks include backwards (recurrent) connections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67F4A-CC62-52CD-B8F9-6BED2E1D22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44AAC-4335-741B-A225-A6316EB9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5</a:t>
            </a:fld>
            <a:endParaRPr lang="en-US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7252739-B431-3415-9679-CDFD224CC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868" y="2494967"/>
            <a:ext cx="5480263" cy="4028894"/>
            <a:chOff x="1006908" y="1893090"/>
            <a:chExt cx="5480263" cy="402889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1F295ED-9177-29D3-B3FC-BDB84F8AA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5857179" y="3572293"/>
              <a:ext cx="629992" cy="632190"/>
              <a:chOff x="1286791" y="2102183"/>
              <a:chExt cx="629992" cy="63219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34A2264-57AF-1B83-09A3-67E6D7F78F7A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535DCAB4-3ADC-EB7A-EF13-E72879489089}"/>
                      </a:ext>
                    </a:extLst>
                  </p:cNvPr>
                  <p:cNvSpPr txBox="1"/>
                  <p:nvPr/>
                </p:nvSpPr>
                <p:spPr>
                  <a:xfrm>
                    <a:off x="1382829" y="2181744"/>
                    <a:ext cx="43838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5718B638-8E49-A496-3582-2602445C25E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82829" y="2181744"/>
                    <a:ext cx="438389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2703" b="-810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733031A-6AB9-DCFD-B2B4-7E4B52F54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636900" y="2209185"/>
              <a:ext cx="1121000" cy="3396704"/>
              <a:chOff x="1636900" y="2209185"/>
              <a:chExt cx="1121000" cy="3396704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406FF32-DDA0-5A00-1004-94E480FA3E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stCxn id="90" idx="6"/>
                <a:endCxn id="93" idx="2"/>
              </p:cNvCxnSpPr>
              <p:nvPr/>
            </p:nvCxnSpPr>
            <p:spPr>
              <a:xfrm>
                <a:off x="1640159" y="2209185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FD95C45-2BC7-3749-22C5-194BEB809E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8" idx="6"/>
                <a:endCxn id="93" idx="2"/>
              </p:cNvCxnSpPr>
              <p:nvPr/>
            </p:nvCxnSpPr>
            <p:spPr>
              <a:xfrm flipV="1">
                <a:off x="1636900" y="2614625"/>
                <a:ext cx="1121000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5FBF919-BADE-4834-D58B-C95A504AED6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6" idx="6"/>
                <a:endCxn id="93" idx="2"/>
              </p:cNvCxnSpPr>
              <p:nvPr/>
            </p:nvCxnSpPr>
            <p:spPr>
              <a:xfrm flipV="1">
                <a:off x="1640159" y="2614625"/>
                <a:ext cx="1117741" cy="129291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C5CA706-CE95-C2AC-BA15-18FA99696F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4" idx="6"/>
                <a:endCxn id="93" idx="2"/>
              </p:cNvCxnSpPr>
              <p:nvPr/>
            </p:nvCxnSpPr>
            <p:spPr>
              <a:xfrm flipV="1">
                <a:off x="1640159" y="2614625"/>
                <a:ext cx="1117741" cy="2142088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E373DA5-F4C8-1567-6CCB-B4E52D4B5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2" idx="6"/>
                <a:endCxn id="93" idx="2"/>
              </p:cNvCxnSpPr>
              <p:nvPr/>
            </p:nvCxnSpPr>
            <p:spPr>
              <a:xfrm flipV="1">
                <a:off x="1640159" y="2614625"/>
                <a:ext cx="1117741" cy="2991264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1BD0030-8E39-915B-0D5A-CDE2BE10F1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0" idx="6"/>
                <a:endCxn id="94" idx="2"/>
              </p:cNvCxnSpPr>
              <p:nvPr/>
            </p:nvCxnSpPr>
            <p:spPr>
              <a:xfrm>
                <a:off x="1640159" y="2209185"/>
                <a:ext cx="1114482" cy="125461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BC4F7C9-ABA3-4C3B-DCF7-C85B122B18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8" idx="6"/>
                <a:endCxn id="94" idx="2"/>
              </p:cNvCxnSpPr>
              <p:nvPr/>
            </p:nvCxnSpPr>
            <p:spPr>
              <a:xfrm>
                <a:off x="1636900" y="3058361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F504B14-A8C3-1D6D-277C-F2A6D19EA0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6" idx="6"/>
                <a:endCxn id="94" idx="2"/>
              </p:cNvCxnSpPr>
              <p:nvPr/>
            </p:nvCxnSpPr>
            <p:spPr>
              <a:xfrm flipV="1">
                <a:off x="1640159" y="3463801"/>
                <a:ext cx="1114482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3352A56-1934-E454-320A-8C8E6489C1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4" idx="6"/>
                <a:endCxn id="94" idx="2"/>
              </p:cNvCxnSpPr>
              <p:nvPr/>
            </p:nvCxnSpPr>
            <p:spPr>
              <a:xfrm flipV="1">
                <a:off x="1640159" y="3463801"/>
                <a:ext cx="1114482" cy="129291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EF0FC3D-4AAB-BD41-68C0-2B25C3A53F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2" idx="6"/>
                <a:endCxn id="94" idx="2"/>
              </p:cNvCxnSpPr>
              <p:nvPr/>
            </p:nvCxnSpPr>
            <p:spPr>
              <a:xfrm flipV="1">
                <a:off x="1640159" y="3463801"/>
                <a:ext cx="1114482" cy="2142088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21F7340F-A818-F060-F669-5D7CFEFB4A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0" idx="6"/>
                <a:endCxn id="95" idx="2"/>
              </p:cNvCxnSpPr>
              <p:nvPr/>
            </p:nvCxnSpPr>
            <p:spPr>
              <a:xfrm>
                <a:off x="1640159" y="2209185"/>
                <a:ext cx="1117741" cy="210379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98E0EBA-764B-1E3A-950F-F6F0C23845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8" idx="6"/>
                <a:endCxn id="95" idx="2"/>
              </p:cNvCxnSpPr>
              <p:nvPr/>
            </p:nvCxnSpPr>
            <p:spPr>
              <a:xfrm>
                <a:off x="1636900" y="3058361"/>
                <a:ext cx="1121000" cy="125461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0608346-0653-F71F-0133-695EE1F045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6" idx="6"/>
                <a:endCxn id="95" idx="2"/>
              </p:cNvCxnSpPr>
              <p:nvPr/>
            </p:nvCxnSpPr>
            <p:spPr>
              <a:xfrm>
                <a:off x="1640159" y="3907537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AA1EBF3-9DA9-F2EA-21DC-997D3B40E80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4" idx="6"/>
                <a:endCxn id="95" idx="2"/>
              </p:cNvCxnSpPr>
              <p:nvPr/>
            </p:nvCxnSpPr>
            <p:spPr>
              <a:xfrm flipV="1">
                <a:off x="1640159" y="4312977"/>
                <a:ext cx="1117741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B011443-4283-C312-2BD2-B2413BF232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2" idx="6"/>
                <a:endCxn id="95" idx="2"/>
              </p:cNvCxnSpPr>
              <p:nvPr/>
            </p:nvCxnSpPr>
            <p:spPr>
              <a:xfrm flipV="1">
                <a:off x="1640159" y="4312977"/>
                <a:ext cx="1117741" cy="129291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F156AC7E-8A86-5310-02CA-BEA1A84216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0" idx="6"/>
                <a:endCxn id="96" idx="2"/>
              </p:cNvCxnSpPr>
              <p:nvPr/>
            </p:nvCxnSpPr>
            <p:spPr>
              <a:xfrm>
                <a:off x="1640159" y="2209185"/>
                <a:ext cx="1117741" cy="2952968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5D4880A8-C8FC-CCEB-9AD6-FAF1EF6991F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8" idx="6"/>
                <a:endCxn id="96" idx="2"/>
              </p:cNvCxnSpPr>
              <p:nvPr/>
            </p:nvCxnSpPr>
            <p:spPr>
              <a:xfrm>
                <a:off x="1636900" y="3058361"/>
                <a:ext cx="1121000" cy="210379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E0B8CD2-A35C-E72C-8327-1C2877C4A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6" idx="6"/>
                <a:endCxn id="96" idx="2"/>
              </p:cNvCxnSpPr>
              <p:nvPr/>
            </p:nvCxnSpPr>
            <p:spPr>
              <a:xfrm>
                <a:off x="1640159" y="3907537"/>
                <a:ext cx="1117741" cy="125461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F8A23F0-D33F-5B39-1028-0A9BA21CA3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4" idx="6"/>
                <a:endCxn id="96" idx="2"/>
              </p:cNvCxnSpPr>
              <p:nvPr/>
            </p:nvCxnSpPr>
            <p:spPr>
              <a:xfrm>
                <a:off x="1640159" y="4756713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F208E4E2-B47F-8A3B-BA01-6AC589A116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82" idx="6"/>
                <a:endCxn id="96" idx="2"/>
              </p:cNvCxnSpPr>
              <p:nvPr/>
            </p:nvCxnSpPr>
            <p:spPr>
              <a:xfrm flipV="1">
                <a:off x="1640159" y="5162153"/>
                <a:ext cx="1117741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2A907F1-F148-A625-B8E0-D4776C7A6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3384633" y="2614625"/>
              <a:ext cx="916089" cy="2547528"/>
              <a:chOff x="3384633" y="2614625"/>
              <a:chExt cx="916089" cy="2547528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F4313E85-0CD8-3F24-E193-C7116AA3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3" idx="6"/>
                <a:endCxn id="102" idx="2"/>
              </p:cNvCxnSpPr>
              <p:nvPr/>
            </p:nvCxnSpPr>
            <p:spPr>
              <a:xfrm>
                <a:off x="3387892" y="2614625"/>
                <a:ext cx="909571" cy="44491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DC66D5F-47F7-CE34-2C06-1D6FAE7AC1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4" idx="6"/>
                <a:endCxn id="102" idx="2"/>
              </p:cNvCxnSpPr>
              <p:nvPr/>
            </p:nvCxnSpPr>
            <p:spPr>
              <a:xfrm flipV="1">
                <a:off x="3384633" y="3059536"/>
                <a:ext cx="912830" cy="404265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1F110986-5835-8A11-226D-BE9278B872B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5" idx="6"/>
                <a:endCxn id="102" idx="2"/>
              </p:cNvCxnSpPr>
              <p:nvPr/>
            </p:nvCxnSpPr>
            <p:spPr>
              <a:xfrm flipV="1">
                <a:off x="3387892" y="3059536"/>
                <a:ext cx="909571" cy="125344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1FD3B25-AAEB-76B8-8E76-EB997048DC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6" idx="6"/>
                <a:endCxn id="102" idx="2"/>
              </p:cNvCxnSpPr>
              <p:nvPr/>
            </p:nvCxnSpPr>
            <p:spPr>
              <a:xfrm flipV="1">
                <a:off x="3387892" y="3059536"/>
                <a:ext cx="909571" cy="2102617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A1DE5A5C-16BB-F128-DE99-5927F828C3E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3" idx="6"/>
                <a:endCxn id="103" idx="2"/>
              </p:cNvCxnSpPr>
              <p:nvPr/>
            </p:nvCxnSpPr>
            <p:spPr>
              <a:xfrm>
                <a:off x="3387892" y="2614625"/>
                <a:ext cx="912830" cy="1294087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149A2B1-D98E-956B-1AA2-351FD90F73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4" idx="6"/>
                <a:endCxn id="103" idx="2"/>
              </p:cNvCxnSpPr>
              <p:nvPr/>
            </p:nvCxnSpPr>
            <p:spPr>
              <a:xfrm>
                <a:off x="3384633" y="3463801"/>
                <a:ext cx="916089" cy="44491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22B7BBB-75E5-A3E0-E856-D030382CF3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5" idx="6"/>
                <a:endCxn id="103" idx="2"/>
              </p:cNvCxnSpPr>
              <p:nvPr/>
            </p:nvCxnSpPr>
            <p:spPr>
              <a:xfrm flipV="1">
                <a:off x="3387892" y="3908712"/>
                <a:ext cx="912830" cy="404265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89F0BEE4-4024-72AD-BE32-A0917E700B8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6" idx="6"/>
                <a:endCxn id="103" idx="2"/>
              </p:cNvCxnSpPr>
              <p:nvPr/>
            </p:nvCxnSpPr>
            <p:spPr>
              <a:xfrm flipV="1">
                <a:off x="3387892" y="3908712"/>
                <a:ext cx="912830" cy="125344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65AF705-BD39-F251-4728-B21ADAE3BB6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3" idx="6"/>
                <a:endCxn id="104" idx="2"/>
              </p:cNvCxnSpPr>
              <p:nvPr/>
            </p:nvCxnSpPr>
            <p:spPr>
              <a:xfrm>
                <a:off x="3387892" y="2614625"/>
                <a:ext cx="912830" cy="2143263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BDB342F-96F3-BB16-C4FE-62991D93DC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4" idx="6"/>
                <a:endCxn id="104" idx="2"/>
              </p:cNvCxnSpPr>
              <p:nvPr/>
            </p:nvCxnSpPr>
            <p:spPr>
              <a:xfrm>
                <a:off x="3384633" y="3463801"/>
                <a:ext cx="916089" cy="1294087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24B61107-425B-BFE2-AECE-08E43F2087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5" idx="6"/>
                <a:endCxn id="104" idx="2"/>
              </p:cNvCxnSpPr>
              <p:nvPr/>
            </p:nvCxnSpPr>
            <p:spPr>
              <a:xfrm>
                <a:off x="3387892" y="4312977"/>
                <a:ext cx="912830" cy="44491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7C6A77B9-11D2-2282-932E-9B743C9A14C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96" idx="6"/>
                <a:endCxn id="104" idx="2"/>
              </p:cNvCxnSpPr>
              <p:nvPr/>
            </p:nvCxnSpPr>
            <p:spPr>
              <a:xfrm flipV="1">
                <a:off x="3387892" y="4757888"/>
                <a:ext cx="912830" cy="404265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77FA080-8450-CDC7-B7AF-9CD3E8DE2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4927455" y="3059536"/>
              <a:ext cx="929724" cy="1698352"/>
              <a:chOff x="4927455" y="3059536"/>
              <a:chExt cx="929724" cy="1698352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1A9DE93-3BC5-E462-CCDE-C7CF29BFC2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102" idx="6"/>
                <a:endCxn id="36" idx="2"/>
              </p:cNvCxnSpPr>
              <p:nvPr/>
            </p:nvCxnSpPr>
            <p:spPr>
              <a:xfrm>
                <a:off x="4927455" y="3059536"/>
                <a:ext cx="929724" cy="82885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D50FFE1C-9CC9-E72F-1D77-B1B17DAE16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103" idx="6"/>
                <a:endCxn id="36" idx="2"/>
              </p:cNvCxnSpPr>
              <p:nvPr/>
            </p:nvCxnSpPr>
            <p:spPr>
              <a:xfrm flipV="1">
                <a:off x="4930714" y="3888388"/>
                <a:ext cx="926465" cy="20324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3673206-0AA2-22AF-866E-10B732D43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  <a:stCxn id="104" idx="6"/>
                <a:endCxn id="36" idx="2"/>
              </p:cNvCxnSpPr>
              <p:nvPr/>
            </p:nvCxnSpPr>
            <p:spPr>
              <a:xfrm flipV="1">
                <a:off x="4930714" y="3888388"/>
                <a:ext cx="926465" cy="86950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D70287F7-D192-CDD1-8B88-606A83506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06908" y="1893090"/>
              <a:ext cx="656987" cy="4028894"/>
              <a:chOff x="1006908" y="1893090"/>
              <a:chExt cx="656987" cy="4028894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016F2EA2-45A7-7D0E-9802-6DC411C799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1010167" y="1893090"/>
                <a:ext cx="629992" cy="632190"/>
                <a:chOff x="1286791" y="2102183"/>
                <a:chExt cx="629992" cy="632190"/>
              </a:xfrm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8B39BA4-18F5-C8B0-74EB-17AEA105C120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TextBox 90">
                      <a:extLst>
                        <a:ext uri="{FF2B5EF4-FFF2-40B4-BE49-F238E27FC236}">
                          <a16:creationId xmlns:a16="http://schemas.microsoft.com/office/drawing/2014/main" id="{7E739804-990C-94E7-3DF4-0E9191490AE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5935" y="2168297"/>
                      <a:ext cx="55758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" name="TextBox 10">
                      <a:extLst>
                        <a:ext uri="{FF2B5EF4-FFF2-40B4-BE49-F238E27FC236}">
                          <a16:creationId xmlns:a16="http://schemas.microsoft.com/office/drawing/2014/main" id="{2E4DC52A-1E52-52C8-E695-6202354502F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5935" y="2168297"/>
                      <a:ext cx="557589" cy="461665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87F80C50-ADD4-2BBA-24EA-4A9B651D9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1006908" y="2742266"/>
                <a:ext cx="633849" cy="632190"/>
                <a:chOff x="1286791" y="2102183"/>
                <a:chExt cx="633849" cy="63219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C134633D-6AF7-F468-9FA3-C07B94F84A61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9" name="TextBox 88">
                      <a:extLst>
                        <a:ext uri="{FF2B5EF4-FFF2-40B4-BE49-F238E27FC236}">
                          <a16:creationId xmlns:a16="http://schemas.microsoft.com/office/drawing/2014/main" id="{7E14EA6D-42F7-7333-7D05-AC2775525D9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509B9EC9-F8CB-25B0-B371-DD127C58B3C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FE97CCD-45AB-A929-E836-B8BA83B67D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1010167" y="3591442"/>
                <a:ext cx="633849" cy="632190"/>
                <a:chOff x="1286791" y="2102183"/>
                <a:chExt cx="633849" cy="632190"/>
              </a:xfrm>
            </p:grpSpPr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16F8CA88-AAE9-F81B-6783-177145F3A977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7" name="TextBox 86">
                      <a:extLst>
                        <a:ext uri="{FF2B5EF4-FFF2-40B4-BE49-F238E27FC236}">
                          <a16:creationId xmlns:a16="http://schemas.microsoft.com/office/drawing/2014/main" id="{E6CD368B-2CBB-32B8-BC54-78EB97C1A0A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380DBFBE-DA31-A85B-58C5-6802A7A0409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B8F258A2-D959-DEF5-B4D9-69665B7271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1010167" y="4440618"/>
                <a:ext cx="633849" cy="632190"/>
                <a:chOff x="1286791" y="2102183"/>
                <a:chExt cx="633849" cy="632190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BD454F47-08CC-98F6-65AF-7C897F03A1D3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5" name="TextBox 84">
                      <a:extLst>
                        <a:ext uri="{FF2B5EF4-FFF2-40B4-BE49-F238E27FC236}">
                          <a16:creationId xmlns:a16="http://schemas.microsoft.com/office/drawing/2014/main" id="{5E383B5D-6B75-2D3B-0C9D-F3B2C6E24F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07249931-1E8F-4930-82F1-0DB0947AF75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5935" y="2168297"/>
                      <a:ext cx="564705" cy="461665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F4E8F43-573A-8F7B-5D4F-8679EF7D06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/>
            </p:nvGrpSpPr>
            <p:grpSpPr>
              <a:xfrm>
                <a:off x="1010167" y="5289794"/>
                <a:ext cx="653728" cy="632190"/>
                <a:chOff x="1286791" y="2102183"/>
                <a:chExt cx="653728" cy="632190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454BE42A-CB39-06D0-62EA-94ACDF34BF9F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3" name="TextBox 82">
                      <a:extLst>
                        <a:ext uri="{FF2B5EF4-FFF2-40B4-BE49-F238E27FC236}">
                          <a16:creationId xmlns:a16="http://schemas.microsoft.com/office/drawing/2014/main" id="{34CD86A8-12C7-ED30-5D14-2097F3B2EAF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5935" y="2168297"/>
                      <a:ext cx="58458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F0BE290C-F8CB-B383-6680-0BA34A7BE7C6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5935" y="2168297"/>
                      <a:ext cx="584584" cy="461665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47635CE1-5D0B-3489-DBAA-4080944A2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2754641" y="2298530"/>
              <a:ext cx="633251" cy="3179718"/>
              <a:chOff x="2754641" y="2298530"/>
              <a:chExt cx="633251" cy="3179718"/>
            </a:xfrm>
          </p:grpSpPr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09A972B6-661F-F9F9-826D-CD722ECD4D3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757900" y="2298530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F19BB210-A83B-F89F-903B-B08CBF6455E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754641" y="3147706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DEEE295-DF81-CB3F-B45A-0EFB04977F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757900" y="3996882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82B6BF2E-9A2B-167A-3BFD-D2523DC78C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2757900" y="4846058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868435E1-4DB3-6424-2AD5-97EE61F65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4297463" y="2743441"/>
              <a:ext cx="633251" cy="2330542"/>
              <a:chOff x="4297463" y="2743441"/>
              <a:chExt cx="633251" cy="2330542"/>
            </a:xfrm>
          </p:grpSpPr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8A1A9B77-806E-32AC-7B24-5ED8831A09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297463" y="2743441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2B761EEC-4374-DA6C-A581-FCD76528CC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300722" y="3592617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CFA2E8F6-4C15-16FF-F68B-BF40D89CF3C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4300722" y="444179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cxnSp>
        <p:nvCxnSpPr>
          <p:cNvPr id="110" name="Curved Connector 109">
            <a:extLst>
              <a:ext uri="{FF2B5EF4-FFF2-40B4-BE49-F238E27FC236}">
                <a16:creationId xmlns:a16="http://schemas.microsoft.com/office/drawing/2014/main" id="{D6484014-9259-F11D-632C-E6BB99332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3" idx="6"/>
            <a:endCxn id="93" idx="0"/>
          </p:cNvCxnSpPr>
          <p:nvPr/>
        </p:nvCxnSpPr>
        <p:spPr>
          <a:xfrm flipH="1" flipV="1">
            <a:off x="5421856" y="2900407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urved Connector 110">
            <a:extLst>
              <a:ext uri="{FF2B5EF4-FFF2-40B4-BE49-F238E27FC236}">
                <a16:creationId xmlns:a16="http://schemas.microsoft.com/office/drawing/2014/main" id="{A3E19611-87A0-24C3-B5FF-BCD2790B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4" idx="6"/>
            <a:endCxn id="94" idx="0"/>
          </p:cNvCxnSpPr>
          <p:nvPr/>
        </p:nvCxnSpPr>
        <p:spPr>
          <a:xfrm flipH="1" flipV="1">
            <a:off x="5418597" y="3749583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Curved Connector 113">
            <a:extLst>
              <a:ext uri="{FF2B5EF4-FFF2-40B4-BE49-F238E27FC236}">
                <a16:creationId xmlns:a16="http://schemas.microsoft.com/office/drawing/2014/main" id="{976CD9FF-5995-F494-8831-19A81F8D1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5" idx="6"/>
            <a:endCxn id="95" idx="0"/>
          </p:cNvCxnSpPr>
          <p:nvPr/>
        </p:nvCxnSpPr>
        <p:spPr>
          <a:xfrm flipH="1" flipV="1">
            <a:off x="5421856" y="4598759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Curved Connector 116">
            <a:extLst>
              <a:ext uri="{FF2B5EF4-FFF2-40B4-BE49-F238E27FC236}">
                <a16:creationId xmlns:a16="http://schemas.microsoft.com/office/drawing/2014/main" id="{8CF6140F-60A1-86D4-86ED-1109A8F1D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6" idx="6"/>
            <a:endCxn id="96" idx="0"/>
          </p:cNvCxnSpPr>
          <p:nvPr/>
        </p:nvCxnSpPr>
        <p:spPr>
          <a:xfrm flipH="1" flipV="1">
            <a:off x="5421856" y="5447935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urved Connector 119">
            <a:extLst>
              <a:ext uri="{FF2B5EF4-FFF2-40B4-BE49-F238E27FC236}">
                <a16:creationId xmlns:a16="http://schemas.microsoft.com/office/drawing/2014/main" id="{3920B5D2-AF3B-712B-5558-47E7BBE47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4" idx="6"/>
            <a:endCxn id="104" idx="0"/>
          </p:cNvCxnSpPr>
          <p:nvPr/>
        </p:nvCxnSpPr>
        <p:spPr>
          <a:xfrm flipH="1" flipV="1">
            <a:off x="6964678" y="5043670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Curved Connector 122">
            <a:extLst>
              <a:ext uri="{FF2B5EF4-FFF2-40B4-BE49-F238E27FC236}">
                <a16:creationId xmlns:a16="http://schemas.microsoft.com/office/drawing/2014/main" id="{28DE901E-9154-C014-F4B8-DF9C75809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3" idx="6"/>
            <a:endCxn id="103" idx="0"/>
          </p:cNvCxnSpPr>
          <p:nvPr/>
        </p:nvCxnSpPr>
        <p:spPr>
          <a:xfrm flipH="1" flipV="1">
            <a:off x="6964678" y="4194494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Curved Connector 125">
            <a:extLst>
              <a:ext uri="{FF2B5EF4-FFF2-40B4-BE49-F238E27FC236}">
                <a16:creationId xmlns:a16="http://schemas.microsoft.com/office/drawing/2014/main" id="{9912F09A-115D-0BD5-CE2B-247D90A39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2" idx="6"/>
            <a:endCxn id="102" idx="0"/>
          </p:cNvCxnSpPr>
          <p:nvPr/>
        </p:nvCxnSpPr>
        <p:spPr>
          <a:xfrm flipH="1" flipV="1">
            <a:off x="6961419" y="3345318"/>
            <a:ext cx="314996" cy="316095"/>
          </a:xfrm>
          <a:prstGeom prst="curvedConnector4">
            <a:avLst>
              <a:gd name="adj1" fmla="val -72572"/>
              <a:gd name="adj2" fmla="val 172320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36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13D0FB72-44DD-11F8-953E-CF4A97B9E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8" idx="3"/>
            <a:endCxn id="13" idx="2"/>
          </p:cNvCxnSpPr>
          <p:nvPr/>
        </p:nvCxnSpPr>
        <p:spPr>
          <a:xfrm flipV="1">
            <a:off x="3239470" y="4704202"/>
            <a:ext cx="1227178" cy="292646"/>
          </a:xfrm>
          <a:prstGeom prst="bentConnector2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575BA44-0A1F-D0B3-3ED5-8A0923721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46888" y="2788847"/>
            <a:ext cx="1591939" cy="2314711"/>
          </a:xfrm>
          <a:prstGeom prst="roundRect">
            <a:avLst>
              <a:gd name="adj" fmla="val 3923"/>
            </a:avLst>
          </a:prstGeom>
          <a:solidFill>
            <a:srgbClr val="D6AD5B">
              <a:alpha val="25098"/>
            </a:srgb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144AD05-CF7A-01B6-BE29-A105A49C0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3331" y="2724238"/>
            <a:ext cx="1427552" cy="2396254"/>
          </a:xfrm>
          <a:prstGeom prst="roundRect">
            <a:avLst>
              <a:gd name="adj" fmla="val 3923"/>
            </a:avLst>
          </a:prstGeom>
          <a:solidFill>
            <a:srgbClr val="D6AD5B">
              <a:alpha val="25098"/>
            </a:srgb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CD18B9D-C0F1-C6AA-EF03-6F976BA0A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5024" y="2724238"/>
            <a:ext cx="667425" cy="2396254"/>
          </a:xfrm>
          <a:prstGeom prst="roundRect">
            <a:avLst>
              <a:gd name="adj" fmla="val 3923"/>
            </a:avLst>
          </a:prstGeom>
          <a:solidFill>
            <a:srgbClr val="D6AD5B">
              <a:alpha val="25098"/>
            </a:srgbClr>
          </a:solidFill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5250A0-10B9-941D-953F-D3131963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Short Term Memory (LSTM)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58F3B-A56A-1932-84A3-0DFCDC5520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A5645C-6524-595C-0085-121073ED5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4AA277A-58F4-8B3A-0423-903A14C20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78400" y="1693955"/>
            <a:ext cx="7137037" cy="4239850"/>
            <a:chOff x="3084931" y="1481905"/>
            <a:chExt cx="7137037" cy="4239850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6C34045-5057-D49C-6D32-E219AB8F916D}"/>
                </a:ext>
              </a:extLst>
            </p:cNvPr>
            <p:cNvGrpSpPr/>
            <p:nvPr/>
          </p:nvGrpSpPr>
          <p:grpSpPr>
            <a:xfrm>
              <a:off x="4337696" y="5089565"/>
              <a:ext cx="629992" cy="632190"/>
              <a:chOff x="4337696" y="5041439"/>
              <a:chExt cx="629992" cy="6321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01248B17-D2E3-DCC7-5EAE-CC2E7307D438}"/>
                  </a:ext>
                </a:extLst>
              </p:cNvPr>
              <p:cNvSpPr/>
              <p:nvPr/>
            </p:nvSpPr>
            <p:spPr>
              <a:xfrm>
                <a:off x="4337696" y="5041439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56E35FF3-0CBE-4B67-61EB-64557462CBD9}"/>
                      </a:ext>
                    </a:extLst>
                  </p:cNvPr>
                  <p:cNvSpPr txBox="1"/>
                  <p:nvPr/>
                </p:nvSpPr>
                <p:spPr>
                  <a:xfrm>
                    <a:off x="4390798" y="5123595"/>
                    <a:ext cx="56502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56E35FF3-0CBE-4B67-61EB-64557462CBD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90798" y="5123595"/>
                    <a:ext cx="565026" cy="461665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8157728-C2B8-328E-C63A-986E961F2EAB}"/>
                </a:ext>
              </a:extLst>
            </p:cNvPr>
            <p:cNvGrpSpPr/>
            <p:nvPr/>
          </p:nvGrpSpPr>
          <p:grpSpPr>
            <a:xfrm>
              <a:off x="8040952" y="1481905"/>
              <a:ext cx="629992" cy="632190"/>
              <a:chOff x="8115611" y="2830451"/>
              <a:chExt cx="629992" cy="63219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7E36E5F-0D7F-D815-69BC-DFAB1B30F986}"/>
                  </a:ext>
                </a:extLst>
              </p:cNvPr>
              <p:cNvSpPr/>
              <p:nvPr/>
            </p:nvSpPr>
            <p:spPr>
              <a:xfrm>
                <a:off x="8115611" y="2830451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C9026C3D-B4D3-47A2-06E9-F42D58FE92F4}"/>
                      </a:ext>
                    </a:extLst>
                  </p:cNvPr>
                  <p:cNvSpPr txBox="1"/>
                  <p:nvPr/>
                </p:nvSpPr>
                <p:spPr>
                  <a:xfrm>
                    <a:off x="8168713" y="2912607"/>
                    <a:ext cx="55130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C9026C3D-B4D3-47A2-06E9-F42D58FE92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68713" y="2912607"/>
                    <a:ext cx="551305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C13CC381-5417-D54B-BBD2-E5246D8E1EEB}"/>
                </a:ext>
              </a:extLst>
            </p:cNvPr>
            <p:cNvGrpSpPr/>
            <p:nvPr/>
          </p:nvGrpSpPr>
          <p:grpSpPr>
            <a:xfrm>
              <a:off x="3964234" y="2114095"/>
              <a:ext cx="5660544" cy="2975471"/>
              <a:chOff x="3964234" y="2114095"/>
              <a:chExt cx="5660544" cy="2975471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DAEDF1F6-9BDB-9243-F5B8-441F0086A4AB}"/>
                  </a:ext>
                </a:extLst>
              </p:cNvPr>
              <p:cNvGrpSpPr/>
              <p:nvPr/>
            </p:nvGrpSpPr>
            <p:grpSpPr>
              <a:xfrm>
                <a:off x="6344417" y="3349809"/>
                <a:ext cx="418849" cy="401053"/>
                <a:chOff x="4967689" y="4122820"/>
                <a:chExt cx="418849" cy="401053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9553BA09-77D5-D035-312A-307AA481B36D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2" name="TextBox 31">
                      <a:extLst>
                        <a:ext uri="{FF2B5EF4-FFF2-40B4-BE49-F238E27FC236}">
                          <a16:creationId xmlns:a16="http://schemas.microsoft.com/office/drawing/2014/main" id="{CEB0F31D-8588-7C41-85BA-D47745D5B67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2" name="TextBox 31">
                      <a:extLst>
                        <a:ext uri="{FF2B5EF4-FFF2-40B4-BE49-F238E27FC236}">
                          <a16:creationId xmlns:a16="http://schemas.microsoft.com/office/drawing/2014/main" id="{CEB0F31D-8588-7C41-85BA-D47745D5B67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02EF7ED-D572-ED95-3C9F-55F1863AADD1}"/>
                  </a:ext>
                </a:extLst>
              </p:cNvPr>
              <p:cNvGrpSpPr/>
              <p:nvPr/>
            </p:nvGrpSpPr>
            <p:grpSpPr>
              <a:xfrm>
                <a:off x="4967689" y="4122820"/>
                <a:ext cx="410078" cy="401053"/>
                <a:chOff x="4967689" y="4122820"/>
                <a:chExt cx="410078" cy="401053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BC844591-F7AA-3DC2-B812-15F30D40927C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397CB0B1-7F33-CAAE-2E93-4AE8A23D93F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397CB0B1-7F33-CAAE-2E93-4AE8A23D93F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C03E8138-219F-CE9E-2820-16F760D648AB}"/>
                  </a:ext>
                </a:extLst>
              </p:cNvPr>
              <p:cNvGrpSpPr/>
              <p:nvPr/>
            </p:nvGrpSpPr>
            <p:grpSpPr>
              <a:xfrm>
                <a:off x="5582809" y="4122820"/>
                <a:ext cx="410078" cy="401053"/>
                <a:chOff x="4967689" y="4122820"/>
                <a:chExt cx="410078" cy="401053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D7F859E6-9E70-CB15-2C68-245D84B6D970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07A0C0E2-94C5-C980-8F42-9155F684733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07A0C0E2-94C5-C980-8F42-9155F684733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3F7C7667-78AE-4319-7672-1654692FCD5E}"/>
                  </a:ext>
                </a:extLst>
              </p:cNvPr>
              <p:cNvGrpSpPr/>
              <p:nvPr/>
            </p:nvGrpSpPr>
            <p:grpSpPr>
              <a:xfrm>
                <a:off x="6211904" y="4122820"/>
                <a:ext cx="686458" cy="401053"/>
                <a:chOff x="6404153" y="4115343"/>
                <a:chExt cx="686458" cy="401053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379F9AC-B426-8EAE-E104-3CE6A18D6FBD}"/>
                    </a:ext>
                  </a:extLst>
                </p:cNvPr>
                <p:cNvSpPr/>
                <p:nvPr/>
              </p:nvSpPr>
              <p:spPr>
                <a:xfrm>
                  <a:off x="6404153" y="4115343"/>
                  <a:ext cx="686458" cy="40105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3A4911AC-71EF-8415-9CD6-D6DCA4502D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5519" y="4115343"/>
                      <a:ext cx="6499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𝐭𝐚𝐧𝐡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3A4911AC-71EF-8415-9CD6-D6DCA4502DC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15519" y="4115343"/>
                      <a:ext cx="649913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r="-38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2F6036B-5C13-D0E1-3FA9-1C8A0DACC9A1}"/>
                  </a:ext>
                </a:extLst>
              </p:cNvPr>
              <p:cNvGrpSpPr/>
              <p:nvPr/>
            </p:nvGrpSpPr>
            <p:grpSpPr>
              <a:xfrm>
                <a:off x="7126887" y="3349809"/>
                <a:ext cx="686458" cy="401053"/>
                <a:chOff x="6404153" y="4115343"/>
                <a:chExt cx="686458" cy="401053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34398957-3ACD-B6A1-F987-EDE98F9B86B0}"/>
                    </a:ext>
                  </a:extLst>
                </p:cNvPr>
                <p:cNvSpPr/>
                <p:nvPr/>
              </p:nvSpPr>
              <p:spPr>
                <a:xfrm>
                  <a:off x="6404153" y="4115343"/>
                  <a:ext cx="686458" cy="40105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7F3E6AB1-4677-D00E-8C4E-AF5DD6CF8CF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415519" y="4115343"/>
                      <a:ext cx="64991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𝐭𝐚𝐧𝐡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7F3E6AB1-4677-D00E-8C4E-AF5DD6CF8CF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15519" y="4115343"/>
                      <a:ext cx="649913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r="-38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5FC2009-A4AA-DA0F-0CE3-DDA0D5A83EE8}"/>
                  </a:ext>
                </a:extLst>
              </p:cNvPr>
              <p:cNvGrpSpPr/>
              <p:nvPr/>
            </p:nvGrpSpPr>
            <p:grpSpPr>
              <a:xfrm>
                <a:off x="6356552" y="2576798"/>
                <a:ext cx="415498" cy="401053"/>
                <a:chOff x="4963013" y="4122820"/>
                <a:chExt cx="415498" cy="401053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FBC3C338-6061-AB7F-13C7-7AF4FD27127D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5488C443-FB72-9D77-C5CD-32EED0284F4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63013" y="4122820"/>
                      <a:ext cx="41549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5488C443-FB72-9D77-C5CD-32EED0284F4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63013" y="4122820"/>
                      <a:ext cx="415498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38" name="Elbow Connector 37">
                <a:extLst>
                  <a:ext uri="{FF2B5EF4-FFF2-40B4-BE49-F238E27FC236}">
                    <a16:creationId xmlns:a16="http://schemas.microsoft.com/office/drawing/2014/main" id="{287B7272-815E-C20A-D952-237ECD0A8A62}"/>
                  </a:ext>
                </a:extLst>
              </p:cNvPr>
              <p:cNvCxnSpPr>
                <a:stCxn id="7" idx="0"/>
                <a:endCxn id="13" idx="2"/>
              </p:cNvCxnSpPr>
              <p:nvPr/>
            </p:nvCxnSpPr>
            <p:spPr>
              <a:xfrm rot="5400000" flipH="1" flipV="1">
                <a:off x="4614229" y="4530616"/>
                <a:ext cx="597413" cy="520487"/>
              </a:xfrm>
              <a:prstGeom prst="bentConnector3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Elbow Connector 38">
                <a:extLst>
                  <a:ext uri="{FF2B5EF4-FFF2-40B4-BE49-F238E27FC236}">
                    <a16:creationId xmlns:a16="http://schemas.microsoft.com/office/drawing/2014/main" id="{E54C1A12-88B0-09F0-5117-442433FFAFDD}"/>
                  </a:ext>
                </a:extLst>
              </p:cNvPr>
              <p:cNvCxnSpPr>
                <a:cxnSpLocks/>
                <a:stCxn id="7" idx="0"/>
                <a:endCxn id="19" idx="2"/>
              </p:cNvCxnSpPr>
              <p:nvPr/>
            </p:nvCxnSpPr>
            <p:spPr>
              <a:xfrm rot="5400000" flipH="1" flipV="1">
                <a:off x="4921789" y="4223056"/>
                <a:ext cx="597413" cy="1135607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Elbow Connector 41">
                <a:extLst>
                  <a:ext uri="{FF2B5EF4-FFF2-40B4-BE49-F238E27FC236}">
                    <a16:creationId xmlns:a16="http://schemas.microsoft.com/office/drawing/2014/main" id="{081A832E-A33B-B056-1F5F-91C96C4E7C45}"/>
                  </a:ext>
                </a:extLst>
              </p:cNvPr>
              <p:cNvCxnSpPr>
                <a:cxnSpLocks/>
                <a:stCxn id="7" idx="0"/>
                <a:endCxn id="22" idx="2"/>
              </p:cNvCxnSpPr>
              <p:nvPr/>
            </p:nvCxnSpPr>
            <p:spPr>
              <a:xfrm rot="5400000" flipH="1" flipV="1">
                <a:off x="5301753" y="3843092"/>
                <a:ext cx="597413" cy="1895535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CD0961F7-B512-6ED6-4BCD-A0A3295309C7}"/>
                  </a:ext>
                </a:extLst>
              </p:cNvPr>
              <p:cNvGrpSpPr/>
              <p:nvPr/>
            </p:nvGrpSpPr>
            <p:grpSpPr>
              <a:xfrm>
                <a:off x="7270309" y="4122820"/>
                <a:ext cx="410078" cy="401053"/>
                <a:chOff x="4967689" y="4122820"/>
                <a:chExt cx="410078" cy="401053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9291CA59-43C6-B325-C049-F3FB4133B485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CB76B446-82ED-C668-8F13-128F21D34F1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8" name="TextBox 47">
                      <a:extLst>
                        <a:ext uri="{FF2B5EF4-FFF2-40B4-BE49-F238E27FC236}">
                          <a16:creationId xmlns:a16="http://schemas.microsoft.com/office/drawing/2014/main" id="{CB76B446-82ED-C668-8F13-128F21D34F1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388247" cy="369332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8BA0391-4DAD-F397-A349-9C12894EAD71}"/>
                  </a:ext>
                </a:extLst>
              </p:cNvPr>
              <p:cNvGrpSpPr/>
              <p:nvPr/>
            </p:nvGrpSpPr>
            <p:grpSpPr>
              <a:xfrm>
                <a:off x="8140841" y="3365851"/>
                <a:ext cx="418849" cy="401053"/>
                <a:chOff x="4967689" y="4122820"/>
                <a:chExt cx="418849" cy="401053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66BB1D36-975E-C382-EA89-75B9CBD46CAB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05006030-1227-8661-FEC9-B90EC57A44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05006030-1227-8661-FEC9-B90EC57A4485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52" name="Elbow Connector 51">
                <a:extLst>
                  <a:ext uri="{FF2B5EF4-FFF2-40B4-BE49-F238E27FC236}">
                    <a16:creationId xmlns:a16="http://schemas.microsoft.com/office/drawing/2014/main" id="{3DE29C43-3377-AF55-189C-B50653F9E76B}"/>
                  </a:ext>
                </a:extLst>
              </p:cNvPr>
              <p:cNvCxnSpPr>
                <a:cxnSpLocks/>
                <a:stCxn id="19" idx="0"/>
                <a:endCxn id="32" idx="1"/>
              </p:cNvCxnSpPr>
              <p:nvPr/>
            </p:nvCxnSpPr>
            <p:spPr>
              <a:xfrm rot="5400000" flipH="1" flipV="1">
                <a:off x="5777869" y="3544906"/>
                <a:ext cx="588345" cy="567484"/>
              </a:xfrm>
              <a:prstGeom prst="bentConnector2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Elbow Connector 54">
                <a:extLst>
                  <a:ext uri="{FF2B5EF4-FFF2-40B4-BE49-F238E27FC236}">
                    <a16:creationId xmlns:a16="http://schemas.microsoft.com/office/drawing/2014/main" id="{9A545CF2-6399-B87A-0302-63E16F653BA0}"/>
                  </a:ext>
                </a:extLst>
              </p:cNvPr>
              <p:cNvCxnSpPr>
                <a:cxnSpLocks/>
                <a:stCxn id="22" idx="0"/>
                <a:endCxn id="31" idx="2"/>
              </p:cNvCxnSpPr>
              <p:nvPr/>
            </p:nvCxnSpPr>
            <p:spPr>
              <a:xfrm rot="5400000" flipH="1" flipV="1">
                <a:off x="6362862" y="3936227"/>
                <a:ext cx="371958" cy="1229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A9D8B233-44D3-0D97-8359-757C519B7338}"/>
                  </a:ext>
                </a:extLst>
              </p:cNvPr>
              <p:cNvGrpSpPr/>
              <p:nvPr/>
            </p:nvGrpSpPr>
            <p:grpSpPr>
              <a:xfrm>
                <a:off x="4957692" y="2576799"/>
                <a:ext cx="418849" cy="401053"/>
                <a:chOff x="4967689" y="4122820"/>
                <a:chExt cx="418849" cy="401053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13FFDB9-218B-6B33-00D4-73C322EE1B52}"/>
                    </a:ext>
                  </a:extLst>
                </p:cNvPr>
                <p:cNvSpPr/>
                <p:nvPr/>
              </p:nvSpPr>
              <p:spPr>
                <a:xfrm>
                  <a:off x="4967689" y="4122820"/>
                  <a:ext cx="410078" cy="401053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TextBox 65">
                      <a:extLst>
                        <a:ext uri="{FF2B5EF4-FFF2-40B4-BE49-F238E27FC236}">
                          <a16:creationId xmlns:a16="http://schemas.microsoft.com/office/drawing/2014/main" id="{B5D27118-1D06-8D4A-3AA9-259FED5842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</m:oMath>
                        </m:oMathPara>
                      </a14:m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6" name="TextBox 65">
                      <a:extLst>
                        <a:ext uri="{FF2B5EF4-FFF2-40B4-BE49-F238E27FC236}">
                          <a16:creationId xmlns:a16="http://schemas.microsoft.com/office/drawing/2014/main" id="{B5D27118-1D06-8D4A-3AA9-259FED58422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79055" y="4122820"/>
                      <a:ext cx="407483" cy="369332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74957785-F9E2-5E4C-A31A-9D6908315E16}"/>
                  </a:ext>
                </a:extLst>
              </p:cNvPr>
              <p:cNvCxnSpPr>
                <a:stCxn id="13" idx="0"/>
                <a:endCxn id="66" idx="2"/>
              </p:cNvCxnSpPr>
              <p:nvPr/>
            </p:nvCxnSpPr>
            <p:spPr>
              <a:xfrm flipH="1" flipV="1">
                <a:off x="5172800" y="2946131"/>
                <a:ext cx="379" cy="1176689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B67DA43F-6DB9-E504-D0D1-3555559483EC}"/>
                  </a:ext>
                </a:extLst>
              </p:cNvPr>
              <p:cNvCxnSpPr>
                <a:cxnSpLocks/>
                <a:stCxn id="32" idx="0"/>
                <a:endCxn id="35" idx="2"/>
              </p:cNvCxnSpPr>
              <p:nvPr/>
            </p:nvCxnSpPr>
            <p:spPr>
              <a:xfrm flipV="1">
                <a:off x="6559525" y="2946130"/>
                <a:ext cx="4776" cy="403679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9DFBA305-8DF6-4285-8116-9C0163B5B58D}"/>
                  </a:ext>
                </a:extLst>
              </p:cNvPr>
              <p:cNvCxnSpPr>
                <a:cxnSpLocks/>
                <a:stCxn id="66" idx="3"/>
                <a:endCxn id="35" idx="1"/>
              </p:cNvCxnSpPr>
              <p:nvPr/>
            </p:nvCxnSpPr>
            <p:spPr>
              <a:xfrm flipV="1">
                <a:off x="5376541" y="2761464"/>
                <a:ext cx="980011" cy="1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Elbow Connector 84">
                <a:extLst>
                  <a:ext uri="{FF2B5EF4-FFF2-40B4-BE49-F238E27FC236}">
                    <a16:creationId xmlns:a16="http://schemas.microsoft.com/office/drawing/2014/main" id="{831459D3-4CC4-6A9E-1A4D-B07E5264D15F}"/>
                  </a:ext>
                </a:extLst>
              </p:cNvPr>
              <p:cNvCxnSpPr>
                <a:cxnSpLocks/>
                <a:stCxn id="7" idx="0"/>
                <a:endCxn id="48" idx="2"/>
              </p:cNvCxnSpPr>
              <p:nvPr/>
            </p:nvCxnSpPr>
            <p:spPr>
              <a:xfrm rot="5400000" flipH="1" flipV="1">
                <a:off x="5765539" y="3379306"/>
                <a:ext cx="597413" cy="2823107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Elbow Connector 87">
                <a:extLst>
                  <a:ext uri="{FF2B5EF4-FFF2-40B4-BE49-F238E27FC236}">
                    <a16:creationId xmlns:a16="http://schemas.microsoft.com/office/drawing/2014/main" id="{B2B8E6A1-EC4C-5163-FB6D-F0A2CC72D234}"/>
                  </a:ext>
                </a:extLst>
              </p:cNvPr>
              <p:cNvCxnSpPr>
                <a:cxnSpLocks/>
                <a:stCxn id="48" idx="3"/>
                <a:endCxn id="51" idx="2"/>
              </p:cNvCxnSpPr>
              <p:nvPr/>
            </p:nvCxnSpPr>
            <p:spPr>
              <a:xfrm flipV="1">
                <a:off x="7669922" y="3735183"/>
                <a:ext cx="686027" cy="572303"/>
              </a:xfrm>
              <a:prstGeom prst="bentConnector2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Elbow Connector 90">
                <a:extLst>
                  <a:ext uri="{FF2B5EF4-FFF2-40B4-BE49-F238E27FC236}">
                    <a16:creationId xmlns:a16="http://schemas.microsoft.com/office/drawing/2014/main" id="{798275F0-648B-78AB-AB33-1864DA1294B3}"/>
                  </a:ext>
                </a:extLst>
              </p:cNvPr>
              <p:cNvCxnSpPr>
                <a:cxnSpLocks/>
                <a:stCxn id="35" idx="3"/>
                <a:endCxn id="26" idx="0"/>
              </p:cNvCxnSpPr>
              <p:nvPr/>
            </p:nvCxnSpPr>
            <p:spPr>
              <a:xfrm>
                <a:off x="6772050" y="2761464"/>
                <a:ext cx="691160" cy="588345"/>
              </a:xfrm>
              <a:prstGeom prst="bentConnector2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1E9D0CE9-93CB-ED8B-1A8F-2E9A425D80FB}"/>
                  </a:ext>
                </a:extLst>
              </p:cNvPr>
              <p:cNvCxnSpPr>
                <a:cxnSpLocks/>
                <a:stCxn id="25" idx="3"/>
                <a:endCxn id="51" idx="1"/>
              </p:cNvCxnSpPr>
              <p:nvPr/>
            </p:nvCxnSpPr>
            <p:spPr>
              <a:xfrm>
                <a:off x="7813345" y="3550336"/>
                <a:ext cx="338862" cy="181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Arrow Connector 98">
                <a:extLst>
                  <a:ext uri="{FF2B5EF4-FFF2-40B4-BE49-F238E27FC236}">
                    <a16:creationId xmlns:a16="http://schemas.microsoft.com/office/drawing/2014/main" id="{064C7DB4-9272-60DD-25A6-C4BBBAA85B05}"/>
                  </a:ext>
                </a:extLst>
              </p:cNvPr>
              <p:cNvCxnSpPr>
                <a:cxnSpLocks/>
                <a:endCxn id="66" idx="1"/>
              </p:cNvCxnSpPr>
              <p:nvPr/>
            </p:nvCxnSpPr>
            <p:spPr>
              <a:xfrm>
                <a:off x="3964234" y="2761464"/>
                <a:ext cx="1004824" cy="1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1F883BA6-F5B9-0B68-28C7-657CF4EA9FB3}"/>
                  </a:ext>
                </a:extLst>
              </p:cNvPr>
              <p:cNvCxnSpPr>
                <a:cxnSpLocks/>
                <a:endCxn id="10" idx="4"/>
              </p:cNvCxnSpPr>
              <p:nvPr/>
            </p:nvCxnSpPr>
            <p:spPr>
              <a:xfrm flipH="1" flipV="1">
                <a:off x="8355948" y="2114095"/>
                <a:ext cx="1234" cy="575553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Arrow Connector 108">
                <a:extLst>
                  <a:ext uri="{FF2B5EF4-FFF2-40B4-BE49-F238E27FC236}">
                    <a16:creationId xmlns:a16="http://schemas.microsoft.com/office/drawing/2014/main" id="{B7525286-6752-38D0-E3FB-CF9A60B821F4}"/>
                  </a:ext>
                </a:extLst>
              </p:cNvPr>
              <p:cNvCxnSpPr>
                <a:stCxn id="35" idx="3"/>
              </p:cNvCxnSpPr>
              <p:nvPr/>
            </p:nvCxnSpPr>
            <p:spPr>
              <a:xfrm>
                <a:off x="6772050" y="2761464"/>
                <a:ext cx="2821129" cy="0"/>
              </a:xfrm>
              <a:prstGeom prst="straightConnector1">
                <a:avLst/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Elbow Connector 116">
                <a:extLst>
                  <a:ext uri="{FF2B5EF4-FFF2-40B4-BE49-F238E27FC236}">
                    <a16:creationId xmlns:a16="http://schemas.microsoft.com/office/drawing/2014/main" id="{8A508B7F-2730-45F9-B4A1-C976F2DF9819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559690" y="3550517"/>
                <a:ext cx="1065088" cy="1248036"/>
              </a:xfrm>
              <a:prstGeom prst="bentConnector3">
                <a:avLst>
                  <a:gd name="adj1" fmla="val 34938"/>
                </a:avLst>
              </a:prstGeom>
              <a:ln w="38100">
                <a:solidFill>
                  <a:schemeClr val="bg2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231D90B4-A160-EE2B-BD35-BEAABDFCDCAB}"/>
                  </a:ext>
                </a:extLst>
              </p:cNvPr>
              <p:cNvSpPr/>
              <p:nvPr/>
            </p:nvSpPr>
            <p:spPr>
              <a:xfrm>
                <a:off x="4385821" y="2452922"/>
                <a:ext cx="4822347" cy="2520130"/>
              </a:xfrm>
              <a:prstGeom prst="roundRect">
                <a:avLst>
                  <a:gd name="adj" fmla="val 5339"/>
                </a:avLst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E67D26E3-D40F-95CE-94B8-0EE8F082BB4F}"/>
                    </a:ext>
                  </a:extLst>
                </p:cNvPr>
                <p:cNvSpPr txBox="1"/>
                <p:nvPr/>
              </p:nvSpPr>
              <p:spPr>
                <a:xfrm>
                  <a:off x="3087592" y="2538172"/>
                  <a:ext cx="82259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E67D26E3-D40F-95CE-94B8-0EE8F082BB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7592" y="2538172"/>
                  <a:ext cx="822597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53EBCA2C-53A5-C311-5D32-09DE4B6DAA25}"/>
                    </a:ext>
                  </a:extLst>
                </p:cNvPr>
                <p:cNvSpPr txBox="1"/>
                <p:nvPr/>
              </p:nvSpPr>
              <p:spPr>
                <a:xfrm>
                  <a:off x="3084931" y="4553965"/>
                  <a:ext cx="86107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53EBCA2C-53A5-C311-5D32-09DE4B6DAA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4931" y="4553965"/>
                  <a:ext cx="861070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06FBD058-7D54-E953-F692-8902187D2478}"/>
                    </a:ext>
                  </a:extLst>
                </p:cNvPr>
                <p:cNvSpPr txBox="1"/>
                <p:nvPr/>
              </p:nvSpPr>
              <p:spPr>
                <a:xfrm>
                  <a:off x="9659058" y="4553964"/>
                  <a:ext cx="56291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06FBD058-7D54-E953-F692-8902187D24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9058" y="4553964"/>
                  <a:ext cx="562910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946F5656-381A-B83A-F531-90FDECF3839D}"/>
                    </a:ext>
                  </a:extLst>
                </p:cNvPr>
                <p:cNvSpPr txBox="1"/>
                <p:nvPr/>
              </p:nvSpPr>
              <p:spPr>
                <a:xfrm>
                  <a:off x="9632859" y="2538172"/>
                  <a:ext cx="524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946F5656-381A-B83A-F531-90FDECF383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32859" y="2538172"/>
                  <a:ext cx="524438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A253780-3DD6-6E9C-426E-5DD4F7A73E03}"/>
              </a:ext>
            </a:extLst>
          </p:cNvPr>
          <p:cNvSpPr txBox="1"/>
          <p:nvPr/>
        </p:nvSpPr>
        <p:spPr>
          <a:xfrm>
            <a:off x="3702243" y="2101747"/>
            <a:ext cx="15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Forget Gate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663E78-8914-56CD-8C7A-E176D88EE5DA}"/>
              </a:ext>
            </a:extLst>
          </p:cNvPr>
          <p:cNvSpPr txBox="1"/>
          <p:nvPr/>
        </p:nvSpPr>
        <p:spPr>
          <a:xfrm>
            <a:off x="4830493" y="5404115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Input Gate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2AE455-79A2-E4BF-FA61-F8D1BD839FAD}"/>
              </a:ext>
            </a:extLst>
          </p:cNvPr>
          <p:cNvSpPr txBox="1"/>
          <p:nvPr/>
        </p:nvSpPr>
        <p:spPr>
          <a:xfrm>
            <a:off x="6351666" y="5404115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Output Gate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0934B65-2EB3-ABF3-CA7E-141A12BBF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51" idx="0"/>
          </p:cNvCxnSpPr>
          <p:nvPr/>
        </p:nvCxnSpPr>
        <p:spPr>
          <a:xfrm flipH="1">
            <a:off x="7649418" y="3069576"/>
            <a:ext cx="1233" cy="508325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91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AB8AFBC-A428-6F6E-6D07-48B5CB0C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 Text Generation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66700-9C87-0D95-BBFE-F35BA42C8F0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DAB012-81C1-EC82-8443-87AE62219FB6}"/>
              </a:ext>
            </a:extLst>
          </p:cNvPr>
          <p:cNvSpPr/>
          <p:nvPr/>
        </p:nvSpPr>
        <p:spPr>
          <a:xfrm>
            <a:off x="2536220" y="2585280"/>
            <a:ext cx="7119557" cy="2072064"/>
          </a:xfrm>
          <a:prstGeom prst="roundRect">
            <a:avLst>
              <a:gd name="adj" fmla="val 7544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“[dogs are] the companion animal most frequently reported for exposure to support earlier findings that pet ownership is each year, a common breeding practice for pet dogs are dispersed less likely to be found within the hunter of every dogs.”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96205-F541-670F-0810-151E28C3AF9C}"/>
              </a:ext>
            </a:extLst>
          </p:cNvPr>
          <p:cNvSpPr txBox="1"/>
          <p:nvPr/>
        </p:nvSpPr>
        <p:spPr>
          <a:xfrm>
            <a:off x="9122248" y="6259810"/>
            <a:ext cx="2912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Generated using text from the Wikipedia article on “</a:t>
            </a:r>
            <a:r>
              <a:rPr lang="en-US" sz="1200" dirty="0">
                <a:hlinkClick r:id="rId2"/>
              </a:rPr>
              <a:t>Dog</a:t>
            </a:r>
            <a:r>
              <a:rPr lang="en-US" sz="1200" dirty="0"/>
              <a:t>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6163B-A11C-F717-0AA7-8A26520011E2}"/>
              </a:ext>
            </a:extLst>
          </p:cNvPr>
          <p:cNvSpPr txBox="1"/>
          <p:nvPr/>
        </p:nvSpPr>
        <p:spPr>
          <a:xfrm>
            <a:off x="6800508" y="4742688"/>
            <a:ext cx="28552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i="1" dirty="0"/>
              <a:t>LSTM model code generated by Claude Code</a:t>
            </a:r>
          </a:p>
        </p:txBody>
      </p:sp>
    </p:spTree>
    <p:extLst>
      <p:ext uri="{BB962C8B-B14F-4D97-AF65-F5344CB8AC3E}">
        <p14:creationId xmlns:p14="http://schemas.microsoft.com/office/powerpoint/2010/main" val="158777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6E44B2-B04B-CE2B-A21F-E488BD1B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Sequential Processing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07E4E-B6D4-7900-26C7-5E98562D875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CB6C42-41CB-9AF0-E3EC-2E203CA03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E5F65F6-1334-D47F-F337-E2BAA96AE5A9}"/>
              </a:ext>
            </a:extLst>
          </p:cNvPr>
          <p:cNvSpPr/>
          <p:nvPr/>
        </p:nvSpPr>
        <p:spPr>
          <a:xfrm>
            <a:off x="887251" y="2905214"/>
            <a:ext cx="2642282" cy="698864"/>
          </a:xfrm>
          <a:prstGeom prst="roundRect">
            <a:avLst>
              <a:gd name="adj" fmla="val 118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Vanishing Gradients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584027B-2E0F-D35F-EA00-695733F24852}"/>
              </a:ext>
            </a:extLst>
          </p:cNvPr>
          <p:cNvSpPr/>
          <p:nvPr/>
        </p:nvSpPr>
        <p:spPr>
          <a:xfrm>
            <a:off x="4787920" y="2905214"/>
            <a:ext cx="2642282" cy="698864"/>
          </a:xfrm>
          <a:prstGeom prst="roundRect">
            <a:avLst>
              <a:gd name="adj" fmla="val 118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Memory Bottleneck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24CE0DF-087A-0ABA-0A60-101E174C3382}"/>
              </a:ext>
            </a:extLst>
          </p:cNvPr>
          <p:cNvSpPr/>
          <p:nvPr/>
        </p:nvSpPr>
        <p:spPr>
          <a:xfrm>
            <a:off x="8688589" y="2905214"/>
            <a:ext cx="2642282" cy="698864"/>
          </a:xfrm>
          <a:prstGeom prst="roundRect">
            <a:avLst>
              <a:gd name="adj" fmla="val 118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Training Speed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91943F-37C6-ED47-1B00-38643D012FAC}"/>
              </a:ext>
            </a:extLst>
          </p:cNvPr>
          <p:cNvSpPr txBox="1"/>
          <p:nvPr/>
        </p:nvSpPr>
        <p:spPr>
          <a:xfrm>
            <a:off x="1215103" y="3814771"/>
            <a:ext cx="1986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Gradients shrink over long sequences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6F0AF8-597B-586D-1220-F7C7E584CD59}"/>
              </a:ext>
            </a:extLst>
          </p:cNvPr>
          <p:cNvSpPr txBox="1"/>
          <p:nvPr/>
        </p:nvSpPr>
        <p:spPr>
          <a:xfrm>
            <a:off x="5035474" y="3815188"/>
            <a:ext cx="212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Hidden state (memory) has fixed size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004B33-AE14-B57D-6543-EA9385D5E5D0}"/>
              </a:ext>
            </a:extLst>
          </p:cNvPr>
          <p:cNvSpPr txBox="1"/>
          <p:nvPr/>
        </p:nvSpPr>
        <p:spPr>
          <a:xfrm>
            <a:off x="8852515" y="3814771"/>
            <a:ext cx="2314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Cannot parallelize training across time steps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00669A9-F261-40E4-E3D7-A765B7F90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940" y="2552518"/>
            <a:ext cx="3304903" cy="2103120"/>
          </a:xfrm>
          <a:prstGeom prst="roundRect">
            <a:avLst>
              <a:gd name="adj" fmla="val 6729"/>
            </a:avLst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62CDB6-419E-A563-D16A-6076AB87C1B6}"/>
              </a:ext>
            </a:extLst>
          </p:cNvPr>
          <p:cNvSpPr txBox="1"/>
          <p:nvPr/>
        </p:nvSpPr>
        <p:spPr>
          <a:xfrm>
            <a:off x="1240016" y="4873640"/>
            <a:ext cx="1936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Mitigated with LSTMs</a:t>
            </a:r>
          </a:p>
        </p:txBody>
      </p:sp>
    </p:spTree>
    <p:extLst>
      <p:ext uri="{BB962C8B-B14F-4D97-AF65-F5344CB8AC3E}">
        <p14:creationId xmlns:p14="http://schemas.microsoft.com/office/powerpoint/2010/main" val="1899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/>
      <p:bldP spid="18" grpId="0"/>
      <p:bldP spid="19" grpId="0"/>
      <p:bldP spid="20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A755B-83F5-198F-6467-BAF60D8FC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90520-C289-EEF0-74A3-922CF0DA396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8BABF7-E34C-9BAB-35A7-30616B82F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BB4400-1199-4F82-52EF-C6953AF5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2614076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34451</TotalTime>
  <Words>1293</Words>
  <Application>Microsoft Macintosh PowerPoint</Application>
  <PresentationFormat>Widescreen</PresentationFormat>
  <Paragraphs>460</Paragraphs>
  <Slides>34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Arial</vt:lpstr>
      <vt:lpstr>Avenir Next</vt:lpstr>
      <vt:lpstr>Avenir Next Demi Bold</vt:lpstr>
      <vt:lpstr>Avenir Next Medium</vt:lpstr>
      <vt:lpstr>Cambria Math</vt:lpstr>
      <vt:lpstr>Consolas</vt:lpstr>
      <vt:lpstr>Office Theme</vt:lpstr>
      <vt:lpstr>Language Modeling, Transformers</vt:lpstr>
      <vt:lpstr>Administrivia</vt:lpstr>
      <vt:lpstr>Recurrent Networks</vt:lpstr>
      <vt:lpstr>Dependent Sequences</vt:lpstr>
      <vt:lpstr>Recurrent Neural Networks</vt:lpstr>
      <vt:lpstr>Long Short Term Memory (LSTM)</vt:lpstr>
      <vt:lpstr>LSTM Text Generation</vt:lpstr>
      <vt:lpstr>Problems with Sequential Processing</vt:lpstr>
      <vt:lpstr>Questions (1)</vt:lpstr>
      <vt:lpstr>Modeling Language</vt:lpstr>
      <vt:lpstr>Bag of Words Modeling</vt:lpstr>
      <vt:lpstr>N-Gram Models </vt:lpstr>
      <vt:lpstr>N-Grams in Action</vt:lpstr>
      <vt:lpstr>Problems with N-Grams</vt:lpstr>
      <vt:lpstr>Questions (2)</vt:lpstr>
      <vt:lpstr>Sentence Context</vt:lpstr>
      <vt:lpstr>Word Embeddings</vt:lpstr>
      <vt:lpstr>Embeddings Embed Societal Bias</vt:lpstr>
      <vt:lpstr>Adaptive Context</vt:lpstr>
      <vt:lpstr>Embeddings + Context</vt:lpstr>
      <vt:lpstr>Questions (3)</vt:lpstr>
      <vt:lpstr>Transformer Models</vt:lpstr>
      <vt:lpstr>Attention</vt:lpstr>
      <vt:lpstr>Attention Outputs</vt:lpstr>
      <vt:lpstr>Self-Attention</vt:lpstr>
      <vt:lpstr>Masked Attention</vt:lpstr>
      <vt:lpstr>Multi-Head Attention</vt:lpstr>
      <vt:lpstr>Questions (4)</vt:lpstr>
      <vt:lpstr>Transformers</vt:lpstr>
      <vt:lpstr>GPT</vt:lpstr>
      <vt:lpstr>ChatGPT…</vt:lpstr>
      <vt:lpstr>Questions (5)</vt:lpstr>
      <vt:lpstr>Bigram Model?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293</cp:revision>
  <cp:lastPrinted>2026-07-26T18:49:23Z</cp:lastPrinted>
  <dcterms:created xsi:type="dcterms:W3CDTF">2026-06-18T15:37:04Z</dcterms:created>
  <dcterms:modified xsi:type="dcterms:W3CDTF">2026-08-14T20:40:34Z</dcterms:modified>
</cp:coreProperties>
</file>