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sldIdLst>
    <p:sldId id="256" r:id="rId2"/>
    <p:sldId id="283" r:id="rId3"/>
    <p:sldId id="290" r:id="rId4"/>
    <p:sldId id="292" r:id="rId5"/>
    <p:sldId id="305" r:id="rId6"/>
    <p:sldId id="284" r:id="rId7"/>
    <p:sldId id="291" r:id="rId8"/>
    <p:sldId id="293" r:id="rId9"/>
    <p:sldId id="294" r:id="rId10"/>
    <p:sldId id="297" r:id="rId11"/>
    <p:sldId id="285" r:id="rId12"/>
    <p:sldId id="286" r:id="rId13"/>
    <p:sldId id="295" r:id="rId14"/>
    <p:sldId id="287" r:id="rId15"/>
    <p:sldId id="296" r:id="rId16"/>
    <p:sldId id="289" r:id="rId17"/>
    <p:sldId id="298" r:id="rId18"/>
    <p:sldId id="299" r:id="rId19"/>
    <p:sldId id="306" r:id="rId20"/>
    <p:sldId id="301" r:id="rId21"/>
    <p:sldId id="302" r:id="rId22"/>
    <p:sldId id="300" r:id="rId23"/>
    <p:sldId id="303" r:id="rId24"/>
    <p:sldId id="304" r:id="rId25"/>
    <p:sldId id="265"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61"/>
    <p:restoredTop sz="94677"/>
  </p:normalViewPr>
  <p:slideViewPr>
    <p:cSldViewPr snapToGrid="0">
      <p:cViewPr varScale="1">
        <p:scale>
          <a:sx n="122" d="100"/>
          <a:sy n="122" d="100"/>
        </p:scale>
        <p:origin x="960" y="200"/>
      </p:cViewPr>
      <p:guideLst/>
    </p:cSldViewPr>
  </p:slideViewPr>
  <p:outlineViewPr>
    <p:cViewPr>
      <p:scale>
        <a:sx n="33" d="100"/>
        <a:sy n="33" d="100"/>
      </p:scale>
      <p:origin x="0" y="-66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B3DF3-877D-684C-AE35-476B60C7BD12}" type="datetimeFigureOut">
              <a:rPr lang="en-US" smtClean="0"/>
              <a:t>6/24/26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8E8CD-B525-7F42-9E34-08FAB2233465}" type="slidenum">
              <a:rPr lang="en-US" smtClean="0"/>
              <a:t>‹#›</a:t>
            </a:fld>
            <a:endParaRPr lang="en-US"/>
          </a:p>
        </p:txBody>
      </p:sp>
    </p:spTree>
    <p:extLst>
      <p:ext uri="{BB962C8B-B14F-4D97-AF65-F5344CB8AC3E}">
        <p14:creationId xmlns:p14="http://schemas.microsoft.com/office/powerpoint/2010/main" val="151715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8E8CD-B525-7F42-9E34-08FAB2233465}" type="slidenum">
              <a:rPr lang="en-US" smtClean="0"/>
              <a:t>8</a:t>
            </a:fld>
            <a:endParaRPr lang="en-US"/>
          </a:p>
        </p:txBody>
      </p:sp>
    </p:spTree>
    <p:extLst>
      <p:ext uri="{BB962C8B-B14F-4D97-AF65-F5344CB8AC3E}">
        <p14:creationId xmlns:p14="http://schemas.microsoft.com/office/powerpoint/2010/main" val="510956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8E8CD-B525-7F42-9E34-08FAB2233465}" type="slidenum">
              <a:rPr lang="en-US" smtClean="0"/>
              <a:t>12</a:t>
            </a:fld>
            <a:endParaRPr lang="en-US"/>
          </a:p>
        </p:txBody>
      </p:sp>
    </p:spTree>
    <p:extLst>
      <p:ext uri="{BB962C8B-B14F-4D97-AF65-F5344CB8AC3E}">
        <p14:creationId xmlns:p14="http://schemas.microsoft.com/office/powerpoint/2010/main" val="3442643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8E8CD-B525-7F42-9E34-08FAB2233465}" type="slidenum">
              <a:rPr lang="en-US" smtClean="0"/>
              <a:t>26</a:t>
            </a:fld>
            <a:endParaRPr lang="en-US"/>
          </a:p>
        </p:txBody>
      </p:sp>
    </p:spTree>
    <p:extLst>
      <p:ext uri="{BB962C8B-B14F-4D97-AF65-F5344CB8AC3E}">
        <p14:creationId xmlns:p14="http://schemas.microsoft.com/office/powerpoint/2010/main" val="945318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sli.do/"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li.do/"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C0A6-4A08-7A82-6313-89C52ED0C042}"/>
              </a:ext>
            </a:extLst>
          </p:cNvPr>
          <p:cNvSpPr>
            <a:spLocks noGrp="1"/>
          </p:cNvSpPr>
          <p:nvPr>
            <p:ph type="ctrTitle"/>
          </p:nvPr>
        </p:nvSpPr>
        <p:spPr>
          <a:xfrm>
            <a:off x="1524000" y="1122363"/>
            <a:ext cx="91440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EDC4369E-035A-4CDE-B08F-79998962BD05}"/>
              </a:ext>
            </a:extLst>
          </p:cNvPr>
          <p:cNvSpPr>
            <a:spLocks noGrp="1"/>
          </p:cNvSpPr>
          <p:nvPr>
            <p:ph type="subTitle" idx="1"/>
          </p:nvPr>
        </p:nvSpPr>
        <p:spPr>
          <a:xfrm>
            <a:off x="1524000" y="3809181"/>
            <a:ext cx="9144000" cy="1821338"/>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E7416877-0F64-0DA5-37BE-73193BD10DBA}"/>
              </a:ext>
              <a:ext uri="{C183D7F6-B498-43B3-948B-1728B52AA6E4}">
                <adec:decorative xmlns:adec="http://schemas.microsoft.com/office/drawing/2017/decorative" val="1"/>
              </a:ext>
            </a:extLst>
          </p:cNvPr>
          <p:cNvSpPr/>
          <p:nvPr userDrawn="1"/>
        </p:nvSpPr>
        <p:spPr>
          <a:xfrm>
            <a:off x="1624360" y="3506765"/>
            <a:ext cx="795453" cy="106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DA2CF66F-B4D1-BE27-528C-45028F2A1876}"/>
              </a:ext>
            </a:extLst>
          </p:cNvPr>
          <p:cNvSpPr>
            <a:spLocks noGrp="1"/>
          </p:cNvSpPr>
          <p:nvPr>
            <p:ph type="sldNum" sz="quarter" idx="12"/>
          </p:nvPr>
        </p:nvSpPr>
        <p:spPr/>
        <p:txBody>
          <a:bodyPr/>
          <a:lstStyle/>
          <a:p>
            <a:fld id="{0C6CD854-DD62-6C4B-87F1-66B34D688D3F}" type="slidenum">
              <a:rPr lang="en-US" smtClean="0"/>
              <a:pPr/>
              <a:t>‹#›</a:t>
            </a:fld>
            <a:endParaRPr lang="en-US"/>
          </a:p>
        </p:txBody>
      </p:sp>
    </p:spTree>
    <p:extLst>
      <p:ext uri="{BB962C8B-B14F-4D97-AF65-F5344CB8AC3E}">
        <p14:creationId xmlns:p14="http://schemas.microsoft.com/office/powerpoint/2010/main" val="1954312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Picture: Slido Respon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796A-833A-2ADB-9E0B-58D06FDE630A}"/>
              </a:ext>
            </a:extLst>
          </p:cNvPr>
          <p:cNvSpPr>
            <a:spLocks noGrp="1"/>
          </p:cNvSpPr>
          <p:nvPr>
            <p:ph type="title"/>
          </p:nvPr>
        </p:nvSpPr>
        <p:spPr>
          <a:xfrm>
            <a:off x="1058945" y="2755884"/>
            <a:ext cx="10074109" cy="1161039"/>
          </a:xfrm>
        </p:spPr>
        <p:txBody>
          <a:bodyPr/>
          <a:lstStyle>
            <a:lvl1pPr algn="ctr">
              <a:defRPr sz="5600" i="1"/>
            </a:lvl1pPr>
          </a:lstStyle>
          <a:p>
            <a:r>
              <a:rPr lang="en-US" dirty="0"/>
              <a:t>Click to edit Master title style</a:t>
            </a:r>
          </a:p>
        </p:txBody>
      </p:sp>
      <p:sp>
        <p:nvSpPr>
          <p:cNvPr id="5" name="Date Placeholder 3">
            <a:extLst>
              <a:ext uri="{FF2B5EF4-FFF2-40B4-BE49-F238E27FC236}">
                <a16:creationId xmlns:a16="http://schemas.microsoft.com/office/drawing/2014/main" id="{F530C07F-37D3-986B-D568-1B4347510E8F}"/>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dirty="0"/>
              <a:t>CSE 473</a:t>
            </a:r>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
        <p:nvSpPr>
          <p:cNvPr id="9" name="TextBox 8">
            <a:extLst>
              <a:ext uri="{FF2B5EF4-FFF2-40B4-BE49-F238E27FC236}">
                <a16:creationId xmlns:a16="http://schemas.microsoft.com/office/drawing/2014/main" id="{BBF13BBE-AA55-446F-64C8-1CC6A249A1C4}"/>
              </a:ext>
            </a:extLst>
          </p:cNvPr>
          <p:cNvSpPr txBox="1"/>
          <p:nvPr userDrawn="1"/>
        </p:nvSpPr>
        <p:spPr>
          <a:xfrm>
            <a:off x="1182027" y="267886"/>
            <a:ext cx="1594624" cy="246221"/>
          </a:xfrm>
          <a:prstGeom prst="rect">
            <a:avLst/>
          </a:prstGeom>
          <a:noFill/>
        </p:spPr>
        <p:txBody>
          <a:bodyPr wrap="square" rtlCol="0">
            <a:spAutoFit/>
          </a:bodyPr>
          <a:lstStyle/>
          <a:p>
            <a:r>
              <a:rPr lang="en-US" sz="1000" b="1" i="0" dirty="0">
                <a:solidFill>
                  <a:schemeClr val="accent4"/>
                </a:solidFill>
                <a:latin typeface="Avenir Next" panose="020B0503020202020204" pitchFamily="34" charset="0"/>
              </a:rPr>
              <a:t>BIG PICTURE</a:t>
            </a:r>
          </a:p>
        </p:txBody>
      </p:sp>
      <p:sp>
        <p:nvSpPr>
          <p:cNvPr id="10" name="Rectangle 9">
            <a:extLst>
              <a:ext uri="{FF2B5EF4-FFF2-40B4-BE49-F238E27FC236}">
                <a16:creationId xmlns:a16="http://schemas.microsoft.com/office/drawing/2014/main" id="{BB585545-C611-2C5A-0DAC-F4EAABCBFA60}"/>
              </a:ext>
              <a:ext uri="{C183D7F6-B498-43B3-948B-1728B52AA6E4}">
                <adec:decorative xmlns:adec="http://schemas.microsoft.com/office/drawing/2017/decorative" val="1"/>
              </a:ext>
            </a:extLst>
          </p:cNvPr>
          <p:cNvSpPr/>
          <p:nvPr userDrawn="1"/>
        </p:nvSpPr>
        <p:spPr>
          <a:xfrm>
            <a:off x="386574" y="318004"/>
            <a:ext cx="795453" cy="106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68E6C67-B790-4041-280A-811B102C2741}"/>
              </a:ext>
            </a:extLst>
          </p:cNvPr>
          <p:cNvPicPr>
            <a:picLocks noChangeAspect="1"/>
          </p:cNvPicPr>
          <p:nvPr userDrawn="1"/>
        </p:nvPicPr>
        <p:blipFill>
          <a:blip r:embed="rId2"/>
          <a:stretch>
            <a:fillRect/>
          </a:stretch>
        </p:blipFill>
        <p:spPr>
          <a:xfrm>
            <a:off x="10776337" y="136525"/>
            <a:ext cx="1283148" cy="1283148"/>
          </a:xfrm>
          <a:prstGeom prst="rect">
            <a:avLst/>
          </a:prstGeom>
        </p:spPr>
      </p:pic>
      <p:sp>
        <p:nvSpPr>
          <p:cNvPr id="4" name="TextBox 3">
            <a:extLst>
              <a:ext uri="{FF2B5EF4-FFF2-40B4-BE49-F238E27FC236}">
                <a16:creationId xmlns:a16="http://schemas.microsoft.com/office/drawing/2014/main" id="{298FDA21-2C3C-36CF-9674-11D38439F036}"/>
              </a:ext>
            </a:extLst>
          </p:cNvPr>
          <p:cNvSpPr txBox="1"/>
          <p:nvPr userDrawn="1"/>
        </p:nvSpPr>
        <p:spPr>
          <a:xfrm>
            <a:off x="4238732" y="3987813"/>
            <a:ext cx="3714535" cy="461665"/>
          </a:xfrm>
          <a:prstGeom prst="rect">
            <a:avLst/>
          </a:prstGeom>
          <a:noFill/>
        </p:spPr>
        <p:txBody>
          <a:bodyPr wrap="square" rtlCol="0">
            <a:spAutoFit/>
          </a:bodyPr>
          <a:lstStyle/>
          <a:p>
            <a:pPr algn="l"/>
            <a:r>
              <a:rPr lang="en-US" sz="2400" b="0" dirty="0">
                <a:solidFill>
                  <a:schemeClr val="bg2"/>
                </a:solidFill>
                <a:latin typeface="+mj-lt"/>
              </a:rPr>
              <a:t>respond on </a:t>
            </a:r>
            <a:r>
              <a:rPr lang="en-US" sz="2400" b="0" dirty="0">
                <a:solidFill>
                  <a:schemeClr val="bg2"/>
                </a:solidFill>
                <a:latin typeface="+mj-lt"/>
                <a:hlinkClick r:id="rId3"/>
              </a:rPr>
              <a:t>sli.do</a:t>
            </a:r>
            <a:r>
              <a:rPr lang="en-US" sz="2400" b="0" dirty="0">
                <a:solidFill>
                  <a:schemeClr val="bg2"/>
                </a:solidFill>
                <a:latin typeface="+mj-lt"/>
              </a:rPr>
              <a:t>  </a:t>
            </a:r>
          </a:p>
        </p:txBody>
      </p:sp>
      <p:sp>
        <p:nvSpPr>
          <p:cNvPr id="7" name="Rounded Rectangle 6">
            <a:extLst>
              <a:ext uri="{FF2B5EF4-FFF2-40B4-BE49-F238E27FC236}">
                <a16:creationId xmlns:a16="http://schemas.microsoft.com/office/drawing/2014/main" id="{4B273BB3-C8A2-3327-C246-6D3E42ED0111}"/>
              </a:ext>
            </a:extLst>
          </p:cNvPr>
          <p:cNvSpPr/>
          <p:nvPr userDrawn="1"/>
        </p:nvSpPr>
        <p:spPr>
          <a:xfrm>
            <a:off x="6919597" y="4058703"/>
            <a:ext cx="1033670" cy="319883"/>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#cse473</a:t>
            </a:r>
          </a:p>
        </p:txBody>
      </p:sp>
    </p:spTree>
    <p:extLst>
      <p:ext uri="{BB962C8B-B14F-4D97-AF65-F5344CB8AC3E}">
        <p14:creationId xmlns:p14="http://schemas.microsoft.com/office/powerpoint/2010/main" val="5636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Picture: Big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796A-833A-2ADB-9E0B-58D06FDE630A}"/>
              </a:ext>
            </a:extLst>
          </p:cNvPr>
          <p:cNvSpPr>
            <a:spLocks noGrp="1"/>
          </p:cNvSpPr>
          <p:nvPr>
            <p:ph type="title"/>
          </p:nvPr>
        </p:nvSpPr>
        <p:spPr>
          <a:xfrm>
            <a:off x="1058945" y="2755884"/>
            <a:ext cx="10074109" cy="1161039"/>
          </a:xfrm>
        </p:spPr>
        <p:txBody>
          <a:bodyPr/>
          <a:lstStyle>
            <a:lvl1pPr algn="ctr">
              <a:defRPr sz="5600" i="1"/>
            </a:lvl1pPr>
          </a:lstStyle>
          <a:p>
            <a:r>
              <a:rPr lang="en-US" dirty="0"/>
              <a:t>Click to edit Master title style</a:t>
            </a:r>
          </a:p>
        </p:txBody>
      </p:sp>
      <p:sp>
        <p:nvSpPr>
          <p:cNvPr id="5" name="Date Placeholder 3">
            <a:extLst>
              <a:ext uri="{FF2B5EF4-FFF2-40B4-BE49-F238E27FC236}">
                <a16:creationId xmlns:a16="http://schemas.microsoft.com/office/drawing/2014/main" id="{F530C07F-37D3-986B-D568-1B4347510E8F}"/>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dirty="0"/>
              <a:t>CSE 473</a:t>
            </a:r>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
        <p:nvSpPr>
          <p:cNvPr id="9" name="TextBox 8">
            <a:extLst>
              <a:ext uri="{FF2B5EF4-FFF2-40B4-BE49-F238E27FC236}">
                <a16:creationId xmlns:a16="http://schemas.microsoft.com/office/drawing/2014/main" id="{BBF13BBE-AA55-446F-64C8-1CC6A249A1C4}"/>
              </a:ext>
            </a:extLst>
          </p:cNvPr>
          <p:cNvSpPr txBox="1"/>
          <p:nvPr userDrawn="1"/>
        </p:nvSpPr>
        <p:spPr>
          <a:xfrm>
            <a:off x="1182027" y="267886"/>
            <a:ext cx="1594624" cy="246221"/>
          </a:xfrm>
          <a:prstGeom prst="rect">
            <a:avLst/>
          </a:prstGeom>
          <a:noFill/>
        </p:spPr>
        <p:txBody>
          <a:bodyPr wrap="square" rtlCol="0">
            <a:spAutoFit/>
          </a:bodyPr>
          <a:lstStyle/>
          <a:p>
            <a:r>
              <a:rPr lang="en-US" sz="1000" b="1" i="0" dirty="0">
                <a:solidFill>
                  <a:schemeClr val="accent4"/>
                </a:solidFill>
                <a:latin typeface="Avenir Next" panose="020B0503020202020204" pitchFamily="34" charset="0"/>
              </a:rPr>
              <a:t>BIG PICTURE</a:t>
            </a:r>
          </a:p>
        </p:txBody>
      </p:sp>
      <p:sp>
        <p:nvSpPr>
          <p:cNvPr id="10" name="Rectangle 9">
            <a:extLst>
              <a:ext uri="{FF2B5EF4-FFF2-40B4-BE49-F238E27FC236}">
                <a16:creationId xmlns:a16="http://schemas.microsoft.com/office/drawing/2014/main" id="{BB585545-C611-2C5A-0DAC-F4EAABCBFA60}"/>
              </a:ext>
              <a:ext uri="{C183D7F6-B498-43B3-948B-1728B52AA6E4}">
                <adec:decorative xmlns:adec="http://schemas.microsoft.com/office/drawing/2017/decorative" val="1"/>
              </a:ext>
            </a:extLst>
          </p:cNvPr>
          <p:cNvSpPr/>
          <p:nvPr userDrawn="1"/>
        </p:nvSpPr>
        <p:spPr>
          <a:xfrm>
            <a:off x="386574" y="318004"/>
            <a:ext cx="795453" cy="106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4854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796A-833A-2ADB-9E0B-58D06FDE630A}"/>
              </a:ext>
            </a:extLst>
          </p:cNvPr>
          <p:cNvSpPr>
            <a:spLocks noGrp="1"/>
          </p:cNvSpPr>
          <p:nvPr>
            <p:ph type="title"/>
          </p:nvPr>
        </p:nvSpPr>
        <p:spPr>
          <a:xfrm>
            <a:off x="1058945" y="2755884"/>
            <a:ext cx="10074109" cy="1161039"/>
          </a:xfrm>
        </p:spPr>
        <p:txBody>
          <a:bodyPr/>
          <a:lstStyle>
            <a:lvl1pPr algn="ctr">
              <a:defRPr sz="5600" i="1"/>
            </a:lvl1pPr>
          </a:lstStyle>
          <a:p>
            <a:r>
              <a:rPr lang="en-US" dirty="0"/>
              <a:t>Click to edit Master title style</a:t>
            </a:r>
          </a:p>
        </p:txBody>
      </p:sp>
      <p:sp>
        <p:nvSpPr>
          <p:cNvPr id="5" name="Date Placeholder 3">
            <a:extLst>
              <a:ext uri="{FF2B5EF4-FFF2-40B4-BE49-F238E27FC236}">
                <a16:creationId xmlns:a16="http://schemas.microsoft.com/office/drawing/2014/main" id="{F530C07F-37D3-986B-D568-1B4347510E8F}"/>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dirty="0"/>
              <a:t>CSE 473</a:t>
            </a:r>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3464122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530C07F-37D3-986B-D568-1B4347510E8F}"/>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dirty="0"/>
              <a:t>CSE 473</a:t>
            </a:r>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
        <p:nvSpPr>
          <p:cNvPr id="9" name="TextBox 8">
            <a:extLst>
              <a:ext uri="{FF2B5EF4-FFF2-40B4-BE49-F238E27FC236}">
                <a16:creationId xmlns:a16="http://schemas.microsoft.com/office/drawing/2014/main" id="{BBF13BBE-AA55-446F-64C8-1CC6A249A1C4}"/>
              </a:ext>
            </a:extLst>
          </p:cNvPr>
          <p:cNvSpPr txBox="1"/>
          <p:nvPr userDrawn="1"/>
        </p:nvSpPr>
        <p:spPr>
          <a:xfrm>
            <a:off x="1182027" y="267886"/>
            <a:ext cx="1594624" cy="246221"/>
          </a:xfrm>
          <a:prstGeom prst="rect">
            <a:avLst/>
          </a:prstGeom>
          <a:noFill/>
        </p:spPr>
        <p:txBody>
          <a:bodyPr wrap="square" rtlCol="0">
            <a:spAutoFit/>
          </a:bodyPr>
          <a:lstStyle/>
          <a:p>
            <a:r>
              <a:rPr lang="en-US" sz="1000" b="1" i="0" dirty="0">
                <a:solidFill>
                  <a:schemeClr val="accent3"/>
                </a:solidFill>
                <a:latin typeface="Avenir Next" panose="020B0503020202020204" pitchFamily="34" charset="0"/>
              </a:rPr>
              <a:t>QUESTIONS</a:t>
            </a:r>
          </a:p>
        </p:txBody>
      </p:sp>
      <p:sp>
        <p:nvSpPr>
          <p:cNvPr id="10" name="Rectangle 9">
            <a:extLst>
              <a:ext uri="{FF2B5EF4-FFF2-40B4-BE49-F238E27FC236}">
                <a16:creationId xmlns:a16="http://schemas.microsoft.com/office/drawing/2014/main" id="{BB585545-C611-2C5A-0DAC-F4EAABCBFA60}"/>
              </a:ext>
              <a:ext uri="{C183D7F6-B498-43B3-948B-1728B52AA6E4}">
                <adec:decorative xmlns:adec="http://schemas.microsoft.com/office/drawing/2017/decorative" val="1"/>
              </a:ext>
            </a:extLst>
          </p:cNvPr>
          <p:cNvSpPr/>
          <p:nvPr userDrawn="1"/>
        </p:nvSpPr>
        <p:spPr>
          <a:xfrm>
            <a:off x="386574" y="318004"/>
            <a:ext cx="795453" cy="106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C7EDCA-ACC3-60BE-A411-C502B1E39FC1}"/>
              </a:ext>
            </a:extLst>
          </p:cNvPr>
          <p:cNvSpPr txBox="1"/>
          <p:nvPr userDrawn="1"/>
        </p:nvSpPr>
        <p:spPr>
          <a:xfrm>
            <a:off x="4238732" y="3987813"/>
            <a:ext cx="3714535" cy="461665"/>
          </a:xfrm>
          <a:prstGeom prst="rect">
            <a:avLst/>
          </a:prstGeom>
          <a:noFill/>
        </p:spPr>
        <p:txBody>
          <a:bodyPr wrap="square" rtlCol="0">
            <a:spAutoFit/>
          </a:bodyPr>
          <a:lstStyle/>
          <a:p>
            <a:pPr algn="l"/>
            <a:r>
              <a:rPr lang="en-US" sz="2400" b="0" dirty="0">
                <a:solidFill>
                  <a:schemeClr val="bg2"/>
                </a:solidFill>
                <a:latin typeface="+mj-lt"/>
              </a:rPr>
              <a:t>live and on </a:t>
            </a:r>
            <a:r>
              <a:rPr lang="en-US" sz="2400" b="0" dirty="0" err="1">
                <a:solidFill>
                  <a:schemeClr val="bg2"/>
                </a:solidFill>
                <a:latin typeface="+mj-lt"/>
                <a:hlinkClick r:id="rId2"/>
              </a:rPr>
              <a:t>sli.do</a:t>
            </a:r>
            <a:r>
              <a:rPr lang="en-US" sz="2400" b="0" dirty="0">
                <a:solidFill>
                  <a:schemeClr val="bg2"/>
                </a:solidFill>
                <a:latin typeface="+mj-lt"/>
              </a:rPr>
              <a:t>  </a:t>
            </a:r>
          </a:p>
        </p:txBody>
      </p:sp>
      <p:pic>
        <p:nvPicPr>
          <p:cNvPr id="7" name="Picture 6">
            <a:extLst>
              <a:ext uri="{FF2B5EF4-FFF2-40B4-BE49-F238E27FC236}">
                <a16:creationId xmlns:a16="http://schemas.microsoft.com/office/drawing/2014/main" id="{3C76C6F7-F499-29B9-77D6-872235B4248B}"/>
              </a:ext>
            </a:extLst>
          </p:cNvPr>
          <p:cNvPicPr>
            <a:picLocks noChangeAspect="1"/>
          </p:cNvPicPr>
          <p:nvPr userDrawn="1"/>
        </p:nvPicPr>
        <p:blipFill>
          <a:blip r:embed="rId3"/>
          <a:stretch>
            <a:fillRect/>
          </a:stretch>
        </p:blipFill>
        <p:spPr>
          <a:xfrm>
            <a:off x="386574" y="564225"/>
            <a:ext cx="1594624" cy="1594624"/>
          </a:xfrm>
          <a:prstGeom prst="rect">
            <a:avLst/>
          </a:prstGeom>
        </p:spPr>
      </p:pic>
      <p:sp>
        <p:nvSpPr>
          <p:cNvPr id="8" name="Rounded Rectangle 7">
            <a:extLst>
              <a:ext uri="{FF2B5EF4-FFF2-40B4-BE49-F238E27FC236}">
                <a16:creationId xmlns:a16="http://schemas.microsoft.com/office/drawing/2014/main" id="{DBD13390-E1C8-49EA-71D7-74D1FEDE0B7B}"/>
              </a:ext>
            </a:extLst>
          </p:cNvPr>
          <p:cNvSpPr/>
          <p:nvPr userDrawn="1"/>
        </p:nvSpPr>
        <p:spPr>
          <a:xfrm>
            <a:off x="6919597" y="4058703"/>
            <a:ext cx="1033670" cy="319883"/>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#cse473</a:t>
            </a:r>
          </a:p>
        </p:txBody>
      </p:sp>
      <p:sp>
        <p:nvSpPr>
          <p:cNvPr id="11" name="Title 1">
            <a:extLst>
              <a:ext uri="{FF2B5EF4-FFF2-40B4-BE49-F238E27FC236}">
                <a16:creationId xmlns:a16="http://schemas.microsoft.com/office/drawing/2014/main" id="{498A6512-0AA6-C8EB-D719-DD0205DF043D}"/>
              </a:ext>
            </a:extLst>
          </p:cNvPr>
          <p:cNvSpPr txBox="1">
            <a:spLocks/>
          </p:cNvSpPr>
          <p:nvPr userDrawn="1"/>
        </p:nvSpPr>
        <p:spPr>
          <a:xfrm>
            <a:off x="1238463" y="2897664"/>
            <a:ext cx="9715072" cy="1161039"/>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8000" b="1" i="1" kern="1200">
                <a:solidFill>
                  <a:schemeClr val="tx1"/>
                </a:solidFill>
                <a:latin typeface="Avenir Next" panose="020B0503020202020204" pitchFamily="34" charset="0"/>
                <a:ea typeface="+mj-ea"/>
                <a:cs typeface="Calibri" panose="020F0502020204030204" pitchFamily="34" charset="0"/>
              </a:defRPr>
            </a:lvl1pPr>
          </a:lstStyle>
          <a:p>
            <a:r>
              <a:rPr lang="en-US" i="0" dirty="0"/>
              <a:t>Questions?</a:t>
            </a:r>
          </a:p>
        </p:txBody>
      </p:sp>
      <p:sp>
        <p:nvSpPr>
          <p:cNvPr id="12" name="Title 11">
            <a:extLst>
              <a:ext uri="{FF2B5EF4-FFF2-40B4-BE49-F238E27FC236}">
                <a16:creationId xmlns:a16="http://schemas.microsoft.com/office/drawing/2014/main" id="{CC184BE7-022A-A27D-C943-41473A9770F4}"/>
              </a:ext>
            </a:extLst>
          </p:cNvPr>
          <p:cNvSpPr>
            <a:spLocks noGrp="1"/>
          </p:cNvSpPr>
          <p:nvPr>
            <p:ph type="title"/>
          </p:nvPr>
        </p:nvSpPr>
        <p:spPr>
          <a:xfrm>
            <a:off x="497158" y="-1344845"/>
            <a:ext cx="11197683" cy="1325563"/>
          </a:xfrm>
        </p:spPr>
        <p:txBody>
          <a:bodyPr/>
          <a:lstStyle/>
          <a:p>
            <a:r>
              <a:rPr lang="en-US"/>
              <a:t>Click to edit Master title style</a:t>
            </a:r>
          </a:p>
        </p:txBody>
      </p:sp>
    </p:spTree>
    <p:extLst>
      <p:ext uri="{BB962C8B-B14F-4D97-AF65-F5344CB8AC3E}">
        <p14:creationId xmlns:p14="http://schemas.microsoft.com/office/powerpoint/2010/main" val="2206257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C0A6-4A08-7A82-6313-89C52ED0C042}"/>
              </a:ext>
            </a:extLst>
          </p:cNvPr>
          <p:cNvSpPr>
            <a:spLocks noGrp="1"/>
          </p:cNvSpPr>
          <p:nvPr>
            <p:ph type="ctrTitle"/>
          </p:nvPr>
        </p:nvSpPr>
        <p:spPr>
          <a:xfrm>
            <a:off x="1524000" y="784035"/>
            <a:ext cx="9144000" cy="2387600"/>
          </a:xfrm>
        </p:spPr>
        <p:txBody>
          <a:bodyPr anchor="b"/>
          <a:lstStyle>
            <a:lvl1pPr algn="l">
              <a:defRPr sz="6000"/>
            </a:lvl1pPr>
          </a:lstStyle>
          <a:p>
            <a:r>
              <a:rPr lang="en-US" dirty="0"/>
              <a:t>Click to edit Master title style</a:t>
            </a:r>
          </a:p>
        </p:txBody>
      </p:sp>
      <p:sp>
        <p:nvSpPr>
          <p:cNvPr id="7" name="Rectangle 6">
            <a:extLst>
              <a:ext uri="{FF2B5EF4-FFF2-40B4-BE49-F238E27FC236}">
                <a16:creationId xmlns:a16="http://schemas.microsoft.com/office/drawing/2014/main" id="{E7416877-0F64-0DA5-37BE-73193BD10DBA}"/>
              </a:ext>
              <a:ext uri="{C183D7F6-B498-43B3-948B-1728B52AA6E4}">
                <adec:decorative xmlns:adec="http://schemas.microsoft.com/office/drawing/2017/decorative" val="1"/>
              </a:ext>
            </a:extLst>
          </p:cNvPr>
          <p:cNvSpPr/>
          <p:nvPr userDrawn="1"/>
        </p:nvSpPr>
        <p:spPr>
          <a:xfrm>
            <a:off x="1624360" y="3442757"/>
            <a:ext cx="795453" cy="106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DA2CF66F-B4D1-BE27-528C-45028F2A1876}"/>
              </a:ext>
            </a:extLst>
          </p:cNvPr>
          <p:cNvSpPr>
            <a:spLocks noGrp="1"/>
          </p:cNvSpPr>
          <p:nvPr>
            <p:ph type="sldNum" sz="quarter" idx="12"/>
          </p:nvPr>
        </p:nvSpPr>
        <p:spPr/>
        <p:txBody>
          <a:bodyPr/>
          <a:lstStyle/>
          <a:p>
            <a:fld id="{0C6CD854-DD62-6C4B-87F1-66B34D688D3F}" type="slidenum">
              <a:rPr lang="en-US" smtClean="0"/>
              <a:pPr/>
              <a:t>‹#›</a:t>
            </a:fld>
            <a:endParaRPr lang="en-US"/>
          </a:p>
        </p:txBody>
      </p:sp>
      <p:sp>
        <p:nvSpPr>
          <p:cNvPr id="4" name="TextBox 3">
            <a:extLst>
              <a:ext uri="{FF2B5EF4-FFF2-40B4-BE49-F238E27FC236}">
                <a16:creationId xmlns:a16="http://schemas.microsoft.com/office/drawing/2014/main" id="{E53364CE-FC90-EE81-0C85-AB1B3ABC9D4E}"/>
              </a:ext>
            </a:extLst>
          </p:cNvPr>
          <p:cNvSpPr txBox="1"/>
          <p:nvPr userDrawn="1"/>
        </p:nvSpPr>
        <p:spPr>
          <a:xfrm>
            <a:off x="2419813" y="3372761"/>
            <a:ext cx="936035" cy="246221"/>
          </a:xfrm>
          <a:prstGeom prst="rect">
            <a:avLst/>
          </a:prstGeom>
          <a:noFill/>
        </p:spPr>
        <p:txBody>
          <a:bodyPr wrap="square" rtlCol="0">
            <a:spAutoFit/>
          </a:bodyPr>
          <a:lstStyle/>
          <a:p>
            <a:r>
              <a:rPr lang="en-US" sz="1000" b="1" i="0" dirty="0">
                <a:solidFill>
                  <a:schemeClr val="accent2"/>
                </a:solidFill>
                <a:latin typeface="Avenir Next" panose="020B0503020202020204" pitchFamily="34" charset="0"/>
              </a:rPr>
              <a:t>SUMMARY</a:t>
            </a:r>
          </a:p>
        </p:txBody>
      </p:sp>
      <p:sp>
        <p:nvSpPr>
          <p:cNvPr id="8" name="Text Placeholder 7">
            <a:extLst>
              <a:ext uri="{FF2B5EF4-FFF2-40B4-BE49-F238E27FC236}">
                <a16:creationId xmlns:a16="http://schemas.microsoft.com/office/drawing/2014/main" id="{C68A7CF4-0FC0-1051-4B95-5233CF4D37CE}"/>
              </a:ext>
            </a:extLst>
          </p:cNvPr>
          <p:cNvSpPr>
            <a:spLocks noGrp="1"/>
          </p:cNvSpPr>
          <p:nvPr>
            <p:ph type="body" sz="quarter" idx="13"/>
          </p:nvPr>
        </p:nvSpPr>
        <p:spPr>
          <a:xfrm>
            <a:off x="1624360" y="3768662"/>
            <a:ext cx="2801336" cy="2259013"/>
          </a:xfrm>
        </p:spPr>
        <p:txBody>
          <a:bodyPr/>
          <a:lstStyle>
            <a:lvl1pPr>
              <a:lnSpc>
                <a:spcPct val="100000"/>
              </a:lnSpc>
              <a:defRPr sz="1400"/>
            </a:lvl1pPr>
            <a:lvl2pPr>
              <a:lnSpc>
                <a:spcPct val="100000"/>
              </a:lnSpc>
              <a:defRPr sz="1400"/>
            </a:lvl2pPr>
            <a:lvl3pPr>
              <a:defRPr sz="1400"/>
            </a:lvl3pPr>
            <a:lvl4pPr>
              <a:defRPr sz="1400"/>
            </a:lvl4pPr>
            <a:lvl5pPr>
              <a:defRPr sz="1400"/>
            </a:lvl5pPr>
          </a:lstStyle>
          <a:p>
            <a:pPr lvl="0"/>
            <a:r>
              <a:rPr lang="en-US" dirty="0"/>
              <a:t>Click to edit Master text styles</a:t>
            </a:r>
          </a:p>
          <a:p>
            <a:pPr lvl="1"/>
            <a:r>
              <a:rPr lang="en-US" dirty="0"/>
              <a:t>Second level</a:t>
            </a:r>
          </a:p>
        </p:txBody>
      </p:sp>
      <p:sp>
        <p:nvSpPr>
          <p:cNvPr id="18" name="Rectangle 17">
            <a:extLst>
              <a:ext uri="{FF2B5EF4-FFF2-40B4-BE49-F238E27FC236}">
                <a16:creationId xmlns:a16="http://schemas.microsoft.com/office/drawing/2014/main" id="{A341BD03-D38D-4889-DDFD-CA0F5498D098}"/>
              </a:ext>
              <a:ext uri="{C183D7F6-B498-43B3-948B-1728B52AA6E4}">
                <adec:decorative xmlns:adec="http://schemas.microsoft.com/office/drawing/2017/decorative" val="1"/>
              </a:ext>
            </a:extLst>
          </p:cNvPr>
          <p:cNvSpPr/>
          <p:nvPr userDrawn="1"/>
        </p:nvSpPr>
        <p:spPr>
          <a:xfrm>
            <a:off x="7866664" y="3436535"/>
            <a:ext cx="795453" cy="106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BA84C4D-3877-454D-DE80-40637B35D436}"/>
              </a:ext>
            </a:extLst>
          </p:cNvPr>
          <p:cNvSpPr txBox="1"/>
          <p:nvPr userDrawn="1"/>
        </p:nvSpPr>
        <p:spPr>
          <a:xfrm>
            <a:off x="8662117" y="3366539"/>
            <a:ext cx="1110070" cy="246221"/>
          </a:xfrm>
          <a:prstGeom prst="rect">
            <a:avLst/>
          </a:prstGeom>
          <a:noFill/>
        </p:spPr>
        <p:txBody>
          <a:bodyPr wrap="square" rtlCol="0">
            <a:spAutoFit/>
          </a:bodyPr>
          <a:lstStyle/>
          <a:p>
            <a:r>
              <a:rPr lang="en-US" sz="1000" b="1" i="0" dirty="0">
                <a:solidFill>
                  <a:schemeClr val="accent4"/>
                </a:solidFill>
                <a:latin typeface="Avenir Next" panose="020B0503020202020204" pitchFamily="34" charset="0"/>
              </a:rPr>
              <a:t>REMINDERS</a:t>
            </a:r>
          </a:p>
        </p:txBody>
      </p:sp>
      <p:sp>
        <p:nvSpPr>
          <p:cNvPr id="20" name="Text Placeholder 7">
            <a:extLst>
              <a:ext uri="{FF2B5EF4-FFF2-40B4-BE49-F238E27FC236}">
                <a16:creationId xmlns:a16="http://schemas.microsoft.com/office/drawing/2014/main" id="{4CBA48C4-C824-B605-6727-F7E2EB6B85B2}"/>
              </a:ext>
            </a:extLst>
          </p:cNvPr>
          <p:cNvSpPr>
            <a:spLocks noGrp="1"/>
          </p:cNvSpPr>
          <p:nvPr>
            <p:ph type="body" sz="quarter" idx="15"/>
          </p:nvPr>
        </p:nvSpPr>
        <p:spPr>
          <a:xfrm>
            <a:off x="7866664" y="3762440"/>
            <a:ext cx="2801336" cy="2259013"/>
          </a:xfrm>
        </p:spPr>
        <p:txBody>
          <a:bodyPr/>
          <a:lstStyle>
            <a:lvl1pPr>
              <a:lnSpc>
                <a:spcPct val="100000"/>
              </a:lnSpc>
              <a:defRPr sz="1400"/>
            </a:lvl1pPr>
            <a:lvl2pPr>
              <a:lnSpc>
                <a:spcPct val="100000"/>
              </a:lnSpc>
              <a:defRPr sz="1400"/>
            </a:lvl2pPr>
            <a:lvl3pPr>
              <a:defRPr sz="1400"/>
            </a:lvl3pPr>
            <a:lvl4pPr>
              <a:defRPr sz="1400"/>
            </a:lvl4pPr>
            <a:lvl5pPr>
              <a:defRPr sz="1400"/>
            </a:lvl5pPr>
          </a:lstStyle>
          <a:p>
            <a:pPr lvl="0"/>
            <a:r>
              <a:rPr lang="en-US" dirty="0"/>
              <a:t>Click to edit Master text styles</a:t>
            </a:r>
          </a:p>
          <a:p>
            <a:pPr lvl="1"/>
            <a:r>
              <a:rPr lang="en-US" dirty="0"/>
              <a:t>Second level</a:t>
            </a:r>
          </a:p>
        </p:txBody>
      </p:sp>
      <p:sp>
        <p:nvSpPr>
          <p:cNvPr id="21" name="Rectangle 20">
            <a:extLst>
              <a:ext uri="{FF2B5EF4-FFF2-40B4-BE49-F238E27FC236}">
                <a16:creationId xmlns:a16="http://schemas.microsoft.com/office/drawing/2014/main" id="{3538C9C4-A634-C527-770A-874B3E7B30E9}"/>
              </a:ext>
              <a:ext uri="{C183D7F6-B498-43B3-948B-1728B52AA6E4}">
                <adec:decorative xmlns:adec="http://schemas.microsoft.com/office/drawing/2017/decorative" val="1"/>
              </a:ext>
            </a:extLst>
          </p:cNvPr>
          <p:cNvSpPr/>
          <p:nvPr userDrawn="1"/>
        </p:nvSpPr>
        <p:spPr>
          <a:xfrm>
            <a:off x="4745512" y="3436535"/>
            <a:ext cx="795453" cy="106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580644-FA07-988F-6FF5-DE87D669B6CF}"/>
              </a:ext>
            </a:extLst>
          </p:cNvPr>
          <p:cNvSpPr txBox="1"/>
          <p:nvPr userDrawn="1"/>
        </p:nvSpPr>
        <p:spPr>
          <a:xfrm>
            <a:off x="5540965" y="3366539"/>
            <a:ext cx="936035" cy="246221"/>
          </a:xfrm>
          <a:prstGeom prst="rect">
            <a:avLst/>
          </a:prstGeom>
          <a:noFill/>
        </p:spPr>
        <p:txBody>
          <a:bodyPr wrap="square" rtlCol="0">
            <a:spAutoFit/>
          </a:bodyPr>
          <a:lstStyle/>
          <a:p>
            <a:r>
              <a:rPr lang="en-US" sz="1000" b="1" i="0" dirty="0">
                <a:solidFill>
                  <a:schemeClr val="accent3"/>
                </a:solidFill>
                <a:latin typeface="Avenir Next" panose="020B0503020202020204" pitchFamily="34" charset="0"/>
              </a:rPr>
              <a:t>UPCOMING</a:t>
            </a:r>
          </a:p>
        </p:txBody>
      </p:sp>
      <p:sp>
        <p:nvSpPr>
          <p:cNvPr id="23" name="Text Placeholder 7">
            <a:extLst>
              <a:ext uri="{FF2B5EF4-FFF2-40B4-BE49-F238E27FC236}">
                <a16:creationId xmlns:a16="http://schemas.microsoft.com/office/drawing/2014/main" id="{05F9B325-0B36-5AA9-7D12-5A17DF8C65C4}"/>
              </a:ext>
            </a:extLst>
          </p:cNvPr>
          <p:cNvSpPr>
            <a:spLocks noGrp="1"/>
          </p:cNvSpPr>
          <p:nvPr>
            <p:ph type="body" sz="quarter" idx="16"/>
          </p:nvPr>
        </p:nvSpPr>
        <p:spPr>
          <a:xfrm>
            <a:off x="4745512" y="3762440"/>
            <a:ext cx="2801336" cy="2259013"/>
          </a:xfrm>
        </p:spPr>
        <p:txBody>
          <a:bodyPr/>
          <a:lstStyle>
            <a:lvl1pPr>
              <a:lnSpc>
                <a:spcPct val="100000"/>
              </a:lnSpc>
              <a:defRPr sz="1400"/>
            </a:lvl1pPr>
            <a:lvl2pPr>
              <a:lnSpc>
                <a:spcPct val="100000"/>
              </a:lnSpc>
              <a:defRPr sz="1400"/>
            </a:lvl2pPr>
            <a:lvl3pPr>
              <a:defRPr sz="1400"/>
            </a:lvl3pPr>
            <a:lvl4pPr>
              <a:defRPr sz="1400"/>
            </a:lvl4pPr>
            <a:lvl5pPr>
              <a:defRPr sz="14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965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nnouncemen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C0A6-4A08-7A82-6313-89C52ED0C042}"/>
              </a:ext>
            </a:extLst>
          </p:cNvPr>
          <p:cNvSpPr>
            <a:spLocks noGrp="1"/>
          </p:cNvSpPr>
          <p:nvPr>
            <p:ph type="ctrTitle"/>
          </p:nvPr>
        </p:nvSpPr>
        <p:spPr>
          <a:xfrm>
            <a:off x="1524000" y="784035"/>
            <a:ext cx="9144000" cy="2387600"/>
          </a:xfrm>
        </p:spPr>
        <p:txBody>
          <a:bodyPr anchor="b"/>
          <a:lstStyle>
            <a:lvl1pPr algn="l">
              <a:defRPr sz="6000"/>
            </a:lvl1pPr>
          </a:lstStyle>
          <a:p>
            <a:r>
              <a:rPr lang="en-US" dirty="0"/>
              <a:t>Click to edit Master title style</a:t>
            </a:r>
          </a:p>
        </p:txBody>
      </p:sp>
      <p:sp>
        <p:nvSpPr>
          <p:cNvPr id="7" name="Rectangle 6">
            <a:extLst>
              <a:ext uri="{FF2B5EF4-FFF2-40B4-BE49-F238E27FC236}">
                <a16:creationId xmlns:a16="http://schemas.microsoft.com/office/drawing/2014/main" id="{E7416877-0F64-0DA5-37BE-73193BD10DBA}"/>
              </a:ext>
              <a:ext uri="{C183D7F6-B498-43B3-948B-1728B52AA6E4}">
                <adec:decorative xmlns:adec="http://schemas.microsoft.com/office/drawing/2017/decorative" val="1"/>
              </a:ext>
            </a:extLst>
          </p:cNvPr>
          <p:cNvSpPr/>
          <p:nvPr userDrawn="1"/>
        </p:nvSpPr>
        <p:spPr>
          <a:xfrm>
            <a:off x="1624360" y="3442757"/>
            <a:ext cx="795453" cy="106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DA2CF66F-B4D1-BE27-528C-45028F2A1876}"/>
              </a:ext>
            </a:extLst>
          </p:cNvPr>
          <p:cNvSpPr>
            <a:spLocks noGrp="1"/>
          </p:cNvSpPr>
          <p:nvPr>
            <p:ph type="sldNum" sz="quarter" idx="12"/>
          </p:nvPr>
        </p:nvSpPr>
        <p:spPr/>
        <p:txBody>
          <a:bodyPr/>
          <a:lstStyle/>
          <a:p>
            <a:fld id="{0C6CD854-DD62-6C4B-87F1-66B34D688D3F}" type="slidenum">
              <a:rPr lang="en-US" smtClean="0"/>
              <a:pPr/>
              <a:t>‹#›</a:t>
            </a:fld>
            <a:endParaRPr lang="en-US"/>
          </a:p>
        </p:txBody>
      </p:sp>
      <p:sp>
        <p:nvSpPr>
          <p:cNvPr id="4" name="TextBox 3">
            <a:extLst>
              <a:ext uri="{FF2B5EF4-FFF2-40B4-BE49-F238E27FC236}">
                <a16:creationId xmlns:a16="http://schemas.microsoft.com/office/drawing/2014/main" id="{E53364CE-FC90-EE81-0C85-AB1B3ABC9D4E}"/>
              </a:ext>
            </a:extLst>
          </p:cNvPr>
          <p:cNvSpPr txBox="1"/>
          <p:nvPr userDrawn="1"/>
        </p:nvSpPr>
        <p:spPr>
          <a:xfrm>
            <a:off x="2419813" y="3372761"/>
            <a:ext cx="1466387" cy="246221"/>
          </a:xfrm>
          <a:prstGeom prst="rect">
            <a:avLst/>
          </a:prstGeom>
          <a:noFill/>
        </p:spPr>
        <p:txBody>
          <a:bodyPr wrap="square" rtlCol="0">
            <a:spAutoFit/>
          </a:bodyPr>
          <a:lstStyle/>
          <a:p>
            <a:r>
              <a:rPr lang="en-US" sz="1000" b="1" i="0" dirty="0">
                <a:solidFill>
                  <a:schemeClr val="accent2"/>
                </a:solidFill>
                <a:latin typeface="Avenir Next" panose="020B0503020202020204" pitchFamily="34" charset="0"/>
              </a:rPr>
              <a:t>ANNOUNCEMENTS</a:t>
            </a:r>
          </a:p>
        </p:txBody>
      </p:sp>
      <p:sp>
        <p:nvSpPr>
          <p:cNvPr id="8" name="Text Placeholder 7">
            <a:extLst>
              <a:ext uri="{FF2B5EF4-FFF2-40B4-BE49-F238E27FC236}">
                <a16:creationId xmlns:a16="http://schemas.microsoft.com/office/drawing/2014/main" id="{C68A7CF4-0FC0-1051-4B95-5233CF4D37CE}"/>
              </a:ext>
            </a:extLst>
          </p:cNvPr>
          <p:cNvSpPr>
            <a:spLocks noGrp="1"/>
          </p:cNvSpPr>
          <p:nvPr>
            <p:ph type="body" sz="quarter" idx="13"/>
          </p:nvPr>
        </p:nvSpPr>
        <p:spPr>
          <a:xfrm>
            <a:off x="1624360" y="3768662"/>
            <a:ext cx="2801336" cy="2259013"/>
          </a:xfrm>
        </p:spPr>
        <p:txBody>
          <a:bodyPr/>
          <a:lstStyle>
            <a:lvl1pPr>
              <a:lnSpc>
                <a:spcPct val="100000"/>
              </a:lnSpc>
              <a:defRPr sz="1400"/>
            </a:lvl1pPr>
            <a:lvl2pPr>
              <a:lnSpc>
                <a:spcPct val="100000"/>
              </a:lnSpc>
              <a:defRPr sz="1400"/>
            </a:lvl2pPr>
            <a:lvl3pPr>
              <a:defRPr sz="1400"/>
            </a:lvl3pPr>
            <a:lvl4pPr>
              <a:defRPr sz="1400"/>
            </a:lvl4pPr>
            <a:lvl5pPr>
              <a:defRPr sz="1400"/>
            </a:lvl5pPr>
          </a:lstStyle>
          <a:p>
            <a:pPr lvl="0"/>
            <a:r>
              <a:rPr lang="en-US" dirty="0"/>
              <a:t>Click to edit Master text styles</a:t>
            </a:r>
          </a:p>
          <a:p>
            <a:pPr lvl="1"/>
            <a:r>
              <a:rPr lang="en-US" dirty="0"/>
              <a:t>Second level</a:t>
            </a:r>
          </a:p>
        </p:txBody>
      </p:sp>
      <p:sp>
        <p:nvSpPr>
          <p:cNvPr id="21" name="Rectangle 20">
            <a:extLst>
              <a:ext uri="{FF2B5EF4-FFF2-40B4-BE49-F238E27FC236}">
                <a16:creationId xmlns:a16="http://schemas.microsoft.com/office/drawing/2014/main" id="{3538C9C4-A634-C527-770A-874B3E7B30E9}"/>
              </a:ext>
              <a:ext uri="{C183D7F6-B498-43B3-948B-1728B52AA6E4}">
                <adec:decorative xmlns:adec="http://schemas.microsoft.com/office/drawing/2017/decorative" val="1"/>
              </a:ext>
            </a:extLst>
          </p:cNvPr>
          <p:cNvSpPr/>
          <p:nvPr userDrawn="1"/>
        </p:nvSpPr>
        <p:spPr>
          <a:xfrm>
            <a:off x="4745512" y="3436535"/>
            <a:ext cx="795453" cy="106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580644-FA07-988F-6FF5-DE87D669B6CF}"/>
              </a:ext>
            </a:extLst>
          </p:cNvPr>
          <p:cNvSpPr txBox="1"/>
          <p:nvPr userDrawn="1"/>
        </p:nvSpPr>
        <p:spPr>
          <a:xfrm>
            <a:off x="5540965" y="3366539"/>
            <a:ext cx="1110070" cy="246221"/>
          </a:xfrm>
          <a:prstGeom prst="rect">
            <a:avLst/>
          </a:prstGeom>
          <a:noFill/>
        </p:spPr>
        <p:txBody>
          <a:bodyPr wrap="square" rtlCol="0">
            <a:spAutoFit/>
          </a:bodyPr>
          <a:lstStyle/>
          <a:p>
            <a:r>
              <a:rPr lang="en-US" sz="1000" b="1" i="0" dirty="0">
                <a:solidFill>
                  <a:schemeClr val="accent3"/>
                </a:solidFill>
                <a:latin typeface="Avenir Next" panose="020B0503020202020204" pitchFamily="34" charset="0"/>
              </a:rPr>
              <a:t>ASSIGNMENTS</a:t>
            </a:r>
          </a:p>
        </p:txBody>
      </p:sp>
      <p:sp>
        <p:nvSpPr>
          <p:cNvPr id="23" name="Text Placeholder 7">
            <a:extLst>
              <a:ext uri="{FF2B5EF4-FFF2-40B4-BE49-F238E27FC236}">
                <a16:creationId xmlns:a16="http://schemas.microsoft.com/office/drawing/2014/main" id="{05F9B325-0B36-5AA9-7D12-5A17DF8C65C4}"/>
              </a:ext>
            </a:extLst>
          </p:cNvPr>
          <p:cNvSpPr>
            <a:spLocks noGrp="1"/>
          </p:cNvSpPr>
          <p:nvPr>
            <p:ph type="body" sz="quarter" idx="16"/>
          </p:nvPr>
        </p:nvSpPr>
        <p:spPr>
          <a:xfrm>
            <a:off x="4745512" y="3762440"/>
            <a:ext cx="2801336" cy="2259013"/>
          </a:xfrm>
        </p:spPr>
        <p:txBody>
          <a:bodyPr/>
          <a:lstStyle>
            <a:lvl1pPr>
              <a:lnSpc>
                <a:spcPct val="100000"/>
              </a:lnSpc>
              <a:defRPr sz="1400"/>
            </a:lvl1pPr>
            <a:lvl2pPr>
              <a:lnSpc>
                <a:spcPct val="100000"/>
              </a:lnSpc>
              <a:defRPr sz="1400"/>
            </a:lvl2pPr>
            <a:lvl3pPr>
              <a:defRPr sz="1400"/>
            </a:lvl3pPr>
            <a:lvl4pPr>
              <a:defRPr sz="1400"/>
            </a:lvl4pPr>
            <a:lvl5pPr>
              <a:defRPr sz="14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4662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796A-833A-2ADB-9E0B-58D06FDE630A}"/>
              </a:ext>
            </a:extLst>
          </p:cNvPr>
          <p:cNvSpPr>
            <a:spLocks noGrp="1"/>
          </p:cNvSpPr>
          <p:nvPr>
            <p:ph type="title"/>
          </p:nvPr>
        </p:nvSpPr>
        <p:spPr>
          <a:xfrm>
            <a:off x="497158" y="106268"/>
            <a:ext cx="11197683" cy="1325563"/>
          </a:xfrm>
        </p:spPr>
        <p:txBody>
          <a:bodyPr/>
          <a:lstStyle/>
          <a:p>
            <a:r>
              <a:rPr lang="en-US"/>
              <a:t>Click to edit Master title style</a:t>
            </a:r>
          </a:p>
        </p:txBody>
      </p:sp>
      <p:sp>
        <p:nvSpPr>
          <p:cNvPr id="10" name="Rectangle 9">
            <a:extLst>
              <a:ext uri="{FF2B5EF4-FFF2-40B4-BE49-F238E27FC236}">
                <a16:creationId xmlns:a16="http://schemas.microsoft.com/office/drawing/2014/main" id="{84D4E5D7-6AE8-399B-80A3-BA2673C59C28}"/>
              </a:ext>
              <a:ext uri="{C183D7F6-B498-43B3-948B-1728B52AA6E4}">
                <adec:decorative xmlns:adec="http://schemas.microsoft.com/office/drawing/2017/decorative" val="1"/>
              </a:ext>
            </a:extLst>
          </p:cNvPr>
          <p:cNvSpPr/>
          <p:nvPr userDrawn="1"/>
        </p:nvSpPr>
        <p:spPr>
          <a:xfrm>
            <a:off x="609599" y="1154345"/>
            <a:ext cx="795453" cy="106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F8C0F763-E5C9-6C8D-9C27-9FA42555EC96}"/>
              </a:ext>
            </a:extLst>
          </p:cNvPr>
          <p:cNvSpPr>
            <a:spLocks noGrp="1"/>
          </p:cNvSpPr>
          <p:nvPr>
            <p:ph idx="1"/>
          </p:nvPr>
        </p:nvSpPr>
        <p:spPr>
          <a:xfrm>
            <a:off x="497158" y="1590261"/>
            <a:ext cx="11197683" cy="4606139"/>
          </a:xfrm>
        </p:spPr>
        <p:txBody>
          <a:bodyPr/>
          <a:lstStyle>
            <a:lvl1pPr>
              <a:defRPr sz="2400" b="0" i="0">
                <a:latin typeface="Avenir Next Medium" panose="020B0503020202020204" pitchFamily="34"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D689FF8-ABDB-D073-FC13-F963F22B5EEE}"/>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226359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9ED6EC-DF88-5CD5-C9B6-FB212C6DA73D}"/>
              </a:ext>
            </a:extLst>
          </p:cNvPr>
          <p:cNvSpPr>
            <a:spLocks noGrp="1"/>
          </p:cNvSpPr>
          <p:nvPr>
            <p:ph type="title"/>
          </p:nvPr>
        </p:nvSpPr>
        <p:spPr>
          <a:xfrm>
            <a:off x="497158" y="106268"/>
            <a:ext cx="11197683" cy="1325563"/>
          </a:xfrm>
        </p:spPr>
        <p:txBody>
          <a:bodyPr/>
          <a:lstStyle/>
          <a:p>
            <a:r>
              <a:rPr lang="en-US"/>
              <a:t>Click to edit Master title style</a:t>
            </a:r>
          </a:p>
        </p:txBody>
      </p:sp>
      <p:sp>
        <p:nvSpPr>
          <p:cNvPr id="7" name="Rectangle 6">
            <a:extLst>
              <a:ext uri="{FF2B5EF4-FFF2-40B4-BE49-F238E27FC236}">
                <a16:creationId xmlns:a16="http://schemas.microsoft.com/office/drawing/2014/main" id="{794C7B43-C611-517C-8655-E89E67E1280F}"/>
              </a:ext>
              <a:ext uri="{C183D7F6-B498-43B3-948B-1728B52AA6E4}">
                <adec:decorative xmlns:adec="http://schemas.microsoft.com/office/drawing/2017/decorative" val="1"/>
              </a:ext>
            </a:extLst>
          </p:cNvPr>
          <p:cNvSpPr/>
          <p:nvPr userDrawn="1"/>
        </p:nvSpPr>
        <p:spPr>
          <a:xfrm>
            <a:off x="609599" y="1154345"/>
            <a:ext cx="795453" cy="106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610EDA3F-C141-5BF2-6B52-BAB8A332F4BE}"/>
              </a:ext>
            </a:extLst>
          </p:cNvPr>
          <p:cNvSpPr>
            <a:spLocks noGrp="1"/>
          </p:cNvSpPr>
          <p:nvPr>
            <p:ph idx="1"/>
          </p:nvPr>
        </p:nvSpPr>
        <p:spPr>
          <a:xfrm>
            <a:off x="497158" y="1590261"/>
            <a:ext cx="11197683" cy="4606139"/>
          </a:xfrm>
        </p:spPr>
        <p:txBody>
          <a:bodyPr/>
          <a:lstStyle>
            <a:lvl1pPr>
              <a:defRPr sz="2400" b="0" i="0">
                <a:latin typeface="Avenir Next Medium" panose="020B0503020202020204" pitchFamily="34"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D689FF8-ABDB-D073-FC13-F963F22B5EEE}"/>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29015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7768A8-06D8-056C-235C-FA33DBE1CDE6}"/>
              </a:ext>
            </a:extLst>
          </p:cNvPr>
          <p:cNvSpPr>
            <a:spLocks noGrp="1"/>
          </p:cNvSpPr>
          <p:nvPr>
            <p:ph type="title"/>
          </p:nvPr>
        </p:nvSpPr>
        <p:spPr>
          <a:xfrm>
            <a:off x="497158" y="106268"/>
            <a:ext cx="11197683" cy="1325563"/>
          </a:xfrm>
        </p:spPr>
        <p:txBody>
          <a:bodyPr/>
          <a:lstStyle/>
          <a:p>
            <a:r>
              <a:rPr lang="en-US"/>
              <a:t>Click to edit Master title style</a:t>
            </a:r>
          </a:p>
        </p:txBody>
      </p:sp>
      <p:sp>
        <p:nvSpPr>
          <p:cNvPr id="7" name="Content Placeholder 2">
            <a:extLst>
              <a:ext uri="{FF2B5EF4-FFF2-40B4-BE49-F238E27FC236}">
                <a16:creationId xmlns:a16="http://schemas.microsoft.com/office/drawing/2014/main" id="{CE4592B9-97B4-2687-1616-9564CCD75B93}"/>
              </a:ext>
            </a:extLst>
          </p:cNvPr>
          <p:cNvSpPr>
            <a:spLocks noGrp="1"/>
          </p:cNvSpPr>
          <p:nvPr>
            <p:ph idx="1"/>
          </p:nvPr>
        </p:nvSpPr>
        <p:spPr>
          <a:xfrm>
            <a:off x="497159" y="1590261"/>
            <a:ext cx="5598842" cy="4606139"/>
          </a:xfrm>
        </p:spPr>
        <p:txBody>
          <a:bodyPr/>
          <a:lstStyle>
            <a:lvl1pPr>
              <a:lnSpc>
                <a:spcPct val="150000"/>
              </a:lnSpc>
              <a:defRPr sz="2400" b="0" i="0">
                <a:latin typeface="Avenir Next Medium" panose="020B0503020202020204" pitchFamily="34" charset="0"/>
              </a:defRPr>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D689FF8-ABDB-D073-FC13-F963F22B5EEE}"/>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5" name="Rectangle 4">
            <a:extLst>
              <a:ext uri="{FF2B5EF4-FFF2-40B4-BE49-F238E27FC236}">
                <a16:creationId xmlns:a16="http://schemas.microsoft.com/office/drawing/2014/main" id="{366EE43D-F642-8E1A-450D-683DCFEFE6A9}"/>
              </a:ext>
              <a:ext uri="{C183D7F6-B498-43B3-948B-1728B52AA6E4}">
                <adec:decorative xmlns:adec="http://schemas.microsoft.com/office/drawing/2017/decorative" val="1"/>
              </a:ext>
            </a:extLst>
          </p:cNvPr>
          <p:cNvSpPr/>
          <p:nvPr userDrawn="1"/>
        </p:nvSpPr>
        <p:spPr>
          <a:xfrm>
            <a:off x="609599" y="1154345"/>
            <a:ext cx="795453" cy="106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181321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xt: Title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9ED6EC-DF88-5CD5-C9B6-FB212C6DA73D}"/>
              </a:ext>
            </a:extLst>
          </p:cNvPr>
          <p:cNvSpPr>
            <a:spLocks noGrp="1"/>
          </p:cNvSpPr>
          <p:nvPr>
            <p:ph type="title"/>
          </p:nvPr>
        </p:nvSpPr>
        <p:spPr>
          <a:xfrm>
            <a:off x="497158" y="106268"/>
            <a:ext cx="11197683" cy="1325563"/>
          </a:xfrm>
        </p:spPr>
        <p:txBody>
          <a:bodyPr/>
          <a:lstStyle/>
          <a:p>
            <a:r>
              <a:rPr lang="en-US" dirty="0"/>
              <a:t>Click to edit Master title style</a:t>
            </a:r>
          </a:p>
        </p:txBody>
      </p:sp>
      <p:sp>
        <p:nvSpPr>
          <p:cNvPr id="2" name="TextBox 1">
            <a:extLst>
              <a:ext uri="{FF2B5EF4-FFF2-40B4-BE49-F238E27FC236}">
                <a16:creationId xmlns:a16="http://schemas.microsoft.com/office/drawing/2014/main" id="{AAC5D1D5-8900-F5A0-17C2-8095697830BF}"/>
              </a:ext>
            </a:extLst>
          </p:cNvPr>
          <p:cNvSpPr txBox="1"/>
          <p:nvPr userDrawn="1"/>
        </p:nvSpPr>
        <p:spPr>
          <a:xfrm>
            <a:off x="1405052" y="1104227"/>
            <a:ext cx="1594624" cy="246221"/>
          </a:xfrm>
          <a:prstGeom prst="rect">
            <a:avLst/>
          </a:prstGeom>
          <a:noFill/>
        </p:spPr>
        <p:txBody>
          <a:bodyPr wrap="square" rtlCol="0">
            <a:spAutoFit/>
          </a:bodyPr>
          <a:lstStyle/>
          <a:p>
            <a:r>
              <a:rPr lang="en-US" sz="1000" b="1" i="0" dirty="0">
                <a:solidFill>
                  <a:schemeClr val="accent4"/>
                </a:solidFill>
                <a:latin typeface="Avenir Next" panose="020B0503020202020204" pitchFamily="34" charset="0"/>
              </a:rPr>
              <a:t>CONTEXT</a:t>
            </a:r>
          </a:p>
        </p:txBody>
      </p:sp>
      <p:sp>
        <p:nvSpPr>
          <p:cNvPr id="8" name="Content Placeholder 2">
            <a:extLst>
              <a:ext uri="{FF2B5EF4-FFF2-40B4-BE49-F238E27FC236}">
                <a16:creationId xmlns:a16="http://schemas.microsoft.com/office/drawing/2014/main" id="{610EDA3F-C141-5BF2-6B52-BAB8A332F4BE}"/>
              </a:ext>
            </a:extLst>
          </p:cNvPr>
          <p:cNvSpPr>
            <a:spLocks noGrp="1"/>
          </p:cNvSpPr>
          <p:nvPr>
            <p:ph idx="1"/>
          </p:nvPr>
        </p:nvSpPr>
        <p:spPr>
          <a:xfrm>
            <a:off x="497158" y="1590261"/>
            <a:ext cx="11197683" cy="4606139"/>
          </a:xfrm>
        </p:spPr>
        <p:txBody>
          <a:bodyPr/>
          <a:lstStyle>
            <a:lvl1pPr>
              <a:defRPr sz="2400" b="0" i="0">
                <a:latin typeface="Avenir Next Medium" panose="020B0503020202020204" pitchFamily="34"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D689FF8-ABDB-D073-FC13-F963F22B5EEE}"/>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7" name="Rectangle 6">
            <a:extLst>
              <a:ext uri="{FF2B5EF4-FFF2-40B4-BE49-F238E27FC236}">
                <a16:creationId xmlns:a16="http://schemas.microsoft.com/office/drawing/2014/main" id="{794C7B43-C611-517C-8655-E89E67E1280F}"/>
              </a:ext>
              <a:ext uri="{C183D7F6-B498-43B3-948B-1728B52AA6E4}">
                <adec:decorative xmlns:adec="http://schemas.microsoft.com/office/drawing/2017/decorative" val="1"/>
              </a:ext>
            </a:extLst>
          </p:cNvPr>
          <p:cNvSpPr/>
          <p:nvPr userDrawn="1"/>
        </p:nvSpPr>
        <p:spPr>
          <a:xfrm>
            <a:off x="609599" y="1154345"/>
            <a:ext cx="795453" cy="10623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305726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ndations: Title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9ED6EC-DF88-5CD5-C9B6-FB212C6DA73D}"/>
              </a:ext>
            </a:extLst>
          </p:cNvPr>
          <p:cNvSpPr>
            <a:spLocks noGrp="1"/>
          </p:cNvSpPr>
          <p:nvPr>
            <p:ph type="title"/>
          </p:nvPr>
        </p:nvSpPr>
        <p:spPr>
          <a:xfrm>
            <a:off x="497158" y="106268"/>
            <a:ext cx="11197683" cy="1325563"/>
          </a:xfrm>
        </p:spPr>
        <p:txBody>
          <a:bodyPr/>
          <a:lstStyle/>
          <a:p>
            <a:r>
              <a:rPr lang="en-US" dirty="0"/>
              <a:t>Click to edit Master title style</a:t>
            </a:r>
          </a:p>
        </p:txBody>
      </p:sp>
      <p:sp>
        <p:nvSpPr>
          <p:cNvPr id="2" name="TextBox 1">
            <a:extLst>
              <a:ext uri="{FF2B5EF4-FFF2-40B4-BE49-F238E27FC236}">
                <a16:creationId xmlns:a16="http://schemas.microsoft.com/office/drawing/2014/main" id="{AAC5D1D5-8900-F5A0-17C2-8095697830BF}"/>
              </a:ext>
            </a:extLst>
          </p:cNvPr>
          <p:cNvSpPr txBox="1"/>
          <p:nvPr userDrawn="1"/>
        </p:nvSpPr>
        <p:spPr>
          <a:xfrm>
            <a:off x="1405052" y="1104227"/>
            <a:ext cx="1594624" cy="246221"/>
          </a:xfrm>
          <a:prstGeom prst="rect">
            <a:avLst/>
          </a:prstGeom>
          <a:noFill/>
        </p:spPr>
        <p:txBody>
          <a:bodyPr wrap="square" rtlCol="0">
            <a:spAutoFit/>
          </a:bodyPr>
          <a:lstStyle/>
          <a:p>
            <a:r>
              <a:rPr lang="en-US" sz="1000" b="1" i="0" dirty="0">
                <a:solidFill>
                  <a:schemeClr val="accent1"/>
                </a:solidFill>
                <a:latin typeface="Avenir Next" panose="020B0503020202020204" pitchFamily="34" charset="0"/>
              </a:rPr>
              <a:t>FOUNDATIONS</a:t>
            </a:r>
          </a:p>
        </p:txBody>
      </p:sp>
      <p:sp>
        <p:nvSpPr>
          <p:cNvPr id="8" name="Content Placeholder 2">
            <a:extLst>
              <a:ext uri="{FF2B5EF4-FFF2-40B4-BE49-F238E27FC236}">
                <a16:creationId xmlns:a16="http://schemas.microsoft.com/office/drawing/2014/main" id="{610EDA3F-C141-5BF2-6B52-BAB8A332F4BE}"/>
              </a:ext>
            </a:extLst>
          </p:cNvPr>
          <p:cNvSpPr>
            <a:spLocks noGrp="1"/>
          </p:cNvSpPr>
          <p:nvPr>
            <p:ph idx="1"/>
          </p:nvPr>
        </p:nvSpPr>
        <p:spPr>
          <a:xfrm>
            <a:off x="497158" y="1590261"/>
            <a:ext cx="11197683" cy="4606139"/>
          </a:xfrm>
        </p:spPr>
        <p:txBody>
          <a:bodyPr/>
          <a:lstStyle>
            <a:lvl1pPr>
              <a:defRPr sz="2400" b="0" i="0">
                <a:latin typeface="Avenir Next Medium" panose="020B0503020202020204" pitchFamily="34"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D689FF8-ABDB-D073-FC13-F963F22B5EEE}"/>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7" name="Rectangle 6">
            <a:extLst>
              <a:ext uri="{FF2B5EF4-FFF2-40B4-BE49-F238E27FC236}">
                <a16:creationId xmlns:a16="http://schemas.microsoft.com/office/drawing/2014/main" id="{794C7B43-C611-517C-8655-E89E67E1280F}"/>
              </a:ext>
              <a:ext uri="{C183D7F6-B498-43B3-948B-1728B52AA6E4}">
                <adec:decorative xmlns:adec="http://schemas.microsoft.com/office/drawing/2017/decorative" val="1"/>
              </a:ext>
            </a:extLst>
          </p:cNvPr>
          <p:cNvSpPr/>
          <p:nvPr userDrawn="1"/>
        </p:nvSpPr>
        <p:spPr>
          <a:xfrm>
            <a:off x="609599" y="1154345"/>
            <a:ext cx="795453" cy="1062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87573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finition: Title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9ED6EC-DF88-5CD5-C9B6-FB212C6DA73D}"/>
              </a:ext>
            </a:extLst>
          </p:cNvPr>
          <p:cNvSpPr>
            <a:spLocks noGrp="1"/>
          </p:cNvSpPr>
          <p:nvPr>
            <p:ph type="title"/>
          </p:nvPr>
        </p:nvSpPr>
        <p:spPr>
          <a:xfrm>
            <a:off x="497158" y="106268"/>
            <a:ext cx="11197683" cy="1325563"/>
          </a:xfrm>
        </p:spPr>
        <p:txBody>
          <a:bodyPr/>
          <a:lstStyle/>
          <a:p>
            <a:r>
              <a:rPr lang="en-US" dirty="0"/>
              <a:t>Click to edit Master title style</a:t>
            </a:r>
          </a:p>
        </p:txBody>
      </p:sp>
      <p:sp>
        <p:nvSpPr>
          <p:cNvPr id="2" name="TextBox 1">
            <a:extLst>
              <a:ext uri="{FF2B5EF4-FFF2-40B4-BE49-F238E27FC236}">
                <a16:creationId xmlns:a16="http://schemas.microsoft.com/office/drawing/2014/main" id="{AAC5D1D5-8900-F5A0-17C2-8095697830BF}"/>
              </a:ext>
            </a:extLst>
          </p:cNvPr>
          <p:cNvSpPr txBox="1"/>
          <p:nvPr userDrawn="1"/>
        </p:nvSpPr>
        <p:spPr>
          <a:xfrm>
            <a:off x="1405052" y="1104227"/>
            <a:ext cx="1594624" cy="246221"/>
          </a:xfrm>
          <a:prstGeom prst="rect">
            <a:avLst/>
          </a:prstGeom>
          <a:noFill/>
        </p:spPr>
        <p:txBody>
          <a:bodyPr wrap="square" rtlCol="0">
            <a:spAutoFit/>
          </a:bodyPr>
          <a:lstStyle/>
          <a:p>
            <a:r>
              <a:rPr lang="en-US" sz="1000" b="1" i="0" dirty="0">
                <a:solidFill>
                  <a:schemeClr val="accent2"/>
                </a:solidFill>
                <a:latin typeface="Avenir Next" panose="020B0503020202020204" pitchFamily="34" charset="0"/>
              </a:rPr>
              <a:t>DEFINITION</a:t>
            </a:r>
          </a:p>
        </p:txBody>
      </p:sp>
      <p:sp>
        <p:nvSpPr>
          <p:cNvPr id="8" name="Content Placeholder 2">
            <a:extLst>
              <a:ext uri="{FF2B5EF4-FFF2-40B4-BE49-F238E27FC236}">
                <a16:creationId xmlns:a16="http://schemas.microsoft.com/office/drawing/2014/main" id="{610EDA3F-C141-5BF2-6B52-BAB8A332F4BE}"/>
              </a:ext>
            </a:extLst>
          </p:cNvPr>
          <p:cNvSpPr>
            <a:spLocks noGrp="1"/>
          </p:cNvSpPr>
          <p:nvPr>
            <p:ph idx="1"/>
          </p:nvPr>
        </p:nvSpPr>
        <p:spPr>
          <a:xfrm>
            <a:off x="497158" y="1590261"/>
            <a:ext cx="11197683" cy="4606139"/>
          </a:xfrm>
        </p:spPr>
        <p:txBody>
          <a:bodyPr/>
          <a:lstStyle>
            <a:lvl1pPr>
              <a:defRPr sz="2400" b="0" i="0">
                <a:latin typeface="Avenir Next Medium" panose="020B0503020202020204" pitchFamily="34"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D689FF8-ABDB-D073-FC13-F963F22B5EEE}"/>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7" name="Rectangle 6">
            <a:extLst>
              <a:ext uri="{FF2B5EF4-FFF2-40B4-BE49-F238E27FC236}">
                <a16:creationId xmlns:a16="http://schemas.microsoft.com/office/drawing/2014/main" id="{794C7B43-C611-517C-8655-E89E67E1280F}"/>
              </a:ext>
              <a:ext uri="{C183D7F6-B498-43B3-948B-1728B52AA6E4}">
                <adec:decorative xmlns:adec="http://schemas.microsoft.com/office/drawing/2017/decorative" val="1"/>
              </a:ext>
            </a:extLst>
          </p:cNvPr>
          <p:cNvSpPr/>
          <p:nvPr userDrawn="1"/>
        </p:nvSpPr>
        <p:spPr>
          <a:xfrm>
            <a:off x="609599" y="1154345"/>
            <a:ext cx="795453" cy="1062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280434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ample: Title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9ED6EC-DF88-5CD5-C9B6-FB212C6DA73D}"/>
              </a:ext>
            </a:extLst>
          </p:cNvPr>
          <p:cNvSpPr>
            <a:spLocks noGrp="1"/>
          </p:cNvSpPr>
          <p:nvPr>
            <p:ph type="title"/>
          </p:nvPr>
        </p:nvSpPr>
        <p:spPr>
          <a:xfrm>
            <a:off x="497158" y="106268"/>
            <a:ext cx="11197683" cy="1325563"/>
          </a:xfrm>
        </p:spPr>
        <p:txBody>
          <a:bodyPr/>
          <a:lstStyle/>
          <a:p>
            <a:r>
              <a:rPr lang="en-US" dirty="0"/>
              <a:t>Click to edit Master title style</a:t>
            </a:r>
          </a:p>
        </p:txBody>
      </p:sp>
      <p:sp>
        <p:nvSpPr>
          <p:cNvPr id="2" name="TextBox 1">
            <a:extLst>
              <a:ext uri="{FF2B5EF4-FFF2-40B4-BE49-F238E27FC236}">
                <a16:creationId xmlns:a16="http://schemas.microsoft.com/office/drawing/2014/main" id="{AAC5D1D5-8900-F5A0-17C2-8095697830BF}"/>
              </a:ext>
            </a:extLst>
          </p:cNvPr>
          <p:cNvSpPr txBox="1"/>
          <p:nvPr userDrawn="1"/>
        </p:nvSpPr>
        <p:spPr>
          <a:xfrm>
            <a:off x="1405052" y="1104227"/>
            <a:ext cx="1594624" cy="246221"/>
          </a:xfrm>
          <a:prstGeom prst="rect">
            <a:avLst/>
          </a:prstGeom>
          <a:noFill/>
        </p:spPr>
        <p:txBody>
          <a:bodyPr wrap="square" rtlCol="0">
            <a:spAutoFit/>
          </a:bodyPr>
          <a:lstStyle/>
          <a:p>
            <a:r>
              <a:rPr lang="en-US" sz="1000" b="1" i="0" dirty="0">
                <a:solidFill>
                  <a:schemeClr val="accent3"/>
                </a:solidFill>
                <a:latin typeface="Avenir Next" panose="020B0503020202020204" pitchFamily="34" charset="0"/>
              </a:rPr>
              <a:t>EXAMPLE</a:t>
            </a:r>
          </a:p>
        </p:txBody>
      </p:sp>
      <p:sp>
        <p:nvSpPr>
          <p:cNvPr id="8" name="Content Placeholder 2">
            <a:extLst>
              <a:ext uri="{FF2B5EF4-FFF2-40B4-BE49-F238E27FC236}">
                <a16:creationId xmlns:a16="http://schemas.microsoft.com/office/drawing/2014/main" id="{610EDA3F-C141-5BF2-6B52-BAB8A332F4BE}"/>
              </a:ext>
            </a:extLst>
          </p:cNvPr>
          <p:cNvSpPr>
            <a:spLocks noGrp="1"/>
          </p:cNvSpPr>
          <p:nvPr>
            <p:ph idx="1"/>
          </p:nvPr>
        </p:nvSpPr>
        <p:spPr>
          <a:xfrm>
            <a:off x="497158" y="1590261"/>
            <a:ext cx="11197683" cy="4606139"/>
          </a:xfrm>
        </p:spPr>
        <p:txBody>
          <a:bodyPr/>
          <a:lstStyle>
            <a:lvl1pPr>
              <a:defRPr sz="2400" b="0" i="0">
                <a:latin typeface="Avenir Next Medium" panose="020B0503020202020204" pitchFamily="34" charset="0"/>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D689FF8-ABDB-D073-FC13-F963F22B5EEE}"/>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7" name="Rectangle 6">
            <a:extLst>
              <a:ext uri="{FF2B5EF4-FFF2-40B4-BE49-F238E27FC236}">
                <a16:creationId xmlns:a16="http://schemas.microsoft.com/office/drawing/2014/main" id="{794C7B43-C611-517C-8655-E89E67E1280F}"/>
              </a:ext>
              <a:ext uri="{C183D7F6-B498-43B3-948B-1728B52AA6E4}">
                <adec:decorative xmlns:adec="http://schemas.microsoft.com/office/drawing/2017/decorative" val="1"/>
              </a:ext>
            </a:extLst>
          </p:cNvPr>
          <p:cNvSpPr/>
          <p:nvPr userDrawn="1"/>
        </p:nvSpPr>
        <p:spPr>
          <a:xfrm>
            <a:off x="609599" y="1154345"/>
            <a:ext cx="795453" cy="1062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328906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796A-833A-2ADB-9E0B-58D06FDE630A}"/>
              </a:ext>
            </a:extLst>
          </p:cNvPr>
          <p:cNvSpPr>
            <a:spLocks noGrp="1"/>
          </p:cNvSpPr>
          <p:nvPr>
            <p:ph type="title"/>
          </p:nvPr>
        </p:nvSpPr>
        <p:spPr>
          <a:xfrm>
            <a:off x="497159" y="5960410"/>
            <a:ext cx="5598842" cy="365126"/>
          </a:xfrm>
        </p:spPr>
        <p:txBody>
          <a:bodyPr/>
          <a:lstStyle>
            <a:lvl1pPr>
              <a:defRPr sz="1600"/>
            </a:lvl1pPr>
          </a:lstStyle>
          <a:p>
            <a:r>
              <a:rPr lang="en-US"/>
              <a:t>Click to edit Master title style</a:t>
            </a:r>
          </a:p>
        </p:txBody>
      </p:sp>
      <p:sp>
        <p:nvSpPr>
          <p:cNvPr id="5" name="Date Placeholder 3">
            <a:extLst>
              <a:ext uri="{FF2B5EF4-FFF2-40B4-BE49-F238E27FC236}">
                <a16:creationId xmlns:a16="http://schemas.microsoft.com/office/drawing/2014/main" id="{F530C07F-37D3-986B-D568-1B4347510E8F}"/>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dirty="0"/>
              <a:t>CSE 473</a:t>
            </a:r>
          </a:p>
        </p:txBody>
      </p:sp>
      <p:sp>
        <p:nvSpPr>
          <p:cNvPr id="6" name="Slide Number Placeholder 5">
            <a:extLst>
              <a:ext uri="{FF2B5EF4-FFF2-40B4-BE49-F238E27FC236}">
                <a16:creationId xmlns:a16="http://schemas.microsoft.com/office/drawing/2014/main" id="{322D9B00-3580-94D5-B4CB-1F00AF14AD5E}"/>
              </a:ext>
            </a:extLst>
          </p:cNvPr>
          <p:cNvSpPr>
            <a:spLocks noGrp="1"/>
          </p:cNvSpPr>
          <p:nvPr>
            <p:ph type="sldNum" sz="quarter" idx="12"/>
          </p:nvPr>
        </p:nvSpPr>
        <p:spPr/>
        <p:txBody>
          <a:bodyPr/>
          <a:lstStyle/>
          <a:p>
            <a:fld id="{0C6CD854-DD62-6C4B-87F1-66B34D688D3F}" type="slidenum">
              <a:rPr lang="en-US" smtClean="0"/>
              <a:t>‹#›</a:t>
            </a:fld>
            <a:endParaRPr lang="en-US"/>
          </a:p>
        </p:txBody>
      </p:sp>
    </p:spTree>
    <p:extLst>
      <p:ext uri="{BB962C8B-B14F-4D97-AF65-F5344CB8AC3E}">
        <p14:creationId xmlns:p14="http://schemas.microsoft.com/office/powerpoint/2010/main" val="73282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586B17-E70C-C36B-F4F9-F03908D14139}"/>
              </a:ext>
            </a:extLst>
          </p:cNvPr>
          <p:cNvSpPr>
            <a:spLocks noGrp="1"/>
          </p:cNvSpPr>
          <p:nvPr>
            <p:ph type="title"/>
          </p:nvPr>
        </p:nvSpPr>
        <p:spPr>
          <a:xfrm>
            <a:off x="497158" y="384562"/>
            <a:ext cx="1119768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44BB32B-3746-DA1E-D750-837D24E64EE6}"/>
              </a:ext>
            </a:extLst>
          </p:cNvPr>
          <p:cNvSpPr>
            <a:spLocks noGrp="1"/>
          </p:cNvSpPr>
          <p:nvPr>
            <p:ph type="body" idx="1"/>
          </p:nvPr>
        </p:nvSpPr>
        <p:spPr>
          <a:xfrm>
            <a:off x="497158" y="1845062"/>
            <a:ext cx="11197683"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E6927D7-1CDC-B6C6-C311-3C2225417051}"/>
              </a:ext>
            </a:extLst>
          </p:cNvPr>
          <p:cNvSpPr>
            <a:spLocks noGrp="1"/>
          </p:cNvSpPr>
          <p:nvPr>
            <p:ph type="dt" sz="half" idx="2"/>
          </p:nvPr>
        </p:nvSpPr>
        <p:spPr>
          <a:xfrm>
            <a:off x="497158" y="6356350"/>
            <a:ext cx="2743200" cy="365125"/>
          </a:xfrm>
          <a:prstGeom prst="rect">
            <a:avLst/>
          </a:prstGeom>
        </p:spPr>
        <p:txBody>
          <a:bodyPr vert="horz" lIns="91440" tIns="45720" rIns="91440" bIns="45720" rtlCol="0" anchor="ctr"/>
          <a:lstStyle>
            <a:lvl1pPr algn="l">
              <a:defRPr sz="1200" b="0" i="0">
                <a:solidFill>
                  <a:schemeClr val="bg2"/>
                </a:solidFill>
                <a:latin typeface="Avenir Next" panose="020B0503020202020204" pitchFamily="34" charset="0"/>
              </a:defRPr>
            </a:lvl1pPr>
          </a:lstStyle>
          <a:p>
            <a:r>
              <a:rPr lang="en-US"/>
              <a:t>CSE 473</a:t>
            </a:r>
            <a:endParaRPr lang="en-US" dirty="0"/>
          </a:p>
        </p:txBody>
      </p:sp>
      <p:sp>
        <p:nvSpPr>
          <p:cNvPr id="11" name="TextBox 10">
            <a:extLst>
              <a:ext uri="{FF2B5EF4-FFF2-40B4-BE49-F238E27FC236}">
                <a16:creationId xmlns:a16="http://schemas.microsoft.com/office/drawing/2014/main" id="{DEBFEB64-4673-6A43-8616-7941BB3CDF8B}"/>
              </a:ext>
            </a:extLst>
          </p:cNvPr>
          <p:cNvSpPr txBox="1"/>
          <p:nvPr userDrawn="1"/>
        </p:nvSpPr>
        <p:spPr>
          <a:xfrm>
            <a:off x="4417740" y="6400412"/>
            <a:ext cx="3356517" cy="276999"/>
          </a:xfrm>
          <a:prstGeom prst="rect">
            <a:avLst/>
          </a:prstGeom>
          <a:noFill/>
        </p:spPr>
        <p:txBody>
          <a:bodyPr wrap="square" rtlCol="0">
            <a:spAutoFit/>
          </a:bodyPr>
          <a:lstStyle/>
          <a:p>
            <a:pPr algn="ctr"/>
            <a:r>
              <a:rPr lang="en-US" sz="1200" b="0" i="0" dirty="0">
                <a:solidFill>
                  <a:schemeClr val="bg2"/>
                </a:solidFill>
                <a:latin typeface="Avenir Next" panose="020B0503020202020204" pitchFamily="34" charset="0"/>
              </a:rPr>
              <a:t>Agents and Environments</a:t>
            </a:r>
          </a:p>
        </p:txBody>
      </p:sp>
      <p:sp>
        <p:nvSpPr>
          <p:cNvPr id="6" name="Slide Number Placeholder 5">
            <a:extLst>
              <a:ext uri="{FF2B5EF4-FFF2-40B4-BE49-F238E27FC236}">
                <a16:creationId xmlns:a16="http://schemas.microsoft.com/office/drawing/2014/main" id="{C5711F53-FD27-C80E-DCB5-8DB9F3A84BE4}"/>
              </a:ext>
            </a:extLst>
          </p:cNvPr>
          <p:cNvSpPr>
            <a:spLocks noGrp="1"/>
          </p:cNvSpPr>
          <p:nvPr>
            <p:ph type="sldNum" sz="quarter" idx="4"/>
          </p:nvPr>
        </p:nvSpPr>
        <p:spPr>
          <a:xfrm>
            <a:off x="8951641" y="6356350"/>
            <a:ext cx="2743200" cy="365125"/>
          </a:xfrm>
          <a:prstGeom prst="rect">
            <a:avLst/>
          </a:prstGeom>
        </p:spPr>
        <p:txBody>
          <a:bodyPr vert="horz" lIns="91440" tIns="45720" rIns="91440" bIns="45720" rtlCol="0" anchor="ctr"/>
          <a:lstStyle>
            <a:lvl1pPr algn="r">
              <a:defRPr sz="1200" b="0" i="0">
                <a:solidFill>
                  <a:schemeClr val="bg2"/>
                </a:solidFill>
                <a:latin typeface="Avenir Next" panose="020B0503020202020204" pitchFamily="34" charset="0"/>
              </a:defRPr>
            </a:lvl1pPr>
          </a:lstStyle>
          <a:p>
            <a:fld id="{0C6CD854-DD62-6C4B-87F1-66B34D688D3F}" type="slidenum">
              <a:rPr lang="en-US" smtClean="0"/>
              <a:pPr/>
              <a:t>‹#›</a:t>
            </a:fld>
            <a:endParaRPr lang="en-US"/>
          </a:p>
        </p:txBody>
      </p:sp>
      <p:pic>
        <p:nvPicPr>
          <p:cNvPr id="8" name="Picture 7">
            <a:extLst>
              <a:ext uri="{FF2B5EF4-FFF2-40B4-BE49-F238E27FC236}">
                <a16:creationId xmlns:a16="http://schemas.microsoft.com/office/drawing/2014/main" id="{17C3A93F-7135-699B-56F1-3ACAFD26B7D7}"/>
              </a:ext>
              <a:ext uri="{C183D7F6-B498-43B3-948B-1728B52AA6E4}">
                <adec:decorative xmlns:adec="http://schemas.microsoft.com/office/drawing/2017/decorative" val="1"/>
              </a:ext>
            </a:extLst>
          </p:cNvPr>
          <p:cNvPicPr>
            <a:picLocks noChangeAspect="1"/>
          </p:cNvPicPr>
          <p:nvPr userDrawn="1"/>
        </p:nvPicPr>
        <p:blipFill>
          <a:blip r:embed="rId17"/>
          <a:stretch>
            <a:fillRect/>
          </a:stretch>
        </p:blipFill>
        <p:spPr>
          <a:xfrm>
            <a:off x="11293985" y="372368"/>
            <a:ext cx="534134" cy="365125"/>
          </a:xfrm>
          <a:prstGeom prst="rect">
            <a:avLst/>
          </a:prstGeom>
        </p:spPr>
      </p:pic>
    </p:spTree>
    <p:extLst>
      <p:ext uri="{BB962C8B-B14F-4D97-AF65-F5344CB8AC3E}">
        <p14:creationId xmlns:p14="http://schemas.microsoft.com/office/powerpoint/2010/main" val="2368600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9" r:id="rId5"/>
    <p:sldLayoutId id="2147483660" r:id="rId6"/>
    <p:sldLayoutId id="2147483661" r:id="rId7"/>
    <p:sldLayoutId id="2147483662" r:id="rId8"/>
    <p:sldLayoutId id="2147483652" r:id="rId9"/>
    <p:sldLayoutId id="2147483663" r:id="rId10"/>
    <p:sldLayoutId id="2147483666" r:id="rId11"/>
    <p:sldLayoutId id="2147483664" r:id="rId12"/>
    <p:sldLayoutId id="2147483665" r:id="rId13"/>
    <p:sldLayoutId id="2147483667" r:id="rId14"/>
    <p:sldLayoutId id="2147483668" r:id="rId15"/>
  </p:sldLayoutIdLst>
  <p:hf hdr="0"/>
  <p:txStyles>
    <p:titleStyle>
      <a:lvl1pPr algn="l" defTabSz="914400" rtl="0" eaLnBrk="1" latinLnBrk="0" hangingPunct="1">
        <a:lnSpc>
          <a:spcPct val="90000"/>
        </a:lnSpc>
        <a:spcBef>
          <a:spcPct val="0"/>
        </a:spcBef>
        <a:buNone/>
        <a:defRPr sz="4400" b="1" i="0" kern="1200">
          <a:solidFill>
            <a:schemeClr val="tx1"/>
          </a:solidFill>
          <a:latin typeface="Avenir Next Demi Bold" panose="020B0503020202020204" pitchFamily="34" charset="0"/>
          <a:ea typeface="+mj-ea"/>
          <a:cs typeface="Calibri" panose="020F050202020403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urses.cs.washington.edu/courses/cse473/26su/syllabus/#acknowledgements" TargetMode="External"/><Relationship Id="rId2" Type="http://schemas.openxmlformats.org/officeDocument/2006/relationships/hyperlink" Target="http://cs.uw.edu/473"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li.d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1469C9-0764-13BE-B1CC-9CE35D8ED85A}"/>
              </a:ext>
            </a:extLst>
          </p:cNvPr>
          <p:cNvSpPr>
            <a:spLocks noGrp="1"/>
          </p:cNvSpPr>
          <p:nvPr>
            <p:ph type="subTitle" idx="1"/>
          </p:nvPr>
        </p:nvSpPr>
        <p:spPr/>
        <p:txBody>
          <a:bodyPr/>
          <a:lstStyle/>
          <a:p>
            <a:r>
              <a:rPr lang="en-US" dirty="0"/>
              <a:t>CSE 473: Introduction to Artificial Intelligence</a:t>
            </a:r>
          </a:p>
        </p:txBody>
      </p:sp>
      <p:sp>
        <p:nvSpPr>
          <p:cNvPr id="5" name="Title 4">
            <a:extLst>
              <a:ext uri="{FF2B5EF4-FFF2-40B4-BE49-F238E27FC236}">
                <a16:creationId xmlns:a16="http://schemas.microsoft.com/office/drawing/2014/main" id="{E127AB39-AED4-942B-DAD1-E1FE5557A36B}"/>
              </a:ext>
            </a:extLst>
          </p:cNvPr>
          <p:cNvSpPr>
            <a:spLocks noGrp="1"/>
          </p:cNvSpPr>
          <p:nvPr>
            <p:ph type="ctrTitle"/>
          </p:nvPr>
        </p:nvSpPr>
        <p:spPr/>
        <p:txBody>
          <a:bodyPr/>
          <a:lstStyle/>
          <a:p>
            <a:r>
              <a:rPr lang="en-US" dirty="0">
                <a:latin typeface="+mj-lt"/>
              </a:rPr>
              <a:t>Agents and Environments</a:t>
            </a:r>
          </a:p>
        </p:txBody>
      </p:sp>
      <p:sp>
        <p:nvSpPr>
          <p:cNvPr id="7" name="TextBox 6">
            <a:extLst>
              <a:ext uri="{FF2B5EF4-FFF2-40B4-BE49-F238E27FC236}">
                <a16:creationId xmlns:a16="http://schemas.microsoft.com/office/drawing/2014/main" id="{C8B1834C-CC29-1208-6D3D-632195F587DF}"/>
              </a:ext>
            </a:extLst>
          </p:cNvPr>
          <p:cNvSpPr txBox="1"/>
          <p:nvPr/>
        </p:nvSpPr>
        <p:spPr>
          <a:xfrm>
            <a:off x="214743" y="6026719"/>
            <a:ext cx="2424545" cy="646331"/>
          </a:xfrm>
          <a:prstGeom prst="rect">
            <a:avLst/>
          </a:prstGeom>
          <a:noFill/>
        </p:spPr>
        <p:txBody>
          <a:bodyPr wrap="square" rtlCol="0">
            <a:spAutoFit/>
          </a:bodyPr>
          <a:lstStyle/>
          <a:p>
            <a:r>
              <a:rPr lang="en-US" sz="1200" b="1" dirty="0">
                <a:solidFill>
                  <a:schemeClr val="bg2"/>
                </a:solidFill>
                <a:latin typeface="Avenir Next Demi Bold" panose="020B0503020202020204" pitchFamily="34" charset="0"/>
              </a:rPr>
              <a:t>James Weichert </a:t>
            </a:r>
            <a:r>
              <a:rPr lang="en-US" sz="1200" dirty="0">
                <a:solidFill>
                  <a:schemeClr val="bg2"/>
                </a:solidFill>
                <a:latin typeface="Avenir Next" panose="020B0503020202020204" pitchFamily="34" charset="0"/>
              </a:rPr>
              <a:t>(</a:t>
            </a:r>
            <a:r>
              <a:rPr lang="en-US" sz="1200" dirty="0" err="1">
                <a:solidFill>
                  <a:schemeClr val="bg2"/>
                </a:solidFill>
                <a:latin typeface="Avenir Next" panose="020B0503020202020204" pitchFamily="34" charset="0"/>
              </a:rPr>
              <a:t>jpw@cs</a:t>
            </a:r>
            <a:r>
              <a:rPr lang="en-US" sz="1200" dirty="0">
                <a:solidFill>
                  <a:schemeClr val="bg2"/>
                </a:solidFill>
                <a:latin typeface="Avenir Next" panose="020B0503020202020204" pitchFamily="34" charset="0"/>
              </a:rPr>
              <a:t>)</a:t>
            </a:r>
          </a:p>
          <a:p>
            <a:r>
              <a:rPr lang="en-US" sz="1200" b="1" dirty="0" err="1">
                <a:solidFill>
                  <a:schemeClr val="bg2"/>
                </a:solidFill>
                <a:latin typeface="Avenir Next" panose="020B0503020202020204" pitchFamily="34" charset="0"/>
                <a:hlinkClick r:id="rId2"/>
              </a:rPr>
              <a:t>cs.uw.edu</a:t>
            </a:r>
            <a:r>
              <a:rPr lang="en-US" sz="1200" b="1" dirty="0">
                <a:solidFill>
                  <a:schemeClr val="bg2"/>
                </a:solidFill>
                <a:latin typeface="Avenir Next" panose="020B0503020202020204" pitchFamily="34" charset="0"/>
                <a:hlinkClick r:id="rId2"/>
              </a:rPr>
              <a:t>/473</a:t>
            </a:r>
            <a:endParaRPr lang="en-US" sz="1200" b="1" dirty="0">
              <a:solidFill>
                <a:schemeClr val="bg2"/>
              </a:solidFill>
              <a:latin typeface="Avenir Next" panose="020B0503020202020204" pitchFamily="34" charset="0"/>
            </a:endParaRPr>
          </a:p>
          <a:p>
            <a:r>
              <a:rPr lang="en-US" sz="1200" dirty="0">
                <a:solidFill>
                  <a:schemeClr val="bg2"/>
                </a:solidFill>
                <a:latin typeface="Avenir Next" panose="020B0503020202020204" pitchFamily="34" charset="0"/>
                <a:hlinkClick r:id="rId3"/>
              </a:rPr>
              <a:t>acknowledgements</a:t>
            </a:r>
            <a:endParaRPr lang="en-US" sz="1200" dirty="0">
              <a:solidFill>
                <a:schemeClr val="bg2"/>
              </a:solidFill>
              <a:latin typeface="Avenir Next" panose="020B0503020202020204" pitchFamily="34" charset="0"/>
            </a:endParaRPr>
          </a:p>
        </p:txBody>
      </p:sp>
      <p:sp>
        <p:nvSpPr>
          <p:cNvPr id="8" name="TextBox 7">
            <a:extLst>
              <a:ext uri="{FF2B5EF4-FFF2-40B4-BE49-F238E27FC236}">
                <a16:creationId xmlns:a16="http://schemas.microsoft.com/office/drawing/2014/main" id="{E06C3B27-066E-8525-19EC-1D936788C0CC}"/>
              </a:ext>
            </a:extLst>
          </p:cNvPr>
          <p:cNvSpPr txBox="1"/>
          <p:nvPr/>
        </p:nvSpPr>
        <p:spPr>
          <a:xfrm>
            <a:off x="8530684" y="6026719"/>
            <a:ext cx="3446574" cy="646331"/>
          </a:xfrm>
          <a:prstGeom prst="rect">
            <a:avLst/>
          </a:prstGeom>
          <a:noFill/>
        </p:spPr>
        <p:txBody>
          <a:bodyPr wrap="square" rtlCol="0">
            <a:spAutoFit/>
          </a:bodyPr>
          <a:lstStyle/>
          <a:p>
            <a:pPr algn="r"/>
            <a:r>
              <a:rPr lang="en-US" sz="1200" b="1" dirty="0">
                <a:solidFill>
                  <a:schemeClr val="bg2"/>
                </a:solidFill>
                <a:latin typeface="Avenir Next" panose="020B0503020202020204" pitchFamily="34" charset="0"/>
              </a:rPr>
              <a:t>Welcome!</a:t>
            </a:r>
          </a:p>
          <a:p>
            <a:pPr algn="r"/>
            <a:r>
              <a:rPr lang="en-US" sz="1200" i="1" dirty="0">
                <a:solidFill>
                  <a:schemeClr val="bg2"/>
                </a:solidFill>
                <a:latin typeface="Avenir Next" panose="020B0503020202020204" pitchFamily="34" charset="0"/>
              </a:rPr>
              <a:t>Favorite fruit?</a:t>
            </a:r>
          </a:p>
          <a:p>
            <a:pPr algn="r"/>
            <a:r>
              <a:rPr lang="en-US" sz="1200" dirty="0">
                <a:solidFill>
                  <a:schemeClr val="bg2"/>
                </a:solidFill>
                <a:latin typeface="Avenir Next" panose="020B0503020202020204" pitchFamily="34" charset="0"/>
                <a:hlinkClick r:id="rId4"/>
              </a:rPr>
              <a:t>sli.do</a:t>
            </a:r>
            <a:r>
              <a:rPr lang="en-US" sz="1200" dirty="0">
                <a:solidFill>
                  <a:schemeClr val="bg2"/>
                </a:solidFill>
                <a:latin typeface="Avenir Next" panose="020B0503020202020204" pitchFamily="34" charset="0"/>
              </a:rPr>
              <a:t> </a:t>
            </a:r>
            <a:r>
              <a:rPr lang="en-US" sz="1200" b="1" dirty="0">
                <a:solidFill>
                  <a:schemeClr val="accent3"/>
                </a:solidFill>
                <a:latin typeface="Avenir Next Demi Bold" panose="020B0503020202020204" pitchFamily="34" charset="0"/>
              </a:rPr>
              <a:t>#cse473</a:t>
            </a:r>
          </a:p>
        </p:txBody>
      </p:sp>
      <p:pic>
        <p:nvPicPr>
          <p:cNvPr id="2" name="Google Shape;101;p1" descr="Illustration of a robot on a wheel standing on the opposite edge of a ravine from an apple tree. The robot is holding a grabber stick to try to grab the apple from the tree.">
            <a:extLst>
              <a:ext uri="{FF2B5EF4-FFF2-40B4-BE49-F238E27FC236}">
                <a16:creationId xmlns:a16="http://schemas.microsoft.com/office/drawing/2014/main" id="{3641F0E7-FFC0-FF8D-CCC3-D6EB93229EE6}"/>
              </a:ext>
            </a:extLst>
          </p:cNvPr>
          <p:cNvPicPr preferRelativeResize="0">
            <a:picLocks noChangeAspect="1"/>
          </p:cNvPicPr>
          <p:nvPr/>
        </p:nvPicPr>
        <p:blipFill rotWithShape="1">
          <a:blip r:embed="rId5">
            <a:alphaModFix/>
          </a:blip>
          <a:srcRect/>
          <a:stretch/>
        </p:blipFill>
        <p:spPr>
          <a:xfrm flipH="1">
            <a:off x="7612200" y="1919107"/>
            <a:ext cx="3830445" cy="2987748"/>
          </a:xfrm>
          <a:prstGeom prst="rect">
            <a:avLst/>
          </a:prstGeom>
          <a:noFill/>
          <a:ln>
            <a:noFill/>
          </a:ln>
        </p:spPr>
      </p:pic>
    </p:spTree>
    <p:extLst>
      <p:ext uri="{BB962C8B-B14F-4D97-AF65-F5344CB8AC3E}">
        <p14:creationId xmlns:p14="http://schemas.microsoft.com/office/powerpoint/2010/main" val="3889582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FED7B-6A77-2F4F-F86A-92E8F89480D2}"/>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F5A3A40B-DA2A-BF00-BF63-37528CDD3B73}"/>
              </a:ext>
            </a:extLst>
          </p:cNvPr>
          <p:cNvSpPr>
            <a:spLocks noGrp="1"/>
          </p:cNvSpPr>
          <p:nvPr>
            <p:ph type="dt" sz="half" idx="2"/>
          </p:nvPr>
        </p:nvSpPr>
        <p:spPr/>
        <p:txBody>
          <a:bodyPr/>
          <a:lstStyle/>
          <a:p>
            <a:r>
              <a:rPr lang="en-US"/>
              <a:t>CSE 473</a:t>
            </a:r>
            <a:endParaRPr lang="en-US" dirty="0"/>
          </a:p>
        </p:txBody>
      </p:sp>
      <p:sp>
        <p:nvSpPr>
          <p:cNvPr id="4" name="Slide Number Placeholder 3">
            <a:extLst>
              <a:ext uri="{FF2B5EF4-FFF2-40B4-BE49-F238E27FC236}">
                <a16:creationId xmlns:a16="http://schemas.microsoft.com/office/drawing/2014/main" id="{2F116C60-1BE6-169C-C29B-612037C0ED63}"/>
              </a:ext>
            </a:extLst>
          </p:cNvPr>
          <p:cNvSpPr>
            <a:spLocks noGrp="1"/>
          </p:cNvSpPr>
          <p:nvPr>
            <p:ph type="sldNum" sz="quarter" idx="12"/>
          </p:nvPr>
        </p:nvSpPr>
        <p:spPr/>
        <p:txBody>
          <a:bodyPr/>
          <a:lstStyle/>
          <a:p>
            <a:fld id="{0C6CD854-DD62-6C4B-87F1-66B34D688D3F}" type="slidenum">
              <a:rPr lang="en-US" smtClean="0"/>
              <a:t>10</a:t>
            </a:fld>
            <a:endParaRPr lang="en-US"/>
          </a:p>
        </p:txBody>
      </p:sp>
      <p:sp>
        <p:nvSpPr>
          <p:cNvPr id="5" name="Title 4">
            <a:extLst>
              <a:ext uri="{FF2B5EF4-FFF2-40B4-BE49-F238E27FC236}">
                <a16:creationId xmlns:a16="http://schemas.microsoft.com/office/drawing/2014/main" id="{EEFEB909-C111-28D6-63C9-876C1F4E1A0B}"/>
              </a:ext>
            </a:extLst>
          </p:cNvPr>
          <p:cNvSpPr>
            <a:spLocks noGrp="1"/>
          </p:cNvSpPr>
          <p:nvPr>
            <p:ph type="title"/>
          </p:nvPr>
        </p:nvSpPr>
        <p:spPr/>
        <p:txBody>
          <a:bodyPr/>
          <a:lstStyle/>
          <a:p>
            <a:r>
              <a:rPr lang="en-US" dirty="0"/>
              <a:t>Questions (1)</a:t>
            </a:r>
          </a:p>
        </p:txBody>
      </p:sp>
    </p:spTree>
    <p:extLst>
      <p:ext uri="{BB962C8B-B14F-4D97-AF65-F5344CB8AC3E}">
        <p14:creationId xmlns:p14="http://schemas.microsoft.com/office/powerpoint/2010/main" val="779342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040154-606F-91D2-3329-7E80EFC80BA9}"/>
              </a:ext>
            </a:extLst>
          </p:cNvPr>
          <p:cNvSpPr>
            <a:spLocks noGrp="1"/>
          </p:cNvSpPr>
          <p:nvPr>
            <p:ph type="title"/>
          </p:nvPr>
        </p:nvSpPr>
        <p:spPr/>
        <p:txBody>
          <a:bodyPr/>
          <a:lstStyle/>
          <a:p>
            <a:r>
              <a:rPr lang="en-US" dirty="0"/>
              <a:t>Rationality</a:t>
            </a:r>
          </a:p>
        </p:txBody>
      </p:sp>
      <p:sp>
        <p:nvSpPr>
          <p:cNvPr id="7" name="Content Placeholder 6">
            <a:extLst>
              <a:ext uri="{FF2B5EF4-FFF2-40B4-BE49-F238E27FC236}">
                <a16:creationId xmlns:a16="http://schemas.microsoft.com/office/drawing/2014/main" id="{D785BAEB-561D-4940-EE0E-1D6DE862ACDA}"/>
              </a:ext>
            </a:extLst>
          </p:cNvPr>
          <p:cNvSpPr>
            <a:spLocks noGrp="1"/>
          </p:cNvSpPr>
          <p:nvPr>
            <p:ph idx="1"/>
          </p:nvPr>
        </p:nvSpPr>
        <p:spPr/>
        <p:txBody>
          <a:bodyPr/>
          <a:lstStyle/>
          <a:p>
            <a:pPr marL="0" indent="0">
              <a:buNone/>
            </a:pPr>
            <a:r>
              <a:rPr lang="en-US" dirty="0"/>
              <a:t>A </a:t>
            </a:r>
            <a:r>
              <a:rPr lang="en-US" b="1" dirty="0">
                <a:solidFill>
                  <a:schemeClr val="accent2"/>
                </a:solidFill>
                <a:latin typeface="Avenir Next" panose="020B0503020202020204" pitchFamily="34" charset="0"/>
              </a:rPr>
              <a:t>rational</a:t>
            </a:r>
            <a:r>
              <a:rPr lang="en-US" dirty="0"/>
              <a:t> agent selects actions that maximize its </a:t>
            </a:r>
            <a:r>
              <a:rPr lang="en-US" i="1" dirty="0">
                <a:solidFill>
                  <a:schemeClr val="accent3"/>
                </a:solidFill>
              </a:rPr>
              <a:t>expected</a:t>
            </a:r>
            <a:r>
              <a:rPr lang="en-US" dirty="0"/>
              <a:t> </a:t>
            </a:r>
            <a:r>
              <a:rPr lang="en-US" b="1" dirty="0">
                <a:solidFill>
                  <a:schemeClr val="accent3"/>
                </a:solidFill>
                <a:latin typeface="+mj-lt"/>
              </a:rPr>
              <a:t>utility</a:t>
            </a:r>
          </a:p>
        </p:txBody>
      </p:sp>
      <p:sp>
        <p:nvSpPr>
          <p:cNvPr id="4" name="Date Placeholder 3">
            <a:extLst>
              <a:ext uri="{FF2B5EF4-FFF2-40B4-BE49-F238E27FC236}">
                <a16:creationId xmlns:a16="http://schemas.microsoft.com/office/drawing/2014/main" id="{BBFAEB46-1728-2BDF-CC26-459846CE126E}"/>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11AE2EDF-9009-F636-BC5F-F6AE526900C6}"/>
              </a:ext>
            </a:extLst>
          </p:cNvPr>
          <p:cNvSpPr>
            <a:spLocks noGrp="1"/>
          </p:cNvSpPr>
          <p:nvPr>
            <p:ph type="sldNum" sz="quarter" idx="12"/>
          </p:nvPr>
        </p:nvSpPr>
        <p:spPr/>
        <p:txBody>
          <a:bodyPr/>
          <a:lstStyle/>
          <a:p>
            <a:fld id="{0C6CD854-DD62-6C4B-87F1-66B34D688D3F}" type="slidenum">
              <a:rPr lang="en-US" smtClean="0"/>
              <a:t>11</a:t>
            </a:fld>
            <a:endParaRPr lang="en-US"/>
          </a:p>
        </p:txBody>
      </p:sp>
      <p:pic>
        <p:nvPicPr>
          <p:cNvPr id="9" name="Picture 8" descr="Illustration of a robot in a maze holding a sensor device that tells the robot how to navigate the maze">
            <a:extLst>
              <a:ext uri="{FF2B5EF4-FFF2-40B4-BE49-F238E27FC236}">
                <a16:creationId xmlns:a16="http://schemas.microsoft.com/office/drawing/2014/main" id="{07CF0BB1-D690-BF7D-BF00-8E4D423225D0}"/>
              </a:ext>
            </a:extLst>
          </p:cNvPr>
          <p:cNvPicPr>
            <a:picLocks noChangeAspect="1"/>
          </p:cNvPicPr>
          <p:nvPr/>
        </p:nvPicPr>
        <p:blipFill>
          <a:blip r:embed="rId2"/>
          <a:stretch>
            <a:fillRect/>
          </a:stretch>
        </p:blipFill>
        <p:spPr>
          <a:xfrm>
            <a:off x="3061313" y="2595083"/>
            <a:ext cx="6069371" cy="3040173"/>
          </a:xfrm>
          <a:prstGeom prst="rect">
            <a:avLst/>
          </a:prstGeom>
        </p:spPr>
      </p:pic>
    </p:spTree>
    <p:extLst>
      <p:ext uri="{BB962C8B-B14F-4D97-AF65-F5344CB8AC3E}">
        <p14:creationId xmlns:p14="http://schemas.microsoft.com/office/powerpoint/2010/main" val="301404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e wheeled robot from the title slide now leaps from the cliff to try to reach the apple hanging from the tree, but is not tall enough to reach it&#10;">
            <a:extLst>
              <a:ext uri="{FF2B5EF4-FFF2-40B4-BE49-F238E27FC236}">
                <a16:creationId xmlns:a16="http://schemas.microsoft.com/office/drawing/2014/main" id="{E9A0E184-EB50-3E97-9DB7-579EA6C3A97A}"/>
              </a:ext>
            </a:extLst>
          </p:cNvPr>
          <p:cNvPicPr>
            <a:picLocks noChangeAspect="1"/>
          </p:cNvPicPr>
          <p:nvPr/>
        </p:nvPicPr>
        <p:blipFill>
          <a:blip r:embed="rId3"/>
          <a:stretch>
            <a:fillRect/>
          </a:stretch>
        </p:blipFill>
        <p:spPr>
          <a:xfrm>
            <a:off x="6169846" y="1260444"/>
            <a:ext cx="5563590" cy="4337111"/>
          </a:xfrm>
          <a:prstGeom prst="rect">
            <a:avLst/>
          </a:prstGeom>
        </p:spPr>
      </p:pic>
      <p:sp>
        <p:nvSpPr>
          <p:cNvPr id="6" name="Title 5">
            <a:extLst>
              <a:ext uri="{FF2B5EF4-FFF2-40B4-BE49-F238E27FC236}">
                <a16:creationId xmlns:a16="http://schemas.microsoft.com/office/drawing/2014/main" id="{5BB2052B-80FE-B6D9-A7FA-FE50482089E4}"/>
              </a:ext>
            </a:extLst>
          </p:cNvPr>
          <p:cNvSpPr>
            <a:spLocks noGrp="1"/>
          </p:cNvSpPr>
          <p:nvPr>
            <p:ph type="title"/>
          </p:nvPr>
        </p:nvSpPr>
        <p:spPr/>
        <p:txBody>
          <a:bodyPr/>
          <a:lstStyle/>
          <a:p>
            <a:r>
              <a:rPr lang="en-US" dirty="0"/>
              <a:t>Reflex Agents</a:t>
            </a:r>
          </a:p>
        </p:txBody>
      </p:sp>
      <p:sp>
        <p:nvSpPr>
          <p:cNvPr id="7" name="Content Placeholder 6">
            <a:extLst>
              <a:ext uri="{FF2B5EF4-FFF2-40B4-BE49-F238E27FC236}">
                <a16:creationId xmlns:a16="http://schemas.microsoft.com/office/drawing/2014/main" id="{E0434B68-34B1-090D-88EF-89936CD7A3A3}"/>
              </a:ext>
            </a:extLst>
          </p:cNvPr>
          <p:cNvSpPr>
            <a:spLocks noGrp="1"/>
          </p:cNvSpPr>
          <p:nvPr>
            <p:ph idx="1"/>
          </p:nvPr>
        </p:nvSpPr>
        <p:spPr>
          <a:xfrm>
            <a:off x="497157" y="1590261"/>
            <a:ext cx="5893009" cy="4606139"/>
          </a:xfrm>
        </p:spPr>
        <p:txBody>
          <a:bodyPr/>
          <a:lstStyle/>
          <a:p>
            <a:pPr marL="0" indent="0">
              <a:lnSpc>
                <a:spcPct val="100000"/>
              </a:lnSpc>
              <a:buNone/>
            </a:pPr>
            <a:r>
              <a:rPr lang="en-US" dirty="0"/>
              <a:t>Reflex agents consider how the world </a:t>
            </a:r>
            <a:r>
              <a:rPr lang="en-US" i="1" dirty="0"/>
              <a:t>is</a:t>
            </a:r>
            <a:r>
              <a:rPr lang="en-US" dirty="0"/>
              <a:t>, without planning</a:t>
            </a:r>
          </a:p>
          <a:p>
            <a:pPr lvl="1">
              <a:lnSpc>
                <a:spcPct val="150000"/>
              </a:lnSpc>
            </a:pPr>
            <a:r>
              <a:rPr lang="en-US" dirty="0"/>
              <a:t>Choose action based on current percept</a:t>
            </a:r>
          </a:p>
          <a:p>
            <a:pPr lvl="1"/>
            <a:r>
              <a:rPr lang="en-US" dirty="0"/>
              <a:t>May have memory or model of world’s </a:t>
            </a:r>
            <a:br>
              <a:rPr lang="en-US" dirty="0"/>
            </a:br>
            <a:r>
              <a:rPr lang="en-US" dirty="0"/>
              <a:t>current state</a:t>
            </a:r>
          </a:p>
          <a:p>
            <a:pPr lvl="1"/>
            <a:r>
              <a:rPr lang="en-US" dirty="0"/>
              <a:t>Do not consider future consequences of </a:t>
            </a:r>
            <a:br>
              <a:rPr lang="en-US" dirty="0"/>
            </a:br>
            <a:r>
              <a:rPr lang="en-US" dirty="0"/>
              <a:t>their actions</a:t>
            </a:r>
          </a:p>
        </p:txBody>
      </p:sp>
      <p:sp>
        <p:nvSpPr>
          <p:cNvPr id="4" name="Date Placeholder 3">
            <a:extLst>
              <a:ext uri="{FF2B5EF4-FFF2-40B4-BE49-F238E27FC236}">
                <a16:creationId xmlns:a16="http://schemas.microsoft.com/office/drawing/2014/main" id="{3CD194BC-9070-640E-4DA5-38FFDC0E41E9}"/>
              </a:ext>
            </a:extLst>
          </p:cNvPr>
          <p:cNvSpPr>
            <a:spLocks noGrp="1"/>
          </p:cNvSpPr>
          <p:nvPr>
            <p:ph type="dt" sz="half" idx="2"/>
          </p:nvPr>
        </p:nvSpPr>
        <p:spPr/>
        <p:txBody>
          <a:bodyPr/>
          <a:lstStyle/>
          <a:p>
            <a:r>
              <a:rPr lang="en-US" dirty="0"/>
              <a:t>CSE 473</a:t>
            </a:r>
          </a:p>
        </p:txBody>
      </p:sp>
      <p:sp>
        <p:nvSpPr>
          <p:cNvPr id="5" name="Slide Number Placeholder 4">
            <a:extLst>
              <a:ext uri="{FF2B5EF4-FFF2-40B4-BE49-F238E27FC236}">
                <a16:creationId xmlns:a16="http://schemas.microsoft.com/office/drawing/2014/main" id="{EFB43818-38B5-22D9-744B-B3A556E83BEE}"/>
              </a:ext>
            </a:extLst>
          </p:cNvPr>
          <p:cNvSpPr>
            <a:spLocks noGrp="1"/>
          </p:cNvSpPr>
          <p:nvPr>
            <p:ph type="sldNum" sz="quarter" idx="12"/>
          </p:nvPr>
        </p:nvSpPr>
        <p:spPr/>
        <p:txBody>
          <a:bodyPr/>
          <a:lstStyle/>
          <a:p>
            <a:fld id="{0C6CD854-DD62-6C4B-87F1-66B34D688D3F}" type="slidenum">
              <a:rPr lang="en-US" smtClean="0"/>
              <a:t>12</a:t>
            </a:fld>
            <a:endParaRPr lang="en-US"/>
          </a:p>
        </p:txBody>
      </p:sp>
      <p:sp>
        <p:nvSpPr>
          <p:cNvPr id="17" name="Rounded Rectangle 16">
            <a:extLst>
              <a:ext uri="{FF2B5EF4-FFF2-40B4-BE49-F238E27FC236}">
                <a16:creationId xmlns:a16="http://schemas.microsoft.com/office/drawing/2014/main" id="{4F79B993-6C29-4FA6-A446-85C36A5A5C5F}"/>
              </a:ext>
            </a:extLst>
          </p:cNvPr>
          <p:cNvSpPr/>
          <p:nvPr/>
        </p:nvSpPr>
        <p:spPr>
          <a:xfrm>
            <a:off x="1222745" y="4566197"/>
            <a:ext cx="3572539" cy="1031358"/>
          </a:xfrm>
          <a:prstGeom prst="roundRect">
            <a:avLst>
              <a:gd name="adj" fmla="val 10063"/>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i="1" dirty="0">
                <a:solidFill>
                  <a:schemeClr val="tx1"/>
                </a:solidFill>
                <a:latin typeface="+mj-lt"/>
              </a:rPr>
              <a:t>Can reflex agents be rational?</a:t>
            </a:r>
          </a:p>
          <a:p>
            <a:pPr>
              <a:lnSpc>
                <a:spcPct val="150000"/>
              </a:lnSpc>
            </a:pPr>
            <a:endParaRPr lang="en-US" i="1" dirty="0">
              <a:solidFill>
                <a:schemeClr val="tx1"/>
              </a:solidFill>
              <a:latin typeface="+mj-lt"/>
            </a:endParaRPr>
          </a:p>
        </p:txBody>
      </p:sp>
      <p:sp>
        <p:nvSpPr>
          <p:cNvPr id="2" name="TextBox 1">
            <a:extLst>
              <a:ext uri="{FF2B5EF4-FFF2-40B4-BE49-F238E27FC236}">
                <a16:creationId xmlns:a16="http://schemas.microsoft.com/office/drawing/2014/main" id="{E9A796DF-8D8E-8A75-BC0D-B9A7A175F235}"/>
              </a:ext>
            </a:extLst>
          </p:cNvPr>
          <p:cNvSpPr txBox="1"/>
          <p:nvPr/>
        </p:nvSpPr>
        <p:spPr>
          <a:xfrm>
            <a:off x="2698191" y="5123532"/>
            <a:ext cx="621645" cy="369332"/>
          </a:xfrm>
          <a:prstGeom prst="rect">
            <a:avLst/>
          </a:prstGeom>
          <a:noFill/>
        </p:spPr>
        <p:txBody>
          <a:bodyPr wrap="none" rtlCol="0">
            <a:spAutoFit/>
          </a:bodyPr>
          <a:lstStyle/>
          <a:p>
            <a:r>
              <a:rPr lang="en-US" dirty="0">
                <a:solidFill>
                  <a:schemeClr val="accent3"/>
                </a:solidFill>
                <a:latin typeface="+mj-lt"/>
              </a:rPr>
              <a:t>Yes!</a:t>
            </a:r>
          </a:p>
        </p:txBody>
      </p:sp>
    </p:spTree>
    <p:extLst>
      <p:ext uri="{BB962C8B-B14F-4D97-AF65-F5344CB8AC3E}">
        <p14:creationId xmlns:p14="http://schemas.microsoft.com/office/powerpoint/2010/main" val="33448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60FB4-1C7A-0577-ED3D-6A2B3ABE451F}"/>
              </a:ext>
            </a:extLst>
          </p:cNvPr>
          <p:cNvSpPr>
            <a:spLocks noGrp="1"/>
          </p:cNvSpPr>
          <p:nvPr>
            <p:ph type="title"/>
          </p:nvPr>
        </p:nvSpPr>
        <p:spPr/>
        <p:txBody>
          <a:bodyPr/>
          <a:lstStyle/>
          <a:p>
            <a:r>
              <a:rPr lang="en-US" dirty="0"/>
              <a:t>Planning Agents</a:t>
            </a:r>
          </a:p>
        </p:txBody>
      </p:sp>
      <p:sp>
        <p:nvSpPr>
          <p:cNvPr id="3" name="Content Placeholder 2">
            <a:extLst>
              <a:ext uri="{FF2B5EF4-FFF2-40B4-BE49-F238E27FC236}">
                <a16:creationId xmlns:a16="http://schemas.microsoft.com/office/drawing/2014/main" id="{4BF79D5B-5D0F-734B-D631-5E6E3DDF7B89}"/>
              </a:ext>
            </a:extLst>
          </p:cNvPr>
          <p:cNvSpPr>
            <a:spLocks noGrp="1"/>
          </p:cNvSpPr>
          <p:nvPr>
            <p:ph idx="1"/>
          </p:nvPr>
        </p:nvSpPr>
        <p:spPr>
          <a:xfrm>
            <a:off x="497159" y="1590261"/>
            <a:ext cx="5598841" cy="4606139"/>
          </a:xfrm>
        </p:spPr>
        <p:txBody>
          <a:bodyPr>
            <a:normAutofit/>
          </a:bodyPr>
          <a:lstStyle/>
          <a:p>
            <a:pPr marL="0" indent="0">
              <a:lnSpc>
                <a:spcPct val="100000"/>
              </a:lnSpc>
              <a:buNone/>
            </a:pPr>
            <a:r>
              <a:rPr lang="en-US" dirty="0"/>
              <a:t>Planning agents </a:t>
            </a:r>
            <a:r>
              <a:rPr lang="en-US" b="1" dirty="0">
                <a:solidFill>
                  <a:schemeClr val="accent3"/>
                </a:solidFill>
                <a:latin typeface="Avenir Next" panose="020B0503020202020204" pitchFamily="34" charset="0"/>
              </a:rPr>
              <a:t>forecast</a:t>
            </a:r>
            <a:r>
              <a:rPr lang="en-US" dirty="0"/>
              <a:t> to consider how the world </a:t>
            </a:r>
            <a:r>
              <a:rPr lang="en-US" i="1" dirty="0"/>
              <a:t>would</a:t>
            </a:r>
            <a:r>
              <a:rPr lang="en-US" dirty="0"/>
              <a:t> be</a:t>
            </a:r>
          </a:p>
          <a:p>
            <a:pPr lvl="1"/>
            <a:r>
              <a:rPr lang="en-US" dirty="0"/>
              <a:t>Choose action based on (hypothesized) consequences of actions</a:t>
            </a:r>
          </a:p>
          <a:p>
            <a:pPr lvl="1"/>
            <a:r>
              <a:rPr lang="en-US" i="1" dirty="0"/>
              <a:t>Must</a:t>
            </a:r>
            <a:r>
              <a:rPr lang="en-US" dirty="0"/>
              <a:t> have a model of the world and how it evolves in response to actions</a:t>
            </a:r>
          </a:p>
          <a:p>
            <a:pPr lvl="1"/>
            <a:r>
              <a:rPr lang="en-US" i="1" dirty="0"/>
              <a:t>Must</a:t>
            </a:r>
            <a:r>
              <a:rPr lang="en-US" dirty="0"/>
              <a:t> formulate and check for a goal</a:t>
            </a:r>
          </a:p>
        </p:txBody>
      </p:sp>
      <p:sp>
        <p:nvSpPr>
          <p:cNvPr id="4" name="Date Placeholder 3">
            <a:extLst>
              <a:ext uri="{FF2B5EF4-FFF2-40B4-BE49-F238E27FC236}">
                <a16:creationId xmlns:a16="http://schemas.microsoft.com/office/drawing/2014/main" id="{9ECD28B4-5F44-5453-4517-1B340D765ED2}"/>
              </a:ext>
            </a:extLst>
          </p:cNvPr>
          <p:cNvSpPr>
            <a:spLocks noGrp="1"/>
          </p:cNvSpPr>
          <p:nvPr>
            <p:ph type="dt" sz="half" idx="2"/>
          </p:nvPr>
        </p:nvSpPr>
        <p:spPr/>
        <p:txBody>
          <a:bodyPr/>
          <a:lstStyle/>
          <a:p>
            <a:r>
              <a:rPr lang="en-US" dirty="0"/>
              <a:t>CSE 473</a:t>
            </a:r>
          </a:p>
        </p:txBody>
      </p:sp>
      <p:sp>
        <p:nvSpPr>
          <p:cNvPr id="5" name="Slide Number Placeholder 4">
            <a:extLst>
              <a:ext uri="{FF2B5EF4-FFF2-40B4-BE49-F238E27FC236}">
                <a16:creationId xmlns:a16="http://schemas.microsoft.com/office/drawing/2014/main" id="{134377E9-B829-A37B-9C2C-E828430E1439}"/>
              </a:ext>
            </a:extLst>
          </p:cNvPr>
          <p:cNvSpPr>
            <a:spLocks noGrp="1"/>
          </p:cNvSpPr>
          <p:nvPr>
            <p:ph type="sldNum" sz="quarter" idx="12"/>
          </p:nvPr>
        </p:nvSpPr>
        <p:spPr/>
        <p:txBody>
          <a:bodyPr/>
          <a:lstStyle/>
          <a:p>
            <a:fld id="{0C6CD854-DD62-6C4B-87F1-66B34D688D3F}" type="slidenum">
              <a:rPr lang="en-US" smtClean="0"/>
              <a:t>13</a:t>
            </a:fld>
            <a:endParaRPr lang="en-US"/>
          </a:p>
        </p:txBody>
      </p:sp>
      <p:pic>
        <p:nvPicPr>
          <p:cNvPr id="9" name="Picture 8" descr="Illustration of the wheeled robot with a thinking bubble showing two parabolic trajectories from the robot’s position. The green parabola shows intersects the dangling apple and lands safely, while the red parabola misses and points towards the chasm">
            <a:extLst>
              <a:ext uri="{FF2B5EF4-FFF2-40B4-BE49-F238E27FC236}">
                <a16:creationId xmlns:a16="http://schemas.microsoft.com/office/drawing/2014/main" id="{D7922885-6F6B-A986-A80F-205B582B1F83}"/>
              </a:ext>
            </a:extLst>
          </p:cNvPr>
          <p:cNvPicPr>
            <a:picLocks noChangeAspect="1"/>
          </p:cNvPicPr>
          <p:nvPr/>
        </p:nvPicPr>
        <p:blipFill>
          <a:blip r:embed="rId2"/>
          <a:stretch>
            <a:fillRect/>
          </a:stretch>
        </p:blipFill>
        <p:spPr>
          <a:xfrm>
            <a:off x="6096000" y="1698897"/>
            <a:ext cx="4880639" cy="3862875"/>
          </a:xfrm>
          <a:prstGeom prst="rect">
            <a:avLst/>
          </a:prstGeom>
        </p:spPr>
      </p:pic>
      <p:sp>
        <p:nvSpPr>
          <p:cNvPr id="10" name="Rounded Rectangle 9">
            <a:extLst>
              <a:ext uri="{FF2B5EF4-FFF2-40B4-BE49-F238E27FC236}">
                <a16:creationId xmlns:a16="http://schemas.microsoft.com/office/drawing/2014/main" id="{2A65AC6D-6262-BF35-6D1A-5E472CB12911}"/>
              </a:ext>
            </a:extLst>
          </p:cNvPr>
          <p:cNvSpPr/>
          <p:nvPr/>
        </p:nvSpPr>
        <p:spPr>
          <a:xfrm>
            <a:off x="1222745" y="4566197"/>
            <a:ext cx="3572539" cy="1031358"/>
          </a:xfrm>
          <a:prstGeom prst="roundRect">
            <a:avLst>
              <a:gd name="adj" fmla="val 10063"/>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i="1" dirty="0">
                <a:solidFill>
                  <a:schemeClr val="tx1"/>
                </a:solidFill>
                <a:latin typeface="+mj-lt"/>
              </a:rPr>
              <a:t>Why not just plan everything?</a:t>
            </a:r>
            <a:br>
              <a:rPr lang="en-US" i="1" dirty="0">
                <a:solidFill>
                  <a:schemeClr val="tx1"/>
                </a:solidFill>
                <a:latin typeface="+mj-lt"/>
              </a:rPr>
            </a:br>
            <a:endParaRPr lang="en-US" i="1" dirty="0">
              <a:solidFill>
                <a:schemeClr val="tx1"/>
              </a:solidFill>
              <a:latin typeface="+mj-lt"/>
            </a:endParaRPr>
          </a:p>
        </p:txBody>
      </p:sp>
      <p:sp>
        <p:nvSpPr>
          <p:cNvPr id="6" name="TextBox 5">
            <a:extLst>
              <a:ext uri="{FF2B5EF4-FFF2-40B4-BE49-F238E27FC236}">
                <a16:creationId xmlns:a16="http://schemas.microsoft.com/office/drawing/2014/main" id="{79C2EF4A-D093-50B1-8468-B0C2E8AE5FEB}"/>
              </a:ext>
            </a:extLst>
          </p:cNvPr>
          <p:cNvSpPr txBox="1"/>
          <p:nvPr/>
        </p:nvSpPr>
        <p:spPr>
          <a:xfrm>
            <a:off x="1573973" y="5123532"/>
            <a:ext cx="2870081" cy="369332"/>
          </a:xfrm>
          <a:prstGeom prst="rect">
            <a:avLst/>
          </a:prstGeom>
          <a:noFill/>
        </p:spPr>
        <p:txBody>
          <a:bodyPr wrap="none" rtlCol="0">
            <a:spAutoFit/>
          </a:bodyPr>
          <a:lstStyle/>
          <a:p>
            <a:pPr algn="ctr"/>
            <a:r>
              <a:rPr lang="en-US" b="1" i="1" dirty="0">
                <a:solidFill>
                  <a:schemeClr val="accent2"/>
                </a:solidFill>
                <a:latin typeface="+mj-lt"/>
              </a:rPr>
              <a:t>Randomness, Complexity</a:t>
            </a:r>
          </a:p>
        </p:txBody>
      </p:sp>
    </p:spTree>
    <p:extLst>
      <p:ext uri="{BB962C8B-B14F-4D97-AF65-F5344CB8AC3E}">
        <p14:creationId xmlns:p14="http://schemas.microsoft.com/office/powerpoint/2010/main" val="51336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3E244-3780-9C21-95D0-69F155665F09}"/>
              </a:ext>
            </a:extLst>
          </p:cNvPr>
          <p:cNvSpPr>
            <a:spLocks noGrp="1"/>
          </p:cNvSpPr>
          <p:nvPr>
            <p:ph type="title"/>
          </p:nvPr>
        </p:nvSpPr>
        <p:spPr/>
        <p:txBody>
          <a:bodyPr/>
          <a:lstStyle/>
          <a:p>
            <a:r>
              <a:rPr lang="en-US" dirty="0"/>
              <a:t>Vacuum World</a:t>
            </a:r>
          </a:p>
        </p:txBody>
      </p:sp>
      <p:sp>
        <p:nvSpPr>
          <p:cNvPr id="4" name="Date Placeholder 3">
            <a:extLst>
              <a:ext uri="{FF2B5EF4-FFF2-40B4-BE49-F238E27FC236}">
                <a16:creationId xmlns:a16="http://schemas.microsoft.com/office/drawing/2014/main" id="{1FAB8527-051C-34BD-06A0-DDDCEDA88B26}"/>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89FF6824-0528-9345-C2BF-2F7ECCDDEAFB}"/>
              </a:ext>
            </a:extLst>
          </p:cNvPr>
          <p:cNvSpPr>
            <a:spLocks noGrp="1"/>
          </p:cNvSpPr>
          <p:nvPr>
            <p:ph type="sldNum" sz="quarter" idx="12"/>
          </p:nvPr>
        </p:nvSpPr>
        <p:spPr/>
        <p:txBody>
          <a:bodyPr/>
          <a:lstStyle/>
          <a:p>
            <a:fld id="{0C6CD854-DD62-6C4B-87F1-66B34D688D3F}" type="slidenum">
              <a:rPr lang="en-US" smtClean="0"/>
              <a:t>14</a:t>
            </a:fld>
            <a:endParaRPr lang="en-US"/>
          </a:p>
        </p:txBody>
      </p:sp>
      <p:pic>
        <p:nvPicPr>
          <p:cNvPr id="8" name="Picture 7" descr="A photo of a black circular robot vacuum cleaner">
            <a:extLst>
              <a:ext uri="{FF2B5EF4-FFF2-40B4-BE49-F238E27FC236}">
                <a16:creationId xmlns:a16="http://schemas.microsoft.com/office/drawing/2014/main" id="{E7274CD8-5B58-4EE3-3EB0-C05CF1BDE943}"/>
              </a:ext>
            </a:extLst>
          </p:cNvPr>
          <p:cNvPicPr>
            <a:picLocks noChangeAspect="1"/>
          </p:cNvPicPr>
          <p:nvPr/>
        </p:nvPicPr>
        <p:blipFill>
          <a:blip r:embed="rId2"/>
          <a:srcRect t="16718" b="15820"/>
          <a:stretch>
            <a:fillRect/>
          </a:stretch>
        </p:blipFill>
        <p:spPr>
          <a:xfrm>
            <a:off x="4616080" y="1674063"/>
            <a:ext cx="2959838" cy="1996743"/>
          </a:xfrm>
          <a:prstGeom prst="rect">
            <a:avLst/>
          </a:prstGeom>
        </p:spPr>
      </p:pic>
      <p:sp>
        <p:nvSpPr>
          <p:cNvPr id="9" name="TextBox 8">
            <a:extLst>
              <a:ext uri="{FF2B5EF4-FFF2-40B4-BE49-F238E27FC236}">
                <a16:creationId xmlns:a16="http://schemas.microsoft.com/office/drawing/2014/main" id="{CD59A611-45EB-9AF1-1E9B-09412BC0F0EF}"/>
              </a:ext>
            </a:extLst>
          </p:cNvPr>
          <p:cNvSpPr txBox="1"/>
          <p:nvPr/>
        </p:nvSpPr>
        <p:spPr>
          <a:xfrm>
            <a:off x="1228128" y="3913038"/>
            <a:ext cx="9735742" cy="461665"/>
          </a:xfrm>
          <a:prstGeom prst="rect">
            <a:avLst/>
          </a:prstGeom>
          <a:noFill/>
        </p:spPr>
        <p:txBody>
          <a:bodyPr wrap="none" rtlCol="0">
            <a:spAutoFit/>
          </a:bodyPr>
          <a:lstStyle/>
          <a:p>
            <a:r>
              <a:rPr lang="en-US" sz="2400" i="1" dirty="0"/>
              <a:t>What forms could this vacuuming agent take? What could go wrong?</a:t>
            </a:r>
          </a:p>
        </p:txBody>
      </p:sp>
      <p:sp>
        <p:nvSpPr>
          <p:cNvPr id="10" name="Rounded Rectangle 9">
            <a:extLst>
              <a:ext uri="{FF2B5EF4-FFF2-40B4-BE49-F238E27FC236}">
                <a16:creationId xmlns:a16="http://schemas.microsoft.com/office/drawing/2014/main" id="{FFB5CEEB-350A-7543-F314-EB673171042A}"/>
              </a:ext>
            </a:extLst>
          </p:cNvPr>
          <p:cNvSpPr/>
          <p:nvPr/>
        </p:nvSpPr>
        <p:spPr>
          <a:xfrm>
            <a:off x="2920409" y="4886910"/>
            <a:ext cx="2594344" cy="765543"/>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Reflex Agent</a:t>
            </a:r>
          </a:p>
        </p:txBody>
      </p:sp>
      <p:sp>
        <p:nvSpPr>
          <p:cNvPr id="11" name="Rounded Rectangle 10">
            <a:extLst>
              <a:ext uri="{FF2B5EF4-FFF2-40B4-BE49-F238E27FC236}">
                <a16:creationId xmlns:a16="http://schemas.microsoft.com/office/drawing/2014/main" id="{26E43193-FB56-D4B3-F351-39485EFBEBE1}"/>
              </a:ext>
            </a:extLst>
          </p:cNvPr>
          <p:cNvSpPr/>
          <p:nvPr/>
        </p:nvSpPr>
        <p:spPr>
          <a:xfrm>
            <a:off x="6677246" y="4886909"/>
            <a:ext cx="2594344" cy="765543"/>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Planning Agent</a:t>
            </a:r>
          </a:p>
        </p:txBody>
      </p:sp>
    </p:spTree>
    <p:extLst>
      <p:ext uri="{BB962C8B-B14F-4D97-AF65-F5344CB8AC3E}">
        <p14:creationId xmlns:p14="http://schemas.microsoft.com/office/powerpoint/2010/main" val="374746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1BB1A4-900B-8000-F0BA-7320F0D3468D}"/>
              </a:ext>
            </a:extLst>
          </p:cNvPr>
          <p:cNvSpPr>
            <a:spLocks noGrp="1"/>
          </p:cNvSpPr>
          <p:nvPr>
            <p:ph type="title"/>
          </p:nvPr>
        </p:nvSpPr>
        <p:spPr/>
        <p:txBody>
          <a:bodyPr/>
          <a:lstStyle/>
          <a:p>
            <a:r>
              <a:rPr lang="en-US" dirty="0"/>
              <a:t>Environments</a:t>
            </a:r>
          </a:p>
        </p:txBody>
      </p:sp>
      <p:sp>
        <p:nvSpPr>
          <p:cNvPr id="7" name="Content Placeholder 6">
            <a:extLst>
              <a:ext uri="{FF2B5EF4-FFF2-40B4-BE49-F238E27FC236}">
                <a16:creationId xmlns:a16="http://schemas.microsoft.com/office/drawing/2014/main" id="{E5F16A48-2038-1EFD-AACC-A73B75CE291B}"/>
              </a:ext>
            </a:extLst>
          </p:cNvPr>
          <p:cNvSpPr>
            <a:spLocks noGrp="1"/>
          </p:cNvSpPr>
          <p:nvPr>
            <p:ph idx="1"/>
          </p:nvPr>
        </p:nvSpPr>
        <p:spPr>
          <a:xfrm>
            <a:off x="497158" y="1590261"/>
            <a:ext cx="11197683" cy="727637"/>
          </a:xfrm>
        </p:spPr>
        <p:txBody>
          <a:bodyPr/>
          <a:lstStyle/>
          <a:p>
            <a:pPr marL="0" indent="0" algn="ctr">
              <a:buNone/>
            </a:pPr>
            <a:r>
              <a:rPr lang="en-US" i="1" dirty="0"/>
              <a:t>What kind of environment is the agent dealing with?</a:t>
            </a:r>
          </a:p>
        </p:txBody>
      </p:sp>
      <p:sp>
        <p:nvSpPr>
          <p:cNvPr id="4" name="Date Placeholder 3">
            <a:extLst>
              <a:ext uri="{FF2B5EF4-FFF2-40B4-BE49-F238E27FC236}">
                <a16:creationId xmlns:a16="http://schemas.microsoft.com/office/drawing/2014/main" id="{6CCA4EFB-059F-1D6E-A95B-93F78CE38E0D}"/>
              </a:ext>
            </a:extLst>
          </p:cNvPr>
          <p:cNvSpPr>
            <a:spLocks noGrp="1"/>
          </p:cNvSpPr>
          <p:nvPr>
            <p:ph type="dt" sz="half" idx="2"/>
          </p:nvPr>
        </p:nvSpPr>
        <p:spPr/>
        <p:txBody>
          <a:bodyPr/>
          <a:lstStyle/>
          <a:p>
            <a:r>
              <a:rPr lang="en-US" dirty="0"/>
              <a:t>CSE 473</a:t>
            </a:r>
          </a:p>
        </p:txBody>
      </p:sp>
      <p:sp>
        <p:nvSpPr>
          <p:cNvPr id="5" name="Slide Number Placeholder 4">
            <a:extLst>
              <a:ext uri="{FF2B5EF4-FFF2-40B4-BE49-F238E27FC236}">
                <a16:creationId xmlns:a16="http://schemas.microsoft.com/office/drawing/2014/main" id="{B7ED43E6-6C10-E0CE-0834-60C94107B749}"/>
              </a:ext>
            </a:extLst>
          </p:cNvPr>
          <p:cNvSpPr>
            <a:spLocks noGrp="1"/>
          </p:cNvSpPr>
          <p:nvPr>
            <p:ph type="sldNum" sz="quarter" idx="12"/>
          </p:nvPr>
        </p:nvSpPr>
        <p:spPr/>
        <p:txBody>
          <a:bodyPr/>
          <a:lstStyle/>
          <a:p>
            <a:fld id="{0C6CD854-DD62-6C4B-87F1-66B34D688D3F}" type="slidenum">
              <a:rPr lang="en-US" smtClean="0"/>
              <a:t>15</a:t>
            </a:fld>
            <a:endParaRPr lang="en-US"/>
          </a:p>
        </p:txBody>
      </p:sp>
      <p:pic>
        <p:nvPicPr>
          <p:cNvPr id="13" name="Google Shape;464;p14" descr="The Pacman game with two goals in the jail">
            <a:extLst>
              <a:ext uri="{FF2B5EF4-FFF2-40B4-BE49-F238E27FC236}">
                <a16:creationId xmlns:a16="http://schemas.microsoft.com/office/drawing/2014/main" id="{93904D08-64B4-52CB-DA9B-E518CCA57DDF}"/>
              </a:ext>
            </a:extLst>
          </p:cNvPr>
          <p:cNvPicPr preferRelativeResize="0">
            <a:picLocks noChangeAspect="1"/>
          </p:cNvPicPr>
          <p:nvPr/>
        </p:nvPicPr>
        <p:blipFill rotWithShape="1">
          <a:blip r:embed="rId2">
            <a:alphaModFix/>
          </a:blip>
          <a:srcRect l="18736" t="14122" r="19301" b="26380"/>
          <a:stretch>
            <a:fillRect/>
          </a:stretch>
        </p:blipFill>
        <p:spPr>
          <a:xfrm>
            <a:off x="939623" y="3026152"/>
            <a:ext cx="2215452" cy="1196641"/>
          </a:xfrm>
          <a:prstGeom prst="rect">
            <a:avLst/>
          </a:prstGeom>
          <a:noFill/>
          <a:ln>
            <a:noFill/>
          </a:ln>
        </p:spPr>
      </p:pic>
      <p:pic>
        <p:nvPicPr>
          <p:cNvPr id="14" name="Picture 13" descr="A screenshot from a game of minesweeper, with only some of the cells uncovered">
            <a:extLst>
              <a:ext uri="{FF2B5EF4-FFF2-40B4-BE49-F238E27FC236}">
                <a16:creationId xmlns:a16="http://schemas.microsoft.com/office/drawing/2014/main" id="{BDC5DDEF-52AB-F22B-69F1-F321A563194C}"/>
              </a:ext>
            </a:extLst>
          </p:cNvPr>
          <p:cNvPicPr>
            <a:picLocks noChangeAspect="1"/>
          </p:cNvPicPr>
          <p:nvPr/>
        </p:nvPicPr>
        <p:blipFill>
          <a:blip r:embed="rId3"/>
          <a:stretch>
            <a:fillRect/>
          </a:stretch>
        </p:blipFill>
        <p:spPr>
          <a:xfrm>
            <a:off x="4142688" y="3026151"/>
            <a:ext cx="1884711" cy="1196642"/>
          </a:xfrm>
          <a:prstGeom prst="rect">
            <a:avLst/>
          </a:prstGeom>
        </p:spPr>
      </p:pic>
      <p:sp>
        <p:nvSpPr>
          <p:cNvPr id="16" name="TextBox 15">
            <a:extLst>
              <a:ext uri="{FF2B5EF4-FFF2-40B4-BE49-F238E27FC236}">
                <a16:creationId xmlns:a16="http://schemas.microsoft.com/office/drawing/2014/main" id="{333EF7D8-D3D6-2146-AF1D-D843BBAFE2D8}"/>
              </a:ext>
            </a:extLst>
          </p:cNvPr>
          <p:cNvSpPr txBox="1"/>
          <p:nvPr/>
        </p:nvSpPr>
        <p:spPr>
          <a:xfrm>
            <a:off x="911828" y="2418937"/>
            <a:ext cx="5787546" cy="461665"/>
          </a:xfrm>
          <a:prstGeom prst="rect">
            <a:avLst/>
          </a:prstGeom>
          <a:noFill/>
        </p:spPr>
        <p:txBody>
          <a:bodyPr wrap="none" rtlCol="0">
            <a:spAutoFit/>
          </a:bodyPr>
          <a:lstStyle/>
          <a:p>
            <a:pPr algn="ctr"/>
            <a:r>
              <a:rPr lang="en-US" sz="2400" dirty="0">
                <a:latin typeface="+mj-lt"/>
              </a:rPr>
              <a:t>fully observable </a:t>
            </a:r>
            <a:r>
              <a:rPr lang="en-US" sz="2400" i="1" dirty="0">
                <a:latin typeface="+mj-lt"/>
              </a:rPr>
              <a:t>vs.</a:t>
            </a:r>
            <a:r>
              <a:rPr lang="en-US" sz="2400" dirty="0">
                <a:latin typeface="+mj-lt"/>
              </a:rPr>
              <a:t> partially observable</a:t>
            </a:r>
          </a:p>
        </p:txBody>
      </p:sp>
      <p:sp>
        <p:nvSpPr>
          <p:cNvPr id="17" name="TextBox 16">
            <a:extLst>
              <a:ext uri="{FF2B5EF4-FFF2-40B4-BE49-F238E27FC236}">
                <a16:creationId xmlns:a16="http://schemas.microsoft.com/office/drawing/2014/main" id="{57F9F2D4-A15C-4046-A999-CC31EF2E8970}"/>
              </a:ext>
            </a:extLst>
          </p:cNvPr>
          <p:cNvSpPr txBox="1"/>
          <p:nvPr/>
        </p:nvSpPr>
        <p:spPr>
          <a:xfrm>
            <a:off x="1603825" y="4445006"/>
            <a:ext cx="4102405" cy="461665"/>
          </a:xfrm>
          <a:prstGeom prst="rect">
            <a:avLst/>
          </a:prstGeom>
          <a:noFill/>
        </p:spPr>
        <p:txBody>
          <a:bodyPr wrap="none" rtlCol="0">
            <a:spAutoFit/>
          </a:bodyPr>
          <a:lstStyle/>
          <a:p>
            <a:pPr algn="ctr"/>
            <a:r>
              <a:rPr lang="en-US" sz="2400" dirty="0">
                <a:latin typeface="+mj-lt"/>
              </a:rPr>
              <a:t>single agent </a:t>
            </a:r>
            <a:r>
              <a:rPr lang="en-US" sz="2400" i="1" dirty="0">
                <a:latin typeface="+mj-lt"/>
              </a:rPr>
              <a:t>vs.</a:t>
            </a:r>
            <a:r>
              <a:rPr lang="en-US" sz="2400" dirty="0">
                <a:latin typeface="+mj-lt"/>
              </a:rPr>
              <a:t> multi-agent</a:t>
            </a:r>
          </a:p>
        </p:txBody>
      </p:sp>
      <p:pic>
        <p:nvPicPr>
          <p:cNvPr id="18" name="Picture 17" descr="Photo of a checkers board">
            <a:extLst>
              <a:ext uri="{FF2B5EF4-FFF2-40B4-BE49-F238E27FC236}">
                <a16:creationId xmlns:a16="http://schemas.microsoft.com/office/drawing/2014/main" id="{4C1D9860-85AD-FEB7-33F6-A8883578BC0E}"/>
              </a:ext>
            </a:extLst>
          </p:cNvPr>
          <p:cNvPicPr>
            <a:picLocks noChangeAspect="1"/>
          </p:cNvPicPr>
          <p:nvPr/>
        </p:nvPicPr>
        <p:blipFill>
          <a:blip r:embed="rId4"/>
          <a:srcRect t="14434" b="9073"/>
          <a:stretch>
            <a:fillRect/>
          </a:stretch>
        </p:blipFill>
        <p:spPr>
          <a:xfrm>
            <a:off x="7528107" y="2986203"/>
            <a:ext cx="1754825" cy="1342336"/>
          </a:xfrm>
          <a:prstGeom prst="rect">
            <a:avLst/>
          </a:prstGeom>
        </p:spPr>
      </p:pic>
      <p:pic>
        <p:nvPicPr>
          <p:cNvPr id="19" name="Picture 18" descr="Illustration of two dice landing on a Monopoly game board">
            <a:extLst>
              <a:ext uri="{FF2B5EF4-FFF2-40B4-BE49-F238E27FC236}">
                <a16:creationId xmlns:a16="http://schemas.microsoft.com/office/drawing/2014/main" id="{C52C6A63-C4B6-6D0A-9B70-7DCE7668A281}"/>
              </a:ext>
            </a:extLst>
          </p:cNvPr>
          <p:cNvPicPr>
            <a:picLocks noChangeAspect="1"/>
          </p:cNvPicPr>
          <p:nvPr/>
        </p:nvPicPr>
        <p:blipFill>
          <a:blip r:embed="rId5"/>
          <a:srcRect l="12499"/>
          <a:stretch>
            <a:fillRect/>
          </a:stretch>
        </p:blipFill>
        <p:spPr>
          <a:xfrm>
            <a:off x="9570886" y="3026151"/>
            <a:ext cx="1721652" cy="1145128"/>
          </a:xfrm>
          <a:prstGeom prst="rect">
            <a:avLst/>
          </a:prstGeom>
        </p:spPr>
      </p:pic>
      <p:sp>
        <p:nvSpPr>
          <p:cNvPr id="20" name="TextBox 19">
            <a:extLst>
              <a:ext uri="{FF2B5EF4-FFF2-40B4-BE49-F238E27FC236}">
                <a16:creationId xmlns:a16="http://schemas.microsoft.com/office/drawing/2014/main" id="{D25327BF-2E17-AF83-B4F5-1C5012610ABD}"/>
              </a:ext>
            </a:extLst>
          </p:cNvPr>
          <p:cNvSpPr txBox="1"/>
          <p:nvPr/>
        </p:nvSpPr>
        <p:spPr>
          <a:xfrm>
            <a:off x="7387051" y="2418937"/>
            <a:ext cx="3958520" cy="461665"/>
          </a:xfrm>
          <a:prstGeom prst="rect">
            <a:avLst/>
          </a:prstGeom>
          <a:noFill/>
        </p:spPr>
        <p:txBody>
          <a:bodyPr wrap="none" rtlCol="0">
            <a:spAutoFit/>
          </a:bodyPr>
          <a:lstStyle/>
          <a:p>
            <a:r>
              <a:rPr lang="en-US" sz="2400" dirty="0">
                <a:latin typeface="+mj-lt"/>
              </a:rPr>
              <a:t>deterministic </a:t>
            </a:r>
            <a:r>
              <a:rPr lang="en-US" sz="2400" i="1" dirty="0">
                <a:latin typeface="+mj-lt"/>
              </a:rPr>
              <a:t>vs.</a:t>
            </a:r>
            <a:r>
              <a:rPr lang="en-US" sz="2400" dirty="0">
                <a:latin typeface="+mj-lt"/>
              </a:rPr>
              <a:t> stochastic</a:t>
            </a:r>
          </a:p>
        </p:txBody>
      </p:sp>
      <p:sp>
        <p:nvSpPr>
          <p:cNvPr id="21" name="TextBox 20">
            <a:extLst>
              <a:ext uri="{FF2B5EF4-FFF2-40B4-BE49-F238E27FC236}">
                <a16:creationId xmlns:a16="http://schemas.microsoft.com/office/drawing/2014/main" id="{5C7FD67E-FE86-A2D7-D072-64405E5651AA}"/>
              </a:ext>
            </a:extLst>
          </p:cNvPr>
          <p:cNvSpPr txBox="1"/>
          <p:nvPr/>
        </p:nvSpPr>
        <p:spPr>
          <a:xfrm>
            <a:off x="7815225" y="4445006"/>
            <a:ext cx="2935420" cy="461665"/>
          </a:xfrm>
          <a:prstGeom prst="rect">
            <a:avLst/>
          </a:prstGeom>
          <a:noFill/>
        </p:spPr>
        <p:txBody>
          <a:bodyPr wrap="none" rtlCol="0">
            <a:spAutoFit/>
          </a:bodyPr>
          <a:lstStyle/>
          <a:p>
            <a:pPr algn="ctr"/>
            <a:r>
              <a:rPr lang="en-US" sz="2400" dirty="0">
                <a:latin typeface="+mj-lt"/>
              </a:rPr>
              <a:t>static </a:t>
            </a:r>
            <a:r>
              <a:rPr lang="en-US" sz="2400" i="1" dirty="0">
                <a:latin typeface="+mj-lt"/>
              </a:rPr>
              <a:t>vs.</a:t>
            </a:r>
            <a:r>
              <a:rPr lang="en-US" sz="2400" dirty="0">
                <a:latin typeface="+mj-lt"/>
              </a:rPr>
              <a:t> sequential</a:t>
            </a:r>
          </a:p>
        </p:txBody>
      </p:sp>
      <p:pic>
        <p:nvPicPr>
          <p:cNvPr id="22" name="Picture 21" descr="An online solitaire game">
            <a:extLst>
              <a:ext uri="{FF2B5EF4-FFF2-40B4-BE49-F238E27FC236}">
                <a16:creationId xmlns:a16="http://schemas.microsoft.com/office/drawing/2014/main" id="{2CB80D3A-F198-5E3F-EDD7-7DD24EEB9EFD}"/>
              </a:ext>
            </a:extLst>
          </p:cNvPr>
          <p:cNvPicPr>
            <a:picLocks noChangeAspect="1"/>
          </p:cNvPicPr>
          <p:nvPr/>
        </p:nvPicPr>
        <p:blipFill>
          <a:blip r:embed="rId6"/>
          <a:stretch>
            <a:fillRect/>
          </a:stretch>
        </p:blipFill>
        <p:spPr>
          <a:xfrm>
            <a:off x="925725" y="4991734"/>
            <a:ext cx="2243247" cy="1277995"/>
          </a:xfrm>
          <a:prstGeom prst="rect">
            <a:avLst/>
          </a:prstGeom>
        </p:spPr>
      </p:pic>
      <p:pic>
        <p:nvPicPr>
          <p:cNvPr id="23" name="Picture 22" descr="A starting chess board from chess.com">
            <a:extLst>
              <a:ext uri="{FF2B5EF4-FFF2-40B4-BE49-F238E27FC236}">
                <a16:creationId xmlns:a16="http://schemas.microsoft.com/office/drawing/2014/main" id="{E0958A0D-FA3B-BB3A-01DC-5972F6E50C0C}"/>
              </a:ext>
            </a:extLst>
          </p:cNvPr>
          <p:cNvPicPr>
            <a:picLocks noChangeAspect="1"/>
          </p:cNvPicPr>
          <p:nvPr/>
        </p:nvPicPr>
        <p:blipFill>
          <a:blip r:embed="rId7"/>
          <a:stretch>
            <a:fillRect/>
          </a:stretch>
        </p:blipFill>
        <p:spPr>
          <a:xfrm>
            <a:off x="4446045" y="4991734"/>
            <a:ext cx="1277995" cy="1277995"/>
          </a:xfrm>
          <a:prstGeom prst="rect">
            <a:avLst/>
          </a:prstGeom>
        </p:spPr>
      </p:pic>
      <p:pic>
        <p:nvPicPr>
          <p:cNvPr id="25" name="Picture 24" descr="Seven multicolored tetris pieces">
            <a:extLst>
              <a:ext uri="{FF2B5EF4-FFF2-40B4-BE49-F238E27FC236}">
                <a16:creationId xmlns:a16="http://schemas.microsoft.com/office/drawing/2014/main" id="{D0A64D40-7864-8AAF-D55D-6DC86D584A78}"/>
              </a:ext>
            </a:extLst>
          </p:cNvPr>
          <p:cNvPicPr>
            <a:picLocks noChangeAspect="1"/>
          </p:cNvPicPr>
          <p:nvPr/>
        </p:nvPicPr>
        <p:blipFill>
          <a:blip r:embed="rId8"/>
          <a:stretch>
            <a:fillRect/>
          </a:stretch>
        </p:blipFill>
        <p:spPr>
          <a:xfrm>
            <a:off x="9570886" y="5075405"/>
            <a:ext cx="1721653" cy="903868"/>
          </a:xfrm>
          <a:prstGeom prst="rect">
            <a:avLst/>
          </a:prstGeom>
        </p:spPr>
      </p:pic>
      <p:pic>
        <p:nvPicPr>
          <p:cNvPr id="26" name="Picture 25" descr="The physical game “Kanoodle” that requires fitting differently-shaped tetris-like pieces together into a single rectangle">
            <a:extLst>
              <a:ext uri="{FF2B5EF4-FFF2-40B4-BE49-F238E27FC236}">
                <a16:creationId xmlns:a16="http://schemas.microsoft.com/office/drawing/2014/main" id="{BBC10488-592E-3A08-6F9B-3E83AD9D7960}"/>
              </a:ext>
            </a:extLst>
          </p:cNvPr>
          <p:cNvPicPr>
            <a:picLocks noChangeAspect="1"/>
          </p:cNvPicPr>
          <p:nvPr/>
        </p:nvPicPr>
        <p:blipFill>
          <a:blip r:embed="rId9"/>
          <a:srcRect t="14251" b="14251"/>
          <a:stretch>
            <a:fillRect/>
          </a:stretch>
        </p:blipFill>
        <p:spPr>
          <a:xfrm>
            <a:off x="7387051" y="4909689"/>
            <a:ext cx="1859835" cy="1329737"/>
          </a:xfrm>
          <a:prstGeom prst="rect">
            <a:avLst/>
          </a:prstGeom>
        </p:spPr>
      </p:pic>
    </p:spTree>
    <p:extLst>
      <p:ext uri="{BB962C8B-B14F-4D97-AF65-F5344CB8AC3E}">
        <p14:creationId xmlns:p14="http://schemas.microsoft.com/office/powerpoint/2010/main" val="19022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A4DAC-5959-DE91-0CEB-5E5595D4DB31}"/>
              </a:ext>
            </a:extLst>
          </p:cNvPr>
          <p:cNvSpPr>
            <a:spLocks noGrp="1"/>
          </p:cNvSpPr>
          <p:nvPr>
            <p:ph type="title"/>
          </p:nvPr>
        </p:nvSpPr>
        <p:spPr/>
        <p:txBody>
          <a:bodyPr/>
          <a:lstStyle/>
          <a:p>
            <a:r>
              <a:rPr lang="en-US" dirty="0"/>
              <a:t>Pacman Environment</a:t>
            </a:r>
          </a:p>
        </p:txBody>
      </p:sp>
      <p:sp>
        <p:nvSpPr>
          <p:cNvPr id="3" name="Content Placeholder 2">
            <a:extLst>
              <a:ext uri="{FF2B5EF4-FFF2-40B4-BE49-F238E27FC236}">
                <a16:creationId xmlns:a16="http://schemas.microsoft.com/office/drawing/2014/main" id="{DE830933-770E-3104-AC2C-2BDE75F94D33}"/>
              </a:ext>
            </a:extLst>
          </p:cNvPr>
          <p:cNvSpPr>
            <a:spLocks noGrp="1"/>
          </p:cNvSpPr>
          <p:nvPr>
            <p:ph idx="1"/>
          </p:nvPr>
        </p:nvSpPr>
        <p:spPr/>
        <p:txBody>
          <a:bodyPr/>
          <a:lstStyle/>
          <a:p>
            <a:pPr>
              <a:buClr>
                <a:schemeClr val="tx1"/>
              </a:buClr>
            </a:pPr>
            <a:r>
              <a:rPr lang="en-US" b="1" dirty="0">
                <a:solidFill>
                  <a:schemeClr val="accent3"/>
                </a:solidFill>
                <a:latin typeface="Avenir Next" panose="020B0503020202020204" pitchFamily="34" charset="0"/>
              </a:rPr>
              <a:t>fully observable </a:t>
            </a:r>
            <a:r>
              <a:rPr lang="en-US" dirty="0"/>
              <a:t>vs. partially observable</a:t>
            </a:r>
          </a:p>
          <a:p>
            <a:pPr>
              <a:buClr>
                <a:schemeClr val="tx1"/>
              </a:buClr>
            </a:pPr>
            <a:r>
              <a:rPr lang="en-US" b="1" dirty="0">
                <a:solidFill>
                  <a:schemeClr val="accent3"/>
                </a:solidFill>
                <a:latin typeface="Avenir Next" panose="020B0503020202020204" pitchFamily="34" charset="0"/>
              </a:rPr>
              <a:t>deterministic</a:t>
            </a:r>
            <a:r>
              <a:rPr lang="en-US" dirty="0"/>
              <a:t> vs. stochastic</a:t>
            </a:r>
          </a:p>
          <a:p>
            <a:pPr>
              <a:buClr>
                <a:schemeClr val="tx1"/>
              </a:buClr>
            </a:pPr>
            <a:r>
              <a:rPr lang="en-US" dirty="0"/>
              <a:t>single agent vs. multi-agent</a:t>
            </a:r>
          </a:p>
          <a:p>
            <a:pPr lvl="1"/>
            <a:r>
              <a:rPr lang="en-US" dirty="0"/>
              <a:t>Project 1: single agent (maze navigation)</a:t>
            </a:r>
          </a:p>
          <a:p>
            <a:pPr lvl="1"/>
            <a:r>
              <a:rPr lang="en-US" dirty="0"/>
              <a:t>Project 2: multi-agent (Pacman + ghosts)</a:t>
            </a:r>
          </a:p>
          <a:p>
            <a:r>
              <a:rPr lang="en-US" dirty="0"/>
              <a:t>static vs. </a:t>
            </a:r>
            <a:r>
              <a:rPr lang="en-US" b="1" dirty="0">
                <a:solidFill>
                  <a:schemeClr val="accent3"/>
                </a:solidFill>
                <a:latin typeface="Avenir Next" panose="020B0503020202020204" pitchFamily="34" charset="0"/>
              </a:rPr>
              <a:t>sequential</a:t>
            </a:r>
          </a:p>
          <a:p>
            <a:endParaRPr lang="en-US" dirty="0"/>
          </a:p>
        </p:txBody>
      </p:sp>
      <p:sp>
        <p:nvSpPr>
          <p:cNvPr id="4" name="Date Placeholder 3">
            <a:extLst>
              <a:ext uri="{FF2B5EF4-FFF2-40B4-BE49-F238E27FC236}">
                <a16:creationId xmlns:a16="http://schemas.microsoft.com/office/drawing/2014/main" id="{53CE3909-8A44-B88C-21F7-0425DADCD5B1}"/>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E4E5ABC7-A27C-25FA-FAB2-1FC3E179FBBD}"/>
              </a:ext>
            </a:extLst>
          </p:cNvPr>
          <p:cNvSpPr>
            <a:spLocks noGrp="1"/>
          </p:cNvSpPr>
          <p:nvPr>
            <p:ph type="sldNum" sz="quarter" idx="12"/>
          </p:nvPr>
        </p:nvSpPr>
        <p:spPr/>
        <p:txBody>
          <a:bodyPr/>
          <a:lstStyle/>
          <a:p>
            <a:fld id="{0C6CD854-DD62-6C4B-87F1-66B34D688D3F}" type="slidenum">
              <a:rPr lang="en-US" smtClean="0"/>
              <a:t>16</a:t>
            </a:fld>
            <a:endParaRPr lang="en-US"/>
          </a:p>
        </p:txBody>
      </p:sp>
      <p:pic>
        <p:nvPicPr>
          <p:cNvPr id="6" name="Picture 5" descr="A game of Pacman with two ghosts and a medium-sized maze">
            <a:extLst>
              <a:ext uri="{FF2B5EF4-FFF2-40B4-BE49-F238E27FC236}">
                <a16:creationId xmlns:a16="http://schemas.microsoft.com/office/drawing/2014/main" id="{D0410B7C-D6FE-F36B-51B0-6CE0C20DC4D8}"/>
              </a:ext>
            </a:extLst>
          </p:cNvPr>
          <p:cNvPicPr>
            <a:picLocks noChangeAspect="1"/>
          </p:cNvPicPr>
          <p:nvPr/>
        </p:nvPicPr>
        <p:blipFill>
          <a:blip r:embed="rId2"/>
          <a:srcRect t="2169" b="9058"/>
          <a:stretch>
            <a:fillRect/>
          </a:stretch>
        </p:blipFill>
        <p:spPr>
          <a:xfrm>
            <a:off x="6964325" y="2149005"/>
            <a:ext cx="4624584" cy="2559990"/>
          </a:xfrm>
          <a:prstGeom prst="rect">
            <a:avLst/>
          </a:prstGeom>
        </p:spPr>
      </p:pic>
    </p:spTree>
    <p:extLst>
      <p:ext uri="{BB962C8B-B14F-4D97-AF65-F5344CB8AC3E}">
        <p14:creationId xmlns:p14="http://schemas.microsoft.com/office/powerpoint/2010/main" val="341884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9CA54-0CFA-DEAD-9E73-76A5C80AF7CF}"/>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228A9EDC-2340-F74C-24C7-FE68B4729EA4}"/>
              </a:ext>
            </a:extLst>
          </p:cNvPr>
          <p:cNvSpPr>
            <a:spLocks noGrp="1"/>
          </p:cNvSpPr>
          <p:nvPr>
            <p:ph type="dt" sz="half" idx="2"/>
          </p:nvPr>
        </p:nvSpPr>
        <p:spPr/>
        <p:txBody>
          <a:bodyPr/>
          <a:lstStyle/>
          <a:p>
            <a:r>
              <a:rPr lang="en-US"/>
              <a:t>CSE 473</a:t>
            </a:r>
            <a:endParaRPr lang="en-US" dirty="0"/>
          </a:p>
        </p:txBody>
      </p:sp>
      <p:sp>
        <p:nvSpPr>
          <p:cNvPr id="4" name="Slide Number Placeholder 3">
            <a:extLst>
              <a:ext uri="{FF2B5EF4-FFF2-40B4-BE49-F238E27FC236}">
                <a16:creationId xmlns:a16="http://schemas.microsoft.com/office/drawing/2014/main" id="{8D1E368D-6013-080D-52F7-4958B36381F5}"/>
              </a:ext>
            </a:extLst>
          </p:cNvPr>
          <p:cNvSpPr>
            <a:spLocks noGrp="1"/>
          </p:cNvSpPr>
          <p:nvPr>
            <p:ph type="sldNum" sz="quarter" idx="12"/>
          </p:nvPr>
        </p:nvSpPr>
        <p:spPr/>
        <p:txBody>
          <a:bodyPr/>
          <a:lstStyle/>
          <a:p>
            <a:fld id="{0C6CD854-DD62-6C4B-87F1-66B34D688D3F}" type="slidenum">
              <a:rPr lang="en-US" smtClean="0"/>
              <a:t>17</a:t>
            </a:fld>
            <a:endParaRPr lang="en-US"/>
          </a:p>
        </p:txBody>
      </p:sp>
      <p:sp>
        <p:nvSpPr>
          <p:cNvPr id="5" name="Title 4">
            <a:extLst>
              <a:ext uri="{FF2B5EF4-FFF2-40B4-BE49-F238E27FC236}">
                <a16:creationId xmlns:a16="http://schemas.microsoft.com/office/drawing/2014/main" id="{AE93A10D-49A2-6A2D-456C-22CA1C025C1A}"/>
              </a:ext>
            </a:extLst>
          </p:cNvPr>
          <p:cNvSpPr>
            <a:spLocks noGrp="1"/>
          </p:cNvSpPr>
          <p:nvPr>
            <p:ph type="title"/>
          </p:nvPr>
        </p:nvSpPr>
        <p:spPr/>
        <p:txBody>
          <a:bodyPr/>
          <a:lstStyle/>
          <a:p>
            <a:r>
              <a:rPr lang="en-US" dirty="0"/>
              <a:t>Questions (2)</a:t>
            </a:r>
          </a:p>
        </p:txBody>
      </p:sp>
    </p:spTree>
    <p:extLst>
      <p:ext uri="{BB962C8B-B14F-4D97-AF65-F5344CB8AC3E}">
        <p14:creationId xmlns:p14="http://schemas.microsoft.com/office/powerpoint/2010/main" val="4132589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46FEE3-0B86-B5CC-10AD-A3CED6392519}"/>
              </a:ext>
            </a:extLst>
          </p:cNvPr>
          <p:cNvSpPr>
            <a:spLocks noGrp="1"/>
          </p:cNvSpPr>
          <p:nvPr>
            <p:ph type="title"/>
          </p:nvPr>
        </p:nvSpPr>
        <p:spPr/>
        <p:txBody>
          <a:bodyPr/>
          <a:lstStyle/>
          <a:p>
            <a:r>
              <a:rPr lang="en-US" dirty="0"/>
              <a:t>Search</a:t>
            </a:r>
          </a:p>
        </p:txBody>
      </p:sp>
      <p:sp>
        <p:nvSpPr>
          <p:cNvPr id="4" name="Date Placeholder 3">
            <a:extLst>
              <a:ext uri="{FF2B5EF4-FFF2-40B4-BE49-F238E27FC236}">
                <a16:creationId xmlns:a16="http://schemas.microsoft.com/office/drawing/2014/main" id="{50322885-4F5E-82F4-1198-E592262D6A62}"/>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769A3F60-005F-FE36-2406-7C4D8803F731}"/>
              </a:ext>
            </a:extLst>
          </p:cNvPr>
          <p:cNvSpPr>
            <a:spLocks noGrp="1"/>
          </p:cNvSpPr>
          <p:nvPr>
            <p:ph type="sldNum" sz="quarter" idx="12"/>
          </p:nvPr>
        </p:nvSpPr>
        <p:spPr/>
        <p:txBody>
          <a:bodyPr/>
          <a:lstStyle/>
          <a:p>
            <a:fld id="{0C6CD854-DD62-6C4B-87F1-66B34D688D3F}" type="slidenum">
              <a:rPr lang="en-US" smtClean="0"/>
              <a:t>18</a:t>
            </a:fld>
            <a:endParaRPr lang="en-US"/>
          </a:p>
        </p:txBody>
      </p:sp>
      <p:pic>
        <p:nvPicPr>
          <p:cNvPr id="9" name="Picture 8" descr="Illustration of a robot holding binoculars looking our over hazy rolling fields with sparse trees">
            <a:extLst>
              <a:ext uri="{FF2B5EF4-FFF2-40B4-BE49-F238E27FC236}">
                <a16:creationId xmlns:a16="http://schemas.microsoft.com/office/drawing/2014/main" id="{974E22D1-3A36-2DA5-7976-EB5EE338F2B6}"/>
              </a:ext>
            </a:extLst>
          </p:cNvPr>
          <p:cNvPicPr>
            <a:picLocks noChangeAspect="1"/>
          </p:cNvPicPr>
          <p:nvPr/>
        </p:nvPicPr>
        <p:blipFill>
          <a:blip r:embed="rId2"/>
          <a:stretch>
            <a:fillRect/>
          </a:stretch>
        </p:blipFill>
        <p:spPr>
          <a:xfrm>
            <a:off x="2349308" y="1431831"/>
            <a:ext cx="7493381" cy="4594156"/>
          </a:xfrm>
          <a:prstGeom prst="rect">
            <a:avLst/>
          </a:prstGeom>
        </p:spPr>
      </p:pic>
    </p:spTree>
    <p:extLst>
      <p:ext uri="{BB962C8B-B14F-4D97-AF65-F5344CB8AC3E}">
        <p14:creationId xmlns:p14="http://schemas.microsoft.com/office/powerpoint/2010/main" val="1372456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1DA646-A549-DD6E-D59B-FF89E2EB1426}"/>
              </a:ext>
            </a:extLst>
          </p:cNvPr>
          <p:cNvSpPr>
            <a:spLocks noGrp="1"/>
          </p:cNvSpPr>
          <p:nvPr>
            <p:ph type="title"/>
          </p:nvPr>
        </p:nvSpPr>
        <p:spPr/>
        <p:txBody>
          <a:bodyPr/>
          <a:lstStyle/>
          <a:p>
            <a:r>
              <a:rPr lang="en-US" i="1" dirty="0"/>
              <a:t>Search</a:t>
            </a:r>
            <a:r>
              <a:rPr lang="en-US" dirty="0"/>
              <a:t>: It’s Not Just For Mazes™</a:t>
            </a:r>
          </a:p>
        </p:txBody>
      </p:sp>
      <p:sp>
        <p:nvSpPr>
          <p:cNvPr id="4" name="Date Placeholder 3">
            <a:extLst>
              <a:ext uri="{FF2B5EF4-FFF2-40B4-BE49-F238E27FC236}">
                <a16:creationId xmlns:a16="http://schemas.microsoft.com/office/drawing/2014/main" id="{1CB6A43F-9BFF-1F10-72D9-FC8B7B4142FE}"/>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64379801-C5B8-03F6-38CD-5A065BDE8127}"/>
              </a:ext>
            </a:extLst>
          </p:cNvPr>
          <p:cNvSpPr>
            <a:spLocks noGrp="1"/>
          </p:cNvSpPr>
          <p:nvPr>
            <p:ph type="sldNum" sz="quarter" idx="12"/>
          </p:nvPr>
        </p:nvSpPr>
        <p:spPr/>
        <p:txBody>
          <a:bodyPr/>
          <a:lstStyle/>
          <a:p>
            <a:fld id="{0C6CD854-DD62-6C4B-87F1-66B34D688D3F}" type="slidenum">
              <a:rPr lang="en-US" smtClean="0"/>
              <a:t>19</a:t>
            </a:fld>
            <a:endParaRPr lang="en-US"/>
          </a:p>
        </p:txBody>
      </p:sp>
      <p:pic>
        <p:nvPicPr>
          <p:cNvPr id="1026" name="Picture 2" descr="Screenshot of Google Maps route planning showing a drive time of 1 hr 40 min compared to 1 hr 49 min for an alternate route.">
            <a:extLst>
              <a:ext uri="{FF2B5EF4-FFF2-40B4-BE49-F238E27FC236}">
                <a16:creationId xmlns:a16="http://schemas.microsoft.com/office/drawing/2014/main" id="{B05BA811-A95C-69CE-59E1-0DA076EF51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09" r="4768"/>
          <a:stretch>
            <a:fillRect/>
          </a:stretch>
        </p:blipFill>
        <p:spPr bwMode="auto">
          <a:xfrm>
            <a:off x="6499367" y="1635710"/>
            <a:ext cx="3515174" cy="19458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game of Pacman with two ghosts and a medium-sized maze">
            <a:extLst>
              <a:ext uri="{FF2B5EF4-FFF2-40B4-BE49-F238E27FC236}">
                <a16:creationId xmlns:a16="http://schemas.microsoft.com/office/drawing/2014/main" id="{1872CD93-1640-B5F2-321B-1AC50EB27C1D}"/>
              </a:ext>
            </a:extLst>
          </p:cNvPr>
          <p:cNvPicPr>
            <a:picLocks noChangeAspect="1"/>
          </p:cNvPicPr>
          <p:nvPr/>
        </p:nvPicPr>
        <p:blipFill>
          <a:blip r:embed="rId3"/>
          <a:srcRect t="2169" b="9058"/>
          <a:stretch>
            <a:fillRect/>
          </a:stretch>
        </p:blipFill>
        <p:spPr>
          <a:xfrm>
            <a:off x="2182009" y="1635710"/>
            <a:ext cx="3515174" cy="1945864"/>
          </a:xfrm>
          <a:prstGeom prst="rect">
            <a:avLst/>
          </a:prstGeom>
        </p:spPr>
      </p:pic>
      <p:pic>
        <p:nvPicPr>
          <p:cNvPr id="1028" name="Picture 4" descr="A photo of a Boeing 737 plane being assembled in a factory">
            <a:extLst>
              <a:ext uri="{FF2B5EF4-FFF2-40B4-BE49-F238E27FC236}">
                <a16:creationId xmlns:a16="http://schemas.microsoft.com/office/drawing/2014/main" id="{5C09B320-D58F-E827-60A2-41E35629B3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995" r="11215" b="13249"/>
          <a:stretch>
            <a:fillRect/>
          </a:stretch>
        </p:blipFill>
        <p:spPr bwMode="auto">
          <a:xfrm>
            <a:off x="6499367" y="4097969"/>
            <a:ext cx="3515174" cy="19458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ardware verification software showing segmented parts of a computers CPU, including four cores, cache, IO, and memory">
            <a:extLst>
              <a:ext uri="{FF2B5EF4-FFF2-40B4-BE49-F238E27FC236}">
                <a16:creationId xmlns:a16="http://schemas.microsoft.com/office/drawing/2014/main" id="{AF743197-19BF-FA85-EC9F-83F21C749220}"/>
              </a:ext>
            </a:extLst>
          </p:cNvPr>
          <p:cNvPicPr>
            <a:picLocks noChangeAspect="1"/>
          </p:cNvPicPr>
          <p:nvPr/>
        </p:nvPicPr>
        <p:blipFill>
          <a:blip r:embed="rId5"/>
          <a:srcRect b="9105"/>
          <a:stretch>
            <a:fillRect/>
          </a:stretch>
        </p:blipFill>
        <p:spPr>
          <a:xfrm>
            <a:off x="2177457" y="4097969"/>
            <a:ext cx="3519726" cy="1945864"/>
          </a:xfrm>
          <a:prstGeom prst="rect">
            <a:avLst/>
          </a:prstGeom>
        </p:spPr>
      </p:pic>
    </p:spTree>
    <p:extLst>
      <p:ext uri="{BB962C8B-B14F-4D97-AF65-F5344CB8AC3E}">
        <p14:creationId xmlns:p14="http://schemas.microsoft.com/office/powerpoint/2010/main" val="135249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5DBAE-2F44-295B-A155-159DDF159C8E}"/>
              </a:ext>
            </a:extLst>
          </p:cNvPr>
          <p:cNvSpPr>
            <a:spLocks noGrp="1"/>
          </p:cNvSpPr>
          <p:nvPr>
            <p:ph type="ctrTitle"/>
          </p:nvPr>
        </p:nvSpPr>
        <p:spPr/>
        <p:txBody>
          <a:bodyPr/>
          <a:lstStyle/>
          <a:p>
            <a:r>
              <a:rPr lang="en-US" dirty="0"/>
              <a:t>Administrivia</a:t>
            </a:r>
          </a:p>
        </p:txBody>
      </p:sp>
      <p:sp>
        <p:nvSpPr>
          <p:cNvPr id="5" name="Slide Number Placeholder 4">
            <a:extLst>
              <a:ext uri="{FF2B5EF4-FFF2-40B4-BE49-F238E27FC236}">
                <a16:creationId xmlns:a16="http://schemas.microsoft.com/office/drawing/2014/main" id="{40232766-7746-2DD7-7347-F864637B699E}"/>
              </a:ext>
            </a:extLst>
          </p:cNvPr>
          <p:cNvSpPr>
            <a:spLocks noGrp="1"/>
          </p:cNvSpPr>
          <p:nvPr>
            <p:ph type="sldNum" sz="quarter" idx="12"/>
          </p:nvPr>
        </p:nvSpPr>
        <p:spPr/>
        <p:txBody>
          <a:bodyPr/>
          <a:lstStyle/>
          <a:p>
            <a:fld id="{0C6CD854-DD62-6C4B-87F1-66B34D688D3F}" type="slidenum">
              <a:rPr lang="en-US" smtClean="0"/>
              <a:t>2</a:t>
            </a:fld>
            <a:endParaRPr lang="en-US"/>
          </a:p>
        </p:txBody>
      </p:sp>
      <p:sp>
        <p:nvSpPr>
          <p:cNvPr id="6" name="Text Placeholder 5">
            <a:extLst>
              <a:ext uri="{FF2B5EF4-FFF2-40B4-BE49-F238E27FC236}">
                <a16:creationId xmlns:a16="http://schemas.microsoft.com/office/drawing/2014/main" id="{E2A06076-620B-1F66-6CB0-B63FCF382201}"/>
              </a:ext>
            </a:extLst>
          </p:cNvPr>
          <p:cNvSpPr>
            <a:spLocks noGrp="1"/>
          </p:cNvSpPr>
          <p:nvPr>
            <p:ph type="body" sz="quarter" idx="13"/>
          </p:nvPr>
        </p:nvSpPr>
        <p:spPr/>
        <p:txBody>
          <a:bodyPr/>
          <a:lstStyle/>
          <a:p>
            <a:r>
              <a:rPr lang="en-US" dirty="0"/>
              <a:t>Make sure you can access </a:t>
            </a:r>
            <a:br>
              <a:rPr lang="en-US" dirty="0"/>
            </a:br>
            <a:r>
              <a:rPr lang="en-US" dirty="0"/>
              <a:t>Ed, </a:t>
            </a:r>
            <a:r>
              <a:rPr lang="en-US" dirty="0" err="1"/>
              <a:t>Gradescope</a:t>
            </a:r>
            <a:r>
              <a:rPr lang="en-US" dirty="0"/>
              <a:t>, Panopto</a:t>
            </a:r>
          </a:p>
          <a:p>
            <a:r>
              <a:rPr lang="en-US" dirty="0"/>
              <a:t>Remember to complete the </a:t>
            </a:r>
            <a:r>
              <a:rPr lang="en-US" b="1" dirty="0">
                <a:solidFill>
                  <a:schemeClr val="accent4"/>
                </a:solidFill>
              </a:rPr>
              <a:t>practice problems </a:t>
            </a:r>
            <a:r>
              <a:rPr lang="en-US" dirty="0"/>
              <a:t>for each lecture</a:t>
            </a:r>
          </a:p>
        </p:txBody>
      </p:sp>
      <p:sp>
        <p:nvSpPr>
          <p:cNvPr id="8" name="Text Placeholder 7">
            <a:extLst>
              <a:ext uri="{FF2B5EF4-FFF2-40B4-BE49-F238E27FC236}">
                <a16:creationId xmlns:a16="http://schemas.microsoft.com/office/drawing/2014/main" id="{E435079F-CE98-A269-61B2-F74BFA6D95EB}"/>
              </a:ext>
            </a:extLst>
          </p:cNvPr>
          <p:cNvSpPr>
            <a:spLocks noGrp="1"/>
          </p:cNvSpPr>
          <p:nvPr>
            <p:ph type="body" sz="quarter" idx="16"/>
          </p:nvPr>
        </p:nvSpPr>
        <p:spPr>
          <a:xfrm>
            <a:off x="4745512" y="3762440"/>
            <a:ext cx="3133214" cy="2259013"/>
          </a:xfrm>
        </p:spPr>
        <p:txBody>
          <a:bodyPr/>
          <a:lstStyle/>
          <a:p>
            <a:r>
              <a:rPr lang="en-US" b="1" dirty="0">
                <a:solidFill>
                  <a:schemeClr val="accent3"/>
                </a:solidFill>
              </a:rPr>
              <a:t>Project 0 </a:t>
            </a:r>
            <a:r>
              <a:rPr lang="en-US" dirty="0"/>
              <a:t>(</a:t>
            </a:r>
            <a:r>
              <a:rPr lang="en-US" i="1" dirty="0"/>
              <a:t>optional</a:t>
            </a:r>
            <a:r>
              <a:rPr lang="en-US" dirty="0"/>
              <a:t>) is out!</a:t>
            </a:r>
          </a:p>
          <a:p>
            <a:pPr lvl="1"/>
            <a:r>
              <a:rPr lang="en-US" dirty="0">
                <a:latin typeface="+mj-lt"/>
              </a:rPr>
              <a:t>due</a:t>
            </a:r>
            <a:r>
              <a:rPr lang="en-US" dirty="0"/>
              <a:t> Thursday (6.25)</a:t>
            </a:r>
          </a:p>
          <a:p>
            <a:r>
              <a:rPr lang="en-US" b="1" dirty="0">
                <a:solidFill>
                  <a:schemeClr val="accent3"/>
                </a:solidFill>
              </a:rPr>
              <a:t>Homework 1 </a:t>
            </a:r>
            <a:r>
              <a:rPr lang="en-US" dirty="0"/>
              <a:t>released Friday</a:t>
            </a:r>
          </a:p>
          <a:p>
            <a:pPr lvl="1"/>
            <a:r>
              <a:rPr lang="en-US" dirty="0">
                <a:latin typeface="+mj-lt"/>
              </a:rPr>
              <a:t>due</a:t>
            </a:r>
            <a:r>
              <a:rPr lang="en-US" dirty="0"/>
              <a:t> next Thursday (7.2)</a:t>
            </a:r>
          </a:p>
          <a:p>
            <a:r>
              <a:rPr lang="en-US" b="1" dirty="0">
                <a:solidFill>
                  <a:schemeClr val="accent3"/>
                </a:solidFill>
              </a:rPr>
              <a:t>Project 1 </a:t>
            </a:r>
            <a:r>
              <a:rPr lang="en-US" dirty="0"/>
              <a:t>released Friday</a:t>
            </a:r>
          </a:p>
          <a:p>
            <a:pPr lvl="1"/>
            <a:r>
              <a:rPr lang="en-US" dirty="0">
                <a:latin typeface="+mj-lt"/>
              </a:rPr>
              <a:t>due</a:t>
            </a:r>
            <a:r>
              <a:rPr lang="en-US" dirty="0"/>
              <a:t> in two weeks (7.9)</a:t>
            </a:r>
          </a:p>
        </p:txBody>
      </p:sp>
      <p:sp>
        <p:nvSpPr>
          <p:cNvPr id="4" name="Date Placeholder 3">
            <a:extLst>
              <a:ext uri="{FF2B5EF4-FFF2-40B4-BE49-F238E27FC236}">
                <a16:creationId xmlns:a16="http://schemas.microsoft.com/office/drawing/2014/main" id="{AB662D48-429A-BE0A-ED5A-EC012FABD3A8}"/>
              </a:ext>
            </a:extLst>
          </p:cNvPr>
          <p:cNvSpPr>
            <a:spLocks noGrp="1"/>
          </p:cNvSpPr>
          <p:nvPr>
            <p:ph type="dt" sz="half" idx="4294967295"/>
          </p:nvPr>
        </p:nvSpPr>
        <p:spPr>
          <a:xfrm>
            <a:off x="0" y="6356350"/>
            <a:ext cx="2743200" cy="365125"/>
          </a:xfrm>
        </p:spPr>
        <p:txBody>
          <a:bodyPr/>
          <a:lstStyle/>
          <a:p>
            <a:r>
              <a:rPr lang="en-US"/>
              <a:t>CSE 473</a:t>
            </a:r>
            <a:endParaRPr lang="en-US" dirty="0"/>
          </a:p>
        </p:txBody>
      </p:sp>
      <p:pic>
        <p:nvPicPr>
          <p:cNvPr id="9" name="Picture 2" descr="Illustration of a robot holding a clipboard with its back turned">
            <a:extLst>
              <a:ext uri="{FF2B5EF4-FFF2-40B4-BE49-F238E27FC236}">
                <a16:creationId xmlns:a16="http://schemas.microsoft.com/office/drawing/2014/main" id="{3530B264-99D7-642F-0118-9E9B1F334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756" t="47968" r="37446"/>
          <a:stretch>
            <a:fillRect/>
          </a:stretch>
        </p:blipFill>
        <p:spPr bwMode="auto">
          <a:xfrm flipH="1">
            <a:off x="8357144" y="1771233"/>
            <a:ext cx="2470764" cy="3315534"/>
          </a:xfrm>
          <a:prstGeom prst="rect">
            <a:avLst/>
          </a:prstGeom>
          <a:noFill/>
        </p:spPr>
      </p:pic>
      <p:sp>
        <p:nvSpPr>
          <p:cNvPr id="10" name="Rectangle 9">
            <a:extLst>
              <a:ext uri="{FF2B5EF4-FFF2-40B4-BE49-F238E27FC236}">
                <a16:creationId xmlns:a16="http://schemas.microsoft.com/office/drawing/2014/main" id="{42C7F413-3057-84C0-A8D4-309866A75D39}"/>
              </a:ext>
              <a:ext uri="{C183D7F6-B498-43B3-948B-1728B52AA6E4}">
                <adec:decorative xmlns:adec="http://schemas.microsoft.com/office/drawing/2017/decorative" val="1"/>
              </a:ext>
            </a:extLst>
          </p:cNvPr>
          <p:cNvSpPr/>
          <p:nvPr/>
        </p:nvSpPr>
        <p:spPr>
          <a:xfrm>
            <a:off x="8065477" y="1606062"/>
            <a:ext cx="773723" cy="9964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857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A8E8C2C8-612A-CE1A-7A3E-C7FA09D3E0C2}"/>
              </a:ext>
            </a:extLst>
          </p:cNvPr>
          <p:cNvSpPr txBox="1"/>
          <p:nvPr/>
        </p:nvSpPr>
        <p:spPr>
          <a:xfrm>
            <a:off x="7443047" y="5268993"/>
            <a:ext cx="2693366" cy="553998"/>
          </a:xfrm>
          <a:prstGeom prst="rect">
            <a:avLst/>
          </a:prstGeom>
          <a:noFill/>
        </p:spPr>
        <p:txBody>
          <a:bodyPr wrap="none" rtlCol="0">
            <a:spAutoFit/>
          </a:bodyPr>
          <a:lstStyle/>
          <a:p>
            <a:r>
              <a:rPr lang="en-US" sz="3000" b="1" i="1" dirty="0">
                <a:solidFill>
                  <a:schemeClr val="accent4"/>
                </a:solidFill>
              </a:rPr>
              <a:t>G</a:t>
            </a:r>
            <a:r>
              <a:rPr lang="en-US" sz="3000" dirty="0"/>
              <a:t>(       ) = </a:t>
            </a:r>
            <a:r>
              <a:rPr lang="en-US" sz="3000" b="1" dirty="0">
                <a:solidFill>
                  <a:schemeClr val="accent3"/>
                </a:solidFill>
              </a:rPr>
              <a:t>true</a:t>
            </a:r>
            <a:r>
              <a:rPr lang="en-US" sz="3000" dirty="0"/>
              <a:t> </a:t>
            </a:r>
          </a:p>
        </p:txBody>
      </p:sp>
      <p:sp>
        <p:nvSpPr>
          <p:cNvPr id="46" name="TextBox 45">
            <a:extLst>
              <a:ext uri="{FF2B5EF4-FFF2-40B4-BE49-F238E27FC236}">
                <a16:creationId xmlns:a16="http://schemas.microsoft.com/office/drawing/2014/main" id="{DE5A3D1B-0FFF-D590-8F34-31FCCA3A76E8}"/>
              </a:ext>
            </a:extLst>
          </p:cNvPr>
          <p:cNvSpPr txBox="1"/>
          <p:nvPr/>
        </p:nvSpPr>
        <p:spPr>
          <a:xfrm>
            <a:off x="7425618" y="4440958"/>
            <a:ext cx="2816797" cy="553998"/>
          </a:xfrm>
          <a:prstGeom prst="rect">
            <a:avLst/>
          </a:prstGeom>
          <a:noFill/>
        </p:spPr>
        <p:txBody>
          <a:bodyPr wrap="none" rtlCol="0">
            <a:spAutoFit/>
          </a:bodyPr>
          <a:lstStyle/>
          <a:p>
            <a:r>
              <a:rPr lang="en-US" sz="3000" b="1" i="1" dirty="0">
                <a:solidFill>
                  <a:schemeClr val="accent4"/>
                </a:solidFill>
              </a:rPr>
              <a:t>G</a:t>
            </a:r>
            <a:r>
              <a:rPr lang="en-US" sz="3000" dirty="0"/>
              <a:t>(       ) = </a:t>
            </a:r>
            <a:r>
              <a:rPr lang="en-US" sz="3000" b="1" dirty="0">
                <a:solidFill>
                  <a:schemeClr val="accent2"/>
                </a:solidFill>
              </a:rPr>
              <a:t>false</a:t>
            </a:r>
            <a:r>
              <a:rPr lang="en-US" sz="3000" dirty="0"/>
              <a:t> </a:t>
            </a:r>
          </a:p>
        </p:txBody>
      </p:sp>
      <p:sp>
        <p:nvSpPr>
          <p:cNvPr id="6" name="Title 5">
            <a:extLst>
              <a:ext uri="{FF2B5EF4-FFF2-40B4-BE49-F238E27FC236}">
                <a16:creationId xmlns:a16="http://schemas.microsoft.com/office/drawing/2014/main" id="{E2228435-B299-EE53-B95E-B1C99500541E}"/>
              </a:ext>
            </a:extLst>
          </p:cNvPr>
          <p:cNvSpPr>
            <a:spLocks noGrp="1"/>
          </p:cNvSpPr>
          <p:nvPr>
            <p:ph type="title"/>
          </p:nvPr>
        </p:nvSpPr>
        <p:spPr/>
        <p:txBody>
          <a:bodyPr/>
          <a:lstStyle/>
          <a:p>
            <a:r>
              <a:rPr lang="en-US" dirty="0"/>
              <a:t>Search Problems</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2A7E6210-5F39-DBB0-DD92-921ED8B57EFB}"/>
                  </a:ext>
                </a:extLst>
              </p:cNvPr>
              <p:cNvSpPr>
                <a:spLocks noGrp="1"/>
              </p:cNvSpPr>
              <p:nvPr>
                <p:ph idx="1"/>
              </p:nvPr>
            </p:nvSpPr>
            <p:spPr>
              <a:xfrm>
                <a:off x="497158" y="1590261"/>
                <a:ext cx="5092517" cy="4606139"/>
              </a:xfrm>
            </p:spPr>
            <p:txBody>
              <a:bodyPr/>
              <a:lstStyle/>
              <a:p>
                <a:pPr marL="0" indent="0">
                  <a:buNone/>
                </a:pPr>
                <a:r>
                  <a:rPr lang="en-US" dirty="0"/>
                  <a:t>A </a:t>
                </a:r>
                <a:r>
                  <a:rPr lang="en-US" b="1" dirty="0">
                    <a:solidFill>
                      <a:schemeClr val="accent2"/>
                    </a:solidFill>
                    <a:latin typeface="Avenir Next" panose="020B0503020202020204" pitchFamily="34" charset="0"/>
                  </a:rPr>
                  <a:t>search problem </a:t>
                </a:r>
                <a:r>
                  <a:rPr lang="en-US" dirty="0"/>
                  <a:t>consists of:</a:t>
                </a:r>
              </a:p>
              <a:p>
                <a:pPr lvl="1"/>
                <a:r>
                  <a:rPr lang="en-US" b="1" dirty="0">
                    <a:solidFill>
                      <a:schemeClr val="accent3"/>
                    </a:solidFill>
                    <a:latin typeface="+mj-lt"/>
                  </a:rPr>
                  <a:t>state space  </a:t>
                </a:r>
                <a:endParaRPr lang="en-US" b="1" i="1" dirty="0">
                  <a:solidFill>
                    <a:schemeClr val="accent3"/>
                  </a:solidFill>
                  <a:latin typeface="+mj-lt"/>
                </a:endParaRPr>
              </a:p>
              <a:p>
                <a:pPr marL="914400" lvl="2"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𝑆</m:t>
                      </m:r>
                    </m:oMath>
                  </m:oMathPara>
                </a14:m>
                <a:endParaRPr lang="en-US" dirty="0"/>
              </a:p>
              <a:p>
                <a:pPr lvl="1"/>
                <a:r>
                  <a:rPr lang="en-US" dirty="0">
                    <a:solidFill>
                      <a:schemeClr val="accent1"/>
                    </a:solidFill>
                    <a:latin typeface="+mj-lt"/>
                  </a:rPr>
                  <a:t>actions</a:t>
                </a:r>
                <a:r>
                  <a:rPr lang="en-US" dirty="0"/>
                  <a:t> in each state </a:t>
                </a:r>
                <a:endParaRPr lang="en-US" b="0" i="1" dirty="0">
                  <a:latin typeface="Cambria Math" panose="02040503050406030204" pitchFamily="18" charset="0"/>
                </a:endParaRPr>
              </a:p>
              <a:p>
                <a:pPr marL="457200" lvl="1" indent="0">
                  <a:buNone/>
                </a:pPr>
                <a:r>
                  <a:rPr lang="en-US" dirty="0"/>
                  <a: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oMath>
                </a14:m>
                <a:endParaRPr lang="en-US" dirty="0"/>
              </a:p>
              <a:p>
                <a:pPr lvl="1"/>
                <a:r>
                  <a:rPr lang="en-US" dirty="0">
                    <a:latin typeface="+mj-lt"/>
                  </a:rPr>
                  <a:t>successor function</a:t>
                </a:r>
                <a:r>
                  <a:rPr lang="en-US" dirty="0"/>
                  <a:t> </a:t>
                </a:r>
                <a:endParaRPr lang="en-US" b="0" i="0" dirty="0">
                  <a:latin typeface="Cambria Math" panose="02040503050406030204" pitchFamily="18" charset="0"/>
                </a:endParaRPr>
              </a:p>
              <a:p>
                <a:pPr marL="457200" lvl="1" indent="0">
                  <a:buNone/>
                </a:pPr>
                <a:r>
                  <a:rPr lang="en-US" b="0" dirty="0"/>
                  <a:t>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m:t>
                        </m:r>
                      </m:e>
                      <m:sup>
                        <m:r>
                          <a:rPr lang="en-US" b="0" i="0" smtClean="0">
                            <a:latin typeface="Cambria Math" panose="02040503050406030204" pitchFamily="18" charset="0"/>
                          </a:rPr>
                          <m:t>′</m:t>
                        </m:r>
                      </m:sup>
                    </m:sSup>
                    <m:r>
                      <a:rPr lang="en-US" b="0" i="0" smtClean="0">
                        <a:latin typeface="Cambria Math" panose="02040503050406030204" pitchFamily="18" charset="0"/>
                      </a:rPr>
                      <m:t>=</m:t>
                    </m:r>
                    <m:r>
                      <m:rPr>
                        <m:sty m:val="p"/>
                      </m:rPr>
                      <a:rPr lang="en-US" b="0" i="0" smtClean="0">
                        <a:latin typeface="Cambria Math" panose="02040503050406030204" pitchFamily="18" charset="0"/>
                      </a:rPr>
                      <m:t>T</m:t>
                    </m:r>
                    <m:r>
                      <a:rPr lang="en-US" b="0" i="0" smtClean="0">
                        <a:latin typeface="Cambria Math" panose="02040503050406030204" pitchFamily="18" charset="0"/>
                      </a:rPr>
                      <m:t>(</m:t>
                    </m:r>
                    <m:r>
                      <m:rPr>
                        <m:sty m:val="p"/>
                      </m:rPr>
                      <a:rPr lang="en-US" b="0" i="0" smtClean="0">
                        <a:latin typeface="Cambria Math" panose="02040503050406030204" pitchFamily="18" charset="0"/>
                      </a:rPr>
                      <m:t>s</m:t>
                    </m:r>
                    <m:r>
                      <a:rPr lang="en-US" b="0" i="0" smtClean="0">
                        <a:latin typeface="Cambria Math" panose="02040503050406030204" pitchFamily="18" charset="0"/>
                      </a:rPr>
                      <m:t>, </m:t>
                    </m:r>
                    <m:r>
                      <m:rPr>
                        <m:sty m:val="p"/>
                      </m:rPr>
                      <a:rPr lang="en-US" b="0" i="0" smtClean="0">
                        <a:latin typeface="Cambria Math" panose="02040503050406030204" pitchFamily="18" charset="0"/>
                      </a:rPr>
                      <m:t>a</m:t>
                    </m:r>
                    <m:r>
                      <a:rPr lang="en-US" b="0" i="0" smtClean="0">
                        <a:latin typeface="Cambria Math" panose="02040503050406030204" pitchFamily="18" charset="0"/>
                      </a:rPr>
                      <m:t>)</m:t>
                    </m:r>
                  </m:oMath>
                </a14:m>
                <a:r>
                  <a:rPr lang="en-US" dirty="0"/>
                  <a:t> </a:t>
                </a:r>
              </a:p>
              <a:p>
                <a:pPr lvl="1"/>
                <a:r>
                  <a:rPr lang="en-US" dirty="0"/>
                  <a:t>action </a:t>
                </a:r>
                <a:r>
                  <a:rPr lang="en-US" dirty="0">
                    <a:latin typeface="+mj-lt"/>
                  </a:rPr>
                  <a:t>cost</a:t>
                </a:r>
                <a:r>
                  <a:rPr lang="en-US" dirty="0"/>
                  <a:t> (reward model) </a:t>
                </a:r>
                <a:endParaRPr lang="en-US" b="0" i="1" dirty="0">
                  <a:latin typeface="Cambria Math" panose="02040503050406030204" pitchFamily="18" charset="0"/>
                </a:endParaRPr>
              </a:p>
              <a:p>
                <a:pPr marL="457200" lvl="1" indent="0">
                  <a:buNone/>
                </a:pPr>
                <a:r>
                  <a:rPr lang="en-US" b="0" dirty="0"/>
                  <a:t>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en-US" dirty="0"/>
              </a:p>
              <a:p>
                <a:pPr lvl="1"/>
                <a:r>
                  <a:rPr lang="en-US" dirty="0">
                    <a:latin typeface="+mj-lt"/>
                  </a:rPr>
                  <a:t>start state </a:t>
                </a:r>
              </a:p>
              <a:p>
                <a:pPr marL="914400" lvl="2" indent="0">
                  <a:buNone/>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m:oMathPara>
                </a14:m>
                <a:endParaRPr lang="en-US" dirty="0"/>
              </a:p>
              <a:p>
                <a:pPr lvl="1"/>
                <a:r>
                  <a:rPr lang="en-US" dirty="0">
                    <a:solidFill>
                      <a:schemeClr val="accent4"/>
                    </a:solidFill>
                    <a:latin typeface="+mj-lt"/>
                  </a:rPr>
                  <a:t>goal test </a:t>
                </a:r>
              </a:p>
              <a:p>
                <a:pPr marL="914400" lvl="2"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m:oMathPara>
                </a14:m>
                <a:endParaRPr lang="en-US" dirty="0"/>
              </a:p>
              <a:p>
                <a:endParaRPr lang="en-US" dirty="0"/>
              </a:p>
            </p:txBody>
          </p:sp>
        </mc:Choice>
        <mc:Fallback xmlns="">
          <p:sp>
            <p:nvSpPr>
              <p:cNvPr id="7" name="Content Placeholder 6">
                <a:extLst>
                  <a:ext uri="{FF2B5EF4-FFF2-40B4-BE49-F238E27FC236}">
                    <a16:creationId xmlns:a16="http://schemas.microsoft.com/office/drawing/2014/main" id="{2A7E6210-5F39-DBB0-DD92-921ED8B57EFB}"/>
                  </a:ext>
                </a:extLst>
              </p:cNvPr>
              <p:cNvSpPr>
                <a:spLocks noGrp="1" noRot="1" noChangeAspect="1" noMove="1" noResize="1" noEditPoints="1" noAdjustHandles="1" noChangeArrowheads="1" noChangeShapeType="1" noTextEdit="1"/>
              </p:cNvSpPr>
              <p:nvPr>
                <p:ph idx="1"/>
              </p:nvPr>
            </p:nvSpPr>
            <p:spPr>
              <a:xfrm>
                <a:off x="497158" y="1590261"/>
                <a:ext cx="5092517" cy="4606139"/>
              </a:xfrm>
              <a:blipFill>
                <a:blip r:embed="rId2"/>
                <a:stretch>
                  <a:fillRect l="-1990"/>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5E04FC50-1254-5678-00DD-DCABD6AF466E}"/>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DB54775F-2F2B-343F-06D5-F123ED877660}"/>
              </a:ext>
            </a:extLst>
          </p:cNvPr>
          <p:cNvSpPr>
            <a:spLocks noGrp="1"/>
          </p:cNvSpPr>
          <p:nvPr>
            <p:ph type="sldNum" sz="quarter" idx="12"/>
          </p:nvPr>
        </p:nvSpPr>
        <p:spPr/>
        <p:txBody>
          <a:bodyPr/>
          <a:lstStyle/>
          <a:p>
            <a:fld id="{0C6CD854-DD62-6C4B-87F1-66B34D688D3F}" type="slidenum">
              <a:rPr lang="en-US" smtClean="0"/>
              <a:t>20</a:t>
            </a:fld>
            <a:endParaRPr lang="en-US"/>
          </a:p>
        </p:txBody>
      </p:sp>
      <p:grpSp>
        <p:nvGrpSpPr>
          <p:cNvPr id="8" name="Google Shape;149;p8" descr="7 different possible Pacman states on a 3x3 board with Pacman and up to 8 dots">
            <a:extLst>
              <a:ext uri="{FF2B5EF4-FFF2-40B4-BE49-F238E27FC236}">
                <a16:creationId xmlns:a16="http://schemas.microsoft.com/office/drawing/2014/main" id="{3AFE40C4-9FC1-16F9-389E-761FB7B75D58}"/>
              </a:ext>
              <a:ext uri="{C183D7F6-B498-43B3-948B-1728B52AA6E4}">
                <adec:decorative xmlns:adec="http://schemas.microsoft.com/office/drawing/2017/decorative" val="0"/>
              </a:ext>
            </a:extLst>
          </p:cNvPr>
          <p:cNvGrpSpPr/>
          <p:nvPr/>
        </p:nvGrpSpPr>
        <p:grpSpPr>
          <a:xfrm>
            <a:off x="6095999" y="1605238"/>
            <a:ext cx="4659313" cy="568325"/>
            <a:chOff x="6008687" y="2057401"/>
            <a:chExt cx="4659313" cy="568325"/>
          </a:xfrm>
        </p:grpSpPr>
        <p:pic>
          <p:nvPicPr>
            <p:cNvPr id="9" name="Google Shape;150;p8">
              <a:extLst>
                <a:ext uri="{FF2B5EF4-FFF2-40B4-BE49-F238E27FC236}">
                  <a16:creationId xmlns:a16="http://schemas.microsoft.com/office/drawing/2014/main" id="{F10CC21C-9BA2-A4AC-699C-D6E1941A7071}"/>
                </a:ext>
              </a:extLst>
            </p:cNvPr>
            <p:cNvPicPr preferRelativeResize="0"/>
            <p:nvPr/>
          </p:nvPicPr>
          <p:blipFill rotWithShape="1">
            <a:blip r:embed="rId3">
              <a:alphaModFix/>
            </a:blip>
            <a:srcRect/>
            <a:stretch/>
          </p:blipFill>
          <p:spPr>
            <a:xfrm>
              <a:off x="6694485" y="2057401"/>
              <a:ext cx="560388" cy="568325"/>
            </a:xfrm>
            <a:prstGeom prst="rect">
              <a:avLst/>
            </a:prstGeom>
            <a:noFill/>
            <a:ln>
              <a:noFill/>
            </a:ln>
          </p:spPr>
        </p:pic>
        <p:pic>
          <p:nvPicPr>
            <p:cNvPr id="10" name="Google Shape;151;p8">
              <a:extLst>
                <a:ext uri="{FF2B5EF4-FFF2-40B4-BE49-F238E27FC236}">
                  <a16:creationId xmlns:a16="http://schemas.microsoft.com/office/drawing/2014/main" id="{EFF68BC2-B4BB-DFBA-A459-E71760BF10C5}"/>
                </a:ext>
              </a:extLst>
            </p:cNvPr>
            <p:cNvPicPr preferRelativeResize="0"/>
            <p:nvPr/>
          </p:nvPicPr>
          <p:blipFill rotWithShape="1">
            <a:blip r:embed="rId4">
              <a:alphaModFix/>
            </a:blip>
            <a:srcRect/>
            <a:stretch/>
          </p:blipFill>
          <p:spPr>
            <a:xfrm>
              <a:off x="8047031" y="2061369"/>
              <a:ext cx="552451" cy="560388"/>
            </a:xfrm>
            <a:prstGeom prst="rect">
              <a:avLst/>
            </a:prstGeom>
            <a:noFill/>
            <a:ln>
              <a:noFill/>
            </a:ln>
          </p:spPr>
        </p:pic>
        <p:pic>
          <p:nvPicPr>
            <p:cNvPr id="11" name="Google Shape;152;p8">
              <a:extLst>
                <a:ext uri="{FF2B5EF4-FFF2-40B4-BE49-F238E27FC236}">
                  <a16:creationId xmlns:a16="http://schemas.microsoft.com/office/drawing/2014/main" id="{578FEA76-345C-5791-33A0-0F1AB84937D9}"/>
                </a:ext>
              </a:extLst>
            </p:cNvPr>
            <p:cNvPicPr preferRelativeResize="0"/>
            <p:nvPr/>
          </p:nvPicPr>
          <p:blipFill rotWithShape="1">
            <a:blip r:embed="rId5">
              <a:alphaModFix/>
            </a:blip>
            <a:srcRect/>
            <a:stretch/>
          </p:blipFill>
          <p:spPr>
            <a:xfrm>
              <a:off x="10123487" y="2061369"/>
              <a:ext cx="544513" cy="560388"/>
            </a:xfrm>
            <a:prstGeom prst="rect">
              <a:avLst/>
            </a:prstGeom>
            <a:noFill/>
            <a:ln>
              <a:noFill/>
            </a:ln>
          </p:spPr>
        </p:pic>
        <p:pic>
          <p:nvPicPr>
            <p:cNvPr id="12" name="Google Shape;153;p8">
              <a:extLst>
                <a:ext uri="{FF2B5EF4-FFF2-40B4-BE49-F238E27FC236}">
                  <a16:creationId xmlns:a16="http://schemas.microsoft.com/office/drawing/2014/main" id="{280B1561-0669-F7C9-A79A-3C34C84C2892}"/>
                </a:ext>
              </a:extLst>
            </p:cNvPr>
            <p:cNvPicPr preferRelativeResize="0"/>
            <p:nvPr/>
          </p:nvPicPr>
          <p:blipFill rotWithShape="1">
            <a:blip r:embed="rId6">
              <a:alphaModFix/>
            </a:blip>
            <a:srcRect/>
            <a:stretch/>
          </p:blipFill>
          <p:spPr>
            <a:xfrm>
              <a:off x="7380283" y="2061369"/>
              <a:ext cx="552451" cy="560388"/>
            </a:xfrm>
            <a:prstGeom prst="rect">
              <a:avLst/>
            </a:prstGeom>
            <a:noFill/>
            <a:ln>
              <a:noFill/>
            </a:ln>
          </p:spPr>
        </p:pic>
        <p:pic>
          <p:nvPicPr>
            <p:cNvPr id="13" name="Google Shape;154;p8">
              <a:extLst>
                <a:ext uri="{FF2B5EF4-FFF2-40B4-BE49-F238E27FC236}">
                  <a16:creationId xmlns:a16="http://schemas.microsoft.com/office/drawing/2014/main" id="{AE2B8845-FF5B-3596-47A4-FE55C7608FFF}"/>
                </a:ext>
              </a:extLst>
            </p:cNvPr>
            <p:cNvPicPr preferRelativeResize="0"/>
            <p:nvPr/>
          </p:nvPicPr>
          <p:blipFill rotWithShape="1">
            <a:blip r:embed="rId7">
              <a:alphaModFix/>
            </a:blip>
            <a:srcRect/>
            <a:stretch/>
          </p:blipFill>
          <p:spPr>
            <a:xfrm>
              <a:off x="9418631" y="2065338"/>
              <a:ext cx="552451" cy="552451"/>
            </a:xfrm>
            <a:prstGeom prst="rect">
              <a:avLst/>
            </a:prstGeom>
            <a:noFill/>
            <a:ln>
              <a:noFill/>
            </a:ln>
          </p:spPr>
        </p:pic>
        <p:pic>
          <p:nvPicPr>
            <p:cNvPr id="14" name="Google Shape;155;p8">
              <a:extLst>
                <a:ext uri="{FF2B5EF4-FFF2-40B4-BE49-F238E27FC236}">
                  <a16:creationId xmlns:a16="http://schemas.microsoft.com/office/drawing/2014/main" id="{26F1F0C8-9429-0264-5699-48AD201614DE}"/>
                </a:ext>
              </a:extLst>
            </p:cNvPr>
            <p:cNvPicPr preferRelativeResize="0"/>
            <p:nvPr/>
          </p:nvPicPr>
          <p:blipFill rotWithShape="1">
            <a:blip r:embed="rId8">
              <a:alphaModFix/>
            </a:blip>
            <a:srcRect/>
            <a:stretch/>
          </p:blipFill>
          <p:spPr>
            <a:xfrm>
              <a:off x="8724895" y="2061369"/>
              <a:ext cx="560387" cy="560388"/>
            </a:xfrm>
            <a:prstGeom prst="rect">
              <a:avLst/>
            </a:prstGeom>
            <a:noFill/>
            <a:ln>
              <a:noFill/>
            </a:ln>
          </p:spPr>
        </p:pic>
        <p:pic>
          <p:nvPicPr>
            <p:cNvPr id="15" name="Google Shape;156;p8">
              <a:extLst>
                <a:ext uri="{FF2B5EF4-FFF2-40B4-BE49-F238E27FC236}">
                  <a16:creationId xmlns:a16="http://schemas.microsoft.com/office/drawing/2014/main" id="{6F35E74E-91D6-7C0D-AD7C-068BCF2866B2}"/>
                </a:ext>
              </a:extLst>
            </p:cNvPr>
            <p:cNvPicPr preferRelativeResize="0"/>
            <p:nvPr/>
          </p:nvPicPr>
          <p:blipFill rotWithShape="1">
            <a:blip r:embed="rId9">
              <a:alphaModFix/>
            </a:blip>
            <a:srcRect/>
            <a:stretch/>
          </p:blipFill>
          <p:spPr>
            <a:xfrm>
              <a:off x="6008687" y="2061369"/>
              <a:ext cx="544513" cy="560388"/>
            </a:xfrm>
            <a:prstGeom prst="rect">
              <a:avLst/>
            </a:prstGeom>
            <a:noFill/>
            <a:ln>
              <a:noFill/>
            </a:ln>
          </p:spPr>
        </p:pic>
      </p:grpSp>
      <p:pic>
        <p:nvPicPr>
          <p:cNvPr id="25" name="Google Shape;141;p8" descr="A Pacman 3x3 state will 8 dots left and Pacman in the bottom left corner">
            <a:extLst>
              <a:ext uri="{FF2B5EF4-FFF2-40B4-BE49-F238E27FC236}">
                <a16:creationId xmlns:a16="http://schemas.microsoft.com/office/drawing/2014/main" id="{18386204-EACB-3E49-91B5-B873567E927B}"/>
              </a:ext>
            </a:extLst>
          </p:cNvPr>
          <p:cNvPicPr preferRelativeResize="0"/>
          <p:nvPr/>
        </p:nvPicPr>
        <p:blipFill rotWithShape="1">
          <a:blip r:embed="rId3">
            <a:alphaModFix/>
          </a:blip>
          <a:srcRect/>
          <a:stretch/>
        </p:blipFill>
        <p:spPr>
          <a:xfrm>
            <a:off x="7174004" y="3037373"/>
            <a:ext cx="560388" cy="568325"/>
          </a:xfrm>
          <a:prstGeom prst="rect">
            <a:avLst/>
          </a:prstGeom>
          <a:noFill/>
          <a:ln>
            <a:noFill/>
          </a:ln>
        </p:spPr>
      </p:pic>
      <p:pic>
        <p:nvPicPr>
          <p:cNvPr id="26" name="Google Shape;142;p8" descr="A Pacman state with 7 dots and Pacman in the middle left position">
            <a:extLst>
              <a:ext uri="{FF2B5EF4-FFF2-40B4-BE49-F238E27FC236}">
                <a16:creationId xmlns:a16="http://schemas.microsoft.com/office/drawing/2014/main" id="{F06232D5-BD51-7E98-FF28-8F8DFD1139DC}"/>
              </a:ext>
            </a:extLst>
          </p:cNvPr>
          <p:cNvPicPr preferRelativeResize="0"/>
          <p:nvPr/>
        </p:nvPicPr>
        <p:blipFill rotWithShape="1">
          <a:blip r:embed="rId6">
            <a:alphaModFix/>
          </a:blip>
          <a:srcRect/>
          <a:stretch/>
        </p:blipFill>
        <p:spPr>
          <a:xfrm>
            <a:off x="8820142" y="2621250"/>
            <a:ext cx="552451" cy="560387"/>
          </a:xfrm>
          <a:prstGeom prst="rect">
            <a:avLst/>
          </a:prstGeom>
          <a:noFill/>
          <a:ln>
            <a:noFill/>
          </a:ln>
        </p:spPr>
      </p:pic>
      <p:pic>
        <p:nvPicPr>
          <p:cNvPr id="27" name="Google Shape;143;p8" descr="A Pacman state with 7 dots and Pacman in the bottom center position">
            <a:extLst>
              <a:ext uri="{FF2B5EF4-FFF2-40B4-BE49-F238E27FC236}">
                <a16:creationId xmlns:a16="http://schemas.microsoft.com/office/drawing/2014/main" id="{F3E58EC2-A7E5-B795-D6CF-59C33FED7627}"/>
              </a:ext>
            </a:extLst>
          </p:cNvPr>
          <p:cNvPicPr preferRelativeResize="0"/>
          <p:nvPr/>
        </p:nvPicPr>
        <p:blipFill rotWithShape="1">
          <a:blip r:embed="rId4">
            <a:alphaModFix/>
          </a:blip>
          <a:srcRect/>
          <a:stretch/>
        </p:blipFill>
        <p:spPr>
          <a:xfrm>
            <a:off x="8820143" y="3418005"/>
            <a:ext cx="552451" cy="560387"/>
          </a:xfrm>
          <a:prstGeom prst="rect">
            <a:avLst/>
          </a:prstGeom>
          <a:noFill/>
          <a:ln>
            <a:noFill/>
          </a:ln>
        </p:spPr>
      </p:pic>
      <p:sp>
        <p:nvSpPr>
          <p:cNvPr id="31" name="Google Shape;147;p8">
            <a:extLst>
              <a:ext uri="{FF2B5EF4-FFF2-40B4-BE49-F238E27FC236}">
                <a16:creationId xmlns:a16="http://schemas.microsoft.com/office/drawing/2014/main" id="{89BFFAA2-D3D9-391F-7DA9-E021A7AEE5D3}"/>
              </a:ext>
            </a:extLst>
          </p:cNvPr>
          <p:cNvSpPr txBox="1"/>
          <p:nvPr/>
        </p:nvSpPr>
        <p:spPr>
          <a:xfrm>
            <a:off x="8320468" y="2603259"/>
            <a:ext cx="73973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accent3"/>
                </a:solidFill>
                <a:latin typeface="+mj-lt"/>
                <a:ea typeface="Calibri"/>
                <a:cs typeface="Calibri"/>
                <a:sym typeface="Calibri"/>
              </a:rPr>
              <a:t>+1</a:t>
            </a:r>
            <a:endParaRPr sz="1400" dirty="0">
              <a:solidFill>
                <a:schemeClr val="accent3"/>
              </a:solidFill>
              <a:latin typeface="+mj-lt"/>
            </a:endParaRPr>
          </a:p>
        </p:txBody>
      </p:sp>
      <p:cxnSp>
        <p:nvCxnSpPr>
          <p:cNvPr id="39" name="Elbow Connector 38">
            <a:extLst>
              <a:ext uri="{FF2B5EF4-FFF2-40B4-BE49-F238E27FC236}">
                <a16:creationId xmlns:a16="http://schemas.microsoft.com/office/drawing/2014/main" id="{B963B321-15C8-1617-A006-B653CEA2AE5A}"/>
              </a:ext>
              <a:ext uri="{C183D7F6-B498-43B3-948B-1728B52AA6E4}">
                <adec:decorative xmlns:adec="http://schemas.microsoft.com/office/drawing/2017/decorative" val="1"/>
              </a:ext>
            </a:extLst>
          </p:cNvPr>
          <p:cNvCxnSpPr>
            <a:stCxn id="25" idx="3"/>
            <a:endCxn id="27" idx="1"/>
          </p:cNvCxnSpPr>
          <p:nvPr/>
        </p:nvCxnSpPr>
        <p:spPr>
          <a:xfrm>
            <a:off x="7734392" y="3321536"/>
            <a:ext cx="1085751" cy="376663"/>
          </a:xfrm>
          <a:prstGeom prst="bentConnector3">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Elbow Connector 40">
            <a:extLst>
              <a:ext uri="{FF2B5EF4-FFF2-40B4-BE49-F238E27FC236}">
                <a16:creationId xmlns:a16="http://schemas.microsoft.com/office/drawing/2014/main" id="{85070386-B0FE-3FAE-19A4-F92A24B62442}"/>
              </a:ext>
              <a:ext uri="{C183D7F6-B498-43B3-948B-1728B52AA6E4}">
                <adec:decorative xmlns:adec="http://schemas.microsoft.com/office/drawing/2017/decorative" val="1"/>
              </a:ext>
            </a:extLst>
          </p:cNvPr>
          <p:cNvCxnSpPr>
            <a:stCxn id="25" idx="3"/>
            <a:endCxn id="26" idx="1"/>
          </p:cNvCxnSpPr>
          <p:nvPr/>
        </p:nvCxnSpPr>
        <p:spPr>
          <a:xfrm flipV="1">
            <a:off x="7734392" y="2901444"/>
            <a:ext cx="1085750" cy="420092"/>
          </a:xfrm>
          <a:prstGeom prst="bentConnector3">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42" name="Google Shape;147;p8">
            <a:extLst>
              <a:ext uri="{FF2B5EF4-FFF2-40B4-BE49-F238E27FC236}">
                <a16:creationId xmlns:a16="http://schemas.microsoft.com/office/drawing/2014/main" id="{A0F2893B-7DD9-45F7-3987-9130DDAC7003}"/>
              </a:ext>
            </a:extLst>
          </p:cNvPr>
          <p:cNvSpPr txBox="1"/>
          <p:nvPr/>
        </p:nvSpPr>
        <p:spPr>
          <a:xfrm>
            <a:off x="8320467" y="3746533"/>
            <a:ext cx="73973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accent3"/>
                </a:solidFill>
                <a:latin typeface="+mj-lt"/>
                <a:ea typeface="Calibri"/>
                <a:cs typeface="Calibri"/>
                <a:sym typeface="Calibri"/>
              </a:rPr>
              <a:t>+1</a:t>
            </a:r>
            <a:endParaRPr sz="1400" dirty="0">
              <a:solidFill>
                <a:schemeClr val="accent3"/>
              </a:solidFill>
              <a:latin typeface="+mj-lt"/>
            </a:endParaRPr>
          </a:p>
        </p:txBody>
      </p:sp>
      <p:pic>
        <p:nvPicPr>
          <p:cNvPr id="43" name="Google Shape;155;p8" descr="A Pacman state with no dots left and Pacman in the center">
            <a:extLst>
              <a:ext uri="{FF2B5EF4-FFF2-40B4-BE49-F238E27FC236}">
                <a16:creationId xmlns:a16="http://schemas.microsoft.com/office/drawing/2014/main" id="{9EF91EBD-0FEB-66CD-DAFA-D710B0B522AE}"/>
              </a:ext>
            </a:extLst>
          </p:cNvPr>
          <p:cNvPicPr preferRelativeResize="0"/>
          <p:nvPr/>
        </p:nvPicPr>
        <p:blipFill rotWithShape="1">
          <a:blip r:embed="rId8">
            <a:alphaModFix/>
          </a:blip>
          <a:srcRect/>
          <a:stretch/>
        </p:blipFill>
        <p:spPr>
          <a:xfrm>
            <a:off x="7991697" y="5227613"/>
            <a:ext cx="560387" cy="560388"/>
          </a:xfrm>
          <a:prstGeom prst="rect">
            <a:avLst/>
          </a:prstGeom>
          <a:noFill/>
          <a:ln>
            <a:noFill/>
          </a:ln>
        </p:spPr>
      </p:pic>
      <p:pic>
        <p:nvPicPr>
          <p:cNvPr id="45" name="Google Shape;152;p8" descr="A Pacman state with 3 dots left and Pacman in the top left position">
            <a:extLst>
              <a:ext uri="{FF2B5EF4-FFF2-40B4-BE49-F238E27FC236}">
                <a16:creationId xmlns:a16="http://schemas.microsoft.com/office/drawing/2014/main" id="{0A8E0317-1A16-3BBC-4D81-8770AE957B3D}"/>
              </a:ext>
            </a:extLst>
          </p:cNvPr>
          <p:cNvPicPr preferRelativeResize="0"/>
          <p:nvPr/>
        </p:nvPicPr>
        <p:blipFill rotWithShape="1">
          <a:blip r:embed="rId5">
            <a:alphaModFix/>
          </a:blip>
          <a:srcRect/>
          <a:stretch/>
        </p:blipFill>
        <p:spPr>
          <a:xfrm>
            <a:off x="7993859" y="4437963"/>
            <a:ext cx="544513" cy="560388"/>
          </a:xfrm>
          <a:prstGeom prst="rect">
            <a:avLst/>
          </a:prstGeom>
          <a:noFill/>
          <a:ln>
            <a:noFill/>
          </a:ln>
        </p:spPr>
      </p:pic>
      <p:sp>
        <p:nvSpPr>
          <p:cNvPr id="47" name="Rounded Rectangle 46">
            <a:extLst>
              <a:ext uri="{FF2B5EF4-FFF2-40B4-BE49-F238E27FC236}">
                <a16:creationId xmlns:a16="http://schemas.microsoft.com/office/drawing/2014/main" id="{06E11382-A090-F71A-0294-0A4A7E924BFD}"/>
              </a:ext>
              <a:ext uri="{C183D7F6-B498-43B3-948B-1728B52AA6E4}">
                <adec:decorative xmlns:adec="http://schemas.microsoft.com/office/drawing/2017/decorative" val="1"/>
              </a:ext>
            </a:extLst>
          </p:cNvPr>
          <p:cNvSpPr/>
          <p:nvPr/>
        </p:nvSpPr>
        <p:spPr>
          <a:xfrm>
            <a:off x="5944874" y="1497952"/>
            <a:ext cx="4931387" cy="803510"/>
          </a:xfrm>
          <a:prstGeom prst="roundRect">
            <a:avLst/>
          </a:prstGeom>
          <a:noFill/>
          <a:ln w="28575">
            <a:solidFill>
              <a:schemeClr val="accent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47;p8">
            <a:extLst>
              <a:ext uri="{FF2B5EF4-FFF2-40B4-BE49-F238E27FC236}">
                <a16:creationId xmlns:a16="http://schemas.microsoft.com/office/drawing/2014/main" id="{F3B216C9-7831-4A7C-BFEE-3161CAC075BE}"/>
              </a:ext>
            </a:extLst>
          </p:cNvPr>
          <p:cNvSpPr txBox="1"/>
          <p:nvPr/>
        </p:nvSpPr>
        <p:spPr>
          <a:xfrm>
            <a:off x="7921371" y="2603259"/>
            <a:ext cx="42734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accent1"/>
                </a:solidFill>
                <a:latin typeface="+mj-lt"/>
                <a:cs typeface="Calibri"/>
                <a:sym typeface="Calibri"/>
              </a:rPr>
              <a:t>N</a:t>
            </a:r>
            <a:endParaRPr sz="1400" dirty="0">
              <a:solidFill>
                <a:schemeClr val="accent1"/>
              </a:solidFill>
              <a:latin typeface="+mj-lt"/>
            </a:endParaRPr>
          </a:p>
        </p:txBody>
      </p:sp>
      <p:sp>
        <p:nvSpPr>
          <p:cNvPr id="3" name="Google Shape;147;p8">
            <a:extLst>
              <a:ext uri="{FF2B5EF4-FFF2-40B4-BE49-F238E27FC236}">
                <a16:creationId xmlns:a16="http://schemas.microsoft.com/office/drawing/2014/main" id="{19576ADD-A935-ED04-0C30-9C975526C83E}"/>
              </a:ext>
            </a:extLst>
          </p:cNvPr>
          <p:cNvSpPr txBox="1"/>
          <p:nvPr/>
        </p:nvSpPr>
        <p:spPr>
          <a:xfrm>
            <a:off x="7921371" y="3740797"/>
            <a:ext cx="42734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accent1"/>
                </a:solidFill>
                <a:latin typeface="+mj-lt"/>
                <a:cs typeface="Calibri"/>
                <a:sym typeface="Calibri"/>
              </a:rPr>
              <a:t>E</a:t>
            </a:r>
            <a:endParaRPr sz="1400" dirty="0">
              <a:solidFill>
                <a:schemeClr val="accent1"/>
              </a:solidFill>
              <a:latin typeface="+mj-lt"/>
            </a:endParaRPr>
          </a:p>
        </p:txBody>
      </p:sp>
    </p:spTree>
    <p:extLst>
      <p:ext uri="{BB962C8B-B14F-4D97-AF65-F5344CB8AC3E}">
        <p14:creationId xmlns:p14="http://schemas.microsoft.com/office/powerpoint/2010/main" val="361722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11" end="11"/>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
                                            <p:txEl>
                                              <p:pRg st="12" end="12"/>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31" grpId="0"/>
      <p:bldP spid="42" grpId="0"/>
      <p:bldP spid="47" grpId="0" animBg="1"/>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82ED1-F45C-A5BA-0854-184C1C18016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BCAC722-966D-EF6A-E591-A668B2C32E8A}"/>
              </a:ext>
            </a:extLst>
          </p:cNvPr>
          <p:cNvSpPr>
            <a:spLocks noGrp="1"/>
          </p:cNvSpPr>
          <p:nvPr>
            <p:ph type="title"/>
          </p:nvPr>
        </p:nvSpPr>
        <p:spPr/>
        <p:txBody>
          <a:bodyPr/>
          <a:lstStyle/>
          <a:p>
            <a:r>
              <a:rPr lang="en-US" dirty="0"/>
              <a:t>Search Problems Solutions</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25E8C5D6-D345-2C87-6863-FBD087E59459}"/>
                  </a:ext>
                </a:extLst>
              </p:cNvPr>
              <p:cNvSpPr>
                <a:spLocks noGrp="1"/>
              </p:cNvSpPr>
              <p:nvPr>
                <p:ph idx="1"/>
              </p:nvPr>
            </p:nvSpPr>
            <p:spPr>
              <a:xfrm>
                <a:off x="497158" y="1590261"/>
                <a:ext cx="5092517" cy="4606139"/>
              </a:xfrm>
            </p:spPr>
            <p:txBody>
              <a:bodyPr/>
              <a:lstStyle/>
              <a:p>
                <a:pPr marL="0" indent="0">
                  <a:buNone/>
                </a:pPr>
                <a:r>
                  <a:rPr lang="en-US" dirty="0"/>
                  <a:t>A </a:t>
                </a:r>
                <a:r>
                  <a:rPr lang="en-US" b="1" dirty="0">
                    <a:solidFill>
                      <a:schemeClr val="accent2"/>
                    </a:solidFill>
                    <a:latin typeface="Avenir Next" panose="020B0503020202020204" pitchFamily="34" charset="0"/>
                  </a:rPr>
                  <a:t>search problem </a:t>
                </a:r>
                <a:r>
                  <a:rPr lang="en-US" dirty="0"/>
                  <a:t>consists of:</a:t>
                </a:r>
              </a:p>
              <a:p>
                <a:pPr lvl="1"/>
                <a:r>
                  <a:rPr lang="en-US" b="1" dirty="0">
                    <a:solidFill>
                      <a:schemeClr val="accent3"/>
                    </a:solidFill>
                    <a:latin typeface="+mj-lt"/>
                  </a:rPr>
                  <a:t>state space  </a:t>
                </a:r>
                <a:endParaRPr lang="en-US" b="1" i="1" dirty="0">
                  <a:solidFill>
                    <a:schemeClr val="accent3"/>
                  </a:solidFill>
                  <a:latin typeface="+mj-lt"/>
                </a:endParaRPr>
              </a:p>
              <a:p>
                <a:pPr marL="914400" lvl="2"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𝑆</m:t>
                      </m:r>
                    </m:oMath>
                  </m:oMathPara>
                </a14:m>
                <a:endParaRPr lang="en-US" dirty="0"/>
              </a:p>
              <a:p>
                <a:pPr lvl="1"/>
                <a:r>
                  <a:rPr lang="en-US" dirty="0">
                    <a:solidFill>
                      <a:schemeClr val="accent1"/>
                    </a:solidFill>
                    <a:latin typeface="+mj-lt"/>
                  </a:rPr>
                  <a:t>actions</a:t>
                </a:r>
                <a:r>
                  <a:rPr lang="en-US" dirty="0"/>
                  <a:t> in each state </a:t>
                </a:r>
                <a:endParaRPr lang="en-US" b="0" i="1" dirty="0">
                  <a:latin typeface="Cambria Math" panose="02040503050406030204" pitchFamily="18" charset="0"/>
                </a:endParaRPr>
              </a:p>
              <a:p>
                <a:pPr marL="457200" lvl="1" indent="0">
                  <a:buNone/>
                </a:pPr>
                <a:r>
                  <a:rPr lang="en-US" dirty="0"/>
                  <a: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oMath>
                </a14:m>
                <a:endParaRPr lang="en-US" dirty="0"/>
              </a:p>
              <a:p>
                <a:pPr lvl="1"/>
                <a:r>
                  <a:rPr lang="en-US" dirty="0">
                    <a:latin typeface="+mj-lt"/>
                  </a:rPr>
                  <a:t>successor function</a:t>
                </a:r>
                <a:r>
                  <a:rPr lang="en-US" dirty="0"/>
                  <a:t> </a:t>
                </a:r>
                <a:endParaRPr lang="en-US" b="0" i="0" dirty="0">
                  <a:latin typeface="Cambria Math" panose="02040503050406030204" pitchFamily="18" charset="0"/>
                </a:endParaRPr>
              </a:p>
              <a:p>
                <a:pPr marL="457200" lvl="1" indent="0">
                  <a:buNone/>
                </a:pPr>
                <a:r>
                  <a:rPr lang="en-US" b="0" dirty="0"/>
                  <a:t>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m:t>
                        </m:r>
                      </m:e>
                      <m:sup>
                        <m:r>
                          <a:rPr lang="en-US" b="0" i="0" smtClean="0">
                            <a:latin typeface="Cambria Math" panose="02040503050406030204" pitchFamily="18" charset="0"/>
                          </a:rPr>
                          <m:t>′</m:t>
                        </m:r>
                      </m:sup>
                    </m:sSup>
                    <m:r>
                      <a:rPr lang="en-US" b="0" i="0" smtClean="0">
                        <a:latin typeface="Cambria Math" panose="02040503050406030204" pitchFamily="18" charset="0"/>
                      </a:rPr>
                      <m:t>=</m:t>
                    </m:r>
                    <m:r>
                      <m:rPr>
                        <m:sty m:val="p"/>
                      </m:rPr>
                      <a:rPr lang="en-US" b="0" i="0" smtClean="0">
                        <a:latin typeface="Cambria Math" panose="02040503050406030204" pitchFamily="18" charset="0"/>
                      </a:rPr>
                      <m:t>T</m:t>
                    </m:r>
                    <m:r>
                      <a:rPr lang="en-US" b="0" i="0" smtClean="0">
                        <a:latin typeface="Cambria Math" panose="02040503050406030204" pitchFamily="18" charset="0"/>
                      </a:rPr>
                      <m:t>(</m:t>
                    </m:r>
                    <m:r>
                      <m:rPr>
                        <m:sty m:val="p"/>
                      </m:rPr>
                      <a:rPr lang="en-US" b="0" i="0" smtClean="0">
                        <a:latin typeface="Cambria Math" panose="02040503050406030204" pitchFamily="18" charset="0"/>
                      </a:rPr>
                      <m:t>s</m:t>
                    </m:r>
                    <m:r>
                      <a:rPr lang="en-US" b="0" i="0" smtClean="0">
                        <a:latin typeface="Cambria Math" panose="02040503050406030204" pitchFamily="18" charset="0"/>
                      </a:rPr>
                      <m:t>, </m:t>
                    </m:r>
                    <m:r>
                      <m:rPr>
                        <m:sty m:val="p"/>
                      </m:rPr>
                      <a:rPr lang="en-US" b="0" i="0" smtClean="0">
                        <a:latin typeface="Cambria Math" panose="02040503050406030204" pitchFamily="18" charset="0"/>
                      </a:rPr>
                      <m:t>a</m:t>
                    </m:r>
                    <m:r>
                      <a:rPr lang="en-US" b="0" i="0" smtClean="0">
                        <a:latin typeface="Cambria Math" panose="02040503050406030204" pitchFamily="18" charset="0"/>
                      </a:rPr>
                      <m:t>)</m:t>
                    </m:r>
                  </m:oMath>
                </a14:m>
                <a:r>
                  <a:rPr lang="en-US" dirty="0"/>
                  <a:t> </a:t>
                </a:r>
              </a:p>
              <a:p>
                <a:pPr lvl="1"/>
                <a:r>
                  <a:rPr lang="en-US" dirty="0"/>
                  <a:t>action </a:t>
                </a:r>
                <a:r>
                  <a:rPr lang="en-US" dirty="0">
                    <a:latin typeface="+mj-lt"/>
                  </a:rPr>
                  <a:t>cost</a:t>
                </a:r>
                <a:r>
                  <a:rPr lang="en-US" dirty="0"/>
                  <a:t> (reward model) </a:t>
                </a:r>
                <a:endParaRPr lang="en-US" b="0" i="1" dirty="0">
                  <a:latin typeface="Cambria Math" panose="02040503050406030204" pitchFamily="18" charset="0"/>
                </a:endParaRPr>
              </a:p>
              <a:p>
                <a:pPr marL="457200" lvl="1" indent="0">
                  <a:buNone/>
                </a:pPr>
                <a:r>
                  <a:rPr lang="en-US" b="0" dirty="0"/>
                  <a:t>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en-US" dirty="0"/>
              </a:p>
              <a:p>
                <a:pPr lvl="1"/>
                <a:r>
                  <a:rPr lang="en-US" dirty="0">
                    <a:latin typeface="+mj-lt"/>
                  </a:rPr>
                  <a:t>start state </a:t>
                </a:r>
              </a:p>
              <a:p>
                <a:pPr marL="914400" lvl="2" indent="0">
                  <a:buNone/>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m:oMathPara>
                </a14:m>
                <a:endParaRPr lang="en-US" dirty="0"/>
              </a:p>
              <a:p>
                <a:pPr lvl="1"/>
                <a:r>
                  <a:rPr lang="en-US" dirty="0">
                    <a:solidFill>
                      <a:schemeClr val="accent4"/>
                    </a:solidFill>
                    <a:latin typeface="+mj-lt"/>
                  </a:rPr>
                  <a:t>goal test </a:t>
                </a:r>
              </a:p>
              <a:p>
                <a:pPr marL="914400" lvl="2"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m:oMathPara>
                </a14:m>
                <a:endParaRPr lang="en-US" dirty="0"/>
              </a:p>
              <a:p>
                <a:endParaRPr lang="en-US" dirty="0"/>
              </a:p>
            </p:txBody>
          </p:sp>
        </mc:Choice>
        <mc:Fallback xmlns="">
          <p:sp>
            <p:nvSpPr>
              <p:cNvPr id="7" name="Content Placeholder 6">
                <a:extLst>
                  <a:ext uri="{FF2B5EF4-FFF2-40B4-BE49-F238E27FC236}">
                    <a16:creationId xmlns:a16="http://schemas.microsoft.com/office/drawing/2014/main" id="{25E8C5D6-D345-2C87-6863-FBD087E59459}"/>
                  </a:ext>
                </a:extLst>
              </p:cNvPr>
              <p:cNvSpPr>
                <a:spLocks noGrp="1" noRot="1" noChangeAspect="1" noMove="1" noResize="1" noEditPoints="1" noAdjustHandles="1" noChangeArrowheads="1" noChangeShapeType="1" noTextEdit="1"/>
              </p:cNvSpPr>
              <p:nvPr>
                <p:ph idx="1"/>
              </p:nvPr>
            </p:nvSpPr>
            <p:spPr>
              <a:xfrm>
                <a:off x="497158" y="1590261"/>
                <a:ext cx="5092517" cy="4606139"/>
              </a:xfrm>
              <a:blipFill>
                <a:blip r:embed="rId2"/>
                <a:stretch>
                  <a:fillRect l="-1990"/>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E24D3C91-FC4D-5170-BA16-98285AF839BF}"/>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715227DD-F23C-4C25-8BDB-8DD750D8EBCD}"/>
              </a:ext>
            </a:extLst>
          </p:cNvPr>
          <p:cNvSpPr>
            <a:spLocks noGrp="1"/>
          </p:cNvSpPr>
          <p:nvPr>
            <p:ph type="sldNum" sz="quarter" idx="12"/>
          </p:nvPr>
        </p:nvSpPr>
        <p:spPr/>
        <p:txBody>
          <a:bodyPr/>
          <a:lstStyle/>
          <a:p>
            <a:fld id="{0C6CD854-DD62-6C4B-87F1-66B34D688D3F}" type="slidenum">
              <a:rPr lang="en-US" smtClean="0"/>
              <a:t>21</a:t>
            </a:fld>
            <a:endParaRPr lang="en-US"/>
          </a:p>
        </p:txBody>
      </p:sp>
      <p:sp>
        <p:nvSpPr>
          <p:cNvPr id="16" name="Rounded Rectangle 15">
            <a:extLst>
              <a:ext uri="{FF2B5EF4-FFF2-40B4-BE49-F238E27FC236}">
                <a16:creationId xmlns:a16="http://schemas.microsoft.com/office/drawing/2014/main" id="{EB8B8FE1-1562-9C49-174B-A440894DC748}"/>
              </a:ext>
            </a:extLst>
          </p:cNvPr>
          <p:cNvSpPr/>
          <p:nvPr/>
        </p:nvSpPr>
        <p:spPr>
          <a:xfrm>
            <a:off x="6095999" y="3001232"/>
            <a:ext cx="5322849" cy="1248937"/>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 </a:t>
            </a:r>
            <a:r>
              <a:rPr lang="en-US" b="1" dirty="0">
                <a:solidFill>
                  <a:schemeClr val="accent2"/>
                </a:solidFill>
              </a:rPr>
              <a:t>solution</a:t>
            </a:r>
            <a:r>
              <a:rPr lang="en-US" dirty="0">
                <a:solidFill>
                  <a:schemeClr val="tx1"/>
                </a:solidFill>
              </a:rPr>
              <a:t> to a search problem is a sequence of </a:t>
            </a:r>
            <a:r>
              <a:rPr lang="en-US" dirty="0">
                <a:solidFill>
                  <a:schemeClr val="accent1"/>
                </a:solidFill>
                <a:latin typeface="+mj-lt"/>
              </a:rPr>
              <a:t>actions</a:t>
            </a:r>
            <a:r>
              <a:rPr lang="en-US" dirty="0">
                <a:solidFill>
                  <a:schemeClr val="tx1"/>
                </a:solidFill>
              </a:rPr>
              <a:t> that reaches a </a:t>
            </a:r>
            <a:r>
              <a:rPr lang="en-US" dirty="0">
                <a:solidFill>
                  <a:schemeClr val="accent4"/>
                </a:solidFill>
                <a:latin typeface="+mj-lt"/>
              </a:rPr>
              <a:t>goal state</a:t>
            </a:r>
            <a:r>
              <a:rPr lang="en-US" dirty="0">
                <a:solidFill>
                  <a:schemeClr val="tx1"/>
                </a:solidFill>
              </a:rPr>
              <a:t> </a:t>
            </a:r>
          </a:p>
        </p:txBody>
      </p:sp>
      <p:sp>
        <p:nvSpPr>
          <p:cNvPr id="17" name="TextBox 16">
            <a:extLst>
              <a:ext uri="{FF2B5EF4-FFF2-40B4-BE49-F238E27FC236}">
                <a16:creationId xmlns:a16="http://schemas.microsoft.com/office/drawing/2014/main" id="{F65FB45C-ED4C-A090-3F5B-45DA8D5EE763}"/>
              </a:ext>
            </a:extLst>
          </p:cNvPr>
          <p:cNvSpPr txBox="1"/>
          <p:nvPr/>
        </p:nvSpPr>
        <p:spPr>
          <a:xfrm>
            <a:off x="6095999" y="4379929"/>
            <a:ext cx="5322848" cy="307777"/>
          </a:xfrm>
          <a:prstGeom prst="rect">
            <a:avLst/>
          </a:prstGeom>
          <a:noFill/>
        </p:spPr>
        <p:txBody>
          <a:bodyPr wrap="square" rtlCol="0">
            <a:spAutoFit/>
          </a:bodyPr>
          <a:lstStyle/>
          <a:p>
            <a:pPr algn="ctr"/>
            <a:r>
              <a:rPr lang="en-US" sz="1400" dirty="0"/>
              <a:t>An </a:t>
            </a:r>
            <a:r>
              <a:rPr lang="en-US" sz="1400" i="1" dirty="0"/>
              <a:t>optimal</a:t>
            </a:r>
            <a:r>
              <a:rPr lang="en-US" sz="1400" dirty="0"/>
              <a:t> solution has the least cost among all solutions</a:t>
            </a:r>
          </a:p>
        </p:txBody>
      </p:sp>
    </p:spTree>
    <p:extLst>
      <p:ext uri="{BB962C8B-B14F-4D97-AF65-F5344CB8AC3E}">
        <p14:creationId xmlns:p14="http://schemas.microsoft.com/office/powerpoint/2010/main" val="159572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28EB-5193-C23A-2621-3EEAF1BDA952}"/>
              </a:ext>
            </a:extLst>
          </p:cNvPr>
          <p:cNvSpPr>
            <a:spLocks noGrp="1"/>
          </p:cNvSpPr>
          <p:nvPr>
            <p:ph type="title"/>
          </p:nvPr>
        </p:nvSpPr>
        <p:spPr/>
        <p:txBody>
          <a:bodyPr/>
          <a:lstStyle/>
          <a:p>
            <a:r>
              <a:rPr lang="en-US" dirty="0"/>
              <a:t>Search Problems are </a:t>
            </a:r>
            <a:r>
              <a:rPr lang="en-US" i="1" dirty="0"/>
              <a:t>Models</a:t>
            </a:r>
          </a:p>
        </p:txBody>
      </p:sp>
      <p:sp>
        <p:nvSpPr>
          <p:cNvPr id="4" name="Date Placeholder 3">
            <a:extLst>
              <a:ext uri="{FF2B5EF4-FFF2-40B4-BE49-F238E27FC236}">
                <a16:creationId xmlns:a16="http://schemas.microsoft.com/office/drawing/2014/main" id="{D51DDFC3-70C7-3E46-20E8-2FD5E5F4373B}"/>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88D4A153-A0CB-39A9-0E51-81218AF9E708}"/>
              </a:ext>
            </a:extLst>
          </p:cNvPr>
          <p:cNvSpPr>
            <a:spLocks noGrp="1"/>
          </p:cNvSpPr>
          <p:nvPr>
            <p:ph type="sldNum" sz="quarter" idx="12"/>
          </p:nvPr>
        </p:nvSpPr>
        <p:spPr/>
        <p:txBody>
          <a:bodyPr/>
          <a:lstStyle/>
          <a:p>
            <a:fld id="{0C6CD854-DD62-6C4B-87F1-66B34D688D3F}" type="slidenum">
              <a:rPr lang="en-US" smtClean="0"/>
              <a:t>22</a:t>
            </a:fld>
            <a:endParaRPr lang="en-US"/>
          </a:p>
        </p:txBody>
      </p:sp>
      <p:pic>
        <p:nvPicPr>
          <p:cNvPr id="6" name="Google Shape;170;p9" descr="Illustration of a robot trying to build a model of the globe from tiny brick pieces while looking at a high-resolution photo of the actual earth from space">
            <a:extLst>
              <a:ext uri="{FF2B5EF4-FFF2-40B4-BE49-F238E27FC236}">
                <a16:creationId xmlns:a16="http://schemas.microsoft.com/office/drawing/2014/main" id="{AA90D32E-3234-E343-1859-1CEAD32A2E3F}"/>
              </a:ext>
            </a:extLst>
          </p:cNvPr>
          <p:cNvPicPr preferRelativeResize="0"/>
          <p:nvPr/>
        </p:nvPicPr>
        <p:blipFill rotWithShape="1">
          <a:blip r:embed="rId2">
            <a:alphaModFix/>
          </a:blip>
          <a:srcRect/>
          <a:stretch/>
        </p:blipFill>
        <p:spPr>
          <a:xfrm>
            <a:off x="1944758" y="1357346"/>
            <a:ext cx="8302482" cy="4355959"/>
          </a:xfrm>
          <a:prstGeom prst="rect">
            <a:avLst/>
          </a:prstGeom>
          <a:noFill/>
          <a:ln>
            <a:noFill/>
          </a:ln>
        </p:spPr>
      </p:pic>
    </p:spTree>
    <p:extLst>
      <p:ext uri="{BB962C8B-B14F-4D97-AF65-F5344CB8AC3E}">
        <p14:creationId xmlns:p14="http://schemas.microsoft.com/office/powerpoint/2010/main" val="121574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1F4E-A54C-1084-12C6-98041448B077}"/>
              </a:ext>
            </a:extLst>
          </p:cNvPr>
          <p:cNvSpPr>
            <a:spLocks noGrp="1"/>
          </p:cNvSpPr>
          <p:nvPr>
            <p:ph type="title"/>
          </p:nvPr>
        </p:nvSpPr>
        <p:spPr/>
        <p:txBody>
          <a:bodyPr/>
          <a:lstStyle/>
          <a:p>
            <a:r>
              <a:rPr lang="en-US" dirty="0"/>
              <a:t>State Space</a:t>
            </a:r>
          </a:p>
        </p:txBody>
      </p:sp>
      <p:sp>
        <p:nvSpPr>
          <p:cNvPr id="3" name="Content Placeholder 2">
            <a:extLst>
              <a:ext uri="{FF2B5EF4-FFF2-40B4-BE49-F238E27FC236}">
                <a16:creationId xmlns:a16="http://schemas.microsoft.com/office/drawing/2014/main" id="{CB7D9554-4F41-BE74-5CF5-0A4D501BC420}"/>
              </a:ext>
            </a:extLst>
          </p:cNvPr>
          <p:cNvSpPr>
            <a:spLocks noGrp="1"/>
          </p:cNvSpPr>
          <p:nvPr>
            <p:ph idx="1"/>
          </p:nvPr>
        </p:nvSpPr>
        <p:spPr/>
        <p:txBody>
          <a:bodyPr/>
          <a:lstStyle/>
          <a:p>
            <a:pPr marL="0" indent="0">
              <a:buNone/>
            </a:pPr>
            <a:r>
              <a:rPr lang="en-US" dirty="0"/>
              <a:t>The world state includes every detail of the environment</a:t>
            </a:r>
          </a:p>
          <a:p>
            <a:pPr marL="0" indent="0">
              <a:buNone/>
            </a:pPr>
            <a:r>
              <a:rPr lang="en-US" dirty="0"/>
              <a:t>The search </a:t>
            </a:r>
            <a:r>
              <a:rPr lang="en-US" b="1" dirty="0">
                <a:solidFill>
                  <a:schemeClr val="accent3"/>
                </a:solidFill>
                <a:latin typeface="Avenir Next" panose="020B0503020202020204" pitchFamily="34" charset="0"/>
              </a:rPr>
              <a:t>state space </a:t>
            </a:r>
            <a:r>
              <a:rPr lang="en-US" dirty="0"/>
              <a:t>tracks only the details needed for planning</a:t>
            </a:r>
          </a:p>
        </p:txBody>
      </p:sp>
      <p:sp>
        <p:nvSpPr>
          <p:cNvPr id="4" name="Date Placeholder 3">
            <a:extLst>
              <a:ext uri="{FF2B5EF4-FFF2-40B4-BE49-F238E27FC236}">
                <a16:creationId xmlns:a16="http://schemas.microsoft.com/office/drawing/2014/main" id="{A5A4D54E-2E32-C101-785A-0BF46EA2D04A}"/>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44CD45B4-98B8-0ED0-363E-E06F58A64339}"/>
              </a:ext>
            </a:extLst>
          </p:cNvPr>
          <p:cNvSpPr>
            <a:spLocks noGrp="1"/>
          </p:cNvSpPr>
          <p:nvPr>
            <p:ph type="sldNum" sz="quarter" idx="12"/>
          </p:nvPr>
        </p:nvSpPr>
        <p:spPr/>
        <p:txBody>
          <a:bodyPr/>
          <a:lstStyle/>
          <a:p>
            <a:fld id="{0C6CD854-DD62-6C4B-87F1-66B34D688D3F}" type="slidenum">
              <a:rPr lang="en-US" smtClean="0"/>
              <a:t>23</a:t>
            </a:fld>
            <a:endParaRPr lang="en-US"/>
          </a:p>
        </p:txBody>
      </p:sp>
      <p:pic>
        <p:nvPicPr>
          <p:cNvPr id="7" name="Google Shape;222;p15" descr="A Pacman game setup involving Pacman in a rectangular area with 30 dots but sequestered ghosts">
            <a:extLst>
              <a:ext uri="{FF2B5EF4-FFF2-40B4-BE49-F238E27FC236}">
                <a16:creationId xmlns:a16="http://schemas.microsoft.com/office/drawing/2014/main" id="{5DBBD43F-EEE3-A413-4803-5F3E0054D71D}"/>
              </a:ext>
            </a:extLst>
          </p:cNvPr>
          <p:cNvPicPr preferRelativeResize="0">
            <a:picLocks noChangeAspect="1"/>
          </p:cNvPicPr>
          <p:nvPr/>
        </p:nvPicPr>
        <p:blipFill rotWithShape="1">
          <a:blip r:embed="rId2">
            <a:alphaModFix/>
          </a:blip>
          <a:srcRect/>
          <a:stretch/>
        </p:blipFill>
        <p:spPr>
          <a:xfrm>
            <a:off x="4637260" y="3179859"/>
            <a:ext cx="2917480" cy="2965742"/>
          </a:xfrm>
          <a:prstGeom prst="rect">
            <a:avLst/>
          </a:prstGeom>
          <a:noFill/>
          <a:ln>
            <a:noFill/>
          </a:ln>
        </p:spPr>
      </p:pic>
      <p:sp>
        <p:nvSpPr>
          <p:cNvPr id="8" name="TextBox 7">
            <a:extLst>
              <a:ext uri="{FF2B5EF4-FFF2-40B4-BE49-F238E27FC236}">
                <a16:creationId xmlns:a16="http://schemas.microsoft.com/office/drawing/2014/main" id="{E2D8E4D2-C784-0DB2-7621-AFACA100529F}"/>
              </a:ext>
            </a:extLst>
          </p:cNvPr>
          <p:cNvSpPr txBox="1"/>
          <p:nvPr/>
        </p:nvSpPr>
        <p:spPr>
          <a:xfrm>
            <a:off x="832815" y="3892167"/>
            <a:ext cx="330512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states: (x, y) location </a:t>
            </a:r>
            <a:r>
              <a:rPr lang="en-US" sz="1400" i="1" dirty="0">
                <a:solidFill>
                  <a:schemeClr val="accent2"/>
                </a:solidFill>
              </a:rPr>
              <a:t>n = 120</a:t>
            </a:r>
          </a:p>
          <a:p>
            <a:pPr marL="285750" indent="-285750">
              <a:buFont typeface="Arial" panose="020B0604020202020204" pitchFamily="34" charset="0"/>
              <a:buChar char="•"/>
            </a:pPr>
            <a:r>
              <a:rPr lang="en-US" dirty="0"/>
              <a:t>actions: NSEW </a:t>
            </a:r>
            <a:r>
              <a:rPr lang="en-US" sz="1400" i="1" dirty="0">
                <a:solidFill>
                  <a:schemeClr val="accent2"/>
                </a:solidFill>
              </a:rPr>
              <a:t>n = 4</a:t>
            </a:r>
            <a:endParaRPr lang="en-US" sz="1400" dirty="0">
              <a:solidFill>
                <a:schemeClr val="accent2"/>
              </a:solidFill>
            </a:endParaRPr>
          </a:p>
          <a:p>
            <a:pPr marL="285750" indent="-285750">
              <a:buFont typeface="Arial" panose="020B0604020202020204" pitchFamily="34" charset="0"/>
              <a:buChar char="•"/>
            </a:pPr>
            <a:r>
              <a:rPr lang="en-US" dirty="0"/>
              <a:t>successor: location update</a:t>
            </a:r>
          </a:p>
          <a:p>
            <a:pPr marL="285750" indent="-285750">
              <a:buFont typeface="Arial" panose="020B0604020202020204" pitchFamily="34" charset="0"/>
              <a:buChar char="•"/>
            </a:pPr>
            <a:r>
              <a:rPr lang="en-US" dirty="0"/>
              <a:t>goal test: (x, y) = END</a:t>
            </a:r>
          </a:p>
          <a:p>
            <a:endParaRPr lang="en-US" i="1" dirty="0"/>
          </a:p>
        </p:txBody>
      </p:sp>
      <p:sp>
        <p:nvSpPr>
          <p:cNvPr id="9" name="TextBox 8">
            <a:extLst>
              <a:ext uri="{FF2B5EF4-FFF2-40B4-BE49-F238E27FC236}">
                <a16:creationId xmlns:a16="http://schemas.microsoft.com/office/drawing/2014/main" id="{CCBE5B03-D5E2-47AB-79C4-54CDAB077B6E}"/>
              </a:ext>
            </a:extLst>
          </p:cNvPr>
          <p:cNvSpPr txBox="1"/>
          <p:nvPr/>
        </p:nvSpPr>
        <p:spPr>
          <a:xfrm>
            <a:off x="7889217" y="3892167"/>
            <a:ext cx="380562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states: {(x, y), dot </a:t>
            </a:r>
            <a:r>
              <a:rPr lang="en-US" dirty="0" err="1"/>
              <a:t>booleans</a:t>
            </a:r>
            <a:r>
              <a:rPr lang="en-US" dirty="0"/>
              <a:t>} </a:t>
            </a:r>
            <a:r>
              <a:rPr lang="en-US" sz="1400" i="1" dirty="0">
                <a:solidFill>
                  <a:schemeClr val="accent2"/>
                </a:solidFill>
              </a:rPr>
              <a:t>n = ?</a:t>
            </a:r>
          </a:p>
          <a:p>
            <a:pPr marL="285750" indent="-285750">
              <a:buFont typeface="Arial" panose="020B0604020202020204" pitchFamily="34" charset="0"/>
              <a:buChar char="•"/>
            </a:pPr>
            <a:r>
              <a:rPr lang="en-US" dirty="0"/>
              <a:t>actions: NSEW </a:t>
            </a:r>
            <a:r>
              <a:rPr lang="en-US" sz="1400" i="1" dirty="0">
                <a:solidFill>
                  <a:schemeClr val="accent2"/>
                </a:solidFill>
              </a:rPr>
              <a:t>n = 4</a:t>
            </a:r>
            <a:endParaRPr lang="en-US" sz="1400" dirty="0">
              <a:solidFill>
                <a:schemeClr val="accent2"/>
              </a:solidFill>
            </a:endParaRPr>
          </a:p>
          <a:p>
            <a:pPr marL="285750" indent="-285750">
              <a:buFont typeface="Arial" panose="020B0604020202020204" pitchFamily="34" charset="0"/>
              <a:buChar char="•"/>
            </a:pPr>
            <a:r>
              <a:rPr lang="en-US" dirty="0"/>
              <a:t>successor: location, dot update</a:t>
            </a:r>
          </a:p>
          <a:p>
            <a:pPr marL="285750" indent="-285750">
              <a:buFont typeface="Arial" panose="020B0604020202020204" pitchFamily="34" charset="0"/>
              <a:buChar char="•"/>
            </a:pPr>
            <a:r>
              <a:rPr lang="en-US" dirty="0"/>
              <a:t>goal test: dots all false</a:t>
            </a:r>
          </a:p>
          <a:p>
            <a:endParaRPr lang="en-US" i="1" dirty="0"/>
          </a:p>
        </p:txBody>
      </p:sp>
      <p:sp>
        <p:nvSpPr>
          <p:cNvPr id="10" name="Rounded Rectangle 9">
            <a:extLst>
              <a:ext uri="{FF2B5EF4-FFF2-40B4-BE49-F238E27FC236}">
                <a16:creationId xmlns:a16="http://schemas.microsoft.com/office/drawing/2014/main" id="{9FD3F498-0A7F-F5CE-BA1E-663B6DF327A8}"/>
              </a:ext>
            </a:extLst>
          </p:cNvPr>
          <p:cNvSpPr/>
          <p:nvPr/>
        </p:nvSpPr>
        <p:spPr>
          <a:xfrm>
            <a:off x="1812229" y="3264575"/>
            <a:ext cx="1509960" cy="46764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Pathing</a:t>
            </a:r>
          </a:p>
        </p:txBody>
      </p:sp>
      <p:sp>
        <p:nvSpPr>
          <p:cNvPr id="11" name="Rounded Rectangle 10">
            <a:extLst>
              <a:ext uri="{FF2B5EF4-FFF2-40B4-BE49-F238E27FC236}">
                <a16:creationId xmlns:a16="http://schemas.microsoft.com/office/drawing/2014/main" id="{32091E52-AE4F-1E2D-21FA-ABBD71CEEAAF}"/>
              </a:ext>
            </a:extLst>
          </p:cNvPr>
          <p:cNvSpPr/>
          <p:nvPr/>
        </p:nvSpPr>
        <p:spPr>
          <a:xfrm>
            <a:off x="8869811" y="3264575"/>
            <a:ext cx="1741483" cy="46764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Eat All Dots</a:t>
            </a:r>
          </a:p>
        </p:txBody>
      </p:sp>
      <p:sp>
        <p:nvSpPr>
          <p:cNvPr id="12" name="Rounded Rectangle 11">
            <a:extLst>
              <a:ext uri="{FF2B5EF4-FFF2-40B4-BE49-F238E27FC236}">
                <a16:creationId xmlns:a16="http://schemas.microsoft.com/office/drawing/2014/main" id="{5EB1A751-4F70-2D23-40FE-550078803353}"/>
              </a:ext>
            </a:extLst>
          </p:cNvPr>
          <p:cNvSpPr/>
          <p:nvPr/>
        </p:nvSpPr>
        <p:spPr>
          <a:xfrm>
            <a:off x="1447821" y="5315305"/>
            <a:ext cx="2238777" cy="467642"/>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search space size = </a:t>
            </a:r>
            <a:r>
              <a:rPr lang="en-US" sz="1400" dirty="0">
                <a:solidFill>
                  <a:schemeClr val="tx1"/>
                </a:solidFill>
                <a:latin typeface="+mj-lt"/>
              </a:rPr>
              <a:t>120</a:t>
            </a:r>
            <a:r>
              <a:rPr lang="en-US" sz="1400" dirty="0">
                <a:solidFill>
                  <a:schemeClr val="tx1"/>
                </a:solidFill>
              </a:rPr>
              <a:t> </a:t>
            </a:r>
          </a:p>
        </p:txBody>
      </p:sp>
      <p:sp>
        <p:nvSpPr>
          <p:cNvPr id="14" name="Rounded Rectangle 13">
            <a:extLst>
              <a:ext uri="{FF2B5EF4-FFF2-40B4-BE49-F238E27FC236}">
                <a16:creationId xmlns:a16="http://schemas.microsoft.com/office/drawing/2014/main" id="{23576AD8-3ABD-C291-0549-F8DC05B52EA9}"/>
              </a:ext>
            </a:extLst>
          </p:cNvPr>
          <p:cNvSpPr/>
          <p:nvPr/>
        </p:nvSpPr>
        <p:spPr>
          <a:xfrm>
            <a:off x="8423018" y="5315305"/>
            <a:ext cx="2738022" cy="467642"/>
          </a:xfrm>
          <a:prstGeom prst="round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search space size = 120 (2</a:t>
            </a:r>
            <a:r>
              <a:rPr lang="en-US" sz="1400" baseline="30000" dirty="0">
                <a:solidFill>
                  <a:schemeClr val="tx1"/>
                </a:solidFill>
              </a:rPr>
              <a:t>30</a:t>
            </a:r>
            <a:r>
              <a:rPr lang="en-US" sz="1400" dirty="0">
                <a:solidFill>
                  <a:schemeClr val="tx1"/>
                </a:solidFill>
              </a:rPr>
              <a:t>)</a:t>
            </a:r>
          </a:p>
        </p:txBody>
      </p:sp>
      <p:sp>
        <p:nvSpPr>
          <p:cNvPr id="6" name="Rounded Rectangle 5">
            <a:extLst>
              <a:ext uri="{FF2B5EF4-FFF2-40B4-BE49-F238E27FC236}">
                <a16:creationId xmlns:a16="http://schemas.microsoft.com/office/drawing/2014/main" id="{2A3B8347-C838-E440-A428-E7A71843CFF8}"/>
              </a:ext>
            </a:extLst>
          </p:cNvPr>
          <p:cNvSpPr/>
          <p:nvPr/>
        </p:nvSpPr>
        <p:spPr>
          <a:xfrm>
            <a:off x="6214229" y="371216"/>
            <a:ext cx="4109012" cy="864672"/>
          </a:xfrm>
          <a:prstGeom prst="round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world state size = 120 (2</a:t>
            </a:r>
            <a:r>
              <a:rPr lang="en-US" baseline="30000" dirty="0">
                <a:solidFill>
                  <a:schemeClr val="tx1"/>
                </a:solidFill>
              </a:rPr>
              <a:t>30</a:t>
            </a:r>
            <a:r>
              <a:rPr lang="en-US" dirty="0">
                <a:solidFill>
                  <a:schemeClr val="tx1"/>
                </a:solidFill>
              </a:rPr>
              <a:t>) (12</a:t>
            </a:r>
            <a:r>
              <a:rPr lang="en-US" baseline="30000" dirty="0">
                <a:solidFill>
                  <a:schemeClr val="tx1"/>
                </a:solidFill>
              </a:rPr>
              <a:t>2</a:t>
            </a:r>
            <a:r>
              <a:rPr lang="en-US" dirty="0">
                <a:solidFill>
                  <a:schemeClr val="tx1"/>
                </a:solidFill>
              </a:rPr>
              <a:t>) 4</a:t>
            </a:r>
          </a:p>
        </p:txBody>
      </p:sp>
    </p:spTree>
    <p:extLst>
      <p:ext uri="{BB962C8B-B14F-4D97-AF65-F5344CB8AC3E}">
        <p14:creationId xmlns:p14="http://schemas.microsoft.com/office/powerpoint/2010/main" val="385672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animBg="1"/>
      <p:bldP spid="11" grpId="0" animBg="1"/>
      <p:bldP spid="12" grpId="0" animBg="1"/>
      <p:bldP spid="14"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4453E-4F3B-ABA1-F03E-AD3C0DB87F4E}"/>
              </a:ext>
            </a:extLst>
          </p:cNvPr>
          <p:cNvSpPr>
            <a:spLocks noGrp="1"/>
          </p:cNvSpPr>
          <p:nvPr>
            <p:ph type="title"/>
          </p:nvPr>
        </p:nvSpPr>
        <p:spPr/>
        <p:txBody>
          <a:bodyPr/>
          <a:lstStyle/>
          <a:p>
            <a:r>
              <a:rPr lang="en-US" dirty="0"/>
              <a:t>Scared Ghosts</a:t>
            </a:r>
          </a:p>
        </p:txBody>
      </p:sp>
      <p:sp>
        <p:nvSpPr>
          <p:cNvPr id="7" name="Content Placeholder 6">
            <a:extLst>
              <a:ext uri="{FF2B5EF4-FFF2-40B4-BE49-F238E27FC236}">
                <a16:creationId xmlns:a16="http://schemas.microsoft.com/office/drawing/2014/main" id="{D9871A6B-8521-C24C-7858-0A622B482091}"/>
              </a:ext>
            </a:extLst>
          </p:cNvPr>
          <p:cNvSpPr>
            <a:spLocks noGrp="1"/>
          </p:cNvSpPr>
          <p:nvPr>
            <p:ph idx="1"/>
          </p:nvPr>
        </p:nvSpPr>
        <p:spPr/>
        <p:txBody>
          <a:bodyPr>
            <a:noAutofit/>
          </a:bodyPr>
          <a:lstStyle/>
          <a:p>
            <a:pPr marL="0" indent="0">
              <a:buNone/>
            </a:pPr>
            <a:r>
              <a:rPr lang="en-US" dirty="0"/>
              <a:t>Problem: Eat all dots while keeping the ghosts constantly scared</a:t>
            </a:r>
          </a:p>
          <a:p>
            <a:pPr marL="0" indent="0">
              <a:buNone/>
            </a:pPr>
            <a:endParaRPr lang="en-US" dirty="0"/>
          </a:p>
          <a:p>
            <a:pPr marL="0" indent="0">
              <a:buNone/>
            </a:pPr>
            <a:endParaRPr lang="en-US" dirty="0"/>
          </a:p>
          <a:p>
            <a:pPr marL="0" indent="0">
              <a:buNone/>
            </a:pPr>
            <a:endParaRPr lang="en-US" dirty="0"/>
          </a:p>
          <a:p>
            <a:pPr marL="0" indent="0">
              <a:buNone/>
            </a:pPr>
            <a:br>
              <a:rPr lang="en-US" dirty="0"/>
            </a:br>
            <a:endParaRPr lang="en-US" dirty="0"/>
          </a:p>
          <a:p>
            <a:pPr marL="0" indent="0" algn="ctr">
              <a:buNone/>
            </a:pPr>
            <a:r>
              <a:rPr lang="en-US" sz="1800" i="1" dirty="0">
                <a:solidFill>
                  <a:schemeClr val="bg2"/>
                </a:solidFill>
              </a:rPr>
              <a:t>requires knowing Pacman position, dot </a:t>
            </a:r>
            <a:r>
              <a:rPr lang="en-US" sz="1800" i="1" dirty="0" err="1">
                <a:solidFill>
                  <a:schemeClr val="bg2"/>
                </a:solidFill>
              </a:rPr>
              <a:t>booleans</a:t>
            </a:r>
            <a:r>
              <a:rPr lang="en-US" sz="1800" i="1" dirty="0">
                <a:solidFill>
                  <a:schemeClr val="bg2"/>
                </a:solidFill>
              </a:rPr>
              <a:t>, power pellet Booleans, remaining scared time</a:t>
            </a:r>
          </a:p>
        </p:txBody>
      </p:sp>
      <p:sp>
        <p:nvSpPr>
          <p:cNvPr id="4" name="Date Placeholder 3">
            <a:extLst>
              <a:ext uri="{FF2B5EF4-FFF2-40B4-BE49-F238E27FC236}">
                <a16:creationId xmlns:a16="http://schemas.microsoft.com/office/drawing/2014/main" id="{BA8567D3-0248-DA20-F66F-69C420569EC1}"/>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BA008E3D-CFCC-E5DA-30B6-205FF2461D84}"/>
              </a:ext>
            </a:extLst>
          </p:cNvPr>
          <p:cNvSpPr>
            <a:spLocks noGrp="1"/>
          </p:cNvSpPr>
          <p:nvPr>
            <p:ph type="sldNum" sz="quarter" idx="12"/>
          </p:nvPr>
        </p:nvSpPr>
        <p:spPr/>
        <p:txBody>
          <a:bodyPr/>
          <a:lstStyle/>
          <a:p>
            <a:fld id="{0C6CD854-DD62-6C4B-87F1-66B34D688D3F}" type="slidenum">
              <a:rPr lang="en-US" smtClean="0"/>
              <a:t>24</a:t>
            </a:fld>
            <a:endParaRPr lang="en-US"/>
          </a:p>
        </p:txBody>
      </p:sp>
      <p:pic>
        <p:nvPicPr>
          <p:cNvPr id="9" name="Picture 8" descr="A Pacman game setup with a long rectangular maze, three ghosts, and various larger power pellets in addition to the regular dots">
            <a:extLst>
              <a:ext uri="{FF2B5EF4-FFF2-40B4-BE49-F238E27FC236}">
                <a16:creationId xmlns:a16="http://schemas.microsoft.com/office/drawing/2014/main" id="{D9C313F4-A269-C0B7-DC9F-735B7707BD9A}"/>
              </a:ext>
            </a:extLst>
          </p:cNvPr>
          <p:cNvPicPr>
            <a:picLocks noChangeAspect="1"/>
          </p:cNvPicPr>
          <p:nvPr/>
        </p:nvPicPr>
        <p:blipFill>
          <a:blip r:embed="rId2"/>
          <a:stretch>
            <a:fillRect/>
          </a:stretch>
        </p:blipFill>
        <p:spPr>
          <a:xfrm>
            <a:off x="1470540" y="2600500"/>
            <a:ext cx="9250917" cy="2585660"/>
          </a:xfrm>
          <a:prstGeom prst="rect">
            <a:avLst/>
          </a:prstGeom>
        </p:spPr>
      </p:pic>
    </p:spTree>
    <p:extLst>
      <p:ext uri="{BB962C8B-B14F-4D97-AF65-F5344CB8AC3E}">
        <p14:creationId xmlns:p14="http://schemas.microsoft.com/office/powerpoint/2010/main" val="326781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F1920-01F6-384C-DB55-7D265E4173EC}"/>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9685F769-4048-7641-0565-A4D6122D191A}"/>
              </a:ext>
            </a:extLst>
          </p:cNvPr>
          <p:cNvSpPr>
            <a:spLocks noGrp="1"/>
          </p:cNvSpPr>
          <p:nvPr>
            <p:ph type="dt" sz="half" idx="2"/>
          </p:nvPr>
        </p:nvSpPr>
        <p:spPr/>
        <p:txBody>
          <a:bodyPr/>
          <a:lstStyle/>
          <a:p>
            <a:r>
              <a:rPr lang="en-US"/>
              <a:t>CSE 473</a:t>
            </a:r>
            <a:endParaRPr lang="en-US" dirty="0"/>
          </a:p>
        </p:txBody>
      </p:sp>
      <p:sp>
        <p:nvSpPr>
          <p:cNvPr id="4" name="Slide Number Placeholder 3">
            <a:extLst>
              <a:ext uri="{FF2B5EF4-FFF2-40B4-BE49-F238E27FC236}">
                <a16:creationId xmlns:a16="http://schemas.microsoft.com/office/drawing/2014/main" id="{567FD2AA-354B-8BC0-6EFD-668AD18C3CCB}"/>
              </a:ext>
            </a:extLst>
          </p:cNvPr>
          <p:cNvSpPr>
            <a:spLocks noGrp="1"/>
          </p:cNvSpPr>
          <p:nvPr>
            <p:ph type="sldNum" sz="quarter" idx="12"/>
          </p:nvPr>
        </p:nvSpPr>
        <p:spPr/>
        <p:txBody>
          <a:bodyPr/>
          <a:lstStyle/>
          <a:p>
            <a:fld id="{0C6CD854-DD62-6C4B-87F1-66B34D688D3F}" type="slidenum">
              <a:rPr lang="en-US" smtClean="0"/>
              <a:t>25</a:t>
            </a:fld>
            <a:endParaRPr lang="en-US"/>
          </a:p>
        </p:txBody>
      </p:sp>
      <p:sp>
        <p:nvSpPr>
          <p:cNvPr id="5" name="Title 4">
            <a:extLst>
              <a:ext uri="{FF2B5EF4-FFF2-40B4-BE49-F238E27FC236}">
                <a16:creationId xmlns:a16="http://schemas.microsoft.com/office/drawing/2014/main" id="{54C77688-2791-4A7C-E857-5BD29A18C6F5}"/>
              </a:ext>
            </a:extLst>
          </p:cNvPr>
          <p:cNvSpPr>
            <a:spLocks noGrp="1"/>
          </p:cNvSpPr>
          <p:nvPr>
            <p:ph type="title"/>
          </p:nvPr>
        </p:nvSpPr>
        <p:spPr/>
        <p:txBody>
          <a:bodyPr/>
          <a:lstStyle/>
          <a:p>
            <a:r>
              <a:rPr lang="en-US" dirty="0"/>
              <a:t>Questions (3)</a:t>
            </a:r>
          </a:p>
        </p:txBody>
      </p:sp>
    </p:spTree>
    <p:extLst>
      <p:ext uri="{BB962C8B-B14F-4D97-AF65-F5344CB8AC3E}">
        <p14:creationId xmlns:p14="http://schemas.microsoft.com/office/powerpoint/2010/main" val="2014452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BA22-5C09-0A8D-1C06-267910A6DB1A}"/>
              </a:ext>
            </a:extLst>
          </p:cNvPr>
          <p:cNvSpPr>
            <a:spLocks noGrp="1"/>
          </p:cNvSpPr>
          <p:nvPr>
            <p:ph type="ctrTitle"/>
          </p:nvPr>
        </p:nvSpPr>
        <p:spPr/>
        <p:txBody>
          <a:bodyPr/>
          <a:lstStyle/>
          <a:p>
            <a:r>
              <a:rPr lang="en-US" dirty="0"/>
              <a:t>that’s it for today!</a:t>
            </a:r>
          </a:p>
        </p:txBody>
      </p:sp>
      <p:sp>
        <p:nvSpPr>
          <p:cNvPr id="3" name="Slide Number Placeholder 2">
            <a:extLst>
              <a:ext uri="{FF2B5EF4-FFF2-40B4-BE49-F238E27FC236}">
                <a16:creationId xmlns:a16="http://schemas.microsoft.com/office/drawing/2014/main" id="{F4695C3F-CD66-A7C6-F527-FB6964B095C5}"/>
              </a:ext>
            </a:extLst>
          </p:cNvPr>
          <p:cNvSpPr>
            <a:spLocks noGrp="1"/>
          </p:cNvSpPr>
          <p:nvPr>
            <p:ph type="sldNum" sz="quarter" idx="12"/>
          </p:nvPr>
        </p:nvSpPr>
        <p:spPr/>
        <p:txBody>
          <a:bodyPr/>
          <a:lstStyle/>
          <a:p>
            <a:fld id="{0C6CD854-DD62-6C4B-87F1-66B34D688D3F}" type="slidenum">
              <a:rPr lang="en-US" smtClean="0"/>
              <a:pPr/>
              <a:t>26</a:t>
            </a:fld>
            <a:endParaRPr lang="en-US"/>
          </a:p>
        </p:txBody>
      </p:sp>
      <p:sp>
        <p:nvSpPr>
          <p:cNvPr id="4" name="Text Placeholder 3">
            <a:extLst>
              <a:ext uri="{FF2B5EF4-FFF2-40B4-BE49-F238E27FC236}">
                <a16:creationId xmlns:a16="http://schemas.microsoft.com/office/drawing/2014/main" id="{10D9D130-F724-CF65-D97C-C03F9B16F599}"/>
              </a:ext>
            </a:extLst>
          </p:cNvPr>
          <p:cNvSpPr>
            <a:spLocks noGrp="1"/>
          </p:cNvSpPr>
          <p:nvPr>
            <p:ph type="body" sz="quarter" idx="13"/>
          </p:nvPr>
        </p:nvSpPr>
        <p:spPr>
          <a:xfrm>
            <a:off x="1624360" y="3768662"/>
            <a:ext cx="2979538" cy="2259013"/>
          </a:xfrm>
        </p:spPr>
        <p:txBody>
          <a:bodyPr/>
          <a:lstStyle/>
          <a:p>
            <a:r>
              <a:rPr lang="en-US" i="1" dirty="0"/>
              <a:t>What’s hard about modeling the world?</a:t>
            </a:r>
          </a:p>
          <a:p>
            <a:r>
              <a:rPr lang="en-US" dirty="0"/>
              <a:t>Agents and Agent Types</a:t>
            </a:r>
          </a:p>
          <a:p>
            <a:r>
              <a:rPr lang="en-US" dirty="0"/>
              <a:t>Rational Behavior</a:t>
            </a:r>
          </a:p>
          <a:p>
            <a:r>
              <a:rPr lang="en-US" dirty="0"/>
              <a:t>Environments and State Spaces</a:t>
            </a:r>
          </a:p>
        </p:txBody>
      </p:sp>
      <p:sp>
        <p:nvSpPr>
          <p:cNvPr id="5" name="Text Placeholder 4">
            <a:extLst>
              <a:ext uri="{FF2B5EF4-FFF2-40B4-BE49-F238E27FC236}">
                <a16:creationId xmlns:a16="http://schemas.microsoft.com/office/drawing/2014/main" id="{EE29183C-B3B2-40BC-0A6A-85C188234C20}"/>
              </a:ext>
            </a:extLst>
          </p:cNvPr>
          <p:cNvSpPr>
            <a:spLocks noGrp="1"/>
          </p:cNvSpPr>
          <p:nvPr>
            <p:ph type="body" sz="quarter" idx="15"/>
          </p:nvPr>
        </p:nvSpPr>
        <p:spPr>
          <a:xfrm>
            <a:off x="7866664" y="3762440"/>
            <a:ext cx="2877536" cy="2259013"/>
          </a:xfrm>
        </p:spPr>
        <p:txBody>
          <a:bodyPr/>
          <a:lstStyle/>
          <a:p>
            <a:r>
              <a:rPr lang="en-US" dirty="0"/>
              <a:t>Check Ed, </a:t>
            </a:r>
            <a:r>
              <a:rPr lang="en-US" dirty="0" err="1"/>
              <a:t>Gradescope</a:t>
            </a:r>
            <a:r>
              <a:rPr lang="en-US" dirty="0"/>
              <a:t> access</a:t>
            </a:r>
          </a:p>
          <a:p>
            <a:r>
              <a:rPr lang="en-US" dirty="0"/>
              <a:t>Complete </a:t>
            </a:r>
            <a:r>
              <a:rPr lang="en-US" b="1" dirty="0">
                <a:solidFill>
                  <a:schemeClr val="accent4"/>
                </a:solidFill>
              </a:rPr>
              <a:t>Practice Problem 2</a:t>
            </a:r>
          </a:p>
          <a:p>
            <a:r>
              <a:rPr lang="en-US" dirty="0"/>
              <a:t>Do </a:t>
            </a:r>
            <a:r>
              <a:rPr lang="en-US" b="1" dirty="0">
                <a:solidFill>
                  <a:schemeClr val="accent4"/>
                </a:solidFill>
              </a:rPr>
              <a:t>Project 0</a:t>
            </a:r>
            <a:r>
              <a:rPr lang="en-US" dirty="0"/>
              <a:t> (recommended!)</a:t>
            </a:r>
          </a:p>
        </p:txBody>
      </p:sp>
      <p:sp>
        <p:nvSpPr>
          <p:cNvPr id="6" name="Text Placeholder 5">
            <a:extLst>
              <a:ext uri="{FF2B5EF4-FFF2-40B4-BE49-F238E27FC236}">
                <a16:creationId xmlns:a16="http://schemas.microsoft.com/office/drawing/2014/main" id="{811707F8-922E-989E-1D14-57F87FE0DD2F}"/>
              </a:ext>
            </a:extLst>
          </p:cNvPr>
          <p:cNvSpPr>
            <a:spLocks noGrp="1"/>
          </p:cNvSpPr>
          <p:nvPr>
            <p:ph type="body" sz="quarter" idx="16"/>
          </p:nvPr>
        </p:nvSpPr>
        <p:spPr/>
        <p:txBody>
          <a:bodyPr/>
          <a:lstStyle/>
          <a:p>
            <a:r>
              <a:rPr lang="en-US" dirty="0"/>
              <a:t>Uninformed Search Algorithms</a:t>
            </a:r>
          </a:p>
          <a:p>
            <a:r>
              <a:rPr lang="en-US" dirty="0"/>
              <a:t>Search with Heuristics</a:t>
            </a:r>
          </a:p>
        </p:txBody>
      </p:sp>
    </p:spTree>
    <p:extLst>
      <p:ext uri="{BB962C8B-B14F-4D97-AF65-F5344CB8AC3E}">
        <p14:creationId xmlns:p14="http://schemas.microsoft.com/office/powerpoint/2010/main" val="3582346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47B42C-45B5-35CD-DB4E-06A62E6C2504}"/>
              </a:ext>
            </a:extLst>
          </p:cNvPr>
          <p:cNvSpPr>
            <a:spLocks noGrp="1"/>
          </p:cNvSpPr>
          <p:nvPr>
            <p:ph type="title"/>
          </p:nvPr>
        </p:nvSpPr>
        <p:spPr/>
        <p:txBody>
          <a:bodyPr>
            <a:normAutofit fontScale="90000"/>
          </a:bodyPr>
          <a:lstStyle/>
          <a:p>
            <a:r>
              <a:rPr lang="en-US" dirty="0"/>
              <a:t>How should we model the world?</a:t>
            </a:r>
          </a:p>
        </p:txBody>
      </p:sp>
      <p:sp>
        <p:nvSpPr>
          <p:cNvPr id="4" name="Date Placeholder 3">
            <a:extLst>
              <a:ext uri="{FF2B5EF4-FFF2-40B4-BE49-F238E27FC236}">
                <a16:creationId xmlns:a16="http://schemas.microsoft.com/office/drawing/2014/main" id="{AAA75CD7-40A5-82FC-F477-E476BCE0FDC6}"/>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64F1C898-BF50-A5C7-626D-5D048D301441}"/>
              </a:ext>
            </a:extLst>
          </p:cNvPr>
          <p:cNvSpPr>
            <a:spLocks noGrp="1"/>
          </p:cNvSpPr>
          <p:nvPr>
            <p:ph type="sldNum" sz="quarter" idx="12"/>
          </p:nvPr>
        </p:nvSpPr>
        <p:spPr/>
        <p:txBody>
          <a:bodyPr/>
          <a:lstStyle/>
          <a:p>
            <a:fld id="{0C6CD854-DD62-6C4B-87F1-66B34D688D3F}" type="slidenum">
              <a:rPr lang="en-US" smtClean="0"/>
              <a:t>3</a:t>
            </a:fld>
            <a:endParaRPr lang="en-US"/>
          </a:p>
        </p:txBody>
      </p:sp>
    </p:spTree>
    <p:extLst>
      <p:ext uri="{BB962C8B-B14F-4D97-AF65-F5344CB8AC3E}">
        <p14:creationId xmlns:p14="http://schemas.microsoft.com/office/powerpoint/2010/main" val="52932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DB64A8-B967-6628-88AE-A316322A9DD8}"/>
              </a:ext>
            </a:extLst>
          </p:cNvPr>
          <p:cNvSpPr>
            <a:spLocks noGrp="1"/>
          </p:cNvSpPr>
          <p:nvPr>
            <p:ph type="title"/>
          </p:nvPr>
        </p:nvSpPr>
        <p:spPr/>
        <p:txBody>
          <a:bodyPr/>
          <a:lstStyle/>
          <a:p>
            <a:r>
              <a:rPr lang="en-US" dirty="0"/>
              <a:t>Modeling Pacman</a:t>
            </a:r>
          </a:p>
        </p:txBody>
      </p:sp>
      <p:sp>
        <p:nvSpPr>
          <p:cNvPr id="3" name="Date Placeholder 2">
            <a:extLst>
              <a:ext uri="{FF2B5EF4-FFF2-40B4-BE49-F238E27FC236}">
                <a16:creationId xmlns:a16="http://schemas.microsoft.com/office/drawing/2014/main" id="{CBBC3332-D750-E70C-D9BF-5BFE2F5A1B42}"/>
              </a:ext>
            </a:extLst>
          </p:cNvPr>
          <p:cNvSpPr>
            <a:spLocks noGrp="1"/>
          </p:cNvSpPr>
          <p:nvPr>
            <p:ph type="dt" sz="half" idx="2"/>
          </p:nvPr>
        </p:nvSpPr>
        <p:spPr/>
        <p:txBody>
          <a:bodyPr/>
          <a:lstStyle/>
          <a:p>
            <a:r>
              <a:rPr lang="en-US"/>
              <a:t>CSE 473</a:t>
            </a:r>
            <a:endParaRPr lang="en-US" dirty="0"/>
          </a:p>
        </p:txBody>
      </p:sp>
      <p:sp>
        <p:nvSpPr>
          <p:cNvPr id="4" name="Slide Number Placeholder 3">
            <a:extLst>
              <a:ext uri="{FF2B5EF4-FFF2-40B4-BE49-F238E27FC236}">
                <a16:creationId xmlns:a16="http://schemas.microsoft.com/office/drawing/2014/main" id="{A7F60F99-920C-AF6A-6EB8-0F68B0DE9CF6}"/>
              </a:ext>
            </a:extLst>
          </p:cNvPr>
          <p:cNvSpPr>
            <a:spLocks noGrp="1"/>
          </p:cNvSpPr>
          <p:nvPr>
            <p:ph type="sldNum" sz="quarter" idx="12"/>
          </p:nvPr>
        </p:nvSpPr>
        <p:spPr/>
        <p:txBody>
          <a:bodyPr/>
          <a:lstStyle/>
          <a:p>
            <a:fld id="{0C6CD854-DD62-6C4B-87F1-66B34D688D3F}" type="slidenum">
              <a:rPr lang="en-US" smtClean="0"/>
              <a:t>4</a:t>
            </a:fld>
            <a:endParaRPr lang="en-US"/>
          </a:p>
        </p:txBody>
      </p:sp>
      <p:pic>
        <p:nvPicPr>
          <p:cNvPr id="8" name="Picture 7" descr="A game of Pacman with two ghosts and a medium-sized maze">
            <a:extLst>
              <a:ext uri="{FF2B5EF4-FFF2-40B4-BE49-F238E27FC236}">
                <a16:creationId xmlns:a16="http://schemas.microsoft.com/office/drawing/2014/main" id="{082BB138-7ADA-1F6F-E445-E2CB2E391F3D}"/>
              </a:ext>
            </a:extLst>
          </p:cNvPr>
          <p:cNvPicPr>
            <a:picLocks noChangeAspect="1"/>
          </p:cNvPicPr>
          <p:nvPr/>
        </p:nvPicPr>
        <p:blipFill>
          <a:blip r:embed="rId2"/>
          <a:srcRect t="2169" b="9058"/>
          <a:stretch>
            <a:fillRect/>
          </a:stretch>
        </p:blipFill>
        <p:spPr>
          <a:xfrm>
            <a:off x="2408150" y="1084521"/>
            <a:ext cx="7375700" cy="4082902"/>
          </a:xfrm>
          <a:prstGeom prst="rect">
            <a:avLst/>
          </a:prstGeom>
        </p:spPr>
      </p:pic>
    </p:spTree>
    <p:extLst>
      <p:ext uri="{BB962C8B-B14F-4D97-AF65-F5344CB8AC3E}">
        <p14:creationId xmlns:p14="http://schemas.microsoft.com/office/powerpoint/2010/main" val="2502860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1E8A2-6C68-D52D-927B-28981FA0C0A0}"/>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82A64FE2-DBF0-F3D3-CA2B-5057E910643B}"/>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7D304981-F4FC-0CAA-E65B-881DF3366511}"/>
              </a:ext>
            </a:extLst>
          </p:cNvPr>
          <p:cNvSpPr>
            <a:spLocks noGrp="1"/>
          </p:cNvSpPr>
          <p:nvPr>
            <p:ph type="sldNum" sz="quarter" idx="12"/>
          </p:nvPr>
        </p:nvSpPr>
        <p:spPr/>
        <p:txBody>
          <a:bodyPr/>
          <a:lstStyle/>
          <a:p>
            <a:fld id="{0C6CD854-DD62-6C4B-87F1-66B34D688D3F}" type="slidenum">
              <a:rPr lang="en-US" smtClean="0"/>
              <a:t>5</a:t>
            </a:fld>
            <a:endParaRPr lang="en-US"/>
          </a:p>
        </p:txBody>
      </p:sp>
      <p:sp>
        <p:nvSpPr>
          <p:cNvPr id="11" name="Rounded Rectangle 10">
            <a:extLst>
              <a:ext uri="{FF2B5EF4-FFF2-40B4-BE49-F238E27FC236}">
                <a16:creationId xmlns:a16="http://schemas.microsoft.com/office/drawing/2014/main" id="{E6F2D75C-01C6-6510-5C25-6B76F0EECD22}"/>
              </a:ext>
            </a:extLst>
          </p:cNvPr>
          <p:cNvSpPr/>
          <p:nvPr/>
        </p:nvSpPr>
        <p:spPr>
          <a:xfrm>
            <a:off x="1636775" y="2984656"/>
            <a:ext cx="8918449" cy="1255776"/>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rPr>
              <a:t>AI</a:t>
            </a:r>
            <a:r>
              <a:rPr lang="en-US" sz="2400" dirty="0">
                <a:solidFill>
                  <a:schemeClr val="tx1"/>
                </a:solidFill>
              </a:rPr>
              <a:t> comprises computer systems that demonstrate the ability to </a:t>
            </a:r>
            <a:r>
              <a:rPr lang="en-US" sz="2400" dirty="0">
                <a:solidFill>
                  <a:schemeClr val="tx1"/>
                </a:solidFill>
                <a:latin typeface="+mj-lt"/>
              </a:rPr>
              <a:t>achieve specified </a:t>
            </a:r>
            <a:r>
              <a:rPr lang="en-US" sz="2400" dirty="0">
                <a:solidFill>
                  <a:schemeClr val="accent3"/>
                </a:solidFill>
                <a:latin typeface="+mj-lt"/>
              </a:rPr>
              <a:t>objectives</a:t>
            </a:r>
            <a:r>
              <a:rPr lang="en-US" sz="2400" dirty="0">
                <a:solidFill>
                  <a:schemeClr val="tx1"/>
                </a:solidFill>
              </a:rPr>
              <a:t> through </a:t>
            </a:r>
            <a:r>
              <a:rPr lang="en-US" sz="2400" dirty="0">
                <a:solidFill>
                  <a:schemeClr val="tx1"/>
                </a:solidFill>
                <a:latin typeface="+mj-lt"/>
              </a:rPr>
              <a:t>independent </a:t>
            </a:r>
            <a:r>
              <a:rPr lang="en-US" sz="2400" dirty="0">
                <a:solidFill>
                  <a:schemeClr val="accent4"/>
                </a:solidFill>
                <a:latin typeface="+mj-lt"/>
              </a:rPr>
              <a:t>action</a:t>
            </a:r>
            <a:r>
              <a:rPr lang="en-US" sz="2400" dirty="0">
                <a:solidFill>
                  <a:schemeClr val="tx1"/>
                </a:solidFill>
              </a:rPr>
              <a:t>.</a:t>
            </a:r>
          </a:p>
        </p:txBody>
      </p:sp>
      <p:sp>
        <p:nvSpPr>
          <p:cNvPr id="12" name="TextBox 11">
            <a:extLst>
              <a:ext uri="{FF2B5EF4-FFF2-40B4-BE49-F238E27FC236}">
                <a16:creationId xmlns:a16="http://schemas.microsoft.com/office/drawing/2014/main" id="{3B1F6398-4494-B41D-D59D-FDE9AD1FA9F5}"/>
              </a:ext>
            </a:extLst>
          </p:cNvPr>
          <p:cNvSpPr txBox="1"/>
          <p:nvPr/>
        </p:nvSpPr>
        <p:spPr>
          <a:xfrm>
            <a:off x="1636775" y="2617567"/>
            <a:ext cx="2032929" cy="276999"/>
          </a:xfrm>
          <a:prstGeom prst="rect">
            <a:avLst/>
          </a:prstGeom>
          <a:noFill/>
        </p:spPr>
        <p:txBody>
          <a:bodyPr wrap="none" rtlCol="0">
            <a:spAutoFit/>
          </a:bodyPr>
          <a:lstStyle/>
          <a:p>
            <a:r>
              <a:rPr lang="en-US" sz="1200" b="1" dirty="0">
                <a:solidFill>
                  <a:schemeClr val="accent2"/>
                </a:solidFill>
              </a:rPr>
              <a:t>(WORKING) DEFINITION</a:t>
            </a:r>
          </a:p>
        </p:txBody>
      </p:sp>
      <p:sp>
        <p:nvSpPr>
          <p:cNvPr id="8" name="Title 7">
            <a:extLst>
              <a:ext uri="{FF2B5EF4-FFF2-40B4-BE49-F238E27FC236}">
                <a16:creationId xmlns:a16="http://schemas.microsoft.com/office/drawing/2014/main" id="{B6BE49C5-1FFD-67C2-713C-9F27DBBDCEF9}"/>
              </a:ext>
            </a:extLst>
          </p:cNvPr>
          <p:cNvSpPr>
            <a:spLocks noGrp="1"/>
          </p:cNvSpPr>
          <p:nvPr>
            <p:ph type="title"/>
          </p:nvPr>
        </p:nvSpPr>
        <p:spPr>
          <a:xfrm>
            <a:off x="1058945" y="-1161039"/>
            <a:ext cx="10074109" cy="1161039"/>
          </a:xfrm>
        </p:spPr>
        <p:txBody>
          <a:bodyPr vert="horz" lIns="91440" tIns="45720" rIns="91440" bIns="45720" rtlCol="0" anchor="b">
            <a:normAutofit/>
          </a:bodyPr>
          <a:lstStyle/>
          <a:p>
            <a:r>
              <a:rPr lang="en-US" i="0" dirty="0"/>
              <a:t>Working Definition of AI</a:t>
            </a:r>
          </a:p>
        </p:txBody>
      </p:sp>
    </p:spTree>
    <p:extLst>
      <p:ext uri="{BB962C8B-B14F-4D97-AF65-F5344CB8AC3E}">
        <p14:creationId xmlns:p14="http://schemas.microsoft.com/office/powerpoint/2010/main" val="4035291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B4459C-9502-310B-15B9-B35C65CFA3A9}"/>
              </a:ext>
            </a:extLst>
          </p:cNvPr>
          <p:cNvSpPr>
            <a:spLocks noGrp="1"/>
          </p:cNvSpPr>
          <p:nvPr>
            <p:ph type="title"/>
          </p:nvPr>
        </p:nvSpPr>
        <p:spPr/>
        <p:txBody>
          <a:bodyPr/>
          <a:lstStyle/>
          <a:p>
            <a:r>
              <a:rPr lang="en-US" dirty="0"/>
              <a:t>Agents</a:t>
            </a:r>
          </a:p>
        </p:txBody>
      </p:sp>
      <p:sp>
        <p:nvSpPr>
          <p:cNvPr id="8" name="Content Placeholder 7">
            <a:extLst>
              <a:ext uri="{FF2B5EF4-FFF2-40B4-BE49-F238E27FC236}">
                <a16:creationId xmlns:a16="http://schemas.microsoft.com/office/drawing/2014/main" id="{15FEF008-A494-D966-2456-365E33AC9210}"/>
              </a:ext>
            </a:extLst>
          </p:cNvPr>
          <p:cNvSpPr>
            <a:spLocks noGrp="1"/>
          </p:cNvSpPr>
          <p:nvPr>
            <p:ph idx="1"/>
          </p:nvPr>
        </p:nvSpPr>
        <p:spPr/>
        <p:txBody>
          <a:bodyPr/>
          <a:lstStyle/>
          <a:p>
            <a:pPr marL="0" indent="0">
              <a:buNone/>
            </a:pPr>
            <a:r>
              <a:rPr lang="en-US" dirty="0"/>
              <a:t>One approach is to model the interactions of individual </a:t>
            </a:r>
            <a:r>
              <a:rPr lang="en-US" b="1" dirty="0">
                <a:solidFill>
                  <a:schemeClr val="accent1"/>
                </a:solidFill>
                <a:latin typeface="Avenir Next" panose="020B0503020202020204" pitchFamily="34" charset="0"/>
              </a:rPr>
              <a:t>agents</a:t>
            </a:r>
          </a:p>
        </p:txBody>
      </p:sp>
      <p:sp>
        <p:nvSpPr>
          <p:cNvPr id="4" name="Date Placeholder 3">
            <a:extLst>
              <a:ext uri="{FF2B5EF4-FFF2-40B4-BE49-F238E27FC236}">
                <a16:creationId xmlns:a16="http://schemas.microsoft.com/office/drawing/2014/main" id="{B1E957AD-FDF2-F3CC-CE4A-4CF0E37B0B8A}"/>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AE43072C-DD58-CE74-F760-8A1322871E19}"/>
              </a:ext>
            </a:extLst>
          </p:cNvPr>
          <p:cNvSpPr>
            <a:spLocks noGrp="1"/>
          </p:cNvSpPr>
          <p:nvPr>
            <p:ph type="sldNum" sz="quarter" idx="12"/>
          </p:nvPr>
        </p:nvSpPr>
        <p:spPr/>
        <p:txBody>
          <a:bodyPr/>
          <a:lstStyle/>
          <a:p>
            <a:fld id="{0C6CD854-DD62-6C4B-87F1-66B34D688D3F}" type="slidenum">
              <a:rPr lang="en-US" smtClean="0"/>
              <a:t>6</a:t>
            </a:fld>
            <a:endParaRPr lang="en-US"/>
          </a:p>
        </p:txBody>
      </p:sp>
      <p:sp>
        <p:nvSpPr>
          <p:cNvPr id="2" name="Rounded Rectangle 1">
            <a:extLst>
              <a:ext uri="{FF2B5EF4-FFF2-40B4-BE49-F238E27FC236}">
                <a16:creationId xmlns:a16="http://schemas.microsoft.com/office/drawing/2014/main" id="{41A0D31B-9584-869F-0B80-0554266FB50B}"/>
              </a:ext>
            </a:extLst>
          </p:cNvPr>
          <p:cNvSpPr/>
          <p:nvPr/>
        </p:nvSpPr>
        <p:spPr>
          <a:xfrm>
            <a:off x="2230744" y="2493227"/>
            <a:ext cx="7730510" cy="1249844"/>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An </a:t>
            </a:r>
            <a:r>
              <a:rPr lang="en-US" sz="2400" b="1" dirty="0">
                <a:solidFill>
                  <a:schemeClr val="accent1"/>
                </a:solidFill>
              </a:rPr>
              <a:t>agent</a:t>
            </a:r>
            <a:r>
              <a:rPr lang="en-US" sz="2400" dirty="0">
                <a:solidFill>
                  <a:schemeClr val="tx1"/>
                </a:solidFill>
              </a:rPr>
              <a:t> </a:t>
            </a:r>
            <a:r>
              <a:rPr lang="en-US" sz="2400" i="1" dirty="0">
                <a:solidFill>
                  <a:schemeClr val="tx1"/>
                </a:solidFill>
              </a:rPr>
              <a:t>perceives</a:t>
            </a:r>
            <a:r>
              <a:rPr lang="en-US" sz="2400" dirty="0">
                <a:solidFill>
                  <a:schemeClr val="tx1"/>
                </a:solidFill>
              </a:rPr>
              <a:t> its environment through </a:t>
            </a:r>
            <a:r>
              <a:rPr lang="en-US" sz="2400" b="1" dirty="0">
                <a:solidFill>
                  <a:schemeClr val="accent3"/>
                </a:solidFill>
              </a:rPr>
              <a:t>sensors</a:t>
            </a:r>
            <a:r>
              <a:rPr lang="en-US" sz="2400" dirty="0">
                <a:solidFill>
                  <a:schemeClr val="tx1"/>
                </a:solidFill>
              </a:rPr>
              <a:t> and </a:t>
            </a:r>
            <a:r>
              <a:rPr lang="en-US" sz="2400" i="1" dirty="0">
                <a:solidFill>
                  <a:schemeClr val="tx1"/>
                </a:solidFill>
              </a:rPr>
              <a:t>acts</a:t>
            </a:r>
            <a:r>
              <a:rPr lang="en-US" sz="2400" dirty="0">
                <a:solidFill>
                  <a:schemeClr val="tx1"/>
                </a:solidFill>
              </a:rPr>
              <a:t> on it through </a:t>
            </a:r>
            <a:r>
              <a:rPr lang="en-US" sz="2400" b="1" dirty="0">
                <a:solidFill>
                  <a:schemeClr val="accent4"/>
                </a:solidFill>
              </a:rPr>
              <a:t>actuators</a:t>
            </a:r>
            <a:r>
              <a:rPr lang="en-US" sz="2400" dirty="0">
                <a:solidFill>
                  <a:schemeClr val="tx1"/>
                </a:solidFill>
              </a:rPr>
              <a:t>. </a:t>
            </a:r>
          </a:p>
        </p:txBody>
      </p:sp>
      <p:grpSp>
        <p:nvGrpSpPr>
          <p:cNvPr id="9" name="Group 8" descr="Conceptual diagram of an agent, a blue box containing sensors mapped to actuators through an unknown agent function.">
            <a:extLst>
              <a:ext uri="{FF2B5EF4-FFF2-40B4-BE49-F238E27FC236}">
                <a16:creationId xmlns:a16="http://schemas.microsoft.com/office/drawing/2014/main" id="{BDB19DA2-3E70-C10F-9B60-6AA61743FD63}"/>
              </a:ext>
            </a:extLst>
          </p:cNvPr>
          <p:cNvGrpSpPr/>
          <p:nvPr/>
        </p:nvGrpSpPr>
        <p:grpSpPr>
          <a:xfrm>
            <a:off x="3084663" y="4079533"/>
            <a:ext cx="2678088" cy="1928852"/>
            <a:chOff x="3084663" y="4079533"/>
            <a:chExt cx="2678088" cy="1928852"/>
          </a:xfrm>
        </p:grpSpPr>
        <p:sp>
          <p:nvSpPr>
            <p:cNvPr id="14" name="Down Arrow 13">
              <a:extLst>
                <a:ext uri="{FF2B5EF4-FFF2-40B4-BE49-F238E27FC236}">
                  <a16:creationId xmlns:a16="http://schemas.microsoft.com/office/drawing/2014/main" id="{AAF7F36D-27FE-75DF-F8FB-49935D1D67C5}"/>
                </a:ext>
                <a:ext uri="{C183D7F6-B498-43B3-948B-1728B52AA6E4}">
                  <adec:decorative xmlns:adec="http://schemas.microsoft.com/office/drawing/2017/decorative" val="1"/>
                </a:ext>
              </a:extLst>
            </p:cNvPr>
            <p:cNvSpPr/>
            <p:nvPr/>
          </p:nvSpPr>
          <p:spPr>
            <a:xfrm>
              <a:off x="4400206" y="4954329"/>
              <a:ext cx="128642" cy="610573"/>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72EE4EBF-5120-4004-52E5-3A3890CE6B4D}"/>
                </a:ext>
                <a:ext uri="{C183D7F6-B498-43B3-948B-1728B52AA6E4}">
                  <adec:decorative xmlns:adec="http://schemas.microsoft.com/office/drawing/2017/decorative" val="1"/>
                </a:ext>
              </a:extLst>
            </p:cNvPr>
            <p:cNvSpPr/>
            <p:nvPr/>
          </p:nvSpPr>
          <p:spPr>
            <a:xfrm>
              <a:off x="3166314" y="4489582"/>
              <a:ext cx="2596437" cy="1518803"/>
            </a:xfrm>
            <a:prstGeom prst="roundRect">
              <a:avLst>
                <a:gd name="adj" fmla="val 9642"/>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0717C56-000D-4997-B473-71A635E5FC93}"/>
                </a:ext>
              </a:extLst>
            </p:cNvPr>
            <p:cNvSpPr txBox="1"/>
            <p:nvPr/>
          </p:nvSpPr>
          <p:spPr>
            <a:xfrm>
              <a:off x="3084663" y="4079533"/>
              <a:ext cx="872355" cy="369332"/>
            </a:xfrm>
            <a:prstGeom prst="rect">
              <a:avLst/>
            </a:prstGeom>
            <a:noFill/>
          </p:spPr>
          <p:txBody>
            <a:bodyPr wrap="none" rtlCol="0">
              <a:spAutoFit/>
            </a:bodyPr>
            <a:lstStyle/>
            <a:p>
              <a:r>
                <a:rPr lang="en-US" b="1" dirty="0">
                  <a:solidFill>
                    <a:schemeClr val="accent1"/>
                  </a:solidFill>
                </a:rPr>
                <a:t>Agent</a:t>
              </a:r>
            </a:p>
          </p:txBody>
        </p:sp>
        <p:sp>
          <p:nvSpPr>
            <p:cNvPr id="11" name="TextBox 10">
              <a:extLst>
                <a:ext uri="{FF2B5EF4-FFF2-40B4-BE49-F238E27FC236}">
                  <a16:creationId xmlns:a16="http://schemas.microsoft.com/office/drawing/2014/main" id="{68FF56FE-7149-6FB3-804B-E8E0A4C49B01}"/>
                </a:ext>
              </a:extLst>
            </p:cNvPr>
            <p:cNvSpPr txBox="1"/>
            <p:nvPr/>
          </p:nvSpPr>
          <p:spPr>
            <a:xfrm>
              <a:off x="3957018" y="4610176"/>
              <a:ext cx="1015021" cy="369332"/>
            </a:xfrm>
            <a:prstGeom prst="rect">
              <a:avLst/>
            </a:prstGeom>
            <a:noFill/>
          </p:spPr>
          <p:txBody>
            <a:bodyPr wrap="none" rtlCol="0">
              <a:spAutoFit/>
            </a:bodyPr>
            <a:lstStyle/>
            <a:p>
              <a:pPr algn="ctr"/>
              <a:r>
                <a:rPr lang="en-US" b="1" dirty="0">
                  <a:solidFill>
                    <a:schemeClr val="accent3"/>
                  </a:solidFill>
                  <a:latin typeface="+mj-lt"/>
                </a:rPr>
                <a:t>Sensors</a:t>
              </a:r>
            </a:p>
          </p:txBody>
        </p:sp>
        <p:sp>
          <p:nvSpPr>
            <p:cNvPr id="12" name="TextBox 11">
              <a:extLst>
                <a:ext uri="{FF2B5EF4-FFF2-40B4-BE49-F238E27FC236}">
                  <a16:creationId xmlns:a16="http://schemas.microsoft.com/office/drawing/2014/main" id="{22D2648E-0F87-BDC7-C5B4-04847D6B4F33}"/>
                </a:ext>
              </a:extLst>
            </p:cNvPr>
            <p:cNvSpPr txBox="1"/>
            <p:nvPr/>
          </p:nvSpPr>
          <p:spPr>
            <a:xfrm>
              <a:off x="3861637" y="5550978"/>
              <a:ext cx="1205779" cy="369332"/>
            </a:xfrm>
            <a:prstGeom prst="rect">
              <a:avLst/>
            </a:prstGeom>
            <a:noFill/>
          </p:spPr>
          <p:txBody>
            <a:bodyPr wrap="none" rtlCol="0">
              <a:spAutoFit/>
            </a:bodyPr>
            <a:lstStyle/>
            <a:p>
              <a:pPr algn="ctr"/>
              <a:r>
                <a:rPr lang="en-US" b="1" dirty="0">
                  <a:solidFill>
                    <a:schemeClr val="accent4"/>
                  </a:solidFill>
                  <a:latin typeface="+mj-lt"/>
                </a:rPr>
                <a:t>Actuators</a:t>
              </a:r>
            </a:p>
          </p:txBody>
        </p:sp>
        <p:sp>
          <p:nvSpPr>
            <p:cNvPr id="13" name="Rounded Rectangle 12">
              <a:extLst>
                <a:ext uri="{FF2B5EF4-FFF2-40B4-BE49-F238E27FC236}">
                  <a16:creationId xmlns:a16="http://schemas.microsoft.com/office/drawing/2014/main" id="{BB132A3B-AC51-0FCA-36A5-90AD4807DBC1}"/>
                </a:ext>
              </a:extLst>
            </p:cNvPr>
            <p:cNvSpPr/>
            <p:nvPr/>
          </p:nvSpPr>
          <p:spPr>
            <a:xfrm>
              <a:off x="4278458" y="5064317"/>
              <a:ext cx="372140" cy="369332"/>
            </a:xfrm>
            <a:prstGeom prst="roundRect">
              <a:avLst>
                <a:gd name="adj" fmla="val 2530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a:t>
              </a:r>
            </a:p>
          </p:txBody>
        </p:sp>
      </p:grpSp>
      <p:sp>
        <p:nvSpPr>
          <p:cNvPr id="15" name="TextBox 14">
            <a:extLst>
              <a:ext uri="{FF2B5EF4-FFF2-40B4-BE49-F238E27FC236}">
                <a16:creationId xmlns:a16="http://schemas.microsoft.com/office/drawing/2014/main" id="{DDB3650D-032D-09F1-CF73-B95761B6926D}"/>
              </a:ext>
            </a:extLst>
          </p:cNvPr>
          <p:cNvSpPr txBox="1"/>
          <p:nvPr/>
        </p:nvSpPr>
        <p:spPr>
          <a:xfrm>
            <a:off x="6528296" y="4971984"/>
            <a:ext cx="2579039" cy="553998"/>
          </a:xfrm>
          <a:prstGeom prst="rect">
            <a:avLst/>
          </a:prstGeom>
          <a:noFill/>
        </p:spPr>
        <p:txBody>
          <a:bodyPr wrap="none" rtlCol="0">
            <a:spAutoFit/>
          </a:bodyPr>
          <a:lstStyle/>
          <a:p>
            <a:r>
              <a:rPr lang="en-US" sz="3000" b="1" dirty="0">
                <a:solidFill>
                  <a:schemeClr val="accent3"/>
                </a:solidFill>
              </a:rPr>
              <a:t>Environment</a:t>
            </a:r>
          </a:p>
        </p:txBody>
      </p:sp>
      <p:cxnSp>
        <p:nvCxnSpPr>
          <p:cNvPr id="18" name="Elbow Connector 17">
            <a:extLst>
              <a:ext uri="{FF2B5EF4-FFF2-40B4-BE49-F238E27FC236}">
                <a16:creationId xmlns:a16="http://schemas.microsoft.com/office/drawing/2014/main" id="{E5667319-A669-820E-591A-E3A468D57251}"/>
              </a:ext>
              <a:ext uri="{C183D7F6-B498-43B3-948B-1728B52AA6E4}">
                <adec:decorative xmlns:adec="http://schemas.microsoft.com/office/drawing/2017/decorative" val="1"/>
              </a:ext>
            </a:extLst>
          </p:cNvPr>
          <p:cNvCxnSpPr>
            <a:stCxn id="15" idx="0"/>
            <a:endCxn id="11" idx="3"/>
          </p:cNvCxnSpPr>
          <p:nvPr/>
        </p:nvCxnSpPr>
        <p:spPr>
          <a:xfrm rot="16200000" flipV="1">
            <a:off x="6306357" y="3460524"/>
            <a:ext cx="177142" cy="2845777"/>
          </a:xfrm>
          <a:prstGeom prst="bentConnector2">
            <a:avLst/>
          </a:prstGeom>
          <a:ln>
            <a:solidFill>
              <a:schemeClr val="accent3"/>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0" name="Elbow Connector 19">
            <a:extLst>
              <a:ext uri="{FF2B5EF4-FFF2-40B4-BE49-F238E27FC236}">
                <a16:creationId xmlns:a16="http://schemas.microsoft.com/office/drawing/2014/main" id="{2B49DA14-20DF-209B-5BF2-9EAA1F79E226}"/>
              </a:ext>
              <a:ext uri="{C183D7F6-B498-43B3-948B-1728B52AA6E4}">
                <adec:decorative xmlns:adec="http://schemas.microsoft.com/office/drawing/2017/decorative" val="1"/>
              </a:ext>
            </a:extLst>
          </p:cNvPr>
          <p:cNvCxnSpPr>
            <a:stCxn id="12" idx="3"/>
            <a:endCxn id="15" idx="2"/>
          </p:cNvCxnSpPr>
          <p:nvPr/>
        </p:nvCxnSpPr>
        <p:spPr>
          <a:xfrm flipV="1">
            <a:off x="5067416" y="5525982"/>
            <a:ext cx="2750400" cy="209662"/>
          </a:xfrm>
          <a:prstGeom prst="bentConnector2">
            <a:avLst/>
          </a:prstGeom>
          <a:ln>
            <a:solidFill>
              <a:schemeClr val="accent4"/>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37FBAA11-D74A-73E4-3C9F-D689D26A6051}"/>
              </a:ext>
            </a:extLst>
          </p:cNvPr>
          <p:cNvSpPr txBox="1"/>
          <p:nvPr/>
        </p:nvSpPr>
        <p:spPr>
          <a:xfrm>
            <a:off x="5881060" y="4439748"/>
            <a:ext cx="909223" cy="307777"/>
          </a:xfrm>
          <a:prstGeom prst="rect">
            <a:avLst/>
          </a:prstGeom>
          <a:noFill/>
        </p:spPr>
        <p:txBody>
          <a:bodyPr wrap="none" rtlCol="0">
            <a:spAutoFit/>
          </a:bodyPr>
          <a:lstStyle/>
          <a:p>
            <a:r>
              <a:rPr lang="en-US" sz="1400" dirty="0">
                <a:solidFill>
                  <a:schemeClr val="accent3"/>
                </a:solidFill>
                <a:latin typeface="+mj-lt"/>
              </a:rPr>
              <a:t>percepts</a:t>
            </a:r>
          </a:p>
        </p:txBody>
      </p:sp>
      <p:sp>
        <p:nvSpPr>
          <p:cNvPr id="23" name="TextBox 22">
            <a:extLst>
              <a:ext uri="{FF2B5EF4-FFF2-40B4-BE49-F238E27FC236}">
                <a16:creationId xmlns:a16="http://schemas.microsoft.com/office/drawing/2014/main" id="{A331F0CA-35D6-CEB3-F116-BD86471A1E95}"/>
              </a:ext>
            </a:extLst>
          </p:cNvPr>
          <p:cNvSpPr txBox="1"/>
          <p:nvPr/>
        </p:nvSpPr>
        <p:spPr>
          <a:xfrm>
            <a:off x="5940316" y="5761451"/>
            <a:ext cx="774571" cy="307777"/>
          </a:xfrm>
          <a:prstGeom prst="rect">
            <a:avLst/>
          </a:prstGeom>
          <a:noFill/>
        </p:spPr>
        <p:txBody>
          <a:bodyPr wrap="none" rtlCol="0">
            <a:spAutoFit/>
          </a:bodyPr>
          <a:lstStyle/>
          <a:p>
            <a:r>
              <a:rPr lang="en-US" sz="1400" dirty="0">
                <a:solidFill>
                  <a:schemeClr val="accent4"/>
                </a:solidFill>
                <a:latin typeface="+mj-lt"/>
              </a:rPr>
              <a:t>actions</a:t>
            </a:r>
          </a:p>
        </p:txBody>
      </p:sp>
    </p:spTree>
    <p:extLst>
      <p:ext uri="{BB962C8B-B14F-4D97-AF65-F5344CB8AC3E}">
        <p14:creationId xmlns:p14="http://schemas.microsoft.com/office/powerpoint/2010/main" val="109806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26C08C-1F27-AF1D-8908-96806F70EA60}"/>
              </a:ext>
            </a:extLst>
          </p:cNvPr>
          <p:cNvSpPr>
            <a:spLocks noGrp="1"/>
          </p:cNvSpPr>
          <p:nvPr>
            <p:ph type="title"/>
          </p:nvPr>
        </p:nvSpPr>
        <p:spPr/>
        <p:txBody>
          <a:bodyPr/>
          <a:lstStyle/>
          <a:p>
            <a:r>
              <a:rPr lang="en-US" dirty="0"/>
              <a:t>Agents?</a:t>
            </a:r>
          </a:p>
        </p:txBody>
      </p:sp>
      <p:sp>
        <p:nvSpPr>
          <p:cNvPr id="7" name="Content Placeholder 6">
            <a:extLst>
              <a:ext uri="{FF2B5EF4-FFF2-40B4-BE49-F238E27FC236}">
                <a16:creationId xmlns:a16="http://schemas.microsoft.com/office/drawing/2014/main" id="{C9F4E3C1-56DA-CD5C-E310-425EEFD2A9EA}"/>
              </a:ext>
            </a:extLst>
          </p:cNvPr>
          <p:cNvSpPr>
            <a:spLocks noGrp="1"/>
          </p:cNvSpPr>
          <p:nvPr>
            <p:ph idx="1"/>
          </p:nvPr>
        </p:nvSpPr>
        <p:spPr>
          <a:xfrm>
            <a:off x="497158" y="1590261"/>
            <a:ext cx="6041865" cy="4606139"/>
          </a:xfrm>
        </p:spPr>
        <p:txBody>
          <a:bodyPr>
            <a:noAutofit/>
          </a:bodyPr>
          <a:lstStyle/>
          <a:p>
            <a:pPr marL="0" indent="0">
              <a:buNone/>
            </a:pPr>
            <a:r>
              <a:rPr lang="en-US" i="1" dirty="0"/>
              <a:t>Do the following fit our definition?</a:t>
            </a:r>
          </a:p>
          <a:p>
            <a:r>
              <a:rPr lang="en-US" dirty="0">
                <a:latin typeface="+mj-lt"/>
              </a:rPr>
              <a:t>Pacman</a:t>
            </a:r>
            <a:r>
              <a:rPr lang="en-US" dirty="0"/>
              <a:t> navigating a maze</a:t>
            </a:r>
          </a:p>
          <a:p>
            <a:pPr lvl="1">
              <a:buClr>
                <a:schemeClr val="tx1"/>
              </a:buClr>
            </a:pPr>
            <a:r>
              <a:rPr lang="en-US" dirty="0">
                <a:solidFill>
                  <a:schemeClr val="accent3"/>
                </a:solidFill>
                <a:latin typeface="+mj-lt"/>
              </a:rPr>
              <a:t>Sensors</a:t>
            </a:r>
            <a:r>
              <a:rPr lang="en-US" dirty="0"/>
              <a:t>: position, position of dots and ghosts</a:t>
            </a:r>
          </a:p>
          <a:p>
            <a:pPr lvl="1">
              <a:buClr>
                <a:schemeClr val="tx1"/>
              </a:buClr>
            </a:pPr>
            <a:r>
              <a:rPr lang="en-US" dirty="0">
                <a:solidFill>
                  <a:schemeClr val="accent4"/>
                </a:solidFill>
                <a:latin typeface="+mj-lt"/>
              </a:rPr>
              <a:t>Actuators</a:t>
            </a:r>
            <a:r>
              <a:rPr lang="en-US" dirty="0"/>
              <a:t>: NSEW movements (really, directions)</a:t>
            </a:r>
          </a:p>
          <a:p>
            <a:pPr>
              <a:buClr>
                <a:schemeClr val="tx1"/>
              </a:buClr>
            </a:pPr>
            <a:r>
              <a:rPr lang="en-US" b="1" dirty="0"/>
              <a:t>Humans</a:t>
            </a:r>
          </a:p>
          <a:p>
            <a:pPr lvl="1">
              <a:buClr>
                <a:schemeClr val="tx1"/>
              </a:buClr>
            </a:pPr>
            <a:r>
              <a:rPr lang="en-US" dirty="0">
                <a:solidFill>
                  <a:schemeClr val="accent3"/>
                </a:solidFill>
                <a:latin typeface="+mj-lt"/>
              </a:rPr>
              <a:t>Sensors</a:t>
            </a:r>
            <a:r>
              <a:rPr lang="en-US" dirty="0"/>
              <a:t>: vision, sound, touch, smell, taste</a:t>
            </a:r>
          </a:p>
          <a:p>
            <a:pPr lvl="1">
              <a:buClr>
                <a:schemeClr val="tx1"/>
              </a:buClr>
            </a:pPr>
            <a:r>
              <a:rPr lang="en-US" dirty="0">
                <a:solidFill>
                  <a:schemeClr val="accent4"/>
                </a:solidFill>
                <a:latin typeface="+mj-lt"/>
              </a:rPr>
              <a:t>Actuators</a:t>
            </a:r>
            <a:r>
              <a:rPr lang="en-US" dirty="0"/>
              <a:t>: muscles, secretions, brain state</a:t>
            </a:r>
          </a:p>
          <a:p>
            <a:pPr>
              <a:buClr>
                <a:schemeClr val="tx1"/>
              </a:buClr>
            </a:pPr>
            <a:r>
              <a:rPr lang="en-US" dirty="0"/>
              <a:t>Pocket </a:t>
            </a:r>
            <a:r>
              <a:rPr lang="en-US" b="1" dirty="0"/>
              <a:t>calculators</a:t>
            </a:r>
          </a:p>
          <a:p>
            <a:pPr lvl="1">
              <a:buClr>
                <a:schemeClr val="tx1"/>
              </a:buClr>
            </a:pPr>
            <a:r>
              <a:rPr lang="en-US" dirty="0">
                <a:solidFill>
                  <a:schemeClr val="accent3"/>
                </a:solidFill>
                <a:latin typeface="+mj-lt"/>
              </a:rPr>
              <a:t>Sensors</a:t>
            </a:r>
            <a:r>
              <a:rPr lang="en-US" dirty="0"/>
              <a:t>: key press sensors, light sensor</a:t>
            </a:r>
          </a:p>
          <a:p>
            <a:pPr lvl="1">
              <a:buClr>
                <a:schemeClr val="tx1"/>
              </a:buClr>
            </a:pPr>
            <a:r>
              <a:rPr lang="en-US" dirty="0">
                <a:solidFill>
                  <a:schemeClr val="accent4"/>
                </a:solidFill>
                <a:latin typeface="+mj-lt"/>
              </a:rPr>
              <a:t>Actuators</a:t>
            </a:r>
            <a:r>
              <a:rPr lang="en-US" dirty="0"/>
              <a:t>: digit display</a:t>
            </a:r>
          </a:p>
        </p:txBody>
      </p:sp>
      <p:sp>
        <p:nvSpPr>
          <p:cNvPr id="4" name="Date Placeholder 3">
            <a:extLst>
              <a:ext uri="{FF2B5EF4-FFF2-40B4-BE49-F238E27FC236}">
                <a16:creationId xmlns:a16="http://schemas.microsoft.com/office/drawing/2014/main" id="{68FE8840-F931-2DBF-A21B-BF91515C5643}"/>
              </a:ext>
            </a:extLst>
          </p:cNvPr>
          <p:cNvSpPr>
            <a:spLocks noGrp="1"/>
          </p:cNvSpPr>
          <p:nvPr>
            <p:ph type="dt" sz="half" idx="2"/>
          </p:nvPr>
        </p:nvSpPr>
        <p:spPr/>
        <p:txBody>
          <a:bodyPr/>
          <a:lstStyle/>
          <a:p>
            <a:r>
              <a:rPr lang="en-US"/>
              <a:t>CSE 473</a:t>
            </a:r>
            <a:endParaRPr lang="en-US" dirty="0"/>
          </a:p>
        </p:txBody>
      </p:sp>
      <p:sp>
        <p:nvSpPr>
          <p:cNvPr id="5" name="Slide Number Placeholder 4">
            <a:extLst>
              <a:ext uri="{FF2B5EF4-FFF2-40B4-BE49-F238E27FC236}">
                <a16:creationId xmlns:a16="http://schemas.microsoft.com/office/drawing/2014/main" id="{DB61FBE3-C310-B17D-3C2C-F7FCBA6054C5}"/>
              </a:ext>
            </a:extLst>
          </p:cNvPr>
          <p:cNvSpPr>
            <a:spLocks noGrp="1"/>
          </p:cNvSpPr>
          <p:nvPr>
            <p:ph type="sldNum" sz="quarter" idx="12"/>
          </p:nvPr>
        </p:nvSpPr>
        <p:spPr/>
        <p:txBody>
          <a:bodyPr/>
          <a:lstStyle/>
          <a:p>
            <a:fld id="{0C6CD854-DD62-6C4B-87F1-66B34D688D3F}" type="slidenum">
              <a:rPr lang="en-US" smtClean="0"/>
              <a:t>7</a:t>
            </a:fld>
            <a:endParaRPr lang="en-US"/>
          </a:p>
        </p:txBody>
      </p:sp>
      <p:sp>
        <p:nvSpPr>
          <p:cNvPr id="8" name="TextBox 7">
            <a:extLst>
              <a:ext uri="{FF2B5EF4-FFF2-40B4-BE49-F238E27FC236}">
                <a16:creationId xmlns:a16="http://schemas.microsoft.com/office/drawing/2014/main" id="{ECF5BB5D-61E7-A06C-FD71-8A360E3CDF64}"/>
              </a:ext>
            </a:extLst>
          </p:cNvPr>
          <p:cNvSpPr txBox="1"/>
          <p:nvPr/>
        </p:nvSpPr>
        <p:spPr>
          <a:xfrm>
            <a:off x="4667693" y="2498651"/>
            <a:ext cx="415498" cy="369332"/>
          </a:xfrm>
          <a:prstGeom prst="rect">
            <a:avLst/>
          </a:prstGeom>
          <a:noFill/>
        </p:spPr>
        <p:txBody>
          <a:bodyPr wrap="none" rtlCol="0">
            <a:spAutoFit/>
          </a:bodyPr>
          <a:lstStyle/>
          <a:p>
            <a:r>
              <a:rPr lang="en-US" dirty="0"/>
              <a:t>✅</a:t>
            </a:r>
          </a:p>
        </p:txBody>
      </p:sp>
      <p:sp>
        <p:nvSpPr>
          <p:cNvPr id="9" name="TextBox 8">
            <a:extLst>
              <a:ext uri="{FF2B5EF4-FFF2-40B4-BE49-F238E27FC236}">
                <a16:creationId xmlns:a16="http://schemas.microsoft.com/office/drawing/2014/main" id="{43B7F16C-AF96-4C87-03D3-1E7815E012F6}"/>
              </a:ext>
            </a:extLst>
          </p:cNvPr>
          <p:cNvSpPr txBox="1"/>
          <p:nvPr/>
        </p:nvSpPr>
        <p:spPr>
          <a:xfrm>
            <a:off x="2140687" y="3840165"/>
            <a:ext cx="415498" cy="369332"/>
          </a:xfrm>
          <a:prstGeom prst="rect">
            <a:avLst/>
          </a:prstGeom>
          <a:noFill/>
        </p:spPr>
        <p:txBody>
          <a:bodyPr wrap="none" rtlCol="0">
            <a:spAutoFit/>
          </a:bodyPr>
          <a:lstStyle/>
          <a:p>
            <a:r>
              <a:rPr lang="en-US" dirty="0"/>
              <a:t>✅</a:t>
            </a:r>
          </a:p>
        </p:txBody>
      </p:sp>
      <p:sp>
        <p:nvSpPr>
          <p:cNvPr id="10" name="TextBox 9">
            <a:extLst>
              <a:ext uri="{FF2B5EF4-FFF2-40B4-BE49-F238E27FC236}">
                <a16:creationId xmlns:a16="http://schemas.microsoft.com/office/drawing/2014/main" id="{5A0A1669-DFD5-04A7-E150-4D157F54BB23}"/>
              </a:ext>
            </a:extLst>
          </p:cNvPr>
          <p:cNvSpPr txBox="1"/>
          <p:nvPr/>
        </p:nvSpPr>
        <p:spPr>
          <a:xfrm>
            <a:off x="3475558" y="5218489"/>
            <a:ext cx="415498" cy="369332"/>
          </a:xfrm>
          <a:prstGeom prst="rect">
            <a:avLst/>
          </a:prstGeom>
          <a:noFill/>
        </p:spPr>
        <p:txBody>
          <a:bodyPr wrap="none" rtlCol="0">
            <a:spAutoFit/>
          </a:bodyPr>
          <a:lstStyle/>
          <a:p>
            <a:r>
              <a:rPr lang="en-US" dirty="0"/>
              <a:t>✅</a:t>
            </a:r>
          </a:p>
        </p:txBody>
      </p:sp>
      <p:pic>
        <p:nvPicPr>
          <p:cNvPr id="12" name="Picture 11" descr="A small black pocket calculator with a light sensor">
            <a:extLst>
              <a:ext uri="{FF2B5EF4-FFF2-40B4-BE49-F238E27FC236}">
                <a16:creationId xmlns:a16="http://schemas.microsoft.com/office/drawing/2014/main" id="{B6EA2C7B-64E7-6954-C6ED-B6452843FF4F}"/>
              </a:ext>
            </a:extLst>
          </p:cNvPr>
          <p:cNvPicPr>
            <a:picLocks noChangeAspect="1"/>
          </p:cNvPicPr>
          <p:nvPr/>
        </p:nvPicPr>
        <p:blipFill>
          <a:blip r:embed="rId2"/>
          <a:stretch>
            <a:fillRect/>
          </a:stretch>
        </p:blipFill>
        <p:spPr>
          <a:xfrm>
            <a:off x="8131791" y="4613775"/>
            <a:ext cx="1742575" cy="1742575"/>
          </a:xfrm>
          <a:prstGeom prst="rect">
            <a:avLst/>
          </a:prstGeom>
        </p:spPr>
      </p:pic>
      <p:sp>
        <p:nvSpPr>
          <p:cNvPr id="16" name="TextBox 15">
            <a:extLst>
              <a:ext uri="{FF2B5EF4-FFF2-40B4-BE49-F238E27FC236}">
                <a16:creationId xmlns:a16="http://schemas.microsoft.com/office/drawing/2014/main" id="{14781DBB-9FD3-60A8-40B3-543BDED71D2D}"/>
              </a:ext>
            </a:extLst>
          </p:cNvPr>
          <p:cNvSpPr txBox="1"/>
          <p:nvPr/>
        </p:nvSpPr>
        <p:spPr>
          <a:xfrm>
            <a:off x="8282269" y="3064041"/>
            <a:ext cx="1441618" cy="1631216"/>
          </a:xfrm>
          <a:prstGeom prst="rect">
            <a:avLst/>
          </a:prstGeom>
          <a:noFill/>
        </p:spPr>
        <p:txBody>
          <a:bodyPr wrap="square">
            <a:spAutoFit/>
          </a:bodyPr>
          <a:lstStyle/>
          <a:p>
            <a:pPr algn="ctr"/>
            <a:r>
              <a:rPr lang="en-US" sz="10000" dirty="0"/>
              <a:t>👤</a:t>
            </a:r>
          </a:p>
        </p:txBody>
      </p:sp>
      <p:pic>
        <p:nvPicPr>
          <p:cNvPr id="17" name="Picture 16" descr="A game of Pacman with two ghosts and a medium-sized maze">
            <a:extLst>
              <a:ext uri="{FF2B5EF4-FFF2-40B4-BE49-F238E27FC236}">
                <a16:creationId xmlns:a16="http://schemas.microsoft.com/office/drawing/2014/main" id="{DD5D7E16-94BA-E1A1-0066-55614AFE5E98}"/>
              </a:ext>
            </a:extLst>
          </p:cNvPr>
          <p:cNvPicPr>
            <a:picLocks noChangeAspect="1"/>
          </p:cNvPicPr>
          <p:nvPr/>
        </p:nvPicPr>
        <p:blipFill>
          <a:blip r:embed="rId3"/>
          <a:srcRect t="2169" b="9058"/>
          <a:stretch>
            <a:fillRect/>
          </a:stretch>
        </p:blipFill>
        <p:spPr>
          <a:xfrm>
            <a:off x="7572004" y="983687"/>
            <a:ext cx="2759273" cy="1527427"/>
          </a:xfrm>
          <a:prstGeom prst="rect">
            <a:avLst/>
          </a:prstGeom>
        </p:spPr>
      </p:pic>
    </p:spTree>
    <p:extLst>
      <p:ext uri="{BB962C8B-B14F-4D97-AF65-F5344CB8AC3E}">
        <p14:creationId xmlns:p14="http://schemas.microsoft.com/office/powerpoint/2010/main" val="427151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B220353-C96D-A5FC-D4B5-960C05CE8911}"/>
              </a:ext>
            </a:extLst>
          </p:cNvPr>
          <p:cNvSpPr>
            <a:spLocks noGrp="1"/>
          </p:cNvSpPr>
          <p:nvPr>
            <p:ph idx="1"/>
          </p:nvPr>
        </p:nvSpPr>
        <p:spPr/>
        <p:txBody>
          <a:bodyPr/>
          <a:lstStyle/>
          <a:p>
            <a:r>
              <a:rPr lang="en-US" dirty="0"/>
              <a:t>We’ve modeled the (simplified) world. So we’re done, right? </a:t>
            </a:r>
          </a:p>
          <a:p>
            <a:endParaRPr lang="en-US" dirty="0"/>
          </a:p>
          <a:p>
            <a:endParaRPr lang="en-US" dirty="0"/>
          </a:p>
          <a:p>
            <a:pPr marL="0" indent="0">
              <a:buNone/>
            </a:pPr>
            <a:br>
              <a:rPr lang="en-US" dirty="0"/>
            </a:br>
            <a:endParaRPr lang="en-US" dirty="0"/>
          </a:p>
          <a:p>
            <a:pPr marL="0" indent="0">
              <a:buNone/>
            </a:pPr>
            <a:r>
              <a:rPr lang="en-US" dirty="0"/>
              <a:t>Finding the </a:t>
            </a:r>
            <a:r>
              <a:rPr lang="en-US" b="1" dirty="0">
                <a:solidFill>
                  <a:schemeClr val="accent2"/>
                </a:solidFill>
                <a:latin typeface="Avenir Next" panose="020B0503020202020204" pitchFamily="34" charset="0"/>
              </a:rPr>
              <a:t>agent function</a:t>
            </a:r>
            <a:r>
              <a:rPr lang="en-US" dirty="0"/>
              <a:t> that maps percepts to actions is </a:t>
            </a:r>
            <a:r>
              <a:rPr lang="en-US" i="1" dirty="0"/>
              <a:t>very</a:t>
            </a:r>
            <a:r>
              <a:rPr lang="en-US" dirty="0"/>
              <a:t> hard. </a:t>
            </a:r>
            <a:br>
              <a:rPr lang="en-US" dirty="0"/>
            </a:br>
            <a:r>
              <a:rPr lang="en-US" dirty="0"/>
              <a:t>This is </a:t>
            </a:r>
            <a:r>
              <a:rPr lang="en-US" i="1" u="sng" dirty="0">
                <a:latin typeface="+mj-lt"/>
              </a:rPr>
              <a:t>the</a:t>
            </a:r>
            <a:r>
              <a:rPr lang="en-US" dirty="0">
                <a:latin typeface="+mj-lt"/>
              </a:rPr>
              <a:t> challenge for artificial intelligence</a:t>
            </a:r>
            <a:r>
              <a:rPr lang="en-US" dirty="0"/>
              <a:t>.</a:t>
            </a:r>
          </a:p>
        </p:txBody>
      </p:sp>
      <p:sp>
        <p:nvSpPr>
          <p:cNvPr id="6" name="Title 5">
            <a:extLst>
              <a:ext uri="{FF2B5EF4-FFF2-40B4-BE49-F238E27FC236}">
                <a16:creationId xmlns:a16="http://schemas.microsoft.com/office/drawing/2014/main" id="{76DFEE61-2263-1A89-2920-6E3C0C934B40}"/>
              </a:ext>
            </a:extLst>
          </p:cNvPr>
          <p:cNvSpPr>
            <a:spLocks noGrp="1"/>
          </p:cNvSpPr>
          <p:nvPr>
            <p:ph type="title"/>
          </p:nvPr>
        </p:nvSpPr>
        <p:spPr/>
        <p:txBody>
          <a:bodyPr/>
          <a:lstStyle/>
          <a:p>
            <a:r>
              <a:rPr lang="en-US" dirty="0"/>
              <a:t>Now What?</a:t>
            </a:r>
          </a:p>
        </p:txBody>
      </p:sp>
      <p:sp>
        <p:nvSpPr>
          <p:cNvPr id="4" name="Date Placeholder 3">
            <a:extLst>
              <a:ext uri="{FF2B5EF4-FFF2-40B4-BE49-F238E27FC236}">
                <a16:creationId xmlns:a16="http://schemas.microsoft.com/office/drawing/2014/main" id="{8C299E58-0762-3D5E-28CF-D1972B8474C1}"/>
              </a:ext>
            </a:extLst>
          </p:cNvPr>
          <p:cNvSpPr>
            <a:spLocks noGrp="1"/>
          </p:cNvSpPr>
          <p:nvPr>
            <p:ph type="dt" sz="half" idx="2"/>
          </p:nvPr>
        </p:nvSpPr>
        <p:spPr/>
        <p:txBody>
          <a:bodyPr/>
          <a:lstStyle/>
          <a:p>
            <a:r>
              <a:rPr lang="en-US" dirty="0"/>
              <a:t>CSE 473</a:t>
            </a:r>
          </a:p>
        </p:txBody>
      </p:sp>
      <p:sp>
        <p:nvSpPr>
          <p:cNvPr id="5" name="Slide Number Placeholder 4">
            <a:extLst>
              <a:ext uri="{FF2B5EF4-FFF2-40B4-BE49-F238E27FC236}">
                <a16:creationId xmlns:a16="http://schemas.microsoft.com/office/drawing/2014/main" id="{501B7993-04CA-AE97-0D7B-18FE0958E51C}"/>
              </a:ext>
            </a:extLst>
          </p:cNvPr>
          <p:cNvSpPr>
            <a:spLocks noGrp="1"/>
          </p:cNvSpPr>
          <p:nvPr>
            <p:ph type="sldNum" sz="quarter" idx="12"/>
          </p:nvPr>
        </p:nvSpPr>
        <p:spPr/>
        <p:txBody>
          <a:bodyPr/>
          <a:lstStyle/>
          <a:p>
            <a:fld id="{0C6CD854-DD62-6C4B-87F1-66B34D688D3F}" type="slidenum">
              <a:rPr lang="en-US" smtClean="0"/>
              <a:t>8</a:t>
            </a:fld>
            <a:endParaRPr lang="en-US" dirty="0"/>
          </a:p>
        </p:txBody>
      </p:sp>
      <p:sp>
        <p:nvSpPr>
          <p:cNvPr id="19" name="Down Arrow 18">
            <a:extLst>
              <a:ext uri="{FF2B5EF4-FFF2-40B4-BE49-F238E27FC236}">
                <a16:creationId xmlns:a16="http://schemas.microsoft.com/office/drawing/2014/main" id="{8D2301A3-054C-256D-6B2A-7622BEB2E6B5}"/>
              </a:ext>
              <a:ext uri="{C183D7F6-B498-43B3-948B-1728B52AA6E4}">
                <adec:decorative xmlns:adec="http://schemas.microsoft.com/office/drawing/2017/decorative" val="1"/>
              </a:ext>
            </a:extLst>
          </p:cNvPr>
          <p:cNvSpPr/>
          <p:nvPr/>
        </p:nvSpPr>
        <p:spPr>
          <a:xfrm>
            <a:off x="4400206" y="3391342"/>
            <a:ext cx="128642" cy="610573"/>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692E6D81-CCDE-CFA1-A775-AB9461899598}"/>
              </a:ext>
              <a:ext uri="{C183D7F6-B498-43B3-948B-1728B52AA6E4}">
                <adec:decorative xmlns:adec="http://schemas.microsoft.com/office/drawing/2017/decorative" val="1"/>
              </a:ext>
            </a:extLst>
          </p:cNvPr>
          <p:cNvSpPr/>
          <p:nvPr/>
        </p:nvSpPr>
        <p:spPr>
          <a:xfrm>
            <a:off x="3166314" y="2926595"/>
            <a:ext cx="2596437" cy="1518803"/>
          </a:xfrm>
          <a:prstGeom prst="roundRect">
            <a:avLst>
              <a:gd name="adj" fmla="val 9642"/>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4DA066F-4D2C-5747-3D38-1102DA1D7470}"/>
              </a:ext>
            </a:extLst>
          </p:cNvPr>
          <p:cNvSpPr txBox="1"/>
          <p:nvPr/>
        </p:nvSpPr>
        <p:spPr>
          <a:xfrm>
            <a:off x="3084663" y="2516546"/>
            <a:ext cx="872355" cy="369332"/>
          </a:xfrm>
          <a:prstGeom prst="rect">
            <a:avLst/>
          </a:prstGeom>
          <a:noFill/>
        </p:spPr>
        <p:txBody>
          <a:bodyPr wrap="none" rtlCol="0">
            <a:spAutoFit/>
          </a:bodyPr>
          <a:lstStyle/>
          <a:p>
            <a:r>
              <a:rPr lang="en-US" b="1" dirty="0">
                <a:solidFill>
                  <a:schemeClr val="accent1"/>
                </a:solidFill>
              </a:rPr>
              <a:t>Agent</a:t>
            </a:r>
          </a:p>
        </p:txBody>
      </p:sp>
      <p:sp>
        <p:nvSpPr>
          <p:cNvPr id="22" name="TextBox 21">
            <a:extLst>
              <a:ext uri="{FF2B5EF4-FFF2-40B4-BE49-F238E27FC236}">
                <a16:creationId xmlns:a16="http://schemas.microsoft.com/office/drawing/2014/main" id="{25E13CAD-D076-F947-A196-2BB0B7A2E58D}"/>
              </a:ext>
            </a:extLst>
          </p:cNvPr>
          <p:cNvSpPr txBox="1"/>
          <p:nvPr/>
        </p:nvSpPr>
        <p:spPr>
          <a:xfrm>
            <a:off x="3957018" y="3047189"/>
            <a:ext cx="1015021" cy="369332"/>
          </a:xfrm>
          <a:prstGeom prst="rect">
            <a:avLst/>
          </a:prstGeom>
          <a:noFill/>
        </p:spPr>
        <p:txBody>
          <a:bodyPr wrap="none" rtlCol="0">
            <a:spAutoFit/>
          </a:bodyPr>
          <a:lstStyle/>
          <a:p>
            <a:pPr algn="ctr"/>
            <a:r>
              <a:rPr lang="en-US" b="1" dirty="0">
                <a:solidFill>
                  <a:schemeClr val="accent3"/>
                </a:solidFill>
                <a:latin typeface="+mj-lt"/>
              </a:rPr>
              <a:t>Sensors</a:t>
            </a:r>
          </a:p>
        </p:txBody>
      </p:sp>
      <p:sp>
        <p:nvSpPr>
          <p:cNvPr id="23" name="TextBox 22">
            <a:extLst>
              <a:ext uri="{FF2B5EF4-FFF2-40B4-BE49-F238E27FC236}">
                <a16:creationId xmlns:a16="http://schemas.microsoft.com/office/drawing/2014/main" id="{DDEA74CF-B414-98F9-0311-F0272583D854}"/>
              </a:ext>
            </a:extLst>
          </p:cNvPr>
          <p:cNvSpPr txBox="1"/>
          <p:nvPr/>
        </p:nvSpPr>
        <p:spPr>
          <a:xfrm>
            <a:off x="3861637" y="3987991"/>
            <a:ext cx="1205779" cy="369332"/>
          </a:xfrm>
          <a:prstGeom prst="rect">
            <a:avLst/>
          </a:prstGeom>
          <a:noFill/>
        </p:spPr>
        <p:txBody>
          <a:bodyPr wrap="none" rtlCol="0">
            <a:spAutoFit/>
          </a:bodyPr>
          <a:lstStyle/>
          <a:p>
            <a:pPr algn="ctr"/>
            <a:r>
              <a:rPr lang="en-US" b="1" dirty="0">
                <a:solidFill>
                  <a:schemeClr val="accent4"/>
                </a:solidFill>
                <a:latin typeface="+mj-lt"/>
              </a:rPr>
              <a:t>Actuators</a:t>
            </a:r>
          </a:p>
        </p:txBody>
      </p:sp>
      <p:sp>
        <p:nvSpPr>
          <p:cNvPr id="24" name="Rounded Rectangle 23">
            <a:extLst>
              <a:ext uri="{FF2B5EF4-FFF2-40B4-BE49-F238E27FC236}">
                <a16:creationId xmlns:a16="http://schemas.microsoft.com/office/drawing/2014/main" id="{1CEC7920-FBD6-231B-12C6-F7BD5C0D438F}"/>
              </a:ext>
            </a:extLst>
          </p:cNvPr>
          <p:cNvSpPr/>
          <p:nvPr/>
        </p:nvSpPr>
        <p:spPr>
          <a:xfrm>
            <a:off x="4278458" y="3501330"/>
            <a:ext cx="372140" cy="369332"/>
          </a:xfrm>
          <a:prstGeom prst="roundRect">
            <a:avLst>
              <a:gd name="adj" fmla="val 2530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a:t>
            </a:r>
          </a:p>
        </p:txBody>
      </p:sp>
      <p:sp>
        <p:nvSpPr>
          <p:cNvPr id="25" name="TextBox 24">
            <a:extLst>
              <a:ext uri="{FF2B5EF4-FFF2-40B4-BE49-F238E27FC236}">
                <a16:creationId xmlns:a16="http://schemas.microsoft.com/office/drawing/2014/main" id="{3A081304-C318-2F8D-22D7-A181DBAE34C7}"/>
              </a:ext>
            </a:extLst>
          </p:cNvPr>
          <p:cNvSpPr txBox="1"/>
          <p:nvPr/>
        </p:nvSpPr>
        <p:spPr>
          <a:xfrm>
            <a:off x="6528296" y="3408997"/>
            <a:ext cx="2579039" cy="553998"/>
          </a:xfrm>
          <a:prstGeom prst="rect">
            <a:avLst/>
          </a:prstGeom>
          <a:noFill/>
        </p:spPr>
        <p:txBody>
          <a:bodyPr wrap="none" rtlCol="0">
            <a:spAutoFit/>
          </a:bodyPr>
          <a:lstStyle/>
          <a:p>
            <a:r>
              <a:rPr lang="en-US" sz="3000" b="1" dirty="0">
                <a:solidFill>
                  <a:schemeClr val="accent3"/>
                </a:solidFill>
              </a:rPr>
              <a:t>Environment</a:t>
            </a:r>
          </a:p>
        </p:txBody>
      </p:sp>
      <p:cxnSp>
        <p:nvCxnSpPr>
          <p:cNvPr id="26" name="Elbow Connector 25">
            <a:extLst>
              <a:ext uri="{FF2B5EF4-FFF2-40B4-BE49-F238E27FC236}">
                <a16:creationId xmlns:a16="http://schemas.microsoft.com/office/drawing/2014/main" id="{A43BA078-AC94-77C2-EDAD-5CD9C1603449}"/>
              </a:ext>
              <a:ext uri="{C183D7F6-B498-43B3-948B-1728B52AA6E4}">
                <adec:decorative xmlns:adec="http://schemas.microsoft.com/office/drawing/2017/decorative" val="1"/>
              </a:ext>
            </a:extLst>
          </p:cNvPr>
          <p:cNvCxnSpPr>
            <a:stCxn id="25" idx="0"/>
            <a:endCxn id="22" idx="3"/>
          </p:cNvCxnSpPr>
          <p:nvPr/>
        </p:nvCxnSpPr>
        <p:spPr>
          <a:xfrm rot="16200000" flipV="1">
            <a:off x="6306357" y="1897537"/>
            <a:ext cx="177142" cy="2845777"/>
          </a:xfrm>
          <a:prstGeom prst="bentConnector2">
            <a:avLst/>
          </a:prstGeom>
          <a:ln>
            <a:solidFill>
              <a:schemeClr val="accent3"/>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7" name="Elbow Connector 26">
            <a:extLst>
              <a:ext uri="{FF2B5EF4-FFF2-40B4-BE49-F238E27FC236}">
                <a16:creationId xmlns:a16="http://schemas.microsoft.com/office/drawing/2014/main" id="{3EF2C64C-ED49-584A-F291-C35E2E5A5BA4}"/>
              </a:ext>
              <a:ext uri="{C183D7F6-B498-43B3-948B-1728B52AA6E4}">
                <adec:decorative xmlns:adec="http://schemas.microsoft.com/office/drawing/2017/decorative" val="1"/>
              </a:ext>
            </a:extLst>
          </p:cNvPr>
          <p:cNvCxnSpPr>
            <a:stCxn id="23" idx="3"/>
            <a:endCxn id="25" idx="2"/>
          </p:cNvCxnSpPr>
          <p:nvPr/>
        </p:nvCxnSpPr>
        <p:spPr>
          <a:xfrm flipV="1">
            <a:off x="5067416" y="3962995"/>
            <a:ext cx="2750400" cy="209662"/>
          </a:xfrm>
          <a:prstGeom prst="bentConnector2">
            <a:avLst/>
          </a:prstGeom>
          <a:ln>
            <a:solidFill>
              <a:schemeClr val="accent4"/>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D2617929-F050-CD0C-491F-44B1B297C9E3}"/>
              </a:ext>
            </a:extLst>
          </p:cNvPr>
          <p:cNvSpPr txBox="1"/>
          <p:nvPr/>
        </p:nvSpPr>
        <p:spPr>
          <a:xfrm>
            <a:off x="5881060" y="2876761"/>
            <a:ext cx="909223" cy="307777"/>
          </a:xfrm>
          <a:prstGeom prst="rect">
            <a:avLst/>
          </a:prstGeom>
          <a:noFill/>
        </p:spPr>
        <p:txBody>
          <a:bodyPr wrap="none" rtlCol="0">
            <a:spAutoFit/>
          </a:bodyPr>
          <a:lstStyle/>
          <a:p>
            <a:r>
              <a:rPr lang="en-US" sz="1400" dirty="0">
                <a:solidFill>
                  <a:schemeClr val="accent3"/>
                </a:solidFill>
                <a:latin typeface="+mj-lt"/>
              </a:rPr>
              <a:t>percepts</a:t>
            </a:r>
          </a:p>
        </p:txBody>
      </p:sp>
      <p:sp>
        <p:nvSpPr>
          <p:cNvPr id="29" name="TextBox 28">
            <a:extLst>
              <a:ext uri="{FF2B5EF4-FFF2-40B4-BE49-F238E27FC236}">
                <a16:creationId xmlns:a16="http://schemas.microsoft.com/office/drawing/2014/main" id="{ECDB9E00-6A2C-FAC3-429E-E9A7CCE7184D}"/>
              </a:ext>
            </a:extLst>
          </p:cNvPr>
          <p:cNvSpPr txBox="1"/>
          <p:nvPr/>
        </p:nvSpPr>
        <p:spPr>
          <a:xfrm>
            <a:off x="5940316" y="4198464"/>
            <a:ext cx="774571" cy="307777"/>
          </a:xfrm>
          <a:prstGeom prst="rect">
            <a:avLst/>
          </a:prstGeom>
          <a:noFill/>
        </p:spPr>
        <p:txBody>
          <a:bodyPr wrap="none" rtlCol="0">
            <a:spAutoFit/>
          </a:bodyPr>
          <a:lstStyle/>
          <a:p>
            <a:r>
              <a:rPr lang="en-US" sz="1400" dirty="0">
                <a:solidFill>
                  <a:schemeClr val="accent4"/>
                </a:solidFill>
                <a:latin typeface="+mj-lt"/>
              </a:rPr>
              <a:t>actions</a:t>
            </a:r>
          </a:p>
        </p:txBody>
      </p:sp>
      <p:cxnSp>
        <p:nvCxnSpPr>
          <p:cNvPr id="31" name="Elbow Connector 30">
            <a:extLst>
              <a:ext uri="{FF2B5EF4-FFF2-40B4-BE49-F238E27FC236}">
                <a16:creationId xmlns:a16="http://schemas.microsoft.com/office/drawing/2014/main" id="{C8FCCB95-BC93-A8C7-335D-560926D5701E}"/>
              </a:ext>
              <a:ext uri="{C183D7F6-B498-43B3-948B-1728B52AA6E4}">
                <adec:decorative xmlns:adec="http://schemas.microsoft.com/office/drawing/2017/decorative" val="1"/>
              </a:ext>
            </a:extLst>
          </p:cNvPr>
          <p:cNvCxnSpPr>
            <a:cxnSpLocks/>
          </p:cNvCxnSpPr>
          <p:nvPr/>
        </p:nvCxnSpPr>
        <p:spPr>
          <a:xfrm rot="5400000">
            <a:off x="2712156" y="3678011"/>
            <a:ext cx="1254642" cy="1235084"/>
          </a:xfrm>
          <a:prstGeom prst="bentConnector3">
            <a:avLst>
              <a:gd name="adj1" fmla="val 847"/>
            </a:avLst>
          </a:prstGeom>
          <a:ln>
            <a:solidFill>
              <a:schemeClr val="accent2"/>
            </a:solidFill>
            <a:prstDash val="sys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926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14A89-EAB4-B2FC-6544-825EB352B998}"/>
              </a:ext>
            </a:extLst>
          </p:cNvPr>
          <p:cNvSpPr>
            <a:spLocks noGrp="1"/>
          </p:cNvSpPr>
          <p:nvPr>
            <p:ph type="title"/>
          </p:nvPr>
        </p:nvSpPr>
        <p:spPr/>
        <p:txBody>
          <a:bodyPr/>
          <a:lstStyle/>
          <a:p>
            <a:r>
              <a:rPr lang="en-US" dirty="0"/>
              <a:t>Agent Functions and Programs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DB5F6D-B25C-3DA5-39AB-805EE0BFB89A}"/>
                  </a:ext>
                </a:extLst>
              </p:cNvPr>
              <p:cNvSpPr>
                <a:spLocks noGrp="1"/>
              </p:cNvSpPr>
              <p:nvPr>
                <p:ph idx="1"/>
              </p:nvPr>
            </p:nvSpPr>
            <p:spPr/>
            <p:txBody>
              <a:bodyPr/>
              <a:lstStyle/>
              <a:p>
                <a:r>
                  <a:rPr lang="en-US" dirty="0"/>
                  <a:t>An </a:t>
                </a:r>
                <a:r>
                  <a:rPr lang="en-US" b="1" dirty="0">
                    <a:solidFill>
                      <a:schemeClr val="accent2"/>
                    </a:solidFill>
                    <a:latin typeface="Avenir Next" panose="020B0503020202020204" pitchFamily="34" charset="0"/>
                  </a:rPr>
                  <a:t>agent function </a:t>
                </a:r>
                <a:r>
                  <a:rPr lang="en-US" dirty="0"/>
                  <a:t>defines the relationship between percepts and actions</a:t>
                </a:r>
              </a:p>
              <a:p>
                <a:pPr marL="457200" lvl="1" indent="0">
                  <a:buNone/>
                </a:pPr>
                <a:br>
                  <a:rPr lang="en-US" sz="24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rPr>
                        <m:t>𝑓</m:t>
                      </m:r>
                      <m:r>
                        <a:rPr lang="en-US" sz="3000" b="0" i="1" smtClean="0">
                          <a:latin typeface="Cambria Math" panose="02040503050406030204" pitchFamily="18" charset="0"/>
                        </a:rPr>
                        <m:t>: </m:t>
                      </m:r>
                      <m:sSup>
                        <m:sSupPr>
                          <m:ctrlPr>
                            <a:rPr lang="en-US" sz="3000" b="0" i="1" smtClean="0">
                              <a:latin typeface="Cambria Math" panose="02040503050406030204" pitchFamily="18" charset="0"/>
                            </a:rPr>
                          </m:ctrlPr>
                        </m:sSupPr>
                        <m:e>
                          <m:r>
                            <a:rPr lang="en-US" sz="3000" b="0" i="1" smtClean="0">
                              <a:latin typeface="Cambria Math" panose="02040503050406030204" pitchFamily="18" charset="0"/>
                            </a:rPr>
                            <m:t>𝑃</m:t>
                          </m:r>
                        </m:e>
                        <m:sup>
                          <m:r>
                            <a:rPr lang="en-US" sz="3000" b="0" i="1" smtClean="0">
                              <a:latin typeface="Cambria Math" panose="02040503050406030204" pitchFamily="18" charset="0"/>
                            </a:rPr>
                            <m:t>∗</m:t>
                          </m:r>
                        </m:sup>
                      </m:sSup>
                      <m:r>
                        <a:rPr lang="en-US" sz="3000" b="0" i="1" smtClean="0">
                          <a:latin typeface="Cambria Math" panose="02040503050406030204" pitchFamily="18" charset="0"/>
                          <a:ea typeface="Cambria Math" panose="02040503050406030204" pitchFamily="18" charset="0"/>
                        </a:rPr>
                        <m:t>→</m:t>
                      </m:r>
                      <m:r>
                        <a:rPr lang="en-US" sz="3000" b="0" i="1" smtClean="0">
                          <a:latin typeface="Cambria Math" panose="02040503050406030204" pitchFamily="18" charset="0"/>
                          <a:ea typeface="Cambria Math" panose="02040503050406030204" pitchFamily="18" charset="0"/>
                        </a:rPr>
                        <m:t>𝐴</m:t>
                      </m:r>
                    </m:oMath>
                  </m:oMathPara>
                </a14:m>
                <a:endParaRPr lang="en-US" sz="3000" dirty="0"/>
              </a:p>
              <a:p>
                <a:endParaRPr lang="en-US" sz="1200" dirty="0"/>
              </a:p>
              <a:p>
                <a:r>
                  <a:rPr lang="en-US" dirty="0"/>
                  <a:t>An </a:t>
                </a:r>
                <a:r>
                  <a:rPr lang="en-US" b="1" dirty="0">
                    <a:solidFill>
                      <a:schemeClr val="accent2"/>
                    </a:solidFill>
                    <a:latin typeface="Avenir Next" panose="020B0503020202020204" pitchFamily="34" charset="0"/>
                  </a:rPr>
                  <a:t>agent program </a:t>
                </a:r>
                <a:r>
                  <a:rPr lang="en-US" dirty="0"/>
                  <a:t>is an (approximate) implementation of that function</a:t>
                </a:r>
              </a:p>
              <a:p>
                <a:pPr marL="457200" lvl="1" indent="0">
                  <a:buNone/>
                </a:pPr>
                <a:endParaRPr lang="en-US" sz="2400" b="0" i="1" dirty="0">
                  <a:solidFill>
                    <a:schemeClr val="tx1"/>
                  </a:solidFill>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sz="3000" b="0" i="1" smtClean="0">
                          <a:solidFill>
                            <a:schemeClr val="tx1"/>
                          </a:solidFill>
                          <a:latin typeface="Cambria Math" panose="02040503050406030204" pitchFamily="18" charset="0"/>
                        </a:rPr>
                        <m:t>𝑓</m:t>
                      </m:r>
                      <m:r>
                        <a:rPr lang="en-US" sz="3000" b="0" i="1" smtClean="0">
                          <a:solidFill>
                            <a:schemeClr val="tx1"/>
                          </a:solidFill>
                          <a:latin typeface="Cambria Math" panose="02040503050406030204" pitchFamily="18" charset="0"/>
                          <a:ea typeface="Cambria Math" panose="02040503050406030204" pitchFamily="18" charset="0"/>
                        </a:rPr>
                        <m:t>≈</m:t>
                      </m:r>
                      <m:r>
                        <m:rPr>
                          <m:sty m:val="p"/>
                        </m:rPr>
                        <a:rPr lang="en-US" sz="3000" b="0" i="0" smtClean="0">
                          <a:solidFill>
                            <a:schemeClr val="tx1"/>
                          </a:solidFill>
                          <a:latin typeface="Cambria Math" panose="02040503050406030204" pitchFamily="18" charset="0"/>
                          <a:ea typeface="Cambria Math" panose="02040503050406030204" pitchFamily="18" charset="0"/>
                        </a:rPr>
                        <m:t>Agent</m:t>
                      </m:r>
                      <m:r>
                        <a:rPr lang="en-US" sz="3000" b="0" i="1" smtClean="0">
                          <a:solidFill>
                            <a:schemeClr val="tx1"/>
                          </a:solidFill>
                          <a:latin typeface="Cambria Math" panose="02040503050406030204" pitchFamily="18" charset="0"/>
                          <a:ea typeface="Cambria Math" panose="02040503050406030204" pitchFamily="18" charset="0"/>
                        </a:rPr>
                        <m:t>(</m:t>
                      </m:r>
                      <m:r>
                        <m:rPr>
                          <m:sty m:val="p"/>
                        </m:rPr>
                        <a:rPr lang="en-US" sz="3000" b="0" i="0" smtClean="0">
                          <a:solidFill>
                            <a:schemeClr val="tx1"/>
                          </a:solidFill>
                          <a:latin typeface="Cambria Math" panose="02040503050406030204" pitchFamily="18" charset="0"/>
                          <a:ea typeface="Cambria Math" panose="02040503050406030204" pitchFamily="18" charset="0"/>
                        </a:rPr>
                        <m:t>program</m:t>
                      </m:r>
                      <m:r>
                        <a:rPr lang="en-US" sz="3000" b="0" i="0" smtClean="0">
                          <a:solidFill>
                            <a:schemeClr val="tx1"/>
                          </a:solidFill>
                          <a:latin typeface="Cambria Math" panose="02040503050406030204" pitchFamily="18" charset="0"/>
                          <a:ea typeface="Cambria Math" panose="02040503050406030204" pitchFamily="18" charset="0"/>
                        </a:rPr>
                        <m:t>, </m:t>
                      </m:r>
                      <m:r>
                        <m:rPr>
                          <m:sty m:val="p"/>
                        </m:rPr>
                        <a:rPr lang="en-US" sz="3000" b="0" i="0" smtClean="0">
                          <a:solidFill>
                            <a:schemeClr val="tx1"/>
                          </a:solidFill>
                          <a:latin typeface="Cambria Math" panose="02040503050406030204" pitchFamily="18" charset="0"/>
                          <a:ea typeface="Cambria Math" panose="02040503050406030204" pitchFamily="18" charset="0"/>
                        </a:rPr>
                        <m:t>machine</m:t>
                      </m:r>
                      <m:r>
                        <a:rPr lang="en-US" sz="3000" b="0" i="1" smtClean="0">
                          <a:solidFill>
                            <a:schemeClr val="tx1"/>
                          </a:solidFill>
                          <a:latin typeface="Cambria Math" panose="02040503050406030204" pitchFamily="18" charset="0"/>
                          <a:ea typeface="Cambria Math" panose="02040503050406030204" pitchFamily="18" charset="0"/>
                        </a:rPr>
                        <m:t>)</m:t>
                      </m:r>
                    </m:oMath>
                  </m:oMathPara>
                </a14:m>
                <a:endParaRPr lang="en-US" sz="3000" dirty="0">
                  <a:solidFill>
                    <a:schemeClr val="tx1"/>
                  </a:solidFill>
                </a:endParaRPr>
              </a:p>
            </p:txBody>
          </p:sp>
        </mc:Choice>
        <mc:Fallback xmlns="">
          <p:sp>
            <p:nvSpPr>
              <p:cNvPr id="3" name="Content Placeholder 2">
                <a:extLst>
                  <a:ext uri="{FF2B5EF4-FFF2-40B4-BE49-F238E27FC236}">
                    <a16:creationId xmlns:a16="http://schemas.microsoft.com/office/drawing/2014/main" id="{09DB5F6D-B25C-3DA5-39AB-805EE0BFB89A}"/>
                  </a:ext>
                </a:extLst>
              </p:cNvPr>
              <p:cNvSpPr>
                <a:spLocks noGrp="1" noRot="1" noChangeAspect="1" noMove="1" noResize="1" noEditPoints="1" noAdjustHandles="1" noChangeArrowheads="1" noChangeShapeType="1" noTextEdit="1"/>
              </p:cNvSpPr>
              <p:nvPr>
                <p:ph idx="1"/>
              </p:nvPr>
            </p:nvSpPr>
            <p:spPr>
              <a:blipFill>
                <a:blip r:embed="rId2"/>
                <a:stretch>
                  <a:fillRect l="-794"/>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E9FAC0C1-C3E4-FA83-8AC3-628F31DA1AA4}"/>
              </a:ext>
            </a:extLst>
          </p:cNvPr>
          <p:cNvSpPr>
            <a:spLocks noGrp="1"/>
          </p:cNvSpPr>
          <p:nvPr>
            <p:ph type="dt" sz="half" idx="2"/>
          </p:nvPr>
        </p:nvSpPr>
        <p:spPr/>
        <p:txBody>
          <a:bodyPr/>
          <a:lstStyle/>
          <a:p>
            <a:r>
              <a:rPr lang="en-US" dirty="0"/>
              <a:t>CSE 473</a:t>
            </a:r>
          </a:p>
        </p:txBody>
      </p:sp>
      <p:sp>
        <p:nvSpPr>
          <p:cNvPr id="5" name="Slide Number Placeholder 4">
            <a:extLst>
              <a:ext uri="{FF2B5EF4-FFF2-40B4-BE49-F238E27FC236}">
                <a16:creationId xmlns:a16="http://schemas.microsoft.com/office/drawing/2014/main" id="{E7EFF3C3-9E60-E247-31EF-ECF2742184A3}"/>
              </a:ext>
            </a:extLst>
          </p:cNvPr>
          <p:cNvSpPr>
            <a:spLocks noGrp="1"/>
          </p:cNvSpPr>
          <p:nvPr>
            <p:ph type="sldNum" sz="quarter" idx="12"/>
          </p:nvPr>
        </p:nvSpPr>
        <p:spPr/>
        <p:txBody>
          <a:bodyPr/>
          <a:lstStyle/>
          <a:p>
            <a:fld id="{0C6CD854-DD62-6C4B-87F1-66B34D688D3F}" type="slidenum">
              <a:rPr lang="en-US" smtClean="0"/>
              <a:t>9</a:t>
            </a:fld>
            <a:endParaRPr lang="en-US"/>
          </a:p>
        </p:txBody>
      </p:sp>
    </p:spTree>
    <p:extLst>
      <p:ext uri="{BB962C8B-B14F-4D97-AF65-F5344CB8AC3E}">
        <p14:creationId xmlns:p14="http://schemas.microsoft.com/office/powerpoint/2010/main" val="282362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CSE 473 Colors">
      <a:dk1>
        <a:srgbClr val="323232"/>
      </a:dk1>
      <a:lt1>
        <a:srgbClr val="FFFFFF"/>
      </a:lt1>
      <a:dk2>
        <a:srgbClr val="5C5961"/>
      </a:dk2>
      <a:lt2>
        <a:srgbClr val="6E6E6E"/>
      </a:lt2>
      <a:accent1>
        <a:srgbClr val="156082"/>
      </a:accent1>
      <a:accent2>
        <a:srgbClr val="B7576E"/>
      </a:accent2>
      <a:accent3>
        <a:srgbClr val="588051"/>
      </a:accent3>
      <a:accent4>
        <a:srgbClr val="7164A3"/>
      </a:accent4>
      <a:accent5>
        <a:srgbClr val="D6AD5B"/>
      </a:accent5>
      <a:accent6>
        <a:srgbClr val="4EA72E"/>
      </a:accent6>
      <a:hlink>
        <a:srgbClr val="597996"/>
      </a:hlink>
      <a:folHlink>
        <a:srgbClr val="597895"/>
      </a:folHlink>
    </a:clrScheme>
    <a:fontScheme name="Arial">
      <a:majorFont>
        <a:latin typeface="Avenir Next Demi 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venir Next"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2424</TotalTime>
  <Words>956</Words>
  <Application>Microsoft Macintosh PowerPoint</Application>
  <PresentationFormat>Widescreen</PresentationFormat>
  <Paragraphs>227</Paragraphs>
  <Slides>26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Arial</vt:lpstr>
      <vt:lpstr>Avenir Next</vt:lpstr>
      <vt:lpstr>Avenir Next Demi Bold</vt:lpstr>
      <vt:lpstr>Avenir Next Medium</vt:lpstr>
      <vt:lpstr>Cambria Math</vt:lpstr>
      <vt:lpstr>Office Theme</vt:lpstr>
      <vt:lpstr>Agents and Environments</vt:lpstr>
      <vt:lpstr>Administrivia</vt:lpstr>
      <vt:lpstr>How should we model the world?</vt:lpstr>
      <vt:lpstr>Modeling Pacman</vt:lpstr>
      <vt:lpstr>Working Definition of AI</vt:lpstr>
      <vt:lpstr>Agents</vt:lpstr>
      <vt:lpstr>Agents?</vt:lpstr>
      <vt:lpstr>Now What?</vt:lpstr>
      <vt:lpstr>Agent Functions and Programs</vt:lpstr>
      <vt:lpstr>Questions (1)</vt:lpstr>
      <vt:lpstr>Rationality</vt:lpstr>
      <vt:lpstr>Reflex Agents</vt:lpstr>
      <vt:lpstr>Planning Agents</vt:lpstr>
      <vt:lpstr>Vacuum World</vt:lpstr>
      <vt:lpstr>Environments</vt:lpstr>
      <vt:lpstr>Pacman Environment</vt:lpstr>
      <vt:lpstr>Questions (2)</vt:lpstr>
      <vt:lpstr>Search</vt:lpstr>
      <vt:lpstr>Search: It’s Not Just For Mazes™</vt:lpstr>
      <vt:lpstr>Search Problems</vt:lpstr>
      <vt:lpstr>Search Problems Solutions</vt:lpstr>
      <vt:lpstr>Search Problems are Models</vt:lpstr>
      <vt:lpstr>State Space</vt:lpstr>
      <vt:lpstr>Scared Ghosts</vt:lpstr>
      <vt:lpstr>Questions (3)</vt:lpstr>
      <vt:lpstr>that’s it for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Weichert</dc:creator>
  <cp:lastModifiedBy>James Weichert</cp:lastModifiedBy>
  <cp:revision>51</cp:revision>
  <cp:lastPrinted>2026-06-22T02:35:20Z</cp:lastPrinted>
  <dcterms:created xsi:type="dcterms:W3CDTF">2026-06-18T15:37:04Z</dcterms:created>
  <dcterms:modified xsi:type="dcterms:W3CDTF">2026-06-24T17:21:42Z</dcterms:modified>
</cp:coreProperties>
</file>